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9" r:id="rId1"/>
    <p:sldMasterId id="2147483961" r:id="rId2"/>
  </p:sldMasterIdLst>
  <p:notesMasterIdLst>
    <p:notesMasterId r:id="rId102"/>
  </p:notesMasterIdLst>
  <p:sldIdLst>
    <p:sldId id="1195" r:id="rId3"/>
    <p:sldId id="262" r:id="rId4"/>
    <p:sldId id="263" r:id="rId5"/>
    <p:sldId id="967" r:id="rId6"/>
    <p:sldId id="2076" r:id="rId7"/>
    <p:sldId id="266" r:id="rId8"/>
    <p:sldId id="1992" r:id="rId9"/>
    <p:sldId id="1657" r:id="rId10"/>
    <p:sldId id="2177" r:id="rId11"/>
    <p:sldId id="2016" r:id="rId12"/>
    <p:sldId id="261" r:id="rId13"/>
    <p:sldId id="2130" r:id="rId14"/>
    <p:sldId id="2128" r:id="rId15"/>
    <p:sldId id="2162" r:id="rId16"/>
    <p:sldId id="2153" r:id="rId17"/>
    <p:sldId id="2163" r:id="rId18"/>
    <p:sldId id="375" r:id="rId19"/>
    <p:sldId id="2194" r:id="rId20"/>
    <p:sldId id="2196" r:id="rId21"/>
    <p:sldId id="2195" r:id="rId22"/>
    <p:sldId id="2125" r:id="rId23"/>
    <p:sldId id="2156" r:id="rId24"/>
    <p:sldId id="376" r:id="rId25"/>
    <p:sldId id="2176" r:id="rId26"/>
    <p:sldId id="2020" r:id="rId27"/>
    <p:sldId id="2021" r:id="rId28"/>
    <p:sldId id="2023" r:id="rId29"/>
    <p:sldId id="2024" r:id="rId30"/>
    <p:sldId id="2025" r:id="rId31"/>
    <p:sldId id="2178" r:id="rId32"/>
    <p:sldId id="2126" r:id="rId33"/>
    <p:sldId id="1923" r:id="rId34"/>
    <p:sldId id="1924" r:id="rId35"/>
    <p:sldId id="1925" r:id="rId36"/>
    <p:sldId id="2181" r:id="rId37"/>
    <p:sldId id="2184" r:id="rId38"/>
    <p:sldId id="2185" r:id="rId39"/>
    <p:sldId id="2166" r:id="rId40"/>
    <p:sldId id="1906" r:id="rId41"/>
    <p:sldId id="2164" r:id="rId42"/>
    <p:sldId id="258" r:id="rId43"/>
    <p:sldId id="2175" r:id="rId44"/>
    <p:sldId id="257" r:id="rId45"/>
    <p:sldId id="2186" r:id="rId46"/>
    <p:sldId id="2187" r:id="rId47"/>
    <p:sldId id="2188" r:id="rId48"/>
    <p:sldId id="2159" r:id="rId49"/>
    <p:sldId id="2189" r:id="rId50"/>
    <p:sldId id="2190" r:id="rId51"/>
    <p:sldId id="2191" r:id="rId52"/>
    <p:sldId id="1030" r:id="rId53"/>
    <p:sldId id="1997" r:id="rId54"/>
    <p:sldId id="2170" r:id="rId55"/>
    <p:sldId id="1442" r:id="rId56"/>
    <p:sldId id="274" r:id="rId57"/>
    <p:sldId id="2167" r:id="rId58"/>
    <p:sldId id="2168" r:id="rId59"/>
    <p:sldId id="990" r:id="rId60"/>
    <p:sldId id="256" r:id="rId61"/>
    <p:sldId id="2171" r:id="rId62"/>
    <p:sldId id="2105" r:id="rId63"/>
    <p:sldId id="346" r:id="rId64"/>
    <p:sldId id="2180" r:id="rId65"/>
    <p:sldId id="367" r:id="rId66"/>
    <p:sldId id="363" r:id="rId67"/>
    <p:sldId id="368" r:id="rId68"/>
    <p:sldId id="370" r:id="rId69"/>
    <p:sldId id="371" r:id="rId70"/>
    <p:sldId id="2172" r:id="rId71"/>
    <p:sldId id="2088" r:id="rId72"/>
    <p:sldId id="2106" r:id="rId73"/>
    <p:sldId id="2080" r:id="rId74"/>
    <p:sldId id="2049" r:id="rId75"/>
    <p:sldId id="1580" r:id="rId76"/>
    <p:sldId id="1720" r:id="rId77"/>
    <p:sldId id="1779" r:id="rId78"/>
    <p:sldId id="1781" r:id="rId79"/>
    <p:sldId id="2095" r:id="rId80"/>
    <p:sldId id="2096" r:id="rId81"/>
    <p:sldId id="2090" r:id="rId82"/>
    <p:sldId id="2089" r:id="rId83"/>
    <p:sldId id="2097" r:id="rId84"/>
    <p:sldId id="2098" r:id="rId85"/>
    <p:sldId id="1780" r:id="rId86"/>
    <p:sldId id="1782" r:id="rId87"/>
    <p:sldId id="2099" r:id="rId88"/>
    <p:sldId id="2100" r:id="rId89"/>
    <p:sldId id="2101" r:id="rId90"/>
    <p:sldId id="2102" r:id="rId91"/>
    <p:sldId id="2103" r:id="rId92"/>
    <p:sldId id="2104" r:id="rId93"/>
    <p:sldId id="310" r:id="rId94"/>
    <p:sldId id="1786" r:id="rId95"/>
    <p:sldId id="1787" r:id="rId96"/>
    <p:sldId id="1339" r:id="rId97"/>
    <p:sldId id="1340" r:id="rId98"/>
    <p:sldId id="1645" r:id="rId99"/>
    <p:sldId id="1773" r:id="rId100"/>
    <p:sldId id="1460" r:id="rId10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0070C0"/>
    <a:srgbClr val="BE583E"/>
    <a:srgbClr val="72BCAA"/>
    <a:srgbClr val="9E4A34"/>
    <a:srgbClr val="FFFFFF"/>
    <a:srgbClr val="4472C4"/>
    <a:srgbClr val="B05048"/>
    <a:srgbClr val="B9B9B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102" autoAdjust="0"/>
    <p:restoredTop sz="94840" autoAdjust="0"/>
  </p:normalViewPr>
  <p:slideViewPr>
    <p:cSldViewPr snapToGrid="0" showGuides="1">
      <p:cViewPr varScale="1">
        <p:scale>
          <a:sx n="103" d="100"/>
          <a:sy n="103" d="100"/>
        </p:scale>
        <p:origin x="114" y="234"/>
      </p:cViewPr>
      <p:guideLst>
        <p:guide orient="horz" pos="2160"/>
        <p:guide pos="3840"/>
      </p:guideLst>
    </p:cSldViewPr>
  </p:slideViewPr>
  <p:notesTextViewPr>
    <p:cViewPr>
      <p:scale>
        <a:sx n="1" d="1"/>
        <a:sy n="1" d="1"/>
      </p:scale>
      <p:origin x="0" y="0"/>
    </p:cViewPr>
  </p:notesTextViewPr>
  <p:sorterViewPr>
    <p:cViewPr>
      <p:scale>
        <a:sx n="66" d="100"/>
        <a:sy n="66" d="100"/>
      </p:scale>
      <p:origin x="0" y="-70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1" dirty="0">
                <a:solidFill>
                  <a:schemeClr val="tx1"/>
                </a:solidFill>
                <a:latin typeface="+mn-lt"/>
              </a:rPr>
              <a:t>FY 2022-23 Budgeted</a:t>
            </a:r>
            <a:r>
              <a:rPr lang="en-US" sz="2000" b="1" baseline="0" dirty="0">
                <a:solidFill>
                  <a:schemeClr val="tx1"/>
                </a:solidFill>
                <a:latin typeface="+mn-lt"/>
              </a:rPr>
              <a:t> Expenditures By Appropriation Unit</a:t>
            </a:r>
            <a:endParaRPr lang="en-US" sz="2000" b="1" dirty="0">
              <a:solidFill>
                <a:schemeClr val="tx1"/>
              </a:solidFill>
              <a:latin typeface="+mn-lt"/>
            </a:endParaRPr>
          </a:p>
        </c:rich>
      </c:tx>
      <c:layout>
        <c:manualLayout>
          <c:xMode val="edge"/>
          <c:yMode val="edge"/>
          <c:x val="0.1863796477495108"/>
          <c:y val="2.2371364653243847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735051954122173"/>
          <c:y val="0.13663460691574628"/>
          <c:w val="0.47056751467710373"/>
          <c:h val="0.8069127516778523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FE-4345-B83A-B3116DB9708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DFE-4345-B83A-B3116DB9708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DFE-4345-B83A-B3116DB9708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DFE-4345-B83A-B3116DB9708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DFE-4345-B83A-B3116DB9708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DFE-4345-B83A-B3116DB9708B}"/>
              </c:ext>
            </c:extLst>
          </c:dPt>
          <c:dLbls>
            <c:dLbl>
              <c:idx val="0"/>
              <c:layout>
                <c:manualLayout>
                  <c:x val="-4.4357469015003356E-2"/>
                  <c:y val="0.1317733269918441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effectLst/>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6.4253098499673839E-2"/>
                      <c:h val="6.3742711691239934E-2"/>
                    </c:manualLayout>
                  </c15:layout>
                </c:ext>
                <c:ext xmlns:c16="http://schemas.microsoft.com/office/drawing/2014/chart" uri="{C3380CC4-5D6E-409C-BE32-E72D297353CC}">
                  <c16:uniqueId val="{00000001-ADFE-4345-B83A-B3116DB9708B}"/>
                </c:ext>
              </c:extLst>
            </c:dLbl>
            <c:dLbl>
              <c:idx val="1"/>
              <c:layout>
                <c:manualLayout>
                  <c:x val="-0.10392848154254691"/>
                  <c:y val="0.10641089326921384"/>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effectLst/>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8.6607906888351294E-2"/>
                      <c:h val="5.3868132255280171E-2"/>
                    </c:manualLayout>
                  </c15:layout>
                </c:ext>
                <c:ext xmlns:c16="http://schemas.microsoft.com/office/drawing/2014/chart" uri="{C3380CC4-5D6E-409C-BE32-E72D297353CC}">
                  <c16:uniqueId val="{00000003-ADFE-4345-B83A-B3116DB9708B}"/>
                </c:ext>
              </c:extLst>
            </c:dLbl>
            <c:dLbl>
              <c:idx val="2"/>
              <c:layout>
                <c:manualLayout>
                  <c:x val="-0.12380223020067697"/>
                  <c:y val="-2.206380242738122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DFE-4345-B83A-B3116DB9708B}"/>
                </c:ext>
              </c:extLst>
            </c:dLbl>
            <c:dLbl>
              <c:idx val="3"/>
              <c:layout>
                <c:manualLayout>
                  <c:x val="2.0874103065883887E-2"/>
                  <c:y val="-0.17469675350983829"/>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effectLst/>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2752772341813437"/>
                      <c:h val="6.6666666666666666E-2"/>
                    </c:manualLayout>
                  </c15:layout>
                </c:ext>
                <c:ext xmlns:c16="http://schemas.microsoft.com/office/drawing/2014/chart" uri="{C3380CC4-5D6E-409C-BE32-E72D297353CC}">
                  <c16:uniqueId val="{00000007-ADFE-4345-B83A-B3116DB9708B}"/>
                </c:ext>
              </c:extLst>
            </c:dLbl>
            <c:dLbl>
              <c:idx val="4"/>
              <c:layout>
                <c:manualLayout>
                  <c:x val="0.12916025907720435"/>
                  <c:y val="6.7697951346685603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effectLst/>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7475486797027079E-2"/>
                      <c:h val="5.8444573622927994E-2"/>
                    </c:manualLayout>
                  </c15:layout>
                </c:ext>
                <c:ext xmlns:c16="http://schemas.microsoft.com/office/drawing/2014/chart" uri="{C3380CC4-5D6E-409C-BE32-E72D297353CC}">
                  <c16:uniqueId val="{00000009-ADFE-4345-B83A-B3116DB9708B}"/>
                </c:ext>
              </c:extLst>
            </c:dLbl>
            <c:dLbl>
              <c:idx val="5"/>
              <c:layout>
                <c:manualLayout>
                  <c:x val="4.3019554062591489E-2"/>
                  <c:y val="0.1386824990659283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effectLst/>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6.2393947331925978E-2"/>
                      <c:h val="6.0783702372773876E-2"/>
                    </c:manualLayout>
                  </c15:layout>
                </c:ext>
                <c:ext xmlns:c16="http://schemas.microsoft.com/office/drawing/2014/chart" uri="{C3380CC4-5D6E-409C-BE32-E72D297353CC}">
                  <c16:uniqueId val="{0000000B-ADFE-4345-B83A-B3116DB9708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effectLs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Sheet2!$A$1:$A$6</c:f>
              <c:strCache>
                <c:ptCount val="6"/>
                <c:pt idx="0">
                  <c:v>Planning and Coordination (O&amp;M)</c:v>
                </c:pt>
                <c:pt idx="1">
                  <c:v>Support of State Universities (AALGA)</c:v>
                </c:pt>
                <c:pt idx="2">
                  <c:v>Support of Other Educational Activities</c:v>
                </c:pt>
                <c:pt idx="3">
                  <c:v>Student Assistance</c:v>
                </c:pt>
                <c:pt idx="4">
                  <c:v>Support of State Programs</c:v>
                </c:pt>
                <c:pt idx="5">
                  <c:v>Deferred Maintenance Program (HBCU)</c:v>
                </c:pt>
              </c:strCache>
            </c:strRef>
          </c:cat>
          <c:val>
            <c:numRef>
              <c:f>Sheet2!$B$1:$B$6</c:f>
              <c:numCache>
                <c:formatCode>0.0%</c:formatCode>
                <c:ptCount val="6"/>
                <c:pt idx="0">
                  <c:v>9.4E-2</c:v>
                </c:pt>
                <c:pt idx="1">
                  <c:v>0.104</c:v>
                </c:pt>
                <c:pt idx="2">
                  <c:v>0.11600000000000001</c:v>
                </c:pt>
                <c:pt idx="3">
                  <c:v>0.38300000000000001</c:v>
                </c:pt>
                <c:pt idx="4">
                  <c:v>0.222</c:v>
                </c:pt>
                <c:pt idx="5">
                  <c:v>0.08</c:v>
                </c:pt>
              </c:numCache>
            </c:numRef>
          </c:val>
          <c:extLst>
            <c:ext xmlns:c16="http://schemas.microsoft.com/office/drawing/2014/chart" uri="{C3380CC4-5D6E-409C-BE32-E72D297353CC}">
              <c16:uniqueId val="{0000000C-ADFE-4345-B83A-B3116DB9708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Entry>
      <c:layout>
        <c:manualLayout>
          <c:xMode val="edge"/>
          <c:yMode val="edge"/>
          <c:x val="0.5927240601774092"/>
          <c:y val="0.25793989677464807"/>
          <c:w val="0.40727593982259069"/>
          <c:h val="0.57531117335165316"/>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en-US" sz="2800" b="1" dirty="0">
                <a:solidFill>
                  <a:schemeClr val="tx1"/>
                </a:solidFill>
              </a:rPr>
              <a:t>FY 2022-23 Budgeted Expenditures by Category</a:t>
            </a:r>
          </a:p>
        </c:rich>
      </c:tx>
      <c:layout>
        <c:manualLayout>
          <c:xMode val="edge"/>
          <c:yMode val="edge"/>
          <c:x val="0.24197524018417885"/>
          <c:y val="8.9887957553693018E-4"/>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1524753654619464"/>
          <c:y val="0.16608123077357265"/>
          <c:w val="0.3930969896368588"/>
          <c:h val="0.67523918381170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62-4AB3-A834-73A5DDACC15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62-4AB3-A834-73A5DDACC15C}"/>
              </c:ext>
            </c:extLst>
          </c:dPt>
          <c:dLbls>
            <c:dLbl>
              <c:idx val="0"/>
              <c:layout>
                <c:manualLayout>
                  <c:x val="-6.8351906550368866E-2"/>
                  <c:y val="-0.26135697328138674"/>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3892920583751714"/>
                      <c:h val="9.5738304018843673E-2"/>
                    </c:manualLayout>
                  </c15:layout>
                </c:ext>
                <c:ext xmlns:c16="http://schemas.microsoft.com/office/drawing/2014/chart" uri="{C3380CC4-5D6E-409C-BE32-E72D297353CC}">
                  <c16:uniqueId val="{00000001-9B62-4AB3-A834-73A5DDACC15C}"/>
                </c:ext>
              </c:extLst>
            </c:dLbl>
            <c:dLbl>
              <c:idx val="1"/>
              <c:layout>
                <c:manualLayout>
                  <c:x val="5.6924583741429974E-2"/>
                  <c:y val="0.12226705274128001"/>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BD5EEEBC-D739-4CE3-A73E-3D779A9CABB3}" type="VALUE">
                      <a:rPr lang="en-US" sz="1800" b="1">
                        <a:solidFill>
                          <a:schemeClr val="tx1"/>
                        </a:solidFill>
                      </a:rPr>
                      <a:pPr>
                        <a:defRPr sz="1800" b="1">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6245562350739454E-2"/>
                      <c:h val="5.3173795747001255E-2"/>
                    </c:manualLayout>
                  </c15:layout>
                  <c15:dlblFieldTable/>
                  <c15:showDataLabelsRange val="0"/>
                </c:ext>
                <c:ext xmlns:c16="http://schemas.microsoft.com/office/drawing/2014/chart" uri="{C3380CC4-5D6E-409C-BE32-E72D297353CC}">
                  <c16:uniqueId val="{00000003-9B62-4AB3-A834-73A5DDACC15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Sheet2!$A$39:$A$40</c:f>
              <c:strCache>
                <c:ptCount val="2"/>
                <c:pt idx="0">
                  <c:v>Grants, Benefits, and Claims</c:v>
                </c:pt>
                <c:pt idx="1">
                  <c:v>Operations</c:v>
                </c:pt>
              </c:strCache>
            </c:strRef>
          </c:cat>
          <c:val>
            <c:numRef>
              <c:f>Sheet2!$B$39:$B$40</c:f>
              <c:numCache>
                <c:formatCode>0.0%</c:formatCode>
                <c:ptCount val="2"/>
                <c:pt idx="0">
                  <c:v>0.88900000000000001</c:v>
                </c:pt>
                <c:pt idx="1">
                  <c:v>0.111</c:v>
                </c:pt>
              </c:numCache>
            </c:numRef>
          </c:val>
          <c:extLst>
            <c:ext xmlns:c16="http://schemas.microsoft.com/office/drawing/2014/chart" uri="{C3380CC4-5D6E-409C-BE32-E72D297353CC}">
              <c16:uniqueId val="{00000004-9B62-4AB3-A834-73A5DDACC15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9576267815348145"/>
          <c:y val="0.85013000342330747"/>
          <c:w val="0.60811858840252764"/>
          <c:h val="9.4721022775378888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1" dirty="0">
                <a:solidFill>
                  <a:schemeClr val="tx1"/>
                </a:solidFill>
              </a:rPr>
              <a:t>FY 2022-23 Budgeted Expenditures by Object Code Operations Only</a:t>
            </a:r>
          </a:p>
        </c:rich>
      </c:tx>
      <c:layout>
        <c:manualLayout>
          <c:xMode val="edge"/>
          <c:yMode val="edge"/>
          <c:x val="0.13307990257086408"/>
          <c:y val="2.3812547625095249E-4"/>
        </c:manualLayout>
      </c:layout>
      <c:overlay val="0"/>
      <c:spPr>
        <a:noFill/>
        <a:ln>
          <a:noFill/>
        </a:ln>
        <a:effectLst/>
      </c:spPr>
    </c:title>
    <c:autoTitleDeleted val="0"/>
    <c:plotArea>
      <c:layout>
        <c:manualLayout>
          <c:layoutTarget val="inner"/>
          <c:xMode val="edge"/>
          <c:yMode val="edge"/>
          <c:x val="0.28890420591439808"/>
          <c:y val="0.14221469574752604"/>
          <c:w val="0.4195746434541609"/>
          <c:h val="0.72281745348540416"/>
        </c:manualLayout>
      </c:layout>
      <c:pie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EB-459E-A7AF-901D6370C2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EB-459E-A7AF-901D6370C2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EB-459E-A7AF-901D6370C2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EB-459E-A7AF-901D6370C297}"/>
              </c:ext>
            </c:extLst>
          </c:dPt>
          <c:dLbls>
            <c:dLbl>
              <c:idx val="0"/>
              <c:layout>
                <c:manualLayout>
                  <c:x val="-0.13957524675612731"/>
                  <c:y val="-0.1637568615415009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7.1894065253619549E-2"/>
                      <c:h val="9.2386668318531026E-2"/>
                    </c:manualLayout>
                  </c15:layout>
                </c:ext>
                <c:ext xmlns:c16="http://schemas.microsoft.com/office/drawing/2014/chart" uri="{C3380CC4-5D6E-409C-BE32-E72D297353CC}">
                  <c16:uniqueId val="{00000001-33EB-459E-A7AF-901D6370C297}"/>
                </c:ext>
              </c:extLst>
            </c:dLbl>
            <c:dLbl>
              <c:idx val="1"/>
              <c:layout>
                <c:manualLayout>
                  <c:x val="0.13954579524468175"/>
                  <c:y val="1.3913111697152203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9.5446567707005228E-2"/>
                      <c:h val="4.5049394413030228E-2"/>
                    </c:manualLayout>
                  </c15:layout>
                </c:ext>
                <c:ext xmlns:c16="http://schemas.microsoft.com/office/drawing/2014/chart" uri="{C3380CC4-5D6E-409C-BE32-E72D297353CC}">
                  <c16:uniqueId val="{00000003-33EB-459E-A7AF-901D6370C297}"/>
                </c:ext>
              </c:extLst>
            </c:dLbl>
            <c:dLbl>
              <c:idx val="2"/>
              <c:layout>
                <c:manualLayout>
                  <c:x val="5.3672384261826425E-2"/>
                  <c:y val="7.355978184178591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3EB-459E-A7AF-901D6370C297}"/>
                </c:ext>
              </c:extLst>
            </c:dLbl>
            <c:dLbl>
              <c:idx val="3"/>
              <c:layout>
                <c:manualLayout>
                  <c:x val="5.6345729671115057E-2"/>
                  <c:y val="0.1149107117658679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EB-459E-A7AF-901D6370C29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Sheet2!$A$69:$A$72</c:f>
              <c:strCache>
                <c:ptCount val="4"/>
                <c:pt idx="0">
                  <c:v>Personnel Costs</c:v>
                </c:pt>
                <c:pt idx="1">
                  <c:v>Employee Benefits</c:v>
                </c:pt>
                <c:pt idx="2">
                  <c:v>Rental and Leases</c:v>
                </c:pt>
                <c:pt idx="3">
                  <c:v>Other</c:v>
                </c:pt>
              </c:strCache>
            </c:strRef>
          </c:cat>
          <c:val>
            <c:numRef>
              <c:f>Sheet2!$B$69:$B$72</c:f>
              <c:numCache>
                <c:formatCode>0.0%</c:formatCode>
                <c:ptCount val="4"/>
                <c:pt idx="0">
                  <c:v>0.66400000000000003</c:v>
                </c:pt>
                <c:pt idx="1">
                  <c:v>0.19500000000000001</c:v>
                </c:pt>
                <c:pt idx="2">
                  <c:v>0.04</c:v>
                </c:pt>
                <c:pt idx="3">
                  <c:v>0.10059999999999999</c:v>
                </c:pt>
              </c:numCache>
            </c:numRef>
          </c:val>
          <c:extLst>
            <c:ext xmlns:c16="http://schemas.microsoft.com/office/drawing/2014/chart" uri="{C3380CC4-5D6E-409C-BE32-E72D297353CC}">
              <c16:uniqueId val="{00000008-33EB-459E-A7AF-901D6370C29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17040425697961464"/>
          <c:y val="0.91757101430869525"/>
          <c:w val="0.68958049036804647"/>
          <c:h val="8.227775531510436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6.emf"/></Relationships>
</file>

<file path=ppt/drawings/drawing1.xml><?xml version="1.0" encoding="utf-8"?>
<c:userShapes xmlns:c="http://schemas.openxmlformats.org/drawingml/2006/chart">
  <cdr:relSizeAnchor xmlns:cdr="http://schemas.openxmlformats.org/drawingml/2006/chartDrawing">
    <cdr:from>
      <cdr:x>0.86581</cdr:x>
      <cdr:y>0.31135</cdr:y>
    </cdr:from>
    <cdr:to>
      <cdr:x>0.8705</cdr:x>
      <cdr:y>0.31941</cdr:y>
    </cdr:to>
    <cdr:sp macro="" textlink="">
      <cdr:nvSpPr>
        <cdr:cNvPr id="2" name="TextBox 1">
          <a:extLst xmlns:a="http://schemas.openxmlformats.org/drawingml/2006/main">
            <a:ext uri="{FF2B5EF4-FFF2-40B4-BE49-F238E27FC236}">
              <a16:creationId xmlns:a16="http://schemas.microsoft.com/office/drawing/2014/main" id="{8EB15267-C303-4719-90F3-048F2C6FE6C8}"/>
            </a:ext>
          </a:extLst>
        </cdr:cNvPr>
        <cdr:cNvSpPr txBox="1"/>
      </cdr:nvSpPr>
      <cdr:spPr>
        <a:xfrm xmlns:a="http://schemas.openxmlformats.org/drawingml/2006/main">
          <a:off x="8431530" y="1765119"/>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D24FDB-05F8-40EE-9F96-239C88E0269C}" type="datetimeFigureOut">
              <a:rPr lang="en-US" smtClean="0"/>
              <a:t>9/9/2022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36C93A0B-A9DE-4FAA-8069-629C10E18461}" type="slidenum">
              <a:rPr lang="en-US">
                <a:solidFill>
                  <a:prstClr val="black"/>
                </a:solidFill>
                <a:latin typeface="Calibri"/>
              </a:rPr>
              <a:pPr defTabSz="931774">
                <a:defRPr/>
              </a:pPr>
              <a:t>1</a:t>
            </a:fld>
            <a:endParaRPr lang="en-US" dirty="0">
              <a:solidFill>
                <a:prstClr val="black"/>
              </a:solidFill>
              <a:latin typeface="Calibri"/>
            </a:endParaRPr>
          </a:p>
        </p:txBody>
      </p:sp>
    </p:spTree>
    <p:extLst>
      <p:ext uri="{BB962C8B-B14F-4D97-AF65-F5344CB8AC3E}">
        <p14:creationId xmlns:p14="http://schemas.microsoft.com/office/powerpoint/2010/main" val="73119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ACA1FF-4D34-404D-B9CD-51ED378AD0F8}" type="slidenum">
              <a:rPr lang="en-US" smtClean="0"/>
              <a:t>14</a:t>
            </a:fld>
            <a:endParaRPr lang="en-US"/>
          </a:p>
        </p:txBody>
      </p:sp>
    </p:spTree>
    <p:extLst>
      <p:ext uri="{BB962C8B-B14F-4D97-AF65-F5344CB8AC3E}">
        <p14:creationId xmlns:p14="http://schemas.microsoft.com/office/powerpoint/2010/main" val="390005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DD71F-8D97-456E-B4E8-B69758BC5947}" type="slidenum">
              <a:rPr lang="en-US" smtClean="0"/>
              <a:t>21</a:t>
            </a:fld>
            <a:endParaRPr lang="en-US"/>
          </a:p>
        </p:txBody>
      </p:sp>
    </p:spTree>
    <p:extLst>
      <p:ext uri="{BB962C8B-B14F-4D97-AF65-F5344CB8AC3E}">
        <p14:creationId xmlns:p14="http://schemas.microsoft.com/office/powerpoint/2010/main" val="159692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39</a:t>
            </a:fld>
            <a:endParaRPr lang="en-US">
              <a:solidFill>
                <a:prstClr val="black"/>
              </a:solidFill>
              <a:latin typeface="Calibri"/>
            </a:endParaRPr>
          </a:p>
        </p:txBody>
      </p:sp>
    </p:spTree>
    <p:extLst>
      <p:ext uri="{BB962C8B-B14F-4D97-AF65-F5344CB8AC3E}">
        <p14:creationId xmlns:p14="http://schemas.microsoft.com/office/powerpoint/2010/main" val="2228312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51</a:t>
            </a:fld>
            <a:endParaRPr lang="en-US">
              <a:solidFill>
                <a:prstClr val="black"/>
              </a:solidFill>
              <a:latin typeface="Calibri"/>
            </a:endParaRPr>
          </a:p>
        </p:txBody>
      </p:sp>
    </p:spTree>
    <p:extLst>
      <p:ext uri="{BB962C8B-B14F-4D97-AF65-F5344CB8AC3E}">
        <p14:creationId xmlns:p14="http://schemas.microsoft.com/office/powerpoint/2010/main" val="116082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93</a:t>
            </a:fld>
            <a:endParaRPr lang="en-US">
              <a:solidFill>
                <a:prstClr val="black"/>
              </a:solidFill>
              <a:latin typeface="Calibri" panose="020F0502020204030204"/>
            </a:endParaRPr>
          </a:p>
        </p:txBody>
      </p:sp>
    </p:spTree>
    <p:extLst>
      <p:ext uri="{BB962C8B-B14F-4D97-AF65-F5344CB8AC3E}">
        <p14:creationId xmlns:p14="http://schemas.microsoft.com/office/powerpoint/2010/main" val="146429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95</a:t>
            </a:fld>
            <a:endParaRPr lang="en-US"/>
          </a:p>
        </p:txBody>
      </p:sp>
    </p:spTree>
    <p:extLst>
      <p:ext uri="{BB962C8B-B14F-4D97-AF65-F5344CB8AC3E}">
        <p14:creationId xmlns:p14="http://schemas.microsoft.com/office/powerpoint/2010/main" val="2764611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96</a:t>
            </a:fld>
            <a:endParaRPr lang="en-US">
              <a:solidFill>
                <a:prstClr val="black"/>
              </a:solidFill>
              <a:latin typeface="Calibri" panose="020F0502020204030204"/>
            </a:endParaRPr>
          </a:p>
        </p:txBody>
      </p:sp>
    </p:spTree>
    <p:extLst>
      <p:ext uri="{BB962C8B-B14F-4D97-AF65-F5344CB8AC3E}">
        <p14:creationId xmlns:p14="http://schemas.microsoft.com/office/powerpoint/2010/main" val="4074718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97</a:t>
            </a:fld>
            <a:endParaRPr lang="en-US">
              <a:solidFill>
                <a:prstClr val="black"/>
              </a:solidFill>
              <a:latin typeface="Calibri" panose="020F0502020204030204"/>
            </a:endParaRPr>
          </a:p>
        </p:txBody>
      </p:sp>
    </p:spTree>
    <p:extLst>
      <p:ext uri="{BB962C8B-B14F-4D97-AF65-F5344CB8AC3E}">
        <p14:creationId xmlns:p14="http://schemas.microsoft.com/office/powerpoint/2010/main" val="349340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55789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65937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23168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AA3E8-AEAA-454E-8EBE-CD6DE7D594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A755F0-FDCF-4B28-AF4A-F8358A67A8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4B2E9A-A775-4949-9096-EFA9FC87928C}"/>
              </a:ext>
            </a:extLst>
          </p:cNvPr>
          <p:cNvSpPr>
            <a:spLocks noGrp="1"/>
          </p:cNvSpPr>
          <p:nvPr>
            <p:ph type="dt" sz="half" idx="10"/>
          </p:nvPr>
        </p:nvSpPr>
        <p:spPr/>
        <p:txBody>
          <a:bodyPr/>
          <a:lstStyle/>
          <a:p>
            <a:fld id="{7F1D8852-7531-41B6-9CEF-8BCCFC15CA52}" type="datetimeFigureOut">
              <a:rPr lang="en-US" smtClean="0"/>
              <a:t>9/9/2022</a:t>
            </a:fld>
            <a:endParaRPr lang="en-US"/>
          </a:p>
        </p:txBody>
      </p:sp>
      <p:sp>
        <p:nvSpPr>
          <p:cNvPr id="5" name="Footer Placeholder 4">
            <a:extLst>
              <a:ext uri="{FF2B5EF4-FFF2-40B4-BE49-F238E27FC236}">
                <a16:creationId xmlns:a16="http://schemas.microsoft.com/office/drawing/2014/main" id="{F771877D-AF67-4C5B-AED3-9B0924A4C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FA002-2D49-4A64-9217-68F2280C833E}"/>
              </a:ext>
            </a:extLst>
          </p:cNvPr>
          <p:cNvSpPr>
            <a:spLocks noGrp="1"/>
          </p:cNvSpPr>
          <p:nvPr>
            <p:ph type="sldNum" sz="quarter" idx="12"/>
          </p:nvPr>
        </p:nvSpPr>
        <p:spPr/>
        <p:txBody>
          <a:bodyPr/>
          <a:lstStyle/>
          <a:p>
            <a:fld id="{888A2C20-C486-4529-B975-331D6339D4CD}" type="slidenum">
              <a:rPr lang="en-US" smtClean="0"/>
              <a:t>‹#›</a:t>
            </a:fld>
            <a:endParaRPr lang="en-US"/>
          </a:p>
        </p:txBody>
      </p:sp>
    </p:spTree>
    <p:extLst>
      <p:ext uri="{BB962C8B-B14F-4D97-AF65-F5344CB8AC3E}">
        <p14:creationId xmlns:p14="http://schemas.microsoft.com/office/powerpoint/2010/main" val="1866756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1F65-0507-42C3-B024-C99F705F9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AE66C6-571D-45BE-8F86-6908DE8DCA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47168-10B3-4302-AEE8-97BF5843B457}"/>
              </a:ext>
            </a:extLst>
          </p:cNvPr>
          <p:cNvSpPr>
            <a:spLocks noGrp="1"/>
          </p:cNvSpPr>
          <p:nvPr>
            <p:ph type="dt" sz="half" idx="10"/>
          </p:nvPr>
        </p:nvSpPr>
        <p:spPr/>
        <p:txBody>
          <a:bodyPr/>
          <a:lstStyle/>
          <a:p>
            <a:fld id="{7F1D8852-7531-41B6-9CEF-8BCCFC15CA52}" type="datetimeFigureOut">
              <a:rPr lang="en-US" smtClean="0"/>
              <a:t>9/9/2022</a:t>
            </a:fld>
            <a:endParaRPr lang="en-US"/>
          </a:p>
        </p:txBody>
      </p:sp>
      <p:sp>
        <p:nvSpPr>
          <p:cNvPr id="5" name="Footer Placeholder 4">
            <a:extLst>
              <a:ext uri="{FF2B5EF4-FFF2-40B4-BE49-F238E27FC236}">
                <a16:creationId xmlns:a16="http://schemas.microsoft.com/office/drawing/2014/main" id="{2A8386AB-CF9F-47F2-8992-82150631B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F2F7B-DEE9-4493-AB6C-B6D1F51A16B2}"/>
              </a:ext>
            </a:extLst>
          </p:cNvPr>
          <p:cNvSpPr>
            <a:spLocks noGrp="1"/>
          </p:cNvSpPr>
          <p:nvPr>
            <p:ph type="sldNum" sz="quarter" idx="12"/>
          </p:nvPr>
        </p:nvSpPr>
        <p:spPr/>
        <p:txBody>
          <a:bodyPr/>
          <a:lstStyle/>
          <a:p>
            <a:fld id="{888A2C20-C486-4529-B975-331D6339D4CD}" type="slidenum">
              <a:rPr lang="en-US" smtClean="0"/>
              <a:t>‹#›</a:t>
            </a:fld>
            <a:endParaRPr lang="en-US"/>
          </a:p>
        </p:txBody>
      </p:sp>
    </p:spTree>
    <p:extLst>
      <p:ext uri="{BB962C8B-B14F-4D97-AF65-F5344CB8AC3E}">
        <p14:creationId xmlns:p14="http://schemas.microsoft.com/office/powerpoint/2010/main" val="3437451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5980-139A-4AC3-A76E-F64740D009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4CF12B-F9EE-4E62-9780-4B13E4777F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6798F-1AC4-4B12-8CF5-67011385FEB0}"/>
              </a:ext>
            </a:extLst>
          </p:cNvPr>
          <p:cNvSpPr>
            <a:spLocks noGrp="1"/>
          </p:cNvSpPr>
          <p:nvPr>
            <p:ph type="dt" sz="half" idx="10"/>
          </p:nvPr>
        </p:nvSpPr>
        <p:spPr/>
        <p:txBody>
          <a:bodyPr/>
          <a:lstStyle/>
          <a:p>
            <a:fld id="{7F1D8852-7531-41B6-9CEF-8BCCFC15CA52}" type="datetimeFigureOut">
              <a:rPr lang="en-US" smtClean="0"/>
              <a:t>9/9/2022</a:t>
            </a:fld>
            <a:endParaRPr lang="en-US"/>
          </a:p>
        </p:txBody>
      </p:sp>
      <p:sp>
        <p:nvSpPr>
          <p:cNvPr id="5" name="Footer Placeholder 4">
            <a:extLst>
              <a:ext uri="{FF2B5EF4-FFF2-40B4-BE49-F238E27FC236}">
                <a16:creationId xmlns:a16="http://schemas.microsoft.com/office/drawing/2014/main" id="{C2E3A7A3-460F-4880-8EA2-1D962A833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DA377-3F9E-4D82-9D45-FD195B79DF6D}"/>
              </a:ext>
            </a:extLst>
          </p:cNvPr>
          <p:cNvSpPr>
            <a:spLocks noGrp="1"/>
          </p:cNvSpPr>
          <p:nvPr>
            <p:ph type="sldNum" sz="quarter" idx="12"/>
          </p:nvPr>
        </p:nvSpPr>
        <p:spPr/>
        <p:txBody>
          <a:bodyPr/>
          <a:lstStyle/>
          <a:p>
            <a:fld id="{888A2C20-C486-4529-B975-331D6339D4CD}" type="slidenum">
              <a:rPr lang="en-US" smtClean="0"/>
              <a:t>‹#›</a:t>
            </a:fld>
            <a:endParaRPr lang="en-US"/>
          </a:p>
        </p:txBody>
      </p:sp>
    </p:spTree>
    <p:extLst>
      <p:ext uri="{BB962C8B-B14F-4D97-AF65-F5344CB8AC3E}">
        <p14:creationId xmlns:p14="http://schemas.microsoft.com/office/powerpoint/2010/main" val="1094980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32D5-CC39-462B-8779-93499E43BF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314BDE-AFBC-4B65-A5AE-FCC782B39F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8BCA93-3B76-4100-864F-824AC5AC72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D9B04D-18C4-4835-BCB8-D59896DCCC5F}"/>
              </a:ext>
            </a:extLst>
          </p:cNvPr>
          <p:cNvSpPr>
            <a:spLocks noGrp="1"/>
          </p:cNvSpPr>
          <p:nvPr>
            <p:ph type="dt" sz="half" idx="10"/>
          </p:nvPr>
        </p:nvSpPr>
        <p:spPr/>
        <p:txBody>
          <a:bodyPr/>
          <a:lstStyle/>
          <a:p>
            <a:fld id="{7F1D8852-7531-41B6-9CEF-8BCCFC15CA52}" type="datetimeFigureOut">
              <a:rPr lang="en-US" smtClean="0"/>
              <a:t>9/9/2022</a:t>
            </a:fld>
            <a:endParaRPr lang="en-US"/>
          </a:p>
        </p:txBody>
      </p:sp>
      <p:sp>
        <p:nvSpPr>
          <p:cNvPr id="6" name="Footer Placeholder 5">
            <a:extLst>
              <a:ext uri="{FF2B5EF4-FFF2-40B4-BE49-F238E27FC236}">
                <a16:creationId xmlns:a16="http://schemas.microsoft.com/office/drawing/2014/main" id="{91F9288D-2EA3-48C1-9731-5226E3164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8907B-D7D5-4028-8DE8-932B54B219C2}"/>
              </a:ext>
            </a:extLst>
          </p:cNvPr>
          <p:cNvSpPr>
            <a:spLocks noGrp="1"/>
          </p:cNvSpPr>
          <p:nvPr>
            <p:ph type="sldNum" sz="quarter" idx="12"/>
          </p:nvPr>
        </p:nvSpPr>
        <p:spPr/>
        <p:txBody>
          <a:bodyPr/>
          <a:lstStyle/>
          <a:p>
            <a:fld id="{888A2C20-C486-4529-B975-331D6339D4CD}" type="slidenum">
              <a:rPr lang="en-US" smtClean="0"/>
              <a:t>‹#›</a:t>
            </a:fld>
            <a:endParaRPr lang="en-US"/>
          </a:p>
        </p:txBody>
      </p:sp>
    </p:spTree>
    <p:extLst>
      <p:ext uri="{BB962C8B-B14F-4D97-AF65-F5344CB8AC3E}">
        <p14:creationId xmlns:p14="http://schemas.microsoft.com/office/powerpoint/2010/main" val="1099210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0CFF-CE5A-455F-BC62-2C49FD1C94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1BA17B-BB51-4985-AFDD-FD476C95E9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99E5B-42E5-4DA2-93BB-8BBDEE811C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6ACB4B-253F-40FB-A3B7-47E741739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19BCC-ACF4-4997-B79A-A307C17C6E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A240B-DC75-4605-81CD-2ACA9B2B673A}"/>
              </a:ext>
            </a:extLst>
          </p:cNvPr>
          <p:cNvSpPr>
            <a:spLocks noGrp="1"/>
          </p:cNvSpPr>
          <p:nvPr>
            <p:ph type="dt" sz="half" idx="10"/>
          </p:nvPr>
        </p:nvSpPr>
        <p:spPr/>
        <p:txBody>
          <a:bodyPr/>
          <a:lstStyle/>
          <a:p>
            <a:fld id="{7F1D8852-7531-41B6-9CEF-8BCCFC15CA52}" type="datetimeFigureOut">
              <a:rPr lang="en-US" smtClean="0"/>
              <a:t>9/9/2022</a:t>
            </a:fld>
            <a:endParaRPr lang="en-US"/>
          </a:p>
        </p:txBody>
      </p:sp>
      <p:sp>
        <p:nvSpPr>
          <p:cNvPr id="8" name="Footer Placeholder 7">
            <a:extLst>
              <a:ext uri="{FF2B5EF4-FFF2-40B4-BE49-F238E27FC236}">
                <a16:creationId xmlns:a16="http://schemas.microsoft.com/office/drawing/2014/main" id="{E24ECF95-B1B0-49DE-A0AC-9DBBC60497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1D544E-9554-428F-88EB-25D6B5AFD689}"/>
              </a:ext>
            </a:extLst>
          </p:cNvPr>
          <p:cNvSpPr>
            <a:spLocks noGrp="1"/>
          </p:cNvSpPr>
          <p:nvPr>
            <p:ph type="sldNum" sz="quarter" idx="12"/>
          </p:nvPr>
        </p:nvSpPr>
        <p:spPr/>
        <p:txBody>
          <a:bodyPr/>
          <a:lstStyle/>
          <a:p>
            <a:fld id="{888A2C20-C486-4529-B975-331D6339D4CD}" type="slidenum">
              <a:rPr lang="en-US" smtClean="0"/>
              <a:t>‹#›</a:t>
            </a:fld>
            <a:endParaRPr lang="en-US"/>
          </a:p>
        </p:txBody>
      </p:sp>
    </p:spTree>
    <p:extLst>
      <p:ext uri="{BB962C8B-B14F-4D97-AF65-F5344CB8AC3E}">
        <p14:creationId xmlns:p14="http://schemas.microsoft.com/office/powerpoint/2010/main" val="2271114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5C702-ECC0-41C8-B15C-4AC33571F5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7B94EA-DB88-4A43-981B-D40C7C328E80}"/>
              </a:ext>
            </a:extLst>
          </p:cNvPr>
          <p:cNvSpPr>
            <a:spLocks noGrp="1"/>
          </p:cNvSpPr>
          <p:nvPr>
            <p:ph type="dt" sz="half" idx="10"/>
          </p:nvPr>
        </p:nvSpPr>
        <p:spPr/>
        <p:txBody>
          <a:bodyPr/>
          <a:lstStyle/>
          <a:p>
            <a:fld id="{7F1D8852-7531-41B6-9CEF-8BCCFC15CA52}" type="datetimeFigureOut">
              <a:rPr lang="en-US" smtClean="0"/>
              <a:t>9/9/2022</a:t>
            </a:fld>
            <a:endParaRPr lang="en-US"/>
          </a:p>
        </p:txBody>
      </p:sp>
      <p:sp>
        <p:nvSpPr>
          <p:cNvPr id="4" name="Footer Placeholder 3">
            <a:extLst>
              <a:ext uri="{FF2B5EF4-FFF2-40B4-BE49-F238E27FC236}">
                <a16:creationId xmlns:a16="http://schemas.microsoft.com/office/drawing/2014/main" id="{C9466110-31DD-4B38-8A43-52872BA403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5514D-29A5-4883-9721-24B026081CBE}"/>
              </a:ext>
            </a:extLst>
          </p:cNvPr>
          <p:cNvSpPr>
            <a:spLocks noGrp="1"/>
          </p:cNvSpPr>
          <p:nvPr>
            <p:ph type="sldNum" sz="quarter" idx="12"/>
          </p:nvPr>
        </p:nvSpPr>
        <p:spPr/>
        <p:txBody>
          <a:bodyPr/>
          <a:lstStyle/>
          <a:p>
            <a:fld id="{888A2C20-C486-4529-B975-331D6339D4CD}" type="slidenum">
              <a:rPr lang="en-US" smtClean="0"/>
              <a:t>‹#›</a:t>
            </a:fld>
            <a:endParaRPr lang="en-US"/>
          </a:p>
        </p:txBody>
      </p:sp>
    </p:spTree>
    <p:extLst>
      <p:ext uri="{BB962C8B-B14F-4D97-AF65-F5344CB8AC3E}">
        <p14:creationId xmlns:p14="http://schemas.microsoft.com/office/powerpoint/2010/main" val="2988332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5609A-88A8-40D9-8409-E149BBCC7536}"/>
              </a:ext>
            </a:extLst>
          </p:cNvPr>
          <p:cNvSpPr>
            <a:spLocks noGrp="1"/>
          </p:cNvSpPr>
          <p:nvPr>
            <p:ph type="dt" sz="half" idx="10"/>
          </p:nvPr>
        </p:nvSpPr>
        <p:spPr/>
        <p:txBody>
          <a:bodyPr/>
          <a:lstStyle/>
          <a:p>
            <a:fld id="{7F1D8852-7531-41B6-9CEF-8BCCFC15CA52}" type="datetimeFigureOut">
              <a:rPr lang="en-US" smtClean="0"/>
              <a:t>9/9/2022</a:t>
            </a:fld>
            <a:endParaRPr lang="en-US"/>
          </a:p>
        </p:txBody>
      </p:sp>
      <p:sp>
        <p:nvSpPr>
          <p:cNvPr id="3" name="Footer Placeholder 2">
            <a:extLst>
              <a:ext uri="{FF2B5EF4-FFF2-40B4-BE49-F238E27FC236}">
                <a16:creationId xmlns:a16="http://schemas.microsoft.com/office/drawing/2014/main" id="{24195265-521F-4B33-B019-B86F774DAD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E290F-141A-4D04-8F62-12EAD32389F1}"/>
              </a:ext>
            </a:extLst>
          </p:cNvPr>
          <p:cNvSpPr>
            <a:spLocks noGrp="1"/>
          </p:cNvSpPr>
          <p:nvPr>
            <p:ph type="sldNum" sz="quarter" idx="12"/>
          </p:nvPr>
        </p:nvSpPr>
        <p:spPr/>
        <p:txBody>
          <a:bodyPr/>
          <a:lstStyle/>
          <a:p>
            <a:fld id="{888A2C20-C486-4529-B975-331D6339D4CD}" type="slidenum">
              <a:rPr lang="en-US" smtClean="0"/>
              <a:t>‹#›</a:t>
            </a:fld>
            <a:endParaRPr lang="en-US"/>
          </a:p>
        </p:txBody>
      </p:sp>
    </p:spTree>
    <p:extLst>
      <p:ext uri="{BB962C8B-B14F-4D97-AF65-F5344CB8AC3E}">
        <p14:creationId xmlns:p14="http://schemas.microsoft.com/office/powerpoint/2010/main" val="2402225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98E14-9788-4B11-A6F3-EC7D28FB3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86ECF8-EE43-49B0-9255-1F85DE3648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C2E11E-F025-45C4-AD2A-C2D1BE8655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8AD7A-3570-4A1F-A7B1-E8D02DD31882}"/>
              </a:ext>
            </a:extLst>
          </p:cNvPr>
          <p:cNvSpPr>
            <a:spLocks noGrp="1"/>
          </p:cNvSpPr>
          <p:nvPr>
            <p:ph type="dt" sz="half" idx="10"/>
          </p:nvPr>
        </p:nvSpPr>
        <p:spPr/>
        <p:txBody>
          <a:bodyPr/>
          <a:lstStyle/>
          <a:p>
            <a:fld id="{7F1D8852-7531-41B6-9CEF-8BCCFC15CA52}" type="datetimeFigureOut">
              <a:rPr lang="en-US" smtClean="0"/>
              <a:t>9/9/2022</a:t>
            </a:fld>
            <a:endParaRPr lang="en-US"/>
          </a:p>
        </p:txBody>
      </p:sp>
      <p:sp>
        <p:nvSpPr>
          <p:cNvPr id="6" name="Footer Placeholder 5">
            <a:extLst>
              <a:ext uri="{FF2B5EF4-FFF2-40B4-BE49-F238E27FC236}">
                <a16:creationId xmlns:a16="http://schemas.microsoft.com/office/drawing/2014/main" id="{74260A20-FD6D-433C-945F-5896A3DE4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E2DBE9-2D19-456B-8C00-B22502100EA3}"/>
              </a:ext>
            </a:extLst>
          </p:cNvPr>
          <p:cNvSpPr>
            <a:spLocks noGrp="1"/>
          </p:cNvSpPr>
          <p:nvPr>
            <p:ph type="sldNum" sz="quarter" idx="12"/>
          </p:nvPr>
        </p:nvSpPr>
        <p:spPr/>
        <p:txBody>
          <a:bodyPr/>
          <a:lstStyle/>
          <a:p>
            <a:fld id="{888A2C20-C486-4529-B975-331D6339D4CD}" type="slidenum">
              <a:rPr lang="en-US" smtClean="0"/>
              <a:t>‹#›</a:t>
            </a:fld>
            <a:endParaRPr lang="en-US"/>
          </a:p>
        </p:txBody>
      </p:sp>
    </p:spTree>
    <p:extLst>
      <p:ext uri="{BB962C8B-B14F-4D97-AF65-F5344CB8AC3E}">
        <p14:creationId xmlns:p14="http://schemas.microsoft.com/office/powerpoint/2010/main" val="349613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FCB-6CC6-4975-9755-69ABB9C15097}"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405526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5DDE-F05B-485C-B4AA-656861495E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1D52E2-A03D-4CC7-BAC8-117E24278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35F920-22FB-48DA-91BC-DA4004F8E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5CC3B5-B69B-4F1E-B599-88DAB48D0193}"/>
              </a:ext>
            </a:extLst>
          </p:cNvPr>
          <p:cNvSpPr>
            <a:spLocks noGrp="1"/>
          </p:cNvSpPr>
          <p:nvPr>
            <p:ph type="dt" sz="half" idx="10"/>
          </p:nvPr>
        </p:nvSpPr>
        <p:spPr/>
        <p:txBody>
          <a:bodyPr/>
          <a:lstStyle/>
          <a:p>
            <a:fld id="{7F1D8852-7531-41B6-9CEF-8BCCFC15CA52}" type="datetimeFigureOut">
              <a:rPr lang="en-US" smtClean="0"/>
              <a:t>9/9/2022</a:t>
            </a:fld>
            <a:endParaRPr lang="en-US"/>
          </a:p>
        </p:txBody>
      </p:sp>
      <p:sp>
        <p:nvSpPr>
          <p:cNvPr id="6" name="Footer Placeholder 5">
            <a:extLst>
              <a:ext uri="{FF2B5EF4-FFF2-40B4-BE49-F238E27FC236}">
                <a16:creationId xmlns:a16="http://schemas.microsoft.com/office/drawing/2014/main" id="{832A4D07-8D8A-49E6-9FCC-907C99F8C0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E21E24-42ED-4FCD-A49C-3258B4B2AA74}"/>
              </a:ext>
            </a:extLst>
          </p:cNvPr>
          <p:cNvSpPr>
            <a:spLocks noGrp="1"/>
          </p:cNvSpPr>
          <p:nvPr>
            <p:ph type="sldNum" sz="quarter" idx="12"/>
          </p:nvPr>
        </p:nvSpPr>
        <p:spPr/>
        <p:txBody>
          <a:bodyPr/>
          <a:lstStyle/>
          <a:p>
            <a:fld id="{888A2C20-C486-4529-B975-331D6339D4CD}" type="slidenum">
              <a:rPr lang="en-US" smtClean="0"/>
              <a:t>‹#›</a:t>
            </a:fld>
            <a:endParaRPr lang="en-US"/>
          </a:p>
        </p:txBody>
      </p:sp>
    </p:spTree>
    <p:extLst>
      <p:ext uri="{BB962C8B-B14F-4D97-AF65-F5344CB8AC3E}">
        <p14:creationId xmlns:p14="http://schemas.microsoft.com/office/powerpoint/2010/main" val="2000641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C157-0C2A-415C-ACC1-D977D6F83E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473F98-5378-4E30-805C-7FA14FAF5F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B451F-A3E7-4602-AC28-A3C02B4E0BA9}"/>
              </a:ext>
            </a:extLst>
          </p:cNvPr>
          <p:cNvSpPr>
            <a:spLocks noGrp="1"/>
          </p:cNvSpPr>
          <p:nvPr>
            <p:ph type="dt" sz="half" idx="10"/>
          </p:nvPr>
        </p:nvSpPr>
        <p:spPr/>
        <p:txBody>
          <a:bodyPr/>
          <a:lstStyle/>
          <a:p>
            <a:fld id="{7F1D8852-7531-41B6-9CEF-8BCCFC15CA52}" type="datetimeFigureOut">
              <a:rPr lang="en-US" smtClean="0"/>
              <a:t>9/9/2022</a:t>
            </a:fld>
            <a:endParaRPr lang="en-US"/>
          </a:p>
        </p:txBody>
      </p:sp>
      <p:sp>
        <p:nvSpPr>
          <p:cNvPr id="5" name="Footer Placeholder 4">
            <a:extLst>
              <a:ext uri="{FF2B5EF4-FFF2-40B4-BE49-F238E27FC236}">
                <a16:creationId xmlns:a16="http://schemas.microsoft.com/office/drawing/2014/main" id="{93CB097A-E1C6-4099-AAD7-E42ED08A5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5E3CB-4349-427C-BFC3-10067BC1A6C1}"/>
              </a:ext>
            </a:extLst>
          </p:cNvPr>
          <p:cNvSpPr>
            <a:spLocks noGrp="1"/>
          </p:cNvSpPr>
          <p:nvPr>
            <p:ph type="sldNum" sz="quarter" idx="12"/>
          </p:nvPr>
        </p:nvSpPr>
        <p:spPr/>
        <p:txBody>
          <a:bodyPr/>
          <a:lstStyle/>
          <a:p>
            <a:fld id="{888A2C20-C486-4529-B975-331D6339D4CD}" type="slidenum">
              <a:rPr lang="en-US" smtClean="0"/>
              <a:t>‹#›</a:t>
            </a:fld>
            <a:endParaRPr lang="en-US"/>
          </a:p>
        </p:txBody>
      </p:sp>
    </p:spTree>
    <p:extLst>
      <p:ext uri="{BB962C8B-B14F-4D97-AF65-F5344CB8AC3E}">
        <p14:creationId xmlns:p14="http://schemas.microsoft.com/office/powerpoint/2010/main" val="3185047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06A788-1D93-424E-807A-FAA79B012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943DB8-A62A-4F42-AC26-DE409D8CE7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723EF-6AFE-4A18-B673-BB9F17E6CA53}"/>
              </a:ext>
            </a:extLst>
          </p:cNvPr>
          <p:cNvSpPr>
            <a:spLocks noGrp="1"/>
          </p:cNvSpPr>
          <p:nvPr>
            <p:ph type="dt" sz="half" idx="10"/>
          </p:nvPr>
        </p:nvSpPr>
        <p:spPr/>
        <p:txBody>
          <a:bodyPr/>
          <a:lstStyle/>
          <a:p>
            <a:fld id="{7F1D8852-7531-41B6-9CEF-8BCCFC15CA52}" type="datetimeFigureOut">
              <a:rPr lang="en-US" smtClean="0"/>
              <a:t>9/9/2022</a:t>
            </a:fld>
            <a:endParaRPr lang="en-US"/>
          </a:p>
        </p:txBody>
      </p:sp>
      <p:sp>
        <p:nvSpPr>
          <p:cNvPr id="5" name="Footer Placeholder 4">
            <a:extLst>
              <a:ext uri="{FF2B5EF4-FFF2-40B4-BE49-F238E27FC236}">
                <a16:creationId xmlns:a16="http://schemas.microsoft.com/office/drawing/2014/main" id="{8500AB77-6424-42BA-A479-BD5577202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D0F51-29C8-43C9-9466-6E53527A0745}"/>
              </a:ext>
            </a:extLst>
          </p:cNvPr>
          <p:cNvSpPr>
            <a:spLocks noGrp="1"/>
          </p:cNvSpPr>
          <p:nvPr>
            <p:ph type="sldNum" sz="quarter" idx="12"/>
          </p:nvPr>
        </p:nvSpPr>
        <p:spPr/>
        <p:txBody>
          <a:bodyPr/>
          <a:lstStyle/>
          <a:p>
            <a:fld id="{888A2C20-C486-4529-B975-331D6339D4CD}" type="slidenum">
              <a:rPr lang="en-US" smtClean="0"/>
              <a:t>‹#›</a:t>
            </a:fld>
            <a:endParaRPr lang="en-US"/>
          </a:p>
        </p:txBody>
      </p:sp>
    </p:spTree>
    <p:extLst>
      <p:ext uri="{BB962C8B-B14F-4D97-AF65-F5344CB8AC3E}">
        <p14:creationId xmlns:p14="http://schemas.microsoft.com/office/powerpoint/2010/main" val="3592740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EB6FCB-6CC6-4975-9755-69ABB9C15097}"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62611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B6FCB-6CC6-4975-9755-69ABB9C15097}"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3299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EB6FCB-6CC6-4975-9755-69ABB9C15097}" type="datetimeFigureOut">
              <a:rPr lang="en-US" smtClean="0"/>
              <a:t>9/9/2022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73525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EB6FCB-6CC6-4975-9755-69ABB9C15097}" type="datetimeFigureOut">
              <a:rPr lang="en-US" smtClean="0"/>
              <a:t>9/9/2022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406594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B6FCB-6CC6-4975-9755-69ABB9C15097}" type="datetimeFigureOut">
              <a:rPr lang="en-US" smtClean="0"/>
              <a:t>9/9/2022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77013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EB6FCB-6CC6-4975-9755-69ABB9C15097}"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52091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EB6FCB-6CC6-4975-9755-69ABB9C15097}" type="datetimeFigureOut">
              <a:rPr lang="en-US" smtClean="0"/>
              <a:t>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18871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B6FCB-6CC6-4975-9755-69ABB9C15097}" type="datetimeFigureOut">
              <a:rPr lang="en-US" smtClean="0"/>
              <a:t>9/9/2022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AD39B-5A44-44DA-A967-458605B77F6A}" type="slidenum">
              <a:rPr lang="en-US" smtClean="0"/>
              <a:t>‹#›</a:t>
            </a:fld>
            <a:endParaRPr lang="en-US"/>
          </a:p>
        </p:txBody>
      </p:sp>
    </p:spTree>
    <p:extLst>
      <p:ext uri="{BB962C8B-B14F-4D97-AF65-F5344CB8AC3E}">
        <p14:creationId xmlns:p14="http://schemas.microsoft.com/office/powerpoint/2010/main" val="309954665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3FA48-689F-49F1-B84A-AE0B6D7B72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72004A-D8EC-4FDF-995A-5F153F20E1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AD619-364F-4485-A21E-964CBE2F67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D8852-7531-41B6-9CEF-8BCCFC15CA52}" type="datetimeFigureOut">
              <a:rPr lang="en-US" smtClean="0"/>
              <a:t>9/9/2022</a:t>
            </a:fld>
            <a:endParaRPr lang="en-US"/>
          </a:p>
        </p:txBody>
      </p:sp>
      <p:sp>
        <p:nvSpPr>
          <p:cNvPr id="5" name="Footer Placeholder 4">
            <a:extLst>
              <a:ext uri="{FF2B5EF4-FFF2-40B4-BE49-F238E27FC236}">
                <a16:creationId xmlns:a16="http://schemas.microsoft.com/office/drawing/2014/main" id="{A6964EC2-0EA0-4ED6-AA98-AC374C119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C81523-11E1-4E49-B245-6A2E019E55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A2C20-C486-4529-B975-331D6339D4CD}" type="slidenum">
              <a:rPr lang="en-US" smtClean="0"/>
              <a:t>‹#›</a:t>
            </a:fld>
            <a:endParaRPr lang="en-US"/>
          </a:p>
        </p:txBody>
      </p:sp>
    </p:spTree>
    <p:extLst>
      <p:ext uri="{BB962C8B-B14F-4D97-AF65-F5344CB8AC3E}">
        <p14:creationId xmlns:p14="http://schemas.microsoft.com/office/powerpoint/2010/main" val="331789325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al.com/staff/rgriesbach/posts.html" TargetMode="External"/><Relationship Id="rId4" Type="http://schemas.openxmlformats.org/officeDocument/2006/relationships/image" Target="../media/image42.gif"/></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5.emf"/></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google.com/url?sa=i&amp;rct=j&amp;q=&amp;esrc=s&amp;source=images&amp;cd=&amp;cad=rja&amp;uact=8&amp;ved=0ahUKEwi84uyDluvVAhXBNSYKHaASCc8QjRwIBw&amp;url=https://clipartion.com/free-clipart-23094/&amp;psig=AFQjCNEP0MFEnZIYxbbbKZl4yiNKSGxGhA&amp;ust=150350257594343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jpeg"/><Relationship Id="rId4" Type="http://schemas.openxmlformats.org/officeDocument/2006/relationships/image" Target="../media/image84.png"/><Relationship Id="rId9" Type="http://schemas.openxmlformats.org/officeDocument/2006/relationships/image" Target="../media/image89.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95.emf"/></Relationships>
</file>

<file path=ppt/slides/_rels/slide6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96.emf"/></Relationships>
</file>

<file path=ppt/slides/_rels/slide6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jpe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72.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7" Type="http://schemas.openxmlformats.org/officeDocument/2006/relationships/image" Target="../media/image129.png"/><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154.png"/><Relationship Id="rId26" Type="http://schemas.openxmlformats.org/officeDocument/2006/relationships/image" Target="../media/image162.png"/><Relationship Id="rId3" Type="http://schemas.openxmlformats.org/officeDocument/2006/relationships/image" Target="../media/image139.jpeg"/><Relationship Id="rId21" Type="http://schemas.openxmlformats.org/officeDocument/2006/relationships/image" Target="../media/image157.jpeg"/><Relationship Id="rId7" Type="http://schemas.openxmlformats.org/officeDocument/2006/relationships/image" Target="../media/image143.png"/><Relationship Id="rId12" Type="http://schemas.openxmlformats.org/officeDocument/2006/relationships/image" Target="../media/image148.jpeg"/><Relationship Id="rId17" Type="http://schemas.openxmlformats.org/officeDocument/2006/relationships/image" Target="../media/image153.jpeg"/><Relationship Id="rId25" Type="http://schemas.openxmlformats.org/officeDocument/2006/relationships/image" Target="../media/image161.jpeg"/><Relationship Id="rId2" Type="http://schemas.openxmlformats.org/officeDocument/2006/relationships/image" Target="../media/image138.jpg"/><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47.png"/><Relationship Id="rId24" Type="http://schemas.openxmlformats.org/officeDocument/2006/relationships/image" Target="../media/image160.jpeg"/><Relationship Id="rId5" Type="http://schemas.openxmlformats.org/officeDocument/2006/relationships/image" Target="../media/image141.png"/><Relationship Id="rId15" Type="http://schemas.openxmlformats.org/officeDocument/2006/relationships/image" Target="../media/image151.png"/><Relationship Id="rId23" Type="http://schemas.openxmlformats.org/officeDocument/2006/relationships/image" Target="../media/image159.jpg"/><Relationship Id="rId10" Type="http://schemas.openxmlformats.org/officeDocument/2006/relationships/image" Target="../media/image146.jpeg"/><Relationship Id="rId19" Type="http://schemas.openxmlformats.org/officeDocument/2006/relationships/image" Target="../media/image155.png"/><Relationship Id="rId4" Type="http://schemas.openxmlformats.org/officeDocument/2006/relationships/image" Target="../media/image140.jpg"/><Relationship Id="rId9" Type="http://schemas.openxmlformats.org/officeDocument/2006/relationships/image" Target="../media/image145.png"/><Relationship Id="rId14" Type="http://schemas.openxmlformats.org/officeDocument/2006/relationships/image" Target="../media/image150.gif"/><Relationship Id="rId22" Type="http://schemas.openxmlformats.org/officeDocument/2006/relationships/image" Target="../media/image158.png"/><Relationship Id="rId27" Type="http://schemas.microsoft.com/office/2007/relationships/hdphoto" Target="../media/hdphoto4.wdp"/></Relationships>
</file>

<file path=ppt/slides/_rels/slide9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86870" y="421211"/>
            <a:ext cx="11618259" cy="629579"/>
          </a:xfrm>
        </p:spPr>
        <p:txBody>
          <a:bodyPr>
            <a:noAutofit/>
          </a:bodyPr>
          <a:lstStyle/>
          <a:p>
            <a:pPr>
              <a:defRPr/>
            </a:pPr>
            <a:r>
              <a:rPr lang="en-US" sz="4400" b="1" dirty="0">
                <a:solidFill>
                  <a:srgbClr val="2F5597"/>
                </a:solidFill>
                <a:latin typeface="+mn-lt"/>
              </a:rPr>
              <a:t>Alabama Commission on Higher Education  </a:t>
            </a:r>
          </a:p>
        </p:txBody>
      </p:sp>
      <p:sp>
        <p:nvSpPr>
          <p:cNvPr id="553986" name="Rectangle 2"/>
          <p:cNvSpPr>
            <a:spLocks noGrp="1" noChangeArrowheads="1"/>
          </p:cNvSpPr>
          <p:nvPr>
            <p:ph type="subTitle" idx="1"/>
          </p:nvPr>
        </p:nvSpPr>
        <p:spPr>
          <a:xfrm>
            <a:off x="2514598"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t>September 9</a:t>
            </a:r>
            <a:r>
              <a:rPr lang="en-US" sz="3000" b="1" dirty="0">
                <a:solidFill>
                  <a:schemeClr val="tx1"/>
                </a:solidFill>
              </a:rPr>
              <a:t>, 2022</a:t>
            </a:r>
          </a:p>
        </p:txBody>
      </p:sp>
      <p:pic>
        <p:nvPicPr>
          <p:cNvPr id="3" name="Picture 2">
            <a:extLst>
              <a:ext uri="{FF2B5EF4-FFF2-40B4-BE49-F238E27FC236}">
                <a16:creationId xmlns:a16="http://schemas.microsoft.com/office/drawing/2014/main" id="{EE0CE706-1CE4-4346-8DA0-911ED09F6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488" y="1453857"/>
            <a:ext cx="3389019" cy="3389019"/>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435464" y="468876"/>
            <a:ext cx="10464721"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chemeClr val="accent5"/>
                </a:solidFill>
                <a:latin typeface="+mn-lt"/>
              </a:rPr>
            </a:br>
            <a:r>
              <a:rPr lang="en-US" sz="7000" b="1" dirty="0">
                <a:solidFill>
                  <a:schemeClr val="accent5"/>
                </a:solidFill>
                <a:latin typeface="+mn-lt"/>
              </a:rPr>
              <a:t>Dr. Stephanie C. Dolan </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35464" y="1335023"/>
            <a:ext cx="9569147" cy="46858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Stephanie, a new retiree from the State of Mississippi,              has served in education for 32 years. She earned her B.S.         and M.S. in mathematics from Mississippi State University       and a doctorate in higher education administration from                  the University of Mississippi. </a:t>
            </a:r>
          </a:p>
          <a:p>
            <a:pPr marL="0" indent="0">
              <a:buNone/>
            </a:pPr>
            <a:r>
              <a:rPr lang="en-US" dirty="0"/>
              <a:t>Stephanie has taught and worked for K-12, two-year        colleges, and four-year universities throughout her career.     Most recently, she was the Director of Institutional Research  and Effectiveness, Title IX Coordinator, OCR Compliance     Officer, and QEP Director. Stephanie also has 17 years of experience with SACSCOC accreditation in higher education, serving on several review committees.</a:t>
            </a:r>
          </a:p>
          <a:p>
            <a:pPr marL="0" indent="0">
              <a:buNone/>
            </a:pPr>
            <a:r>
              <a:rPr lang="en-US" dirty="0"/>
              <a:t>Stephanie has three adult children and now resides in Pike Road.</a:t>
            </a:r>
          </a:p>
        </p:txBody>
      </p:sp>
      <p:pic>
        <p:nvPicPr>
          <p:cNvPr id="9" name="Picture 8">
            <a:extLst>
              <a:ext uri="{FF2B5EF4-FFF2-40B4-BE49-F238E27FC236}">
                <a16:creationId xmlns:a16="http://schemas.microsoft.com/office/drawing/2014/main" id="{89BB81B1-4AF0-41B8-89F9-8617887C8D1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0000"/>
                    </a14:imgEffect>
                    <a14:imgEffect>
                      <a14:colorTemperature colorTemp="5900"/>
                    </a14:imgEffect>
                  </a14:imgLayer>
                </a14:imgProps>
              </a:ext>
              <a:ext uri="{28A0092B-C50C-407E-A947-70E740481C1C}">
                <a14:useLocalDpi xmlns:a14="http://schemas.microsoft.com/office/drawing/2010/main" val="0"/>
              </a:ext>
            </a:extLst>
          </a:blip>
          <a:srcRect r="5875" b="3333"/>
          <a:stretch/>
        </p:blipFill>
        <p:spPr>
          <a:xfrm>
            <a:off x="9305364" y="1632395"/>
            <a:ext cx="2743200" cy="3593210"/>
          </a:xfrm>
          <a:prstGeom prst="rect">
            <a:avLst/>
          </a:prstGeom>
          <a:effectLst>
            <a:softEdge rad="12700"/>
          </a:effectLst>
        </p:spPr>
      </p:pic>
    </p:spTree>
    <p:extLst>
      <p:ext uri="{BB962C8B-B14F-4D97-AF65-F5344CB8AC3E}">
        <p14:creationId xmlns:p14="http://schemas.microsoft.com/office/powerpoint/2010/main" val="550994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8419-B195-413D-86B9-107420AFCE13}"/>
              </a:ext>
            </a:extLst>
          </p:cNvPr>
          <p:cNvSpPr>
            <a:spLocks noGrp="1"/>
          </p:cNvSpPr>
          <p:nvPr>
            <p:ph type="title"/>
          </p:nvPr>
        </p:nvSpPr>
        <p:spPr>
          <a:xfrm>
            <a:off x="3512195" y="128062"/>
            <a:ext cx="8227521" cy="1325563"/>
          </a:xfrm>
        </p:spPr>
        <p:txBody>
          <a:bodyPr>
            <a:normAutofit fontScale="90000"/>
          </a:bodyPr>
          <a:lstStyle/>
          <a:p>
            <a:r>
              <a:rPr lang="en-US" b="1" dirty="0">
                <a:solidFill>
                  <a:srgbClr val="0070C0"/>
                </a:solidFill>
              </a:rPr>
              <a:t>Flag Mountain Renovation/Dedication</a:t>
            </a:r>
            <a:br>
              <a:rPr lang="en-US" b="1" dirty="0">
                <a:solidFill>
                  <a:srgbClr val="0070C0"/>
                </a:solidFill>
              </a:rPr>
            </a:br>
            <a:endParaRPr lang="en-US" dirty="0">
              <a:solidFill>
                <a:srgbClr val="0070C0"/>
              </a:solidFill>
            </a:endParaRPr>
          </a:p>
        </p:txBody>
      </p:sp>
      <p:pic>
        <p:nvPicPr>
          <p:cNvPr id="5" name="Content Placeholder 4">
            <a:extLst>
              <a:ext uri="{FF2B5EF4-FFF2-40B4-BE49-F238E27FC236}">
                <a16:creationId xmlns:a16="http://schemas.microsoft.com/office/drawing/2014/main" id="{F657F44C-8436-4A9B-B489-91BCC0B7DE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73420" y="601556"/>
            <a:ext cx="3808574" cy="2856430"/>
          </a:xfrm>
        </p:spPr>
      </p:pic>
      <p:pic>
        <p:nvPicPr>
          <p:cNvPr id="12" name="Picture 11">
            <a:extLst>
              <a:ext uri="{FF2B5EF4-FFF2-40B4-BE49-F238E27FC236}">
                <a16:creationId xmlns:a16="http://schemas.microsoft.com/office/drawing/2014/main" id="{B050E2C0-ED14-4B05-8EDD-4A15C9F22A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24" t="18037" r="25255" b="19831"/>
          <a:stretch/>
        </p:blipFill>
        <p:spPr>
          <a:xfrm rot="5400000">
            <a:off x="4390390" y="3757732"/>
            <a:ext cx="3411220" cy="2673464"/>
          </a:xfrm>
          <a:prstGeom prst="rect">
            <a:avLst/>
          </a:prstGeom>
        </p:spPr>
      </p:pic>
      <p:sp>
        <p:nvSpPr>
          <p:cNvPr id="13" name="TextBox 12">
            <a:extLst>
              <a:ext uri="{FF2B5EF4-FFF2-40B4-BE49-F238E27FC236}">
                <a16:creationId xmlns:a16="http://schemas.microsoft.com/office/drawing/2014/main" id="{70C3D9CB-5AD4-46B4-9C9B-31577D47462E}"/>
              </a:ext>
            </a:extLst>
          </p:cNvPr>
          <p:cNvSpPr txBox="1"/>
          <p:nvPr/>
        </p:nvSpPr>
        <p:spPr>
          <a:xfrm>
            <a:off x="4688537" y="790843"/>
            <a:ext cx="3773565" cy="923330"/>
          </a:xfrm>
          <a:prstGeom prst="rect">
            <a:avLst/>
          </a:prstGeom>
          <a:noFill/>
        </p:spPr>
        <p:txBody>
          <a:bodyPr wrap="square" rtlCol="0">
            <a:spAutoFit/>
          </a:bodyPr>
          <a:lstStyle/>
          <a:p>
            <a:r>
              <a:rPr lang="en-US" dirty="0"/>
              <a:t>Alabama Forestry Commission </a:t>
            </a:r>
          </a:p>
          <a:p>
            <a:r>
              <a:rPr lang="en-US" dirty="0"/>
              <a:t>Alabama Trails Foundation </a:t>
            </a:r>
          </a:p>
          <a:p>
            <a:r>
              <a:rPr lang="en-US" dirty="0"/>
              <a:t>Jacksonville State University  </a:t>
            </a:r>
          </a:p>
        </p:txBody>
      </p:sp>
      <p:pic>
        <p:nvPicPr>
          <p:cNvPr id="6" name="Picture 5">
            <a:extLst>
              <a:ext uri="{FF2B5EF4-FFF2-40B4-BE49-F238E27FC236}">
                <a16:creationId xmlns:a16="http://schemas.microsoft.com/office/drawing/2014/main" id="{D6A99140-8779-4E68-9EED-7958D74C5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455742" y="1442495"/>
            <a:ext cx="3682710" cy="2762033"/>
          </a:xfrm>
          <a:prstGeom prst="rect">
            <a:avLst/>
          </a:prstGeom>
        </p:spPr>
      </p:pic>
      <p:pic>
        <p:nvPicPr>
          <p:cNvPr id="3074" name="Picture 2">
            <a:extLst>
              <a:ext uri="{FF2B5EF4-FFF2-40B4-BE49-F238E27FC236}">
                <a16:creationId xmlns:a16="http://schemas.microsoft.com/office/drawing/2014/main" id="{0B46BA17-2C70-4909-BA96-0C260BA55B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306" t="52372" r="22185"/>
          <a:stretch/>
        </p:blipFill>
        <p:spPr bwMode="auto">
          <a:xfrm>
            <a:off x="9053815" y="4448255"/>
            <a:ext cx="2506314" cy="17067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C2F5FF4-E160-4150-9AD4-E306A922DEFA}"/>
              </a:ext>
            </a:extLst>
          </p:cNvPr>
          <p:cNvSpPr txBox="1"/>
          <p:nvPr/>
        </p:nvSpPr>
        <p:spPr>
          <a:xfrm>
            <a:off x="3147572" y="1800163"/>
            <a:ext cx="5219680" cy="1631216"/>
          </a:xfrm>
          <a:prstGeom prst="rect">
            <a:avLst/>
          </a:prstGeom>
          <a:solidFill>
            <a:schemeClr val="accent6">
              <a:lumMod val="60000"/>
              <a:lumOff val="40000"/>
            </a:schemeClr>
          </a:solidFill>
        </p:spPr>
        <p:txBody>
          <a:bodyPr wrap="square">
            <a:spAutoFit/>
          </a:bodyPr>
          <a:lstStyle/>
          <a:p>
            <a:pPr marL="342900" indent="-342900">
              <a:buFont typeface="Arial" panose="020B0604020202020204" pitchFamily="34" charset="0"/>
              <a:buChar char="•"/>
            </a:pPr>
            <a:r>
              <a:rPr lang="en-US" sz="2000" i="0" dirty="0">
                <a:solidFill>
                  <a:schemeClr val="accent2">
                    <a:lumMod val="50000"/>
                  </a:schemeClr>
                </a:solidFill>
                <a:effectLst/>
                <a:latin typeface="Roboto" panose="02000000000000000000" pitchFamily="2" charset="0"/>
              </a:rPr>
              <a:t>Flagg Mountain is the southernmost Appalachian peak over 1,000 feet.</a:t>
            </a:r>
          </a:p>
          <a:p>
            <a:pPr marL="342900" indent="-342900">
              <a:buFont typeface="Arial" panose="020B0604020202020204" pitchFamily="34" charset="0"/>
              <a:buChar char="•"/>
            </a:pPr>
            <a:r>
              <a:rPr lang="en-US" sz="2000" dirty="0">
                <a:solidFill>
                  <a:srgbClr val="FF0000"/>
                </a:solidFill>
              </a:rPr>
              <a:t>It is the start of the </a:t>
            </a:r>
            <a:r>
              <a:rPr lang="en-US" sz="2000" dirty="0" err="1">
                <a:solidFill>
                  <a:srgbClr val="FF0000"/>
                </a:solidFill>
              </a:rPr>
              <a:t>Pinhoti</a:t>
            </a:r>
            <a:r>
              <a:rPr lang="en-US" sz="2000" dirty="0">
                <a:solidFill>
                  <a:srgbClr val="FF0000"/>
                </a:solidFill>
              </a:rPr>
              <a:t> Trail, a 330-mile route that connects to the Appalachian Trail in north Georgia. </a:t>
            </a:r>
          </a:p>
        </p:txBody>
      </p:sp>
      <p:sp>
        <p:nvSpPr>
          <p:cNvPr id="18" name="TextBox 17">
            <a:extLst>
              <a:ext uri="{FF2B5EF4-FFF2-40B4-BE49-F238E27FC236}">
                <a16:creationId xmlns:a16="http://schemas.microsoft.com/office/drawing/2014/main" id="{E589D4E3-BE51-4AA2-BDFC-161A166EC02B}"/>
              </a:ext>
            </a:extLst>
          </p:cNvPr>
          <p:cNvSpPr txBox="1"/>
          <p:nvPr/>
        </p:nvSpPr>
        <p:spPr>
          <a:xfrm>
            <a:off x="8896207" y="807294"/>
            <a:ext cx="2526891" cy="646331"/>
          </a:xfrm>
          <a:prstGeom prst="rect">
            <a:avLst/>
          </a:prstGeom>
          <a:noFill/>
        </p:spPr>
        <p:txBody>
          <a:bodyPr wrap="square" rtlCol="0">
            <a:spAutoFit/>
          </a:bodyPr>
          <a:lstStyle/>
          <a:p>
            <a:r>
              <a:rPr lang="en-US" dirty="0"/>
              <a:t>Alabama Wildlife Center Red-tailed Hawk Release </a:t>
            </a:r>
          </a:p>
        </p:txBody>
      </p:sp>
    </p:spTree>
    <p:extLst>
      <p:ext uri="{BB962C8B-B14F-4D97-AF65-F5344CB8AC3E}">
        <p14:creationId xmlns:p14="http://schemas.microsoft.com/office/powerpoint/2010/main" val="55677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82889-DD39-4597-A213-B0E2094DCED3}"/>
              </a:ext>
            </a:extLst>
          </p:cNvPr>
          <p:cNvSpPr>
            <a:spLocks noGrp="1"/>
          </p:cNvSpPr>
          <p:nvPr>
            <p:ph type="title"/>
          </p:nvPr>
        </p:nvSpPr>
        <p:spPr>
          <a:xfrm>
            <a:off x="3191786" y="-231277"/>
            <a:ext cx="10515600" cy="1325563"/>
          </a:xfrm>
        </p:spPr>
        <p:txBody>
          <a:bodyPr/>
          <a:lstStyle/>
          <a:p>
            <a:r>
              <a:rPr lang="en-US" b="1" dirty="0">
                <a:solidFill>
                  <a:srgbClr val="0070C0"/>
                </a:solidFill>
              </a:rPr>
              <a:t> New Caretaker </a:t>
            </a:r>
          </a:p>
        </p:txBody>
      </p:sp>
      <p:sp>
        <p:nvSpPr>
          <p:cNvPr id="3" name="Content Placeholder 2">
            <a:extLst>
              <a:ext uri="{FF2B5EF4-FFF2-40B4-BE49-F238E27FC236}">
                <a16:creationId xmlns:a16="http://schemas.microsoft.com/office/drawing/2014/main" id="{8447184E-23EE-4F1D-A2E7-9DEF8C94A998}"/>
              </a:ext>
            </a:extLst>
          </p:cNvPr>
          <p:cNvSpPr>
            <a:spLocks noGrp="1"/>
          </p:cNvSpPr>
          <p:nvPr>
            <p:ph idx="1"/>
          </p:nvPr>
        </p:nvSpPr>
        <p:spPr>
          <a:xfrm>
            <a:off x="3801402" y="4223999"/>
            <a:ext cx="8390598" cy="2882114"/>
          </a:xfrm>
        </p:spPr>
        <p:txBody>
          <a:bodyPr>
            <a:normAutofit/>
          </a:bodyPr>
          <a:lstStyle/>
          <a:p>
            <a:pPr algn="l" fontAlgn="base"/>
            <a:r>
              <a:rPr lang="en-US" b="0" i="0" dirty="0">
                <a:solidFill>
                  <a:srgbClr val="333333"/>
                </a:solidFill>
                <a:effectLst/>
                <a:latin typeface="nyt-cheltenham"/>
              </a:rPr>
              <a:t>At 83, ‘</a:t>
            </a:r>
            <a:r>
              <a:rPr lang="en-US" b="0" i="0" dirty="0" err="1">
                <a:solidFill>
                  <a:srgbClr val="333333"/>
                </a:solidFill>
                <a:effectLst/>
                <a:latin typeface="nyt-cheltenham"/>
              </a:rPr>
              <a:t>Nimblewill</a:t>
            </a:r>
            <a:r>
              <a:rPr lang="en-US" b="0" i="0" dirty="0">
                <a:solidFill>
                  <a:srgbClr val="333333"/>
                </a:solidFill>
                <a:effectLst/>
                <a:latin typeface="nyt-cheltenham"/>
              </a:rPr>
              <a:t> Nomad’ Enters the Appalachian Trail Record Book.</a:t>
            </a:r>
          </a:p>
          <a:p>
            <a:pPr algn="l" fontAlgn="base"/>
            <a:r>
              <a:rPr lang="en-US" b="0" i="0" dirty="0">
                <a:effectLst/>
                <a:latin typeface="nyt-cheltenham"/>
              </a:rPr>
              <a:t>M.J. Eberhart, known by his trail name, hiked into Dalton, Mass., on Sunday and became the oldest known person to hike the more than 2,000 miles of trail from Georgia to Maine.</a:t>
            </a:r>
          </a:p>
          <a:p>
            <a:endParaRPr lang="en-US" dirty="0"/>
          </a:p>
        </p:txBody>
      </p:sp>
      <p:pic>
        <p:nvPicPr>
          <p:cNvPr id="2050" name="F2C173FE-5C92-4AE3-9B78-731C8F5D6957" descr="IMG_0706.jpg">
            <a:extLst>
              <a:ext uri="{FF2B5EF4-FFF2-40B4-BE49-F238E27FC236}">
                <a16:creationId xmlns:a16="http://schemas.microsoft.com/office/drawing/2014/main" id="{B2BE367A-908E-4CF9-89C3-FFBBB38166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9875" y="346802"/>
            <a:ext cx="4256851" cy="319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909F18D-4221-4064-9D5F-1F71265563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918" r="29597" b="22054"/>
          <a:stretch/>
        </p:blipFill>
        <p:spPr>
          <a:xfrm rot="5400000">
            <a:off x="-246989" y="851949"/>
            <a:ext cx="4053511" cy="2592126"/>
          </a:xfrm>
          <a:prstGeom prst="rect">
            <a:avLst/>
          </a:prstGeom>
        </p:spPr>
      </p:pic>
      <p:pic>
        <p:nvPicPr>
          <p:cNvPr id="2052" name="Picture 4" descr="Mr. Eberhart on the Appalachian Trail in Gorham, N.H., in September.">
            <a:extLst>
              <a:ext uri="{FF2B5EF4-FFF2-40B4-BE49-F238E27FC236}">
                <a16:creationId xmlns:a16="http://schemas.microsoft.com/office/drawing/2014/main" id="{33D55C6B-0EC5-4659-B42B-062563FC08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48" y="4254281"/>
            <a:ext cx="3593989" cy="23959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B4AF5E-D215-47BF-A026-691EBF09DF12}"/>
              </a:ext>
            </a:extLst>
          </p:cNvPr>
          <p:cNvPicPr>
            <a:picLocks noChangeAspect="1"/>
          </p:cNvPicPr>
          <p:nvPr/>
        </p:nvPicPr>
        <p:blipFill>
          <a:blip r:embed="rId5"/>
          <a:stretch>
            <a:fillRect/>
          </a:stretch>
        </p:blipFill>
        <p:spPr>
          <a:xfrm>
            <a:off x="5134430" y="3539441"/>
            <a:ext cx="2447925" cy="485775"/>
          </a:xfrm>
          <a:prstGeom prst="rect">
            <a:avLst/>
          </a:prstGeom>
        </p:spPr>
      </p:pic>
      <p:sp>
        <p:nvSpPr>
          <p:cNvPr id="10" name="TextBox 9">
            <a:extLst>
              <a:ext uri="{FF2B5EF4-FFF2-40B4-BE49-F238E27FC236}">
                <a16:creationId xmlns:a16="http://schemas.microsoft.com/office/drawing/2014/main" id="{33523763-2510-4C26-B4D7-84A36436C15A}"/>
              </a:ext>
            </a:extLst>
          </p:cNvPr>
          <p:cNvSpPr txBox="1"/>
          <p:nvPr/>
        </p:nvSpPr>
        <p:spPr>
          <a:xfrm>
            <a:off x="3063493" y="1093765"/>
            <a:ext cx="6786438" cy="369332"/>
          </a:xfrm>
          <a:prstGeom prst="rect">
            <a:avLst/>
          </a:prstGeom>
          <a:noFill/>
        </p:spPr>
        <p:txBody>
          <a:bodyPr wrap="square">
            <a:spAutoFit/>
          </a:bodyPr>
          <a:lstStyle/>
          <a:p>
            <a:r>
              <a:rPr lang="en-US" b="0" i="0" dirty="0">
                <a:effectLst/>
                <a:latin typeface="nyt-cheltenham"/>
              </a:rPr>
              <a:t>M.J. Eberhart</a:t>
            </a:r>
            <a:endParaRPr lang="en-US" dirty="0"/>
          </a:p>
        </p:txBody>
      </p:sp>
      <p:sp>
        <p:nvSpPr>
          <p:cNvPr id="11" name="TextBox 10">
            <a:extLst>
              <a:ext uri="{FF2B5EF4-FFF2-40B4-BE49-F238E27FC236}">
                <a16:creationId xmlns:a16="http://schemas.microsoft.com/office/drawing/2014/main" id="{E5600C6F-8C4D-4466-81DF-82F048BC9D6A}"/>
              </a:ext>
            </a:extLst>
          </p:cNvPr>
          <p:cNvSpPr txBox="1"/>
          <p:nvPr/>
        </p:nvSpPr>
        <p:spPr>
          <a:xfrm>
            <a:off x="5424388" y="1083933"/>
            <a:ext cx="1709531" cy="369332"/>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Randy Anderson</a:t>
            </a:r>
            <a:endParaRPr lang="en-US" dirty="0"/>
          </a:p>
        </p:txBody>
      </p:sp>
      <p:sp>
        <p:nvSpPr>
          <p:cNvPr id="7" name="Rectangle 6">
            <a:extLst>
              <a:ext uri="{FF2B5EF4-FFF2-40B4-BE49-F238E27FC236}">
                <a16:creationId xmlns:a16="http://schemas.microsoft.com/office/drawing/2014/main" id="{7146897D-2223-4881-BEB8-4E1966DB8AEC}"/>
              </a:ext>
            </a:extLst>
          </p:cNvPr>
          <p:cNvSpPr/>
          <p:nvPr/>
        </p:nvSpPr>
        <p:spPr>
          <a:xfrm>
            <a:off x="464488" y="4174768"/>
            <a:ext cx="2592126" cy="7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D9C266CA-7350-4135-9D3B-5333285737AC}"/>
              </a:ext>
            </a:extLst>
          </p:cNvPr>
          <p:cNvSpPr/>
          <p:nvPr/>
        </p:nvSpPr>
        <p:spPr>
          <a:xfrm>
            <a:off x="4503752" y="1154591"/>
            <a:ext cx="804680" cy="245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5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left)">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wipe(left)">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left)">
                                      <p:cBhvr>
                                        <p:cTn id="30" dur="500"/>
                                        <p:tgtEl>
                                          <p:spTgt spid="3">
                                            <p:txEl>
                                              <p:pRg st="0" end="0"/>
                                            </p:txEl>
                                          </p:spTgt>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CD04-720B-4223-82F0-EFA52411F626}"/>
              </a:ext>
            </a:extLst>
          </p:cNvPr>
          <p:cNvSpPr>
            <a:spLocks noGrp="1"/>
          </p:cNvSpPr>
          <p:nvPr>
            <p:ph type="title"/>
          </p:nvPr>
        </p:nvSpPr>
        <p:spPr>
          <a:xfrm>
            <a:off x="551835" y="0"/>
            <a:ext cx="11088329" cy="1325563"/>
          </a:xfrm>
        </p:spPr>
        <p:txBody>
          <a:bodyPr/>
          <a:lstStyle/>
          <a:p>
            <a:pPr algn="ctr"/>
            <a:r>
              <a:rPr lang="en-US" b="1" dirty="0">
                <a:solidFill>
                  <a:srgbClr val="0070C0"/>
                </a:solidFill>
              </a:rPr>
              <a:t>Industry Innovation Summit</a:t>
            </a:r>
            <a:br>
              <a:rPr lang="en-US" b="1" dirty="0">
                <a:solidFill>
                  <a:srgbClr val="0070C0"/>
                </a:solidFill>
              </a:rPr>
            </a:br>
            <a:r>
              <a:rPr lang="en-US" b="1" dirty="0">
                <a:solidFill>
                  <a:srgbClr val="0070C0"/>
                </a:solidFill>
              </a:rPr>
              <a:t>and NASFAA Conference, Austin Texas  </a:t>
            </a:r>
          </a:p>
        </p:txBody>
      </p:sp>
      <p:pic>
        <p:nvPicPr>
          <p:cNvPr id="2050" name="41AAACB1-A0E8-43D5-8EE3-2BDFDC25018A" descr="IMG_4189.jpg">
            <a:extLst>
              <a:ext uri="{FF2B5EF4-FFF2-40B4-BE49-F238E27FC236}">
                <a16:creationId xmlns:a16="http://schemas.microsoft.com/office/drawing/2014/main" id="{1C7387FA-CEBE-4689-AC8B-837ECCDDFD8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847" r="11404"/>
          <a:stretch/>
        </p:blipFill>
        <p:spPr bwMode="auto">
          <a:xfrm>
            <a:off x="254155" y="1367907"/>
            <a:ext cx="4459162" cy="261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D3A3263-6A25-470A-A813-B9DA67EC5A7F}"/>
              </a:ext>
            </a:extLst>
          </p:cNvPr>
          <p:cNvPicPr>
            <a:picLocks noChangeAspect="1"/>
          </p:cNvPicPr>
          <p:nvPr/>
        </p:nvPicPr>
        <p:blipFill>
          <a:blip r:embed="rId3"/>
          <a:stretch>
            <a:fillRect/>
          </a:stretch>
        </p:blipFill>
        <p:spPr>
          <a:xfrm>
            <a:off x="254155" y="4244326"/>
            <a:ext cx="7728668" cy="2259721"/>
          </a:xfrm>
          <a:prstGeom prst="rect">
            <a:avLst/>
          </a:prstGeom>
        </p:spPr>
      </p:pic>
      <p:pic>
        <p:nvPicPr>
          <p:cNvPr id="5" name="Content Placeholder 4">
            <a:extLst>
              <a:ext uri="{FF2B5EF4-FFF2-40B4-BE49-F238E27FC236}">
                <a16:creationId xmlns:a16="http://schemas.microsoft.com/office/drawing/2014/main" id="{C6A1FD71-B388-4EC5-98ED-9C2E833FE378}"/>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858" t="25903" r="22546"/>
          <a:stretch/>
        </p:blipFill>
        <p:spPr>
          <a:xfrm rot="10800000">
            <a:off x="4866886" y="1342001"/>
            <a:ext cx="3762474" cy="2636318"/>
          </a:xfrm>
        </p:spPr>
      </p:pic>
      <p:pic>
        <p:nvPicPr>
          <p:cNvPr id="7" name="Picture 6">
            <a:extLst>
              <a:ext uri="{FF2B5EF4-FFF2-40B4-BE49-F238E27FC236}">
                <a16:creationId xmlns:a16="http://schemas.microsoft.com/office/drawing/2014/main" id="{7CA52721-D3CB-4432-97EE-B22E1A770A64}"/>
              </a:ext>
            </a:extLst>
          </p:cNvPr>
          <p:cNvPicPr>
            <a:picLocks noChangeAspect="1"/>
          </p:cNvPicPr>
          <p:nvPr/>
        </p:nvPicPr>
        <p:blipFill>
          <a:blip r:embed="rId5"/>
          <a:stretch>
            <a:fillRect/>
          </a:stretch>
        </p:blipFill>
        <p:spPr>
          <a:xfrm>
            <a:off x="8120709" y="2673113"/>
            <a:ext cx="3519455" cy="3889924"/>
          </a:xfrm>
          <a:prstGeom prst="rect">
            <a:avLst/>
          </a:prstGeom>
        </p:spPr>
      </p:pic>
    </p:spTree>
    <p:extLst>
      <p:ext uri="{BB962C8B-B14F-4D97-AF65-F5344CB8AC3E}">
        <p14:creationId xmlns:p14="http://schemas.microsoft.com/office/powerpoint/2010/main" val="189313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EB654-FEF8-4758-AC45-EB14FAFD70A4}"/>
              </a:ext>
            </a:extLst>
          </p:cNvPr>
          <p:cNvPicPr>
            <a:picLocks noChangeAspect="1"/>
          </p:cNvPicPr>
          <p:nvPr/>
        </p:nvPicPr>
        <p:blipFill>
          <a:blip r:embed="rId3"/>
          <a:stretch>
            <a:fillRect/>
          </a:stretch>
        </p:blipFill>
        <p:spPr>
          <a:xfrm>
            <a:off x="3666014" y="71437"/>
            <a:ext cx="8210550" cy="6715125"/>
          </a:xfrm>
          <a:prstGeom prst="rect">
            <a:avLst/>
          </a:prstGeom>
        </p:spPr>
      </p:pic>
      <p:sp>
        <p:nvSpPr>
          <p:cNvPr id="8" name="Subtitle 2">
            <a:extLst>
              <a:ext uri="{FF2B5EF4-FFF2-40B4-BE49-F238E27FC236}">
                <a16:creationId xmlns:a16="http://schemas.microsoft.com/office/drawing/2014/main" id="{B359037D-0914-4A9A-A68E-3C4F5C5A8C5C}"/>
              </a:ext>
            </a:extLst>
          </p:cNvPr>
          <p:cNvSpPr txBox="1">
            <a:spLocks/>
          </p:cNvSpPr>
          <p:nvPr/>
        </p:nvSpPr>
        <p:spPr>
          <a:xfrm>
            <a:off x="241183" y="174171"/>
            <a:ext cx="3128741" cy="23709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4472C4"/>
                </a:solidFill>
              </a:rPr>
              <a:t>05/27/2022</a:t>
            </a:r>
          </a:p>
          <a:p>
            <a:pPr algn="l"/>
            <a:r>
              <a:rPr lang="en-US" sz="2800" b="1" dirty="0">
                <a:solidFill>
                  <a:srgbClr val="4472C4"/>
                </a:solidFill>
              </a:rPr>
              <a:t>FAFSA Completion State Rankings:</a:t>
            </a:r>
          </a:p>
          <a:p>
            <a:pPr algn="l"/>
            <a:endParaRPr lang="en-US" sz="2800" dirty="0"/>
          </a:p>
          <a:p>
            <a:pPr algn="l"/>
            <a:endParaRPr lang="en-US" sz="2800" dirty="0"/>
          </a:p>
          <a:p>
            <a:pPr algn="l"/>
            <a:r>
              <a:rPr lang="en-US" sz="2800" dirty="0">
                <a:solidFill>
                  <a:srgbClr val="FF0000"/>
                </a:solidFill>
              </a:rPr>
              <a:t>7th nationally </a:t>
            </a:r>
            <a:r>
              <a:rPr lang="en-US" sz="2800" dirty="0"/>
              <a:t>in overall completion</a:t>
            </a:r>
          </a:p>
          <a:p>
            <a:pPr algn="l"/>
            <a:r>
              <a:rPr lang="en-US" sz="2800" dirty="0"/>
              <a:t>(56.7% completion)</a:t>
            </a:r>
          </a:p>
          <a:p>
            <a:pPr algn="l"/>
            <a:endParaRPr lang="en-US" sz="500" dirty="0">
              <a:solidFill>
                <a:srgbClr val="FF0000"/>
              </a:solidFill>
            </a:endParaRPr>
          </a:p>
          <a:p>
            <a:pPr algn="l"/>
            <a:r>
              <a:rPr lang="en-US" sz="2800" dirty="0">
                <a:solidFill>
                  <a:srgbClr val="FF0000"/>
                </a:solidFill>
              </a:rPr>
              <a:t>1st nationally </a:t>
            </a:r>
            <a:r>
              <a:rPr lang="en-US" sz="2800" dirty="0"/>
              <a:t>in 1-year improvement</a:t>
            </a:r>
          </a:p>
          <a:p>
            <a:pPr algn="l"/>
            <a:r>
              <a:rPr lang="en-US" sz="2800" dirty="0"/>
              <a:t>(30.4% increase)</a:t>
            </a:r>
          </a:p>
          <a:p>
            <a:pPr algn="l"/>
            <a:r>
              <a:rPr lang="en-US" sz="2800" dirty="0">
                <a:solidFill>
                  <a:srgbClr val="C00000"/>
                </a:solidFill>
              </a:rPr>
              <a:t> </a:t>
            </a:r>
            <a:endParaRPr lang="en-US" sz="1600" dirty="0">
              <a:solidFill>
                <a:schemeClr val="bg1">
                  <a:lumMod val="50000"/>
                </a:schemeClr>
              </a:solidFill>
            </a:endParaRPr>
          </a:p>
        </p:txBody>
      </p:sp>
      <p:sp>
        <p:nvSpPr>
          <p:cNvPr id="2" name="TextBox 1">
            <a:extLst>
              <a:ext uri="{FF2B5EF4-FFF2-40B4-BE49-F238E27FC236}">
                <a16:creationId xmlns:a16="http://schemas.microsoft.com/office/drawing/2014/main" id="{F68DF073-9AD0-475C-9E34-A30F16537F6C}"/>
              </a:ext>
            </a:extLst>
          </p:cNvPr>
          <p:cNvSpPr txBox="1"/>
          <p:nvPr/>
        </p:nvSpPr>
        <p:spPr>
          <a:xfrm>
            <a:off x="315436" y="6389786"/>
            <a:ext cx="2849880" cy="369332"/>
          </a:xfrm>
          <a:prstGeom prst="rect">
            <a:avLst/>
          </a:prstGeom>
          <a:noFill/>
        </p:spPr>
        <p:txBody>
          <a:bodyPr wrap="square" rtlCol="0">
            <a:spAutoFit/>
          </a:bodyPr>
          <a:lstStyle/>
          <a:p>
            <a:r>
              <a:rPr lang="en-US" dirty="0">
                <a:solidFill>
                  <a:schemeClr val="bg1">
                    <a:lumMod val="50000"/>
                  </a:schemeClr>
                </a:solidFill>
              </a:rPr>
              <a:t>Source:  www.ncan.org</a:t>
            </a:r>
            <a:endParaRPr lang="en-US" dirty="0"/>
          </a:p>
        </p:txBody>
      </p:sp>
      <p:sp>
        <p:nvSpPr>
          <p:cNvPr id="4" name="Slide Number Placeholder 3">
            <a:extLst>
              <a:ext uri="{FF2B5EF4-FFF2-40B4-BE49-F238E27FC236}">
                <a16:creationId xmlns:a16="http://schemas.microsoft.com/office/drawing/2014/main" id="{D962CBF8-00F4-465D-80A0-45978714E998}"/>
              </a:ext>
            </a:extLst>
          </p:cNvPr>
          <p:cNvSpPr>
            <a:spLocks noGrp="1"/>
          </p:cNvSpPr>
          <p:nvPr>
            <p:ph type="sldNum" sz="quarter" idx="12"/>
          </p:nvPr>
        </p:nvSpPr>
        <p:spPr/>
        <p:txBody>
          <a:bodyPr/>
          <a:lstStyle/>
          <a:p>
            <a:fld id="{0BAF3ABC-6752-4F88-94C7-B7CD392DF78D}" type="slidenum">
              <a:rPr lang="en-US" smtClean="0"/>
              <a:t>14</a:t>
            </a:fld>
            <a:endParaRPr lang="en-US"/>
          </a:p>
        </p:txBody>
      </p:sp>
      <p:sp>
        <p:nvSpPr>
          <p:cNvPr id="7" name="TextBox 6">
            <a:extLst>
              <a:ext uri="{FF2B5EF4-FFF2-40B4-BE49-F238E27FC236}">
                <a16:creationId xmlns:a16="http://schemas.microsoft.com/office/drawing/2014/main" id="{6CF8D51C-6407-444B-B5A0-BFA1981FC7AB}"/>
              </a:ext>
            </a:extLst>
          </p:cNvPr>
          <p:cNvSpPr txBox="1"/>
          <p:nvPr/>
        </p:nvSpPr>
        <p:spPr>
          <a:xfrm>
            <a:off x="4572000" y="897604"/>
            <a:ext cx="1724296" cy="830997"/>
          </a:xfrm>
          <a:prstGeom prst="rect">
            <a:avLst/>
          </a:prstGeom>
          <a:noFill/>
        </p:spPr>
        <p:txBody>
          <a:bodyPr wrap="square" rtlCol="0">
            <a:spAutoFit/>
          </a:bodyPr>
          <a:lstStyle/>
          <a:p>
            <a:r>
              <a:rPr lang="en-US" sz="1600" b="1" dirty="0">
                <a:solidFill>
                  <a:srgbClr val="0070C0"/>
                </a:solidFill>
              </a:rPr>
              <a:t>#1 Nationally:  30.4% in one-year improvement</a:t>
            </a:r>
          </a:p>
        </p:txBody>
      </p:sp>
      <p:sp>
        <p:nvSpPr>
          <p:cNvPr id="15" name="TextBox 14">
            <a:extLst>
              <a:ext uri="{FF2B5EF4-FFF2-40B4-BE49-F238E27FC236}">
                <a16:creationId xmlns:a16="http://schemas.microsoft.com/office/drawing/2014/main" id="{11317336-CCB1-4A21-9D33-113C946AF9AC}"/>
              </a:ext>
            </a:extLst>
          </p:cNvPr>
          <p:cNvSpPr txBox="1"/>
          <p:nvPr/>
        </p:nvSpPr>
        <p:spPr>
          <a:xfrm>
            <a:off x="10554790" y="2105898"/>
            <a:ext cx="1637210" cy="738664"/>
          </a:xfrm>
          <a:prstGeom prst="rect">
            <a:avLst/>
          </a:prstGeom>
          <a:noFill/>
        </p:spPr>
        <p:txBody>
          <a:bodyPr wrap="square" rtlCol="0">
            <a:spAutoFit/>
          </a:bodyPr>
          <a:lstStyle/>
          <a:p>
            <a:r>
              <a:rPr lang="en-US" sz="1400" b="1" dirty="0">
                <a:solidFill>
                  <a:srgbClr val="0070C0"/>
                </a:solidFill>
              </a:rPr>
              <a:t>#7 Nationally:  56.7% overall completion</a:t>
            </a:r>
          </a:p>
        </p:txBody>
      </p:sp>
      <p:cxnSp>
        <p:nvCxnSpPr>
          <p:cNvPr id="20" name="Straight Arrow Connector 19">
            <a:extLst>
              <a:ext uri="{FF2B5EF4-FFF2-40B4-BE49-F238E27FC236}">
                <a16:creationId xmlns:a16="http://schemas.microsoft.com/office/drawing/2014/main" id="{E5781D26-D874-4F67-808C-5332C4C50A8C}"/>
              </a:ext>
            </a:extLst>
          </p:cNvPr>
          <p:cNvCxnSpPr>
            <a:cxnSpLocks/>
          </p:cNvCxnSpPr>
          <p:nvPr/>
        </p:nvCxnSpPr>
        <p:spPr>
          <a:xfrm>
            <a:off x="4432663" y="862459"/>
            <a:ext cx="5882912"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B3B313-D571-4758-A23D-42854EA2BDE1}"/>
              </a:ext>
            </a:extLst>
          </p:cNvPr>
          <p:cNvCxnSpPr>
            <a:cxnSpLocks/>
          </p:cNvCxnSpPr>
          <p:nvPr/>
        </p:nvCxnSpPr>
        <p:spPr>
          <a:xfrm flipV="1">
            <a:off x="10494643" y="1130809"/>
            <a:ext cx="0" cy="387662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468B3BE6-5041-4645-86EA-F3F83018AAB6}"/>
              </a:ext>
            </a:extLst>
          </p:cNvPr>
          <p:cNvSpPr/>
          <p:nvPr/>
        </p:nvSpPr>
        <p:spPr>
          <a:xfrm>
            <a:off x="7227736" y="3848431"/>
            <a:ext cx="4826441" cy="26318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89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0-#ppt_w/2"/>
                                          </p:val>
                                        </p:tav>
                                        <p:tav tm="100000">
                                          <p:val>
                                            <p:strVal val="#ppt_x"/>
                                          </p:val>
                                        </p:tav>
                                      </p:tavLst>
                                    </p:anim>
                                    <p:anim calcmode="lin" valueType="num">
                                      <p:cBhvr additive="base">
                                        <p:cTn id="12" dur="20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2000" fill="hold"/>
                                        <p:tgtEl>
                                          <p:spTgt spid="21"/>
                                        </p:tgtEl>
                                        <p:attrNameLst>
                                          <p:attrName>ppt_x</p:attrName>
                                        </p:attrNameLst>
                                      </p:cBhvr>
                                      <p:tavLst>
                                        <p:tav tm="0">
                                          <p:val>
                                            <p:strVal val="#ppt_x"/>
                                          </p:val>
                                        </p:tav>
                                        <p:tav tm="100000">
                                          <p:val>
                                            <p:strVal val="#ppt_x"/>
                                          </p:val>
                                        </p:tav>
                                      </p:tavLst>
                                    </p:anim>
                                    <p:anim calcmode="lin" valueType="num">
                                      <p:cBhvr additive="base">
                                        <p:cTn id="17" dur="2000" fill="hold"/>
                                        <p:tgtEl>
                                          <p:spTgt spid="21"/>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2000" fill="hold"/>
                                        <p:tgtEl>
                                          <p:spTgt spid="15"/>
                                        </p:tgtEl>
                                        <p:attrNameLst>
                                          <p:attrName>ppt_x</p:attrName>
                                        </p:attrNameLst>
                                      </p:cBhvr>
                                      <p:tavLst>
                                        <p:tav tm="0">
                                          <p:val>
                                            <p:strVal val="#ppt_x"/>
                                          </p:val>
                                        </p:tav>
                                        <p:tav tm="100000">
                                          <p:val>
                                            <p:strVal val="#ppt_x"/>
                                          </p:val>
                                        </p:tav>
                                      </p:tavLst>
                                    </p:anim>
                                    <p:anim calcmode="lin" valueType="num">
                                      <p:cBhvr additive="base">
                                        <p:cTn id="21"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359037D-0914-4A9A-A68E-3C4F5C5A8C5C}"/>
              </a:ext>
            </a:extLst>
          </p:cNvPr>
          <p:cNvSpPr txBox="1">
            <a:spLocks/>
          </p:cNvSpPr>
          <p:nvPr/>
        </p:nvSpPr>
        <p:spPr>
          <a:xfrm>
            <a:off x="2312124" y="206669"/>
            <a:ext cx="7289075" cy="10798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rgbClr val="0070C0"/>
                </a:solidFill>
              </a:rPr>
              <a:t>% Change in FAFSA Completion Year-Over-Year By Selected Characteristics Through 5/27 Alabama</a:t>
            </a:r>
          </a:p>
          <a:p>
            <a:endParaRPr lang="en-US" sz="1600" dirty="0">
              <a:solidFill>
                <a:schemeClr val="bg1">
                  <a:lumMod val="50000"/>
                </a:schemeClr>
              </a:solidFill>
            </a:endParaRPr>
          </a:p>
        </p:txBody>
      </p:sp>
      <p:sp>
        <p:nvSpPr>
          <p:cNvPr id="2" name="TextBox 1">
            <a:extLst>
              <a:ext uri="{FF2B5EF4-FFF2-40B4-BE49-F238E27FC236}">
                <a16:creationId xmlns:a16="http://schemas.microsoft.com/office/drawing/2014/main" id="{F68DF073-9AD0-475C-9E34-A30F16537F6C}"/>
              </a:ext>
            </a:extLst>
          </p:cNvPr>
          <p:cNvSpPr txBox="1"/>
          <p:nvPr/>
        </p:nvSpPr>
        <p:spPr>
          <a:xfrm>
            <a:off x="315436" y="6389786"/>
            <a:ext cx="2849880" cy="369332"/>
          </a:xfrm>
          <a:prstGeom prst="rect">
            <a:avLst/>
          </a:prstGeom>
          <a:noFill/>
        </p:spPr>
        <p:txBody>
          <a:bodyPr wrap="square" rtlCol="0">
            <a:spAutoFit/>
          </a:bodyPr>
          <a:lstStyle/>
          <a:p>
            <a:r>
              <a:rPr lang="en-US" dirty="0">
                <a:solidFill>
                  <a:schemeClr val="bg1">
                    <a:lumMod val="50000"/>
                  </a:schemeClr>
                </a:solidFill>
              </a:rPr>
              <a:t>Source:  www.ncan.org</a:t>
            </a:r>
            <a:endParaRPr lang="en-US" dirty="0"/>
          </a:p>
        </p:txBody>
      </p:sp>
      <p:sp>
        <p:nvSpPr>
          <p:cNvPr id="4" name="Slide Number Placeholder 3">
            <a:extLst>
              <a:ext uri="{FF2B5EF4-FFF2-40B4-BE49-F238E27FC236}">
                <a16:creationId xmlns:a16="http://schemas.microsoft.com/office/drawing/2014/main" id="{D962CBF8-00F4-465D-80A0-45978714E998}"/>
              </a:ext>
            </a:extLst>
          </p:cNvPr>
          <p:cNvSpPr>
            <a:spLocks noGrp="1"/>
          </p:cNvSpPr>
          <p:nvPr>
            <p:ph type="sldNum" sz="quarter" idx="12"/>
          </p:nvPr>
        </p:nvSpPr>
        <p:spPr/>
        <p:txBody>
          <a:bodyPr/>
          <a:lstStyle/>
          <a:p>
            <a:fld id="{0BAF3ABC-6752-4F88-94C7-B7CD392DF78D}" type="slidenum">
              <a:rPr lang="en-US" smtClean="0"/>
              <a:t>15</a:t>
            </a:fld>
            <a:endParaRPr lang="en-US"/>
          </a:p>
        </p:txBody>
      </p:sp>
      <p:pic>
        <p:nvPicPr>
          <p:cNvPr id="5" name="Picture 4">
            <a:extLst>
              <a:ext uri="{FF2B5EF4-FFF2-40B4-BE49-F238E27FC236}">
                <a16:creationId xmlns:a16="http://schemas.microsoft.com/office/drawing/2014/main" id="{718547E9-0DC7-43AC-86C7-72446FEBEC52}"/>
              </a:ext>
            </a:extLst>
          </p:cNvPr>
          <p:cNvPicPr>
            <a:picLocks noChangeAspect="1"/>
          </p:cNvPicPr>
          <p:nvPr/>
        </p:nvPicPr>
        <p:blipFill>
          <a:blip r:embed="rId2"/>
          <a:stretch>
            <a:fillRect/>
          </a:stretch>
        </p:blipFill>
        <p:spPr>
          <a:xfrm>
            <a:off x="913175" y="1668860"/>
            <a:ext cx="10601325" cy="3990975"/>
          </a:xfrm>
          <a:prstGeom prst="rect">
            <a:avLst/>
          </a:prstGeom>
        </p:spPr>
      </p:pic>
      <p:graphicFrame>
        <p:nvGraphicFramePr>
          <p:cNvPr id="10" name="Table 9">
            <a:extLst>
              <a:ext uri="{FF2B5EF4-FFF2-40B4-BE49-F238E27FC236}">
                <a16:creationId xmlns:a16="http://schemas.microsoft.com/office/drawing/2014/main" id="{EF8D5487-60DF-4456-BA8E-14FB5966D412}"/>
              </a:ext>
            </a:extLst>
          </p:cNvPr>
          <p:cNvGraphicFramePr>
            <a:graphicFrameLocks noGrp="1"/>
          </p:cNvGraphicFramePr>
          <p:nvPr/>
        </p:nvGraphicFramePr>
        <p:xfrm>
          <a:off x="683362" y="5507323"/>
          <a:ext cx="10601325" cy="670560"/>
        </p:xfrm>
        <a:graphic>
          <a:graphicData uri="http://schemas.openxmlformats.org/drawingml/2006/table">
            <a:tbl>
              <a:tblPr firstRow="1" bandRow="1">
                <a:tableStyleId>{0E3FDE45-AF77-4B5C-9715-49D594BDF05E}</a:tableStyleId>
              </a:tblPr>
              <a:tblGrid>
                <a:gridCol w="1145438">
                  <a:extLst>
                    <a:ext uri="{9D8B030D-6E8A-4147-A177-3AD203B41FA5}">
                      <a16:colId xmlns:a16="http://schemas.microsoft.com/office/drawing/2014/main" val="1096021296"/>
                    </a:ext>
                  </a:extLst>
                </a:gridCol>
                <a:gridCol w="1291093">
                  <a:extLst>
                    <a:ext uri="{9D8B030D-6E8A-4147-A177-3AD203B41FA5}">
                      <a16:colId xmlns:a16="http://schemas.microsoft.com/office/drawing/2014/main" val="1991491049"/>
                    </a:ext>
                  </a:extLst>
                </a:gridCol>
                <a:gridCol w="1304925">
                  <a:extLst>
                    <a:ext uri="{9D8B030D-6E8A-4147-A177-3AD203B41FA5}">
                      <a16:colId xmlns:a16="http://schemas.microsoft.com/office/drawing/2014/main" val="3218765768"/>
                    </a:ext>
                  </a:extLst>
                </a:gridCol>
                <a:gridCol w="794882">
                  <a:extLst>
                    <a:ext uri="{9D8B030D-6E8A-4147-A177-3AD203B41FA5}">
                      <a16:colId xmlns:a16="http://schemas.microsoft.com/office/drawing/2014/main" val="1349067122"/>
                    </a:ext>
                  </a:extLst>
                </a:gridCol>
                <a:gridCol w="1348243">
                  <a:extLst>
                    <a:ext uri="{9D8B030D-6E8A-4147-A177-3AD203B41FA5}">
                      <a16:colId xmlns:a16="http://schemas.microsoft.com/office/drawing/2014/main" val="3388931725"/>
                    </a:ext>
                  </a:extLst>
                </a:gridCol>
                <a:gridCol w="1314450">
                  <a:extLst>
                    <a:ext uri="{9D8B030D-6E8A-4147-A177-3AD203B41FA5}">
                      <a16:colId xmlns:a16="http://schemas.microsoft.com/office/drawing/2014/main" val="1908675854"/>
                    </a:ext>
                  </a:extLst>
                </a:gridCol>
                <a:gridCol w="809625">
                  <a:extLst>
                    <a:ext uri="{9D8B030D-6E8A-4147-A177-3AD203B41FA5}">
                      <a16:colId xmlns:a16="http://schemas.microsoft.com/office/drawing/2014/main" val="3020650753"/>
                    </a:ext>
                  </a:extLst>
                </a:gridCol>
                <a:gridCol w="638175">
                  <a:extLst>
                    <a:ext uri="{9D8B030D-6E8A-4147-A177-3AD203B41FA5}">
                      <a16:colId xmlns:a16="http://schemas.microsoft.com/office/drawing/2014/main" val="4270616096"/>
                    </a:ext>
                  </a:extLst>
                </a:gridCol>
                <a:gridCol w="657225">
                  <a:extLst>
                    <a:ext uri="{9D8B030D-6E8A-4147-A177-3AD203B41FA5}">
                      <a16:colId xmlns:a16="http://schemas.microsoft.com/office/drawing/2014/main" val="3824237604"/>
                    </a:ext>
                  </a:extLst>
                </a:gridCol>
                <a:gridCol w="647700">
                  <a:extLst>
                    <a:ext uri="{9D8B030D-6E8A-4147-A177-3AD203B41FA5}">
                      <a16:colId xmlns:a16="http://schemas.microsoft.com/office/drawing/2014/main" val="3917863595"/>
                    </a:ext>
                  </a:extLst>
                </a:gridCol>
                <a:gridCol w="649569">
                  <a:extLst>
                    <a:ext uri="{9D8B030D-6E8A-4147-A177-3AD203B41FA5}">
                      <a16:colId xmlns:a16="http://schemas.microsoft.com/office/drawing/2014/main" val="3522221630"/>
                    </a:ext>
                  </a:extLst>
                </a:gridCol>
              </a:tblGrid>
              <a:tr h="260086">
                <a:tc>
                  <a:txBody>
                    <a:bodyPr/>
                    <a:lstStyle/>
                    <a:p>
                      <a:r>
                        <a:rPr lang="en-US" sz="1600" dirty="0">
                          <a:solidFill>
                            <a:schemeClr val="accent1">
                              <a:lumMod val="50000"/>
                            </a:schemeClr>
                          </a:solidFill>
                        </a:rPr>
                        <a:t>US Average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9.7%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6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9.6%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6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1">
                              <a:lumMod val="50000"/>
                            </a:schemeClr>
                          </a:solidFill>
                        </a:rPr>
                        <a:t>4.4%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53427542"/>
                  </a:ext>
                </a:extLst>
              </a:tr>
              <a:tr h="260086">
                <a:tc>
                  <a:txBody>
                    <a:bodyPr/>
                    <a:lstStyle/>
                    <a:p>
                      <a:r>
                        <a:rPr lang="en-US" sz="1600" b="1" dirty="0">
                          <a:solidFill>
                            <a:schemeClr val="accent6">
                              <a:lumMod val="75000"/>
                            </a:schemeClr>
                          </a:solidFill>
                        </a:rPr>
                        <a:t>US Rank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600" b="1" dirty="0">
                        <a:solidFill>
                          <a:schemeClr val="accent6">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sz="1600" b="1" dirty="0">
                        <a:solidFill>
                          <a:schemeClr val="accent6">
                            <a:lumMod val="7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2nd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b="1" dirty="0">
                          <a:solidFill>
                            <a:schemeClr val="accent6">
                              <a:lumMod val="75000"/>
                            </a:schemeClr>
                          </a:solidFill>
                        </a:rPr>
                        <a:t>1st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20644354"/>
                  </a:ext>
                </a:extLst>
              </a:tr>
            </a:tbl>
          </a:graphicData>
        </a:graphic>
      </p:graphicFrame>
    </p:spTree>
    <p:extLst>
      <p:ext uri="{BB962C8B-B14F-4D97-AF65-F5344CB8AC3E}">
        <p14:creationId xmlns:p14="http://schemas.microsoft.com/office/powerpoint/2010/main" val="1035969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16F953-E51C-45B8-BE3E-274AC2DFCB38}"/>
              </a:ext>
            </a:extLst>
          </p:cNvPr>
          <p:cNvSpPr>
            <a:spLocks noGrp="1"/>
          </p:cNvSpPr>
          <p:nvPr>
            <p:ph idx="1"/>
          </p:nvPr>
        </p:nvSpPr>
        <p:spPr>
          <a:xfrm>
            <a:off x="703027" y="546100"/>
            <a:ext cx="10515600" cy="4351338"/>
          </a:xfrm>
        </p:spPr>
        <p:txBody>
          <a:bodyPr/>
          <a:lstStyle/>
          <a:p>
            <a:r>
              <a:rPr lang="en-US" dirty="0">
                <a:solidFill>
                  <a:schemeClr val="accent6">
                    <a:lumMod val="75000"/>
                  </a:schemeClr>
                </a:solidFill>
              </a:rPr>
              <a:t>Summer presentations to AZ, SC, DE, NC, SREB, WICHE.</a:t>
            </a:r>
          </a:p>
          <a:p>
            <a:r>
              <a:rPr lang="en-US" dirty="0"/>
              <a:t>Fall presentations to MS, CCA, SC, NC, WV, KY.   </a:t>
            </a:r>
          </a:p>
          <a:p>
            <a:endParaRPr lang="en-US" dirty="0"/>
          </a:p>
        </p:txBody>
      </p:sp>
      <p:pic>
        <p:nvPicPr>
          <p:cNvPr id="5" name="Picture 4">
            <a:extLst>
              <a:ext uri="{FF2B5EF4-FFF2-40B4-BE49-F238E27FC236}">
                <a16:creationId xmlns:a16="http://schemas.microsoft.com/office/drawing/2014/main" id="{B699EA62-7848-475E-8670-C9057EAFD2D8}"/>
              </a:ext>
            </a:extLst>
          </p:cNvPr>
          <p:cNvPicPr>
            <a:picLocks noChangeAspect="1"/>
          </p:cNvPicPr>
          <p:nvPr/>
        </p:nvPicPr>
        <p:blipFill>
          <a:blip r:embed="rId2"/>
          <a:stretch>
            <a:fillRect/>
          </a:stretch>
        </p:blipFill>
        <p:spPr>
          <a:xfrm>
            <a:off x="1817480" y="1681954"/>
            <a:ext cx="8417328" cy="4734747"/>
          </a:xfrm>
          <a:prstGeom prst="rect">
            <a:avLst/>
          </a:prstGeom>
          <a:ln w="38100">
            <a:solidFill>
              <a:schemeClr val="tx1"/>
            </a:solidFill>
          </a:ln>
        </p:spPr>
      </p:pic>
    </p:spTree>
    <p:extLst>
      <p:ext uri="{BB962C8B-B14F-4D97-AF65-F5344CB8AC3E}">
        <p14:creationId xmlns:p14="http://schemas.microsoft.com/office/powerpoint/2010/main" val="17917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9398FC-F5A8-4158-8498-09745CB83454}"/>
              </a:ext>
            </a:extLst>
          </p:cNvPr>
          <p:cNvSpPr>
            <a:spLocks noGrp="1"/>
          </p:cNvSpPr>
          <p:nvPr>
            <p:ph idx="1"/>
          </p:nvPr>
        </p:nvSpPr>
        <p:spPr>
          <a:xfrm>
            <a:off x="5247861" y="970094"/>
            <a:ext cx="6663702" cy="4351338"/>
          </a:xfrm>
        </p:spPr>
        <p:txBody>
          <a:bodyPr/>
          <a:lstStyle/>
          <a:p>
            <a:pPr marL="0" indent="0">
              <a:buNone/>
            </a:pPr>
            <a:r>
              <a:rPr lang="en-US" b="1" dirty="0">
                <a:solidFill>
                  <a:srgbClr val="0070C0"/>
                </a:solidFill>
              </a:rPr>
              <a:t>Education and Workforce Needs Index presentations to SHEEO, SREB and WICHE   </a:t>
            </a:r>
          </a:p>
        </p:txBody>
      </p:sp>
      <p:pic>
        <p:nvPicPr>
          <p:cNvPr id="5" name="Picture 4">
            <a:extLst>
              <a:ext uri="{FF2B5EF4-FFF2-40B4-BE49-F238E27FC236}">
                <a16:creationId xmlns:a16="http://schemas.microsoft.com/office/drawing/2014/main" id="{EE2565B3-422A-4DF6-ADBC-0A2C0E9FBB96}"/>
              </a:ext>
            </a:extLst>
          </p:cNvPr>
          <p:cNvPicPr>
            <a:picLocks noChangeAspect="1"/>
          </p:cNvPicPr>
          <p:nvPr/>
        </p:nvPicPr>
        <p:blipFill rotWithShape="1">
          <a:blip r:embed="rId2"/>
          <a:srcRect t="17915" b="13322"/>
          <a:stretch/>
        </p:blipFill>
        <p:spPr>
          <a:xfrm>
            <a:off x="217127" y="1928344"/>
            <a:ext cx="4924425" cy="4086970"/>
          </a:xfrm>
          <a:prstGeom prst="rect">
            <a:avLst/>
          </a:prstGeom>
        </p:spPr>
      </p:pic>
      <p:pic>
        <p:nvPicPr>
          <p:cNvPr id="26" name="Picture 25" descr="Map&#10;&#10;Description automatically generated">
            <a:extLst>
              <a:ext uri="{FF2B5EF4-FFF2-40B4-BE49-F238E27FC236}">
                <a16:creationId xmlns:a16="http://schemas.microsoft.com/office/drawing/2014/main" id="{734CFF8E-A6BD-42D5-8A69-363DE8233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937" y="2048459"/>
            <a:ext cx="3210073" cy="1352126"/>
          </a:xfrm>
          <a:prstGeom prst="rect">
            <a:avLst/>
          </a:prstGeom>
          <a:ln>
            <a:solidFill>
              <a:schemeClr val="tx1"/>
            </a:solidFill>
          </a:ln>
          <a:effectLst>
            <a:outerShdw blurRad="50800" dist="38100" dir="2700000" algn="tl" rotWithShape="0">
              <a:prstClr val="black">
                <a:alpha val="40000"/>
              </a:prstClr>
            </a:outerShdw>
          </a:effectLst>
        </p:spPr>
      </p:pic>
      <p:pic>
        <p:nvPicPr>
          <p:cNvPr id="27" name="Picture 26" descr="Map&#10;&#10;Description automatically generated">
            <a:extLst>
              <a:ext uri="{FF2B5EF4-FFF2-40B4-BE49-F238E27FC236}">
                <a16:creationId xmlns:a16="http://schemas.microsoft.com/office/drawing/2014/main" id="{19DC1535-4F12-4296-9DFF-D6D737167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2165" y="4716463"/>
            <a:ext cx="2175462" cy="1645056"/>
          </a:xfrm>
          <a:prstGeom prst="rect">
            <a:avLst/>
          </a:prstGeom>
          <a:ln>
            <a:solidFill>
              <a:schemeClr val="tx1"/>
            </a:solidFill>
          </a:ln>
          <a:effectLst>
            <a:outerShdw blurRad="50800" dist="38100" dir="2700000" algn="tl" rotWithShape="0">
              <a:prstClr val="black">
                <a:alpha val="40000"/>
              </a:prstClr>
            </a:outerShdw>
          </a:effectLst>
        </p:spPr>
      </p:pic>
      <p:pic>
        <p:nvPicPr>
          <p:cNvPr id="28" name="Picture 27" descr="A map of the world&#10;&#10;Description automatically generated with medium confidence">
            <a:extLst>
              <a:ext uri="{FF2B5EF4-FFF2-40B4-BE49-F238E27FC236}">
                <a16:creationId xmlns:a16="http://schemas.microsoft.com/office/drawing/2014/main" id="{817E557C-DAF7-469F-9E29-346BFE91C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8019438" y="3500939"/>
            <a:ext cx="3596379" cy="941780"/>
          </a:xfrm>
          <a:prstGeom prst="rect">
            <a:avLst/>
          </a:prstGeom>
          <a:ln>
            <a:solidFill>
              <a:schemeClr val="tx1"/>
            </a:solidFill>
          </a:ln>
          <a:effectLst>
            <a:outerShdw blurRad="50800" dist="38100" dir="2700000" algn="tl" rotWithShape="0">
              <a:prstClr val="black">
                <a:alpha val="40000"/>
              </a:prstClr>
            </a:outerShdw>
          </a:effectLst>
        </p:spPr>
      </p:pic>
      <p:pic>
        <p:nvPicPr>
          <p:cNvPr id="29" name="Picture 28" descr="Map&#10;&#10;Description automatically generated">
            <a:extLst>
              <a:ext uri="{FF2B5EF4-FFF2-40B4-BE49-F238E27FC236}">
                <a16:creationId xmlns:a16="http://schemas.microsoft.com/office/drawing/2014/main" id="{AF39F383-AFB5-45E9-AAD3-E979D62156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2019" y="4561669"/>
            <a:ext cx="1448885" cy="1987862"/>
          </a:xfrm>
          <a:prstGeom prst="rect">
            <a:avLst/>
          </a:prstGeom>
          <a:ln>
            <a:solidFill>
              <a:schemeClr val="tx1"/>
            </a:solidFill>
          </a:ln>
          <a:effectLst>
            <a:outerShdw blurRad="50800" dist="38100" dir="2700000" algn="tl" rotWithShape="0">
              <a:prstClr val="black">
                <a:alpha val="40000"/>
              </a:prstClr>
            </a:outerShdw>
          </a:effectLst>
        </p:spPr>
      </p:pic>
      <p:pic>
        <p:nvPicPr>
          <p:cNvPr id="31" name="Picture 30" descr="Map&#10;&#10;Description automatically generated">
            <a:extLst>
              <a:ext uri="{FF2B5EF4-FFF2-40B4-BE49-F238E27FC236}">
                <a16:creationId xmlns:a16="http://schemas.microsoft.com/office/drawing/2014/main" id="{D1184D13-AECD-404E-9BF5-73B7D9A341B6}"/>
              </a:ext>
            </a:extLst>
          </p:cNvPr>
          <p:cNvPicPr>
            <a:picLocks noChangeAspect="1"/>
          </p:cNvPicPr>
          <p:nvPr/>
        </p:nvPicPr>
        <p:blipFill rotWithShape="1">
          <a:blip r:embed="rId7">
            <a:extLst>
              <a:ext uri="{28A0092B-C50C-407E-A947-70E740481C1C}">
                <a14:useLocalDpi xmlns:a14="http://schemas.microsoft.com/office/drawing/2010/main" val="0"/>
              </a:ext>
            </a:extLst>
          </a:blip>
          <a:srcRect l="12626" t="7353" b="1348"/>
          <a:stretch/>
        </p:blipFill>
        <p:spPr>
          <a:xfrm>
            <a:off x="5036941" y="3674354"/>
            <a:ext cx="2402749" cy="2599167"/>
          </a:xfrm>
          <a:prstGeom prst="rect">
            <a:avLst/>
          </a:prstGeom>
          <a:ln>
            <a:solidFill>
              <a:schemeClr val="tx1"/>
            </a:solidFill>
          </a:ln>
        </p:spPr>
      </p:pic>
      <p:sp>
        <p:nvSpPr>
          <p:cNvPr id="33" name="TextBox 32">
            <a:extLst>
              <a:ext uri="{FF2B5EF4-FFF2-40B4-BE49-F238E27FC236}">
                <a16:creationId xmlns:a16="http://schemas.microsoft.com/office/drawing/2014/main" id="{791A113B-1E5F-4ADE-8F2A-27E851BD07B4}"/>
              </a:ext>
            </a:extLst>
          </p:cNvPr>
          <p:cNvSpPr txBox="1"/>
          <p:nvPr/>
        </p:nvSpPr>
        <p:spPr>
          <a:xfrm>
            <a:off x="6502107" y="2313189"/>
            <a:ext cx="453225" cy="369332"/>
          </a:xfrm>
          <a:prstGeom prst="rect">
            <a:avLst/>
          </a:prstGeom>
          <a:noFill/>
        </p:spPr>
        <p:txBody>
          <a:bodyPr wrap="square" rtlCol="0">
            <a:spAutoFit/>
          </a:bodyPr>
          <a:lstStyle/>
          <a:p>
            <a:r>
              <a:rPr lang="en-US" dirty="0"/>
              <a:t>KY</a:t>
            </a:r>
          </a:p>
        </p:txBody>
      </p:sp>
      <p:sp>
        <p:nvSpPr>
          <p:cNvPr id="34" name="TextBox 33">
            <a:extLst>
              <a:ext uri="{FF2B5EF4-FFF2-40B4-BE49-F238E27FC236}">
                <a16:creationId xmlns:a16="http://schemas.microsoft.com/office/drawing/2014/main" id="{3C05D449-40FB-44CE-9467-AD3ECFD529C1}"/>
              </a:ext>
            </a:extLst>
          </p:cNvPr>
          <p:cNvSpPr txBox="1"/>
          <p:nvPr/>
        </p:nvSpPr>
        <p:spPr>
          <a:xfrm>
            <a:off x="5180783" y="5822124"/>
            <a:ext cx="453225" cy="369332"/>
          </a:xfrm>
          <a:prstGeom prst="rect">
            <a:avLst/>
          </a:prstGeom>
          <a:noFill/>
        </p:spPr>
        <p:txBody>
          <a:bodyPr wrap="square" rtlCol="0">
            <a:spAutoFit/>
          </a:bodyPr>
          <a:lstStyle/>
          <a:p>
            <a:r>
              <a:rPr lang="en-US" dirty="0"/>
              <a:t>AZ</a:t>
            </a:r>
          </a:p>
        </p:txBody>
      </p:sp>
      <p:sp>
        <p:nvSpPr>
          <p:cNvPr id="35" name="TextBox 34">
            <a:extLst>
              <a:ext uri="{FF2B5EF4-FFF2-40B4-BE49-F238E27FC236}">
                <a16:creationId xmlns:a16="http://schemas.microsoft.com/office/drawing/2014/main" id="{032D2F9A-9B9D-429F-8E2F-7C5A31ECA18B}"/>
              </a:ext>
            </a:extLst>
          </p:cNvPr>
          <p:cNvSpPr txBox="1"/>
          <p:nvPr/>
        </p:nvSpPr>
        <p:spPr>
          <a:xfrm>
            <a:off x="10713057" y="6081194"/>
            <a:ext cx="453225" cy="369332"/>
          </a:xfrm>
          <a:prstGeom prst="rect">
            <a:avLst/>
          </a:prstGeom>
          <a:noFill/>
        </p:spPr>
        <p:txBody>
          <a:bodyPr wrap="square" rtlCol="0">
            <a:spAutoFit/>
          </a:bodyPr>
          <a:lstStyle/>
          <a:p>
            <a:r>
              <a:rPr lang="en-US" dirty="0"/>
              <a:t>AL</a:t>
            </a:r>
          </a:p>
        </p:txBody>
      </p:sp>
      <p:sp>
        <p:nvSpPr>
          <p:cNvPr id="36" name="TextBox 35">
            <a:extLst>
              <a:ext uri="{FF2B5EF4-FFF2-40B4-BE49-F238E27FC236}">
                <a16:creationId xmlns:a16="http://schemas.microsoft.com/office/drawing/2014/main" id="{847F4B61-6065-4B9E-A640-3B99A2AE1EFF}"/>
              </a:ext>
            </a:extLst>
          </p:cNvPr>
          <p:cNvSpPr txBox="1"/>
          <p:nvPr/>
        </p:nvSpPr>
        <p:spPr>
          <a:xfrm>
            <a:off x="9279986" y="5711862"/>
            <a:ext cx="453225" cy="369332"/>
          </a:xfrm>
          <a:prstGeom prst="rect">
            <a:avLst/>
          </a:prstGeom>
          <a:noFill/>
        </p:spPr>
        <p:txBody>
          <a:bodyPr wrap="square" rtlCol="0">
            <a:spAutoFit/>
          </a:bodyPr>
          <a:lstStyle/>
          <a:p>
            <a:r>
              <a:rPr lang="en-US" dirty="0"/>
              <a:t>AR</a:t>
            </a:r>
          </a:p>
        </p:txBody>
      </p:sp>
      <p:sp>
        <p:nvSpPr>
          <p:cNvPr id="37" name="TextBox 36">
            <a:extLst>
              <a:ext uri="{FF2B5EF4-FFF2-40B4-BE49-F238E27FC236}">
                <a16:creationId xmlns:a16="http://schemas.microsoft.com/office/drawing/2014/main" id="{6EE4DE01-F58E-4F22-8C68-4DDE3AC00BB5}"/>
              </a:ext>
            </a:extLst>
          </p:cNvPr>
          <p:cNvSpPr txBox="1"/>
          <p:nvPr/>
        </p:nvSpPr>
        <p:spPr>
          <a:xfrm>
            <a:off x="10834444" y="3489688"/>
            <a:ext cx="453225" cy="369332"/>
          </a:xfrm>
          <a:prstGeom prst="rect">
            <a:avLst/>
          </a:prstGeom>
          <a:noFill/>
        </p:spPr>
        <p:txBody>
          <a:bodyPr wrap="square" rtlCol="0">
            <a:spAutoFit/>
          </a:bodyPr>
          <a:lstStyle/>
          <a:p>
            <a:r>
              <a:rPr lang="en-US" dirty="0"/>
              <a:t>TN</a:t>
            </a:r>
          </a:p>
        </p:txBody>
      </p:sp>
      <p:sp>
        <p:nvSpPr>
          <p:cNvPr id="2" name="TextBox 1">
            <a:extLst>
              <a:ext uri="{FF2B5EF4-FFF2-40B4-BE49-F238E27FC236}">
                <a16:creationId xmlns:a16="http://schemas.microsoft.com/office/drawing/2014/main" id="{345E1AA0-7F47-4533-A556-8AA591B06E85}"/>
              </a:ext>
            </a:extLst>
          </p:cNvPr>
          <p:cNvSpPr txBox="1"/>
          <p:nvPr/>
        </p:nvSpPr>
        <p:spPr>
          <a:xfrm>
            <a:off x="3154936" y="1005649"/>
            <a:ext cx="1816016" cy="461665"/>
          </a:xfrm>
          <a:prstGeom prst="rect">
            <a:avLst/>
          </a:prstGeom>
          <a:noFill/>
        </p:spPr>
        <p:txBody>
          <a:bodyPr wrap="square" rtlCol="0">
            <a:spAutoFit/>
          </a:bodyPr>
          <a:lstStyle/>
          <a:p>
            <a:pPr algn="ctr"/>
            <a:r>
              <a:rPr lang="en-US" sz="2400" dirty="0"/>
              <a:t>Patrick Kelly</a:t>
            </a:r>
          </a:p>
        </p:txBody>
      </p:sp>
      <p:cxnSp>
        <p:nvCxnSpPr>
          <p:cNvPr id="6" name="Straight Arrow Connector 5">
            <a:extLst>
              <a:ext uri="{FF2B5EF4-FFF2-40B4-BE49-F238E27FC236}">
                <a16:creationId xmlns:a16="http://schemas.microsoft.com/office/drawing/2014/main" id="{1225227F-43CD-4DB4-934E-DA3202257A13}"/>
              </a:ext>
            </a:extLst>
          </p:cNvPr>
          <p:cNvCxnSpPr>
            <a:cxnSpLocks/>
          </p:cNvCxnSpPr>
          <p:nvPr/>
        </p:nvCxnSpPr>
        <p:spPr>
          <a:xfrm>
            <a:off x="4062944" y="1424405"/>
            <a:ext cx="209798" cy="3714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237295-4D87-4B4A-BB8D-80B4BD00E2E1}"/>
              </a:ext>
            </a:extLst>
          </p:cNvPr>
          <p:cNvSpPr txBox="1"/>
          <p:nvPr/>
        </p:nvSpPr>
        <p:spPr>
          <a:xfrm>
            <a:off x="177896" y="1520396"/>
            <a:ext cx="2270871" cy="461665"/>
          </a:xfrm>
          <a:prstGeom prst="rect">
            <a:avLst/>
          </a:prstGeom>
          <a:noFill/>
        </p:spPr>
        <p:txBody>
          <a:bodyPr wrap="square" rtlCol="0">
            <a:spAutoFit/>
          </a:bodyPr>
          <a:lstStyle/>
          <a:p>
            <a:pPr algn="ctr"/>
            <a:r>
              <a:rPr lang="en-US" sz="2400" dirty="0"/>
              <a:t>Nicholas Bolden</a:t>
            </a:r>
          </a:p>
        </p:txBody>
      </p:sp>
      <p:cxnSp>
        <p:nvCxnSpPr>
          <p:cNvPr id="19" name="Straight Arrow Connector 18">
            <a:extLst>
              <a:ext uri="{FF2B5EF4-FFF2-40B4-BE49-F238E27FC236}">
                <a16:creationId xmlns:a16="http://schemas.microsoft.com/office/drawing/2014/main" id="{C0EB065D-517B-42D2-85D5-B893FD09509F}"/>
              </a:ext>
            </a:extLst>
          </p:cNvPr>
          <p:cNvCxnSpPr>
            <a:cxnSpLocks/>
          </p:cNvCxnSpPr>
          <p:nvPr/>
        </p:nvCxnSpPr>
        <p:spPr>
          <a:xfrm>
            <a:off x="926721" y="2048459"/>
            <a:ext cx="253686" cy="6340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627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Rectangle 448">
            <a:extLst>
              <a:ext uri="{FF2B5EF4-FFF2-40B4-BE49-F238E27FC236}">
                <a16:creationId xmlns:a16="http://schemas.microsoft.com/office/drawing/2014/main" id="{6A5D3AB0-35E1-874E-DA82-B58413A741EE}"/>
              </a:ext>
            </a:extLst>
          </p:cNvPr>
          <p:cNvSpPr/>
          <p:nvPr/>
        </p:nvSpPr>
        <p:spPr>
          <a:xfrm rot="16200000">
            <a:off x="5639826" y="905255"/>
            <a:ext cx="5430005" cy="6274345"/>
          </a:xfrm>
          <a:prstGeom prst="rect">
            <a:avLst/>
          </a:prstGeom>
          <a:gradFill>
            <a:gsLst>
              <a:gs pos="0">
                <a:srgbClr val="002060"/>
              </a:gs>
              <a:gs pos="100000">
                <a:srgbClr val="EA6B14"/>
              </a:gs>
              <a:gs pos="48000">
                <a:schemeClr val="bg1"/>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4AAF3304-3E62-4F60-884A-A39F96EFA483}"/>
              </a:ext>
            </a:extLst>
          </p:cNvPr>
          <p:cNvSpPr txBox="1"/>
          <p:nvPr/>
        </p:nvSpPr>
        <p:spPr>
          <a:xfrm>
            <a:off x="3020683" y="270259"/>
            <a:ext cx="614161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Education and Workforce NEEDS INDEX </a:t>
            </a:r>
          </a:p>
        </p:txBody>
      </p:sp>
      <p:sp>
        <p:nvSpPr>
          <p:cNvPr id="134" name="TextBox 133">
            <a:extLst>
              <a:ext uri="{FF2B5EF4-FFF2-40B4-BE49-F238E27FC236}">
                <a16:creationId xmlns:a16="http://schemas.microsoft.com/office/drawing/2014/main" id="{BFF63C8F-A462-4CB1-B00F-D7A57323E9A8}"/>
              </a:ext>
            </a:extLst>
          </p:cNvPr>
          <p:cNvSpPr txBox="1"/>
          <p:nvPr/>
        </p:nvSpPr>
        <p:spPr>
          <a:xfrm>
            <a:off x="8354823" y="760039"/>
            <a:ext cx="7885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Regions</a:t>
            </a:r>
          </a:p>
        </p:txBody>
      </p:sp>
      <p:sp>
        <p:nvSpPr>
          <p:cNvPr id="4" name="AutoShape 3">
            <a:extLst>
              <a:ext uri="{FF2B5EF4-FFF2-40B4-BE49-F238E27FC236}">
                <a16:creationId xmlns:a16="http://schemas.microsoft.com/office/drawing/2014/main" id="{FC1A3BE3-4707-4E8E-96E7-E1B64EF4BB11}"/>
              </a:ext>
            </a:extLst>
          </p:cNvPr>
          <p:cNvSpPr>
            <a:spLocks noChangeAspect="1" noChangeArrowheads="1" noTextEdit="1"/>
          </p:cNvSpPr>
          <p:nvPr/>
        </p:nvSpPr>
        <p:spPr bwMode="auto">
          <a:xfrm>
            <a:off x="1281892" y="1958296"/>
            <a:ext cx="7955284" cy="48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F9696CDE-764F-471E-9514-B5284DB8CCEC}"/>
              </a:ext>
            </a:extLst>
          </p:cNvPr>
          <p:cNvSpPr txBox="1"/>
          <p:nvPr/>
        </p:nvSpPr>
        <p:spPr>
          <a:xfrm>
            <a:off x="6396289" y="759828"/>
            <a:ext cx="15500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Coconino</a:t>
            </a:r>
          </a:p>
        </p:txBody>
      </p:sp>
      <p:sp>
        <p:nvSpPr>
          <p:cNvPr id="113" name="Rectangle 22">
            <a:extLst>
              <a:ext uri="{FF2B5EF4-FFF2-40B4-BE49-F238E27FC236}">
                <a16:creationId xmlns:a16="http://schemas.microsoft.com/office/drawing/2014/main" id="{F9E412D5-DA15-40AD-A08C-DBE5C5589E32}"/>
              </a:ext>
            </a:extLst>
          </p:cNvPr>
          <p:cNvSpPr>
            <a:spLocks noChangeArrowheads="1"/>
          </p:cNvSpPr>
          <p:nvPr/>
        </p:nvSpPr>
        <p:spPr bwMode="auto">
          <a:xfrm>
            <a:off x="387360" y="1407203"/>
            <a:ext cx="4599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Overall Education and Workforce NEED</a:t>
            </a:r>
          </a:p>
        </p:txBody>
      </p:sp>
      <p:sp>
        <p:nvSpPr>
          <p:cNvPr id="131" name="Oval 130">
            <a:extLst>
              <a:ext uri="{FF2B5EF4-FFF2-40B4-BE49-F238E27FC236}">
                <a16:creationId xmlns:a16="http://schemas.microsoft.com/office/drawing/2014/main" id="{0A51DD58-A4E7-4CDC-8195-0D068C89DC24}"/>
              </a:ext>
            </a:extLst>
          </p:cNvPr>
          <p:cNvSpPr/>
          <p:nvPr/>
        </p:nvSpPr>
        <p:spPr>
          <a:xfrm flipV="1">
            <a:off x="6253876" y="815535"/>
            <a:ext cx="159816" cy="16092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43D484E4-885E-492C-9ED0-57CAD9B149CD}"/>
              </a:ext>
            </a:extLst>
          </p:cNvPr>
          <p:cNvSpPr txBox="1"/>
          <p:nvPr/>
        </p:nvSpPr>
        <p:spPr>
          <a:xfrm>
            <a:off x="7393225" y="757665"/>
            <a:ext cx="850598" cy="278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Arizona</a:t>
            </a:r>
          </a:p>
        </p:txBody>
      </p:sp>
      <p:sp>
        <p:nvSpPr>
          <p:cNvPr id="133" name="Oval 132">
            <a:extLst>
              <a:ext uri="{FF2B5EF4-FFF2-40B4-BE49-F238E27FC236}">
                <a16:creationId xmlns:a16="http://schemas.microsoft.com/office/drawing/2014/main" id="{51208370-B317-4463-88E6-6620778CF93B}"/>
              </a:ext>
            </a:extLst>
          </p:cNvPr>
          <p:cNvSpPr/>
          <p:nvPr/>
        </p:nvSpPr>
        <p:spPr>
          <a:xfrm flipV="1">
            <a:off x="7241969" y="815535"/>
            <a:ext cx="159816" cy="16092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8D6E72E0-9DBB-4C87-A8D7-E2282FFA662B}"/>
              </a:ext>
            </a:extLst>
          </p:cNvPr>
          <p:cNvSpPr/>
          <p:nvPr/>
        </p:nvSpPr>
        <p:spPr>
          <a:xfrm flipV="1">
            <a:off x="8226544" y="815535"/>
            <a:ext cx="159816" cy="160922"/>
          </a:xfrm>
          <a:prstGeom prst="ellipse">
            <a:avLst/>
          </a:prstGeom>
          <a:solidFill>
            <a:schemeClr val="tx2">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7" name="Straight Connector 256">
            <a:extLst>
              <a:ext uri="{FF2B5EF4-FFF2-40B4-BE49-F238E27FC236}">
                <a16:creationId xmlns:a16="http://schemas.microsoft.com/office/drawing/2014/main" id="{ECA184F0-71DB-4BCC-B0DD-74DF2BDEA7FE}"/>
              </a:ext>
            </a:extLst>
          </p:cNvPr>
          <p:cNvCxnSpPr/>
          <p:nvPr/>
        </p:nvCxnSpPr>
        <p:spPr>
          <a:xfrm>
            <a:off x="5219377" y="175204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794DAC62-0B3B-4857-ABCD-3022EA3ECAEA}"/>
              </a:ext>
            </a:extLst>
          </p:cNvPr>
          <p:cNvSpPr/>
          <p:nvPr/>
        </p:nvSpPr>
        <p:spPr>
          <a:xfrm flipV="1">
            <a:off x="9407005" y="147280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1C1E4965-A42C-4966-A208-160619DE9B13}"/>
              </a:ext>
            </a:extLst>
          </p:cNvPr>
          <p:cNvSpPr txBox="1"/>
          <p:nvPr/>
        </p:nvSpPr>
        <p:spPr>
          <a:xfrm>
            <a:off x="9371398" y="1431684"/>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16" name="Oval 115">
            <a:extLst>
              <a:ext uri="{FF2B5EF4-FFF2-40B4-BE49-F238E27FC236}">
                <a16:creationId xmlns:a16="http://schemas.microsoft.com/office/drawing/2014/main" id="{65939838-516C-4A7F-94AF-C59D9A3F22DE}"/>
              </a:ext>
            </a:extLst>
          </p:cNvPr>
          <p:cNvSpPr/>
          <p:nvPr/>
        </p:nvSpPr>
        <p:spPr>
          <a:xfrm flipV="1">
            <a:off x="8045748" y="146321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0D6B9E50-AD43-42EA-9074-99FF4BD84346}"/>
              </a:ext>
            </a:extLst>
          </p:cNvPr>
          <p:cNvSpPr txBox="1"/>
          <p:nvPr/>
        </p:nvSpPr>
        <p:spPr>
          <a:xfrm>
            <a:off x="8023182" y="142032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19" name="Oval 118">
            <a:extLst>
              <a:ext uri="{FF2B5EF4-FFF2-40B4-BE49-F238E27FC236}">
                <a16:creationId xmlns:a16="http://schemas.microsoft.com/office/drawing/2014/main" id="{14A7B377-BBAB-457D-BB58-667DED462AE0}"/>
              </a:ext>
            </a:extLst>
          </p:cNvPr>
          <p:cNvSpPr/>
          <p:nvPr/>
        </p:nvSpPr>
        <p:spPr>
          <a:xfrm flipV="1">
            <a:off x="9232284" y="148138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64F84D0E-40AF-43C9-9059-0A73114698E6}"/>
              </a:ext>
            </a:extLst>
          </p:cNvPr>
          <p:cNvSpPr txBox="1"/>
          <p:nvPr/>
        </p:nvSpPr>
        <p:spPr>
          <a:xfrm>
            <a:off x="9194085" y="143862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20" name="Oval 119">
            <a:extLst>
              <a:ext uri="{FF2B5EF4-FFF2-40B4-BE49-F238E27FC236}">
                <a16:creationId xmlns:a16="http://schemas.microsoft.com/office/drawing/2014/main" id="{A91FABD0-382B-4D31-AEEC-866A3F1E139D}"/>
              </a:ext>
            </a:extLst>
          </p:cNvPr>
          <p:cNvSpPr/>
          <p:nvPr/>
        </p:nvSpPr>
        <p:spPr>
          <a:xfrm flipV="1">
            <a:off x="8453215" y="1464859"/>
            <a:ext cx="228600" cy="228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EEB27A43-5576-4DE6-8DA5-100290F289CD}"/>
              </a:ext>
            </a:extLst>
          </p:cNvPr>
          <p:cNvSpPr txBox="1"/>
          <p:nvPr/>
        </p:nvSpPr>
        <p:spPr>
          <a:xfrm>
            <a:off x="8410130" y="14202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18" name="Oval 117">
            <a:extLst>
              <a:ext uri="{FF2B5EF4-FFF2-40B4-BE49-F238E27FC236}">
                <a16:creationId xmlns:a16="http://schemas.microsoft.com/office/drawing/2014/main" id="{228B8931-7924-4F77-BADB-8D91402870D5}"/>
              </a:ext>
            </a:extLst>
          </p:cNvPr>
          <p:cNvSpPr/>
          <p:nvPr/>
        </p:nvSpPr>
        <p:spPr>
          <a:xfrm flipV="1">
            <a:off x="10020790" y="14568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19CA3267-AFBA-497C-B3E6-3A67FD4D40F4}"/>
              </a:ext>
            </a:extLst>
          </p:cNvPr>
          <p:cNvSpPr txBox="1"/>
          <p:nvPr/>
        </p:nvSpPr>
        <p:spPr>
          <a:xfrm>
            <a:off x="9981943" y="141424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cxnSp>
        <p:nvCxnSpPr>
          <p:cNvPr id="31" name="Straight Connector 30">
            <a:extLst>
              <a:ext uri="{FF2B5EF4-FFF2-40B4-BE49-F238E27FC236}">
                <a16:creationId xmlns:a16="http://schemas.microsoft.com/office/drawing/2014/main" id="{6F9A8780-9CE9-481E-BC16-1BAA7ED7606C}"/>
              </a:ext>
            </a:extLst>
          </p:cNvPr>
          <p:cNvCxnSpPr>
            <a:cxnSpLocks/>
          </p:cNvCxnSpPr>
          <p:nvPr/>
        </p:nvCxnSpPr>
        <p:spPr>
          <a:xfrm>
            <a:off x="9145853" y="812748"/>
            <a:ext cx="0" cy="1637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65" name="TextBox 264">
            <a:extLst>
              <a:ext uri="{FF2B5EF4-FFF2-40B4-BE49-F238E27FC236}">
                <a16:creationId xmlns:a16="http://schemas.microsoft.com/office/drawing/2014/main" id="{998921E4-BF5D-4894-8E70-E75E42521DEE}"/>
              </a:ext>
            </a:extLst>
          </p:cNvPr>
          <p:cNvSpPr txBox="1"/>
          <p:nvPr/>
        </p:nvSpPr>
        <p:spPr>
          <a:xfrm>
            <a:off x="9135337" y="756102"/>
            <a:ext cx="10987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U.S. Quartiles</a:t>
            </a:r>
          </a:p>
        </p:txBody>
      </p:sp>
      <p:sp>
        <p:nvSpPr>
          <p:cNvPr id="121" name="Oval 120">
            <a:extLst>
              <a:ext uri="{FF2B5EF4-FFF2-40B4-BE49-F238E27FC236}">
                <a16:creationId xmlns:a16="http://schemas.microsoft.com/office/drawing/2014/main" id="{E50DAB17-451A-4F63-AAD1-4DCFEA8C29CB}"/>
              </a:ext>
            </a:extLst>
          </p:cNvPr>
          <p:cNvSpPr/>
          <p:nvPr/>
        </p:nvSpPr>
        <p:spPr>
          <a:xfrm flipV="1">
            <a:off x="10522238" y="144894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7" name="TextBox 406">
            <a:extLst>
              <a:ext uri="{FF2B5EF4-FFF2-40B4-BE49-F238E27FC236}">
                <a16:creationId xmlns:a16="http://schemas.microsoft.com/office/drawing/2014/main" id="{4F78E9BF-32AF-4CE5-94ED-8D2688804DA1}"/>
              </a:ext>
            </a:extLst>
          </p:cNvPr>
          <p:cNvSpPr txBox="1"/>
          <p:nvPr/>
        </p:nvSpPr>
        <p:spPr>
          <a:xfrm>
            <a:off x="10519257" y="1403440"/>
            <a:ext cx="228600"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22" name="Oval 121">
            <a:extLst>
              <a:ext uri="{FF2B5EF4-FFF2-40B4-BE49-F238E27FC236}">
                <a16:creationId xmlns:a16="http://schemas.microsoft.com/office/drawing/2014/main" id="{0D7C808E-A4D0-4906-AA08-A17580DDBA5D}"/>
              </a:ext>
            </a:extLst>
          </p:cNvPr>
          <p:cNvSpPr/>
          <p:nvPr/>
        </p:nvSpPr>
        <p:spPr>
          <a:xfrm flipV="1">
            <a:off x="9594117" y="1482182"/>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4" name="Oval 273">
            <a:extLst>
              <a:ext uri="{FF2B5EF4-FFF2-40B4-BE49-F238E27FC236}">
                <a16:creationId xmlns:a16="http://schemas.microsoft.com/office/drawing/2014/main" id="{3EAFB4B5-6953-41B3-ABCC-675C0F95BB77}"/>
              </a:ext>
            </a:extLst>
          </p:cNvPr>
          <p:cNvSpPr/>
          <p:nvPr/>
        </p:nvSpPr>
        <p:spPr>
          <a:xfrm rot="10800000" flipV="1">
            <a:off x="8624354" y="146288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85" name="Oval 284">
            <a:extLst>
              <a:ext uri="{FF2B5EF4-FFF2-40B4-BE49-F238E27FC236}">
                <a16:creationId xmlns:a16="http://schemas.microsoft.com/office/drawing/2014/main" id="{9A32871E-50D7-4275-5DA6-AFCF641541B3}"/>
              </a:ext>
            </a:extLst>
          </p:cNvPr>
          <p:cNvSpPr/>
          <p:nvPr/>
        </p:nvSpPr>
        <p:spPr>
          <a:xfrm rot="10800000" flipV="1">
            <a:off x="8834327" y="146797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286" name="Oval 285">
            <a:extLst>
              <a:ext uri="{FF2B5EF4-FFF2-40B4-BE49-F238E27FC236}">
                <a16:creationId xmlns:a16="http://schemas.microsoft.com/office/drawing/2014/main" id="{634806C9-684C-B01F-B982-E2BDA3CE7DD0}"/>
              </a:ext>
            </a:extLst>
          </p:cNvPr>
          <p:cNvSpPr/>
          <p:nvPr/>
        </p:nvSpPr>
        <p:spPr>
          <a:xfrm rot="10800000" flipV="1">
            <a:off x="8999296" y="146600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289" name="Oval 288">
            <a:extLst>
              <a:ext uri="{FF2B5EF4-FFF2-40B4-BE49-F238E27FC236}">
                <a16:creationId xmlns:a16="http://schemas.microsoft.com/office/drawing/2014/main" id="{49F6790D-DB9A-2FAB-7739-B640FDC3697B}"/>
              </a:ext>
            </a:extLst>
          </p:cNvPr>
          <p:cNvSpPr/>
          <p:nvPr/>
        </p:nvSpPr>
        <p:spPr>
          <a:xfrm flipV="1">
            <a:off x="10278251" y="14556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0" name="TextBox 289">
            <a:extLst>
              <a:ext uri="{FF2B5EF4-FFF2-40B4-BE49-F238E27FC236}">
                <a16:creationId xmlns:a16="http://schemas.microsoft.com/office/drawing/2014/main" id="{1DCA2EF8-C483-13F3-428A-FBADE815DB78}"/>
              </a:ext>
            </a:extLst>
          </p:cNvPr>
          <p:cNvSpPr txBox="1"/>
          <p:nvPr/>
        </p:nvSpPr>
        <p:spPr>
          <a:xfrm>
            <a:off x="10187892" y="1412894"/>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grpSp>
        <p:nvGrpSpPr>
          <p:cNvPr id="25" name="Group 24">
            <a:extLst>
              <a:ext uri="{FF2B5EF4-FFF2-40B4-BE49-F238E27FC236}">
                <a16:creationId xmlns:a16="http://schemas.microsoft.com/office/drawing/2014/main" id="{B2AA1E93-3387-B5EE-5A0C-4A6CF3A5C4B2}"/>
              </a:ext>
            </a:extLst>
          </p:cNvPr>
          <p:cNvGrpSpPr/>
          <p:nvPr/>
        </p:nvGrpSpPr>
        <p:grpSpPr>
          <a:xfrm>
            <a:off x="395291" y="4305117"/>
            <a:ext cx="11097427" cy="2579490"/>
            <a:chOff x="393383" y="4288628"/>
            <a:chExt cx="11097427" cy="2579490"/>
          </a:xfrm>
        </p:grpSpPr>
        <p:sp>
          <p:nvSpPr>
            <p:cNvPr id="82" name="Rectangle 76">
              <a:extLst>
                <a:ext uri="{FF2B5EF4-FFF2-40B4-BE49-F238E27FC236}">
                  <a16:creationId xmlns:a16="http://schemas.microsoft.com/office/drawing/2014/main" id="{01D18404-8295-4DCC-A13B-FB1747E27F03}"/>
                </a:ext>
              </a:extLst>
            </p:cNvPr>
            <p:cNvSpPr>
              <a:spLocks noChangeArrowheads="1"/>
            </p:cNvSpPr>
            <p:nvPr/>
          </p:nvSpPr>
          <p:spPr bwMode="auto">
            <a:xfrm>
              <a:off x="1013712" y="6854149"/>
              <a:ext cx="9265710" cy="1396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2D32CA9F-4263-48F1-8617-06F1DBC58820}"/>
                </a:ext>
              </a:extLst>
            </p:cNvPr>
            <p:cNvSpPr>
              <a:spLocks noChangeArrowheads="1"/>
            </p:cNvSpPr>
            <p:nvPr/>
          </p:nvSpPr>
          <p:spPr bwMode="auto">
            <a:xfrm>
              <a:off x="3086704" y="4720607"/>
              <a:ext cx="20020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Labor Force Participation</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9" name="Rectangle 12">
              <a:extLst>
                <a:ext uri="{FF2B5EF4-FFF2-40B4-BE49-F238E27FC236}">
                  <a16:creationId xmlns:a16="http://schemas.microsoft.com/office/drawing/2014/main" id="{2439D39A-64F7-4091-A273-87D443C8E49D}"/>
                </a:ext>
              </a:extLst>
            </p:cNvPr>
            <p:cNvSpPr>
              <a:spLocks noChangeArrowheads="1"/>
            </p:cNvSpPr>
            <p:nvPr/>
          </p:nvSpPr>
          <p:spPr bwMode="auto">
            <a:xfrm>
              <a:off x="3793629" y="5066963"/>
              <a:ext cx="129509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Unemployment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0" name="Rectangle 13">
              <a:extLst>
                <a:ext uri="{FF2B5EF4-FFF2-40B4-BE49-F238E27FC236}">
                  <a16:creationId xmlns:a16="http://schemas.microsoft.com/office/drawing/2014/main" id="{198F6C2F-3A10-45EB-A782-38F88EE79DB2}"/>
                </a:ext>
              </a:extLst>
            </p:cNvPr>
            <p:cNvSpPr>
              <a:spLocks noChangeArrowheads="1"/>
            </p:cNvSpPr>
            <p:nvPr/>
          </p:nvSpPr>
          <p:spPr bwMode="auto">
            <a:xfrm>
              <a:off x="2415306" y="5390564"/>
              <a:ext cx="26014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Employment in Volatile Industries</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1" name="Rectangle 14">
              <a:extLst>
                <a:ext uri="{FF2B5EF4-FFF2-40B4-BE49-F238E27FC236}">
                  <a16:creationId xmlns:a16="http://schemas.microsoft.com/office/drawing/2014/main" id="{0EF38844-2187-4F5A-9390-A77AAC53B826}"/>
                </a:ext>
              </a:extLst>
            </p:cNvPr>
            <p:cNvSpPr>
              <a:spLocks noChangeArrowheads="1"/>
            </p:cNvSpPr>
            <p:nvPr/>
          </p:nvSpPr>
          <p:spPr bwMode="auto">
            <a:xfrm>
              <a:off x="2641069" y="5755727"/>
              <a:ext cx="24476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Median Annual Wage Earnings</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2" name="Rectangle 15">
              <a:extLst>
                <a:ext uri="{FF2B5EF4-FFF2-40B4-BE49-F238E27FC236}">
                  <a16:creationId xmlns:a16="http://schemas.microsoft.com/office/drawing/2014/main" id="{B1932AF9-AE87-4A32-9388-8E40224D47D2}"/>
                </a:ext>
              </a:extLst>
            </p:cNvPr>
            <p:cNvSpPr>
              <a:spLocks noChangeArrowheads="1"/>
            </p:cNvSpPr>
            <p:nvPr/>
          </p:nvSpPr>
          <p:spPr bwMode="auto">
            <a:xfrm>
              <a:off x="3700526" y="6127808"/>
              <a:ext cx="138820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Personal Income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3" name="Rectangle 16">
              <a:extLst>
                <a:ext uri="{FF2B5EF4-FFF2-40B4-BE49-F238E27FC236}">
                  <a16:creationId xmlns:a16="http://schemas.microsoft.com/office/drawing/2014/main" id="{BA4DB474-8D7B-4D54-A0D8-1FAE642B244B}"/>
                </a:ext>
              </a:extLst>
            </p:cNvPr>
            <p:cNvSpPr>
              <a:spLocks noChangeArrowheads="1"/>
            </p:cNvSpPr>
            <p:nvPr/>
          </p:nvSpPr>
          <p:spPr bwMode="auto">
            <a:xfrm>
              <a:off x="1347826" y="6465260"/>
              <a:ext cx="376827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Working-Age Adults  with SSI or Welfare Income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376" name="Straight Connector 375">
              <a:extLst>
                <a:ext uri="{FF2B5EF4-FFF2-40B4-BE49-F238E27FC236}">
                  <a16:creationId xmlns:a16="http://schemas.microsoft.com/office/drawing/2014/main" id="{07201D75-4654-4B69-87E6-022F4F260741}"/>
                </a:ext>
              </a:extLst>
            </p:cNvPr>
            <p:cNvCxnSpPr/>
            <p:nvPr/>
          </p:nvCxnSpPr>
          <p:spPr>
            <a:xfrm>
              <a:off x="5238558" y="498526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13A502AB-3424-4BC6-BB12-E5BF0B5344F8}"/>
                </a:ext>
              </a:extLst>
            </p:cNvPr>
            <p:cNvCxnSpPr/>
            <p:nvPr/>
          </p:nvCxnSpPr>
          <p:spPr>
            <a:xfrm>
              <a:off x="5243124" y="532930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866323A2-DFA9-419F-843A-7DE7CF48D8AC}"/>
                </a:ext>
              </a:extLst>
            </p:cNvPr>
            <p:cNvCxnSpPr/>
            <p:nvPr/>
          </p:nvCxnSpPr>
          <p:spPr>
            <a:xfrm>
              <a:off x="5243580" y="568255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7B4CEDED-0B5F-4B0D-BE2E-538A434BEC9B}"/>
                </a:ext>
              </a:extLst>
            </p:cNvPr>
            <p:cNvCxnSpPr/>
            <p:nvPr/>
          </p:nvCxnSpPr>
          <p:spPr>
            <a:xfrm>
              <a:off x="5231725" y="604849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1674B810-CB32-442F-B3A9-07F040C80414}"/>
                </a:ext>
              </a:extLst>
            </p:cNvPr>
            <p:cNvCxnSpPr/>
            <p:nvPr/>
          </p:nvCxnSpPr>
          <p:spPr>
            <a:xfrm>
              <a:off x="5225341" y="640348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Line 75">
              <a:extLst>
                <a:ext uri="{FF2B5EF4-FFF2-40B4-BE49-F238E27FC236}">
                  <a16:creationId xmlns:a16="http://schemas.microsoft.com/office/drawing/2014/main" id="{62230065-93D4-4238-821A-3B4500D30820}"/>
                </a:ext>
              </a:extLst>
            </p:cNvPr>
            <p:cNvSpPr>
              <a:spLocks noChangeShapeType="1"/>
            </p:cNvSpPr>
            <p:nvPr/>
          </p:nvSpPr>
          <p:spPr bwMode="auto">
            <a:xfrm>
              <a:off x="1013712" y="6854149"/>
              <a:ext cx="9265710"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3">
              <a:extLst>
                <a:ext uri="{FF2B5EF4-FFF2-40B4-BE49-F238E27FC236}">
                  <a16:creationId xmlns:a16="http://schemas.microsoft.com/office/drawing/2014/main" id="{246CA834-8D36-49E2-A36D-0C47F096E158}"/>
                </a:ext>
              </a:extLst>
            </p:cNvPr>
            <p:cNvSpPr>
              <a:spLocks noChangeArrowheads="1"/>
            </p:cNvSpPr>
            <p:nvPr/>
          </p:nvSpPr>
          <p:spPr bwMode="auto">
            <a:xfrm>
              <a:off x="477080" y="4323747"/>
              <a:ext cx="12916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WORKFORCE</a:t>
              </a:r>
              <a:endParaRPr kumimoji="0" lang="en-US" altLang="en-US" sz="14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6" name="Rectangle 265">
              <a:extLst>
                <a:ext uri="{FF2B5EF4-FFF2-40B4-BE49-F238E27FC236}">
                  <a16:creationId xmlns:a16="http://schemas.microsoft.com/office/drawing/2014/main" id="{B13FE6D4-38B9-4F2E-9E92-1B87CC85FA35}"/>
                </a:ext>
              </a:extLst>
            </p:cNvPr>
            <p:cNvSpPr/>
            <p:nvPr/>
          </p:nvSpPr>
          <p:spPr>
            <a:xfrm>
              <a:off x="393383" y="4295519"/>
              <a:ext cx="11072837" cy="302051"/>
            </a:xfrm>
            <a:prstGeom prst="rect">
              <a:avLst/>
            </a:prstGeom>
            <a:solidFill>
              <a:schemeClr val="accent1">
                <a:lumMod val="60000"/>
                <a:lumOff val="40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5" name="Straight Connector 374">
              <a:extLst>
                <a:ext uri="{FF2B5EF4-FFF2-40B4-BE49-F238E27FC236}">
                  <a16:creationId xmlns:a16="http://schemas.microsoft.com/office/drawing/2014/main" id="{7A51B610-6329-48E6-9F9E-4685DA8DCB79}"/>
                </a:ext>
              </a:extLst>
            </p:cNvPr>
            <p:cNvCxnSpPr/>
            <p:nvPr/>
          </p:nvCxnSpPr>
          <p:spPr>
            <a:xfrm>
              <a:off x="5228514" y="4602903"/>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45" name="Oval 544">
              <a:extLst>
                <a:ext uri="{FF2B5EF4-FFF2-40B4-BE49-F238E27FC236}">
                  <a16:creationId xmlns:a16="http://schemas.microsoft.com/office/drawing/2014/main" id="{F26802BA-02D0-39C8-155C-DDC4BA7F8A70}"/>
                </a:ext>
              </a:extLst>
            </p:cNvPr>
            <p:cNvSpPr/>
            <p:nvPr/>
          </p:nvSpPr>
          <p:spPr>
            <a:xfrm flipV="1">
              <a:off x="8221259" y="467968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8" name="TextBox 547">
              <a:extLst>
                <a:ext uri="{FF2B5EF4-FFF2-40B4-BE49-F238E27FC236}">
                  <a16:creationId xmlns:a16="http://schemas.microsoft.com/office/drawing/2014/main" id="{03D6A3C0-6475-29DF-342D-AC36742B0703}"/>
                </a:ext>
              </a:extLst>
            </p:cNvPr>
            <p:cNvSpPr txBox="1"/>
            <p:nvPr/>
          </p:nvSpPr>
          <p:spPr>
            <a:xfrm>
              <a:off x="8185652" y="4638566"/>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550" name="Oval 549">
              <a:extLst>
                <a:ext uri="{FF2B5EF4-FFF2-40B4-BE49-F238E27FC236}">
                  <a16:creationId xmlns:a16="http://schemas.microsoft.com/office/drawing/2014/main" id="{9447DA45-51A4-E251-4DDF-6925C55A72D9}"/>
                </a:ext>
              </a:extLst>
            </p:cNvPr>
            <p:cNvSpPr/>
            <p:nvPr/>
          </p:nvSpPr>
          <p:spPr>
            <a:xfrm flipV="1">
              <a:off x="8963708" y="468577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1" name="TextBox 550">
              <a:extLst>
                <a:ext uri="{FF2B5EF4-FFF2-40B4-BE49-F238E27FC236}">
                  <a16:creationId xmlns:a16="http://schemas.microsoft.com/office/drawing/2014/main" id="{0C39CFE6-9C2B-DA04-05F9-36DB3873FEDA}"/>
                </a:ext>
              </a:extLst>
            </p:cNvPr>
            <p:cNvSpPr txBox="1"/>
            <p:nvPr/>
          </p:nvSpPr>
          <p:spPr>
            <a:xfrm>
              <a:off x="8941142" y="464288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557" name="Oval 556">
              <a:extLst>
                <a:ext uri="{FF2B5EF4-FFF2-40B4-BE49-F238E27FC236}">
                  <a16:creationId xmlns:a16="http://schemas.microsoft.com/office/drawing/2014/main" id="{49D83240-E17E-BEC0-DB10-691A63B119EF}"/>
                </a:ext>
              </a:extLst>
            </p:cNvPr>
            <p:cNvSpPr/>
            <p:nvPr/>
          </p:nvSpPr>
          <p:spPr>
            <a:xfrm flipV="1">
              <a:off x="10567125" y="468736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TextBox 559">
              <a:extLst>
                <a:ext uri="{FF2B5EF4-FFF2-40B4-BE49-F238E27FC236}">
                  <a16:creationId xmlns:a16="http://schemas.microsoft.com/office/drawing/2014/main" id="{D703098A-7449-2E47-E0E5-B6DEE3394C02}"/>
                </a:ext>
              </a:extLst>
            </p:cNvPr>
            <p:cNvSpPr txBox="1"/>
            <p:nvPr/>
          </p:nvSpPr>
          <p:spPr>
            <a:xfrm>
              <a:off x="10528926" y="464460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567" name="Oval 566">
              <a:extLst>
                <a:ext uri="{FF2B5EF4-FFF2-40B4-BE49-F238E27FC236}">
                  <a16:creationId xmlns:a16="http://schemas.microsoft.com/office/drawing/2014/main" id="{1AA4B7D9-1BBC-33B4-1D96-DE3A4FDD8BCF}"/>
                </a:ext>
              </a:extLst>
            </p:cNvPr>
            <p:cNvSpPr/>
            <p:nvPr/>
          </p:nvSpPr>
          <p:spPr>
            <a:xfrm flipV="1">
              <a:off x="8581933" y="4679939"/>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0" name="TextBox 569">
              <a:extLst>
                <a:ext uri="{FF2B5EF4-FFF2-40B4-BE49-F238E27FC236}">
                  <a16:creationId xmlns:a16="http://schemas.microsoft.com/office/drawing/2014/main" id="{71CE7F9B-7513-3197-1CA9-D04BCB806BA5}"/>
                </a:ext>
              </a:extLst>
            </p:cNvPr>
            <p:cNvSpPr txBox="1"/>
            <p:nvPr/>
          </p:nvSpPr>
          <p:spPr>
            <a:xfrm>
              <a:off x="8547352" y="463814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573" name="Oval 572">
              <a:extLst>
                <a:ext uri="{FF2B5EF4-FFF2-40B4-BE49-F238E27FC236}">
                  <a16:creationId xmlns:a16="http://schemas.microsoft.com/office/drawing/2014/main" id="{9EC659B6-BAD2-83FC-9F75-E8C43E34A8D5}"/>
                </a:ext>
              </a:extLst>
            </p:cNvPr>
            <p:cNvSpPr/>
            <p:nvPr/>
          </p:nvSpPr>
          <p:spPr>
            <a:xfrm flipV="1">
              <a:off x="10773088" y="469128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6" name="TextBox 575">
              <a:extLst>
                <a:ext uri="{FF2B5EF4-FFF2-40B4-BE49-F238E27FC236}">
                  <a16:creationId xmlns:a16="http://schemas.microsoft.com/office/drawing/2014/main" id="{B33C9BE4-77D3-5A5E-A4ED-E597E6221D69}"/>
                </a:ext>
              </a:extLst>
            </p:cNvPr>
            <p:cNvSpPr txBox="1"/>
            <p:nvPr/>
          </p:nvSpPr>
          <p:spPr>
            <a:xfrm>
              <a:off x="10734241" y="464867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582" name="Oval 581">
              <a:extLst>
                <a:ext uri="{FF2B5EF4-FFF2-40B4-BE49-F238E27FC236}">
                  <a16:creationId xmlns:a16="http://schemas.microsoft.com/office/drawing/2014/main" id="{0401AED4-99FC-4044-8C06-A4C92537D550}"/>
                </a:ext>
              </a:extLst>
            </p:cNvPr>
            <p:cNvSpPr/>
            <p:nvPr/>
          </p:nvSpPr>
          <p:spPr>
            <a:xfrm flipV="1">
              <a:off x="10982762" y="4689378"/>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6" name="TextBox 585">
              <a:extLst>
                <a:ext uri="{FF2B5EF4-FFF2-40B4-BE49-F238E27FC236}">
                  <a16:creationId xmlns:a16="http://schemas.microsoft.com/office/drawing/2014/main" id="{1F5A2243-882D-CCDD-D7EB-3783F6E24495}"/>
                </a:ext>
              </a:extLst>
            </p:cNvPr>
            <p:cNvSpPr txBox="1"/>
            <p:nvPr/>
          </p:nvSpPr>
          <p:spPr>
            <a:xfrm>
              <a:off x="10979781" y="464386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589" name="Oval 588">
              <a:extLst>
                <a:ext uri="{FF2B5EF4-FFF2-40B4-BE49-F238E27FC236}">
                  <a16:creationId xmlns:a16="http://schemas.microsoft.com/office/drawing/2014/main" id="{8295A12B-62FA-6836-CB3C-F0AD441CCE86}"/>
                </a:ext>
              </a:extLst>
            </p:cNvPr>
            <p:cNvSpPr/>
            <p:nvPr/>
          </p:nvSpPr>
          <p:spPr>
            <a:xfrm flipV="1">
              <a:off x="9263787" y="4694786"/>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2" name="Oval 591">
              <a:extLst>
                <a:ext uri="{FF2B5EF4-FFF2-40B4-BE49-F238E27FC236}">
                  <a16:creationId xmlns:a16="http://schemas.microsoft.com/office/drawing/2014/main" id="{D11AA839-D6BF-C2AA-E424-11533EAA06F6}"/>
                </a:ext>
              </a:extLst>
            </p:cNvPr>
            <p:cNvSpPr/>
            <p:nvPr/>
          </p:nvSpPr>
          <p:spPr>
            <a:xfrm rot="10800000" flipV="1">
              <a:off x="9545117" y="46894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594" name="Oval 593">
              <a:extLst>
                <a:ext uri="{FF2B5EF4-FFF2-40B4-BE49-F238E27FC236}">
                  <a16:creationId xmlns:a16="http://schemas.microsoft.com/office/drawing/2014/main" id="{C271C202-B207-1313-7C55-AE2A183D8799}"/>
                </a:ext>
              </a:extLst>
            </p:cNvPr>
            <p:cNvSpPr/>
            <p:nvPr/>
          </p:nvSpPr>
          <p:spPr>
            <a:xfrm rot="10800000" flipV="1">
              <a:off x="10361095" y="468272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595" name="Oval 594">
              <a:extLst>
                <a:ext uri="{FF2B5EF4-FFF2-40B4-BE49-F238E27FC236}">
                  <a16:creationId xmlns:a16="http://schemas.microsoft.com/office/drawing/2014/main" id="{A8F66A9E-FE2E-AECD-2462-D31FB36E1AE8}"/>
                </a:ext>
              </a:extLst>
            </p:cNvPr>
            <p:cNvSpPr/>
            <p:nvPr/>
          </p:nvSpPr>
          <p:spPr>
            <a:xfrm rot="10800000" flipV="1">
              <a:off x="10164751" y="467928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601" name="Oval 600">
              <a:extLst>
                <a:ext uri="{FF2B5EF4-FFF2-40B4-BE49-F238E27FC236}">
                  <a16:creationId xmlns:a16="http://schemas.microsoft.com/office/drawing/2014/main" id="{6C6C13C1-3596-F782-A0D8-9E58C6AC96F7}"/>
                </a:ext>
              </a:extLst>
            </p:cNvPr>
            <p:cNvSpPr/>
            <p:nvPr/>
          </p:nvSpPr>
          <p:spPr>
            <a:xfrm flipV="1">
              <a:off x="9942106" y="467701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4" name="TextBox 603">
              <a:extLst>
                <a:ext uri="{FF2B5EF4-FFF2-40B4-BE49-F238E27FC236}">
                  <a16:creationId xmlns:a16="http://schemas.microsoft.com/office/drawing/2014/main" id="{F51F5560-5FD6-EB42-DEF7-536372DD4CEA}"/>
                </a:ext>
              </a:extLst>
            </p:cNvPr>
            <p:cNvSpPr txBox="1"/>
            <p:nvPr/>
          </p:nvSpPr>
          <p:spPr>
            <a:xfrm>
              <a:off x="9851747" y="4634255"/>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611" name="Oval 610">
              <a:extLst>
                <a:ext uri="{FF2B5EF4-FFF2-40B4-BE49-F238E27FC236}">
                  <a16:creationId xmlns:a16="http://schemas.microsoft.com/office/drawing/2014/main" id="{BBCE85A4-BD0F-019D-2FA9-C242FE6606E9}"/>
                </a:ext>
              </a:extLst>
            </p:cNvPr>
            <p:cNvSpPr/>
            <p:nvPr/>
          </p:nvSpPr>
          <p:spPr>
            <a:xfrm flipV="1">
              <a:off x="9602065" y="505215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4" name="TextBox 613">
              <a:extLst>
                <a:ext uri="{FF2B5EF4-FFF2-40B4-BE49-F238E27FC236}">
                  <a16:creationId xmlns:a16="http://schemas.microsoft.com/office/drawing/2014/main" id="{5CC59761-F5B4-0570-D8C8-C9A8E30A42FA}"/>
                </a:ext>
              </a:extLst>
            </p:cNvPr>
            <p:cNvSpPr txBox="1"/>
            <p:nvPr/>
          </p:nvSpPr>
          <p:spPr>
            <a:xfrm>
              <a:off x="9566458" y="5011033"/>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616" name="Oval 615">
              <a:extLst>
                <a:ext uri="{FF2B5EF4-FFF2-40B4-BE49-F238E27FC236}">
                  <a16:creationId xmlns:a16="http://schemas.microsoft.com/office/drawing/2014/main" id="{04293773-8843-6B2D-2F4C-A09980BAFB7C}"/>
                </a:ext>
              </a:extLst>
            </p:cNvPr>
            <p:cNvSpPr/>
            <p:nvPr/>
          </p:nvSpPr>
          <p:spPr>
            <a:xfrm flipV="1">
              <a:off x="9413601" y="505392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7" name="TextBox 616">
              <a:extLst>
                <a:ext uri="{FF2B5EF4-FFF2-40B4-BE49-F238E27FC236}">
                  <a16:creationId xmlns:a16="http://schemas.microsoft.com/office/drawing/2014/main" id="{FCD0D558-5C42-89D1-8AB4-01CF240BB46F}"/>
                </a:ext>
              </a:extLst>
            </p:cNvPr>
            <p:cNvSpPr txBox="1"/>
            <p:nvPr/>
          </p:nvSpPr>
          <p:spPr>
            <a:xfrm>
              <a:off x="9391035" y="50110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623" name="Oval 622">
              <a:extLst>
                <a:ext uri="{FF2B5EF4-FFF2-40B4-BE49-F238E27FC236}">
                  <a16:creationId xmlns:a16="http://schemas.microsoft.com/office/drawing/2014/main" id="{181A6509-2BD5-5ACA-02E3-FF24CE31D8D1}"/>
                </a:ext>
              </a:extLst>
            </p:cNvPr>
            <p:cNvSpPr/>
            <p:nvPr/>
          </p:nvSpPr>
          <p:spPr>
            <a:xfrm flipV="1">
              <a:off x="10677368" y="505379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6" name="TextBox 625">
              <a:extLst>
                <a:ext uri="{FF2B5EF4-FFF2-40B4-BE49-F238E27FC236}">
                  <a16:creationId xmlns:a16="http://schemas.microsoft.com/office/drawing/2014/main" id="{78E3A500-E236-B087-E300-D65F382AD742}"/>
                </a:ext>
              </a:extLst>
            </p:cNvPr>
            <p:cNvSpPr txBox="1"/>
            <p:nvPr/>
          </p:nvSpPr>
          <p:spPr>
            <a:xfrm>
              <a:off x="10639169" y="50110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633" name="Oval 632">
              <a:extLst>
                <a:ext uri="{FF2B5EF4-FFF2-40B4-BE49-F238E27FC236}">
                  <a16:creationId xmlns:a16="http://schemas.microsoft.com/office/drawing/2014/main" id="{F367119F-3BC9-4F2F-098A-2156B5455B1A}"/>
                </a:ext>
              </a:extLst>
            </p:cNvPr>
            <p:cNvSpPr/>
            <p:nvPr/>
          </p:nvSpPr>
          <p:spPr>
            <a:xfrm flipV="1">
              <a:off x="10838463" y="5052826"/>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6" name="TextBox 635">
              <a:extLst>
                <a:ext uri="{FF2B5EF4-FFF2-40B4-BE49-F238E27FC236}">
                  <a16:creationId xmlns:a16="http://schemas.microsoft.com/office/drawing/2014/main" id="{1522C04A-DDD9-FA87-EB1C-ACF982D96A70}"/>
                </a:ext>
              </a:extLst>
            </p:cNvPr>
            <p:cNvSpPr txBox="1"/>
            <p:nvPr/>
          </p:nvSpPr>
          <p:spPr>
            <a:xfrm>
              <a:off x="10801772" y="501308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638" name="Oval 637">
              <a:extLst>
                <a:ext uri="{FF2B5EF4-FFF2-40B4-BE49-F238E27FC236}">
                  <a16:creationId xmlns:a16="http://schemas.microsoft.com/office/drawing/2014/main" id="{417A1F88-2B57-53B6-49EC-34F116559717}"/>
                </a:ext>
              </a:extLst>
            </p:cNvPr>
            <p:cNvSpPr/>
            <p:nvPr/>
          </p:nvSpPr>
          <p:spPr>
            <a:xfrm flipV="1">
              <a:off x="10340999" y="505364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9" name="TextBox 638">
              <a:extLst>
                <a:ext uri="{FF2B5EF4-FFF2-40B4-BE49-F238E27FC236}">
                  <a16:creationId xmlns:a16="http://schemas.microsoft.com/office/drawing/2014/main" id="{B64C7308-5A64-A931-DCFD-D6B9179CDAC3}"/>
                </a:ext>
              </a:extLst>
            </p:cNvPr>
            <p:cNvSpPr txBox="1"/>
            <p:nvPr/>
          </p:nvSpPr>
          <p:spPr>
            <a:xfrm>
              <a:off x="10302152" y="50110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645" name="Oval 644">
              <a:extLst>
                <a:ext uri="{FF2B5EF4-FFF2-40B4-BE49-F238E27FC236}">
                  <a16:creationId xmlns:a16="http://schemas.microsoft.com/office/drawing/2014/main" id="{1F1BA342-1F2E-BE81-199B-49082CA53F6E}"/>
                </a:ext>
              </a:extLst>
            </p:cNvPr>
            <p:cNvSpPr/>
            <p:nvPr/>
          </p:nvSpPr>
          <p:spPr>
            <a:xfrm flipV="1">
              <a:off x="11230893" y="5056542"/>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8" name="TextBox 647">
              <a:extLst>
                <a:ext uri="{FF2B5EF4-FFF2-40B4-BE49-F238E27FC236}">
                  <a16:creationId xmlns:a16="http://schemas.microsoft.com/office/drawing/2014/main" id="{63C33800-6F97-476A-53DD-A5BDCDD055A9}"/>
                </a:ext>
              </a:extLst>
            </p:cNvPr>
            <p:cNvSpPr txBox="1"/>
            <p:nvPr/>
          </p:nvSpPr>
          <p:spPr>
            <a:xfrm>
              <a:off x="11227912" y="50110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652" name="Oval 651">
              <a:extLst>
                <a:ext uri="{FF2B5EF4-FFF2-40B4-BE49-F238E27FC236}">
                  <a16:creationId xmlns:a16="http://schemas.microsoft.com/office/drawing/2014/main" id="{698647C7-01F3-D3F4-1F26-89788F207F1E}"/>
                </a:ext>
              </a:extLst>
            </p:cNvPr>
            <p:cNvSpPr/>
            <p:nvPr/>
          </p:nvSpPr>
          <p:spPr>
            <a:xfrm flipV="1">
              <a:off x="9966827" y="505062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5" name="Oval 654">
              <a:extLst>
                <a:ext uri="{FF2B5EF4-FFF2-40B4-BE49-F238E27FC236}">
                  <a16:creationId xmlns:a16="http://schemas.microsoft.com/office/drawing/2014/main" id="{CB256BB2-0E2D-D73F-6221-3349030AB0A9}"/>
                </a:ext>
              </a:extLst>
            </p:cNvPr>
            <p:cNvSpPr/>
            <p:nvPr/>
          </p:nvSpPr>
          <p:spPr>
            <a:xfrm rot="10800000" flipV="1">
              <a:off x="10142894" y="505062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658" name="Oval 657">
              <a:extLst>
                <a:ext uri="{FF2B5EF4-FFF2-40B4-BE49-F238E27FC236}">
                  <a16:creationId xmlns:a16="http://schemas.microsoft.com/office/drawing/2014/main" id="{499FE0C6-4C4E-F3C1-4FF0-C71419A7B758}"/>
                </a:ext>
              </a:extLst>
            </p:cNvPr>
            <p:cNvSpPr/>
            <p:nvPr/>
          </p:nvSpPr>
          <p:spPr>
            <a:xfrm rot="10800000" flipV="1">
              <a:off x="10510849" y="505062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660" name="Oval 659">
              <a:extLst>
                <a:ext uri="{FF2B5EF4-FFF2-40B4-BE49-F238E27FC236}">
                  <a16:creationId xmlns:a16="http://schemas.microsoft.com/office/drawing/2014/main" id="{11C30B7D-5680-3DF2-2CCA-19AF9EA07981}"/>
                </a:ext>
              </a:extLst>
            </p:cNvPr>
            <p:cNvSpPr/>
            <p:nvPr/>
          </p:nvSpPr>
          <p:spPr>
            <a:xfrm rot="10800000" flipV="1">
              <a:off x="9768583" y="505062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664" name="Oval 663">
              <a:extLst>
                <a:ext uri="{FF2B5EF4-FFF2-40B4-BE49-F238E27FC236}">
                  <a16:creationId xmlns:a16="http://schemas.microsoft.com/office/drawing/2014/main" id="{6B7C5381-B14F-5F3E-ABE6-A478FCBEC318}"/>
                </a:ext>
              </a:extLst>
            </p:cNvPr>
            <p:cNvSpPr/>
            <p:nvPr/>
          </p:nvSpPr>
          <p:spPr>
            <a:xfrm flipV="1">
              <a:off x="11033851" y="505379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7" name="TextBox 666">
              <a:extLst>
                <a:ext uri="{FF2B5EF4-FFF2-40B4-BE49-F238E27FC236}">
                  <a16:creationId xmlns:a16="http://schemas.microsoft.com/office/drawing/2014/main" id="{9AE02781-90A2-D0EA-1140-06931F3C31B6}"/>
                </a:ext>
              </a:extLst>
            </p:cNvPr>
            <p:cNvSpPr txBox="1"/>
            <p:nvPr/>
          </p:nvSpPr>
          <p:spPr>
            <a:xfrm>
              <a:off x="10943492" y="5011033"/>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674" name="Oval 673">
              <a:extLst>
                <a:ext uri="{FF2B5EF4-FFF2-40B4-BE49-F238E27FC236}">
                  <a16:creationId xmlns:a16="http://schemas.microsoft.com/office/drawing/2014/main" id="{3E62F10C-7C4C-8F07-EAD5-F7B2F9017DB4}"/>
                </a:ext>
              </a:extLst>
            </p:cNvPr>
            <p:cNvSpPr/>
            <p:nvPr/>
          </p:nvSpPr>
          <p:spPr>
            <a:xfrm flipV="1">
              <a:off x="7625591" y="539074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7" name="TextBox 676">
              <a:extLst>
                <a:ext uri="{FF2B5EF4-FFF2-40B4-BE49-F238E27FC236}">
                  <a16:creationId xmlns:a16="http://schemas.microsoft.com/office/drawing/2014/main" id="{AC37040C-ABFA-4B09-E4F9-8F9A5FA658D0}"/>
                </a:ext>
              </a:extLst>
            </p:cNvPr>
            <p:cNvSpPr txBox="1"/>
            <p:nvPr/>
          </p:nvSpPr>
          <p:spPr>
            <a:xfrm>
              <a:off x="7589984" y="5349626"/>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679" name="Oval 678">
              <a:extLst>
                <a:ext uri="{FF2B5EF4-FFF2-40B4-BE49-F238E27FC236}">
                  <a16:creationId xmlns:a16="http://schemas.microsoft.com/office/drawing/2014/main" id="{A415BE68-6E6B-9268-EA57-245CF7CCCA18}"/>
                </a:ext>
              </a:extLst>
            </p:cNvPr>
            <p:cNvSpPr/>
            <p:nvPr/>
          </p:nvSpPr>
          <p:spPr>
            <a:xfrm flipV="1">
              <a:off x="6490605" y="539251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0" name="TextBox 679">
              <a:extLst>
                <a:ext uri="{FF2B5EF4-FFF2-40B4-BE49-F238E27FC236}">
                  <a16:creationId xmlns:a16="http://schemas.microsoft.com/office/drawing/2014/main" id="{A9378979-D7F7-D7C2-CC8C-93B8F9A1F898}"/>
                </a:ext>
              </a:extLst>
            </p:cNvPr>
            <p:cNvSpPr txBox="1"/>
            <p:nvPr/>
          </p:nvSpPr>
          <p:spPr>
            <a:xfrm>
              <a:off x="6468039" y="534962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686" name="Oval 685">
              <a:extLst>
                <a:ext uri="{FF2B5EF4-FFF2-40B4-BE49-F238E27FC236}">
                  <a16:creationId xmlns:a16="http://schemas.microsoft.com/office/drawing/2014/main" id="{B4FCDC9F-6FEC-6CD1-32B5-4124E768C7A3}"/>
                </a:ext>
              </a:extLst>
            </p:cNvPr>
            <p:cNvSpPr/>
            <p:nvPr/>
          </p:nvSpPr>
          <p:spPr>
            <a:xfrm flipV="1">
              <a:off x="6117892" y="539238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0" name="TextBox 689">
              <a:extLst>
                <a:ext uri="{FF2B5EF4-FFF2-40B4-BE49-F238E27FC236}">
                  <a16:creationId xmlns:a16="http://schemas.microsoft.com/office/drawing/2014/main" id="{E1B725A6-480F-DAD2-1BBB-DCD836BFF7D6}"/>
                </a:ext>
              </a:extLst>
            </p:cNvPr>
            <p:cNvSpPr txBox="1"/>
            <p:nvPr/>
          </p:nvSpPr>
          <p:spPr>
            <a:xfrm>
              <a:off x="6079693" y="534962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696" name="Oval 695">
              <a:extLst>
                <a:ext uri="{FF2B5EF4-FFF2-40B4-BE49-F238E27FC236}">
                  <a16:creationId xmlns:a16="http://schemas.microsoft.com/office/drawing/2014/main" id="{2386635F-3F2D-0F1E-CCF1-C073472FCF0D}"/>
                </a:ext>
              </a:extLst>
            </p:cNvPr>
            <p:cNvSpPr/>
            <p:nvPr/>
          </p:nvSpPr>
          <p:spPr>
            <a:xfrm flipV="1">
              <a:off x="7044312" y="5391419"/>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7" name="TextBox 696">
              <a:extLst>
                <a:ext uri="{FF2B5EF4-FFF2-40B4-BE49-F238E27FC236}">
                  <a16:creationId xmlns:a16="http://schemas.microsoft.com/office/drawing/2014/main" id="{1F0AEDAD-C551-7077-F4F6-51357D29593F}"/>
                </a:ext>
              </a:extLst>
            </p:cNvPr>
            <p:cNvSpPr txBox="1"/>
            <p:nvPr/>
          </p:nvSpPr>
          <p:spPr>
            <a:xfrm>
              <a:off x="7018450" y="5335191"/>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699" name="Oval 698">
              <a:extLst>
                <a:ext uri="{FF2B5EF4-FFF2-40B4-BE49-F238E27FC236}">
                  <a16:creationId xmlns:a16="http://schemas.microsoft.com/office/drawing/2014/main" id="{4D01BE4B-3932-BCDD-6495-B2167F128B3A}"/>
                </a:ext>
              </a:extLst>
            </p:cNvPr>
            <p:cNvSpPr/>
            <p:nvPr/>
          </p:nvSpPr>
          <p:spPr>
            <a:xfrm flipV="1">
              <a:off x="8043925" y="539223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0" name="TextBox 699">
              <a:extLst>
                <a:ext uri="{FF2B5EF4-FFF2-40B4-BE49-F238E27FC236}">
                  <a16:creationId xmlns:a16="http://schemas.microsoft.com/office/drawing/2014/main" id="{22855F14-ED7D-8EF5-9E7C-0DBC3D2698DA}"/>
                </a:ext>
              </a:extLst>
            </p:cNvPr>
            <p:cNvSpPr txBox="1"/>
            <p:nvPr/>
          </p:nvSpPr>
          <p:spPr>
            <a:xfrm>
              <a:off x="8005078" y="534962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702" name="Oval 701">
              <a:extLst>
                <a:ext uri="{FF2B5EF4-FFF2-40B4-BE49-F238E27FC236}">
                  <a16:creationId xmlns:a16="http://schemas.microsoft.com/office/drawing/2014/main" id="{20FC199F-610B-7478-5798-2169A764C3DD}"/>
                </a:ext>
              </a:extLst>
            </p:cNvPr>
            <p:cNvSpPr/>
            <p:nvPr/>
          </p:nvSpPr>
          <p:spPr>
            <a:xfrm flipV="1">
              <a:off x="5399155" y="5395135"/>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3" name="TextBox 702">
              <a:extLst>
                <a:ext uri="{FF2B5EF4-FFF2-40B4-BE49-F238E27FC236}">
                  <a16:creationId xmlns:a16="http://schemas.microsoft.com/office/drawing/2014/main" id="{D812EB9A-6D32-829F-9231-EA7E6BE84CBE}"/>
                </a:ext>
              </a:extLst>
            </p:cNvPr>
            <p:cNvSpPr txBox="1"/>
            <p:nvPr/>
          </p:nvSpPr>
          <p:spPr>
            <a:xfrm>
              <a:off x="5396174" y="534962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704" name="Oval 703">
              <a:extLst>
                <a:ext uri="{FF2B5EF4-FFF2-40B4-BE49-F238E27FC236}">
                  <a16:creationId xmlns:a16="http://schemas.microsoft.com/office/drawing/2014/main" id="{9D4D0CD6-A985-76EA-32AA-9DD6F4D60D70}"/>
                </a:ext>
              </a:extLst>
            </p:cNvPr>
            <p:cNvSpPr/>
            <p:nvPr/>
          </p:nvSpPr>
          <p:spPr>
            <a:xfrm flipV="1">
              <a:off x="7229971" y="5389214"/>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5" name="Oval 704">
              <a:extLst>
                <a:ext uri="{FF2B5EF4-FFF2-40B4-BE49-F238E27FC236}">
                  <a16:creationId xmlns:a16="http://schemas.microsoft.com/office/drawing/2014/main" id="{0C9082C0-47D0-FFFF-9C3A-0D1CCEAE6D14}"/>
                </a:ext>
              </a:extLst>
            </p:cNvPr>
            <p:cNvSpPr/>
            <p:nvPr/>
          </p:nvSpPr>
          <p:spPr>
            <a:xfrm rot="10800000" flipV="1">
              <a:off x="7851948" y="538921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706" name="Oval 705">
              <a:extLst>
                <a:ext uri="{FF2B5EF4-FFF2-40B4-BE49-F238E27FC236}">
                  <a16:creationId xmlns:a16="http://schemas.microsoft.com/office/drawing/2014/main" id="{480BC3A2-AC72-0C86-B71D-08D62EC51997}"/>
                </a:ext>
              </a:extLst>
            </p:cNvPr>
            <p:cNvSpPr/>
            <p:nvPr/>
          </p:nvSpPr>
          <p:spPr>
            <a:xfrm rot="10800000" flipV="1">
              <a:off x="7421201" y="538921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707" name="Oval 706">
              <a:extLst>
                <a:ext uri="{FF2B5EF4-FFF2-40B4-BE49-F238E27FC236}">
                  <a16:creationId xmlns:a16="http://schemas.microsoft.com/office/drawing/2014/main" id="{1449A071-DD93-248E-53CC-D3FFB315A837}"/>
                </a:ext>
              </a:extLst>
            </p:cNvPr>
            <p:cNvSpPr/>
            <p:nvPr/>
          </p:nvSpPr>
          <p:spPr>
            <a:xfrm rot="10800000" flipV="1">
              <a:off x="6853773" y="538921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709" name="Oval 708">
              <a:extLst>
                <a:ext uri="{FF2B5EF4-FFF2-40B4-BE49-F238E27FC236}">
                  <a16:creationId xmlns:a16="http://schemas.microsoft.com/office/drawing/2014/main" id="{E8AF4EC0-FC23-9FF4-2E1D-CE904DA8E1A2}"/>
                </a:ext>
              </a:extLst>
            </p:cNvPr>
            <p:cNvSpPr/>
            <p:nvPr/>
          </p:nvSpPr>
          <p:spPr>
            <a:xfrm flipV="1">
              <a:off x="5691724" y="539238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0" name="TextBox 709">
              <a:extLst>
                <a:ext uri="{FF2B5EF4-FFF2-40B4-BE49-F238E27FC236}">
                  <a16:creationId xmlns:a16="http://schemas.microsoft.com/office/drawing/2014/main" id="{0E3011E6-F8E2-8602-451A-577DEFA60AC9}"/>
                </a:ext>
              </a:extLst>
            </p:cNvPr>
            <p:cNvSpPr txBox="1"/>
            <p:nvPr/>
          </p:nvSpPr>
          <p:spPr>
            <a:xfrm>
              <a:off x="5601365" y="5349626"/>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712" name="Oval 711">
              <a:extLst>
                <a:ext uri="{FF2B5EF4-FFF2-40B4-BE49-F238E27FC236}">
                  <a16:creationId xmlns:a16="http://schemas.microsoft.com/office/drawing/2014/main" id="{69F351AF-99FE-9C50-F150-94076CD7AF46}"/>
                </a:ext>
              </a:extLst>
            </p:cNvPr>
            <p:cNvSpPr/>
            <p:nvPr/>
          </p:nvSpPr>
          <p:spPr>
            <a:xfrm flipV="1">
              <a:off x="7883834" y="612328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3" name="TextBox 712">
              <a:extLst>
                <a:ext uri="{FF2B5EF4-FFF2-40B4-BE49-F238E27FC236}">
                  <a16:creationId xmlns:a16="http://schemas.microsoft.com/office/drawing/2014/main" id="{4482B289-E2D1-1BE5-274A-40B2EC5A0F94}"/>
                </a:ext>
              </a:extLst>
            </p:cNvPr>
            <p:cNvSpPr txBox="1"/>
            <p:nvPr/>
          </p:nvSpPr>
          <p:spPr>
            <a:xfrm>
              <a:off x="7848227" y="6082165"/>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715" name="Oval 714">
              <a:extLst>
                <a:ext uri="{FF2B5EF4-FFF2-40B4-BE49-F238E27FC236}">
                  <a16:creationId xmlns:a16="http://schemas.microsoft.com/office/drawing/2014/main" id="{F36E91D4-AD72-9E0D-9D54-1311BA91A86F}"/>
                </a:ext>
              </a:extLst>
            </p:cNvPr>
            <p:cNvSpPr/>
            <p:nvPr/>
          </p:nvSpPr>
          <p:spPr>
            <a:xfrm flipV="1">
              <a:off x="6441176" y="612463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6" name="TextBox 715">
              <a:extLst>
                <a:ext uri="{FF2B5EF4-FFF2-40B4-BE49-F238E27FC236}">
                  <a16:creationId xmlns:a16="http://schemas.microsoft.com/office/drawing/2014/main" id="{017A594C-7625-CE29-FF6A-546522494E5D}"/>
                </a:ext>
              </a:extLst>
            </p:cNvPr>
            <p:cNvSpPr txBox="1"/>
            <p:nvPr/>
          </p:nvSpPr>
          <p:spPr>
            <a:xfrm>
              <a:off x="6418610" y="6081741"/>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718" name="Oval 717">
              <a:extLst>
                <a:ext uri="{FF2B5EF4-FFF2-40B4-BE49-F238E27FC236}">
                  <a16:creationId xmlns:a16="http://schemas.microsoft.com/office/drawing/2014/main" id="{6422CACA-BBA7-2D21-458B-CB675B2A906A}"/>
                </a:ext>
              </a:extLst>
            </p:cNvPr>
            <p:cNvSpPr/>
            <p:nvPr/>
          </p:nvSpPr>
          <p:spPr>
            <a:xfrm flipV="1">
              <a:off x="10838778" y="612281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9" name="TextBox 718">
              <a:extLst>
                <a:ext uri="{FF2B5EF4-FFF2-40B4-BE49-F238E27FC236}">
                  <a16:creationId xmlns:a16="http://schemas.microsoft.com/office/drawing/2014/main" id="{0388E56D-6A11-F972-680E-E44BABD981C7}"/>
                </a:ext>
              </a:extLst>
            </p:cNvPr>
            <p:cNvSpPr txBox="1"/>
            <p:nvPr/>
          </p:nvSpPr>
          <p:spPr>
            <a:xfrm>
              <a:off x="10800579" y="608005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721" name="Oval 720">
              <a:extLst>
                <a:ext uri="{FF2B5EF4-FFF2-40B4-BE49-F238E27FC236}">
                  <a16:creationId xmlns:a16="http://schemas.microsoft.com/office/drawing/2014/main" id="{5B672236-EEF6-BE10-2617-F2C4AF4294B4}"/>
                </a:ext>
              </a:extLst>
            </p:cNvPr>
            <p:cNvSpPr/>
            <p:nvPr/>
          </p:nvSpPr>
          <p:spPr>
            <a:xfrm flipV="1">
              <a:off x="10232789" y="6120727"/>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2" name="TextBox 721">
              <a:extLst>
                <a:ext uri="{FF2B5EF4-FFF2-40B4-BE49-F238E27FC236}">
                  <a16:creationId xmlns:a16="http://schemas.microsoft.com/office/drawing/2014/main" id="{1F939B99-572C-A3A7-E312-EF96BC342A3B}"/>
                </a:ext>
              </a:extLst>
            </p:cNvPr>
            <p:cNvSpPr txBox="1"/>
            <p:nvPr/>
          </p:nvSpPr>
          <p:spPr>
            <a:xfrm>
              <a:off x="10217317" y="607426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724" name="Oval 723">
              <a:extLst>
                <a:ext uri="{FF2B5EF4-FFF2-40B4-BE49-F238E27FC236}">
                  <a16:creationId xmlns:a16="http://schemas.microsoft.com/office/drawing/2014/main" id="{FCFFEF24-274E-6388-584F-5D34D2671293}"/>
                </a:ext>
              </a:extLst>
            </p:cNvPr>
            <p:cNvSpPr/>
            <p:nvPr/>
          </p:nvSpPr>
          <p:spPr>
            <a:xfrm flipV="1">
              <a:off x="9911148" y="611031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5" name="TextBox 724">
              <a:extLst>
                <a:ext uri="{FF2B5EF4-FFF2-40B4-BE49-F238E27FC236}">
                  <a16:creationId xmlns:a16="http://schemas.microsoft.com/office/drawing/2014/main" id="{3F8A89E4-2A75-C7D3-02A5-DA4A50B5CDDA}"/>
                </a:ext>
              </a:extLst>
            </p:cNvPr>
            <p:cNvSpPr txBox="1"/>
            <p:nvPr/>
          </p:nvSpPr>
          <p:spPr>
            <a:xfrm>
              <a:off x="9872301" y="606769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727" name="Oval 726">
              <a:extLst>
                <a:ext uri="{FF2B5EF4-FFF2-40B4-BE49-F238E27FC236}">
                  <a16:creationId xmlns:a16="http://schemas.microsoft.com/office/drawing/2014/main" id="{B91960BC-E410-BEFA-9A76-0BAAC8BB8BA2}"/>
                </a:ext>
              </a:extLst>
            </p:cNvPr>
            <p:cNvSpPr/>
            <p:nvPr/>
          </p:nvSpPr>
          <p:spPr>
            <a:xfrm flipV="1">
              <a:off x="11008517" y="6123745"/>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8" name="TextBox 727">
              <a:extLst>
                <a:ext uri="{FF2B5EF4-FFF2-40B4-BE49-F238E27FC236}">
                  <a16:creationId xmlns:a16="http://schemas.microsoft.com/office/drawing/2014/main" id="{D84AFDED-67C2-9E25-52A5-08879D1B56AE}"/>
                </a:ext>
              </a:extLst>
            </p:cNvPr>
            <p:cNvSpPr txBox="1"/>
            <p:nvPr/>
          </p:nvSpPr>
          <p:spPr>
            <a:xfrm>
              <a:off x="11005536" y="607823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729" name="Oval 728">
              <a:extLst>
                <a:ext uri="{FF2B5EF4-FFF2-40B4-BE49-F238E27FC236}">
                  <a16:creationId xmlns:a16="http://schemas.microsoft.com/office/drawing/2014/main" id="{B74EBFB8-562D-E31B-8052-88E9C4614AA2}"/>
                </a:ext>
              </a:extLst>
            </p:cNvPr>
            <p:cNvSpPr/>
            <p:nvPr/>
          </p:nvSpPr>
          <p:spPr>
            <a:xfrm flipV="1">
              <a:off x="8073110" y="6123543"/>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0" name="Oval 729">
              <a:extLst>
                <a:ext uri="{FF2B5EF4-FFF2-40B4-BE49-F238E27FC236}">
                  <a16:creationId xmlns:a16="http://schemas.microsoft.com/office/drawing/2014/main" id="{3F829A25-4DB0-8B1C-49D3-1F7875DDDB6D}"/>
                </a:ext>
              </a:extLst>
            </p:cNvPr>
            <p:cNvSpPr/>
            <p:nvPr/>
          </p:nvSpPr>
          <p:spPr>
            <a:xfrm rot="10800000" flipV="1">
              <a:off x="7681791" y="611807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731" name="Oval 730">
              <a:extLst>
                <a:ext uri="{FF2B5EF4-FFF2-40B4-BE49-F238E27FC236}">
                  <a16:creationId xmlns:a16="http://schemas.microsoft.com/office/drawing/2014/main" id="{A452BC2F-2383-95E1-40C7-C2678B462300}"/>
                </a:ext>
              </a:extLst>
            </p:cNvPr>
            <p:cNvSpPr/>
            <p:nvPr/>
          </p:nvSpPr>
          <p:spPr>
            <a:xfrm rot="10800000" flipV="1">
              <a:off x="10633449" y="611807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732" name="Oval 731">
              <a:extLst>
                <a:ext uri="{FF2B5EF4-FFF2-40B4-BE49-F238E27FC236}">
                  <a16:creationId xmlns:a16="http://schemas.microsoft.com/office/drawing/2014/main" id="{4C4BFE3B-0948-4D17-5E8D-106CF290EB3F}"/>
                </a:ext>
              </a:extLst>
            </p:cNvPr>
            <p:cNvSpPr/>
            <p:nvPr/>
          </p:nvSpPr>
          <p:spPr>
            <a:xfrm rot="10800000" flipV="1">
              <a:off x="10082153" y="611329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734" name="Oval 733">
              <a:extLst>
                <a:ext uri="{FF2B5EF4-FFF2-40B4-BE49-F238E27FC236}">
                  <a16:creationId xmlns:a16="http://schemas.microsoft.com/office/drawing/2014/main" id="{C56969D4-4112-4398-08B3-A3C51CA16AAA}"/>
                </a:ext>
              </a:extLst>
            </p:cNvPr>
            <p:cNvSpPr/>
            <p:nvPr/>
          </p:nvSpPr>
          <p:spPr>
            <a:xfrm flipV="1">
              <a:off x="10417639" y="612382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5" name="TextBox 734">
              <a:extLst>
                <a:ext uri="{FF2B5EF4-FFF2-40B4-BE49-F238E27FC236}">
                  <a16:creationId xmlns:a16="http://schemas.microsoft.com/office/drawing/2014/main" id="{C097406A-3AF0-1465-C4A2-34CC5409DBC7}"/>
                </a:ext>
              </a:extLst>
            </p:cNvPr>
            <p:cNvSpPr txBox="1"/>
            <p:nvPr/>
          </p:nvSpPr>
          <p:spPr>
            <a:xfrm>
              <a:off x="10327280" y="6081064"/>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737" name="Oval 736">
              <a:extLst>
                <a:ext uri="{FF2B5EF4-FFF2-40B4-BE49-F238E27FC236}">
                  <a16:creationId xmlns:a16="http://schemas.microsoft.com/office/drawing/2014/main" id="{241714D8-B9A8-C8DE-08E3-1A4DF5278BF8}"/>
                </a:ext>
              </a:extLst>
            </p:cNvPr>
            <p:cNvSpPr/>
            <p:nvPr/>
          </p:nvSpPr>
          <p:spPr>
            <a:xfrm flipV="1">
              <a:off x="7424465" y="647428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8" name="TextBox 737">
              <a:extLst>
                <a:ext uri="{FF2B5EF4-FFF2-40B4-BE49-F238E27FC236}">
                  <a16:creationId xmlns:a16="http://schemas.microsoft.com/office/drawing/2014/main" id="{704B1863-B0C6-F5CE-557B-DFA811D83EEF}"/>
                </a:ext>
              </a:extLst>
            </p:cNvPr>
            <p:cNvSpPr txBox="1"/>
            <p:nvPr/>
          </p:nvSpPr>
          <p:spPr>
            <a:xfrm>
              <a:off x="7388858" y="6433165"/>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740" name="Oval 739">
              <a:extLst>
                <a:ext uri="{FF2B5EF4-FFF2-40B4-BE49-F238E27FC236}">
                  <a16:creationId xmlns:a16="http://schemas.microsoft.com/office/drawing/2014/main" id="{28B002B9-DBC1-1CE0-7B6E-D0760081A658}"/>
                </a:ext>
              </a:extLst>
            </p:cNvPr>
            <p:cNvSpPr/>
            <p:nvPr/>
          </p:nvSpPr>
          <p:spPr>
            <a:xfrm flipV="1">
              <a:off x="7186625" y="647605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1" name="TextBox 740">
              <a:extLst>
                <a:ext uri="{FF2B5EF4-FFF2-40B4-BE49-F238E27FC236}">
                  <a16:creationId xmlns:a16="http://schemas.microsoft.com/office/drawing/2014/main" id="{00750081-84B9-A7CD-A89A-0FA0F3A7075C}"/>
                </a:ext>
              </a:extLst>
            </p:cNvPr>
            <p:cNvSpPr txBox="1"/>
            <p:nvPr/>
          </p:nvSpPr>
          <p:spPr>
            <a:xfrm>
              <a:off x="7164059" y="64331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743" name="Oval 742">
              <a:extLst>
                <a:ext uri="{FF2B5EF4-FFF2-40B4-BE49-F238E27FC236}">
                  <a16:creationId xmlns:a16="http://schemas.microsoft.com/office/drawing/2014/main" id="{AB152EB7-F8DD-DE77-948A-64B3E0F5C6BF}"/>
                </a:ext>
              </a:extLst>
            </p:cNvPr>
            <p:cNvSpPr/>
            <p:nvPr/>
          </p:nvSpPr>
          <p:spPr>
            <a:xfrm flipV="1">
              <a:off x="10563007" y="6475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4" name="TextBox 743">
              <a:extLst>
                <a:ext uri="{FF2B5EF4-FFF2-40B4-BE49-F238E27FC236}">
                  <a16:creationId xmlns:a16="http://schemas.microsoft.com/office/drawing/2014/main" id="{4FB22BF7-39FF-0CF6-0B2C-5A864BF9E913}"/>
                </a:ext>
              </a:extLst>
            </p:cNvPr>
            <p:cNvSpPr txBox="1"/>
            <p:nvPr/>
          </p:nvSpPr>
          <p:spPr>
            <a:xfrm>
              <a:off x="10524808" y="64331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746" name="Oval 745">
              <a:extLst>
                <a:ext uri="{FF2B5EF4-FFF2-40B4-BE49-F238E27FC236}">
                  <a16:creationId xmlns:a16="http://schemas.microsoft.com/office/drawing/2014/main" id="{CA3889F8-E590-9AD5-0EC1-3DB653DE6D8D}"/>
                </a:ext>
              </a:extLst>
            </p:cNvPr>
            <p:cNvSpPr/>
            <p:nvPr/>
          </p:nvSpPr>
          <p:spPr>
            <a:xfrm flipV="1">
              <a:off x="6523645" y="6474958"/>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7" name="TextBox 746">
              <a:extLst>
                <a:ext uri="{FF2B5EF4-FFF2-40B4-BE49-F238E27FC236}">
                  <a16:creationId xmlns:a16="http://schemas.microsoft.com/office/drawing/2014/main" id="{E484213C-747C-6785-2959-D1EEAF2F5CEA}"/>
                </a:ext>
              </a:extLst>
            </p:cNvPr>
            <p:cNvSpPr txBox="1"/>
            <p:nvPr/>
          </p:nvSpPr>
          <p:spPr>
            <a:xfrm>
              <a:off x="6489064" y="64331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749" name="Oval 748">
              <a:extLst>
                <a:ext uri="{FF2B5EF4-FFF2-40B4-BE49-F238E27FC236}">
                  <a16:creationId xmlns:a16="http://schemas.microsoft.com/office/drawing/2014/main" id="{25A67554-71BF-16BB-6852-094EB4A6BC6D}"/>
                </a:ext>
              </a:extLst>
            </p:cNvPr>
            <p:cNvSpPr/>
            <p:nvPr/>
          </p:nvSpPr>
          <p:spPr>
            <a:xfrm flipV="1">
              <a:off x="9566406" y="647577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0" name="TextBox 749">
              <a:extLst>
                <a:ext uri="{FF2B5EF4-FFF2-40B4-BE49-F238E27FC236}">
                  <a16:creationId xmlns:a16="http://schemas.microsoft.com/office/drawing/2014/main" id="{7D79CB3A-D855-980B-F4A8-0ECCFC8DA08D}"/>
                </a:ext>
              </a:extLst>
            </p:cNvPr>
            <p:cNvSpPr txBox="1"/>
            <p:nvPr/>
          </p:nvSpPr>
          <p:spPr>
            <a:xfrm>
              <a:off x="9527559" y="64331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752" name="Oval 751">
              <a:extLst>
                <a:ext uri="{FF2B5EF4-FFF2-40B4-BE49-F238E27FC236}">
                  <a16:creationId xmlns:a16="http://schemas.microsoft.com/office/drawing/2014/main" id="{004C5C02-6FE8-095B-04BE-BED314608367}"/>
                </a:ext>
              </a:extLst>
            </p:cNvPr>
            <p:cNvSpPr/>
            <p:nvPr/>
          </p:nvSpPr>
          <p:spPr>
            <a:xfrm flipV="1">
              <a:off x="10342489" y="6478674"/>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3" name="TextBox 752">
              <a:extLst>
                <a:ext uri="{FF2B5EF4-FFF2-40B4-BE49-F238E27FC236}">
                  <a16:creationId xmlns:a16="http://schemas.microsoft.com/office/drawing/2014/main" id="{4091BAAD-A7AB-8C5E-8D3F-0DBF8D737BFE}"/>
                </a:ext>
              </a:extLst>
            </p:cNvPr>
            <p:cNvSpPr txBox="1"/>
            <p:nvPr/>
          </p:nvSpPr>
          <p:spPr>
            <a:xfrm>
              <a:off x="10339508" y="64331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754" name="Oval 753">
              <a:extLst>
                <a:ext uri="{FF2B5EF4-FFF2-40B4-BE49-F238E27FC236}">
                  <a16:creationId xmlns:a16="http://schemas.microsoft.com/office/drawing/2014/main" id="{06907976-43DF-0DF6-2BDF-4D0F52D99A49}"/>
                </a:ext>
              </a:extLst>
            </p:cNvPr>
            <p:cNvSpPr/>
            <p:nvPr/>
          </p:nvSpPr>
          <p:spPr>
            <a:xfrm flipV="1">
              <a:off x="7875178" y="6472753"/>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5" name="Oval 754">
              <a:extLst>
                <a:ext uri="{FF2B5EF4-FFF2-40B4-BE49-F238E27FC236}">
                  <a16:creationId xmlns:a16="http://schemas.microsoft.com/office/drawing/2014/main" id="{123E1440-462A-D6B4-BE4A-096A206D773E}"/>
                </a:ext>
              </a:extLst>
            </p:cNvPr>
            <p:cNvSpPr/>
            <p:nvPr/>
          </p:nvSpPr>
          <p:spPr>
            <a:xfrm rot="10800000" flipV="1">
              <a:off x="8083769" y="64727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756" name="Oval 755">
              <a:extLst>
                <a:ext uri="{FF2B5EF4-FFF2-40B4-BE49-F238E27FC236}">
                  <a16:creationId xmlns:a16="http://schemas.microsoft.com/office/drawing/2014/main" id="{52769391-F2AF-FCA7-9B6F-5AB17B60B2FF}"/>
                </a:ext>
              </a:extLst>
            </p:cNvPr>
            <p:cNvSpPr/>
            <p:nvPr/>
          </p:nvSpPr>
          <p:spPr>
            <a:xfrm rot="10800000" flipV="1">
              <a:off x="9914716" y="64727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757" name="Oval 756">
              <a:extLst>
                <a:ext uri="{FF2B5EF4-FFF2-40B4-BE49-F238E27FC236}">
                  <a16:creationId xmlns:a16="http://schemas.microsoft.com/office/drawing/2014/main" id="{A5061D95-71D5-7D91-22C9-E51CA31F6FEF}"/>
                </a:ext>
              </a:extLst>
            </p:cNvPr>
            <p:cNvSpPr/>
            <p:nvPr/>
          </p:nvSpPr>
          <p:spPr>
            <a:xfrm rot="10800000" flipV="1">
              <a:off x="10136895" y="64727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759" name="Oval 758">
              <a:extLst>
                <a:ext uri="{FF2B5EF4-FFF2-40B4-BE49-F238E27FC236}">
                  <a16:creationId xmlns:a16="http://schemas.microsoft.com/office/drawing/2014/main" id="{588EAA6C-3DFB-E58F-CE14-DB6310264CA5}"/>
                </a:ext>
              </a:extLst>
            </p:cNvPr>
            <p:cNvSpPr/>
            <p:nvPr/>
          </p:nvSpPr>
          <p:spPr>
            <a:xfrm flipV="1">
              <a:off x="7660997" y="6475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0" name="TextBox 759">
              <a:extLst>
                <a:ext uri="{FF2B5EF4-FFF2-40B4-BE49-F238E27FC236}">
                  <a16:creationId xmlns:a16="http://schemas.microsoft.com/office/drawing/2014/main" id="{88891AA7-EFCA-EFC6-50BC-348F90C3E459}"/>
                </a:ext>
              </a:extLst>
            </p:cNvPr>
            <p:cNvSpPr txBox="1"/>
            <p:nvPr/>
          </p:nvSpPr>
          <p:spPr>
            <a:xfrm>
              <a:off x="7570638" y="6433165"/>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762" name="Oval 761">
              <a:extLst>
                <a:ext uri="{FF2B5EF4-FFF2-40B4-BE49-F238E27FC236}">
                  <a16:creationId xmlns:a16="http://schemas.microsoft.com/office/drawing/2014/main" id="{A7D9650E-47C7-9BAC-631D-7730C0BB3933}"/>
                </a:ext>
              </a:extLst>
            </p:cNvPr>
            <p:cNvSpPr/>
            <p:nvPr/>
          </p:nvSpPr>
          <p:spPr>
            <a:xfrm flipV="1">
              <a:off x="7823210" y="433599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3" name="TextBox 762">
              <a:extLst>
                <a:ext uri="{FF2B5EF4-FFF2-40B4-BE49-F238E27FC236}">
                  <a16:creationId xmlns:a16="http://schemas.microsoft.com/office/drawing/2014/main" id="{49D2E9D2-83E7-8476-44A0-492FCA109F48}"/>
                </a:ext>
              </a:extLst>
            </p:cNvPr>
            <p:cNvSpPr txBox="1"/>
            <p:nvPr/>
          </p:nvSpPr>
          <p:spPr>
            <a:xfrm>
              <a:off x="7787603" y="4294874"/>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765" name="Oval 764">
              <a:extLst>
                <a:ext uri="{FF2B5EF4-FFF2-40B4-BE49-F238E27FC236}">
                  <a16:creationId xmlns:a16="http://schemas.microsoft.com/office/drawing/2014/main" id="{E4C1BE89-8389-7550-4C6C-86DDFF34A7DB}"/>
                </a:ext>
              </a:extLst>
            </p:cNvPr>
            <p:cNvSpPr/>
            <p:nvPr/>
          </p:nvSpPr>
          <p:spPr>
            <a:xfrm flipV="1">
              <a:off x="6375594" y="433654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6" name="TextBox 765">
              <a:extLst>
                <a:ext uri="{FF2B5EF4-FFF2-40B4-BE49-F238E27FC236}">
                  <a16:creationId xmlns:a16="http://schemas.microsoft.com/office/drawing/2014/main" id="{F014B6CA-BA74-ABF0-CF68-F0BA311063A6}"/>
                </a:ext>
              </a:extLst>
            </p:cNvPr>
            <p:cNvSpPr txBox="1"/>
            <p:nvPr/>
          </p:nvSpPr>
          <p:spPr>
            <a:xfrm>
              <a:off x="6353028" y="429364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768" name="Oval 767">
              <a:extLst>
                <a:ext uri="{FF2B5EF4-FFF2-40B4-BE49-F238E27FC236}">
                  <a16:creationId xmlns:a16="http://schemas.microsoft.com/office/drawing/2014/main" id="{644311B5-144E-3EBF-C707-12317850C655}"/>
                </a:ext>
              </a:extLst>
            </p:cNvPr>
            <p:cNvSpPr/>
            <p:nvPr/>
          </p:nvSpPr>
          <p:spPr>
            <a:xfrm flipV="1">
              <a:off x="10592091" y="433534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9" name="TextBox 768">
              <a:extLst>
                <a:ext uri="{FF2B5EF4-FFF2-40B4-BE49-F238E27FC236}">
                  <a16:creationId xmlns:a16="http://schemas.microsoft.com/office/drawing/2014/main" id="{BCF37D41-5B40-4864-201E-8EE86443901E}"/>
                </a:ext>
              </a:extLst>
            </p:cNvPr>
            <p:cNvSpPr txBox="1"/>
            <p:nvPr/>
          </p:nvSpPr>
          <p:spPr>
            <a:xfrm>
              <a:off x="10553892" y="429259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771" name="Oval 770">
              <a:extLst>
                <a:ext uri="{FF2B5EF4-FFF2-40B4-BE49-F238E27FC236}">
                  <a16:creationId xmlns:a16="http://schemas.microsoft.com/office/drawing/2014/main" id="{0C3E70A7-C977-A554-6025-2B7219FAB1DB}"/>
                </a:ext>
              </a:extLst>
            </p:cNvPr>
            <p:cNvSpPr/>
            <p:nvPr/>
          </p:nvSpPr>
          <p:spPr>
            <a:xfrm flipV="1">
              <a:off x="9286606" y="4331851"/>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2" name="TextBox 771">
              <a:extLst>
                <a:ext uri="{FF2B5EF4-FFF2-40B4-BE49-F238E27FC236}">
                  <a16:creationId xmlns:a16="http://schemas.microsoft.com/office/drawing/2014/main" id="{3DCF4827-1C1A-DC0B-3175-56B7ABF07DE0}"/>
                </a:ext>
              </a:extLst>
            </p:cNvPr>
            <p:cNvSpPr txBox="1"/>
            <p:nvPr/>
          </p:nvSpPr>
          <p:spPr>
            <a:xfrm>
              <a:off x="9252025" y="429005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774" name="Oval 773">
              <a:extLst>
                <a:ext uri="{FF2B5EF4-FFF2-40B4-BE49-F238E27FC236}">
                  <a16:creationId xmlns:a16="http://schemas.microsoft.com/office/drawing/2014/main" id="{571A01C2-A7B4-43F9-148F-285F9236CB71}"/>
                </a:ext>
              </a:extLst>
            </p:cNvPr>
            <p:cNvSpPr/>
            <p:nvPr/>
          </p:nvSpPr>
          <p:spPr>
            <a:xfrm flipV="1">
              <a:off x="10007601" y="433124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5" name="TextBox 774">
              <a:extLst>
                <a:ext uri="{FF2B5EF4-FFF2-40B4-BE49-F238E27FC236}">
                  <a16:creationId xmlns:a16="http://schemas.microsoft.com/office/drawing/2014/main" id="{ADA33222-413E-5A10-3DE7-BCDB77B1A43A}"/>
                </a:ext>
              </a:extLst>
            </p:cNvPr>
            <p:cNvSpPr txBox="1"/>
            <p:nvPr/>
          </p:nvSpPr>
          <p:spPr>
            <a:xfrm>
              <a:off x="9968754" y="428862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777" name="Oval 776">
              <a:extLst>
                <a:ext uri="{FF2B5EF4-FFF2-40B4-BE49-F238E27FC236}">
                  <a16:creationId xmlns:a16="http://schemas.microsoft.com/office/drawing/2014/main" id="{B66FEFB0-6B02-4390-A62F-A6E7DBF5BFC4}"/>
                </a:ext>
              </a:extLst>
            </p:cNvPr>
            <p:cNvSpPr/>
            <p:nvPr/>
          </p:nvSpPr>
          <p:spPr>
            <a:xfrm flipV="1">
              <a:off x="11024662" y="4339713"/>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8" name="TextBox 777">
              <a:extLst>
                <a:ext uri="{FF2B5EF4-FFF2-40B4-BE49-F238E27FC236}">
                  <a16:creationId xmlns:a16="http://schemas.microsoft.com/office/drawing/2014/main" id="{50EE6FC9-DB86-46B2-E3D8-7A2369F895AD}"/>
                </a:ext>
              </a:extLst>
            </p:cNvPr>
            <p:cNvSpPr txBox="1"/>
            <p:nvPr/>
          </p:nvSpPr>
          <p:spPr>
            <a:xfrm>
              <a:off x="11021681" y="429420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779" name="Oval 778">
              <a:extLst>
                <a:ext uri="{FF2B5EF4-FFF2-40B4-BE49-F238E27FC236}">
                  <a16:creationId xmlns:a16="http://schemas.microsoft.com/office/drawing/2014/main" id="{EA637041-F063-9A6B-CD6A-F18804825831}"/>
                </a:ext>
              </a:extLst>
            </p:cNvPr>
            <p:cNvSpPr/>
            <p:nvPr/>
          </p:nvSpPr>
          <p:spPr>
            <a:xfrm flipV="1">
              <a:off x="8675255" y="4340664"/>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0" name="Oval 779">
              <a:extLst>
                <a:ext uri="{FF2B5EF4-FFF2-40B4-BE49-F238E27FC236}">
                  <a16:creationId xmlns:a16="http://schemas.microsoft.com/office/drawing/2014/main" id="{E4C1EDE9-5016-1FEE-65BC-FE60FC62C678}"/>
                </a:ext>
              </a:extLst>
            </p:cNvPr>
            <p:cNvSpPr/>
            <p:nvPr/>
          </p:nvSpPr>
          <p:spPr>
            <a:xfrm rot="10800000" flipV="1">
              <a:off x="8410293" y="434249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781" name="Oval 780">
              <a:extLst>
                <a:ext uri="{FF2B5EF4-FFF2-40B4-BE49-F238E27FC236}">
                  <a16:creationId xmlns:a16="http://schemas.microsoft.com/office/drawing/2014/main" id="{21E63942-556D-351D-034A-E2B19B15721A}"/>
                </a:ext>
              </a:extLst>
            </p:cNvPr>
            <p:cNvSpPr/>
            <p:nvPr/>
          </p:nvSpPr>
          <p:spPr>
            <a:xfrm rot="10800000" flipV="1">
              <a:off x="10419386" y="433076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782" name="Oval 781">
              <a:extLst>
                <a:ext uri="{FF2B5EF4-FFF2-40B4-BE49-F238E27FC236}">
                  <a16:creationId xmlns:a16="http://schemas.microsoft.com/office/drawing/2014/main" id="{3731862A-3C20-1B83-DF71-A9B67DC86D41}"/>
                </a:ext>
              </a:extLst>
            </p:cNvPr>
            <p:cNvSpPr/>
            <p:nvPr/>
          </p:nvSpPr>
          <p:spPr>
            <a:xfrm rot="10800000" flipV="1">
              <a:off x="9571635" y="433599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784" name="Oval 783">
              <a:extLst>
                <a:ext uri="{FF2B5EF4-FFF2-40B4-BE49-F238E27FC236}">
                  <a16:creationId xmlns:a16="http://schemas.microsoft.com/office/drawing/2014/main" id="{F994123B-B928-3CD3-5180-B803EB5CAB6D}"/>
                </a:ext>
              </a:extLst>
            </p:cNvPr>
            <p:cNvSpPr/>
            <p:nvPr/>
          </p:nvSpPr>
          <p:spPr>
            <a:xfrm flipV="1">
              <a:off x="10218233" y="433393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5" name="TextBox 784">
              <a:extLst>
                <a:ext uri="{FF2B5EF4-FFF2-40B4-BE49-F238E27FC236}">
                  <a16:creationId xmlns:a16="http://schemas.microsoft.com/office/drawing/2014/main" id="{B51CA79A-1907-8AAC-6AB7-C96C3EF1B4EF}"/>
                </a:ext>
              </a:extLst>
            </p:cNvPr>
            <p:cNvSpPr txBox="1"/>
            <p:nvPr/>
          </p:nvSpPr>
          <p:spPr>
            <a:xfrm>
              <a:off x="10127874" y="4291173"/>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787" name="Oval 786">
              <a:extLst>
                <a:ext uri="{FF2B5EF4-FFF2-40B4-BE49-F238E27FC236}">
                  <a16:creationId xmlns:a16="http://schemas.microsoft.com/office/drawing/2014/main" id="{9C91371C-9352-301C-4E66-A9C1388DCF68}"/>
                </a:ext>
              </a:extLst>
            </p:cNvPr>
            <p:cNvSpPr/>
            <p:nvPr/>
          </p:nvSpPr>
          <p:spPr>
            <a:xfrm flipV="1">
              <a:off x="6310366" y="576144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 name="TextBox 787">
              <a:extLst>
                <a:ext uri="{FF2B5EF4-FFF2-40B4-BE49-F238E27FC236}">
                  <a16:creationId xmlns:a16="http://schemas.microsoft.com/office/drawing/2014/main" id="{6C2C9950-70B3-BB27-55E7-2D03C1C7893A}"/>
                </a:ext>
              </a:extLst>
            </p:cNvPr>
            <p:cNvSpPr txBox="1"/>
            <p:nvPr/>
          </p:nvSpPr>
          <p:spPr>
            <a:xfrm>
              <a:off x="6274759" y="5720323"/>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790" name="Oval 789">
              <a:extLst>
                <a:ext uri="{FF2B5EF4-FFF2-40B4-BE49-F238E27FC236}">
                  <a16:creationId xmlns:a16="http://schemas.microsoft.com/office/drawing/2014/main" id="{7B0F56B8-435D-6F10-99E8-6F43F542EEE7}"/>
                </a:ext>
              </a:extLst>
            </p:cNvPr>
            <p:cNvSpPr/>
            <p:nvPr/>
          </p:nvSpPr>
          <p:spPr>
            <a:xfrm flipV="1">
              <a:off x="5367548" y="576321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1" name="TextBox 790">
              <a:extLst>
                <a:ext uri="{FF2B5EF4-FFF2-40B4-BE49-F238E27FC236}">
                  <a16:creationId xmlns:a16="http://schemas.microsoft.com/office/drawing/2014/main" id="{9684CFD7-CD27-B76B-6F6F-2E0C10F836FC}"/>
                </a:ext>
              </a:extLst>
            </p:cNvPr>
            <p:cNvSpPr txBox="1"/>
            <p:nvPr/>
          </p:nvSpPr>
          <p:spPr>
            <a:xfrm>
              <a:off x="5344982" y="572032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793" name="Oval 792">
              <a:extLst>
                <a:ext uri="{FF2B5EF4-FFF2-40B4-BE49-F238E27FC236}">
                  <a16:creationId xmlns:a16="http://schemas.microsoft.com/office/drawing/2014/main" id="{679A489D-A961-F16B-E6CD-B8106917AF12}"/>
                </a:ext>
              </a:extLst>
            </p:cNvPr>
            <p:cNvSpPr/>
            <p:nvPr/>
          </p:nvSpPr>
          <p:spPr>
            <a:xfrm flipV="1">
              <a:off x="7841382" y="576308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4" name="TextBox 793">
              <a:extLst>
                <a:ext uri="{FF2B5EF4-FFF2-40B4-BE49-F238E27FC236}">
                  <a16:creationId xmlns:a16="http://schemas.microsoft.com/office/drawing/2014/main" id="{82E9F8AE-12A2-A964-CCAB-5607B2CE15F2}"/>
                </a:ext>
              </a:extLst>
            </p:cNvPr>
            <p:cNvSpPr txBox="1"/>
            <p:nvPr/>
          </p:nvSpPr>
          <p:spPr>
            <a:xfrm>
              <a:off x="7803183" y="572032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796" name="Oval 795">
              <a:extLst>
                <a:ext uri="{FF2B5EF4-FFF2-40B4-BE49-F238E27FC236}">
                  <a16:creationId xmlns:a16="http://schemas.microsoft.com/office/drawing/2014/main" id="{021E6C26-2FBE-5319-1D64-BA50AD04A65E}"/>
                </a:ext>
              </a:extLst>
            </p:cNvPr>
            <p:cNvSpPr/>
            <p:nvPr/>
          </p:nvSpPr>
          <p:spPr>
            <a:xfrm flipV="1">
              <a:off x="5768969" y="5762116"/>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7" name="TextBox 796">
              <a:extLst>
                <a:ext uri="{FF2B5EF4-FFF2-40B4-BE49-F238E27FC236}">
                  <a16:creationId xmlns:a16="http://schemas.microsoft.com/office/drawing/2014/main" id="{11C14C05-7D25-B2B6-BD01-62759A952322}"/>
                </a:ext>
              </a:extLst>
            </p:cNvPr>
            <p:cNvSpPr txBox="1"/>
            <p:nvPr/>
          </p:nvSpPr>
          <p:spPr>
            <a:xfrm>
              <a:off x="5733765" y="5718421"/>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799" name="Oval 798">
              <a:extLst>
                <a:ext uri="{FF2B5EF4-FFF2-40B4-BE49-F238E27FC236}">
                  <a16:creationId xmlns:a16="http://schemas.microsoft.com/office/drawing/2014/main" id="{971F1831-C05F-A1A6-6FAA-4B4EEBB92A24}"/>
                </a:ext>
              </a:extLst>
            </p:cNvPr>
            <p:cNvSpPr/>
            <p:nvPr/>
          </p:nvSpPr>
          <p:spPr>
            <a:xfrm flipV="1">
              <a:off x="5969829" y="576293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0" name="TextBox 799">
              <a:extLst>
                <a:ext uri="{FF2B5EF4-FFF2-40B4-BE49-F238E27FC236}">
                  <a16:creationId xmlns:a16="http://schemas.microsoft.com/office/drawing/2014/main" id="{5BC05C32-3B6D-4139-3063-187E8D9AA5BA}"/>
                </a:ext>
              </a:extLst>
            </p:cNvPr>
            <p:cNvSpPr txBox="1"/>
            <p:nvPr/>
          </p:nvSpPr>
          <p:spPr>
            <a:xfrm>
              <a:off x="5930982" y="572032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802" name="Oval 801">
              <a:extLst>
                <a:ext uri="{FF2B5EF4-FFF2-40B4-BE49-F238E27FC236}">
                  <a16:creationId xmlns:a16="http://schemas.microsoft.com/office/drawing/2014/main" id="{03F59B92-C301-01D2-9FBD-430191802BB2}"/>
                </a:ext>
              </a:extLst>
            </p:cNvPr>
            <p:cNvSpPr/>
            <p:nvPr/>
          </p:nvSpPr>
          <p:spPr>
            <a:xfrm flipV="1">
              <a:off x="8053498" y="5765832"/>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3" name="TextBox 802">
              <a:extLst>
                <a:ext uri="{FF2B5EF4-FFF2-40B4-BE49-F238E27FC236}">
                  <a16:creationId xmlns:a16="http://schemas.microsoft.com/office/drawing/2014/main" id="{07F96E12-075E-B800-52E4-7CC458844687}"/>
                </a:ext>
              </a:extLst>
            </p:cNvPr>
            <p:cNvSpPr txBox="1"/>
            <p:nvPr/>
          </p:nvSpPr>
          <p:spPr>
            <a:xfrm>
              <a:off x="8050517" y="572032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804" name="Oval 803">
              <a:extLst>
                <a:ext uri="{FF2B5EF4-FFF2-40B4-BE49-F238E27FC236}">
                  <a16:creationId xmlns:a16="http://schemas.microsoft.com/office/drawing/2014/main" id="{B970F323-6FAA-02FE-2F4E-5717DF0DE114}"/>
                </a:ext>
              </a:extLst>
            </p:cNvPr>
            <p:cNvSpPr/>
            <p:nvPr/>
          </p:nvSpPr>
          <p:spPr>
            <a:xfrm flipV="1">
              <a:off x="6146050" y="575991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5" name="Oval 804">
              <a:extLst>
                <a:ext uri="{FF2B5EF4-FFF2-40B4-BE49-F238E27FC236}">
                  <a16:creationId xmlns:a16="http://schemas.microsoft.com/office/drawing/2014/main" id="{3570A8F3-81B3-39F1-2C13-D44731CD24D9}"/>
                </a:ext>
              </a:extLst>
            </p:cNvPr>
            <p:cNvSpPr/>
            <p:nvPr/>
          </p:nvSpPr>
          <p:spPr>
            <a:xfrm rot="10800000" flipV="1">
              <a:off x="5554958" y="575991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806" name="Oval 805">
              <a:extLst>
                <a:ext uri="{FF2B5EF4-FFF2-40B4-BE49-F238E27FC236}">
                  <a16:creationId xmlns:a16="http://schemas.microsoft.com/office/drawing/2014/main" id="{D76B5F6F-9AF0-6CEC-F964-1280EC17E7CD}"/>
                </a:ext>
              </a:extLst>
            </p:cNvPr>
            <p:cNvSpPr/>
            <p:nvPr/>
          </p:nvSpPr>
          <p:spPr>
            <a:xfrm rot="10800000" flipV="1">
              <a:off x="6868848" y="575991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807" name="Oval 806">
              <a:extLst>
                <a:ext uri="{FF2B5EF4-FFF2-40B4-BE49-F238E27FC236}">
                  <a16:creationId xmlns:a16="http://schemas.microsoft.com/office/drawing/2014/main" id="{B0F1D6B6-9F90-8C79-B0B9-E40C107542E1}"/>
                </a:ext>
              </a:extLst>
            </p:cNvPr>
            <p:cNvSpPr/>
            <p:nvPr/>
          </p:nvSpPr>
          <p:spPr>
            <a:xfrm rot="10800000" flipV="1">
              <a:off x="6495326" y="575991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809" name="Oval 808">
              <a:extLst>
                <a:ext uri="{FF2B5EF4-FFF2-40B4-BE49-F238E27FC236}">
                  <a16:creationId xmlns:a16="http://schemas.microsoft.com/office/drawing/2014/main" id="{040788A4-5F0C-851D-C5DB-58F8D6D34C7B}"/>
                </a:ext>
              </a:extLst>
            </p:cNvPr>
            <p:cNvSpPr/>
            <p:nvPr/>
          </p:nvSpPr>
          <p:spPr>
            <a:xfrm flipV="1">
              <a:off x="6686437" y="576308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0" name="TextBox 809">
              <a:extLst>
                <a:ext uri="{FF2B5EF4-FFF2-40B4-BE49-F238E27FC236}">
                  <a16:creationId xmlns:a16="http://schemas.microsoft.com/office/drawing/2014/main" id="{F24961DA-AEBB-D958-17D2-A14FE97C22EA}"/>
                </a:ext>
              </a:extLst>
            </p:cNvPr>
            <p:cNvSpPr txBox="1"/>
            <p:nvPr/>
          </p:nvSpPr>
          <p:spPr>
            <a:xfrm>
              <a:off x="6596078" y="5720323"/>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grpSp>
      <p:grpSp>
        <p:nvGrpSpPr>
          <p:cNvPr id="24" name="Group 23">
            <a:extLst>
              <a:ext uri="{FF2B5EF4-FFF2-40B4-BE49-F238E27FC236}">
                <a16:creationId xmlns:a16="http://schemas.microsoft.com/office/drawing/2014/main" id="{6951724D-C8CA-F07C-7218-7710D17EF997}"/>
              </a:ext>
            </a:extLst>
          </p:cNvPr>
          <p:cNvGrpSpPr/>
          <p:nvPr/>
        </p:nvGrpSpPr>
        <p:grpSpPr>
          <a:xfrm>
            <a:off x="387360" y="1960014"/>
            <a:ext cx="11093406" cy="2126532"/>
            <a:chOff x="387360" y="1960014"/>
            <a:chExt cx="11093406" cy="2126532"/>
          </a:xfrm>
        </p:grpSpPr>
        <p:sp>
          <p:nvSpPr>
            <p:cNvPr id="7" name="Rectangle 6">
              <a:extLst>
                <a:ext uri="{FF2B5EF4-FFF2-40B4-BE49-F238E27FC236}">
                  <a16:creationId xmlns:a16="http://schemas.microsoft.com/office/drawing/2014/main" id="{9CF83721-48B8-4553-81E5-F237A4945F1E}"/>
                </a:ext>
              </a:extLst>
            </p:cNvPr>
            <p:cNvSpPr>
              <a:spLocks noChangeArrowheads="1"/>
            </p:cNvSpPr>
            <p:nvPr/>
          </p:nvSpPr>
          <p:spPr bwMode="auto">
            <a:xfrm>
              <a:off x="2718020" y="2386984"/>
              <a:ext cx="235481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High School Completion Only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7">
              <a:extLst>
                <a:ext uri="{FF2B5EF4-FFF2-40B4-BE49-F238E27FC236}">
                  <a16:creationId xmlns:a16="http://schemas.microsoft.com/office/drawing/2014/main" id="{B27B90EA-D604-4909-9E0F-F40088DAF4DE}"/>
                </a:ext>
              </a:extLst>
            </p:cNvPr>
            <p:cNvSpPr>
              <a:spLocks noChangeArrowheads="1"/>
            </p:cNvSpPr>
            <p:nvPr/>
          </p:nvSpPr>
          <p:spPr bwMode="auto">
            <a:xfrm>
              <a:off x="2721219" y="2745358"/>
              <a:ext cx="23675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Associate Degree Completion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8">
              <a:extLst>
                <a:ext uri="{FF2B5EF4-FFF2-40B4-BE49-F238E27FC236}">
                  <a16:creationId xmlns:a16="http://schemas.microsoft.com/office/drawing/2014/main" id="{2CC79C86-B67C-4352-99FE-AD5F041F4577}"/>
                </a:ext>
              </a:extLst>
            </p:cNvPr>
            <p:cNvSpPr>
              <a:spLocks noChangeArrowheads="1"/>
            </p:cNvSpPr>
            <p:nvPr/>
          </p:nvSpPr>
          <p:spPr bwMode="auto">
            <a:xfrm>
              <a:off x="1539679" y="3101084"/>
              <a:ext cx="35490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Completion of a Bachelor's Degree or Higher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9">
              <a:extLst>
                <a:ext uri="{FF2B5EF4-FFF2-40B4-BE49-F238E27FC236}">
                  <a16:creationId xmlns:a16="http://schemas.microsoft.com/office/drawing/2014/main" id="{019BA957-FE2E-4A49-96FC-8ADA37892E0B}"/>
                </a:ext>
              </a:extLst>
            </p:cNvPr>
            <p:cNvSpPr>
              <a:spLocks noChangeArrowheads="1"/>
            </p:cNvSpPr>
            <p:nvPr/>
          </p:nvSpPr>
          <p:spPr bwMode="auto">
            <a:xfrm>
              <a:off x="1585857" y="3456810"/>
              <a:ext cx="35151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College Attainment of Young vs Older Adults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0">
              <a:extLst>
                <a:ext uri="{FF2B5EF4-FFF2-40B4-BE49-F238E27FC236}">
                  <a16:creationId xmlns:a16="http://schemas.microsoft.com/office/drawing/2014/main" id="{9F72B984-7D5E-46FC-B4E7-03F887DDA177}"/>
                </a:ext>
              </a:extLst>
            </p:cNvPr>
            <p:cNvSpPr>
              <a:spLocks noChangeArrowheads="1"/>
            </p:cNvSpPr>
            <p:nvPr/>
          </p:nvSpPr>
          <p:spPr bwMode="auto">
            <a:xfrm>
              <a:off x="1007600" y="3812536"/>
              <a:ext cx="41448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Enrollment of Young Adults without a College Degree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371" name="Straight Connector 370">
              <a:extLst>
                <a:ext uri="{FF2B5EF4-FFF2-40B4-BE49-F238E27FC236}">
                  <a16:creationId xmlns:a16="http://schemas.microsoft.com/office/drawing/2014/main" id="{6D1FC0E2-E16F-4541-BD47-2C5B4D3A753B}"/>
                </a:ext>
              </a:extLst>
            </p:cNvPr>
            <p:cNvCxnSpPr/>
            <p:nvPr/>
          </p:nvCxnSpPr>
          <p:spPr>
            <a:xfrm>
              <a:off x="5228514" y="265912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30C10FC4-0408-4565-90A9-8AED57519615}"/>
                </a:ext>
              </a:extLst>
            </p:cNvPr>
            <p:cNvCxnSpPr/>
            <p:nvPr/>
          </p:nvCxnSpPr>
          <p:spPr>
            <a:xfrm>
              <a:off x="5233080" y="3003169"/>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0342C8CD-C717-4E80-9351-870940143A6C}"/>
                </a:ext>
              </a:extLst>
            </p:cNvPr>
            <p:cNvCxnSpPr/>
            <p:nvPr/>
          </p:nvCxnSpPr>
          <p:spPr>
            <a:xfrm>
              <a:off x="5233536" y="335641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131BCFCC-8B36-4665-B2DF-FA6A95522A67}"/>
                </a:ext>
              </a:extLst>
            </p:cNvPr>
            <p:cNvCxnSpPr/>
            <p:nvPr/>
          </p:nvCxnSpPr>
          <p:spPr>
            <a:xfrm>
              <a:off x="5221681" y="372235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2">
              <a:extLst>
                <a:ext uri="{FF2B5EF4-FFF2-40B4-BE49-F238E27FC236}">
                  <a16:creationId xmlns:a16="http://schemas.microsoft.com/office/drawing/2014/main" id="{5FAE31BA-6675-4AE4-981C-C8C8CFDA1431}"/>
                </a:ext>
              </a:extLst>
            </p:cNvPr>
            <p:cNvSpPr>
              <a:spLocks noChangeArrowheads="1"/>
            </p:cNvSpPr>
            <p:nvPr/>
          </p:nvSpPr>
          <p:spPr bwMode="auto">
            <a:xfrm>
              <a:off x="486190" y="1993240"/>
              <a:ext cx="11975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EDUCATION</a:t>
              </a:r>
              <a:endParaRPr kumimoji="0" lang="en-US" altLang="en-US" sz="14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Line 29">
              <a:extLst>
                <a:ext uri="{FF2B5EF4-FFF2-40B4-BE49-F238E27FC236}">
                  <a16:creationId xmlns:a16="http://schemas.microsoft.com/office/drawing/2014/main" id="{90BF0F4E-5C3C-4608-8482-720AAF2D65F4}"/>
                </a:ext>
              </a:extLst>
            </p:cNvPr>
            <p:cNvSpPr>
              <a:spLocks noChangeShapeType="1"/>
            </p:cNvSpPr>
            <p:nvPr/>
          </p:nvSpPr>
          <p:spPr bwMode="auto">
            <a:xfrm flipV="1">
              <a:off x="5088727" y="2186221"/>
              <a:ext cx="0" cy="3997"/>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0">
              <a:extLst>
                <a:ext uri="{FF2B5EF4-FFF2-40B4-BE49-F238E27FC236}">
                  <a16:creationId xmlns:a16="http://schemas.microsoft.com/office/drawing/2014/main" id="{A89A3039-FA5F-4365-8F78-8BC12AA0B922}"/>
                </a:ext>
              </a:extLst>
            </p:cNvPr>
            <p:cNvSpPr>
              <a:spLocks noChangeArrowheads="1"/>
            </p:cNvSpPr>
            <p:nvPr/>
          </p:nvSpPr>
          <p:spPr bwMode="auto">
            <a:xfrm>
              <a:off x="5075499" y="2186221"/>
              <a:ext cx="13228" cy="3997"/>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C035B15-2FE0-4811-9099-0AB2AECC1BD8}"/>
                </a:ext>
              </a:extLst>
            </p:cNvPr>
            <p:cNvSpPr/>
            <p:nvPr/>
          </p:nvSpPr>
          <p:spPr>
            <a:xfrm>
              <a:off x="387360" y="1966746"/>
              <a:ext cx="11072837" cy="302051"/>
            </a:xfrm>
            <a:prstGeom prst="rect">
              <a:avLst/>
            </a:prstGeom>
            <a:solidFill>
              <a:schemeClr val="accent6">
                <a:lumMod val="60000"/>
                <a:lumOff val="40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0" name="Straight Connector 369">
              <a:extLst>
                <a:ext uri="{FF2B5EF4-FFF2-40B4-BE49-F238E27FC236}">
                  <a16:creationId xmlns:a16="http://schemas.microsoft.com/office/drawing/2014/main" id="{C5E26EC9-28E8-4703-9129-DACB433B781D}"/>
                </a:ext>
              </a:extLst>
            </p:cNvPr>
            <p:cNvCxnSpPr/>
            <p:nvPr/>
          </p:nvCxnSpPr>
          <p:spPr>
            <a:xfrm>
              <a:off x="5218470" y="2287714"/>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05" name="Oval 304">
              <a:extLst>
                <a:ext uri="{FF2B5EF4-FFF2-40B4-BE49-F238E27FC236}">
                  <a16:creationId xmlns:a16="http://schemas.microsoft.com/office/drawing/2014/main" id="{D1F6467E-B194-62BB-E968-7E604313ED3C}"/>
                </a:ext>
              </a:extLst>
            </p:cNvPr>
            <p:cNvSpPr/>
            <p:nvPr/>
          </p:nvSpPr>
          <p:spPr>
            <a:xfrm flipV="1">
              <a:off x="8654326" y="200636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6" name="TextBox 305">
              <a:extLst>
                <a:ext uri="{FF2B5EF4-FFF2-40B4-BE49-F238E27FC236}">
                  <a16:creationId xmlns:a16="http://schemas.microsoft.com/office/drawing/2014/main" id="{C3C0B5BF-44AD-9736-4608-2F88A5F53E53}"/>
                </a:ext>
              </a:extLst>
            </p:cNvPr>
            <p:cNvSpPr txBox="1"/>
            <p:nvPr/>
          </p:nvSpPr>
          <p:spPr>
            <a:xfrm>
              <a:off x="8618719" y="1965245"/>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308" name="Oval 307">
              <a:extLst>
                <a:ext uri="{FF2B5EF4-FFF2-40B4-BE49-F238E27FC236}">
                  <a16:creationId xmlns:a16="http://schemas.microsoft.com/office/drawing/2014/main" id="{E4C946FB-1648-7ED3-CC05-D3F254976624}"/>
                </a:ext>
              </a:extLst>
            </p:cNvPr>
            <p:cNvSpPr/>
            <p:nvPr/>
          </p:nvSpPr>
          <p:spPr>
            <a:xfrm flipV="1">
              <a:off x="9658256" y="200584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 name="TextBox 308">
              <a:extLst>
                <a:ext uri="{FF2B5EF4-FFF2-40B4-BE49-F238E27FC236}">
                  <a16:creationId xmlns:a16="http://schemas.microsoft.com/office/drawing/2014/main" id="{D53CA1AB-743B-924A-CD1E-7B2E19B1F404}"/>
                </a:ext>
              </a:extLst>
            </p:cNvPr>
            <p:cNvSpPr txBox="1"/>
            <p:nvPr/>
          </p:nvSpPr>
          <p:spPr>
            <a:xfrm>
              <a:off x="9635690" y="1962947"/>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311" name="Oval 310">
              <a:extLst>
                <a:ext uri="{FF2B5EF4-FFF2-40B4-BE49-F238E27FC236}">
                  <a16:creationId xmlns:a16="http://schemas.microsoft.com/office/drawing/2014/main" id="{60BC6FDC-1292-8344-48CF-1EFB0DA698D3}"/>
                </a:ext>
              </a:extLst>
            </p:cNvPr>
            <p:cNvSpPr/>
            <p:nvPr/>
          </p:nvSpPr>
          <p:spPr>
            <a:xfrm flipV="1">
              <a:off x="8426864" y="200737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2" name="TextBox 311">
              <a:extLst>
                <a:ext uri="{FF2B5EF4-FFF2-40B4-BE49-F238E27FC236}">
                  <a16:creationId xmlns:a16="http://schemas.microsoft.com/office/drawing/2014/main" id="{3260B42C-455D-09AE-6A61-11E6A287DA6B}"/>
                </a:ext>
              </a:extLst>
            </p:cNvPr>
            <p:cNvSpPr txBox="1"/>
            <p:nvPr/>
          </p:nvSpPr>
          <p:spPr>
            <a:xfrm>
              <a:off x="8388665" y="196462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314" name="Oval 313">
              <a:extLst>
                <a:ext uri="{FF2B5EF4-FFF2-40B4-BE49-F238E27FC236}">
                  <a16:creationId xmlns:a16="http://schemas.microsoft.com/office/drawing/2014/main" id="{2EDBE5B4-BCAC-E65B-47E7-8D1CD652DF0F}"/>
                </a:ext>
              </a:extLst>
            </p:cNvPr>
            <p:cNvSpPr/>
            <p:nvPr/>
          </p:nvSpPr>
          <p:spPr>
            <a:xfrm flipV="1">
              <a:off x="6867790" y="2020749"/>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5" name="TextBox 314">
              <a:extLst>
                <a:ext uri="{FF2B5EF4-FFF2-40B4-BE49-F238E27FC236}">
                  <a16:creationId xmlns:a16="http://schemas.microsoft.com/office/drawing/2014/main" id="{DE62280D-F263-15BF-2781-3D39C71B85B1}"/>
                </a:ext>
              </a:extLst>
            </p:cNvPr>
            <p:cNvSpPr txBox="1"/>
            <p:nvPr/>
          </p:nvSpPr>
          <p:spPr>
            <a:xfrm>
              <a:off x="6833209" y="197895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317" name="Oval 316">
              <a:extLst>
                <a:ext uri="{FF2B5EF4-FFF2-40B4-BE49-F238E27FC236}">
                  <a16:creationId xmlns:a16="http://schemas.microsoft.com/office/drawing/2014/main" id="{F85B2D86-BAFC-50BB-67A1-DEABDB034BD6}"/>
                </a:ext>
              </a:extLst>
            </p:cNvPr>
            <p:cNvSpPr/>
            <p:nvPr/>
          </p:nvSpPr>
          <p:spPr>
            <a:xfrm flipV="1">
              <a:off x="10745238" y="200302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8" name="TextBox 317">
              <a:extLst>
                <a:ext uri="{FF2B5EF4-FFF2-40B4-BE49-F238E27FC236}">
                  <a16:creationId xmlns:a16="http://schemas.microsoft.com/office/drawing/2014/main" id="{3311F2A9-E268-5FBB-1103-207EF204C52E}"/>
                </a:ext>
              </a:extLst>
            </p:cNvPr>
            <p:cNvSpPr txBox="1"/>
            <p:nvPr/>
          </p:nvSpPr>
          <p:spPr>
            <a:xfrm>
              <a:off x="10706391" y="196041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320" name="Oval 319">
              <a:extLst>
                <a:ext uri="{FF2B5EF4-FFF2-40B4-BE49-F238E27FC236}">
                  <a16:creationId xmlns:a16="http://schemas.microsoft.com/office/drawing/2014/main" id="{72E7DCE1-EB6B-18C5-01F0-F10FDA62EB83}"/>
                </a:ext>
              </a:extLst>
            </p:cNvPr>
            <p:cNvSpPr/>
            <p:nvPr/>
          </p:nvSpPr>
          <p:spPr>
            <a:xfrm flipV="1">
              <a:off x="10540339" y="2005523"/>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1" name="TextBox 320">
              <a:extLst>
                <a:ext uri="{FF2B5EF4-FFF2-40B4-BE49-F238E27FC236}">
                  <a16:creationId xmlns:a16="http://schemas.microsoft.com/office/drawing/2014/main" id="{C18C81F1-2836-7B34-C647-3E189557C307}"/>
                </a:ext>
              </a:extLst>
            </p:cNvPr>
            <p:cNvSpPr txBox="1"/>
            <p:nvPr/>
          </p:nvSpPr>
          <p:spPr>
            <a:xfrm>
              <a:off x="10537358" y="196001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322" name="Oval 321">
              <a:extLst>
                <a:ext uri="{FF2B5EF4-FFF2-40B4-BE49-F238E27FC236}">
                  <a16:creationId xmlns:a16="http://schemas.microsoft.com/office/drawing/2014/main" id="{8AE4B388-24A0-A120-3D64-52FCB87203DA}"/>
                </a:ext>
              </a:extLst>
            </p:cNvPr>
            <p:cNvSpPr/>
            <p:nvPr/>
          </p:nvSpPr>
          <p:spPr>
            <a:xfrm flipV="1">
              <a:off x="9065113" y="201676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3" name="Oval 322">
              <a:extLst>
                <a:ext uri="{FF2B5EF4-FFF2-40B4-BE49-F238E27FC236}">
                  <a16:creationId xmlns:a16="http://schemas.microsoft.com/office/drawing/2014/main" id="{4C4F8A12-CFC6-AF2A-AAB8-8E28E1B4A062}"/>
                </a:ext>
              </a:extLst>
            </p:cNvPr>
            <p:cNvSpPr/>
            <p:nvPr/>
          </p:nvSpPr>
          <p:spPr>
            <a:xfrm rot="10800000" flipV="1">
              <a:off x="8868545" y="200795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324" name="Oval 323">
              <a:extLst>
                <a:ext uri="{FF2B5EF4-FFF2-40B4-BE49-F238E27FC236}">
                  <a16:creationId xmlns:a16="http://schemas.microsoft.com/office/drawing/2014/main" id="{DA08B08E-045B-67C1-67E0-A0C239CE18AC}"/>
                </a:ext>
              </a:extLst>
            </p:cNvPr>
            <p:cNvSpPr/>
            <p:nvPr/>
          </p:nvSpPr>
          <p:spPr>
            <a:xfrm rot="10800000" flipV="1">
              <a:off x="10202040" y="200977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325" name="Oval 324">
              <a:extLst>
                <a:ext uri="{FF2B5EF4-FFF2-40B4-BE49-F238E27FC236}">
                  <a16:creationId xmlns:a16="http://schemas.microsoft.com/office/drawing/2014/main" id="{06D9D8F9-F332-D419-E8EA-209BA2D0F603}"/>
                </a:ext>
              </a:extLst>
            </p:cNvPr>
            <p:cNvSpPr/>
            <p:nvPr/>
          </p:nvSpPr>
          <p:spPr>
            <a:xfrm rot="10800000" flipV="1">
              <a:off x="10003273" y="200830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327" name="Oval 326">
              <a:extLst>
                <a:ext uri="{FF2B5EF4-FFF2-40B4-BE49-F238E27FC236}">
                  <a16:creationId xmlns:a16="http://schemas.microsoft.com/office/drawing/2014/main" id="{C2143B20-AD07-12A5-DD64-798EF2B74A3E}"/>
                </a:ext>
              </a:extLst>
            </p:cNvPr>
            <p:cNvSpPr/>
            <p:nvPr/>
          </p:nvSpPr>
          <p:spPr>
            <a:xfrm flipV="1">
              <a:off x="9326150" y="201372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8" name="TextBox 327">
              <a:extLst>
                <a:ext uri="{FF2B5EF4-FFF2-40B4-BE49-F238E27FC236}">
                  <a16:creationId xmlns:a16="http://schemas.microsoft.com/office/drawing/2014/main" id="{EFBD3037-F3E6-9609-9E57-DA6A7EBB747B}"/>
                </a:ext>
              </a:extLst>
            </p:cNvPr>
            <p:cNvSpPr txBox="1"/>
            <p:nvPr/>
          </p:nvSpPr>
          <p:spPr>
            <a:xfrm>
              <a:off x="9235791" y="1970969"/>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332" name="Oval 331">
              <a:extLst>
                <a:ext uri="{FF2B5EF4-FFF2-40B4-BE49-F238E27FC236}">
                  <a16:creationId xmlns:a16="http://schemas.microsoft.com/office/drawing/2014/main" id="{2B0FDE83-E9C2-08F3-CBBF-471EB44EF468}"/>
                </a:ext>
              </a:extLst>
            </p:cNvPr>
            <p:cNvSpPr/>
            <p:nvPr/>
          </p:nvSpPr>
          <p:spPr>
            <a:xfrm flipV="1">
              <a:off x="7436815" y="235898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TextBox 332">
              <a:extLst>
                <a:ext uri="{FF2B5EF4-FFF2-40B4-BE49-F238E27FC236}">
                  <a16:creationId xmlns:a16="http://schemas.microsoft.com/office/drawing/2014/main" id="{DC7B9850-9D77-CC2E-FDAC-632E69A9426A}"/>
                </a:ext>
              </a:extLst>
            </p:cNvPr>
            <p:cNvSpPr txBox="1"/>
            <p:nvPr/>
          </p:nvSpPr>
          <p:spPr>
            <a:xfrm>
              <a:off x="7401208" y="2317864"/>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335" name="Oval 334">
              <a:extLst>
                <a:ext uri="{FF2B5EF4-FFF2-40B4-BE49-F238E27FC236}">
                  <a16:creationId xmlns:a16="http://schemas.microsoft.com/office/drawing/2014/main" id="{AE44F685-F80D-A8F8-7866-96EC7EB7C93C}"/>
                </a:ext>
              </a:extLst>
            </p:cNvPr>
            <p:cNvSpPr/>
            <p:nvPr/>
          </p:nvSpPr>
          <p:spPr>
            <a:xfrm flipV="1">
              <a:off x="6472123" y="236075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6" name="TextBox 335">
              <a:extLst>
                <a:ext uri="{FF2B5EF4-FFF2-40B4-BE49-F238E27FC236}">
                  <a16:creationId xmlns:a16="http://schemas.microsoft.com/office/drawing/2014/main" id="{AB01A03A-D238-CFDB-3751-05DD8BC93481}"/>
                </a:ext>
              </a:extLst>
            </p:cNvPr>
            <p:cNvSpPr txBox="1"/>
            <p:nvPr/>
          </p:nvSpPr>
          <p:spPr>
            <a:xfrm>
              <a:off x="6449557" y="23178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338" name="Oval 337">
              <a:extLst>
                <a:ext uri="{FF2B5EF4-FFF2-40B4-BE49-F238E27FC236}">
                  <a16:creationId xmlns:a16="http://schemas.microsoft.com/office/drawing/2014/main" id="{DE377E24-647D-DAC4-B0E2-73B953320E97}"/>
                </a:ext>
              </a:extLst>
            </p:cNvPr>
            <p:cNvSpPr/>
            <p:nvPr/>
          </p:nvSpPr>
          <p:spPr>
            <a:xfrm flipV="1">
              <a:off x="10793081" y="236062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TextBox 338">
              <a:extLst>
                <a:ext uri="{FF2B5EF4-FFF2-40B4-BE49-F238E27FC236}">
                  <a16:creationId xmlns:a16="http://schemas.microsoft.com/office/drawing/2014/main" id="{D1191CB2-0BBB-D34A-5758-0C7813C94A48}"/>
                </a:ext>
              </a:extLst>
            </p:cNvPr>
            <p:cNvSpPr txBox="1"/>
            <p:nvPr/>
          </p:nvSpPr>
          <p:spPr>
            <a:xfrm>
              <a:off x="10754882" y="23178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341" name="Oval 340">
              <a:extLst>
                <a:ext uri="{FF2B5EF4-FFF2-40B4-BE49-F238E27FC236}">
                  <a16:creationId xmlns:a16="http://schemas.microsoft.com/office/drawing/2014/main" id="{16166477-989C-8B54-87D2-24CC9AEC39EE}"/>
                </a:ext>
              </a:extLst>
            </p:cNvPr>
            <p:cNvSpPr/>
            <p:nvPr/>
          </p:nvSpPr>
          <p:spPr>
            <a:xfrm flipV="1">
              <a:off x="7671250" y="2359657"/>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2" name="TextBox 341">
              <a:extLst>
                <a:ext uri="{FF2B5EF4-FFF2-40B4-BE49-F238E27FC236}">
                  <a16:creationId xmlns:a16="http://schemas.microsoft.com/office/drawing/2014/main" id="{B54CC4CE-4F03-EAA0-6554-BE9877ED4550}"/>
                </a:ext>
              </a:extLst>
            </p:cNvPr>
            <p:cNvSpPr txBox="1"/>
            <p:nvPr/>
          </p:nvSpPr>
          <p:spPr>
            <a:xfrm>
              <a:off x="7636669" y="23178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344" name="Oval 343">
              <a:extLst>
                <a:ext uri="{FF2B5EF4-FFF2-40B4-BE49-F238E27FC236}">
                  <a16:creationId xmlns:a16="http://schemas.microsoft.com/office/drawing/2014/main" id="{D8E6C356-4039-B877-403B-D2C4E2B2652A}"/>
                </a:ext>
              </a:extLst>
            </p:cNvPr>
            <p:cNvSpPr/>
            <p:nvPr/>
          </p:nvSpPr>
          <p:spPr>
            <a:xfrm flipV="1">
              <a:off x="9927820" y="236047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5" name="TextBox 344">
              <a:extLst>
                <a:ext uri="{FF2B5EF4-FFF2-40B4-BE49-F238E27FC236}">
                  <a16:creationId xmlns:a16="http://schemas.microsoft.com/office/drawing/2014/main" id="{25C9FEEE-4D7F-67B9-5FC1-98227B81DB3D}"/>
                </a:ext>
              </a:extLst>
            </p:cNvPr>
            <p:cNvSpPr txBox="1"/>
            <p:nvPr/>
          </p:nvSpPr>
          <p:spPr>
            <a:xfrm>
              <a:off x="9888973" y="23178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347" name="Oval 346">
              <a:extLst>
                <a:ext uri="{FF2B5EF4-FFF2-40B4-BE49-F238E27FC236}">
                  <a16:creationId xmlns:a16="http://schemas.microsoft.com/office/drawing/2014/main" id="{52CFB673-5AC8-632F-94ED-A6C025F92883}"/>
                </a:ext>
              </a:extLst>
            </p:cNvPr>
            <p:cNvSpPr/>
            <p:nvPr/>
          </p:nvSpPr>
          <p:spPr>
            <a:xfrm flipV="1">
              <a:off x="10144456" y="2363373"/>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 name="TextBox 347">
              <a:extLst>
                <a:ext uri="{FF2B5EF4-FFF2-40B4-BE49-F238E27FC236}">
                  <a16:creationId xmlns:a16="http://schemas.microsoft.com/office/drawing/2014/main" id="{329D780A-D5F1-2086-5BF0-1815C2A6094B}"/>
                </a:ext>
              </a:extLst>
            </p:cNvPr>
            <p:cNvSpPr txBox="1"/>
            <p:nvPr/>
          </p:nvSpPr>
          <p:spPr>
            <a:xfrm>
              <a:off x="10108949" y="23178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349" name="Oval 348">
              <a:extLst>
                <a:ext uri="{FF2B5EF4-FFF2-40B4-BE49-F238E27FC236}">
                  <a16:creationId xmlns:a16="http://schemas.microsoft.com/office/drawing/2014/main" id="{8D6BE504-431A-7293-1E0E-BF48842FF860}"/>
                </a:ext>
              </a:extLst>
            </p:cNvPr>
            <p:cNvSpPr/>
            <p:nvPr/>
          </p:nvSpPr>
          <p:spPr>
            <a:xfrm flipV="1">
              <a:off x="8038091" y="2357452"/>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a:extLst>
                <a:ext uri="{FF2B5EF4-FFF2-40B4-BE49-F238E27FC236}">
                  <a16:creationId xmlns:a16="http://schemas.microsoft.com/office/drawing/2014/main" id="{CCC3CA76-D985-488E-5F8E-618FAFF4B550}"/>
                </a:ext>
              </a:extLst>
            </p:cNvPr>
            <p:cNvSpPr/>
            <p:nvPr/>
          </p:nvSpPr>
          <p:spPr>
            <a:xfrm rot="10800000" flipV="1">
              <a:off x="6991309" y="235745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351" name="Oval 350">
              <a:extLst>
                <a:ext uri="{FF2B5EF4-FFF2-40B4-BE49-F238E27FC236}">
                  <a16:creationId xmlns:a16="http://schemas.microsoft.com/office/drawing/2014/main" id="{8B71F7BB-8819-6BE6-B12A-C092BC40E991}"/>
                </a:ext>
              </a:extLst>
            </p:cNvPr>
            <p:cNvSpPr/>
            <p:nvPr/>
          </p:nvSpPr>
          <p:spPr>
            <a:xfrm rot="10800000" flipV="1">
              <a:off x="8959728" y="235745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352" name="Oval 351">
              <a:extLst>
                <a:ext uri="{FF2B5EF4-FFF2-40B4-BE49-F238E27FC236}">
                  <a16:creationId xmlns:a16="http://schemas.microsoft.com/office/drawing/2014/main" id="{E896A0DA-7C0C-4E6F-5C1C-ECC24A75C0CF}"/>
                </a:ext>
              </a:extLst>
            </p:cNvPr>
            <p:cNvSpPr/>
            <p:nvPr/>
          </p:nvSpPr>
          <p:spPr>
            <a:xfrm rot="10800000" flipV="1">
              <a:off x="9492387" y="23574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354" name="Oval 353">
              <a:extLst>
                <a:ext uri="{FF2B5EF4-FFF2-40B4-BE49-F238E27FC236}">
                  <a16:creationId xmlns:a16="http://schemas.microsoft.com/office/drawing/2014/main" id="{FA556679-15CB-2B98-2028-503C9F749D47}"/>
                </a:ext>
              </a:extLst>
            </p:cNvPr>
            <p:cNvSpPr/>
            <p:nvPr/>
          </p:nvSpPr>
          <p:spPr>
            <a:xfrm flipV="1">
              <a:off x="8517997" y="236062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TextBox 354">
              <a:extLst>
                <a:ext uri="{FF2B5EF4-FFF2-40B4-BE49-F238E27FC236}">
                  <a16:creationId xmlns:a16="http://schemas.microsoft.com/office/drawing/2014/main" id="{71E6FCF1-19E5-1CC5-EFED-0F28E3F26D1E}"/>
                </a:ext>
              </a:extLst>
            </p:cNvPr>
            <p:cNvSpPr txBox="1"/>
            <p:nvPr/>
          </p:nvSpPr>
          <p:spPr>
            <a:xfrm>
              <a:off x="8427638" y="2317864"/>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359" name="Oval 358">
              <a:extLst>
                <a:ext uri="{FF2B5EF4-FFF2-40B4-BE49-F238E27FC236}">
                  <a16:creationId xmlns:a16="http://schemas.microsoft.com/office/drawing/2014/main" id="{0AD6DCDC-9E43-3BD0-A78A-C04F9F692950}"/>
                </a:ext>
              </a:extLst>
            </p:cNvPr>
            <p:cNvSpPr/>
            <p:nvPr/>
          </p:nvSpPr>
          <p:spPr>
            <a:xfrm flipV="1">
              <a:off x="8974875" y="271774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5" name="TextBox 364">
              <a:extLst>
                <a:ext uri="{FF2B5EF4-FFF2-40B4-BE49-F238E27FC236}">
                  <a16:creationId xmlns:a16="http://schemas.microsoft.com/office/drawing/2014/main" id="{A2E713AB-9E19-0000-E967-E41A30EDA374}"/>
                </a:ext>
              </a:extLst>
            </p:cNvPr>
            <p:cNvSpPr txBox="1"/>
            <p:nvPr/>
          </p:nvSpPr>
          <p:spPr>
            <a:xfrm>
              <a:off x="8939268" y="2676631"/>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387" name="Oval 386">
              <a:extLst>
                <a:ext uri="{FF2B5EF4-FFF2-40B4-BE49-F238E27FC236}">
                  <a16:creationId xmlns:a16="http://schemas.microsoft.com/office/drawing/2014/main" id="{6ED81FD1-D285-0548-6A12-4FA3080BCD51}"/>
                </a:ext>
              </a:extLst>
            </p:cNvPr>
            <p:cNvSpPr/>
            <p:nvPr/>
          </p:nvSpPr>
          <p:spPr>
            <a:xfrm flipV="1">
              <a:off x="9202360" y="271601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8" name="TextBox 387">
              <a:extLst>
                <a:ext uri="{FF2B5EF4-FFF2-40B4-BE49-F238E27FC236}">
                  <a16:creationId xmlns:a16="http://schemas.microsoft.com/office/drawing/2014/main" id="{7C4F33B0-3006-02E5-B081-81D40EAD7190}"/>
                </a:ext>
              </a:extLst>
            </p:cNvPr>
            <p:cNvSpPr txBox="1"/>
            <p:nvPr/>
          </p:nvSpPr>
          <p:spPr>
            <a:xfrm>
              <a:off x="9179794" y="267311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390" name="Oval 389">
              <a:extLst>
                <a:ext uri="{FF2B5EF4-FFF2-40B4-BE49-F238E27FC236}">
                  <a16:creationId xmlns:a16="http://schemas.microsoft.com/office/drawing/2014/main" id="{18AF2414-40CB-2875-5964-68D535380616}"/>
                </a:ext>
              </a:extLst>
            </p:cNvPr>
            <p:cNvSpPr/>
            <p:nvPr/>
          </p:nvSpPr>
          <p:spPr>
            <a:xfrm flipV="1">
              <a:off x="8721348" y="270825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1" name="TextBox 390">
              <a:extLst>
                <a:ext uri="{FF2B5EF4-FFF2-40B4-BE49-F238E27FC236}">
                  <a16:creationId xmlns:a16="http://schemas.microsoft.com/office/drawing/2014/main" id="{CC4B9CAC-7257-916F-DB05-FBAFBCD16D9C}"/>
                </a:ext>
              </a:extLst>
            </p:cNvPr>
            <p:cNvSpPr txBox="1"/>
            <p:nvPr/>
          </p:nvSpPr>
          <p:spPr>
            <a:xfrm>
              <a:off x="8683149" y="266549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393" name="Oval 392">
              <a:extLst>
                <a:ext uri="{FF2B5EF4-FFF2-40B4-BE49-F238E27FC236}">
                  <a16:creationId xmlns:a16="http://schemas.microsoft.com/office/drawing/2014/main" id="{D6AEF024-8C87-0A38-2AE3-14ABF09825E0}"/>
                </a:ext>
              </a:extLst>
            </p:cNvPr>
            <p:cNvSpPr/>
            <p:nvPr/>
          </p:nvSpPr>
          <p:spPr>
            <a:xfrm flipV="1">
              <a:off x="8340467" y="2712173"/>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4" name="TextBox 393">
              <a:extLst>
                <a:ext uri="{FF2B5EF4-FFF2-40B4-BE49-F238E27FC236}">
                  <a16:creationId xmlns:a16="http://schemas.microsoft.com/office/drawing/2014/main" id="{680316B1-CDE1-24E0-7815-C09CD88E7D0F}"/>
                </a:ext>
              </a:extLst>
            </p:cNvPr>
            <p:cNvSpPr txBox="1"/>
            <p:nvPr/>
          </p:nvSpPr>
          <p:spPr>
            <a:xfrm>
              <a:off x="8294677" y="267038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396" name="Oval 395">
              <a:extLst>
                <a:ext uri="{FF2B5EF4-FFF2-40B4-BE49-F238E27FC236}">
                  <a16:creationId xmlns:a16="http://schemas.microsoft.com/office/drawing/2014/main" id="{E6AB21D1-D50E-37B9-6A6A-F138396C280B}"/>
                </a:ext>
              </a:extLst>
            </p:cNvPr>
            <p:cNvSpPr/>
            <p:nvPr/>
          </p:nvSpPr>
          <p:spPr>
            <a:xfrm flipV="1">
              <a:off x="7665640" y="272086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7" name="TextBox 396">
              <a:extLst>
                <a:ext uri="{FF2B5EF4-FFF2-40B4-BE49-F238E27FC236}">
                  <a16:creationId xmlns:a16="http://schemas.microsoft.com/office/drawing/2014/main" id="{85B10EC9-04E7-C45A-82C0-107C85FC58E1}"/>
                </a:ext>
              </a:extLst>
            </p:cNvPr>
            <p:cNvSpPr txBox="1"/>
            <p:nvPr/>
          </p:nvSpPr>
          <p:spPr>
            <a:xfrm>
              <a:off x="7626793" y="267824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399" name="Oval 398">
              <a:extLst>
                <a:ext uri="{FF2B5EF4-FFF2-40B4-BE49-F238E27FC236}">
                  <a16:creationId xmlns:a16="http://schemas.microsoft.com/office/drawing/2014/main" id="{057802EA-3189-0F38-6D35-7629F0B2BA7F}"/>
                </a:ext>
              </a:extLst>
            </p:cNvPr>
            <p:cNvSpPr/>
            <p:nvPr/>
          </p:nvSpPr>
          <p:spPr>
            <a:xfrm flipV="1">
              <a:off x="9665470" y="2725691"/>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0" name="TextBox 399">
              <a:extLst>
                <a:ext uri="{FF2B5EF4-FFF2-40B4-BE49-F238E27FC236}">
                  <a16:creationId xmlns:a16="http://schemas.microsoft.com/office/drawing/2014/main" id="{5245702D-2BDA-BD85-BE38-5D4ADF342100}"/>
                </a:ext>
              </a:extLst>
            </p:cNvPr>
            <p:cNvSpPr txBox="1"/>
            <p:nvPr/>
          </p:nvSpPr>
          <p:spPr>
            <a:xfrm>
              <a:off x="9662489" y="268018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401" name="Oval 400">
              <a:extLst>
                <a:ext uri="{FF2B5EF4-FFF2-40B4-BE49-F238E27FC236}">
                  <a16:creationId xmlns:a16="http://schemas.microsoft.com/office/drawing/2014/main" id="{4A0BCC11-0013-5B42-B402-0BA252CFFBBE}"/>
                </a:ext>
              </a:extLst>
            </p:cNvPr>
            <p:cNvSpPr/>
            <p:nvPr/>
          </p:nvSpPr>
          <p:spPr>
            <a:xfrm flipV="1">
              <a:off x="8499380" y="2710016"/>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2" name="Oval 401">
              <a:extLst>
                <a:ext uri="{FF2B5EF4-FFF2-40B4-BE49-F238E27FC236}">
                  <a16:creationId xmlns:a16="http://schemas.microsoft.com/office/drawing/2014/main" id="{F7F92E44-DA23-9D73-CEEC-89E29F705979}"/>
                </a:ext>
              </a:extLst>
            </p:cNvPr>
            <p:cNvSpPr/>
            <p:nvPr/>
          </p:nvSpPr>
          <p:spPr>
            <a:xfrm rot="10800000" flipV="1">
              <a:off x="7402702" y="271931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403" name="Oval 402">
              <a:extLst>
                <a:ext uri="{FF2B5EF4-FFF2-40B4-BE49-F238E27FC236}">
                  <a16:creationId xmlns:a16="http://schemas.microsoft.com/office/drawing/2014/main" id="{B73A520C-FE8B-9040-C2C9-6C2B16D6C372}"/>
                </a:ext>
              </a:extLst>
            </p:cNvPr>
            <p:cNvSpPr/>
            <p:nvPr/>
          </p:nvSpPr>
          <p:spPr>
            <a:xfrm rot="10800000" flipV="1">
              <a:off x="7205643" y="271904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404" name="Oval 403">
              <a:extLst>
                <a:ext uri="{FF2B5EF4-FFF2-40B4-BE49-F238E27FC236}">
                  <a16:creationId xmlns:a16="http://schemas.microsoft.com/office/drawing/2014/main" id="{89157A57-9F1D-FDDC-E3F0-835DEC7D1FCD}"/>
                </a:ext>
              </a:extLst>
            </p:cNvPr>
            <p:cNvSpPr/>
            <p:nvPr/>
          </p:nvSpPr>
          <p:spPr>
            <a:xfrm rot="10800000" flipV="1">
              <a:off x="6945911" y="270371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406" name="Oval 405">
              <a:extLst>
                <a:ext uri="{FF2B5EF4-FFF2-40B4-BE49-F238E27FC236}">
                  <a16:creationId xmlns:a16="http://schemas.microsoft.com/office/drawing/2014/main" id="{3EE3AB16-9933-FE77-CB90-E19FA70F8034}"/>
                </a:ext>
              </a:extLst>
            </p:cNvPr>
            <p:cNvSpPr/>
            <p:nvPr/>
          </p:nvSpPr>
          <p:spPr>
            <a:xfrm flipV="1">
              <a:off x="9501895" y="272243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8" name="TextBox 407">
              <a:extLst>
                <a:ext uri="{FF2B5EF4-FFF2-40B4-BE49-F238E27FC236}">
                  <a16:creationId xmlns:a16="http://schemas.microsoft.com/office/drawing/2014/main" id="{09085B3E-7689-AF26-9D0B-9B90BF7D8395}"/>
                </a:ext>
              </a:extLst>
            </p:cNvPr>
            <p:cNvSpPr txBox="1"/>
            <p:nvPr/>
          </p:nvSpPr>
          <p:spPr>
            <a:xfrm>
              <a:off x="9411536" y="2679673"/>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416" name="Oval 415">
              <a:extLst>
                <a:ext uri="{FF2B5EF4-FFF2-40B4-BE49-F238E27FC236}">
                  <a16:creationId xmlns:a16="http://schemas.microsoft.com/office/drawing/2014/main" id="{6ACEB9B2-CF5C-74FA-ADDA-6D982B2DCB3C}"/>
                </a:ext>
              </a:extLst>
            </p:cNvPr>
            <p:cNvSpPr/>
            <p:nvPr/>
          </p:nvSpPr>
          <p:spPr>
            <a:xfrm flipV="1">
              <a:off x="8476255" y="343934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7" name="TextBox 416">
              <a:extLst>
                <a:ext uri="{FF2B5EF4-FFF2-40B4-BE49-F238E27FC236}">
                  <a16:creationId xmlns:a16="http://schemas.microsoft.com/office/drawing/2014/main" id="{D0FFF1EB-FADD-B7C4-ECC1-1FBACD9B82DC}"/>
                </a:ext>
              </a:extLst>
            </p:cNvPr>
            <p:cNvSpPr txBox="1"/>
            <p:nvPr/>
          </p:nvSpPr>
          <p:spPr>
            <a:xfrm>
              <a:off x="8440648" y="3398228"/>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19" name="Oval 418">
              <a:extLst>
                <a:ext uri="{FF2B5EF4-FFF2-40B4-BE49-F238E27FC236}">
                  <a16:creationId xmlns:a16="http://schemas.microsoft.com/office/drawing/2014/main" id="{3E662E6D-3B8B-B807-F5B6-80DCF15CCBFE}"/>
                </a:ext>
              </a:extLst>
            </p:cNvPr>
            <p:cNvSpPr/>
            <p:nvPr/>
          </p:nvSpPr>
          <p:spPr>
            <a:xfrm flipV="1">
              <a:off x="10639550" y="344112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2" name="TextBox 421">
              <a:extLst>
                <a:ext uri="{FF2B5EF4-FFF2-40B4-BE49-F238E27FC236}">
                  <a16:creationId xmlns:a16="http://schemas.microsoft.com/office/drawing/2014/main" id="{7EFC62AB-966A-9392-063B-9936B7C87E47}"/>
                </a:ext>
              </a:extLst>
            </p:cNvPr>
            <p:cNvSpPr txBox="1"/>
            <p:nvPr/>
          </p:nvSpPr>
          <p:spPr>
            <a:xfrm>
              <a:off x="10616984" y="339822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428" name="Oval 427">
              <a:extLst>
                <a:ext uri="{FF2B5EF4-FFF2-40B4-BE49-F238E27FC236}">
                  <a16:creationId xmlns:a16="http://schemas.microsoft.com/office/drawing/2014/main" id="{1CEE87B6-8A2A-B44F-D514-4406656D71E4}"/>
                </a:ext>
              </a:extLst>
            </p:cNvPr>
            <p:cNvSpPr/>
            <p:nvPr/>
          </p:nvSpPr>
          <p:spPr>
            <a:xfrm flipV="1">
              <a:off x="7551371" y="344260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2" name="TextBox 431">
              <a:extLst>
                <a:ext uri="{FF2B5EF4-FFF2-40B4-BE49-F238E27FC236}">
                  <a16:creationId xmlns:a16="http://schemas.microsoft.com/office/drawing/2014/main" id="{4E51B02D-C6D9-DC75-A69B-CA4F1A00AA39}"/>
                </a:ext>
              </a:extLst>
            </p:cNvPr>
            <p:cNvSpPr txBox="1"/>
            <p:nvPr/>
          </p:nvSpPr>
          <p:spPr>
            <a:xfrm>
              <a:off x="7513172" y="339984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438" name="Oval 437">
              <a:extLst>
                <a:ext uri="{FF2B5EF4-FFF2-40B4-BE49-F238E27FC236}">
                  <a16:creationId xmlns:a16="http://schemas.microsoft.com/office/drawing/2014/main" id="{1311E43C-5D03-85CF-0E17-6DE0F8B588AC}"/>
                </a:ext>
              </a:extLst>
            </p:cNvPr>
            <p:cNvSpPr/>
            <p:nvPr/>
          </p:nvSpPr>
          <p:spPr>
            <a:xfrm flipV="1">
              <a:off x="6522375" y="3434545"/>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 name="TextBox 439">
              <a:extLst>
                <a:ext uri="{FF2B5EF4-FFF2-40B4-BE49-F238E27FC236}">
                  <a16:creationId xmlns:a16="http://schemas.microsoft.com/office/drawing/2014/main" id="{B3E0AD56-6572-DC77-B678-93123A2478F3}"/>
                </a:ext>
              </a:extLst>
            </p:cNvPr>
            <p:cNvSpPr txBox="1"/>
            <p:nvPr/>
          </p:nvSpPr>
          <p:spPr>
            <a:xfrm>
              <a:off x="6487794" y="339275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444" name="Oval 443">
              <a:extLst>
                <a:ext uri="{FF2B5EF4-FFF2-40B4-BE49-F238E27FC236}">
                  <a16:creationId xmlns:a16="http://schemas.microsoft.com/office/drawing/2014/main" id="{6F38D49A-5B65-1FAC-8E9D-A3D6EF430A21}"/>
                </a:ext>
              </a:extLst>
            </p:cNvPr>
            <p:cNvSpPr/>
            <p:nvPr/>
          </p:nvSpPr>
          <p:spPr>
            <a:xfrm flipV="1">
              <a:off x="10856573" y="344107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7" name="TextBox 446">
              <a:extLst>
                <a:ext uri="{FF2B5EF4-FFF2-40B4-BE49-F238E27FC236}">
                  <a16:creationId xmlns:a16="http://schemas.microsoft.com/office/drawing/2014/main" id="{B5E82096-7307-C491-F0C4-7CC94F246B06}"/>
                </a:ext>
              </a:extLst>
            </p:cNvPr>
            <p:cNvSpPr txBox="1"/>
            <p:nvPr/>
          </p:nvSpPr>
          <p:spPr>
            <a:xfrm>
              <a:off x="10817726" y="33984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454" name="Oval 453">
              <a:extLst>
                <a:ext uri="{FF2B5EF4-FFF2-40B4-BE49-F238E27FC236}">
                  <a16:creationId xmlns:a16="http://schemas.microsoft.com/office/drawing/2014/main" id="{057A35AD-AC67-20FD-CB8E-B97B8797DA68}"/>
                </a:ext>
              </a:extLst>
            </p:cNvPr>
            <p:cNvSpPr/>
            <p:nvPr/>
          </p:nvSpPr>
          <p:spPr>
            <a:xfrm flipV="1">
              <a:off x="10398363" y="3446908"/>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7" name="TextBox 456">
              <a:extLst>
                <a:ext uri="{FF2B5EF4-FFF2-40B4-BE49-F238E27FC236}">
                  <a16:creationId xmlns:a16="http://schemas.microsoft.com/office/drawing/2014/main" id="{ADE3737E-BDCB-D205-4AD2-BA783A9CE998}"/>
                </a:ext>
              </a:extLst>
            </p:cNvPr>
            <p:cNvSpPr txBox="1"/>
            <p:nvPr/>
          </p:nvSpPr>
          <p:spPr>
            <a:xfrm>
              <a:off x="10395382" y="340139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460" name="Oval 459">
              <a:extLst>
                <a:ext uri="{FF2B5EF4-FFF2-40B4-BE49-F238E27FC236}">
                  <a16:creationId xmlns:a16="http://schemas.microsoft.com/office/drawing/2014/main" id="{C8965F25-828F-71BF-84EE-30074F86947F}"/>
                </a:ext>
              </a:extLst>
            </p:cNvPr>
            <p:cNvSpPr/>
            <p:nvPr/>
          </p:nvSpPr>
          <p:spPr>
            <a:xfrm flipV="1">
              <a:off x="9579591" y="3446310"/>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1" name="Oval 460">
              <a:extLst>
                <a:ext uri="{FF2B5EF4-FFF2-40B4-BE49-F238E27FC236}">
                  <a16:creationId xmlns:a16="http://schemas.microsoft.com/office/drawing/2014/main" id="{931B8348-93F2-7E11-C7EC-022573BDE845}"/>
                </a:ext>
              </a:extLst>
            </p:cNvPr>
            <p:cNvSpPr/>
            <p:nvPr/>
          </p:nvSpPr>
          <p:spPr>
            <a:xfrm rot="10800000" flipV="1">
              <a:off x="9188027" y="344313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462" name="Oval 461">
              <a:extLst>
                <a:ext uri="{FF2B5EF4-FFF2-40B4-BE49-F238E27FC236}">
                  <a16:creationId xmlns:a16="http://schemas.microsoft.com/office/drawing/2014/main" id="{2C41DF09-8CD3-BE7B-5798-9EED05CA1710}"/>
                </a:ext>
              </a:extLst>
            </p:cNvPr>
            <p:cNvSpPr/>
            <p:nvPr/>
          </p:nvSpPr>
          <p:spPr>
            <a:xfrm rot="10800000" flipV="1">
              <a:off x="9944352" y="344313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463" name="Oval 462">
              <a:extLst>
                <a:ext uri="{FF2B5EF4-FFF2-40B4-BE49-F238E27FC236}">
                  <a16:creationId xmlns:a16="http://schemas.microsoft.com/office/drawing/2014/main" id="{89E3B123-4014-1054-9763-C846E9E710AB}"/>
                </a:ext>
              </a:extLst>
            </p:cNvPr>
            <p:cNvSpPr/>
            <p:nvPr/>
          </p:nvSpPr>
          <p:spPr>
            <a:xfrm rot="10800000" flipV="1">
              <a:off x="10156789" y="343879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469" name="Oval 468">
              <a:extLst>
                <a:ext uri="{FF2B5EF4-FFF2-40B4-BE49-F238E27FC236}">
                  <a16:creationId xmlns:a16="http://schemas.microsoft.com/office/drawing/2014/main" id="{FE0C7DBC-6E88-797D-70B6-7189CD1661D7}"/>
                </a:ext>
              </a:extLst>
            </p:cNvPr>
            <p:cNvSpPr/>
            <p:nvPr/>
          </p:nvSpPr>
          <p:spPr>
            <a:xfrm flipV="1">
              <a:off x="8826349" y="344405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2" name="TextBox 471">
              <a:extLst>
                <a:ext uri="{FF2B5EF4-FFF2-40B4-BE49-F238E27FC236}">
                  <a16:creationId xmlns:a16="http://schemas.microsoft.com/office/drawing/2014/main" id="{2365E597-FB4F-2376-C804-32A0204164BE}"/>
                </a:ext>
              </a:extLst>
            </p:cNvPr>
            <p:cNvSpPr txBox="1"/>
            <p:nvPr/>
          </p:nvSpPr>
          <p:spPr>
            <a:xfrm>
              <a:off x="8735990" y="3401291"/>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483" name="Oval 482">
              <a:extLst>
                <a:ext uri="{FF2B5EF4-FFF2-40B4-BE49-F238E27FC236}">
                  <a16:creationId xmlns:a16="http://schemas.microsoft.com/office/drawing/2014/main" id="{3B9EBC39-3ADA-0AF1-10AC-DC1590E71368}"/>
                </a:ext>
              </a:extLst>
            </p:cNvPr>
            <p:cNvSpPr/>
            <p:nvPr/>
          </p:nvSpPr>
          <p:spPr>
            <a:xfrm flipV="1">
              <a:off x="8868071" y="380731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4" name="TextBox 483">
              <a:extLst>
                <a:ext uri="{FF2B5EF4-FFF2-40B4-BE49-F238E27FC236}">
                  <a16:creationId xmlns:a16="http://schemas.microsoft.com/office/drawing/2014/main" id="{4B9CA467-D2E1-CAC2-D242-905B7A81BE4D}"/>
                </a:ext>
              </a:extLst>
            </p:cNvPr>
            <p:cNvSpPr txBox="1"/>
            <p:nvPr/>
          </p:nvSpPr>
          <p:spPr>
            <a:xfrm>
              <a:off x="8832464" y="3766195"/>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88" name="Oval 487">
              <a:extLst>
                <a:ext uri="{FF2B5EF4-FFF2-40B4-BE49-F238E27FC236}">
                  <a16:creationId xmlns:a16="http://schemas.microsoft.com/office/drawing/2014/main" id="{42D19D08-D2AD-579E-C397-873E6BDA882B}"/>
                </a:ext>
              </a:extLst>
            </p:cNvPr>
            <p:cNvSpPr/>
            <p:nvPr/>
          </p:nvSpPr>
          <p:spPr>
            <a:xfrm flipV="1">
              <a:off x="6171843" y="381206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1" name="TextBox 490">
              <a:extLst>
                <a:ext uri="{FF2B5EF4-FFF2-40B4-BE49-F238E27FC236}">
                  <a16:creationId xmlns:a16="http://schemas.microsoft.com/office/drawing/2014/main" id="{84B8A33D-423D-940A-BAEE-E443B10A742F}"/>
                </a:ext>
              </a:extLst>
            </p:cNvPr>
            <p:cNvSpPr txBox="1"/>
            <p:nvPr/>
          </p:nvSpPr>
          <p:spPr>
            <a:xfrm>
              <a:off x="6149277" y="3769171"/>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498" name="Oval 497">
              <a:extLst>
                <a:ext uri="{FF2B5EF4-FFF2-40B4-BE49-F238E27FC236}">
                  <a16:creationId xmlns:a16="http://schemas.microsoft.com/office/drawing/2014/main" id="{4F870272-08EA-8473-AD19-9EBD90B51221}"/>
                </a:ext>
              </a:extLst>
            </p:cNvPr>
            <p:cNvSpPr/>
            <p:nvPr/>
          </p:nvSpPr>
          <p:spPr>
            <a:xfrm flipV="1">
              <a:off x="8509784" y="381953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1" name="TextBox 500">
              <a:extLst>
                <a:ext uri="{FF2B5EF4-FFF2-40B4-BE49-F238E27FC236}">
                  <a16:creationId xmlns:a16="http://schemas.microsoft.com/office/drawing/2014/main" id="{D60BFD82-DA18-0B9E-BDF1-36BD0796A6C2}"/>
                </a:ext>
              </a:extLst>
            </p:cNvPr>
            <p:cNvSpPr txBox="1"/>
            <p:nvPr/>
          </p:nvSpPr>
          <p:spPr>
            <a:xfrm>
              <a:off x="8471585" y="377677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505" name="Oval 504">
              <a:extLst>
                <a:ext uri="{FF2B5EF4-FFF2-40B4-BE49-F238E27FC236}">
                  <a16:creationId xmlns:a16="http://schemas.microsoft.com/office/drawing/2014/main" id="{3C439D87-2693-FD9F-9AA8-5A610EEA01CE}"/>
                </a:ext>
              </a:extLst>
            </p:cNvPr>
            <p:cNvSpPr/>
            <p:nvPr/>
          </p:nvSpPr>
          <p:spPr>
            <a:xfrm flipV="1">
              <a:off x="7469956" y="3820562"/>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6" name="TextBox 505">
              <a:extLst>
                <a:ext uri="{FF2B5EF4-FFF2-40B4-BE49-F238E27FC236}">
                  <a16:creationId xmlns:a16="http://schemas.microsoft.com/office/drawing/2014/main" id="{50F6C317-3786-BEBB-7C87-98030D80F606}"/>
                </a:ext>
              </a:extLst>
            </p:cNvPr>
            <p:cNvSpPr txBox="1"/>
            <p:nvPr/>
          </p:nvSpPr>
          <p:spPr>
            <a:xfrm>
              <a:off x="7435375" y="377876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510" name="Oval 509">
              <a:extLst>
                <a:ext uri="{FF2B5EF4-FFF2-40B4-BE49-F238E27FC236}">
                  <a16:creationId xmlns:a16="http://schemas.microsoft.com/office/drawing/2014/main" id="{D9801694-AC76-E3B7-8ADF-979C7F602678}"/>
                </a:ext>
              </a:extLst>
            </p:cNvPr>
            <p:cNvSpPr/>
            <p:nvPr/>
          </p:nvSpPr>
          <p:spPr>
            <a:xfrm flipV="1">
              <a:off x="6542664" y="381527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 name="TextBox 512">
              <a:extLst>
                <a:ext uri="{FF2B5EF4-FFF2-40B4-BE49-F238E27FC236}">
                  <a16:creationId xmlns:a16="http://schemas.microsoft.com/office/drawing/2014/main" id="{EB8D9A5B-5308-83EA-419D-6EA6F4E0E2D2}"/>
                </a:ext>
              </a:extLst>
            </p:cNvPr>
            <p:cNvSpPr txBox="1"/>
            <p:nvPr/>
          </p:nvSpPr>
          <p:spPr>
            <a:xfrm>
              <a:off x="6503817" y="377266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520" name="Oval 519">
              <a:extLst>
                <a:ext uri="{FF2B5EF4-FFF2-40B4-BE49-F238E27FC236}">
                  <a16:creationId xmlns:a16="http://schemas.microsoft.com/office/drawing/2014/main" id="{4798BA43-0724-DCB0-4977-D0B9D7567B03}"/>
                </a:ext>
              </a:extLst>
            </p:cNvPr>
            <p:cNvSpPr/>
            <p:nvPr/>
          </p:nvSpPr>
          <p:spPr>
            <a:xfrm flipV="1">
              <a:off x="7917352" y="3820225"/>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3" name="TextBox 522">
              <a:extLst>
                <a:ext uri="{FF2B5EF4-FFF2-40B4-BE49-F238E27FC236}">
                  <a16:creationId xmlns:a16="http://schemas.microsoft.com/office/drawing/2014/main" id="{2636A5C2-228A-C343-0A8F-030AC40ACCDB}"/>
                </a:ext>
              </a:extLst>
            </p:cNvPr>
            <p:cNvSpPr txBox="1"/>
            <p:nvPr/>
          </p:nvSpPr>
          <p:spPr>
            <a:xfrm>
              <a:off x="7914371" y="377471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526" name="Oval 525">
              <a:extLst>
                <a:ext uri="{FF2B5EF4-FFF2-40B4-BE49-F238E27FC236}">
                  <a16:creationId xmlns:a16="http://schemas.microsoft.com/office/drawing/2014/main" id="{D1B5767D-E891-F297-7AA9-7665F4658166}"/>
                </a:ext>
              </a:extLst>
            </p:cNvPr>
            <p:cNvSpPr/>
            <p:nvPr/>
          </p:nvSpPr>
          <p:spPr>
            <a:xfrm flipV="1">
              <a:off x="7096332" y="3827942"/>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7" name="Oval 526">
              <a:extLst>
                <a:ext uri="{FF2B5EF4-FFF2-40B4-BE49-F238E27FC236}">
                  <a16:creationId xmlns:a16="http://schemas.microsoft.com/office/drawing/2014/main" id="{CFBC8490-F33B-8D2A-3CF4-DEE3B2669196}"/>
                </a:ext>
              </a:extLst>
            </p:cNvPr>
            <p:cNvSpPr/>
            <p:nvPr/>
          </p:nvSpPr>
          <p:spPr>
            <a:xfrm rot="10800000" flipV="1">
              <a:off x="9306326" y="380586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528" name="Oval 527">
              <a:extLst>
                <a:ext uri="{FF2B5EF4-FFF2-40B4-BE49-F238E27FC236}">
                  <a16:creationId xmlns:a16="http://schemas.microsoft.com/office/drawing/2014/main" id="{DE0D8292-A030-78C8-5232-F270DF60459F}"/>
                </a:ext>
              </a:extLst>
            </p:cNvPr>
            <p:cNvSpPr/>
            <p:nvPr/>
          </p:nvSpPr>
          <p:spPr>
            <a:xfrm rot="10800000" flipV="1">
              <a:off x="9635511" y="380502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529" name="Oval 528">
              <a:extLst>
                <a:ext uri="{FF2B5EF4-FFF2-40B4-BE49-F238E27FC236}">
                  <a16:creationId xmlns:a16="http://schemas.microsoft.com/office/drawing/2014/main" id="{387D28FB-E3BA-BFA6-FE99-B8D98A1E8632}"/>
                </a:ext>
              </a:extLst>
            </p:cNvPr>
            <p:cNvSpPr/>
            <p:nvPr/>
          </p:nvSpPr>
          <p:spPr>
            <a:xfrm rot="10800000" flipV="1">
              <a:off x="6365057" y="381111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535" name="Oval 534">
              <a:extLst>
                <a:ext uri="{FF2B5EF4-FFF2-40B4-BE49-F238E27FC236}">
                  <a16:creationId xmlns:a16="http://schemas.microsoft.com/office/drawing/2014/main" id="{B607EC99-AB4F-9EFB-1BED-FFB2D612B9BB}"/>
                </a:ext>
              </a:extLst>
            </p:cNvPr>
            <p:cNvSpPr/>
            <p:nvPr/>
          </p:nvSpPr>
          <p:spPr>
            <a:xfrm flipV="1">
              <a:off x="5845017" y="380785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8" name="TextBox 537">
              <a:extLst>
                <a:ext uri="{FF2B5EF4-FFF2-40B4-BE49-F238E27FC236}">
                  <a16:creationId xmlns:a16="http://schemas.microsoft.com/office/drawing/2014/main" id="{D1B418E7-A81B-0791-7197-477698AEAC03}"/>
                </a:ext>
              </a:extLst>
            </p:cNvPr>
            <p:cNvSpPr txBox="1"/>
            <p:nvPr/>
          </p:nvSpPr>
          <p:spPr>
            <a:xfrm>
              <a:off x="5754658" y="3765099"/>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410" name="Oval 409">
              <a:extLst>
                <a:ext uri="{FF2B5EF4-FFF2-40B4-BE49-F238E27FC236}">
                  <a16:creationId xmlns:a16="http://schemas.microsoft.com/office/drawing/2014/main" id="{BDA3EBB4-EEE0-EB13-5B56-47BF86943016}"/>
                </a:ext>
              </a:extLst>
            </p:cNvPr>
            <p:cNvSpPr/>
            <p:nvPr/>
          </p:nvSpPr>
          <p:spPr>
            <a:xfrm flipV="1">
              <a:off x="7821135" y="307764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 name="TextBox 410">
              <a:extLst>
                <a:ext uri="{FF2B5EF4-FFF2-40B4-BE49-F238E27FC236}">
                  <a16:creationId xmlns:a16="http://schemas.microsoft.com/office/drawing/2014/main" id="{797402F9-E658-9AC7-CF09-E39865F11A57}"/>
                </a:ext>
              </a:extLst>
            </p:cNvPr>
            <p:cNvSpPr txBox="1"/>
            <p:nvPr/>
          </p:nvSpPr>
          <p:spPr>
            <a:xfrm>
              <a:off x="7785528" y="3036531"/>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14" name="Oval 413">
              <a:extLst>
                <a:ext uri="{FF2B5EF4-FFF2-40B4-BE49-F238E27FC236}">
                  <a16:creationId xmlns:a16="http://schemas.microsoft.com/office/drawing/2014/main" id="{2E883345-CD1F-9405-76FC-A519C90B5B88}"/>
                </a:ext>
              </a:extLst>
            </p:cNvPr>
            <p:cNvSpPr/>
            <p:nvPr/>
          </p:nvSpPr>
          <p:spPr>
            <a:xfrm flipV="1">
              <a:off x="6449931" y="305698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5" name="TextBox 414">
              <a:extLst>
                <a:ext uri="{FF2B5EF4-FFF2-40B4-BE49-F238E27FC236}">
                  <a16:creationId xmlns:a16="http://schemas.microsoft.com/office/drawing/2014/main" id="{D1BBB636-BA6D-62DB-3906-0FF884C31A8D}"/>
                </a:ext>
              </a:extLst>
            </p:cNvPr>
            <p:cNvSpPr txBox="1"/>
            <p:nvPr/>
          </p:nvSpPr>
          <p:spPr>
            <a:xfrm>
              <a:off x="6427365" y="301409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421" name="Oval 420">
              <a:extLst>
                <a:ext uri="{FF2B5EF4-FFF2-40B4-BE49-F238E27FC236}">
                  <a16:creationId xmlns:a16="http://schemas.microsoft.com/office/drawing/2014/main" id="{FBD75383-6312-C427-E78E-04C0E70CF42B}"/>
                </a:ext>
              </a:extLst>
            </p:cNvPr>
            <p:cNvSpPr/>
            <p:nvPr/>
          </p:nvSpPr>
          <p:spPr>
            <a:xfrm flipV="1">
              <a:off x="10788585" y="307228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3" name="TextBox 422">
              <a:extLst>
                <a:ext uri="{FF2B5EF4-FFF2-40B4-BE49-F238E27FC236}">
                  <a16:creationId xmlns:a16="http://schemas.microsoft.com/office/drawing/2014/main" id="{6ADE1681-C841-55BB-0215-FDD63906E86D}"/>
                </a:ext>
              </a:extLst>
            </p:cNvPr>
            <p:cNvSpPr txBox="1"/>
            <p:nvPr/>
          </p:nvSpPr>
          <p:spPr>
            <a:xfrm>
              <a:off x="10750386" y="302952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426" name="Oval 425">
              <a:extLst>
                <a:ext uri="{FF2B5EF4-FFF2-40B4-BE49-F238E27FC236}">
                  <a16:creationId xmlns:a16="http://schemas.microsoft.com/office/drawing/2014/main" id="{9F6E7A1C-2F7D-4A25-7DC8-3687E740D8A9}"/>
                </a:ext>
              </a:extLst>
            </p:cNvPr>
            <p:cNvSpPr/>
            <p:nvPr/>
          </p:nvSpPr>
          <p:spPr>
            <a:xfrm flipV="1">
              <a:off x="6837364" y="3065393"/>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7" name="TextBox 426">
              <a:extLst>
                <a:ext uri="{FF2B5EF4-FFF2-40B4-BE49-F238E27FC236}">
                  <a16:creationId xmlns:a16="http://schemas.microsoft.com/office/drawing/2014/main" id="{C7DC9E32-A9C9-004F-177A-7DF203EFC981}"/>
                </a:ext>
              </a:extLst>
            </p:cNvPr>
            <p:cNvSpPr txBox="1"/>
            <p:nvPr/>
          </p:nvSpPr>
          <p:spPr>
            <a:xfrm>
              <a:off x="6796057" y="302360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430" name="Oval 429">
              <a:extLst>
                <a:ext uri="{FF2B5EF4-FFF2-40B4-BE49-F238E27FC236}">
                  <a16:creationId xmlns:a16="http://schemas.microsoft.com/office/drawing/2014/main" id="{CB5EA9CF-1C98-4EE2-8742-55372C75552A}"/>
                </a:ext>
              </a:extLst>
            </p:cNvPr>
            <p:cNvSpPr/>
            <p:nvPr/>
          </p:nvSpPr>
          <p:spPr>
            <a:xfrm flipV="1">
              <a:off x="10191274" y="307828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1" name="TextBox 430">
              <a:extLst>
                <a:ext uri="{FF2B5EF4-FFF2-40B4-BE49-F238E27FC236}">
                  <a16:creationId xmlns:a16="http://schemas.microsoft.com/office/drawing/2014/main" id="{F2F9C15B-E639-9812-E2A8-F0D149610E9B}"/>
                </a:ext>
              </a:extLst>
            </p:cNvPr>
            <p:cNvSpPr txBox="1"/>
            <p:nvPr/>
          </p:nvSpPr>
          <p:spPr>
            <a:xfrm>
              <a:off x="10152427" y="303567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434" name="Oval 433">
              <a:extLst>
                <a:ext uri="{FF2B5EF4-FFF2-40B4-BE49-F238E27FC236}">
                  <a16:creationId xmlns:a16="http://schemas.microsoft.com/office/drawing/2014/main" id="{1D703EB5-32E8-F8E1-446C-37473C545075}"/>
                </a:ext>
              </a:extLst>
            </p:cNvPr>
            <p:cNvSpPr/>
            <p:nvPr/>
          </p:nvSpPr>
          <p:spPr>
            <a:xfrm flipV="1">
              <a:off x="10584868" y="3077084"/>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6" name="TextBox 435">
              <a:extLst>
                <a:ext uri="{FF2B5EF4-FFF2-40B4-BE49-F238E27FC236}">
                  <a16:creationId xmlns:a16="http://schemas.microsoft.com/office/drawing/2014/main" id="{8C8A8D47-A2C5-E208-17D6-7B5131DD957B}"/>
                </a:ext>
              </a:extLst>
            </p:cNvPr>
            <p:cNvSpPr txBox="1"/>
            <p:nvPr/>
          </p:nvSpPr>
          <p:spPr>
            <a:xfrm>
              <a:off x="10581887" y="303157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437" name="Oval 436">
              <a:extLst>
                <a:ext uri="{FF2B5EF4-FFF2-40B4-BE49-F238E27FC236}">
                  <a16:creationId xmlns:a16="http://schemas.microsoft.com/office/drawing/2014/main" id="{F2128314-1CE4-3D3F-00D7-917981A0E45C}"/>
                </a:ext>
              </a:extLst>
            </p:cNvPr>
            <p:cNvSpPr/>
            <p:nvPr/>
          </p:nvSpPr>
          <p:spPr>
            <a:xfrm flipV="1">
              <a:off x="8128095" y="3082787"/>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9" name="Oval 438">
              <a:extLst>
                <a:ext uri="{FF2B5EF4-FFF2-40B4-BE49-F238E27FC236}">
                  <a16:creationId xmlns:a16="http://schemas.microsoft.com/office/drawing/2014/main" id="{F6052FEC-5186-F21C-D795-E5EF8358E841}"/>
                </a:ext>
              </a:extLst>
            </p:cNvPr>
            <p:cNvSpPr/>
            <p:nvPr/>
          </p:nvSpPr>
          <p:spPr>
            <a:xfrm rot="10800000" flipV="1">
              <a:off x="7017683" y="306780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442" name="Oval 441">
              <a:extLst>
                <a:ext uri="{FF2B5EF4-FFF2-40B4-BE49-F238E27FC236}">
                  <a16:creationId xmlns:a16="http://schemas.microsoft.com/office/drawing/2014/main" id="{6C0B7927-7855-147F-3EB0-FDA151BAB48B}"/>
                </a:ext>
              </a:extLst>
            </p:cNvPr>
            <p:cNvSpPr/>
            <p:nvPr/>
          </p:nvSpPr>
          <p:spPr>
            <a:xfrm rot="10800000" flipV="1">
              <a:off x="9978871" y="307092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443" name="Oval 442">
              <a:extLst>
                <a:ext uri="{FF2B5EF4-FFF2-40B4-BE49-F238E27FC236}">
                  <a16:creationId xmlns:a16="http://schemas.microsoft.com/office/drawing/2014/main" id="{FAAA8116-22B4-C459-E8BB-4703DC224B68}"/>
                </a:ext>
              </a:extLst>
            </p:cNvPr>
            <p:cNvSpPr/>
            <p:nvPr/>
          </p:nvSpPr>
          <p:spPr>
            <a:xfrm rot="10800000" flipV="1">
              <a:off x="9367938" y="307764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446" name="Oval 445">
              <a:extLst>
                <a:ext uri="{FF2B5EF4-FFF2-40B4-BE49-F238E27FC236}">
                  <a16:creationId xmlns:a16="http://schemas.microsoft.com/office/drawing/2014/main" id="{3A8222C2-E9AE-23D0-C6BB-5FE54690A898}"/>
                </a:ext>
              </a:extLst>
            </p:cNvPr>
            <p:cNvSpPr/>
            <p:nvPr/>
          </p:nvSpPr>
          <p:spPr>
            <a:xfrm flipV="1">
              <a:off x="10397152" y="307320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8" name="TextBox 447">
              <a:extLst>
                <a:ext uri="{FF2B5EF4-FFF2-40B4-BE49-F238E27FC236}">
                  <a16:creationId xmlns:a16="http://schemas.microsoft.com/office/drawing/2014/main" id="{CF169046-86FA-CA1A-A152-FC172BA628E7}"/>
                </a:ext>
              </a:extLst>
            </p:cNvPr>
            <p:cNvSpPr txBox="1"/>
            <p:nvPr/>
          </p:nvSpPr>
          <p:spPr>
            <a:xfrm>
              <a:off x="10306793" y="3030447"/>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grpSp>
      <p:pic>
        <p:nvPicPr>
          <p:cNvPr id="9" name="Picture 8">
            <a:extLst>
              <a:ext uri="{FF2B5EF4-FFF2-40B4-BE49-F238E27FC236}">
                <a16:creationId xmlns:a16="http://schemas.microsoft.com/office/drawing/2014/main" id="{B46AFF7D-8007-C715-F549-952BADF4E3C8}"/>
              </a:ext>
            </a:extLst>
          </p:cNvPr>
          <p:cNvPicPr>
            <a:picLocks noChangeAspect="1"/>
          </p:cNvPicPr>
          <p:nvPr/>
        </p:nvPicPr>
        <p:blipFill>
          <a:blip r:embed="rId2"/>
          <a:stretch>
            <a:fillRect/>
          </a:stretch>
        </p:blipFill>
        <p:spPr>
          <a:xfrm>
            <a:off x="574319" y="115780"/>
            <a:ext cx="1972646" cy="1160602"/>
          </a:xfrm>
          <a:prstGeom prst="rect">
            <a:avLst/>
          </a:prstGeom>
        </p:spPr>
      </p:pic>
      <p:cxnSp>
        <p:nvCxnSpPr>
          <p:cNvPr id="43" name="Straight Connector 42">
            <a:extLst>
              <a:ext uri="{FF2B5EF4-FFF2-40B4-BE49-F238E27FC236}">
                <a16:creationId xmlns:a16="http://schemas.microsoft.com/office/drawing/2014/main" id="{4DF6010B-0F12-438C-B09B-8D61C66A617A}"/>
              </a:ext>
            </a:extLst>
          </p:cNvPr>
          <p:cNvCxnSpPr>
            <a:cxnSpLocks/>
          </p:cNvCxnSpPr>
          <p:nvPr/>
        </p:nvCxnSpPr>
        <p:spPr>
          <a:xfrm>
            <a:off x="6775052" y="1180587"/>
            <a:ext cx="0" cy="5637692"/>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E052ADB-ADFB-4A8F-9137-CDF59C4FC74E}"/>
              </a:ext>
            </a:extLst>
          </p:cNvPr>
          <p:cNvCxnSpPr>
            <a:cxnSpLocks/>
          </p:cNvCxnSpPr>
          <p:nvPr/>
        </p:nvCxnSpPr>
        <p:spPr>
          <a:xfrm>
            <a:off x="8354474" y="1180587"/>
            <a:ext cx="0" cy="5637692"/>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1178402-CE74-42E0-BBE5-82EC961A8254}"/>
              </a:ext>
            </a:extLst>
          </p:cNvPr>
          <p:cNvCxnSpPr>
            <a:cxnSpLocks/>
          </p:cNvCxnSpPr>
          <p:nvPr/>
        </p:nvCxnSpPr>
        <p:spPr>
          <a:xfrm>
            <a:off x="9899252" y="1180587"/>
            <a:ext cx="0" cy="5610013"/>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2298665-5722-44F8-3A94-8E0084B1D5D1}"/>
              </a:ext>
            </a:extLst>
          </p:cNvPr>
          <p:cNvGrpSpPr/>
          <p:nvPr/>
        </p:nvGrpSpPr>
        <p:grpSpPr>
          <a:xfrm>
            <a:off x="5212967" y="1125352"/>
            <a:ext cx="6589600" cy="261610"/>
            <a:chOff x="5212967" y="1125352"/>
            <a:chExt cx="6589600" cy="261610"/>
          </a:xfrm>
        </p:grpSpPr>
        <p:sp>
          <p:nvSpPr>
            <p:cNvPr id="381" name="Rectangle 380">
              <a:extLst>
                <a:ext uri="{FF2B5EF4-FFF2-40B4-BE49-F238E27FC236}">
                  <a16:creationId xmlns:a16="http://schemas.microsoft.com/office/drawing/2014/main" id="{2333C1EA-F3DA-9EA3-B086-7BE9E694F799}"/>
                </a:ext>
              </a:extLst>
            </p:cNvPr>
            <p:cNvSpPr/>
            <p:nvPr/>
          </p:nvSpPr>
          <p:spPr>
            <a:xfrm>
              <a:off x="5212967" y="1125352"/>
              <a:ext cx="6247230" cy="23124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TextBox 381">
              <a:extLst>
                <a:ext uri="{FF2B5EF4-FFF2-40B4-BE49-F238E27FC236}">
                  <a16:creationId xmlns:a16="http://schemas.microsoft.com/office/drawing/2014/main" id="{36BE688D-37C9-9473-F2FC-F84DD6EAE74B}"/>
                </a:ext>
              </a:extLst>
            </p:cNvPr>
            <p:cNvSpPr txBox="1"/>
            <p:nvPr/>
          </p:nvSpPr>
          <p:spPr>
            <a:xfrm>
              <a:off x="5382550" y="1125352"/>
              <a:ext cx="14579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Lower Need</a:t>
              </a:r>
            </a:p>
          </p:txBody>
        </p:sp>
        <p:sp>
          <p:nvSpPr>
            <p:cNvPr id="383" name="TextBox 382">
              <a:extLst>
                <a:ext uri="{FF2B5EF4-FFF2-40B4-BE49-F238E27FC236}">
                  <a16:creationId xmlns:a16="http://schemas.microsoft.com/office/drawing/2014/main" id="{6F333A5B-7AD4-A8AB-AC25-7E9233D78F12}"/>
                </a:ext>
              </a:extLst>
            </p:cNvPr>
            <p:cNvSpPr txBox="1"/>
            <p:nvPr/>
          </p:nvSpPr>
          <p:spPr>
            <a:xfrm>
              <a:off x="10145109" y="1125352"/>
              <a:ext cx="165745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Highest Need</a:t>
              </a:r>
            </a:p>
          </p:txBody>
        </p:sp>
      </p:grpSp>
      <p:sp>
        <p:nvSpPr>
          <p:cNvPr id="307" name="Rectangle 306">
            <a:extLst>
              <a:ext uri="{FF2B5EF4-FFF2-40B4-BE49-F238E27FC236}">
                <a16:creationId xmlns:a16="http://schemas.microsoft.com/office/drawing/2014/main" id="{8D30EA05-3A1D-4C1C-B0CC-5B86F577F434}"/>
              </a:ext>
            </a:extLst>
          </p:cNvPr>
          <p:cNvSpPr/>
          <p:nvPr/>
        </p:nvSpPr>
        <p:spPr>
          <a:xfrm>
            <a:off x="8187560" y="4612894"/>
            <a:ext cx="3270860" cy="3948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Arrow: Right 309">
            <a:extLst>
              <a:ext uri="{FF2B5EF4-FFF2-40B4-BE49-F238E27FC236}">
                <a16:creationId xmlns:a16="http://schemas.microsoft.com/office/drawing/2014/main" id="{AACA3BEC-B28B-4674-AF64-15284227B7DF}"/>
              </a:ext>
            </a:extLst>
          </p:cNvPr>
          <p:cNvSpPr/>
          <p:nvPr/>
        </p:nvSpPr>
        <p:spPr>
          <a:xfrm>
            <a:off x="2109304" y="4659369"/>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Arrow: Right 312">
            <a:extLst>
              <a:ext uri="{FF2B5EF4-FFF2-40B4-BE49-F238E27FC236}">
                <a16:creationId xmlns:a16="http://schemas.microsoft.com/office/drawing/2014/main" id="{0A80B076-DCD7-49DE-BA90-8AAFF39C7D43}"/>
              </a:ext>
            </a:extLst>
          </p:cNvPr>
          <p:cNvSpPr/>
          <p:nvPr/>
        </p:nvSpPr>
        <p:spPr>
          <a:xfrm>
            <a:off x="1623522" y="5726019"/>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Arrow: Right 315">
            <a:extLst>
              <a:ext uri="{FF2B5EF4-FFF2-40B4-BE49-F238E27FC236}">
                <a16:creationId xmlns:a16="http://schemas.microsoft.com/office/drawing/2014/main" id="{1AD472C6-2A34-4C67-B8D2-0C75D0C88A0B}"/>
              </a:ext>
            </a:extLst>
          </p:cNvPr>
          <p:cNvSpPr/>
          <p:nvPr/>
        </p:nvSpPr>
        <p:spPr>
          <a:xfrm>
            <a:off x="2690827" y="6069517"/>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Arrow: Right 318">
            <a:extLst>
              <a:ext uri="{FF2B5EF4-FFF2-40B4-BE49-F238E27FC236}">
                <a16:creationId xmlns:a16="http://schemas.microsoft.com/office/drawing/2014/main" id="{990057E3-CD48-452A-B1F3-F9BABC879BEF}"/>
              </a:ext>
            </a:extLst>
          </p:cNvPr>
          <p:cNvSpPr/>
          <p:nvPr/>
        </p:nvSpPr>
        <p:spPr>
          <a:xfrm>
            <a:off x="440306" y="6392661"/>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37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wipe(left)">
                                      <p:cBhvr>
                                        <p:cTn id="7" dur="500"/>
                                        <p:tgtEl>
                                          <p:spTgt spid="3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
                                        </p:tgtEl>
                                        <p:attrNameLst>
                                          <p:attrName>style.visibility</p:attrName>
                                        </p:attrNameLst>
                                      </p:cBhvr>
                                      <p:to>
                                        <p:strVal val="visible"/>
                                      </p:to>
                                    </p:set>
                                    <p:animEffect transition="in" filter="wipe(left)">
                                      <p:cBhvr>
                                        <p:cTn id="11" dur="500"/>
                                        <p:tgtEl>
                                          <p:spTgt spid="30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3"/>
                                        </p:tgtEl>
                                        <p:attrNameLst>
                                          <p:attrName>style.visibility</p:attrName>
                                        </p:attrNameLst>
                                      </p:cBhvr>
                                      <p:to>
                                        <p:strVal val="visible"/>
                                      </p:to>
                                    </p:set>
                                    <p:animEffect transition="in" filter="wipe(left)">
                                      <p:cBhvr>
                                        <p:cTn id="16" dur="500"/>
                                        <p:tgtEl>
                                          <p:spTgt spid="3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16"/>
                                        </p:tgtEl>
                                        <p:attrNameLst>
                                          <p:attrName>style.visibility</p:attrName>
                                        </p:attrNameLst>
                                      </p:cBhvr>
                                      <p:to>
                                        <p:strVal val="visible"/>
                                      </p:to>
                                    </p:set>
                                    <p:animEffect transition="in" filter="wipe(left)">
                                      <p:cBhvr>
                                        <p:cTn id="21" dur="500"/>
                                        <p:tgtEl>
                                          <p:spTgt spid="3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9"/>
                                        </p:tgtEl>
                                        <p:attrNameLst>
                                          <p:attrName>style.visibility</p:attrName>
                                        </p:attrNameLst>
                                      </p:cBhvr>
                                      <p:to>
                                        <p:strVal val="visible"/>
                                      </p:to>
                                    </p:set>
                                    <p:animEffect transition="in" filter="wipe(left)">
                                      <p:cBhvr>
                                        <p:cTn id="26"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P spid="310" grpId="0" animBg="1"/>
      <p:bldP spid="313" grpId="0" animBg="1"/>
      <p:bldP spid="316" grpId="0" animBg="1"/>
      <p:bldP spid="3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Rectangle 448">
            <a:extLst>
              <a:ext uri="{FF2B5EF4-FFF2-40B4-BE49-F238E27FC236}">
                <a16:creationId xmlns:a16="http://schemas.microsoft.com/office/drawing/2014/main" id="{6A5D3AB0-35E1-874E-DA82-B58413A741EE}"/>
              </a:ext>
            </a:extLst>
          </p:cNvPr>
          <p:cNvSpPr/>
          <p:nvPr/>
        </p:nvSpPr>
        <p:spPr>
          <a:xfrm rot="16200000">
            <a:off x="5639826" y="905255"/>
            <a:ext cx="5430005" cy="6274345"/>
          </a:xfrm>
          <a:prstGeom prst="rect">
            <a:avLst/>
          </a:prstGeom>
          <a:gradFill>
            <a:gsLst>
              <a:gs pos="0">
                <a:srgbClr val="002060"/>
              </a:gs>
              <a:gs pos="100000">
                <a:srgbClr val="EA6B14"/>
              </a:gs>
              <a:gs pos="48000">
                <a:schemeClr val="bg1"/>
              </a:gs>
              <a:gs pos="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4AAF3304-3E62-4F60-884A-A39F96EFA483}"/>
              </a:ext>
            </a:extLst>
          </p:cNvPr>
          <p:cNvSpPr txBox="1"/>
          <p:nvPr/>
        </p:nvSpPr>
        <p:spPr>
          <a:xfrm>
            <a:off x="3020683" y="270259"/>
            <a:ext cx="614161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Education and Workforce NEEDS INDEX </a:t>
            </a:r>
          </a:p>
        </p:txBody>
      </p:sp>
      <p:sp>
        <p:nvSpPr>
          <p:cNvPr id="134" name="TextBox 133">
            <a:extLst>
              <a:ext uri="{FF2B5EF4-FFF2-40B4-BE49-F238E27FC236}">
                <a16:creationId xmlns:a16="http://schemas.microsoft.com/office/drawing/2014/main" id="{BFF63C8F-A462-4CB1-B00F-D7A57323E9A8}"/>
              </a:ext>
            </a:extLst>
          </p:cNvPr>
          <p:cNvSpPr txBox="1"/>
          <p:nvPr/>
        </p:nvSpPr>
        <p:spPr>
          <a:xfrm>
            <a:off x="8354823" y="760039"/>
            <a:ext cx="7885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Regions</a:t>
            </a:r>
          </a:p>
        </p:txBody>
      </p:sp>
      <p:sp>
        <p:nvSpPr>
          <p:cNvPr id="4" name="AutoShape 3">
            <a:extLst>
              <a:ext uri="{FF2B5EF4-FFF2-40B4-BE49-F238E27FC236}">
                <a16:creationId xmlns:a16="http://schemas.microsoft.com/office/drawing/2014/main" id="{FC1A3BE3-4707-4E8E-96E7-E1B64EF4BB11}"/>
              </a:ext>
            </a:extLst>
          </p:cNvPr>
          <p:cNvSpPr>
            <a:spLocks noChangeAspect="1" noChangeArrowheads="1" noTextEdit="1"/>
          </p:cNvSpPr>
          <p:nvPr/>
        </p:nvSpPr>
        <p:spPr bwMode="auto">
          <a:xfrm>
            <a:off x="1281892" y="1958296"/>
            <a:ext cx="7955284" cy="48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F9696CDE-764F-471E-9514-B5284DB8CCEC}"/>
              </a:ext>
            </a:extLst>
          </p:cNvPr>
          <p:cNvSpPr txBox="1"/>
          <p:nvPr/>
        </p:nvSpPr>
        <p:spPr>
          <a:xfrm>
            <a:off x="6396289" y="759828"/>
            <a:ext cx="15500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Coconino</a:t>
            </a:r>
          </a:p>
        </p:txBody>
      </p:sp>
      <p:sp>
        <p:nvSpPr>
          <p:cNvPr id="113" name="Rectangle 22">
            <a:extLst>
              <a:ext uri="{FF2B5EF4-FFF2-40B4-BE49-F238E27FC236}">
                <a16:creationId xmlns:a16="http://schemas.microsoft.com/office/drawing/2014/main" id="{F9E412D5-DA15-40AD-A08C-DBE5C5589E32}"/>
              </a:ext>
            </a:extLst>
          </p:cNvPr>
          <p:cNvSpPr>
            <a:spLocks noChangeArrowheads="1"/>
          </p:cNvSpPr>
          <p:nvPr/>
        </p:nvSpPr>
        <p:spPr bwMode="auto">
          <a:xfrm>
            <a:off x="387360" y="1407203"/>
            <a:ext cx="4599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Overall Education and Workforce NEED</a:t>
            </a:r>
          </a:p>
        </p:txBody>
      </p:sp>
      <p:sp>
        <p:nvSpPr>
          <p:cNvPr id="131" name="Oval 130">
            <a:extLst>
              <a:ext uri="{FF2B5EF4-FFF2-40B4-BE49-F238E27FC236}">
                <a16:creationId xmlns:a16="http://schemas.microsoft.com/office/drawing/2014/main" id="{0A51DD58-A4E7-4CDC-8195-0D068C89DC24}"/>
              </a:ext>
            </a:extLst>
          </p:cNvPr>
          <p:cNvSpPr/>
          <p:nvPr/>
        </p:nvSpPr>
        <p:spPr>
          <a:xfrm flipV="1">
            <a:off x="6253876" y="815535"/>
            <a:ext cx="159816" cy="16092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43D484E4-885E-492C-9ED0-57CAD9B149CD}"/>
              </a:ext>
            </a:extLst>
          </p:cNvPr>
          <p:cNvSpPr txBox="1"/>
          <p:nvPr/>
        </p:nvSpPr>
        <p:spPr>
          <a:xfrm>
            <a:off x="7393225" y="757665"/>
            <a:ext cx="850598" cy="278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Arizona</a:t>
            </a:r>
          </a:p>
        </p:txBody>
      </p:sp>
      <p:sp>
        <p:nvSpPr>
          <p:cNvPr id="133" name="Oval 132">
            <a:extLst>
              <a:ext uri="{FF2B5EF4-FFF2-40B4-BE49-F238E27FC236}">
                <a16:creationId xmlns:a16="http://schemas.microsoft.com/office/drawing/2014/main" id="{51208370-B317-4463-88E6-6620778CF93B}"/>
              </a:ext>
            </a:extLst>
          </p:cNvPr>
          <p:cNvSpPr/>
          <p:nvPr/>
        </p:nvSpPr>
        <p:spPr>
          <a:xfrm flipV="1">
            <a:off x="7241969" y="815535"/>
            <a:ext cx="159816" cy="16092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8D6E72E0-9DBB-4C87-A8D7-E2282FFA662B}"/>
              </a:ext>
            </a:extLst>
          </p:cNvPr>
          <p:cNvSpPr/>
          <p:nvPr/>
        </p:nvSpPr>
        <p:spPr>
          <a:xfrm flipV="1">
            <a:off x="8226544" y="815535"/>
            <a:ext cx="159816" cy="160922"/>
          </a:xfrm>
          <a:prstGeom prst="ellipse">
            <a:avLst/>
          </a:prstGeom>
          <a:solidFill>
            <a:schemeClr val="tx2">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7" name="Straight Connector 256">
            <a:extLst>
              <a:ext uri="{FF2B5EF4-FFF2-40B4-BE49-F238E27FC236}">
                <a16:creationId xmlns:a16="http://schemas.microsoft.com/office/drawing/2014/main" id="{ECA184F0-71DB-4BCC-B0DD-74DF2BDEA7FE}"/>
              </a:ext>
            </a:extLst>
          </p:cNvPr>
          <p:cNvCxnSpPr/>
          <p:nvPr/>
        </p:nvCxnSpPr>
        <p:spPr>
          <a:xfrm>
            <a:off x="5219377" y="175204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794DAC62-0B3B-4857-ABCD-3022EA3ECAEA}"/>
              </a:ext>
            </a:extLst>
          </p:cNvPr>
          <p:cNvSpPr/>
          <p:nvPr/>
        </p:nvSpPr>
        <p:spPr>
          <a:xfrm flipV="1">
            <a:off x="9407005" y="147280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1C1E4965-A42C-4966-A208-160619DE9B13}"/>
              </a:ext>
            </a:extLst>
          </p:cNvPr>
          <p:cNvSpPr txBox="1"/>
          <p:nvPr/>
        </p:nvSpPr>
        <p:spPr>
          <a:xfrm>
            <a:off x="9371398" y="1431684"/>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16" name="Oval 115">
            <a:extLst>
              <a:ext uri="{FF2B5EF4-FFF2-40B4-BE49-F238E27FC236}">
                <a16:creationId xmlns:a16="http://schemas.microsoft.com/office/drawing/2014/main" id="{65939838-516C-4A7F-94AF-C59D9A3F22DE}"/>
              </a:ext>
            </a:extLst>
          </p:cNvPr>
          <p:cNvSpPr/>
          <p:nvPr/>
        </p:nvSpPr>
        <p:spPr>
          <a:xfrm flipV="1">
            <a:off x="8045748" y="146321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0D6B9E50-AD43-42EA-9074-99FF4BD84346}"/>
              </a:ext>
            </a:extLst>
          </p:cNvPr>
          <p:cNvSpPr txBox="1"/>
          <p:nvPr/>
        </p:nvSpPr>
        <p:spPr>
          <a:xfrm>
            <a:off x="8023182" y="142032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19" name="Oval 118">
            <a:extLst>
              <a:ext uri="{FF2B5EF4-FFF2-40B4-BE49-F238E27FC236}">
                <a16:creationId xmlns:a16="http://schemas.microsoft.com/office/drawing/2014/main" id="{14A7B377-BBAB-457D-BB58-667DED462AE0}"/>
              </a:ext>
            </a:extLst>
          </p:cNvPr>
          <p:cNvSpPr/>
          <p:nvPr/>
        </p:nvSpPr>
        <p:spPr>
          <a:xfrm flipV="1">
            <a:off x="9232284" y="148138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64F84D0E-40AF-43C9-9059-0A73114698E6}"/>
              </a:ext>
            </a:extLst>
          </p:cNvPr>
          <p:cNvSpPr txBox="1"/>
          <p:nvPr/>
        </p:nvSpPr>
        <p:spPr>
          <a:xfrm>
            <a:off x="9194085" y="143862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20" name="Oval 119">
            <a:extLst>
              <a:ext uri="{FF2B5EF4-FFF2-40B4-BE49-F238E27FC236}">
                <a16:creationId xmlns:a16="http://schemas.microsoft.com/office/drawing/2014/main" id="{A91FABD0-382B-4D31-AEEC-866A3F1E139D}"/>
              </a:ext>
            </a:extLst>
          </p:cNvPr>
          <p:cNvSpPr/>
          <p:nvPr/>
        </p:nvSpPr>
        <p:spPr>
          <a:xfrm flipV="1">
            <a:off x="8453215" y="1464859"/>
            <a:ext cx="228600" cy="228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EEB27A43-5576-4DE6-8DA5-100290F289CD}"/>
              </a:ext>
            </a:extLst>
          </p:cNvPr>
          <p:cNvSpPr txBox="1"/>
          <p:nvPr/>
        </p:nvSpPr>
        <p:spPr>
          <a:xfrm>
            <a:off x="8410130" y="14202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18" name="Oval 117">
            <a:extLst>
              <a:ext uri="{FF2B5EF4-FFF2-40B4-BE49-F238E27FC236}">
                <a16:creationId xmlns:a16="http://schemas.microsoft.com/office/drawing/2014/main" id="{228B8931-7924-4F77-BADB-8D91402870D5}"/>
              </a:ext>
            </a:extLst>
          </p:cNvPr>
          <p:cNvSpPr/>
          <p:nvPr/>
        </p:nvSpPr>
        <p:spPr>
          <a:xfrm flipV="1">
            <a:off x="10020790" y="14568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19CA3267-AFBA-497C-B3E6-3A67FD4D40F4}"/>
              </a:ext>
            </a:extLst>
          </p:cNvPr>
          <p:cNvSpPr txBox="1"/>
          <p:nvPr/>
        </p:nvSpPr>
        <p:spPr>
          <a:xfrm>
            <a:off x="9981943" y="141424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cxnSp>
        <p:nvCxnSpPr>
          <p:cNvPr id="31" name="Straight Connector 30">
            <a:extLst>
              <a:ext uri="{FF2B5EF4-FFF2-40B4-BE49-F238E27FC236}">
                <a16:creationId xmlns:a16="http://schemas.microsoft.com/office/drawing/2014/main" id="{6F9A8780-9CE9-481E-BC16-1BAA7ED7606C}"/>
              </a:ext>
            </a:extLst>
          </p:cNvPr>
          <p:cNvCxnSpPr>
            <a:cxnSpLocks/>
          </p:cNvCxnSpPr>
          <p:nvPr/>
        </p:nvCxnSpPr>
        <p:spPr>
          <a:xfrm>
            <a:off x="9145853" y="812748"/>
            <a:ext cx="0" cy="1637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65" name="TextBox 264">
            <a:extLst>
              <a:ext uri="{FF2B5EF4-FFF2-40B4-BE49-F238E27FC236}">
                <a16:creationId xmlns:a16="http://schemas.microsoft.com/office/drawing/2014/main" id="{998921E4-BF5D-4894-8E70-E75E42521DEE}"/>
              </a:ext>
            </a:extLst>
          </p:cNvPr>
          <p:cNvSpPr txBox="1"/>
          <p:nvPr/>
        </p:nvSpPr>
        <p:spPr>
          <a:xfrm>
            <a:off x="9135337" y="756102"/>
            <a:ext cx="10987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U.S. Quartiles</a:t>
            </a:r>
          </a:p>
        </p:txBody>
      </p:sp>
      <p:sp>
        <p:nvSpPr>
          <p:cNvPr id="121" name="Oval 120">
            <a:extLst>
              <a:ext uri="{FF2B5EF4-FFF2-40B4-BE49-F238E27FC236}">
                <a16:creationId xmlns:a16="http://schemas.microsoft.com/office/drawing/2014/main" id="{E50DAB17-451A-4F63-AAD1-4DCFEA8C29CB}"/>
              </a:ext>
            </a:extLst>
          </p:cNvPr>
          <p:cNvSpPr/>
          <p:nvPr/>
        </p:nvSpPr>
        <p:spPr>
          <a:xfrm flipV="1">
            <a:off x="10522238" y="144894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7" name="TextBox 406">
            <a:extLst>
              <a:ext uri="{FF2B5EF4-FFF2-40B4-BE49-F238E27FC236}">
                <a16:creationId xmlns:a16="http://schemas.microsoft.com/office/drawing/2014/main" id="{4F78E9BF-32AF-4CE5-94ED-8D2688804DA1}"/>
              </a:ext>
            </a:extLst>
          </p:cNvPr>
          <p:cNvSpPr txBox="1"/>
          <p:nvPr/>
        </p:nvSpPr>
        <p:spPr>
          <a:xfrm>
            <a:off x="10519257" y="1403440"/>
            <a:ext cx="228600"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22" name="Oval 121">
            <a:extLst>
              <a:ext uri="{FF2B5EF4-FFF2-40B4-BE49-F238E27FC236}">
                <a16:creationId xmlns:a16="http://schemas.microsoft.com/office/drawing/2014/main" id="{0D7C808E-A4D0-4906-AA08-A17580DDBA5D}"/>
              </a:ext>
            </a:extLst>
          </p:cNvPr>
          <p:cNvSpPr/>
          <p:nvPr/>
        </p:nvSpPr>
        <p:spPr>
          <a:xfrm flipV="1">
            <a:off x="9594117" y="1482182"/>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4" name="Oval 273">
            <a:extLst>
              <a:ext uri="{FF2B5EF4-FFF2-40B4-BE49-F238E27FC236}">
                <a16:creationId xmlns:a16="http://schemas.microsoft.com/office/drawing/2014/main" id="{3EAFB4B5-6953-41B3-ABCC-675C0F95BB77}"/>
              </a:ext>
            </a:extLst>
          </p:cNvPr>
          <p:cNvSpPr/>
          <p:nvPr/>
        </p:nvSpPr>
        <p:spPr>
          <a:xfrm rot="10800000" flipV="1">
            <a:off x="8624354" y="146288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85" name="Oval 284">
            <a:extLst>
              <a:ext uri="{FF2B5EF4-FFF2-40B4-BE49-F238E27FC236}">
                <a16:creationId xmlns:a16="http://schemas.microsoft.com/office/drawing/2014/main" id="{9A32871E-50D7-4275-5DA6-AFCF641541B3}"/>
              </a:ext>
            </a:extLst>
          </p:cNvPr>
          <p:cNvSpPr/>
          <p:nvPr/>
        </p:nvSpPr>
        <p:spPr>
          <a:xfrm rot="10800000" flipV="1">
            <a:off x="8834327" y="146797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286" name="Oval 285">
            <a:extLst>
              <a:ext uri="{FF2B5EF4-FFF2-40B4-BE49-F238E27FC236}">
                <a16:creationId xmlns:a16="http://schemas.microsoft.com/office/drawing/2014/main" id="{634806C9-684C-B01F-B982-E2BDA3CE7DD0}"/>
              </a:ext>
            </a:extLst>
          </p:cNvPr>
          <p:cNvSpPr/>
          <p:nvPr/>
        </p:nvSpPr>
        <p:spPr>
          <a:xfrm rot="10800000" flipV="1">
            <a:off x="8999296" y="146600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289" name="Oval 288">
            <a:extLst>
              <a:ext uri="{FF2B5EF4-FFF2-40B4-BE49-F238E27FC236}">
                <a16:creationId xmlns:a16="http://schemas.microsoft.com/office/drawing/2014/main" id="{49F6790D-DB9A-2FAB-7739-B640FDC3697B}"/>
              </a:ext>
            </a:extLst>
          </p:cNvPr>
          <p:cNvSpPr/>
          <p:nvPr/>
        </p:nvSpPr>
        <p:spPr>
          <a:xfrm flipV="1">
            <a:off x="10278251" y="14556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0" name="TextBox 289">
            <a:extLst>
              <a:ext uri="{FF2B5EF4-FFF2-40B4-BE49-F238E27FC236}">
                <a16:creationId xmlns:a16="http://schemas.microsoft.com/office/drawing/2014/main" id="{1DCA2EF8-C483-13F3-428A-FBADE815DB78}"/>
              </a:ext>
            </a:extLst>
          </p:cNvPr>
          <p:cNvSpPr txBox="1"/>
          <p:nvPr/>
        </p:nvSpPr>
        <p:spPr>
          <a:xfrm>
            <a:off x="10187892" y="1412894"/>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grpSp>
        <p:nvGrpSpPr>
          <p:cNvPr id="25" name="Group 24">
            <a:extLst>
              <a:ext uri="{FF2B5EF4-FFF2-40B4-BE49-F238E27FC236}">
                <a16:creationId xmlns:a16="http://schemas.microsoft.com/office/drawing/2014/main" id="{B2AA1E93-3387-B5EE-5A0C-4A6CF3A5C4B2}"/>
              </a:ext>
            </a:extLst>
          </p:cNvPr>
          <p:cNvGrpSpPr/>
          <p:nvPr/>
        </p:nvGrpSpPr>
        <p:grpSpPr>
          <a:xfrm>
            <a:off x="395291" y="4305117"/>
            <a:ext cx="11097427" cy="2579490"/>
            <a:chOff x="393383" y="4288628"/>
            <a:chExt cx="11097427" cy="2579490"/>
          </a:xfrm>
        </p:grpSpPr>
        <p:sp>
          <p:nvSpPr>
            <p:cNvPr id="82" name="Rectangle 76">
              <a:extLst>
                <a:ext uri="{FF2B5EF4-FFF2-40B4-BE49-F238E27FC236}">
                  <a16:creationId xmlns:a16="http://schemas.microsoft.com/office/drawing/2014/main" id="{01D18404-8295-4DCC-A13B-FB1747E27F03}"/>
                </a:ext>
              </a:extLst>
            </p:cNvPr>
            <p:cNvSpPr>
              <a:spLocks noChangeArrowheads="1"/>
            </p:cNvSpPr>
            <p:nvPr/>
          </p:nvSpPr>
          <p:spPr bwMode="auto">
            <a:xfrm>
              <a:off x="1013712" y="6854149"/>
              <a:ext cx="9265710" cy="1396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2D32CA9F-4263-48F1-8617-06F1DBC58820}"/>
                </a:ext>
              </a:extLst>
            </p:cNvPr>
            <p:cNvSpPr>
              <a:spLocks noChangeArrowheads="1"/>
            </p:cNvSpPr>
            <p:nvPr/>
          </p:nvSpPr>
          <p:spPr bwMode="auto">
            <a:xfrm>
              <a:off x="3086704" y="4720607"/>
              <a:ext cx="20020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Labor Force Participation</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9" name="Rectangle 12">
              <a:extLst>
                <a:ext uri="{FF2B5EF4-FFF2-40B4-BE49-F238E27FC236}">
                  <a16:creationId xmlns:a16="http://schemas.microsoft.com/office/drawing/2014/main" id="{2439D39A-64F7-4091-A273-87D443C8E49D}"/>
                </a:ext>
              </a:extLst>
            </p:cNvPr>
            <p:cNvSpPr>
              <a:spLocks noChangeArrowheads="1"/>
            </p:cNvSpPr>
            <p:nvPr/>
          </p:nvSpPr>
          <p:spPr bwMode="auto">
            <a:xfrm>
              <a:off x="3793629" y="5066963"/>
              <a:ext cx="129509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Unemployment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0" name="Rectangle 13">
              <a:extLst>
                <a:ext uri="{FF2B5EF4-FFF2-40B4-BE49-F238E27FC236}">
                  <a16:creationId xmlns:a16="http://schemas.microsoft.com/office/drawing/2014/main" id="{198F6C2F-3A10-45EB-A782-38F88EE79DB2}"/>
                </a:ext>
              </a:extLst>
            </p:cNvPr>
            <p:cNvSpPr>
              <a:spLocks noChangeArrowheads="1"/>
            </p:cNvSpPr>
            <p:nvPr/>
          </p:nvSpPr>
          <p:spPr bwMode="auto">
            <a:xfrm>
              <a:off x="2415306" y="5390564"/>
              <a:ext cx="26014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Employment in Volatile Industries</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1" name="Rectangle 14">
              <a:extLst>
                <a:ext uri="{FF2B5EF4-FFF2-40B4-BE49-F238E27FC236}">
                  <a16:creationId xmlns:a16="http://schemas.microsoft.com/office/drawing/2014/main" id="{0EF38844-2187-4F5A-9390-A77AAC53B826}"/>
                </a:ext>
              </a:extLst>
            </p:cNvPr>
            <p:cNvSpPr>
              <a:spLocks noChangeArrowheads="1"/>
            </p:cNvSpPr>
            <p:nvPr/>
          </p:nvSpPr>
          <p:spPr bwMode="auto">
            <a:xfrm>
              <a:off x="2641069" y="5755727"/>
              <a:ext cx="24476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Median Annual Wage Earnings</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2" name="Rectangle 15">
              <a:extLst>
                <a:ext uri="{FF2B5EF4-FFF2-40B4-BE49-F238E27FC236}">
                  <a16:creationId xmlns:a16="http://schemas.microsoft.com/office/drawing/2014/main" id="{B1932AF9-AE87-4A32-9388-8E40224D47D2}"/>
                </a:ext>
              </a:extLst>
            </p:cNvPr>
            <p:cNvSpPr>
              <a:spLocks noChangeArrowheads="1"/>
            </p:cNvSpPr>
            <p:nvPr/>
          </p:nvSpPr>
          <p:spPr bwMode="auto">
            <a:xfrm>
              <a:off x="3700526" y="6127808"/>
              <a:ext cx="138820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Personal Income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3" name="Rectangle 16">
              <a:extLst>
                <a:ext uri="{FF2B5EF4-FFF2-40B4-BE49-F238E27FC236}">
                  <a16:creationId xmlns:a16="http://schemas.microsoft.com/office/drawing/2014/main" id="{BA4DB474-8D7B-4D54-A0D8-1FAE642B244B}"/>
                </a:ext>
              </a:extLst>
            </p:cNvPr>
            <p:cNvSpPr>
              <a:spLocks noChangeArrowheads="1"/>
            </p:cNvSpPr>
            <p:nvPr/>
          </p:nvSpPr>
          <p:spPr bwMode="auto">
            <a:xfrm>
              <a:off x="1347826" y="6465260"/>
              <a:ext cx="376827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Working-Age Adults  with SSI or Welfare Income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376" name="Straight Connector 375">
              <a:extLst>
                <a:ext uri="{FF2B5EF4-FFF2-40B4-BE49-F238E27FC236}">
                  <a16:creationId xmlns:a16="http://schemas.microsoft.com/office/drawing/2014/main" id="{07201D75-4654-4B69-87E6-022F4F260741}"/>
                </a:ext>
              </a:extLst>
            </p:cNvPr>
            <p:cNvCxnSpPr/>
            <p:nvPr/>
          </p:nvCxnSpPr>
          <p:spPr>
            <a:xfrm>
              <a:off x="5238558" y="498526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13A502AB-3424-4BC6-BB12-E5BF0B5344F8}"/>
                </a:ext>
              </a:extLst>
            </p:cNvPr>
            <p:cNvCxnSpPr/>
            <p:nvPr/>
          </p:nvCxnSpPr>
          <p:spPr>
            <a:xfrm>
              <a:off x="5243124" y="532930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866323A2-DFA9-419F-843A-7DE7CF48D8AC}"/>
                </a:ext>
              </a:extLst>
            </p:cNvPr>
            <p:cNvCxnSpPr/>
            <p:nvPr/>
          </p:nvCxnSpPr>
          <p:spPr>
            <a:xfrm>
              <a:off x="5243580" y="568255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7B4CEDED-0B5F-4B0D-BE2E-538A434BEC9B}"/>
                </a:ext>
              </a:extLst>
            </p:cNvPr>
            <p:cNvCxnSpPr/>
            <p:nvPr/>
          </p:nvCxnSpPr>
          <p:spPr>
            <a:xfrm>
              <a:off x="5231725" y="604849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1674B810-CB32-442F-B3A9-07F040C80414}"/>
                </a:ext>
              </a:extLst>
            </p:cNvPr>
            <p:cNvCxnSpPr/>
            <p:nvPr/>
          </p:nvCxnSpPr>
          <p:spPr>
            <a:xfrm>
              <a:off x="5225341" y="640348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Line 75">
              <a:extLst>
                <a:ext uri="{FF2B5EF4-FFF2-40B4-BE49-F238E27FC236}">
                  <a16:creationId xmlns:a16="http://schemas.microsoft.com/office/drawing/2014/main" id="{62230065-93D4-4238-821A-3B4500D30820}"/>
                </a:ext>
              </a:extLst>
            </p:cNvPr>
            <p:cNvSpPr>
              <a:spLocks noChangeShapeType="1"/>
            </p:cNvSpPr>
            <p:nvPr/>
          </p:nvSpPr>
          <p:spPr bwMode="auto">
            <a:xfrm>
              <a:off x="1013712" y="6854149"/>
              <a:ext cx="9265710"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3">
              <a:extLst>
                <a:ext uri="{FF2B5EF4-FFF2-40B4-BE49-F238E27FC236}">
                  <a16:creationId xmlns:a16="http://schemas.microsoft.com/office/drawing/2014/main" id="{246CA834-8D36-49E2-A36D-0C47F096E158}"/>
                </a:ext>
              </a:extLst>
            </p:cNvPr>
            <p:cNvSpPr>
              <a:spLocks noChangeArrowheads="1"/>
            </p:cNvSpPr>
            <p:nvPr/>
          </p:nvSpPr>
          <p:spPr bwMode="auto">
            <a:xfrm>
              <a:off x="477080" y="4323747"/>
              <a:ext cx="12916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WORKFORCE</a:t>
              </a:r>
              <a:endParaRPr kumimoji="0" lang="en-US" altLang="en-US" sz="14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6" name="Rectangle 265">
              <a:extLst>
                <a:ext uri="{FF2B5EF4-FFF2-40B4-BE49-F238E27FC236}">
                  <a16:creationId xmlns:a16="http://schemas.microsoft.com/office/drawing/2014/main" id="{B13FE6D4-38B9-4F2E-9E92-1B87CC85FA35}"/>
                </a:ext>
              </a:extLst>
            </p:cNvPr>
            <p:cNvSpPr/>
            <p:nvPr/>
          </p:nvSpPr>
          <p:spPr>
            <a:xfrm>
              <a:off x="393383" y="4295519"/>
              <a:ext cx="11072837" cy="302051"/>
            </a:xfrm>
            <a:prstGeom prst="rect">
              <a:avLst/>
            </a:prstGeom>
            <a:solidFill>
              <a:schemeClr val="accent1">
                <a:lumMod val="60000"/>
                <a:lumOff val="40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5" name="Straight Connector 374">
              <a:extLst>
                <a:ext uri="{FF2B5EF4-FFF2-40B4-BE49-F238E27FC236}">
                  <a16:creationId xmlns:a16="http://schemas.microsoft.com/office/drawing/2014/main" id="{7A51B610-6329-48E6-9F9E-4685DA8DCB79}"/>
                </a:ext>
              </a:extLst>
            </p:cNvPr>
            <p:cNvCxnSpPr/>
            <p:nvPr/>
          </p:nvCxnSpPr>
          <p:spPr>
            <a:xfrm>
              <a:off x="5228514" y="4602903"/>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45" name="Oval 544">
              <a:extLst>
                <a:ext uri="{FF2B5EF4-FFF2-40B4-BE49-F238E27FC236}">
                  <a16:creationId xmlns:a16="http://schemas.microsoft.com/office/drawing/2014/main" id="{F26802BA-02D0-39C8-155C-DDC4BA7F8A70}"/>
                </a:ext>
              </a:extLst>
            </p:cNvPr>
            <p:cNvSpPr/>
            <p:nvPr/>
          </p:nvSpPr>
          <p:spPr>
            <a:xfrm flipV="1">
              <a:off x="8221259" y="467968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8" name="TextBox 547">
              <a:extLst>
                <a:ext uri="{FF2B5EF4-FFF2-40B4-BE49-F238E27FC236}">
                  <a16:creationId xmlns:a16="http://schemas.microsoft.com/office/drawing/2014/main" id="{03D6A3C0-6475-29DF-342D-AC36742B0703}"/>
                </a:ext>
              </a:extLst>
            </p:cNvPr>
            <p:cNvSpPr txBox="1"/>
            <p:nvPr/>
          </p:nvSpPr>
          <p:spPr>
            <a:xfrm>
              <a:off x="8185652" y="4638566"/>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550" name="Oval 549">
              <a:extLst>
                <a:ext uri="{FF2B5EF4-FFF2-40B4-BE49-F238E27FC236}">
                  <a16:creationId xmlns:a16="http://schemas.microsoft.com/office/drawing/2014/main" id="{9447DA45-51A4-E251-4DDF-6925C55A72D9}"/>
                </a:ext>
              </a:extLst>
            </p:cNvPr>
            <p:cNvSpPr/>
            <p:nvPr/>
          </p:nvSpPr>
          <p:spPr>
            <a:xfrm flipV="1">
              <a:off x="8963708" y="468577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1" name="TextBox 550">
              <a:extLst>
                <a:ext uri="{FF2B5EF4-FFF2-40B4-BE49-F238E27FC236}">
                  <a16:creationId xmlns:a16="http://schemas.microsoft.com/office/drawing/2014/main" id="{0C39CFE6-9C2B-DA04-05F9-36DB3873FEDA}"/>
                </a:ext>
              </a:extLst>
            </p:cNvPr>
            <p:cNvSpPr txBox="1"/>
            <p:nvPr/>
          </p:nvSpPr>
          <p:spPr>
            <a:xfrm>
              <a:off x="8941142" y="464288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557" name="Oval 556">
              <a:extLst>
                <a:ext uri="{FF2B5EF4-FFF2-40B4-BE49-F238E27FC236}">
                  <a16:creationId xmlns:a16="http://schemas.microsoft.com/office/drawing/2014/main" id="{49D83240-E17E-BEC0-DB10-691A63B119EF}"/>
                </a:ext>
              </a:extLst>
            </p:cNvPr>
            <p:cNvSpPr/>
            <p:nvPr/>
          </p:nvSpPr>
          <p:spPr>
            <a:xfrm flipV="1">
              <a:off x="10567125" y="468736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TextBox 559">
              <a:extLst>
                <a:ext uri="{FF2B5EF4-FFF2-40B4-BE49-F238E27FC236}">
                  <a16:creationId xmlns:a16="http://schemas.microsoft.com/office/drawing/2014/main" id="{D703098A-7449-2E47-E0E5-B6DEE3394C02}"/>
                </a:ext>
              </a:extLst>
            </p:cNvPr>
            <p:cNvSpPr txBox="1"/>
            <p:nvPr/>
          </p:nvSpPr>
          <p:spPr>
            <a:xfrm>
              <a:off x="10528926" y="464460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567" name="Oval 566">
              <a:extLst>
                <a:ext uri="{FF2B5EF4-FFF2-40B4-BE49-F238E27FC236}">
                  <a16:creationId xmlns:a16="http://schemas.microsoft.com/office/drawing/2014/main" id="{1AA4B7D9-1BBC-33B4-1D96-DE3A4FDD8BCF}"/>
                </a:ext>
              </a:extLst>
            </p:cNvPr>
            <p:cNvSpPr/>
            <p:nvPr/>
          </p:nvSpPr>
          <p:spPr>
            <a:xfrm flipV="1">
              <a:off x="8581933" y="4679939"/>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0" name="TextBox 569">
              <a:extLst>
                <a:ext uri="{FF2B5EF4-FFF2-40B4-BE49-F238E27FC236}">
                  <a16:creationId xmlns:a16="http://schemas.microsoft.com/office/drawing/2014/main" id="{71CE7F9B-7513-3197-1CA9-D04BCB806BA5}"/>
                </a:ext>
              </a:extLst>
            </p:cNvPr>
            <p:cNvSpPr txBox="1"/>
            <p:nvPr/>
          </p:nvSpPr>
          <p:spPr>
            <a:xfrm>
              <a:off x="8547352" y="463814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573" name="Oval 572">
              <a:extLst>
                <a:ext uri="{FF2B5EF4-FFF2-40B4-BE49-F238E27FC236}">
                  <a16:creationId xmlns:a16="http://schemas.microsoft.com/office/drawing/2014/main" id="{9EC659B6-BAD2-83FC-9F75-E8C43E34A8D5}"/>
                </a:ext>
              </a:extLst>
            </p:cNvPr>
            <p:cNvSpPr/>
            <p:nvPr/>
          </p:nvSpPr>
          <p:spPr>
            <a:xfrm flipV="1">
              <a:off x="10773088" y="469128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6" name="TextBox 575">
              <a:extLst>
                <a:ext uri="{FF2B5EF4-FFF2-40B4-BE49-F238E27FC236}">
                  <a16:creationId xmlns:a16="http://schemas.microsoft.com/office/drawing/2014/main" id="{B33C9BE4-77D3-5A5E-A4ED-E597E6221D69}"/>
                </a:ext>
              </a:extLst>
            </p:cNvPr>
            <p:cNvSpPr txBox="1"/>
            <p:nvPr/>
          </p:nvSpPr>
          <p:spPr>
            <a:xfrm>
              <a:off x="10734241" y="464867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582" name="Oval 581">
              <a:extLst>
                <a:ext uri="{FF2B5EF4-FFF2-40B4-BE49-F238E27FC236}">
                  <a16:creationId xmlns:a16="http://schemas.microsoft.com/office/drawing/2014/main" id="{0401AED4-99FC-4044-8C06-A4C92537D550}"/>
                </a:ext>
              </a:extLst>
            </p:cNvPr>
            <p:cNvSpPr/>
            <p:nvPr/>
          </p:nvSpPr>
          <p:spPr>
            <a:xfrm flipV="1">
              <a:off x="10982762" y="4689378"/>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6" name="TextBox 585">
              <a:extLst>
                <a:ext uri="{FF2B5EF4-FFF2-40B4-BE49-F238E27FC236}">
                  <a16:creationId xmlns:a16="http://schemas.microsoft.com/office/drawing/2014/main" id="{1F5A2243-882D-CCDD-D7EB-3783F6E24495}"/>
                </a:ext>
              </a:extLst>
            </p:cNvPr>
            <p:cNvSpPr txBox="1"/>
            <p:nvPr/>
          </p:nvSpPr>
          <p:spPr>
            <a:xfrm>
              <a:off x="10979781" y="464386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589" name="Oval 588">
              <a:extLst>
                <a:ext uri="{FF2B5EF4-FFF2-40B4-BE49-F238E27FC236}">
                  <a16:creationId xmlns:a16="http://schemas.microsoft.com/office/drawing/2014/main" id="{8295A12B-62FA-6836-CB3C-F0AD441CCE86}"/>
                </a:ext>
              </a:extLst>
            </p:cNvPr>
            <p:cNvSpPr/>
            <p:nvPr/>
          </p:nvSpPr>
          <p:spPr>
            <a:xfrm flipV="1">
              <a:off x="9263787" y="4694786"/>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2" name="Oval 591">
              <a:extLst>
                <a:ext uri="{FF2B5EF4-FFF2-40B4-BE49-F238E27FC236}">
                  <a16:creationId xmlns:a16="http://schemas.microsoft.com/office/drawing/2014/main" id="{D11AA839-D6BF-C2AA-E424-11533EAA06F6}"/>
                </a:ext>
              </a:extLst>
            </p:cNvPr>
            <p:cNvSpPr/>
            <p:nvPr/>
          </p:nvSpPr>
          <p:spPr>
            <a:xfrm rot="10800000" flipV="1">
              <a:off x="9545117" y="46894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594" name="Oval 593">
              <a:extLst>
                <a:ext uri="{FF2B5EF4-FFF2-40B4-BE49-F238E27FC236}">
                  <a16:creationId xmlns:a16="http://schemas.microsoft.com/office/drawing/2014/main" id="{C271C202-B207-1313-7C55-AE2A183D8799}"/>
                </a:ext>
              </a:extLst>
            </p:cNvPr>
            <p:cNvSpPr/>
            <p:nvPr/>
          </p:nvSpPr>
          <p:spPr>
            <a:xfrm rot="10800000" flipV="1">
              <a:off x="10361095" y="468272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595" name="Oval 594">
              <a:extLst>
                <a:ext uri="{FF2B5EF4-FFF2-40B4-BE49-F238E27FC236}">
                  <a16:creationId xmlns:a16="http://schemas.microsoft.com/office/drawing/2014/main" id="{A8F66A9E-FE2E-AECD-2462-D31FB36E1AE8}"/>
                </a:ext>
              </a:extLst>
            </p:cNvPr>
            <p:cNvSpPr/>
            <p:nvPr/>
          </p:nvSpPr>
          <p:spPr>
            <a:xfrm rot="10800000" flipV="1">
              <a:off x="10164751" y="467928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601" name="Oval 600">
              <a:extLst>
                <a:ext uri="{FF2B5EF4-FFF2-40B4-BE49-F238E27FC236}">
                  <a16:creationId xmlns:a16="http://schemas.microsoft.com/office/drawing/2014/main" id="{6C6C13C1-3596-F782-A0D8-9E58C6AC96F7}"/>
                </a:ext>
              </a:extLst>
            </p:cNvPr>
            <p:cNvSpPr/>
            <p:nvPr/>
          </p:nvSpPr>
          <p:spPr>
            <a:xfrm flipV="1">
              <a:off x="9942106" y="467701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4" name="TextBox 603">
              <a:extLst>
                <a:ext uri="{FF2B5EF4-FFF2-40B4-BE49-F238E27FC236}">
                  <a16:creationId xmlns:a16="http://schemas.microsoft.com/office/drawing/2014/main" id="{F51F5560-5FD6-EB42-DEF7-536372DD4CEA}"/>
                </a:ext>
              </a:extLst>
            </p:cNvPr>
            <p:cNvSpPr txBox="1"/>
            <p:nvPr/>
          </p:nvSpPr>
          <p:spPr>
            <a:xfrm>
              <a:off x="9851747" y="4634255"/>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611" name="Oval 610">
              <a:extLst>
                <a:ext uri="{FF2B5EF4-FFF2-40B4-BE49-F238E27FC236}">
                  <a16:creationId xmlns:a16="http://schemas.microsoft.com/office/drawing/2014/main" id="{BBCE85A4-BD0F-019D-2FA9-C242FE6606E9}"/>
                </a:ext>
              </a:extLst>
            </p:cNvPr>
            <p:cNvSpPr/>
            <p:nvPr/>
          </p:nvSpPr>
          <p:spPr>
            <a:xfrm flipV="1">
              <a:off x="9602065" y="505215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4" name="TextBox 613">
              <a:extLst>
                <a:ext uri="{FF2B5EF4-FFF2-40B4-BE49-F238E27FC236}">
                  <a16:creationId xmlns:a16="http://schemas.microsoft.com/office/drawing/2014/main" id="{5CC59761-F5B4-0570-D8C8-C9A8E30A42FA}"/>
                </a:ext>
              </a:extLst>
            </p:cNvPr>
            <p:cNvSpPr txBox="1"/>
            <p:nvPr/>
          </p:nvSpPr>
          <p:spPr>
            <a:xfrm>
              <a:off x="9566458" y="5011033"/>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616" name="Oval 615">
              <a:extLst>
                <a:ext uri="{FF2B5EF4-FFF2-40B4-BE49-F238E27FC236}">
                  <a16:creationId xmlns:a16="http://schemas.microsoft.com/office/drawing/2014/main" id="{04293773-8843-6B2D-2F4C-A09980BAFB7C}"/>
                </a:ext>
              </a:extLst>
            </p:cNvPr>
            <p:cNvSpPr/>
            <p:nvPr/>
          </p:nvSpPr>
          <p:spPr>
            <a:xfrm flipV="1">
              <a:off x="9413601" y="505392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7" name="TextBox 616">
              <a:extLst>
                <a:ext uri="{FF2B5EF4-FFF2-40B4-BE49-F238E27FC236}">
                  <a16:creationId xmlns:a16="http://schemas.microsoft.com/office/drawing/2014/main" id="{FCD0D558-5C42-89D1-8AB4-01CF240BB46F}"/>
                </a:ext>
              </a:extLst>
            </p:cNvPr>
            <p:cNvSpPr txBox="1"/>
            <p:nvPr/>
          </p:nvSpPr>
          <p:spPr>
            <a:xfrm>
              <a:off x="9391035" y="50110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623" name="Oval 622">
              <a:extLst>
                <a:ext uri="{FF2B5EF4-FFF2-40B4-BE49-F238E27FC236}">
                  <a16:creationId xmlns:a16="http://schemas.microsoft.com/office/drawing/2014/main" id="{181A6509-2BD5-5ACA-02E3-FF24CE31D8D1}"/>
                </a:ext>
              </a:extLst>
            </p:cNvPr>
            <p:cNvSpPr/>
            <p:nvPr/>
          </p:nvSpPr>
          <p:spPr>
            <a:xfrm flipV="1">
              <a:off x="10677368" y="505379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6" name="TextBox 625">
              <a:extLst>
                <a:ext uri="{FF2B5EF4-FFF2-40B4-BE49-F238E27FC236}">
                  <a16:creationId xmlns:a16="http://schemas.microsoft.com/office/drawing/2014/main" id="{78E3A500-E236-B087-E300-D65F382AD742}"/>
                </a:ext>
              </a:extLst>
            </p:cNvPr>
            <p:cNvSpPr txBox="1"/>
            <p:nvPr/>
          </p:nvSpPr>
          <p:spPr>
            <a:xfrm>
              <a:off x="10639169" y="50110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633" name="Oval 632">
              <a:extLst>
                <a:ext uri="{FF2B5EF4-FFF2-40B4-BE49-F238E27FC236}">
                  <a16:creationId xmlns:a16="http://schemas.microsoft.com/office/drawing/2014/main" id="{F367119F-3BC9-4F2F-098A-2156B5455B1A}"/>
                </a:ext>
              </a:extLst>
            </p:cNvPr>
            <p:cNvSpPr/>
            <p:nvPr/>
          </p:nvSpPr>
          <p:spPr>
            <a:xfrm flipV="1">
              <a:off x="10838463" y="5052826"/>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6" name="TextBox 635">
              <a:extLst>
                <a:ext uri="{FF2B5EF4-FFF2-40B4-BE49-F238E27FC236}">
                  <a16:creationId xmlns:a16="http://schemas.microsoft.com/office/drawing/2014/main" id="{1522C04A-DDD9-FA87-EB1C-ACF982D96A70}"/>
                </a:ext>
              </a:extLst>
            </p:cNvPr>
            <p:cNvSpPr txBox="1"/>
            <p:nvPr/>
          </p:nvSpPr>
          <p:spPr>
            <a:xfrm>
              <a:off x="10801772" y="501308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638" name="Oval 637">
              <a:extLst>
                <a:ext uri="{FF2B5EF4-FFF2-40B4-BE49-F238E27FC236}">
                  <a16:creationId xmlns:a16="http://schemas.microsoft.com/office/drawing/2014/main" id="{417A1F88-2B57-53B6-49EC-34F116559717}"/>
                </a:ext>
              </a:extLst>
            </p:cNvPr>
            <p:cNvSpPr/>
            <p:nvPr/>
          </p:nvSpPr>
          <p:spPr>
            <a:xfrm flipV="1">
              <a:off x="10340999" y="505364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9" name="TextBox 638">
              <a:extLst>
                <a:ext uri="{FF2B5EF4-FFF2-40B4-BE49-F238E27FC236}">
                  <a16:creationId xmlns:a16="http://schemas.microsoft.com/office/drawing/2014/main" id="{B64C7308-5A64-A931-DCFD-D6B9179CDAC3}"/>
                </a:ext>
              </a:extLst>
            </p:cNvPr>
            <p:cNvSpPr txBox="1"/>
            <p:nvPr/>
          </p:nvSpPr>
          <p:spPr>
            <a:xfrm>
              <a:off x="10302152" y="50110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645" name="Oval 644">
              <a:extLst>
                <a:ext uri="{FF2B5EF4-FFF2-40B4-BE49-F238E27FC236}">
                  <a16:creationId xmlns:a16="http://schemas.microsoft.com/office/drawing/2014/main" id="{1F1BA342-1F2E-BE81-199B-49082CA53F6E}"/>
                </a:ext>
              </a:extLst>
            </p:cNvPr>
            <p:cNvSpPr/>
            <p:nvPr/>
          </p:nvSpPr>
          <p:spPr>
            <a:xfrm flipV="1">
              <a:off x="11230893" y="5056542"/>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8" name="TextBox 647">
              <a:extLst>
                <a:ext uri="{FF2B5EF4-FFF2-40B4-BE49-F238E27FC236}">
                  <a16:creationId xmlns:a16="http://schemas.microsoft.com/office/drawing/2014/main" id="{63C33800-6F97-476A-53DD-A5BDCDD055A9}"/>
                </a:ext>
              </a:extLst>
            </p:cNvPr>
            <p:cNvSpPr txBox="1"/>
            <p:nvPr/>
          </p:nvSpPr>
          <p:spPr>
            <a:xfrm>
              <a:off x="11227912" y="50110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652" name="Oval 651">
              <a:extLst>
                <a:ext uri="{FF2B5EF4-FFF2-40B4-BE49-F238E27FC236}">
                  <a16:creationId xmlns:a16="http://schemas.microsoft.com/office/drawing/2014/main" id="{698647C7-01F3-D3F4-1F26-89788F207F1E}"/>
                </a:ext>
              </a:extLst>
            </p:cNvPr>
            <p:cNvSpPr/>
            <p:nvPr/>
          </p:nvSpPr>
          <p:spPr>
            <a:xfrm flipV="1">
              <a:off x="9966827" y="505062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5" name="Oval 654">
              <a:extLst>
                <a:ext uri="{FF2B5EF4-FFF2-40B4-BE49-F238E27FC236}">
                  <a16:creationId xmlns:a16="http://schemas.microsoft.com/office/drawing/2014/main" id="{CB256BB2-0E2D-D73F-6221-3349030AB0A9}"/>
                </a:ext>
              </a:extLst>
            </p:cNvPr>
            <p:cNvSpPr/>
            <p:nvPr/>
          </p:nvSpPr>
          <p:spPr>
            <a:xfrm rot="10800000" flipV="1">
              <a:off x="10142894" y="505062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658" name="Oval 657">
              <a:extLst>
                <a:ext uri="{FF2B5EF4-FFF2-40B4-BE49-F238E27FC236}">
                  <a16:creationId xmlns:a16="http://schemas.microsoft.com/office/drawing/2014/main" id="{499FE0C6-4C4E-F3C1-4FF0-C71419A7B758}"/>
                </a:ext>
              </a:extLst>
            </p:cNvPr>
            <p:cNvSpPr/>
            <p:nvPr/>
          </p:nvSpPr>
          <p:spPr>
            <a:xfrm rot="10800000" flipV="1">
              <a:off x="10510849" y="505062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660" name="Oval 659">
              <a:extLst>
                <a:ext uri="{FF2B5EF4-FFF2-40B4-BE49-F238E27FC236}">
                  <a16:creationId xmlns:a16="http://schemas.microsoft.com/office/drawing/2014/main" id="{11C30B7D-5680-3DF2-2CCA-19AF9EA07981}"/>
                </a:ext>
              </a:extLst>
            </p:cNvPr>
            <p:cNvSpPr/>
            <p:nvPr/>
          </p:nvSpPr>
          <p:spPr>
            <a:xfrm rot="10800000" flipV="1">
              <a:off x="9768583" y="505062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664" name="Oval 663">
              <a:extLst>
                <a:ext uri="{FF2B5EF4-FFF2-40B4-BE49-F238E27FC236}">
                  <a16:creationId xmlns:a16="http://schemas.microsoft.com/office/drawing/2014/main" id="{6B7C5381-B14F-5F3E-ABE6-A478FCBEC318}"/>
                </a:ext>
              </a:extLst>
            </p:cNvPr>
            <p:cNvSpPr/>
            <p:nvPr/>
          </p:nvSpPr>
          <p:spPr>
            <a:xfrm flipV="1">
              <a:off x="11033851" y="505379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7" name="TextBox 666">
              <a:extLst>
                <a:ext uri="{FF2B5EF4-FFF2-40B4-BE49-F238E27FC236}">
                  <a16:creationId xmlns:a16="http://schemas.microsoft.com/office/drawing/2014/main" id="{9AE02781-90A2-D0EA-1140-06931F3C31B6}"/>
                </a:ext>
              </a:extLst>
            </p:cNvPr>
            <p:cNvSpPr txBox="1"/>
            <p:nvPr/>
          </p:nvSpPr>
          <p:spPr>
            <a:xfrm>
              <a:off x="10943492" y="5011033"/>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674" name="Oval 673">
              <a:extLst>
                <a:ext uri="{FF2B5EF4-FFF2-40B4-BE49-F238E27FC236}">
                  <a16:creationId xmlns:a16="http://schemas.microsoft.com/office/drawing/2014/main" id="{3E62F10C-7C4C-8F07-EAD5-F7B2F9017DB4}"/>
                </a:ext>
              </a:extLst>
            </p:cNvPr>
            <p:cNvSpPr/>
            <p:nvPr/>
          </p:nvSpPr>
          <p:spPr>
            <a:xfrm flipV="1">
              <a:off x="7625591" y="539074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7" name="TextBox 676">
              <a:extLst>
                <a:ext uri="{FF2B5EF4-FFF2-40B4-BE49-F238E27FC236}">
                  <a16:creationId xmlns:a16="http://schemas.microsoft.com/office/drawing/2014/main" id="{AC37040C-ABFA-4B09-E4F9-8F9A5FA658D0}"/>
                </a:ext>
              </a:extLst>
            </p:cNvPr>
            <p:cNvSpPr txBox="1"/>
            <p:nvPr/>
          </p:nvSpPr>
          <p:spPr>
            <a:xfrm>
              <a:off x="7589984" y="5349626"/>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679" name="Oval 678">
              <a:extLst>
                <a:ext uri="{FF2B5EF4-FFF2-40B4-BE49-F238E27FC236}">
                  <a16:creationId xmlns:a16="http://schemas.microsoft.com/office/drawing/2014/main" id="{A415BE68-6E6B-9268-EA57-245CF7CCCA18}"/>
                </a:ext>
              </a:extLst>
            </p:cNvPr>
            <p:cNvSpPr/>
            <p:nvPr/>
          </p:nvSpPr>
          <p:spPr>
            <a:xfrm flipV="1">
              <a:off x="6490605" y="539251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0" name="TextBox 679">
              <a:extLst>
                <a:ext uri="{FF2B5EF4-FFF2-40B4-BE49-F238E27FC236}">
                  <a16:creationId xmlns:a16="http://schemas.microsoft.com/office/drawing/2014/main" id="{A9378979-D7F7-D7C2-CC8C-93B8F9A1F898}"/>
                </a:ext>
              </a:extLst>
            </p:cNvPr>
            <p:cNvSpPr txBox="1"/>
            <p:nvPr/>
          </p:nvSpPr>
          <p:spPr>
            <a:xfrm>
              <a:off x="6468039" y="534962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686" name="Oval 685">
              <a:extLst>
                <a:ext uri="{FF2B5EF4-FFF2-40B4-BE49-F238E27FC236}">
                  <a16:creationId xmlns:a16="http://schemas.microsoft.com/office/drawing/2014/main" id="{B4FCDC9F-6FEC-6CD1-32B5-4124E768C7A3}"/>
                </a:ext>
              </a:extLst>
            </p:cNvPr>
            <p:cNvSpPr/>
            <p:nvPr/>
          </p:nvSpPr>
          <p:spPr>
            <a:xfrm flipV="1">
              <a:off x="6117892" y="539238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0" name="TextBox 689">
              <a:extLst>
                <a:ext uri="{FF2B5EF4-FFF2-40B4-BE49-F238E27FC236}">
                  <a16:creationId xmlns:a16="http://schemas.microsoft.com/office/drawing/2014/main" id="{E1B725A6-480F-DAD2-1BBB-DCD836BFF7D6}"/>
                </a:ext>
              </a:extLst>
            </p:cNvPr>
            <p:cNvSpPr txBox="1"/>
            <p:nvPr/>
          </p:nvSpPr>
          <p:spPr>
            <a:xfrm>
              <a:off x="6079693" y="534962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696" name="Oval 695">
              <a:extLst>
                <a:ext uri="{FF2B5EF4-FFF2-40B4-BE49-F238E27FC236}">
                  <a16:creationId xmlns:a16="http://schemas.microsoft.com/office/drawing/2014/main" id="{2386635F-3F2D-0F1E-CCF1-C073472FCF0D}"/>
                </a:ext>
              </a:extLst>
            </p:cNvPr>
            <p:cNvSpPr/>
            <p:nvPr/>
          </p:nvSpPr>
          <p:spPr>
            <a:xfrm flipV="1">
              <a:off x="7044312" y="5391419"/>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7" name="TextBox 696">
              <a:extLst>
                <a:ext uri="{FF2B5EF4-FFF2-40B4-BE49-F238E27FC236}">
                  <a16:creationId xmlns:a16="http://schemas.microsoft.com/office/drawing/2014/main" id="{1F0AEDAD-C551-7077-F4F6-51357D29593F}"/>
                </a:ext>
              </a:extLst>
            </p:cNvPr>
            <p:cNvSpPr txBox="1"/>
            <p:nvPr/>
          </p:nvSpPr>
          <p:spPr>
            <a:xfrm>
              <a:off x="7018450" y="5335191"/>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699" name="Oval 698">
              <a:extLst>
                <a:ext uri="{FF2B5EF4-FFF2-40B4-BE49-F238E27FC236}">
                  <a16:creationId xmlns:a16="http://schemas.microsoft.com/office/drawing/2014/main" id="{4D01BE4B-3932-BCDD-6495-B2167F128B3A}"/>
                </a:ext>
              </a:extLst>
            </p:cNvPr>
            <p:cNvSpPr/>
            <p:nvPr/>
          </p:nvSpPr>
          <p:spPr>
            <a:xfrm flipV="1">
              <a:off x="8043925" y="539223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0" name="TextBox 699">
              <a:extLst>
                <a:ext uri="{FF2B5EF4-FFF2-40B4-BE49-F238E27FC236}">
                  <a16:creationId xmlns:a16="http://schemas.microsoft.com/office/drawing/2014/main" id="{22855F14-ED7D-8EF5-9E7C-0DBC3D2698DA}"/>
                </a:ext>
              </a:extLst>
            </p:cNvPr>
            <p:cNvSpPr txBox="1"/>
            <p:nvPr/>
          </p:nvSpPr>
          <p:spPr>
            <a:xfrm>
              <a:off x="8005078" y="534962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702" name="Oval 701">
              <a:extLst>
                <a:ext uri="{FF2B5EF4-FFF2-40B4-BE49-F238E27FC236}">
                  <a16:creationId xmlns:a16="http://schemas.microsoft.com/office/drawing/2014/main" id="{20FC199F-610B-7478-5798-2169A764C3DD}"/>
                </a:ext>
              </a:extLst>
            </p:cNvPr>
            <p:cNvSpPr/>
            <p:nvPr/>
          </p:nvSpPr>
          <p:spPr>
            <a:xfrm flipV="1">
              <a:off x="5399155" y="5395135"/>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3" name="TextBox 702">
              <a:extLst>
                <a:ext uri="{FF2B5EF4-FFF2-40B4-BE49-F238E27FC236}">
                  <a16:creationId xmlns:a16="http://schemas.microsoft.com/office/drawing/2014/main" id="{D812EB9A-6D32-829F-9231-EA7E6BE84CBE}"/>
                </a:ext>
              </a:extLst>
            </p:cNvPr>
            <p:cNvSpPr txBox="1"/>
            <p:nvPr/>
          </p:nvSpPr>
          <p:spPr>
            <a:xfrm>
              <a:off x="5396174" y="534962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704" name="Oval 703">
              <a:extLst>
                <a:ext uri="{FF2B5EF4-FFF2-40B4-BE49-F238E27FC236}">
                  <a16:creationId xmlns:a16="http://schemas.microsoft.com/office/drawing/2014/main" id="{9D4D0CD6-A985-76EA-32AA-9DD6F4D60D70}"/>
                </a:ext>
              </a:extLst>
            </p:cNvPr>
            <p:cNvSpPr/>
            <p:nvPr/>
          </p:nvSpPr>
          <p:spPr>
            <a:xfrm flipV="1">
              <a:off x="7229971" y="5389214"/>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5" name="Oval 704">
              <a:extLst>
                <a:ext uri="{FF2B5EF4-FFF2-40B4-BE49-F238E27FC236}">
                  <a16:creationId xmlns:a16="http://schemas.microsoft.com/office/drawing/2014/main" id="{0C9082C0-47D0-FFFF-9C3A-0D1CCEAE6D14}"/>
                </a:ext>
              </a:extLst>
            </p:cNvPr>
            <p:cNvSpPr/>
            <p:nvPr/>
          </p:nvSpPr>
          <p:spPr>
            <a:xfrm rot="10800000" flipV="1">
              <a:off x="7851948" y="538921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706" name="Oval 705">
              <a:extLst>
                <a:ext uri="{FF2B5EF4-FFF2-40B4-BE49-F238E27FC236}">
                  <a16:creationId xmlns:a16="http://schemas.microsoft.com/office/drawing/2014/main" id="{480BC3A2-AC72-0C86-B71D-08D62EC51997}"/>
                </a:ext>
              </a:extLst>
            </p:cNvPr>
            <p:cNvSpPr/>
            <p:nvPr/>
          </p:nvSpPr>
          <p:spPr>
            <a:xfrm rot="10800000" flipV="1">
              <a:off x="7421201" y="538921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707" name="Oval 706">
              <a:extLst>
                <a:ext uri="{FF2B5EF4-FFF2-40B4-BE49-F238E27FC236}">
                  <a16:creationId xmlns:a16="http://schemas.microsoft.com/office/drawing/2014/main" id="{1449A071-DD93-248E-53CC-D3FFB315A837}"/>
                </a:ext>
              </a:extLst>
            </p:cNvPr>
            <p:cNvSpPr/>
            <p:nvPr/>
          </p:nvSpPr>
          <p:spPr>
            <a:xfrm rot="10800000" flipV="1">
              <a:off x="6853773" y="538921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709" name="Oval 708">
              <a:extLst>
                <a:ext uri="{FF2B5EF4-FFF2-40B4-BE49-F238E27FC236}">
                  <a16:creationId xmlns:a16="http://schemas.microsoft.com/office/drawing/2014/main" id="{E8AF4EC0-FC23-9FF4-2E1D-CE904DA8E1A2}"/>
                </a:ext>
              </a:extLst>
            </p:cNvPr>
            <p:cNvSpPr/>
            <p:nvPr/>
          </p:nvSpPr>
          <p:spPr>
            <a:xfrm flipV="1">
              <a:off x="5691724" y="539238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0" name="TextBox 709">
              <a:extLst>
                <a:ext uri="{FF2B5EF4-FFF2-40B4-BE49-F238E27FC236}">
                  <a16:creationId xmlns:a16="http://schemas.microsoft.com/office/drawing/2014/main" id="{0E3011E6-F8E2-8602-451A-577DEFA60AC9}"/>
                </a:ext>
              </a:extLst>
            </p:cNvPr>
            <p:cNvSpPr txBox="1"/>
            <p:nvPr/>
          </p:nvSpPr>
          <p:spPr>
            <a:xfrm>
              <a:off x="5601365" y="5349626"/>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712" name="Oval 711">
              <a:extLst>
                <a:ext uri="{FF2B5EF4-FFF2-40B4-BE49-F238E27FC236}">
                  <a16:creationId xmlns:a16="http://schemas.microsoft.com/office/drawing/2014/main" id="{69F351AF-99FE-9C50-F150-94076CD7AF46}"/>
                </a:ext>
              </a:extLst>
            </p:cNvPr>
            <p:cNvSpPr/>
            <p:nvPr/>
          </p:nvSpPr>
          <p:spPr>
            <a:xfrm flipV="1">
              <a:off x="7883834" y="612328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3" name="TextBox 712">
              <a:extLst>
                <a:ext uri="{FF2B5EF4-FFF2-40B4-BE49-F238E27FC236}">
                  <a16:creationId xmlns:a16="http://schemas.microsoft.com/office/drawing/2014/main" id="{4482B289-E2D1-1BE5-274A-40B2EC5A0F94}"/>
                </a:ext>
              </a:extLst>
            </p:cNvPr>
            <p:cNvSpPr txBox="1"/>
            <p:nvPr/>
          </p:nvSpPr>
          <p:spPr>
            <a:xfrm>
              <a:off x="7848227" y="6082165"/>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715" name="Oval 714">
              <a:extLst>
                <a:ext uri="{FF2B5EF4-FFF2-40B4-BE49-F238E27FC236}">
                  <a16:creationId xmlns:a16="http://schemas.microsoft.com/office/drawing/2014/main" id="{F36E91D4-AD72-9E0D-9D54-1311BA91A86F}"/>
                </a:ext>
              </a:extLst>
            </p:cNvPr>
            <p:cNvSpPr/>
            <p:nvPr/>
          </p:nvSpPr>
          <p:spPr>
            <a:xfrm flipV="1">
              <a:off x="6441176" y="612463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6" name="TextBox 715">
              <a:extLst>
                <a:ext uri="{FF2B5EF4-FFF2-40B4-BE49-F238E27FC236}">
                  <a16:creationId xmlns:a16="http://schemas.microsoft.com/office/drawing/2014/main" id="{017A594C-7625-CE29-FF6A-546522494E5D}"/>
                </a:ext>
              </a:extLst>
            </p:cNvPr>
            <p:cNvSpPr txBox="1"/>
            <p:nvPr/>
          </p:nvSpPr>
          <p:spPr>
            <a:xfrm>
              <a:off x="6418610" y="6081741"/>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718" name="Oval 717">
              <a:extLst>
                <a:ext uri="{FF2B5EF4-FFF2-40B4-BE49-F238E27FC236}">
                  <a16:creationId xmlns:a16="http://schemas.microsoft.com/office/drawing/2014/main" id="{6422CACA-BBA7-2D21-458B-CB675B2A906A}"/>
                </a:ext>
              </a:extLst>
            </p:cNvPr>
            <p:cNvSpPr/>
            <p:nvPr/>
          </p:nvSpPr>
          <p:spPr>
            <a:xfrm flipV="1">
              <a:off x="10838778" y="612281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9" name="TextBox 718">
              <a:extLst>
                <a:ext uri="{FF2B5EF4-FFF2-40B4-BE49-F238E27FC236}">
                  <a16:creationId xmlns:a16="http://schemas.microsoft.com/office/drawing/2014/main" id="{0388E56D-6A11-F972-680E-E44BABD981C7}"/>
                </a:ext>
              </a:extLst>
            </p:cNvPr>
            <p:cNvSpPr txBox="1"/>
            <p:nvPr/>
          </p:nvSpPr>
          <p:spPr>
            <a:xfrm>
              <a:off x="10800579" y="608005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721" name="Oval 720">
              <a:extLst>
                <a:ext uri="{FF2B5EF4-FFF2-40B4-BE49-F238E27FC236}">
                  <a16:creationId xmlns:a16="http://schemas.microsoft.com/office/drawing/2014/main" id="{5B672236-EEF6-BE10-2617-F2C4AF4294B4}"/>
                </a:ext>
              </a:extLst>
            </p:cNvPr>
            <p:cNvSpPr/>
            <p:nvPr/>
          </p:nvSpPr>
          <p:spPr>
            <a:xfrm flipV="1">
              <a:off x="10232789" y="6120727"/>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2" name="TextBox 721">
              <a:extLst>
                <a:ext uri="{FF2B5EF4-FFF2-40B4-BE49-F238E27FC236}">
                  <a16:creationId xmlns:a16="http://schemas.microsoft.com/office/drawing/2014/main" id="{1F939B99-572C-A3A7-E312-EF96BC342A3B}"/>
                </a:ext>
              </a:extLst>
            </p:cNvPr>
            <p:cNvSpPr txBox="1"/>
            <p:nvPr/>
          </p:nvSpPr>
          <p:spPr>
            <a:xfrm>
              <a:off x="10217317" y="607426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724" name="Oval 723">
              <a:extLst>
                <a:ext uri="{FF2B5EF4-FFF2-40B4-BE49-F238E27FC236}">
                  <a16:creationId xmlns:a16="http://schemas.microsoft.com/office/drawing/2014/main" id="{FCFFEF24-274E-6388-584F-5D34D2671293}"/>
                </a:ext>
              </a:extLst>
            </p:cNvPr>
            <p:cNvSpPr/>
            <p:nvPr/>
          </p:nvSpPr>
          <p:spPr>
            <a:xfrm flipV="1">
              <a:off x="9911148" y="611031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5" name="TextBox 724">
              <a:extLst>
                <a:ext uri="{FF2B5EF4-FFF2-40B4-BE49-F238E27FC236}">
                  <a16:creationId xmlns:a16="http://schemas.microsoft.com/office/drawing/2014/main" id="{3F8A89E4-2A75-C7D3-02A5-DA4A50B5CDDA}"/>
                </a:ext>
              </a:extLst>
            </p:cNvPr>
            <p:cNvSpPr txBox="1"/>
            <p:nvPr/>
          </p:nvSpPr>
          <p:spPr>
            <a:xfrm>
              <a:off x="9872301" y="606769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727" name="Oval 726">
              <a:extLst>
                <a:ext uri="{FF2B5EF4-FFF2-40B4-BE49-F238E27FC236}">
                  <a16:creationId xmlns:a16="http://schemas.microsoft.com/office/drawing/2014/main" id="{B91960BC-E410-BEFA-9A76-0BAAC8BB8BA2}"/>
                </a:ext>
              </a:extLst>
            </p:cNvPr>
            <p:cNvSpPr/>
            <p:nvPr/>
          </p:nvSpPr>
          <p:spPr>
            <a:xfrm flipV="1">
              <a:off x="11008517" y="6123745"/>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8" name="TextBox 727">
              <a:extLst>
                <a:ext uri="{FF2B5EF4-FFF2-40B4-BE49-F238E27FC236}">
                  <a16:creationId xmlns:a16="http://schemas.microsoft.com/office/drawing/2014/main" id="{D84AFDED-67C2-9E25-52A5-08879D1B56AE}"/>
                </a:ext>
              </a:extLst>
            </p:cNvPr>
            <p:cNvSpPr txBox="1"/>
            <p:nvPr/>
          </p:nvSpPr>
          <p:spPr>
            <a:xfrm>
              <a:off x="11005536" y="607823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729" name="Oval 728">
              <a:extLst>
                <a:ext uri="{FF2B5EF4-FFF2-40B4-BE49-F238E27FC236}">
                  <a16:creationId xmlns:a16="http://schemas.microsoft.com/office/drawing/2014/main" id="{B74EBFB8-562D-E31B-8052-88E9C4614AA2}"/>
                </a:ext>
              </a:extLst>
            </p:cNvPr>
            <p:cNvSpPr/>
            <p:nvPr/>
          </p:nvSpPr>
          <p:spPr>
            <a:xfrm flipV="1">
              <a:off x="8073110" y="6123543"/>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0" name="Oval 729">
              <a:extLst>
                <a:ext uri="{FF2B5EF4-FFF2-40B4-BE49-F238E27FC236}">
                  <a16:creationId xmlns:a16="http://schemas.microsoft.com/office/drawing/2014/main" id="{3F829A25-4DB0-8B1C-49D3-1F7875DDDB6D}"/>
                </a:ext>
              </a:extLst>
            </p:cNvPr>
            <p:cNvSpPr/>
            <p:nvPr/>
          </p:nvSpPr>
          <p:spPr>
            <a:xfrm rot="10800000" flipV="1">
              <a:off x="7681791" y="611807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731" name="Oval 730">
              <a:extLst>
                <a:ext uri="{FF2B5EF4-FFF2-40B4-BE49-F238E27FC236}">
                  <a16:creationId xmlns:a16="http://schemas.microsoft.com/office/drawing/2014/main" id="{A452BC2F-2383-95E1-40C7-C2678B462300}"/>
                </a:ext>
              </a:extLst>
            </p:cNvPr>
            <p:cNvSpPr/>
            <p:nvPr/>
          </p:nvSpPr>
          <p:spPr>
            <a:xfrm rot="10800000" flipV="1">
              <a:off x="10633449" y="611807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732" name="Oval 731">
              <a:extLst>
                <a:ext uri="{FF2B5EF4-FFF2-40B4-BE49-F238E27FC236}">
                  <a16:creationId xmlns:a16="http://schemas.microsoft.com/office/drawing/2014/main" id="{4C4BFE3B-0948-4D17-5E8D-106CF290EB3F}"/>
                </a:ext>
              </a:extLst>
            </p:cNvPr>
            <p:cNvSpPr/>
            <p:nvPr/>
          </p:nvSpPr>
          <p:spPr>
            <a:xfrm rot="10800000" flipV="1">
              <a:off x="10082153" y="611329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734" name="Oval 733">
              <a:extLst>
                <a:ext uri="{FF2B5EF4-FFF2-40B4-BE49-F238E27FC236}">
                  <a16:creationId xmlns:a16="http://schemas.microsoft.com/office/drawing/2014/main" id="{C56969D4-4112-4398-08B3-A3C51CA16AAA}"/>
                </a:ext>
              </a:extLst>
            </p:cNvPr>
            <p:cNvSpPr/>
            <p:nvPr/>
          </p:nvSpPr>
          <p:spPr>
            <a:xfrm flipV="1">
              <a:off x="10417639" y="612382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5" name="TextBox 734">
              <a:extLst>
                <a:ext uri="{FF2B5EF4-FFF2-40B4-BE49-F238E27FC236}">
                  <a16:creationId xmlns:a16="http://schemas.microsoft.com/office/drawing/2014/main" id="{C097406A-3AF0-1465-C4A2-34CC5409DBC7}"/>
                </a:ext>
              </a:extLst>
            </p:cNvPr>
            <p:cNvSpPr txBox="1"/>
            <p:nvPr/>
          </p:nvSpPr>
          <p:spPr>
            <a:xfrm>
              <a:off x="10327280" y="6081064"/>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737" name="Oval 736">
              <a:extLst>
                <a:ext uri="{FF2B5EF4-FFF2-40B4-BE49-F238E27FC236}">
                  <a16:creationId xmlns:a16="http://schemas.microsoft.com/office/drawing/2014/main" id="{241714D8-B9A8-C8DE-08E3-1A4DF5278BF8}"/>
                </a:ext>
              </a:extLst>
            </p:cNvPr>
            <p:cNvSpPr/>
            <p:nvPr/>
          </p:nvSpPr>
          <p:spPr>
            <a:xfrm flipV="1">
              <a:off x="7424465" y="647428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8" name="TextBox 737">
              <a:extLst>
                <a:ext uri="{FF2B5EF4-FFF2-40B4-BE49-F238E27FC236}">
                  <a16:creationId xmlns:a16="http://schemas.microsoft.com/office/drawing/2014/main" id="{704B1863-B0C6-F5CE-557B-DFA811D83EEF}"/>
                </a:ext>
              </a:extLst>
            </p:cNvPr>
            <p:cNvSpPr txBox="1"/>
            <p:nvPr/>
          </p:nvSpPr>
          <p:spPr>
            <a:xfrm>
              <a:off x="7388858" y="6433165"/>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740" name="Oval 739">
              <a:extLst>
                <a:ext uri="{FF2B5EF4-FFF2-40B4-BE49-F238E27FC236}">
                  <a16:creationId xmlns:a16="http://schemas.microsoft.com/office/drawing/2014/main" id="{28B002B9-DBC1-1CE0-7B6E-D0760081A658}"/>
                </a:ext>
              </a:extLst>
            </p:cNvPr>
            <p:cNvSpPr/>
            <p:nvPr/>
          </p:nvSpPr>
          <p:spPr>
            <a:xfrm flipV="1">
              <a:off x="7186625" y="647605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1" name="TextBox 740">
              <a:extLst>
                <a:ext uri="{FF2B5EF4-FFF2-40B4-BE49-F238E27FC236}">
                  <a16:creationId xmlns:a16="http://schemas.microsoft.com/office/drawing/2014/main" id="{00750081-84B9-A7CD-A89A-0FA0F3A7075C}"/>
                </a:ext>
              </a:extLst>
            </p:cNvPr>
            <p:cNvSpPr txBox="1"/>
            <p:nvPr/>
          </p:nvSpPr>
          <p:spPr>
            <a:xfrm>
              <a:off x="7164059" y="64331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743" name="Oval 742">
              <a:extLst>
                <a:ext uri="{FF2B5EF4-FFF2-40B4-BE49-F238E27FC236}">
                  <a16:creationId xmlns:a16="http://schemas.microsoft.com/office/drawing/2014/main" id="{AB152EB7-F8DD-DE77-948A-64B3E0F5C6BF}"/>
                </a:ext>
              </a:extLst>
            </p:cNvPr>
            <p:cNvSpPr/>
            <p:nvPr/>
          </p:nvSpPr>
          <p:spPr>
            <a:xfrm flipV="1">
              <a:off x="10563007" y="6475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4" name="TextBox 743">
              <a:extLst>
                <a:ext uri="{FF2B5EF4-FFF2-40B4-BE49-F238E27FC236}">
                  <a16:creationId xmlns:a16="http://schemas.microsoft.com/office/drawing/2014/main" id="{4FB22BF7-39FF-0CF6-0B2C-5A864BF9E913}"/>
                </a:ext>
              </a:extLst>
            </p:cNvPr>
            <p:cNvSpPr txBox="1"/>
            <p:nvPr/>
          </p:nvSpPr>
          <p:spPr>
            <a:xfrm>
              <a:off x="10524808" y="64331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746" name="Oval 745">
              <a:extLst>
                <a:ext uri="{FF2B5EF4-FFF2-40B4-BE49-F238E27FC236}">
                  <a16:creationId xmlns:a16="http://schemas.microsoft.com/office/drawing/2014/main" id="{CA3889F8-E590-9AD5-0EC1-3DB653DE6D8D}"/>
                </a:ext>
              </a:extLst>
            </p:cNvPr>
            <p:cNvSpPr/>
            <p:nvPr/>
          </p:nvSpPr>
          <p:spPr>
            <a:xfrm flipV="1">
              <a:off x="6523645" y="6474958"/>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7" name="TextBox 746">
              <a:extLst>
                <a:ext uri="{FF2B5EF4-FFF2-40B4-BE49-F238E27FC236}">
                  <a16:creationId xmlns:a16="http://schemas.microsoft.com/office/drawing/2014/main" id="{E484213C-747C-6785-2959-D1EEAF2F5CEA}"/>
                </a:ext>
              </a:extLst>
            </p:cNvPr>
            <p:cNvSpPr txBox="1"/>
            <p:nvPr/>
          </p:nvSpPr>
          <p:spPr>
            <a:xfrm>
              <a:off x="6489064" y="64331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749" name="Oval 748">
              <a:extLst>
                <a:ext uri="{FF2B5EF4-FFF2-40B4-BE49-F238E27FC236}">
                  <a16:creationId xmlns:a16="http://schemas.microsoft.com/office/drawing/2014/main" id="{25A67554-71BF-16BB-6852-094EB4A6BC6D}"/>
                </a:ext>
              </a:extLst>
            </p:cNvPr>
            <p:cNvSpPr/>
            <p:nvPr/>
          </p:nvSpPr>
          <p:spPr>
            <a:xfrm flipV="1">
              <a:off x="9566406" y="647577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0" name="TextBox 749">
              <a:extLst>
                <a:ext uri="{FF2B5EF4-FFF2-40B4-BE49-F238E27FC236}">
                  <a16:creationId xmlns:a16="http://schemas.microsoft.com/office/drawing/2014/main" id="{7D79CB3A-D855-980B-F4A8-0ECCFC8DA08D}"/>
                </a:ext>
              </a:extLst>
            </p:cNvPr>
            <p:cNvSpPr txBox="1"/>
            <p:nvPr/>
          </p:nvSpPr>
          <p:spPr>
            <a:xfrm>
              <a:off x="9527559" y="64331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752" name="Oval 751">
              <a:extLst>
                <a:ext uri="{FF2B5EF4-FFF2-40B4-BE49-F238E27FC236}">
                  <a16:creationId xmlns:a16="http://schemas.microsoft.com/office/drawing/2014/main" id="{004C5C02-6FE8-095B-04BE-BED314608367}"/>
                </a:ext>
              </a:extLst>
            </p:cNvPr>
            <p:cNvSpPr/>
            <p:nvPr/>
          </p:nvSpPr>
          <p:spPr>
            <a:xfrm flipV="1">
              <a:off x="10342489" y="6478674"/>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3" name="TextBox 752">
              <a:extLst>
                <a:ext uri="{FF2B5EF4-FFF2-40B4-BE49-F238E27FC236}">
                  <a16:creationId xmlns:a16="http://schemas.microsoft.com/office/drawing/2014/main" id="{4091BAAD-A7AB-8C5E-8D3F-0DBF8D737BFE}"/>
                </a:ext>
              </a:extLst>
            </p:cNvPr>
            <p:cNvSpPr txBox="1"/>
            <p:nvPr/>
          </p:nvSpPr>
          <p:spPr>
            <a:xfrm>
              <a:off x="10339508" y="64331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754" name="Oval 753">
              <a:extLst>
                <a:ext uri="{FF2B5EF4-FFF2-40B4-BE49-F238E27FC236}">
                  <a16:creationId xmlns:a16="http://schemas.microsoft.com/office/drawing/2014/main" id="{06907976-43DF-0DF6-2BDF-4D0F52D99A49}"/>
                </a:ext>
              </a:extLst>
            </p:cNvPr>
            <p:cNvSpPr/>
            <p:nvPr/>
          </p:nvSpPr>
          <p:spPr>
            <a:xfrm flipV="1">
              <a:off x="7875178" y="6472753"/>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5" name="Oval 754">
              <a:extLst>
                <a:ext uri="{FF2B5EF4-FFF2-40B4-BE49-F238E27FC236}">
                  <a16:creationId xmlns:a16="http://schemas.microsoft.com/office/drawing/2014/main" id="{123E1440-462A-D6B4-BE4A-096A206D773E}"/>
                </a:ext>
              </a:extLst>
            </p:cNvPr>
            <p:cNvSpPr/>
            <p:nvPr/>
          </p:nvSpPr>
          <p:spPr>
            <a:xfrm rot="10800000" flipV="1">
              <a:off x="8083769" y="64727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756" name="Oval 755">
              <a:extLst>
                <a:ext uri="{FF2B5EF4-FFF2-40B4-BE49-F238E27FC236}">
                  <a16:creationId xmlns:a16="http://schemas.microsoft.com/office/drawing/2014/main" id="{52769391-F2AF-FCA7-9B6F-5AB17B60B2FF}"/>
                </a:ext>
              </a:extLst>
            </p:cNvPr>
            <p:cNvSpPr/>
            <p:nvPr/>
          </p:nvSpPr>
          <p:spPr>
            <a:xfrm rot="10800000" flipV="1">
              <a:off x="9914716" y="64727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757" name="Oval 756">
              <a:extLst>
                <a:ext uri="{FF2B5EF4-FFF2-40B4-BE49-F238E27FC236}">
                  <a16:creationId xmlns:a16="http://schemas.microsoft.com/office/drawing/2014/main" id="{A5061D95-71D5-7D91-22C9-E51CA31F6FEF}"/>
                </a:ext>
              </a:extLst>
            </p:cNvPr>
            <p:cNvSpPr/>
            <p:nvPr/>
          </p:nvSpPr>
          <p:spPr>
            <a:xfrm rot="10800000" flipV="1">
              <a:off x="10136895" y="64727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759" name="Oval 758">
              <a:extLst>
                <a:ext uri="{FF2B5EF4-FFF2-40B4-BE49-F238E27FC236}">
                  <a16:creationId xmlns:a16="http://schemas.microsoft.com/office/drawing/2014/main" id="{588EAA6C-3DFB-E58F-CE14-DB6310264CA5}"/>
                </a:ext>
              </a:extLst>
            </p:cNvPr>
            <p:cNvSpPr/>
            <p:nvPr/>
          </p:nvSpPr>
          <p:spPr>
            <a:xfrm flipV="1">
              <a:off x="7660997" y="6475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0" name="TextBox 759">
              <a:extLst>
                <a:ext uri="{FF2B5EF4-FFF2-40B4-BE49-F238E27FC236}">
                  <a16:creationId xmlns:a16="http://schemas.microsoft.com/office/drawing/2014/main" id="{88891AA7-EFCA-EFC6-50BC-348F90C3E459}"/>
                </a:ext>
              </a:extLst>
            </p:cNvPr>
            <p:cNvSpPr txBox="1"/>
            <p:nvPr/>
          </p:nvSpPr>
          <p:spPr>
            <a:xfrm>
              <a:off x="7570638" y="6433165"/>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762" name="Oval 761">
              <a:extLst>
                <a:ext uri="{FF2B5EF4-FFF2-40B4-BE49-F238E27FC236}">
                  <a16:creationId xmlns:a16="http://schemas.microsoft.com/office/drawing/2014/main" id="{A7D9650E-47C7-9BAC-631D-7730C0BB3933}"/>
                </a:ext>
              </a:extLst>
            </p:cNvPr>
            <p:cNvSpPr/>
            <p:nvPr/>
          </p:nvSpPr>
          <p:spPr>
            <a:xfrm flipV="1">
              <a:off x="7823210" y="433599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3" name="TextBox 762">
              <a:extLst>
                <a:ext uri="{FF2B5EF4-FFF2-40B4-BE49-F238E27FC236}">
                  <a16:creationId xmlns:a16="http://schemas.microsoft.com/office/drawing/2014/main" id="{49D2E9D2-83E7-8476-44A0-492FCA109F48}"/>
                </a:ext>
              </a:extLst>
            </p:cNvPr>
            <p:cNvSpPr txBox="1"/>
            <p:nvPr/>
          </p:nvSpPr>
          <p:spPr>
            <a:xfrm>
              <a:off x="7787603" y="4294874"/>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765" name="Oval 764">
              <a:extLst>
                <a:ext uri="{FF2B5EF4-FFF2-40B4-BE49-F238E27FC236}">
                  <a16:creationId xmlns:a16="http://schemas.microsoft.com/office/drawing/2014/main" id="{E4C1BE89-8389-7550-4C6C-86DDFF34A7DB}"/>
                </a:ext>
              </a:extLst>
            </p:cNvPr>
            <p:cNvSpPr/>
            <p:nvPr/>
          </p:nvSpPr>
          <p:spPr>
            <a:xfrm flipV="1">
              <a:off x="6375594" y="433654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6" name="TextBox 765">
              <a:extLst>
                <a:ext uri="{FF2B5EF4-FFF2-40B4-BE49-F238E27FC236}">
                  <a16:creationId xmlns:a16="http://schemas.microsoft.com/office/drawing/2014/main" id="{F014B6CA-BA74-ABF0-CF68-F0BA311063A6}"/>
                </a:ext>
              </a:extLst>
            </p:cNvPr>
            <p:cNvSpPr txBox="1"/>
            <p:nvPr/>
          </p:nvSpPr>
          <p:spPr>
            <a:xfrm>
              <a:off x="6353028" y="429364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768" name="Oval 767">
              <a:extLst>
                <a:ext uri="{FF2B5EF4-FFF2-40B4-BE49-F238E27FC236}">
                  <a16:creationId xmlns:a16="http://schemas.microsoft.com/office/drawing/2014/main" id="{644311B5-144E-3EBF-C707-12317850C655}"/>
                </a:ext>
              </a:extLst>
            </p:cNvPr>
            <p:cNvSpPr/>
            <p:nvPr/>
          </p:nvSpPr>
          <p:spPr>
            <a:xfrm flipV="1">
              <a:off x="10592091" y="433534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9" name="TextBox 768">
              <a:extLst>
                <a:ext uri="{FF2B5EF4-FFF2-40B4-BE49-F238E27FC236}">
                  <a16:creationId xmlns:a16="http://schemas.microsoft.com/office/drawing/2014/main" id="{BCF37D41-5B40-4864-201E-8EE86443901E}"/>
                </a:ext>
              </a:extLst>
            </p:cNvPr>
            <p:cNvSpPr txBox="1"/>
            <p:nvPr/>
          </p:nvSpPr>
          <p:spPr>
            <a:xfrm>
              <a:off x="10553892" y="429259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771" name="Oval 770">
              <a:extLst>
                <a:ext uri="{FF2B5EF4-FFF2-40B4-BE49-F238E27FC236}">
                  <a16:creationId xmlns:a16="http://schemas.microsoft.com/office/drawing/2014/main" id="{0C3E70A7-C977-A554-6025-2B7219FAB1DB}"/>
                </a:ext>
              </a:extLst>
            </p:cNvPr>
            <p:cNvSpPr/>
            <p:nvPr/>
          </p:nvSpPr>
          <p:spPr>
            <a:xfrm flipV="1">
              <a:off x="9286606" y="4331851"/>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2" name="TextBox 771">
              <a:extLst>
                <a:ext uri="{FF2B5EF4-FFF2-40B4-BE49-F238E27FC236}">
                  <a16:creationId xmlns:a16="http://schemas.microsoft.com/office/drawing/2014/main" id="{3DCF4827-1C1A-DC0B-3175-56B7ABF07DE0}"/>
                </a:ext>
              </a:extLst>
            </p:cNvPr>
            <p:cNvSpPr txBox="1"/>
            <p:nvPr/>
          </p:nvSpPr>
          <p:spPr>
            <a:xfrm>
              <a:off x="9252025" y="429005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774" name="Oval 773">
              <a:extLst>
                <a:ext uri="{FF2B5EF4-FFF2-40B4-BE49-F238E27FC236}">
                  <a16:creationId xmlns:a16="http://schemas.microsoft.com/office/drawing/2014/main" id="{571A01C2-A7B4-43F9-148F-285F9236CB71}"/>
                </a:ext>
              </a:extLst>
            </p:cNvPr>
            <p:cNvSpPr/>
            <p:nvPr/>
          </p:nvSpPr>
          <p:spPr>
            <a:xfrm flipV="1">
              <a:off x="10007601" y="433124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5" name="TextBox 774">
              <a:extLst>
                <a:ext uri="{FF2B5EF4-FFF2-40B4-BE49-F238E27FC236}">
                  <a16:creationId xmlns:a16="http://schemas.microsoft.com/office/drawing/2014/main" id="{ADA33222-413E-5A10-3DE7-BCDB77B1A43A}"/>
                </a:ext>
              </a:extLst>
            </p:cNvPr>
            <p:cNvSpPr txBox="1"/>
            <p:nvPr/>
          </p:nvSpPr>
          <p:spPr>
            <a:xfrm>
              <a:off x="9968754" y="428862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777" name="Oval 776">
              <a:extLst>
                <a:ext uri="{FF2B5EF4-FFF2-40B4-BE49-F238E27FC236}">
                  <a16:creationId xmlns:a16="http://schemas.microsoft.com/office/drawing/2014/main" id="{B66FEFB0-6B02-4390-A62F-A6E7DBF5BFC4}"/>
                </a:ext>
              </a:extLst>
            </p:cNvPr>
            <p:cNvSpPr/>
            <p:nvPr/>
          </p:nvSpPr>
          <p:spPr>
            <a:xfrm flipV="1">
              <a:off x="11024662" y="4339713"/>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8" name="TextBox 777">
              <a:extLst>
                <a:ext uri="{FF2B5EF4-FFF2-40B4-BE49-F238E27FC236}">
                  <a16:creationId xmlns:a16="http://schemas.microsoft.com/office/drawing/2014/main" id="{50EE6FC9-DB86-46B2-E3D8-7A2369F895AD}"/>
                </a:ext>
              </a:extLst>
            </p:cNvPr>
            <p:cNvSpPr txBox="1"/>
            <p:nvPr/>
          </p:nvSpPr>
          <p:spPr>
            <a:xfrm>
              <a:off x="11021681" y="429420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779" name="Oval 778">
              <a:extLst>
                <a:ext uri="{FF2B5EF4-FFF2-40B4-BE49-F238E27FC236}">
                  <a16:creationId xmlns:a16="http://schemas.microsoft.com/office/drawing/2014/main" id="{EA637041-F063-9A6B-CD6A-F18804825831}"/>
                </a:ext>
              </a:extLst>
            </p:cNvPr>
            <p:cNvSpPr/>
            <p:nvPr/>
          </p:nvSpPr>
          <p:spPr>
            <a:xfrm flipV="1">
              <a:off x="8675255" y="4340664"/>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0" name="Oval 779">
              <a:extLst>
                <a:ext uri="{FF2B5EF4-FFF2-40B4-BE49-F238E27FC236}">
                  <a16:creationId xmlns:a16="http://schemas.microsoft.com/office/drawing/2014/main" id="{E4C1EDE9-5016-1FEE-65BC-FE60FC62C678}"/>
                </a:ext>
              </a:extLst>
            </p:cNvPr>
            <p:cNvSpPr/>
            <p:nvPr/>
          </p:nvSpPr>
          <p:spPr>
            <a:xfrm rot="10800000" flipV="1">
              <a:off x="8410293" y="434249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781" name="Oval 780">
              <a:extLst>
                <a:ext uri="{FF2B5EF4-FFF2-40B4-BE49-F238E27FC236}">
                  <a16:creationId xmlns:a16="http://schemas.microsoft.com/office/drawing/2014/main" id="{21E63942-556D-351D-034A-E2B19B15721A}"/>
                </a:ext>
              </a:extLst>
            </p:cNvPr>
            <p:cNvSpPr/>
            <p:nvPr/>
          </p:nvSpPr>
          <p:spPr>
            <a:xfrm rot="10800000" flipV="1">
              <a:off x="10419386" y="433076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782" name="Oval 781">
              <a:extLst>
                <a:ext uri="{FF2B5EF4-FFF2-40B4-BE49-F238E27FC236}">
                  <a16:creationId xmlns:a16="http://schemas.microsoft.com/office/drawing/2014/main" id="{3731862A-3C20-1B83-DF71-A9B67DC86D41}"/>
                </a:ext>
              </a:extLst>
            </p:cNvPr>
            <p:cNvSpPr/>
            <p:nvPr/>
          </p:nvSpPr>
          <p:spPr>
            <a:xfrm rot="10800000" flipV="1">
              <a:off x="9571635" y="433599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784" name="Oval 783">
              <a:extLst>
                <a:ext uri="{FF2B5EF4-FFF2-40B4-BE49-F238E27FC236}">
                  <a16:creationId xmlns:a16="http://schemas.microsoft.com/office/drawing/2014/main" id="{F994123B-B928-3CD3-5180-B803EB5CAB6D}"/>
                </a:ext>
              </a:extLst>
            </p:cNvPr>
            <p:cNvSpPr/>
            <p:nvPr/>
          </p:nvSpPr>
          <p:spPr>
            <a:xfrm flipV="1">
              <a:off x="10218233" y="433393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5" name="TextBox 784">
              <a:extLst>
                <a:ext uri="{FF2B5EF4-FFF2-40B4-BE49-F238E27FC236}">
                  <a16:creationId xmlns:a16="http://schemas.microsoft.com/office/drawing/2014/main" id="{B51CA79A-1907-8AAC-6AB7-C96C3EF1B4EF}"/>
                </a:ext>
              </a:extLst>
            </p:cNvPr>
            <p:cNvSpPr txBox="1"/>
            <p:nvPr/>
          </p:nvSpPr>
          <p:spPr>
            <a:xfrm>
              <a:off x="10127874" y="4291173"/>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787" name="Oval 786">
              <a:extLst>
                <a:ext uri="{FF2B5EF4-FFF2-40B4-BE49-F238E27FC236}">
                  <a16:creationId xmlns:a16="http://schemas.microsoft.com/office/drawing/2014/main" id="{9C91371C-9352-301C-4E66-A9C1388DCF68}"/>
                </a:ext>
              </a:extLst>
            </p:cNvPr>
            <p:cNvSpPr/>
            <p:nvPr/>
          </p:nvSpPr>
          <p:spPr>
            <a:xfrm flipV="1">
              <a:off x="6310366" y="576144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8" name="TextBox 787">
              <a:extLst>
                <a:ext uri="{FF2B5EF4-FFF2-40B4-BE49-F238E27FC236}">
                  <a16:creationId xmlns:a16="http://schemas.microsoft.com/office/drawing/2014/main" id="{6C2C9950-70B3-BB27-55E7-2D03C1C7893A}"/>
                </a:ext>
              </a:extLst>
            </p:cNvPr>
            <p:cNvSpPr txBox="1"/>
            <p:nvPr/>
          </p:nvSpPr>
          <p:spPr>
            <a:xfrm>
              <a:off x="6274759" y="5720323"/>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790" name="Oval 789">
              <a:extLst>
                <a:ext uri="{FF2B5EF4-FFF2-40B4-BE49-F238E27FC236}">
                  <a16:creationId xmlns:a16="http://schemas.microsoft.com/office/drawing/2014/main" id="{7B0F56B8-435D-6F10-99E8-6F43F542EEE7}"/>
                </a:ext>
              </a:extLst>
            </p:cNvPr>
            <p:cNvSpPr/>
            <p:nvPr/>
          </p:nvSpPr>
          <p:spPr>
            <a:xfrm flipV="1">
              <a:off x="5367548" y="576321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1" name="TextBox 790">
              <a:extLst>
                <a:ext uri="{FF2B5EF4-FFF2-40B4-BE49-F238E27FC236}">
                  <a16:creationId xmlns:a16="http://schemas.microsoft.com/office/drawing/2014/main" id="{9684CFD7-CD27-B76B-6F6F-2E0C10F836FC}"/>
                </a:ext>
              </a:extLst>
            </p:cNvPr>
            <p:cNvSpPr txBox="1"/>
            <p:nvPr/>
          </p:nvSpPr>
          <p:spPr>
            <a:xfrm>
              <a:off x="5344982" y="572032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793" name="Oval 792">
              <a:extLst>
                <a:ext uri="{FF2B5EF4-FFF2-40B4-BE49-F238E27FC236}">
                  <a16:creationId xmlns:a16="http://schemas.microsoft.com/office/drawing/2014/main" id="{679A489D-A961-F16B-E6CD-B8106917AF12}"/>
                </a:ext>
              </a:extLst>
            </p:cNvPr>
            <p:cNvSpPr/>
            <p:nvPr/>
          </p:nvSpPr>
          <p:spPr>
            <a:xfrm flipV="1">
              <a:off x="7841382" y="576308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4" name="TextBox 793">
              <a:extLst>
                <a:ext uri="{FF2B5EF4-FFF2-40B4-BE49-F238E27FC236}">
                  <a16:creationId xmlns:a16="http://schemas.microsoft.com/office/drawing/2014/main" id="{82E9F8AE-12A2-A964-CCAB-5607B2CE15F2}"/>
                </a:ext>
              </a:extLst>
            </p:cNvPr>
            <p:cNvSpPr txBox="1"/>
            <p:nvPr/>
          </p:nvSpPr>
          <p:spPr>
            <a:xfrm>
              <a:off x="7803183" y="572032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796" name="Oval 795">
              <a:extLst>
                <a:ext uri="{FF2B5EF4-FFF2-40B4-BE49-F238E27FC236}">
                  <a16:creationId xmlns:a16="http://schemas.microsoft.com/office/drawing/2014/main" id="{021E6C26-2FBE-5319-1D64-BA50AD04A65E}"/>
                </a:ext>
              </a:extLst>
            </p:cNvPr>
            <p:cNvSpPr/>
            <p:nvPr/>
          </p:nvSpPr>
          <p:spPr>
            <a:xfrm flipV="1">
              <a:off x="5768969" y="5762116"/>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7" name="TextBox 796">
              <a:extLst>
                <a:ext uri="{FF2B5EF4-FFF2-40B4-BE49-F238E27FC236}">
                  <a16:creationId xmlns:a16="http://schemas.microsoft.com/office/drawing/2014/main" id="{11C14C05-7D25-B2B6-BD01-62759A952322}"/>
                </a:ext>
              </a:extLst>
            </p:cNvPr>
            <p:cNvSpPr txBox="1"/>
            <p:nvPr/>
          </p:nvSpPr>
          <p:spPr>
            <a:xfrm>
              <a:off x="5733765" y="5718421"/>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799" name="Oval 798">
              <a:extLst>
                <a:ext uri="{FF2B5EF4-FFF2-40B4-BE49-F238E27FC236}">
                  <a16:creationId xmlns:a16="http://schemas.microsoft.com/office/drawing/2014/main" id="{971F1831-C05F-A1A6-6FAA-4B4EEBB92A24}"/>
                </a:ext>
              </a:extLst>
            </p:cNvPr>
            <p:cNvSpPr/>
            <p:nvPr/>
          </p:nvSpPr>
          <p:spPr>
            <a:xfrm flipV="1">
              <a:off x="5969829" y="576293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0" name="TextBox 799">
              <a:extLst>
                <a:ext uri="{FF2B5EF4-FFF2-40B4-BE49-F238E27FC236}">
                  <a16:creationId xmlns:a16="http://schemas.microsoft.com/office/drawing/2014/main" id="{5BC05C32-3B6D-4139-3063-187E8D9AA5BA}"/>
                </a:ext>
              </a:extLst>
            </p:cNvPr>
            <p:cNvSpPr txBox="1"/>
            <p:nvPr/>
          </p:nvSpPr>
          <p:spPr>
            <a:xfrm>
              <a:off x="5930982" y="572032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802" name="Oval 801">
              <a:extLst>
                <a:ext uri="{FF2B5EF4-FFF2-40B4-BE49-F238E27FC236}">
                  <a16:creationId xmlns:a16="http://schemas.microsoft.com/office/drawing/2014/main" id="{03F59B92-C301-01D2-9FBD-430191802BB2}"/>
                </a:ext>
              </a:extLst>
            </p:cNvPr>
            <p:cNvSpPr/>
            <p:nvPr/>
          </p:nvSpPr>
          <p:spPr>
            <a:xfrm flipV="1">
              <a:off x="8053498" y="5765832"/>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3" name="TextBox 802">
              <a:extLst>
                <a:ext uri="{FF2B5EF4-FFF2-40B4-BE49-F238E27FC236}">
                  <a16:creationId xmlns:a16="http://schemas.microsoft.com/office/drawing/2014/main" id="{07F96E12-075E-B800-52E4-7CC458844687}"/>
                </a:ext>
              </a:extLst>
            </p:cNvPr>
            <p:cNvSpPr txBox="1"/>
            <p:nvPr/>
          </p:nvSpPr>
          <p:spPr>
            <a:xfrm>
              <a:off x="8050517" y="572032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804" name="Oval 803">
              <a:extLst>
                <a:ext uri="{FF2B5EF4-FFF2-40B4-BE49-F238E27FC236}">
                  <a16:creationId xmlns:a16="http://schemas.microsoft.com/office/drawing/2014/main" id="{B970F323-6FAA-02FE-2F4E-5717DF0DE114}"/>
                </a:ext>
              </a:extLst>
            </p:cNvPr>
            <p:cNvSpPr/>
            <p:nvPr/>
          </p:nvSpPr>
          <p:spPr>
            <a:xfrm flipV="1">
              <a:off x="6146050" y="575991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5" name="Oval 804">
              <a:extLst>
                <a:ext uri="{FF2B5EF4-FFF2-40B4-BE49-F238E27FC236}">
                  <a16:creationId xmlns:a16="http://schemas.microsoft.com/office/drawing/2014/main" id="{3570A8F3-81B3-39F1-2C13-D44731CD24D9}"/>
                </a:ext>
              </a:extLst>
            </p:cNvPr>
            <p:cNvSpPr/>
            <p:nvPr/>
          </p:nvSpPr>
          <p:spPr>
            <a:xfrm rot="10800000" flipV="1">
              <a:off x="5554958" y="575991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806" name="Oval 805">
              <a:extLst>
                <a:ext uri="{FF2B5EF4-FFF2-40B4-BE49-F238E27FC236}">
                  <a16:creationId xmlns:a16="http://schemas.microsoft.com/office/drawing/2014/main" id="{D76B5F6F-9AF0-6CEC-F964-1280EC17E7CD}"/>
                </a:ext>
              </a:extLst>
            </p:cNvPr>
            <p:cNvSpPr/>
            <p:nvPr/>
          </p:nvSpPr>
          <p:spPr>
            <a:xfrm rot="10800000" flipV="1">
              <a:off x="6868848" y="575991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807" name="Oval 806">
              <a:extLst>
                <a:ext uri="{FF2B5EF4-FFF2-40B4-BE49-F238E27FC236}">
                  <a16:creationId xmlns:a16="http://schemas.microsoft.com/office/drawing/2014/main" id="{B0F1D6B6-9F90-8C79-B0B9-E40C107542E1}"/>
                </a:ext>
              </a:extLst>
            </p:cNvPr>
            <p:cNvSpPr/>
            <p:nvPr/>
          </p:nvSpPr>
          <p:spPr>
            <a:xfrm rot="10800000" flipV="1">
              <a:off x="6495326" y="575991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809" name="Oval 808">
              <a:extLst>
                <a:ext uri="{FF2B5EF4-FFF2-40B4-BE49-F238E27FC236}">
                  <a16:creationId xmlns:a16="http://schemas.microsoft.com/office/drawing/2014/main" id="{040788A4-5F0C-851D-C5DB-58F8D6D34C7B}"/>
                </a:ext>
              </a:extLst>
            </p:cNvPr>
            <p:cNvSpPr/>
            <p:nvPr/>
          </p:nvSpPr>
          <p:spPr>
            <a:xfrm flipV="1">
              <a:off x="6686437" y="576308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0" name="TextBox 809">
              <a:extLst>
                <a:ext uri="{FF2B5EF4-FFF2-40B4-BE49-F238E27FC236}">
                  <a16:creationId xmlns:a16="http://schemas.microsoft.com/office/drawing/2014/main" id="{F24961DA-AEBB-D958-17D2-A14FE97C22EA}"/>
                </a:ext>
              </a:extLst>
            </p:cNvPr>
            <p:cNvSpPr txBox="1"/>
            <p:nvPr/>
          </p:nvSpPr>
          <p:spPr>
            <a:xfrm>
              <a:off x="6596078" y="5720323"/>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grpSp>
      <p:grpSp>
        <p:nvGrpSpPr>
          <p:cNvPr id="24" name="Group 23">
            <a:extLst>
              <a:ext uri="{FF2B5EF4-FFF2-40B4-BE49-F238E27FC236}">
                <a16:creationId xmlns:a16="http://schemas.microsoft.com/office/drawing/2014/main" id="{6951724D-C8CA-F07C-7218-7710D17EF997}"/>
              </a:ext>
            </a:extLst>
          </p:cNvPr>
          <p:cNvGrpSpPr/>
          <p:nvPr/>
        </p:nvGrpSpPr>
        <p:grpSpPr>
          <a:xfrm>
            <a:off x="387360" y="1960014"/>
            <a:ext cx="11093406" cy="2126532"/>
            <a:chOff x="387360" y="1960014"/>
            <a:chExt cx="11093406" cy="2126532"/>
          </a:xfrm>
        </p:grpSpPr>
        <p:sp>
          <p:nvSpPr>
            <p:cNvPr id="7" name="Rectangle 6">
              <a:extLst>
                <a:ext uri="{FF2B5EF4-FFF2-40B4-BE49-F238E27FC236}">
                  <a16:creationId xmlns:a16="http://schemas.microsoft.com/office/drawing/2014/main" id="{9CF83721-48B8-4553-81E5-F237A4945F1E}"/>
                </a:ext>
              </a:extLst>
            </p:cNvPr>
            <p:cNvSpPr>
              <a:spLocks noChangeArrowheads="1"/>
            </p:cNvSpPr>
            <p:nvPr/>
          </p:nvSpPr>
          <p:spPr bwMode="auto">
            <a:xfrm>
              <a:off x="2718020" y="2386984"/>
              <a:ext cx="235481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High School Completion Only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7">
              <a:extLst>
                <a:ext uri="{FF2B5EF4-FFF2-40B4-BE49-F238E27FC236}">
                  <a16:creationId xmlns:a16="http://schemas.microsoft.com/office/drawing/2014/main" id="{B27B90EA-D604-4909-9E0F-F40088DAF4DE}"/>
                </a:ext>
              </a:extLst>
            </p:cNvPr>
            <p:cNvSpPr>
              <a:spLocks noChangeArrowheads="1"/>
            </p:cNvSpPr>
            <p:nvPr/>
          </p:nvSpPr>
          <p:spPr bwMode="auto">
            <a:xfrm>
              <a:off x="2721219" y="2745358"/>
              <a:ext cx="23675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Associate Degree Completion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8">
              <a:extLst>
                <a:ext uri="{FF2B5EF4-FFF2-40B4-BE49-F238E27FC236}">
                  <a16:creationId xmlns:a16="http://schemas.microsoft.com/office/drawing/2014/main" id="{2CC79C86-B67C-4352-99FE-AD5F041F4577}"/>
                </a:ext>
              </a:extLst>
            </p:cNvPr>
            <p:cNvSpPr>
              <a:spLocks noChangeArrowheads="1"/>
            </p:cNvSpPr>
            <p:nvPr/>
          </p:nvSpPr>
          <p:spPr bwMode="auto">
            <a:xfrm>
              <a:off x="1539679" y="3101084"/>
              <a:ext cx="35490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Completion of a Bachelor's Degree or Higher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9">
              <a:extLst>
                <a:ext uri="{FF2B5EF4-FFF2-40B4-BE49-F238E27FC236}">
                  <a16:creationId xmlns:a16="http://schemas.microsoft.com/office/drawing/2014/main" id="{019BA957-FE2E-4A49-96FC-8ADA37892E0B}"/>
                </a:ext>
              </a:extLst>
            </p:cNvPr>
            <p:cNvSpPr>
              <a:spLocks noChangeArrowheads="1"/>
            </p:cNvSpPr>
            <p:nvPr/>
          </p:nvSpPr>
          <p:spPr bwMode="auto">
            <a:xfrm>
              <a:off x="1585857" y="3456810"/>
              <a:ext cx="35151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College Attainment of Young vs Older Adults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0">
              <a:extLst>
                <a:ext uri="{FF2B5EF4-FFF2-40B4-BE49-F238E27FC236}">
                  <a16:creationId xmlns:a16="http://schemas.microsoft.com/office/drawing/2014/main" id="{9F72B984-7D5E-46FC-B4E7-03F887DDA177}"/>
                </a:ext>
              </a:extLst>
            </p:cNvPr>
            <p:cNvSpPr>
              <a:spLocks noChangeArrowheads="1"/>
            </p:cNvSpPr>
            <p:nvPr/>
          </p:nvSpPr>
          <p:spPr bwMode="auto">
            <a:xfrm>
              <a:off x="1007600" y="3812536"/>
              <a:ext cx="41448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Enrollment of Young Adults without a College Degree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371" name="Straight Connector 370">
              <a:extLst>
                <a:ext uri="{FF2B5EF4-FFF2-40B4-BE49-F238E27FC236}">
                  <a16:creationId xmlns:a16="http://schemas.microsoft.com/office/drawing/2014/main" id="{6D1FC0E2-E16F-4541-BD47-2C5B4D3A753B}"/>
                </a:ext>
              </a:extLst>
            </p:cNvPr>
            <p:cNvCxnSpPr/>
            <p:nvPr/>
          </p:nvCxnSpPr>
          <p:spPr>
            <a:xfrm>
              <a:off x="5228514" y="265912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30C10FC4-0408-4565-90A9-8AED57519615}"/>
                </a:ext>
              </a:extLst>
            </p:cNvPr>
            <p:cNvCxnSpPr/>
            <p:nvPr/>
          </p:nvCxnSpPr>
          <p:spPr>
            <a:xfrm>
              <a:off x="5233080" y="3003169"/>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0342C8CD-C717-4E80-9351-870940143A6C}"/>
                </a:ext>
              </a:extLst>
            </p:cNvPr>
            <p:cNvCxnSpPr/>
            <p:nvPr/>
          </p:nvCxnSpPr>
          <p:spPr>
            <a:xfrm>
              <a:off x="5233536" y="335641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131BCFCC-8B36-4665-B2DF-FA6A95522A67}"/>
                </a:ext>
              </a:extLst>
            </p:cNvPr>
            <p:cNvCxnSpPr/>
            <p:nvPr/>
          </p:nvCxnSpPr>
          <p:spPr>
            <a:xfrm>
              <a:off x="5221681" y="372235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2">
              <a:extLst>
                <a:ext uri="{FF2B5EF4-FFF2-40B4-BE49-F238E27FC236}">
                  <a16:creationId xmlns:a16="http://schemas.microsoft.com/office/drawing/2014/main" id="{5FAE31BA-6675-4AE4-981C-C8C8CFDA1431}"/>
                </a:ext>
              </a:extLst>
            </p:cNvPr>
            <p:cNvSpPr>
              <a:spLocks noChangeArrowheads="1"/>
            </p:cNvSpPr>
            <p:nvPr/>
          </p:nvSpPr>
          <p:spPr bwMode="auto">
            <a:xfrm>
              <a:off x="486190" y="1993240"/>
              <a:ext cx="11975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EDUCATION</a:t>
              </a:r>
              <a:endParaRPr kumimoji="0" lang="en-US" altLang="en-US" sz="14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Line 29">
              <a:extLst>
                <a:ext uri="{FF2B5EF4-FFF2-40B4-BE49-F238E27FC236}">
                  <a16:creationId xmlns:a16="http://schemas.microsoft.com/office/drawing/2014/main" id="{90BF0F4E-5C3C-4608-8482-720AAF2D65F4}"/>
                </a:ext>
              </a:extLst>
            </p:cNvPr>
            <p:cNvSpPr>
              <a:spLocks noChangeShapeType="1"/>
            </p:cNvSpPr>
            <p:nvPr/>
          </p:nvSpPr>
          <p:spPr bwMode="auto">
            <a:xfrm flipV="1">
              <a:off x="5088727" y="2186221"/>
              <a:ext cx="0" cy="3997"/>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0">
              <a:extLst>
                <a:ext uri="{FF2B5EF4-FFF2-40B4-BE49-F238E27FC236}">
                  <a16:creationId xmlns:a16="http://schemas.microsoft.com/office/drawing/2014/main" id="{A89A3039-FA5F-4365-8F78-8BC12AA0B922}"/>
                </a:ext>
              </a:extLst>
            </p:cNvPr>
            <p:cNvSpPr>
              <a:spLocks noChangeArrowheads="1"/>
            </p:cNvSpPr>
            <p:nvPr/>
          </p:nvSpPr>
          <p:spPr bwMode="auto">
            <a:xfrm>
              <a:off x="5075499" y="2186221"/>
              <a:ext cx="13228" cy="3997"/>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C035B15-2FE0-4811-9099-0AB2AECC1BD8}"/>
                </a:ext>
              </a:extLst>
            </p:cNvPr>
            <p:cNvSpPr/>
            <p:nvPr/>
          </p:nvSpPr>
          <p:spPr>
            <a:xfrm>
              <a:off x="387360" y="1966746"/>
              <a:ext cx="11072837" cy="302051"/>
            </a:xfrm>
            <a:prstGeom prst="rect">
              <a:avLst/>
            </a:prstGeom>
            <a:solidFill>
              <a:schemeClr val="accent6">
                <a:lumMod val="60000"/>
                <a:lumOff val="40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0" name="Straight Connector 369">
              <a:extLst>
                <a:ext uri="{FF2B5EF4-FFF2-40B4-BE49-F238E27FC236}">
                  <a16:creationId xmlns:a16="http://schemas.microsoft.com/office/drawing/2014/main" id="{C5E26EC9-28E8-4703-9129-DACB433B781D}"/>
                </a:ext>
              </a:extLst>
            </p:cNvPr>
            <p:cNvCxnSpPr/>
            <p:nvPr/>
          </p:nvCxnSpPr>
          <p:spPr>
            <a:xfrm>
              <a:off x="5218470" y="2287714"/>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05" name="Oval 304">
              <a:extLst>
                <a:ext uri="{FF2B5EF4-FFF2-40B4-BE49-F238E27FC236}">
                  <a16:creationId xmlns:a16="http://schemas.microsoft.com/office/drawing/2014/main" id="{D1F6467E-B194-62BB-E968-7E604313ED3C}"/>
                </a:ext>
              </a:extLst>
            </p:cNvPr>
            <p:cNvSpPr/>
            <p:nvPr/>
          </p:nvSpPr>
          <p:spPr>
            <a:xfrm flipV="1">
              <a:off x="8654326" y="200636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6" name="TextBox 305">
              <a:extLst>
                <a:ext uri="{FF2B5EF4-FFF2-40B4-BE49-F238E27FC236}">
                  <a16:creationId xmlns:a16="http://schemas.microsoft.com/office/drawing/2014/main" id="{C3C0B5BF-44AD-9736-4608-2F88A5F53E53}"/>
                </a:ext>
              </a:extLst>
            </p:cNvPr>
            <p:cNvSpPr txBox="1"/>
            <p:nvPr/>
          </p:nvSpPr>
          <p:spPr>
            <a:xfrm>
              <a:off x="8618719" y="1965245"/>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308" name="Oval 307">
              <a:extLst>
                <a:ext uri="{FF2B5EF4-FFF2-40B4-BE49-F238E27FC236}">
                  <a16:creationId xmlns:a16="http://schemas.microsoft.com/office/drawing/2014/main" id="{E4C946FB-1648-7ED3-CC05-D3F254976624}"/>
                </a:ext>
              </a:extLst>
            </p:cNvPr>
            <p:cNvSpPr/>
            <p:nvPr/>
          </p:nvSpPr>
          <p:spPr>
            <a:xfrm flipV="1">
              <a:off x="9658256" y="200584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 name="TextBox 308">
              <a:extLst>
                <a:ext uri="{FF2B5EF4-FFF2-40B4-BE49-F238E27FC236}">
                  <a16:creationId xmlns:a16="http://schemas.microsoft.com/office/drawing/2014/main" id="{D53CA1AB-743B-924A-CD1E-7B2E19B1F404}"/>
                </a:ext>
              </a:extLst>
            </p:cNvPr>
            <p:cNvSpPr txBox="1"/>
            <p:nvPr/>
          </p:nvSpPr>
          <p:spPr>
            <a:xfrm>
              <a:off x="9635690" y="1962947"/>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311" name="Oval 310">
              <a:extLst>
                <a:ext uri="{FF2B5EF4-FFF2-40B4-BE49-F238E27FC236}">
                  <a16:creationId xmlns:a16="http://schemas.microsoft.com/office/drawing/2014/main" id="{60BC6FDC-1292-8344-48CF-1EFB0DA698D3}"/>
                </a:ext>
              </a:extLst>
            </p:cNvPr>
            <p:cNvSpPr/>
            <p:nvPr/>
          </p:nvSpPr>
          <p:spPr>
            <a:xfrm flipV="1">
              <a:off x="8426864" y="200737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2" name="TextBox 311">
              <a:extLst>
                <a:ext uri="{FF2B5EF4-FFF2-40B4-BE49-F238E27FC236}">
                  <a16:creationId xmlns:a16="http://schemas.microsoft.com/office/drawing/2014/main" id="{3260B42C-455D-09AE-6A61-11E6A287DA6B}"/>
                </a:ext>
              </a:extLst>
            </p:cNvPr>
            <p:cNvSpPr txBox="1"/>
            <p:nvPr/>
          </p:nvSpPr>
          <p:spPr>
            <a:xfrm>
              <a:off x="8388665" y="196462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314" name="Oval 313">
              <a:extLst>
                <a:ext uri="{FF2B5EF4-FFF2-40B4-BE49-F238E27FC236}">
                  <a16:creationId xmlns:a16="http://schemas.microsoft.com/office/drawing/2014/main" id="{2EDBE5B4-BCAC-E65B-47E7-8D1CD652DF0F}"/>
                </a:ext>
              </a:extLst>
            </p:cNvPr>
            <p:cNvSpPr/>
            <p:nvPr/>
          </p:nvSpPr>
          <p:spPr>
            <a:xfrm flipV="1">
              <a:off x="6867790" y="2020749"/>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5" name="TextBox 314">
              <a:extLst>
                <a:ext uri="{FF2B5EF4-FFF2-40B4-BE49-F238E27FC236}">
                  <a16:creationId xmlns:a16="http://schemas.microsoft.com/office/drawing/2014/main" id="{DE62280D-F263-15BF-2781-3D39C71B85B1}"/>
                </a:ext>
              </a:extLst>
            </p:cNvPr>
            <p:cNvSpPr txBox="1"/>
            <p:nvPr/>
          </p:nvSpPr>
          <p:spPr>
            <a:xfrm>
              <a:off x="6833209" y="197895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317" name="Oval 316">
              <a:extLst>
                <a:ext uri="{FF2B5EF4-FFF2-40B4-BE49-F238E27FC236}">
                  <a16:creationId xmlns:a16="http://schemas.microsoft.com/office/drawing/2014/main" id="{F85B2D86-BAFC-50BB-67A1-DEABDB034BD6}"/>
                </a:ext>
              </a:extLst>
            </p:cNvPr>
            <p:cNvSpPr/>
            <p:nvPr/>
          </p:nvSpPr>
          <p:spPr>
            <a:xfrm flipV="1">
              <a:off x="10745238" y="200302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8" name="TextBox 317">
              <a:extLst>
                <a:ext uri="{FF2B5EF4-FFF2-40B4-BE49-F238E27FC236}">
                  <a16:creationId xmlns:a16="http://schemas.microsoft.com/office/drawing/2014/main" id="{3311F2A9-E268-5FBB-1103-207EF204C52E}"/>
                </a:ext>
              </a:extLst>
            </p:cNvPr>
            <p:cNvSpPr txBox="1"/>
            <p:nvPr/>
          </p:nvSpPr>
          <p:spPr>
            <a:xfrm>
              <a:off x="10706391" y="196041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320" name="Oval 319">
              <a:extLst>
                <a:ext uri="{FF2B5EF4-FFF2-40B4-BE49-F238E27FC236}">
                  <a16:creationId xmlns:a16="http://schemas.microsoft.com/office/drawing/2014/main" id="{72E7DCE1-EB6B-18C5-01F0-F10FDA62EB83}"/>
                </a:ext>
              </a:extLst>
            </p:cNvPr>
            <p:cNvSpPr/>
            <p:nvPr/>
          </p:nvSpPr>
          <p:spPr>
            <a:xfrm flipV="1">
              <a:off x="10540339" y="2005523"/>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1" name="TextBox 320">
              <a:extLst>
                <a:ext uri="{FF2B5EF4-FFF2-40B4-BE49-F238E27FC236}">
                  <a16:creationId xmlns:a16="http://schemas.microsoft.com/office/drawing/2014/main" id="{C18C81F1-2836-7B34-C647-3E189557C307}"/>
                </a:ext>
              </a:extLst>
            </p:cNvPr>
            <p:cNvSpPr txBox="1"/>
            <p:nvPr/>
          </p:nvSpPr>
          <p:spPr>
            <a:xfrm>
              <a:off x="10537358" y="196001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322" name="Oval 321">
              <a:extLst>
                <a:ext uri="{FF2B5EF4-FFF2-40B4-BE49-F238E27FC236}">
                  <a16:creationId xmlns:a16="http://schemas.microsoft.com/office/drawing/2014/main" id="{8AE4B388-24A0-A120-3D64-52FCB87203DA}"/>
                </a:ext>
              </a:extLst>
            </p:cNvPr>
            <p:cNvSpPr/>
            <p:nvPr/>
          </p:nvSpPr>
          <p:spPr>
            <a:xfrm flipV="1">
              <a:off x="9065113" y="2016761"/>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3" name="Oval 322">
              <a:extLst>
                <a:ext uri="{FF2B5EF4-FFF2-40B4-BE49-F238E27FC236}">
                  <a16:creationId xmlns:a16="http://schemas.microsoft.com/office/drawing/2014/main" id="{4C4F8A12-CFC6-AF2A-AAB8-8E28E1B4A062}"/>
                </a:ext>
              </a:extLst>
            </p:cNvPr>
            <p:cNvSpPr/>
            <p:nvPr/>
          </p:nvSpPr>
          <p:spPr>
            <a:xfrm rot="10800000" flipV="1">
              <a:off x="8868545" y="200795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324" name="Oval 323">
              <a:extLst>
                <a:ext uri="{FF2B5EF4-FFF2-40B4-BE49-F238E27FC236}">
                  <a16:creationId xmlns:a16="http://schemas.microsoft.com/office/drawing/2014/main" id="{DA08B08E-045B-67C1-67E0-A0C239CE18AC}"/>
                </a:ext>
              </a:extLst>
            </p:cNvPr>
            <p:cNvSpPr/>
            <p:nvPr/>
          </p:nvSpPr>
          <p:spPr>
            <a:xfrm rot="10800000" flipV="1">
              <a:off x="10202040" y="200977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325" name="Oval 324">
              <a:extLst>
                <a:ext uri="{FF2B5EF4-FFF2-40B4-BE49-F238E27FC236}">
                  <a16:creationId xmlns:a16="http://schemas.microsoft.com/office/drawing/2014/main" id="{06D9D8F9-F332-D419-E8EA-209BA2D0F603}"/>
                </a:ext>
              </a:extLst>
            </p:cNvPr>
            <p:cNvSpPr/>
            <p:nvPr/>
          </p:nvSpPr>
          <p:spPr>
            <a:xfrm rot="10800000" flipV="1">
              <a:off x="10003273" y="200830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327" name="Oval 326">
              <a:extLst>
                <a:ext uri="{FF2B5EF4-FFF2-40B4-BE49-F238E27FC236}">
                  <a16:creationId xmlns:a16="http://schemas.microsoft.com/office/drawing/2014/main" id="{C2143B20-AD07-12A5-DD64-798EF2B74A3E}"/>
                </a:ext>
              </a:extLst>
            </p:cNvPr>
            <p:cNvSpPr/>
            <p:nvPr/>
          </p:nvSpPr>
          <p:spPr>
            <a:xfrm flipV="1">
              <a:off x="9326150" y="201372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8" name="TextBox 327">
              <a:extLst>
                <a:ext uri="{FF2B5EF4-FFF2-40B4-BE49-F238E27FC236}">
                  <a16:creationId xmlns:a16="http://schemas.microsoft.com/office/drawing/2014/main" id="{EFBD3037-F3E6-9609-9E57-DA6A7EBB747B}"/>
                </a:ext>
              </a:extLst>
            </p:cNvPr>
            <p:cNvSpPr txBox="1"/>
            <p:nvPr/>
          </p:nvSpPr>
          <p:spPr>
            <a:xfrm>
              <a:off x="9235791" y="1970969"/>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332" name="Oval 331">
              <a:extLst>
                <a:ext uri="{FF2B5EF4-FFF2-40B4-BE49-F238E27FC236}">
                  <a16:creationId xmlns:a16="http://schemas.microsoft.com/office/drawing/2014/main" id="{2B0FDE83-E9C2-08F3-CBBF-471EB44EF468}"/>
                </a:ext>
              </a:extLst>
            </p:cNvPr>
            <p:cNvSpPr/>
            <p:nvPr/>
          </p:nvSpPr>
          <p:spPr>
            <a:xfrm flipV="1">
              <a:off x="7436815" y="235898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TextBox 332">
              <a:extLst>
                <a:ext uri="{FF2B5EF4-FFF2-40B4-BE49-F238E27FC236}">
                  <a16:creationId xmlns:a16="http://schemas.microsoft.com/office/drawing/2014/main" id="{DC7B9850-9D77-CC2E-FDAC-632E69A9426A}"/>
                </a:ext>
              </a:extLst>
            </p:cNvPr>
            <p:cNvSpPr txBox="1"/>
            <p:nvPr/>
          </p:nvSpPr>
          <p:spPr>
            <a:xfrm>
              <a:off x="7401208" y="2317864"/>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335" name="Oval 334">
              <a:extLst>
                <a:ext uri="{FF2B5EF4-FFF2-40B4-BE49-F238E27FC236}">
                  <a16:creationId xmlns:a16="http://schemas.microsoft.com/office/drawing/2014/main" id="{AE44F685-F80D-A8F8-7866-96EC7EB7C93C}"/>
                </a:ext>
              </a:extLst>
            </p:cNvPr>
            <p:cNvSpPr/>
            <p:nvPr/>
          </p:nvSpPr>
          <p:spPr>
            <a:xfrm flipV="1">
              <a:off x="6472123" y="236075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6" name="TextBox 335">
              <a:extLst>
                <a:ext uri="{FF2B5EF4-FFF2-40B4-BE49-F238E27FC236}">
                  <a16:creationId xmlns:a16="http://schemas.microsoft.com/office/drawing/2014/main" id="{AB01A03A-D238-CFDB-3751-05DD8BC93481}"/>
                </a:ext>
              </a:extLst>
            </p:cNvPr>
            <p:cNvSpPr txBox="1"/>
            <p:nvPr/>
          </p:nvSpPr>
          <p:spPr>
            <a:xfrm>
              <a:off x="6449557" y="23178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338" name="Oval 337">
              <a:extLst>
                <a:ext uri="{FF2B5EF4-FFF2-40B4-BE49-F238E27FC236}">
                  <a16:creationId xmlns:a16="http://schemas.microsoft.com/office/drawing/2014/main" id="{DE377E24-647D-DAC4-B0E2-73B953320E97}"/>
                </a:ext>
              </a:extLst>
            </p:cNvPr>
            <p:cNvSpPr/>
            <p:nvPr/>
          </p:nvSpPr>
          <p:spPr>
            <a:xfrm flipV="1">
              <a:off x="10793081" y="236062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TextBox 338">
              <a:extLst>
                <a:ext uri="{FF2B5EF4-FFF2-40B4-BE49-F238E27FC236}">
                  <a16:creationId xmlns:a16="http://schemas.microsoft.com/office/drawing/2014/main" id="{D1191CB2-0BBB-D34A-5758-0C7813C94A48}"/>
                </a:ext>
              </a:extLst>
            </p:cNvPr>
            <p:cNvSpPr txBox="1"/>
            <p:nvPr/>
          </p:nvSpPr>
          <p:spPr>
            <a:xfrm>
              <a:off x="10754882" y="23178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341" name="Oval 340">
              <a:extLst>
                <a:ext uri="{FF2B5EF4-FFF2-40B4-BE49-F238E27FC236}">
                  <a16:creationId xmlns:a16="http://schemas.microsoft.com/office/drawing/2014/main" id="{16166477-989C-8B54-87D2-24CC9AEC39EE}"/>
                </a:ext>
              </a:extLst>
            </p:cNvPr>
            <p:cNvSpPr/>
            <p:nvPr/>
          </p:nvSpPr>
          <p:spPr>
            <a:xfrm flipV="1">
              <a:off x="7671250" y="2359657"/>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2" name="TextBox 341">
              <a:extLst>
                <a:ext uri="{FF2B5EF4-FFF2-40B4-BE49-F238E27FC236}">
                  <a16:creationId xmlns:a16="http://schemas.microsoft.com/office/drawing/2014/main" id="{B54CC4CE-4F03-EAA0-6554-BE9877ED4550}"/>
                </a:ext>
              </a:extLst>
            </p:cNvPr>
            <p:cNvSpPr txBox="1"/>
            <p:nvPr/>
          </p:nvSpPr>
          <p:spPr>
            <a:xfrm>
              <a:off x="7636669" y="23178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344" name="Oval 343">
              <a:extLst>
                <a:ext uri="{FF2B5EF4-FFF2-40B4-BE49-F238E27FC236}">
                  <a16:creationId xmlns:a16="http://schemas.microsoft.com/office/drawing/2014/main" id="{D8E6C356-4039-B877-403B-D2C4E2B2652A}"/>
                </a:ext>
              </a:extLst>
            </p:cNvPr>
            <p:cNvSpPr/>
            <p:nvPr/>
          </p:nvSpPr>
          <p:spPr>
            <a:xfrm flipV="1">
              <a:off x="9927820" y="236047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5" name="TextBox 344">
              <a:extLst>
                <a:ext uri="{FF2B5EF4-FFF2-40B4-BE49-F238E27FC236}">
                  <a16:creationId xmlns:a16="http://schemas.microsoft.com/office/drawing/2014/main" id="{25C9FEEE-4D7F-67B9-5FC1-98227B81DB3D}"/>
                </a:ext>
              </a:extLst>
            </p:cNvPr>
            <p:cNvSpPr txBox="1"/>
            <p:nvPr/>
          </p:nvSpPr>
          <p:spPr>
            <a:xfrm>
              <a:off x="9888973" y="23178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347" name="Oval 346">
              <a:extLst>
                <a:ext uri="{FF2B5EF4-FFF2-40B4-BE49-F238E27FC236}">
                  <a16:creationId xmlns:a16="http://schemas.microsoft.com/office/drawing/2014/main" id="{52CFB673-5AC8-632F-94ED-A6C025F92883}"/>
                </a:ext>
              </a:extLst>
            </p:cNvPr>
            <p:cNvSpPr/>
            <p:nvPr/>
          </p:nvSpPr>
          <p:spPr>
            <a:xfrm flipV="1">
              <a:off x="10144456" y="2363373"/>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 name="TextBox 347">
              <a:extLst>
                <a:ext uri="{FF2B5EF4-FFF2-40B4-BE49-F238E27FC236}">
                  <a16:creationId xmlns:a16="http://schemas.microsoft.com/office/drawing/2014/main" id="{329D780A-D5F1-2086-5BF0-1815C2A6094B}"/>
                </a:ext>
              </a:extLst>
            </p:cNvPr>
            <p:cNvSpPr txBox="1"/>
            <p:nvPr/>
          </p:nvSpPr>
          <p:spPr>
            <a:xfrm>
              <a:off x="10108949" y="23178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349" name="Oval 348">
              <a:extLst>
                <a:ext uri="{FF2B5EF4-FFF2-40B4-BE49-F238E27FC236}">
                  <a16:creationId xmlns:a16="http://schemas.microsoft.com/office/drawing/2014/main" id="{8D6BE504-431A-7293-1E0E-BF48842FF860}"/>
                </a:ext>
              </a:extLst>
            </p:cNvPr>
            <p:cNvSpPr/>
            <p:nvPr/>
          </p:nvSpPr>
          <p:spPr>
            <a:xfrm flipV="1">
              <a:off x="8038091" y="2357452"/>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a:extLst>
                <a:ext uri="{FF2B5EF4-FFF2-40B4-BE49-F238E27FC236}">
                  <a16:creationId xmlns:a16="http://schemas.microsoft.com/office/drawing/2014/main" id="{CCC3CA76-D985-488E-5F8E-618FAFF4B550}"/>
                </a:ext>
              </a:extLst>
            </p:cNvPr>
            <p:cNvSpPr/>
            <p:nvPr/>
          </p:nvSpPr>
          <p:spPr>
            <a:xfrm rot="10800000" flipV="1">
              <a:off x="6991309" y="235745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351" name="Oval 350">
              <a:extLst>
                <a:ext uri="{FF2B5EF4-FFF2-40B4-BE49-F238E27FC236}">
                  <a16:creationId xmlns:a16="http://schemas.microsoft.com/office/drawing/2014/main" id="{8B71F7BB-8819-6BE6-B12A-C092BC40E991}"/>
                </a:ext>
              </a:extLst>
            </p:cNvPr>
            <p:cNvSpPr/>
            <p:nvPr/>
          </p:nvSpPr>
          <p:spPr>
            <a:xfrm rot="10800000" flipV="1">
              <a:off x="8959728" y="235745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352" name="Oval 351">
              <a:extLst>
                <a:ext uri="{FF2B5EF4-FFF2-40B4-BE49-F238E27FC236}">
                  <a16:creationId xmlns:a16="http://schemas.microsoft.com/office/drawing/2014/main" id="{E896A0DA-7C0C-4E6F-5C1C-ECC24A75C0CF}"/>
                </a:ext>
              </a:extLst>
            </p:cNvPr>
            <p:cNvSpPr/>
            <p:nvPr/>
          </p:nvSpPr>
          <p:spPr>
            <a:xfrm rot="10800000" flipV="1">
              <a:off x="9492387" y="235745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354" name="Oval 353">
              <a:extLst>
                <a:ext uri="{FF2B5EF4-FFF2-40B4-BE49-F238E27FC236}">
                  <a16:creationId xmlns:a16="http://schemas.microsoft.com/office/drawing/2014/main" id="{FA556679-15CB-2B98-2028-503C9F749D47}"/>
                </a:ext>
              </a:extLst>
            </p:cNvPr>
            <p:cNvSpPr/>
            <p:nvPr/>
          </p:nvSpPr>
          <p:spPr>
            <a:xfrm flipV="1">
              <a:off x="8517997" y="236062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TextBox 354">
              <a:extLst>
                <a:ext uri="{FF2B5EF4-FFF2-40B4-BE49-F238E27FC236}">
                  <a16:creationId xmlns:a16="http://schemas.microsoft.com/office/drawing/2014/main" id="{71E6FCF1-19E5-1CC5-EFED-0F28E3F26D1E}"/>
                </a:ext>
              </a:extLst>
            </p:cNvPr>
            <p:cNvSpPr txBox="1"/>
            <p:nvPr/>
          </p:nvSpPr>
          <p:spPr>
            <a:xfrm>
              <a:off x="8427638" y="2317864"/>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359" name="Oval 358">
              <a:extLst>
                <a:ext uri="{FF2B5EF4-FFF2-40B4-BE49-F238E27FC236}">
                  <a16:creationId xmlns:a16="http://schemas.microsoft.com/office/drawing/2014/main" id="{0AD6DCDC-9E43-3BD0-A78A-C04F9F692950}"/>
                </a:ext>
              </a:extLst>
            </p:cNvPr>
            <p:cNvSpPr/>
            <p:nvPr/>
          </p:nvSpPr>
          <p:spPr>
            <a:xfrm flipV="1">
              <a:off x="8974875" y="271774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5" name="TextBox 364">
              <a:extLst>
                <a:ext uri="{FF2B5EF4-FFF2-40B4-BE49-F238E27FC236}">
                  <a16:creationId xmlns:a16="http://schemas.microsoft.com/office/drawing/2014/main" id="{A2E713AB-9E19-0000-E967-E41A30EDA374}"/>
                </a:ext>
              </a:extLst>
            </p:cNvPr>
            <p:cNvSpPr txBox="1"/>
            <p:nvPr/>
          </p:nvSpPr>
          <p:spPr>
            <a:xfrm>
              <a:off x="8939268" y="2676631"/>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387" name="Oval 386">
              <a:extLst>
                <a:ext uri="{FF2B5EF4-FFF2-40B4-BE49-F238E27FC236}">
                  <a16:creationId xmlns:a16="http://schemas.microsoft.com/office/drawing/2014/main" id="{6ED81FD1-D285-0548-6A12-4FA3080BCD51}"/>
                </a:ext>
              </a:extLst>
            </p:cNvPr>
            <p:cNvSpPr/>
            <p:nvPr/>
          </p:nvSpPr>
          <p:spPr>
            <a:xfrm flipV="1">
              <a:off x="9202360" y="271601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8" name="TextBox 387">
              <a:extLst>
                <a:ext uri="{FF2B5EF4-FFF2-40B4-BE49-F238E27FC236}">
                  <a16:creationId xmlns:a16="http://schemas.microsoft.com/office/drawing/2014/main" id="{7C4F33B0-3006-02E5-B081-81D40EAD7190}"/>
                </a:ext>
              </a:extLst>
            </p:cNvPr>
            <p:cNvSpPr txBox="1"/>
            <p:nvPr/>
          </p:nvSpPr>
          <p:spPr>
            <a:xfrm>
              <a:off x="9179794" y="267311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390" name="Oval 389">
              <a:extLst>
                <a:ext uri="{FF2B5EF4-FFF2-40B4-BE49-F238E27FC236}">
                  <a16:creationId xmlns:a16="http://schemas.microsoft.com/office/drawing/2014/main" id="{18AF2414-40CB-2875-5964-68D535380616}"/>
                </a:ext>
              </a:extLst>
            </p:cNvPr>
            <p:cNvSpPr/>
            <p:nvPr/>
          </p:nvSpPr>
          <p:spPr>
            <a:xfrm flipV="1">
              <a:off x="8721348" y="270825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1" name="TextBox 390">
              <a:extLst>
                <a:ext uri="{FF2B5EF4-FFF2-40B4-BE49-F238E27FC236}">
                  <a16:creationId xmlns:a16="http://schemas.microsoft.com/office/drawing/2014/main" id="{CC4B9CAC-7257-916F-DB05-FBAFBCD16D9C}"/>
                </a:ext>
              </a:extLst>
            </p:cNvPr>
            <p:cNvSpPr txBox="1"/>
            <p:nvPr/>
          </p:nvSpPr>
          <p:spPr>
            <a:xfrm>
              <a:off x="8683149" y="266549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393" name="Oval 392">
              <a:extLst>
                <a:ext uri="{FF2B5EF4-FFF2-40B4-BE49-F238E27FC236}">
                  <a16:creationId xmlns:a16="http://schemas.microsoft.com/office/drawing/2014/main" id="{D6AEF024-8C87-0A38-2AE3-14ABF09825E0}"/>
                </a:ext>
              </a:extLst>
            </p:cNvPr>
            <p:cNvSpPr/>
            <p:nvPr/>
          </p:nvSpPr>
          <p:spPr>
            <a:xfrm flipV="1">
              <a:off x="8340467" y="2712173"/>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4" name="TextBox 393">
              <a:extLst>
                <a:ext uri="{FF2B5EF4-FFF2-40B4-BE49-F238E27FC236}">
                  <a16:creationId xmlns:a16="http://schemas.microsoft.com/office/drawing/2014/main" id="{680316B1-CDE1-24E0-7815-C09CD88E7D0F}"/>
                </a:ext>
              </a:extLst>
            </p:cNvPr>
            <p:cNvSpPr txBox="1"/>
            <p:nvPr/>
          </p:nvSpPr>
          <p:spPr>
            <a:xfrm>
              <a:off x="8294677" y="267038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396" name="Oval 395">
              <a:extLst>
                <a:ext uri="{FF2B5EF4-FFF2-40B4-BE49-F238E27FC236}">
                  <a16:creationId xmlns:a16="http://schemas.microsoft.com/office/drawing/2014/main" id="{E6AB21D1-D50E-37B9-6A6A-F138396C280B}"/>
                </a:ext>
              </a:extLst>
            </p:cNvPr>
            <p:cNvSpPr/>
            <p:nvPr/>
          </p:nvSpPr>
          <p:spPr>
            <a:xfrm flipV="1">
              <a:off x="7665640" y="272086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7" name="TextBox 396">
              <a:extLst>
                <a:ext uri="{FF2B5EF4-FFF2-40B4-BE49-F238E27FC236}">
                  <a16:creationId xmlns:a16="http://schemas.microsoft.com/office/drawing/2014/main" id="{85B10EC9-04E7-C45A-82C0-107C85FC58E1}"/>
                </a:ext>
              </a:extLst>
            </p:cNvPr>
            <p:cNvSpPr txBox="1"/>
            <p:nvPr/>
          </p:nvSpPr>
          <p:spPr>
            <a:xfrm>
              <a:off x="7626793" y="267824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399" name="Oval 398">
              <a:extLst>
                <a:ext uri="{FF2B5EF4-FFF2-40B4-BE49-F238E27FC236}">
                  <a16:creationId xmlns:a16="http://schemas.microsoft.com/office/drawing/2014/main" id="{057802EA-3189-0F38-6D35-7629F0B2BA7F}"/>
                </a:ext>
              </a:extLst>
            </p:cNvPr>
            <p:cNvSpPr/>
            <p:nvPr/>
          </p:nvSpPr>
          <p:spPr>
            <a:xfrm flipV="1">
              <a:off x="9665470" y="2725691"/>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0" name="TextBox 399">
              <a:extLst>
                <a:ext uri="{FF2B5EF4-FFF2-40B4-BE49-F238E27FC236}">
                  <a16:creationId xmlns:a16="http://schemas.microsoft.com/office/drawing/2014/main" id="{5245702D-2BDA-BD85-BE38-5D4ADF342100}"/>
                </a:ext>
              </a:extLst>
            </p:cNvPr>
            <p:cNvSpPr txBox="1"/>
            <p:nvPr/>
          </p:nvSpPr>
          <p:spPr>
            <a:xfrm>
              <a:off x="9662489" y="268018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401" name="Oval 400">
              <a:extLst>
                <a:ext uri="{FF2B5EF4-FFF2-40B4-BE49-F238E27FC236}">
                  <a16:creationId xmlns:a16="http://schemas.microsoft.com/office/drawing/2014/main" id="{4A0BCC11-0013-5B42-B402-0BA252CFFBBE}"/>
                </a:ext>
              </a:extLst>
            </p:cNvPr>
            <p:cNvSpPr/>
            <p:nvPr/>
          </p:nvSpPr>
          <p:spPr>
            <a:xfrm flipV="1">
              <a:off x="8499380" y="2710016"/>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2" name="Oval 401">
              <a:extLst>
                <a:ext uri="{FF2B5EF4-FFF2-40B4-BE49-F238E27FC236}">
                  <a16:creationId xmlns:a16="http://schemas.microsoft.com/office/drawing/2014/main" id="{F7F92E44-DA23-9D73-CEEC-89E29F705979}"/>
                </a:ext>
              </a:extLst>
            </p:cNvPr>
            <p:cNvSpPr/>
            <p:nvPr/>
          </p:nvSpPr>
          <p:spPr>
            <a:xfrm rot="10800000" flipV="1">
              <a:off x="7402702" y="271931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403" name="Oval 402">
              <a:extLst>
                <a:ext uri="{FF2B5EF4-FFF2-40B4-BE49-F238E27FC236}">
                  <a16:creationId xmlns:a16="http://schemas.microsoft.com/office/drawing/2014/main" id="{B73A520C-FE8B-9040-C2C9-6C2B16D6C372}"/>
                </a:ext>
              </a:extLst>
            </p:cNvPr>
            <p:cNvSpPr/>
            <p:nvPr/>
          </p:nvSpPr>
          <p:spPr>
            <a:xfrm rot="10800000" flipV="1">
              <a:off x="7205643" y="271904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404" name="Oval 403">
              <a:extLst>
                <a:ext uri="{FF2B5EF4-FFF2-40B4-BE49-F238E27FC236}">
                  <a16:creationId xmlns:a16="http://schemas.microsoft.com/office/drawing/2014/main" id="{89157A57-9F1D-FDDC-E3F0-835DEC7D1FCD}"/>
                </a:ext>
              </a:extLst>
            </p:cNvPr>
            <p:cNvSpPr/>
            <p:nvPr/>
          </p:nvSpPr>
          <p:spPr>
            <a:xfrm rot="10800000" flipV="1">
              <a:off x="6945911" y="270371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406" name="Oval 405">
              <a:extLst>
                <a:ext uri="{FF2B5EF4-FFF2-40B4-BE49-F238E27FC236}">
                  <a16:creationId xmlns:a16="http://schemas.microsoft.com/office/drawing/2014/main" id="{3EE3AB16-9933-FE77-CB90-E19FA70F8034}"/>
                </a:ext>
              </a:extLst>
            </p:cNvPr>
            <p:cNvSpPr/>
            <p:nvPr/>
          </p:nvSpPr>
          <p:spPr>
            <a:xfrm flipV="1">
              <a:off x="9501895" y="272243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8" name="TextBox 407">
              <a:extLst>
                <a:ext uri="{FF2B5EF4-FFF2-40B4-BE49-F238E27FC236}">
                  <a16:creationId xmlns:a16="http://schemas.microsoft.com/office/drawing/2014/main" id="{09085B3E-7689-AF26-9D0B-9B90BF7D8395}"/>
                </a:ext>
              </a:extLst>
            </p:cNvPr>
            <p:cNvSpPr txBox="1"/>
            <p:nvPr/>
          </p:nvSpPr>
          <p:spPr>
            <a:xfrm>
              <a:off x="9411536" y="2679673"/>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416" name="Oval 415">
              <a:extLst>
                <a:ext uri="{FF2B5EF4-FFF2-40B4-BE49-F238E27FC236}">
                  <a16:creationId xmlns:a16="http://schemas.microsoft.com/office/drawing/2014/main" id="{6ACEB9B2-CF5C-74FA-ADDA-6D982B2DCB3C}"/>
                </a:ext>
              </a:extLst>
            </p:cNvPr>
            <p:cNvSpPr/>
            <p:nvPr/>
          </p:nvSpPr>
          <p:spPr>
            <a:xfrm flipV="1">
              <a:off x="8476255" y="343934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7" name="TextBox 416">
              <a:extLst>
                <a:ext uri="{FF2B5EF4-FFF2-40B4-BE49-F238E27FC236}">
                  <a16:creationId xmlns:a16="http://schemas.microsoft.com/office/drawing/2014/main" id="{D0FFF1EB-FADD-B7C4-ECC1-1FBACD9B82DC}"/>
                </a:ext>
              </a:extLst>
            </p:cNvPr>
            <p:cNvSpPr txBox="1"/>
            <p:nvPr/>
          </p:nvSpPr>
          <p:spPr>
            <a:xfrm>
              <a:off x="8440648" y="3398228"/>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19" name="Oval 418">
              <a:extLst>
                <a:ext uri="{FF2B5EF4-FFF2-40B4-BE49-F238E27FC236}">
                  <a16:creationId xmlns:a16="http://schemas.microsoft.com/office/drawing/2014/main" id="{3E662E6D-3B8B-B807-F5B6-80DCF15CCBFE}"/>
                </a:ext>
              </a:extLst>
            </p:cNvPr>
            <p:cNvSpPr/>
            <p:nvPr/>
          </p:nvSpPr>
          <p:spPr>
            <a:xfrm flipV="1">
              <a:off x="10639550" y="344112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2" name="TextBox 421">
              <a:extLst>
                <a:ext uri="{FF2B5EF4-FFF2-40B4-BE49-F238E27FC236}">
                  <a16:creationId xmlns:a16="http://schemas.microsoft.com/office/drawing/2014/main" id="{7EFC62AB-966A-9392-063B-9936B7C87E47}"/>
                </a:ext>
              </a:extLst>
            </p:cNvPr>
            <p:cNvSpPr txBox="1"/>
            <p:nvPr/>
          </p:nvSpPr>
          <p:spPr>
            <a:xfrm>
              <a:off x="10616984" y="339822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428" name="Oval 427">
              <a:extLst>
                <a:ext uri="{FF2B5EF4-FFF2-40B4-BE49-F238E27FC236}">
                  <a16:creationId xmlns:a16="http://schemas.microsoft.com/office/drawing/2014/main" id="{1CEE87B6-8A2A-B44F-D514-4406656D71E4}"/>
                </a:ext>
              </a:extLst>
            </p:cNvPr>
            <p:cNvSpPr/>
            <p:nvPr/>
          </p:nvSpPr>
          <p:spPr>
            <a:xfrm flipV="1">
              <a:off x="7551371" y="344260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2" name="TextBox 431">
              <a:extLst>
                <a:ext uri="{FF2B5EF4-FFF2-40B4-BE49-F238E27FC236}">
                  <a16:creationId xmlns:a16="http://schemas.microsoft.com/office/drawing/2014/main" id="{4E51B02D-C6D9-DC75-A69B-CA4F1A00AA39}"/>
                </a:ext>
              </a:extLst>
            </p:cNvPr>
            <p:cNvSpPr txBox="1"/>
            <p:nvPr/>
          </p:nvSpPr>
          <p:spPr>
            <a:xfrm>
              <a:off x="7513172" y="339984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438" name="Oval 437">
              <a:extLst>
                <a:ext uri="{FF2B5EF4-FFF2-40B4-BE49-F238E27FC236}">
                  <a16:creationId xmlns:a16="http://schemas.microsoft.com/office/drawing/2014/main" id="{1311E43C-5D03-85CF-0E17-6DE0F8B588AC}"/>
                </a:ext>
              </a:extLst>
            </p:cNvPr>
            <p:cNvSpPr/>
            <p:nvPr/>
          </p:nvSpPr>
          <p:spPr>
            <a:xfrm flipV="1">
              <a:off x="6522375" y="3434545"/>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 name="TextBox 439">
              <a:extLst>
                <a:ext uri="{FF2B5EF4-FFF2-40B4-BE49-F238E27FC236}">
                  <a16:creationId xmlns:a16="http://schemas.microsoft.com/office/drawing/2014/main" id="{B3E0AD56-6572-DC77-B678-93123A2478F3}"/>
                </a:ext>
              </a:extLst>
            </p:cNvPr>
            <p:cNvSpPr txBox="1"/>
            <p:nvPr/>
          </p:nvSpPr>
          <p:spPr>
            <a:xfrm>
              <a:off x="6487794" y="339275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444" name="Oval 443">
              <a:extLst>
                <a:ext uri="{FF2B5EF4-FFF2-40B4-BE49-F238E27FC236}">
                  <a16:creationId xmlns:a16="http://schemas.microsoft.com/office/drawing/2014/main" id="{6F38D49A-5B65-1FAC-8E9D-A3D6EF430A21}"/>
                </a:ext>
              </a:extLst>
            </p:cNvPr>
            <p:cNvSpPr/>
            <p:nvPr/>
          </p:nvSpPr>
          <p:spPr>
            <a:xfrm flipV="1">
              <a:off x="10856573" y="344107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7" name="TextBox 446">
              <a:extLst>
                <a:ext uri="{FF2B5EF4-FFF2-40B4-BE49-F238E27FC236}">
                  <a16:creationId xmlns:a16="http://schemas.microsoft.com/office/drawing/2014/main" id="{B5E82096-7307-C491-F0C4-7CC94F246B06}"/>
                </a:ext>
              </a:extLst>
            </p:cNvPr>
            <p:cNvSpPr txBox="1"/>
            <p:nvPr/>
          </p:nvSpPr>
          <p:spPr>
            <a:xfrm>
              <a:off x="10817726" y="339846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454" name="Oval 453">
              <a:extLst>
                <a:ext uri="{FF2B5EF4-FFF2-40B4-BE49-F238E27FC236}">
                  <a16:creationId xmlns:a16="http://schemas.microsoft.com/office/drawing/2014/main" id="{057A35AD-AC67-20FD-CB8E-B97B8797DA68}"/>
                </a:ext>
              </a:extLst>
            </p:cNvPr>
            <p:cNvSpPr/>
            <p:nvPr/>
          </p:nvSpPr>
          <p:spPr>
            <a:xfrm flipV="1">
              <a:off x="10398363" y="3446908"/>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7" name="TextBox 456">
              <a:extLst>
                <a:ext uri="{FF2B5EF4-FFF2-40B4-BE49-F238E27FC236}">
                  <a16:creationId xmlns:a16="http://schemas.microsoft.com/office/drawing/2014/main" id="{ADE3737E-BDCB-D205-4AD2-BA783A9CE998}"/>
                </a:ext>
              </a:extLst>
            </p:cNvPr>
            <p:cNvSpPr txBox="1"/>
            <p:nvPr/>
          </p:nvSpPr>
          <p:spPr>
            <a:xfrm>
              <a:off x="10395382" y="340139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460" name="Oval 459">
              <a:extLst>
                <a:ext uri="{FF2B5EF4-FFF2-40B4-BE49-F238E27FC236}">
                  <a16:creationId xmlns:a16="http://schemas.microsoft.com/office/drawing/2014/main" id="{C8965F25-828F-71BF-84EE-30074F86947F}"/>
                </a:ext>
              </a:extLst>
            </p:cNvPr>
            <p:cNvSpPr/>
            <p:nvPr/>
          </p:nvSpPr>
          <p:spPr>
            <a:xfrm flipV="1">
              <a:off x="9579591" y="3446310"/>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1" name="Oval 460">
              <a:extLst>
                <a:ext uri="{FF2B5EF4-FFF2-40B4-BE49-F238E27FC236}">
                  <a16:creationId xmlns:a16="http://schemas.microsoft.com/office/drawing/2014/main" id="{931B8348-93F2-7E11-C7EC-022573BDE845}"/>
                </a:ext>
              </a:extLst>
            </p:cNvPr>
            <p:cNvSpPr/>
            <p:nvPr/>
          </p:nvSpPr>
          <p:spPr>
            <a:xfrm rot="10800000" flipV="1">
              <a:off x="9188027" y="344313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462" name="Oval 461">
              <a:extLst>
                <a:ext uri="{FF2B5EF4-FFF2-40B4-BE49-F238E27FC236}">
                  <a16:creationId xmlns:a16="http://schemas.microsoft.com/office/drawing/2014/main" id="{2C41DF09-8CD3-BE7B-5798-9EED05CA1710}"/>
                </a:ext>
              </a:extLst>
            </p:cNvPr>
            <p:cNvSpPr/>
            <p:nvPr/>
          </p:nvSpPr>
          <p:spPr>
            <a:xfrm rot="10800000" flipV="1">
              <a:off x="9944352" y="344313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463" name="Oval 462">
              <a:extLst>
                <a:ext uri="{FF2B5EF4-FFF2-40B4-BE49-F238E27FC236}">
                  <a16:creationId xmlns:a16="http://schemas.microsoft.com/office/drawing/2014/main" id="{89E3B123-4014-1054-9763-C846E9E710AB}"/>
                </a:ext>
              </a:extLst>
            </p:cNvPr>
            <p:cNvSpPr/>
            <p:nvPr/>
          </p:nvSpPr>
          <p:spPr>
            <a:xfrm rot="10800000" flipV="1">
              <a:off x="10156789" y="343879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469" name="Oval 468">
              <a:extLst>
                <a:ext uri="{FF2B5EF4-FFF2-40B4-BE49-F238E27FC236}">
                  <a16:creationId xmlns:a16="http://schemas.microsoft.com/office/drawing/2014/main" id="{FE0C7DBC-6E88-797D-70B6-7189CD1661D7}"/>
                </a:ext>
              </a:extLst>
            </p:cNvPr>
            <p:cNvSpPr/>
            <p:nvPr/>
          </p:nvSpPr>
          <p:spPr>
            <a:xfrm flipV="1">
              <a:off x="8826349" y="344405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2" name="TextBox 471">
              <a:extLst>
                <a:ext uri="{FF2B5EF4-FFF2-40B4-BE49-F238E27FC236}">
                  <a16:creationId xmlns:a16="http://schemas.microsoft.com/office/drawing/2014/main" id="{2365E597-FB4F-2376-C804-32A0204164BE}"/>
                </a:ext>
              </a:extLst>
            </p:cNvPr>
            <p:cNvSpPr txBox="1"/>
            <p:nvPr/>
          </p:nvSpPr>
          <p:spPr>
            <a:xfrm>
              <a:off x="8735990" y="3401291"/>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483" name="Oval 482">
              <a:extLst>
                <a:ext uri="{FF2B5EF4-FFF2-40B4-BE49-F238E27FC236}">
                  <a16:creationId xmlns:a16="http://schemas.microsoft.com/office/drawing/2014/main" id="{3B9EBC39-3ADA-0AF1-10AC-DC1590E71368}"/>
                </a:ext>
              </a:extLst>
            </p:cNvPr>
            <p:cNvSpPr/>
            <p:nvPr/>
          </p:nvSpPr>
          <p:spPr>
            <a:xfrm flipV="1">
              <a:off x="8868071" y="380731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4" name="TextBox 483">
              <a:extLst>
                <a:ext uri="{FF2B5EF4-FFF2-40B4-BE49-F238E27FC236}">
                  <a16:creationId xmlns:a16="http://schemas.microsoft.com/office/drawing/2014/main" id="{4B9CA467-D2E1-CAC2-D242-905B7A81BE4D}"/>
                </a:ext>
              </a:extLst>
            </p:cNvPr>
            <p:cNvSpPr txBox="1"/>
            <p:nvPr/>
          </p:nvSpPr>
          <p:spPr>
            <a:xfrm>
              <a:off x="8832464" y="3766195"/>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88" name="Oval 487">
              <a:extLst>
                <a:ext uri="{FF2B5EF4-FFF2-40B4-BE49-F238E27FC236}">
                  <a16:creationId xmlns:a16="http://schemas.microsoft.com/office/drawing/2014/main" id="{42D19D08-D2AD-579E-C397-873E6BDA882B}"/>
                </a:ext>
              </a:extLst>
            </p:cNvPr>
            <p:cNvSpPr/>
            <p:nvPr/>
          </p:nvSpPr>
          <p:spPr>
            <a:xfrm flipV="1">
              <a:off x="6171843" y="381206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1" name="TextBox 490">
              <a:extLst>
                <a:ext uri="{FF2B5EF4-FFF2-40B4-BE49-F238E27FC236}">
                  <a16:creationId xmlns:a16="http://schemas.microsoft.com/office/drawing/2014/main" id="{84B8A33D-423D-940A-BAEE-E443B10A742F}"/>
                </a:ext>
              </a:extLst>
            </p:cNvPr>
            <p:cNvSpPr txBox="1"/>
            <p:nvPr/>
          </p:nvSpPr>
          <p:spPr>
            <a:xfrm>
              <a:off x="6149277" y="3769171"/>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498" name="Oval 497">
              <a:extLst>
                <a:ext uri="{FF2B5EF4-FFF2-40B4-BE49-F238E27FC236}">
                  <a16:creationId xmlns:a16="http://schemas.microsoft.com/office/drawing/2014/main" id="{4F870272-08EA-8473-AD19-9EBD90B51221}"/>
                </a:ext>
              </a:extLst>
            </p:cNvPr>
            <p:cNvSpPr/>
            <p:nvPr/>
          </p:nvSpPr>
          <p:spPr>
            <a:xfrm flipV="1">
              <a:off x="8509784" y="381953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1" name="TextBox 500">
              <a:extLst>
                <a:ext uri="{FF2B5EF4-FFF2-40B4-BE49-F238E27FC236}">
                  <a16:creationId xmlns:a16="http://schemas.microsoft.com/office/drawing/2014/main" id="{D60BFD82-DA18-0B9E-BDF1-36BD0796A6C2}"/>
                </a:ext>
              </a:extLst>
            </p:cNvPr>
            <p:cNvSpPr txBox="1"/>
            <p:nvPr/>
          </p:nvSpPr>
          <p:spPr>
            <a:xfrm>
              <a:off x="8471585" y="377677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505" name="Oval 504">
              <a:extLst>
                <a:ext uri="{FF2B5EF4-FFF2-40B4-BE49-F238E27FC236}">
                  <a16:creationId xmlns:a16="http://schemas.microsoft.com/office/drawing/2014/main" id="{3C439D87-2693-FD9F-9AA8-5A610EEA01CE}"/>
                </a:ext>
              </a:extLst>
            </p:cNvPr>
            <p:cNvSpPr/>
            <p:nvPr/>
          </p:nvSpPr>
          <p:spPr>
            <a:xfrm flipV="1">
              <a:off x="7469956" y="3820562"/>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6" name="TextBox 505">
              <a:extLst>
                <a:ext uri="{FF2B5EF4-FFF2-40B4-BE49-F238E27FC236}">
                  <a16:creationId xmlns:a16="http://schemas.microsoft.com/office/drawing/2014/main" id="{50F6C317-3786-BEBB-7C87-98030D80F606}"/>
                </a:ext>
              </a:extLst>
            </p:cNvPr>
            <p:cNvSpPr txBox="1"/>
            <p:nvPr/>
          </p:nvSpPr>
          <p:spPr>
            <a:xfrm>
              <a:off x="7435375" y="377876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510" name="Oval 509">
              <a:extLst>
                <a:ext uri="{FF2B5EF4-FFF2-40B4-BE49-F238E27FC236}">
                  <a16:creationId xmlns:a16="http://schemas.microsoft.com/office/drawing/2014/main" id="{D9801694-AC76-E3B7-8ADF-979C7F602678}"/>
                </a:ext>
              </a:extLst>
            </p:cNvPr>
            <p:cNvSpPr/>
            <p:nvPr/>
          </p:nvSpPr>
          <p:spPr>
            <a:xfrm flipV="1">
              <a:off x="6542664" y="381527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 name="TextBox 512">
              <a:extLst>
                <a:ext uri="{FF2B5EF4-FFF2-40B4-BE49-F238E27FC236}">
                  <a16:creationId xmlns:a16="http://schemas.microsoft.com/office/drawing/2014/main" id="{EB8D9A5B-5308-83EA-419D-6EA6F4E0E2D2}"/>
                </a:ext>
              </a:extLst>
            </p:cNvPr>
            <p:cNvSpPr txBox="1"/>
            <p:nvPr/>
          </p:nvSpPr>
          <p:spPr>
            <a:xfrm>
              <a:off x="6503817" y="377266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520" name="Oval 519">
              <a:extLst>
                <a:ext uri="{FF2B5EF4-FFF2-40B4-BE49-F238E27FC236}">
                  <a16:creationId xmlns:a16="http://schemas.microsoft.com/office/drawing/2014/main" id="{4798BA43-0724-DCB0-4977-D0B9D7567B03}"/>
                </a:ext>
              </a:extLst>
            </p:cNvPr>
            <p:cNvSpPr/>
            <p:nvPr/>
          </p:nvSpPr>
          <p:spPr>
            <a:xfrm flipV="1">
              <a:off x="7917352" y="3820225"/>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3" name="TextBox 522">
              <a:extLst>
                <a:ext uri="{FF2B5EF4-FFF2-40B4-BE49-F238E27FC236}">
                  <a16:creationId xmlns:a16="http://schemas.microsoft.com/office/drawing/2014/main" id="{2636A5C2-228A-C343-0A8F-030AC40ACCDB}"/>
                </a:ext>
              </a:extLst>
            </p:cNvPr>
            <p:cNvSpPr txBox="1"/>
            <p:nvPr/>
          </p:nvSpPr>
          <p:spPr>
            <a:xfrm>
              <a:off x="7914371" y="377471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526" name="Oval 525">
              <a:extLst>
                <a:ext uri="{FF2B5EF4-FFF2-40B4-BE49-F238E27FC236}">
                  <a16:creationId xmlns:a16="http://schemas.microsoft.com/office/drawing/2014/main" id="{D1B5767D-E891-F297-7AA9-7665F4658166}"/>
                </a:ext>
              </a:extLst>
            </p:cNvPr>
            <p:cNvSpPr/>
            <p:nvPr/>
          </p:nvSpPr>
          <p:spPr>
            <a:xfrm flipV="1">
              <a:off x="7096332" y="3827942"/>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7" name="Oval 526">
              <a:extLst>
                <a:ext uri="{FF2B5EF4-FFF2-40B4-BE49-F238E27FC236}">
                  <a16:creationId xmlns:a16="http://schemas.microsoft.com/office/drawing/2014/main" id="{CFBC8490-F33B-8D2A-3CF4-DEE3B2669196}"/>
                </a:ext>
              </a:extLst>
            </p:cNvPr>
            <p:cNvSpPr/>
            <p:nvPr/>
          </p:nvSpPr>
          <p:spPr>
            <a:xfrm rot="10800000" flipV="1">
              <a:off x="9306326" y="380586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528" name="Oval 527">
              <a:extLst>
                <a:ext uri="{FF2B5EF4-FFF2-40B4-BE49-F238E27FC236}">
                  <a16:creationId xmlns:a16="http://schemas.microsoft.com/office/drawing/2014/main" id="{DE0D8292-A030-78C8-5232-F270DF60459F}"/>
                </a:ext>
              </a:extLst>
            </p:cNvPr>
            <p:cNvSpPr/>
            <p:nvPr/>
          </p:nvSpPr>
          <p:spPr>
            <a:xfrm rot="10800000" flipV="1">
              <a:off x="9635511" y="380502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529" name="Oval 528">
              <a:extLst>
                <a:ext uri="{FF2B5EF4-FFF2-40B4-BE49-F238E27FC236}">
                  <a16:creationId xmlns:a16="http://schemas.microsoft.com/office/drawing/2014/main" id="{387D28FB-E3BA-BFA6-FE99-B8D98A1E8632}"/>
                </a:ext>
              </a:extLst>
            </p:cNvPr>
            <p:cNvSpPr/>
            <p:nvPr/>
          </p:nvSpPr>
          <p:spPr>
            <a:xfrm rot="10800000" flipV="1">
              <a:off x="6365057" y="381111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535" name="Oval 534">
              <a:extLst>
                <a:ext uri="{FF2B5EF4-FFF2-40B4-BE49-F238E27FC236}">
                  <a16:creationId xmlns:a16="http://schemas.microsoft.com/office/drawing/2014/main" id="{B607EC99-AB4F-9EFB-1BED-FFB2D612B9BB}"/>
                </a:ext>
              </a:extLst>
            </p:cNvPr>
            <p:cNvSpPr/>
            <p:nvPr/>
          </p:nvSpPr>
          <p:spPr>
            <a:xfrm flipV="1">
              <a:off x="5845017" y="380785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8" name="TextBox 537">
              <a:extLst>
                <a:ext uri="{FF2B5EF4-FFF2-40B4-BE49-F238E27FC236}">
                  <a16:creationId xmlns:a16="http://schemas.microsoft.com/office/drawing/2014/main" id="{D1B418E7-A81B-0791-7197-477698AEAC03}"/>
                </a:ext>
              </a:extLst>
            </p:cNvPr>
            <p:cNvSpPr txBox="1"/>
            <p:nvPr/>
          </p:nvSpPr>
          <p:spPr>
            <a:xfrm>
              <a:off x="5754658" y="3765099"/>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sp>
          <p:nvSpPr>
            <p:cNvPr id="410" name="Oval 409">
              <a:extLst>
                <a:ext uri="{FF2B5EF4-FFF2-40B4-BE49-F238E27FC236}">
                  <a16:creationId xmlns:a16="http://schemas.microsoft.com/office/drawing/2014/main" id="{BDA3EBB4-EEE0-EB13-5B56-47BF86943016}"/>
                </a:ext>
              </a:extLst>
            </p:cNvPr>
            <p:cNvSpPr/>
            <p:nvPr/>
          </p:nvSpPr>
          <p:spPr>
            <a:xfrm flipV="1">
              <a:off x="7821135" y="307764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 name="TextBox 410">
              <a:extLst>
                <a:ext uri="{FF2B5EF4-FFF2-40B4-BE49-F238E27FC236}">
                  <a16:creationId xmlns:a16="http://schemas.microsoft.com/office/drawing/2014/main" id="{797402F9-E658-9AC7-CF09-E39865F11A57}"/>
                </a:ext>
              </a:extLst>
            </p:cNvPr>
            <p:cNvSpPr txBox="1"/>
            <p:nvPr/>
          </p:nvSpPr>
          <p:spPr>
            <a:xfrm>
              <a:off x="7785528" y="3036531"/>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14" name="Oval 413">
              <a:extLst>
                <a:ext uri="{FF2B5EF4-FFF2-40B4-BE49-F238E27FC236}">
                  <a16:creationId xmlns:a16="http://schemas.microsoft.com/office/drawing/2014/main" id="{2E883345-CD1F-9405-76FC-A519C90B5B88}"/>
                </a:ext>
              </a:extLst>
            </p:cNvPr>
            <p:cNvSpPr/>
            <p:nvPr/>
          </p:nvSpPr>
          <p:spPr>
            <a:xfrm flipV="1">
              <a:off x="6449931" y="305698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5" name="TextBox 414">
              <a:extLst>
                <a:ext uri="{FF2B5EF4-FFF2-40B4-BE49-F238E27FC236}">
                  <a16:creationId xmlns:a16="http://schemas.microsoft.com/office/drawing/2014/main" id="{D1BBB636-BA6D-62DB-3906-0FF884C31A8D}"/>
                </a:ext>
              </a:extLst>
            </p:cNvPr>
            <p:cNvSpPr txBox="1"/>
            <p:nvPr/>
          </p:nvSpPr>
          <p:spPr>
            <a:xfrm>
              <a:off x="6427365" y="301409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421" name="Oval 420">
              <a:extLst>
                <a:ext uri="{FF2B5EF4-FFF2-40B4-BE49-F238E27FC236}">
                  <a16:creationId xmlns:a16="http://schemas.microsoft.com/office/drawing/2014/main" id="{FBD75383-6312-C427-E78E-04C0E70CF42B}"/>
                </a:ext>
              </a:extLst>
            </p:cNvPr>
            <p:cNvSpPr/>
            <p:nvPr/>
          </p:nvSpPr>
          <p:spPr>
            <a:xfrm flipV="1">
              <a:off x="10788585" y="307228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3" name="TextBox 422">
              <a:extLst>
                <a:ext uri="{FF2B5EF4-FFF2-40B4-BE49-F238E27FC236}">
                  <a16:creationId xmlns:a16="http://schemas.microsoft.com/office/drawing/2014/main" id="{6ADE1681-C841-55BB-0215-FDD63906E86D}"/>
                </a:ext>
              </a:extLst>
            </p:cNvPr>
            <p:cNvSpPr txBox="1"/>
            <p:nvPr/>
          </p:nvSpPr>
          <p:spPr>
            <a:xfrm>
              <a:off x="10750386" y="302952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426" name="Oval 425">
              <a:extLst>
                <a:ext uri="{FF2B5EF4-FFF2-40B4-BE49-F238E27FC236}">
                  <a16:creationId xmlns:a16="http://schemas.microsoft.com/office/drawing/2014/main" id="{9F6E7A1C-2F7D-4A25-7DC8-3687E740D8A9}"/>
                </a:ext>
              </a:extLst>
            </p:cNvPr>
            <p:cNvSpPr/>
            <p:nvPr/>
          </p:nvSpPr>
          <p:spPr>
            <a:xfrm flipV="1">
              <a:off x="6837364" y="3065393"/>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7" name="TextBox 426">
              <a:extLst>
                <a:ext uri="{FF2B5EF4-FFF2-40B4-BE49-F238E27FC236}">
                  <a16:creationId xmlns:a16="http://schemas.microsoft.com/office/drawing/2014/main" id="{C7DC9E32-A9C9-004F-177A-7DF203EFC981}"/>
                </a:ext>
              </a:extLst>
            </p:cNvPr>
            <p:cNvSpPr txBox="1"/>
            <p:nvPr/>
          </p:nvSpPr>
          <p:spPr>
            <a:xfrm>
              <a:off x="6796057" y="302360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430" name="Oval 429">
              <a:extLst>
                <a:ext uri="{FF2B5EF4-FFF2-40B4-BE49-F238E27FC236}">
                  <a16:creationId xmlns:a16="http://schemas.microsoft.com/office/drawing/2014/main" id="{CB5EA9CF-1C98-4EE2-8742-55372C75552A}"/>
                </a:ext>
              </a:extLst>
            </p:cNvPr>
            <p:cNvSpPr/>
            <p:nvPr/>
          </p:nvSpPr>
          <p:spPr>
            <a:xfrm flipV="1">
              <a:off x="10191274" y="307828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1" name="TextBox 430">
              <a:extLst>
                <a:ext uri="{FF2B5EF4-FFF2-40B4-BE49-F238E27FC236}">
                  <a16:creationId xmlns:a16="http://schemas.microsoft.com/office/drawing/2014/main" id="{F2F9C15B-E639-9812-E2A8-F0D149610E9B}"/>
                </a:ext>
              </a:extLst>
            </p:cNvPr>
            <p:cNvSpPr txBox="1"/>
            <p:nvPr/>
          </p:nvSpPr>
          <p:spPr>
            <a:xfrm>
              <a:off x="10152427" y="303567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434" name="Oval 433">
              <a:extLst>
                <a:ext uri="{FF2B5EF4-FFF2-40B4-BE49-F238E27FC236}">
                  <a16:creationId xmlns:a16="http://schemas.microsoft.com/office/drawing/2014/main" id="{1D703EB5-32E8-F8E1-446C-37473C545075}"/>
                </a:ext>
              </a:extLst>
            </p:cNvPr>
            <p:cNvSpPr/>
            <p:nvPr/>
          </p:nvSpPr>
          <p:spPr>
            <a:xfrm flipV="1">
              <a:off x="10584868" y="3077084"/>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6" name="TextBox 435">
              <a:extLst>
                <a:ext uri="{FF2B5EF4-FFF2-40B4-BE49-F238E27FC236}">
                  <a16:creationId xmlns:a16="http://schemas.microsoft.com/office/drawing/2014/main" id="{8C8A8D47-A2C5-E208-17D6-7B5131DD957B}"/>
                </a:ext>
              </a:extLst>
            </p:cNvPr>
            <p:cNvSpPr txBox="1"/>
            <p:nvPr/>
          </p:nvSpPr>
          <p:spPr>
            <a:xfrm>
              <a:off x="10581887" y="303157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437" name="Oval 436">
              <a:extLst>
                <a:ext uri="{FF2B5EF4-FFF2-40B4-BE49-F238E27FC236}">
                  <a16:creationId xmlns:a16="http://schemas.microsoft.com/office/drawing/2014/main" id="{F2128314-1CE4-3D3F-00D7-917981A0E45C}"/>
                </a:ext>
              </a:extLst>
            </p:cNvPr>
            <p:cNvSpPr/>
            <p:nvPr/>
          </p:nvSpPr>
          <p:spPr>
            <a:xfrm flipV="1">
              <a:off x="8128095" y="3082787"/>
              <a:ext cx="228600" cy="228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9" name="Oval 438">
              <a:extLst>
                <a:ext uri="{FF2B5EF4-FFF2-40B4-BE49-F238E27FC236}">
                  <a16:creationId xmlns:a16="http://schemas.microsoft.com/office/drawing/2014/main" id="{F6052FEC-5186-F21C-D795-E5EF8358E841}"/>
                </a:ext>
              </a:extLst>
            </p:cNvPr>
            <p:cNvSpPr/>
            <p:nvPr/>
          </p:nvSpPr>
          <p:spPr>
            <a:xfrm rot="10800000" flipV="1">
              <a:off x="7017683" y="306780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442" name="Oval 441">
              <a:extLst>
                <a:ext uri="{FF2B5EF4-FFF2-40B4-BE49-F238E27FC236}">
                  <a16:creationId xmlns:a16="http://schemas.microsoft.com/office/drawing/2014/main" id="{6C0B7927-7855-147F-3EB0-FDA151BAB48B}"/>
                </a:ext>
              </a:extLst>
            </p:cNvPr>
            <p:cNvSpPr/>
            <p:nvPr/>
          </p:nvSpPr>
          <p:spPr>
            <a:xfrm rot="10800000" flipV="1">
              <a:off x="9978871" y="307092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8</a:t>
              </a:r>
            </a:p>
          </p:txBody>
        </p:sp>
        <p:sp>
          <p:nvSpPr>
            <p:cNvPr id="443" name="Oval 442">
              <a:extLst>
                <a:ext uri="{FF2B5EF4-FFF2-40B4-BE49-F238E27FC236}">
                  <a16:creationId xmlns:a16="http://schemas.microsoft.com/office/drawing/2014/main" id="{FAAA8116-22B4-C459-E8BB-4703DC224B68}"/>
                </a:ext>
              </a:extLst>
            </p:cNvPr>
            <p:cNvSpPr/>
            <p:nvPr/>
          </p:nvSpPr>
          <p:spPr>
            <a:xfrm rot="10800000" flipV="1">
              <a:off x="9367938" y="3077643"/>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9</a:t>
              </a:r>
            </a:p>
          </p:txBody>
        </p:sp>
        <p:sp>
          <p:nvSpPr>
            <p:cNvPr id="446" name="Oval 445">
              <a:extLst>
                <a:ext uri="{FF2B5EF4-FFF2-40B4-BE49-F238E27FC236}">
                  <a16:creationId xmlns:a16="http://schemas.microsoft.com/office/drawing/2014/main" id="{3A8222C2-E9AE-23D0-C6BB-5FE54690A898}"/>
                </a:ext>
              </a:extLst>
            </p:cNvPr>
            <p:cNvSpPr/>
            <p:nvPr/>
          </p:nvSpPr>
          <p:spPr>
            <a:xfrm flipV="1">
              <a:off x="10397152" y="307320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8" name="TextBox 447">
              <a:extLst>
                <a:ext uri="{FF2B5EF4-FFF2-40B4-BE49-F238E27FC236}">
                  <a16:creationId xmlns:a16="http://schemas.microsoft.com/office/drawing/2014/main" id="{CF169046-86FA-CA1A-A152-FC172BA628E7}"/>
                </a:ext>
              </a:extLst>
            </p:cNvPr>
            <p:cNvSpPr txBox="1"/>
            <p:nvPr/>
          </p:nvSpPr>
          <p:spPr>
            <a:xfrm>
              <a:off x="10306793" y="3030447"/>
              <a:ext cx="414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a:t>
              </a:r>
            </a:p>
          </p:txBody>
        </p:sp>
      </p:grpSp>
      <p:pic>
        <p:nvPicPr>
          <p:cNvPr id="9" name="Picture 8">
            <a:extLst>
              <a:ext uri="{FF2B5EF4-FFF2-40B4-BE49-F238E27FC236}">
                <a16:creationId xmlns:a16="http://schemas.microsoft.com/office/drawing/2014/main" id="{B46AFF7D-8007-C715-F549-952BADF4E3C8}"/>
              </a:ext>
            </a:extLst>
          </p:cNvPr>
          <p:cNvPicPr>
            <a:picLocks noChangeAspect="1"/>
          </p:cNvPicPr>
          <p:nvPr/>
        </p:nvPicPr>
        <p:blipFill>
          <a:blip r:embed="rId2"/>
          <a:stretch>
            <a:fillRect/>
          </a:stretch>
        </p:blipFill>
        <p:spPr>
          <a:xfrm>
            <a:off x="574319" y="115780"/>
            <a:ext cx="1972646" cy="1160602"/>
          </a:xfrm>
          <a:prstGeom prst="rect">
            <a:avLst/>
          </a:prstGeom>
        </p:spPr>
      </p:pic>
      <p:cxnSp>
        <p:nvCxnSpPr>
          <p:cNvPr id="43" name="Straight Connector 42">
            <a:extLst>
              <a:ext uri="{FF2B5EF4-FFF2-40B4-BE49-F238E27FC236}">
                <a16:creationId xmlns:a16="http://schemas.microsoft.com/office/drawing/2014/main" id="{4DF6010B-0F12-438C-B09B-8D61C66A617A}"/>
              </a:ext>
            </a:extLst>
          </p:cNvPr>
          <p:cNvCxnSpPr>
            <a:cxnSpLocks/>
          </p:cNvCxnSpPr>
          <p:nvPr/>
        </p:nvCxnSpPr>
        <p:spPr>
          <a:xfrm>
            <a:off x="6775052" y="1180587"/>
            <a:ext cx="0" cy="5637692"/>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E052ADB-ADFB-4A8F-9137-CDF59C4FC74E}"/>
              </a:ext>
            </a:extLst>
          </p:cNvPr>
          <p:cNvCxnSpPr>
            <a:cxnSpLocks/>
          </p:cNvCxnSpPr>
          <p:nvPr/>
        </p:nvCxnSpPr>
        <p:spPr>
          <a:xfrm>
            <a:off x="8354474" y="1180587"/>
            <a:ext cx="0" cy="5637692"/>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1178402-CE74-42E0-BBE5-82EC961A8254}"/>
              </a:ext>
            </a:extLst>
          </p:cNvPr>
          <p:cNvCxnSpPr>
            <a:cxnSpLocks/>
          </p:cNvCxnSpPr>
          <p:nvPr/>
        </p:nvCxnSpPr>
        <p:spPr>
          <a:xfrm>
            <a:off x="9899252" y="1180587"/>
            <a:ext cx="0" cy="5610013"/>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2298665-5722-44F8-3A94-8E0084B1D5D1}"/>
              </a:ext>
            </a:extLst>
          </p:cNvPr>
          <p:cNvGrpSpPr/>
          <p:nvPr/>
        </p:nvGrpSpPr>
        <p:grpSpPr>
          <a:xfrm>
            <a:off x="5212967" y="1125352"/>
            <a:ext cx="6589600" cy="261610"/>
            <a:chOff x="5212967" y="1125352"/>
            <a:chExt cx="6589600" cy="261610"/>
          </a:xfrm>
        </p:grpSpPr>
        <p:sp>
          <p:nvSpPr>
            <p:cNvPr id="381" name="Rectangle 380">
              <a:extLst>
                <a:ext uri="{FF2B5EF4-FFF2-40B4-BE49-F238E27FC236}">
                  <a16:creationId xmlns:a16="http://schemas.microsoft.com/office/drawing/2014/main" id="{2333C1EA-F3DA-9EA3-B086-7BE9E694F799}"/>
                </a:ext>
              </a:extLst>
            </p:cNvPr>
            <p:cNvSpPr/>
            <p:nvPr/>
          </p:nvSpPr>
          <p:spPr>
            <a:xfrm>
              <a:off x="5212967" y="1125352"/>
              <a:ext cx="6247230" cy="23124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TextBox 381">
              <a:extLst>
                <a:ext uri="{FF2B5EF4-FFF2-40B4-BE49-F238E27FC236}">
                  <a16:creationId xmlns:a16="http://schemas.microsoft.com/office/drawing/2014/main" id="{36BE688D-37C9-9473-F2FC-F84DD6EAE74B}"/>
                </a:ext>
              </a:extLst>
            </p:cNvPr>
            <p:cNvSpPr txBox="1"/>
            <p:nvPr/>
          </p:nvSpPr>
          <p:spPr>
            <a:xfrm>
              <a:off x="5382550" y="1125352"/>
              <a:ext cx="14579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Lower Need</a:t>
              </a:r>
            </a:p>
          </p:txBody>
        </p:sp>
        <p:sp>
          <p:nvSpPr>
            <p:cNvPr id="383" name="TextBox 382">
              <a:extLst>
                <a:ext uri="{FF2B5EF4-FFF2-40B4-BE49-F238E27FC236}">
                  <a16:creationId xmlns:a16="http://schemas.microsoft.com/office/drawing/2014/main" id="{6F333A5B-7AD4-A8AB-AC25-7E9233D78F12}"/>
                </a:ext>
              </a:extLst>
            </p:cNvPr>
            <p:cNvSpPr txBox="1"/>
            <p:nvPr/>
          </p:nvSpPr>
          <p:spPr>
            <a:xfrm>
              <a:off x="10145109" y="1125352"/>
              <a:ext cx="165745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Highest Need</a:t>
              </a:r>
            </a:p>
          </p:txBody>
        </p:sp>
      </p:grpSp>
      <p:sp>
        <p:nvSpPr>
          <p:cNvPr id="307" name="Rectangle 306">
            <a:extLst>
              <a:ext uri="{FF2B5EF4-FFF2-40B4-BE49-F238E27FC236}">
                <a16:creationId xmlns:a16="http://schemas.microsoft.com/office/drawing/2014/main" id="{8D30EA05-3A1D-4C1C-B0CC-5B86F577F434}"/>
              </a:ext>
            </a:extLst>
          </p:cNvPr>
          <p:cNvSpPr/>
          <p:nvPr/>
        </p:nvSpPr>
        <p:spPr>
          <a:xfrm>
            <a:off x="8187560" y="4612894"/>
            <a:ext cx="3270860" cy="3948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Arrow: Right 309">
            <a:extLst>
              <a:ext uri="{FF2B5EF4-FFF2-40B4-BE49-F238E27FC236}">
                <a16:creationId xmlns:a16="http://schemas.microsoft.com/office/drawing/2014/main" id="{AACA3BEC-B28B-4674-AF64-15284227B7DF}"/>
              </a:ext>
            </a:extLst>
          </p:cNvPr>
          <p:cNvSpPr/>
          <p:nvPr/>
        </p:nvSpPr>
        <p:spPr>
          <a:xfrm>
            <a:off x="2109304" y="4659369"/>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Arrow: Right 312">
            <a:extLst>
              <a:ext uri="{FF2B5EF4-FFF2-40B4-BE49-F238E27FC236}">
                <a16:creationId xmlns:a16="http://schemas.microsoft.com/office/drawing/2014/main" id="{0A80B076-DCD7-49DE-BA90-8AAFF39C7D43}"/>
              </a:ext>
            </a:extLst>
          </p:cNvPr>
          <p:cNvSpPr/>
          <p:nvPr/>
        </p:nvSpPr>
        <p:spPr>
          <a:xfrm>
            <a:off x="1623522" y="5726019"/>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Arrow: Right 315">
            <a:extLst>
              <a:ext uri="{FF2B5EF4-FFF2-40B4-BE49-F238E27FC236}">
                <a16:creationId xmlns:a16="http://schemas.microsoft.com/office/drawing/2014/main" id="{1AD472C6-2A34-4C67-B8D2-0C75D0C88A0B}"/>
              </a:ext>
            </a:extLst>
          </p:cNvPr>
          <p:cNvSpPr/>
          <p:nvPr/>
        </p:nvSpPr>
        <p:spPr>
          <a:xfrm>
            <a:off x="2690827" y="6069517"/>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Arrow: Right 318">
            <a:extLst>
              <a:ext uri="{FF2B5EF4-FFF2-40B4-BE49-F238E27FC236}">
                <a16:creationId xmlns:a16="http://schemas.microsoft.com/office/drawing/2014/main" id="{990057E3-CD48-452A-B1F3-F9BABC879BEF}"/>
              </a:ext>
            </a:extLst>
          </p:cNvPr>
          <p:cNvSpPr/>
          <p:nvPr/>
        </p:nvSpPr>
        <p:spPr>
          <a:xfrm>
            <a:off x="440306" y="6392661"/>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1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308765" y="440689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rgbClr val="4472C4"/>
                </a:solidFill>
                <a:latin typeface="+mn-lt"/>
              </a:rPr>
              <a:t>CALL TO ORDER, PRAYER, AND PLEDGE OF ALLEGIANCE </a:t>
            </a:r>
          </a:p>
          <a:p>
            <a:pPr>
              <a:tabLst>
                <a:tab pos="688975" algn="l"/>
              </a:tabLst>
            </a:pPr>
            <a:endParaRPr lang="en-US" b="1" dirty="0"/>
          </a:p>
        </p:txBody>
      </p:sp>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871" y="495851"/>
            <a:ext cx="5116929" cy="2674448"/>
          </a:xfrm>
          <a:prstGeom prst="rect">
            <a:avLst/>
          </a:prstGeom>
        </p:spPr>
      </p:pic>
      <p:pic>
        <p:nvPicPr>
          <p:cNvPr id="3" name="Picture 2">
            <a:extLst>
              <a:ext uri="{FF2B5EF4-FFF2-40B4-BE49-F238E27FC236}">
                <a16:creationId xmlns:a16="http://schemas.microsoft.com/office/drawing/2014/main" id="{EE37BBF2-90D4-44D3-A673-9E3B588364CF}"/>
              </a:ext>
            </a:extLst>
          </p:cNvPr>
          <p:cNvPicPr>
            <a:picLocks noChangeAspect="1"/>
          </p:cNvPicPr>
          <p:nvPr/>
        </p:nvPicPr>
        <p:blipFill>
          <a:blip r:embed="rId3"/>
          <a:stretch>
            <a:fillRect/>
          </a:stretch>
        </p:blipFill>
        <p:spPr>
          <a:xfrm>
            <a:off x="1696869" y="1201479"/>
            <a:ext cx="3390074" cy="1968820"/>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7C0F08-B6D3-4D8F-B246-4649EB5E06CA}"/>
              </a:ext>
            </a:extLst>
          </p:cNvPr>
          <p:cNvSpPr/>
          <p:nvPr/>
        </p:nvSpPr>
        <p:spPr>
          <a:xfrm>
            <a:off x="5212967" y="1383485"/>
            <a:ext cx="1562085" cy="377882"/>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Rectangle 173">
            <a:extLst>
              <a:ext uri="{FF2B5EF4-FFF2-40B4-BE49-F238E27FC236}">
                <a16:creationId xmlns:a16="http://schemas.microsoft.com/office/drawing/2014/main" id="{23EBBDBB-94DA-4306-9532-675A21FE624E}"/>
              </a:ext>
            </a:extLst>
          </p:cNvPr>
          <p:cNvSpPr/>
          <p:nvPr/>
        </p:nvSpPr>
        <p:spPr>
          <a:xfrm>
            <a:off x="6778033" y="1383485"/>
            <a:ext cx="1562085" cy="377882"/>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Rectangle 174">
            <a:extLst>
              <a:ext uri="{FF2B5EF4-FFF2-40B4-BE49-F238E27FC236}">
                <a16:creationId xmlns:a16="http://schemas.microsoft.com/office/drawing/2014/main" id="{5B1E70E2-61D7-479B-A24D-3B020FFE90CA}"/>
              </a:ext>
            </a:extLst>
          </p:cNvPr>
          <p:cNvSpPr/>
          <p:nvPr/>
        </p:nvSpPr>
        <p:spPr>
          <a:xfrm>
            <a:off x="8333046" y="1383485"/>
            <a:ext cx="1562085" cy="377882"/>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ectangle 175">
            <a:extLst>
              <a:ext uri="{FF2B5EF4-FFF2-40B4-BE49-F238E27FC236}">
                <a16:creationId xmlns:a16="http://schemas.microsoft.com/office/drawing/2014/main" id="{F8A39B4B-A8C2-427E-A980-E802DA4EE51E}"/>
              </a:ext>
            </a:extLst>
          </p:cNvPr>
          <p:cNvSpPr/>
          <p:nvPr/>
        </p:nvSpPr>
        <p:spPr>
          <a:xfrm>
            <a:off x="9898112" y="1383485"/>
            <a:ext cx="1562085" cy="37788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4AAF3304-3E62-4F60-884A-A39F96EFA483}"/>
              </a:ext>
            </a:extLst>
          </p:cNvPr>
          <p:cNvSpPr txBox="1"/>
          <p:nvPr/>
        </p:nvSpPr>
        <p:spPr>
          <a:xfrm>
            <a:off x="3020683" y="270259"/>
            <a:ext cx="614161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Education and Workforce NEEDS INDEX </a:t>
            </a:r>
          </a:p>
        </p:txBody>
      </p:sp>
      <p:sp>
        <p:nvSpPr>
          <p:cNvPr id="134" name="TextBox 133">
            <a:extLst>
              <a:ext uri="{FF2B5EF4-FFF2-40B4-BE49-F238E27FC236}">
                <a16:creationId xmlns:a16="http://schemas.microsoft.com/office/drawing/2014/main" id="{BFF63C8F-A462-4CB1-B00F-D7A57323E9A8}"/>
              </a:ext>
            </a:extLst>
          </p:cNvPr>
          <p:cNvSpPr txBox="1"/>
          <p:nvPr/>
        </p:nvSpPr>
        <p:spPr>
          <a:xfrm>
            <a:off x="8354823" y="760039"/>
            <a:ext cx="7885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Regions</a:t>
            </a:r>
          </a:p>
        </p:txBody>
      </p:sp>
      <p:sp>
        <p:nvSpPr>
          <p:cNvPr id="366" name="Rectangle 365">
            <a:extLst>
              <a:ext uri="{FF2B5EF4-FFF2-40B4-BE49-F238E27FC236}">
                <a16:creationId xmlns:a16="http://schemas.microsoft.com/office/drawing/2014/main" id="{DBC93F03-30BB-46C5-98E9-8DE330D36A0D}"/>
              </a:ext>
            </a:extLst>
          </p:cNvPr>
          <p:cNvSpPr/>
          <p:nvPr/>
        </p:nvSpPr>
        <p:spPr>
          <a:xfrm>
            <a:off x="5222114" y="4306101"/>
            <a:ext cx="1562085" cy="2420761"/>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Rectangle 366">
            <a:extLst>
              <a:ext uri="{FF2B5EF4-FFF2-40B4-BE49-F238E27FC236}">
                <a16:creationId xmlns:a16="http://schemas.microsoft.com/office/drawing/2014/main" id="{5C1FC025-FF04-4506-BE9A-95467D087C1A}"/>
              </a:ext>
            </a:extLst>
          </p:cNvPr>
          <p:cNvSpPr/>
          <p:nvPr/>
        </p:nvSpPr>
        <p:spPr>
          <a:xfrm>
            <a:off x="6787180" y="4306101"/>
            <a:ext cx="1562085" cy="2420761"/>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Rectangle 367">
            <a:extLst>
              <a:ext uri="{FF2B5EF4-FFF2-40B4-BE49-F238E27FC236}">
                <a16:creationId xmlns:a16="http://schemas.microsoft.com/office/drawing/2014/main" id="{177356C8-7055-4FD1-8439-64D2BB307591}"/>
              </a:ext>
            </a:extLst>
          </p:cNvPr>
          <p:cNvSpPr/>
          <p:nvPr/>
        </p:nvSpPr>
        <p:spPr>
          <a:xfrm>
            <a:off x="8342193" y="4306101"/>
            <a:ext cx="1562085" cy="2420761"/>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9" name="Rectangle 368">
            <a:extLst>
              <a:ext uri="{FF2B5EF4-FFF2-40B4-BE49-F238E27FC236}">
                <a16:creationId xmlns:a16="http://schemas.microsoft.com/office/drawing/2014/main" id="{1C4DC028-0F39-4E27-96AA-06B9A47A7A5B}"/>
              </a:ext>
            </a:extLst>
          </p:cNvPr>
          <p:cNvSpPr/>
          <p:nvPr/>
        </p:nvSpPr>
        <p:spPr>
          <a:xfrm>
            <a:off x="9907259" y="4306101"/>
            <a:ext cx="1562085" cy="242076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utoShape 3">
            <a:extLst>
              <a:ext uri="{FF2B5EF4-FFF2-40B4-BE49-F238E27FC236}">
                <a16:creationId xmlns:a16="http://schemas.microsoft.com/office/drawing/2014/main" id="{FC1A3BE3-4707-4E8E-96E7-E1B64EF4BB11}"/>
              </a:ext>
            </a:extLst>
          </p:cNvPr>
          <p:cNvSpPr>
            <a:spLocks noChangeAspect="1" noChangeArrowheads="1" noTextEdit="1"/>
          </p:cNvSpPr>
          <p:nvPr/>
        </p:nvSpPr>
        <p:spPr bwMode="auto">
          <a:xfrm>
            <a:off x="1281892" y="1958296"/>
            <a:ext cx="7955284" cy="48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F9696CDE-764F-471E-9514-B5284DB8CCEC}"/>
              </a:ext>
            </a:extLst>
          </p:cNvPr>
          <p:cNvSpPr txBox="1"/>
          <p:nvPr/>
        </p:nvSpPr>
        <p:spPr>
          <a:xfrm>
            <a:off x="6396289" y="759828"/>
            <a:ext cx="15500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Region _</a:t>
            </a:r>
          </a:p>
        </p:txBody>
      </p:sp>
      <p:sp>
        <p:nvSpPr>
          <p:cNvPr id="113" name="Rectangle 22">
            <a:extLst>
              <a:ext uri="{FF2B5EF4-FFF2-40B4-BE49-F238E27FC236}">
                <a16:creationId xmlns:a16="http://schemas.microsoft.com/office/drawing/2014/main" id="{F9E412D5-DA15-40AD-A08C-DBE5C5589E32}"/>
              </a:ext>
            </a:extLst>
          </p:cNvPr>
          <p:cNvSpPr>
            <a:spLocks noChangeArrowheads="1"/>
          </p:cNvSpPr>
          <p:nvPr/>
        </p:nvSpPr>
        <p:spPr bwMode="auto">
          <a:xfrm>
            <a:off x="387360" y="1407203"/>
            <a:ext cx="45995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Overall Education and Workforce NEED</a:t>
            </a:r>
          </a:p>
        </p:txBody>
      </p:sp>
      <p:sp>
        <p:nvSpPr>
          <p:cNvPr id="131" name="Oval 130">
            <a:extLst>
              <a:ext uri="{FF2B5EF4-FFF2-40B4-BE49-F238E27FC236}">
                <a16:creationId xmlns:a16="http://schemas.microsoft.com/office/drawing/2014/main" id="{0A51DD58-A4E7-4CDC-8195-0D068C89DC24}"/>
              </a:ext>
            </a:extLst>
          </p:cNvPr>
          <p:cNvSpPr/>
          <p:nvPr/>
        </p:nvSpPr>
        <p:spPr>
          <a:xfrm flipV="1">
            <a:off x="6253876" y="815535"/>
            <a:ext cx="159816" cy="16092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43D484E4-885E-492C-9ED0-57CAD9B149CD}"/>
              </a:ext>
            </a:extLst>
          </p:cNvPr>
          <p:cNvSpPr txBox="1"/>
          <p:nvPr/>
        </p:nvSpPr>
        <p:spPr>
          <a:xfrm>
            <a:off x="7393225" y="757665"/>
            <a:ext cx="850598" cy="278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Alabama</a:t>
            </a:r>
          </a:p>
        </p:txBody>
      </p:sp>
      <p:sp>
        <p:nvSpPr>
          <p:cNvPr id="133" name="Oval 132">
            <a:extLst>
              <a:ext uri="{FF2B5EF4-FFF2-40B4-BE49-F238E27FC236}">
                <a16:creationId xmlns:a16="http://schemas.microsoft.com/office/drawing/2014/main" id="{51208370-B317-4463-88E6-6620778CF93B}"/>
              </a:ext>
            </a:extLst>
          </p:cNvPr>
          <p:cNvSpPr/>
          <p:nvPr/>
        </p:nvSpPr>
        <p:spPr>
          <a:xfrm flipV="1">
            <a:off x="7241969" y="815535"/>
            <a:ext cx="159816" cy="160922"/>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8D6E72E0-9DBB-4C87-A8D7-E2282FFA662B}"/>
              </a:ext>
            </a:extLst>
          </p:cNvPr>
          <p:cNvSpPr/>
          <p:nvPr/>
        </p:nvSpPr>
        <p:spPr>
          <a:xfrm flipV="1">
            <a:off x="8226544" y="815535"/>
            <a:ext cx="159816" cy="160922"/>
          </a:xfrm>
          <a:prstGeom prst="ellipse">
            <a:avLst/>
          </a:prstGeom>
          <a:solidFill>
            <a:schemeClr val="tx2">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0" name="Group 359">
            <a:extLst>
              <a:ext uri="{FF2B5EF4-FFF2-40B4-BE49-F238E27FC236}">
                <a16:creationId xmlns:a16="http://schemas.microsoft.com/office/drawing/2014/main" id="{B4C25CFD-5A03-4221-870D-904F50284936}"/>
              </a:ext>
            </a:extLst>
          </p:cNvPr>
          <p:cNvGrpSpPr/>
          <p:nvPr/>
        </p:nvGrpSpPr>
        <p:grpSpPr>
          <a:xfrm>
            <a:off x="5217542" y="1962948"/>
            <a:ext cx="6247230" cy="2136632"/>
            <a:chOff x="5212967" y="1297406"/>
            <a:chExt cx="6247230" cy="5189943"/>
          </a:xfrm>
        </p:grpSpPr>
        <p:sp>
          <p:nvSpPr>
            <p:cNvPr id="361" name="Rectangle 360">
              <a:extLst>
                <a:ext uri="{FF2B5EF4-FFF2-40B4-BE49-F238E27FC236}">
                  <a16:creationId xmlns:a16="http://schemas.microsoft.com/office/drawing/2014/main" id="{EDE5BEEB-4679-4690-8D50-6F0B6C59689A}"/>
                </a:ext>
              </a:extLst>
            </p:cNvPr>
            <p:cNvSpPr/>
            <p:nvPr/>
          </p:nvSpPr>
          <p:spPr>
            <a:xfrm>
              <a:off x="5212967" y="1297406"/>
              <a:ext cx="1562085" cy="5189943"/>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Rectangle 361">
              <a:extLst>
                <a:ext uri="{FF2B5EF4-FFF2-40B4-BE49-F238E27FC236}">
                  <a16:creationId xmlns:a16="http://schemas.microsoft.com/office/drawing/2014/main" id="{850F1744-122A-423E-80AA-B6F353D685C8}"/>
                </a:ext>
              </a:extLst>
            </p:cNvPr>
            <p:cNvSpPr/>
            <p:nvPr/>
          </p:nvSpPr>
          <p:spPr>
            <a:xfrm>
              <a:off x="6778033" y="1297406"/>
              <a:ext cx="1562085" cy="5189943"/>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Rectangle 362">
              <a:extLst>
                <a:ext uri="{FF2B5EF4-FFF2-40B4-BE49-F238E27FC236}">
                  <a16:creationId xmlns:a16="http://schemas.microsoft.com/office/drawing/2014/main" id="{B09394B0-DC12-48AC-83B7-34BD2CCF8FE5}"/>
                </a:ext>
              </a:extLst>
            </p:cNvPr>
            <p:cNvSpPr/>
            <p:nvPr/>
          </p:nvSpPr>
          <p:spPr>
            <a:xfrm>
              <a:off x="8333046" y="1297406"/>
              <a:ext cx="1562085" cy="5189943"/>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Rectangle 363">
              <a:extLst>
                <a:ext uri="{FF2B5EF4-FFF2-40B4-BE49-F238E27FC236}">
                  <a16:creationId xmlns:a16="http://schemas.microsoft.com/office/drawing/2014/main" id="{8A27D665-8857-4C11-BF67-4A42A54124B0}"/>
                </a:ext>
              </a:extLst>
            </p:cNvPr>
            <p:cNvSpPr/>
            <p:nvPr/>
          </p:nvSpPr>
          <p:spPr>
            <a:xfrm>
              <a:off x="9898112" y="1297406"/>
              <a:ext cx="1562085" cy="518994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57" name="Straight Connector 256">
            <a:extLst>
              <a:ext uri="{FF2B5EF4-FFF2-40B4-BE49-F238E27FC236}">
                <a16:creationId xmlns:a16="http://schemas.microsoft.com/office/drawing/2014/main" id="{ECA184F0-71DB-4BCC-B0DD-74DF2BDEA7FE}"/>
              </a:ext>
            </a:extLst>
          </p:cNvPr>
          <p:cNvCxnSpPr/>
          <p:nvPr/>
        </p:nvCxnSpPr>
        <p:spPr>
          <a:xfrm>
            <a:off x="5219377" y="175204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794DAC62-0B3B-4857-ABCD-3022EA3ECAEA}"/>
              </a:ext>
            </a:extLst>
          </p:cNvPr>
          <p:cNvSpPr/>
          <p:nvPr/>
        </p:nvSpPr>
        <p:spPr>
          <a:xfrm flipV="1">
            <a:off x="9331388" y="144894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1C1E4965-A42C-4966-A208-160619DE9B13}"/>
              </a:ext>
            </a:extLst>
          </p:cNvPr>
          <p:cNvSpPr txBox="1"/>
          <p:nvPr/>
        </p:nvSpPr>
        <p:spPr>
          <a:xfrm>
            <a:off x="9295781" y="1407832"/>
            <a:ext cx="228600" cy="307777"/>
          </a:xfrm>
          <a:prstGeom prst="rect">
            <a:avLst/>
          </a:prstGeom>
          <a:noFill/>
        </p:spPr>
        <p:txBody>
          <a:bodyPr wrap="square" rtlCol="0">
            <a:spAutoFit/>
          </a:bodyPr>
          <a:lstStyle>
            <a:defPPr>
              <a:defRPr lang="en-US"/>
            </a:defPPr>
            <a:lvl1pPr>
              <a:defRPr sz="1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16" name="Oval 115">
            <a:extLst>
              <a:ext uri="{FF2B5EF4-FFF2-40B4-BE49-F238E27FC236}">
                <a16:creationId xmlns:a16="http://schemas.microsoft.com/office/drawing/2014/main" id="{65939838-516C-4A7F-94AF-C59D9A3F22DE}"/>
              </a:ext>
            </a:extLst>
          </p:cNvPr>
          <p:cNvSpPr/>
          <p:nvPr/>
        </p:nvSpPr>
        <p:spPr>
          <a:xfrm flipV="1">
            <a:off x="9501492" y="145404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0D6B9E50-AD43-42EA-9074-99FF4BD84346}"/>
              </a:ext>
            </a:extLst>
          </p:cNvPr>
          <p:cNvSpPr txBox="1"/>
          <p:nvPr/>
        </p:nvSpPr>
        <p:spPr>
          <a:xfrm>
            <a:off x="9478926" y="1411147"/>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19" name="Oval 118">
            <a:extLst>
              <a:ext uri="{FF2B5EF4-FFF2-40B4-BE49-F238E27FC236}">
                <a16:creationId xmlns:a16="http://schemas.microsoft.com/office/drawing/2014/main" id="{14A7B377-BBAB-457D-BB58-667DED462AE0}"/>
              </a:ext>
            </a:extLst>
          </p:cNvPr>
          <p:cNvSpPr/>
          <p:nvPr/>
        </p:nvSpPr>
        <p:spPr>
          <a:xfrm flipV="1">
            <a:off x="8130739" y="145584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64F84D0E-40AF-43C9-9059-0A73114698E6}"/>
              </a:ext>
            </a:extLst>
          </p:cNvPr>
          <p:cNvSpPr txBox="1"/>
          <p:nvPr/>
        </p:nvSpPr>
        <p:spPr>
          <a:xfrm>
            <a:off x="8092540" y="141308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20" name="Oval 119">
            <a:extLst>
              <a:ext uri="{FF2B5EF4-FFF2-40B4-BE49-F238E27FC236}">
                <a16:creationId xmlns:a16="http://schemas.microsoft.com/office/drawing/2014/main" id="{A91FABD0-382B-4D31-AEEC-866A3F1E139D}"/>
              </a:ext>
            </a:extLst>
          </p:cNvPr>
          <p:cNvSpPr/>
          <p:nvPr/>
        </p:nvSpPr>
        <p:spPr>
          <a:xfrm flipV="1">
            <a:off x="8866458" y="144910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EEB27A43-5576-4DE6-8DA5-100290F289CD}"/>
              </a:ext>
            </a:extLst>
          </p:cNvPr>
          <p:cNvSpPr txBox="1"/>
          <p:nvPr/>
        </p:nvSpPr>
        <p:spPr>
          <a:xfrm>
            <a:off x="8831877" y="1407307"/>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18" name="Oval 117">
            <a:extLst>
              <a:ext uri="{FF2B5EF4-FFF2-40B4-BE49-F238E27FC236}">
                <a16:creationId xmlns:a16="http://schemas.microsoft.com/office/drawing/2014/main" id="{228B8931-7924-4F77-BADB-8D91402870D5}"/>
              </a:ext>
            </a:extLst>
          </p:cNvPr>
          <p:cNvSpPr/>
          <p:nvPr/>
        </p:nvSpPr>
        <p:spPr>
          <a:xfrm flipV="1">
            <a:off x="10000911" y="144890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19CA3267-AFBA-497C-B3E6-3A67FD4D40F4}"/>
              </a:ext>
            </a:extLst>
          </p:cNvPr>
          <p:cNvSpPr txBox="1"/>
          <p:nvPr/>
        </p:nvSpPr>
        <p:spPr>
          <a:xfrm>
            <a:off x="9962064" y="140628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cxnSp>
        <p:nvCxnSpPr>
          <p:cNvPr id="31" name="Straight Connector 30">
            <a:extLst>
              <a:ext uri="{FF2B5EF4-FFF2-40B4-BE49-F238E27FC236}">
                <a16:creationId xmlns:a16="http://schemas.microsoft.com/office/drawing/2014/main" id="{6F9A8780-9CE9-481E-BC16-1BAA7ED7606C}"/>
              </a:ext>
            </a:extLst>
          </p:cNvPr>
          <p:cNvCxnSpPr>
            <a:cxnSpLocks/>
          </p:cNvCxnSpPr>
          <p:nvPr/>
        </p:nvCxnSpPr>
        <p:spPr>
          <a:xfrm>
            <a:off x="9145853" y="812748"/>
            <a:ext cx="0" cy="1637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65" name="TextBox 264">
            <a:extLst>
              <a:ext uri="{FF2B5EF4-FFF2-40B4-BE49-F238E27FC236}">
                <a16:creationId xmlns:a16="http://schemas.microsoft.com/office/drawing/2014/main" id="{998921E4-BF5D-4894-8E70-E75E42521DEE}"/>
              </a:ext>
            </a:extLst>
          </p:cNvPr>
          <p:cNvSpPr txBox="1"/>
          <p:nvPr/>
        </p:nvSpPr>
        <p:spPr>
          <a:xfrm>
            <a:off x="9135337" y="756102"/>
            <a:ext cx="10987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U.S. Quartiles</a:t>
            </a:r>
          </a:p>
        </p:txBody>
      </p:sp>
      <p:cxnSp>
        <p:nvCxnSpPr>
          <p:cNvPr id="43" name="Straight Connector 42">
            <a:extLst>
              <a:ext uri="{FF2B5EF4-FFF2-40B4-BE49-F238E27FC236}">
                <a16:creationId xmlns:a16="http://schemas.microsoft.com/office/drawing/2014/main" id="{4DF6010B-0F12-438C-B09B-8D61C66A617A}"/>
              </a:ext>
            </a:extLst>
          </p:cNvPr>
          <p:cNvCxnSpPr>
            <a:cxnSpLocks/>
          </p:cNvCxnSpPr>
          <p:nvPr/>
        </p:nvCxnSpPr>
        <p:spPr>
          <a:xfrm>
            <a:off x="6775052" y="1180587"/>
            <a:ext cx="0" cy="5637692"/>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E052ADB-ADFB-4A8F-9137-CDF59C4FC74E}"/>
              </a:ext>
            </a:extLst>
          </p:cNvPr>
          <p:cNvCxnSpPr>
            <a:cxnSpLocks/>
          </p:cNvCxnSpPr>
          <p:nvPr/>
        </p:nvCxnSpPr>
        <p:spPr>
          <a:xfrm>
            <a:off x="8354474" y="1180587"/>
            <a:ext cx="0" cy="5637692"/>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1178402-CE74-42E0-BBE5-82EC961A8254}"/>
              </a:ext>
            </a:extLst>
          </p:cNvPr>
          <p:cNvCxnSpPr>
            <a:cxnSpLocks/>
          </p:cNvCxnSpPr>
          <p:nvPr/>
        </p:nvCxnSpPr>
        <p:spPr>
          <a:xfrm>
            <a:off x="9899252" y="1180587"/>
            <a:ext cx="0" cy="5610013"/>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E50DAB17-451A-4F63-AAD1-4DCFEA8C29CB}"/>
              </a:ext>
            </a:extLst>
          </p:cNvPr>
          <p:cNvSpPr/>
          <p:nvPr/>
        </p:nvSpPr>
        <p:spPr>
          <a:xfrm flipV="1">
            <a:off x="10323454" y="1448949"/>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7" name="TextBox 406">
            <a:extLst>
              <a:ext uri="{FF2B5EF4-FFF2-40B4-BE49-F238E27FC236}">
                <a16:creationId xmlns:a16="http://schemas.microsoft.com/office/drawing/2014/main" id="{4F78E9BF-32AF-4CE5-94ED-8D2688804DA1}"/>
              </a:ext>
            </a:extLst>
          </p:cNvPr>
          <p:cNvSpPr txBox="1"/>
          <p:nvPr/>
        </p:nvSpPr>
        <p:spPr>
          <a:xfrm>
            <a:off x="10320473" y="140344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22" name="Oval 121">
            <a:extLst>
              <a:ext uri="{FF2B5EF4-FFF2-40B4-BE49-F238E27FC236}">
                <a16:creationId xmlns:a16="http://schemas.microsoft.com/office/drawing/2014/main" id="{0D7C808E-A4D0-4906-AA08-A17580DDBA5D}"/>
              </a:ext>
            </a:extLst>
          </p:cNvPr>
          <p:cNvSpPr/>
          <p:nvPr/>
        </p:nvSpPr>
        <p:spPr>
          <a:xfrm flipV="1">
            <a:off x="9141565" y="1454226"/>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Rectangle 380">
            <a:extLst>
              <a:ext uri="{FF2B5EF4-FFF2-40B4-BE49-F238E27FC236}">
                <a16:creationId xmlns:a16="http://schemas.microsoft.com/office/drawing/2014/main" id="{2333C1EA-F3DA-9EA3-B086-7BE9E694F799}"/>
              </a:ext>
            </a:extLst>
          </p:cNvPr>
          <p:cNvSpPr/>
          <p:nvPr/>
        </p:nvSpPr>
        <p:spPr>
          <a:xfrm>
            <a:off x="5212967" y="1125352"/>
            <a:ext cx="6247230" cy="23124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TextBox 381">
            <a:extLst>
              <a:ext uri="{FF2B5EF4-FFF2-40B4-BE49-F238E27FC236}">
                <a16:creationId xmlns:a16="http://schemas.microsoft.com/office/drawing/2014/main" id="{36BE688D-37C9-9473-F2FC-F84DD6EAE74B}"/>
              </a:ext>
            </a:extLst>
          </p:cNvPr>
          <p:cNvSpPr txBox="1"/>
          <p:nvPr/>
        </p:nvSpPr>
        <p:spPr>
          <a:xfrm>
            <a:off x="5382550" y="1125352"/>
            <a:ext cx="14579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Least Critical</a:t>
            </a:r>
          </a:p>
        </p:txBody>
      </p:sp>
      <p:sp>
        <p:nvSpPr>
          <p:cNvPr id="383" name="TextBox 382">
            <a:extLst>
              <a:ext uri="{FF2B5EF4-FFF2-40B4-BE49-F238E27FC236}">
                <a16:creationId xmlns:a16="http://schemas.microsoft.com/office/drawing/2014/main" id="{6F333A5B-7AD4-A8AB-AC25-7E9233D78F12}"/>
              </a:ext>
            </a:extLst>
          </p:cNvPr>
          <p:cNvSpPr txBox="1"/>
          <p:nvPr/>
        </p:nvSpPr>
        <p:spPr>
          <a:xfrm>
            <a:off x="10145109" y="1125352"/>
            <a:ext cx="165745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Most Critical</a:t>
            </a:r>
          </a:p>
        </p:txBody>
      </p:sp>
      <p:sp>
        <p:nvSpPr>
          <p:cNvPr id="384" name="TextBox 383">
            <a:extLst>
              <a:ext uri="{FF2B5EF4-FFF2-40B4-BE49-F238E27FC236}">
                <a16:creationId xmlns:a16="http://schemas.microsoft.com/office/drawing/2014/main" id="{A9E8BC16-2658-EFFF-2F69-A3CDE8D76FDF}"/>
              </a:ext>
            </a:extLst>
          </p:cNvPr>
          <p:cNvSpPr txBox="1"/>
          <p:nvPr/>
        </p:nvSpPr>
        <p:spPr>
          <a:xfrm>
            <a:off x="7058705" y="1125352"/>
            <a:ext cx="14579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Less Critical</a:t>
            </a:r>
          </a:p>
        </p:txBody>
      </p:sp>
      <p:sp>
        <p:nvSpPr>
          <p:cNvPr id="385" name="TextBox 384">
            <a:extLst>
              <a:ext uri="{FF2B5EF4-FFF2-40B4-BE49-F238E27FC236}">
                <a16:creationId xmlns:a16="http://schemas.microsoft.com/office/drawing/2014/main" id="{66A25C6A-25C9-903F-5F8D-FA53C36D1935}"/>
              </a:ext>
            </a:extLst>
          </p:cNvPr>
          <p:cNvSpPr txBox="1"/>
          <p:nvPr/>
        </p:nvSpPr>
        <p:spPr>
          <a:xfrm>
            <a:off x="8796817" y="1125352"/>
            <a:ext cx="14579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Critical</a:t>
            </a:r>
          </a:p>
        </p:txBody>
      </p:sp>
      <p:sp>
        <p:nvSpPr>
          <p:cNvPr id="7" name="Rectangle 6">
            <a:extLst>
              <a:ext uri="{FF2B5EF4-FFF2-40B4-BE49-F238E27FC236}">
                <a16:creationId xmlns:a16="http://schemas.microsoft.com/office/drawing/2014/main" id="{9CF83721-48B8-4553-81E5-F237A4945F1E}"/>
              </a:ext>
            </a:extLst>
          </p:cNvPr>
          <p:cNvSpPr>
            <a:spLocks noChangeArrowheads="1"/>
          </p:cNvSpPr>
          <p:nvPr/>
        </p:nvSpPr>
        <p:spPr bwMode="auto">
          <a:xfrm>
            <a:off x="2718020" y="2386984"/>
            <a:ext cx="235481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High School Completion Only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7">
            <a:extLst>
              <a:ext uri="{FF2B5EF4-FFF2-40B4-BE49-F238E27FC236}">
                <a16:creationId xmlns:a16="http://schemas.microsoft.com/office/drawing/2014/main" id="{B27B90EA-D604-4909-9E0F-F40088DAF4DE}"/>
              </a:ext>
            </a:extLst>
          </p:cNvPr>
          <p:cNvSpPr>
            <a:spLocks noChangeArrowheads="1"/>
          </p:cNvSpPr>
          <p:nvPr/>
        </p:nvSpPr>
        <p:spPr bwMode="auto">
          <a:xfrm>
            <a:off x="2721219" y="2745358"/>
            <a:ext cx="23675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Associate Degree Completion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8">
            <a:extLst>
              <a:ext uri="{FF2B5EF4-FFF2-40B4-BE49-F238E27FC236}">
                <a16:creationId xmlns:a16="http://schemas.microsoft.com/office/drawing/2014/main" id="{2CC79C86-B67C-4352-99FE-AD5F041F4577}"/>
              </a:ext>
            </a:extLst>
          </p:cNvPr>
          <p:cNvSpPr>
            <a:spLocks noChangeArrowheads="1"/>
          </p:cNvSpPr>
          <p:nvPr/>
        </p:nvSpPr>
        <p:spPr bwMode="auto">
          <a:xfrm>
            <a:off x="1539679" y="3101084"/>
            <a:ext cx="35490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Completion of a Bachelor's Degree or Higher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9">
            <a:extLst>
              <a:ext uri="{FF2B5EF4-FFF2-40B4-BE49-F238E27FC236}">
                <a16:creationId xmlns:a16="http://schemas.microsoft.com/office/drawing/2014/main" id="{019BA957-FE2E-4A49-96FC-8ADA37892E0B}"/>
              </a:ext>
            </a:extLst>
          </p:cNvPr>
          <p:cNvSpPr>
            <a:spLocks noChangeArrowheads="1"/>
          </p:cNvSpPr>
          <p:nvPr/>
        </p:nvSpPr>
        <p:spPr bwMode="auto">
          <a:xfrm>
            <a:off x="1585857" y="3456810"/>
            <a:ext cx="35151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College Attainment of Young vs Older Adults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0">
            <a:extLst>
              <a:ext uri="{FF2B5EF4-FFF2-40B4-BE49-F238E27FC236}">
                <a16:creationId xmlns:a16="http://schemas.microsoft.com/office/drawing/2014/main" id="{9F72B984-7D5E-46FC-B4E7-03F887DDA177}"/>
              </a:ext>
            </a:extLst>
          </p:cNvPr>
          <p:cNvSpPr>
            <a:spLocks noChangeArrowheads="1"/>
          </p:cNvSpPr>
          <p:nvPr/>
        </p:nvSpPr>
        <p:spPr bwMode="auto">
          <a:xfrm>
            <a:off x="1007600" y="3812536"/>
            <a:ext cx="41448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Enrollment of Young Adults without a College Degree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5" name="Oval 454">
            <a:extLst>
              <a:ext uri="{FF2B5EF4-FFF2-40B4-BE49-F238E27FC236}">
                <a16:creationId xmlns:a16="http://schemas.microsoft.com/office/drawing/2014/main" id="{797E4273-6C5A-4367-B63A-E788BD1709EB}"/>
              </a:ext>
            </a:extLst>
          </p:cNvPr>
          <p:cNvSpPr/>
          <p:nvPr/>
        </p:nvSpPr>
        <p:spPr>
          <a:xfrm flipV="1">
            <a:off x="8411415" y="236414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6" name="TextBox 455">
            <a:extLst>
              <a:ext uri="{FF2B5EF4-FFF2-40B4-BE49-F238E27FC236}">
                <a16:creationId xmlns:a16="http://schemas.microsoft.com/office/drawing/2014/main" id="{21263964-4A54-4305-80E6-366D5E03280C}"/>
              </a:ext>
            </a:extLst>
          </p:cNvPr>
          <p:cNvSpPr txBox="1"/>
          <p:nvPr/>
        </p:nvSpPr>
        <p:spPr>
          <a:xfrm>
            <a:off x="8378590" y="2322506"/>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58" name="Oval 457">
            <a:extLst>
              <a:ext uri="{FF2B5EF4-FFF2-40B4-BE49-F238E27FC236}">
                <a16:creationId xmlns:a16="http://schemas.microsoft.com/office/drawing/2014/main" id="{89BBAEFE-32EA-4012-8272-82662DDABBC1}"/>
              </a:ext>
            </a:extLst>
          </p:cNvPr>
          <p:cNvSpPr/>
          <p:nvPr/>
        </p:nvSpPr>
        <p:spPr>
          <a:xfrm flipV="1">
            <a:off x="10144775" y="236479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9" name="TextBox 458">
            <a:extLst>
              <a:ext uri="{FF2B5EF4-FFF2-40B4-BE49-F238E27FC236}">
                <a16:creationId xmlns:a16="http://schemas.microsoft.com/office/drawing/2014/main" id="{D76C6A54-52AE-4BBA-8DA7-E0D900F60247}"/>
              </a:ext>
            </a:extLst>
          </p:cNvPr>
          <p:cNvSpPr txBox="1"/>
          <p:nvPr/>
        </p:nvSpPr>
        <p:spPr>
          <a:xfrm>
            <a:off x="10118323" y="233080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464" name="Oval 463">
            <a:extLst>
              <a:ext uri="{FF2B5EF4-FFF2-40B4-BE49-F238E27FC236}">
                <a16:creationId xmlns:a16="http://schemas.microsoft.com/office/drawing/2014/main" id="{BCD1EB76-0201-43C8-A256-947EBF1F3DC7}"/>
              </a:ext>
            </a:extLst>
          </p:cNvPr>
          <p:cNvSpPr/>
          <p:nvPr/>
        </p:nvSpPr>
        <p:spPr>
          <a:xfrm flipV="1">
            <a:off x="8120665" y="2366585"/>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5" name="TextBox 464">
            <a:extLst>
              <a:ext uri="{FF2B5EF4-FFF2-40B4-BE49-F238E27FC236}">
                <a16:creationId xmlns:a16="http://schemas.microsoft.com/office/drawing/2014/main" id="{CE74B0FF-4BA1-422F-B3D9-5B84A4404D81}"/>
              </a:ext>
            </a:extLst>
          </p:cNvPr>
          <p:cNvSpPr txBox="1"/>
          <p:nvPr/>
        </p:nvSpPr>
        <p:spPr>
          <a:xfrm>
            <a:off x="8081311" y="2321157"/>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467" name="Oval 466">
            <a:extLst>
              <a:ext uri="{FF2B5EF4-FFF2-40B4-BE49-F238E27FC236}">
                <a16:creationId xmlns:a16="http://schemas.microsoft.com/office/drawing/2014/main" id="{B34F6C5B-99BD-41B3-9424-67FE7A22B11F}"/>
              </a:ext>
            </a:extLst>
          </p:cNvPr>
          <p:cNvSpPr/>
          <p:nvPr/>
        </p:nvSpPr>
        <p:spPr>
          <a:xfrm flipV="1">
            <a:off x="10519030" y="237224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TextBox 467">
            <a:extLst>
              <a:ext uri="{FF2B5EF4-FFF2-40B4-BE49-F238E27FC236}">
                <a16:creationId xmlns:a16="http://schemas.microsoft.com/office/drawing/2014/main" id="{E0424928-9B58-4B88-9722-EA08B62EFF58}"/>
              </a:ext>
            </a:extLst>
          </p:cNvPr>
          <p:cNvSpPr txBox="1"/>
          <p:nvPr/>
        </p:nvSpPr>
        <p:spPr>
          <a:xfrm>
            <a:off x="10481404" y="233516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470" name="Oval 469">
            <a:extLst>
              <a:ext uri="{FF2B5EF4-FFF2-40B4-BE49-F238E27FC236}">
                <a16:creationId xmlns:a16="http://schemas.microsoft.com/office/drawing/2014/main" id="{D88F954C-4EDD-4C5A-89AE-957573A0FFBA}"/>
              </a:ext>
            </a:extLst>
          </p:cNvPr>
          <p:cNvSpPr/>
          <p:nvPr/>
        </p:nvSpPr>
        <p:spPr>
          <a:xfrm flipV="1">
            <a:off x="9642953" y="236997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TextBox 470">
            <a:extLst>
              <a:ext uri="{FF2B5EF4-FFF2-40B4-BE49-F238E27FC236}">
                <a16:creationId xmlns:a16="http://schemas.microsoft.com/office/drawing/2014/main" id="{502627F6-92E4-4A28-B167-5FD30CE7F30F}"/>
              </a:ext>
            </a:extLst>
          </p:cNvPr>
          <p:cNvSpPr txBox="1"/>
          <p:nvPr/>
        </p:nvSpPr>
        <p:spPr>
          <a:xfrm>
            <a:off x="9617261" y="233849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475" name="Oval 474">
            <a:extLst>
              <a:ext uri="{FF2B5EF4-FFF2-40B4-BE49-F238E27FC236}">
                <a16:creationId xmlns:a16="http://schemas.microsoft.com/office/drawing/2014/main" id="{1769413A-4592-45A6-9DA6-0820A43B3A89}"/>
              </a:ext>
            </a:extLst>
          </p:cNvPr>
          <p:cNvSpPr/>
          <p:nvPr/>
        </p:nvSpPr>
        <p:spPr>
          <a:xfrm flipV="1">
            <a:off x="9038799" y="2372686"/>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3" name="Oval 472">
            <a:extLst>
              <a:ext uri="{FF2B5EF4-FFF2-40B4-BE49-F238E27FC236}">
                <a16:creationId xmlns:a16="http://schemas.microsoft.com/office/drawing/2014/main" id="{E97976AF-C9B4-47F9-B9F5-00631A4F8A8C}"/>
              </a:ext>
            </a:extLst>
          </p:cNvPr>
          <p:cNvSpPr/>
          <p:nvPr/>
        </p:nvSpPr>
        <p:spPr>
          <a:xfrm flipV="1">
            <a:off x="9379727" y="2364142"/>
            <a:ext cx="228600" cy="228600"/>
          </a:xfrm>
          <a:prstGeom prst="ellipse">
            <a:avLst/>
          </a:prstGeom>
          <a:solidFill>
            <a:schemeClr val="accent3">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4" name="TextBox 473">
            <a:extLst>
              <a:ext uri="{FF2B5EF4-FFF2-40B4-BE49-F238E27FC236}">
                <a16:creationId xmlns:a16="http://schemas.microsoft.com/office/drawing/2014/main" id="{51978551-8249-4056-9865-F28DFA606ADF}"/>
              </a:ext>
            </a:extLst>
          </p:cNvPr>
          <p:cNvSpPr txBox="1"/>
          <p:nvPr/>
        </p:nvSpPr>
        <p:spPr>
          <a:xfrm>
            <a:off x="9355495" y="233263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477" name="Oval 476">
            <a:extLst>
              <a:ext uri="{FF2B5EF4-FFF2-40B4-BE49-F238E27FC236}">
                <a16:creationId xmlns:a16="http://schemas.microsoft.com/office/drawing/2014/main" id="{574C8869-5C5A-413A-A160-CE71245EFB2A}"/>
              </a:ext>
            </a:extLst>
          </p:cNvPr>
          <p:cNvSpPr/>
          <p:nvPr/>
        </p:nvSpPr>
        <p:spPr>
          <a:xfrm flipV="1">
            <a:off x="7826484" y="270949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8" name="TextBox 477">
            <a:extLst>
              <a:ext uri="{FF2B5EF4-FFF2-40B4-BE49-F238E27FC236}">
                <a16:creationId xmlns:a16="http://schemas.microsoft.com/office/drawing/2014/main" id="{2310B8D4-99D8-40E2-A43D-865FB8C32DA0}"/>
              </a:ext>
            </a:extLst>
          </p:cNvPr>
          <p:cNvSpPr txBox="1"/>
          <p:nvPr/>
        </p:nvSpPr>
        <p:spPr>
          <a:xfrm>
            <a:off x="7788285" y="266990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80" name="Oval 479">
            <a:extLst>
              <a:ext uri="{FF2B5EF4-FFF2-40B4-BE49-F238E27FC236}">
                <a16:creationId xmlns:a16="http://schemas.microsoft.com/office/drawing/2014/main" id="{79D73DA0-3FDD-4C35-9A46-BC78F0F6E5CD}"/>
              </a:ext>
            </a:extLst>
          </p:cNvPr>
          <p:cNvSpPr/>
          <p:nvPr/>
        </p:nvSpPr>
        <p:spPr>
          <a:xfrm flipV="1">
            <a:off x="8206204" y="270949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1" name="TextBox 480">
            <a:extLst>
              <a:ext uri="{FF2B5EF4-FFF2-40B4-BE49-F238E27FC236}">
                <a16:creationId xmlns:a16="http://schemas.microsoft.com/office/drawing/2014/main" id="{53D503A3-FB31-4E9D-9AD8-180081F1289E}"/>
              </a:ext>
            </a:extLst>
          </p:cNvPr>
          <p:cNvSpPr txBox="1"/>
          <p:nvPr/>
        </p:nvSpPr>
        <p:spPr>
          <a:xfrm>
            <a:off x="8174355" y="267625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486" name="Oval 485">
            <a:extLst>
              <a:ext uri="{FF2B5EF4-FFF2-40B4-BE49-F238E27FC236}">
                <a16:creationId xmlns:a16="http://schemas.microsoft.com/office/drawing/2014/main" id="{1C0817B7-C79C-44B0-83CE-4C158F5F111C}"/>
              </a:ext>
            </a:extLst>
          </p:cNvPr>
          <p:cNvSpPr/>
          <p:nvPr/>
        </p:nvSpPr>
        <p:spPr>
          <a:xfrm flipV="1">
            <a:off x="7555163" y="271889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7" name="TextBox 486">
            <a:extLst>
              <a:ext uri="{FF2B5EF4-FFF2-40B4-BE49-F238E27FC236}">
                <a16:creationId xmlns:a16="http://schemas.microsoft.com/office/drawing/2014/main" id="{7ECF4726-F6FB-471B-9423-7B0AE5BD1C9F}"/>
              </a:ext>
            </a:extLst>
          </p:cNvPr>
          <p:cNvSpPr txBox="1"/>
          <p:nvPr/>
        </p:nvSpPr>
        <p:spPr>
          <a:xfrm>
            <a:off x="7516964" y="267613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489" name="Oval 488">
            <a:extLst>
              <a:ext uri="{FF2B5EF4-FFF2-40B4-BE49-F238E27FC236}">
                <a16:creationId xmlns:a16="http://schemas.microsoft.com/office/drawing/2014/main" id="{332CB65E-F830-4EEC-A262-EC6CA3E3DE8C}"/>
              </a:ext>
            </a:extLst>
          </p:cNvPr>
          <p:cNvSpPr/>
          <p:nvPr/>
        </p:nvSpPr>
        <p:spPr>
          <a:xfrm flipV="1">
            <a:off x="7951322" y="271325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0" name="TextBox 489">
            <a:extLst>
              <a:ext uri="{FF2B5EF4-FFF2-40B4-BE49-F238E27FC236}">
                <a16:creationId xmlns:a16="http://schemas.microsoft.com/office/drawing/2014/main" id="{3FAFAECD-3E7D-458B-A636-6CF794BE5141}"/>
              </a:ext>
            </a:extLst>
          </p:cNvPr>
          <p:cNvSpPr txBox="1"/>
          <p:nvPr/>
        </p:nvSpPr>
        <p:spPr>
          <a:xfrm>
            <a:off x="7919474" y="267367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492" name="Oval 491">
            <a:extLst>
              <a:ext uri="{FF2B5EF4-FFF2-40B4-BE49-F238E27FC236}">
                <a16:creationId xmlns:a16="http://schemas.microsoft.com/office/drawing/2014/main" id="{DFB02964-E12C-4110-A37D-0D8AD453A1DB}"/>
              </a:ext>
            </a:extLst>
          </p:cNvPr>
          <p:cNvSpPr/>
          <p:nvPr/>
        </p:nvSpPr>
        <p:spPr>
          <a:xfrm flipV="1">
            <a:off x="8083879" y="270949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3" name="TextBox 492">
            <a:extLst>
              <a:ext uri="{FF2B5EF4-FFF2-40B4-BE49-F238E27FC236}">
                <a16:creationId xmlns:a16="http://schemas.microsoft.com/office/drawing/2014/main" id="{B0A98B1A-C1D3-40E5-9B3A-E7BDB00D435E}"/>
              </a:ext>
            </a:extLst>
          </p:cNvPr>
          <p:cNvSpPr txBox="1"/>
          <p:nvPr/>
        </p:nvSpPr>
        <p:spPr>
          <a:xfrm>
            <a:off x="8049354" y="267811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495" name="Oval 494">
            <a:extLst>
              <a:ext uri="{FF2B5EF4-FFF2-40B4-BE49-F238E27FC236}">
                <a16:creationId xmlns:a16="http://schemas.microsoft.com/office/drawing/2014/main" id="{E4D20C4E-A0BE-46BE-83EC-E0997B3D791B}"/>
              </a:ext>
            </a:extLst>
          </p:cNvPr>
          <p:cNvSpPr/>
          <p:nvPr/>
        </p:nvSpPr>
        <p:spPr>
          <a:xfrm flipV="1">
            <a:off x="10232623" y="2711073"/>
            <a:ext cx="228600" cy="2286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6" name="TextBox 495">
            <a:extLst>
              <a:ext uri="{FF2B5EF4-FFF2-40B4-BE49-F238E27FC236}">
                <a16:creationId xmlns:a16="http://schemas.microsoft.com/office/drawing/2014/main" id="{A41D08A1-E1DC-4B49-9C9F-6D562C410206}"/>
              </a:ext>
            </a:extLst>
          </p:cNvPr>
          <p:cNvSpPr txBox="1"/>
          <p:nvPr/>
        </p:nvSpPr>
        <p:spPr>
          <a:xfrm>
            <a:off x="10205100" y="267887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497" name="Oval 496">
            <a:extLst>
              <a:ext uri="{FF2B5EF4-FFF2-40B4-BE49-F238E27FC236}">
                <a16:creationId xmlns:a16="http://schemas.microsoft.com/office/drawing/2014/main" id="{0E540EB4-D9BE-4FB0-905E-0136C418E9A9}"/>
              </a:ext>
            </a:extLst>
          </p:cNvPr>
          <p:cNvSpPr/>
          <p:nvPr/>
        </p:nvSpPr>
        <p:spPr>
          <a:xfrm flipV="1">
            <a:off x="7685134" y="2709492"/>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9" name="Oval 498">
            <a:extLst>
              <a:ext uri="{FF2B5EF4-FFF2-40B4-BE49-F238E27FC236}">
                <a16:creationId xmlns:a16="http://schemas.microsoft.com/office/drawing/2014/main" id="{918D6289-50E1-4956-9A04-8E813CC344AD}"/>
              </a:ext>
            </a:extLst>
          </p:cNvPr>
          <p:cNvSpPr/>
          <p:nvPr/>
        </p:nvSpPr>
        <p:spPr>
          <a:xfrm flipV="1">
            <a:off x="8461484" y="305556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0" name="TextBox 499">
            <a:extLst>
              <a:ext uri="{FF2B5EF4-FFF2-40B4-BE49-F238E27FC236}">
                <a16:creationId xmlns:a16="http://schemas.microsoft.com/office/drawing/2014/main" id="{66545FC9-F9A2-4501-BC13-5390F53B7493}"/>
              </a:ext>
            </a:extLst>
          </p:cNvPr>
          <p:cNvSpPr txBox="1"/>
          <p:nvPr/>
        </p:nvSpPr>
        <p:spPr>
          <a:xfrm>
            <a:off x="8423285" y="301598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502" name="Oval 501">
            <a:extLst>
              <a:ext uri="{FF2B5EF4-FFF2-40B4-BE49-F238E27FC236}">
                <a16:creationId xmlns:a16="http://schemas.microsoft.com/office/drawing/2014/main" id="{37DA3453-0BEC-4D83-9438-9A673836DEED}"/>
              </a:ext>
            </a:extLst>
          </p:cNvPr>
          <p:cNvSpPr/>
          <p:nvPr/>
        </p:nvSpPr>
        <p:spPr>
          <a:xfrm flipV="1">
            <a:off x="9434929" y="305556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3" name="TextBox 502">
            <a:extLst>
              <a:ext uri="{FF2B5EF4-FFF2-40B4-BE49-F238E27FC236}">
                <a16:creationId xmlns:a16="http://schemas.microsoft.com/office/drawing/2014/main" id="{019A635B-5596-4C00-991E-36CDB71ADD60}"/>
              </a:ext>
            </a:extLst>
          </p:cNvPr>
          <p:cNvSpPr txBox="1"/>
          <p:nvPr/>
        </p:nvSpPr>
        <p:spPr>
          <a:xfrm>
            <a:off x="9403080" y="30223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508" name="Oval 507">
            <a:extLst>
              <a:ext uri="{FF2B5EF4-FFF2-40B4-BE49-F238E27FC236}">
                <a16:creationId xmlns:a16="http://schemas.microsoft.com/office/drawing/2014/main" id="{4253F5AB-6DF4-49F3-8FE5-64638EAA0B45}"/>
              </a:ext>
            </a:extLst>
          </p:cNvPr>
          <p:cNvSpPr/>
          <p:nvPr/>
        </p:nvSpPr>
        <p:spPr>
          <a:xfrm flipV="1">
            <a:off x="7644063" y="306497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9" name="TextBox 508">
            <a:extLst>
              <a:ext uri="{FF2B5EF4-FFF2-40B4-BE49-F238E27FC236}">
                <a16:creationId xmlns:a16="http://schemas.microsoft.com/office/drawing/2014/main" id="{58C467C1-1C17-4337-86CE-A26AB379A08E}"/>
              </a:ext>
            </a:extLst>
          </p:cNvPr>
          <p:cNvSpPr txBox="1"/>
          <p:nvPr/>
        </p:nvSpPr>
        <p:spPr>
          <a:xfrm>
            <a:off x="7605864" y="302221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511" name="Oval 510">
            <a:extLst>
              <a:ext uri="{FF2B5EF4-FFF2-40B4-BE49-F238E27FC236}">
                <a16:creationId xmlns:a16="http://schemas.microsoft.com/office/drawing/2014/main" id="{E7349D88-C76E-4F89-82CD-659163EAF253}"/>
              </a:ext>
            </a:extLst>
          </p:cNvPr>
          <p:cNvSpPr/>
          <p:nvPr/>
        </p:nvSpPr>
        <p:spPr>
          <a:xfrm flipV="1">
            <a:off x="10316697" y="305932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4" name="Oval 513">
            <a:extLst>
              <a:ext uri="{FF2B5EF4-FFF2-40B4-BE49-F238E27FC236}">
                <a16:creationId xmlns:a16="http://schemas.microsoft.com/office/drawing/2014/main" id="{51179B18-1449-4BB8-8B84-8541F91EE01C}"/>
              </a:ext>
            </a:extLst>
          </p:cNvPr>
          <p:cNvSpPr/>
          <p:nvPr/>
        </p:nvSpPr>
        <p:spPr>
          <a:xfrm flipV="1">
            <a:off x="9239579" y="305556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5" name="TextBox 514">
            <a:extLst>
              <a:ext uri="{FF2B5EF4-FFF2-40B4-BE49-F238E27FC236}">
                <a16:creationId xmlns:a16="http://schemas.microsoft.com/office/drawing/2014/main" id="{453EFBCD-F658-42EB-BCBB-E5816082CB12}"/>
              </a:ext>
            </a:extLst>
          </p:cNvPr>
          <p:cNvSpPr txBox="1"/>
          <p:nvPr/>
        </p:nvSpPr>
        <p:spPr>
          <a:xfrm>
            <a:off x="9205054" y="302418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517" name="Oval 516">
            <a:extLst>
              <a:ext uri="{FF2B5EF4-FFF2-40B4-BE49-F238E27FC236}">
                <a16:creationId xmlns:a16="http://schemas.microsoft.com/office/drawing/2014/main" id="{AA972407-DE3F-4DA4-A9CD-19B22510B5F8}"/>
              </a:ext>
            </a:extLst>
          </p:cNvPr>
          <p:cNvSpPr/>
          <p:nvPr/>
        </p:nvSpPr>
        <p:spPr>
          <a:xfrm flipV="1">
            <a:off x="8972148" y="3057148"/>
            <a:ext cx="228600" cy="2286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8" name="TextBox 517">
            <a:extLst>
              <a:ext uri="{FF2B5EF4-FFF2-40B4-BE49-F238E27FC236}">
                <a16:creationId xmlns:a16="http://schemas.microsoft.com/office/drawing/2014/main" id="{4FE50E9D-4E52-48CA-A6BE-E223D31AE1F6}"/>
              </a:ext>
            </a:extLst>
          </p:cNvPr>
          <p:cNvSpPr txBox="1"/>
          <p:nvPr/>
        </p:nvSpPr>
        <p:spPr>
          <a:xfrm>
            <a:off x="8931925" y="302495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519" name="Oval 518">
            <a:extLst>
              <a:ext uri="{FF2B5EF4-FFF2-40B4-BE49-F238E27FC236}">
                <a16:creationId xmlns:a16="http://schemas.microsoft.com/office/drawing/2014/main" id="{F10ABFD4-A5D9-44C9-A7A7-F707C1147DFB}"/>
              </a:ext>
            </a:extLst>
          </p:cNvPr>
          <p:cNvSpPr/>
          <p:nvPr/>
        </p:nvSpPr>
        <p:spPr>
          <a:xfrm flipV="1">
            <a:off x="8710659" y="30555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1" name="Oval 520">
            <a:extLst>
              <a:ext uri="{FF2B5EF4-FFF2-40B4-BE49-F238E27FC236}">
                <a16:creationId xmlns:a16="http://schemas.microsoft.com/office/drawing/2014/main" id="{60F6D55D-3ADC-4BA0-854A-6612DDCC42F2}"/>
              </a:ext>
            </a:extLst>
          </p:cNvPr>
          <p:cNvSpPr/>
          <p:nvPr/>
        </p:nvSpPr>
        <p:spPr>
          <a:xfrm flipV="1">
            <a:off x="9252059" y="341116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 name="TextBox 521">
            <a:extLst>
              <a:ext uri="{FF2B5EF4-FFF2-40B4-BE49-F238E27FC236}">
                <a16:creationId xmlns:a16="http://schemas.microsoft.com/office/drawing/2014/main" id="{2857B504-ED62-4E27-AEF1-790469D906DF}"/>
              </a:ext>
            </a:extLst>
          </p:cNvPr>
          <p:cNvSpPr txBox="1"/>
          <p:nvPr/>
        </p:nvSpPr>
        <p:spPr>
          <a:xfrm>
            <a:off x="9213860" y="337158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524" name="Oval 523">
            <a:extLst>
              <a:ext uri="{FF2B5EF4-FFF2-40B4-BE49-F238E27FC236}">
                <a16:creationId xmlns:a16="http://schemas.microsoft.com/office/drawing/2014/main" id="{6CD5DA63-4DC3-4E91-8363-A94B0C14FEA9}"/>
              </a:ext>
            </a:extLst>
          </p:cNvPr>
          <p:cNvSpPr/>
          <p:nvPr/>
        </p:nvSpPr>
        <p:spPr>
          <a:xfrm flipV="1">
            <a:off x="7837904" y="341116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5" name="TextBox 524">
            <a:extLst>
              <a:ext uri="{FF2B5EF4-FFF2-40B4-BE49-F238E27FC236}">
                <a16:creationId xmlns:a16="http://schemas.microsoft.com/office/drawing/2014/main" id="{C8E83ADC-1A23-4B72-8239-DD991E77091C}"/>
              </a:ext>
            </a:extLst>
          </p:cNvPr>
          <p:cNvSpPr txBox="1"/>
          <p:nvPr/>
        </p:nvSpPr>
        <p:spPr>
          <a:xfrm>
            <a:off x="7806055" y="33779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530" name="Oval 529">
            <a:extLst>
              <a:ext uri="{FF2B5EF4-FFF2-40B4-BE49-F238E27FC236}">
                <a16:creationId xmlns:a16="http://schemas.microsoft.com/office/drawing/2014/main" id="{254CE56A-3605-4CB4-ABF3-24ED2A249880}"/>
              </a:ext>
            </a:extLst>
          </p:cNvPr>
          <p:cNvSpPr/>
          <p:nvPr/>
        </p:nvSpPr>
        <p:spPr>
          <a:xfrm flipV="1">
            <a:off x="8596563" y="342057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1" name="TextBox 530">
            <a:extLst>
              <a:ext uri="{FF2B5EF4-FFF2-40B4-BE49-F238E27FC236}">
                <a16:creationId xmlns:a16="http://schemas.microsoft.com/office/drawing/2014/main" id="{96DABA2E-2A92-48A8-B0D3-C6F447B6E9D0}"/>
              </a:ext>
            </a:extLst>
          </p:cNvPr>
          <p:cNvSpPr txBox="1"/>
          <p:nvPr/>
        </p:nvSpPr>
        <p:spPr>
          <a:xfrm>
            <a:off x="8558364" y="337781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533" name="Oval 532">
            <a:extLst>
              <a:ext uri="{FF2B5EF4-FFF2-40B4-BE49-F238E27FC236}">
                <a16:creationId xmlns:a16="http://schemas.microsoft.com/office/drawing/2014/main" id="{7D4D0AD2-824E-418A-AB20-93E9E491A581}"/>
              </a:ext>
            </a:extLst>
          </p:cNvPr>
          <p:cNvSpPr/>
          <p:nvPr/>
        </p:nvSpPr>
        <p:spPr>
          <a:xfrm flipV="1">
            <a:off x="7684622" y="341492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4" name="TextBox 533">
            <a:extLst>
              <a:ext uri="{FF2B5EF4-FFF2-40B4-BE49-F238E27FC236}">
                <a16:creationId xmlns:a16="http://schemas.microsoft.com/office/drawing/2014/main" id="{9E59A789-1B74-48E2-A8DD-A299BE9E3F7C}"/>
              </a:ext>
            </a:extLst>
          </p:cNvPr>
          <p:cNvSpPr txBox="1"/>
          <p:nvPr/>
        </p:nvSpPr>
        <p:spPr>
          <a:xfrm>
            <a:off x="7652774" y="337534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536" name="Oval 535">
            <a:extLst>
              <a:ext uri="{FF2B5EF4-FFF2-40B4-BE49-F238E27FC236}">
                <a16:creationId xmlns:a16="http://schemas.microsoft.com/office/drawing/2014/main" id="{8C9DDEC2-01DA-41F6-8D61-04D0F64FECFF}"/>
              </a:ext>
            </a:extLst>
          </p:cNvPr>
          <p:cNvSpPr/>
          <p:nvPr/>
        </p:nvSpPr>
        <p:spPr>
          <a:xfrm flipV="1">
            <a:off x="8391854" y="341116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7" name="TextBox 536">
            <a:extLst>
              <a:ext uri="{FF2B5EF4-FFF2-40B4-BE49-F238E27FC236}">
                <a16:creationId xmlns:a16="http://schemas.microsoft.com/office/drawing/2014/main" id="{FED71370-ECF9-4E39-9EA7-E5D0896106E4}"/>
              </a:ext>
            </a:extLst>
          </p:cNvPr>
          <p:cNvSpPr txBox="1"/>
          <p:nvPr/>
        </p:nvSpPr>
        <p:spPr>
          <a:xfrm>
            <a:off x="8357329" y="3379788"/>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539" name="Oval 538">
            <a:extLst>
              <a:ext uri="{FF2B5EF4-FFF2-40B4-BE49-F238E27FC236}">
                <a16:creationId xmlns:a16="http://schemas.microsoft.com/office/drawing/2014/main" id="{35336036-1AE6-4364-B0E8-ECC49BE6B7A8}"/>
              </a:ext>
            </a:extLst>
          </p:cNvPr>
          <p:cNvSpPr/>
          <p:nvPr/>
        </p:nvSpPr>
        <p:spPr>
          <a:xfrm flipV="1">
            <a:off x="10067523" y="3412748"/>
            <a:ext cx="228600" cy="2286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0" name="TextBox 539">
            <a:extLst>
              <a:ext uri="{FF2B5EF4-FFF2-40B4-BE49-F238E27FC236}">
                <a16:creationId xmlns:a16="http://schemas.microsoft.com/office/drawing/2014/main" id="{736A4B43-DBDF-4137-A9D2-AF8447E223B8}"/>
              </a:ext>
            </a:extLst>
          </p:cNvPr>
          <p:cNvSpPr txBox="1"/>
          <p:nvPr/>
        </p:nvSpPr>
        <p:spPr>
          <a:xfrm>
            <a:off x="10033650" y="338055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541" name="Oval 540">
            <a:extLst>
              <a:ext uri="{FF2B5EF4-FFF2-40B4-BE49-F238E27FC236}">
                <a16:creationId xmlns:a16="http://schemas.microsoft.com/office/drawing/2014/main" id="{B6081A64-F150-45FF-A68D-5076D6A606F6}"/>
              </a:ext>
            </a:extLst>
          </p:cNvPr>
          <p:cNvSpPr/>
          <p:nvPr/>
        </p:nvSpPr>
        <p:spPr>
          <a:xfrm flipV="1">
            <a:off x="8863059" y="34111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a:extLst>
              <a:ext uri="{FF2B5EF4-FFF2-40B4-BE49-F238E27FC236}">
                <a16:creationId xmlns:a16="http://schemas.microsoft.com/office/drawing/2014/main" id="{2D1ED074-5841-4824-879E-04736F50883E}"/>
              </a:ext>
            </a:extLst>
          </p:cNvPr>
          <p:cNvSpPr/>
          <p:nvPr/>
        </p:nvSpPr>
        <p:spPr>
          <a:xfrm flipV="1">
            <a:off x="10341084" y="376676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TextBox 543">
            <a:extLst>
              <a:ext uri="{FF2B5EF4-FFF2-40B4-BE49-F238E27FC236}">
                <a16:creationId xmlns:a16="http://schemas.microsoft.com/office/drawing/2014/main" id="{6542D4DB-B203-4BAE-B36C-DFEC5F1C47D9}"/>
              </a:ext>
            </a:extLst>
          </p:cNvPr>
          <p:cNvSpPr txBox="1"/>
          <p:nvPr/>
        </p:nvSpPr>
        <p:spPr>
          <a:xfrm>
            <a:off x="10302885" y="372718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546" name="Oval 545">
            <a:extLst>
              <a:ext uri="{FF2B5EF4-FFF2-40B4-BE49-F238E27FC236}">
                <a16:creationId xmlns:a16="http://schemas.microsoft.com/office/drawing/2014/main" id="{1D4E8FC2-4DF6-480E-8F5F-FC78D7E18C0D}"/>
              </a:ext>
            </a:extLst>
          </p:cNvPr>
          <p:cNvSpPr/>
          <p:nvPr/>
        </p:nvSpPr>
        <p:spPr>
          <a:xfrm flipV="1">
            <a:off x="10041354" y="376676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7" name="TextBox 546">
            <a:extLst>
              <a:ext uri="{FF2B5EF4-FFF2-40B4-BE49-F238E27FC236}">
                <a16:creationId xmlns:a16="http://schemas.microsoft.com/office/drawing/2014/main" id="{A1F6085C-7BA0-4D0D-A772-C3008F2B61E2}"/>
              </a:ext>
            </a:extLst>
          </p:cNvPr>
          <p:cNvSpPr txBox="1"/>
          <p:nvPr/>
        </p:nvSpPr>
        <p:spPr>
          <a:xfrm>
            <a:off x="10009505" y="373353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552" name="Oval 551">
            <a:extLst>
              <a:ext uri="{FF2B5EF4-FFF2-40B4-BE49-F238E27FC236}">
                <a16:creationId xmlns:a16="http://schemas.microsoft.com/office/drawing/2014/main" id="{DAC83184-C2D8-43D6-AE16-97E2BE5CDFF8}"/>
              </a:ext>
            </a:extLst>
          </p:cNvPr>
          <p:cNvSpPr/>
          <p:nvPr/>
        </p:nvSpPr>
        <p:spPr>
          <a:xfrm flipV="1">
            <a:off x="8383838" y="377617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TextBox 552">
            <a:extLst>
              <a:ext uri="{FF2B5EF4-FFF2-40B4-BE49-F238E27FC236}">
                <a16:creationId xmlns:a16="http://schemas.microsoft.com/office/drawing/2014/main" id="{7948879B-0874-4B44-AB37-88980300AA9D}"/>
              </a:ext>
            </a:extLst>
          </p:cNvPr>
          <p:cNvSpPr txBox="1"/>
          <p:nvPr/>
        </p:nvSpPr>
        <p:spPr>
          <a:xfrm>
            <a:off x="8345639" y="373341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555" name="Oval 554">
            <a:extLst>
              <a:ext uri="{FF2B5EF4-FFF2-40B4-BE49-F238E27FC236}">
                <a16:creationId xmlns:a16="http://schemas.microsoft.com/office/drawing/2014/main" id="{1D735A62-2863-40E5-A225-493F877D83DD}"/>
              </a:ext>
            </a:extLst>
          </p:cNvPr>
          <p:cNvSpPr/>
          <p:nvPr/>
        </p:nvSpPr>
        <p:spPr>
          <a:xfrm flipV="1">
            <a:off x="10650072" y="377052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TextBox 555">
            <a:extLst>
              <a:ext uri="{FF2B5EF4-FFF2-40B4-BE49-F238E27FC236}">
                <a16:creationId xmlns:a16="http://schemas.microsoft.com/office/drawing/2014/main" id="{C45740C3-3965-4648-BF5D-9199FD1D3A84}"/>
              </a:ext>
            </a:extLst>
          </p:cNvPr>
          <p:cNvSpPr txBox="1"/>
          <p:nvPr/>
        </p:nvSpPr>
        <p:spPr>
          <a:xfrm>
            <a:off x="10618224" y="373094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558" name="Oval 557">
            <a:extLst>
              <a:ext uri="{FF2B5EF4-FFF2-40B4-BE49-F238E27FC236}">
                <a16:creationId xmlns:a16="http://schemas.microsoft.com/office/drawing/2014/main" id="{0EB81935-7DA3-4DF4-A411-4C069B78215F}"/>
              </a:ext>
            </a:extLst>
          </p:cNvPr>
          <p:cNvSpPr/>
          <p:nvPr/>
        </p:nvSpPr>
        <p:spPr>
          <a:xfrm flipV="1">
            <a:off x="6512254" y="376994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9" name="TextBox 558">
            <a:extLst>
              <a:ext uri="{FF2B5EF4-FFF2-40B4-BE49-F238E27FC236}">
                <a16:creationId xmlns:a16="http://schemas.microsoft.com/office/drawing/2014/main" id="{94D48A5C-653A-436C-BDA0-0D6DD85454D3}"/>
              </a:ext>
            </a:extLst>
          </p:cNvPr>
          <p:cNvSpPr txBox="1"/>
          <p:nvPr/>
        </p:nvSpPr>
        <p:spPr>
          <a:xfrm>
            <a:off x="6477729" y="373856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561" name="Oval 560">
            <a:extLst>
              <a:ext uri="{FF2B5EF4-FFF2-40B4-BE49-F238E27FC236}">
                <a16:creationId xmlns:a16="http://schemas.microsoft.com/office/drawing/2014/main" id="{261FE908-A51E-4F48-99CE-40C531F254E6}"/>
              </a:ext>
            </a:extLst>
          </p:cNvPr>
          <p:cNvSpPr/>
          <p:nvPr/>
        </p:nvSpPr>
        <p:spPr>
          <a:xfrm flipV="1">
            <a:off x="9657948" y="3768348"/>
            <a:ext cx="228600" cy="2286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TextBox 561">
            <a:extLst>
              <a:ext uri="{FF2B5EF4-FFF2-40B4-BE49-F238E27FC236}">
                <a16:creationId xmlns:a16="http://schemas.microsoft.com/office/drawing/2014/main" id="{84DACCAA-5443-43A1-9AAF-69DCD17300D7}"/>
              </a:ext>
            </a:extLst>
          </p:cNvPr>
          <p:cNvSpPr txBox="1"/>
          <p:nvPr/>
        </p:nvSpPr>
        <p:spPr>
          <a:xfrm>
            <a:off x="9630425" y="373615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563" name="Oval 562">
            <a:extLst>
              <a:ext uri="{FF2B5EF4-FFF2-40B4-BE49-F238E27FC236}">
                <a16:creationId xmlns:a16="http://schemas.microsoft.com/office/drawing/2014/main" id="{6E0CF2EE-FC6A-4929-84FF-0DDB0D0757B0}"/>
              </a:ext>
            </a:extLst>
          </p:cNvPr>
          <p:cNvSpPr/>
          <p:nvPr/>
        </p:nvSpPr>
        <p:spPr>
          <a:xfrm flipV="1">
            <a:off x="9266284" y="376676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1" name="Straight Connector 370">
            <a:extLst>
              <a:ext uri="{FF2B5EF4-FFF2-40B4-BE49-F238E27FC236}">
                <a16:creationId xmlns:a16="http://schemas.microsoft.com/office/drawing/2014/main" id="{6D1FC0E2-E16F-4541-BD47-2C5B4D3A753B}"/>
              </a:ext>
            </a:extLst>
          </p:cNvPr>
          <p:cNvCxnSpPr/>
          <p:nvPr/>
        </p:nvCxnSpPr>
        <p:spPr>
          <a:xfrm>
            <a:off x="5228514" y="265912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30C10FC4-0408-4565-90A9-8AED57519615}"/>
              </a:ext>
            </a:extLst>
          </p:cNvPr>
          <p:cNvCxnSpPr/>
          <p:nvPr/>
        </p:nvCxnSpPr>
        <p:spPr>
          <a:xfrm>
            <a:off x="5233080" y="3003169"/>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0342C8CD-C717-4E80-9351-870940143A6C}"/>
              </a:ext>
            </a:extLst>
          </p:cNvPr>
          <p:cNvCxnSpPr/>
          <p:nvPr/>
        </p:nvCxnSpPr>
        <p:spPr>
          <a:xfrm>
            <a:off x="5233536" y="335641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131BCFCC-8B36-4665-B2DF-FA6A95522A67}"/>
              </a:ext>
            </a:extLst>
          </p:cNvPr>
          <p:cNvCxnSpPr/>
          <p:nvPr/>
        </p:nvCxnSpPr>
        <p:spPr>
          <a:xfrm>
            <a:off x="5221681" y="372235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12" name="TextBox 511">
            <a:extLst>
              <a:ext uri="{FF2B5EF4-FFF2-40B4-BE49-F238E27FC236}">
                <a16:creationId xmlns:a16="http://schemas.microsoft.com/office/drawing/2014/main" id="{4C5F5A0F-FBAC-4E0B-AA46-863996B3C640}"/>
              </a:ext>
            </a:extLst>
          </p:cNvPr>
          <p:cNvSpPr txBox="1"/>
          <p:nvPr/>
        </p:nvSpPr>
        <p:spPr>
          <a:xfrm>
            <a:off x="10284849" y="3019745"/>
            <a:ext cx="2219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28" name="Rectangle 22">
            <a:extLst>
              <a:ext uri="{FF2B5EF4-FFF2-40B4-BE49-F238E27FC236}">
                <a16:creationId xmlns:a16="http://schemas.microsoft.com/office/drawing/2014/main" id="{5FAE31BA-6675-4AE4-981C-C8C8CFDA1431}"/>
              </a:ext>
            </a:extLst>
          </p:cNvPr>
          <p:cNvSpPr>
            <a:spLocks noChangeArrowheads="1"/>
          </p:cNvSpPr>
          <p:nvPr/>
        </p:nvSpPr>
        <p:spPr bwMode="auto">
          <a:xfrm>
            <a:off x="486190" y="1993240"/>
            <a:ext cx="11975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EDUCATION</a:t>
            </a:r>
            <a:endParaRPr kumimoji="0" lang="en-US" altLang="en-US" sz="14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Line 29">
            <a:extLst>
              <a:ext uri="{FF2B5EF4-FFF2-40B4-BE49-F238E27FC236}">
                <a16:creationId xmlns:a16="http://schemas.microsoft.com/office/drawing/2014/main" id="{90BF0F4E-5C3C-4608-8482-720AAF2D65F4}"/>
              </a:ext>
            </a:extLst>
          </p:cNvPr>
          <p:cNvSpPr>
            <a:spLocks noChangeShapeType="1"/>
          </p:cNvSpPr>
          <p:nvPr/>
        </p:nvSpPr>
        <p:spPr bwMode="auto">
          <a:xfrm flipV="1">
            <a:off x="5088727" y="2186221"/>
            <a:ext cx="0" cy="3997"/>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0">
            <a:extLst>
              <a:ext uri="{FF2B5EF4-FFF2-40B4-BE49-F238E27FC236}">
                <a16:creationId xmlns:a16="http://schemas.microsoft.com/office/drawing/2014/main" id="{A89A3039-FA5F-4365-8F78-8BC12AA0B922}"/>
              </a:ext>
            </a:extLst>
          </p:cNvPr>
          <p:cNvSpPr>
            <a:spLocks noChangeArrowheads="1"/>
          </p:cNvSpPr>
          <p:nvPr/>
        </p:nvSpPr>
        <p:spPr bwMode="auto">
          <a:xfrm>
            <a:off x="5075499" y="2186221"/>
            <a:ext cx="13228" cy="3997"/>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4C035B15-2FE0-4811-9099-0AB2AECC1BD8}"/>
              </a:ext>
            </a:extLst>
          </p:cNvPr>
          <p:cNvSpPr/>
          <p:nvPr/>
        </p:nvSpPr>
        <p:spPr>
          <a:xfrm>
            <a:off x="387360" y="1966746"/>
            <a:ext cx="11072837" cy="302051"/>
          </a:xfrm>
          <a:prstGeom prst="rect">
            <a:avLst/>
          </a:prstGeom>
          <a:solidFill>
            <a:schemeClr val="accent6">
              <a:lumMod val="60000"/>
              <a:lumOff val="40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 name="Oval 410">
            <a:extLst>
              <a:ext uri="{FF2B5EF4-FFF2-40B4-BE49-F238E27FC236}">
                <a16:creationId xmlns:a16="http://schemas.microsoft.com/office/drawing/2014/main" id="{51794351-6E3A-45A8-BC3F-3509BDECC46F}"/>
              </a:ext>
            </a:extLst>
          </p:cNvPr>
          <p:cNvSpPr/>
          <p:nvPr/>
        </p:nvSpPr>
        <p:spPr>
          <a:xfrm flipV="1">
            <a:off x="8651850" y="200146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4" name="Oval 413">
            <a:extLst>
              <a:ext uri="{FF2B5EF4-FFF2-40B4-BE49-F238E27FC236}">
                <a16:creationId xmlns:a16="http://schemas.microsoft.com/office/drawing/2014/main" id="{7B16433C-EBEC-47C4-8B38-B8CD13D7FF0F}"/>
              </a:ext>
            </a:extLst>
          </p:cNvPr>
          <p:cNvSpPr/>
          <p:nvPr/>
        </p:nvSpPr>
        <p:spPr>
          <a:xfrm flipV="1">
            <a:off x="8816228" y="200836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5" name="TextBox 414">
            <a:extLst>
              <a:ext uri="{FF2B5EF4-FFF2-40B4-BE49-F238E27FC236}">
                <a16:creationId xmlns:a16="http://schemas.microsoft.com/office/drawing/2014/main" id="{684E548D-1451-4FCD-AFDE-3FE78B1E3A75}"/>
              </a:ext>
            </a:extLst>
          </p:cNvPr>
          <p:cNvSpPr txBox="1"/>
          <p:nvPr/>
        </p:nvSpPr>
        <p:spPr>
          <a:xfrm>
            <a:off x="8620030" y="1963584"/>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420" name="Oval 419">
            <a:extLst>
              <a:ext uri="{FF2B5EF4-FFF2-40B4-BE49-F238E27FC236}">
                <a16:creationId xmlns:a16="http://schemas.microsoft.com/office/drawing/2014/main" id="{E52D2604-F654-4631-801E-DF63263498C8}"/>
              </a:ext>
            </a:extLst>
          </p:cNvPr>
          <p:cNvSpPr/>
          <p:nvPr/>
        </p:nvSpPr>
        <p:spPr>
          <a:xfrm flipV="1">
            <a:off x="8120313" y="201087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1" name="TextBox 420">
            <a:extLst>
              <a:ext uri="{FF2B5EF4-FFF2-40B4-BE49-F238E27FC236}">
                <a16:creationId xmlns:a16="http://schemas.microsoft.com/office/drawing/2014/main" id="{72E9F59B-4626-44BE-AF96-1FF0CFA65809}"/>
              </a:ext>
            </a:extLst>
          </p:cNvPr>
          <p:cNvSpPr txBox="1"/>
          <p:nvPr/>
        </p:nvSpPr>
        <p:spPr>
          <a:xfrm>
            <a:off x="8082114" y="196811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423" name="Oval 422">
            <a:extLst>
              <a:ext uri="{FF2B5EF4-FFF2-40B4-BE49-F238E27FC236}">
                <a16:creationId xmlns:a16="http://schemas.microsoft.com/office/drawing/2014/main" id="{341FD139-41B3-4CA4-898A-78422EC53F99}"/>
              </a:ext>
            </a:extLst>
          </p:cNvPr>
          <p:cNvSpPr/>
          <p:nvPr/>
        </p:nvSpPr>
        <p:spPr>
          <a:xfrm flipV="1">
            <a:off x="8437730" y="1998440"/>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4" name="TextBox 423">
            <a:extLst>
              <a:ext uri="{FF2B5EF4-FFF2-40B4-BE49-F238E27FC236}">
                <a16:creationId xmlns:a16="http://schemas.microsoft.com/office/drawing/2014/main" id="{59F807E8-ADF7-4A8F-9647-E9FACE2AA7A9}"/>
              </a:ext>
            </a:extLst>
          </p:cNvPr>
          <p:cNvSpPr txBox="1"/>
          <p:nvPr/>
        </p:nvSpPr>
        <p:spPr>
          <a:xfrm>
            <a:off x="8406251" y="1961989"/>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426" name="Oval 425">
            <a:extLst>
              <a:ext uri="{FF2B5EF4-FFF2-40B4-BE49-F238E27FC236}">
                <a16:creationId xmlns:a16="http://schemas.microsoft.com/office/drawing/2014/main" id="{4B95B800-5287-4BDE-9056-0BC36DEA5D91}"/>
              </a:ext>
            </a:extLst>
          </p:cNvPr>
          <p:cNvSpPr/>
          <p:nvPr/>
        </p:nvSpPr>
        <p:spPr>
          <a:xfrm flipV="1">
            <a:off x="9397987" y="200177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9" name="Oval 428">
            <a:extLst>
              <a:ext uri="{FF2B5EF4-FFF2-40B4-BE49-F238E27FC236}">
                <a16:creationId xmlns:a16="http://schemas.microsoft.com/office/drawing/2014/main" id="{CC77B89C-5C26-48A6-A1BD-8FF291D65246}"/>
              </a:ext>
            </a:extLst>
          </p:cNvPr>
          <p:cNvSpPr/>
          <p:nvPr/>
        </p:nvSpPr>
        <p:spPr>
          <a:xfrm flipV="1">
            <a:off x="9595500" y="2004128"/>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 name="TextBox 429">
            <a:extLst>
              <a:ext uri="{FF2B5EF4-FFF2-40B4-BE49-F238E27FC236}">
                <a16:creationId xmlns:a16="http://schemas.microsoft.com/office/drawing/2014/main" id="{92658ACD-CE4D-4E20-8885-6049D9D8E591}"/>
              </a:ext>
            </a:extLst>
          </p:cNvPr>
          <p:cNvSpPr txBox="1"/>
          <p:nvPr/>
        </p:nvSpPr>
        <p:spPr>
          <a:xfrm>
            <a:off x="9368954" y="196418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31" name="Oval 430">
            <a:extLst>
              <a:ext uri="{FF2B5EF4-FFF2-40B4-BE49-F238E27FC236}">
                <a16:creationId xmlns:a16="http://schemas.microsoft.com/office/drawing/2014/main" id="{2BFC74F1-0F08-48C3-8FBE-CC7B71156117}"/>
              </a:ext>
            </a:extLst>
          </p:cNvPr>
          <p:cNvSpPr/>
          <p:nvPr/>
        </p:nvSpPr>
        <p:spPr>
          <a:xfrm flipV="1">
            <a:off x="9007392" y="2003687"/>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0" name="Straight Connector 369">
            <a:extLst>
              <a:ext uri="{FF2B5EF4-FFF2-40B4-BE49-F238E27FC236}">
                <a16:creationId xmlns:a16="http://schemas.microsoft.com/office/drawing/2014/main" id="{C5E26EC9-28E8-4703-9129-DACB433B781D}"/>
              </a:ext>
            </a:extLst>
          </p:cNvPr>
          <p:cNvCxnSpPr/>
          <p:nvPr/>
        </p:nvCxnSpPr>
        <p:spPr>
          <a:xfrm>
            <a:off x="5218470" y="2287714"/>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27" name="TextBox 426">
            <a:extLst>
              <a:ext uri="{FF2B5EF4-FFF2-40B4-BE49-F238E27FC236}">
                <a16:creationId xmlns:a16="http://schemas.microsoft.com/office/drawing/2014/main" id="{51438062-EDAA-4D28-B0FD-EE3BD32DB2BC}"/>
              </a:ext>
            </a:extLst>
          </p:cNvPr>
          <p:cNvSpPr txBox="1"/>
          <p:nvPr/>
        </p:nvSpPr>
        <p:spPr>
          <a:xfrm>
            <a:off x="8773491" y="1967753"/>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412" name="TextBox 411">
            <a:extLst>
              <a:ext uri="{FF2B5EF4-FFF2-40B4-BE49-F238E27FC236}">
                <a16:creationId xmlns:a16="http://schemas.microsoft.com/office/drawing/2014/main" id="{FB792A69-19A5-487C-B8B0-E01BF565EBD2}"/>
              </a:ext>
            </a:extLst>
          </p:cNvPr>
          <p:cNvSpPr txBox="1"/>
          <p:nvPr/>
        </p:nvSpPr>
        <p:spPr>
          <a:xfrm>
            <a:off x="9563771" y="1955331"/>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a:t>
            </a:r>
          </a:p>
        </p:txBody>
      </p:sp>
      <p:grpSp>
        <p:nvGrpSpPr>
          <p:cNvPr id="19" name="Group 18">
            <a:extLst>
              <a:ext uri="{FF2B5EF4-FFF2-40B4-BE49-F238E27FC236}">
                <a16:creationId xmlns:a16="http://schemas.microsoft.com/office/drawing/2014/main" id="{6F35F1CA-F771-ADC3-B7BA-30207FB433DB}"/>
              </a:ext>
            </a:extLst>
          </p:cNvPr>
          <p:cNvGrpSpPr/>
          <p:nvPr/>
        </p:nvGrpSpPr>
        <p:grpSpPr>
          <a:xfrm>
            <a:off x="1013712" y="4669835"/>
            <a:ext cx="10477098" cy="2198283"/>
            <a:chOff x="1013712" y="4669835"/>
            <a:chExt cx="10477098" cy="2198283"/>
          </a:xfrm>
        </p:grpSpPr>
        <p:sp>
          <p:nvSpPr>
            <p:cNvPr id="18" name="Rectangle 12">
              <a:extLst>
                <a:ext uri="{FF2B5EF4-FFF2-40B4-BE49-F238E27FC236}">
                  <a16:creationId xmlns:a16="http://schemas.microsoft.com/office/drawing/2014/main" id="{2D32CA9F-4263-48F1-8617-06F1DBC58820}"/>
                </a:ext>
              </a:extLst>
            </p:cNvPr>
            <p:cNvSpPr>
              <a:spLocks noChangeArrowheads="1"/>
            </p:cNvSpPr>
            <p:nvPr/>
          </p:nvSpPr>
          <p:spPr bwMode="auto">
            <a:xfrm>
              <a:off x="3086704" y="4720607"/>
              <a:ext cx="20020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Labor Force Participation</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9" name="Rectangle 12">
              <a:extLst>
                <a:ext uri="{FF2B5EF4-FFF2-40B4-BE49-F238E27FC236}">
                  <a16:creationId xmlns:a16="http://schemas.microsoft.com/office/drawing/2014/main" id="{2439D39A-64F7-4091-A273-87D443C8E49D}"/>
                </a:ext>
              </a:extLst>
            </p:cNvPr>
            <p:cNvSpPr>
              <a:spLocks noChangeArrowheads="1"/>
            </p:cNvSpPr>
            <p:nvPr/>
          </p:nvSpPr>
          <p:spPr bwMode="auto">
            <a:xfrm>
              <a:off x="3793629" y="5066963"/>
              <a:ext cx="129509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Unemployment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0" name="Rectangle 13">
              <a:extLst>
                <a:ext uri="{FF2B5EF4-FFF2-40B4-BE49-F238E27FC236}">
                  <a16:creationId xmlns:a16="http://schemas.microsoft.com/office/drawing/2014/main" id="{198F6C2F-3A10-45EB-A782-38F88EE79DB2}"/>
                </a:ext>
              </a:extLst>
            </p:cNvPr>
            <p:cNvSpPr>
              <a:spLocks noChangeArrowheads="1"/>
            </p:cNvSpPr>
            <p:nvPr/>
          </p:nvSpPr>
          <p:spPr bwMode="auto">
            <a:xfrm>
              <a:off x="2401368" y="5390564"/>
              <a:ext cx="268798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Employment in Volatile Industries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1" name="Rectangle 14">
              <a:extLst>
                <a:ext uri="{FF2B5EF4-FFF2-40B4-BE49-F238E27FC236}">
                  <a16:creationId xmlns:a16="http://schemas.microsoft.com/office/drawing/2014/main" id="{0EF38844-2187-4F5A-9390-A77AAC53B826}"/>
                </a:ext>
              </a:extLst>
            </p:cNvPr>
            <p:cNvSpPr>
              <a:spLocks noChangeArrowheads="1"/>
            </p:cNvSpPr>
            <p:nvPr/>
          </p:nvSpPr>
          <p:spPr bwMode="auto">
            <a:xfrm>
              <a:off x="2641069" y="5755727"/>
              <a:ext cx="24476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Median Annual Wage Earnings</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2" name="Rectangle 15">
              <a:extLst>
                <a:ext uri="{FF2B5EF4-FFF2-40B4-BE49-F238E27FC236}">
                  <a16:creationId xmlns:a16="http://schemas.microsoft.com/office/drawing/2014/main" id="{B1932AF9-AE87-4A32-9388-8E40224D47D2}"/>
                </a:ext>
              </a:extLst>
            </p:cNvPr>
            <p:cNvSpPr>
              <a:spLocks noChangeArrowheads="1"/>
            </p:cNvSpPr>
            <p:nvPr/>
          </p:nvSpPr>
          <p:spPr bwMode="auto">
            <a:xfrm>
              <a:off x="3700526" y="6127808"/>
              <a:ext cx="138820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Personal Income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3" name="Rectangle 16">
              <a:extLst>
                <a:ext uri="{FF2B5EF4-FFF2-40B4-BE49-F238E27FC236}">
                  <a16:creationId xmlns:a16="http://schemas.microsoft.com/office/drawing/2014/main" id="{BA4DB474-8D7B-4D54-A0D8-1FAE642B244B}"/>
                </a:ext>
              </a:extLst>
            </p:cNvPr>
            <p:cNvSpPr>
              <a:spLocks noChangeArrowheads="1"/>
            </p:cNvSpPr>
            <p:nvPr/>
          </p:nvSpPr>
          <p:spPr bwMode="auto">
            <a:xfrm>
              <a:off x="1320451" y="6465260"/>
              <a:ext cx="376827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Working-Age Adults  with SSI or Welfare Income  </a:t>
              </a:r>
              <a:endParaRPr kumimoji="0" lang="en-US" alt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65" name="Oval 564">
              <a:extLst>
                <a:ext uri="{FF2B5EF4-FFF2-40B4-BE49-F238E27FC236}">
                  <a16:creationId xmlns:a16="http://schemas.microsoft.com/office/drawing/2014/main" id="{DEF6BE09-7950-4571-BB67-875ABFA389AB}"/>
                </a:ext>
              </a:extLst>
            </p:cNvPr>
            <p:cNvSpPr/>
            <p:nvPr/>
          </p:nvSpPr>
          <p:spPr>
            <a:xfrm flipV="1">
              <a:off x="9985484" y="470941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6" name="TextBox 565">
              <a:extLst>
                <a:ext uri="{FF2B5EF4-FFF2-40B4-BE49-F238E27FC236}">
                  <a16:creationId xmlns:a16="http://schemas.microsoft.com/office/drawing/2014/main" id="{1C0241EA-9D1C-4A54-97DF-F1E064D833CD}"/>
                </a:ext>
              </a:extLst>
            </p:cNvPr>
            <p:cNvSpPr txBox="1"/>
            <p:nvPr/>
          </p:nvSpPr>
          <p:spPr>
            <a:xfrm>
              <a:off x="9947285" y="466983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568" name="Oval 567">
              <a:extLst>
                <a:ext uri="{FF2B5EF4-FFF2-40B4-BE49-F238E27FC236}">
                  <a16:creationId xmlns:a16="http://schemas.microsoft.com/office/drawing/2014/main" id="{FC0C4268-1199-43E8-92AB-1C817BCF837C}"/>
                </a:ext>
              </a:extLst>
            </p:cNvPr>
            <p:cNvSpPr/>
            <p:nvPr/>
          </p:nvSpPr>
          <p:spPr>
            <a:xfrm flipV="1">
              <a:off x="10977979" y="470941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9" name="TextBox 568">
              <a:extLst>
                <a:ext uri="{FF2B5EF4-FFF2-40B4-BE49-F238E27FC236}">
                  <a16:creationId xmlns:a16="http://schemas.microsoft.com/office/drawing/2014/main" id="{FE8BF71B-F67A-4ACA-9389-7633801F8FEF}"/>
                </a:ext>
              </a:extLst>
            </p:cNvPr>
            <p:cNvSpPr txBox="1"/>
            <p:nvPr/>
          </p:nvSpPr>
          <p:spPr>
            <a:xfrm>
              <a:off x="10946130" y="467618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574" name="Oval 573">
              <a:extLst>
                <a:ext uri="{FF2B5EF4-FFF2-40B4-BE49-F238E27FC236}">
                  <a16:creationId xmlns:a16="http://schemas.microsoft.com/office/drawing/2014/main" id="{7A24CC1B-3F4C-4CD1-8A08-A833CFC17833}"/>
                </a:ext>
              </a:extLst>
            </p:cNvPr>
            <p:cNvSpPr/>
            <p:nvPr/>
          </p:nvSpPr>
          <p:spPr>
            <a:xfrm flipV="1">
              <a:off x="9349038" y="47188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5" name="TextBox 574">
              <a:extLst>
                <a:ext uri="{FF2B5EF4-FFF2-40B4-BE49-F238E27FC236}">
                  <a16:creationId xmlns:a16="http://schemas.microsoft.com/office/drawing/2014/main" id="{AE89822B-548A-4FD7-8A71-0D746A5725B1}"/>
                </a:ext>
              </a:extLst>
            </p:cNvPr>
            <p:cNvSpPr txBox="1"/>
            <p:nvPr/>
          </p:nvSpPr>
          <p:spPr>
            <a:xfrm>
              <a:off x="9310839" y="46760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577" name="Oval 576">
              <a:extLst>
                <a:ext uri="{FF2B5EF4-FFF2-40B4-BE49-F238E27FC236}">
                  <a16:creationId xmlns:a16="http://schemas.microsoft.com/office/drawing/2014/main" id="{F8E30580-58C8-42F9-B194-6E2955AC2F70}"/>
                </a:ext>
              </a:extLst>
            </p:cNvPr>
            <p:cNvSpPr/>
            <p:nvPr/>
          </p:nvSpPr>
          <p:spPr>
            <a:xfrm flipV="1">
              <a:off x="11129497" y="471318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8" name="TextBox 577">
              <a:extLst>
                <a:ext uri="{FF2B5EF4-FFF2-40B4-BE49-F238E27FC236}">
                  <a16:creationId xmlns:a16="http://schemas.microsoft.com/office/drawing/2014/main" id="{66EB7E32-D551-492B-A173-0AC361F6BB7E}"/>
                </a:ext>
              </a:extLst>
            </p:cNvPr>
            <p:cNvSpPr txBox="1"/>
            <p:nvPr/>
          </p:nvSpPr>
          <p:spPr>
            <a:xfrm>
              <a:off x="11097649" y="4673597"/>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580" name="Oval 579">
              <a:extLst>
                <a:ext uri="{FF2B5EF4-FFF2-40B4-BE49-F238E27FC236}">
                  <a16:creationId xmlns:a16="http://schemas.microsoft.com/office/drawing/2014/main" id="{548931E0-DC47-4E4F-93BC-92F04C3E3267}"/>
                </a:ext>
              </a:extLst>
            </p:cNvPr>
            <p:cNvSpPr/>
            <p:nvPr/>
          </p:nvSpPr>
          <p:spPr>
            <a:xfrm flipV="1">
              <a:off x="10709604" y="471259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1" name="TextBox 580">
              <a:extLst>
                <a:ext uri="{FF2B5EF4-FFF2-40B4-BE49-F238E27FC236}">
                  <a16:creationId xmlns:a16="http://schemas.microsoft.com/office/drawing/2014/main" id="{4A7B8D78-3FB7-4E21-A7E8-DB62F05AEF1E}"/>
                </a:ext>
              </a:extLst>
            </p:cNvPr>
            <p:cNvSpPr txBox="1"/>
            <p:nvPr/>
          </p:nvSpPr>
          <p:spPr>
            <a:xfrm>
              <a:off x="10675079" y="468121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585" name="Oval 584">
              <a:extLst>
                <a:ext uri="{FF2B5EF4-FFF2-40B4-BE49-F238E27FC236}">
                  <a16:creationId xmlns:a16="http://schemas.microsoft.com/office/drawing/2014/main" id="{E7EC3AB4-9C94-4334-981E-F0055087C612}"/>
                </a:ext>
              </a:extLst>
            </p:cNvPr>
            <p:cNvSpPr/>
            <p:nvPr/>
          </p:nvSpPr>
          <p:spPr>
            <a:xfrm flipV="1">
              <a:off x="10142584" y="4709419"/>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3" name="Oval 582">
              <a:extLst>
                <a:ext uri="{FF2B5EF4-FFF2-40B4-BE49-F238E27FC236}">
                  <a16:creationId xmlns:a16="http://schemas.microsoft.com/office/drawing/2014/main" id="{0225F5DA-96E1-4D5C-AC19-CDC71B29DFA3}"/>
                </a:ext>
              </a:extLst>
            </p:cNvPr>
            <p:cNvSpPr/>
            <p:nvPr/>
          </p:nvSpPr>
          <p:spPr>
            <a:xfrm flipV="1">
              <a:off x="10292948" y="4711000"/>
              <a:ext cx="228600" cy="2286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4" name="TextBox 583">
              <a:extLst>
                <a:ext uri="{FF2B5EF4-FFF2-40B4-BE49-F238E27FC236}">
                  <a16:creationId xmlns:a16="http://schemas.microsoft.com/office/drawing/2014/main" id="{C09EA916-5FA7-4035-9488-714C9F7BF305}"/>
                </a:ext>
              </a:extLst>
            </p:cNvPr>
            <p:cNvSpPr txBox="1"/>
            <p:nvPr/>
          </p:nvSpPr>
          <p:spPr>
            <a:xfrm>
              <a:off x="10259075" y="467880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587" name="Oval 586">
              <a:extLst>
                <a:ext uri="{FF2B5EF4-FFF2-40B4-BE49-F238E27FC236}">
                  <a16:creationId xmlns:a16="http://schemas.microsoft.com/office/drawing/2014/main" id="{661AF30E-D285-4398-9CD5-A13D2C5FEEEC}"/>
                </a:ext>
              </a:extLst>
            </p:cNvPr>
            <p:cNvSpPr/>
            <p:nvPr/>
          </p:nvSpPr>
          <p:spPr>
            <a:xfrm flipV="1">
              <a:off x="7782034" y="505231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8" name="TextBox 587">
              <a:extLst>
                <a:ext uri="{FF2B5EF4-FFF2-40B4-BE49-F238E27FC236}">
                  <a16:creationId xmlns:a16="http://schemas.microsoft.com/office/drawing/2014/main" id="{A51A4CB8-9A7E-4447-8B2F-C73CEFBAD4AB}"/>
                </a:ext>
              </a:extLst>
            </p:cNvPr>
            <p:cNvSpPr txBox="1"/>
            <p:nvPr/>
          </p:nvSpPr>
          <p:spPr>
            <a:xfrm>
              <a:off x="7743835" y="501273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590" name="Oval 589">
              <a:extLst>
                <a:ext uri="{FF2B5EF4-FFF2-40B4-BE49-F238E27FC236}">
                  <a16:creationId xmlns:a16="http://schemas.microsoft.com/office/drawing/2014/main" id="{D48F4E47-0936-4761-8CE2-614022021407}"/>
                </a:ext>
              </a:extLst>
            </p:cNvPr>
            <p:cNvSpPr/>
            <p:nvPr/>
          </p:nvSpPr>
          <p:spPr>
            <a:xfrm flipV="1">
              <a:off x="10193754" y="505231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1" name="TextBox 590">
              <a:extLst>
                <a:ext uri="{FF2B5EF4-FFF2-40B4-BE49-F238E27FC236}">
                  <a16:creationId xmlns:a16="http://schemas.microsoft.com/office/drawing/2014/main" id="{017E46B4-8F89-416B-A58D-5C2D6A190C78}"/>
                </a:ext>
              </a:extLst>
            </p:cNvPr>
            <p:cNvSpPr txBox="1"/>
            <p:nvPr/>
          </p:nvSpPr>
          <p:spPr>
            <a:xfrm>
              <a:off x="10161905" y="501908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593" name="Oval 592">
              <a:extLst>
                <a:ext uri="{FF2B5EF4-FFF2-40B4-BE49-F238E27FC236}">
                  <a16:creationId xmlns:a16="http://schemas.microsoft.com/office/drawing/2014/main" id="{502BA867-5886-4DC8-9AFA-2290C9F86A43}"/>
                </a:ext>
              </a:extLst>
            </p:cNvPr>
            <p:cNvSpPr/>
            <p:nvPr/>
          </p:nvSpPr>
          <p:spPr>
            <a:xfrm rot="10800000" flipV="1">
              <a:off x="9540733" y="505231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596" name="Oval 595">
              <a:extLst>
                <a:ext uri="{FF2B5EF4-FFF2-40B4-BE49-F238E27FC236}">
                  <a16:creationId xmlns:a16="http://schemas.microsoft.com/office/drawing/2014/main" id="{40A29F3F-3BB3-4C8A-86F5-CB919B490ED5}"/>
                </a:ext>
              </a:extLst>
            </p:cNvPr>
            <p:cNvSpPr/>
            <p:nvPr/>
          </p:nvSpPr>
          <p:spPr>
            <a:xfrm flipV="1">
              <a:off x="9069638" y="50617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7" name="TextBox 596">
              <a:extLst>
                <a:ext uri="{FF2B5EF4-FFF2-40B4-BE49-F238E27FC236}">
                  <a16:creationId xmlns:a16="http://schemas.microsoft.com/office/drawing/2014/main" id="{BAC6C21A-1196-4FD2-B3B8-BF7DD72DEEB9}"/>
                </a:ext>
              </a:extLst>
            </p:cNvPr>
            <p:cNvSpPr txBox="1"/>
            <p:nvPr/>
          </p:nvSpPr>
          <p:spPr>
            <a:xfrm>
              <a:off x="9031439" y="50189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599" name="Oval 598">
              <a:extLst>
                <a:ext uri="{FF2B5EF4-FFF2-40B4-BE49-F238E27FC236}">
                  <a16:creationId xmlns:a16="http://schemas.microsoft.com/office/drawing/2014/main" id="{3AFEC5CE-3289-4930-A10F-5CCCCC6D3C5B}"/>
                </a:ext>
              </a:extLst>
            </p:cNvPr>
            <p:cNvSpPr/>
            <p:nvPr/>
          </p:nvSpPr>
          <p:spPr>
            <a:xfrm flipV="1">
              <a:off x="9408647" y="505608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0" name="TextBox 599">
              <a:extLst>
                <a:ext uri="{FF2B5EF4-FFF2-40B4-BE49-F238E27FC236}">
                  <a16:creationId xmlns:a16="http://schemas.microsoft.com/office/drawing/2014/main" id="{434DA085-6A91-444D-A88D-CAF7B6FB8E75}"/>
                </a:ext>
              </a:extLst>
            </p:cNvPr>
            <p:cNvSpPr txBox="1"/>
            <p:nvPr/>
          </p:nvSpPr>
          <p:spPr>
            <a:xfrm>
              <a:off x="9376799" y="5016497"/>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602" name="Oval 601">
              <a:extLst>
                <a:ext uri="{FF2B5EF4-FFF2-40B4-BE49-F238E27FC236}">
                  <a16:creationId xmlns:a16="http://schemas.microsoft.com/office/drawing/2014/main" id="{A7EC0C0B-BBE0-433C-AC8D-C72C9190D6F3}"/>
                </a:ext>
              </a:extLst>
            </p:cNvPr>
            <p:cNvSpPr/>
            <p:nvPr/>
          </p:nvSpPr>
          <p:spPr>
            <a:xfrm flipV="1">
              <a:off x="8372804" y="505549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3" name="TextBox 602">
              <a:extLst>
                <a:ext uri="{FF2B5EF4-FFF2-40B4-BE49-F238E27FC236}">
                  <a16:creationId xmlns:a16="http://schemas.microsoft.com/office/drawing/2014/main" id="{E0C06984-90D0-412D-8CF1-E07035705009}"/>
                </a:ext>
              </a:extLst>
            </p:cNvPr>
            <p:cNvSpPr txBox="1"/>
            <p:nvPr/>
          </p:nvSpPr>
          <p:spPr>
            <a:xfrm>
              <a:off x="8338279" y="502411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605" name="Oval 604">
              <a:extLst>
                <a:ext uri="{FF2B5EF4-FFF2-40B4-BE49-F238E27FC236}">
                  <a16:creationId xmlns:a16="http://schemas.microsoft.com/office/drawing/2014/main" id="{5873924B-8EDC-49EF-8F18-29E89669EC1B}"/>
                </a:ext>
              </a:extLst>
            </p:cNvPr>
            <p:cNvSpPr/>
            <p:nvPr/>
          </p:nvSpPr>
          <p:spPr>
            <a:xfrm flipV="1">
              <a:off x="9242023" y="5053900"/>
              <a:ext cx="228600" cy="2286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6" name="TextBox 605">
              <a:extLst>
                <a:ext uri="{FF2B5EF4-FFF2-40B4-BE49-F238E27FC236}">
                  <a16:creationId xmlns:a16="http://schemas.microsoft.com/office/drawing/2014/main" id="{75E4F6E0-36E7-4518-9C05-D8AF3107798D}"/>
                </a:ext>
              </a:extLst>
            </p:cNvPr>
            <p:cNvSpPr txBox="1"/>
            <p:nvPr/>
          </p:nvSpPr>
          <p:spPr>
            <a:xfrm>
              <a:off x="9198625" y="502170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607" name="Oval 606">
              <a:extLst>
                <a:ext uri="{FF2B5EF4-FFF2-40B4-BE49-F238E27FC236}">
                  <a16:creationId xmlns:a16="http://schemas.microsoft.com/office/drawing/2014/main" id="{1C7415C0-585E-4FB6-B113-D6FDC765A962}"/>
                </a:ext>
              </a:extLst>
            </p:cNvPr>
            <p:cNvSpPr/>
            <p:nvPr/>
          </p:nvSpPr>
          <p:spPr>
            <a:xfrm flipV="1">
              <a:off x="8904334" y="5052319"/>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9" name="Oval 608">
              <a:extLst>
                <a:ext uri="{FF2B5EF4-FFF2-40B4-BE49-F238E27FC236}">
                  <a16:creationId xmlns:a16="http://schemas.microsoft.com/office/drawing/2014/main" id="{5EAE64BF-A159-46CB-A9C9-769B3B55614D}"/>
                </a:ext>
              </a:extLst>
            </p:cNvPr>
            <p:cNvSpPr/>
            <p:nvPr/>
          </p:nvSpPr>
          <p:spPr>
            <a:xfrm flipV="1">
              <a:off x="10493484" y="538886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0" name="TextBox 609">
              <a:extLst>
                <a:ext uri="{FF2B5EF4-FFF2-40B4-BE49-F238E27FC236}">
                  <a16:creationId xmlns:a16="http://schemas.microsoft.com/office/drawing/2014/main" id="{F5627354-ACA3-4067-9730-358CB33C49C9}"/>
                </a:ext>
              </a:extLst>
            </p:cNvPr>
            <p:cNvSpPr txBox="1"/>
            <p:nvPr/>
          </p:nvSpPr>
          <p:spPr>
            <a:xfrm>
              <a:off x="10455285" y="534928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612" name="Oval 611">
              <a:extLst>
                <a:ext uri="{FF2B5EF4-FFF2-40B4-BE49-F238E27FC236}">
                  <a16:creationId xmlns:a16="http://schemas.microsoft.com/office/drawing/2014/main" id="{C865B841-78A0-4C3E-A6E9-566A6B2A3CC2}"/>
                </a:ext>
              </a:extLst>
            </p:cNvPr>
            <p:cNvSpPr/>
            <p:nvPr/>
          </p:nvSpPr>
          <p:spPr>
            <a:xfrm flipV="1">
              <a:off x="10193754" y="538886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3" name="TextBox 612">
              <a:extLst>
                <a:ext uri="{FF2B5EF4-FFF2-40B4-BE49-F238E27FC236}">
                  <a16:creationId xmlns:a16="http://schemas.microsoft.com/office/drawing/2014/main" id="{B8FBFA50-96C0-4971-9214-F97481523112}"/>
                </a:ext>
              </a:extLst>
            </p:cNvPr>
            <p:cNvSpPr txBox="1"/>
            <p:nvPr/>
          </p:nvSpPr>
          <p:spPr>
            <a:xfrm>
              <a:off x="10161905" y="535563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618" name="Oval 617">
              <a:extLst>
                <a:ext uri="{FF2B5EF4-FFF2-40B4-BE49-F238E27FC236}">
                  <a16:creationId xmlns:a16="http://schemas.microsoft.com/office/drawing/2014/main" id="{D2E60239-F9DB-4E95-8CA8-55FDBD7538C1}"/>
                </a:ext>
              </a:extLst>
            </p:cNvPr>
            <p:cNvSpPr/>
            <p:nvPr/>
          </p:nvSpPr>
          <p:spPr>
            <a:xfrm flipV="1">
              <a:off x="8412413" y="539827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9" name="TextBox 618">
              <a:extLst>
                <a:ext uri="{FF2B5EF4-FFF2-40B4-BE49-F238E27FC236}">
                  <a16:creationId xmlns:a16="http://schemas.microsoft.com/office/drawing/2014/main" id="{C4802E59-1727-44B1-9B93-B40E9618A2B9}"/>
                </a:ext>
              </a:extLst>
            </p:cNvPr>
            <p:cNvSpPr txBox="1"/>
            <p:nvPr/>
          </p:nvSpPr>
          <p:spPr>
            <a:xfrm>
              <a:off x="8374214" y="535551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621" name="Oval 620">
              <a:extLst>
                <a:ext uri="{FF2B5EF4-FFF2-40B4-BE49-F238E27FC236}">
                  <a16:creationId xmlns:a16="http://schemas.microsoft.com/office/drawing/2014/main" id="{5580E3EA-EE58-40B2-BA92-BAF73067B1D5}"/>
                </a:ext>
              </a:extLst>
            </p:cNvPr>
            <p:cNvSpPr/>
            <p:nvPr/>
          </p:nvSpPr>
          <p:spPr>
            <a:xfrm flipV="1">
              <a:off x="10821522" y="539263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2" name="TextBox 621">
              <a:extLst>
                <a:ext uri="{FF2B5EF4-FFF2-40B4-BE49-F238E27FC236}">
                  <a16:creationId xmlns:a16="http://schemas.microsoft.com/office/drawing/2014/main" id="{B5ADAEAB-3712-4A60-9F76-3A01F9CBEB87}"/>
                </a:ext>
              </a:extLst>
            </p:cNvPr>
            <p:cNvSpPr txBox="1"/>
            <p:nvPr/>
          </p:nvSpPr>
          <p:spPr>
            <a:xfrm>
              <a:off x="10789674" y="5353047"/>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624" name="Oval 623">
              <a:extLst>
                <a:ext uri="{FF2B5EF4-FFF2-40B4-BE49-F238E27FC236}">
                  <a16:creationId xmlns:a16="http://schemas.microsoft.com/office/drawing/2014/main" id="{1780EFE5-59C2-4C92-9595-9E043983100F}"/>
                </a:ext>
              </a:extLst>
            </p:cNvPr>
            <p:cNvSpPr/>
            <p:nvPr/>
          </p:nvSpPr>
          <p:spPr>
            <a:xfrm flipV="1">
              <a:off x="5220029" y="539204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5" name="TextBox 624">
              <a:extLst>
                <a:ext uri="{FF2B5EF4-FFF2-40B4-BE49-F238E27FC236}">
                  <a16:creationId xmlns:a16="http://schemas.microsoft.com/office/drawing/2014/main" id="{F6A119E5-B609-4C28-84AA-640F7CDA222A}"/>
                </a:ext>
              </a:extLst>
            </p:cNvPr>
            <p:cNvSpPr txBox="1"/>
            <p:nvPr/>
          </p:nvSpPr>
          <p:spPr>
            <a:xfrm>
              <a:off x="5185504" y="53606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627" name="Oval 626">
              <a:extLst>
                <a:ext uri="{FF2B5EF4-FFF2-40B4-BE49-F238E27FC236}">
                  <a16:creationId xmlns:a16="http://schemas.microsoft.com/office/drawing/2014/main" id="{D601CAE8-921E-4930-AEDA-754D1D42D0BF}"/>
                </a:ext>
              </a:extLst>
            </p:cNvPr>
            <p:cNvSpPr/>
            <p:nvPr/>
          </p:nvSpPr>
          <p:spPr>
            <a:xfrm flipV="1">
              <a:off x="9632548" y="5390450"/>
              <a:ext cx="228600" cy="2286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8" name="TextBox 627">
              <a:extLst>
                <a:ext uri="{FF2B5EF4-FFF2-40B4-BE49-F238E27FC236}">
                  <a16:creationId xmlns:a16="http://schemas.microsoft.com/office/drawing/2014/main" id="{27397349-7B6A-4F7A-B774-2B90C5015352}"/>
                </a:ext>
              </a:extLst>
            </p:cNvPr>
            <p:cNvSpPr txBox="1"/>
            <p:nvPr/>
          </p:nvSpPr>
          <p:spPr>
            <a:xfrm>
              <a:off x="9595500" y="535825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629" name="Oval 628">
              <a:extLst>
                <a:ext uri="{FF2B5EF4-FFF2-40B4-BE49-F238E27FC236}">
                  <a16:creationId xmlns:a16="http://schemas.microsoft.com/office/drawing/2014/main" id="{3BF37A2E-7BEB-48C5-B3FA-172F08E93C55}"/>
                </a:ext>
              </a:extLst>
            </p:cNvPr>
            <p:cNvSpPr/>
            <p:nvPr/>
          </p:nvSpPr>
          <p:spPr>
            <a:xfrm flipV="1">
              <a:off x="9396459" y="5388869"/>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1" name="Oval 630">
              <a:extLst>
                <a:ext uri="{FF2B5EF4-FFF2-40B4-BE49-F238E27FC236}">
                  <a16:creationId xmlns:a16="http://schemas.microsoft.com/office/drawing/2014/main" id="{0667F912-C7FC-4161-BFD4-FB05B9A59DDF}"/>
                </a:ext>
              </a:extLst>
            </p:cNvPr>
            <p:cNvSpPr/>
            <p:nvPr/>
          </p:nvSpPr>
          <p:spPr>
            <a:xfrm flipV="1">
              <a:off x="8982184" y="572859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2" name="TextBox 631">
              <a:extLst>
                <a:ext uri="{FF2B5EF4-FFF2-40B4-BE49-F238E27FC236}">
                  <a16:creationId xmlns:a16="http://schemas.microsoft.com/office/drawing/2014/main" id="{81A2AF17-E41A-404A-86BC-49FB5A1647B2}"/>
                </a:ext>
              </a:extLst>
            </p:cNvPr>
            <p:cNvSpPr txBox="1"/>
            <p:nvPr/>
          </p:nvSpPr>
          <p:spPr>
            <a:xfrm>
              <a:off x="8943985" y="568901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634" name="Oval 633">
              <a:extLst>
                <a:ext uri="{FF2B5EF4-FFF2-40B4-BE49-F238E27FC236}">
                  <a16:creationId xmlns:a16="http://schemas.microsoft.com/office/drawing/2014/main" id="{450B8413-9FE0-4080-8286-34E954F205C9}"/>
                </a:ext>
              </a:extLst>
            </p:cNvPr>
            <p:cNvSpPr/>
            <p:nvPr/>
          </p:nvSpPr>
          <p:spPr>
            <a:xfrm flipV="1">
              <a:off x="10628729" y="572859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5" name="TextBox 634">
              <a:extLst>
                <a:ext uri="{FF2B5EF4-FFF2-40B4-BE49-F238E27FC236}">
                  <a16:creationId xmlns:a16="http://schemas.microsoft.com/office/drawing/2014/main" id="{A30E1450-9602-42DB-9921-9C2F318BF7CB}"/>
                </a:ext>
              </a:extLst>
            </p:cNvPr>
            <p:cNvSpPr txBox="1"/>
            <p:nvPr/>
          </p:nvSpPr>
          <p:spPr>
            <a:xfrm>
              <a:off x="10596880" y="569536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640" name="Oval 639">
              <a:extLst>
                <a:ext uri="{FF2B5EF4-FFF2-40B4-BE49-F238E27FC236}">
                  <a16:creationId xmlns:a16="http://schemas.microsoft.com/office/drawing/2014/main" id="{B576C608-02EA-4AAB-840C-29057CA92123}"/>
                </a:ext>
              </a:extLst>
            </p:cNvPr>
            <p:cNvSpPr/>
            <p:nvPr/>
          </p:nvSpPr>
          <p:spPr>
            <a:xfrm flipV="1">
              <a:off x="8298431" y="573799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1" name="TextBox 640">
              <a:extLst>
                <a:ext uri="{FF2B5EF4-FFF2-40B4-BE49-F238E27FC236}">
                  <a16:creationId xmlns:a16="http://schemas.microsoft.com/office/drawing/2014/main" id="{C5EFC0EC-E37C-4C8D-BB2E-B41157BBF18C}"/>
                </a:ext>
              </a:extLst>
            </p:cNvPr>
            <p:cNvSpPr txBox="1"/>
            <p:nvPr/>
          </p:nvSpPr>
          <p:spPr>
            <a:xfrm>
              <a:off x="8260232" y="569524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643" name="Oval 642">
              <a:extLst>
                <a:ext uri="{FF2B5EF4-FFF2-40B4-BE49-F238E27FC236}">
                  <a16:creationId xmlns:a16="http://schemas.microsoft.com/office/drawing/2014/main" id="{CCB4B7E0-7C30-47A3-8C39-54ECFD5EA0E6}"/>
                </a:ext>
              </a:extLst>
            </p:cNvPr>
            <p:cNvSpPr/>
            <p:nvPr/>
          </p:nvSpPr>
          <p:spPr>
            <a:xfrm flipV="1">
              <a:off x="10827872" y="573235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4" name="TextBox 643">
              <a:extLst>
                <a:ext uri="{FF2B5EF4-FFF2-40B4-BE49-F238E27FC236}">
                  <a16:creationId xmlns:a16="http://schemas.microsoft.com/office/drawing/2014/main" id="{311223BA-1EC0-485E-86D3-8308B890CAF5}"/>
                </a:ext>
              </a:extLst>
            </p:cNvPr>
            <p:cNvSpPr txBox="1"/>
            <p:nvPr/>
          </p:nvSpPr>
          <p:spPr>
            <a:xfrm>
              <a:off x="10796024" y="569277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646" name="Oval 645">
              <a:extLst>
                <a:ext uri="{FF2B5EF4-FFF2-40B4-BE49-F238E27FC236}">
                  <a16:creationId xmlns:a16="http://schemas.microsoft.com/office/drawing/2014/main" id="{245D05FB-9479-476E-B87F-726FEDFC6CD7}"/>
                </a:ext>
              </a:extLst>
            </p:cNvPr>
            <p:cNvSpPr/>
            <p:nvPr/>
          </p:nvSpPr>
          <p:spPr>
            <a:xfrm flipV="1">
              <a:off x="9576129" y="573176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7" name="TextBox 646">
              <a:extLst>
                <a:ext uri="{FF2B5EF4-FFF2-40B4-BE49-F238E27FC236}">
                  <a16:creationId xmlns:a16="http://schemas.microsoft.com/office/drawing/2014/main" id="{2AC7B64F-D3A9-4ECA-ABB7-EC4B1C34E599}"/>
                </a:ext>
              </a:extLst>
            </p:cNvPr>
            <p:cNvSpPr txBox="1"/>
            <p:nvPr/>
          </p:nvSpPr>
          <p:spPr>
            <a:xfrm>
              <a:off x="9541604" y="570039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649" name="Oval 648">
              <a:extLst>
                <a:ext uri="{FF2B5EF4-FFF2-40B4-BE49-F238E27FC236}">
                  <a16:creationId xmlns:a16="http://schemas.microsoft.com/office/drawing/2014/main" id="{51918907-416A-436E-A8C6-09418EF2D146}"/>
                </a:ext>
              </a:extLst>
            </p:cNvPr>
            <p:cNvSpPr/>
            <p:nvPr/>
          </p:nvSpPr>
          <p:spPr>
            <a:xfrm flipV="1">
              <a:off x="9864323" y="5730175"/>
              <a:ext cx="228600" cy="2286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0" name="TextBox 649">
              <a:extLst>
                <a:ext uri="{FF2B5EF4-FFF2-40B4-BE49-F238E27FC236}">
                  <a16:creationId xmlns:a16="http://schemas.microsoft.com/office/drawing/2014/main" id="{97F5692F-24C9-4D1C-B872-7DD9CC2D4A10}"/>
                </a:ext>
              </a:extLst>
            </p:cNvPr>
            <p:cNvSpPr txBox="1"/>
            <p:nvPr/>
          </p:nvSpPr>
          <p:spPr>
            <a:xfrm>
              <a:off x="9836800" y="569798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651" name="Oval 650">
              <a:extLst>
                <a:ext uri="{FF2B5EF4-FFF2-40B4-BE49-F238E27FC236}">
                  <a16:creationId xmlns:a16="http://schemas.microsoft.com/office/drawing/2014/main" id="{2FCFE602-3336-4293-A469-8C0BA6548C75}"/>
                </a:ext>
              </a:extLst>
            </p:cNvPr>
            <p:cNvSpPr/>
            <p:nvPr/>
          </p:nvSpPr>
          <p:spPr>
            <a:xfrm flipV="1">
              <a:off x="9352009" y="5728594"/>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3" name="Oval 652">
              <a:extLst>
                <a:ext uri="{FF2B5EF4-FFF2-40B4-BE49-F238E27FC236}">
                  <a16:creationId xmlns:a16="http://schemas.microsoft.com/office/drawing/2014/main" id="{EDF2DCC5-C779-4892-B3A7-3FA020F101D3}"/>
                </a:ext>
              </a:extLst>
            </p:cNvPr>
            <p:cNvSpPr/>
            <p:nvPr/>
          </p:nvSpPr>
          <p:spPr>
            <a:xfrm flipV="1">
              <a:off x="9667984" y="610006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4" name="TextBox 653">
              <a:extLst>
                <a:ext uri="{FF2B5EF4-FFF2-40B4-BE49-F238E27FC236}">
                  <a16:creationId xmlns:a16="http://schemas.microsoft.com/office/drawing/2014/main" id="{3039D6D6-F326-46F3-94F4-2A7166FC78B7}"/>
                </a:ext>
              </a:extLst>
            </p:cNvPr>
            <p:cNvSpPr txBox="1"/>
            <p:nvPr/>
          </p:nvSpPr>
          <p:spPr>
            <a:xfrm>
              <a:off x="9629785" y="606048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656" name="Oval 655">
              <a:extLst>
                <a:ext uri="{FF2B5EF4-FFF2-40B4-BE49-F238E27FC236}">
                  <a16:creationId xmlns:a16="http://schemas.microsoft.com/office/drawing/2014/main" id="{3208240E-1CCF-405E-B44D-6FCE56C92A02}"/>
                </a:ext>
              </a:extLst>
            </p:cNvPr>
            <p:cNvSpPr/>
            <p:nvPr/>
          </p:nvSpPr>
          <p:spPr>
            <a:xfrm flipV="1">
              <a:off x="10949404" y="610006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7" name="TextBox 656">
              <a:extLst>
                <a:ext uri="{FF2B5EF4-FFF2-40B4-BE49-F238E27FC236}">
                  <a16:creationId xmlns:a16="http://schemas.microsoft.com/office/drawing/2014/main" id="{FB353345-2CF8-40DC-9429-EFFBD1B4D307}"/>
                </a:ext>
              </a:extLst>
            </p:cNvPr>
            <p:cNvSpPr txBox="1"/>
            <p:nvPr/>
          </p:nvSpPr>
          <p:spPr>
            <a:xfrm>
              <a:off x="10917555" y="606683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662" name="Oval 661">
              <a:extLst>
                <a:ext uri="{FF2B5EF4-FFF2-40B4-BE49-F238E27FC236}">
                  <a16:creationId xmlns:a16="http://schemas.microsoft.com/office/drawing/2014/main" id="{2C9A873F-BFEC-488F-9962-16B853BF4538}"/>
                </a:ext>
              </a:extLst>
            </p:cNvPr>
            <p:cNvSpPr/>
            <p:nvPr/>
          </p:nvSpPr>
          <p:spPr>
            <a:xfrm flipV="1">
              <a:off x="8371138" y="610947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3" name="TextBox 662">
              <a:extLst>
                <a:ext uri="{FF2B5EF4-FFF2-40B4-BE49-F238E27FC236}">
                  <a16:creationId xmlns:a16="http://schemas.microsoft.com/office/drawing/2014/main" id="{2FBBF2C1-1216-482B-8C26-F2300BC91324}"/>
                </a:ext>
              </a:extLst>
            </p:cNvPr>
            <p:cNvSpPr txBox="1"/>
            <p:nvPr/>
          </p:nvSpPr>
          <p:spPr>
            <a:xfrm>
              <a:off x="8332939" y="606671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665" name="Oval 664">
              <a:extLst>
                <a:ext uri="{FF2B5EF4-FFF2-40B4-BE49-F238E27FC236}">
                  <a16:creationId xmlns:a16="http://schemas.microsoft.com/office/drawing/2014/main" id="{1F5C3B56-C78B-4460-89A4-CA15D9EC43F0}"/>
                </a:ext>
              </a:extLst>
            </p:cNvPr>
            <p:cNvSpPr/>
            <p:nvPr/>
          </p:nvSpPr>
          <p:spPr>
            <a:xfrm flipV="1">
              <a:off x="10802472" y="610383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6" name="TextBox 665">
              <a:extLst>
                <a:ext uri="{FF2B5EF4-FFF2-40B4-BE49-F238E27FC236}">
                  <a16:creationId xmlns:a16="http://schemas.microsoft.com/office/drawing/2014/main" id="{4DC9B857-80F2-4991-893A-12ACA8874B3E}"/>
                </a:ext>
              </a:extLst>
            </p:cNvPr>
            <p:cNvSpPr txBox="1"/>
            <p:nvPr/>
          </p:nvSpPr>
          <p:spPr>
            <a:xfrm>
              <a:off x="10770624" y="6064247"/>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668" name="Oval 667">
              <a:extLst>
                <a:ext uri="{FF2B5EF4-FFF2-40B4-BE49-F238E27FC236}">
                  <a16:creationId xmlns:a16="http://schemas.microsoft.com/office/drawing/2014/main" id="{3C4994C5-0C0F-4787-B85B-DE2043B4EF59}"/>
                </a:ext>
              </a:extLst>
            </p:cNvPr>
            <p:cNvSpPr/>
            <p:nvPr/>
          </p:nvSpPr>
          <p:spPr>
            <a:xfrm flipV="1">
              <a:off x="10287329" y="610324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9" name="TextBox 668">
              <a:extLst>
                <a:ext uri="{FF2B5EF4-FFF2-40B4-BE49-F238E27FC236}">
                  <a16:creationId xmlns:a16="http://schemas.microsoft.com/office/drawing/2014/main" id="{4CED61F6-664D-4274-AA54-59758D5F82C4}"/>
                </a:ext>
              </a:extLst>
            </p:cNvPr>
            <p:cNvSpPr txBox="1"/>
            <p:nvPr/>
          </p:nvSpPr>
          <p:spPr>
            <a:xfrm>
              <a:off x="10252804" y="60718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673" name="Oval 672">
              <a:extLst>
                <a:ext uri="{FF2B5EF4-FFF2-40B4-BE49-F238E27FC236}">
                  <a16:creationId xmlns:a16="http://schemas.microsoft.com/office/drawing/2014/main" id="{34A2E2D5-24A8-481A-BD96-EDD4BEB3C1F9}"/>
                </a:ext>
              </a:extLst>
            </p:cNvPr>
            <p:cNvSpPr/>
            <p:nvPr/>
          </p:nvSpPr>
          <p:spPr>
            <a:xfrm flipV="1">
              <a:off x="9910809" y="6100069"/>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1" name="Oval 670">
              <a:extLst>
                <a:ext uri="{FF2B5EF4-FFF2-40B4-BE49-F238E27FC236}">
                  <a16:creationId xmlns:a16="http://schemas.microsoft.com/office/drawing/2014/main" id="{4FD7D704-75C3-4823-8EEE-C6C386E9F763}"/>
                </a:ext>
              </a:extLst>
            </p:cNvPr>
            <p:cNvSpPr/>
            <p:nvPr/>
          </p:nvSpPr>
          <p:spPr>
            <a:xfrm flipV="1">
              <a:off x="10092923" y="6101650"/>
              <a:ext cx="228600" cy="2286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2" name="TextBox 671">
              <a:extLst>
                <a:ext uri="{FF2B5EF4-FFF2-40B4-BE49-F238E27FC236}">
                  <a16:creationId xmlns:a16="http://schemas.microsoft.com/office/drawing/2014/main" id="{A0847FD3-077B-4C50-B2E2-B8BBFA121061}"/>
                </a:ext>
              </a:extLst>
            </p:cNvPr>
            <p:cNvSpPr txBox="1"/>
            <p:nvPr/>
          </p:nvSpPr>
          <p:spPr>
            <a:xfrm>
              <a:off x="10065400" y="606945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675" name="Oval 674">
              <a:extLst>
                <a:ext uri="{FF2B5EF4-FFF2-40B4-BE49-F238E27FC236}">
                  <a16:creationId xmlns:a16="http://schemas.microsoft.com/office/drawing/2014/main" id="{693ED9C2-7DC6-4B4F-ABF7-F63B7F383932}"/>
                </a:ext>
              </a:extLst>
            </p:cNvPr>
            <p:cNvSpPr/>
            <p:nvPr/>
          </p:nvSpPr>
          <p:spPr>
            <a:xfrm flipV="1">
              <a:off x="10908129" y="643661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6" name="TextBox 675">
              <a:extLst>
                <a:ext uri="{FF2B5EF4-FFF2-40B4-BE49-F238E27FC236}">
                  <a16:creationId xmlns:a16="http://schemas.microsoft.com/office/drawing/2014/main" id="{435393B8-919C-4D47-A2F0-220D9CD1D112}"/>
                </a:ext>
              </a:extLst>
            </p:cNvPr>
            <p:cNvSpPr txBox="1"/>
            <p:nvPr/>
          </p:nvSpPr>
          <p:spPr>
            <a:xfrm>
              <a:off x="10876280" y="640338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681" name="Oval 680">
              <a:extLst>
                <a:ext uri="{FF2B5EF4-FFF2-40B4-BE49-F238E27FC236}">
                  <a16:creationId xmlns:a16="http://schemas.microsoft.com/office/drawing/2014/main" id="{DEA7E284-2389-49A1-AD9D-F3C411EB5A6E}"/>
                </a:ext>
              </a:extLst>
            </p:cNvPr>
            <p:cNvSpPr/>
            <p:nvPr/>
          </p:nvSpPr>
          <p:spPr>
            <a:xfrm flipV="1">
              <a:off x="9923713" y="64460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2" name="TextBox 681">
              <a:extLst>
                <a:ext uri="{FF2B5EF4-FFF2-40B4-BE49-F238E27FC236}">
                  <a16:creationId xmlns:a16="http://schemas.microsoft.com/office/drawing/2014/main" id="{00A0B998-2F19-45B8-8A6D-60CAF62243D1}"/>
                </a:ext>
              </a:extLst>
            </p:cNvPr>
            <p:cNvSpPr txBox="1"/>
            <p:nvPr/>
          </p:nvSpPr>
          <p:spPr>
            <a:xfrm>
              <a:off x="9885514" y="640326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684" name="Oval 683">
              <a:extLst>
                <a:ext uri="{FF2B5EF4-FFF2-40B4-BE49-F238E27FC236}">
                  <a16:creationId xmlns:a16="http://schemas.microsoft.com/office/drawing/2014/main" id="{F4EA6A3A-3384-4C68-84F6-B86F38D0D653}"/>
                </a:ext>
              </a:extLst>
            </p:cNvPr>
            <p:cNvSpPr/>
            <p:nvPr/>
          </p:nvSpPr>
          <p:spPr>
            <a:xfrm flipV="1">
              <a:off x="11056472" y="644038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5" name="TextBox 684">
              <a:extLst>
                <a:ext uri="{FF2B5EF4-FFF2-40B4-BE49-F238E27FC236}">
                  <a16:creationId xmlns:a16="http://schemas.microsoft.com/office/drawing/2014/main" id="{517128BE-7724-4480-BBF5-23BFB0604F21}"/>
                </a:ext>
              </a:extLst>
            </p:cNvPr>
            <p:cNvSpPr txBox="1"/>
            <p:nvPr/>
          </p:nvSpPr>
          <p:spPr>
            <a:xfrm>
              <a:off x="11024624" y="6400797"/>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687" name="Oval 686">
              <a:extLst>
                <a:ext uri="{FF2B5EF4-FFF2-40B4-BE49-F238E27FC236}">
                  <a16:creationId xmlns:a16="http://schemas.microsoft.com/office/drawing/2014/main" id="{F2AC0343-83DC-4AED-8C1E-1BC353587075}"/>
                </a:ext>
              </a:extLst>
            </p:cNvPr>
            <p:cNvSpPr/>
            <p:nvPr/>
          </p:nvSpPr>
          <p:spPr>
            <a:xfrm flipV="1">
              <a:off x="10541329" y="643979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8" name="TextBox 687">
              <a:extLst>
                <a:ext uri="{FF2B5EF4-FFF2-40B4-BE49-F238E27FC236}">
                  <a16:creationId xmlns:a16="http://schemas.microsoft.com/office/drawing/2014/main" id="{A1720B59-E464-44E9-A1C8-7708F834322F}"/>
                </a:ext>
              </a:extLst>
            </p:cNvPr>
            <p:cNvSpPr txBox="1"/>
            <p:nvPr/>
          </p:nvSpPr>
          <p:spPr>
            <a:xfrm>
              <a:off x="10506804" y="640841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689" name="Oval 688">
              <a:extLst>
                <a:ext uri="{FF2B5EF4-FFF2-40B4-BE49-F238E27FC236}">
                  <a16:creationId xmlns:a16="http://schemas.microsoft.com/office/drawing/2014/main" id="{B3CA0A1C-8762-40BE-96DC-FB4632AFB6F8}"/>
                </a:ext>
              </a:extLst>
            </p:cNvPr>
            <p:cNvSpPr/>
            <p:nvPr/>
          </p:nvSpPr>
          <p:spPr>
            <a:xfrm flipV="1">
              <a:off x="10402934" y="6436619"/>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4" name="Oval 693">
              <a:extLst>
                <a:ext uri="{FF2B5EF4-FFF2-40B4-BE49-F238E27FC236}">
                  <a16:creationId xmlns:a16="http://schemas.microsoft.com/office/drawing/2014/main" id="{D8573AA9-8F45-4F60-9C94-6DF1D3D9A524}"/>
                </a:ext>
              </a:extLst>
            </p:cNvPr>
            <p:cNvSpPr/>
            <p:nvPr/>
          </p:nvSpPr>
          <p:spPr>
            <a:xfrm flipV="1">
              <a:off x="10103972" y="644355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5" name="TextBox 694">
              <a:extLst>
                <a:ext uri="{FF2B5EF4-FFF2-40B4-BE49-F238E27FC236}">
                  <a16:creationId xmlns:a16="http://schemas.microsoft.com/office/drawing/2014/main" id="{E35B022E-1FFE-4905-95E9-4A0AC124B17C}"/>
                </a:ext>
              </a:extLst>
            </p:cNvPr>
            <p:cNvSpPr txBox="1"/>
            <p:nvPr/>
          </p:nvSpPr>
          <p:spPr>
            <a:xfrm>
              <a:off x="10072124" y="640397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691" name="Oval 690">
              <a:extLst>
                <a:ext uri="{FF2B5EF4-FFF2-40B4-BE49-F238E27FC236}">
                  <a16:creationId xmlns:a16="http://schemas.microsoft.com/office/drawing/2014/main" id="{A303A6F3-5043-433E-8B18-16838D50897D}"/>
                </a:ext>
              </a:extLst>
            </p:cNvPr>
            <p:cNvSpPr/>
            <p:nvPr/>
          </p:nvSpPr>
          <p:spPr>
            <a:xfrm flipV="1">
              <a:off x="10245323" y="6438200"/>
              <a:ext cx="228600" cy="2286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2" name="TextBox 691">
              <a:extLst>
                <a:ext uri="{FF2B5EF4-FFF2-40B4-BE49-F238E27FC236}">
                  <a16:creationId xmlns:a16="http://schemas.microsoft.com/office/drawing/2014/main" id="{6EAF2B17-FDAF-4032-BD52-30E554B4736A}"/>
                </a:ext>
              </a:extLst>
            </p:cNvPr>
            <p:cNvSpPr txBox="1"/>
            <p:nvPr/>
          </p:nvSpPr>
          <p:spPr>
            <a:xfrm>
              <a:off x="10224150" y="640600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cxnSp>
          <p:nvCxnSpPr>
            <p:cNvPr id="376" name="Straight Connector 375">
              <a:extLst>
                <a:ext uri="{FF2B5EF4-FFF2-40B4-BE49-F238E27FC236}">
                  <a16:creationId xmlns:a16="http://schemas.microsoft.com/office/drawing/2014/main" id="{07201D75-4654-4B69-87E6-022F4F260741}"/>
                </a:ext>
              </a:extLst>
            </p:cNvPr>
            <p:cNvCxnSpPr/>
            <p:nvPr/>
          </p:nvCxnSpPr>
          <p:spPr>
            <a:xfrm>
              <a:off x="5238558" y="498526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13A502AB-3424-4BC6-BB12-E5BF0B5344F8}"/>
                </a:ext>
              </a:extLst>
            </p:cNvPr>
            <p:cNvCxnSpPr/>
            <p:nvPr/>
          </p:nvCxnSpPr>
          <p:spPr>
            <a:xfrm>
              <a:off x="5243124" y="5329308"/>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866323A2-DFA9-419F-843A-7DE7CF48D8AC}"/>
                </a:ext>
              </a:extLst>
            </p:cNvPr>
            <p:cNvCxnSpPr/>
            <p:nvPr/>
          </p:nvCxnSpPr>
          <p:spPr>
            <a:xfrm>
              <a:off x="5243580" y="568255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7B4CEDED-0B5F-4B0D-BE2E-538A434BEC9B}"/>
                </a:ext>
              </a:extLst>
            </p:cNvPr>
            <p:cNvCxnSpPr/>
            <p:nvPr/>
          </p:nvCxnSpPr>
          <p:spPr>
            <a:xfrm>
              <a:off x="5231725" y="6048497"/>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1674B810-CB32-442F-B3A9-07F040C80414}"/>
                </a:ext>
              </a:extLst>
            </p:cNvPr>
            <p:cNvCxnSpPr/>
            <p:nvPr/>
          </p:nvCxnSpPr>
          <p:spPr>
            <a:xfrm>
              <a:off x="5225341" y="6403486"/>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Line 75">
              <a:extLst>
                <a:ext uri="{FF2B5EF4-FFF2-40B4-BE49-F238E27FC236}">
                  <a16:creationId xmlns:a16="http://schemas.microsoft.com/office/drawing/2014/main" id="{62230065-93D4-4238-821A-3B4500D30820}"/>
                </a:ext>
              </a:extLst>
            </p:cNvPr>
            <p:cNvSpPr>
              <a:spLocks noChangeShapeType="1"/>
            </p:cNvSpPr>
            <p:nvPr/>
          </p:nvSpPr>
          <p:spPr bwMode="auto">
            <a:xfrm>
              <a:off x="1013712" y="6854149"/>
              <a:ext cx="9265710"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Rectangle 76">
              <a:extLst>
                <a:ext uri="{FF2B5EF4-FFF2-40B4-BE49-F238E27FC236}">
                  <a16:creationId xmlns:a16="http://schemas.microsoft.com/office/drawing/2014/main" id="{01D18404-8295-4DCC-A13B-FB1747E27F03}"/>
                </a:ext>
              </a:extLst>
            </p:cNvPr>
            <p:cNvSpPr>
              <a:spLocks noChangeArrowheads="1"/>
            </p:cNvSpPr>
            <p:nvPr/>
          </p:nvSpPr>
          <p:spPr bwMode="auto">
            <a:xfrm>
              <a:off x="1013712" y="6854149"/>
              <a:ext cx="9265710" cy="13969"/>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Oval 570">
              <a:extLst>
                <a:ext uri="{FF2B5EF4-FFF2-40B4-BE49-F238E27FC236}">
                  <a16:creationId xmlns:a16="http://schemas.microsoft.com/office/drawing/2014/main" id="{3195991D-4405-4BE6-9CAB-28D9CED985C5}"/>
                </a:ext>
              </a:extLst>
            </p:cNvPr>
            <p:cNvSpPr/>
            <p:nvPr/>
          </p:nvSpPr>
          <p:spPr>
            <a:xfrm flipV="1">
              <a:off x="10534508" y="4709419"/>
              <a:ext cx="228600"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9" name="Oval 658">
              <a:extLst>
                <a:ext uri="{FF2B5EF4-FFF2-40B4-BE49-F238E27FC236}">
                  <a16:creationId xmlns:a16="http://schemas.microsoft.com/office/drawing/2014/main" id="{1EDBC4A3-8586-462E-9A87-3FD85E2CEE65}"/>
                </a:ext>
              </a:extLst>
            </p:cNvPr>
            <p:cNvSpPr/>
            <p:nvPr/>
          </p:nvSpPr>
          <p:spPr>
            <a:xfrm flipV="1">
              <a:off x="10458308" y="6100069"/>
              <a:ext cx="228600"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6" name="TextBox 445">
            <a:extLst>
              <a:ext uri="{FF2B5EF4-FFF2-40B4-BE49-F238E27FC236}">
                <a16:creationId xmlns:a16="http://schemas.microsoft.com/office/drawing/2014/main" id="{3A6CB6EB-5E70-472A-8170-2A8AD709ADE7}"/>
              </a:ext>
            </a:extLst>
          </p:cNvPr>
          <p:cNvSpPr txBox="1"/>
          <p:nvPr/>
        </p:nvSpPr>
        <p:spPr>
          <a:xfrm>
            <a:off x="10174016" y="4306102"/>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29" name="Rectangle 23">
            <a:extLst>
              <a:ext uri="{FF2B5EF4-FFF2-40B4-BE49-F238E27FC236}">
                <a16:creationId xmlns:a16="http://schemas.microsoft.com/office/drawing/2014/main" id="{246CA834-8D36-49E2-A36D-0C47F096E158}"/>
              </a:ext>
            </a:extLst>
          </p:cNvPr>
          <p:cNvSpPr>
            <a:spLocks noChangeArrowheads="1"/>
          </p:cNvSpPr>
          <p:nvPr/>
        </p:nvSpPr>
        <p:spPr bwMode="auto">
          <a:xfrm>
            <a:off x="477080" y="4323747"/>
            <a:ext cx="12916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WORKFORCE</a:t>
            </a:r>
            <a:endParaRPr kumimoji="0" lang="en-US" altLang="en-US" sz="1400" b="1" i="0" u="none" strike="noStrike" kern="120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6" name="Rectangle 265">
            <a:extLst>
              <a:ext uri="{FF2B5EF4-FFF2-40B4-BE49-F238E27FC236}">
                <a16:creationId xmlns:a16="http://schemas.microsoft.com/office/drawing/2014/main" id="{B13FE6D4-38B9-4F2E-9E92-1B87CC85FA35}"/>
              </a:ext>
            </a:extLst>
          </p:cNvPr>
          <p:cNvSpPr/>
          <p:nvPr/>
        </p:nvSpPr>
        <p:spPr>
          <a:xfrm>
            <a:off x="373505" y="4300018"/>
            <a:ext cx="11072837" cy="302051"/>
          </a:xfrm>
          <a:prstGeom prst="rect">
            <a:avLst/>
          </a:prstGeom>
          <a:solidFill>
            <a:schemeClr val="accent1">
              <a:lumMod val="60000"/>
              <a:lumOff val="40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3" name="Oval 432">
            <a:extLst>
              <a:ext uri="{FF2B5EF4-FFF2-40B4-BE49-F238E27FC236}">
                <a16:creationId xmlns:a16="http://schemas.microsoft.com/office/drawing/2014/main" id="{87799FB7-0D94-4543-80C7-F54AEE288607}"/>
              </a:ext>
            </a:extLst>
          </p:cNvPr>
          <p:cNvSpPr/>
          <p:nvPr/>
        </p:nvSpPr>
        <p:spPr>
          <a:xfrm flipV="1">
            <a:off x="9980403" y="4341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4" name="TextBox 433">
            <a:extLst>
              <a:ext uri="{FF2B5EF4-FFF2-40B4-BE49-F238E27FC236}">
                <a16:creationId xmlns:a16="http://schemas.microsoft.com/office/drawing/2014/main" id="{2B84D8CD-62E2-4F36-AA18-23BE18F15104}"/>
              </a:ext>
            </a:extLst>
          </p:cNvPr>
          <p:cNvSpPr txBox="1"/>
          <p:nvPr/>
        </p:nvSpPr>
        <p:spPr>
          <a:xfrm>
            <a:off x="9942204" y="430234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36" name="Oval 435">
            <a:extLst>
              <a:ext uri="{FF2B5EF4-FFF2-40B4-BE49-F238E27FC236}">
                <a16:creationId xmlns:a16="http://schemas.microsoft.com/office/drawing/2014/main" id="{B7FF10DF-2E60-4439-8C7F-DCF3C2A08D27}"/>
              </a:ext>
            </a:extLst>
          </p:cNvPr>
          <p:cNvSpPr/>
          <p:nvPr/>
        </p:nvSpPr>
        <p:spPr>
          <a:xfrm flipV="1">
            <a:off x="10439979" y="4341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7" name="TextBox 436">
            <a:extLst>
              <a:ext uri="{FF2B5EF4-FFF2-40B4-BE49-F238E27FC236}">
                <a16:creationId xmlns:a16="http://schemas.microsoft.com/office/drawing/2014/main" id="{937E5648-EFAD-4C45-93EA-51F1B42EF903}"/>
              </a:ext>
            </a:extLst>
          </p:cNvPr>
          <p:cNvSpPr txBox="1"/>
          <p:nvPr/>
        </p:nvSpPr>
        <p:spPr>
          <a:xfrm>
            <a:off x="10413966" y="430869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439" name="Oval 438">
            <a:extLst>
              <a:ext uri="{FF2B5EF4-FFF2-40B4-BE49-F238E27FC236}">
                <a16:creationId xmlns:a16="http://schemas.microsoft.com/office/drawing/2014/main" id="{FFCD3728-0260-44E1-BC48-89C8FF043265}"/>
              </a:ext>
            </a:extLst>
          </p:cNvPr>
          <p:cNvSpPr/>
          <p:nvPr/>
        </p:nvSpPr>
        <p:spPr>
          <a:xfrm rot="10800000" flipV="1">
            <a:off x="10106582" y="4341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442" name="Oval 441">
            <a:extLst>
              <a:ext uri="{FF2B5EF4-FFF2-40B4-BE49-F238E27FC236}">
                <a16:creationId xmlns:a16="http://schemas.microsoft.com/office/drawing/2014/main" id="{597DA253-E44B-4905-8ADB-F15A28962065}"/>
              </a:ext>
            </a:extLst>
          </p:cNvPr>
          <p:cNvSpPr/>
          <p:nvPr/>
        </p:nvSpPr>
        <p:spPr>
          <a:xfrm flipV="1">
            <a:off x="8813205" y="435132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3" name="TextBox 442">
            <a:extLst>
              <a:ext uri="{FF2B5EF4-FFF2-40B4-BE49-F238E27FC236}">
                <a16:creationId xmlns:a16="http://schemas.microsoft.com/office/drawing/2014/main" id="{25B3A19D-0DBC-41A2-BDB0-0EBC0E5EA3B0}"/>
              </a:ext>
            </a:extLst>
          </p:cNvPr>
          <p:cNvSpPr txBox="1"/>
          <p:nvPr/>
        </p:nvSpPr>
        <p:spPr>
          <a:xfrm>
            <a:off x="8775006" y="430857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445" name="Oval 444">
            <a:extLst>
              <a:ext uri="{FF2B5EF4-FFF2-40B4-BE49-F238E27FC236}">
                <a16:creationId xmlns:a16="http://schemas.microsoft.com/office/drawing/2014/main" id="{B056057C-6937-49AB-BEFE-F9477EBED0C3}"/>
              </a:ext>
            </a:extLst>
          </p:cNvPr>
          <p:cNvSpPr/>
          <p:nvPr/>
        </p:nvSpPr>
        <p:spPr>
          <a:xfrm flipV="1">
            <a:off x="10263479" y="434568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8" name="Oval 447">
            <a:extLst>
              <a:ext uri="{FF2B5EF4-FFF2-40B4-BE49-F238E27FC236}">
                <a16:creationId xmlns:a16="http://schemas.microsoft.com/office/drawing/2014/main" id="{D57330A7-3774-4799-93CA-655E26E62958}"/>
              </a:ext>
            </a:extLst>
          </p:cNvPr>
          <p:cNvSpPr/>
          <p:nvPr/>
        </p:nvSpPr>
        <p:spPr>
          <a:xfrm flipV="1">
            <a:off x="8549524" y="43419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9" name="TextBox 448">
            <a:extLst>
              <a:ext uri="{FF2B5EF4-FFF2-40B4-BE49-F238E27FC236}">
                <a16:creationId xmlns:a16="http://schemas.microsoft.com/office/drawing/2014/main" id="{95822CB6-7FD4-485B-90FF-D4F818A7B46C}"/>
              </a:ext>
            </a:extLst>
          </p:cNvPr>
          <p:cNvSpPr txBox="1"/>
          <p:nvPr/>
        </p:nvSpPr>
        <p:spPr>
          <a:xfrm>
            <a:off x="8514999" y="4310545"/>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451" name="Oval 450">
            <a:extLst>
              <a:ext uri="{FF2B5EF4-FFF2-40B4-BE49-F238E27FC236}">
                <a16:creationId xmlns:a16="http://schemas.microsoft.com/office/drawing/2014/main" id="{43D4281B-5842-4FFE-AD83-FE65B418195D}"/>
              </a:ext>
            </a:extLst>
          </p:cNvPr>
          <p:cNvSpPr/>
          <p:nvPr/>
        </p:nvSpPr>
        <p:spPr>
          <a:xfrm flipV="1">
            <a:off x="10621938" y="4343505"/>
            <a:ext cx="228600" cy="2286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2" name="TextBox 451">
            <a:extLst>
              <a:ext uri="{FF2B5EF4-FFF2-40B4-BE49-F238E27FC236}">
                <a16:creationId xmlns:a16="http://schemas.microsoft.com/office/drawing/2014/main" id="{7BDD41C6-9F7A-42E5-BE9A-023539266A59}"/>
              </a:ext>
            </a:extLst>
          </p:cNvPr>
          <p:cNvSpPr txBox="1"/>
          <p:nvPr/>
        </p:nvSpPr>
        <p:spPr>
          <a:xfrm>
            <a:off x="10243887" y="4311310"/>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453" name="Oval 452">
            <a:extLst>
              <a:ext uri="{FF2B5EF4-FFF2-40B4-BE49-F238E27FC236}">
                <a16:creationId xmlns:a16="http://schemas.microsoft.com/office/drawing/2014/main" id="{B3ED532A-9D6F-4A0B-BF7D-08E07FE56F73}"/>
              </a:ext>
            </a:extLst>
          </p:cNvPr>
          <p:cNvSpPr/>
          <p:nvPr/>
        </p:nvSpPr>
        <p:spPr>
          <a:xfrm flipV="1">
            <a:off x="9902592" y="4341924"/>
            <a:ext cx="228600" cy="2286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5" name="Straight Connector 374">
            <a:extLst>
              <a:ext uri="{FF2B5EF4-FFF2-40B4-BE49-F238E27FC236}">
                <a16:creationId xmlns:a16="http://schemas.microsoft.com/office/drawing/2014/main" id="{7A51B610-6329-48E6-9F9E-4685DA8DCB79}"/>
              </a:ext>
            </a:extLst>
          </p:cNvPr>
          <p:cNvCxnSpPr/>
          <p:nvPr/>
        </p:nvCxnSpPr>
        <p:spPr>
          <a:xfrm>
            <a:off x="5228514" y="4602903"/>
            <a:ext cx="624723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6934FFE6-459D-4AE4-8283-0D5FCE35DF0E}"/>
              </a:ext>
            </a:extLst>
          </p:cNvPr>
          <p:cNvSpPr/>
          <p:nvPr/>
        </p:nvSpPr>
        <p:spPr>
          <a:xfrm rot="10800000" flipV="1">
            <a:off x="10544855" y="4708688"/>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72" name="Oval 271">
            <a:extLst>
              <a:ext uri="{FF2B5EF4-FFF2-40B4-BE49-F238E27FC236}">
                <a16:creationId xmlns:a16="http://schemas.microsoft.com/office/drawing/2014/main" id="{16C79D95-E852-40B6-A7F5-7C78584B7424}"/>
              </a:ext>
            </a:extLst>
          </p:cNvPr>
          <p:cNvSpPr/>
          <p:nvPr/>
        </p:nvSpPr>
        <p:spPr>
          <a:xfrm rot="10800000" flipV="1">
            <a:off x="8831953" y="376771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73" name="Oval 272">
            <a:extLst>
              <a:ext uri="{FF2B5EF4-FFF2-40B4-BE49-F238E27FC236}">
                <a16:creationId xmlns:a16="http://schemas.microsoft.com/office/drawing/2014/main" id="{92C72838-623F-4646-AC51-1C195B328133}"/>
              </a:ext>
            </a:extLst>
          </p:cNvPr>
          <p:cNvSpPr/>
          <p:nvPr/>
        </p:nvSpPr>
        <p:spPr>
          <a:xfrm rot="10800000" flipV="1">
            <a:off x="9445390" y="340429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75" name="Oval 274">
            <a:extLst>
              <a:ext uri="{FF2B5EF4-FFF2-40B4-BE49-F238E27FC236}">
                <a16:creationId xmlns:a16="http://schemas.microsoft.com/office/drawing/2014/main" id="{8FAA8E63-D762-4C88-BF6C-1073340F5503}"/>
              </a:ext>
            </a:extLst>
          </p:cNvPr>
          <p:cNvSpPr/>
          <p:nvPr/>
        </p:nvSpPr>
        <p:spPr>
          <a:xfrm rot="10800000" flipV="1">
            <a:off x="10109850" y="3074621"/>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74" name="Oval 273">
            <a:extLst>
              <a:ext uri="{FF2B5EF4-FFF2-40B4-BE49-F238E27FC236}">
                <a16:creationId xmlns:a16="http://schemas.microsoft.com/office/drawing/2014/main" id="{3EAFB4B5-6953-41B3-ABCC-675C0F95BB77}"/>
              </a:ext>
            </a:extLst>
          </p:cNvPr>
          <p:cNvSpPr/>
          <p:nvPr/>
        </p:nvSpPr>
        <p:spPr>
          <a:xfrm rot="10800000" flipV="1">
            <a:off x="10163088" y="1447812"/>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76" name="Oval 275">
            <a:extLst>
              <a:ext uri="{FF2B5EF4-FFF2-40B4-BE49-F238E27FC236}">
                <a16:creationId xmlns:a16="http://schemas.microsoft.com/office/drawing/2014/main" id="{D7193E97-AF54-4A95-91BC-FF54C291A8E4}"/>
              </a:ext>
            </a:extLst>
          </p:cNvPr>
          <p:cNvSpPr/>
          <p:nvPr/>
        </p:nvSpPr>
        <p:spPr>
          <a:xfrm rot="10800000" flipV="1">
            <a:off x="10102042" y="1997187"/>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5</a:t>
            </a:r>
          </a:p>
        </p:txBody>
      </p:sp>
      <p:sp>
        <p:nvSpPr>
          <p:cNvPr id="277" name="Oval 276">
            <a:extLst>
              <a:ext uri="{FF2B5EF4-FFF2-40B4-BE49-F238E27FC236}">
                <a16:creationId xmlns:a16="http://schemas.microsoft.com/office/drawing/2014/main" id="{BCF86CB4-2421-4575-9359-EB8BA792859B}"/>
              </a:ext>
            </a:extLst>
          </p:cNvPr>
          <p:cNvSpPr/>
          <p:nvPr/>
        </p:nvSpPr>
        <p:spPr>
          <a:xfrm rot="10800000" flipV="1">
            <a:off x="10315298" y="236752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78" name="Oval 277">
            <a:extLst>
              <a:ext uri="{FF2B5EF4-FFF2-40B4-BE49-F238E27FC236}">
                <a16:creationId xmlns:a16="http://schemas.microsoft.com/office/drawing/2014/main" id="{00327D0B-F41C-4FF7-BAC5-0C316F1192E1}"/>
              </a:ext>
            </a:extLst>
          </p:cNvPr>
          <p:cNvSpPr/>
          <p:nvPr/>
        </p:nvSpPr>
        <p:spPr>
          <a:xfrm rot="10800000" flipV="1">
            <a:off x="6485198" y="273071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81" name="Oval 280">
            <a:extLst>
              <a:ext uri="{FF2B5EF4-FFF2-40B4-BE49-F238E27FC236}">
                <a16:creationId xmlns:a16="http://schemas.microsoft.com/office/drawing/2014/main" id="{68D1F4ED-0662-4242-A730-7E0872AE6334}"/>
              </a:ext>
            </a:extLst>
          </p:cNvPr>
          <p:cNvSpPr/>
          <p:nvPr/>
        </p:nvSpPr>
        <p:spPr>
          <a:xfrm rot="10800000" flipV="1">
            <a:off x="8828302" y="538976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82" name="Oval 281">
            <a:extLst>
              <a:ext uri="{FF2B5EF4-FFF2-40B4-BE49-F238E27FC236}">
                <a16:creationId xmlns:a16="http://schemas.microsoft.com/office/drawing/2014/main" id="{287A37A8-2BEF-4A1B-90B6-FA967814B523}"/>
              </a:ext>
            </a:extLst>
          </p:cNvPr>
          <p:cNvSpPr/>
          <p:nvPr/>
        </p:nvSpPr>
        <p:spPr>
          <a:xfrm rot="10800000" flipV="1">
            <a:off x="10422980" y="5738239"/>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83" name="Oval 282">
            <a:extLst>
              <a:ext uri="{FF2B5EF4-FFF2-40B4-BE49-F238E27FC236}">
                <a16:creationId xmlns:a16="http://schemas.microsoft.com/office/drawing/2014/main" id="{B31FEB85-5998-4A89-B172-1B94BB3D1007}"/>
              </a:ext>
            </a:extLst>
          </p:cNvPr>
          <p:cNvSpPr/>
          <p:nvPr/>
        </p:nvSpPr>
        <p:spPr>
          <a:xfrm rot="10800000" flipV="1">
            <a:off x="10453881" y="6096894"/>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84" name="Oval 283">
            <a:extLst>
              <a:ext uri="{FF2B5EF4-FFF2-40B4-BE49-F238E27FC236}">
                <a16:creationId xmlns:a16="http://schemas.microsoft.com/office/drawing/2014/main" id="{830320DF-47BA-4EEF-BB19-A69CD3FCC23A}"/>
              </a:ext>
            </a:extLst>
          </p:cNvPr>
          <p:cNvSpPr/>
          <p:nvPr/>
        </p:nvSpPr>
        <p:spPr>
          <a:xfrm rot="10800000" flipV="1">
            <a:off x="10720616" y="6438276"/>
            <a:ext cx="228600" cy="2286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a:ea typeface="+mn-ea"/>
                <a:cs typeface="+mn-cs"/>
              </a:rPr>
              <a:t>6</a:t>
            </a:r>
          </a:p>
        </p:txBody>
      </p:sp>
      <p:sp>
        <p:nvSpPr>
          <p:cNvPr id="279" name="TextBox 278">
            <a:extLst>
              <a:ext uri="{FF2B5EF4-FFF2-40B4-BE49-F238E27FC236}">
                <a16:creationId xmlns:a16="http://schemas.microsoft.com/office/drawing/2014/main" id="{75234BDF-D12E-00FD-990C-F41545DFADC3}"/>
              </a:ext>
            </a:extLst>
          </p:cNvPr>
          <p:cNvSpPr txBox="1"/>
          <p:nvPr/>
        </p:nvSpPr>
        <p:spPr>
          <a:xfrm>
            <a:off x="10593092" y="4305787"/>
            <a:ext cx="228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pic>
        <p:nvPicPr>
          <p:cNvPr id="269" name="Picture 268">
            <a:extLst>
              <a:ext uri="{FF2B5EF4-FFF2-40B4-BE49-F238E27FC236}">
                <a16:creationId xmlns:a16="http://schemas.microsoft.com/office/drawing/2014/main" id="{B782C237-0A46-5108-3770-EF6146DD84CF}"/>
              </a:ext>
            </a:extLst>
          </p:cNvPr>
          <p:cNvPicPr>
            <a:picLocks noChangeAspect="1"/>
          </p:cNvPicPr>
          <p:nvPr/>
        </p:nvPicPr>
        <p:blipFill>
          <a:blip r:embed="rId2"/>
          <a:stretch>
            <a:fillRect/>
          </a:stretch>
        </p:blipFill>
        <p:spPr>
          <a:xfrm>
            <a:off x="269300" y="73426"/>
            <a:ext cx="770755" cy="1243584"/>
          </a:xfrm>
          <a:prstGeom prst="rect">
            <a:avLst/>
          </a:prstGeom>
        </p:spPr>
      </p:pic>
      <p:sp>
        <p:nvSpPr>
          <p:cNvPr id="270" name="Arrow: Right 269">
            <a:extLst>
              <a:ext uri="{FF2B5EF4-FFF2-40B4-BE49-F238E27FC236}">
                <a16:creationId xmlns:a16="http://schemas.microsoft.com/office/drawing/2014/main" id="{C4B14F14-4559-466F-ACEB-3E066183A6C6}"/>
              </a:ext>
            </a:extLst>
          </p:cNvPr>
          <p:cNvSpPr/>
          <p:nvPr/>
        </p:nvSpPr>
        <p:spPr>
          <a:xfrm>
            <a:off x="2109304" y="4659369"/>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Arrow: Right 279">
            <a:extLst>
              <a:ext uri="{FF2B5EF4-FFF2-40B4-BE49-F238E27FC236}">
                <a16:creationId xmlns:a16="http://schemas.microsoft.com/office/drawing/2014/main" id="{9BC02CF0-BD9A-4EE0-A878-5C5116E742ED}"/>
              </a:ext>
            </a:extLst>
          </p:cNvPr>
          <p:cNvSpPr/>
          <p:nvPr/>
        </p:nvSpPr>
        <p:spPr>
          <a:xfrm>
            <a:off x="1623522" y="5726019"/>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Right 284">
            <a:extLst>
              <a:ext uri="{FF2B5EF4-FFF2-40B4-BE49-F238E27FC236}">
                <a16:creationId xmlns:a16="http://schemas.microsoft.com/office/drawing/2014/main" id="{FB974B8E-C37A-4DC4-8135-3197ADA1CDB0}"/>
              </a:ext>
            </a:extLst>
          </p:cNvPr>
          <p:cNvSpPr/>
          <p:nvPr/>
        </p:nvSpPr>
        <p:spPr>
          <a:xfrm>
            <a:off x="2690827" y="6069517"/>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Right 285">
            <a:extLst>
              <a:ext uri="{FF2B5EF4-FFF2-40B4-BE49-F238E27FC236}">
                <a16:creationId xmlns:a16="http://schemas.microsoft.com/office/drawing/2014/main" id="{6A73E0C5-DD11-4BD5-8737-37E38A663D63}"/>
              </a:ext>
            </a:extLst>
          </p:cNvPr>
          <p:cNvSpPr/>
          <p:nvPr/>
        </p:nvSpPr>
        <p:spPr>
          <a:xfrm>
            <a:off x="440306" y="6392661"/>
            <a:ext cx="813019" cy="28572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C0837474-70AF-44A0-B3A3-0751919FC21F}"/>
              </a:ext>
            </a:extLst>
          </p:cNvPr>
          <p:cNvSpPr/>
          <p:nvPr/>
        </p:nvSpPr>
        <p:spPr>
          <a:xfrm>
            <a:off x="9331388" y="4591369"/>
            <a:ext cx="2127032" cy="4163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215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7BE0-B918-4B91-AF2D-815081C54635}"/>
              </a:ext>
            </a:extLst>
          </p:cNvPr>
          <p:cNvSpPr>
            <a:spLocks noGrp="1"/>
          </p:cNvSpPr>
          <p:nvPr>
            <p:ph type="title"/>
          </p:nvPr>
        </p:nvSpPr>
        <p:spPr>
          <a:xfrm>
            <a:off x="1453099" y="-9462"/>
            <a:ext cx="10515600" cy="1325563"/>
          </a:xfrm>
        </p:spPr>
        <p:txBody>
          <a:bodyPr/>
          <a:lstStyle/>
          <a:p>
            <a:r>
              <a:rPr lang="en-US" b="1" dirty="0">
                <a:solidFill>
                  <a:srgbClr val="0070C0"/>
                </a:solidFill>
              </a:rPr>
              <a:t>Outreach to communities related to workforce</a:t>
            </a:r>
          </a:p>
        </p:txBody>
      </p:sp>
      <p:pic>
        <p:nvPicPr>
          <p:cNvPr id="4" name="Picture 3">
            <a:extLst>
              <a:ext uri="{FF2B5EF4-FFF2-40B4-BE49-F238E27FC236}">
                <a16:creationId xmlns:a16="http://schemas.microsoft.com/office/drawing/2014/main" id="{F432362B-391F-40C9-BFD6-FA145AA95901}"/>
              </a:ext>
            </a:extLst>
          </p:cNvPr>
          <p:cNvPicPr>
            <a:picLocks noChangeAspect="1"/>
          </p:cNvPicPr>
          <p:nvPr/>
        </p:nvPicPr>
        <p:blipFill>
          <a:blip r:embed="rId3"/>
          <a:stretch>
            <a:fillRect/>
          </a:stretch>
        </p:blipFill>
        <p:spPr>
          <a:xfrm>
            <a:off x="391882" y="308873"/>
            <a:ext cx="1130130" cy="1823422"/>
          </a:xfrm>
          <a:prstGeom prst="rect">
            <a:avLst/>
          </a:prstGeom>
        </p:spPr>
      </p:pic>
      <p:sp>
        <p:nvSpPr>
          <p:cNvPr id="5" name="Content Placeholder 2">
            <a:extLst>
              <a:ext uri="{FF2B5EF4-FFF2-40B4-BE49-F238E27FC236}">
                <a16:creationId xmlns:a16="http://schemas.microsoft.com/office/drawing/2014/main" id="{EB852539-B3EC-4BB0-A7FC-5F8A37893051}"/>
              </a:ext>
            </a:extLst>
          </p:cNvPr>
          <p:cNvSpPr txBox="1">
            <a:spLocks/>
          </p:cNvSpPr>
          <p:nvPr/>
        </p:nvSpPr>
        <p:spPr>
          <a:xfrm>
            <a:off x="1887772" y="122058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EC6891FE-7301-4AAB-AA5E-7C963A4AB5FF}"/>
              </a:ext>
            </a:extLst>
          </p:cNvPr>
          <p:cNvPicPr>
            <a:picLocks noChangeAspect="1"/>
          </p:cNvPicPr>
          <p:nvPr/>
        </p:nvPicPr>
        <p:blipFill>
          <a:blip r:embed="rId4"/>
          <a:stretch>
            <a:fillRect/>
          </a:stretch>
        </p:blipFill>
        <p:spPr>
          <a:xfrm>
            <a:off x="1932346" y="1439701"/>
            <a:ext cx="3971925" cy="1257300"/>
          </a:xfrm>
          <a:prstGeom prst="rect">
            <a:avLst/>
          </a:prstGeom>
        </p:spPr>
      </p:pic>
      <p:pic>
        <p:nvPicPr>
          <p:cNvPr id="7" name="Picture 6">
            <a:extLst>
              <a:ext uri="{FF2B5EF4-FFF2-40B4-BE49-F238E27FC236}">
                <a16:creationId xmlns:a16="http://schemas.microsoft.com/office/drawing/2014/main" id="{7EB7A4E6-5346-4572-9036-A38EF9E64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0899" y="3037645"/>
            <a:ext cx="2674004" cy="2674004"/>
          </a:xfrm>
          <a:prstGeom prst="rect">
            <a:avLst/>
          </a:prstGeom>
        </p:spPr>
      </p:pic>
      <p:sp>
        <p:nvSpPr>
          <p:cNvPr id="12" name="TextBox 11">
            <a:extLst>
              <a:ext uri="{FF2B5EF4-FFF2-40B4-BE49-F238E27FC236}">
                <a16:creationId xmlns:a16="http://schemas.microsoft.com/office/drawing/2014/main" id="{5CBD3B3A-A33D-4FF7-AD32-5655764B757C}"/>
              </a:ext>
            </a:extLst>
          </p:cNvPr>
          <p:cNvSpPr txBox="1"/>
          <p:nvPr/>
        </p:nvSpPr>
        <p:spPr>
          <a:xfrm>
            <a:off x="6057643" y="1560024"/>
            <a:ext cx="4457957" cy="923330"/>
          </a:xfrm>
          <a:prstGeom prst="rect">
            <a:avLst/>
          </a:prstGeom>
          <a:noFill/>
        </p:spPr>
        <p:txBody>
          <a:bodyPr wrap="square" rtlCol="0">
            <a:spAutoFit/>
          </a:bodyPr>
          <a:lstStyle/>
          <a:p>
            <a:r>
              <a:rPr lang="en-US" dirty="0">
                <a:solidFill>
                  <a:srgbClr val="FF0000"/>
                </a:solidFill>
              </a:rPr>
              <a:t>Morning -- Governor’s Work-Based Learning Best practices Recognition Event.</a:t>
            </a:r>
          </a:p>
          <a:p>
            <a:r>
              <a:rPr lang="en-US" dirty="0">
                <a:solidFill>
                  <a:srgbClr val="0070C0"/>
                </a:solidFill>
              </a:rPr>
              <a:t>Afternoon – ACHE Workforce Initiatives </a:t>
            </a:r>
          </a:p>
        </p:txBody>
      </p:sp>
      <p:sp>
        <p:nvSpPr>
          <p:cNvPr id="13" name="TextBox 12">
            <a:extLst>
              <a:ext uri="{FF2B5EF4-FFF2-40B4-BE49-F238E27FC236}">
                <a16:creationId xmlns:a16="http://schemas.microsoft.com/office/drawing/2014/main" id="{3F468AE9-8936-4D93-A433-0D04EAB3CB5E}"/>
              </a:ext>
            </a:extLst>
          </p:cNvPr>
          <p:cNvSpPr txBox="1"/>
          <p:nvPr/>
        </p:nvSpPr>
        <p:spPr>
          <a:xfrm>
            <a:off x="135322" y="3033993"/>
            <a:ext cx="6707632" cy="2677656"/>
          </a:xfrm>
          <a:prstGeom prst="rect">
            <a:avLst/>
          </a:prstGeom>
          <a:noFill/>
        </p:spPr>
        <p:txBody>
          <a:bodyPr wrap="square" rtlCol="0">
            <a:spAutoFit/>
          </a:bodyPr>
          <a:lstStyle/>
          <a:p>
            <a:r>
              <a:rPr lang="en-US" sz="2400" dirty="0"/>
              <a:t>Region 1 	October 20</a:t>
            </a:r>
            <a:r>
              <a:rPr lang="en-US" sz="2400" baseline="30000" dirty="0"/>
              <a:t>th</a:t>
            </a:r>
            <a:r>
              <a:rPr lang="en-US" sz="2400" dirty="0"/>
              <a:t>, Athens State</a:t>
            </a:r>
            <a:r>
              <a:rPr lang="en-US" sz="2400" baseline="30000" dirty="0"/>
              <a:t> </a:t>
            </a:r>
            <a:endParaRPr lang="en-US" sz="2400" dirty="0"/>
          </a:p>
          <a:p>
            <a:r>
              <a:rPr lang="en-US" sz="2400" dirty="0"/>
              <a:t>Region 2 	October 18</a:t>
            </a:r>
            <a:r>
              <a:rPr lang="en-US" sz="2400" baseline="30000" dirty="0"/>
              <a:t>th</a:t>
            </a:r>
            <a:r>
              <a:rPr lang="en-US" sz="2400" dirty="0"/>
              <a:t>, Jacksonville State </a:t>
            </a:r>
          </a:p>
          <a:p>
            <a:r>
              <a:rPr lang="en-US" sz="2400" dirty="0"/>
              <a:t>Region 3 	October 27</a:t>
            </a:r>
            <a:r>
              <a:rPr lang="en-US" sz="2400" baseline="30000" dirty="0"/>
              <a:t>th </a:t>
            </a:r>
            <a:r>
              <a:rPr lang="en-US" sz="2400" dirty="0"/>
              <a:t>, West Alabama</a:t>
            </a:r>
          </a:p>
          <a:p>
            <a:r>
              <a:rPr lang="en-US" sz="2400" dirty="0"/>
              <a:t>Region 4 	November 1</a:t>
            </a:r>
            <a:r>
              <a:rPr lang="en-US" sz="2400" baseline="30000" dirty="0"/>
              <a:t>st</a:t>
            </a:r>
            <a:r>
              <a:rPr lang="en-US" sz="2400" dirty="0"/>
              <a:t>, Montevallo</a:t>
            </a:r>
          </a:p>
          <a:p>
            <a:r>
              <a:rPr lang="en-US" sz="2400" dirty="0"/>
              <a:t>Region 5 	November 3</a:t>
            </a:r>
            <a:r>
              <a:rPr lang="en-US" sz="2400" baseline="30000" dirty="0"/>
              <a:t>rd</a:t>
            </a:r>
            <a:r>
              <a:rPr lang="en-US" sz="2400" dirty="0"/>
              <a:t>, Alabama State</a:t>
            </a:r>
          </a:p>
          <a:p>
            <a:r>
              <a:rPr lang="en-US" sz="2400" dirty="0"/>
              <a:t>Region 6 	November 15</a:t>
            </a:r>
            <a:r>
              <a:rPr lang="en-US" sz="2400" baseline="30000" dirty="0"/>
              <a:t>th</a:t>
            </a:r>
            <a:r>
              <a:rPr lang="en-US" sz="2400" dirty="0"/>
              <a:t>, Troy </a:t>
            </a:r>
          </a:p>
          <a:p>
            <a:r>
              <a:rPr lang="en-US" sz="2400" dirty="0"/>
              <a:t>Region 7 	November 17</a:t>
            </a:r>
            <a:r>
              <a:rPr lang="en-US" sz="2400" baseline="30000" dirty="0"/>
              <a:t>th</a:t>
            </a:r>
            <a:r>
              <a:rPr lang="en-US" sz="2400" dirty="0"/>
              <a:t>, U of South Alabama</a:t>
            </a:r>
          </a:p>
        </p:txBody>
      </p:sp>
      <p:pic>
        <p:nvPicPr>
          <p:cNvPr id="14" name="Picture 13">
            <a:extLst>
              <a:ext uri="{FF2B5EF4-FFF2-40B4-BE49-F238E27FC236}">
                <a16:creationId xmlns:a16="http://schemas.microsoft.com/office/drawing/2014/main" id="{19C41632-F03C-454D-8B76-22F994D44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3859" y="6922545"/>
            <a:ext cx="4659282" cy="3905866"/>
          </a:xfrm>
          <a:prstGeom prst="rect">
            <a:avLst/>
          </a:prstGeom>
        </p:spPr>
      </p:pic>
    </p:spTree>
    <p:extLst>
      <p:ext uri="{BB962C8B-B14F-4D97-AF65-F5344CB8AC3E}">
        <p14:creationId xmlns:p14="http://schemas.microsoft.com/office/powerpoint/2010/main" val="920750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C66BE-6B48-4209-AB28-B72E7EA54091}"/>
              </a:ext>
            </a:extLst>
          </p:cNvPr>
          <p:cNvSpPr txBox="1"/>
          <p:nvPr/>
        </p:nvSpPr>
        <p:spPr>
          <a:xfrm>
            <a:off x="643325" y="1241881"/>
            <a:ext cx="6523594"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i="0" u="none" strike="noStrike" kern="1200" cap="none" spc="0" normalizeH="0" baseline="0" noProof="0" dirty="0">
                <a:ln>
                  <a:noFill/>
                </a:ln>
                <a:effectLst/>
                <a:uLnTx/>
                <a:uFillTx/>
                <a:latin typeface="Calibri" panose="020F0502020204030204"/>
                <a:ea typeface="+mn-ea"/>
                <a:cs typeface="+mn-cs"/>
              </a:rPr>
              <a:t>ACHE has partnered with </a:t>
            </a:r>
            <a:r>
              <a:rPr lang="en-US" sz="2800" dirty="0">
                <a:latin typeface="Calibri" panose="020F0502020204030204"/>
              </a:rPr>
              <a:t>NCFI to provide digital forensics training to colleges and universities</a:t>
            </a:r>
            <a:r>
              <a:rPr kumimoji="0" lang="en-US" sz="2800" i="0" u="none" strike="noStrike" kern="1200" cap="none" spc="0" normalizeH="0" baseline="0" noProof="0" dirty="0">
                <a:ln>
                  <a:noFill/>
                </a:ln>
                <a:effectLst/>
                <a:uLnTx/>
                <a:uFillTx/>
                <a:latin typeface="Calibri" panose="020F0502020204030204"/>
                <a:ea typeface="+mn-ea"/>
                <a:cs typeface="+mn-cs"/>
              </a:rPr>
              <a:t> </a:t>
            </a: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i="0" u="none" strike="noStrike" kern="1200" cap="none" spc="0" normalizeH="0" baseline="0" noProof="0" dirty="0">
                <a:ln>
                  <a:noFill/>
                </a:ln>
                <a:effectLst/>
                <a:uLnTx/>
                <a:uFillTx/>
                <a:latin typeface="Calibri" panose="020F0502020204030204"/>
                <a:ea typeface="+mn-ea"/>
                <a:cs typeface="+mn-cs"/>
              </a:rPr>
              <a:t>NCFI is nation’s premier law enforcement training facility in cyber crime forensics  (located in Hoover)</a:t>
            </a: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dirty="0">
                <a:latin typeface="Calibri" panose="020F0502020204030204"/>
              </a:rPr>
              <a:t>Training will improve cybersecurity posture and help colleges and </a:t>
            </a:r>
            <a:r>
              <a:rPr lang="en-US" sz="2700" dirty="0">
                <a:latin typeface="Calibri" panose="020F0502020204030204"/>
              </a:rPr>
              <a:t>universities better react to a cyber attack</a:t>
            </a:r>
          </a:p>
          <a:p>
            <a:pPr marL="344488" marR="0" lvl="0" indent="-3444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700" dirty="0">
                <a:latin typeface="Calibri" panose="020F0502020204030204"/>
              </a:rPr>
              <a:t>30 people from 15 institutions registered for the first class </a:t>
            </a:r>
            <a:r>
              <a:rPr lang="en-US" sz="2800" dirty="0" err="1">
                <a:latin typeface="Calibri" panose="020F0502020204030204"/>
              </a:rPr>
              <a:t>i</a:t>
            </a:r>
            <a:r>
              <a:rPr kumimoji="0" lang="en-US" sz="2800" i="0" u="none" strike="noStrike" kern="1200" cap="none" spc="0" normalizeH="0" baseline="0" noProof="0" dirty="0">
                <a:ln>
                  <a:noFill/>
                </a:ln>
                <a:effectLst/>
                <a:uLnTx/>
                <a:uFillTx/>
                <a:latin typeface="Calibri" panose="020F0502020204030204"/>
                <a:ea typeface="+mn-ea"/>
                <a:cs typeface="+mn-cs"/>
              </a:rPr>
              <a:t>n </a:t>
            </a:r>
            <a:r>
              <a:rPr lang="en-US" sz="2800" dirty="0">
                <a:latin typeface="Calibri" panose="020F0502020204030204"/>
              </a:rPr>
              <a:t>November </a:t>
            </a:r>
            <a:endParaRPr kumimoji="0" lang="en-US" sz="2800" i="0" u="none" strike="noStrike" kern="1200" cap="none" spc="0" normalizeH="0" baseline="0" noProof="0" dirty="0">
              <a:ln>
                <a:noFill/>
              </a:ln>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8AAF03A-7887-48DA-AE0B-4A06801EF561}"/>
              </a:ext>
            </a:extLst>
          </p:cNvPr>
          <p:cNvSpPr txBox="1"/>
          <p:nvPr/>
        </p:nvSpPr>
        <p:spPr>
          <a:xfrm>
            <a:off x="0" y="476250"/>
            <a:ext cx="12191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70C0"/>
                </a:solidFill>
                <a:effectLst/>
                <a:uLnTx/>
                <a:uFillTx/>
                <a:latin typeface="Calibri" panose="020F0502020204030204"/>
                <a:ea typeface="+mn-ea"/>
                <a:cs typeface="+mn-cs"/>
              </a:rPr>
              <a:t>National Computer Forensics Institute (NCFI)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https://www.ncfi.usss.gov/ncfi/images/tour/entrance.png?pfdrid_c=true">
            <a:extLst>
              <a:ext uri="{FF2B5EF4-FFF2-40B4-BE49-F238E27FC236}">
                <a16:creationId xmlns:a16="http://schemas.microsoft.com/office/drawing/2014/main" id="{F1D05779-14F6-47D3-A36A-F7D2BCB86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897" y="1491913"/>
            <a:ext cx="3791707" cy="23636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ncfi.usss.gov/ncfi/images/tour/mouse.png?pfdrid_c=true">
            <a:extLst>
              <a:ext uri="{FF2B5EF4-FFF2-40B4-BE49-F238E27FC236}">
                <a16:creationId xmlns:a16="http://schemas.microsoft.com/office/drawing/2014/main" id="{81C9E46F-C620-47A1-8506-1CDD8D10D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0589" y="3661931"/>
            <a:ext cx="3791708" cy="254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814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B2037A4-838F-4F23-818E-08EFCE2CDD2B}"/>
              </a:ext>
            </a:extLst>
          </p:cNvPr>
          <p:cNvPicPr>
            <a:picLocks noGrp="1" noChangeAspect="1"/>
          </p:cNvPicPr>
          <p:nvPr>
            <p:ph idx="1"/>
          </p:nvPr>
        </p:nvPicPr>
        <p:blipFill rotWithShape="1">
          <a:blip r:embed="rId2"/>
          <a:srcRect b="58490"/>
          <a:stretch/>
        </p:blipFill>
        <p:spPr>
          <a:xfrm>
            <a:off x="201612" y="5500318"/>
            <a:ext cx="5803970" cy="822338"/>
          </a:xfrm>
        </p:spPr>
      </p:pic>
      <p:pic>
        <p:nvPicPr>
          <p:cNvPr id="5" name="Picture 4">
            <a:extLst>
              <a:ext uri="{FF2B5EF4-FFF2-40B4-BE49-F238E27FC236}">
                <a16:creationId xmlns:a16="http://schemas.microsoft.com/office/drawing/2014/main" id="{024E8708-FF1E-4F80-AED8-A50C1900D323}"/>
              </a:ext>
            </a:extLst>
          </p:cNvPr>
          <p:cNvPicPr>
            <a:picLocks noChangeAspect="1"/>
          </p:cNvPicPr>
          <p:nvPr/>
        </p:nvPicPr>
        <p:blipFill>
          <a:blip r:embed="rId3"/>
          <a:stretch>
            <a:fillRect/>
          </a:stretch>
        </p:blipFill>
        <p:spPr>
          <a:xfrm>
            <a:off x="201612" y="683593"/>
            <a:ext cx="3534732" cy="1863435"/>
          </a:xfrm>
          <a:prstGeom prst="rect">
            <a:avLst/>
          </a:prstGeom>
        </p:spPr>
      </p:pic>
      <p:pic>
        <p:nvPicPr>
          <p:cNvPr id="1025" name="Rectangle 6" descr="twitter">
            <a:extLst>
              <a:ext uri="{FF2B5EF4-FFF2-40B4-BE49-F238E27FC236}">
                <a16:creationId xmlns:a16="http://schemas.microsoft.com/office/drawing/2014/main" id="{E1F19646-88B6-48FC-BACC-361458109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40322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027DFC82-4E28-4AB7-8238-7312EDED493B}"/>
              </a:ext>
            </a:extLst>
          </p:cNvPr>
          <p:cNvSpPr>
            <a:spLocks noChangeArrowheads="1"/>
          </p:cNvSpPr>
          <p:nvPr/>
        </p:nvSpPr>
        <p:spPr bwMode="auto">
          <a:xfrm>
            <a:off x="77759" y="64025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By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5" tooltip="Rebecca Griesbach at rgriesbach@al.com"/>
              </a:rPr>
              <a:t>Rebecca </a:t>
            </a:r>
            <a:r>
              <a:rPr kumimoji="0" lang="en-US"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5" tooltip="Rebecca Griesbach at rgriesbach@al.com"/>
              </a:rPr>
              <a:t>Griesbach</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5" tooltip="Rebecca Griesbach at rgriesbach@al.com"/>
              </a:rPr>
              <a:t> | rgriesbach@al.com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Picture 12">
            <a:extLst>
              <a:ext uri="{FF2B5EF4-FFF2-40B4-BE49-F238E27FC236}">
                <a16:creationId xmlns:a16="http://schemas.microsoft.com/office/drawing/2014/main" id="{41BB18FD-95B5-4475-91D3-1E26101AB52B}"/>
              </a:ext>
            </a:extLst>
          </p:cNvPr>
          <p:cNvPicPr>
            <a:picLocks noChangeAspect="1"/>
          </p:cNvPicPr>
          <p:nvPr/>
        </p:nvPicPr>
        <p:blipFill>
          <a:blip r:embed="rId6"/>
          <a:stretch>
            <a:fillRect/>
          </a:stretch>
        </p:blipFill>
        <p:spPr>
          <a:xfrm>
            <a:off x="201612" y="2728679"/>
            <a:ext cx="3357743" cy="2384567"/>
          </a:xfrm>
          <a:prstGeom prst="rect">
            <a:avLst/>
          </a:prstGeom>
        </p:spPr>
      </p:pic>
      <p:pic>
        <p:nvPicPr>
          <p:cNvPr id="15" name="Picture 14">
            <a:extLst>
              <a:ext uri="{FF2B5EF4-FFF2-40B4-BE49-F238E27FC236}">
                <a16:creationId xmlns:a16="http://schemas.microsoft.com/office/drawing/2014/main" id="{197F041E-E3A4-4BA5-A66C-FCE0D8E2D80E}"/>
              </a:ext>
            </a:extLst>
          </p:cNvPr>
          <p:cNvPicPr>
            <a:picLocks noChangeAspect="1"/>
          </p:cNvPicPr>
          <p:nvPr/>
        </p:nvPicPr>
        <p:blipFill>
          <a:blip r:embed="rId7"/>
          <a:stretch>
            <a:fillRect/>
          </a:stretch>
        </p:blipFill>
        <p:spPr>
          <a:xfrm>
            <a:off x="1150616" y="5059953"/>
            <a:ext cx="942975" cy="685800"/>
          </a:xfrm>
          <a:prstGeom prst="rect">
            <a:avLst/>
          </a:prstGeom>
        </p:spPr>
      </p:pic>
      <p:sp>
        <p:nvSpPr>
          <p:cNvPr id="18" name="TextBox 17">
            <a:extLst>
              <a:ext uri="{FF2B5EF4-FFF2-40B4-BE49-F238E27FC236}">
                <a16:creationId xmlns:a16="http://schemas.microsoft.com/office/drawing/2014/main" id="{70F11F67-B7D2-4AEC-AB4D-495F408AFCCB}"/>
              </a:ext>
            </a:extLst>
          </p:cNvPr>
          <p:cNvSpPr txBox="1"/>
          <p:nvPr/>
        </p:nvSpPr>
        <p:spPr>
          <a:xfrm>
            <a:off x="4480670" y="995093"/>
            <a:ext cx="7509718" cy="830997"/>
          </a:xfrm>
          <a:prstGeom prst="rect">
            <a:avLst/>
          </a:prstGeom>
          <a:solidFill>
            <a:schemeClr val="accent6">
              <a:lumMod val="60000"/>
              <a:lumOff val="40000"/>
            </a:schemeClr>
          </a:solidFill>
        </p:spPr>
        <p:txBody>
          <a:bodyPr wrap="square">
            <a:spAutoFit/>
          </a:bodyPr>
          <a:lstStyle/>
          <a:p>
            <a:pPr marL="285750" marR="0" indent="-285750">
              <a:spcBef>
                <a:spcPts val="0"/>
              </a:spcBef>
              <a:spcAft>
                <a:spcPts val="0"/>
              </a:spcAft>
              <a:buFont typeface="Arial" panose="020B0604020202020204" pitchFamily="34" charset="0"/>
              <a:buChar char="•"/>
            </a:pPr>
            <a:r>
              <a:rPr lang="en-US" sz="2400" dirty="0">
                <a:solidFill>
                  <a:srgbClr val="0070C0"/>
                </a:solidFill>
                <a:effectLst/>
                <a:latin typeface="Calibri" panose="020F0502020204030204" pitchFamily="34" charset="0"/>
                <a:ea typeface="Calibri" panose="020F0502020204030204" pitchFamily="34" charset="0"/>
              </a:rPr>
              <a:t>The across-the-board loan forgiveness program is bad public policy. -- It is what it is.   </a:t>
            </a:r>
          </a:p>
        </p:txBody>
      </p:sp>
      <p:sp>
        <p:nvSpPr>
          <p:cNvPr id="22" name="TextBox 21">
            <a:extLst>
              <a:ext uri="{FF2B5EF4-FFF2-40B4-BE49-F238E27FC236}">
                <a16:creationId xmlns:a16="http://schemas.microsoft.com/office/drawing/2014/main" id="{F5B60076-F9A9-4392-A0B3-F46F9D757D94}"/>
              </a:ext>
            </a:extLst>
          </p:cNvPr>
          <p:cNvSpPr txBox="1"/>
          <p:nvPr/>
        </p:nvSpPr>
        <p:spPr>
          <a:xfrm>
            <a:off x="4480670" y="1914260"/>
            <a:ext cx="7509718" cy="3416320"/>
          </a:xfrm>
          <a:prstGeom prst="rect">
            <a:avLst/>
          </a:prstGeom>
          <a:solidFill>
            <a:schemeClr val="accent4">
              <a:lumMod val="60000"/>
              <a:lumOff val="40000"/>
            </a:schemeClr>
          </a:solidFill>
        </p:spPr>
        <p:txBody>
          <a:bodyPr wrap="square">
            <a:spAutoFit/>
          </a:bodyPr>
          <a:lstStyle/>
          <a:p>
            <a:pPr marL="285750" marR="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Forgiveness of student debt is good news for many former college students. </a:t>
            </a:r>
          </a:p>
          <a:p>
            <a:pPr marL="285750" marR="0" indent="-285750">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rPr>
              <a:t>It is </a:t>
            </a:r>
            <a:r>
              <a:rPr lang="en-US" sz="2400" dirty="0">
                <a:effectLst/>
                <a:latin typeface="Calibri" panose="020F0502020204030204" pitchFamily="34" charset="0"/>
                <a:ea typeface="Calibri" panose="020F0502020204030204" pitchFamily="34" charset="0"/>
              </a:rPr>
              <a:t>particularly good news for Alabama. </a:t>
            </a:r>
          </a:p>
          <a:p>
            <a:pPr marL="285750" marR="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Over 630,000 Alabama residents have an average college debt of $37,000 which exceeds the national average.</a:t>
            </a:r>
          </a:p>
          <a:p>
            <a:pPr marL="285750" marR="0" indent="-285750">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rPr>
              <a:t>A</a:t>
            </a:r>
            <a:r>
              <a:rPr lang="en-US" sz="2400" dirty="0">
                <a:effectLst/>
                <a:latin typeface="Calibri" panose="020F0502020204030204" pitchFamily="34" charset="0"/>
                <a:ea typeface="Calibri" panose="020F0502020204030204" pitchFamily="34" charset="0"/>
              </a:rPr>
              <a:t>labama ranks among the top 10 nationally in college debt. </a:t>
            </a:r>
          </a:p>
          <a:p>
            <a:pPr marL="285750" marR="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Possibly 500,000 of these former students will have some level of debt forgiveness.</a:t>
            </a:r>
          </a:p>
        </p:txBody>
      </p:sp>
      <p:sp>
        <p:nvSpPr>
          <p:cNvPr id="10" name="Title 1">
            <a:extLst>
              <a:ext uri="{FF2B5EF4-FFF2-40B4-BE49-F238E27FC236}">
                <a16:creationId xmlns:a16="http://schemas.microsoft.com/office/drawing/2014/main" id="{A7A02DE6-B3F7-4EBB-BD3C-7B60795E6A67}"/>
              </a:ext>
            </a:extLst>
          </p:cNvPr>
          <p:cNvSpPr>
            <a:spLocks noGrp="1"/>
          </p:cNvSpPr>
          <p:nvPr>
            <p:ph type="title"/>
          </p:nvPr>
        </p:nvSpPr>
        <p:spPr>
          <a:xfrm>
            <a:off x="403225" y="129696"/>
            <a:ext cx="10515600" cy="495300"/>
          </a:xfrm>
        </p:spPr>
        <p:txBody>
          <a:bodyPr>
            <a:normAutofit fontScale="90000"/>
          </a:bodyPr>
          <a:lstStyle/>
          <a:p>
            <a:pPr algn="ctr"/>
            <a:r>
              <a:rPr lang="en-US" b="1" dirty="0">
                <a:solidFill>
                  <a:srgbClr val="0070C0"/>
                </a:solidFill>
                <a:latin typeface="+mn-lt"/>
              </a:rPr>
              <a:t>Federal Loan Forgiveness</a:t>
            </a:r>
          </a:p>
        </p:txBody>
      </p:sp>
    </p:spTree>
    <p:extLst>
      <p:ext uri="{BB962C8B-B14F-4D97-AF65-F5344CB8AC3E}">
        <p14:creationId xmlns:p14="http://schemas.microsoft.com/office/powerpoint/2010/main" val="149390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435464" y="468876"/>
            <a:ext cx="10464721"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rgbClr val="0070C0"/>
                </a:solidFill>
                <a:latin typeface="+mn-lt"/>
              </a:rPr>
            </a:br>
            <a:r>
              <a:rPr lang="en-US" sz="7000" b="1" dirty="0">
                <a:solidFill>
                  <a:srgbClr val="0070C0"/>
                </a:solidFill>
                <a:latin typeface="+mn-lt"/>
              </a:rPr>
              <a:t>Biden’s Student Loan Debt Forgiveness Plan</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35464" y="1335023"/>
            <a:ext cx="9569147" cy="46858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3" name="Picture 2">
            <a:extLst>
              <a:ext uri="{FF2B5EF4-FFF2-40B4-BE49-F238E27FC236}">
                <a16:creationId xmlns:a16="http://schemas.microsoft.com/office/drawing/2014/main" id="{A2CB1095-15EF-4CE7-89E8-D9680F35B5C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000"/>
                    </a14:imgEffect>
                    <a14:imgEffect>
                      <a14:saturation sat="125000"/>
                    </a14:imgEffect>
                  </a14:imgLayer>
                </a14:imgProps>
              </a:ext>
              <a:ext uri="{28A0092B-C50C-407E-A947-70E740481C1C}">
                <a14:useLocalDpi xmlns:a14="http://schemas.microsoft.com/office/drawing/2010/main" val="0"/>
              </a:ext>
            </a:extLst>
          </a:blip>
          <a:stretch>
            <a:fillRect/>
          </a:stretch>
        </p:blipFill>
        <p:spPr>
          <a:xfrm>
            <a:off x="7508512" y="1482928"/>
            <a:ext cx="4092677" cy="4722741"/>
          </a:xfrm>
          <a:prstGeom prst="rect">
            <a:avLst/>
          </a:prstGeom>
        </p:spPr>
      </p:pic>
      <p:sp>
        <p:nvSpPr>
          <p:cNvPr id="13" name="Content Placeholder 2">
            <a:extLst>
              <a:ext uri="{FF2B5EF4-FFF2-40B4-BE49-F238E27FC236}">
                <a16:creationId xmlns:a16="http://schemas.microsoft.com/office/drawing/2014/main" id="{776FA1AE-7D92-4C63-BB09-212F15C489EB}"/>
              </a:ext>
            </a:extLst>
          </p:cNvPr>
          <p:cNvSpPr>
            <a:spLocks noGrp="1"/>
          </p:cNvSpPr>
          <p:nvPr>
            <p:ph sz="half" idx="1"/>
          </p:nvPr>
        </p:nvSpPr>
        <p:spPr>
          <a:xfrm>
            <a:off x="413341" y="1418948"/>
            <a:ext cx="7073049" cy="5237229"/>
          </a:xfrm>
        </p:spPr>
        <p:txBody>
          <a:bodyPr>
            <a:normAutofit fontScale="77500" lnSpcReduction="20000"/>
          </a:bodyPr>
          <a:lstStyle/>
          <a:p>
            <a:r>
              <a:rPr lang="en-US" sz="3400" dirty="0"/>
              <a:t>Only </a:t>
            </a:r>
            <a:r>
              <a:rPr lang="en-US" sz="3400" b="1" dirty="0"/>
              <a:t>federally owned student loans </a:t>
            </a:r>
            <a:r>
              <a:rPr lang="en-US" sz="3400" dirty="0"/>
              <a:t>qualify for the program; private loans are excluded.</a:t>
            </a:r>
          </a:p>
          <a:p>
            <a:pPr marL="0" indent="0">
              <a:buNone/>
            </a:pPr>
            <a:endParaRPr lang="en-US" sz="600" dirty="0"/>
          </a:p>
          <a:p>
            <a:r>
              <a:rPr lang="en-US" sz="3300" dirty="0"/>
              <a:t>Qualifiers are identified by their Adjusted Gross Income (</a:t>
            </a:r>
            <a:r>
              <a:rPr lang="en-US" sz="3300" b="1" dirty="0"/>
              <a:t>AGI</a:t>
            </a:r>
            <a:r>
              <a:rPr lang="en-US" sz="3300" dirty="0"/>
              <a:t>) of the </a:t>
            </a:r>
            <a:r>
              <a:rPr lang="en-US" sz="3300" b="1" dirty="0"/>
              <a:t>2020 or 2021 tax year</a:t>
            </a:r>
            <a:r>
              <a:rPr lang="en-US" sz="3300" dirty="0"/>
              <a:t>.</a:t>
            </a:r>
            <a:r>
              <a:rPr lang="en-US" sz="3300" b="1" dirty="0"/>
              <a:t> </a:t>
            </a:r>
          </a:p>
          <a:p>
            <a:pPr marL="0" indent="0">
              <a:buNone/>
            </a:pPr>
            <a:endParaRPr lang="en-US" sz="600" dirty="0"/>
          </a:p>
          <a:p>
            <a:pPr>
              <a:lnSpc>
                <a:spcPct val="120000"/>
              </a:lnSpc>
            </a:pPr>
            <a:r>
              <a:rPr lang="en-US" sz="3300" dirty="0"/>
              <a:t>Debt forgiveness of </a:t>
            </a:r>
            <a:r>
              <a:rPr lang="en-US" sz="3300" b="1" dirty="0"/>
              <a:t>$10,000 </a:t>
            </a:r>
            <a:r>
              <a:rPr lang="en-US" sz="3300" dirty="0"/>
              <a:t>applies to - </a:t>
            </a:r>
          </a:p>
          <a:p>
            <a:pPr marL="457200" lvl="2">
              <a:lnSpc>
                <a:spcPct val="120000"/>
              </a:lnSpc>
            </a:pPr>
            <a:r>
              <a:rPr lang="en-US" sz="3200" b="1" dirty="0"/>
              <a:t>Individual</a:t>
            </a:r>
            <a:r>
              <a:rPr lang="en-US" sz="3200" dirty="0"/>
              <a:t> borrowers who made </a:t>
            </a:r>
            <a:r>
              <a:rPr lang="en-US" sz="3200" b="1" dirty="0"/>
              <a:t>less than $125,000 </a:t>
            </a:r>
            <a:r>
              <a:rPr lang="en-US" sz="3200" dirty="0"/>
              <a:t>a year</a:t>
            </a:r>
          </a:p>
          <a:p>
            <a:pPr marL="457200" lvl="2">
              <a:lnSpc>
                <a:spcPct val="120000"/>
              </a:lnSpc>
            </a:pPr>
            <a:r>
              <a:rPr lang="en-US" sz="3200" b="1" dirty="0"/>
              <a:t>Married couples </a:t>
            </a:r>
            <a:r>
              <a:rPr lang="en-US" sz="3200" dirty="0"/>
              <a:t>or </a:t>
            </a:r>
            <a:r>
              <a:rPr lang="en-US" sz="3200" b="1" dirty="0"/>
              <a:t>heads of households </a:t>
            </a:r>
            <a:r>
              <a:rPr lang="en-US" sz="3200" dirty="0"/>
              <a:t>who made </a:t>
            </a:r>
            <a:r>
              <a:rPr lang="en-US" sz="3200" b="1" dirty="0"/>
              <a:t>less than $250,000 </a:t>
            </a:r>
            <a:r>
              <a:rPr lang="en-US" sz="3200" dirty="0"/>
              <a:t>a year</a:t>
            </a:r>
          </a:p>
          <a:p>
            <a:pPr marL="0" lvl="2" indent="0">
              <a:spcBef>
                <a:spcPts val="1000"/>
              </a:spcBef>
              <a:buNone/>
            </a:pPr>
            <a:endParaRPr lang="en-US" sz="600" dirty="0"/>
          </a:p>
          <a:p>
            <a:r>
              <a:rPr lang="en-US" sz="3300" dirty="0"/>
              <a:t>Debt forgiveness of </a:t>
            </a:r>
            <a:r>
              <a:rPr lang="en-US" sz="3300" b="1" dirty="0"/>
              <a:t>$20,000 </a:t>
            </a:r>
            <a:r>
              <a:rPr lang="en-US" sz="3300" dirty="0"/>
              <a:t>applies to those who </a:t>
            </a:r>
            <a:r>
              <a:rPr lang="en-US" sz="3300" b="1" dirty="0"/>
              <a:t>also received </a:t>
            </a:r>
            <a:r>
              <a:rPr lang="en-US" sz="3300" dirty="0"/>
              <a:t>a federal </a:t>
            </a:r>
            <a:r>
              <a:rPr lang="en-US" sz="3300" b="1" dirty="0"/>
              <a:t>Pell grant </a:t>
            </a:r>
            <a:r>
              <a:rPr lang="en-US" sz="3300" dirty="0"/>
              <a:t>while enrolled in college</a:t>
            </a:r>
          </a:p>
        </p:txBody>
      </p:sp>
    </p:spTree>
    <p:extLst>
      <p:ext uri="{BB962C8B-B14F-4D97-AF65-F5344CB8AC3E}">
        <p14:creationId xmlns:p14="http://schemas.microsoft.com/office/powerpoint/2010/main" val="3679721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776FA1AE-7D92-4C63-BB09-212F15C489EB}"/>
              </a:ext>
            </a:extLst>
          </p:cNvPr>
          <p:cNvSpPr>
            <a:spLocks noGrp="1"/>
          </p:cNvSpPr>
          <p:nvPr>
            <p:ph sz="half" idx="1"/>
          </p:nvPr>
        </p:nvSpPr>
        <p:spPr>
          <a:xfrm>
            <a:off x="435464" y="1323700"/>
            <a:ext cx="11201570" cy="5370398"/>
          </a:xfrm>
        </p:spPr>
        <p:txBody>
          <a:bodyPr>
            <a:normAutofit fontScale="92500" lnSpcReduction="20000"/>
          </a:bodyPr>
          <a:lstStyle/>
          <a:p>
            <a:pPr>
              <a:lnSpc>
                <a:spcPct val="120000"/>
              </a:lnSpc>
              <a:spcBef>
                <a:spcPts val="0"/>
              </a:spcBef>
            </a:pPr>
            <a:r>
              <a:rPr lang="en-US" dirty="0"/>
              <a:t>If qualification requirements are met, others                                                          may be eligible for the program - </a:t>
            </a:r>
          </a:p>
          <a:p>
            <a:pPr marL="457200" lvl="1">
              <a:lnSpc>
                <a:spcPct val="120000"/>
              </a:lnSpc>
              <a:spcBef>
                <a:spcPts val="0"/>
              </a:spcBef>
            </a:pPr>
            <a:r>
              <a:rPr lang="en-US" sz="2700" b="1" spc="-30" dirty="0"/>
              <a:t>Current student borrowers</a:t>
            </a:r>
            <a:endParaRPr lang="en-US" sz="2700" spc="-30" dirty="0"/>
          </a:p>
          <a:p>
            <a:pPr marL="457200" lvl="1">
              <a:lnSpc>
                <a:spcPct val="120000"/>
              </a:lnSpc>
              <a:spcBef>
                <a:spcPts val="0"/>
              </a:spcBef>
            </a:pPr>
            <a:r>
              <a:rPr lang="en-US" sz="2700" b="1" spc="-30" dirty="0"/>
              <a:t>Parent borrowers </a:t>
            </a:r>
            <a:r>
              <a:rPr lang="en-US" sz="2700" spc="-30" dirty="0"/>
              <a:t>of the federal </a:t>
            </a:r>
            <a:r>
              <a:rPr lang="en-US" sz="2700" b="1" spc="-30" dirty="0"/>
              <a:t>Parent PLUS loans</a:t>
            </a:r>
          </a:p>
          <a:p>
            <a:pPr marL="685800" lvl="2">
              <a:lnSpc>
                <a:spcPct val="120000"/>
              </a:lnSpc>
              <a:spcBef>
                <a:spcPts val="0"/>
              </a:spcBef>
            </a:pPr>
            <a:r>
              <a:rPr lang="en-US" sz="2600" spc="-30" dirty="0"/>
              <a:t>Limited to $20,000 per family for loans of                                                                              multiple children</a:t>
            </a:r>
          </a:p>
          <a:p>
            <a:pPr marL="457200" lvl="1">
              <a:lnSpc>
                <a:spcPct val="120000"/>
              </a:lnSpc>
              <a:spcBef>
                <a:spcPts val="0"/>
              </a:spcBef>
            </a:pPr>
            <a:r>
              <a:rPr lang="en-US" sz="2700" b="1" spc="-30" dirty="0"/>
              <a:t>Graduate student borrowers</a:t>
            </a:r>
            <a:endParaRPr lang="en-US" sz="2700" spc="-30" dirty="0"/>
          </a:p>
          <a:p>
            <a:pPr marL="228600" lvl="1" indent="0">
              <a:lnSpc>
                <a:spcPct val="70000"/>
              </a:lnSpc>
              <a:spcBef>
                <a:spcPts val="1000"/>
              </a:spcBef>
              <a:buNone/>
            </a:pPr>
            <a:endParaRPr lang="en-US" sz="500" spc="-70" dirty="0"/>
          </a:p>
          <a:p>
            <a:pPr>
              <a:lnSpc>
                <a:spcPct val="120000"/>
              </a:lnSpc>
            </a:pPr>
            <a:r>
              <a:rPr lang="en-US" dirty="0"/>
              <a:t>If enrolled in the </a:t>
            </a:r>
            <a:r>
              <a:rPr lang="en-US" b="1" dirty="0"/>
              <a:t>standard repayment plan</a:t>
            </a:r>
            <a:r>
              <a:rPr lang="en-US" dirty="0"/>
              <a:t>, the monthly payment will change once the debt forgiveness is applied.</a:t>
            </a:r>
          </a:p>
          <a:p>
            <a:pPr marL="0" indent="0">
              <a:lnSpc>
                <a:spcPct val="70000"/>
              </a:lnSpc>
              <a:buNone/>
            </a:pPr>
            <a:endParaRPr lang="en-US" sz="500" b="1" dirty="0"/>
          </a:p>
          <a:p>
            <a:pPr>
              <a:lnSpc>
                <a:spcPct val="120000"/>
              </a:lnSpc>
            </a:pPr>
            <a:r>
              <a:rPr lang="en-US" dirty="0"/>
              <a:t>If enrolled in the </a:t>
            </a:r>
            <a:r>
              <a:rPr lang="en-US" b="1" dirty="0"/>
              <a:t>income-driven repayment plan</a:t>
            </a:r>
            <a:r>
              <a:rPr lang="en-US" dirty="0"/>
              <a:t>, the monthly payment may not change, but final balance could be adjusted according to changes in new plan percentage cap and years of repayment.</a:t>
            </a:r>
          </a:p>
        </p:txBody>
      </p:sp>
      <p:pic>
        <p:nvPicPr>
          <p:cNvPr id="4" name="Picture 3">
            <a:extLst>
              <a:ext uri="{FF2B5EF4-FFF2-40B4-BE49-F238E27FC236}">
                <a16:creationId xmlns:a16="http://schemas.microsoft.com/office/drawing/2014/main" id="{9AC4F10D-5014-46D2-A112-924B30ADC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609" y="1615260"/>
            <a:ext cx="3657600" cy="2209347"/>
          </a:xfrm>
          <a:prstGeom prst="rect">
            <a:avLst/>
          </a:prstGeom>
          <a:noFill/>
          <a:ln>
            <a:solidFill>
              <a:schemeClr val="accent1">
                <a:lumMod val="75000"/>
              </a:schemeClr>
            </a:solidFill>
          </a:ln>
        </p:spPr>
      </p:pic>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35464" y="1335023"/>
            <a:ext cx="9569147" cy="46858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9" name="Title 1">
            <a:extLst>
              <a:ext uri="{FF2B5EF4-FFF2-40B4-BE49-F238E27FC236}">
                <a16:creationId xmlns:a16="http://schemas.microsoft.com/office/drawing/2014/main" id="{67981BB7-8B83-4020-B617-D258DAB9F52A}"/>
              </a:ext>
            </a:extLst>
          </p:cNvPr>
          <p:cNvSpPr txBox="1">
            <a:spLocks/>
          </p:cNvSpPr>
          <p:nvPr/>
        </p:nvSpPr>
        <p:spPr>
          <a:xfrm>
            <a:off x="435464" y="468874"/>
            <a:ext cx="11340122"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rgbClr val="0070C0"/>
                </a:solidFill>
                <a:latin typeface="+mn-lt"/>
              </a:rPr>
            </a:br>
            <a:r>
              <a:rPr lang="en-US" sz="7000" b="1" dirty="0">
                <a:solidFill>
                  <a:srgbClr val="0070C0"/>
                </a:solidFill>
                <a:latin typeface="+mn-lt"/>
              </a:rPr>
              <a:t>Federal Student Loan Payments Resume 2023</a:t>
            </a:r>
          </a:p>
        </p:txBody>
      </p:sp>
    </p:spTree>
    <p:extLst>
      <p:ext uri="{BB962C8B-B14F-4D97-AF65-F5344CB8AC3E}">
        <p14:creationId xmlns:p14="http://schemas.microsoft.com/office/powerpoint/2010/main" val="1782058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435464" y="468876"/>
            <a:ext cx="11232661"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rgbClr val="0070C0"/>
                </a:solidFill>
                <a:latin typeface="+mn-lt"/>
              </a:rPr>
            </a:br>
            <a:r>
              <a:rPr lang="en-US" sz="7000" b="1" dirty="0">
                <a:solidFill>
                  <a:srgbClr val="0070C0"/>
                </a:solidFill>
                <a:latin typeface="+mn-lt"/>
              </a:rPr>
              <a:t>Additional Potential Financial Impact</a:t>
            </a:r>
          </a:p>
        </p:txBody>
      </p:sp>
      <p:sp>
        <p:nvSpPr>
          <p:cNvPr id="13" name="Content Placeholder 2">
            <a:extLst>
              <a:ext uri="{FF2B5EF4-FFF2-40B4-BE49-F238E27FC236}">
                <a16:creationId xmlns:a16="http://schemas.microsoft.com/office/drawing/2014/main" id="{776FA1AE-7D92-4C63-BB09-212F15C489EB}"/>
              </a:ext>
            </a:extLst>
          </p:cNvPr>
          <p:cNvSpPr>
            <a:spLocks noGrp="1"/>
          </p:cNvSpPr>
          <p:nvPr>
            <p:ph sz="half" idx="1"/>
          </p:nvPr>
        </p:nvSpPr>
        <p:spPr>
          <a:xfrm>
            <a:off x="435465" y="1352273"/>
            <a:ext cx="6679710" cy="5322953"/>
          </a:xfrm>
        </p:spPr>
        <p:txBody>
          <a:bodyPr>
            <a:noAutofit/>
          </a:bodyPr>
          <a:lstStyle/>
          <a:p>
            <a:r>
              <a:rPr lang="en-US" sz="2600" dirty="0"/>
              <a:t>Borrowers who made payments during the pandemic-related payment pause may request a </a:t>
            </a:r>
            <a:r>
              <a:rPr lang="en-US" sz="2600" b="1" dirty="0"/>
              <a:t>refund</a:t>
            </a:r>
            <a:r>
              <a:rPr lang="en-US" sz="2600" dirty="0"/>
              <a:t> if qualification requirements are met.</a:t>
            </a:r>
          </a:p>
          <a:p>
            <a:pPr marL="0" indent="0">
              <a:lnSpc>
                <a:spcPct val="70000"/>
              </a:lnSpc>
              <a:buNone/>
            </a:pPr>
            <a:r>
              <a:rPr lang="en-US" sz="300" dirty="0"/>
              <a:t> </a:t>
            </a:r>
          </a:p>
          <a:p>
            <a:r>
              <a:rPr lang="en-US" sz="2600" dirty="0"/>
              <a:t>Borrowers will </a:t>
            </a:r>
            <a:r>
              <a:rPr lang="en-US" sz="2600" b="1" dirty="0"/>
              <a:t>not</a:t>
            </a:r>
            <a:r>
              <a:rPr lang="en-US" sz="2600" dirty="0"/>
              <a:t> have to </a:t>
            </a:r>
            <a:r>
              <a:rPr lang="en-US" sz="2600" b="1" dirty="0"/>
              <a:t>pay federal income tax </a:t>
            </a:r>
            <a:r>
              <a:rPr lang="en-US" sz="2600" dirty="0"/>
              <a:t>on the forgiven student loan debt.</a:t>
            </a:r>
          </a:p>
          <a:p>
            <a:pPr marL="0" indent="0">
              <a:lnSpc>
                <a:spcPct val="70000"/>
              </a:lnSpc>
              <a:buNone/>
            </a:pPr>
            <a:endParaRPr lang="en-US" sz="300" dirty="0"/>
          </a:p>
          <a:p>
            <a:r>
              <a:rPr lang="en-US" sz="2600" dirty="0"/>
              <a:t>Some states will impose a state income tax (i.e., MS, AR, NC). </a:t>
            </a:r>
            <a:r>
              <a:rPr lang="en-US" sz="2600" b="1" dirty="0"/>
              <a:t>Alabama does </a:t>
            </a:r>
            <a:r>
              <a:rPr lang="en-US" sz="2600" b="1" u="sng" dirty="0"/>
              <a:t>not currently </a:t>
            </a:r>
            <a:r>
              <a:rPr lang="en-US" sz="2600" b="1" dirty="0"/>
              <a:t>collect state tax on student loan debt forgiveness</a:t>
            </a:r>
            <a:r>
              <a:rPr lang="en-US" sz="2600" dirty="0"/>
              <a:t>.</a:t>
            </a:r>
          </a:p>
          <a:p>
            <a:pPr marL="0" indent="0">
              <a:lnSpc>
                <a:spcPct val="70000"/>
              </a:lnSpc>
              <a:buNone/>
            </a:pPr>
            <a:r>
              <a:rPr lang="en-US" sz="300" b="1" dirty="0"/>
              <a:t> </a:t>
            </a:r>
          </a:p>
          <a:p>
            <a:r>
              <a:rPr lang="en-US" sz="2600" dirty="0"/>
              <a:t>Applications will be available by </a:t>
            </a:r>
            <a:r>
              <a:rPr lang="en-US" sz="2600" b="1" dirty="0"/>
              <a:t>early October</a:t>
            </a:r>
            <a:r>
              <a:rPr lang="en-US" sz="2600" dirty="0"/>
              <a:t> for borrowers who do not have their income information on file with the U.S. Department of Education (USDE).</a:t>
            </a:r>
          </a:p>
        </p:txBody>
      </p:sp>
      <p:pic>
        <p:nvPicPr>
          <p:cNvPr id="4" name="Picture 3">
            <a:extLst>
              <a:ext uri="{FF2B5EF4-FFF2-40B4-BE49-F238E27FC236}">
                <a16:creationId xmlns:a16="http://schemas.microsoft.com/office/drawing/2014/main" id="{CAAE80AE-9EC8-4AC1-ACD0-388FBFAE3A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1" t="13750" r="1875" b="3472"/>
          <a:stretch/>
        </p:blipFill>
        <p:spPr>
          <a:xfrm>
            <a:off x="7459761" y="1494795"/>
            <a:ext cx="4116888" cy="2655289"/>
          </a:xfrm>
          <a:prstGeom prst="rect">
            <a:avLst/>
          </a:prstGeom>
        </p:spPr>
      </p:pic>
      <p:pic>
        <p:nvPicPr>
          <p:cNvPr id="9" name="Picture 8">
            <a:extLst>
              <a:ext uri="{FF2B5EF4-FFF2-40B4-BE49-F238E27FC236}">
                <a16:creationId xmlns:a16="http://schemas.microsoft.com/office/drawing/2014/main" id="{229C0985-93A9-4157-8605-A361B949C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643" y="4235497"/>
            <a:ext cx="3276600" cy="2358929"/>
          </a:xfrm>
          <a:prstGeom prst="rect">
            <a:avLst/>
          </a:prstGeom>
        </p:spPr>
      </p:pic>
    </p:spTree>
    <p:extLst>
      <p:ext uri="{BB962C8B-B14F-4D97-AF65-F5344CB8AC3E}">
        <p14:creationId xmlns:p14="http://schemas.microsoft.com/office/powerpoint/2010/main" val="1515336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435464" y="468876"/>
            <a:ext cx="10464721"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rgbClr val="0070C0"/>
                </a:solidFill>
                <a:latin typeface="+mn-lt"/>
              </a:rPr>
            </a:br>
            <a:r>
              <a:rPr lang="en-US" sz="7000" b="1" dirty="0">
                <a:solidFill>
                  <a:srgbClr val="0070C0"/>
                </a:solidFill>
                <a:latin typeface="+mn-lt"/>
              </a:rPr>
              <a:t>Other Loan Forgiveness Options </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35464" y="1335023"/>
            <a:ext cx="9569147" cy="46858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3" name="Content Placeholder 2">
            <a:extLst>
              <a:ext uri="{FF2B5EF4-FFF2-40B4-BE49-F238E27FC236}">
                <a16:creationId xmlns:a16="http://schemas.microsoft.com/office/drawing/2014/main" id="{776FA1AE-7D92-4C63-BB09-212F15C489EB}"/>
              </a:ext>
            </a:extLst>
          </p:cNvPr>
          <p:cNvSpPr>
            <a:spLocks noGrp="1"/>
          </p:cNvSpPr>
          <p:nvPr>
            <p:ph sz="half" idx="1"/>
          </p:nvPr>
        </p:nvSpPr>
        <p:spPr>
          <a:xfrm>
            <a:off x="435464" y="1333223"/>
            <a:ext cx="5660536" cy="5141979"/>
          </a:xfrm>
        </p:spPr>
        <p:txBody>
          <a:bodyPr>
            <a:noAutofit/>
          </a:bodyPr>
          <a:lstStyle/>
          <a:p>
            <a:pPr marL="233363" lvl="1">
              <a:lnSpc>
                <a:spcPct val="100000"/>
              </a:lnSpc>
              <a:spcBef>
                <a:spcPts val="0"/>
              </a:spcBef>
            </a:pPr>
            <a:r>
              <a:rPr lang="en-US" sz="2600" b="1" dirty="0"/>
              <a:t>Teacher Loan Forgiveness (TLF) </a:t>
            </a:r>
            <a:r>
              <a:rPr lang="en-US" sz="2600" dirty="0"/>
              <a:t>         forgives up to $17,500 on Direct Subsidized, Unsubsidized, and Federal Stafford Loans if employed as a full-time teacher for five complete, consecutive years in a low-income school or educational service agency</a:t>
            </a:r>
          </a:p>
          <a:p>
            <a:pPr marL="4763" lvl="1" indent="0">
              <a:lnSpc>
                <a:spcPct val="70000"/>
              </a:lnSpc>
              <a:spcBef>
                <a:spcPts val="1000"/>
              </a:spcBef>
              <a:buNone/>
            </a:pPr>
            <a:endParaRPr lang="en-US" sz="500" dirty="0"/>
          </a:p>
          <a:p>
            <a:pPr marL="233363" lvl="1">
              <a:lnSpc>
                <a:spcPct val="100000"/>
              </a:lnSpc>
              <a:spcBef>
                <a:spcPts val="0"/>
              </a:spcBef>
            </a:pPr>
            <a:r>
              <a:rPr lang="en-US" sz="2600" b="1" dirty="0"/>
              <a:t>Public Service Loan Forgiveness (PSLF) </a:t>
            </a:r>
            <a:r>
              <a:rPr lang="en-US" sz="2600" dirty="0"/>
              <a:t> forgives remaining balance after 120 monthly payments are made via repayment plan while working full-time for qualifying educational system</a:t>
            </a:r>
          </a:p>
          <a:p>
            <a:pPr marL="457200" lvl="1" indent="0">
              <a:buNone/>
            </a:pPr>
            <a:endParaRPr lang="en-US" sz="2500" dirty="0"/>
          </a:p>
        </p:txBody>
      </p:sp>
      <p:pic>
        <p:nvPicPr>
          <p:cNvPr id="3" name="Picture 2">
            <a:extLst>
              <a:ext uri="{FF2B5EF4-FFF2-40B4-BE49-F238E27FC236}">
                <a16:creationId xmlns:a16="http://schemas.microsoft.com/office/drawing/2014/main" id="{6320FFE3-3FA3-4CCD-A1C3-1F7763AEC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692" y="1334842"/>
            <a:ext cx="4917044" cy="5327084"/>
          </a:xfrm>
          <a:prstGeom prst="rect">
            <a:avLst/>
          </a:prstGeom>
        </p:spPr>
      </p:pic>
      <p:sp>
        <p:nvSpPr>
          <p:cNvPr id="2" name="TextBox 1">
            <a:extLst>
              <a:ext uri="{FF2B5EF4-FFF2-40B4-BE49-F238E27FC236}">
                <a16:creationId xmlns:a16="http://schemas.microsoft.com/office/drawing/2014/main" id="{03C92003-DCC9-449B-9EC9-ECBE73A496E5}"/>
              </a:ext>
            </a:extLst>
          </p:cNvPr>
          <p:cNvSpPr txBox="1"/>
          <p:nvPr/>
        </p:nvSpPr>
        <p:spPr>
          <a:xfrm>
            <a:off x="3968170" y="53419"/>
            <a:ext cx="4917044" cy="769441"/>
          </a:xfrm>
          <a:prstGeom prst="rect">
            <a:avLst/>
          </a:prstGeom>
          <a:noFill/>
        </p:spPr>
        <p:txBody>
          <a:bodyPr wrap="square" rtlCol="0">
            <a:spAutoFit/>
          </a:bodyPr>
          <a:lstStyle/>
          <a:p>
            <a:r>
              <a:rPr lang="en-US" sz="4400" b="1" dirty="0"/>
              <a:t>Oct 31, 2022</a:t>
            </a:r>
          </a:p>
        </p:txBody>
      </p:sp>
    </p:spTree>
    <p:extLst>
      <p:ext uri="{BB962C8B-B14F-4D97-AF65-F5344CB8AC3E}">
        <p14:creationId xmlns:p14="http://schemas.microsoft.com/office/powerpoint/2010/main" val="2371154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968D48-2469-4A7D-8048-BCB938A53B31}"/>
              </a:ext>
            </a:extLst>
          </p:cNvPr>
          <p:cNvSpPr txBox="1">
            <a:spLocks/>
          </p:cNvSpPr>
          <p:nvPr/>
        </p:nvSpPr>
        <p:spPr>
          <a:xfrm>
            <a:off x="435464" y="468876"/>
            <a:ext cx="10464721"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rgbClr val="0070C0"/>
                </a:solidFill>
                <a:latin typeface="+mn-lt"/>
              </a:rPr>
            </a:br>
            <a:r>
              <a:rPr lang="en-US" sz="7000" b="1" dirty="0">
                <a:solidFill>
                  <a:srgbClr val="0070C0"/>
                </a:solidFill>
                <a:latin typeface="+mn-lt"/>
              </a:rPr>
              <a:t>Other Loan Forgiveness Options </a:t>
            </a:r>
          </a:p>
        </p:txBody>
      </p:sp>
      <p:sp>
        <p:nvSpPr>
          <p:cNvPr id="7" name="Content Placeholder 2">
            <a:extLst>
              <a:ext uri="{FF2B5EF4-FFF2-40B4-BE49-F238E27FC236}">
                <a16:creationId xmlns:a16="http://schemas.microsoft.com/office/drawing/2014/main" id="{A49CEA5D-3486-4A9F-8AEE-3E636680A519}"/>
              </a:ext>
            </a:extLst>
          </p:cNvPr>
          <p:cNvSpPr txBox="1">
            <a:spLocks/>
          </p:cNvSpPr>
          <p:nvPr/>
        </p:nvSpPr>
        <p:spPr>
          <a:xfrm>
            <a:off x="435464" y="1335023"/>
            <a:ext cx="9569147" cy="46858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3" name="Content Placeholder 2">
            <a:extLst>
              <a:ext uri="{FF2B5EF4-FFF2-40B4-BE49-F238E27FC236}">
                <a16:creationId xmlns:a16="http://schemas.microsoft.com/office/drawing/2014/main" id="{776FA1AE-7D92-4C63-BB09-212F15C489EB}"/>
              </a:ext>
            </a:extLst>
          </p:cNvPr>
          <p:cNvSpPr>
            <a:spLocks noGrp="1"/>
          </p:cNvSpPr>
          <p:nvPr>
            <p:ph sz="half" idx="1"/>
          </p:nvPr>
        </p:nvSpPr>
        <p:spPr>
          <a:xfrm>
            <a:off x="435464" y="1333223"/>
            <a:ext cx="6060227" cy="4704879"/>
          </a:xfrm>
        </p:spPr>
        <p:txBody>
          <a:bodyPr>
            <a:noAutofit/>
          </a:bodyPr>
          <a:lstStyle/>
          <a:p>
            <a:pPr marL="233363" lvl="1">
              <a:lnSpc>
                <a:spcPct val="100000"/>
              </a:lnSpc>
              <a:spcBef>
                <a:spcPts val="0"/>
              </a:spcBef>
            </a:pPr>
            <a:r>
              <a:rPr lang="en-US" sz="2600" b="1" dirty="0"/>
              <a:t>Total and Permanent Disability Discharge </a:t>
            </a:r>
            <a:r>
              <a:rPr lang="en-US" sz="2600" dirty="0"/>
              <a:t>forgiveness is provided if proof of eligibility documentation is given by Social Security Administration, a    qualified physician, or U.S. Department  of Veterans Affairs</a:t>
            </a:r>
          </a:p>
          <a:p>
            <a:pPr marL="4763" lvl="1" indent="0">
              <a:lnSpc>
                <a:spcPct val="70000"/>
              </a:lnSpc>
              <a:spcBef>
                <a:spcPts val="1000"/>
              </a:spcBef>
              <a:buNone/>
            </a:pPr>
            <a:endParaRPr lang="en-US" sz="500" dirty="0"/>
          </a:p>
          <a:p>
            <a:pPr marL="233363" lvl="1">
              <a:lnSpc>
                <a:spcPct val="100000"/>
              </a:lnSpc>
              <a:spcBef>
                <a:spcPts val="0"/>
              </a:spcBef>
            </a:pPr>
            <a:r>
              <a:rPr lang="en-US" sz="2600" b="1" dirty="0"/>
              <a:t>Closed School Discharge </a:t>
            </a:r>
            <a:r>
              <a:rPr lang="en-US" sz="2600" dirty="0"/>
              <a:t>                  forgiveness of federal student loan           is given if school permanently closes while enrolled or soon after student withdraws from the school</a:t>
            </a:r>
          </a:p>
          <a:p>
            <a:pPr marL="457200" lvl="1" indent="0">
              <a:buNone/>
            </a:pPr>
            <a:endParaRPr lang="en-US" sz="2500" dirty="0"/>
          </a:p>
        </p:txBody>
      </p:sp>
      <p:pic>
        <p:nvPicPr>
          <p:cNvPr id="3" name="Picture 2">
            <a:extLst>
              <a:ext uri="{FF2B5EF4-FFF2-40B4-BE49-F238E27FC236}">
                <a16:creationId xmlns:a16="http://schemas.microsoft.com/office/drawing/2014/main" id="{39594B5D-3C64-4496-9065-8D6C5CE14980}"/>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37" t="13459" r="41557" b="11149"/>
          <a:stretch/>
        </p:blipFill>
        <p:spPr>
          <a:xfrm>
            <a:off x="6834981" y="1293216"/>
            <a:ext cx="3474720" cy="2549118"/>
          </a:xfrm>
          <a:prstGeom prst="rect">
            <a:avLst/>
          </a:prstGeom>
        </p:spPr>
      </p:pic>
      <p:pic>
        <p:nvPicPr>
          <p:cNvPr id="5" name="Picture 4">
            <a:extLst>
              <a:ext uri="{FF2B5EF4-FFF2-40B4-BE49-F238E27FC236}">
                <a16:creationId xmlns:a16="http://schemas.microsoft.com/office/drawing/2014/main" id="{9CDD4701-895D-49E9-8DDB-70F49B8800CA}"/>
              </a:ext>
            </a:extLst>
          </p:cNvPr>
          <p:cNvPicPr>
            <a:picLocks noChangeAspect="1"/>
          </p:cNvPicPr>
          <p:nvPr/>
        </p:nvPicPr>
        <p:blipFill rotWithShape="1">
          <a:blip r:embed="rId3">
            <a:extLst>
              <a:ext uri="{28A0092B-C50C-407E-A947-70E740481C1C}">
                <a14:useLocalDpi xmlns:a14="http://schemas.microsoft.com/office/drawing/2010/main" val="0"/>
              </a:ext>
            </a:extLst>
          </a:blip>
          <a:srcRect b="3720"/>
          <a:stretch/>
        </p:blipFill>
        <p:spPr>
          <a:xfrm>
            <a:off x="6899746" y="3861192"/>
            <a:ext cx="3474720" cy="2238898"/>
          </a:xfrm>
          <a:prstGeom prst="rect">
            <a:avLst/>
          </a:prstGeom>
        </p:spPr>
      </p:pic>
    </p:spTree>
    <p:extLst>
      <p:ext uri="{BB962C8B-B14F-4D97-AF65-F5344CB8AC3E}">
        <p14:creationId xmlns:p14="http://schemas.microsoft.com/office/powerpoint/2010/main" val="806030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99480-6A46-41EC-B6CB-D3FFB9E8D621}"/>
              </a:ext>
            </a:extLst>
          </p:cNvPr>
          <p:cNvSpPr>
            <a:spLocks noGrp="1"/>
          </p:cNvSpPr>
          <p:nvPr>
            <p:ph sz="half" idx="1"/>
          </p:nvPr>
        </p:nvSpPr>
        <p:spPr>
          <a:xfrm>
            <a:off x="1036598" y="3597195"/>
            <a:ext cx="5181600" cy="2852096"/>
          </a:xfrm>
        </p:spPr>
        <p:txBody>
          <a:bodyPr>
            <a:noAutofit/>
          </a:bodyPr>
          <a:lstStyle/>
          <a:p>
            <a:pPr>
              <a:lnSpc>
                <a:spcPct val="70000"/>
              </a:lnSpc>
            </a:pPr>
            <a:r>
              <a:rPr lang="en-US" sz="2400" dirty="0"/>
              <a:t>Provided by the government</a:t>
            </a:r>
          </a:p>
          <a:p>
            <a:pPr>
              <a:lnSpc>
                <a:spcPct val="70000"/>
              </a:lnSpc>
            </a:pPr>
            <a:r>
              <a:rPr lang="en-US" sz="2400" dirty="0"/>
              <a:t>Conditions mandated by law</a:t>
            </a:r>
          </a:p>
          <a:p>
            <a:pPr>
              <a:lnSpc>
                <a:spcPct val="70000"/>
              </a:lnSpc>
            </a:pPr>
            <a:r>
              <a:rPr lang="en-US" sz="2400" dirty="0"/>
              <a:t>Fixed interest rates</a:t>
            </a:r>
          </a:p>
          <a:p>
            <a:pPr>
              <a:lnSpc>
                <a:spcPct val="70000"/>
              </a:lnSpc>
            </a:pPr>
            <a:r>
              <a:rPr lang="en-US" sz="2400" dirty="0"/>
              <a:t>Income-driven repayment plan</a:t>
            </a:r>
          </a:p>
          <a:p>
            <a:pPr>
              <a:lnSpc>
                <a:spcPct val="70000"/>
              </a:lnSpc>
            </a:pPr>
            <a:r>
              <a:rPr lang="en-US" sz="2400" dirty="0"/>
              <a:t>Loan forgiveness programs</a:t>
            </a:r>
          </a:p>
          <a:p>
            <a:pPr>
              <a:lnSpc>
                <a:spcPct val="70000"/>
              </a:lnSpc>
            </a:pPr>
            <a:r>
              <a:rPr lang="en-US" sz="2400" dirty="0"/>
              <a:t>Default rehabilitation </a:t>
            </a:r>
          </a:p>
          <a:p>
            <a:pPr>
              <a:lnSpc>
                <a:spcPct val="70000"/>
              </a:lnSpc>
            </a:pPr>
            <a:r>
              <a:rPr lang="en-US" sz="2400" dirty="0"/>
              <a:t>Cap on loan amount </a:t>
            </a:r>
          </a:p>
        </p:txBody>
      </p:sp>
      <p:sp>
        <p:nvSpPr>
          <p:cNvPr id="4" name="Content Placeholder 3">
            <a:extLst>
              <a:ext uri="{FF2B5EF4-FFF2-40B4-BE49-F238E27FC236}">
                <a16:creationId xmlns:a16="http://schemas.microsoft.com/office/drawing/2014/main" id="{313E2E1E-381E-40AA-A8B6-247EE7D1B4BE}"/>
              </a:ext>
            </a:extLst>
          </p:cNvPr>
          <p:cNvSpPr>
            <a:spLocks noGrp="1"/>
          </p:cNvSpPr>
          <p:nvPr>
            <p:ph sz="half" idx="2"/>
          </p:nvPr>
        </p:nvSpPr>
        <p:spPr>
          <a:xfrm>
            <a:off x="6172200" y="3597194"/>
            <a:ext cx="5181600" cy="2852097"/>
          </a:xfrm>
        </p:spPr>
        <p:txBody>
          <a:bodyPr>
            <a:noAutofit/>
          </a:bodyPr>
          <a:lstStyle/>
          <a:p>
            <a:pPr>
              <a:lnSpc>
                <a:spcPct val="70000"/>
              </a:lnSpc>
            </a:pPr>
            <a:r>
              <a:rPr lang="en-US" sz="2400" dirty="0"/>
              <a:t>Provided by a bank or lender</a:t>
            </a:r>
          </a:p>
          <a:p>
            <a:pPr>
              <a:lnSpc>
                <a:spcPct val="70000"/>
              </a:lnSpc>
            </a:pPr>
            <a:r>
              <a:rPr lang="en-US" sz="2400" dirty="0"/>
              <a:t>Conditions mandated by lender</a:t>
            </a:r>
          </a:p>
          <a:p>
            <a:pPr>
              <a:lnSpc>
                <a:spcPct val="70000"/>
              </a:lnSpc>
            </a:pPr>
            <a:r>
              <a:rPr lang="en-US" sz="2400" dirty="0"/>
              <a:t>Possible variable interest rates</a:t>
            </a:r>
          </a:p>
          <a:p>
            <a:pPr>
              <a:lnSpc>
                <a:spcPct val="70000"/>
              </a:lnSpc>
            </a:pPr>
            <a:r>
              <a:rPr lang="en-US" sz="2400" dirty="0"/>
              <a:t>No affordable repayment plans</a:t>
            </a:r>
          </a:p>
          <a:p>
            <a:pPr>
              <a:lnSpc>
                <a:spcPct val="70000"/>
              </a:lnSpc>
            </a:pPr>
            <a:r>
              <a:rPr lang="en-US" sz="2400" dirty="0"/>
              <a:t>No loan forgiveness programs</a:t>
            </a:r>
          </a:p>
          <a:p>
            <a:pPr>
              <a:lnSpc>
                <a:spcPct val="70000"/>
              </a:lnSpc>
            </a:pPr>
            <a:r>
              <a:rPr lang="en-US" sz="2400" dirty="0"/>
              <a:t>No default rehabilitation </a:t>
            </a:r>
          </a:p>
          <a:p>
            <a:pPr>
              <a:lnSpc>
                <a:spcPct val="70000"/>
              </a:lnSpc>
            </a:pPr>
            <a:r>
              <a:rPr lang="en-US" sz="2400" dirty="0"/>
              <a:t>Credit history-based</a:t>
            </a:r>
          </a:p>
          <a:p>
            <a:pPr>
              <a:lnSpc>
                <a:spcPct val="70000"/>
              </a:lnSpc>
            </a:pPr>
            <a:endParaRPr lang="en-US" sz="2400" dirty="0"/>
          </a:p>
        </p:txBody>
      </p:sp>
      <p:sp>
        <p:nvSpPr>
          <p:cNvPr id="8" name="Title 1">
            <a:extLst>
              <a:ext uri="{FF2B5EF4-FFF2-40B4-BE49-F238E27FC236}">
                <a16:creationId xmlns:a16="http://schemas.microsoft.com/office/drawing/2014/main" id="{310BEB54-979E-4A04-9A99-D8A9CCD406E1}"/>
              </a:ext>
            </a:extLst>
          </p:cNvPr>
          <p:cNvSpPr txBox="1">
            <a:spLocks/>
          </p:cNvSpPr>
          <p:nvPr/>
        </p:nvSpPr>
        <p:spPr>
          <a:xfrm>
            <a:off x="435464" y="468876"/>
            <a:ext cx="10464721" cy="86614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b="1" dirty="0">
                <a:solidFill>
                  <a:srgbClr val="0070C0"/>
                </a:solidFill>
                <a:latin typeface="+mn-lt"/>
              </a:rPr>
            </a:br>
            <a:r>
              <a:rPr lang="en-US" sz="7000" b="1" dirty="0">
                <a:solidFill>
                  <a:srgbClr val="0070C0"/>
                </a:solidFill>
                <a:latin typeface="+mn-lt"/>
              </a:rPr>
              <a:t>Federal versus Private Loan Forgiveness </a:t>
            </a:r>
          </a:p>
        </p:txBody>
      </p:sp>
      <p:sp>
        <p:nvSpPr>
          <p:cNvPr id="9" name="Content Placeholder 2">
            <a:extLst>
              <a:ext uri="{FF2B5EF4-FFF2-40B4-BE49-F238E27FC236}">
                <a16:creationId xmlns:a16="http://schemas.microsoft.com/office/drawing/2014/main" id="{F7D19167-8B9F-4F4D-A7B4-576A9EF9EA77}"/>
              </a:ext>
            </a:extLst>
          </p:cNvPr>
          <p:cNvSpPr txBox="1">
            <a:spLocks/>
          </p:cNvSpPr>
          <p:nvPr/>
        </p:nvSpPr>
        <p:spPr>
          <a:xfrm>
            <a:off x="435465" y="1333224"/>
            <a:ext cx="11089426" cy="14789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t>Forgiveness only applies to federal student loans as these loans provide benefits that are not provided by other loans. Forgiveness for private student loans (i.e., private bank) would require additional funding for the USDE budget as well as consideration of foregone payments of prior USDE expenditures and future USDE budgets.</a:t>
            </a:r>
          </a:p>
        </p:txBody>
      </p:sp>
      <p:sp>
        <p:nvSpPr>
          <p:cNvPr id="10" name="TextBox 9">
            <a:extLst>
              <a:ext uri="{FF2B5EF4-FFF2-40B4-BE49-F238E27FC236}">
                <a16:creationId xmlns:a16="http://schemas.microsoft.com/office/drawing/2014/main" id="{CBE4D7B0-75A3-40D3-8436-375C019598E4}"/>
              </a:ext>
            </a:extLst>
          </p:cNvPr>
          <p:cNvSpPr txBox="1"/>
          <p:nvPr/>
        </p:nvSpPr>
        <p:spPr>
          <a:xfrm>
            <a:off x="519013" y="3104751"/>
            <a:ext cx="4303143" cy="492443"/>
          </a:xfrm>
          <a:prstGeom prst="rect">
            <a:avLst/>
          </a:prstGeom>
          <a:noFill/>
        </p:spPr>
        <p:txBody>
          <a:bodyPr wrap="square" rtlCol="0">
            <a:spAutoFit/>
          </a:bodyPr>
          <a:lstStyle/>
          <a:p>
            <a:pPr algn="ctr"/>
            <a:r>
              <a:rPr lang="en-US" sz="2600" b="1" u="sng" dirty="0"/>
              <a:t>Federal Student Loans</a:t>
            </a:r>
          </a:p>
        </p:txBody>
      </p:sp>
      <p:sp>
        <p:nvSpPr>
          <p:cNvPr id="11" name="TextBox 10">
            <a:extLst>
              <a:ext uri="{FF2B5EF4-FFF2-40B4-BE49-F238E27FC236}">
                <a16:creationId xmlns:a16="http://schemas.microsoft.com/office/drawing/2014/main" id="{E2DE63B9-BADA-4A83-9472-5B6B8938757A}"/>
              </a:ext>
            </a:extLst>
          </p:cNvPr>
          <p:cNvSpPr txBox="1"/>
          <p:nvPr/>
        </p:nvSpPr>
        <p:spPr>
          <a:xfrm>
            <a:off x="5758851" y="3104751"/>
            <a:ext cx="4044351" cy="492443"/>
          </a:xfrm>
          <a:prstGeom prst="rect">
            <a:avLst/>
          </a:prstGeom>
          <a:noFill/>
        </p:spPr>
        <p:txBody>
          <a:bodyPr wrap="square" rtlCol="0">
            <a:spAutoFit/>
          </a:bodyPr>
          <a:lstStyle/>
          <a:p>
            <a:pPr algn="ctr"/>
            <a:r>
              <a:rPr lang="en-US" sz="2600" b="1" u="sng" dirty="0"/>
              <a:t>Private Student Loans</a:t>
            </a:r>
          </a:p>
        </p:txBody>
      </p:sp>
    </p:spTree>
    <p:extLst>
      <p:ext uri="{BB962C8B-B14F-4D97-AF65-F5344CB8AC3E}">
        <p14:creationId xmlns:p14="http://schemas.microsoft.com/office/powerpoint/2010/main" val="210151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524000" y="75110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II.  ROLL CALL and </a:t>
            </a:r>
            <a:br>
              <a:rPr lang="en-US" b="1" dirty="0">
                <a:solidFill>
                  <a:srgbClr val="4472C4"/>
                </a:solidFill>
                <a:latin typeface="+mn-lt"/>
              </a:rPr>
            </a:br>
            <a:r>
              <a:rPr lang="en-US" b="1" dirty="0">
                <a:solidFill>
                  <a:srgbClr val="4472C4"/>
                </a:solidFill>
                <a:latin typeface="+mn-lt"/>
              </a:rPr>
              <a:t>QUORUM DETERMINATION	</a:t>
            </a:r>
          </a:p>
        </p:txBody>
      </p:sp>
      <p:pic>
        <p:nvPicPr>
          <p:cNvPr id="6" name="Picture 5">
            <a:extLst>
              <a:ext uri="{FF2B5EF4-FFF2-40B4-BE49-F238E27FC236}">
                <a16:creationId xmlns:a16="http://schemas.microsoft.com/office/drawing/2014/main" id="{023E37BE-F31B-459F-991E-CA26BBB9744D}"/>
              </a:ext>
            </a:extLst>
          </p:cNvPr>
          <p:cNvPicPr>
            <a:picLocks noChangeAspect="1"/>
          </p:cNvPicPr>
          <p:nvPr/>
        </p:nvPicPr>
        <p:blipFill>
          <a:blip r:embed="rId2"/>
          <a:stretch>
            <a:fillRect/>
          </a:stretch>
        </p:blipFill>
        <p:spPr>
          <a:xfrm>
            <a:off x="2354817" y="2020810"/>
            <a:ext cx="7482366" cy="4208831"/>
          </a:xfrm>
          <a:prstGeom prst="rect">
            <a:avLst/>
          </a:prstGeom>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D5A2-6E38-49C2-8A98-540863694957}"/>
              </a:ext>
            </a:extLst>
          </p:cNvPr>
          <p:cNvSpPr>
            <a:spLocks noGrp="1"/>
          </p:cNvSpPr>
          <p:nvPr>
            <p:ph type="title"/>
          </p:nvPr>
        </p:nvSpPr>
        <p:spPr/>
        <p:txBody>
          <a:bodyPr/>
          <a:lstStyle/>
          <a:p>
            <a:r>
              <a:rPr lang="en-US" b="1" dirty="0">
                <a:solidFill>
                  <a:srgbClr val="0070C0"/>
                </a:solidFill>
                <a:latin typeface="+mn-lt"/>
              </a:rPr>
              <a:t>AMSTEP is a loan repayment program</a:t>
            </a:r>
          </a:p>
        </p:txBody>
      </p:sp>
      <p:sp>
        <p:nvSpPr>
          <p:cNvPr id="3" name="Content Placeholder 2">
            <a:extLst>
              <a:ext uri="{FF2B5EF4-FFF2-40B4-BE49-F238E27FC236}">
                <a16:creationId xmlns:a16="http://schemas.microsoft.com/office/drawing/2014/main" id="{1C7CF3C9-3E57-4541-984F-C593DCFBE576}"/>
              </a:ext>
            </a:extLst>
          </p:cNvPr>
          <p:cNvSpPr>
            <a:spLocks noGrp="1"/>
          </p:cNvSpPr>
          <p:nvPr>
            <p:ph sz="half" idx="1"/>
          </p:nvPr>
        </p:nvSpPr>
        <p:spPr>
          <a:xfrm>
            <a:off x="838200" y="1825625"/>
            <a:ext cx="9677400" cy="3020695"/>
          </a:xfrm>
        </p:spPr>
        <p:txBody>
          <a:bodyPr/>
          <a:lstStyle/>
          <a:p>
            <a:pPr marL="228600">
              <a:tabLst>
                <a:tab pos="27432" algn="l"/>
                <a:tab pos="-1731873600" algn="l"/>
                <a:tab pos="6542532" algn="r"/>
              </a:tabLst>
            </a:pPr>
            <a:r>
              <a:rPr lang="en-US" sz="2800" kern="1400" dirty="0"/>
              <a:t>The Alabama Math and Science Teacher Education Progra</a:t>
            </a:r>
            <a:r>
              <a:rPr lang="en-US" kern="1400" dirty="0"/>
              <a:t>m is a l</a:t>
            </a:r>
            <a:r>
              <a:rPr lang="en-US" sz="2800" kern="1400" dirty="0"/>
              <a:t>oan repayment program where ACHE pays a math, science, or computer science teacher a certain amount annually, based upon their federal student loan balance for up to four years.</a:t>
            </a:r>
          </a:p>
          <a:p>
            <a:pPr marL="228600">
              <a:tabLst>
                <a:tab pos="27432" algn="l"/>
                <a:tab pos="-1731873600" algn="l"/>
                <a:tab pos="6542532" algn="r"/>
              </a:tabLst>
            </a:pPr>
            <a:r>
              <a:rPr lang="en-US" kern="1400" dirty="0"/>
              <a:t>The Biden forgiveness program will reduce the amount of a teacher’s total debt, which will, in the short-term, reduce the  amount ACHE is obligated. </a:t>
            </a:r>
            <a:endParaRPr lang="en-US" sz="2800" b="1" kern="1400" dirty="0">
              <a:solidFill>
                <a:srgbClr val="4472C4"/>
              </a:solidFill>
            </a:endParaRPr>
          </a:p>
          <a:p>
            <a:pPr marL="228600">
              <a:tabLst>
                <a:tab pos="27432" algn="l"/>
                <a:tab pos="-1731873600" algn="l"/>
                <a:tab pos="6542532" algn="r"/>
              </a:tabLst>
            </a:pPr>
            <a:endParaRPr lang="en-US" sz="1600" b="1" kern="1400" dirty="0">
              <a:solidFill>
                <a:srgbClr val="4472C4"/>
              </a:solidFill>
            </a:endParaRPr>
          </a:p>
          <a:p>
            <a:endParaRPr lang="en-US" dirty="0"/>
          </a:p>
        </p:txBody>
      </p:sp>
    </p:spTree>
    <p:extLst>
      <p:ext uri="{BB962C8B-B14F-4D97-AF65-F5344CB8AC3E}">
        <p14:creationId xmlns:p14="http://schemas.microsoft.com/office/powerpoint/2010/main" val="2612978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B1A7F-A53F-403E-AFED-DD3D6DD5263A}"/>
              </a:ext>
            </a:extLst>
          </p:cNvPr>
          <p:cNvSpPr>
            <a:spLocks noGrp="1"/>
          </p:cNvSpPr>
          <p:nvPr>
            <p:ph idx="1"/>
          </p:nvPr>
        </p:nvSpPr>
        <p:spPr>
          <a:xfrm>
            <a:off x="1355003" y="1300236"/>
            <a:ext cx="5257800" cy="4351338"/>
          </a:xfrm>
        </p:spPr>
        <p:txBody>
          <a:bodyPr>
            <a:normAutofit/>
          </a:bodyPr>
          <a:lstStyle/>
          <a:p>
            <a:pPr marL="0" indent="0" algn="ctr">
              <a:buNone/>
            </a:pPr>
            <a:r>
              <a:rPr lang="en-US" sz="6600" dirty="0">
                <a:solidFill>
                  <a:srgbClr val="0070C0"/>
                </a:solidFill>
              </a:rPr>
              <a:t>Cost of higher education is still a big issue </a:t>
            </a:r>
          </a:p>
        </p:txBody>
      </p:sp>
      <p:pic>
        <p:nvPicPr>
          <p:cNvPr id="6146" name="Picture 2">
            <a:extLst>
              <a:ext uri="{FF2B5EF4-FFF2-40B4-BE49-F238E27FC236}">
                <a16:creationId xmlns:a16="http://schemas.microsoft.com/office/drawing/2014/main" id="{524852A7-3557-4FE4-B018-DF4EAAC9D9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913" b="9559"/>
          <a:stretch/>
        </p:blipFill>
        <p:spPr bwMode="auto">
          <a:xfrm>
            <a:off x="7004915" y="1984663"/>
            <a:ext cx="4144530" cy="399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FE563944-A0C6-48D8-8180-354A44D306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31" b="67442"/>
          <a:stretch/>
        </p:blipFill>
        <p:spPr bwMode="auto">
          <a:xfrm>
            <a:off x="7282006" y="246212"/>
            <a:ext cx="4144530" cy="157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618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CCB0E5AF-843C-4AC4-AF51-775500C6FEDF}"/>
              </a:ext>
            </a:extLst>
          </p:cNvPr>
          <p:cNvGraphicFramePr>
            <a:graphicFrameLocks noChangeAspect="1"/>
          </p:cNvGraphicFramePr>
          <p:nvPr>
            <p:extLst>
              <p:ext uri="{D42A27DB-BD31-4B8C-83A1-F6EECF244321}">
                <p14:modId xmlns:p14="http://schemas.microsoft.com/office/powerpoint/2010/main" val="3526568599"/>
              </p:ext>
            </p:extLst>
          </p:nvPr>
        </p:nvGraphicFramePr>
        <p:xfrm>
          <a:off x="21064" y="1048614"/>
          <a:ext cx="12170935" cy="5809386"/>
        </p:xfrm>
        <a:graphic>
          <a:graphicData uri="http://schemas.openxmlformats.org/presentationml/2006/ole">
            <mc:AlternateContent xmlns:mc="http://schemas.openxmlformats.org/markup-compatibility/2006">
              <mc:Choice xmlns:v="urn:schemas-microsoft-com:vml" Requires="v">
                <p:oleObj spid="_x0000_s3101" name="Worksheet" r:id="rId3" imgW="9098208" imgH="4998720" progId="Excel.Sheet.12">
                  <p:embed/>
                </p:oleObj>
              </mc:Choice>
              <mc:Fallback>
                <p:oleObj name="Worksheet" r:id="rId3" imgW="9098208" imgH="4998720" progId="Excel.Sheet.12">
                  <p:embed/>
                  <p:pic>
                    <p:nvPicPr>
                      <p:cNvPr id="7" name="Object 6">
                        <a:extLst>
                          <a:ext uri="{FF2B5EF4-FFF2-40B4-BE49-F238E27FC236}">
                            <a16:creationId xmlns:a16="http://schemas.microsoft.com/office/drawing/2014/main" id="{CCB0E5AF-843C-4AC4-AF51-775500C6FEDF}"/>
                          </a:ext>
                        </a:extLst>
                      </p:cNvPr>
                      <p:cNvPicPr/>
                      <p:nvPr/>
                    </p:nvPicPr>
                    <p:blipFill>
                      <a:blip r:embed="rId4"/>
                      <a:stretch>
                        <a:fillRect/>
                      </a:stretch>
                    </p:blipFill>
                    <p:spPr>
                      <a:xfrm>
                        <a:off x="21064" y="1048614"/>
                        <a:ext cx="12170935" cy="5809386"/>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6335440C-DD47-44EC-8C9A-09BED4150B9D}"/>
              </a:ext>
            </a:extLst>
          </p:cNvPr>
          <p:cNvCxnSpPr>
            <a:cxnSpLocks/>
          </p:cNvCxnSpPr>
          <p:nvPr/>
        </p:nvCxnSpPr>
        <p:spPr>
          <a:xfrm flipV="1">
            <a:off x="520700" y="3450801"/>
            <a:ext cx="11189496" cy="162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0751468-5BE7-4E04-95B9-02088C18F72D}"/>
              </a:ext>
            </a:extLst>
          </p:cNvPr>
          <p:cNvSpPr txBox="1"/>
          <p:nvPr/>
        </p:nvSpPr>
        <p:spPr>
          <a:xfrm>
            <a:off x="250415" y="-22421"/>
            <a:ext cx="81689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Affordability: </a:t>
            </a:r>
            <a:r>
              <a:rPr kumimoji="0" lang="en-US" sz="3600" b="0"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Two-Year Colleges  </a:t>
            </a:r>
          </a:p>
        </p:txBody>
      </p:sp>
      <p:sp>
        <p:nvSpPr>
          <p:cNvPr id="8" name="Rectangle 7">
            <a:extLst>
              <a:ext uri="{FF2B5EF4-FFF2-40B4-BE49-F238E27FC236}">
                <a16:creationId xmlns:a16="http://schemas.microsoft.com/office/drawing/2014/main" id="{F9EAC8A0-2F46-47F8-A3BD-E9F3802DE694}"/>
              </a:ext>
            </a:extLst>
          </p:cNvPr>
          <p:cNvSpPr/>
          <p:nvPr/>
        </p:nvSpPr>
        <p:spPr>
          <a:xfrm>
            <a:off x="7783034" y="140673"/>
            <a:ext cx="430239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KY,</a:t>
            </a:r>
            <a:r>
              <a:rPr kumimoji="0" lang="en-US" sz="26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MS and TN among </a:t>
            </a:r>
            <a:r>
              <a:rPr kumimoji="0" lang="en-US" sz="26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most</a:t>
            </a:r>
            <a:r>
              <a:rPr kumimoji="0" lang="en-US" sz="2600" b="0" i="0" u="sng"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affordable </a:t>
            </a:r>
            <a:r>
              <a:rPr kumimoji="0" lang="en-US" sz="26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states</a:t>
            </a:r>
            <a:r>
              <a:rPr kumimoji="0" lang="en-US" sz="2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600" dirty="0">
                <a:solidFill>
                  <a:srgbClr val="C00000"/>
                </a:solidFill>
                <a:latin typeface="Arial" panose="020B0604020202020204" pitchFamily="34" charset="0"/>
                <a:cs typeface="Arial" panose="020B0604020202020204" pitchFamily="34" charset="0"/>
              </a:rPr>
              <a:t>AL middle of the pack </a:t>
            </a:r>
            <a:endParaRPr kumimoji="0" lang="en-US" sz="2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3160DA0-A3FE-4026-9769-10F26B11D6F6}"/>
              </a:ext>
            </a:extLst>
          </p:cNvPr>
          <p:cNvSpPr txBox="1"/>
          <p:nvPr/>
        </p:nvSpPr>
        <p:spPr>
          <a:xfrm>
            <a:off x="9875522" y="-22421"/>
            <a:ext cx="1415332" cy="261610"/>
          </a:xfrm>
          <a:prstGeom prst="rect">
            <a:avLst/>
          </a:prstGeom>
          <a:noFill/>
        </p:spPr>
        <p:txBody>
          <a:bodyPr wrap="square" rtlCol="0">
            <a:spAutoFit/>
          </a:bodyPr>
          <a:lstStyle/>
          <a:p>
            <a:r>
              <a:rPr lang="en-US" sz="1100" b="1" dirty="0"/>
              <a:t>Net Price</a:t>
            </a:r>
          </a:p>
        </p:txBody>
      </p:sp>
    </p:spTree>
    <p:extLst>
      <p:ext uri="{BB962C8B-B14F-4D97-AF65-F5344CB8AC3E}">
        <p14:creationId xmlns:p14="http://schemas.microsoft.com/office/powerpoint/2010/main" val="225757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8BC5463E-BAA8-49A3-9ECB-994E4F738F09}"/>
              </a:ext>
            </a:extLst>
          </p:cNvPr>
          <p:cNvGraphicFramePr>
            <a:graphicFrameLocks noChangeAspect="1"/>
          </p:cNvGraphicFramePr>
          <p:nvPr>
            <p:extLst>
              <p:ext uri="{D42A27DB-BD31-4B8C-83A1-F6EECF244321}">
                <p14:modId xmlns:p14="http://schemas.microsoft.com/office/powerpoint/2010/main" val="1594055850"/>
              </p:ext>
            </p:extLst>
          </p:nvPr>
        </p:nvGraphicFramePr>
        <p:xfrm>
          <a:off x="478085" y="242265"/>
          <a:ext cx="11049000" cy="7221537"/>
        </p:xfrm>
        <a:graphic>
          <a:graphicData uri="http://schemas.openxmlformats.org/presentationml/2006/ole">
            <mc:AlternateContent xmlns:mc="http://schemas.openxmlformats.org/markup-compatibility/2006">
              <mc:Choice xmlns:v="urn:schemas-microsoft-com:vml" Requires="v">
                <p:oleObj spid="_x0000_s4125" name="Worksheet" r:id="rId3" imgW="10957536" imgH="5448444" progId="Excel.Sheet.12">
                  <p:embed/>
                </p:oleObj>
              </mc:Choice>
              <mc:Fallback>
                <p:oleObj name="Worksheet" r:id="rId3" imgW="10957536" imgH="5448444" progId="Excel.Sheet.12">
                  <p:embed/>
                  <p:pic>
                    <p:nvPicPr>
                      <p:cNvPr id="5" name="Object 4">
                        <a:extLst>
                          <a:ext uri="{FF2B5EF4-FFF2-40B4-BE49-F238E27FC236}">
                            <a16:creationId xmlns:a16="http://schemas.microsoft.com/office/drawing/2014/main" id="{8BC5463E-BAA8-49A3-9ECB-994E4F738F09}"/>
                          </a:ext>
                        </a:extLst>
                      </p:cNvPr>
                      <p:cNvPicPr/>
                      <p:nvPr/>
                    </p:nvPicPr>
                    <p:blipFill>
                      <a:blip r:embed="rId4"/>
                      <a:stretch>
                        <a:fillRect/>
                      </a:stretch>
                    </p:blipFill>
                    <p:spPr>
                      <a:xfrm>
                        <a:off x="478085" y="242265"/>
                        <a:ext cx="11049000" cy="722153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CDD8ED25-8CAD-4C1D-87B5-467CE98A9872}"/>
              </a:ext>
            </a:extLst>
          </p:cNvPr>
          <p:cNvCxnSpPr>
            <a:cxnSpLocks/>
          </p:cNvCxnSpPr>
          <p:nvPr/>
        </p:nvCxnSpPr>
        <p:spPr>
          <a:xfrm>
            <a:off x="839592" y="1958149"/>
            <a:ext cx="10912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8E47C37-24E9-443B-9751-F392405B20A9}"/>
              </a:ext>
            </a:extLst>
          </p:cNvPr>
          <p:cNvSpPr/>
          <p:nvPr/>
        </p:nvSpPr>
        <p:spPr>
          <a:xfrm>
            <a:off x="8126083" y="400717"/>
            <a:ext cx="381550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C00000"/>
                </a:solidFill>
                <a:latin typeface="Calibri" panose="020F0502020204030204" pitchFamily="34" charset="0"/>
              </a:rPr>
              <a:t>AL </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tied with MS for third highest (</a:t>
            </a:r>
            <a:r>
              <a:rPr kumimoji="0" lang="en-US" sz="2800" b="0" i="0" u="sng" strike="noStrike" kern="1200" cap="none" spc="0" normalizeH="0" baseline="0" noProof="0" dirty="0">
                <a:ln>
                  <a:noFill/>
                </a:ln>
                <a:solidFill>
                  <a:srgbClr val="C00000"/>
                </a:solidFill>
                <a:effectLst/>
                <a:uLnTx/>
                <a:uFillTx/>
                <a:latin typeface="Calibri" panose="020F0502020204030204" pitchFamily="34" charset="0"/>
                <a:ea typeface="+mn-ea"/>
                <a:cs typeface="+mn-cs"/>
              </a:rPr>
              <a:t>least affordable</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a:t>
            </a:r>
            <a:endPar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062F97F-A618-44A8-82CB-298AFEB86AB8}"/>
              </a:ext>
            </a:extLst>
          </p:cNvPr>
          <p:cNvSpPr txBox="1"/>
          <p:nvPr/>
        </p:nvSpPr>
        <p:spPr>
          <a:xfrm>
            <a:off x="250415" y="-22421"/>
            <a:ext cx="78756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Affordability:  </a:t>
            </a:r>
            <a:r>
              <a:rPr kumimoji="0" lang="en-US" sz="3600" b="0"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Regional Universities</a:t>
            </a:r>
            <a:endParaRPr kumimoji="0" lang="en-US" sz="2800" b="0"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101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F280239F-2009-499D-8C09-DFD985F89EC9}"/>
              </a:ext>
            </a:extLst>
          </p:cNvPr>
          <p:cNvGraphicFramePr>
            <a:graphicFrameLocks noChangeAspect="1"/>
          </p:cNvGraphicFramePr>
          <p:nvPr>
            <p:extLst>
              <p:ext uri="{D42A27DB-BD31-4B8C-83A1-F6EECF244321}">
                <p14:modId xmlns:p14="http://schemas.microsoft.com/office/powerpoint/2010/main" val="3538828349"/>
              </p:ext>
            </p:extLst>
          </p:nvPr>
        </p:nvGraphicFramePr>
        <p:xfrm>
          <a:off x="408424" y="638954"/>
          <a:ext cx="11211483" cy="6378187"/>
        </p:xfrm>
        <a:graphic>
          <a:graphicData uri="http://schemas.openxmlformats.org/presentationml/2006/ole">
            <mc:AlternateContent xmlns:mc="http://schemas.openxmlformats.org/markup-compatibility/2006">
              <mc:Choice xmlns:v="urn:schemas-microsoft-com:vml" Requires="v">
                <p:oleObj spid="_x0000_s5149" name="Worksheet" r:id="rId3" imgW="6370272" imgH="3169920" progId="Excel.Sheet.12">
                  <p:embed/>
                </p:oleObj>
              </mc:Choice>
              <mc:Fallback>
                <p:oleObj name="Worksheet" r:id="rId3" imgW="6370272" imgH="3169920" progId="Excel.Sheet.12">
                  <p:embed/>
                  <p:pic>
                    <p:nvPicPr>
                      <p:cNvPr id="8" name="Object 7">
                        <a:extLst>
                          <a:ext uri="{FF2B5EF4-FFF2-40B4-BE49-F238E27FC236}">
                            <a16:creationId xmlns:a16="http://schemas.microsoft.com/office/drawing/2014/main" id="{F280239F-2009-499D-8C09-DFD985F89EC9}"/>
                          </a:ext>
                        </a:extLst>
                      </p:cNvPr>
                      <p:cNvPicPr/>
                      <p:nvPr/>
                    </p:nvPicPr>
                    <p:blipFill>
                      <a:blip r:embed="rId4"/>
                      <a:stretch>
                        <a:fillRect/>
                      </a:stretch>
                    </p:blipFill>
                    <p:spPr>
                      <a:xfrm>
                        <a:off x="408424" y="638954"/>
                        <a:ext cx="11211483" cy="6378187"/>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9FAC0437-83E3-4EB2-B82E-9D49D4132E3F}"/>
              </a:ext>
            </a:extLst>
          </p:cNvPr>
          <p:cNvCxnSpPr>
            <a:cxnSpLocks/>
          </p:cNvCxnSpPr>
          <p:nvPr/>
        </p:nvCxnSpPr>
        <p:spPr>
          <a:xfrm>
            <a:off x="1148316" y="1395255"/>
            <a:ext cx="110436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6B51B2-54E4-47BB-AD08-F3C2A1D9DFB1}"/>
              </a:ext>
            </a:extLst>
          </p:cNvPr>
          <p:cNvSpPr txBox="1"/>
          <p:nvPr/>
        </p:nvSpPr>
        <p:spPr>
          <a:xfrm>
            <a:off x="7831646" y="574614"/>
            <a:ext cx="40743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AL significantly higher than other states in SREB Region </a:t>
            </a:r>
          </a:p>
        </p:txBody>
      </p:sp>
      <p:sp>
        <p:nvSpPr>
          <p:cNvPr id="6" name="TextBox 5">
            <a:extLst>
              <a:ext uri="{FF2B5EF4-FFF2-40B4-BE49-F238E27FC236}">
                <a16:creationId xmlns:a16="http://schemas.microsoft.com/office/drawing/2014/main" id="{9011D65F-3878-4254-A53F-A9EDBB841340}"/>
              </a:ext>
            </a:extLst>
          </p:cNvPr>
          <p:cNvSpPr txBox="1"/>
          <p:nvPr/>
        </p:nvSpPr>
        <p:spPr>
          <a:xfrm>
            <a:off x="250415" y="-22421"/>
            <a:ext cx="82839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Affordability:  </a:t>
            </a:r>
            <a:r>
              <a:rPr kumimoji="0" lang="en-US" sz="3600" b="0"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Research Universities</a:t>
            </a:r>
            <a:endParaRPr kumimoji="0" lang="en-US" sz="2800" b="0" i="0" u="sng"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828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7ED264-903E-4C9D-8A3B-B8D4DF674EBC}"/>
              </a:ext>
            </a:extLst>
          </p:cNvPr>
          <p:cNvPicPr>
            <a:picLocks noChangeAspect="1"/>
          </p:cNvPicPr>
          <p:nvPr/>
        </p:nvPicPr>
        <p:blipFill>
          <a:blip r:embed="rId2"/>
          <a:stretch>
            <a:fillRect/>
          </a:stretch>
        </p:blipFill>
        <p:spPr>
          <a:xfrm>
            <a:off x="609600" y="88085"/>
            <a:ext cx="10802224" cy="6437592"/>
          </a:xfrm>
          <a:prstGeom prst="rect">
            <a:avLst/>
          </a:prstGeom>
        </p:spPr>
      </p:pic>
      <p:cxnSp>
        <p:nvCxnSpPr>
          <p:cNvPr id="5" name="Straight Arrow Connector 4">
            <a:extLst>
              <a:ext uri="{FF2B5EF4-FFF2-40B4-BE49-F238E27FC236}">
                <a16:creationId xmlns:a16="http://schemas.microsoft.com/office/drawing/2014/main" id="{45B2CFD6-C91C-4309-B968-BB1778DFFAFE}"/>
              </a:ext>
            </a:extLst>
          </p:cNvPr>
          <p:cNvCxnSpPr>
            <a:cxnSpLocks/>
          </p:cNvCxnSpPr>
          <p:nvPr/>
        </p:nvCxnSpPr>
        <p:spPr>
          <a:xfrm>
            <a:off x="7015993" y="3465513"/>
            <a:ext cx="515107" cy="465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7007566-8C95-4EB1-91B6-527C3D416FB9}"/>
              </a:ext>
            </a:extLst>
          </p:cNvPr>
          <p:cNvCxnSpPr>
            <a:cxnSpLocks/>
          </p:cNvCxnSpPr>
          <p:nvPr/>
        </p:nvCxnSpPr>
        <p:spPr>
          <a:xfrm flipH="1">
            <a:off x="5270500" y="3465513"/>
            <a:ext cx="336143" cy="609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4331E76-0CFC-4176-B2A7-FFB9A2DCE936}"/>
              </a:ext>
            </a:extLst>
          </p:cNvPr>
          <p:cNvSpPr txBox="1"/>
          <p:nvPr/>
        </p:nvSpPr>
        <p:spPr>
          <a:xfrm>
            <a:off x="5612235" y="2418602"/>
            <a:ext cx="1409350" cy="646331"/>
          </a:xfrm>
          <a:prstGeom prst="rect">
            <a:avLst/>
          </a:prstGeom>
          <a:solidFill>
            <a:srgbClr val="12A68D"/>
          </a:solidFill>
        </p:spPr>
        <p:txBody>
          <a:bodyPr wrap="square" rtlCol="0">
            <a:spAutoFit/>
          </a:bodyPr>
          <a:lstStyle/>
          <a:p>
            <a:pPr algn="ctr"/>
            <a:r>
              <a:rPr lang="en-US" b="1" dirty="0">
                <a:solidFill>
                  <a:schemeClr val="bg1"/>
                </a:solidFill>
              </a:rPr>
              <a:t>Index to U.S. Average </a:t>
            </a:r>
          </a:p>
        </p:txBody>
      </p:sp>
      <p:sp>
        <p:nvSpPr>
          <p:cNvPr id="11" name="TextBox 10">
            <a:extLst>
              <a:ext uri="{FF2B5EF4-FFF2-40B4-BE49-F238E27FC236}">
                <a16:creationId xmlns:a16="http://schemas.microsoft.com/office/drawing/2014/main" id="{79205A4F-5B69-472F-B3C6-9CE269EEE2B8}"/>
              </a:ext>
            </a:extLst>
          </p:cNvPr>
          <p:cNvSpPr txBox="1"/>
          <p:nvPr/>
        </p:nvSpPr>
        <p:spPr>
          <a:xfrm>
            <a:off x="5606644" y="3059923"/>
            <a:ext cx="1409349" cy="369332"/>
          </a:xfrm>
          <a:prstGeom prst="rect">
            <a:avLst/>
          </a:prstGeom>
          <a:solidFill>
            <a:schemeClr val="accent6">
              <a:lumMod val="20000"/>
              <a:lumOff val="80000"/>
            </a:schemeClr>
          </a:solidFill>
        </p:spPr>
        <p:txBody>
          <a:bodyPr wrap="square" rtlCol="0">
            <a:spAutoFit/>
          </a:bodyPr>
          <a:lstStyle/>
          <a:p>
            <a:pPr algn="ctr"/>
            <a:r>
              <a:rPr lang="en-US" b="1" dirty="0"/>
              <a:t>.83</a:t>
            </a:r>
          </a:p>
        </p:txBody>
      </p:sp>
      <p:sp>
        <p:nvSpPr>
          <p:cNvPr id="14" name="TextBox 13">
            <a:extLst>
              <a:ext uri="{FF2B5EF4-FFF2-40B4-BE49-F238E27FC236}">
                <a16:creationId xmlns:a16="http://schemas.microsoft.com/office/drawing/2014/main" id="{C07F584D-E6D2-4122-B68E-DE65F3B58F61}"/>
              </a:ext>
            </a:extLst>
          </p:cNvPr>
          <p:cNvSpPr txBox="1"/>
          <p:nvPr/>
        </p:nvSpPr>
        <p:spPr>
          <a:xfrm>
            <a:off x="1870745" y="1015068"/>
            <a:ext cx="3556932" cy="1200329"/>
          </a:xfrm>
          <a:prstGeom prst="rect">
            <a:avLst/>
          </a:prstGeom>
          <a:solidFill>
            <a:srgbClr val="FFFF00"/>
          </a:solidFill>
        </p:spPr>
        <p:txBody>
          <a:bodyPr wrap="square" rtlCol="0">
            <a:spAutoFit/>
          </a:bodyPr>
          <a:lstStyle/>
          <a:p>
            <a:r>
              <a:rPr lang="en-US" b="1" dirty="0"/>
              <a:t>Alabama appropriates less per FTE than the national average, and less than neighboring states Georgia, Tennessee, Mississippi, and Florida</a:t>
            </a:r>
          </a:p>
        </p:txBody>
      </p:sp>
      <p:sp>
        <p:nvSpPr>
          <p:cNvPr id="3" name="TextBox 2">
            <a:extLst>
              <a:ext uri="{FF2B5EF4-FFF2-40B4-BE49-F238E27FC236}">
                <a16:creationId xmlns:a16="http://schemas.microsoft.com/office/drawing/2014/main" id="{D60FCDB0-1B6F-4056-A59A-6A4170B1833D}"/>
              </a:ext>
            </a:extLst>
          </p:cNvPr>
          <p:cNvSpPr txBox="1"/>
          <p:nvPr/>
        </p:nvSpPr>
        <p:spPr>
          <a:xfrm>
            <a:off x="780176" y="6454101"/>
            <a:ext cx="2927758" cy="430887"/>
          </a:xfrm>
          <a:prstGeom prst="rect">
            <a:avLst/>
          </a:prstGeom>
          <a:noFill/>
        </p:spPr>
        <p:txBody>
          <a:bodyPr wrap="square" rtlCol="0">
            <a:spAutoFit/>
          </a:bodyPr>
          <a:lstStyle/>
          <a:p>
            <a:r>
              <a:rPr lang="en-US" sz="1200" b="1" dirty="0"/>
              <a:t>Source: Embargoed SHEF Report 2021</a:t>
            </a:r>
          </a:p>
          <a:p>
            <a:endParaRPr lang="en-US" sz="1000" b="1" dirty="0"/>
          </a:p>
        </p:txBody>
      </p:sp>
      <p:sp>
        <p:nvSpPr>
          <p:cNvPr id="12" name="Rectangle 11">
            <a:extLst>
              <a:ext uri="{FF2B5EF4-FFF2-40B4-BE49-F238E27FC236}">
                <a16:creationId xmlns:a16="http://schemas.microsoft.com/office/drawing/2014/main" id="{42CD80DC-841E-4808-A8EE-EBDD7676AE7C}"/>
              </a:ext>
            </a:extLst>
          </p:cNvPr>
          <p:cNvSpPr/>
          <p:nvPr/>
        </p:nvSpPr>
        <p:spPr>
          <a:xfrm>
            <a:off x="7633982" y="6550252"/>
            <a:ext cx="1258348" cy="21966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SREB States</a:t>
            </a:r>
          </a:p>
        </p:txBody>
      </p:sp>
    </p:spTree>
    <p:extLst>
      <p:ext uri="{BB962C8B-B14F-4D97-AF65-F5344CB8AC3E}">
        <p14:creationId xmlns:p14="http://schemas.microsoft.com/office/powerpoint/2010/main" val="494616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48A6-0221-4CC6-87F8-3614B789D018}"/>
              </a:ext>
            </a:extLst>
          </p:cNvPr>
          <p:cNvSpPr>
            <a:spLocks noGrp="1"/>
          </p:cNvSpPr>
          <p:nvPr>
            <p:ph type="title"/>
          </p:nvPr>
        </p:nvSpPr>
        <p:spPr>
          <a:xfrm>
            <a:off x="389728" y="167781"/>
            <a:ext cx="10964072" cy="897621"/>
          </a:xfrm>
        </p:spPr>
        <p:txBody>
          <a:bodyPr>
            <a:normAutofit/>
          </a:bodyPr>
          <a:lstStyle/>
          <a:p>
            <a:r>
              <a:rPr lang="en-US" sz="2800" b="1" dirty="0">
                <a:solidFill>
                  <a:srgbClr val="0099FF"/>
                </a:solidFill>
                <a:latin typeface="+mn-lt"/>
              </a:rPr>
              <a:t>FIGURE 4.1 PUBLIC HIGHER EDUCATION NET TUITION REVENUE PER FTE BY STATE, FY 2021 (ADJUSTED)</a:t>
            </a:r>
          </a:p>
        </p:txBody>
      </p:sp>
      <p:sp>
        <p:nvSpPr>
          <p:cNvPr id="3" name="TextBox 2">
            <a:extLst>
              <a:ext uri="{FF2B5EF4-FFF2-40B4-BE49-F238E27FC236}">
                <a16:creationId xmlns:a16="http://schemas.microsoft.com/office/drawing/2014/main" id="{4BEB5F29-F26C-492F-AC80-476ADB0BCA54}"/>
              </a:ext>
            </a:extLst>
          </p:cNvPr>
          <p:cNvSpPr txBox="1"/>
          <p:nvPr/>
        </p:nvSpPr>
        <p:spPr>
          <a:xfrm>
            <a:off x="494950" y="6568580"/>
            <a:ext cx="3959604" cy="276999"/>
          </a:xfrm>
          <a:prstGeom prst="rect">
            <a:avLst/>
          </a:prstGeom>
          <a:noFill/>
        </p:spPr>
        <p:txBody>
          <a:bodyPr wrap="square" rtlCol="0">
            <a:spAutoFit/>
          </a:bodyPr>
          <a:lstStyle/>
          <a:p>
            <a:r>
              <a:rPr lang="en-US" sz="1200" b="1" dirty="0"/>
              <a:t>SOURCE: SHEF REPORT 2021</a:t>
            </a:r>
          </a:p>
        </p:txBody>
      </p:sp>
      <p:pic>
        <p:nvPicPr>
          <p:cNvPr id="4" name="Picture 3">
            <a:extLst>
              <a:ext uri="{FF2B5EF4-FFF2-40B4-BE49-F238E27FC236}">
                <a16:creationId xmlns:a16="http://schemas.microsoft.com/office/drawing/2014/main" id="{A3635900-DC5B-4581-AA46-C70A2A5D7880}"/>
              </a:ext>
            </a:extLst>
          </p:cNvPr>
          <p:cNvPicPr>
            <a:picLocks noChangeAspect="1"/>
          </p:cNvPicPr>
          <p:nvPr/>
        </p:nvPicPr>
        <p:blipFill>
          <a:blip r:embed="rId2"/>
          <a:stretch>
            <a:fillRect/>
          </a:stretch>
        </p:blipFill>
        <p:spPr>
          <a:xfrm>
            <a:off x="389728" y="1602137"/>
            <a:ext cx="11412543" cy="4932524"/>
          </a:xfrm>
          <a:prstGeom prst="rect">
            <a:avLst/>
          </a:prstGeom>
        </p:spPr>
      </p:pic>
      <p:sp>
        <p:nvSpPr>
          <p:cNvPr id="5" name="Rectangle 4">
            <a:extLst>
              <a:ext uri="{FF2B5EF4-FFF2-40B4-BE49-F238E27FC236}">
                <a16:creationId xmlns:a16="http://schemas.microsoft.com/office/drawing/2014/main" id="{170C6611-CB0B-42D8-B967-C7B99EA8812D}"/>
              </a:ext>
            </a:extLst>
          </p:cNvPr>
          <p:cNvSpPr/>
          <p:nvPr/>
        </p:nvSpPr>
        <p:spPr>
          <a:xfrm flipH="1">
            <a:off x="310392" y="6006517"/>
            <a:ext cx="527808" cy="562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905653E-17EE-4115-A9C6-2892AADB9C35}"/>
              </a:ext>
            </a:extLst>
          </p:cNvPr>
          <p:cNvSpPr txBox="1"/>
          <p:nvPr/>
        </p:nvSpPr>
        <p:spPr>
          <a:xfrm>
            <a:off x="1937858" y="1560351"/>
            <a:ext cx="3296872" cy="1200329"/>
          </a:xfrm>
          <a:prstGeom prst="rect">
            <a:avLst/>
          </a:prstGeom>
          <a:solidFill>
            <a:srgbClr val="FFFF00"/>
          </a:solidFill>
        </p:spPr>
        <p:txBody>
          <a:bodyPr wrap="square" rtlCol="0">
            <a:spAutoFit/>
          </a:bodyPr>
          <a:lstStyle/>
          <a:p>
            <a:r>
              <a:rPr lang="en-US" b="1" dirty="0"/>
              <a:t>Alabama has the 4</a:t>
            </a:r>
            <a:r>
              <a:rPr lang="en-US" b="1" baseline="30000" dirty="0"/>
              <a:t>th</a:t>
            </a:r>
            <a:r>
              <a:rPr lang="en-US" b="1" dirty="0"/>
              <a:t> highest tuition revenue in the country; over two times greater than the U.S. average.</a:t>
            </a:r>
          </a:p>
        </p:txBody>
      </p:sp>
      <p:sp>
        <p:nvSpPr>
          <p:cNvPr id="8" name="TextBox 7">
            <a:extLst>
              <a:ext uri="{FF2B5EF4-FFF2-40B4-BE49-F238E27FC236}">
                <a16:creationId xmlns:a16="http://schemas.microsoft.com/office/drawing/2014/main" id="{61B27FA7-C1AF-4EAD-A3D0-C1A70612C974}"/>
              </a:ext>
            </a:extLst>
          </p:cNvPr>
          <p:cNvSpPr txBox="1"/>
          <p:nvPr/>
        </p:nvSpPr>
        <p:spPr>
          <a:xfrm>
            <a:off x="6782859" y="1602137"/>
            <a:ext cx="1505464" cy="923330"/>
          </a:xfrm>
          <a:prstGeom prst="rect">
            <a:avLst/>
          </a:prstGeom>
          <a:solidFill>
            <a:srgbClr val="12A68D"/>
          </a:solidFill>
        </p:spPr>
        <p:txBody>
          <a:bodyPr wrap="square" rtlCol="0">
            <a:spAutoFit/>
          </a:bodyPr>
          <a:lstStyle/>
          <a:p>
            <a:pPr algn="r"/>
            <a:r>
              <a:rPr lang="en-US" b="1" dirty="0">
                <a:solidFill>
                  <a:schemeClr val="bg1"/>
                </a:solidFill>
                <a:highlight>
                  <a:srgbClr val="12A68D"/>
                </a:highlight>
              </a:rPr>
              <a:t>INDEX TO U.S. AVERAGE</a:t>
            </a:r>
          </a:p>
          <a:p>
            <a:endParaRPr lang="en-US" b="1" dirty="0">
              <a:solidFill>
                <a:schemeClr val="bg1"/>
              </a:solidFill>
              <a:highlight>
                <a:srgbClr val="008000"/>
              </a:highlight>
            </a:endParaRPr>
          </a:p>
        </p:txBody>
      </p:sp>
      <p:sp>
        <p:nvSpPr>
          <p:cNvPr id="9" name="TextBox 8">
            <a:extLst>
              <a:ext uri="{FF2B5EF4-FFF2-40B4-BE49-F238E27FC236}">
                <a16:creationId xmlns:a16="http://schemas.microsoft.com/office/drawing/2014/main" id="{093FD6B3-FB9B-48B0-B7A7-81EA68253004}"/>
              </a:ext>
            </a:extLst>
          </p:cNvPr>
          <p:cNvSpPr txBox="1"/>
          <p:nvPr/>
        </p:nvSpPr>
        <p:spPr>
          <a:xfrm>
            <a:off x="6782860" y="2198464"/>
            <a:ext cx="1505464" cy="369332"/>
          </a:xfrm>
          <a:prstGeom prst="rect">
            <a:avLst/>
          </a:prstGeom>
          <a:solidFill>
            <a:schemeClr val="accent5">
              <a:lumMod val="20000"/>
              <a:lumOff val="80000"/>
            </a:schemeClr>
          </a:solidFill>
        </p:spPr>
        <p:txBody>
          <a:bodyPr wrap="square" rtlCol="0">
            <a:spAutoFit/>
          </a:bodyPr>
          <a:lstStyle/>
          <a:p>
            <a:pPr algn="r"/>
            <a:r>
              <a:rPr lang="en-US" b="1" dirty="0"/>
              <a:t>2.04</a:t>
            </a:r>
          </a:p>
        </p:txBody>
      </p:sp>
      <p:cxnSp>
        <p:nvCxnSpPr>
          <p:cNvPr id="11" name="Straight Arrow Connector 10">
            <a:extLst>
              <a:ext uri="{FF2B5EF4-FFF2-40B4-BE49-F238E27FC236}">
                <a16:creationId xmlns:a16="http://schemas.microsoft.com/office/drawing/2014/main" id="{866F1812-B1AA-4ACC-929B-C0D81775AFE3}"/>
              </a:ext>
            </a:extLst>
          </p:cNvPr>
          <p:cNvCxnSpPr/>
          <p:nvPr/>
        </p:nvCxnSpPr>
        <p:spPr>
          <a:xfrm flipH="1">
            <a:off x="5100506" y="2567796"/>
            <a:ext cx="2827090" cy="861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D6A800D-FD39-47EA-8066-9F8BC7686456}"/>
              </a:ext>
            </a:extLst>
          </p:cNvPr>
          <p:cNvCxnSpPr>
            <a:cxnSpLocks/>
          </p:cNvCxnSpPr>
          <p:nvPr/>
        </p:nvCxnSpPr>
        <p:spPr>
          <a:xfrm flipV="1">
            <a:off x="8397378" y="2198464"/>
            <a:ext cx="1627466" cy="192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183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E1D07-12E4-4A31-BFCE-26C7D9FE8903}"/>
              </a:ext>
            </a:extLst>
          </p:cNvPr>
          <p:cNvSpPr>
            <a:spLocks noGrp="1"/>
          </p:cNvSpPr>
          <p:nvPr>
            <p:ph type="title"/>
          </p:nvPr>
        </p:nvSpPr>
        <p:spPr/>
        <p:txBody>
          <a:bodyPr>
            <a:normAutofit/>
          </a:bodyPr>
          <a:lstStyle/>
          <a:p>
            <a:r>
              <a:rPr lang="en-US" sz="2800" b="1" i="1" dirty="0">
                <a:solidFill>
                  <a:srgbClr val="0099FF"/>
                </a:solidFill>
                <a:latin typeface="+mn-lt"/>
              </a:rPr>
              <a:t>FIGURE 4.2 </a:t>
            </a:r>
            <a:br>
              <a:rPr lang="en-US" sz="2800" b="1" dirty="0">
                <a:solidFill>
                  <a:srgbClr val="0099FF"/>
                </a:solidFill>
                <a:latin typeface="+mn-lt"/>
              </a:rPr>
            </a:br>
            <a:r>
              <a:rPr lang="en-US" sz="2800" b="1" dirty="0">
                <a:solidFill>
                  <a:srgbClr val="0099FF"/>
                </a:solidFill>
                <a:latin typeface="+mn-lt"/>
              </a:rPr>
              <a:t>PUBLIC HIGHER EDUCATION TOTAL EDUCATION REVENUE PER FTE BY STATE, FY 2021 (ADJUSTED)</a:t>
            </a:r>
          </a:p>
        </p:txBody>
      </p:sp>
      <p:pic>
        <p:nvPicPr>
          <p:cNvPr id="3" name="Picture 2">
            <a:extLst>
              <a:ext uri="{FF2B5EF4-FFF2-40B4-BE49-F238E27FC236}">
                <a16:creationId xmlns:a16="http://schemas.microsoft.com/office/drawing/2014/main" id="{D70C4B11-0D3B-4E78-B444-4BB3F09268A5}"/>
              </a:ext>
            </a:extLst>
          </p:cNvPr>
          <p:cNvPicPr>
            <a:picLocks noChangeAspect="1"/>
          </p:cNvPicPr>
          <p:nvPr/>
        </p:nvPicPr>
        <p:blipFill>
          <a:blip r:embed="rId2"/>
          <a:stretch>
            <a:fillRect/>
          </a:stretch>
        </p:blipFill>
        <p:spPr>
          <a:xfrm>
            <a:off x="996585" y="1730203"/>
            <a:ext cx="11046723" cy="4802187"/>
          </a:xfrm>
          <a:prstGeom prst="rect">
            <a:avLst/>
          </a:prstGeom>
        </p:spPr>
      </p:pic>
      <p:sp>
        <p:nvSpPr>
          <p:cNvPr id="4" name="TextBox 3">
            <a:extLst>
              <a:ext uri="{FF2B5EF4-FFF2-40B4-BE49-F238E27FC236}">
                <a16:creationId xmlns:a16="http://schemas.microsoft.com/office/drawing/2014/main" id="{08FF245C-5C68-4054-9DA5-6BA0A9E97ACC}"/>
              </a:ext>
            </a:extLst>
          </p:cNvPr>
          <p:cNvSpPr txBox="1"/>
          <p:nvPr/>
        </p:nvSpPr>
        <p:spPr>
          <a:xfrm>
            <a:off x="2063692" y="1770077"/>
            <a:ext cx="4865613" cy="646331"/>
          </a:xfrm>
          <a:prstGeom prst="rect">
            <a:avLst/>
          </a:prstGeom>
          <a:solidFill>
            <a:srgbClr val="FFFF00"/>
          </a:solidFill>
        </p:spPr>
        <p:txBody>
          <a:bodyPr wrap="square" rtlCol="0">
            <a:spAutoFit/>
          </a:bodyPr>
          <a:lstStyle/>
          <a:p>
            <a:r>
              <a:rPr lang="en-US" dirty="0"/>
              <a:t>Alabama is ranked 10</a:t>
            </a:r>
            <a:r>
              <a:rPr lang="en-US" baseline="30000" dirty="0"/>
              <a:t>th</a:t>
            </a:r>
            <a:r>
              <a:rPr lang="en-US" dirty="0"/>
              <a:t> in overall revenue per FTE (state support, tuition, and fees)</a:t>
            </a:r>
          </a:p>
        </p:txBody>
      </p:sp>
      <p:sp>
        <p:nvSpPr>
          <p:cNvPr id="5" name="TextBox 4">
            <a:extLst>
              <a:ext uri="{FF2B5EF4-FFF2-40B4-BE49-F238E27FC236}">
                <a16:creationId xmlns:a16="http://schemas.microsoft.com/office/drawing/2014/main" id="{F5D88F71-6E0D-4180-ADDC-F513F614BB58}"/>
              </a:ext>
            </a:extLst>
          </p:cNvPr>
          <p:cNvSpPr txBox="1"/>
          <p:nvPr/>
        </p:nvSpPr>
        <p:spPr>
          <a:xfrm>
            <a:off x="7516535" y="2093242"/>
            <a:ext cx="1526796" cy="646331"/>
          </a:xfrm>
          <a:prstGeom prst="rect">
            <a:avLst/>
          </a:prstGeom>
          <a:solidFill>
            <a:srgbClr val="12A68D"/>
          </a:solidFill>
        </p:spPr>
        <p:txBody>
          <a:bodyPr wrap="square" rtlCol="0">
            <a:spAutoFit/>
          </a:bodyPr>
          <a:lstStyle/>
          <a:p>
            <a:pPr algn="r"/>
            <a:r>
              <a:rPr lang="en-US" b="1" dirty="0">
                <a:solidFill>
                  <a:schemeClr val="bg1"/>
                </a:solidFill>
              </a:rPr>
              <a:t>INDEX TO U.S. AVERAGE</a:t>
            </a:r>
          </a:p>
        </p:txBody>
      </p:sp>
      <p:sp>
        <p:nvSpPr>
          <p:cNvPr id="6" name="TextBox 5">
            <a:extLst>
              <a:ext uri="{FF2B5EF4-FFF2-40B4-BE49-F238E27FC236}">
                <a16:creationId xmlns:a16="http://schemas.microsoft.com/office/drawing/2014/main" id="{1A1CA2FE-2AF1-426F-B839-1DEB014B979F}"/>
              </a:ext>
            </a:extLst>
          </p:cNvPr>
          <p:cNvSpPr txBox="1"/>
          <p:nvPr/>
        </p:nvSpPr>
        <p:spPr>
          <a:xfrm>
            <a:off x="7516535" y="2739252"/>
            <a:ext cx="1526796" cy="369332"/>
          </a:xfrm>
          <a:prstGeom prst="rect">
            <a:avLst/>
          </a:prstGeom>
          <a:solidFill>
            <a:schemeClr val="accent1">
              <a:lumMod val="20000"/>
              <a:lumOff val="80000"/>
            </a:schemeClr>
          </a:solidFill>
        </p:spPr>
        <p:txBody>
          <a:bodyPr wrap="square" rtlCol="0">
            <a:spAutoFit/>
          </a:bodyPr>
          <a:lstStyle/>
          <a:p>
            <a:pPr algn="r"/>
            <a:r>
              <a:rPr lang="en-US" dirty="0"/>
              <a:t>1.28</a:t>
            </a:r>
          </a:p>
        </p:txBody>
      </p:sp>
      <p:cxnSp>
        <p:nvCxnSpPr>
          <p:cNvPr id="8" name="Straight Arrow Connector 7">
            <a:extLst>
              <a:ext uri="{FF2B5EF4-FFF2-40B4-BE49-F238E27FC236}">
                <a16:creationId xmlns:a16="http://schemas.microsoft.com/office/drawing/2014/main" id="{9AE4DA50-B75B-4CBE-ADDA-0A08A5F7ED11}"/>
              </a:ext>
            </a:extLst>
          </p:cNvPr>
          <p:cNvCxnSpPr/>
          <p:nvPr/>
        </p:nvCxnSpPr>
        <p:spPr>
          <a:xfrm>
            <a:off x="9043331" y="3131165"/>
            <a:ext cx="427839" cy="167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448FAB5-A481-4008-8CCB-739840AF7ECD}"/>
              </a:ext>
            </a:extLst>
          </p:cNvPr>
          <p:cNvCxnSpPr/>
          <p:nvPr/>
        </p:nvCxnSpPr>
        <p:spPr>
          <a:xfrm flipH="1">
            <a:off x="6519947" y="3142127"/>
            <a:ext cx="2290195" cy="553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B24A5C-34F3-4474-A61E-3633A16C7E9D}"/>
              </a:ext>
            </a:extLst>
          </p:cNvPr>
          <p:cNvSpPr txBox="1"/>
          <p:nvPr/>
        </p:nvSpPr>
        <p:spPr>
          <a:xfrm>
            <a:off x="377504" y="6544104"/>
            <a:ext cx="3724712" cy="276999"/>
          </a:xfrm>
          <a:prstGeom prst="rect">
            <a:avLst/>
          </a:prstGeom>
          <a:noFill/>
        </p:spPr>
        <p:txBody>
          <a:bodyPr wrap="square" rtlCol="0">
            <a:spAutoFit/>
          </a:bodyPr>
          <a:lstStyle/>
          <a:p>
            <a:r>
              <a:rPr lang="en-US" sz="1200" b="1" dirty="0"/>
              <a:t>SOURCE:  SHEF REPORT 2021</a:t>
            </a:r>
          </a:p>
        </p:txBody>
      </p:sp>
    </p:spTree>
    <p:extLst>
      <p:ext uri="{BB962C8B-B14F-4D97-AF65-F5344CB8AC3E}">
        <p14:creationId xmlns:p14="http://schemas.microsoft.com/office/powerpoint/2010/main" val="2294241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3DBF-1706-4EC5-98E1-4B8BE4738E57}"/>
              </a:ext>
            </a:extLst>
          </p:cNvPr>
          <p:cNvSpPr>
            <a:spLocks noGrp="1"/>
          </p:cNvSpPr>
          <p:nvPr>
            <p:ph type="title"/>
          </p:nvPr>
        </p:nvSpPr>
        <p:spPr>
          <a:xfrm>
            <a:off x="346802" y="796947"/>
            <a:ext cx="4999992" cy="1325563"/>
          </a:xfrm>
        </p:spPr>
        <p:txBody>
          <a:bodyPr>
            <a:normAutofit fontScale="90000"/>
          </a:bodyPr>
          <a:lstStyle/>
          <a:p>
            <a:r>
              <a:rPr lang="en-US" b="1" dirty="0">
                <a:solidFill>
                  <a:srgbClr val="0070C0"/>
                </a:solidFill>
              </a:rPr>
              <a:t>Shout out to</a:t>
            </a:r>
            <a:br>
              <a:rPr lang="en-US" b="1" dirty="0">
                <a:solidFill>
                  <a:srgbClr val="0070C0"/>
                </a:solidFill>
              </a:rPr>
            </a:br>
            <a:r>
              <a:rPr lang="en-US" b="1" dirty="0">
                <a:solidFill>
                  <a:srgbClr val="0070C0"/>
                </a:solidFill>
              </a:rPr>
              <a:t>Treasurer Young Boozer and the PACT Board  </a:t>
            </a:r>
          </a:p>
        </p:txBody>
      </p:sp>
      <p:pic>
        <p:nvPicPr>
          <p:cNvPr id="4" name="Content Placeholder 6">
            <a:extLst>
              <a:ext uri="{FF2B5EF4-FFF2-40B4-BE49-F238E27FC236}">
                <a16:creationId xmlns:a16="http://schemas.microsoft.com/office/drawing/2014/main" id="{CD710DB7-E0B2-4D64-A742-1B20498E1060}"/>
              </a:ext>
            </a:extLst>
          </p:cNvPr>
          <p:cNvPicPr>
            <a:picLocks noChangeAspect="1"/>
          </p:cNvPicPr>
          <p:nvPr/>
        </p:nvPicPr>
        <p:blipFill>
          <a:blip r:embed="rId2"/>
          <a:stretch>
            <a:fillRect/>
          </a:stretch>
        </p:blipFill>
        <p:spPr>
          <a:xfrm>
            <a:off x="5346794" y="1256913"/>
            <a:ext cx="6527612" cy="5206233"/>
          </a:xfrm>
          <a:prstGeom prst="rect">
            <a:avLst/>
          </a:prstGeom>
        </p:spPr>
      </p:pic>
    </p:spTree>
    <p:extLst>
      <p:ext uri="{BB962C8B-B14F-4D97-AF65-F5344CB8AC3E}">
        <p14:creationId xmlns:p14="http://schemas.microsoft.com/office/powerpoint/2010/main" val="162293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26154" y="70501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mn-lt"/>
              </a:rPr>
              <a:t>VIII</a:t>
            </a:r>
            <a:r>
              <a:rPr kumimoji="0" lang="en-US" b="1" i="0" u="none" strike="noStrike" kern="1200" cap="all" spc="0" normalizeH="0" baseline="0" noProof="0" dirty="0">
                <a:ln>
                  <a:noFill/>
                </a:ln>
                <a:solidFill>
                  <a:srgbClr val="4472C4"/>
                </a:solidFill>
                <a:effectLst/>
                <a:uLnTx/>
                <a:uFillTx/>
                <a:latin typeface="+mn-lt"/>
              </a:rPr>
              <a:t>.   DISCUSSION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sp>
        <p:nvSpPr>
          <p:cNvPr id="4" name="Slide Number Placeholder 5">
            <a:extLst>
              <a:ext uri="{FF2B5EF4-FFF2-40B4-BE49-F238E27FC236}">
                <a16:creationId xmlns:a16="http://schemas.microsoft.com/office/drawing/2014/main" id="{2F2A1D27-07EB-4E06-B36A-5C593E6928E0}"/>
              </a:ext>
            </a:extLst>
          </p:cNvPr>
          <p:cNvSpPr>
            <a:spLocks noGrp="1"/>
          </p:cNvSpPr>
          <p:nvPr>
            <p:ph type="sldNum" sz="quarter" idx="12"/>
          </p:nvPr>
        </p:nvSpPr>
        <p:spPr/>
        <p:txBody>
          <a:bodyPr/>
          <a:lstStyle/>
          <a:p>
            <a:fld id="{15C3AF50-45D8-4144-B114-A385979F8C17}" type="slidenum">
              <a:rPr lang="en-US" smtClean="0"/>
              <a:t>39</a:t>
            </a:fld>
            <a:endParaRPr lang="en-US" dirty="0"/>
          </a:p>
        </p:txBody>
      </p:sp>
      <p:pic>
        <p:nvPicPr>
          <p:cNvPr id="7170" name="Picture 2" descr="See the source image">
            <a:extLst>
              <a:ext uri="{FF2B5EF4-FFF2-40B4-BE49-F238E27FC236}">
                <a16:creationId xmlns:a16="http://schemas.microsoft.com/office/drawing/2014/main" id="{B9A65C39-D51E-46C0-B7BB-A488317139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732" y="1924493"/>
            <a:ext cx="5264535" cy="357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22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III.	  APPROVAL OF AGENDA</a:t>
            </a:r>
          </a:p>
        </p:txBody>
      </p:sp>
      <p:sp>
        <p:nvSpPr>
          <p:cNvPr id="6" name="Rectangle 5"/>
          <p:cNvSpPr/>
          <p:nvPr/>
        </p:nvSpPr>
        <p:spPr>
          <a:xfrm>
            <a:off x="4897546" y="3032580"/>
            <a:ext cx="5973788" cy="1077218"/>
          </a:xfrm>
          <a:prstGeom prst="rect">
            <a:avLst/>
          </a:prstGeom>
        </p:spPr>
        <p:txBody>
          <a:bodyPr wrap="square">
            <a:spAutoFit/>
          </a:bodyPr>
          <a:lstStyle/>
          <a:p>
            <a:r>
              <a:rPr lang="en-US" sz="3200" b="1" kern="1400" dirty="0">
                <a:solidFill>
                  <a:srgbClr val="000000"/>
                </a:solidFill>
              </a:rPr>
              <a:t>Commission Meeting Agenda </a:t>
            </a:r>
          </a:p>
          <a:p>
            <a:r>
              <a:rPr lang="en-US" sz="3200" b="1" kern="1400" dirty="0">
                <a:solidFill>
                  <a:srgbClr val="000000"/>
                </a:solidFill>
              </a:rPr>
              <a:t>of September 9, 2022</a:t>
            </a:r>
            <a:endParaRPr lang="en-US" sz="3200" dirty="0"/>
          </a:p>
        </p:txBody>
      </p:sp>
      <p:pic>
        <p:nvPicPr>
          <p:cNvPr id="3" name="Picture 2">
            <a:extLst>
              <a:ext uri="{FF2B5EF4-FFF2-40B4-BE49-F238E27FC236}">
                <a16:creationId xmlns:a16="http://schemas.microsoft.com/office/drawing/2014/main" id="{5E951EEE-1914-4387-943F-4BFEEE6D8CC2}"/>
              </a:ext>
            </a:extLst>
          </p:cNvPr>
          <p:cNvPicPr>
            <a:picLocks noChangeAspect="1"/>
          </p:cNvPicPr>
          <p:nvPr/>
        </p:nvPicPr>
        <p:blipFill>
          <a:blip r:embed="rId2"/>
          <a:stretch>
            <a:fillRect/>
          </a:stretch>
        </p:blipFill>
        <p:spPr>
          <a:xfrm>
            <a:off x="2245256" y="2041452"/>
            <a:ext cx="2652290" cy="3309837"/>
          </a:xfrm>
          <a:prstGeom prst="rect">
            <a:avLst/>
          </a:prstGeom>
        </p:spPr>
      </p:pic>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CDB300A-E175-415A-B3D2-AEE500FA620B}"/>
              </a:ext>
            </a:extLst>
          </p:cNvPr>
          <p:cNvSpPr>
            <a:spLocks noGrp="1"/>
          </p:cNvSpPr>
          <p:nvPr>
            <p:ph type="subTitle" idx="1"/>
          </p:nvPr>
        </p:nvSpPr>
        <p:spPr>
          <a:xfrm>
            <a:off x="514925" y="4920274"/>
            <a:ext cx="10534235" cy="1655762"/>
          </a:xfrm>
        </p:spPr>
        <p:txBody>
          <a:bodyPr>
            <a:normAutofit fontScale="92500" lnSpcReduction="20000"/>
          </a:bodyPr>
          <a:lstStyle/>
          <a:p>
            <a:pPr marL="342900" indent="-342900" algn="l">
              <a:buFont typeface="Arial" panose="020B0604020202020204" pitchFamily="34" charset="0"/>
              <a:buChar char="•"/>
            </a:pPr>
            <a:r>
              <a:rPr lang="en-US" dirty="0"/>
              <a:t>Retain Alabama  - encourage existing students to consider a future in Alabama</a:t>
            </a:r>
          </a:p>
          <a:p>
            <a:pPr marL="342900" indent="-342900" algn="l">
              <a:buFont typeface="Arial" panose="020B0604020202020204" pitchFamily="34" charset="0"/>
              <a:buChar char="•"/>
            </a:pPr>
            <a:r>
              <a:rPr lang="en-US" dirty="0"/>
              <a:t>Recall Alabama  - encourage expatriates (graduates that left) to return to Alabama</a:t>
            </a:r>
          </a:p>
          <a:p>
            <a:pPr marL="342900" indent="-342900" algn="l">
              <a:buFont typeface="Arial" panose="020B0604020202020204" pitchFamily="34" charset="0"/>
              <a:buChar char="•"/>
            </a:pPr>
            <a:r>
              <a:rPr lang="en-US" dirty="0"/>
              <a:t>(Re)Engage Alabama – encourage adults, especially those with some college, to return to college to complete their degree. Develop scholarships for returning adults majoring in high demand high-wage programs.   </a:t>
            </a:r>
          </a:p>
        </p:txBody>
      </p:sp>
      <p:pic>
        <p:nvPicPr>
          <p:cNvPr id="5" name="Picture 4">
            <a:extLst>
              <a:ext uri="{FF2B5EF4-FFF2-40B4-BE49-F238E27FC236}">
                <a16:creationId xmlns:a16="http://schemas.microsoft.com/office/drawing/2014/main" id="{667137C9-64D0-49C9-BF3C-C0A80E9131A5}"/>
              </a:ext>
            </a:extLst>
          </p:cNvPr>
          <p:cNvPicPr>
            <a:picLocks noChangeAspect="1"/>
          </p:cNvPicPr>
          <p:nvPr/>
        </p:nvPicPr>
        <p:blipFill rotWithShape="1">
          <a:blip r:embed="rId2"/>
          <a:srcRect t="1058" b="14704"/>
          <a:stretch/>
        </p:blipFill>
        <p:spPr>
          <a:xfrm>
            <a:off x="366615" y="1210445"/>
            <a:ext cx="4723547" cy="3506622"/>
          </a:xfrm>
          <a:prstGeom prst="rect">
            <a:avLst/>
          </a:prstGeom>
        </p:spPr>
      </p:pic>
      <p:pic>
        <p:nvPicPr>
          <p:cNvPr id="7" name="Picture 6">
            <a:extLst>
              <a:ext uri="{FF2B5EF4-FFF2-40B4-BE49-F238E27FC236}">
                <a16:creationId xmlns:a16="http://schemas.microsoft.com/office/drawing/2014/main" id="{27E80C57-8B66-4474-85FD-9E4379CF925F}"/>
              </a:ext>
            </a:extLst>
          </p:cNvPr>
          <p:cNvPicPr>
            <a:picLocks noChangeAspect="1"/>
          </p:cNvPicPr>
          <p:nvPr/>
        </p:nvPicPr>
        <p:blipFill>
          <a:blip r:embed="rId3"/>
          <a:stretch>
            <a:fillRect/>
          </a:stretch>
        </p:blipFill>
        <p:spPr>
          <a:xfrm>
            <a:off x="5468649" y="1229763"/>
            <a:ext cx="5119687" cy="3588908"/>
          </a:xfrm>
          <a:prstGeom prst="rect">
            <a:avLst/>
          </a:prstGeom>
        </p:spPr>
      </p:pic>
      <p:sp>
        <p:nvSpPr>
          <p:cNvPr id="8" name="Title 1">
            <a:extLst>
              <a:ext uri="{FF2B5EF4-FFF2-40B4-BE49-F238E27FC236}">
                <a16:creationId xmlns:a16="http://schemas.microsoft.com/office/drawing/2014/main" id="{CB098883-823D-4173-A453-4CD636C3691A}"/>
              </a:ext>
            </a:extLst>
          </p:cNvPr>
          <p:cNvSpPr txBox="1">
            <a:spLocks/>
          </p:cNvSpPr>
          <p:nvPr/>
        </p:nvSpPr>
        <p:spPr>
          <a:xfrm>
            <a:off x="524243" y="-460359"/>
            <a:ext cx="1051560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0070C0"/>
                </a:solidFill>
              </a:rPr>
              <a:t>Adult Degree Completion Initiative </a:t>
            </a:r>
          </a:p>
        </p:txBody>
      </p:sp>
    </p:spTree>
    <p:extLst>
      <p:ext uri="{BB962C8B-B14F-4D97-AF65-F5344CB8AC3E}">
        <p14:creationId xmlns:p14="http://schemas.microsoft.com/office/powerpoint/2010/main" val="137093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03EE-0969-401A-8C23-81247B0FD4FC}"/>
              </a:ext>
            </a:extLst>
          </p:cNvPr>
          <p:cNvSpPr>
            <a:spLocks noGrp="1"/>
          </p:cNvSpPr>
          <p:nvPr>
            <p:ph type="title"/>
          </p:nvPr>
        </p:nvSpPr>
        <p:spPr/>
        <p:txBody>
          <a:bodyPr/>
          <a:lstStyle/>
          <a:p>
            <a:r>
              <a:rPr lang="en-US" b="1" dirty="0">
                <a:solidFill>
                  <a:srgbClr val="0070C0"/>
                </a:solidFill>
              </a:rPr>
              <a:t>Retain Alabama </a:t>
            </a:r>
          </a:p>
        </p:txBody>
      </p:sp>
      <p:pic>
        <p:nvPicPr>
          <p:cNvPr id="7" name="Content Placeholder 6">
            <a:extLst>
              <a:ext uri="{FF2B5EF4-FFF2-40B4-BE49-F238E27FC236}">
                <a16:creationId xmlns:a16="http://schemas.microsoft.com/office/drawing/2014/main" id="{472A4906-0CF3-48F2-93D6-E2A063C98236}"/>
              </a:ext>
            </a:extLst>
          </p:cNvPr>
          <p:cNvPicPr>
            <a:picLocks noGrp="1" noChangeAspect="1"/>
          </p:cNvPicPr>
          <p:nvPr>
            <p:ph idx="1"/>
          </p:nvPr>
        </p:nvPicPr>
        <p:blipFill>
          <a:blip r:embed="rId2"/>
          <a:stretch>
            <a:fillRect/>
          </a:stretch>
        </p:blipFill>
        <p:spPr>
          <a:xfrm>
            <a:off x="425062" y="1595037"/>
            <a:ext cx="4471950" cy="4351338"/>
          </a:xfrm>
        </p:spPr>
      </p:pic>
      <p:pic>
        <p:nvPicPr>
          <p:cNvPr id="4" name="Picture 3">
            <a:extLst>
              <a:ext uri="{FF2B5EF4-FFF2-40B4-BE49-F238E27FC236}">
                <a16:creationId xmlns:a16="http://schemas.microsoft.com/office/drawing/2014/main" id="{ADFAC3DC-237F-4CEA-854C-2FB90642428B}"/>
              </a:ext>
            </a:extLst>
          </p:cNvPr>
          <p:cNvPicPr>
            <a:picLocks noChangeAspect="1"/>
          </p:cNvPicPr>
          <p:nvPr/>
        </p:nvPicPr>
        <p:blipFill>
          <a:blip r:embed="rId3"/>
          <a:stretch>
            <a:fillRect/>
          </a:stretch>
        </p:blipFill>
        <p:spPr>
          <a:xfrm>
            <a:off x="5773733" y="2121338"/>
            <a:ext cx="6158494" cy="1131462"/>
          </a:xfrm>
          <a:prstGeom prst="rect">
            <a:avLst/>
          </a:prstGeom>
        </p:spPr>
      </p:pic>
      <p:pic>
        <p:nvPicPr>
          <p:cNvPr id="6" name="Picture 5">
            <a:extLst>
              <a:ext uri="{FF2B5EF4-FFF2-40B4-BE49-F238E27FC236}">
                <a16:creationId xmlns:a16="http://schemas.microsoft.com/office/drawing/2014/main" id="{96C46649-DBD4-48DC-80C0-7D038C2651F8}"/>
              </a:ext>
            </a:extLst>
          </p:cNvPr>
          <p:cNvPicPr>
            <a:picLocks noChangeAspect="1"/>
          </p:cNvPicPr>
          <p:nvPr/>
        </p:nvPicPr>
        <p:blipFill rotWithShape="1">
          <a:blip r:embed="rId4"/>
          <a:srcRect t="2881" b="49312"/>
          <a:stretch/>
        </p:blipFill>
        <p:spPr>
          <a:xfrm>
            <a:off x="6096000" y="3241215"/>
            <a:ext cx="5266459" cy="1972255"/>
          </a:xfrm>
          <a:prstGeom prst="rect">
            <a:avLst/>
          </a:prstGeom>
        </p:spPr>
      </p:pic>
    </p:spTree>
    <p:extLst>
      <p:ext uri="{BB962C8B-B14F-4D97-AF65-F5344CB8AC3E}">
        <p14:creationId xmlns:p14="http://schemas.microsoft.com/office/powerpoint/2010/main" val="2509183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25146F-39B3-44D9-A126-E12E81BEA00C}"/>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Recall Alabama</a:t>
            </a:r>
          </a:p>
        </p:txBody>
      </p:sp>
      <p:pic>
        <p:nvPicPr>
          <p:cNvPr id="5" name="Picture 4">
            <a:extLst>
              <a:ext uri="{FF2B5EF4-FFF2-40B4-BE49-F238E27FC236}">
                <a16:creationId xmlns:a16="http://schemas.microsoft.com/office/drawing/2014/main" id="{908DF68D-C83E-4D6B-9F94-8FC03033BA7F}"/>
              </a:ext>
            </a:extLst>
          </p:cNvPr>
          <p:cNvPicPr>
            <a:picLocks noChangeAspect="1"/>
          </p:cNvPicPr>
          <p:nvPr/>
        </p:nvPicPr>
        <p:blipFill>
          <a:blip r:embed="rId2"/>
          <a:stretch>
            <a:fillRect/>
          </a:stretch>
        </p:blipFill>
        <p:spPr>
          <a:xfrm>
            <a:off x="4658264" y="1705874"/>
            <a:ext cx="6705600" cy="4343400"/>
          </a:xfrm>
          <a:prstGeom prst="rect">
            <a:avLst/>
          </a:prstGeom>
        </p:spPr>
      </p:pic>
      <p:graphicFrame>
        <p:nvGraphicFramePr>
          <p:cNvPr id="7" name="Table 6">
            <a:extLst>
              <a:ext uri="{FF2B5EF4-FFF2-40B4-BE49-F238E27FC236}">
                <a16:creationId xmlns:a16="http://schemas.microsoft.com/office/drawing/2014/main" id="{E0B978B0-A5EB-4757-8FB0-CDF7B058D162}"/>
              </a:ext>
            </a:extLst>
          </p:cNvPr>
          <p:cNvGraphicFramePr>
            <a:graphicFrameLocks noGrp="1"/>
          </p:cNvGraphicFramePr>
          <p:nvPr>
            <p:extLst>
              <p:ext uri="{D42A27DB-BD31-4B8C-83A1-F6EECF244321}">
                <p14:modId xmlns:p14="http://schemas.microsoft.com/office/powerpoint/2010/main" val="1833947758"/>
              </p:ext>
            </p:extLst>
          </p:nvPr>
        </p:nvGraphicFramePr>
        <p:xfrm>
          <a:off x="685800" y="1705874"/>
          <a:ext cx="3733089" cy="3894921"/>
        </p:xfrm>
        <a:graphic>
          <a:graphicData uri="http://schemas.openxmlformats.org/drawingml/2006/table">
            <a:tbl>
              <a:tblPr firstRow="1" bandRow="1">
                <a:tableStyleId>{5C22544A-7EE6-4342-B048-85BDC9FD1C3A}</a:tableStyleId>
              </a:tblPr>
              <a:tblGrid>
                <a:gridCol w="1244363">
                  <a:extLst>
                    <a:ext uri="{9D8B030D-6E8A-4147-A177-3AD203B41FA5}">
                      <a16:colId xmlns:a16="http://schemas.microsoft.com/office/drawing/2014/main" val="2959715730"/>
                    </a:ext>
                  </a:extLst>
                </a:gridCol>
                <a:gridCol w="1244363">
                  <a:extLst>
                    <a:ext uri="{9D8B030D-6E8A-4147-A177-3AD203B41FA5}">
                      <a16:colId xmlns:a16="http://schemas.microsoft.com/office/drawing/2014/main" val="2993897189"/>
                    </a:ext>
                  </a:extLst>
                </a:gridCol>
                <a:gridCol w="1244363">
                  <a:extLst>
                    <a:ext uri="{9D8B030D-6E8A-4147-A177-3AD203B41FA5}">
                      <a16:colId xmlns:a16="http://schemas.microsoft.com/office/drawing/2014/main" val="1623649117"/>
                    </a:ext>
                  </a:extLst>
                </a:gridCol>
              </a:tblGrid>
              <a:tr h="432769">
                <a:tc>
                  <a:txBody>
                    <a:bodyPr/>
                    <a:lstStyle/>
                    <a:p>
                      <a:r>
                        <a:rPr lang="en-US" dirty="0"/>
                        <a:t>State</a:t>
                      </a:r>
                    </a:p>
                  </a:txBody>
                  <a:tcPr>
                    <a:solidFill>
                      <a:schemeClr val="accent1">
                        <a:lumMod val="50000"/>
                      </a:schemeClr>
                    </a:solidFill>
                  </a:tcPr>
                </a:tc>
                <a:tc>
                  <a:txBody>
                    <a:bodyPr/>
                    <a:lstStyle/>
                    <a:p>
                      <a:r>
                        <a:rPr lang="en-US" dirty="0"/>
                        <a:t>Students</a:t>
                      </a:r>
                    </a:p>
                  </a:txBody>
                  <a:tcPr>
                    <a:solidFill>
                      <a:schemeClr val="accent1">
                        <a:lumMod val="50000"/>
                      </a:schemeClr>
                    </a:solidFill>
                  </a:tcPr>
                </a:tc>
                <a:tc>
                  <a:txBody>
                    <a:bodyPr/>
                    <a:lstStyle/>
                    <a:p>
                      <a:r>
                        <a:rPr lang="en-US" dirty="0"/>
                        <a:t>% of Total</a:t>
                      </a:r>
                    </a:p>
                  </a:txBody>
                  <a:tcPr>
                    <a:solidFill>
                      <a:schemeClr val="accent1">
                        <a:lumMod val="50000"/>
                      </a:schemeClr>
                    </a:solidFill>
                  </a:tcPr>
                </a:tc>
                <a:extLst>
                  <a:ext uri="{0D108BD9-81ED-4DB2-BD59-A6C34878D82A}">
                    <a16:rowId xmlns:a16="http://schemas.microsoft.com/office/drawing/2014/main" val="3843963507"/>
                  </a:ext>
                </a:extLst>
              </a:tr>
              <a:tr h="432769">
                <a:tc>
                  <a:txBody>
                    <a:bodyPr/>
                    <a:lstStyle/>
                    <a:p>
                      <a:r>
                        <a:rPr lang="en-US" b="1" dirty="0"/>
                        <a:t>AL</a:t>
                      </a:r>
                    </a:p>
                  </a:txBody>
                  <a:tcPr/>
                </a:tc>
                <a:tc>
                  <a:txBody>
                    <a:bodyPr/>
                    <a:lstStyle/>
                    <a:p>
                      <a:pPr algn="r"/>
                      <a:r>
                        <a:rPr lang="en-US" b="1" dirty="0"/>
                        <a:t>62,083</a:t>
                      </a:r>
                    </a:p>
                  </a:txBody>
                  <a:tcPr/>
                </a:tc>
                <a:tc>
                  <a:txBody>
                    <a:bodyPr/>
                    <a:lstStyle/>
                    <a:p>
                      <a:pPr algn="r"/>
                      <a:r>
                        <a:rPr lang="en-US" b="1" dirty="0"/>
                        <a:t> 74.8</a:t>
                      </a:r>
                    </a:p>
                  </a:txBody>
                  <a:tcPr/>
                </a:tc>
                <a:extLst>
                  <a:ext uri="{0D108BD9-81ED-4DB2-BD59-A6C34878D82A}">
                    <a16:rowId xmlns:a16="http://schemas.microsoft.com/office/drawing/2014/main" val="1436357366"/>
                  </a:ext>
                </a:extLst>
              </a:tr>
              <a:tr h="432769">
                <a:tc>
                  <a:txBody>
                    <a:bodyPr/>
                    <a:lstStyle/>
                    <a:p>
                      <a:r>
                        <a:rPr lang="en-US" b="1" dirty="0"/>
                        <a:t>GA</a:t>
                      </a:r>
                    </a:p>
                  </a:txBody>
                  <a:tcPr/>
                </a:tc>
                <a:tc>
                  <a:txBody>
                    <a:bodyPr/>
                    <a:lstStyle/>
                    <a:p>
                      <a:pPr algn="r"/>
                      <a:r>
                        <a:rPr lang="en-US" b="1" dirty="0"/>
                        <a:t>5,005</a:t>
                      </a:r>
                    </a:p>
                  </a:txBody>
                  <a:tcPr/>
                </a:tc>
                <a:tc>
                  <a:txBody>
                    <a:bodyPr/>
                    <a:lstStyle/>
                    <a:p>
                      <a:pPr algn="r"/>
                      <a:r>
                        <a:rPr lang="en-US" b="1" dirty="0"/>
                        <a:t>6.0</a:t>
                      </a:r>
                    </a:p>
                  </a:txBody>
                  <a:tcPr/>
                </a:tc>
                <a:extLst>
                  <a:ext uri="{0D108BD9-81ED-4DB2-BD59-A6C34878D82A}">
                    <a16:rowId xmlns:a16="http://schemas.microsoft.com/office/drawing/2014/main" val="3504676283"/>
                  </a:ext>
                </a:extLst>
              </a:tr>
              <a:tr h="432769">
                <a:tc>
                  <a:txBody>
                    <a:bodyPr/>
                    <a:lstStyle/>
                    <a:p>
                      <a:r>
                        <a:rPr lang="en-US" b="1" dirty="0"/>
                        <a:t>FL</a:t>
                      </a:r>
                    </a:p>
                  </a:txBody>
                  <a:tcPr/>
                </a:tc>
                <a:tc>
                  <a:txBody>
                    <a:bodyPr/>
                    <a:lstStyle/>
                    <a:p>
                      <a:pPr algn="r"/>
                      <a:r>
                        <a:rPr lang="en-US" b="1" dirty="0"/>
                        <a:t>3,848</a:t>
                      </a:r>
                    </a:p>
                  </a:txBody>
                  <a:tcPr/>
                </a:tc>
                <a:tc>
                  <a:txBody>
                    <a:bodyPr/>
                    <a:lstStyle/>
                    <a:p>
                      <a:pPr algn="r"/>
                      <a:r>
                        <a:rPr lang="en-US" b="1" dirty="0"/>
                        <a:t>4.6</a:t>
                      </a:r>
                    </a:p>
                  </a:txBody>
                  <a:tcPr/>
                </a:tc>
                <a:extLst>
                  <a:ext uri="{0D108BD9-81ED-4DB2-BD59-A6C34878D82A}">
                    <a16:rowId xmlns:a16="http://schemas.microsoft.com/office/drawing/2014/main" val="3808451010"/>
                  </a:ext>
                </a:extLst>
              </a:tr>
              <a:tr h="432769">
                <a:tc>
                  <a:txBody>
                    <a:bodyPr/>
                    <a:lstStyle/>
                    <a:p>
                      <a:r>
                        <a:rPr lang="en-US" b="1" dirty="0"/>
                        <a:t>MS</a:t>
                      </a:r>
                    </a:p>
                  </a:txBody>
                  <a:tcPr/>
                </a:tc>
                <a:tc>
                  <a:txBody>
                    <a:bodyPr/>
                    <a:lstStyle/>
                    <a:p>
                      <a:pPr algn="r"/>
                      <a:r>
                        <a:rPr lang="en-US" b="1" dirty="0"/>
                        <a:t>2,887</a:t>
                      </a:r>
                    </a:p>
                  </a:txBody>
                  <a:tcPr/>
                </a:tc>
                <a:tc>
                  <a:txBody>
                    <a:bodyPr/>
                    <a:lstStyle/>
                    <a:p>
                      <a:pPr algn="r"/>
                      <a:r>
                        <a:rPr lang="en-US" b="1" dirty="0"/>
                        <a:t>3.5</a:t>
                      </a:r>
                    </a:p>
                  </a:txBody>
                  <a:tcPr/>
                </a:tc>
                <a:extLst>
                  <a:ext uri="{0D108BD9-81ED-4DB2-BD59-A6C34878D82A}">
                    <a16:rowId xmlns:a16="http://schemas.microsoft.com/office/drawing/2014/main" val="3228279023"/>
                  </a:ext>
                </a:extLst>
              </a:tr>
              <a:tr h="432769">
                <a:tc>
                  <a:txBody>
                    <a:bodyPr/>
                    <a:lstStyle/>
                    <a:p>
                      <a:r>
                        <a:rPr lang="en-US" b="1" dirty="0"/>
                        <a:t>TN</a:t>
                      </a:r>
                    </a:p>
                  </a:txBody>
                  <a:tcPr/>
                </a:tc>
                <a:tc>
                  <a:txBody>
                    <a:bodyPr/>
                    <a:lstStyle/>
                    <a:p>
                      <a:pPr algn="r"/>
                      <a:r>
                        <a:rPr lang="en-US" b="1" dirty="0"/>
                        <a:t>1,655</a:t>
                      </a:r>
                    </a:p>
                  </a:txBody>
                  <a:tcPr/>
                </a:tc>
                <a:tc>
                  <a:txBody>
                    <a:bodyPr/>
                    <a:lstStyle/>
                    <a:p>
                      <a:pPr algn="r"/>
                      <a:r>
                        <a:rPr lang="en-US" b="1" dirty="0"/>
                        <a:t>2.0</a:t>
                      </a:r>
                    </a:p>
                  </a:txBody>
                  <a:tcPr/>
                </a:tc>
                <a:extLst>
                  <a:ext uri="{0D108BD9-81ED-4DB2-BD59-A6C34878D82A}">
                    <a16:rowId xmlns:a16="http://schemas.microsoft.com/office/drawing/2014/main" val="3472033850"/>
                  </a:ext>
                </a:extLst>
              </a:tr>
              <a:tr h="432769">
                <a:tc>
                  <a:txBody>
                    <a:bodyPr/>
                    <a:lstStyle/>
                    <a:p>
                      <a:r>
                        <a:rPr lang="en-US" b="1" dirty="0"/>
                        <a:t>TX</a:t>
                      </a:r>
                    </a:p>
                  </a:txBody>
                  <a:tcPr/>
                </a:tc>
                <a:tc>
                  <a:txBody>
                    <a:bodyPr/>
                    <a:lstStyle/>
                    <a:p>
                      <a:pPr algn="r"/>
                      <a:r>
                        <a:rPr lang="en-US" b="1" dirty="0"/>
                        <a:t>1,150</a:t>
                      </a:r>
                    </a:p>
                  </a:txBody>
                  <a:tcPr/>
                </a:tc>
                <a:tc>
                  <a:txBody>
                    <a:bodyPr/>
                    <a:lstStyle/>
                    <a:p>
                      <a:pPr algn="r"/>
                      <a:r>
                        <a:rPr lang="en-US" b="1" dirty="0"/>
                        <a:t>1.4</a:t>
                      </a:r>
                    </a:p>
                  </a:txBody>
                  <a:tcPr/>
                </a:tc>
                <a:extLst>
                  <a:ext uri="{0D108BD9-81ED-4DB2-BD59-A6C34878D82A}">
                    <a16:rowId xmlns:a16="http://schemas.microsoft.com/office/drawing/2014/main" val="1439036912"/>
                  </a:ext>
                </a:extLst>
              </a:tr>
              <a:tr h="432769">
                <a:tc>
                  <a:txBody>
                    <a:bodyPr/>
                    <a:lstStyle/>
                    <a:p>
                      <a:r>
                        <a:rPr lang="en-US" b="1" dirty="0"/>
                        <a:t>OTHER</a:t>
                      </a:r>
                    </a:p>
                  </a:txBody>
                  <a:tcPr/>
                </a:tc>
                <a:tc>
                  <a:txBody>
                    <a:bodyPr/>
                    <a:lstStyle/>
                    <a:p>
                      <a:pPr algn="r"/>
                      <a:r>
                        <a:rPr lang="en-US" b="1" dirty="0"/>
                        <a:t>6,376</a:t>
                      </a:r>
                    </a:p>
                  </a:txBody>
                  <a:tcPr/>
                </a:tc>
                <a:tc>
                  <a:txBody>
                    <a:bodyPr/>
                    <a:lstStyle/>
                    <a:p>
                      <a:pPr algn="r"/>
                      <a:r>
                        <a:rPr lang="en-US" b="1" dirty="0"/>
                        <a:t>7.7</a:t>
                      </a:r>
                    </a:p>
                  </a:txBody>
                  <a:tcPr/>
                </a:tc>
                <a:extLst>
                  <a:ext uri="{0D108BD9-81ED-4DB2-BD59-A6C34878D82A}">
                    <a16:rowId xmlns:a16="http://schemas.microsoft.com/office/drawing/2014/main" val="2133284458"/>
                  </a:ext>
                </a:extLst>
              </a:tr>
              <a:tr h="432769">
                <a:tc>
                  <a:txBody>
                    <a:bodyPr/>
                    <a:lstStyle/>
                    <a:p>
                      <a:r>
                        <a:rPr lang="en-US" b="1" dirty="0"/>
                        <a:t>TOTAL</a:t>
                      </a:r>
                    </a:p>
                  </a:txBody>
                  <a:tcPr/>
                </a:tc>
                <a:tc>
                  <a:txBody>
                    <a:bodyPr/>
                    <a:lstStyle/>
                    <a:p>
                      <a:pPr algn="r"/>
                      <a:r>
                        <a:rPr lang="en-US" b="1" dirty="0"/>
                        <a:t>83,004</a:t>
                      </a:r>
                    </a:p>
                  </a:txBody>
                  <a:tcPr/>
                </a:tc>
                <a:tc>
                  <a:txBody>
                    <a:bodyPr/>
                    <a:lstStyle/>
                    <a:p>
                      <a:pPr algn="r"/>
                      <a:endParaRPr lang="en-US" b="1" dirty="0"/>
                    </a:p>
                  </a:txBody>
                  <a:tcPr/>
                </a:tc>
                <a:extLst>
                  <a:ext uri="{0D108BD9-81ED-4DB2-BD59-A6C34878D82A}">
                    <a16:rowId xmlns:a16="http://schemas.microsoft.com/office/drawing/2014/main" val="762494371"/>
                  </a:ext>
                </a:extLst>
              </a:tr>
            </a:tbl>
          </a:graphicData>
        </a:graphic>
      </p:graphicFrame>
      <p:sp>
        <p:nvSpPr>
          <p:cNvPr id="8" name="TextBox 7">
            <a:extLst>
              <a:ext uri="{FF2B5EF4-FFF2-40B4-BE49-F238E27FC236}">
                <a16:creationId xmlns:a16="http://schemas.microsoft.com/office/drawing/2014/main" id="{F4E81C1C-7B0F-493E-A545-57A3F18009F5}"/>
              </a:ext>
            </a:extLst>
          </p:cNvPr>
          <p:cNvSpPr txBox="1"/>
          <p:nvPr/>
        </p:nvSpPr>
        <p:spPr>
          <a:xfrm>
            <a:off x="6096000" y="1473756"/>
            <a:ext cx="4280334" cy="369332"/>
          </a:xfrm>
          <a:prstGeom prst="rect">
            <a:avLst/>
          </a:prstGeom>
          <a:noFill/>
        </p:spPr>
        <p:txBody>
          <a:bodyPr wrap="square" rtlCol="0">
            <a:spAutoFit/>
          </a:bodyPr>
          <a:lstStyle/>
          <a:p>
            <a:r>
              <a:rPr lang="en-US" dirty="0"/>
              <a:t>Note:  Participating universities only.</a:t>
            </a:r>
          </a:p>
        </p:txBody>
      </p:sp>
    </p:spTree>
    <p:extLst>
      <p:ext uri="{BB962C8B-B14F-4D97-AF65-F5344CB8AC3E}">
        <p14:creationId xmlns:p14="http://schemas.microsoft.com/office/powerpoint/2010/main" val="2958311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CF79-9CB4-4637-9763-2DCEB1970251}"/>
              </a:ext>
            </a:extLst>
          </p:cNvPr>
          <p:cNvSpPr>
            <a:spLocks noGrp="1"/>
          </p:cNvSpPr>
          <p:nvPr>
            <p:ph type="title"/>
          </p:nvPr>
        </p:nvSpPr>
        <p:spPr/>
        <p:txBody>
          <a:bodyPr/>
          <a:lstStyle/>
          <a:p>
            <a:r>
              <a:rPr lang="en-US" b="1" dirty="0">
                <a:solidFill>
                  <a:srgbClr val="0070C0"/>
                </a:solidFill>
              </a:rPr>
              <a:t>(Re)Engage Alabama</a:t>
            </a:r>
          </a:p>
        </p:txBody>
      </p:sp>
      <p:pic>
        <p:nvPicPr>
          <p:cNvPr id="5" name="Picture 4">
            <a:extLst>
              <a:ext uri="{FF2B5EF4-FFF2-40B4-BE49-F238E27FC236}">
                <a16:creationId xmlns:a16="http://schemas.microsoft.com/office/drawing/2014/main" id="{CB229EDA-0E6B-4D61-8F4E-D2C11A3B4EBF}"/>
              </a:ext>
            </a:extLst>
          </p:cNvPr>
          <p:cNvPicPr>
            <a:picLocks noChangeAspect="1"/>
          </p:cNvPicPr>
          <p:nvPr/>
        </p:nvPicPr>
        <p:blipFill rotWithShape="1">
          <a:blip r:embed="rId2"/>
          <a:srcRect t="15765"/>
          <a:stretch/>
        </p:blipFill>
        <p:spPr>
          <a:xfrm>
            <a:off x="6971285" y="794408"/>
            <a:ext cx="4495215" cy="4676616"/>
          </a:xfrm>
          <a:prstGeom prst="rect">
            <a:avLst/>
          </a:prstGeom>
        </p:spPr>
      </p:pic>
      <p:sp>
        <p:nvSpPr>
          <p:cNvPr id="9" name="Content Placeholder 8">
            <a:extLst>
              <a:ext uri="{FF2B5EF4-FFF2-40B4-BE49-F238E27FC236}">
                <a16:creationId xmlns:a16="http://schemas.microsoft.com/office/drawing/2014/main" id="{03B638C4-409C-41A2-B203-B4A0DC744D13}"/>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id="{3E1E9419-29C5-4E71-8C31-0DE196425E73}"/>
              </a:ext>
            </a:extLst>
          </p:cNvPr>
          <p:cNvPicPr>
            <a:picLocks noChangeAspect="1"/>
          </p:cNvPicPr>
          <p:nvPr/>
        </p:nvPicPr>
        <p:blipFill>
          <a:blip r:embed="rId3"/>
          <a:stretch>
            <a:fillRect/>
          </a:stretch>
        </p:blipFill>
        <p:spPr>
          <a:xfrm>
            <a:off x="725500" y="1690688"/>
            <a:ext cx="5997913" cy="3453344"/>
          </a:xfrm>
          <a:prstGeom prst="rect">
            <a:avLst/>
          </a:prstGeom>
        </p:spPr>
      </p:pic>
    </p:spTree>
    <p:extLst>
      <p:ext uri="{BB962C8B-B14F-4D97-AF65-F5344CB8AC3E}">
        <p14:creationId xmlns:p14="http://schemas.microsoft.com/office/powerpoint/2010/main" val="168132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2A27D-5791-48AC-8DC8-2DEDA36607F2}"/>
              </a:ext>
            </a:extLst>
          </p:cNvPr>
          <p:cNvSpPr txBox="1"/>
          <p:nvPr/>
        </p:nvSpPr>
        <p:spPr>
          <a:xfrm>
            <a:off x="1" y="698734"/>
            <a:ext cx="121920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HBCU Deferred Maintenance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Grant Program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Picture 2" descr="worker maintaining roof top">
            <a:extLst>
              <a:ext uri="{FF2B5EF4-FFF2-40B4-BE49-F238E27FC236}">
                <a16:creationId xmlns:a16="http://schemas.microsoft.com/office/drawing/2014/main" id="{279FBAA9-9A3B-4CCE-BB59-AB4DC51B2C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9475" y="2329950"/>
            <a:ext cx="5453050" cy="3634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600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C66BE-6B48-4209-AB28-B72E7EA54091}"/>
              </a:ext>
            </a:extLst>
          </p:cNvPr>
          <p:cNvSpPr txBox="1"/>
          <p:nvPr/>
        </p:nvSpPr>
        <p:spPr>
          <a:xfrm>
            <a:off x="577421" y="1082935"/>
            <a:ext cx="5864567"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4488" lvl="0" indent="-344488">
              <a:spcAft>
                <a:spcPts val="1200"/>
              </a:spcAft>
              <a:buFont typeface="Arial" panose="020B0604020202020204" pitchFamily="34" charset="0"/>
              <a:buChar char="•"/>
            </a:pPr>
            <a:r>
              <a:rPr lang="en-US" sz="2800" b="1" dirty="0"/>
              <a:t>Lawmakers passed Act 2022-393 (HB135) that funded a $5 million Deferred Maintenance Grant Program for Historically Black Colleges and Universities (HBCUs) </a:t>
            </a:r>
          </a:p>
          <a:p>
            <a:pPr marL="344488" lvl="0" indent="-344488">
              <a:spcAft>
                <a:spcPts val="1200"/>
              </a:spcAft>
              <a:buFont typeface="Arial" panose="020B0604020202020204" pitchFamily="34" charset="0"/>
              <a:buChar char="•"/>
            </a:pPr>
            <a:r>
              <a:rPr lang="en-US" sz="2800" b="1" dirty="0">
                <a:latin typeface="Calibri" panose="020F0502020204030204"/>
              </a:rPr>
              <a:t>Legislation charged ACHE with administering the grant</a:t>
            </a:r>
          </a:p>
          <a:p>
            <a:pPr marL="344488" lvl="0" indent="-344488">
              <a:spcAft>
                <a:spcPts val="1200"/>
              </a:spcAft>
              <a:buFont typeface="Arial" panose="020B0604020202020204" pitchFamily="34" charset="0"/>
              <a:buChar char="•"/>
            </a:pPr>
            <a:r>
              <a:rPr lang="en-US" sz="2800" b="1" dirty="0">
                <a:latin typeface="Calibri" panose="020F0502020204030204"/>
              </a:rPr>
              <a:t>Projects limited to deferred maintenance related to the upkeep and maintenance of facilities</a:t>
            </a:r>
            <a:endParaRPr kumimoji="0" lang="en-US" sz="2800" b="1" i="0" u="none" strike="noStrike" kern="1200" cap="none" spc="0" normalizeH="0" baseline="0" noProof="0" dirty="0">
              <a:ln>
                <a:noFill/>
              </a:ln>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8AAF03A-7887-48DA-AE0B-4A06801EF561}"/>
              </a:ext>
            </a:extLst>
          </p:cNvPr>
          <p:cNvSpPr txBox="1"/>
          <p:nvPr/>
        </p:nvSpPr>
        <p:spPr>
          <a:xfrm>
            <a:off x="0" y="476250"/>
            <a:ext cx="12191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70C0"/>
                </a:solidFill>
                <a:effectLst/>
                <a:uLnTx/>
                <a:uFillTx/>
                <a:latin typeface="Calibri" panose="020F0502020204030204"/>
                <a:ea typeface="+mn-ea"/>
                <a:cs typeface="+mn-cs"/>
              </a:rPr>
              <a:t>HBCU Deferred Maintenance Grant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0D2B34C-3A49-427E-A8A9-0E00D2711311}"/>
              </a:ext>
            </a:extLst>
          </p:cNvPr>
          <p:cNvPicPr>
            <a:picLocks noChangeAspect="1"/>
          </p:cNvPicPr>
          <p:nvPr/>
        </p:nvPicPr>
        <p:blipFill>
          <a:blip r:embed="rId2"/>
          <a:stretch>
            <a:fillRect/>
          </a:stretch>
        </p:blipFill>
        <p:spPr>
          <a:xfrm rot="5400000">
            <a:off x="6954010" y="923060"/>
            <a:ext cx="4140435" cy="5314054"/>
          </a:xfrm>
          <a:prstGeom prst="rect">
            <a:avLst/>
          </a:prstGeom>
        </p:spPr>
      </p:pic>
      <p:sp>
        <p:nvSpPr>
          <p:cNvPr id="6" name="TextBox 5">
            <a:extLst>
              <a:ext uri="{FF2B5EF4-FFF2-40B4-BE49-F238E27FC236}">
                <a16:creationId xmlns:a16="http://schemas.microsoft.com/office/drawing/2014/main" id="{6101D7AA-B7D9-496A-BF4E-81CA2A7599D7}"/>
              </a:ext>
            </a:extLst>
          </p:cNvPr>
          <p:cNvSpPr txBox="1"/>
          <p:nvPr/>
        </p:nvSpPr>
        <p:spPr>
          <a:xfrm>
            <a:off x="6788365" y="5735419"/>
            <a:ext cx="4859551" cy="646331"/>
          </a:xfrm>
          <a:prstGeom prst="rect">
            <a:avLst/>
          </a:prstGeom>
          <a:noFill/>
        </p:spPr>
        <p:txBody>
          <a:bodyPr wrap="square" rtlCol="0">
            <a:spAutoFit/>
          </a:bodyPr>
          <a:lstStyle/>
          <a:p>
            <a:pPr algn="ctr"/>
            <a:r>
              <a:rPr lang="en-US" dirty="0"/>
              <a:t>Roof repair project for Carver Complex</a:t>
            </a:r>
          </a:p>
          <a:p>
            <a:pPr algn="ctr"/>
            <a:r>
              <a:rPr lang="en-US" dirty="0"/>
              <a:t>at Alabama A&amp;M</a:t>
            </a:r>
          </a:p>
        </p:txBody>
      </p:sp>
    </p:spTree>
    <p:extLst>
      <p:ext uri="{BB962C8B-B14F-4D97-AF65-F5344CB8AC3E}">
        <p14:creationId xmlns:p14="http://schemas.microsoft.com/office/powerpoint/2010/main" val="3142642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C66BE-6B48-4209-AB28-B72E7EA54091}"/>
              </a:ext>
            </a:extLst>
          </p:cNvPr>
          <p:cNvSpPr txBox="1"/>
          <p:nvPr/>
        </p:nvSpPr>
        <p:spPr>
          <a:xfrm>
            <a:off x="577423" y="1082935"/>
            <a:ext cx="5072880" cy="5724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4488" lvl="0" indent="-344488">
              <a:spcAft>
                <a:spcPts val="1200"/>
              </a:spcAft>
              <a:buFont typeface="Arial" panose="020B0604020202020204" pitchFamily="34" charset="0"/>
              <a:buChar char="•"/>
            </a:pPr>
            <a:r>
              <a:rPr lang="en-US" sz="2800" dirty="0"/>
              <a:t>Dollar-for-dollar match between institutional and state funds</a:t>
            </a:r>
          </a:p>
          <a:p>
            <a:pPr marL="344488" lvl="0" indent="-344488">
              <a:spcAft>
                <a:spcPts val="1200"/>
              </a:spcAft>
              <a:buFont typeface="Arial" panose="020B0604020202020204" pitchFamily="34" charset="0"/>
              <a:buChar char="•"/>
            </a:pPr>
            <a:r>
              <a:rPr lang="en-US" sz="2800" dirty="0"/>
              <a:t>$1 million grant limit per institution</a:t>
            </a:r>
          </a:p>
          <a:p>
            <a:pPr marL="344488" lvl="0" indent="-344488">
              <a:spcAft>
                <a:spcPts val="1200"/>
              </a:spcAft>
              <a:buFont typeface="Arial" panose="020B0604020202020204" pitchFamily="34" charset="0"/>
              <a:buChar char="•"/>
            </a:pPr>
            <a:r>
              <a:rPr lang="en-US" sz="2800" dirty="0"/>
              <a:t>Priority placed on projects related to ADA, health, and safety compliance</a:t>
            </a:r>
          </a:p>
          <a:p>
            <a:pPr marL="344488" lvl="0" indent="-344488">
              <a:spcAft>
                <a:spcPts val="1200"/>
              </a:spcAft>
              <a:buFont typeface="Arial" panose="020B0604020202020204" pitchFamily="34" charset="0"/>
              <a:buChar char="•"/>
            </a:pPr>
            <a:r>
              <a:rPr lang="en-US" sz="2800" dirty="0"/>
              <a:t>Institutions submitted projects in priority order on July 15</a:t>
            </a:r>
            <a:r>
              <a:rPr lang="en-US" sz="2800" baseline="30000" dirty="0"/>
              <a:t>th</a:t>
            </a:r>
            <a:endParaRPr lang="en-US" sz="2800" dirty="0"/>
          </a:p>
          <a:p>
            <a:pPr lvl="0">
              <a:spcAft>
                <a:spcPts val="1200"/>
              </a:spcAft>
            </a:pPr>
            <a:endParaRPr lang="en-US" sz="2800" b="1" dirty="0">
              <a:solidFill>
                <a:srgbClr val="0070C0"/>
              </a:solidFill>
              <a:latin typeface="Calibri" panose="020F0502020204030204"/>
            </a:endParaRPr>
          </a:p>
        </p:txBody>
      </p:sp>
      <p:sp>
        <p:nvSpPr>
          <p:cNvPr id="3" name="TextBox 2">
            <a:extLst>
              <a:ext uri="{FF2B5EF4-FFF2-40B4-BE49-F238E27FC236}">
                <a16:creationId xmlns:a16="http://schemas.microsoft.com/office/drawing/2014/main" id="{88AAF03A-7887-48DA-AE0B-4A06801EF561}"/>
              </a:ext>
            </a:extLst>
          </p:cNvPr>
          <p:cNvSpPr txBox="1"/>
          <p:nvPr/>
        </p:nvSpPr>
        <p:spPr>
          <a:xfrm>
            <a:off x="0" y="476250"/>
            <a:ext cx="12191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70C0"/>
                </a:solidFill>
                <a:effectLst/>
                <a:uLnTx/>
                <a:uFillTx/>
                <a:latin typeface="Calibri" panose="020F0502020204030204"/>
                <a:ea typeface="+mn-ea"/>
                <a:cs typeface="+mn-cs"/>
              </a:rPr>
              <a:t>HBCU Deferred Maintenance Grant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B7EB4C5-9E9F-485A-9726-F8A514297261}"/>
              </a:ext>
            </a:extLst>
          </p:cNvPr>
          <p:cNvPicPr>
            <a:picLocks noChangeAspect="1"/>
          </p:cNvPicPr>
          <p:nvPr/>
        </p:nvPicPr>
        <p:blipFill>
          <a:blip r:embed="rId2"/>
          <a:stretch>
            <a:fillRect/>
          </a:stretch>
        </p:blipFill>
        <p:spPr>
          <a:xfrm>
            <a:off x="6048940" y="1655085"/>
            <a:ext cx="5744422" cy="4021096"/>
          </a:xfrm>
          <a:prstGeom prst="rect">
            <a:avLst/>
          </a:prstGeom>
        </p:spPr>
      </p:pic>
      <p:sp>
        <p:nvSpPr>
          <p:cNvPr id="6" name="TextBox 5">
            <a:extLst>
              <a:ext uri="{FF2B5EF4-FFF2-40B4-BE49-F238E27FC236}">
                <a16:creationId xmlns:a16="http://schemas.microsoft.com/office/drawing/2014/main" id="{23112BEB-5447-4D3D-A313-2B0E5E625F9B}"/>
              </a:ext>
            </a:extLst>
          </p:cNvPr>
          <p:cNvSpPr txBox="1"/>
          <p:nvPr/>
        </p:nvSpPr>
        <p:spPr>
          <a:xfrm>
            <a:off x="6491375" y="5774390"/>
            <a:ext cx="4859551" cy="369332"/>
          </a:xfrm>
          <a:prstGeom prst="rect">
            <a:avLst/>
          </a:prstGeom>
          <a:noFill/>
        </p:spPr>
        <p:txBody>
          <a:bodyPr wrap="square" rtlCol="0">
            <a:spAutoFit/>
          </a:bodyPr>
          <a:lstStyle/>
          <a:p>
            <a:pPr algn="ctr"/>
            <a:r>
              <a:rPr lang="en-US" dirty="0"/>
              <a:t>ADA ramp renovation at Stillman College</a:t>
            </a:r>
          </a:p>
        </p:txBody>
      </p:sp>
    </p:spTree>
    <p:extLst>
      <p:ext uri="{BB962C8B-B14F-4D97-AF65-F5344CB8AC3E}">
        <p14:creationId xmlns:p14="http://schemas.microsoft.com/office/powerpoint/2010/main" val="3617261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C66BE-6B48-4209-AB28-B72E7EA54091}"/>
              </a:ext>
            </a:extLst>
          </p:cNvPr>
          <p:cNvSpPr txBox="1"/>
          <p:nvPr/>
        </p:nvSpPr>
        <p:spPr>
          <a:xfrm>
            <a:off x="500329" y="919033"/>
            <a:ext cx="5700745" cy="5840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4488" indent="-344488">
              <a:spcAft>
                <a:spcPts val="1200"/>
              </a:spcAft>
              <a:buFont typeface="Arial" panose="020B0604020202020204" pitchFamily="34" charset="0"/>
              <a:buChar char="•"/>
            </a:pPr>
            <a:r>
              <a:rPr lang="en-US" sz="2800" dirty="0"/>
              <a:t>Institutions submitted 35 projects totaling over $10.4 million</a:t>
            </a:r>
            <a:endParaRPr lang="en-US" sz="3200" dirty="0"/>
          </a:p>
          <a:p>
            <a:pPr marL="344488" lvl="0" indent="-344488">
              <a:spcAft>
                <a:spcPts val="1200"/>
              </a:spcAft>
              <a:buFont typeface="Arial" panose="020B0604020202020204" pitchFamily="34" charset="0"/>
              <a:buChar char="•"/>
            </a:pPr>
            <a:r>
              <a:rPr lang="en-US" sz="2800" dirty="0">
                <a:latin typeface="Calibri" panose="020F0502020204030204"/>
              </a:rPr>
              <a:t>Review committee began reviewing projects on July 18</a:t>
            </a:r>
            <a:r>
              <a:rPr lang="en-US" sz="2800" baseline="30000" dirty="0">
                <a:latin typeface="Calibri" panose="020F0502020204030204"/>
              </a:rPr>
              <a:t>th</a:t>
            </a:r>
            <a:r>
              <a:rPr lang="en-US" sz="2800" dirty="0">
                <a:latin typeface="Calibri" panose="020F0502020204030204"/>
              </a:rPr>
              <a:t> and finalized awards on August 2</a:t>
            </a:r>
            <a:r>
              <a:rPr lang="en-US" sz="2800" baseline="30000" dirty="0">
                <a:latin typeface="Calibri" panose="020F0502020204030204"/>
              </a:rPr>
              <a:t>nd</a:t>
            </a:r>
          </a:p>
          <a:p>
            <a:pPr marL="344488" lvl="0" indent="-344488">
              <a:lnSpc>
                <a:spcPts val="2300"/>
              </a:lnSpc>
              <a:spcAft>
                <a:spcPts val="1200"/>
              </a:spcAft>
              <a:buFont typeface="Arial" panose="020B0604020202020204" pitchFamily="34" charset="0"/>
              <a:buChar char="•"/>
            </a:pPr>
            <a:r>
              <a:rPr lang="en-US" sz="2800" dirty="0">
                <a:solidFill>
                  <a:srgbClr val="7E0000"/>
                </a:solidFill>
              </a:rPr>
              <a:t>Committee Members:</a:t>
            </a:r>
          </a:p>
          <a:p>
            <a:pPr marL="801688" lvl="1" indent="-344488">
              <a:lnSpc>
                <a:spcPts val="2300"/>
              </a:lnSpc>
              <a:spcAft>
                <a:spcPts val="1200"/>
              </a:spcAft>
              <a:buFont typeface="Arial" panose="020B0604020202020204" pitchFamily="34" charset="0"/>
              <a:buChar char="•"/>
            </a:pPr>
            <a:r>
              <a:rPr lang="en-US" sz="2800" dirty="0">
                <a:solidFill>
                  <a:srgbClr val="7E0000"/>
                </a:solidFill>
                <a:latin typeface="Calibri" panose="020F0502020204030204"/>
              </a:rPr>
              <a:t>Commissioner Stan Nelson</a:t>
            </a:r>
          </a:p>
          <a:p>
            <a:pPr marL="801688" lvl="1" indent="-344488">
              <a:lnSpc>
                <a:spcPts val="2300"/>
              </a:lnSpc>
              <a:spcAft>
                <a:spcPts val="1200"/>
              </a:spcAft>
              <a:buFont typeface="Arial" panose="020B0604020202020204" pitchFamily="34" charset="0"/>
              <a:buChar char="•"/>
            </a:pPr>
            <a:r>
              <a:rPr lang="en-US" sz="2800" dirty="0">
                <a:solidFill>
                  <a:srgbClr val="7E0000"/>
                </a:solidFill>
                <a:latin typeface="Calibri" panose="020F0502020204030204"/>
              </a:rPr>
              <a:t>Commissioner Jody Singleton</a:t>
            </a:r>
          </a:p>
          <a:p>
            <a:pPr marL="801688" lvl="1" indent="-344488">
              <a:lnSpc>
                <a:spcPts val="2300"/>
              </a:lnSpc>
              <a:spcAft>
                <a:spcPts val="1200"/>
              </a:spcAft>
              <a:buFont typeface="Arial" panose="020B0604020202020204" pitchFamily="34" charset="0"/>
              <a:buChar char="•"/>
            </a:pPr>
            <a:r>
              <a:rPr lang="en-US" sz="2800" dirty="0">
                <a:solidFill>
                  <a:srgbClr val="7E0000"/>
                </a:solidFill>
                <a:latin typeface="Calibri" panose="020F0502020204030204"/>
              </a:rPr>
              <a:t>Jim Purcell</a:t>
            </a:r>
          </a:p>
          <a:p>
            <a:pPr marL="801688" lvl="1" indent="-344488">
              <a:lnSpc>
                <a:spcPts val="2300"/>
              </a:lnSpc>
              <a:spcAft>
                <a:spcPts val="1200"/>
              </a:spcAft>
              <a:buFont typeface="Arial" panose="020B0604020202020204" pitchFamily="34" charset="0"/>
              <a:buChar char="•"/>
            </a:pPr>
            <a:r>
              <a:rPr lang="en-US" sz="2800" dirty="0">
                <a:solidFill>
                  <a:srgbClr val="7E0000"/>
                </a:solidFill>
                <a:latin typeface="Calibri" panose="020F0502020204030204"/>
              </a:rPr>
              <a:t>Julian Rogers</a:t>
            </a:r>
          </a:p>
          <a:p>
            <a:pPr marL="801688" lvl="1" indent="-344488">
              <a:lnSpc>
                <a:spcPts val="2300"/>
              </a:lnSpc>
              <a:spcAft>
                <a:spcPts val="1200"/>
              </a:spcAft>
              <a:buFont typeface="Arial" panose="020B0604020202020204" pitchFamily="34" charset="0"/>
              <a:buChar char="•"/>
            </a:pPr>
            <a:r>
              <a:rPr lang="en-US" sz="2800" dirty="0">
                <a:solidFill>
                  <a:srgbClr val="7E0000"/>
                </a:solidFill>
                <a:latin typeface="Calibri" panose="020F0502020204030204"/>
              </a:rPr>
              <a:t>Jacinta Whitehurst</a:t>
            </a:r>
          </a:p>
          <a:p>
            <a:pPr marL="801688" lvl="1" indent="-344488">
              <a:lnSpc>
                <a:spcPts val="2300"/>
              </a:lnSpc>
              <a:spcAft>
                <a:spcPts val="1200"/>
              </a:spcAft>
              <a:buFont typeface="Arial" panose="020B0604020202020204" pitchFamily="34" charset="0"/>
              <a:buChar char="•"/>
            </a:pPr>
            <a:r>
              <a:rPr lang="en-US" sz="2800" dirty="0">
                <a:solidFill>
                  <a:srgbClr val="7E0000"/>
                </a:solidFill>
                <a:latin typeface="Calibri" panose="020F0502020204030204"/>
              </a:rPr>
              <a:t>Jim Hood</a:t>
            </a:r>
            <a:endParaRPr lang="en-US" sz="2800" dirty="0">
              <a:solidFill>
                <a:srgbClr val="7E0000"/>
              </a:solidFill>
            </a:endParaRPr>
          </a:p>
        </p:txBody>
      </p:sp>
      <p:sp>
        <p:nvSpPr>
          <p:cNvPr id="3" name="TextBox 2">
            <a:extLst>
              <a:ext uri="{FF2B5EF4-FFF2-40B4-BE49-F238E27FC236}">
                <a16:creationId xmlns:a16="http://schemas.microsoft.com/office/drawing/2014/main" id="{88AAF03A-7887-48DA-AE0B-4A06801EF561}"/>
              </a:ext>
            </a:extLst>
          </p:cNvPr>
          <p:cNvSpPr txBox="1"/>
          <p:nvPr/>
        </p:nvSpPr>
        <p:spPr>
          <a:xfrm>
            <a:off x="0" y="326322"/>
            <a:ext cx="12191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70C0"/>
                </a:solidFill>
                <a:effectLst/>
                <a:uLnTx/>
                <a:uFillTx/>
                <a:latin typeface="Calibri" panose="020F0502020204030204"/>
                <a:ea typeface="+mn-ea"/>
                <a:cs typeface="+mn-cs"/>
              </a:rPr>
              <a:t>HBCU Deferred Maintenance Grant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3112BEB-5447-4D3D-A313-2B0E5E625F9B}"/>
              </a:ext>
            </a:extLst>
          </p:cNvPr>
          <p:cNvSpPr txBox="1"/>
          <p:nvPr/>
        </p:nvSpPr>
        <p:spPr>
          <a:xfrm>
            <a:off x="6832120" y="5885347"/>
            <a:ext cx="4859551" cy="646331"/>
          </a:xfrm>
          <a:prstGeom prst="rect">
            <a:avLst/>
          </a:prstGeom>
          <a:noFill/>
        </p:spPr>
        <p:txBody>
          <a:bodyPr wrap="square" rtlCol="0">
            <a:spAutoFit/>
          </a:bodyPr>
          <a:lstStyle/>
          <a:p>
            <a:pPr algn="ctr"/>
            <a:r>
              <a:rPr lang="en-US" dirty="0"/>
              <a:t>ADA bathroom renovation at</a:t>
            </a:r>
          </a:p>
          <a:p>
            <a:pPr algn="ctr"/>
            <a:r>
              <a:rPr lang="en-US" dirty="0"/>
              <a:t>Gadsden State Community College</a:t>
            </a:r>
          </a:p>
        </p:txBody>
      </p:sp>
      <p:pic>
        <p:nvPicPr>
          <p:cNvPr id="4" name="Picture 3">
            <a:extLst>
              <a:ext uri="{FF2B5EF4-FFF2-40B4-BE49-F238E27FC236}">
                <a16:creationId xmlns:a16="http://schemas.microsoft.com/office/drawing/2014/main" id="{C7619AC5-8F2A-4580-A7D9-3D350DB14905}"/>
              </a:ext>
            </a:extLst>
          </p:cNvPr>
          <p:cNvPicPr>
            <a:picLocks noChangeAspect="1"/>
          </p:cNvPicPr>
          <p:nvPr/>
        </p:nvPicPr>
        <p:blipFill>
          <a:blip r:embed="rId2"/>
          <a:stretch>
            <a:fillRect/>
          </a:stretch>
        </p:blipFill>
        <p:spPr>
          <a:xfrm>
            <a:off x="6536725" y="1491913"/>
            <a:ext cx="5319623" cy="4153620"/>
          </a:xfrm>
          <a:prstGeom prst="rect">
            <a:avLst/>
          </a:prstGeom>
        </p:spPr>
      </p:pic>
    </p:spTree>
    <p:extLst>
      <p:ext uri="{BB962C8B-B14F-4D97-AF65-F5344CB8AC3E}">
        <p14:creationId xmlns:p14="http://schemas.microsoft.com/office/powerpoint/2010/main" val="3400236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AF03A-7887-48DA-AE0B-4A06801EF561}"/>
              </a:ext>
            </a:extLst>
          </p:cNvPr>
          <p:cNvSpPr txBox="1"/>
          <p:nvPr/>
        </p:nvSpPr>
        <p:spPr>
          <a:xfrm>
            <a:off x="1" y="256697"/>
            <a:ext cx="12191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70C0"/>
                </a:solidFill>
                <a:effectLst/>
                <a:uLnTx/>
                <a:uFillTx/>
                <a:latin typeface="Calibri" panose="020F0502020204030204"/>
                <a:ea typeface="+mn-ea"/>
                <a:cs typeface="+mn-cs"/>
              </a:rPr>
              <a:t>HBCU Deferred Maintenance Grant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795046A-8435-4EF7-AE82-045BA94BF040}"/>
              </a:ext>
            </a:extLst>
          </p:cNvPr>
          <p:cNvPicPr>
            <a:picLocks noChangeAspect="1"/>
          </p:cNvPicPr>
          <p:nvPr/>
        </p:nvPicPr>
        <p:blipFill>
          <a:blip r:embed="rId2"/>
          <a:stretch>
            <a:fillRect/>
          </a:stretch>
        </p:blipFill>
        <p:spPr>
          <a:xfrm>
            <a:off x="5138536" y="1073952"/>
            <a:ext cx="6438900" cy="5400675"/>
          </a:xfrm>
          <a:prstGeom prst="rect">
            <a:avLst/>
          </a:prstGeom>
        </p:spPr>
      </p:pic>
      <p:sp>
        <p:nvSpPr>
          <p:cNvPr id="8" name="TextBox 7">
            <a:extLst>
              <a:ext uri="{FF2B5EF4-FFF2-40B4-BE49-F238E27FC236}">
                <a16:creationId xmlns:a16="http://schemas.microsoft.com/office/drawing/2014/main" id="{08B6AF1B-5A5E-4384-B3CF-870ACA5CFA94}"/>
              </a:ext>
            </a:extLst>
          </p:cNvPr>
          <p:cNvSpPr txBox="1"/>
          <p:nvPr/>
        </p:nvSpPr>
        <p:spPr>
          <a:xfrm>
            <a:off x="471497" y="1073952"/>
            <a:ext cx="4421658"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indent="-228600">
              <a:spcAft>
                <a:spcPts val="1200"/>
              </a:spcAft>
              <a:buFont typeface="Arial" panose="020B0604020202020204" pitchFamily="34" charset="0"/>
              <a:buChar char="•"/>
            </a:pPr>
            <a:r>
              <a:rPr lang="en-US" sz="2800" dirty="0"/>
              <a:t>All institutions accepted awards and verified matching funds</a:t>
            </a:r>
          </a:p>
          <a:p>
            <a:pPr marL="228600" indent="-228600">
              <a:spcAft>
                <a:spcPts val="1200"/>
              </a:spcAft>
              <a:buFont typeface="Arial" panose="020B0604020202020204" pitchFamily="34" charset="0"/>
              <a:buChar char="•"/>
            </a:pPr>
            <a:r>
              <a:rPr lang="en-US" sz="2800" dirty="0"/>
              <a:t>Notification of consent to proceed with work sent on August 15</a:t>
            </a:r>
            <a:r>
              <a:rPr lang="en-US" sz="2800" baseline="30000" dirty="0"/>
              <a:t>th</a:t>
            </a:r>
            <a:endParaRPr lang="en-US" sz="2800" dirty="0"/>
          </a:p>
          <a:p>
            <a:pPr marL="228600" indent="-228600">
              <a:spcAft>
                <a:spcPts val="1200"/>
              </a:spcAft>
              <a:buFont typeface="Arial" panose="020B0604020202020204" pitchFamily="34" charset="0"/>
              <a:buChar char="•"/>
            </a:pPr>
            <a:r>
              <a:rPr lang="en-US" sz="2800" dirty="0"/>
              <a:t>Every institution received partial or complete funding for their priority project</a:t>
            </a:r>
          </a:p>
        </p:txBody>
      </p:sp>
    </p:spTree>
    <p:extLst>
      <p:ext uri="{BB962C8B-B14F-4D97-AF65-F5344CB8AC3E}">
        <p14:creationId xmlns:p14="http://schemas.microsoft.com/office/powerpoint/2010/main" val="2663035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2A27D-5791-48AC-8DC8-2DEDA36607F2}"/>
              </a:ext>
            </a:extLst>
          </p:cNvPr>
          <p:cNvSpPr txBox="1"/>
          <p:nvPr/>
        </p:nvSpPr>
        <p:spPr>
          <a:xfrm>
            <a:off x="1" y="698734"/>
            <a:ext cx="12192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ACHE Website Update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2" descr="Website as a Service (WaaS): Why it May be the Best Answer">
            <a:extLst>
              <a:ext uri="{FF2B5EF4-FFF2-40B4-BE49-F238E27FC236}">
                <a16:creationId xmlns:a16="http://schemas.microsoft.com/office/drawing/2014/main" id="{5C5A5A49-71A5-41D5-8924-0EA91DC28D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9841" y="1846555"/>
            <a:ext cx="5392318" cy="373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042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IV.	  CONSIDERATION OF MINUTES</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4806208" y="2890391"/>
            <a:ext cx="5585481" cy="1077218"/>
          </a:xfrm>
          <a:prstGeom prst="rect">
            <a:avLst/>
          </a:prstGeom>
        </p:spPr>
        <p:txBody>
          <a:bodyPr wrap="square">
            <a:spAutoFit/>
          </a:bodyPr>
          <a:lstStyle/>
          <a:p>
            <a:r>
              <a:rPr lang="en-US" sz="3200" b="1" kern="1400" dirty="0">
                <a:solidFill>
                  <a:srgbClr val="000000"/>
                </a:solidFill>
              </a:rPr>
              <a:t>Commission Meeting Minutes of June 10, 2022</a:t>
            </a:r>
            <a:endParaRPr lang="en-US" sz="3200" dirty="0"/>
          </a:p>
        </p:txBody>
      </p:sp>
      <p:pic>
        <p:nvPicPr>
          <p:cNvPr id="2" name="Picture 1">
            <a:extLst>
              <a:ext uri="{FF2B5EF4-FFF2-40B4-BE49-F238E27FC236}">
                <a16:creationId xmlns:a16="http://schemas.microsoft.com/office/drawing/2014/main" id="{3FE46DBF-97A3-4563-9CDA-3E89AE78D0E6}"/>
              </a:ext>
            </a:extLst>
          </p:cNvPr>
          <p:cNvPicPr>
            <a:picLocks noChangeAspect="1"/>
          </p:cNvPicPr>
          <p:nvPr/>
        </p:nvPicPr>
        <p:blipFill>
          <a:blip r:embed="rId2"/>
          <a:stretch>
            <a:fillRect/>
          </a:stretch>
        </p:blipFill>
        <p:spPr>
          <a:xfrm>
            <a:off x="1618083" y="1956391"/>
            <a:ext cx="3188125" cy="3188125"/>
          </a:xfrm>
          <a:prstGeom prst="rect">
            <a:avLst/>
          </a:prstGeom>
        </p:spPr>
      </p:pic>
    </p:spTree>
    <p:extLst>
      <p:ext uri="{BB962C8B-B14F-4D97-AF65-F5344CB8AC3E}">
        <p14:creationId xmlns:p14="http://schemas.microsoft.com/office/powerpoint/2010/main" val="3165141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22A27D-5791-48AC-8DC8-2DEDA36607F2}"/>
              </a:ext>
            </a:extLst>
          </p:cNvPr>
          <p:cNvSpPr txBox="1"/>
          <p:nvPr/>
        </p:nvSpPr>
        <p:spPr>
          <a:xfrm>
            <a:off x="0" y="0"/>
            <a:ext cx="12192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a:ea typeface="+mn-ea"/>
                <a:cs typeface="+mn-cs"/>
              </a:rPr>
              <a:t>ACHE Website Update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768E34-4C68-4914-B968-57261042592B}"/>
              </a:ext>
            </a:extLst>
          </p:cNvPr>
          <p:cNvPicPr>
            <a:picLocks noChangeAspect="1"/>
          </p:cNvPicPr>
          <p:nvPr/>
        </p:nvPicPr>
        <p:blipFill>
          <a:blip r:embed="rId2"/>
          <a:stretch>
            <a:fillRect/>
          </a:stretch>
        </p:blipFill>
        <p:spPr>
          <a:xfrm>
            <a:off x="133989" y="686046"/>
            <a:ext cx="11924022" cy="6074857"/>
          </a:xfrm>
          <a:prstGeom prst="rect">
            <a:avLst/>
          </a:prstGeom>
        </p:spPr>
      </p:pic>
    </p:spTree>
    <p:extLst>
      <p:ext uri="{BB962C8B-B14F-4D97-AF65-F5344CB8AC3E}">
        <p14:creationId xmlns:p14="http://schemas.microsoft.com/office/powerpoint/2010/main" val="1920789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591959" y="953494"/>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mn-lt"/>
              </a:rPr>
              <a:t>IX</a:t>
            </a:r>
            <a:r>
              <a:rPr kumimoji="0" lang="en-US" b="1" i="0" u="none" strike="noStrike" kern="1200" cap="all" spc="0" normalizeH="0" baseline="0" noProof="0" dirty="0">
                <a:ln>
                  <a:noFill/>
                </a:ln>
                <a:solidFill>
                  <a:srgbClr val="4472C4"/>
                </a:solidFill>
                <a:effectLst/>
                <a:uLnTx/>
                <a:uFillTx/>
                <a:latin typeface="+mn-lt"/>
              </a:rPr>
              <a:t>.   Decision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sp>
        <p:nvSpPr>
          <p:cNvPr id="4" name="Slide Number Placeholder 5">
            <a:extLst>
              <a:ext uri="{FF2B5EF4-FFF2-40B4-BE49-F238E27FC236}">
                <a16:creationId xmlns:a16="http://schemas.microsoft.com/office/drawing/2014/main" id="{864C885F-C126-4493-B9AA-D3DA3D9C1B1E}"/>
              </a:ext>
            </a:extLst>
          </p:cNvPr>
          <p:cNvSpPr>
            <a:spLocks noGrp="1"/>
          </p:cNvSpPr>
          <p:nvPr>
            <p:ph type="sldNum" sz="quarter" idx="12"/>
          </p:nvPr>
        </p:nvSpPr>
        <p:spPr>
          <a:xfrm>
            <a:off x="8610600" y="6366289"/>
            <a:ext cx="2743200" cy="365125"/>
          </a:xfrm>
        </p:spPr>
        <p:txBody>
          <a:bodyPr/>
          <a:lstStyle/>
          <a:p>
            <a:fld id="{15C3AF50-45D8-4144-B114-A385979F8C17}" type="slidenum">
              <a:rPr lang="en-US" smtClean="0"/>
              <a:t>51</a:t>
            </a:fld>
            <a:endParaRPr lang="en-US" dirty="0"/>
          </a:p>
        </p:txBody>
      </p:sp>
      <p:pic>
        <p:nvPicPr>
          <p:cNvPr id="8194" name="Picture 2" descr="See the source image">
            <a:extLst>
              <a:ext uri="{FF2B5EF4-FFF2-40B4-BE49-F238E27FC236}">
                <a16:creationId xmlns:a16="http://schemas.microsoft.com/office/drawing/2014/main" id="{AEDDD4B3-42D8-4802-B57C-ACA62E7FC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111" y="2000663"/>
            <a:ext cx="4715159" cy="314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41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524000" y="374177"/>
            <a:ext cx="9144000" cy="1416371"/>
          </a:xfrm>
        </p:spPr>
        <p:txBody>
          <a:bodyPr>
            <a:normAutofit/>
          </a:bodyPr>
          <a:lstStyle/>
          <a:p>
            <a:pPr algn="ctr">
              <a:lnSpc>
                <a:spcPct val="100000"/>
              </a:lnSpc>
            </a:pPr>
            <a:r>
              <a:rPr lang="en-US" sz="4000" b="1" kern="1400" dirty="0">
                <a:solidFill>
                  <a:srgbClr val="4472C4"/>
                </a:solidFill>
                <a:latin typeface="+mn-lt"/>
                <a:ea typeface="+mn-ea"/>
                <a:cs typeface="+mn-cs"/>
              </a:rPr>
              <a:t>A. Approval of 2023 Meeting Schedule</a:t>
            </a:r>
            <a:br>
              <a:rPr lang="en-US" sz="4000" b="1" kern="1400" dirty="0">
                <a:solidFill>
                  <a:srgbClr val="4472C4"/>
                </a:solidFill>
                <a:latin typeface="+mn-lt"/>
                <a:ea typeface="+mn-ea"/>
                <a:cs typeface="+mn-cs"/>
              </a:rPr>
            </a:br>
            <a:r>
              <a:rPr lang="en-US" sz="3200" i="1" kern="1400" dirty="0">
                <a:solidFill>
                  <a:srgbClr val="4472C4"/>
                </a:solidFill>
              </a:rPr>
              <a:t>Staff Presenter:  Dr. Stephanie Dolan</a:t>
            </a:r>
            <a:endParaRPr lang="en-US" sz="3200" b="1" kern="1400" dirty="0">
              <a:solidFill>
                <a:srgbClr val="4472C4"/>
              </a:solidFill>
              <a:latin typeface="+mn-lt"/>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Image result for calendar clipart">
            <a:hlinkClick r:id="rId2" tgtFrame="&quot;_blank&quo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423" y="2727960"/>
            <a:ext cx="1828800" cy="2132467"/>
          </a:xfrm>
          <a:prstGeom prst="rect">
            <a:avLst/>
          </a:prstGeom>
          <a:noFill/>
          <a:ln>
            <a:noFill/>
          </a:ln>
        </p:spPr>
      </p:pic>
      <p:sp>
        <p:nvSpPr>
          <p:cNvPr id="4" name="TextBox 3"/>
          <p:cNvSpPr txBox="1"/>
          <p:nvPr/>
        </p:nvSpPr>
        <p:spPr>
          <a:xfrm>
            <a:off x="2910203" y="1952887"/>
            <a:ext cx="6676394" cy="324415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Proposed Meeting Schedule for 2023</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March 10, 2023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June 9, 2023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September 8, 2023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December 8, 2023</a:t>
            </a:r>
          </a:p>
        </p:txBody>
      </p:sp>
    </p:spTree>
    <p:extLst>
      <p:ext uri="{BB962C8B-B14F-4D97-AF65-F5344CB8AC3E}">
        <p14:creationId xmlns:p14="http://schemas.microsoft.com/office/powerpoint/2010/main" val="5592784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DE41-F178-4233-9733-9A02047142B1}"/>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3E9A7C4A-5CA1-4A08-9FAC-0B4EFCF67BE2}"/>
              </a:ext>
            </a:extLst>
          </p:cNvPr>
          <p:cNvSpPr txBox="1"/>
          <p:nvPr/>
        </p:nvSpPr>
        <p:spPr>
          <a:xfrm>
            <a:off x="685799" y="2474893"/>
            <a:ext cx="10319657" cy="954107"/>
          </a:xfrm>
          <a:prstGeom prst="rect">
            <a:avLst/>
          </a:prstGeom>
          <a:noFill/>
        </p:spPr>
        <p:txBody>
          <a:bodyPr wrap="square">
            <a:spAutoFit/>
          </a:bodyPr>
          <a:lstStyle/>
          <a:p>
            <a:r>
              <a:rPr lang="en-US" sz="2800" b="1" dirty="0">
                <a:solidFill>
                  <a:srgbClr val="4472C4"/>
                </a:solidFill>
              </a:rPr>
              <a:t>Motion, Decision Item A: </a:t>
            </a:r>
          </a:p>
          <a:p>
            <a:r>
              <a:rPr lang="en-US" sz="2800" dirty="0"/>
              <a:t>That the Commission approve the meeting schedule for 2023.</a:t>
            </a:r>
          </a:p>
        </p:txBody>
      </p:sp>
    </p:spTree>
    <p:extLst>
      <p:ext uri="{BB962C8B-B14F-4D97-AF65-F5344CB8AC3E}">
        <p14:creationId xmlns:p14="http://schemas.microsoft.com/office/powerpoint/2010/main" val="1991630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54</a:t>
            </a:fld>
            <a:endParaRPr lang="en-US">
              <a:solidFill>
                <a:srgbClr val="46464A">
                  <a:lumMod val="60000"/>
                  <a:lumOff val="40000"/>
                </a:srgbClr>
              </a:solidFill>
            </a:endParaRPr>
          </a:p>
        </p:txBody>
      </p:sp>
      <p:sp>
        <p:nvSpPr>
          <p:cNvPr id="5" name="Rectangle 4"/>
          <p:cNvSpPr/>
          <p:nvPr/>
        </p:nvSpPr>
        <p:spPr>
          <a:xfrm>
            <a:off x="609600" y="299945"/>
            <a:ext cx="10972800" cy="2554545"/>
          </a:xfrm>
          <a:prstGeom prst="rect">
            <a:avLst/>
          </a:prstGeom>
        </p:spPr>
        <p:txBody>
          <a:bodyPr wrap="square">
            <a:spAutoFit/>
          </a:bodyPr>
          <a:lstStyle/>
          <a:p>
            <a:pPr marL="228600" algn="ctr">
              <a:tabLst>
                <a:tab pos="27432" algn="l"/>
                <a:tab pos="-1731873600" algn="l"/>
                <a:tab pos="6542532" algn="r"/>
              </a:tabLst>
            </a:pPr>
            <a:r>
              <a:rPr lang="en-US" sz="3600" b="1" kern="1400" dirty="0">
                <a:solidFill>
                  <a:srgbClr val="4472C4"/>
                </a:solidFill>
              </a:rPr>
              <a:t>B. Final Approval of Amendments to the Administrative Procedures for the Alabama Math and Science Teacher Education Program-Loan Repayment Program</a:t>
            </a:r>
          </a:p>
          <a:p>
            <a:pPr marL="228600" algn="ctr">
              <a:tabLst>
                <a:tab pos="27432" algn="l"/>
                <a:tab pos="-1731873600" algn="l"/>
                <a:tab pos="6542532" algn="r"/>
              </a:tabLst>
            </a:pPr>
            <a:endParaRPr lang="en-US" sz="2000" b="1" kern="1400" dirty="0">
              <a:solidFill>
                <a:srgbClr val="4472C4"/>
              </a:solidFill>
            </a:endParaRPr>
          </a:p>
          <a:p>
            <a:pPr marL="228600" algn="ctr">
              <a:tabLst>
                <a:tab pos="27432" algn="l"/>
                <a:tab pos="-1731873600" algn="l"/>
                <a:tab pos="6542532" algn="r"/>
              </a:tabLst>
            </a:pPr>
            <a:r>
              <a:rPr lang="en-US" sz="3200" i="1" kern="1400" dirty="0">
                <a:solidFill>
                  <a:srgbClr val="4472C4"/>
                </a:solidFill>
              </a:rPr>
              <a:t>Staff Presenter:  Mrs. </a:t>
            </a:r>
            <a:r>
              <a:rPr lang="en-US" sz="3200" i="1" kern="1400" dirty="0" err="1">
                <a:solidFill>
                  <a:srgbClr val="4472C4"/>
                </a:solidFill>
              </a:rPr>
              <a:t>Artcola</a:t>
            </a:r>
            <a:r>
              <a:rPr lang="en-US" sz="3200" i="1" kern="1400" dirty="0">
                <a:solidFill>
                  <a:srgbClr val="4472C4"/>
                </a:solidFill>
              </a:rPr>
              <a:t> Pettway</a:t>
            </a:r>
            <a:r>
              <a:rPr lang="en-US" sz="2800" kern="1400" dirty="0">
                <a:solidFill>
                  <a:srgbClr val="4472C4"/>
                </a:solidFill>
              </a:rPr>
              <a:t> </a:t>
            </a:r>
            <a:endParaRPr lang="en-US" sz="2800" kern="1400" dirty="0">
              <a:ln>
                <a:noFill/>
              </a:ln>
              <a:solidFill>
                <a:srgbClr val="4472C4"/>
              </a:solidFill>
              <a:effectLst/>
            </a:endParaRPr>
          </a:p>
        </p:txBody>
      </p:sp>
      <p:pic>
        <p:nvPicPr>
          <p:cNvPr id="2" name="Picture 1">
            <a:extLst>
              <a:ext uri="{FF2B5EF4-FFF2-40B4-BE49-F238E27FC236}">
                <a16:creationId xmlns:a16="http://schemas.microsoft.com/office/drawing/2014/main" id="{C86CB01A-C77C-4523-86EB-D8AE12EFA4A2}"/>
              </a:ext>
            </a:extLst>
          </p:cNvPr>
          <p:cNvPicPr>
            <a:picLocks noChangeAspect="1"/>
          </p:cNvPicPr>
          <p:nvPr/>
        </p:nvPicPr>
        <p:blipFill>
          <a:blip r:embed="rId2"/>
          <a:stretch>
            <a:fillRect/>
          </a:stretch>
        </p:blipFill>
        <p:spPr>
          <a:xfrm>
            <a:off x="4029990" y="3429000"/>
            <a:ext cx="4132019" cy="2802886"/>
          </a:xfrm>
          <a:prstGeom prst="rect">
            <a:avLst/>
          </a:prstGeom>
        </p:spPr>
      </p:pic>
    </p:spTree>
    <p:extLst>
      <p:ext uri="{BB962C8B-B14F-4D97-AF65-F5344CB8AC3E}">
        <p14:creationId xmlns:p14="http://schemas.microsoft.com/office/powerpoint/2010/main" val="3192003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3BA65-DE05-40F1-B06A-39A6661E9E87}"/>
              </a:ext>
            </a:extLst>
          </p:cNvPr>
          <p:cNvSpPr>
            <a:spLocks noGrp="1"/>
          </p:cNvSpPr>
          <p:nvPr>
            <p:ph type="title"/>
          </p:nvPr>
        </p:nvSpPr>
        <p:spPr>
          <a:xfrm>
            <a:off x="194345" y="341433"/>
            <a:ext cx="11803310" cy="1006678"/>
          </a:xfrm>
        </p:spPr>
        <p:txBody>
          <a:bodyPr>
            <a:noAutofit/>
          </a:bodyPr>
          <a:lstStyle/>
          <a:p>
            <a:pPr algn="ctr"/>
            <a:r>
              <a:rPr lang="en-US" sz="3200" b="1" dirty="0">
                <a:solidFill>
                  <a:srgbClr val="4472C4"/>
                </a:solidFill>
                <a:latin typeface="Calibri" panose="020F0502020204030204"/>
                <a:cs typeface="Arial" panose="020B0604020202020204" pitchFamily="34" charset="0"/>
              </a:rPr>
              <a:t>B. Final Approval of Amendments to the Administrative Procedures for the Alabama Math and Science Teacher Education Program – </a:t>
            </a:r>
            <a:br>
              <a:rPr lang="en-US" sz="3200" b="1" dirty="0">
                <a:solidFill>
                  <a:srgbClr val="4472C4"/>
                </a:solidFill>
                <a:latin typeface="Calibri" panose="020F0502020204030204"/>
                <a:cs typeface="Arial" panose="020B0604020202020204" pitchFamily="34" charset="0"/>
              </a:rPr>
            </a:br>
            <a:r>
              <a:rPr lang="en-US" sz="3200" b="1" dirty="0">
                <a:solidFill>
                  <a:srgbClr val="4472C4"/>
                </a:solidFill>
                <a:latin typeface="Calibri" panose="020F0502020204030204"/>
                <a:cs typeface="Arial" panose="020B0604020202020204" pitchFamily="34" charset="0"/>
              </a:rPr>
              <a:t>Loan Repayment Program</a:t>
            </a:r>
            <a:endParaRPr lang="en-US" sz="3200" dirty="0"/>
          </a:p>
        </p:txBody>
      </p:sp>
      <p:sp>
        <p:nvSpPr>
          <p:cNvPr id="3" name="Content Placeholder 2">
            <a:extLst>
              <a:ext uri="{FF2B5EF4-FFF2-40B4-BE49-F238E27FC236}">
                <a16:creationId xmlns:a16="http://schemas.microsoft.com/office/drawing/2014/main" id="{141CDFEC-972B-4CCF-A37C-2691D747A150}"/>
              </a:ext>
            </a:extLst>
          </p:cNvPr>
          <p:cNvSpPr>
            <a:spLocks noGrp="1"/>
          </p:cNvSpPr>
          <p:nvPr>
            <p:ph idx="1"/>
          </p:nvPr>
        </p:nvSpPr>
        <p:spPr>
          <a:xfrm>
            <a:off x="2394997" y="1926493"/>
            <a:ext cx="9457856" cy="5539174"/>
          </a:xfrm>
        </p:spPr>
        <p:txBody>
          <a:bodyPr>
            <a:noAutofit/>
          </a:bodyPr>
          <a:lstStyle/>
          <a:p>
            <a:r>
              <a:rPr lang="en-US" dirty="0"/>
              <a:t>During the 2022 Legislative Session, Alabama Act 2022-396 was passed.</a:t>
            </a:r>
          </a:p>
          <a:p>
            <a:r>
              <a:rPr lang="en-US" dirty="0"/>
              <a:t>Changes were aimed at eligible participants for :</a:t>
            </a:r>
          </a:p>
          <a:p>
            <a:pPr lvl="1">
              <a:buFont typeface="Wingdings" panose="05000000000000000000" pitchFamily="2" charset="2"/>
              <a:buChar char="§"/>
            </a:pPr>
            <a:r>
              <a:rPr lang="en-US" sz="2800" dirty="0">
                <a:solidFill>
                  <a:srgbClr val="000000"/>
                </a:solidFill>
                <a:ea typeface="Times New Roman" panose="02020603050405020304" pitchFamily="18" charset="0"/>
              </a:rPr>
              <a:t>Math and Science teachers</a:t>
            </a:r>
          </a:p>
          <a:p>
            <a:pPr lvl="1">
              <a:buFont typeface="Wingdings" panose="05000000000000000000" pitchFamily="2" charset="2"/>
              <a:buChar char="§"/>
            </a:pPr>
            <a:r>
              <a:rPr lang="en-US" sz="2800" dirty="0">
                <a:solidFill>
                  <a:srgbClr val="000000"/>
                </a:solidFill>
                <a:ea typeface="Times New Roman" panose="02020603050405020304" pitchFamily="18" charset="0"/>
              </a:rPr>
              <a:t>The base loan repayment amount increased from $2,500 to $3,750 per semester</a:t>
            </a:r>
          </a:p>
          <a:p>
            <a:pPr lvl="1">
              <a:buFont typeface="Wingdings" panose="05000000000000000000" pitchFamily="2" charset="2"/>
              <a:buChar char="§"/>
            </a:pPr>
            <a:r>
              <a:rPr lang="en-US" sz="2800" dirty="0">
                <a:solidFill>
                  <a:srgbClr val="000000"/>
                </a:solidFill>
                <a:ea typeface="Times New Roman" panose="02020603050405020304" pitchFamily="18" charset="0"/>
              </a:rPr>
              <a:t>Beginning Fall 2022 semester and forward</a:t>
            </a:r>
          </a:p>
        </p:txBody>
      </p:sp>
      <p:pic>
        <p:nvPicPr>
          <p:cNvPr id="4" name="Picture 2" descr="math-education-clipart.jpg">
            <a:extLst>
              <a:ext uri="{FF2B5EF4-FFF2-40B4-BE49-F238E27FC236}">
                <a16:creationId xmlns:a16="http://schemas.microsoft.com/office/drawing/2014/main" id="{6686DFAE-EFE5-C8CB-473C-BD1CC6085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54" y="2621891"/>
            <a:ext cx="2046428" cy="187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179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3BA65-DE05-40F1-B06A-39A6661E9E87}"/>
              </a:ext>
            </a:extLst>
          </p:cNvPr>
          <p:cNvSpPr>
            <a:spLocks noGrp="1"/>
          </p:cNvSpPr>
          <p:nvPr>
            <p:ph type="title"/>
          </p:nvPr>
        </p:nvSpPr>
        <p:spPr>
          <a:xfrm>
            <a:off x="194345" y="291557"/>
            <a:ext cx="11803310" cy="1006678"/>
          </a:xfrm>
        </p:spPr>
        <p:txBody>
          <a:bodyPr>
            <a:noAutofit/>
          </a:bodyPr>
          <a:lstStyle/>
          <a:p>
            <a:pPr algn="ctr"/>
            <a:r>
              <a:rPr lang="en-US" sz="3200" b="1" dirty="0">
                <a:solidFill>
                  <a:srgbClr val="4472C4"/>
                </a:solidFill>
                <a:latin typeface="Calibri" panose="020F0502020204030204"/>
                <a:cs typeface="Arial" panose="020B0604020202020204" pitchFamily="34" charset="0"/>
              </a:rPr>
              <a:t>B. Final Approval of Amendments to the Administrative Procedures for the Alabama Math and Science Teacher Education Program – </a:t>
            </a:r>
            <a:br>
              <a:rPr lang="en-US" sz="3200" b="1" dirty="0">
                <a:solidFill>
                  <a:srgbClr val="4472C4"/>
                </a:solidFill>
                <a:latin typeface="Calibri" panose="020F0502020204030204"/>
                <a:cs typeface="Arial" panose="020B0604020202020204" pitchFamily="34" charset="0"/>
              </a:rPr>
            </a:br>
            <a:r>
              <a:rPr lang="en-US" sz="3200" b="1" dirty="0">
                <a:solidFill>
                  <a:srgbClr val="4472C4"/>
                </a:solidFill>
                <a:latin typeface="Calibri" panose="020F0502020204030204"/>
                <a:cs typeface="Arial" panose="020B0604020202020204" pitchFamily="34" charset="0"/>
              </a:rPr>
              <a:t>Loan Repayment Program</a:t>
            </a:r>
            <a:endParaRPr lang="en-US" sz="3200" dirty="0"/>
          </a:p>
        </p:txBody>
      </p:sp>
      <p:sp>
        <p:nvSpPr>
          <p:cNvPr id="3" name="Content Placeholder 2">
            <a:extLst>
              <a:ext uri="{FF2B5EF4-FFF2-40B4-BE49-F238E27FC236}">
                <a16:creationId xmlns:a16="http://schemas.microsoft.com/office/drawing/2014/main" id="{141CDFEC-972B-4CCF-A37C-2691D747A150}"/>
              </a:ext>
            </a:extLst>
          </p:cNvPr>
          <p:cNvSpPr>
            <a:spLocks noGrp="1"/>
          </p:cNvSpPr>
          <p:nvPr>
            <p:ph idx="1"/>
          </p:nvPr>
        </p:nvSpPr>
        <p:spPr>
          <a:xfrm>
            <a:off x="2504845" y="1893242"/>
            <a:ext cx="9457856" cy="5539174"/>
          </a:xfrm>
        </p:spPr>
        <p:txBody>
          <a:bodyPr>
            <a:noAutofit/>
          </a:bodyPr>
          <a:lstStyle/>
          <a:p>
            <a:r>
              <a:rPr lang="en-US" dirty="0"/>
              <a:t>Preliminary approval of the proposed amendments to this rule was granted by the Commission on Friday, June 10, 2022.  The proposed changes were filed with the Legislative Services Agency on June 15, 2022, and published in the </a:t>
            </a:r>
            <a:r>
              <a:rPr lang="en-US" b="1" i="1" dirty="0"/>
              <a:t>Alabama Administrative Monthly </a:t>
            </a:r>
            <a:r>
              <a:rPr lang="en-US" dirty="0"/>
              <a:t>on June 30, 2022.  Interested parties had until August 9, 2022, to comment. </a:t>
            </a:r>
            <a:r>
              <a:rPr lang="en-US" dirty="0">
                <a:solidFill>
                  <a:srgbClr val="FF0000"/>
                </a:solidFill>
              </a:rPr>
              <a:t>No comments were received.</a:t>
            </a:r>
          </a:p>
          <a:p>
            <a:r>
              <a:rPr lang="en-US" dirty="0"/>
              <a:t>Should the Commission grant final approval to these proposed changes, the certified changes will be filed with the Alabama Procedures Office on September 13, 2022, and will go into effect on November 15, 2022.</a:t>
            </a:r>
          </a:p>
        </p:txBody>
      </p:sp>
      <p:pic>
        <p:nvPicPr>
          <p:cNvPr id="5" name="Picture 4">
            <a:extLst>
              <a:ext uri="{FF2B5EF4-FFF2-40B4-BE49-F238E27FC236}">
                <a16:creationId xmlns:a16="http://schemas.microsoft.com/office/drawing/2014/main" id="{5BF0CCA6-83BD-9192-5299-4F3599C24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99" y="2792083"/>
            <a:ext cx="2116337" cy="1870746"/>
          </a:xfrm>
          <a:prstGeom prst="rect">
            <a:avLst/>
          </a:prstGeom>
        </p:spPr>
      </p:pic>
    </p:spTree>
    <p:extLst>
      <p:ext uri="{BB962C8B-B14F-4D97-AF65-F5344CB8AC3E}">
        <p14:creationId xmlns:p14="http://schemas.microsoft.com/office/powerpoint/2010/main" val="1710239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76BD2D-CCA3-4591-BFF4-9AAED7738456}"/>
              </a:ext>
            </a:extLst>
          </p:cNvPr>
          <p:cNvSpPr txBox="1"/>
          <p:nvPr/>
        </p:nvSpPr>
        <p:spPr>
          <a:xfrm>
            <a:off x="1295490" y="2098222"/>
            <a:ext cx="10107296" cy="3046988"/>
          </a:xfrm>
          <a:prstGeom prst="rect">
            <a:avLst/>
          </a:prstGeom>
          <a:noFill/>
        </p:spPr>
        <p:txBody>
          <a:bodyPr wrap="square" rtlCol="0">
            <a:spAutoFit/>
          </a:bodyPr>
          <a:lstStyle/>
          <a:p>
            <a:r>
              <a:rPr lang="en-US" sz="3200" b="1" dirty="0">
                <a:solidFill>
                  <a:srgbClr val="4472C4"/>
                </a:solidFill>
              </a:rPr>
              <a:t>Motion, Decision Item B: </a:t>
            </a:r>
          </a:p>
          <a:p>
            <a:r>
              <a:rPr lang="en-US" sz="3200" dirty="0"/>
              <a:t>That the Commission give final approval of the amendments to the Administrative Procedures for the Alabama Math and Science Teacher Education Program – Loan Repayment Program </a:t>
            </a:r>
          </a:p>
          <a:p>
            <a:endParaRPr lang="en-US" sz="3200" b="1" dirty="0">
              <a:solidFill>
                <a:srgbClr val="0070C0"/>
              </a:solidFill>
            </a:endParaRPr>
          </a:p>
        </p:txBody>
      </p:sp>
    </p:spTree>
    <p:extLst>
      <p:ext uri="{BB962C8B-B14F-4D97-AF65-F5344CB8AC3E}">
        <p14:creationId xmlns:p14="http://schemas.microsoft.com/office/powerpoint/2010/main" val="1361724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colorTemperature colorTemp="5900"/>
                    </a14:imgEffect>
                    <a14:imgEffect>
                      <a14:brightnessContrast bright="31000" contrast="-25000"/>
                    </a14:imgEffect>
                  </a14:imgLayer>
                </a14:imgProps>
              </a:ext>
            </a:extLst>
          </a:blip>
          <a:srcRect t="12688" b="13565"/>
          <a:stretch/>
        </p:blipFill>
        <p:spPr>
          <a:xfrm>
            <a:off x="3046817" y="2559816"/>
            <a:ext cx="5331870" cy="3932111"/>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58</a:t>
            </a:fld>
            <a:endParaRPr lang="en-US">
              <a:solidFill>
                <a:srgbClr val="46464A">
                  <a:lumMod val="60000"/>
                  <a:lumOff val="40000"/>
                </a:srgbClr>
              </a:solidFill>
            </a:endParaRPr>
          </a:p>
        </p:txBody>
      </p:sp>
      <p:sp>
        <p:nvSpPr>
          <p:cNvPr id="5" name="Rectangle 4"/>
          <p:cNvSpPr/>
          <p:nvPr/>
        </p:nvSpPr>
        <p:spPr>
          <a:xfrm>
            <a:off x="978787" y="136525"/>
            <a:ext cx="10234424" cy="1692771"/>
          </a:xfrm>
          <a:prstGeom prst="rect">
            <a:avLst/>
          </a:prstGeom>
        </p:spPr>
        <p:txBody>
          <a:bodyPr wrap="square">
            <a:spAutoFit/>
          </a:bodyPr>
          <a:lstStyle/>
          <a:p>
            <a:pPr marL="228600" algn="ctr">
              <a:tabLst>
                <a:tab pos="27432" algn="l"/>
                <a:tab pos="-1731873600" algn="l"/>
                <a:tab pos="6542532" algn="r"/>
              </a:tabLst>
            </a:pPr>
            <a:r>
              <a:rPr lang="en-US" sz="3600" b="1" dirty="0">
                <a:solidFill>
                  <a:srgbClr val="4472C4"/>
                </a:solidFill>
                <a:ea typeface="+mj-ea"/>
                <a:cs typeface="Arial" panose="020B0604020202020204" pitchFamily="34" charset="0"/>
              </a:rPr>
              <a:t>C. Public Drawing to Determine Order of Payment of ASGP Funds for 2022–23</a:t>
            </a:r>
          </a:p>
          <a:p>
            <a:pPr marL="228600" algn="ctr">
              <a:tabLst>
                <a:tab pos="27432" algn="l"/>
                <a:tab pos="-1731873600" algn="l"/>
                <a:tab pos="6542532" algn="r"/>
              </a:tabLst>
            </a:pPr>
            <a:r>
              <a:rPr lang="en-US" sz="3200" i="1" kern="1400" dirty="0">
                <a:solidFill>
                  <a:srgbClr val="4472C4"/>
                </a:solidFill>
              </a:rPr>
              <a:t>Staff Presenter:  Mrs. </a:t>
            </a:r>
            <a:r>
              <a:rPr lang="en-US" sz="3200" i="1" kern="1400" dirty="0" err="1">
                <a:solidFill>
                  <a:srgbClr val="4472C4"/>
                </a:solidFill>
              </a:rPr>
              <a:t>Takena</a:t>
            </a:r>
            <a:r>
              <a:rPr lang="en-US" sz="3200" i="1" kern="1400" dirty="0">
                <a:solidFill>
                  <a:srgbClr val="4472C4"/>
                </a:solidFill>
              </a:rPr>
              <a:t> Jones</a:t>
            </a:r>
            <a:endParaRPr lang="en-US" sz="3200" kern="1400" dirty="0">
              <a:ln>
                <a:noFill/>
              </a:ln>
              <a:solidFill>
                <a:srgbClr val="0070C0"/>
              </a:solidFill>
              <a:effectLst/>
              <a:latin typeface="Times New Roman" panose="02020603050405020304" pitchFamily="18" charset="0"/>
            </a:endParaRPr>
          </a:p>
        </p:txBody>
      </p:sp>
      <p:sp>
        <p:nvSpPr>
          <p:cNvPr id="7" name="TextBox 6"/>
          <p:cNvSpPr txBox="1"/>
          <p:nvPr/>
        </p:nvSpPr>
        <p:spPr>
          <a:xfrm>
            <a:off x="944828" y="1939756"/>
            <a:ext cx="10302341" cy="4416594"/>
          </a:xfrm>
          <a:prstGeom prst="rect">
            <a:avLst/>
          </a:prstGeom>
          <a:noFill/>
        </p:spPr>
        <p:txBody>
          <a:bodyPr wrap="square" rtlCol="0">
            <a:spAutoFit/>
          </a:bodyPr>
          <a:lstStyle/>
          <a:p>
            <a:r>
              <a:rPr lang="en-US" sz="2800" dirty="0"/>
              <a:t>Alabama Student Grant Program (ASGP) provides grants for eligible in-state students attending one of the following private institutions: </a:t>
            </a:r>
          </a:p>
          <a:p>
            <a:endParaRPr lang="en-US" dirty="0"/>
          </a:p>
          <a:p>
            <a:pPr marL="742950" lvl="1" indent="-285750">
              <a:buFont typeface="Arial" panose="020B0604020202020204" pitchFamily="34" charset="0"/>
              <a:buChar char="•"/>
            </a:pPr>
            <a:r>
              <a:rPr lang="en-US" sz="2400" dirty="0"/>
              <a:t>Amridge University</a:t>
            </a:r>
          </a:p>
          <a:p>
            <a:pPr marL="742950" lvl="1" indent="-285750">
              <a:buFont typeface="Arial" panose="020B0604020202020204" pitchFamily="34" charset="0"/>
              <a:buChar char="•"/>
            </a:pPr>
            <a:r>
              <a:rPr lang="en-US" sz="2400" dirty="0"/>
              <a:t>Birmingham Southern College</a:t>
            </a:r>
          </a:p>
          <a:p>
            <a:pPr marL="742950" lvl="1" indent="-285750">
              <a:buFont typeface="Arial" panose="020B0604020202020204" pitchFamily="34" charset="0"/>
              <a:buChar char="•"/>
            </a:pPr>
            <a:r>
              <a:rPr lang="en-US" sz="2400" dirty="0"/>
              <a:t>Faulkner University</a:t>
            </a:r>
          </a:p>
          <a:p>
            <a:pPr marL="742950" lvl="1" indent="-285750">
              <a:buFont typeface="Arial" panose="020B0604020202020204" pitchFamily="34" charset="0"/>
              <a:buChar char="•"/>
            </a:pPr>
            <a:r>
              <a:rPr lang="en-US" sz="2400" dirty="0"/>
              <a:t>Huntingdon College</a:t>
            </a:r>
          </a:p>
          <a:p>
            <a:pPr marL="742950" lvl="1" indent="-285750">
              <a:buFont typeface="Arial" panose="020B0604020202020204" pitchFamily="34" charset="0"/>
              <a:buChar char="•"/>
            </a:pPr>
            <a:r>
              <a:rPr lang="en-US" sz="2400" dirty="0"/>
              <a:t>Miles College</a:t>
            </a:r>
          </a:p>
          <a:p>
            <a:pPr marL="742950" lvl="1" indent="-285750">
              <a:buFont typeface="Arial" panose="020B0604020202020204" pitchFamily="34" charset="0"/>
              <a:buChar char="•"/>
            </a:pPr>
            <a:r>
              <a:rPr lang="en-US" sz="2400" dirty="0"/>
              <a:t>Oakwood University</a:t>
            </a:r>
          </a:p>
          <a:p>
            <a:endParaRPr lang="en-US" sz="1500" dirty="0"/>
          </a:p>
          <a:p>
            <a:r>
              <a:rPr lang="en-US" sz="2400" dirty="0"/>
              <a:t>Since all funds cannot be disbursed immediately, drawing is needed to determine disbursement order by institution. </a:t>
            </a:r>
          </a:p>
        </p:txBody>
      </p:sp>
      <p:sp>
        <p:nvSpPr>
          <p:cNvPr id="3" name="TextBox 2"/>
          <p:cNvSpPr txBox="1"/>
          <p:nvPr/>
        </p:nvSpPr>
        <p:spPr>
          <a:xfrm>
            <a:off x="6603632" y="2792025"/>
            <a:ext cx="4609579" cy="2585323"/>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400" dirty="0"/>
              <a:t>Samford University</a:t>
            </a:r>
          </a:p>
          <a:p>
            <a:pPr marL="285750" indent="-285750">
              <a:buFont typeface="Arial" panose="020B0604020202020204" pitchFamily="34" charset="0"/>
              <a:buChar char="•"/>
            </a:pPr>
            <a:r>
              <a:rPr lang="en-US" sz="2400" dirty="0"/>
              <a:t>Spring Hill College</a:t>
            </a:r>
          </a:p>
          <a:p>
            <a:pPr marL="285750" indent="-285750">
              <a:buFont typeface="Arial" panose="020B0604020202020204" pitchFamily="34" charset="0"/>
              <a:buChar char="•"/>
            </a:pPr>
            <a:r>
              <a:rPr lang="en-US" sz="2400" dirty="0"/>
              <a:t>South University - Montgomery</a:t>
            </a:r>
          </a:p>
          <a:p>
            <a:pPr marL="285750" indent="-285750">
              <a:buFont typeface="Arial" panose="020B0604020202020204" pitchFamily="34" charset="0"/>
              <a:buChar char="•"/>
            </a:pPr>
            <a:r>
              <a:rPr lang="en-US" sz="2400" dirty="0"/>
              <a:t>Stillman College</a:t>
            </a:r>
          </a:p>
          <a:p>
            <a:pPr marL="285750" indent="-285750">
              <a:buFont typeface="Arial" panose="020B0604020202020204" pitchFamily="34" charset="0"/>
              <a:buChar char="•"/>
            </a:pPr>
            <a:r>
              <a:rPr lang="en-US" sz="2400" dirty="0"/>
              <a:t>U.S. Sports Academy</a:t>
            </a:r>
          </a:p>
          <a:p>
            <a:pPr marL="285750" indent="-285750">
              <a:buFont typeface="Arial" panose="020B0604020202020204" pitchFamily="34" charset="0"/>
              <a:buChar char="•"/>
            </a:pPr>
            <a:r>
              <a:rPr lang="en-US" sz="2400" dirty="0"/>
              <a:t>University of Mobile</a:t>
            </a:r>
          </a:p>
        </p:txBody>
      </p:sp>
    </p:spTree>
    <p:extLst>
      <p:ext uri="{BB962C8B-B14F-4D97-AF65-F5344CB8AC3E}">
        <p14:creationId xmlns:p14="http://schemas.microsoft.com/office/powerpoint/2010/main" val="4251052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12">
            <a:extLst>
              <a:ext uri="{FF2B5EF4-FFF2-40B4-BE49-F238E27FC236}">
                <a16:creationId xmlns:a16="http://schemas.microsoft.com/office/drawing/2014/main" id="{AD4438A8-3E1D-4AAA-ACFF-14B0849D5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980" y="430936"/>
            <a:ext cx="2487613" cy="100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Stillman College">
            <a:extLst>
              <a:ext uri="{FF2B5EF4-FFF2-40B4-BE49-F238E27FC236}">
                <a16:creationId xmlns:a16="http://schemas.microsoft.com/office/drawing/2014/main" id="{FA62CD0B-8715-4AE2-8E32-2E46AC46F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959" y="1949176"/>
            <a:ext cx="2487613" cy="8651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006">
            <a:extLst>
              <a:ext uri="{FF2B5EF4-FFF2-40B4-BE49-F238E27FC236}">
                <a16:creationId xmlns:a16="http://schemas.microsoft.com/office/drawing/2014/main" id="{CBF27CBE-45A4-449A-A2CF-46BFFF963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71" y="5381628"/>
            <a:ext cx="3359874"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Image result for faulkner university logo">
            <a:extLst>
              <a:ext uri="{FF2B5EF4-FFF2-40B4-BE49-F238E27FC236}">
                <a16:creationId xmlns:a16="http://schemas.microsoft.com/office/drawing/2014/main" id="{A55DD9A7-4FD0-4044-BC7E-5889E43741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5425" y="1745069"/>
            <a:ext cx="2691441" cy="11350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Huntingdon College">
            <a:extLst>
              <a:ext uri="{FF2B5EF4-FFF2-40B4-BE49-F238E27FC236}">
                <a16:creationId xmlns:a16="http://schemas.microsoft.com/office/drawing/2014/main" id="{13D1D993-E64E-41E1-A2BC-8FC544CB93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299" y="3603151"/>
            <a:ext cx="2566931" cy="8349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descr="University of Mobile home page">
            <a:extLst>
              <a:ext uri="{FF2B5EF4-FFF2-40B4-BE49-F238E27FC236}">
                <a16:creationId xmlns:a16="http://schemas.microsoft.com/office/drawing/2014/main" id="{196FDFCB-C271-45B6-9DD8-445C264282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20582" y="5381628"/>
            <a:ext cx="2669438" cy="73193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nvitation from Samford University - Jefferson State ...">
            <a:extLst>
              <a:ext uri="{FF2B5EF4-FFF2-40B4-BE49-F238E27FC236}">
                <a16:creationId xmlns:a16="http://schemas.microsoft.com/office/drawing/2014/main" id="{BBF8384A-03F8-498E-BD26-6331EA4D6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3878" y="5041160"/>
            <a:ext cx="2738438" cy="14128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mridge University - Degree Programs, Accreditation ...">
            <a:extLst>
              <a:ext uri="{FF2B5EF4-FFF2-40B4-BE49-F238E27FC236}">
                <a16:creationId xmlns:a16="http://schemas.microsoft.com/office/drawing/2014/main" id="{952AE365-4704-43CA-A008-1C99D8AF19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4347" y="3616015"/>
            <a:ext cx="2857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irmingham-Southern College - The World Games 2022 | Birmingham, USA">
            <a:extLst>
              <a:ext uri="{FF2B5EF4-FFF2-40B4-BE49-F238E27FC236}">
                <a16:creationId xmlns:a16="http://schemas.microsoft.com/office/drawing/2014/main" id="{E99B149A-827A-47BE-9217-9D1888FCAE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09622" y="3438923"/>
            <a:ext cx="2543045" cy="116344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Oakwood University) Student Log In">
            <a:extLst>
              <a:ext uri="{FF2B5EF4-FFF2-40B4-BE49-F238E27FC236}">
                <a16:creationId xmlns:a16="http://schemas.microsoft.com/office/drawing/2014/main" id="{3AB3A46D-82E1-4E8C-A1C6-A123E29058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6660" y="254938"/>
            <a:ext cx="3378679" cy="1103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pparel, Gifts &amp; Textbooks | Spring Hill College 267">
            <a:extLst>
              <a:ext uri="{FF2B5EF4-FFF2-40B4-BE49-F238E27FC236}">
                <a16:creationId xmlns:a16="http://schemas.microsoft.com/office/drawing/2014/main" id="{A85852D8-BC7A-419D-89C3-93FAF3833E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67186" y="1879547"/>
            <a:ext cx="3857625" cy="1181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1EE1B43-A573-4FD6-9C3C-0C36A9C0E8BC}"/>
              </a:ext>
            </a:extLst>
          </p:cNvPr>
          <p:cNvPicPr>
            <a:picLocks noChangeAspect="1"/>
          </p:cNvPicPr>
          <p:nvPr/>
        </p:nvPicPr>
        <p:blipFill rotWithShape="1">
          <a:blip r:embed="rId13"/>
          <a:srcRect t="24323" b="4945"/>
          <a:stretch/>
        </p:blipFill>
        <p:spPr>
          <a:xfrm>
            <a:off x="8942513" y="516524"/>
            <a:ext cx="2328874" cy="1103931"/>
          </a:xfrm>
          <a:prstGeom prst="rect">
            <a:avLst/>
          </a:prstGeom>
        </p:spPr>
      </p:pic>
    </p:spTree>
    <p:extLst>
      <p:ext uri="{BB962C8B-B14F-4D97-AF65-F5344CB8AC3E}">
        <p14:creationId xmlns:p14="http://schemas.microsoft.com/office/powerpoint/2010/main" val="75794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   CHAIRMAN’S REPORT</a:t>
            </a:r>
            <a:r>
              <a:rPr lang="en-US" b="1" spc="300" dirty="0">
                <a:solidFill>
                  <a:srgbClr val="4472C4"/>
                </a:solidFill>
                <a:latin typeface="+mn-lt"/>
              </a:rPr>
              <a:t>  </a:t>
            </a:r>
            <a:endParaRPr lang="en-US" b="1" dirty="0">
              <a:solidFill>
                <a:srgbClr val="4472C4"/>
              </a:solidFill>
              <a:latin typeface="+mn-lt"/>
            </a:endParaRPr>
          </a:p>
        </p:txBody>
      </p:sp>
      <p:pic>
        <p:nvPicPr>
          <p:cNvPr id="4098" name="Picture 2" descr="See the source image">
            <a:extLst>
              <a:ext uri="{FF2B5EF4-FFF2-40B4-BE49-F238E27FC236}">
                <a16:creationId xmlns:a16="http://schemas.microsoft.com/office/drawing/2014/main" id="{F0B503F0-C87A-4FA7-99AA-31CBEB45E7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708" y="2400085"/>
            <a:ext cx="3814089"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76BD2D-CCA3-4591-BFF4-9AAED7738456}"/>
              </a:ext>
            </a:extLst>
          </p:cNvPr>
          <p:cNvSpPr txBox="1"/>
          <p:nvPr/>
        </p:nvSpPr>
        <p:spPr>
          <a:xfrm>
            <a:off x="1295490" y="2098222"/>
            <a:ext cx="10107296" cy="2062103"/>
          </a:xfrm>
          <a:prstGeom prst="rect">
            <a:avLst/>
          </a:prstGeom>
          <a:noFill/>
        </p:spPr>
        <p:txBody>
          <a:bodyPr wrap="square" rtlCol="0">
            <a:spAutoFit/>
          </a:bodyPr>
          <a:lstStyle/>
          <a:p>
            <a:r>
              <a:rPr lang="en-US" sz="3200" b="1" dirty="0">
                <a:solidFill>
                  <a:srgbClr val="4472C4"/>
                </a:solidFill>
              </a:rPr>
              <a:t>Motion, Decision Item C: </a:t>
            </a:r>
          </a:p>
          <a:p>
            <a:r>
              <a:rPr lang="en-US" sz="3200" dirty="0"/>
              <a:t>That the Commission approve the 2022-2023 disbursement schedule for the institutions receiving Alabama Student Grant Program (ASGP) funds.</a:t>
            </a:r>
            <a:endParaRPr lang="en-US" sz="3200" b="1" dirty="0">
              <a:solidFill>
                <a:srgbClr val="0070C0"/>
              </a:solidFill>
            </a:endParaRPr>
          </a:p>
        </p:txBody>
      </p:sp>
    </p:spTree>
    <p:extLst>
      <p:ext uri="{BB962C8B-B14F-4D97-AF65-F5344CB8AC3E}">
        <p14:creationId xmlns:p14="http://schemas.microsoft.com/office/powerpoint/2010/main" val="23387692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61</a:t>
            </a:fld>
            <a:endParaRPr lang="en-US">
              <a:solidFill>
                <a:srgbClr val="46464A">
                  <a:lumMod val="60000"/>
                  <a:lumOff val="40000"/>
                </a:srgbClr>
              </a:solidFill>
            </a:endParaRPr>
          </a:p>
        </p:txBody>
      </p:sp>
      <p:sp>
        <p:nvSpPr>
          <p:cNvPr id="5" name="Rectangle 4"/>
          <p:cNvSpPr/>
          <p:nvPr/>
        </p:nvSpPr>
        <p:spPr>
          <a:xfrm>
            <a:off x="609600" y="299945"/>
            <a:ext cx="10972800" cy="1292662"/>
          </a:xfrm>
          <a:prstGeom prst="rect">
            <a:avLst/>
          </a:prstGeom>
        </p:spPr>
        <p:txBody>
          <a:bodyPr wrap="square">
            <a:spAutoFit/>
          </a:bodyPr>
          <a:lstStyle/>
          <a:p>
            <a:pPr marL="228600" algn="ctr">
              <a:tabLst>
                <a:tab pos="27432" algn="l"/>
                <a:tab pos="-1731873600" algn="l"/>
                <a:tab pos="6542532" algn="r"/>
              </a:tabLst>
            </a:pPr>
            <a:r>
              <a:rPr lang="en-US" sz="3600" b="1" kern="1400" dirty="0">
                <a:solidFill>
                  <a:srgbClr val="4472C4"/>
                </a:solidFill>
              </a:rPr>
              <a:t>D. Fiscal Year 2022-2023 Operations Plan</a:t>
            </a:r>
          </a:p>
          <a:p>
            <a:pPr marL="228600" algn="ctr">
              <a:tabLst>
                <a:tab pos="27432" algn="l"/>
                <a:tab pos="-1731873600" algn="l"/>
                <a:tab pos="6542532" algn="r"/>
              </a:tabLst>
            </a:pPr>
            <a:endParaRPr lang="en-US" sz="1000" b="1" kern="1400" dirty="0">
              <a:solidFill>
                <a:srgbClr val="4472C4"/>
              </a:solidFill>
            </a:endParaRPr>
          </a:p>
          <a:p>
            <a:pPr marL="228600" algn="ctr">
              <a:tabLst>
                <a:tab pos="27432" algn="l"/>
                <a:tab pos="-1731873600" algn="l"/>
                <a:tab pos="6542532" algn="r"/>
              </a:tabLst>
            </a:pPr>
            <a:r>
              <a:rPr lang="en-US" sz="3200" i="1" kern="1400" dirty="0">
                <a:solidFill>
                  <a:srgbClr val="4472C4"/>
                </a:solidFill>
              </a:rPr>
              <a:t>Staff Presenter:  Mrs. Veronica Harris</a:t>
            </a:r>
            <a:r>
              <a:rPr lang="en-US" sz="2800" kern="1400" dirty="0">
                <a:solidFill>
                  <a:srgbClr val="4472C4"/>
                </a:solidFill>
              </a:rPr>
              <a:t> </a:t>
            </a:r>
            <a:endParaRPr lang="en-US" sz="2800" kern="1400" dirty="0">
              <a:ln>
                <a:noFill/>
              </a:ln>
              <a:solidFill>
                <a:srgbClr val="4472C4"/>
              </a:solidFill>
              <a:effectLst/>
            </a:endParaRPr>
          </a:p>
        </p:txBody>
      </p:sp>
      <p:pic>
        <p:nvPicPr>
          <p:cNvPr id="6" name="Picture 8" descr="Budget 2022-23 to be presented in NA today - Daily Times">
            <a:extLst>
              <a:ext uri="{FF2B5EF4-FFF2-40B4-BE49-F238E27FC236}">
                <a16:creationId xmlns:a16="http://schemas.microsoft.com/office/drawing/2014/main" id="{CDC2C027-02D9-4EC3-8041-0237E987E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721" y="1989792"/>
            <a:ext cx="9064557" cy="4079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220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036" y="176828"/>
            <a:ext cx="11681928" cy="6504345"/>
          </a:xfrm>
          <a:prstGeom prst="rect">
            <a:avLst/>
          </a:prstGeom>
        </p:spPr>
        <p:txBody>
          <a:bodyPr wrap="square">
            <a:spAutoFit/>
          </a:bodyPr>
          <a:lstStyle/>
          <a:p>
            <a:pPr algn="ctr"/>
            <a:r>
              <a:rPr lang="en-US" sz="3200" b="1" dirty="0">
                <a:solidFill>
                  <a:srgbClr val="0070C0"/>
                </a:solidFill>
                <a:latin typeface="Century Gothic" panose="020B0502020202020204" pitchFamily="34" charset="0"/>
                <a:ea typeface="Calibri" panose="020F0502020204030204" pitchFamily="34" charset="0"/>
              </a:rPr>
              <a:t>Alabama Commission on Higher Education</a:t>
            </a:r>
            <a:endParaRPr lang="en-US" sz="3200" dirty="0">
              <a:solidFill>
                <a:srgbClr val="0070C0"/>
              </a:solidFill>
              <a:latin typeface="Century Gothic" panose="020B0502020202020204" pitchFamily="34" charset="0"/>
              <a:ea typeface="Calibri" panose="020F0502020204030204" pitchFamily="34" charset="0"/>
            </a:endParaRPr>
          </a:p>
          <a:p>
            <a:pPr algn="ctr"/>
            <a:r>
              <a:rPr lang="en-US" sz="3200" b="1" dirty="0">
                <a:solidFill>
                  <a:srgbClr val="0070C0"/>
                </a:solidFill>
                <a:latin typeface="Century Gothic" panose="020B0502020202020204" pitchFamily="34" charset="0"/>
                <a:ea typeface="Calibri" panose="020F0502020204030204" pitchFamily="34" charset="0"/>
              </a:rPr>
              <a:t>FY 2022-23 Budgetary Facts</a:t>
            </a:r>
          </a:p>
          <a:p>
            <a:pPr algn="ctr"/>
            <a:endParaRPr lang="en-US" sz="1000" dirty="0">
              <a:solidFill>
                <a:srgbClr val="0070C0"/>
              </a:solidFill>
              <a:latin typeface="Century Gothic" panose="020B0502020202020204" pitchFamily="34" charset="0"/>
              <a:ea typeface="Calibri" panose="020F0502020204030204" pitchFamily="34" charset="0"/>
            </a:endParaRPr>
          </a:p>
          <a:p>
            <a:r>
              <a:rPr lang="en-US" sz="3200" dirty="0">
                <a:latin typeface="Century Gothic" panose="020B0502020202020204" pitchFamily="34" charset="0"/>
                <a:ea typeface="Calibri" panose="020F0502020204030204" pitchFamily="34" charset="0"/>
              </a:rPr>
              <a:t> </a:t>
            </a:r>
            <a:r>
              <a:rPr lang="en-US" sz="2400" b="1" dirty="0">
                <a:latin typeface="Century Gothic" panose="020B0502020202020204" pitchFamily="34" charset="0"/>
                <a:ea typeface="Calibri" panose="020F0502020204030204" pitchFamily="34" charset="0"/>
              </a:rPr>
              <a:t>The Commission has 35 programs under six appropriation units.</a:t>
            </a:r>
          </a:p>
          <a:p>
            <a:pPr marL="342900" marR="0" lvl="0" indent="-342900">
              <a:spcBef>
                <a:spcPts val="0"/>
              </a:spcBef>
              <a:spcAft>
                <a:spcPts val="0"/>
              </a:spcAft>
              <a:buFont typeface="Arial" panose="020B0604020202020204" pitchFamily="34" charset="0"/>
              <a:buChar char="•"/>
            </a:pPr>
            <a:endParaRPr lang="en-US" dirty="0">
              <a:latin typeface="Century Gothic" panose="020B0502020202020204" pitchFamily="34" charset="0"/>
              <a:ea typeface="Calibri" panose="020F0502020204030204" pitchFamily="34" charset="0"/>
            </a:endParaRPr>
          </a:p>
          <a:p>
            <a:pPr marL="342900" marR="0" lvl="0" indent="-342900">
              <a:lnSpc>
                <a:spcPts val="3200"/>
              </a:lnSpc>
              <a:spcBef>
                <a:spcPts val="0"/>
              </a:spcBef>
              <a:spcAft>
                <a:spcPts val="0"/>
              </a:spcAft>
              <a:buFont typeface="Arial" panose="020B0604020202020204" pitchFamily="34" charset="0"/>
              <a:buChar char="•"/>
            </a:pPr>
            <a:r>
              <a:rPr lang="en-US" sz="2400" b="1" dirty="0">
                <a:latin typeface="Century Gothic" panose="020B0502020202020204" pitchFamily="34" charset="0"/>
                <a:ea typeface="Calibri" panose="020F0502020204030204" pitchFamily="34" charset="0"/>
              </a:rPr>
              <a:t>Three new programs are included in the FY 2022-23 budget as follows:</a:t>
            </a:r>
          </a:p>
          <a:p>
            <a:pPr marR="0" lvl="0">
              <a:lnSpc>
                <a:spcPts val="3200"/>
              </a:lnSpc>
              <a:spcBef>
                <a:spcPts val="0"/>
              </a:spcBef>
              <a:spcAft>
                <a:spcPts val="0"/>
              </a:spcAft>
            </a:pPr>
            <a:r>
              <a:rPr lang="en-US" sz="2400" b="1" dirty="0">
                <a:latin typeface="Century Gothic" panose="020B0502020202020204" pitchFamily="34" charset="0"/>
                <a:ea typeface="Calibri" panose="020F0502020204030204" pitchFamily="34" charset="0"/>
              </a:rPr>
              <a:t>	STEM Major Teacher Recruitment		</a:t>
            </a:r>
          </a:p>
          <a:p>
            <a:pPr marR="0" lvl="0">
              <a:lnSpc>
                <a:spcPts val="3200"/>
              </a:lnSpc>
              <a:spcBef>
                <a:spcPts val="0"/>
              </a:spcBef>
              <a:spcAft>
                <a:spcPts val="0"/>
              </a:spcAft>
            </a:pPr>
            <a:r>
              <a:rPr lang="en-US" sz="2400" b="1" dirty="0">
                <a:latin typeface="Century Gothic" panose="020B0502020202020204" pitchFamily="34" charset="0"/>
                <a:ea typeface="Calibri" panose="020F0502020204030204" pitchFamily="34" charset="0"/>
              </a:rPr>
              <a:t>	Deferred Maintenance (HBCU)			</a:t>
            </a:r>
          </a:p>
          <a:p>
            <a:pPr marR="0" lvl="0">
              <a:lnSpc>
                <a:spcPts val="3200"/>
              </a:lnSpc>
              <a:spcBef>
                <a:spcPts val="0"/>
              </a:spcBef>
              <a:spcAft>
                <a:spcPts val="0"/>
              </a:spcAft>
            </a:pPr>
            <a:r>
              <a:rPr lang="en-US" sz="2400" b="1" dirty="0">
                <a:latin typeface="Century Gothic" panose="020B0502020202020204" pitchFamily="34" charset="0"/>
                <a:ea typeface="Calibri" panose="020F0502020204030204" pitchFamily="34" charset="0"/>
              </a:rPr>
              <a:t>	FAFSA Completion Assistance				</a:t>
            </a:r>
          </a:p>
          <a:p>
            <a:endParaRPr lang="en-US" b="1" dirty="0">
              <a:latin typeface="Century Gothic" panose="020B0502020202020204" pitchFamily="34" charset="0"/>
              <a:ea typeface="Calibri" panose="020F0502020204030204" pitchFamily="34" charset="0"/>
            </a:endParaRPr>
          </a:p>
          <a:p>
            <a:pPr marL="342900" indent="-342900">
              <a:buFont typeface="Arial" panose="020B0604020202020204" pitchFamily="34" charset="0"/>
              <a:buChar char="•"/>
            </a:pPr>
            <a:r>
              <a:rPr lang="en-US" sz="2400" b="1" dirty="0">
                <a:latin typeface="Century Gothic" panose="020B0502020202020204" pitchFamily="34" charset="0"/>
                <a:ea typeface="Calibri" panose="020F0502020204030204" pitchFamily="34" charset="0"/>
              </a:rPr>
              <a:t>The FY 2022-23 budget represents a 32.46% increase over the previous fiscal year’s budget.</a:t>
            </a:r>
            <a:endParaRPr lang="en-US" sz="2400" dirty="0">
              <a:latin typeface="Century Gothic" panose="020B0502020202020204" pitchFamily="34" charset="0"/>
              <a:ea typeface="Calibri" panose="020F0502020204030204" pitchFamily="34" charset="0"/>
            </a:endParaRPr>
          </a:p>
          <a:p>
            <a:pPr marL="342900" indent="-342900">
              <a:buFont typeface="Arial" panose="020B0604020202020204" pitchFamily="34" charset="0"/>
              <a:buChar char="•"/>
            </a:pPr>
            <a:endParaRPr lang="en-US" b="1" dirty="0">
              <a:latin typeface="Century Gothic" panose="020B0502020202020204" pitchFamily="34" charset="0"/>
              <a:ea typeface="Calibri" panose="020F0502020204030204" pitchFamily="34" charset="0"/>
            </a:endParaRPr>
          </a:p>
          <a:p>
            <a:pPr marL="342900" indent="-342900">
              <a:buFont typeface="Arial" panose="020B0604020202020204" pitchFamily="34" charset="0"/>
              <a:buChar char="•"/>
            </a:pPr>
            <a:r>
              <a:rPr lang="en-US" sz="2400" b="1" dirty="0">
                <a:latin typeface="Century Gothic" panose="020B0502020202020204" pitchFamily="34" charset="0"/>
                <a:ea typeface="Calibri" panose="020F0502020204030204" pitchFamily="34" charset="0"/>
              </a:rPr>
              <a:t>The FY 2022-23 Operations Plan, showing expenditures for each of the fiscal year’s quarters, was submitted to Executive Budget Office (EBO) on              July 29, 2022.  Any changes made by the Commission can be made through an Operations Plan revision after October 1, 2022.  </a:t>
            </a:r>
            <a:endParaRPr lang="en-US" sz="2400" dirty="0">
              <a:effectLst/>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3565777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EBA8B26-6BB7-43E3-BC0A-1DD0D0355A0B}"/>
              </a:ext>
            </a:extLst>
          </p:cNvPr>
          <p:cNvGraphicFramePr>
            <a:graphicFrameLocks noGrp="1"/>
          </p:cNvGraphicFramePr>
          <p:nvPr/>
        </p:nvGraphicFramePr>
        <p:xfrm>
          <a:off x="1193394" y="32375"/>
          <a:ext cx="9805212" cy="6793249"/>
        </p:xfrm>
        <a:graphic>
          <a:graphicData uri="http://schemas.openxmlformats.org/drawingml/2006/table">
            <a:tbl>
              <a:tblPr firstRow="1" firstCol="1" bandRow="1"/>
              <a:tblGrid>
                <a:gridCol w="880547">
                  <a:extLst>
                    <a:ext uri="{9D8B030D-6E8A-4147-A177-3AD203B41FA5}">
                      <a16:colId xmlns:a16="http://schemas.microsoft.com/office/drawing/2014/main" val="3264996060"/>
                    </a:ext>
                  </a:extLst>
                </a:gridCol>
                <a:gridCol w="3691453">
                  <a:extLst>
                    <a:ext uri="{9D8B030D-6E8A-4147-A177-3AD203B41FA5}">
                      <a16:colId xmlns:a16="http://schemas.microsoft.com/office/drawing/2014/main" val="2100380507"/>
                    </a:ext>
                  </a:extLst>
                </a:gridCol>
                <a:gridCol w="1354348">
                  <a:extLst>
                    <a:ext uri="{9D8B030D-6E8A-4147-A177-3AD203B41FA5}">
                      <a16:colId xmlns:a16="http://schemas.microsoft.com/office/drawing/2014/main" val="3705113631"/>
                    </a:ext>
                  </a:extLst>
                </a:gridCol>
                <a:gridCol w="1345720">
                  <a:extLst>
                    <a:ext uri="{9D8B030D-6E8A-4147-A177-3AD203B41FA5}">
                      <a16:colId xmlns:a16="http://schemas.microsoft.com/office/drawing/2014/main" val="1849474462"/>
                    </a:ext>
                  </a:extLst>
                </a:gridCol>
                <a:gridCol w="1293963">
                  <a:extLst>
                    <a:ext uri="{9D8B030D-6E8A-4147-A177-3AD203B41FA5}">
                      <a16:colId xmlns:a16="http://schemas.microsoft.com/office/drawing/2014/main" val="2740698597"/>
                    </a:ext>
                  </a:extLst>
                </a:gridCol>
                <a:gridCol w="1239181">
                  <a:extLst>
                    <a:ext uri="{9D8B030D-6E8A-4147-A177-3AD203B41FA5}">
                      <a16:colId xmlns:a16="http://schemas.microsoft.com/office/drawing/2014/main" val="3350825030"/>
                    </a:ext>
                  </a:extLst>
                </a:gridCol>
              </a:tblGrid>
              <a:tr h="137429">
                <a:tc gridSpan="6">
                  <a:txBody>
                    <a:bodyPr/>
                    <a:lstStyle/>
                    <a:p>
                      <a:pPr marL="0" marR="0" algn="ctr">
                        <a:lnSpc>
                          <a:spcPct val="107000"/>
                        </a:lnSpc>
                        <a:spcBef>
                          <a:spcPts val="0"/>
                        </a:spcBef>
                        <a:spcAft>
                          <a:spcPts val="0"/>
                        </a:spcAft>
                      </a:pPr>
                      <a:r>
                        <a:rPr lang="en-US" sz="900" b="1" dirty="0">
                          <a:effectLst/>
                          <a:latin typeface="Arial" panose="020B0604020202020204" pitchFamily="34" charset="0"/>
                          <a:ea typeface="Times New Roman" panose="02020603050405020304" pitchFamily="18" charset="0"/>
                          <a:cs typeface="Times New Roman" panose="02020603050405020304" pitchFamily="18" charset="0"/>
                        </a:rPr>
                        <a:t>Alabama Commission on Higher Education - All Funds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3204751"/>
                  </a:ext>
                </a:extLst>
              </a:tr>
              <a:tr h="119147">
                <a:tc>
                  <a:txBody>
                    <a:bodyPr/>
                    <a:lstStyle/>
                    <a:p>
                      <a:pPr marL="0" marR="0" algn="ct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FUND CODE NO.</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PROGRAMS AND ACTIVITIES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FY 2021-22 Appropriated</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FY 2022-23 As Passed</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Difference in Dollars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Difference in Percent</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4033397"/>
                  </a:ext>
                </a:extLst>
              </a:tr>
              <a:tr h="119147">
                <a:tc>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172</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5">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PLANNING AND COORDINATION SERVICES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pPr marL="0" marR="0" algn="r">
                        <a:lnSpc>
                          <a:spcPct val="107000"/>
                        </a:lnSpc>
                        <a:spcBef>
                          <a:spcPts val="0"/>
                        </a:spcBef>
                        <a:spcAft>
                          <a:spcPts val="0"/>
                        </a:spcAft>
                      </a:pP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06642742"/>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0144</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Postsecondary Education (ACHE O&amp;M) </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$3,660,422</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$3,809,631</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$149,209</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Calibri" panose="020F0502020204030204" pitchFamily="34" charset="0"/>
                          <a:cs typeface="Arial" panose="020B0604020202020204" pitchFamily="34" charset="0"/>
                        </a:rPr>
                        <a:t>4.08%</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812305"/>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1174</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Industry Credential Directory</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$100,000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$100,000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Calibri" panose="020F0502020204030204" pitchFamily="34" charset="0"/>
                          <a:cs typeface="Arial" panose="020B0604020202020204" pitchFamily="34" charset="0"/>
                        </a:rPr>
                        <a:t>0.00%</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1337973"/>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1175</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Retain Alabama ($400,000 to ACHE, $300,000 to EDPA, and $250,000 to AHEP)</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$800,000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$950,000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$150,000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Calibri" panose="020F0502020204030204" pitchFamily="34" charset="0"/>
                          <a:cs typeface="Arial" panose="020B0604020202020204" pitchFamily="34" charset="0"/>
                        </a:rPr>
                        <a:t>18.75%</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144394"/>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1209</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FAFSA Completion</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$500,000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$500,000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 </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848840"/>
                  </a:ext>
                </a:extLst>
              </a:tr>
              <a:tr h="119147">
                <a:tc gridSpan="2">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Subtotal O&amp;M</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$4,560,422</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$5,359,631</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$799,209</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Calibri" panose="020F0502020204030204" pitchFamily="34" charset="0"/>
                          <a:cs typeface="Arial" panose="020B0604020202020204" pitchFamily="34" charset="0"/>
                        </a:rPr>
                        <a:t>17.52%</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245084"/>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0322</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Non-Resident Institutions Fees (Local Funds - Fees)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$236,239</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$236,239</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Calibri" panose="020F0502020204030204" pitchFamily="34" charset="0"/>
                          <a:cs typeface="Arial" panose="020B0604020202020204" pitchFamily="34" charset="0"/>
                        </a:rPr>
                        <a:t>0.00%</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560382"/>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1323</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NC-SARA Fees (Local Funds - Fees)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$200,000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Calibri" panose="020F0502020204030204" pitchFamily="34" charset="0"/>
                          <a:cs typeface="Arial" panose="020B0604020202020204" pitchFamily="34" charset="0"/>
                        </a:rPr>
                        <a:t>0.00%</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6917477"/>
                  </a:ext>
                </a:extLst>
              </a:tr>
              <a:tr h="119147">
                <a:tc gridSpan="2">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TOTAL</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$4,996,661</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$5,795,870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$799,209</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Calibri" panose="020F0502020204030204" pitchFamily="34" charset="0"/>
                          <a:cs typeface="Arial" panose="020B0604020202020204" pitchFamily="34" charset="0"/>
                        </a:rPr>
                        <a:t>15.99%</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09612"/>
                  </a:ext>
                </a:extLst>
              </a:tr>
              <a:tr h="119147">
                <a:tc>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153</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5">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Arial" panose="020B0604020202020204" pitchFamily="34" charset="0"/>
                        </a:rPr>
                        <a:t>STUDENT ASSISTANCE</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pPr marL="0" marR="0" algn="r">
                        <a:lnSpc>
                          <a:spcPct val="107000"/>
                        </a:lnSpc>
                        <a:spcBef>
                          <a:spcPts val="0"/>
                        </a:spcBef>
                        <a:spcAft>
                          <a:spcPts val="0"/>
                        </a:spcAft>
                      </a:pP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635325"/>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0121</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Alabama Student Assistance Program</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$7,277,225</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$8,000,000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$722,775</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Calibri" panose="020F0502020204030204" pitchFamily="34" charset="0"/>
                          <a:cs typeface="Arial" panose="020B0604020202020204" pitchFamily="34" charset="0"/>
                        </a:rPr>
                        <a:t>9.93%</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081154"/>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0122</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Alabama Educational Grants Program</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$7,277,225</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$8,000,000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$722,775</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9.93%</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1811163"/>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0124</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Alabama National Guard Educational Assistance Program</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$5,212,335</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$5,472,952</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$260,617</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5.00%</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6803732"/>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0794</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Police and Firefighter's Survivors Tuition Program</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$444,700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$466,935</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$22,235</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5.00%</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2865025"/>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1137</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Alabama Math and Science Teacher Education Program</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$746,750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$746,750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0.00%</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0844809"/>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1161</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Birmingham Promise Scholarship Program </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$850,000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$892,500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$42,500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Calibri" panose="020F0502020204030204" pitchFamily="34" charset="0"/>
                          <a:cs typeface="Arial" panose="020B0604020202020204" pitchFamily="34" charset="0"/>
                        </a:rPr>
                        <a:t>5.00%</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475695"/>
                  </a:ext>
                </a:extLst>
              </a:tr>
              <a:tr h="119147">
                <a:tc gridSpan="2">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TOTAL</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$21,808,235</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$23,579,137</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$1,770,902</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Calibri" panose="020F0502020204030204" pitchFamily="34" charset="0"/>
                          <a:cs typeface="Arial" panose="020B0604020202020204" pitchFamily="34" charset="0"/>
                        </a:rPr>
                        <a:t>8.12%</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72693"/>
                  </a:ext>
                </a:extLst>
              </a:tr>
              <a:tr h="119147">
                <a:tc>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152</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5">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Arial" panose="020B0604020202020204" pitchFamily="34" charset="0"/>
                        </a:rPr>
                        <a:t>SUPPORT OF OTHER EDUCATIONAL ACTIVITIES</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pPr marL="0" marR="0" algn="r">
                        <a:lnSpc>
                          <a:spcPct val="107000"/>
                        </a:lnSpc>
                        <a:spcBef>
                          <a:spcPts val="0"/>
                        </a:spcBef>
                        <a:spcAft>
                          <a:spcPts val="0"/>
                        </a:spcAft>
                      </a:pP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4477469"/>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0109</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Southern Regional Education Board</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$656,214</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$656,214</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0.00%</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3821041"/>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0118</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Network of Alabama Academic Libraries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$379,201</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$379,201</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0.00%</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048737"/>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0107</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AGSC/STARS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$393,067</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$393,067</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0.00%</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0588038"/>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0116</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Established Program to Stimulate Competitive Research</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$1,200,216</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$1,200,216</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0.00%</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27820"/>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1208</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Stem Major Teacher Recruitment</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$4,500,000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$4,500,000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 </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5647057"/>
                  </a:ext>
                </a:extLst>
              </a:tr>
              <a:tr h="119147">
                <a:tc gridSpan="2">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TOTAL</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780" b="1">
                          <a:effectLst/>
                          <a:latin typeface="Arial" panose="020B0604020202020204" pitchFamily="34" charset="0"/>
                          <a:ea typeface="Times New Roman" panose="02020603050405020304" pitchFamily="18" charset="0"/>
                          <a:cs typeface="Times New Roman" panose="02020603050405020304" pitchFamily="18" charset="0"/>
                        </a:rPr>
                        <a:t>$2,628,698</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$7,128,698</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$4,500,000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Calibri" panose="020F0502020204030204" pitchFamily="34" charset="0"/>
                          <a:cs typeface="Arial" panose="020B0604020202020204" pitchFamily="34" charset="0"/>
                        </a:rPr>
                        <a:t>171.19%</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8393826"/>
                  </a:ext>
                </a:extLst>
              </a:tr>
              <a:tr h="119147">
                <a:tc>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151</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5">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Arial" panose="020B0604020202020204" pitchFamily="34" charset="0"/>
                        </a:rPr>
                        <a:t>SUPPORT OF STATE UNIVERSITIES</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pPr marL="0" marR="0" algn="r">
                        <a:lnSpc>
                          <a:spcPct val="107000"/>
                        </a:lnSpc>
                        <a:spcBef>
                          <a:spcPts val="0"/>
                        </a:spcBef>
                        <a:spcAft>
                          <a:spcPts val="0"/>
                        </a:spcAft>
                      </a:pP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82822495"/>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0800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Alabama Agricultural Land Grant Alliance</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$6,116,283</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$6,391,283</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$275,000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Calibri" panose="020F0502020204030204" pitchFamily="34" charset="0"/>
                          <a:cs typeface="Arial" panose="020B0604020202020204" pitchFamily="34" charset="0"/>
                        </a:rPr>
                        <a:t>4.50%</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8012744"/>
                  </a:ext>
                </a:extLst>
              </a:tr>
              <a:tr h="119147">
                <a:tc gridSpan="2">
                  <a:txBody>
                    <a:bodyPr/>
                    <a:lstStyle/>
                    <a:p>
                      <a:pPr marL="0" marR="0" algn="r">
                        <a:lnSpc>
                          <a:spcPct val="107000"/>
                        </a:lnSpc>
                        <a:spcBef>
                          <a:spcPts val="0"/>
                        </a:spcBef>
                        <a:spcAft>
                          <a:spcPts val="0"/>
                        </a:spcAft>
                      </a:pPr>
                      <a:r>
                        <a:rPr lang="en-US" sz="780" b="1" dirty="0">
                          <a:effectLst/>
                          <a:latin typeface="Arial" panose="020B0604020202020204" pitchFamily="34" charset="0"/>
                          <a:ea typeface="Calibri" panose="020F0502020204030204" pitchFamily="34" charset="0"/>
                          <a:cs typeface="Arial" panose="020B0604020202020204" pitchFamily="34" charset="0"/>
                        </a:rPr>
                        <a:t>TOTAL</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r">
                        <a:lnSpc>
                          <a:spcPct val="107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$6,116,283</a:t>
                      </a:r>
                      <a:endParaRPr lang="en-US" sz="780" b="1"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$6,391,283</a:t>
                      </a:r>
                      <a:endParaRPr lang="en-US" sz="780" b="1"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$275,000</a:t>
                      </a:r>
                      <a:endParaRPr lang="en-US" sz="780" b="1"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780" b="1" dirty="0">
                          <a:effectLst/>
                          <a:latin typeface="Arial" panose="020B0604020202020204" pitchFamily="34" charset="0"/>
                          <a:ea typeface="Calibri" panose="020F0502020204030204" pitchFamily="34" charset="0"/>
                          <a:cs typeface="Arial" panose="020B0604020202020204" pitchFamily="34" charset="0"/>
                        </a:rPr>
                        <a:t>4.50%</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6143308"/>
                  </a:ext>
                </a:extLst>
              </a:tr>
              <a:tr h="119147">
                <a:tc>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189</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5">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Arial" panose="020B0604020202020204" pitchFamily="34" charset="0"/>
                        </a:rPr>
                        <a:t>SUPPORT OF STATE PROGRAMS</a:t>
                      </a:r>
                      <a:r>
                        <a:rPr lang="en-US" sz="780" dirty="0">
                          <a:effectLst/>
                          <a:latin typeface="Arial" panose="020B0604020202020204" pitchFamily="34" charset="0"/>
                          <a:ea typeface="Times New Roman" panose="02020603050405020304" pitchFamily="18" charset="0"/>
                          <a:cs typeface="Arial" panose="020B0604020202020204" pitchFamily="34" charset="0"/>
                        </a:rPr>
                        <a:t> </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pPr marL="0" marR="0" algn="r">
                        <a:lnSpc>
                          <a:spcPct val="107000"/>
                        </a:lnSpc>
                        <a:spcBef>
                          <a:spcPts val="0"/>
                        </a:spcBef>
                        <a:spcAft>
                          <a:spcPts val="0"/>
                        </a:spcAft>
                      </a:pP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31418712"/>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0306</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Resource Conservation &amp; Development Program (RC &amp;D)</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$3,837,744</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$5,287,744</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$1,450,000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37.78%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8334363"/>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0307</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Soil and Water Conservation Committee Program</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$2,423,376</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$2,673,376</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$250,000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10.32%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4393719"/>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0308</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AL Forestry Foundation Black Belt Initiative ($650,000 to Sloan-Dixon Center)</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$1,182,000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$1,182,000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a:solidFill>
                            <a:srgbClr val="000000"/>
                          </a:solidFill>
                          <a:effectLst/>
                          <a:latin typeface="Arial" panose="020B0604020202020204" pitchFamily="34" charset="0"/>
                          <a:cs typeface="Arial" panose="020B060402020202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0444841"/>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0315</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Alabama Black Belt Adventures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$375,000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$475,000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26.67%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6448986"/>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0316</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Alabama Black Belt Treasures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$285,000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$335,000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$50,000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17.54%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660662"/>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1110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Humanities Foundation</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100.00%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382138"/>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0318</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Alabama Civil Air Patrol</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7739629"/>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0319</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National Computer Forensics Institute</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$250,000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$450,000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$200,000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a:solidFill>
                            <a:srgbClr val="000000"/>
                          </a:solidFill>
                          <a:effectLst/>
                          <a:latin typeface="Arial" panose="020B0604020202020204" pitchFamily="34" charset="0"/>
                          <a:cs typeface="Arial" panose="020B0604020202020204" pitchFamily="34" charset="0"/>
                        </a:rPr>
                        <a:t>80.00%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55047"/>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0320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Adaptive Sports Scholarship</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$60,000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$60,000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7917676"/>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0324</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Motorsports Hall of Fame</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$200,000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a:solidFill>
                            <a:srgbClr val="000000"/>
                          </a:solidFill>
                          <a:effectLst/>
                          <a:latin typeface="Arial" panose="020B0604020202020204" pitchFamily="34" charset="0"/>
                          <a:cs typeface="Arial" panose="020B060402020202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3956050"/>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1327</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Alabama Trails Foundation</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$340,000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$340,000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8518622"/>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1140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Forestry Commission Education Program</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$200,000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$200,000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150559"/>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1141</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Alabama Recruit and Retain Minority Teachers Pilot</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$700,000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$700,000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a:solidFill>
                            <a:srgbClr val="000000"/>
                          </a:solidFill>
                          <a:effectLst/>
                          <a:latin typeface="Arial" panose="020B0604020202020204" pitchFamily="34" charset="0"/>
                          <a:cs typeface="Arial" panose="020B060402020202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7744317"/>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1162</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AKEEP - Education and Teacher Recruitment Partnership</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$100,000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$100,000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1669986"/>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 1182</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USS Alabama </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$150,000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$750,000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$600,000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400.00%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1425341"/>
                  </a:ext>
                </a:extLst>
              </a:tr>
              <a:tr h="12659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1181</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HBCU Consortium</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$650,000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$650,000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0" i="0" u="none" strike="noStrike" dirty="0">
                          <a:solidFill>
                            <a:srgbClr val="000000"/>
                          </a:solidFill>
                          <a:effectLst/>
                          <a:latin typeface="Arial" panose="020B0604020202020204" pitchFamily="34" charset="0"/>
                          <a:cs typeface="Arial" panose="020B060402020202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9704665"/>
                  </a:ext>
                </a:extLst>
              </a:tr>
              <a:tr h="126597">
                <a:tc gridSpan="2">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TOTAL</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780" b="1">
                          <a:effectLst/>
                          <a:latin typeface="Arial" panose="020B0604020202020204" pitchFamily="34" charset="0"/>
                          <a:ea typeface="Times New Roman" panose="02020603050405020304" pitchFamily="18" charset="0"/>
                          <a:cs typeface="Times New Roman" panose="02020603050405020304" pitchFamily="18" charset="0"/>
                        </a:rPr>
                        <a:t>$10,953,120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$13,703,120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$2,750,000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780" b="1" i="0" u="none" strike="noStrike" dirty="0">
                          <a:solidFill>
                            <a:srgbClr val="000000"/>
                          </a:solidFill>
                          <a:effectLst/>
                          <a:latin typeface="Arial" panose="020B0604020202020204" pitchFamily="34" charset="0"/>
                          <a:cs typeface="Arial" panose="020B0604020202020204" pitchFamily="34" charset="0"/>
                        </a:rPr>
                        <a:t>25.11%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0556605"/>
                  </a:ext>
                </a:extLst>
              </a:tr>
              <a:tr h="119147">
                <a:tc>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340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5">
                  <a:txBody>
                    <a:bodyPr/>
                    <a:lstStyle/>
                    <a:p>
                      <a:pPr marL="0" marR="0" algn="l">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Arial" panose="020B0604020202020204" pitchFamily="34" charset="0"/>
                        </a:rPr>
                        <a:t>DEFERRED MAINTENANCE PROGRAM</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pPr marL="0" marR="0" algn="r">
                        <a:lnSpc>
                          <a:spcPct val="107000"/>
                        </a:lnSpc>
                        <a:spcBef>
                          <a:spcPts val="0"/>
                        </a:spcBef>
                        <a:spcAft>
                          <a:spcPts val="0"/>
                        </a:spcAft>
                      </a:pP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6922344"/>
                  </a:ext>
                </a:extLst>
              </a:tr>
              <a:tr h="119147">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1142</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Times New Roman" panose="02020603050405020304" pitchFamily="18" charset="0"/>
                        </a:rPr>
                        <a:t>Deferred Maintenance Program (HBCU)</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$5,000,000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$5,000,000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 </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9457011"/>
                  </a:ext>
                </a:extLst>
              </a:tr>
              <a:tr h="119147">
                <a:tc gridSpan="2">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GRAND TOTAL (includes Local Funds)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$46,502,997</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$61,598,108</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$15,095,111</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Calibri" panose="020F0502020204030204" pitchFamily="34" charset="0"/>
                          <a:cs typeface="Arial" panose="020B0604020202020204" pitchFamily="34" charset="0"/>
                        </a:rPr>
                        <a:t>32.46%</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182419"/>
                  </a:ext>
                </a:extLst>
              </a:tr>
              <a:tr h="119147">
                <a:tc>
                  <a:txBody>
                    <a:bodyPr/>
                    <a:lstStyle/>
                    <a:p>
                      <a:pPr marL="0" marR="0" algn="r">
                        <a:lnSpc>
                          <a:spcPct val="107000"/>
                        </a:lnSpc>
                        <a:spcBef>
                          <a:spcPts val="0"/>
                        </a:spcBef>
                        <a:spcAft>
                          <a:spcPts val="0"/>
                        </a:spcAft>
                      </a:pPr>
                      <a:r>
                        <a:rPr lang="en-US" sz="78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5">
                  <a:txBody>
                    <a:bodyPr/>
                    <a:lstStyle/>
                    <a:p>
                      <a:pPr marL="0" marR="0" algn="l">
                        <a:lnSpc>
                          <a:spcPct val="107000"/>
                        </a:lnSpc>
                        <a:spcBef>
                          <a:spcPts val="0"/>
                        </a:spcBef>
                        <a:spcAft>
                          <a:spcPts val="0"/>
                        </a:spcAft>
                      </a:pPr>
                      <a:r>
                        <a:rPr lang="en-US" sz="78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SOURCE OF FUNDS</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pPr marL="0" marR="0" algn="r">
                        <a:lnSpc>
                          <a:spcPct val="107000"/>
                        </a:lnSpc>
                        <a:spcBef>
                          <a:spcPts val="0"/>
                        </a:spcBef>
                        <a:spcAft>
                          <a:spcPts val="0"/>
                        </a:spcAft>
                      </a:pP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33590557"/>
                  </a:ext>
                </a:extLst>
              </a:tr>
              <a:tr h="119147">
                <a:tc>
                  <a:txBody>
                    <a:bodyPr/>
                    <a:lstStyle/>
                    <a:p>
                      <a:pPr marL="0" marR="0" algn="r">
                        <a:lnSpc>
                          <a:spcPct val="107000"/>
                        </a:lnSpc>
                        <a:spcBef>
                          <a:spcPts val="0"/>
                        </a:spcBef>
                        <a:spcAft>
                          <a:spcPts val="0"/>
                        </a:spcAft>
                      </a:pPr>
                      <a:r>
                        <a:rPr lang="en-US" sz="78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Education Trust Fund</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$46,066,758</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$61,161,869</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a:effectLst/>
                          <a:latin typeface="Arial" panose="020B0604020202020204" pitchFamily="34" charset="0"/>
                          <a:ea typeface="Times New Roman" panose="02020603050405020304" pitchFamily="18" charset="0"/>
                          <a:cs typeface="Times New Roman" panose="02020603050405020304" pitchFamily="18" charset="0"/>
                        </a:rPr>
                        <a:t>$15,095,111</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Calibri" panose="020F0502020204030204" pitchFamily="34" charset="0"/>
                          <a:cs typeface="Arial" panose="020B0604020202020204" pitchFamily="34" charset="0"/>
                        </a:rPr>
                        <a:t>32.77%</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041149"/>
                  </a:ext>
                </a:extLst>
              </a:tr>
              <a:tr h="119147">
                <a:tc>
                  <a:txBody>
                    <a:bodyPr/>
                    <a:lstStyle/>
                    <a:p>
                      <a:pPr marL="0" marR="0" algn="r">
                        <a:lnSpc>
                          <a:spcPct val="107000"/>
                        </a:lnSpc>
                        <a:spcBef>
                          <a:spcPts val="0"/>
                        </a:spcBef>
                        <a:spcAft>
                          <a:spcPts val="0"/>
                        </a:spcAft>
                      </a:pPr>
                      <a:r>
                        <a:rPr lang="en-US" sz="78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403</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Federal Funds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Times New Roman" panose="02020603050405020304" pitchFamily="18" charset="0"/>
                          <a:cs typeface="Arial" panose="020B0604020202020204" pitchFamily="34" charset="0"/>
                        </a:rPr>
                        <a:t> </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1151260"/>
                  </a:ext>
                </a:extLst>
              </a:tr>
              <a:tr h="119147">
                <a:tc>
                  <a:txBody>
                    <a:bodyPr/>
                    <a:lstStyle/>
                    <a:p>
                      <a:pPr marL="0" marR="0" algn="r">
                        <a:lnSpc>
                          <a:spcPct val="107000"/>
                        </a:lnSpc>
                        <a:spcBef>
                          <a:spcPts val="0"/>
                        </a:spcBef>
                        <a:spcAft>
                          <a:spcPts val="0"/>
                        </a:spcAft>
                      </a:pPr>
                      <a:r>
                        <a:rPr lang="en-US" sz="78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403</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78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Local Funds (Fees and Grants)</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$436,239</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$436,239</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a:effectLst/>
                          <a:latin typeface="Arial" panose="020B0604020202020204" pitchFamily="34" charset="0"/>
                          <a:ea typeface="Times New Roman" panose="02020603050405020304" pitchFamily="18" charset="0"/>
                          <a:cs typeface="Times New Roman" panose="02020603050405020304" pitchFamily="18" charset="0"/>
                        </a:rPr>
                        <a:t>$0</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dirty="0">
                          <a:effectLst/>
                          <a:latin typeface="Arial" panose="020B0604020202020204" pitchFamily="34" charset="0"/>
                          <a:ea typeface="Calibri" panose="020F0502020204030204" pitchFamily="34" charset="0"/>
                          <a:cs typeface="Arial" panose="020B0604020202020204" pitchFamily="34" charset="0"/>
                        </a:rPr>
                        <a:t>0.00%</a:t>
                      </a: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4280716"/>
                  </a:ext>
                </a:extLst>
              </a:tr>
              <a:tr h="119147">
                <a:tc gridSpan="2">
                  <a:txBody>
                    <a:bodyPr/>
                    <a:lstStyle/>
                    <a:p>
                      <a:pPr marL="0" marR="0" algn="r">
                        <a:lnSpc>
                          <a:spcPct val="107000"/>
                        </a:lnSpc>
                        <a:spcBef>
                          <a:spcPts val="0"/>
                        </a:spcBef>
                        <a:spcAft>
                          <a:spcPts val="0"/>
                        </a:spcAft>
                      </a:pPr>
                      <a:r>
                        <a:rPr lang="en-US" sz="78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GRAND TOTAL</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78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$46,502,997</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$61,598,108</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Times New Roman" panose="02020603050405020304" pitchFamily="18" charset="0"/>
                          <a:cs typeface="Times New Roman" panose="02020603050405020304" pitchFamily="18" charset="0"/>
                        </a:rPr>
                        <a:t>$15,095,111</a:t>
                      </a:r>
                      <a:endParaRPr lang="en-US" sz="780" dirty="0">
                        <a:effectLst/>
                        <a:latin typeface="Calibri" panose="020F0502020204030204" pitchFamily="34" charset="0"/>
                        <a:ea typeface="Calibri" panose="020F0502020204030204" pitchFamily="34"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780" b="1" dirty="0">
                          <a:effectLst/>
                          <a:latin typeface="Arial" panose="020B0604020202020204" pitchFamily="34" charset="0"/>
                          <a:ea typeface="Calibri" panose="020F0502020204030204" pitchFamily="34" charset="0"/>
                          <a:cs typeface="Arial" panose="020B0604020202020204" pitchFamily="34" charset="0"/>
                        </a:rPr>
                        <a:t>32.46%</a:t>
                      </a:r>
                      <a:endParaRPr lang="en-US" sz="780" dirty="0">
                        <a:effectLst/>
                        <a:latin typeface="Arial" panose="020B0604020202020204" pitchFamily="34" charset="0"/>
                        <a:ea typeface="Calibri" panose="020F0502020204030204" pitchFamily="34" charset="0"/>
                        <a:cs typeface="Arial" panose="020B0604020202020204" pitchFamily="34"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671113"/>
                  </a:ext>
                </a:extLst>
              </a:tr>
            </a:tbl>
          </a:graphicData>
        </a:graphic>
      </p:graphicFrame>
      <p:sp>
        <p:nvSpPr>
          <p:cNvPr id="6" name="Arrow: Left 5">
            <a:extLst>
              <a:ext uri="{FF2B5EF4-FFF2-40B4-BE49-F238E27FC236}">
                <a16:creationId xmlns:a16="http://schemas.microsoft.com/office/drawing/2014/main" id="{CC8799D0-0220-4DF8-A553-BDBB7E29F5DE}"/>
              </a:ext>
            </a:extLst>
          </p:cNvPr>
          <p:cNvSpPr/>
          <p:nvPr/>
        </p:nvSpPr>
        <p:spPr>
          <a:xfrm>
            <a:off x="11024558" y="591444"/>
            <a:ext cx="724619" cy="232914"/>
          </a:xfrm>
          <a:prstGeom prst="lef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43C5A35E-06F4-4E20-AE8C-2D3BA46D251B}"/>
              </a:ext>
            </a:extLst>
          </p:cNvPr>
          <p:cNvSpPr/>
          <p:nvPr/>
        </p:nvSpPr>
        <p:spPr>
          <a:xfrm>
            <a:off x="11039868" y="1554727"/>
            <a:ext cx="724619" cy="232914"/>
          </a:xfrm>
          <a:prstGeom prst="lef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03663AAA-1124-4AB1-89AC-5551A583304F}"/>
              </a:ext>
            </a:extLst>
          </p:cNvPr>
          <p:cNvSpPr/>
          <p:nvPr/>
        </p:nvSpPr>
        <p:spPr>
          <a:xfrm>
            <a:off x="11024557" y="3013490"/>
            <a:ext cx="724619" cy="232914"/>
          </a:xfrm>
          <a:prstGeom prst="lef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3E45E294-B661-4030-BABF-F396812E7161}"/>
              </a:ext>
            </a:extLst>
          </p:cNvPr>
          <p:cNvSpPr/>
          <p:nvPr/>
        </p:nvSpPr>
        <p:spPr>
          <a:xfrm>
            <a:off x="11030343" y="6039930"/>
            <a:ext cx="724619" cy="232914"/>
          </a:xfrm>
          <a:prstGeom prst="lef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F26C39C-ADEB-495F-9290-4C8D8ADBEAF0}"/>
              </a:ext>
            </a:extLst>
          </p:cNvPr>
          <p:cNvGrpSpPr/>
          <p:nvPr/>
        </p:nvGrpSpPr>
        <p:grpSpPr>
          <a:xfrm>
            <a:off x="11002343" y="3695700"/>
            <a:ext cx="803983" cy="2143125"/>
            <a:chOff x="10945193" y="3781425"/>
            <a:chExt cx="803983" cy="2143125"/>
          </a:xfrm>
          <a:solidFill>
            <a:schemeClr val="bg1"/>
          </a:solidFill>
        </p:grpSpPr>
        <p:sp>
          <p:nvSpPr>
            <p:cNvPr id="11" name="Right Brace 10">
              <a:extLst>
                <a:ext uri="{FF2B5EF4-FFF2-40B4-BE49-F238E27FC236}">
                  <a16:creationId xmlns:a16="http://schemas.microsoft.com/office/drawing/2014/main" id="{E293718B-DAD9-4BC9-ABD4-EC3D907613BF}"/>
                </a:ext>
              </a:extLst>
            </p:cNvPr>
            <p:cNvSpPr/>
            <p:nvPr/>
          </p:nvSpPr>
          <p:spPr>
            <a:xfrm>
              <a:off x="10945193" y="3781425"/>
              <a:ext cx="365760" cy="2143125"/>
            </a:xfrm>
            <a:prstGeom prst="rightBrace">
              <a:avLst/>
            </a:prstGeom>
            <a:solidFill>
              <a:schemeClr val="bg1"/>
            </a:solidFill>
            <a:ln w="38100">
              <a:solidFill>
                <a:schemeClr val="accent2">
                  <a:lumMod val="75000"/>
                </a:schemeClr>
              </a:solidFill>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b="1" dirty="0"/>
            </a:p>
          </p:txBody>
        </p:sp>
        <p:sp>
          <p:nvSpPr>
            <p:cNvPr id="10" name="Arrow: Left 9">
              <a:extLst>
                <a:ext uri="{FF2B5EF4-FFF2-40B4-BE49-F238E27FC236}">
                  <a16:creationId xmlns:a16="http://schemas.microsoft.com/office/drawing/2014/main" id="{1BBDBAAE-A9B0-4707-A1EB-1B213FE1D233}"/>
                </a:ext>
              </a:extLst>
            </p:cNvPr>
            <p:cNvSpPr/>
            <p:nvPr/>
          </p:nvSpPr>
          <p:spPr>
            <a:xfrm>
              <a:off x="11291976" y="4729070"/>
              <a:ext cx="457200" cy="232914"/>
            </a:xfrm>
            <a:prstGeom prst="lef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0115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9A6EB18-FBD6-493A-9FB6-D4DDB88B2B2A}"/>
              </a:ext>
            </a:extLst>
          </p:cNvPr>
          <p:cNvGraphicFramePr>
            <a:graphicFrameLocks/>
          </p:cNvGraphicFramePr>
          <p:nvPr>
            <p:extLst>
              <p:ext uri="{D42A27DB-BD31-4B8C-83A1-F6EECF244321}">
                <p14:modId xmlns:p14="http://schemas.microsoft.com/office/powerpoint/2010/main" val="4016524260"/>
              </p:ext>
            </p:extLst>
          </p:nvPr>
        </p:nvGraphicFramePr>
        <p:xfrm>
          <a:off x="1228725" y="594360"/>
          <a:ext cx="10263620" cy="56692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31737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C210E1B-4EFC-424D-8AAA-DB370471B691}"/>
              </a:ext>
            </a:extLst>
          </p:cNvPr>
          <p:cNvGraphicFramePr>
            <a:graphicFrameLocks noChangeAspect="1"/>
          </p:cNvGraphicFramePr>
          <p:nvPr>
            <p:extLst>
              <p:ext uri="{D42A27DB-BD31-4B8C-83A1-F6EECF244321}">
                <p14:modId xmlns:p14="http://schemas.microsoft.com/office/powerpoint/2010/main" val="1149763248"/>
              </p:ext>
            </p:extLst>
          </p:nvPr>
        </p:nvGraphicFramePr>
        <p:xfrm>
          <a:off x="2551428" y="818426"/>
          <a:ext cx="7089144" cy="5644513"/>
        </p:xfrm>
        <a:graphic>
          <a:graphicData uri="http://schemas.openxmlformats.org/presentationml/2006/ole">
            <mc:AlternateContent xmlns:mc="http://schemas.openxmlformats.org/markup-compatibility/2006">
              <mc:Choice xmlns:v="urn:schemas-microsoft-com:vml" Requires="v">
                <p:oleObj spid="_x0000_s1095" name="Worksheet" r:id="rId3" imgW="4198675" imgH="3848172" progId="Excel.Sheet.12">
                  <p:embed/>
                </p:oleObj>
              </mc:Choice>
              <mc:Fallback>
                <p:oleObj name="Worksheet" r:id="rId3" imgW="4198675" imgH="3848172" progId="Excel.Sheet.12">
                  <p:embed/>
                  <p:pic>
                    <p:nvPicPr>
                      <p:cNvPr id="2" name="Object 1">
                        <a:extLst>
                          <a:ext uri="{FF2B5EF4-FFF2-40B4-BE49-F238E27FC236}">
                            <a16:creationId xmlns:a16="http://schemas.microsoft.com/office/drawing/2014/main" id="{0C210E1B-4EFC-424D-8AAA-DB370471B691}"/>
                          </a:ext>
                        </a:extLst>
                      </p:cNvPr>
                      <p:cNvPicPr/>
                      <p:nvPr/>
                    </p:nvPicPr>
                    <p:blipFill>
                      <a:blip r:embed="rId4"/>
                      <a:stretch>
                        <a:fillRect/>
                      </a:stretch>
                    </p:blipFill>
                    <p:spPr>
                      <a:xfrm>
                        <a:off x="2551428" y="818426"/>
                        <a:ext cx="7089144" cy="564451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0D416FB9-561A-43FD-8DF4-A62B570EDF51}"/>
              </a:ext>
            </a:extLst>
          </p:cNvPr>
          <p:cNvSpPr txBox="1"/>
          <p:nvPr/>
        </p:nvSpPr>
        <p:spPr>
          <a:xfrm>
            <a:off x="4457950" y="155121"/>
            <a:ext cx="4294414" cy="769441"/>
          </a:xfrm>
          <a:prstGeom prst="rect">
            <a:avLst/>
          </a:prstGeom>
          <a:noFill/>
        </p:spPr>
        <p:txBody>
          <a:bodyPr wrap="square" rtlCol="0">
            <a:spAutoFit/>
          </a:bodyPr>
          <a:lstStyle/>
          <a:p>
            <a:r>
              <a:rPr lang="en-US" sz="4400" dirty="0">
                <a:solidFill>
                  <a:srgbClr val="0070C0"/>
                </a:solidFill>
              </a:rPr>
              <a:t>Types of Costs</a:t>
            </a:r>
          </a:p>
        </p:txBody>
      </p:sp>
      <p:sp>
        <p:nvSpPr>
          <p:cNvPr id="5" name="Arrow: Right 4">
            <a:extLst>
              <a:ext uri="{FF2B5EF4-FFF2-40B4-BE49-F238E27FC236}">
                <a16:creationId xmlns:a16="http://schemas.microsoft.com/office/drawing/2014/main" id="{9C09E463-93A3-46A2-9AE2-8B9B2288A690}"/>
              </a:ext>
            </a:extLst>
          </p:cNvPr>
          <p:cNvSpPr/>
          <p:nvPr/>
        </p:nvSpPr>
        <p:spPr>
          <a:xfrm rot="10800000">
            <a:off x="9711415" y="5033397"/>
            <a:ext cx="367393" cy="2231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756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B54F035-C3CC-486F-8D1B-4E98627B4FD4}"/>
              </a:ext>
            </a:extLst>
          </p:cNvPr>
          <p:cNvGraphicFramePr>
            <a:graphicFrameLocks/>
          </p:cNvGraphicFramePr>
          <p:nvPr>
            <p:extLst>
              <p:ext uri="{D42A27DB-BD31-4B8C-83A1-F6EECF244321}">
                <p14:modId xmlns:p14="http://schemas.microsoft.com/office/powerpoint/2010/main" val="2826965734"/>
              </p:ext>
            </p:extLst>
          </p:nvPr>
        </p:nvGraphicFramePr>
        <p:xfrm>
          <a:off x="-1864798" y="423898"/>
          <a:ext cx="10231557" cy="632137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2EB524E9-77D7-4243-8DD8-3D6411E7D9C2}"/>
              </a:ext>
            </a:extLst>
          </p:cNvPr>
          <p:cNvSpPr txBox="1"/>
          <p:nvPr/>
        </p:nvSpPr>
        <p:spPr>
          <a:xfrm>
            <a:off x="7249885" y="1731119"/>
            <a:ext cx="3437165" cy="461665"/>
          </a:xfrm>
          <a:prstGeom prst="rect">
            <a:avLst/>
          </a:prstGeom>
          <a:noFill/>
        </p:spPr>
        <p:txBody>
          <a:bodyPr wrap="square" rtlCol="0">
            <a:spAutoFit/>
          </a:bodyPr>
          <a:lstStyle/>
          <a:p>
            <a:r>
              <a:rPr lang="en-US" sz="2400" dirty="0"/>
              <a:t>2014-15 = 18.9%  </a:t>
            </a:r>
          </a:p>
        </p:txBody>
      </p:sp>
      <p:sp>
        <p:nvSpPr>
          <p:cNvPr id="4" name="Arrow: Right 3">
            <a:extLst>
              <a:ext uri="{FF2B5EF4-FFF2-40B4-BE49-F238E27FC236}">
                <a16:creationId xmlns:a16="http://schemas.microsoft.com/office/drawing/2014/main" id="{D84E2C8E-5AB9-4C72-BDAC-EC3D2BF6E92F}"/>
              </a:ext>
            </a:extLst>
          </p:cNvPr>
          <p:cNvSpPr/>
          <p:nvPr/>
        </p:nvSpPr>
        <p:spPr>
          <a:xfrm rot="10800000">
            <a:off x="3529966" y="1842015"/>
            <a:ext cx="3719919" cy="239876"/>
          </a:xfrm>
          <a:prstGeom prst="rightArrow">
            <a:avLst/>
          </a:prstGeom>
          <a:solidFill>
            <a:srgbClr val="BE5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3BD4FC77-E8F3-4646-958C-23F15D216629}"/>
              </a:ext>
            </a:extLst>
          </p:cNvPr>
          <p:cNvSpPr/>
          <p:nvPr/>
        </p:nvSpPr>
        <p:spPr>
          <a:xfrm rot="10449361">
            <a:off x="4750103" y="3906511"/>
            <a:ext cx="1540291" cy="254789"/>
          </a:xfrm>
          <a:prstGeom prst="rightArrow">
            <a:avLst/>
          </a:prstGeom>
          <a:solidFill>
            <a:srgbClr val="BE5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
            <a:extLst>
              <a:ext uri="{FF2B5EF4-FFF2-40B4-BE49-F238E27FC236}">
                <a16:creationId xmlns:a16="http://schemas.microsoft.com/office/drawing/2014/main" id="{59FB4929-95BE-4DFF-B541-862D4913F468}"/>
              </a:ext>
            </a:extLst>
          </p:cNvPr>
          <p:cNvSpPr txBox="1"/>
          <p:nvPr/>
        </p:nvSpPr>
        <p:spPr>
          <a:xfrm>
            <a:off x="4347587" y="3667726"/>
            <a:ext cx="4208349"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400" dirty="0"/>
              <a:t>2014-15 = 81.1%  </a:t>
            </a:r>
          </a:p>
        </p:txBody>
      </p:sp>
      <p:grpSp>
        <p:nvGrpSpPr>
          <p:cNvPr id="10" name="Group 9">
            <a:extLst>
              <a:ext uri="{FF2B5EF4-FFF2-40B4-BE49-F238E27FC236}">
                <a16:creationId xmlns:a16="http://schemas.microsoft.com/office/drawing/2014/main" id="{F7BACDB4-87CA-4229-9225-6BC477C7B715}"/>
              </a:ext>
            </a:extLst>
          </p:cNvPr>
          <p:cNvGrpSpPr/>
          <p:nvPr/>
        </p:nvGrpSpPr>
        <p:grpSpPr>
          <a:xfrm>
            <a:off x="8022152" y="4348721"/>
            <a:ext cx="3548494" cy="2396549"/>
            <a:chOff x="8007399" y="4777435"/>
            <a:chExt cx="3829049" cy="1902532"/>
          </a:xfrm>
        </p:grpSpPr>
        <p:sp>
          <p:nvSpPr>
            <p:cNvPr id="6" name="TextBox 1">
              <a:extLst>
                <a:ext uri="{FF2B5EF4-FFF2-40B4-BE49-F238E27FC236}">
                  <a16:creationId xmlns:a16="http://schemas.microsoft.com/office/drawing/2014/main" id="{966F81E0-5663-480F-BCD4-593FD94C90C5}"/>
                </a:ext>
              </a:extLst>
            </p:cNvPr>
            <p:cNvSpPr txBox="1"/>
            <p:nvPr/>
          </p:nvSpPr>
          <p:spPr>
            <a:xfrm>
              <a:off x="8007399" y="4965347"/>
              <a:ext cx="3829049" cy="7574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t>2014-15 = 21,572,000</a:t>
              </a:r>
            </a:p>
            <a:p>
              <a:pPr algn="ctr"/>
              <a:r>
                <a:rPr lang="en-US" sz="2800" dirty="0"/>
                <a:t>2022-23 = 61,598,000 </a:t>
              </a:r>
            </a:p>
          </p:txBody>
        </p:sp>
        <p:sp>
          <p:nvSpPr>
            <p:cNvPr id="8" name="TextBox 7">
              <a:extLst>
                <a:ext uri="{FF2B5EF4-FFF2-40B4-BE49-F238E27FC236}">
                  <a16:creationId xmlns:a16="http://schemas.microsoft.com/office/drawing/2014/main" id="{FAE1B2F3-2A14-4B1C-9E7C-2EB33964B223}"/>
                </a:ext>
              </a:extLst>
            </p:cNvPr>
            <p:cNvSpPr txBox="1"/>
            <p:nvPr/>
          </p:nvSpPr>
          <p:spPr>
            <a:xfrm>
              <a:off x="8021500" y="5979446"/>
              <a:ext cx="3667990" cy="461665"/>
            </a:xfrm>
            <a:prstGeom prst="rect">
              <a:avLst/>
            </a:prstGeom>
            <a:noFill/>
          </p:spPr>
          <p:txBody>
            <a:bodyPr wrap="square" rtlCol="0">
              <a:spAutoFit/>
            </a:bodyPr>
            <a:lstStyle/>
            <a:p>
              <a:pPr algn="ctr"/>
              <a:r>
                <a:rPr lang="en-US" sz="2400" b="1" dirty="0">
                  <a:solidFill>
                    <a:schemeClr val="accent2">
                      <a:lumMod val="50000"/>
                    </a:schemeClr>
                  </a:solidFill>
                </a:rPr>
                <a:t>185% increase in the overall budget</a:t>
              </a:r>
            </a:p>
          </p:txBody>
        </p:sp>
        <p:sp>
          <p:nvSpPr>
            <p:cNvPr id="9" name="Rectangle 8">
              <a:extLst>
                <a:ext uri="{FF2B5EF4-FFF2-40B4-BE49-F238E27FC236}">
                  <a16:creationId xmlns:a16="http://schemas.microsoft.com/office/drawing/2014/main" id="{B64747FD-7EEF-45B3-8DCB-991E99D36627}"/>
                </a:ext>
              </a:extLst>
            </p:cNvPr>
            <p:cNvSpPr/>
            <p:nvPr/>
          </p:nvSpPr>
          <p:spPr>
            <a:xfrm>
              <a:off x="8154356" y="4777435"/>
              <a:ext cx="3535135" cy="1902532"/>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121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C210E1B-4EFC-424D-8AAA-DB370471B691}"/>
              </a:ext>
            </a:extLst>
          </p:cNvPr>
          <p:cNvGraphicFramePr>
            <a:graphicFrameLocks noChangeAspect="1"/>
          </p:cNvGraphicFramePr>
          <p:nvPr>
            <p:extLst>
              <p:ext uri="{D42A27DB-BD31-4B8C-83A1-F6EECF244321}">
                <p14:modId xmlns:p14="http://schemas.microsoft.com/office/powerpoint/2010/main" val="3311259069"/>
              </p:ext>
            </p:extLst>
          </p:nvPr>
        </p:nvGraphicFramePr>
        <p:xfrm>
          <a:off x="2274887" y="515360"/>
          <a:ext cx="7642225" cy="6084887"/>
        </p:xfrm>
        <a:graphic>
          <a:graphicData uri="http://schemas.openxmlformats.org/presentationml/2006/ole">
            <mc:AlternateContent xmlns:mc="http://schemas.openxmlformats.org/markup-compatibility/2006">
              <mc:Choice xmlns:v="urn:schemas-microsoft-com:vml" Requires="v">
                <p:oleObj spid="_x0000_s2118" name="Worksheet" r:id="rId3" imgW="4198675" imgH="3848172" progId="Excel.Sheet.12">
                  <p:embed/>
                </p:oleObj>
              </mc:Choice>
              <mc:Fallback>
                <p:oleObj name="Worksheet" r:id="rId3" imgW="4198675" imgH="3848172" progId="Excel.Sheet.12">
                  <p:embed/>
                  <p:pic>
                    <p:nvPicPr>
                      <p:cNvPr id="2" name="Object 1">
                        <a:extLst>
                          <a:ext uri="{FF2B5EF4-FFF2-40B4-BE49-F238E27FC236}">
                            <a16:creationId xmlns:a16="http://schemas.microsoft.com/office/drawing/2014/main" id="{0C210E1B-4EFC-424D-8AAA-DB370471B691}"/>
                          </a:ext>
                        </a:extLst>
                      </p:cNvPr>
                      <p:cNvPicPr/>
                      <p:nvPr/>
                    </p:nvPicPr>
                    <p:blipFill>
                      <a:blip r:embed="rId4"/>
                      <a:stretch>
                        <a:fillRect/>
                      </a:stretch>
                    </p:blipFill>
                    <p:spPr>
                      <a:xfrm>
                        <a:off x="2274887" y="515360"/>
                        <a:ext cx="7642225" cy="6084887"/>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66FEA89-61CC-4B52-8A1A-A439D53A5C7B}"/>
              </a:ext>
            </a:extLst>
          </p:cNvPr>
          <p:cNvSpPr/>
          <p:nvPr/>
        </p:nvSpPr>
        <p:spPr>
          <a:xfrm>
            <a:off x="4416136" y="1080655"/>
            <a:ext cx="5091546" cy="43641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974783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A84F91D-9E73-425E-9850-E8759D22AA79}"/>
              </a:ext>
            </a:extLst>
          </p:cNvPr>
          <p:cNvGraphicFramePr>
            <a:graphicFrameLocks/>
          </p:cNvGraphicFramePr>
          <p:nvPr/>
        </p:nvGraphicFramePr>
        <p:xfrm>
          <a:off x="1226820" y="594360"/>
          <a:ext cx="9738360" cy="56692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5285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76BD2D-CCA3-4591-BFF4-9AAED7738456}"/>
              </a:ext>
            </a:extLst>
          </p:cNvPr>
          <p:cNvSpPr txBox="1"/>
          <p:nvPr/>
        </p:nvSpPr>
        <p:spPr>
          <a:xfrm>
            <a:off x="2618104" y="2147207"/>
            <a:ext cx="7268846" cy="1569660"/>
          </a:xfrm>
          <a:prstGeom prst="rect">
            <a:avLst/>
          </a:prstGeom>
          <a:noFill/>
        </p:spPr>
        <p:txBody>
          <a:bodyPr wrap="square" rtlCol="0">
            <a:spAutoFit/>
          </a:bodyPr>
          <a:lstStyle/>
          <a:p>
            <a:r>
              <a:rPr lang="en-US" sz="3200" b="1" dirty="0">
                <a:solidFill>
                  <a:srgbClr val="4472C4"/>
                </a:solidFill>
              </a:rPr>
              <a:t>Motion, Decision Item D: </a:t>
            </a:r>
          </a:p>
          <a:p>
            <a:r>
              <a:rPr lang="en-US" sz="3200" dirty="0"/>
              <a:t>That the Commission approve the ACHE Fiscal Year 2022-2023 Operations Plan.</a:t>
            </a:r>
            <a:endParaRPr lang="en-US" sz="3200" b="1" dirty="0">
              <a:solidFill>
                <a:srgbClr val="0070C0"/>
              </a:solidFill>
            </a:endParaRPr>
          </a:p>
        </p:txBody>
      </p:sp>
    </p:spTree>
    <p:extLst>
      <p:ext uri="{BB962C8B-B14F-4D97-AF65-F5344CB8AC3E}">
        <p14:creationId xmlns:p14="http://schemas.microsoft.com/office/powerpoint/2010/main" val="33843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1523998" y="903778"/>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4472C4"/>
                </a:solidFill>
                <a:latin typeface="+mn-lt"/>
              </a:rPr>
              <a:t>VI.   ELECTION OF OFFICERS  </a:t>
            </a:r>
          </a:p>
        </p:txBody>
      </p:sp>
      <p:pic>
        <p:nvPicPr>
          <p:cNvPr id="3074" name="Picture 2" descr="See the source image">
            <a:extLst>
              <a:ext uri="{FF2B5EF4-FFF2-40B4-BE49-F238E27FC236}">
                <a16:creationId xmlns:a16="http://schemas.microsoft.com/office/drawing/2014/main" id="{B8B86703-01BA-4C6E-A039-96967F88B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9404" y="2178982"/>
            <a:ext cx="4193188" cy="377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7706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70</a:t>
            </a:fld>
            <a:endParaRPr lang="en-US">
              <a:solidFill>
                <a:srgbClr val="46464A">
                  <a:lumMod val="60000"/>
                  <a:lumOff val="40000"/>
                </a:srgbClr>
              </a:solidFill>
            </a:endParaRPr>
          </a:p>
        </p:txBody>
      </p:sp>
      <p:sp>
        <p:nvSpPr>
          <p:cNvPr id="5" name="Rectangle 4"/>
          <p:cNvSpPr/>
          <p:nvPr/>
        </p:nvSpPr>
        <p:spPr>
          <a:xfrm>
            <a:off x="1143827" y="494498"/>
            <a:ext cx="9904344" cy="2308324"/>
          </a:xfrm>
          <a:prstGeom prst="rect">
            <a:avLst/>
          </a:prstGeom>
        </p:spPr>
        <p:txBody>
          <a:bodyPr wrap="square">
            <a:spAutoFit/>
          </a:bodyPr>
          <a:lstStyle/>
          <a:p>
            <a:pPr marL="228600" algn="ctr">
              <a:tabLst>
                <a:tab pos="27432" algn="l"/>
                <a:tab pos="-1731873600" algn="l"/>
                <a:tab pos="6542532" algn="r"/>
              </a:tabLst>
            </a:pPr>
            <a:r>
              <a:rPr lang="en-US" sz="4000" b="1" kern="1400" dirty="0">
                <a:solidFill>
                  <a:srgbClr val="4472C4"/>
                </a:solidFill>
              </a:rPr>
              <a:t>E. Academic Programs</a:t>
            </a:r>
          </a:p>
          <a:p>
            <a:pPr marL="971550" indent="-742950" algn="ctr">
              <a:buAutoNum type="alphaUcPeriod" startAt="5"/>
              <a:tabLst>
                <a:tab pos="27432" algn="l"/>
                <a:tab pos="-1731873600" algn="l"/>
                <a:tab pos="6542532" algn="r"/>
              </a:tabLst>
            </a:pPr>
            <a:endParaRPr lang="en-US" sz="4000" b="1" kern="1400" dirty="0">
              <a:solidFill>
                <a:srgbClr val="4472C4"/>
              </a:solidFill>
            </a:endParaRPr>
          </a:p>
          <a:p>
            <a:pPr marL="228600" algn="ctr">
              <a:tabLst>
                <a:tab pos="27432" algn="l"/>
                <a:tab pos="-1731873600" algn="l"/>
                <a:tab pos="6542532" algn="r"/>
              </a:tabLst>
            </a:pPr>
            <a:r>
              <a:rPr lang="en-US" sz="3200" i="1" kern="1400" dirty="0">
                <a:solidFill>
                  <a:srgbClr val="4472C4"/>
                </a:solidFill>
              </a:rPr>
              <a:t>Staff Presenters:  Dr. Robin McGill and </a:t>
            </a:r>
          </a:p>
          <a:p>
            <a:pPr marL="228600" algn="ctr">
              <a:tabLst>
                <a:tab pos="27432" algn="l"/>
                <a:tab pos="-1731873600" algn="l"/>
                <a:tab pos="6542532" algn="r"/>
              </a:tabLst>
            </a:pPr>
            <a:r>
              <a:rPr lang="en-US" sz="3200" i="1" kern="1400" dirty="0">
                <a:solidFill>
                  <a:srgbClr val="4472C4"/>
                </a:solidFill>
              </a:rPr>
              <a:t>Mrs. Kristan White </a:t>
            </a:r>
            <a:r>
              <a:rPr lang="en-US" sz="2800" kern="1400" dirty="0">
                <a:solidFill>
                  <a:srgbClr val="4472C4"/>
                </a:solidFill>
              </a:rPr>
              <a:t> </a:t>
            </a:r>
            <a:endParaRPr lang="en-US" sz="2800" kern="1400" dirty="0">
              <a:ln>
                <a:noFill/>
              </a:ln>
              <a:solidFill>
                <a:srgbClr val="4472C4"/>
              </a:solidFill>
              <a:effectLst/>
            </a:endParaRPr>
          </a:p>
        </p:txBody>
      </p:sp>
      <p:pic>
        <p:nvPicPr>
          <p:cNvPr id="3" name="Picture 2"/>
          <p:cNvPicPr>
            <a:picLocks noChangeAspect="1"/>
          </p:cNvPicPr>
          <p:nvPr/>
        </p:nvPicPr>
        <p:blipFill>
          <a:blip r:embed="rId2"/>
          <a:stretch>
            <a:fillRect/>
          </a:stretch>
        </p:blipFill>
        <p:spPr>
          <a:xfrm>
            <a:off x="4343562" y="3266950"/>
            <a:ext cx="3504874" cy="2625272"/>
          </a:xfrm>
          <a:prstGeom prst="rect">
            <a:avLst/>
          </a:prstGeom>
        </p:spPr>
      </p:pic>
    </p:spTree>
    <p:extLst>
      <p:ext uri="{BB962C8B-B14F-4D97-AF65-F5344CB8AC3E}">
        <p14:creationId xmlns:p14="http://schemas.microsoft.com/office/powerpoint/2010/main" val="1367430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3358970" y="258330"/>
            <a:ext cx="6071014" cy="941309"/>
          </a:xfrm>
        </p:spPr>
        <p:txBody>
          <a:bodyPr>
            <a:noAutofit/>
          </a:bodyPr>
          <a:lstStyle/>
          <a:p>
            <a:pPr algn="ctr"/>
            <a:r>
              <a:rPr lang="en-US" sz="4000" b="1" dirty="0">
                <a:solidFill>
                  <a:srgbClr val="4472C4"/>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8727" y="2952529"/>
            <a:ext cx="1506893" cy="8734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07" y="4486291"/>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8491" y="1226541"/>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7271" y="1244581"/>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6690" y="2715027"/>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0970" y="2725807"/>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5620" y="4254391"/>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82872" y="4396741"/>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rotWithShape="1">
          <a:blip r:embed="rId10">
            <a:extLst>
              <a:ext uri="{28A0092B-C50C-407E-A947-70E740481C1C}">
                <a14:useLocalDpi xmlns:a14="http://schemas.microsoft.com/office/drawing/2010/main" val="0"/>
              </a:ext>
            </a:extLst>
          </a:blip>
          <a:srcRect l="15318" t="12459" r="19082" b="14179"/>
          <a:stretch/>
        </p:blipFill>
        <p:spPr bwMode="auto">
          <a:xfrm>
            <a:off x="559980" y="1103636"/>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upload.wikimedia.org/wikipedia/en/3/3a/UWALogo.pn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26377" y="4508288"/>
            <a:ext cx="116597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EBE2-C660-4436-8A76-B53341C85F5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656" r="15198" b="29898"/>
          <a:stretch/>
        </p:blipFill>
        <p:spPr>
          <a:xfrm>
            <a:off x="7189999" y="1114491"/>
            <a:ext cx="2011173" cy="1553270"/>
          </a:xfrm>
          <a:prstGeom prst="rect">
            <a:avLst/>
          </a:prstGeom>
        </p:spPr>
      </p:pic>
      <p:pic>
        <p:nvPicPr>
          <p:cNvPr id="1028" name="Picture 4" descr="Auburn University at Montgomery (Fees &amp; Reviews): Alabama, United States">
            <a:extLst>
              <a:ext uri="{FF2B5EF4-FFF2-40B4-BE49-F238E27FC236}">
                <a16:creationId xmlns:a16="http://schemas.microsoft.com/office/drawing/2014/main" id="{FFDFFDC7-6FFE-419A-9F83-9AD2E821935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9422" b="28787"/>
          <a:stretch/>
        </p:blipFill>
        <p:spPr bwMode="auto">
          <a:xfrm>
            <a:off x="9577177" y="1509682"/>
            <a:ext cx="1864371" cy="779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ans jobs | Alabama">
            <a:extLst>
              <a:ext uri="{FF2B5EF4-FFF2-40B4-BE49-F238E27FC236}">
                <a16:creationId xmlns:a16="http://schemas.microsoft.com/office/drawing/2014/main" id="{4AD94542-C477-48ED-97F5-AD8E9906B83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1990" b="20338"/>
          <a:stretch/>
        </p:blipFill>
        <p:spPr bwMode="auto">
          <a:xfrm>
            <a:off x="5930128" y="2864808"/>
            <a:ext cx="3028950" cy="8734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DC1453E-E8D4-468F-9063-791D4A52CA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89999" y="4455899"/>
            <a:ext cx="2201590" cy="1277489"/>
          </a:xfrm>
          <a:prstGeom prst="rect">
            <a:avLst/>
          </a:prstGeom>
        </p:spPr>
      </p:pic>
    </p:spTree>
    <p:extLst>
      <p:ext uri="{BB962C8B-B14F-4D97-AF65-F5344CB8AC3E}">
        <p14:creationId xmlns:p14="http://schemas.microsoft.com/office/powerpoint/2010/main" val="14452863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34675" y="96742"/>
            <a:ext cx="10843787" cy="62940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Athens State University</a:t>
            </a:r>
          </a:p>
          <a:p>
            <a:pPr marL="514350" marR="0" lvl="0" indent="-514350" algn="l" defTabSz="914400" rtl="0" eaLnBrk="1" fontAlgn="auto" latinLnBrk="0" hangingPunct="1">
              <a:lnSpc>
                <a:spcPct val="100000"/>
              </a:lnSpc>
              <a:buClrTx/>
              <a:buSzTx/>
              <a:buAutoNum type="arabi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Master of Science in Acquisition and Contract </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Management (CIP 52.0202)</a:t>
            </a:r>
          </a:p>
          <a:p>
            <a:endParaRPr lang="en-US" sz="2100" dirty="0">
              <a:highlight>
                <a:srgbClr val="FFFF00"/>
              </a:highlight>
            </a:endParaRPr>
          </a:p>
          <a:p>
            <a:pPr marL="342900" marR="0" lvl="0" indent="-342900">
              <a:spcBef>
                <a:spcPts val="0"/>
              </a:spcBef>
              <a:spcAft>
                <a:spcPts val="0"/>
              </a:spcAft>
              <a:buFont typeface="Arial" panose="020B0604020202020204" pitchFamily="34" charset="0"/>
              <a:buChar char="•"/>
            </a:pPr>
            <a:r>
              <a:rPr lang="en-US" sz="2200" dirty="0">
                <a:ea typeface="Times New Roman" panose="02020603050405020304" pitchFamily="18" charset="0"/>
              </a:rPr>
              <a:t>This program is designed to address the growing regional, national, and worldwide demand for purchasing and contract practitioners that possess the skills needed to handle major government and corporate procurement processes. </a:t>
            </a:r>
          </a:p>
          <a:p>
            <a:pPr marL="457200" marR="0">
              <a:spcBef>
                <a:spcPts val="0"/>
              </a:spcBef>
              <a:spcAft>
                <a:spcPts val="0"/>
              </a:spcAft>
            </a:pPr>
            <a:r>
              <a:rPr lang="en-US" sz="2200" dirty="0">
                <a:ea typeface="Times New Roman" panose="02020603050405020304" pitchFamily="18" charset="0"/>
              </a:rPr>
              <a:t> </a:t>
            </a:r>
          </a:p>
          <a:p>
            <a:pPr marR="0" lvl="0" indent="339725">
              <a:spcBef>
                <a:spcPts val="0"/>
              </a:spcBef>
              <a:spcAft>
                <a:spcPts val="0"/>
              </a:spcAft>
              <a:buFont typeface="Arial" panose="020B0604020202020204" pitchFamily="34" charset="0"/>
              <a:buChar char="•"/>
              <a:tabLst>
                <a:tab pos="2286000" algn="l"/>
              </a:tabLst>
            </a:pPr>
            <a:r>
              <a:rPr lang="en-US" sz="2200" dirty="0">
                <a:ea typeface="Times New Roman" panose="02020603050405020304" pitchFamily="18" charset="0"/>
              </a:rPr>
              <a:t>This program will build upon the existing BS in Acquisition and </a:t>
            </a:r>
          </a:p>
          <a:p>
            <a:pPr marR="0" lvl="0" indent="339725">
              <a:spcBef>
                <a:spcPts val="0"/>
              </a:spcBef>
              <a:spcAft>
                <a:spcPts val="0"/>
              </a:spcAft>
              <a:tabLst>
                <a:tab pos="2286000" algn="l"/>
              </a:tabLst>
            </a:pPr>
            <a:r>
              <a:rPr lang="en-US" sz="2200" dirty="0">
                <a:ea typeface="Times New Roman" panose="02020603050405020304" pitchFamily="18" charset="0"/>
              </a:rPr>
              <a:t>Contract Management and fulfill a local need from Redstone </a:t>
            </a:r>
          </a:p>
          <a:p>
            <a:pPr marR="0" lvl="0" indent="339725">
              <a:spcBef>
                <a:spcPts val="0"/>
              </a:spcBef>
              <a:spcAft>
                <a:spcPts val="0"/>
              </a:spcAft>
              <a:tabLst>
                <a:tab pos="2286000" algn="l"/>
              </a:tabLst>
            </a:pPr>
            <a:r>
              <a:rPr lang="en-US" sz="2200" dirty="0">
                <a:ea typeface="Times New Roman" panose="02020603050405020304" pitchFamily="18" charset="0"/>
              </a:rPr>
              <a:t>Arsenal to provide in-person graduate training for personnel, </a:t>
            </a:r>
          </a:p>
          <a:p>
            <a:pPr marR="0" lvl="0" indent="339725">
              <a:spcBef>
                <a:spcPts val="0"/>
              </a:spcBef>
              <a:spcAft>
                <a:spcPts val="0"/>
              </a:spcAft>
              <a:tabLst>
                <a:tab pos="2286000" algn="l"/>
              </a:tabLst>
            </a:pPr>
            <a:r>
              <a:rPr lang="en-US" sz="2200" dirty="0">
                <a:ea typeface="Times New Roman" panose="02020603050405020304" pitchFamily="18" charset="0"/>
              </a:rPr>
              <a:t>including those at the US Army Materiel Command, US Army </a:t>
            </a:r>
          </a:p>
          <a:p>
            <a:pPr marR="0" lvl="0" indent="339725">
              <a:spcBef>
                <a:spcPts val="0"/>
              </a:spcBef>
              <a:spcAft>
                <a:spcPts val="0"/>
              </a:spcAft>
              <a:tabLst>
                <a:tab pos="2286000" algn="l"/>
              </a:tabLst>
            </a:pPr>
            <a:r>
              <a:rPr lang="en-US" sz="2200" dirty="0">
                <a:ea typeface="Times New Roman" panose="02020603050405020304" pitchFamily="18" charset="0"/>
              </a:rPr>
              <a:t>Contracting Command, and US Army Aviation and Missile </a:t>
            </a:r>
          </a:p>
          <a:p>
            <a:pPr marR="0" lvl="0" indent="339725">
              <a:spcBef>
                <a:spcPts val="0"/>
              </a:spcBef>
              <a:spcAft>
                <a:spcPts val="0"/>
              </a:spcAft>
              <a:tabLst>
                <a:tab pos="2286000" algn="l"/>
              </a:tabLst>
            </a:pPr>
            <a:r>
              <a:rPr lang="en-US" sz="2200" dirty="0">
                <a:ea typeface="Times New Roman" panose="02020603050405020304" pitchFamily="18" charset="0"/>
              </a:rPr>
              <a:t>Command. </a:t>
            </a:r>
          </a:p>
          <a:p>
            <a:pPr marL="457200" marR="0">
              <a:spcBef>
                <a:spcPts val="0"/>
              </a:spcBef>
              <a:spcAft>
                <a:spcPts val="0"/>
              </a:spcAft>
            </a:pPr>
            <a:r>
              <a:rPr lang="en-US" sz="2200" dirty="0">
                <a:ea typeface="Times New Roman" panose="02020603050405020304" pitchFamily="18" charset="0"/>
              </a:rPr>
              <a:t> </a:t>
            </a:r>
          </a:p>
          <a:p>
            <a:pPr marL="339725" indent="-339725">
              <a:buFont typeface="Arial" panose="020B0604020202020204" pitchFamily="34" charset="0"/>
              <a:buChar char="•"/>
            </a:pPr>
            <a:r>
              <a:rPr lang="en-US" sz="2200" dirty="0">
                <a:ea typeface="Times New Roman" panose="02020603050405020304" pitchFamily="18" charset="0"/>
              </a:rPr>
              <a:t>This proposal contains letters of support from employer partners </a:t>
            </a:r>
          </a:p>
          <a:p>
            <a:pPr indent="339725"/>
            <a:r>
              <a:rPr lang="en-US" sz="2200" dirty="0">
                <a:ea typeface="Times New Roman" panose="02020603050405020304" pitchFamily="18" charset="0"/>
              </a:rPr>
              <a:t>attesting to the need for this program.</a:t>
            </a:r>
            <a:r>
              <a:rPr lang="en-US" sz="2200" dirty="0"/>
              <a:t> </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6" descr="https://cws.auburn.edu/asim/Content/Images/Schools/Athens%20State.png">
            <a:extLst>
              <a:ext uri="{FF2B5EF4-FFF2-40B4-BE49-F238E27FC236}">
                <a16:creationId xmlns:a16="http://schemas.microsoft.com/office/drawing/2014/main" id="{42132474-791F-42FE-A3B9-CD314A9DDB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6666" y="269261"/>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AB70FEF-15B0-4C2D-B9B9-95D8FCF6D43D}"/>
              </a:ext>
            </a:extLst>
          </p:cNvPr>
          <p:cNvPicPr>
            <a:picLocks noChangeAspect="1"/>
          </p:cNvPicPr>
          <p:nvPr/>
        </p:nvPicPr>
        <p:blipFill>
          <a:blip r:embed="rId5"/>
          <a:stretch>
            <a:fillRect/>
          </a:stretch>
        </p:blipFill>
        <p:spPr>
          <a:xfrm>
            <a:off x="8343900" y="2811727"/>
            <a:ext cx="3751118" cy="3603161"/>
          </a:xfrm>
          <a:prstGeom prst="rect">
            <a:avLst/>
          </a:prstGeom>
        </p:spPr>
      </p:pic>
    </p:spTree>
    <p:extLst>
      <p:ext uri="{BB962C8B-B14F-4D97-AF65-F5344CB8AC3E}">
        <p14:creationId xmlns:p14="http://schemas.microsoft.com/office/powerpoint/2010/main" val="350129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73</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E-1: </a:t>
            </a:r>
          </a:p>
          <a:p>
            <a:endParaRPr lang="en-US" sz="3200" b="1" dirty="0">
              <a:solidFill>
                <a:srgbClr val="0070C0"/>
              </a:solidFill>
            </a:endParaRPr>
          </a:p>
          <a:p>
            <a:pPr lvl="0">
              <a:spcBef>
                <a:spcPts val="600"/>
              </a:spcBef>
              <a:tabLst>
                <a:tab pos="457200" algn="l"/>
              </a:tabLst>
              <a:defRPr/>
            </a:pPr>
            <a:r>
              <a:rPr lang="en-US" sz="2800" dirty="0"/>
              <a:t>That the Commission approve Athens State University’s proposal to offer a Master of Science in Acquisition and Contract Management.  </a:t>
            </a:r>
          </a:p>
        </p:txBody>
      </p:sp>
    </p:spTree>
    <p:extLst>
      <p:ext uri="{BB962C8B-B14F-4D97-AF65-F5344CB8AC3E}">
        <p14:creationId xmlns:p14="http://schemas.microsoft.com/office/powerpoint/2010/main" val="2753580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06217" y="219630"/>
            <a:ext cx="11179565"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Auburn University</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2. Doctor of Philosophy in Nursing (CIP 51.3808)</a:t>
            </a:r>
          </a:p>
          <a:p>
            <a:endParaRPr lang="en-US" sz="2200" dirty="0"/>
          </a:p>
          <a:p>
            <a:pPr marL="342900" marR="0" lvl="0" indent="-342900">
              <a:spcBef>
                <a:spcPts val="0"/>
              </a:spcBef>
              <a:spcAft>
                <a:spcPts val="0"/>
              </a:spcAft>
              <a:buFont typeface="Arial" panose="020B0604020202020204" pitchFamily="34" charset="0"/>
              <a:buChar char="•"/>
            </a:pPr>
            <a:r>
              <a:rPr lang="en-US" sz="2400" dirty="0">
                <a:ea typeface="Times New Roman" panose="02020603050405020304" pitchFamily="18" charset="0"/>
              </a:rPr>
              <a:t>The proposed PhD program is designed to prepare students for employment within academia and nursing research. Graduates will expand the pool of candidates qualified for tenure-track positions at research-focused institutions.</a:t>
            </a:r>
          </a:p>
          <a:p>
            <a:pPr marL="2514600" marR="0">
              <a:spcBef>
                <a:spcPts val="0"/>
              </a:spcBef>
              <a:spcAft>
                <a:spcPts val="0"/>
              </a:spcAft>
              <a:tabLst>
                <a:tab pos="2286000" algn="l"/>
              </a:tabLst>
            </a:pPr>
            <a:r>
              <a:rPr lang="en-US" sz="2400" dirty="0">
                <a:ea typeface="Times New Roman" panose="02020603050405020304" pitchFamily="18" charset="0"/>
              </a:rPr>
              <a:t> </a:t>
            </a: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AU has made significant investments in the College of Nursing, and the proposed research-focused program is designed to raise the institution’s standing in the discipline of Nursing.</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EDD4C40-212A-42D7-BC7D-97F053986FAD}"/>
              </a:ext>
            </a:extLst>
          </p:cNvPr>
          <p:cNvPicPr>
            <a:picLocks noChangeAspect="1"/>
          </p:cNvPicPr>
          <p:nvPr/>
        </p:nvPicPr>
        <p:blipFill>
          <a:blip r:embed="rId4"/>
          <a:stretch>
            <a:fillRect/>
          </a:stretch>
        </p:blipFill>
        <p:spPr>
          <a:xfrm>
            <a:off x="2614913" y="4595399"/>
            <a:ext cx="2985475" cy="1990928"/>
          </a:xfrm>
          <a:prstGeom prst="rect">
            <a:avLst/>
          </a:prstGeom>
        </p:spPr>
      </p:pic>
      <p:pic>
        <p:nvPicPr>
          <p:cNvPr id="9" name="Picture 8">
            <a:extLst>
              <a:ext uri="{FF2B5EF4-FFF2-40B4-BE49-F238E27FC236}">
                <a16:creationId xmlns:a16="http://schemas.microsoft.com/office/drawing/2014/main" id="{C96488B7-A96A-4799-92D9-EB095B2A1B54}"/>
              </a:ext>
            </a:extLst>
          </p:cNvPr>
          <p:cNvPicPr>
            <a:picLocks noChangeAspect="1"/>
          </p:cNvPicPr>
          <p:nvPr/>
        </p:nvPicPr>
        <p:blipFill>
          <a:blip r:embed="rId5"/>
          <a:stretch>
            <a:fillRect/>
          </a:stretch>
        </p:blipFill>
        <p:spPr>
          <a:xfrm>
            <a:off x="6096000" y="4595399"/>
            <a:ext cx="3829580" cy="1914790"/>
          </a:xfrm>
          <a:prstGeom prst="rect">
            <a:avLst/>
          </a:prstGeom>
        </p:spPr>
      </p:pic>
      <p:pic>
        <p:nvPicPr>
          <p:cNvPr id="10" name="Picture 9">
            <a:extLst>
              <a:ext uri="{FF2B5EF4-FFF2-40B4-BE49-F238E27FC236}">
                <a16:creationId xmlns:a16="http://schemas.microsoft.com/office/drawing/2014/main" id="{0A5653E2-B25B-41B9-B0FC-2885FF9A5C72}"/>
              </a:ext>
            </a:extLst>
          </p:cNvPr>
          <p:cNvPicPr>
            <a:picLocks noChangeAspect="1"/>
          </p:cNvPicPr>
          <p:nvPr/>
        </p:nvPicPr>
        <p:blipFill>
          <a:blip r:embed="rId6"/>
          <a:stretch>
            <a:fillRect/>
          </a:stretch>
        </p:blipFill>
        <p:spPr>
          <a:xfrm>
            <a:off x="9817716" y="96742"/>
            <a:ext cx="1686941" cy="1303546"/>
          </a:xfrm>
          <a:prstGeom prst="rect">
            <a:avLst/>
          </a:prstGeom>
        </p:spPr>
      </p:pic>
    </p:spTree>
    <p:extLst>
      <p:ext uri="{BB962C8B-B14F-4D97-AF65-F5344CB8AC3E}">
        <p14:creationId xmlns:p14="http://schemas.microsoft.com/office/powerpoint/2010/main" val="42681442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75</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E-2: </a:t>
            </a:r>
          </a:p>
          <a:p>
            <a:endParaRPr lang="en-US" sz="3200" b="1" dirty="0">
              <a:solidFill>
                <a:srgbClr val="0070C0"/>
              </a:solidFill>
            </a:endParaRPr>
          </a:p>
          <a:p>
            <a:pPr lvl="0">
              <a:spcBef>
                <a:spcPts val="600"/>
              </a:spcBef>
              <a:tabLst>
                <a:tab pos="457200" algn="l"/>
              </a:tabLst>
              <a:defRPr/>
            </a:pPr>
            <a:r>
              <a:rPr lang="en-US" sz="2800" dirty="0"/>
              <a:t>That the Commission approve Auburn University’s proposal to offer a Doctor of Philosophy in Nursing.  </a:t>
            </a:r>
          </a:p>
        </p:txBody>
      </p:sp>
    </p:spTree>
    <p:extLst>
      <p:ext uri="{BB962C8B-B14F-4D97-AF65-F5344CB8AC3E}">
        <p14:creationId xmlns:p14="http://schemas.microsoft.com/office/powerpoint/2010/main" val="15923598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14676" y="105280"/>
            <a:ext cx="10843787"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Jacksonville State University</a:t>
            </a:r>
          </a:p>
          <a:p>
            <a:pPr marR="0" lvl="0"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3</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Doctor of Education in Educational Leadership (CIP 13.0401)</a:t>
            </a:r>
          </a:p>
          <a:p>
            <a:endParaRPr lang="en-US" sz="1000" dirty="0"/>
          </a:p>
          <a:p>
            <a:pPr marL="342900" marR="0" lvl="0" indent="-342900">
              <a:spcBef>
                <a:spcPts val="0"/>
              </a:spcBef>
              <a:spcAft>
                <a:spcPts val="0"/>
              </a:spcAft>
              <a:buFont typeface="Arial" panose="020B0604020202020204" pitchFamily="34" charset="0"/>
              <a:buChar char="•"/>
              <a:tabLst>
                <a:tab pos="2286000" algn="l"/>
              </a:tabLst>
            </a:pPr>
            <a:r>
              <a:rPr lang="en-US" sz="2000" dirty="0">
                <a:ea typeface="Times New Roman" panose="02020603050405020304" pitchFamily="18" charset="0"/>
              </a:rPr>
              <a:t>The proposed EdD will extend JSU’s offerings in Educational Leadership to the doctoral level. JSU’s existing MEd in Educational Leadership and </a:t>
            </a:r>
            <a:r>
              <a:rPr lang="en-US" sz="2000" dirty="0" err="1">
                <a:ea typeface="Times New Roman" panose="02020603050405020304" pitchFamily="18" charset="0"/>
              </a:rPr>
              <a:t>EdS</a:t>
            </a:r>
            <a:r>
              <a:rPr lang="en-US" sz="2000" dirty="0">
                <a:ea typeface="Times New Roman" panose="02020603050405020304" pitchFamily="18" charset="0"/>
              </a:rPr>
              <a:t> in Educational Leadership have demonstrated strong enrollment and completion numbers.</a:t>
            </a:r>
          </a:p>
          <a:p>
            <a:pPr marR="0" lvl="0">
              <a:spcBef>
                <a:spcPts val="0"/>
              </a:spcBef>
              <a:spcAft>
                <a:spcPts val="0"/>
              </a:spcAft>
              <a:tabLst>
                <a:tab pos="2286000" algn="l"/>
              </a:tabLst>
            </a:pPr>
            <a:endParaRPr lang="en-US" sz="2000" dirty="0">
              <a:ea typeface="Times New Roman" panose="02020603050405020304" pitchFamily="18" charset="0"/>
            </a:endParaRPr>
          </a:p>
          <a:p>
            <a:pPr marL="342900" indent="-342900">
              <a:buFont typeface="Arial" panose="020B0604020202020204" pitchFamily="34" charset="0"/>
              <a:buChar char="•"/>
            </a:pPr>
            <a:r>
              <a:rPr lang="en-US" sz="2000" dirty="0">
                <a:ea typeface="Times New Roman" panose="02020603050405020304" pitchFamily="18" charset="0"/>
              </a:rPr>
              <a:t>The proposed program would become the third practical doctorate offered by JSU, along with the DSc in Emergency Management and the DNP in Nursing. Both of the existing doctoral programs have shown strong performance since implementation.</a:t>
            </a:r>
          </a:p>
          <a:p>
            <a:endParaRPr lang="en-US" sz="2000" dirty="0">
              <a:ea typeface="Times New Roman" panose="02020603050405020304" pitchFamily="18" charset="0"/>
            </a:endParaRPr>
          </a:p>
          <a:p>
            <a:pPr marL="342900" indent="-342900">
              <a:buFont typeface="Arial" panose="020B0604020202020204" pitchFamily="34" charset="0"/>
              <a:buChar char="•"/>
            </a:pPr>
            <a:r>
              <a:rPr lang="en-US" sz="2000" dirty="0"/>
              <a:t>The proposed program is designed to prepare graduates for employment as Elementary and Secondary Education Administrators, which appear on the 2022 Statewide In-Demand Occupations List, as well as Postsecondary Educational Administrators.</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C055C94-6D5B-4D27-A148-07F42881718B}"/>
              </a:ext>
            </a:extLst>
          </p:cNvPr>
          <p:cNvPicPr>
            <a:picLocks noChangeAspect="1"/>
          </p:cNvPicPr>
          <p:nvPr/>
        </p:nvPicPr>
        <p:blipFill>
          <a:blip r:embed="rId4"/>
          <a:stretch>
            <a:fillRect/>
          </a:stretch>
        </p:blipFill>
        <p:spPr>
          <a:xfrm>
            <a:off x="10210800" y="214662"/>
            <a:ext cx="1505843" cy="877900"/>
          </a:xfrm>
          <a:prstGeom prst="rect">
            <a:avLst/>
          </a:prstGeom>
        </p:spPr>
      </p:pic>
      <p:pic>
        <p:nvPicPr>
          <p:cNvPr id="4" name="Picture 3">
            <a:extLst>
              <a:ext uri="{FF2B5EF4-FFF2-40B4-BE49-F238E27FC236}">
                <a16:creationId xmlns:a16="http://schemas.microsoft.com/office/drawing/2014/main" id="{85F977F0-9202-470D-A0DA-5F792F6AF22A}"/>
              </a:ext>
            </a:extLst>
          </p:cNvPr>
          <p:cNvPicPr>
            <a:picLocks noChangeAspect="1"/>
          </p:cNvPicPr>
          <p:nvPr/>
        </p:nvPicPr>
        <p:blipFill>
          <a:blip r:embed="rId5"/>
          <a:stretch>
            <a:fillRect/>
          </a:stretch>
        </p:blipFill>
        <p:spPr>
          <a:xfrm>
            <a:off x="4380853" y="4764769"/>
            <a:ext cx="3735094" cy="1897428"/>
          </a:xfrm>
          <a:prstGeom prst="rect">
            <a:avLst/>
          </a:prstGeom>
        </p:spPr>
      </p:pic>
    </p:spTree>
    <p:extLst>
      <p:ext uri="{BB962C8B-B14F-4D97-AF65-F5344CB8AC3E}">
        <p14:creationId xmlns:p14="http://schemas.microsoft.com/office/powerpoint/2010/main" val="1730299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77</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E-3: </a:t>
            </a:r>
          </a:p>
          <a:p>
            <a:endParaRPr lang="en-US" sz="3200" b="1" dirty="0">
              <a:solidFill>
                <a:srgbClr val="0070C0"/>
              </a:solidFill>
            </a:endParaRPr>
          </a:p>
          <a:p>
            <a:pPr lvl="0">
              <a:spcBef>
                <a:spcPts val="600"/>
              </a:spcBef>
              <a:tabLst>
                <a:tab pos="457200" algn="l"/>
              </a:tabLst>
              <a:defRPr/>
            </a:pPr>
            <a:r>
              <a:rPr lang="en-US" sz="2800" dirty="0"/>
              <a:t>That the Commission approve Jacksonville State University’s proposal to offer a Doctor of Education in Educational Leadership.</a:t>
            </a:r>
          </a:p>
        </p:txBody>
      </p:sp>
    </p:spTree>
    <p:extLst>
      <p:ext uri="{BB962C8B-B14F-4D97-AF65-F5344CB8AC3E}">
        <p14:creationId xmlns:p14="http://schemas.microsoft.com/office/powerpoint/2010/main" val="9315130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06061" y="212907"/>
            <a:ext cx="11404600" cy="43427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a:t>
            </a:r>
          </a:p>
          <a:p>
            <a:pPr>
              <a:tabLst>
                <a:tab pos="457200" algn="l"/>
              </a:tabLst>
              <a:defRPr/>
            </a:pPr>
            <a:r>
              <a:rPr lang="en-US" sz="2800" b="1" dirty="0">
                <a:solidFill>
                  <a:srgbClr val="0070C0"/>
                </a:solidFill>
                <a:latin typeface="Calibri" panose="020F0502020204030204"/>
              </a:rPr>
              <a:t>4a</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Neuroscience (CIP </a:t>
            </a:r>
            <a:r>
              <a:rPr lang="en-US" sz="2800" b="1" dirty="0">
                <a:solidFill>
                  <a:srgbClr val="4472C4"/>
                </a:solidFill>
              </a:rPr>
              <a:t>26.1501) </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0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pPr>
            <a:r>
              <a:rPr lang="en-US" sz="2200" dirty="0">
                <a:ea typeface="Times New Roman" panose="02020603050405020304" pitchFamily="18" charset="0"/>
              </a:rPr>
              <a:t>The proposed multidisciplinary program will leverage faculty and coursework from several different academic units, including Psychology, Biological Sciences, Education, Physics, Chemistry, Mathematics, Engineering, Communicative Disorders, Anthropology, and Philosophy, and will not require any new resources to deliver.</a:t>
            </a:r>
          </a:p>
          <a:p>
            <a:pPr marL="285750" lvl="0" indent="-285750">
              <a:buFont typeface="Arial" panose="020B0604020202020204" pitchFamily="34" charset="0"/>
              <a:buChar char="•"/>
            </a:pPr>
            <a:endParaRPr lang="en-US" sz="2200" dirty="0">
              <a:ea typeface="Times New Roman" panose="02020603050405020304" pitchFamily="18" charset="0"/>
            </a:endParaRPr>
          </a:p>
          <a:p>
            <a:pPr marL="285750" lvl="0" indent="-285750">
              <a:buFont typeface="Arial" panose="020B0604020202020204" pitchFamily="34" charset="0"/>
              <a:buChar char="•"/>
            </a:pPr>
            <a:r>
              <a:rPr lang="en-US" sz="2200" dirty="0">
                <a:ea typeface="Times New Roman" panose="02020603050405020304" pitchFamily="18" charset="0"/>
              </a:rPr>
              <a:t>Enrollment numbers in the existing minor in Neuroscience, along with the survey response from current students majoring in Psychology, indicate strong interest in the proposed BS in Neuroscience.</a:t>
            </a:r>
            <a:r>
              <a:rPr lang="en-US" sz="2200" dirty="0"/>
              <a:t> </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A2F792E-26F1-4333-846F-5C49E851F4FC}"/>
              </a:ext>
            </a:extLst>
          </p:cNvPr>
          <p:cNvPicPr>
            <a:picLocks noChangeAspect="1"/>
          </p:cNvPicPr>
          <p:nvPr/>
        </p:nvPicPr>
        <p:blipFill>
          <a:blip r:embed="rId2"/>
          <a:stretch>
            <a:fillRect/>
          </a:stretch>
        </p:blipFill>
        <p:spPr>
          <a:xfrm>
            <a:off x="8855964" y="358696"/>
            <a:ext cx="2854697" cy="821372"/>
          </a:xfrm>
          <a:prstGeom prst="rect">
            <a:avLst/>
          </a:prstGeom>
        </p:spPr>
      </p:pic>
      <p:pic>
        <p:nvPicPr>
          <p:cNvPr id="4" name="Picture 3">
            <a:extLst>
              <a:ext uri="{FF2B5EF4-FFF2-40B4-BE49-F238E27FC236}">
                <a16:creationId xmlns:a16="http://schemas.microsoft.com/office/drawing/2014/main" id="{C588AA53-7467-467D-BFB9-BC11A3E7C528}"/>
              </a:ext>
            </a:extLst>
          </p:cNvPr>
          <p:cNvPicPr>
            <a:picLocks noChangeAspect="1"/>
          </p:cNvPicPr>
          <p:nvPr/>
        </p:nvPicPr>
        <p:blipFill>
          <a:blip r:embed="rId3"/>
          <a:stretch>
            <a:fillRect/>
          </a:stretch>
        </p:blipFill>
        <p:spPr>
          <a:xfrm>
            <a:off x="4834648" y="4935931"/>
            <a:ext cx="4980561" cy="1250161"/>
          </a:xfrm>
          <a:prstGeom prst="rect">
            <a:avLst/>
          </a:prstGeom>
        </p:spPr>
      </p:pic>
      <p:pic>
        <p:nvPicPr>
          <p:cNvPr id="5" name="Picture 4">
            <a:extLst>
              <a:ext uri="{FF2B5EF4-FFF2-40B4-BE49-F238E27FC236}">
                <a16:creationId xmlns:a16="http://schemas.microsoft.com/office/drawing/2014/main" id="{3BF8411F-490D-4759-9EFC-A57E8DA89627}"/>
              </a:ext>
            </a:extLst>
          </p:cNvPr>
          <p:cNvPicPr>
            <a:picLocks noChangeAspect="1"/>
          </p:cNvPicPr>
          <p:nvPr/>
        </p:nvPicPr>
        <p:blipFill>
          <a:blip r:embed="rId4"/>
          <a:stretch>
            <a:fillRect/>
          </a:stretch>
        </p:blipFill>
        <p:spPr>
          <a:xfrm>
            <a:off x="2863176" y="4804079"/>
            <a:ext cx="1695225" cy="1695225"/>
          </a:xfrm>
          <a:prstGeom prst="rect">
            <a:avLst/>
          </a:prstGeom>
        </p:spPr>
      </p:pic>
    </p:spTree>
    <p:extLst>
      <p:ext uri="{BB962C8B-B14F-4D97-AF65-F5344CB8AC3E}">
        <p14:creationId xmlns:p14="http://schemas.microsoft.com/office/powerpoint/2010/main" val="14823014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79</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E-4a: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Alabama’s proposal to offer a Bachelor of Science in Neuroscience.</a:t>
            </a:r>
          </a:p>
        </p:txBody>
      </p:sp>
    </p:spTree>
    <p:extLst>
      <p:ext uri="{BB962C8B-B14F-4D97-AF65-F5344CB8AC3E}">
        <p14:creationId xmlns:p14="http://schemas.microsoft.com/office/powerpoint/2010/main" val="989643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8</a:t>
            </a:fld>
            <a:endParaRPr lang="en-US" dirty="0"/>
          </a:p>
        </p:txBody>
      </p:sp>
      <p:sp>
        <p:nvSpPr>
          <p:cNvPr id="5" name="Title 1"/>
          <p:cNvSpPr txBox="1">
            <a:spLocks/>
          </p:cNvSpPr>
          <p:nvPr/>
        </p:nvSpPr>
        <p:spPr>
          <a:xfrm>
            <a:off x="152399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VII.   EXECUTIVE DIRECTOR’S REPORT  </a:t>
            </a:r>
          </a:p>
        </p:txBody>
      </p:sp>
      <p:pic>
        <p:nvPicPr>
          <p:cNvPr id="5124" name="Picture 4" descr="See the source image">
            <a:extLst>
              <a:ext uri="{FF2B5EF4-FFF2-40B4-BE49-F238E27FC236}">
                <a16:creationId xmlns:a16="http://schemas.microsoft.com/office/drawing/2014/main" id="{802D2955-8DEB-4B87-89B6-01C60E566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836" y="2339695"/>
            <a:ext cx="3362325"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764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76878" y="261339"/>
            <a:ext cx="11404600" cy="44781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a:t>
            </a:r>
          </a:p>
          <a:p>
            <a:pPr>
              <a:tabLst>
                <a:tab pos="457200" algn="l"/>
              </a:tabLst>
              <a:defRPr/>
            </a:pPr>
            <a:r>
              <a:rPr lang="en-US" sz="2800" b="1" dirty="0">
                <a:solidFill>
                  <a:srgbClr val="0070C0"/>
                </a:solidFill>
                <a:latin typeface="Calibri" panose="020F0502020204030204"/>
              </a:rPr>
              <a:t>4b</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Sport Management (CIP </a:t>
            </a:r>
            <a:r>
              <a:rPr lang="en-US" sz="2800" b="1" dirty="0">
                <a:solidFill>
                  <a:srgbClr val="4472C4"/>
                </a:solidFill>
              </a:rPr>
              <a:t>31.0504)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pPr>
            <a:r>
              <a:rPr lang="en-US" sz="2200" dirty="0">
                <a:ea typeface="Times New Roman" panose="02020603050405020304" pitchFamily="18" charset="0"/>
              </a:rPr>
              <a:t>The proposed program will extend the Sport, Entertainment and Event Management Concentration in the BS in Hospitality Management to a standalone degree, and therefore, will require minimal new resources to implement.</a:t>
            </a:r>
          </a:p>
          <a:p>
            <a:pPr marL="285750" lvl="0" indent="-285750">
              <a:buFont typeface="Arial" panose="020B0604020202020204" pitchFamily="34" charset="0"/>
              <a:buChar char="•"/>
            </a:pPr>
            <a:endParaRPr lang="en-US" sz="2200" dirty="0">
              <a:ea typeface="Times New Roman" panose="02020603050405020304" pitchFamily="18" charset="0"/>
            </a:endParaRPr>
          </a:p>
          <a:p>
            <a:pPr marL="285750" lvl="0" indent="-285750">
              <a:buFont typeface="Arial" panose="020B0604020202020204" pitchFamily="34" charset="0"/>
              <a:buChar char="•"/>
            </a:pPr>
            <a:r>
              <a:rPr lang="en-US" sz="2200" dirty="0">
                <a:ea typeface="Times New Roman" panose="02020603050405020304" pitchFamily="18" charset="0"/>
              </a:rPr>
              <a:t>Student demand for the proposed program is evident in the strong enrollment numbers for the existing undergraduate concentration.</a:t>
            </a:r>
            <a:r>
              <a:rPr lang="en-US" sz="2200" dirty="0"/>
              <a:t> </a:t>
            </a:r>
          </a:p>
          <a:p>
            <a:pPr lvl="0"/>
            <a:endParaRPr lang="en-US" sz="2200" dirty="0"/>
          </a:p>
          <a:p>
            <a:pPr marL="285750" lvl="0" indent="-285750">
              <a:buFont typeface="Arial" panose="020B0604020202020204" pitchFamily="34" charset="0"/>
              <a:buChar char="•"/>
            </a:pPr>
            <a:r>
              <a:rPr lang="en-US" sz="2200" dirty="0"/>
              <a:t>This proposal includes three letters of support from employer partners in the sport tourism industry.</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60E9BDE-9146-44FD-B800-6CF2E37CF9A6}"/>
              </a:ext>
            </a:extLst>
          </p:cNvPr>
          <p:cNvPicPr>
            <a:picLocks noChangeAspect="1"/>
          </p:cNvPicPr>
          <p:nvPr/>
        </p:nvPicPr>
        <p:blipFill>
          <a:blip r:embed="rId2"/>
          <a:stretch>
            <a:fillRect/>
          </a:stretch>
        </p:blipFill>
        <p:spPr>
          <a:xfrm>
            <a:off x="6096000" y="4485471"/>
            <a:ext cx="4222378" cy="2111189"/>
          </a:xfrm>
          <a:prstGeom prst="rect">
            <a:avLst/>
          </a:prstGeom>
        </p:spPr>
      </p:pic>
      <p:pic>
        <p:nvPicPr>
          <p:cNvPr id="7" name="Picture 6">
            <a:extLst>
              <a:ext uri="{FF2B5EF4-FFF2-40B4-BE49-F238E27FC236}">
                <a16:creationId xmlns:a16="http://schemas.microsoft.com/office/drawing/2014/main" id="{62C4FE5B-03D9-4155-BF34-048035C087B8}"/>
              </a:ext>
            </a:extLst>
          </p:cNvPr>
          <p:cNvPicPr>
            <a:picLocks noChangeAspect="1"/>
          </p:cNvPicPr>
          <p:nvPr/>
        </p:nvPicPr>
        <p:blipFill>
          <a:blip r:embed="rId3"/>
          <a:stretch>
            <a:fillRect/>
          </a:stretch>
        </p:blipFill>
        <p:spPr>
          <a:xfrm>
            <a:off x="2451370" y="4485471"/>
            <a:ext cx="3170103" cy="2111189"/>
          </a:xfrm>
          <a:prstGeom prst="rect">
            <a:avLst/>
          </a:prstGeom>
        </p:spPr>
      </p:pic>
      <p:pic>
        <p:nvPicPr>
          <p:cNvPr id="8" name="Picture 7">
            <a:extLst>
              <a:ext uri="{FF2B5EF4-FFF2-40B4-BE49-F238E27FC236}">
                <a16:creationId xmlns:a16="http://schemas.microsoft.com/office/drawing/2014/main" id="{DC495FF8-5B6C-48AC-B129-9923FE41B2EC}"/>
              </a:ext>
            </a:extLst>
          </p:cNvPr>
          <p:cNvPicPr>
            <a:picLocks noChangeAspect="1"/>
          </p:cNvPicPr>
          <p:nvPr/>
        </p:nvPicPr>
        <p:blipFill>
          <a:blip r:embed="rId4"/>
          <a:stretch>
            <a:fillRect/>
          </a:stretch>
        </p:blipFill>
        <p:spPr>
          <a:xfrm>
            <a:off x="9298033" y="391869"/>
            <a:ext cx="2738189" cy="789862"/>
          </a:xfrm>
          <a:prstGeom prst="rect">
            <a:avLst/>
          </a:prstGeom>
        </p:spPr>
      </p:pic>
    </p:spTree>
    <p:extLst>
      <p:ext uri="{BB962C8B-B14F-4D97-AF65-F5344CB8AC3E}">
        <p14:creationId xmlns:p14="http://schemas.microsoft.com/office/powerpoint/2010/main" val="28787474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E-4b: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Alabama’s proposal to offer a Bachelor of Science in Sport Management.</a:t>
            </a:r>
          </a:p>
        </p:txBody>
      </p:sp>
    </p:spTree>
    <p:extLst>
      <p:ext uri="{BB962C8B-B14F-4D97-AF65-F5344CB8AC3E}">
        <p14:creationId xmlns:p14="http://schemas.microsoft.com/office/powerpoint/2010/main" val="17003177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32976" y="174547"/>
            <a:ext cx="11404600" cy="62632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a:t>
            </a:r>
          </a:p>
          <a:p>
            <a:pPr>
              <a:tabLst>
                <a:tab pos="457200" algn="l"/>
              </a:tabLst>
              <a:defRPr/>
            </a:pPr>
            <a:r>
              <a:rPr lang="en-US" sz="2800" b="1" dirty="0">
                <a:solidFill>
                  <a:srgbClr val="0070C0"/>
                </a:solidFill>
                <a:latin typeface="Calibri" panose="020F0502020204030204"/>
              </a:rPr>
              <a:t>4c</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Business Cyber Security </a:t>
            </a:r>
          </a:p>
          <a:p>
            <a:pPr>
              <a:tabLst>
                <a:tab pos="457200" algn="l"/>
              </a:tabLst>
              <a:defRPr/>
            </a:pP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a:t>
            </a:r>
            <a:r>
              <a:rPr lang="en-US" sz="2800" b="1">
                <a:solidFill>
                  <a:srgbClr val="4472C4"/>
                </a:solidFill>
              </a:rPr>
              <a:t>52.1206</a:t>
            </a:r>
            <a:r>
              <a:rPr lang="en-US" sz="2800" b="1" dirty="0">
                <a:solidFill>
                  <a:srgbClr val="4472C4"/>
                </a:solidFill>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pPr>
            <a:r>
              <a:rPr lang="en-US" sz="2200" dirty="0">
                <a:ea typeface="Times New Roman" panose="02020603050405020304" pitchFamily="18" charset="0"/>
              </a:rPr>
              <a:t>The proposed program is designed to prepare graduates for employment as Information Security Analysts (SOC 15-1122), Computer Systems Analysts (SOC 15-1121), and Computer and Information Systems Managers (SOC 11-3021), all of which are included on the 2022 Statewide In-Demand Occupations List.</a:t>
            </a:r>
          </a:p>
          <a:p>
            <a:pPr marL="285750" lvl="0" indent="-285750">
              <a:buFont typeface="Arial" panose="020B0604020202020204" pitchFamily="34" charset="0"/>
              <a:buChar char="•"/>
            </a:pPr>
            <a:endParaRPr lang="en-US" sz="2200" dirty="0">
              <a:ea typeface="Times New Roman" panose="02020603050405020304" pitchFamily="18" charset="0"/>
            </a:endParaRPr>
          </a:p>
          <a:p>
            <a:pPr marL="285750" lvl="0" indent="-285750">
              <a:buFont typeface="Arial" panose="020B0604020202020204" pitchFamily="34" charset="0"/>
              <a:buChar char="•"/>
            </a:pPr>
            <a:r>
              <a:rPr lang="en-US" sz="2200" dirty="0">
                <a:ea typeface="Times New Roman" panose="02020603050405020304" pitchFamily="18" charset="0"/>
              </a:rPr>
              <a:t>This program focuses on the management of cyber security operations, rather than the technical aspects of protecting digital information, and, in doing so, the program fills a need in the employment market.</a:t>
            </a:r>
            <a:r>
              <a:rPr lang="en-US" sz="2200" dirty="0"/>
              <a:t> </a:t>
            </a:r>
          </a:p>
          <a:p>
            <a:pPr lvl="0"/>
            <a:endParaRPr lang="en-US" sz="2200" dirty="0"/>
          </a:p>
          <a:p>
            <a:pPr lvl="0" indent="282575">
              <a:buFont typeface="Arial" panose="020B0604020202020204" pitchFamily="34" charset="0"/>
              <a:buChar char="•"/>
            </a:pPr>
            <a:r>
              <a:rPr lang="en-US" sz="2200" dirty="0"/>
              <a:t>The proposed program will leverage coursework </a:t>
            </a:r>
          </a:p>
          <a:p>
            <a:pPr lvl="0" indent="282575"/>
            <a:r>
              <a:rPr lang="en-US" sz="2200" dirty="0"/>
              <a:t>developed for existing undergraduate program </a:t>
            </a:r>
          </a:p>
          <a:p>
            <a:pPr lvl="0" indent="282575"/>
            <a:r>
              <a:rPr lang="en-US" sz="2200" dirty="0"/>
              <a:t>offerings at UA and will not require any </a:t>
            </a:r>
          </a:p>
          <a:p>
            <a:pPr lvl="0" indent="282575"/>
            <a:r>
              <a:rPr lang="en-US" sz="2200" dirty="0"/>
              <a:t>additional resources to deliver</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B86D65C-B217-4327-8812-F245B46F0D41}"/>
              </a:ext>
            </a:extLst>
          </p:cNvPr>
          <p:cNvPicPr>
            <a:picLocks noChangeAspect="1"/>
          </p:cNvPicPr>
          <p:nvPr/>
        </p:nvPicPr>
        <p:blipFill>
          <a:blip r:embed="rId2"/>
          <a:stretch>
            <a:fillRect/>
          </a:stretch>
        </p:blipFill>
        <p:spPr>
          <a:xfrm>
            <a:off x="8763551" y="426978"/>
            <a:ext cx="2248096" cy="650896"/>
          </a:xfrm>
          <a:prstGeom prst="rect">
            <a:avLst/>
          </a:prstGeom>
        </p:spPr>
      </p:pic>
      <p:pic>
        <p:nvPicPr>
          <p:cNvPr id="4" name="Picture 3">
            <a:extLst>
              <a:ext uri="{FF2B5EF4-FFF2-40B4-BE49-F238E27FC236}">
                <a16:creationId xmlns:a16="http://schemas.microsoft.com/office/drawing/2014/main" id="{A1D3E9E4-8D84-468E-9267-E204AC4E65B8}"/>
              </a:ext>
            </a:extLst>
          </p:cNvPr>
          <p:cNvPicPr>
            <a:picLocks noChangeAspect="1"/>
          </p:cNvPicPr>
          <p:nvPr/>
        </p:nvPicPr>
        <p:blipFill>
          <a:blip r:embed="rId3"/>
          <a:stretch>
            <a:fillRect/>
          </a:stretch>
        </p:blipFill>
        <p:spPr>
          <a:xfrm>
            <a:off x="6787107" y="4465347"/>
            <a:ext cx="4119143" cy="2035543"/>
          </a:xfrm>
          <a:prstGeom prst="rect">
            <a:avLst/>
          </a:prstGeom>
        </p:spPr>
      </p:pic>
    </p:spTree>
    <p:extLst>
      <p:ext uri="{BB962C8B-B14F-4D97-AF65-F5344CB8AC3E}">
        <p14:creationId xmlns:p14="http://schemas.microsoft.com/office/powerpoint/2010/main" val="14777465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83</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E-4c: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Alabama’s proposal to offer a Bachelor of Science in Business Cyber Security.</a:t>
            </a:r>
          </a:p>
        </p:txBody>
      </p:sp>
    </p:spTree>
    <p:extLst>
      <p:ext uri="{BB962C8B-B14F-4D97-AF65-F5344CB8AC3E}">
        <p14:creationId xmlns:p14="http://schemas.microsoft.com/office/powerpoint/2010/main" val="23335806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2601" y="164279"/>
            <a:ext cx="10626798"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Montevallo</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5</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Bachelor of Science in Nursing (CIP 51.3801</a:t>
            </a:r>
            <a:r>
              <a:rPr lang="en-US" sz="2800" b="1" dirty="0">
                <a:solidFill>
                  <a:srgbClr val="4472C4"/>
                </a:solidFill>
                <a:latin typeface="Calibri" panose="020F0502020204030204"/>
              </a:rPr>
              <a:t>)</a:t>
            </a:r>
            <a:endParaRPr lang="en-US" sz="1600" dirty="0"/>
          </a:p>
          <a:p>
            <a:endParaRPr lang="en-US" sz="1000" dirty="0"/>
          </a:p>
          <a:p>
            <a:pPr marL="342900" marR="0" lvl="0" indent="-342900">
              <a:spcBef>
                <a:spcPts val="0"/>
              </a:spcBef>
              <a:spcAft>
                <a:spcPts val="0"/>
              </a:spcAft>
              <a:buFont typeface="Arial" panose="020B0604020202020204" pitchFamily="34" charset="0"/>
              <a:buChar char="•"/>
              <a:tabLst>
                <a:tab pos="2286000" algn="l"/>
              </a:tabLst>
            </a:pPr>
            <a:r>
              <a:rPr lang="en-US" sz="2200" dirty="0">
                <a:ea typeface="Times New Roman" panose="02020603050405020304" pitchFamily="18" charset="0"/>
              </a:rPr>
              <a:t>The proposed BSN is designed to prepare graduates for employment as Registered Nurses (SOC 29-1141), which are included on the Statewide In-Demand Occupations List. </a:t>
            </a:r>
          </a:p>
          <a:p>
            <a:pPr marR="0" lvl="0">
              <a:spcBef>
                <a:spcPts val="0"/>
              </a:spcBef>
              <a:spcAft>
                <a:spcPts val="0"/>
              </a:spcAft>
              <a:tabLst>
                <a:tab pos="2286000" algn="l"/>
              </a:tabLst>
            </a:pPr>
            <a:r>
              <a:rPr lang="en-US" sz="1000" dirty="0">
                <a:ea typeface="Times New Roman" panose="02020603050405020304" pitchFamily="18" charset="0"/>
              </a:rPr>
              <a:t> </a:t>
            </a:r>
          </a:p>
          <a:p>
            <a:pPr marL="342900" marR="0" lvl="0" indent="-342900">
              <a:spcBef>
                <a:spcPts val="0"/>
              </a:spcBef>
              <a:spcAft>
                <a:spcPts val="0"/>
              </a:spcAft>
              <a:buFont typeface="Arial" panose="020B0604020202020204" pitchFamily="34" charset="0"/>
              <a:buChar char="•"/>
              <a:tabLst>
                <a:tab pos="2286000" algn="l"/>
              </a:tabLst>
            </a:pPr>
            <a:r>
              <a:rPr lang="en-US" sz="2200" dirty="0">
                <a:ea typeface="Times New Roman" panose="02020603050405020304" pitchFamily="18" charset="0"/>
              </a:rPr>
              <a:t>The Alabama Legislature has appropriated funding from the Education Trust Fund to support the development of a nursing program at UM. Based on enrollment and tuition projections, the proposed BSN will be self-sustaining by Year 4.</a:t>
            </a:r>
          </a:p>
          <a:p>
            <a:pPr marL="457200" marR="0">
              <a:spcBef>
                <a:spcPts val="0"/>
              </a:spcBef>
              <a:spcAft>
                <a:spcPts val="0"/>
              </a:spcAft>
            </a:pPr>
            <a:r>
              <a:rPr lang="en-US" sz="1000" dirty="0">
                <a:ea typeface="Times New Roman" panose="02020603050405020304" pitchFamily="18" charset="0"/>
              </a:rPr>
              <a:t> </a:t>
            </a:r>
          </a:p>
          <a:p>
            <a:pPr marL="342900" indent="-342900">
              <a:buFont typeface="Arial" panose="020B0604020202020204" pitchFamily="34" charset="0"/>
              <a:buChar char="•"/>
            </a:pPr>
            <a:r>
              <a:rPr lang="en-US" sz="2200" dirty="0">
                <a:ea typeface="Times New Roman" panose="02020603050405020304" pitchFamily="18" charset="0"/>
              </a:rPr>
              <a:t>UM has outlined a plan to meet nursing education requirements set by the Alabama Board of Nursing and intends to seek accreditation through the Council on Collegiate Nursing Education (CCNE).</a:t>
            </a:r>
            <a:endParaRPr lang="en-US" sz="2200" dirty="0"/>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EE47E5A-C338-4578-8ADF-EB289D62D6A3}"/>
              </a:ext>
            </a:extLst>
          </p:cNvPr>
          <p:cNvPicPr>
            <a:picLocks noChangeAspect="1"/>
          </p:cNvPicPr>
          <p:nvPr/>
        </p:nvPicPr>
        <p:blipFill>
          <a:blip r:embed="rId4"/>
          <a:stretch>
            <a:fillRect/>
          </a:stretch>
        </p:blipFill>
        <p:spPr>
          <a:xfrm>
            <a:off x="1886531" y="4623801"/>
            <a:ext cx="3081698" cy="2054465"/>
          </a:xfrm>
          <a:prstGeom prst="rect">
            <a:avLst/>
          </a:prstGeom>
        </p:spPr>
      </p:pic>
      <p:pic>
        <p:nvPicPr>
          <p:cNvPr id="4" name="Picture 3">
            <a:extLst>
              <a:ext uri="{FF2B5EF4-FFF2-40B4-BE49-F238E27FC236}">
                <a16:creationId xmlns:a16="http://schemas.microsoft.com/office/drawing/2014/main" id="{E1963A3B-6CB9-4550-814A-BDA9B21FDC5D}"/>
              </a:ext>
            </a:extLst>
          </p:cNvPr>
          <p:cNvPicPr>
            <a:picLocks noChangeAspect="1"/>
          </p:cNvPicPr>
          <p:nvPr/>
        </p:nvPicPr>
        <p:blipFill>
          <a:blip r:embed="rId5"/>
          <a:stretch>
            <a:fillRect/>
          </a:stretch>
        </p:blipFill>
        <p:spPr>
          <a:xfrm>
            <a:off x="5437561" y="4630410"/>
            <a:ext cx="1621677" cy="1621677"/>
          </a:xfrm>
          <a:prstGeom prst="rect">
            <a:avLst/>
          </a:prstGeom>
        </p:spPr>
      </p:pic>
      <p:pic>
        <p:nvPicPr>
          <p:cNvPr id="7" name="Picture 6">
            <a:extLst>
              <a:ext uri="{FF2B5EF4-FFF2-40B4-BE49-F238E27FC236}">
                <a16:creationId xmlns:a16="http://schemas.microsoft.com/office/drawing/2014/main" id="{58F29993-5829-4697-A38B-685FA340CBED}"/>
              </a:ext>
            </a:extLst>
          </p:cNvPr>
          <p:cNvPicPr>
            <a:picLocks noChangeAspect="1"/>
          </p:cNvPicPr>
          <p:nvPr/>
        </p:nvPicPr>
        <p:blipFill>
          <a:blip r:embed="rId6"/>
          <a:stretch>
            <a:fillRect/>
          </a:stretch>
        </p:blipFill>
        <p:spPr>
          <a:xfrm>
            <a:off x="7379275" y="4574995"/>
            <a:ext cx="2926334" cy="2152075"/>
          </a:xfrm>
          <a:prstGeom prst="rect">
            <a:avLst/>
          </a:prstGeom>
        </p:spPr>
      </p:pic>
      <p:pic>
        <p:nvPicPr>
          <p:cNvPr id="8" name="Picture 7">
            <a:extLst>
              <a:ext uri="{FF2B5EF4-FFF2-40B4-BE49-F238E27FC236}">
                <a16:creationId xmlns:a16="http://schemas.microsoft.com/office/drawing/2014/main" id="{4833B862-5C72-4DDF-BDC0-06F8A6785FCF}"/>
              </a:ext>
            </a:extLst>
          </p:cNvPr>
          <p:cNvPicPr>
            <a:picLocks noChangeAspect="1"/>
          </p:cNvPicPr>
          <p:nvPr/>
        </p:nvPicPr>
        <p:blipFill>
          <a:blip r:embed="rId7"/>
          <a:stretch>
            <a:fillRect/>
          </a:stretch>
        </p:blipFill>
        <p:spPr>
          <a:xfrm>
            <a:off x="9680331" y="162812"/>
            <a:ext cx="1298444" cy="1091573"/>
          </a:xfrm>
          <a:prstGeom prst="rect">
            <a:avLst/>
          </a:prstGeom>
        </p:spPr>
      </p:pic>
    </p:spTree>
    <p:extLst>
      <p:ext uri="{BB962C8B-B14F-4D97-AF65-F5344CB8AC3E}">
        <p14:creationId xmlns:p14="http://schemas.microsoft.com/office/powerpoint/2010/main" val="36312303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85</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E-5: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Montevallo’s proposal to offer a</a:t>
            </a:r>
            <a:r>
              <a:rPr lang="en-US" sz="2800" dirty="0">
                <a:solidFill>
                  <a:prstClr val="black"/>
                </a:solidFill>
              </a:rPr>
              <a:t> </a:t>
            </a:r>
            <a:r>
              <a:rPr lang="en-US" sz="2800" dirty="0"/>
              <a:t>Bachelor of Science in Nursing.  </a:t>
            </a:r>
          </a:p>
        </p:txBody>
      </p:sp>
    </p:spTree>
    <p:extLst>
      <p:ext uri="{BB962C8B-B14F-4D97-AF65-F5344CB8AC3E}">
        <p14:creationId xmlns:p14="http://schemas.microsoft.com/office/powerpoint/2010/main" val="10369172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06061" y="126136"/>
            <a:ext cx="11404600" cy="60631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North Alabama</a:t>
            </a:r>
          </a:p>
          <a:p>
            <a:pPr>
              <a:tabLst>
                <a:tab pos="457200" algn="l"/>
              </a:tabLst>
              <a:defRPr/>
            </a:pPr>
            <a:r>
              <a:rPr lang="en-US" sz="2800" b="1" dirty="0">
                <a:solidFill>
                  <a:srgbClr val="0070C0"/>
                </a:solidFill>
                <a:latin typeface="Calibri" panose="020F0502020204030204"/>
              </a:rPr>
              <a:t>6a</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Business Administration in Innovation and </a:t>
            </a:r>
          </a:p>
          <a:p>
            <a:pPr>
              <a:tabLst>
                <a:tab pos="457200" algn="l"/>
              </a:tabLst>
              <a:defRPr/>
            </a:pP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Entrepreneurship (CIP </a:t>
            </a:r>
            <a:r>
              <a:rPr lang="en-US" sz="2800" b="1" dirty="0">
                <a:solidFill>
                  <a:srgbClr val="4472C4"/>
                </a:solidFill>
              </a:rPr>
              <a:t>52.0701)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pPr>
            <a:r>
              <a:rPr lang="en-US" sz="2200" dirty="0">
                <a:ea typeface="Times New Roman" panose="02020603050405020304" pitchFamily="18" charset="0"/>
              </a:rPr>
              <a:t>The proposed BBA in Innovation and Entrepreneurship aligns with the statewide economic development plan focused on innovation and small business growth, led by the Innovation Corporation.</a:t>
            </a:r>
          </a:p>
          <a:p>
            <a:pPr lvl="0"/>
            <a:r>
              <a:rPr lang="en-US" sz="1000" dirty="0">
                <a:ea typeface="Times New Roman" panose="02020603050405020304" pitchFamily="18" charset="0"/>
              </a:rPr>
              <a:t> </a:t>
            </a:r>
          </a:p>
          <a:p>
            <a:pPr marL="285750" lvl="0" indent="-285750">
              <a:buFont typeface="Arial" panose="020B0604020202020204" pitchFamily="34" charset="0"/>
              <a:buChar char="•"/>
            </a:pPr>
            <a:r>
              <a:rPr lang="en-US" sz="2200" dirty="0">
                <a:ea typeface="Times New Roman" panose="02020603050405020304" pitchFamily="18" charset="0"/>
              </a:rPr>
              <a:t>The proposed program builds upon an existing concentration in Innovation and Entrepreneurship within the BBA in Professional Management (CIP 52.0201), and therefore will require minimal new resources to deliver.</a:t>
            </a:r>
            <a:r>
              <a:rPr lang="en-US" sz="2200" dirty="0"/>
              <a:t> </a:t>
            </a:r>
          </a:p>
          <a:p>
            <a:pPr lvl="0"/>
            <a:endParaRPr lang="en-US" sz="1000" dirty="0"/>
          </a:p>
          <a:p>
            <a:pPr lvl="0" indent="282575">
              <a:buFont typeface="Arial" panose="020B0604020202020204" pitchFamily="34" charset="0"/>
              <a:buChar char="•"/>
            </a:pPr>
            <a:r>
              <a:rPr lang="en-US" sz="2200" dirty="0"/>
              <a:t>The proposal includes 5 letters of support from: </a:t>
            </a:r>
          </a:p>
          <a:p>
            <a:pPr lvl="0" indent="282575"/>
            <a:r>
              <a:rPr lang="en-US" sz="2200" dirty="0"/>
              <a:t>Shoals Business Incubator (SBI), </a:t>
            </a:r>
          </a:p>
          <a:p>
            <a:pPr lvl="0" indent="282575"/>
            <a:r>
              <a:rPr lang="en-US" sz="2200" dirty="0"/>
              <a:t>Shoals Chamber of Commerce, </a:t>
            </a:r>
          </a:p>
          <a:p>
            <a:pPr lvl="0" indent="282575"/>
            <a:r>
              <a:rPr lang="en-US" sz="2200" dirty="0"/>
              <a:t>Alabama Small Business Development Center (SBDC) at UNA, </a:t>
            </a:r>
          </a:p>
          <a:p>
            <a:pPr lvl="0" indent="282575"/>
            <a:r>
              <a:rPr lang="en-US" sz="2200" dirty="0"/>
              <a:t>Shoals Economic Development Authority (Shoals EDA), and </a:t>
            </a:r>
          </a:p>
          <a:p>
            <a:pPr lvl="0" indent="282575"/>
            <a:r>
              <a:rPr lang="en-US" sz="2200" dirty="0"/>
              <a:t>Innovation Engineering Institute.</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8043661-23E5-43D2-BCCE-378963780871}"/>
              </a:ext>
            </a:extLst>
          </p:cNvPr>
          <p:cNvPicPr>
            <a:picLocks noChangeAspect="1"/>
          </p:cNvPicPr>
          <p:nvPr/>
        </p:nvPicPr>
        <p:blipFill>
          <a:blip r:embed="rId2"/>
          <a:stretch>
            <a:fillRect/>
          </a:stretch>
        </p:blipFill>
        <p:spPr>
          <a:xfrm>
            <a:off x="10210800" y="233165"/>
            <a:ext cx="1416504" cy="1278049"/>
          </a:xfrm>
          <a:prstGeom prst="rect">
            <a:avLst/>
          </a:prstGeom>
        </p:spPr>
      </p:pic>
      <p:pic>
        <p:nvPicPr>
          <p:cNvPr id="4" name="Picture 3">
            <a:extLst>
              <a:ext uri="{FF2B5EF4-FFF2-40B4-BE49-F238E27FC236}">
                <a16:creationId xmlns:a16="http://schemas.microsoft.com/office/drawing/2014/main" id="{E1E4ECAD-77CF-410A-A30B-88920FD5479D}"/>
              </a:ext>
            </a:extLst>
          </p:cNvPr>
          <p:cNvPicPr>
            <a:picLocks noChangeAspect="1"/>
          </p:cNvPicPr>
          <p:nvPr/>
        </p:nvPicPr>
        <p:blipFill>
          <a:blip r:embed="rId3"/>
          <a:stretch>
            <a:fillRect/>
          </a:stretch>
        </p:blipFill>
        <p:spPr>
          <a:xfrm>
            <a:off x="7730836" y="3720237"/>
            <a:ext cx="4346461" cy="2469097"/>
          </a:xfrm>
          <a:prstGeom prst="rect">
            <a:avLst/>
          </a:prstGeom>
        </p:spPr>
      </p:pic>
    </p:spTree>
    <p:extLst>
      <p:ext uri="{BB962C8B-B14F-4D97-AF65-F5344CB8AC3E}">
        <p14:creationId xmlns:p14="http://schemas.microsoft.com/office/powerpoint/2010/main" val="4966291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87</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E-6a: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North Alabama’s proposal to offer a Bachelor of Business Administration in Innovation and Entrepreneurship.</a:t>
            </a:r>
          </a:p>
        </p:txBody>
      </p:sp>
    </p:spTree>
    <p:extLst>
      <p:ext uri="{BB962C8B-B14F-4D97-AF65-F5344CB8AC3E}">
        <p14:creationId xmlns:p14="http://schemas.microsoft.com/office/powerpoint/2010/main" val="32050214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06061" y="126136"/>
            <a:ext cx="11404600" cy="4539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North Alabama</a:t>
            </a:r>
          </a:p>
          <a:p>
            <a:pPr>
              <a:tabLst>
                <a:tab pos="457200" algn="l"/>
              </a:tabLst>
              <a:defRPr/>
            </a:pPr>
            <a:r>
              <a:rPr lang="en-US" sz="2800" b="1" dirty="0">
                <a:solidFill>
                  <a:srgbClr val="0070C0"/>
                </a:solidFill>
                <a:latin typeface="Calibri" panose="020F0502020204030204"/>
              </a:rPr>
              <a:t>6b</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Master of Health Administration in Health Administration </a:t>
            </a:r>
          </a:p>
          <a:p>
            <a:pPr>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(CIP </a:t>
            </a:r>
            <a:r>
              <a:rPr lang="en-US" sz="2800" b="1" dirty="0">
                <a:solidFill>
                  <a:srgbClr val="4472C4"/>
                </a:solidFill>
              </a:rPr>
              <a:t>51.0701)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pPr>
            <a:r>
              <a:rPr lang="en-US" sz="2200" dirty="0">
                <a:ea typeface="Times New Roman" panose="02020603050405020304" pitchFamily="18" charset="0"/>
              </a:rPr>
              <a:t>The proposed program is designed to prepare graduates for employment as Medical and Health Services Managers (SOC 11-9111), which appears on the Statewide In-Demand Occupations List.</a:t>
            </a:r>
          </a:p>
          <a:p>
            <a:pPr lvl="0"/>
            <a:r>
              <a:rPr lang="en-US" sz="1000" dirty="0">
                <a:ea typeface="Times New Roman" panose="02020603050405020304" pitchFamily="18" charset="0"/>
              </a:rPr>
              <a:t> </a:t>
            </a:r>
          </a:p>
          <a:p>
            <a:pPr marL="285750" lvl="0" indent="-285750">
              <a:buFont typeface="Arial" panose="020B0604020202020204" pitchFamily="34" charset="0"/>
              <a:buChar char="•"/>
            </a:pPr>
            <a:r>
              <a:rPr lang="en-US" sz="2200" dirty="0">
                <a:ea typeface="Times New Roman" panose="02020603050405020304" pitchFamily="18" charset="0"/>
              </a:rPr>
              <a:t>The curriculum for the proposed MHA will be delivered 100% online through flexible 8-week courses, intended to accommodate working professionals.</a:t>
            </a:r>
            <a:r>
              <a:rPr lang="en-US" sz="2200" dirty="0"/>
              <a:t> </a:t>
            </a:r>
          </a:p>
          <a:p>
            <a:pPr lvl="0"/>
            <a:endParaRPr lang="en-US" sz="1000" dirty="0"/>
          </a:p>
          <a:p>
            <a:pPr marL="285750" lvl="0" indent="-285750">
              <a:buFont typeface="Arial" panose="020B0604020202020204" pitchFamily="34" charset="0"/>
              <a:buChar char="•"/>
            </a:pPr>
            <a:r>
              <a:rPr lang="en-US" sz="2200" dirty="0"/>
              <a:t>The proposal includes four letters of support from the following industry partners: Alabama Department of Public Health, Huntsville Hospital Health System, Brookwood Baptist Medical Center, and Shoals Community Clinic.</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926BB32-0956-450A-A9CB-9FB5F67BACF9}"/>
              </a:ext>
            </a:extLst>
          </p:cNvPr>
          <p:cNvPicPr>
            <a:picLocks noChangeAspect="1"/>
          </p:cNvPicPr>
          <p:nvPr/>
        </p:nvPicPr>
        <p:blipFill>
          <a:blip r:embed="rId2"/>
          <a:stretch>
            <a:fillRect/>
          </a:stretch>
        </p:blipFill>
        <p:spPr>
          <a:xfrm>
            <a:off x="10210800" y="408562"/>
            <a:ext cx="1260654" cy="1141109"/>
          </a:xfrm>
          <a:prstGeom prst="rect">
            <a:avLst/>
          </a:prstGeom>
        </p:spPr>
      </p:pic>
      <p:pic>
        <p:nvPicPr>
          <p:cNvPr id="4" name="Picture 3">
            <a:extLst>
              <a:ext uri="{FF2B5EF4-FFF2-40B4-BE49-F238E27FC236}">
                <a16:creationId xmlns:a16="http://schemas.microsoft.com/office/drawing/2014/main" id="{B92334BE-CE7E-4D34-8CD1-2D452A30E4F1}"/>
              </a:ext>
            </a:extLst>
          </p:cNvPr>
          <p:cNvPicPr>
            <a:picLocks noChangeAspect="1"/>
          </p:cNvPicPr>
          <p:nvPr/>
        </p:nvPicPr>
        <p:blipFill>
          <a:blip r:embed="rId3"/>
          <a:stretch>
            <a:fillRect/>
          </a:stretch>
        </p:blipFill>
        <p:spPr>
          <a:xfrm>
            <a:off x="2323897" y="4663024"/>
            <a:ext cx="2952035" cy="1964546"/>
          </a:xfrm>
          <a:prstGeom prst="rect">
            <a:avLst/>
          </a:prstGeom>
        </p:spPr>
      </p:pic>
      <p:pic>
        <p:nvPicPr>
          <p:cNvPr id="5" name="Picture 4">
            <a:extLst>
              <a:ext uri="{FF2B5EF4-FFF2-40B4-BE49-F238E27FC236}">
                <a16:creationId xmlns:a16="http://schemas.microsoft.com/office/drawing/2014/main" id="{A38851C6-1C9A-4F7F-BDC7-0324C7AE50F0}"/>
              </a:ext>
            </a:extLst>
          </p:cNvPr>
          <p:cNvPicPr>
            <a:picLocks noChangeAspect="1"/>
          </p:cNvPicPr>
          <p:nvPr/>
        </p:nvPicPr>
        <p:blipFill>
          <a:blip r:embed="rId4"/>
          <a:stretch>
            <a:fillRect/>
          </a:stretch>
        </p:blipFill>
        <p:spPr>
          <a:xfrm>
            <a:off x="5807747" y="4663024"/>
            <a:ext cx="3725360" cy="1964545"/>
          </a:xfrm>
          <a:prstGeom prst="rect">
            <a:avLst/>
          </a:prstGeom>
        </p:spPr>
      </p:pic>
    </p:spTree>
    <p:extLst>
      <p:ext uri="{BB962C8B-B14F-4D97-AF65-F5344CB8AC3E}">
        <p14:creationId xmlns:p14="http://schemas.microsoft.com/office/powerpoint/2010/main" val="4030843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89</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E-6b: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North Alabama’s proposal to offer a Master of Health Administration in Health Administration.</a:t>
            </a:r>
          </a:p>
        </p:txBody>
      </p:sp>
    </p:spTree>
    <p:extLst>
      <p:ext uri="{BB962C8B-B14F-4D97-AF65-F5344CB8AC3E}">
        <p14:creationId xmlns:p14="http://schemas.microsoft.com/office/powerpoint/2010/main" val="9786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D318-1BEC-4952-B1BE-4DD65791D348}"/>
              </a:ext>
            </a:extLst>
          </p:cNvPr>
          <p:cNvSpPr>
            <a:spLocks noGrp="1"/>
          </p:cNvSpPr>
          <p:nvPr>
            <p:ph type="title"/>
          </p:nvPr>
        </p:nvSpPr>
        <p:spPr/>
        <p:txBody>
          <a:bodyPr>
            <a:normAutofit/>
          </a:bodyPr>
          <a:lstStyle/>
          <a:p>
            <a:r>
              <a:rPr lang="en-US" b="1" dirty="0">
                <a:solidFill>
                  <a:srgbClr val="2F5597"/>
                </a:solidFill>
              </a:rPr>
              <a:t>Chairman Buntin, Celebratory Luncheon </a:t>
            </a:r>
          </a:p>
        </p:txBody>
      </p:sp>
      <p:pic>
        <p:nvPicPr>
          <p:cNvPr id="6146" name="FA17BD7A-A131-4D13-99C0-AFB840E6D0DF" descr="Resized_2.JPG">
            <a:extLst>
              <a:ext uri="{FF2B5EF4-FFF2-40B4-BE49-F238E27FC236}">
                <a16:creationId xmlns:a16="http://schemas.microsoft.com/office/drawing/2014/main" id="{42E20548-7D06-4862-B847-523E4D24A8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3886" y="1690688"/>
            <a:ext cx="6112458" cy="458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1717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06061" y="126136"/>
            <a:ext cx="11404600" cy="62632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South Alabama</a:t>
            </a:r>
          </a:p>
          <a:p>
            <a:pPr>
              <a:tabLst>
                <a:tab pos="457200" algn="l"/>
              </a:tabLst>
              <a:defRPr/>
            </a:pPr>
            <a:r>
              <a:rPr lang="en-US" sz="2800" b="1" dirty="0">
                <a:solidFill>
                  <a:srgbClr val="0070C0"/>
                </a:solidFill>
                <a:latin typeface="Calibri" panose="020F0502020204030204"/>
              </a:rPr>
              <a:t>7</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Doctor of Occupational Therapy </a:t>
            </a:r>
            <a:r>
              <a:rPr lang="en-US" sz="2800" b="1" dirty="0">
                <a:solidFill>
                  <a:srgbClr val="4472C4"/>
                </a:solidFill>
              </a:rPr>
              <a:t>in Occupational Therapy </a:t>
            </a:r>
          </a:p>
          <a:p>
            <a:pPr>
              <a:tabLst>
                <a:tab pos="457200" algn="l"/>
              </a:tabLst>
              <a:defRPr/>
            </a:pPr>
            <a:r>
              <a:rPr lang="en-US" sz="2800" b="1" dirty="0">
                <a:solidFill>
                  <a:srgbClr val="4472C4"/>
                </a:solidFill>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a:t>
            </a:r>
            <a:r>
              <a:rPr lang="en-US" sz="2800" b="1" dirty="0">
                <a:solidFill>
                  <a:srgbClr val="4472C4"/>
                </a:solidFill>
              </a:rPr>
              <a:t>51.2306)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pPr>
            <a:r>
              <a:rPr lang="en-US" sz="2200" dirty="0">
                <a:ea typeface="Times New Roman" panose="02020603050405020304" pitchFamily="18" charset="0"/>
              </a:rPr>
              <a:t>The proposed OTD will replace USA’s existing Master of Science in Occupational Therapy (MSOT) program. Due to updated program length requirements from the Accreditation Board for Occupational Therapy Education (ACOTE), USA must reconfigure its existing MSOT program, and they are proposing to elevate the program to the doctoral level.</a:t>
            </a:r>
          </a:p>
          <a:p>
            <a:pPr marL="285750" lvl="0" indent="-285750">
              <a:buFont typeface="Arial" panose="020B0604020202020204" pitchFamily="34" charset="0"/>
              <a:buChar char="•"/>
            </a:pPr>
            <a:endParaRPr lang="en-US" sz="2200" dirty="0">
              <a:ea typeface="Times New Roman" panose="02020603050405020304" pitchFamily="18" charset="0"/>
            </a:endParaRPr>
          </a:p>
          <a:p>
            <a:pPr marL="285750" lvl="0" indent="-285750">
              <a:buFont typeface="Arial" panose="020B0604020202020204" pitchFamily="34" charset="0"/>
              <a:buChar char="•"/>
            </a:pPr>
            <a:r>
              <a:rPr lang="en-US" sz="2200" dirty="0">
                <a:ea typeface="Times New Roman" panose="02020603050405020304" pitchFamily="18" charset="0"/>
              </a:rPr>
              <a:t>The proposed program is designed to prepare graduates for employment as Occupational Therapists (SOC 29-1122), an occupation which is included on the 2022 Statewide In-Demand Occupations List.</a:t>
            </a:r>
            <a:r>
              <a:rPr lang="en-US" sz="2200" dirty="0"/>
              <a:t> </a:t>
            </a:r>
          </a:p>
          <a:p>
            <a:pPr marL="285750" lvl="0" indent="-285750">
              <a:buFont typeface="Arial" panose="020B0604020202020204" pitchFamily="34" charset="0"/>
              <a:buChar char="•"/>
            </a:pPr>
            <a:endParaRPr lang="en-US" sz="2200" dirty="0"/>
          </a:p>
          <a:p>
            <a:pPr lvl="0" indent="282575">
              <a:buFont typeface="Arial" panose="020B0604020202020204" pitchFamily="34" charset="0"/>
              <a:buChar char="•"/>
            </a:pPr>
            <a:r>
              <a:rPr lang="en-US" sz="2200" dirty="0"/>
              <a:t>USA’s existing MSOT program has a strong pass rate </a:t>
            </a:r>
          </a:p>
          <a:p>
            <a:pPr lvl="0" indent="282575"/>
            <a:r>
              <a:rPr lang="en-US" sz="2200" dirty="0"/>
              <a:t>on the National Board for Certification in Occupational </a:t>
            </a:r>
          </a:p>
          <a:p>
            <a:pPr lvl="0" indent="282575"/>
            <a:r>
              <a:rPr lang="en-US" sz="2200" dirty="0"/>
              <a:t>Therapy (NBCOT) examination, which is required for </a:t>
            </a:r>
          </a:p>
          <a:p>
            <a:pPr lvl="0" indent="282575"/>
            <a:r>
              <a:rPr lang="en-US" sz="2200" dirty="0"/>
              <a:t>graduates to earn professional licensure.</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A98833F-A5B4-4DCC-B435-DC3ACBB35551}"/>
              </a:ext>
            </a:extLst>
          </p:cNvPr>
          <p:cNvPicPr>
            <a:picLocks noChangeAspect="1"/>
          </p:cNvPicPr>
          <p:nvPr/>
        </p:nvPicPr>
        <p:blipFill>
          <a:blip r:embed="rId2"/>
          <a:stretch>
            <a:fillRect/>
          </a:stretch>
        </p:blipFill>
        <p:spPr>
          <a:xfrm>
            <a:off x="9601202" y="348009"/>
            <a:ext cx="1939737" cy="1125262"/>
          </a:xfrm>
          <a:prstGeom prst="rect">
            <a:avLst/>
          </a:prstGeom>
        </p:spPr>
      </p:pic>
      <p:pic>
        <p:nvPicPr>
          <p:cNvPr id="4" name="Picture 3">
            <a:extLst>
              <a:ext uri="{FF2B5EF4-FFF2-40B4-BE49-F238E27FC236}">
                <a16:creationId xmlns:a16="http://schemas.microsoft.com/office/drawing/2014/main" id="{D263A646-6229-4B33-84BE-FF804ECDC0B4}"/>
              </a:ext>
            </a:extLst>
          </p:cNvPr>
          <p:cNvPicPr>
            <a:picLocks noChangeAspect="1"/>
          </p:cNvPicPr>
          <p:nvPr/>
        </p:nvPicPr>
        <p:blipFill>
          <a:blip r:embed="rId3"/>
          <a:stretch>
            <a:fillRect/>
          </a:stretch>
        </p:blipFill>
        <p:spPr>
          <a:xfrm>
            <a:off x="9773331" y="4648814"/>
            <a:ext cx="2112608" cy="1493520"/>
          </a:xfrm>
          <a:prstGeom prst="rect">
            <a:avLst/>
          </a:prstGeom>
        </p:spPr>
      </p:pic>
      <p:pic>
        <p:nvPicPr>
          <p:cNvPr id="5" name="Picture 4">
            <a:extLst>
              <a:ext uri="{FF2B5EF4-FFF2-40B4-BE49-F238E27FC236}">
                <a16:creationId xmlns:a16="http://schemas.microsoft.com/office/drawing/2014/main" id="{6507BB32-A1CB-4463-9417-6552BBAC60EE}"/>
              </a:ext>
            </a:extLst>
          </p:cNvPr>
          <p:cNvPicPr>
            <a:picLocks noChangeAspect="1"/>
          </p:cNvPicPr>
          <p:nvPr/>
        </p:nvPicPr>
        <p:blipFill>
          <a:blip r:embed="rId4"/>
          <a:stretch>
            <a:fillRect/>
          </a:stretch>
        </p:blipFill>
        <p:spPr>
          <a:xfrm>
            <a:off x="7102286" y="4608414"/>
            <a:ext cx="2495767" cy="1663429"/>
          </a:xfrm>
          <a:prstGeom prst="rect">
            <a:avLst/>
          </a:prstGeom>
        </p:spPr>
      </p:pic>
    </p:spTree>
    <p:extLst>
      <p:ext uri="{BB962C8B-B14F-4D97-AF65-F5344CB8AC3E}">
        <p14:creationId xmlns:p14="http://schemas.microsoft.com/office/powerpoint/2010/main" val="31001963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20EAC-5583-4634-8F1C-CD936AACEB82}"/>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1B0ACD13-977A-44F6-9393-C9E32D693976}"/>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E-7: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South Alabama’s proposal to offer a Doctor of Occupational Therapy in Occupational Therapy.</a:t>
            </a:r>
          </a:p>
        </p:txBody>
      </p:sp>
    </p:spTree>
    <p:extLst>
      <p:ext uri="{BB962C8B-B14F-4D97-AF65-F5344CB8AC3E}">
        <p14:creationId xmlns:p14="http://schemas.microsoft.com/office/powerpoint/2010/main" val="5005639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87154" y="1284537"/>
            <a:ext cx="11214062" cy="5247795"/>
            <a:chOff x="671280" y="720234"/>
            <a:chExt cx="11214062" cy="4894993"/>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957" y="768555"/>
              <a:ext cx="1094473" cy="101567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175" b="9125"/>
            <a:stretch/>
          </p:blipFill>
          <p:spPr>
            <a:xfrm>
              <a:off x="2010316" y="886869"/>
              <a:ext cx="2128252" cy="66204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9119" b="19332"/>
            <a:stretch/>
          </p:blipFill>
          <p:spPr>
            <a:xfrm>
              <a:off x="4328454" y="823233"/>
              <a:ext cx="2030186" cy="83304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1172" y="720234"/>
              <a:ext cx="1085231" cy="9947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893283"/>
              <a:ext cx="2288875" cy="718642"/>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15137" r="4191" b="11806"/>
            <a:stretch/>
          </p:blipFill>
          <p:spPr>
            <a:xfrm>
              <a:off x="10366455" y="812951"/>
              <a:ext cx="1172240" cy="8564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404" y="2049126"/>
              <a:ext cx="1048087" cy="96273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4875" y="2090346"/>
              <a:ext cx="1907115" cy="7680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2853" y="1924733"/>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8" y="1902538"/>
              <a:ext cx="1536408" cy="895506"/>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54792" y="2066837"/>
              <a:ext cx="1782165" cy="588049"/>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73427"/>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280" y="3123788"/>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69145" y="3277346"/>
              <a:ext cx="1158463" cy="1095095"/>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8421" y="3252323"/>
              <a:ext cx="1170459" cy="1105486"/>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47940" y="3123788"/>
              <a:ext cx="1158463" cy="131643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36595" y="3191933"/>
              <a:ext cx="1158464" cy="1066863"/>
            </a:xfrm>
            <a:prstGeom prst="rect">
              <a:avLst/>
            </a:prstGeom>
          </p:spPr>
        </p:pic>
        <p:pic>
          <p:nvPicPr>
            <p:cNvPr id="21" name="Picture 20"/>
            <p:cNvPicPr>
              <a:picLocks noChangeAspect="1"/>
            </p:cNvPicPr>
            <p:nvPr/>
          </p:nvPicPr>
          <p:blipFill rotWithShape="1">
            <a:blip r:embed="rId19">
              <a:extLst>
                <a:ext uri="{28A0092B-C50C-407E-A947-70E740481C1C}">
                  <a14:useLocalDpi xmlns:a14="http://schemas.microsoft.com/office/drawing/2010/main" val="0"/>
                </a:ext>
              </a:extLst>
            </a:blip>
            <a:srcRect t="1853"/>
            <a:stretch/>
          </p:blipFill>
          <p:spPr>
            <a:xfrm>
              <a:off x="9774169" y="3301851"/>
              <a:ext cx="2111173" cy="662848"/>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4404" y="4664282"/>
              <a:ext cx="1065422" cy="892962"/>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13020" y="4902680"/>
              <a:ext cx="2101487" cy="439054"/>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46023" y="4746734"/>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38199" y="4624403"/>
              <a:ext cx="1536408" cy="750573"/>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98187" y="4547773"/>
              <a:ext cx="1158464" cy="1067454"/>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414999" y="4570992"/>
              <a:ext cx="1075617" cy="1044235"/>
            </a:xfrm>
            <a:prstGeom prst="rect">
              <a:avLst/>
            </a:prstGeom>
          </p:spPr>
        </p:pic>
      </p:grpSp>
      <p:sp>
        <p:nvSpPr>
          <p:cNvPr id="2" name="Rectangle 1"/>
          <p:cNvSpPr/>
          <p:nvPr/>
        </p:nvSpPr>
        <p:spPr>
          <a:xfrm>
            <a:off x="2718454" y="404933"/>
            <a:ext cx="7994778" cy="58477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600"/>
              </a:spcAft>
              <a:buClrTx/>
              <a:buSzTx/>
              <a:buFontTx/>
              <a:buNone/>
              <a:tabLst>
                <a:tab pos="457200" algn="l"/>
              </a:tabLst>
              <a:defRPr/>
            </a:pP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ALABAMA</a:t>
            </a:r>
            <a:r>
              <a:rPr kumimoji="0" lang="en-US" sz="3200" b="1" i="0" u="none" strike="noStrike" kern="1200" cap="none" spc="30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2047021" y="218346"/>
            <a:ext cx="957286" cy="950142"/>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5">
            <a:extLst>
              <a:ext uri="{FF2B5EF4-FFF2-40B4-BE49-F238E27FC236}">
                <a16:creationId xmlns:a16="http://schemas.microsoft.com/office/drawing/2014/main" id="{99C62BA9-2447-4BF6-8CE6-5C30F2DAC86F}"/>
              </a:ext>
            </a:extLst>
          </p:cNvPr>
          <p:cNvSpPr>
            <a:spLocks noGrp="1"/>
          </p:cNvSpPr>
          <p:nvPr>
            <p:ph type="sldNum" sz="quarter" idx="12"/>
          </p:nvPr>
        </p:nvSpPr>
        <p:spPr>
          <a:xfrm>
            <a:off x="9158016" y="637528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012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43166" y="157978"/>
            <a:ext cx="11091672"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Southern Union State Community College</a:t>
            </a:r>
          </a:p>
          <a:p>
            <a:pPr marL="347663"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8</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Veterinary Technology/</a:t>
            </a:r>
          </a:p>
          <a:p>
            <a:pPr marL="347663"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Technician (CIP 01.8301)</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Arial" panose="020B0604020202020204" pitchFamily="34" charset="0"/>
              <a:buChar char="•"/>
              <a:tabLst>
                <a:tab pos="685800" algn="l"/>
              </a:tabLst>
            </a:pPr>
            <a:r>
              <a:rPr lang="en-US" sz="2400" dirty="0">
                <a:effectLst/>
                <a:latin typeface="Calibri" panose="020F0502020204030204" pitchFamily="34" charset="0"/>
                <a:ea typeface="Calibri" panose="020F0502020204030204" pitchFamily="34" charset="0"/>
              </a:rPr>
              <a:t>The proposed program will be the only program in the state to utilize 100% classroom-based instruction. Its clinical sites will be in East Central Alabama.</a:t>
            </a:r>
          </a:p>
          <a:p>
            <a:pPr marR="0" lvl="0">
              <a:spcBef>
                <a:spcPts val="0"/>
              </a:spcBef>
              <a:spcAft>
                <a:spcPts val="0"/>
              </a:spcAft>
              <a:tabLst>
                <a:tab pos="685800" algn="l"/>
              </a:tabLst>
            </a:pPr>
            <a:endParaRPr lang="en-US" sz="1000" dirty="0">
              <a:ea typeface="Times New Roman" panose="02020603050405020304" pitchFamily="18" charset="0"/>
            </a:endParaRPr>
          </a:p>
          <a:p>
            <a:pPr marL="342900" indent="-342900">
              <a:buFont typeface="Arial" panose="020B0604020202020204" pitchFamily="34" charset="0"/>
              <a:buChar char="•"/>
            </a:pPr>
            <a:r>
              <a:rPr lang="en-US" sz="2400" dirty="0">
                <a:ea typeface="Times New Roman" panose="02020603050405020304" pitchFamily="18" charset="0"/>
              </a:rPr>
              <a:t>This program will partner with the College of Veterinary Medicine at Auburn University on lab activities and clinical rotations.</a:t>
            </a:r>
          </a:p>
          <a:p>
            <a:endParaRPr lang="en-US" sz="1000" dirty="0"/>
          </a:p>
          <a:p>
            <a:pPr marL="342900" indent="-342900">
              <a:buFont typeface="Arial" panose="020B0604020202020204" pitchFamily="34" charset="0"/>
              <a:buChar char="•"/>
            </a:pPr>
            <a:r>
              <a:rPr lang="en-US" sz="2400" dirty="0"/>
              <a:t>The program is designed to prepare graduates for immediate employment as Veterinary Technologists and Technicians (SOC 29-2056), which appear on the Statewide In-Demand Jobs List.</a:t>
            </a: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D38A6E6-9D43-44E7-B2A3-0B04C7FF6707}"/>
              </a:ext>
            </a:extLst>
          </p:cNvPr>
          <p:cNvPicPr>
            <a:picLocks noChangeAspect="1"/>
          </p:cNvPicPr>
          <p:nvPr/>
        </p:nvPicPr>
        <p:blipFill>
          <a:blip r:embed="rId3"/>
          <a:stretch>
            <a:fillRect/>
          </a:stretch>
        </p:blipFill>
        <p:spPr>
          <a:xfrm>
            <a:off x="9404184" y="527404"/>
            <a:ext cx="2621621" cy="585116"/>
          </a:xfrm>
          <a:prstGeom prst="rect">
            <a:avLst/>
          </a:prstGeom>
        </p:spPr>
      </p:pic>
      <p:pic>
        <p:nvPicPr>
          <p:cNvPr id="4" name="Picture 3">
            <a:extLst>
              <a:ext uri="{FF2B5EF4-FFF2-40B4-BE49-F238E27FC236}">
                <a16:creationId xmlns:a16="http://schemas.microsoft.com/office/drawing/2014/main" id="{6837E343-437C-4A76-83E9-A695D486AC57}"/>
              </a:ext>
            </a:extLst>
          </p:cNvPr>
          <p:cNvPicPr>
            <a:picLocks noChangeAspect="1"/>
          </p:cNvPicPr>
          <p:nvPr/>
        </p:nvPicPr>
        <p:blipFill>
          <a:blip r:embed="rId4"/>
          <a:stretch>
            <a:fillRect/>
          </a:stretch>
        </p:blipFill>
        <p:spPr>
          <a:xfrm>
            <a:off x="1130250" y="5018982"/>
            <a:ext cx="2760814" cy="1552957"/>
          </a:xfrm>
          <a:prstGeom prst="rect">
            <a:avLst/>
          </a:prstGeom>
        </p:spPr>
      </p:pic>
      <p:pic>
        <p:nvPicPr>
          <p:cNvPr id="5" name="Picture 4">
            <a:extLst>
              <a:ext uri="{FF2B5EF4-FFF2-40B4-BE49-F238E27FC236}">
                <a16:creationId xmlns:a16="http://schemas.microsoft.com/office/drawing/2014/main" id="{490AFFC8-0783-461C-9704-055240AF7464}"/>
              </a:ext>
            </a:extLst>
          </p:cNvPr>
          <p:cNvPicPr>
            <a:picLocks noChangeAspect="1"/>
          </p:cNvPicPr>
          <p:nvPr/>
        </p:nvPicPr>
        <p:blipFill>
          <a:blip r:embed="rId5"/>
          <a:stretch>
            <a:fillRect/>
          </a:stretch>
        </p:blipFill>
        <p:spPr>
          <a:xfrm>
            <a:off x="8036820" y="5026534"/>
            <a:ext cx="2732578" cy="1538340"/>
          </a:xfrm>
          <a:prstGeom prst="rect">
            <a:avLst/>
          </a:prstGeom>
        </p:spPr>
      </p:pic>
      <p:pic>
        <p:nvPicPr>
          <p:cNvPr id="7" name="Picture 6">
            <a:extLst>
              <a:ext uri="{FF2B5EF4-FFF2-40B4-BE49-F238E27FC236}">
                <a16:creationId xmlns:a16="http://schemas.microsoft.com/office/drawing/2014/main" id="{6E817150-8E2D-436A-AC3E-28FD2267694C}"/>
              </a:ext>
            </a:extLst>
          </p:cNvPr>
          <p:cNvPicPr>
            <a:picLocks noChangeAspect="1"/>
          </p:cNvPicPr>
          <p:nvPr/>
        </p:nvPicPr>
        <p:blipFill>
          <a:blip r:embed="rId6"/>
          <a:stretch>
            <a:fillRect/>
          </a:stretch>
        </p:blipFill>
        <p:spPr>
          <a:xfrm>
            <a:off x="4670794" y="5018982"/>
            <a:ext cx="2692093" cy="1538339"/>
          </a:xfrm>
          <a:prstGeom prst="rect">
            <a:avLst/>
          </a:prstGeom>
        </p:spPr>
      </p:pic>
    </p:spTree>
    <p:extLst>
      <p:ext uri="{BB962C8B-B14F-4D97-AF65-F5344CB8AC3E}">
        <p14:creationId xmlns:p14="http://schemas.microsoft.com/office/powerpoint/2010/main" val="16889154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E-8: </a:t>
            </a:r>
          </a:p>
          <a:p>
            <a:endParaRPr lang="en-US" sz="3200" b="1" dirty="0">
              <a:solidFill>
                <a:srgbClr val="0070C0"/>
              </a:solidFill>
            </a:endParaRPr>
          </a:p>
          <a:p>
            <a:pPr>
              <a:spcBef>
                <a:spcPts val="600"/>
              </a:spcBef>
              <a:tabLst>
                <a:tab pos="457200" algn="l"/>
              </a:tabLst>
              <a:defRPr/>
            </a:pPr>
            <a:r>
              <a:rPr lang="en-US" sz="2800" dirty="0"/>
              <a:t>That the Commission approve Southern Union State Community College’s proposal to offer an Associate of Applied Science in Veterinary Technology/ Technician. </a:t>
            </a:r>
          </a:p>
        </p:txBody>
      </p:sp>
    </p:spTree>
    <p:extLst>
      <p:ext uri="{BB962C8B-B14F-4D97-AF65-F5344CB8AC3E}">
        <p14:creationId xmlns:p14="http://schemas.microsoft.com/office/powerpoint/2010/main" val="31605504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588946" y="216592"/>
            <a:ext cx="1313669" cy="1313669"/>
          </a:xfrm>
          <a:prstGeom prst="rect">
            <a:avLst/>
          </a:prstGeom>
        </p:spPr>
      </p:pic>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671025" y="1229766"/>
            <a:ext cx="10849947" cy="3944670"/>
          </a:xfrm>
          <a:prstGeom prst="rect">
            <a:avLst/>
          </a:prstGeom>
          <a:noFill/>
        </p:spPr>
        <p:txBody>
          <a:bodyPr wrap="square" rtlCol="0">
            <a:spAutoFit/>
          </a:bodyPr>
          <a:lstStyle/>
          <a:p>
            <a:pPr marL="457200" indent="-457200" defTabSz="685800">
              <a:spcAft>
                <a:spcPts val="1000"/>
              </a:spcAft>
              <a:buFontTx/>
              <a:buAutoNum type="arabicPeriod"/>
              <a:defRPr/>
            </a:pPr>
            <a:r>
              <a:rPr lang="en-US" sz="2400" dirty="0">
                <a:solidFill>
                  <a:prstClr val="black"/>
                </a:solidFill>
              </a:rPr>
              <a:t>Distribution of 2022-2023 Alabama Student Assistance Program (ASAP) Funds</a:t>
            </a:r>
          </a:p>
          <a:p>
            <a:pPr marL="457200" indent="-457200" defTabSz="685800">
              <a:spcAft>
                <a:spcPts val="1000"/>
              </a:spcAft>
              <a:buFontTx/>
              <a:buAutoNum type="arabicPeriod"/>
              <a:defRPr/>
            </a:pPr>
            <a:r>
              <a:rPr lang="en-US" sz="2400" dirty="0">
                <a:solidFill>
                  <a:prstClr val="black"/>
                </a:solidFill>
              </a:rPr>
              <a:t>Implementation of Non-Degree Programs at Senior Institutions</a:t>
            </a:r>
          </a:p>
          <a:p>
            <a:pPr marL="457200" indent="-457200" defTabSz="685800">
              <a:spcAft>
                <a:spcPts val="1000"/>
              </a:spcAft>
              <a:buFontTx/>
              <a:buAutoNum type="arabicPeriod"/>
              <a:defRPr/>
            </a:pPr>
            <a:r>
              <a:rPr lang="en-US" sz="2400" dirty="0">
                <a:solidFill>
                  <a:prstClr val="black"/>
                </a:solidFill>
              </a:rPr>
              <a:t>Implementation of New Short Certificate Programs (Less than 30 Semester Hours)</a:t>
            </a:r>
          </a:p>
          <a:p>
            <a:pPr marL="457200" indent="-457200" defTabSz="685800">
              <a:spcAft>
                <a:spcPts val="1000"/>
              </a:spcAft>
              <a:buFontTx/>
              <a:buAutoNum type="arabicPeriod"/>
              <a:defRPr/>
            </a:pPr>
            <a:r>
              <a:rPr lang="en-US" sz="2400" dirty="0">
                <a:solidFill>
                  <a:prstClr val="black"/>
                </a:solidFill>
              </a:rPr>
              <a:t>Changes to the Academic Program Inventory</a:t>
            </a:r>
          </a:p>
          <a:p>
            <a:pPr marL="457200" indent="-457200" defTabSz="685800">
              <a:spcAft>
                <a:spcPts val="1000"/>
              </a:spcAft>
              <a:buFontTx/>
              <a:buAutoNum type="arabicPeriod"/>
              <a:defRPr/>
            </a:pPr>
            <a:r>
              <a:rPr lang="en-US" sz="2400" dirty="0">
                <a:solidFill>
                  <a:prstClr val="black"/>
                </a:solidFill>
              </a:rPr>
              <a:t>Updates to Units of Instruction, Research, Public Service, and Administration</a:t>
            </a:r>
          </a:p>
          <a:p>
            <a:pPr marL="457200" indent="-457200" defTabSz="685800">
              <a:spcAft>
                <a:spcPts val="1000"/>
              </a:spcAft>
              <a:buFontTx/>
              <a:buAutoNum type="arabicPeriod"/>
              <a:defRPr/>
            </a:pPr>
            <a:r>
              <a:rPr lang="en-US" sz="2400" dirty="0">
                <a:solidFill>
                  <a:prstClr val="black"/>
                </a:solidFill>
              </a:rPr>
              <a:t>Extensions/ Alterations to Existing Programs of Instruction</a:t>
            </a:r>
          </a:p>
          <a:p>
            <a:pPr marL="457200" indent="-457200" defTabSz="685800">
              <a:spcAft>
                <a:spcPts val="1000"/>
              </a:spcAft>
              <a:buFontTx/>
              <a:buAutoNum type="arabicPeriod"/>
              <a:defRPr/>
            </a:pPr>
            <a:r>
              <a:rPr lang="en-US" sz="2400" dirty="0">
                <a:solidFill>
                  <a:prstClr val="black"/>
                </a:solidFill>
              </a:rPr>
              <a:t>Implementation of Distance Education Programs</a:t>
            </a:r>
          </a:p>
          <a:p>
            <a:pPr marL="457200" indent="-457200" defTabSz="685800">
              <a:spcAft>
                <a:spcPts val="1000"/>
              </a:spcAft>
              <a:buFont typeface="+mj-lt"/>
              <a:buAutoNum type="arabicPeriod"/>
              <a:defRPr/>
            </a:pPr>
            <a:r>
              <a:rPr lang="en-US" sz="2400" dirty="0">
                <a:solidFill>
                  <a:prstClr val="black"/>
                </a:solidFill>
              </a:rPr>
              <a:t>Summary of Post-Implementation Reports</a:t>
            </a:r>
          </a:p>
        </p:txBody>
      </p:sp>
      <p:sp>
        <p:nvSpPr>
          <p:cNvPr id="7" name="Rectangle 2"/>
          <p:cNvSpPr txBox="1">
            <a:spLocks noChangeArrowheads="1"/>
          </p:cNvSpPr>
          <p:nvPr/>
        </p:nvSpPr>
        <p:spPr>
          <a:xfrm>
            <a:off x="2666999" y="216592"/>
            <a:ext cx="6858000" cy="112014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F. INFORMATION ITEMS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Calibri" panose="020F0502020204030204"/>
                <a:ea typeface="+mj-ea"/>
                <a:cs typeface="+mj-cs"/>
              </a:rPr>
              <a:t> </a:t>
            </a:r>
            <a:r>
              <a:rPr kumimoji="0" lang="en-US" sz="2400" b="1" i="0" u="none" strike="noStrike" kern="1200" cap="all" spc="0" normalizeH="0" baseline="0" noProof="0" dirty="0">
                <a:ln>
                  <a:noFill/>
                </a:ln>
                <a:solidFill>
                  <a:srgbClr val="4F81BD"/>
                </a:solidFill>
                <a:effectLst/>
                <a:uLnTx/>
                <a:uFillTx/>
                <a:latin typeface="Calibri" panose="020F0502020204030204"/>
                <a:ea typeface="+mj-ea"/>
                <a:cs typeface="+mj-cs"/>
              </a:rPr>
              <a:t> </a:t>
            </a:r>
          </a:p>
        </p:txBody>
      </p:sp>
    </p:spTree>
    <p:extLst>
      <p:ext uri="{BB962C8B-B14F-4D97-AF65-F5344CB8AC3E}">
        <p14:creationId xmlns:p14="http://schemas.microsoft.com/office/powerpoint/2010/main" val="27051694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422459" y="985444"/>
            <a:ext cx="9651881" cy="3056221"/>
          </a:xfrm>
          <a:prstGeom prst="rect">
            <a:avLst/>
          </a:prstGeom>
          <a:noFill/>
        </p:spPr>
        <p:txBody>
          <a:bodyPr wrap="square" rtlCol="0">
            <a:spAutoFit/>
          </a:bodyPr>
          <a:lstStyle/>
          <a:p>
            <a:pPr marL="0" marR="0" lvl="0" indent="0" algn="l" defTabSz="690563"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8a</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739775" marR="0" lvl="0" indent="-571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114300">
              <a:buFont typeface="Arial" panose="020B0604020202020204" pitchFamily="34" charset="0"/>
              <a:buChar char="•"/>
            </a:pPr>
            <a:r>
              <a:rPr lang="en-US" sz="2600" dirty="0"/>
              <a:t>University of North Alabama: Masters of Arts in Writing (CIP 23.1301)</a:t>
            </a:r>
          </a:p>
          <a:p>
            <a:pPr marL="342900" lvl="0"/>
            <a:endParaRPr lang="en-US" sz="2600" dirty="0"/>
          </a:p>
          <a:p>
            <a:pPr marL="339725" lvl="0"/>
            <a:endParaRPr lang="en-US" sz="1600"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7375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165698" y="601157"/>
            <a:ext cx="10165403" cy="2840778"/>
          </a:xfrm>
          <a:prstGeom prst="rect">
            <a:avLst/>
          </a:prstGeom>
          <a:noFill/>
        </p:spPr>
        <p:txBody>
          <a:bodyPr wrap="square" rtlCol="0">
            <a:spAutoFit/>
          </a:bodyPr>
          <a:lstStyle/>
          <a:p>
            <a:pPr marL="0" marR="0" lvl="0" indent="0" algn="l" defTabSz="690563"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8b</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690563" marR="0" lvl="0" algn="l" defTabSz="914400" rtl="0" eaLnBrk="1" fontAlgn="auto" latinLnBrk="0" hangingPunct="1">
              <a:lnSpc>
                <a:spcPct val="100000"/>
              </a:lnSpc>
              <a:spcBef>
                <a:spcPct val="20000"/>
              </a:spcBef>
              <a:spcAft>
                <a:spcPts val="600"/>
              </a:spcAft>
              <a:buClrTx/>
              <a:buSzTx/>
              <a:tabLst>
                <a:tab pos="914400" algn="l"/>
              </a:tabLst>
              <a:defRPr/>
            </a:pPr>
            <a:r>
              <a:rPr lang="en-US" sz="2800" b="1" dirty="0">
                <a:solidFill>
                  <a:srgbClr val="C00000"/>
                </a:solidFill>
                <a:latin typeface="Calibri" panose="020F0502020204030204"/>
              </a:rPr>
              <a:t>b.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Programs that did not meet post-implementation conditions</a:t>
            </a:r>
            <a:endParaRPr kumimoji="0" lang="en-US" sz="280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39725" indent="117475">
              <a:buFont typeface="Arial" panose="020B0604020202020204" pitchFamily="34" charset="0"/>
              <a:buChar char="•"/>
              <a:tabLst>
                <a:tab pos="457200" algn="l"/>
              </a:tabLst>
              <a:defRPr/>
            </a:pPr>
            <a:r>
              <a:rPr lang="en-US" sz="2800" dirty="0"/>
              <a:t> None</a:t>
            </a:r>
          </a:p>
          <a:p>
            <a:pPr marL="339725" indent="117475">
              <a:buFont typeface="Arial" panose="020B0604020202020204" pitchFamily="34" charset="0"/>
              <a:buChar char="•"/>
            </a:pPr>
            <a:endParaRPr lang="en-US" sz="2800" dirty="0"/>
          </a:p>
          <a:p>
            <a:pPr marL="342900" lvl="0" indent="-342900">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397400"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01334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98</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1585049"/>
          </a:xfrm>
          <a:prstGeom prst="rect">
            <a:avLst/>
          </a:prstGeom>
          <a:noFill/>
        </p:spPr>
        <p:txBody>
          <a:bodyPr wrap="square" rtlCol="0">
            <a:spAutoFit/>
          </a:bodyPr>
          <a:lstStyle/>
          <a:p>
            <a:r>
              <a:rPr lang="en-US" sz="3200" b="1" dirty="0">
                <a:solidFill>
                  <a:srgbClr val="4472C4"/>
                </a:solidFill>
              </a:rPr>
              <a:t>Motion, Decision Item F: </a:t>
            </a:r>
          </a:p>
          <a:p>
            <a:endParaRPr lang="en-US" sz="3200" b="1" dirty="0">
              <a:solidFill>
                <a:srgbClr val="0070C0"/>
              </a:solidFill>
            </a:endParaRPr>
          </a:p>
          <a:p>
            <a:pPr lvl="0">
              <a:spcBef>
                <a:spcPts val="600"/>
              </a:spcBef>
              <a:tabLst>
                <a:tab pos="457200" algn="l"/>
              </a:tabLst>
              <a:defRPr/>
            </a:pPr>
            <a:r>
              <a:rPr lang="en-US" sz="2800" dirty="0"/>
              <a:t>That the Commission accept the information items as presented.</a:t>
            </a:r>
          </a:p>
        </p:txBody>
      </p:sp>
    </p:spTree>
    <p:extLst>
      <p:ext uri="{BB962C8B-B14F-4D97-AF65-F5344CB8AC3E}">
        <p14:creationId xmlns:p14="http://schemas.microsoft.com/office/powerpoint/2010/main" val="8736494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4472C4"/>
                </a:solidFill>
                <a:latin typeface="Calibri" panose="020F0502020204030204" pitchFamily="34" charset="0"/>
                <a:cs typeface="Calibri" panose="020F0502020204030204" pitchFamily="34" charset="0"/>
              </a:rPr>
              <a:t>G.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759687" y="6211783"/>
            <a:ext cx="2743200" cy="365125"/>
          </a:xfrm>
        </p:spPr>
        <p:txBody>
          <a:bodyPr/>
          <a:lstStyle/>
          <a:p>
            <a:fld id="{15C3AF50-45D8-4144-B114-A385979F8C17}" type="slidenum">
              <a:rPr lang="en-US" smtClean="0"/>
              <a:t>99</a:t>
            </a:fld>
            <a:endParaRPr lang="en-US"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6" name="Picture 5">
            <a:extLst>
              <a:ext uri="{FF2B5EF4-FFF2-40B4-BE49-F238E27FC236}">
                <a16:creationId xmlns:a16="http://schemas.microsoft.com/office/drawing/2014/main" id="{46FBD25C-C896-484F-A5B7-D5CBFFA32CF3}"/>
              </a:ext>
            </a:extLst>
          </p:cNvPr>
          <p:cNvPicPr>
            <a:picLocks noChangeAspect="1"/>
          </p:cNvPicPr>
          <p:nvPr/>
        </p:nvPicPr>
        <p:blipFill>
          <a:blip r:embed="rId2"/>
          <a:stretch>
            <a:fillRect/>
          </a:stretch>
        </p:blipFill>
        <p:spPr>
          <a:xfrm>
            <a:off x="4400963" y="2176577"/>
            <a:ext cx="3390074" cy="1968820"/>
          </a:xfrm>
          <a:prstGeom prst="rect">
            <a:avLst/>
          </a:prstGeom>
        </p:spPr>
      </p:pic>
    </p:spTree>
    <p:extLst>
      <p:ext uri="{BB962C8B-B14F-4D97-AF65-F5344CB8AC3E}">
        <p14:creationId xmlns:p14="http://schemas.microsoft.com/office/powerpoint/2010/main" val="18922815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47903</TotalTime>
  <Words>5609</Words>
  <Application>Microsoft Office PowerPoint</Application>
  <PresentationFormat>Widescreen</PresentationFormat>
  <Paragraphs>1306</Paragraphs>
  <Slides>99</Slides>
  <Notes>9</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99</vt:i4>
      </vt:variant>
    </vt:vector>
  </HeadingPairs>
  <TitlesOfParts>
    <vt:vector size="112" baseType="lpstr">
      <vt:lpstr>Arial</vt:lpstr>
      <vt:lpstr>Calibri</vt:lpstr>
      <vt:lpstr>Calibri Light</vt:lpstr>
      <vt:lpstr>Century Gothic</vt:lpstr>
      <vt:lpstr>nyt-cheltenham</vt:lpstr>
      <vt:lpstr>Open Sans</vt:lpstr>
      <vt:lpstr>Roboto</vt:lpstr>
      <vt:lpstr>Times New Roman</vt:lpstr>
      <vt:lpstr>Tw Cen MT</vt:lpstr>
      <vt:lpstr>Wingdings</vt:lpstr>
      <vt:lpstr>Office Theme</vt:lpstr>
      <vt:lpstr>1_Office Theme</vt:lpstr>
      <vt:lpstr>Worksheet</vt:lpstr>
      <vt:lpstr>Alabama Commission on Higher Education  </vt:lpstr>
      <vt:lpstr>PowerPoint Presentation</vt:lpstr>
      <vt:lpstr>PowerPoint Presentation</vt:lpstr>
      <vt:lpstr>PowerPoint Presentation</vt:lpstr>
      <vt:lpstr>IV.   CONSIDERATION OF MINUTES</vt:lpstr>
      <vt:lpstr>PowerPoint Presentation</vt:lpstr>
      <vt:lpstr>PowerPoint Presentation</vt:lpstr>
      <vt:lpstr>PowerPoint Presentation</vt:lpstr>
      <vt:lpstr>Chairman Buntin, Celebratory Luncheon </vt:lpstr>
      <vt:lpstr>PowerPoint Presentation</vt:lpstr>
      <vt:lpstr>Flag Mountain Renovation/Dedication </vt:lpstr>
      <vt:lpstr> New Caretaker </vt:lpstr>
      <vt:lpstr>Industry Innovation Summit and NASFAA Conference, Austin Texas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Outreach to communities related to workforce</vt:lpstr>
      <vt:lpstr>PowerPoint Presentation</vt:lpstr>
      <vt:lpstr>Federal Loan Forgiveness</vt:lpstr>
      <vt:lpstr>PowerPoint Presentation</vt:lpstr>
      <vt:lpstr>PowerPoint Presentation</vt:lpstr>
      <vt:lpstr>PowerPoint Presentation</vt:lpstr>
      <vt:lpstr>PowerPoint Presentation</vt:lpstr>
      <vt:lpstr>PowerPoint Presentation</vt:lpstr>
      <vt:lpstr>PowerPoint Presentation</vt:lpstr>
      <vt:lpstr>AMSTEP is a loan repayment program</vt:lpstr>
      <vt:lpstr>PowerPoint Presentation</vt:lpstr>
      <vt:lpstr>PowerPoint Presentation</vt:lpstr>
      <vt:lpstr>PowerPoint Presentation</vt:lpstr>
      <vt:lpstr>PowerPoint Presentation</vt:lpstr>
      <vt:lpstr>PowerPoint Presentation</vt:lpstr>
      <vt:lpstr>FIGURE 4.1 PUBLIC HIGHER EDUCATION NET TUITION REVENUE PER FTE BY STATE, FY 2021 (ADJUSTED)</vt:lpstr>
      <vt:lpstr>FIGURE 4.2  PUBLIC HIGHER EDUCATION TOTAL EDUCATION REVENUE PER FTE BY STATE, FY 2021 (ADJUSTED)</vt:lpstr>
      <vt:lpstr>Shout out to Treasurer Young Boozer and the PACT Board  </vt:lpstr>
      <vt:lpstr>PowerPoint Presentation</vt:lpstr>
      <vt:lpstr>PowerPoint Presentation</vt:lpstr>
      <vt:lpstr>Retain Alabama </vt:lpstr>
      <vt:lpstr>PowerPoint Presentation</vt:lpstr>
      <vt:lpstr>(Re)Engage Alabama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Approval of 2023 Meeting Schedule Staff Presenter:  Dr. Stephanie Dolan</vt:lpstr>
      <vt:lpstr>PowerPoint Presentation</vt:lpstr>
      <vt:lpstr>PowerPoint Presentation</vt:lpstr>
      <vt:lpstr>B. Final Approval of Amendments to the Administrative Procedures for the Alabama Math and Science Teacher Education Program –  Loan Repayment Program</vt:lpstr>
      <vt:lpstr>B. Final Approval of Amendments to the Administrative Procedures for the Alabama Math and Science Teacher Education Program –  Loan Repayment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Jamarcus White</cp:lastModifiedBy>
  <cp:revision>1627</cp:revision>
  <cp:lastPrinted>2021-09-07T20:43:40Z</cp:lastPrinted>
  <dcterms:created xsi:type="dcterms:W3CDTF">2017-08-23T13:30:03Z</dcterms:created>
  <dcterms:modified xsi:type="dcterms:W3CDTF">2022-09-09T21:06:59Z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