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notesSlides/notesSlide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notesSlides/notesSlide7.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ppt/notesSlides/notesSlide12.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6.xml" ContentType="application/vnd.openxmlformats-officedocument.themeOverride+xml"/>
  <Override PartName="/ppt/notesSlides/notesSlide13.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7.xml" ContentType="application/vnd.openxmlformats-officedocument.themeOverride+xml"/>
  <Override PartName="/ppt/notesSlides/notesSlide14.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5.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6.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7.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18.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19.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24.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25.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49" r:id="rId1"/>
    <p:sldMasterId id="2147484021" r:id="rId2"/>
    <p:sldMasterId id="2147484033" r:id="rId3"/>
  </p:sldMasterIdLst>
  <p:notesMasterIdLst>
    <p:notesMasterId r:id="rId96"/>
  </p:notesMasterIdLst>
  <p:sldIdLst>
    <p:sldId id="1195" r:id="rId4"/>
    <p:sldId id="262" r:id="rId5"/>
    <p:sldId id="263" r:id="rId6"/>
    <p:sldId id="967" r:id="rId7"/>
    <p:sldId id="2076" r:id="rId8"/>
    <p:sldId id="266" r:id="rId9"/>
    <p:sldId id="1657" r:id="rId10"/>
    <p:sldId id="2564" r:id="rId11"/>
    <p:sldId id="2548" r:id="rId12"/>
    <p:sldId id="2565" r:id="rId13"/>
    <p:sldId id="2452" r:id="rId14"/>
    <p:sldId id="418" r:id="rId15"/>
    <p:sldId id="2499" r:id="rId16"/>
    <p:sldId id="2541" r:id="rId17"/>
    <p:sldId id="2545" r:id="rId18"/>
    <p:sldId id="2546" r:id="rId19"/>
    <p:sldId id="2517" r:id="rId20"/>
    <p:sldId id="2537" r:id="rId21"/>
    <p:sldId id="2540" r:id="rId22"/>
    <p:sldId id="2539" r:id="rId23"/>
    <p:sldId id="264" r:id="rId24"/>
    <p:sldId id="2305" r:id="rId25"/>
    <p:sldId id="260" r:id="rId26"/>
    <p:sldId id="2584" r:id="rId27"/>
    <p:sldId id="259" r:id="rId28"/>
    <p:sldId id="257" r:id="rId29"/>
    <p:sldId id="2585" r:id="rId30"/>
    <p:sldId id="261" r:id="rId31"/>
    <p:sldId id="2587" r:id="rId32"/>
    <p:sldId id="258" r:id="rId33"/>
    <p:sldId id="2551" r:id="rId34"/>
    <p:sldId id="1906" r:id="rId35"/>
    <p:sldId id="2319" r:id="rId36"/>
    <p:sldId id="2187" r:id="rId37"/>
    <p:sldId id="2560" r:id="rId38"/>
    <p:sldId id="2576" r:id="rId39"/>
    <p:sldId id="2575" r:id="rId40"/>
    <p:sldId id="2563" r:id="rId41"/>
    <p:sldId id="2556" r:id="rId42"/>
    <p:sldId id="2561" r:id="rId43"/>
    <p:sldId id="2558" r:id="rId44"/>
    <p:sldId id="2557" r:id="rId45"/>
    <p:sldId id="2577" r:id="rId46"/>
    <p:sldId id="2578" r:id="rId47"/>
    <p:sldId id="2579" r:id="rId48"/>
    <p:sldId id="2580" r:id="rId49"/>
    <p:sldId id="2570" r:id="rId50"/>
    <p:sldId id="2581" r:id="rId51"/>
    <p:sldId id="2582" r:id="rId52"/>
    <p:sldId id="2583" r:id="rId53"/>
    <p:sldId id="2559" r:id="rId54"/>
    <p:sldId id="2562" r:id="rId55"/>
    <p:sldId id="1030" r:id="rId56"/>
    <p:sldId id="2088" r:id="rId57"/>
    <p:sldId id="2106" r:id="rId58"/>
    <p:sldId id="2080" r:id="rId59"/>
    <p:sldId id="2336" r:id="rId60"/>
    <p:sldId id="2335" r:id="rId61"/>
    <p:sldId id="2049" r:id="rId62"/>
    <p:sldId id="2107" r:id="rId63"/>
    <p:sldId id="1720" r:id="rId64"/>
    <p:sldId id="2337" r:id="rId65"/>
    <p:sldId id="2338" r:id="rId66"/>
    <p:sldId id="2095" r:id="rId67"/>
    <p:sldId id="1781" r:id="rId68"/>
    <p:sldId id="2339" r:id="rId69"/>
    <p:sldId id="2340" r:id="rId70"/>
    <p:sldId id="2090" r:id="rId71"/>
    <p:sldId id="2096" r:id="rId72"/>
    <p:sldId id="2321" r:id="rId73"/>
    <p:sldId id="2322" r:id="rId74"/>
    <p:sldId id="2341" r:id="rId75"/>
    <p:sldId id="2342" r:id="rId76"/>
    <p:sldId id="2343" r:id="rId77"/>
    <p:sldId id="2344" r:id="rId78"/>
    <p:sldId id="2566" r:id="rId79"/>
    <p:sldId id="2567" r:id="rId80"/>
    <p:sldId id="310" r:id="rId81"/>
    <p:sldId id="1786" r:id="rId82"/>
    <p:sldId id="1787" r:id="rId83"/>
    <p:sldId id="2568" r:id="rId84"/>
    <p:sldId id="2569" r:id="rId85"/>
    <p:sldId id="2571" r:id="rId86"/>
    <p:sldId id="2572" r:id="rId87"/>
    <p:sldId id="2573" r:id="rId88"/>
    <p:sldId id="2574" r:id="rId89"/>
    <p:sldId id="1339" r:id="rId90"/>
    <p:sldId id="1340" r:id="rId91"/>
    <p:sldId id="2110" r:id="rId92"/>
    <p:sldId id="1645" r:id="rId93"/>
    <p:sldId id="1773" r:id="rId94"/>
    <p:sldId id="1460" r:id="rId9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3420"/>
    <a:srgbClr val="336886"/>
    <a:srgbClr val="768440"/>
    <a:srgbClr val="3C7A9E"/>
    <a:srgbClr val="4472C4"/>
    <a:srgbClr val="BE583E"/>
    <a:srgbClr val="9E4A34"/>
    <a:srgbClr val="FFFFFF"/>
    <a:srgbClr val="0070C0"/>
    <a:srgbClr val="2F55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96" autoAdjust="0"/>
    <p:restoredTop sz="94840" autoAdjust="0"/>
  </p:normalViewPr>
  <p:slideViewPr>
    <p:cSldViewPr snapToGrid="0" showGuides="1">
      <p:cViewPr varScale="1">
        <p:scale>
          <a:sx n="103" d="100"/>
          <a:sy n="103" d="100"/>
        </p:scale>
        <p:origin x="762" y="114"/>
      </p:cViewPr>
      <p:guideLst>
        <p:guide orient="horz" pos="2160"/>
        <p:guide pos="3840"/>
      </p:guideLst>
    </p:cSldViewPr>
  </p:slideViewPr>
  <p:notesTextViewPr>
    <p:cViewPr>
      <p:scale>
        <a:sx n="3" d="2"/>
        <a:sy n="3" d="2"/>
      </p:scale>
      <p:origin x="0" y="0"/>
    </p:cViewPr>
  </p:notesTextViewPr>
  <p:sorterViewPr>
    <p:cViewPr varScale="1">
      <p:scale>
        <a:sx n="1" d="1"/>
        <a:sy n="1" d="1"/>
      </p:scale>
      <p:origin x="0" y="-912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aches100\udata\Executive\Dolan\EWNI_Education%20Workforce%20Needs%20Index\Copy%20of%20AL%20Regional%20EWNI%20Charts_Working%20for%20Region%201%20for%20Patrick.xlsx"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file:///\\aches100\udata\Executive\Dolan\EWNI_Education%20Workforce%20Needs%20Index\Copy%20of%20AL%20Regional%20EWNI%20Charts_Region%201.xlsx"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file:///\\aches100\udata\Executive\Dolan\EWNI_Education%20Workforce%20Needs%20Index\Copy%20of%20AL%20Regional%20EWNI%20Charts_Working%20for%20Region%201%20for%20Patrick.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file:///\\aches100\udata\Executive\Dolan\EWNI_Education%20Workforce%20Needs%20Index\Copy%20of%20AL%20Regional%20EWNI%20Charts_Region%201.xlsx"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file:///\\aches100\udata\Executive\Dolan\EWNI_Education%20Workforce%20Needs%20Index\Copy%20of%20AL%20Regional%20EWNI%20Charts_Region%201.xlsx" TargetMode="Externa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file:///\\aches100\udata\Executive\Dolan\EWNI_Education%20Workforce%20Needs%20Index\Copy%20of%20AL%20Regional%20EWNI%20Charts_Region%201.xlsx" TargetMode="Externa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embeddings/oleObject1.bin"/></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embeddings/oleObject2.bin"/></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embeddings/oleObject3.bin"/></Relationships>
</file>

<file path=ppt/charts/_rels/chart18.xml.rels><?xml version="1.0" encoding="UTF-8" standalone="yes"?>
<Relationships xmlns="http://schemas.openxmlformats.org/package/2006/relationships"><Relationship Id="rId3" Type="http://schemas.openxmlformats.org/officeDocument/2006/relationships/oleObject" Target="file:///\\aches100\udata\Hood\Employment%20Outcomes\EOOUTPUT\aggr_ALLYEARS__WORKING.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aches100\udata\Executive\Dolan\EWNI_Education%20Workforce%20Needs%20Index\Copy%20of%20AL%20Regional%20EWNI%20Charts_Working%20for%20Region%201%20for%20Patrick.xlsx" TargetMode="External"/></Relationships>
</file>

<file path=ppt/charts/_rels/chart20.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jim.hood\Documents\temp___jim22.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jim.hood\Documents\temp___jim22.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C:\Users\jim.hood\Documents\temp___jim22.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C:\Users\jim.hood\Documents\temp___jim22.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C:\Users\jim.hood\Documents\temp___jim22.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jim.hood\Documents\temp___jim22.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file:///C:\Users\jim.hood\Documents\temp___jim22.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aches100\udata\Executive\Dolan\EWNI_Education%20Workforce%20Needs%20Index\Copy%20of%20AL%20Regional%20EWNI%20Charts_Working%20for%20Region%201%20for%20Patrick.xlsx" TargetMode="External"/></Relationships>
</file>

<file path=ppt/charts/_rels/chart30.xml.rels><?xml version="1.0" encoding="UTF-8" standalone="yes"?>
<Relationships xmlns="http://schemas.openxmlformats.org/package/2006/relationships"><Relationship Id="rId3" Type="http://schemas.openxmlformats.org/officeDocument/2006/relationships/oleObject" Target="file:///C:\Users\jim.hood\Documents\temp___jim22.xlsx" TargetMode="External"/><Relationship Id="rId2" Type="http://schemas.microsoft.com/office/2011/relationships/chartColorStyle" Target="colors30.xml"/><Relationship Id="rId1" Type="http://schemas.microsoft.com/office/2011/relationships/chartStyle" Target="style30.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aches100\udata\Executive\Dolan\EWNI_Education%20Workforce%20Needs%20Index\Copy%20of%20AL%20Regional%20EWNI%20Charts_Working%20for%20Region%201%20for%20Patrick.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aches100\udata\Executive\Dolan\EWNI_Education%20Workforce%20Needs%20Index\Copy%20of%20AL%20Regional%20EWNI%20Charts_Working%20for%20Region%201%20for%20Patrick.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aches100\udata\Executive\Dolan\EWNI_Education%20Workforce%20Needs%20Index\Copy%20of%20AL%20Regional%20EWNI%20Charts_Working%20for%20Region%201%20for%20Patrick.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aches100\udata\Executive\Dolan\EWNI_Education%20Workforce%20Needs%20Index\Copy%20of%20AL%20Regional%20EWNI%20Charts_Working%20for%20Region%201%20for%20Patrick.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aches100\udata\Executive\Dolan\EWNI_Education%20Workforce%20Needs%20Index\Copy%20of%20AL%20Regional%20EWNI%20Charts_Working%20for%20Region%201%20for%20Patrick.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file:///\\aches100\udata\Executive\Dolan\EWNI_Education%20Workforce%20Needs%20Index\Copy%20of%20AL%20Regional%20EWNI%20Charts_Region%2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73870698573101812"/>
          <c:y val="6.0185185185185182E-2"/>
          <c:w val="0.21654090469961612"/>
          <c:h val="0.89814814814814814"/>
        </c:manualLayout>
      </c:layout>
      <c:barChart>
        <c:barDir val="bar"/>
        <c:grouping val="clustered"/>
        <c:varyColors val="0"/>
        <c:ser>
          <c:idx val="0"/>
          <c:order val="0"/>
          <c:tx>
            <c:strRef>
              <c:f>Sheet3!$B$1</c:f>
              <c:strCache>
                <c:ptCount val="1"/>
                <c:pt idx="0">
                  <c:v>E_PCT_HS</c:v>
                </c:pt>
              </c:strCache>
            </c:strRef>
          </c:tx>
          <c:spPr>
            <a:solidFill>
              <a:schemeClr val="tx2">
                <a:lumMod val="40000"/>
                <a:lumOff val="60000"/>
              </a:schemeClr>
            </a:solidFill>
            <a:ln>
              <a:noFill/>
            </a:ln>
            <a:effectLst/>
          </c:spPr>
          <c:invertIfNegative val="0"/>
          <c:dPt>
            <c:idx val="0"/>
            <c:invertIfNegative val="0"/>
            <c:bubble3D val="0"/>
            <c:spPr>
              <a:solidFill>
                <a:srgbClr val="44546A">
                  <a:lumMod val="40000"/>
                  <a:lumOff val="60000"/>
                </a:srgbClr>
              </a:solidFill>
              <a:ln>
                <a:noFill/>
              </a:ln>
              <a:effectLst/>
            </c:spPr>
            <c:extLst>
              <c:ext xmlns:c16="http://schemas.microsoft.com/office/drawing/2014/chart" uri="{C3380CC4-5D6E-409C-BE32-E72D297353CC}">
                <c16:uniqueId val="{00000001-24BD-48CC-B036-B576BA87A22D}"/>
              </c:ext>
            </c:extLst>
          </c:dPt>
          <c:dPt>
            <c:idx val="1"/>
            <c:invertIfNegative val="0"/>
            <c:bubble3D val="0"/>
            <c:spPr>
              <a:solidFill>
                <a:srgbClr val="44546A">
                  <a:lumMod val="40000"/>
                  <a:lumOff val="60000"/>
                </a:srgbClr>
              </a:solidFill>
              <a:ln>
                <a:noFill/>
              </a:ln>
              <a:effectLst/>
            </c:spPr>
            <c:extLst>
              <c:ext xmlns:c16="http://schemas.microsoft.com/office/drawing/2014/chart" uri="{C3380CC4-5D6E-409C-BE32-E72D297353CC}">
                <c16:uniqueId val="{00000003-24BD-48CC-B036-B576BA87A22D}"/>
              </c:ext>
            </c:extLst>
          </c:dPt>
          <c:dPt>
            <c:idx val="4"/>
            <c:invertIfNegative val="0"/>
            <c:bubble3D val="0"/>
            <c:spPr>
              <a:solidFill>
                <a:srgbClr val="FFC000"/>
              </a:solidFill>
              <a:ln>
                <a:noFill/>
              </a:ln>
              <a:effectLst/>
            </c:spPr>
            <c:extLst>
              <c:ext xmlns:c16="http://schemas.microsoft.com/office/drawing/2014/chart" uri="{C3380CC4-5D6E-409C-BE32-E72D297353CC}">
                <c16:uniqueId val="{00000005-24BD-48CC-B036-B576BA87A22D}"/>
              </c:ext>
            </c:extLst>
          </c:dPt>
          <c:dPt>
            <c:idx val="5"/>
            <c:invertIfNegative val="0"/>
            <c:bubble3D val="0"/>
            <c:spPr>
              <a:solidFill>
                <a:srgbClr val="C00000"/>
              </a:solidFill>
              <a:ln>
                <a:noFill/>
              </a:ln>
              <a:effectLst/>
            </c:spPr>
            <c:extLst>
              <c:ext xmlns:c16="http://schemas.microsoft.com/office/drawing/2014/chart" uri="{C3380CC4-5D6E-409C-BE32-E72D297353CC}">
                <c16:uniqueId val="{00000007-24BD-48CC-B036-B576BA87A22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Sheet3!$A$2:$A$11</c:f>
              <c:strCache>
                <c:ptCount val="10"/>
                <c:pt idx="0">
                  <c:v>Huntsville (North) &amp; Madison (East) Cities</c:v>
                </c:pt>
                <c:pt idx="1">
                  <c:v>Huntsville City (Central &amp; South) </c:v>
                </c:pt>
                <c:pt idx="2">
                  <c:v>Limestone &amp; Madison (Outer) Counties - Huntsville City </c:v>
                </c:pt>
                <c:pt idx="3">
                  <c:v>Marshall &amp; Madison (Southeast) Counties - Huntsville City</c:v>
                </c:pt>
                <c:pt idx="4">
                  <c:v>United States</c:v>
                </c:pt>
                <c:pt idx="5">
                  <c:v>Alabama</c:v>
                </c:pt>
                <c:pt idx="6">
                  <c:v>Cullman &amp; Winston Counties </c:v>
                </c:pt>
                <c:pt idx="7">
                  <c:v>Lauderdale, Colbert, Franklin, &amp; Marion (Northeast) Counties</c:v>
                </c:pt>
                <c:pt idx="8">
                  <c:v>Morgan &amp; Lawrence Counties - Decatur City</c:v>
                </c:pt>
                <c:pt idx="9">
                  <c:v>DeKalb &amp; Jackson Counties</c:v>
                </c:pt>
              </c:strCache>
            </c:strRef>
          </c:cat>
          <c:val>
            <c:numRef>
              <c:f>Sheet3!$B$2:$B$11</c:f>
              <c:numCache>
                <c:formatCode>0.0</c:formatCode>
                <c:ptCount val="10"/>
                <c:pt idx="0">
                  <c:v>24.258731416541497</c:v>
                </c:pt>
                <c:pt idx="1">
                  <c:v>27.320625815703398</c:v>
                </c:pt>
                <c:pt idx="2">
                  <c:v>35.035229997463112</c:v>
                </c:pt>
                <c:pt idx="3">
                  <c:v>36.440553364966924</c:v>
                </c:pt>
                <c:pt idx="4">
                  <c:v>36.975064331151955</c:v>
                </c:pt>
                <c:pt idx="5">
                  <c:v>38.83290074947967</c:v>
                </c:pt>
                <c:pt idx="6">
                  <c:v>42.054186486787472</c:v>
                </c:pt>
                <c:pt idx="7">
                  <c:v>42.579478273389064</c:v>
                </c:pt>
                <c:pt idx="8">
                  <c:v>42.664420057551119</c:v>
                </c:pt>
                <c:pt idx="9">
                  <c:v>45.981362441327477</c:v>
                </c:pt>
              </c:numCache>
            </c:numRef>
          </c:val>
          <c:extLst>
            <c:ext xmlns:c16="http://schemas.microsoft.com/office/drawing/2014/chart" uri="{C3380CC4-5D6E-409C-BE32-E72D297353CC}">
              <c16:uniqueId val="{00000008-24BD-48CC-B036-B576BA87A22D}"/>
            </c:ext>
          </c:extLst>
        </c:ser>
        <c:dLbls>
          <c:showLegendKey val="0"/>
          <c:showVal val="0"/>
          <c:showCatName val="0"/>
          <c:showSerName val="0"/>
          <c:showPercent val="0"/>
          <c:showBubbleSize val="0"/>
        </c:dLbls>
        <c:gapWidth val="37"/>
        <c:axId val="1442935024"/>
        <c:axId val="759866271"/>
      </c:barChart>
      <c:catAx>
        <c:axId val="14429350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59866271"/>
        <c:crosses val="autoZero"/>
        <c:auto val="1"/>
        <c:lblAlgn val="r"/>
        <c:lblOffset val="100"/>
        <c:noMultiLvlLbl val="0"/>
      </c:catAx>
      <c:valAx>
        <c:axId val="759866271"/>
        <c:scaling>
          <c:orientation val="minMax"/>
        </c:scaling>
        <c:delete val="1"/>
        <c:axPos val="b"/>
        <c:numFmt formatCode="0.0" sourceLinked="1"/>
        <c:majorTickMark val="none"/>
        <c:minorTickMark val="none"/>
        <c:tickLblPos val="nextTo"/>
        <c:crossAx val="1442935024"/>
        <c:crosses val="autoZero"/>
        <c:crossBetween val="between"/>
      </c:valAx>
      <c:spPr>
        <a:noFill/>
        <a:ln w="25400">
          <a:noFill/>
        </a:ln>
        <a:effectLst/>
      </c:spPr>
    </c:plotArea>
    <c:plotVisOnly val="1"/>
    <c:dispBlanksAs val="gap"/>
    <c:showDLblsOverMax val="0"/>
    <c:extLst/>
  </c:chart>
  <c:spPr>
    <a:noFill/>
    <a:ln w="9525" cap="flat" cmpd="sng" algn="ctr">
      <a:noFill/>
      <a:round/>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5129531697433818"/>
          <c:y val="6.1176470588235297E-2"/>
          <c:w val="0.21319657602666128"/>
          <c:h val="0.89647058823529413"/>
        </c:manualLayout>
      </c:layout>
      <c:barChart>
        <c:barDir val="bar"/>
        <c:grouping val="clustered"/>
        <c:varyColors val="0"/>
        <c:ser>
          <c:idx val="0"/>
          <c:order val="0"/>
          <c:spPr>
            <a:solidFill>
              <a:schemeClr val="tx2">
                <a:lumMod val="40000"/>
                <a:lumOff val="60000"/>
              </a:schemeClr>
            </a:solidFill>
            <a:ln>
              <a:noFill/>
            </a:ln>
            <a:effectLst/>
          </c:spPr>
          <c:invertIfNegative val="0"/>
          <c:dPt>
            <c:idx val="0"/>
            <c:invertIfNegative val="0"/>
            <c:bubble3D val="0"/>
            <c:spPr>
              <a:solidFill>
                <a:srgbClr val="44546A">
                  <a:lumMod val="40000"/>
                  <a:lumOff val="60000"/>
                </a:srgbClr>
              </a:solidFill>
              <a:ln>
                <a:noFill/>
              </a:ln>
              <a:effectLst/>
            </c:spPr>
            <c:extLst>
              <c:ext xmlns:c16="http://schemas.microsoft.com/office/drawing/2014/chart" uri="{C3380CC4-5D6E-409C-BE32-E72D297353CC}">
                <c16:uniqueId val="{00000001-4F66-4EE5-95F8-0D46FEFF7892}"/>
              </c:ext>
            </c:extLst>
          </c:dPt>
          <c:dPt>
            <c:idx val="1"/>
            <c:invertIfNegative val="0"/>
            <c:bubble3D val="0"/>
            <c:spPr>
              <a:solidFill>
                <a:srgbClr val="44546A">
                  <a:lumMod val="40000"/>
                  <a:lumOff val="60000"/>
                </a:srgbClr>
              </a:solidFill>
              <a:ln>
                <a:noFill/>
              </a:ln>
              <a:effectLst/>
            </c:spPr>
            <c:extLst>
              <c:ext xmlns:c16="http://schemas.microsoft.com/office/drawing/2014/chart" uri="{C3380CC4-5D6E-409C-BE32-E72D297353CC}">
                <c16:uniqueId val="{00000003-4F66-4EE5-95F8-0D46FEFF7892}"/>
              </c:ext>
            </c:extLst>
          </c:dPt>
          <c:dPt>
            <c:idx val="2"/>
            <c:invertIfNegative val="0"/>
            <c:bubble3D val="0"/>
            <c:spPr>
              <a:solidFill>
                <a:srgbClr val="FFC000"/>
              </a:solidFill>
              <a:ln>
                <a:noFill/>
              </a:ln>
              <a:effectLst/>
            </c:spPr>
            <c:extLst>
              <c:ext xmlns:c16="http://schemas.microsoft.com/office/drawing/2014/chart" uri="{C3380CC4-5D6E-409C-BE32-E72D297353CC}">
                <c16:uniqueId val="{00000005-4F66-4EE5-95F8-0D46FEFF7892}"/>
              </c:ext>
            </c:extLst>
          </c:dPt>
          <c:dPt>
            <c:idx val="3"/>
            <c:invertIfNegative val="0"/>
            <c:bubble3D val="0"/>
            <c:spPr>
              <a:solidFill>
                <a:srgbClr val="44546A">
                  <a:lumMod val="40000"/>
                  <a:lumOff val="60000"/>
                </a:srgbClr>
              </a:solidFill>
              <a:ln>
                <a:noFill/>
              </a:ln>
              <a:effectLst/>
            </c:spPr>
            <c:extLst>
              <c:ext xmlns:c16="http://schemas.microsoft.com/office/drawing/2014/chart" uri="{C3380CC4-5D6E-409C-BE32-E72D297353CC}">
                <c16:uniqueId val="{00000007-4F66-4EE5-95F8-0D46FEFF7892}"/>
              </c:ext>
            </c:extLst>
          </c:dPt>
          <c:dPt>
            <c:idx val="4"/>
            <c:invertIfNegative val="0"/>
            <c:bubble3D val="0"/>
            <c:spPr>
              <a:solidFill>
                <a:srgbClr val="C00000"/>
              </a:solidFill>
              <a:ln>
                <a:noFill/>
              </a:ln>
              <a:effectLst/>
            </c:spPr>
            <c:extLst>
              <c:ext xmlns:c16="http://schemas.microsoft.com/office/drawing/2014/chart" uri="{C3380CC4-5D6E-409C-BE32-E72D297353CC}">
                <c16:uniqueId val="{00000009-4F66-4EE5-95F8-0D46FEFF7892}"/>
              </c:ext>
            </c:extLst>
          </c:dPt>
          <c:dPt>
            <c:idx val="5"/>
            <c:invertIfNegative val="0"/>
            <c:bubble3D val="0"/>
            <c:spPr>
              <a:solidFill>
                <a:srgbClr val="44546A">
                  <a:lumMod val="40000"/>
                  <a:lumOff val="60000"/>
                </a:srgbClr>
              </a:solidFill>
              <a:ln>
                <a:noFill/>
              </a:ln>
              <a:effectLst/>
            </c:spPr>
            <c:extLst>
              <c:ext xmlns:c16="http://schemas.microsoft.com/office/drawing/2014/chart" uri="{C3380CC4-5D6E-409C-BE32-E72D297353CC}">
                <c16:uniqueId val="{0000000B-4F66-4EE5-95F8-0D46FEFF7892}"/>
              </c:ext>
            </c:extLst>
          </c:dPt>
          <c:dPt>
            <c:idx val="6"/>
            <c:invertIfNegative val="0"/>
            <c:bubble3D val="0"/>
            <c:spPr>
              <a:solidFill>
                <a:srgbClr val="44546A">
                  <a:lumMod val="40000"/>
                  <a:lumOff val="60000"/>
                </a:srgbClr>
              </a:solidFill>
              <a:ln>
                <a:noFill/>
              </a:ln>
              <a:effectLst/>
            </c:spPr>
            <c:extLst>
              <c:ext xmlns:c16="http://schemas.microsoft.com/office/drawing/2014/chart" uri="{C3380CC4-5D6E-409C-BE32-E72D297353CC}">
                <c16:uniqueId val="{0000000D-4F66-4EE5-95F8-0D46FEFF7892}"/>
              </c:ext>
            </c:extLst>
          </c:dPt>
          <c:dPt>
            <c:idx val="7"/>
            <c:invertIfNegative val="0"/>
            <c:bubble3D val="0"/>
            <c:spPr>
              <a:solidFill>
                <a:srgbClr val="A5A5A5">
                  <a:lumMod val="75000"/>
                </a:srgbClr>
              </a:solidFill>
              <a:ln>
                <a:solidFill>
                  <a:srgbClr val="A5A5A5"/>
                </a:solidFill>
              </a:ln>
              <a:effectLst/>
            </c:spPr>
            <c:extLst>
              <c:ext xmlns:c16="http://schemas.microsoft.com/office/drawing/2014/chart" uri="{C3380CC4-5D6E-409C-BE32-E72D297353CC}">
                <c16:uniqueId val="{0000000F-4F66-4EE5-95F8-0D46FEFF7892}"/>
              </c:ext>
            </c:extLst>
          </c:dPt>
          <c:dPt>
            <c:idx val="8"/>
            <c:invertIfNegative val="0"/>
            <c:bubble3D val="0"/>
            <c:spPr>
              <a:solidFill>
                <a:srgbClr val="44546A">
                  <a:lumMod val="40000"/>
                  <a:lumOff val="60000"/>
                </a:srgbClr>
              </a:solidFill>
              <a:ln>
                <a:noFill/>
              </a:ln>
              <a:effectLst/>
            </c:spPr>
            <c:extLst>
              <c:ext xmlns:c16="http://schemas.microsoft.com/office/drawing/2014/chart" uri="{C3380CC4-5D6E-409C-BE32-E72D297353CC}">
                <c16:uniqueId val="{00000011-4F66-4EE5-95F8-0D46FEFF7892}"/>
              </c:ext>
            </c:extLst>
          </c:dPt>
          <c:dPt>
            <c:idx val="9"/>
            <c:invertIfNegative val="0"/>
            <c:bubble3D val="0"/>
            <c:spPr>
              <a:solidFill>
                <a:srgbClr val="44546A">
                  <a:lumMod val="40000"/>
                  <a:lumOff val="60000"/>
                </a:srgbClr>
              </a:solidFill>
              <a:ln>
                <a:noFill/>
              </a:ln>
              <a:effectLst/>
            </c:spPr>
            <c:extLst>
              <c:ext xmlns:c16="http://schemas.microsoft.com/office/drawing/2014/chart" uri="{C3380CC4-5D6E-409C-BE32-E72D297353CC}">
                <c16:uniqueId val="{00000013-4F66-4EE5-95F8-0D46FEFF789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'Region 1'!$B$3:$B$12</c:f>
              <c:strCache>
                <c:ptCount val="10"/>
                <c:pt idx="0">
                  <c:v>Huntsville (North) &amp; Madison (East) Cities</c:v>
                </c:pt>
                <c:pt idx="1">
                  <c:v>Limestone &amp; Madison (Outer) Counties - Huntsville City </c:v>
                </c:pt>
                <c:pt idx="2">
                  <c:v>United States</c:v>
                </c:pt>
                <c:pt idx="3">
                  <c:v>Huntsville City (Central &amp; South) </c:v>
                </c:pt>
                <c:pt idx="4">
                  <c:v>Alabama</c:v>
                </c:pt>
                <c:pt idx="5">
                  <c:v>Morgan &amp; Lawrence Counties - Decatur City</c:v>
                </c:pt>
                <c:pt idx="6">
                  <c:v>Marshall &amp; Madison (Southeast) Counties - Huntsville City</c:v>
                </c:pt>
                <c:pt idx="7">
                  <c:v>Lauderdale, Colbert, Franklin, &amp; Marion (Northeast) Counties</c:v>
                </c:pt>
                <c:pt idx="8">
                  <c:v>Cullman &amp; Winston Counties</c:v>
                </c:pt>
                <c:pt idx="9">
                  <c:v>DeKalb &amp; Jackson Counties</c:v>
                </c:pt>
              </c:strCache>
            </c:strRef>
          </c:cat>
          <c:val>
            <c:numRef>
              <c:f>'Region 1'!$L$3:$L$12</c:f>
              <c:numCache>
                <c:formatCode>_("$"* #,##0_);_("$"* \(#,##0\);_("$"* "-"??_);_(@_)</c:formatCode>
                <c:ptCount val="10"/>
                <c:pt idx="0">
                  <c:v>36503</c:v>
                </c:pt>
                <c:pt idx="1">
                  <c:v>35532</c:v>
                </c:pt>
                <c:pt idx="2">
                  <c:v>35000</c:v>
                </c:pt>
                <c:pt idx="3">
                  <c:v>33374</c:v>
                </c:pt>
                <c:pt idx="4">
                  <c:v>29270.911764705881</c:v>
                </c:pt>
                <c:pt idx="5">
                  <c:v>29830</c:v>
                </c:pt>
                <c:pt idx="6">
                  <c:v>31100</c:v>
                </c:pt>
                <c:pt idx="7">
                  <c:v>26954</c:v>
                </c:pt>
                <c:pt idx="8">
                  <c:v>25900</c:v>
                </c:pt>
                <c:pt idx="9">
                  <c:v>24435</c:v>
                </c:pt>
              </c:numCache>
            </c:numRef>
          </c:val>
          <c:extLst>
            <c:ext xmlns:c16="http://schemas.microsoft.com/office/drawing/2014/chart" uri="{C3380CC4-5D6E-409C-BE32-E72D297353CC}">
              <c16:uniqueId val="{00000014-4F66-4EE5-95F8-0D46FEFF7892}"/>
            </c:ext>
          </c:extLst>
        </c:ser>
        <c:dLbls>
          <c:showLegendKey val="0"/>
          <c:showVal val="0"/>
          <c:showCatName val="0"/>
          <c:showSerName val="0"/>
          <c:showPercent val="0"/>
          <c:showBubbleSize val="0"/>
        </c:dLbls>
        <c:gapWidth val="37"/>
        <c:axId val="1442935024"/>
        <c:axId val="759866271"/>
      </c:barChart>
      <c:catAx>
        <c:axId val="1442935024"/>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59866271"/>
        <c:crosses val="autoZero"/>
        <c:auto val="1"/>
        <c:lblAlgn val="r"/>
        <c:lblOffset val="100"/>
        <c:noMultiLvlLbl val="0"/>
      </c:catAx>
      <c:valAx>
        <c:axId val="759866271"/>
        <c:scaling>
          <c:orientation val="minMax"/>
        </c:scaling>
        <c:delete val="1"/>
        <c:axPos val="b"/>
        <c:numFmt formatCode="_(&quot;$&quot;* #,##0_);_(&quot;$&quot;* \(#,##0\);_(&quot;$&quot;* &quot;-&quot;??_);_(@_)" sourceLinked="1"/>
        <c:majorTickMark val="none"/>
        <c:minorTickMark val="none"/>
        <c:tickLblPos val="nextTo"/>
        <c:crossAx val="1442935024"/>
        <c:crosses val="autoZero"/>
        <c:crossBetween val="between"/>
      </c:valAx>
      <c:spPr>
        <a:noFill/>
        <a:ln w="25400">
          <a:noFill/>
        </a:ln>
        <a:effectLst/>
      </c:spPr>
    </c:plotArea>
    <c:plotVisOnly val="1"/>
    <c:dispBlanksAs val="gap"/>
    <c:showDLblsOverMax val="0"/>
    <c:extLst/>
  </c:chart>
  <c:spPr>
    <a:noFill/>
    <a:ln w="9525" cap="flat" cmpd="sng" algn="ctr">
      <a:noFill/>
      <a:round/>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76299683605869162"/>
          <c:y val="5.0925925925925923E-2"/>
          <c:w val="0.21200318100679547"/>
          <c:h val="0.89814814814814814"/>
        </c:manualLayout>
      </c:layout>
      <c:barChart>
        <c:barDir val="bar"/>
        <c:grouping val="clustered"/>
        <c:varyColors val="0"/>
        <c:ser>
          <c:idx val="0"/>
          <c:order val="0"/>
          <c:tx>
            <c:strRef>
              <c:f>Sheet13!$B$1</c:f>
              <c:strCache>
                <c:ptCount val="1"/>
                <c:pt idx="0">
                  <c:v>Pub_Assist</c:v>
                </c:pt>
              </c:strCache>
            </c:strRef>
          </c:tx>
          <c:spPr>
            <a:solidFill>
              <a:schemeClr val="tx2">
                <a:lumMod val="40000"/>
                <a:lumOff val="60000"/>
              </a:schemeClr>
            </a:solidFill>
            <a:ln>
              <a:noFill/>
            </a:ln>
            <a:effectLst/>
          </c:spPr>
          <c:invertIfNegative val="0"/>
          <c:dPt>
            <c:idx val="0"/>
            <c:invertIfNegative val="0"/>
            <c:bubble3D val="0"/>
            <c:spPr>
              <a:solidFill>
                <a:srgbClr val="44546A">
                  <a:lumMod val="40000"/>
                  <a:lumOff val="60000"/>
                </a:srgbClr>
              </a:solidFill>
              <a:ln>
                <a:noFill/>
              </a:ln>
              <a:effectLst/>
            </c:spPr>
            <c:extLst>
              <c:ext xmlns:c16="http://schemas.microsoft.com/office/drawing/2014/chart" uri="{C3380CC4-5D6E-409C-BE32-E72D297353CC}">
                <c16:uniqueId val="{00000001-BD10-43CD-BA68-79BAA879E885}"/>
              </c:ext>
            </c:extLst>
          </c:dPt>
          <c:dPt>
            <c:idx val="1"/>
            <c:invertIfNegative val="0"/>
            <c:bubble3D val="0"/>
            <c:spPr>
              <a:solidFill>
                <a:srgbClr val="FFC000"/>
              </a:solidFill>
              <a:ln>
                <a:noFill/>
              </a:ln>
              <a:effectLst/>
            </c:spPr>
            <c:extLst>
              <c:ext xmlns:c16="http://schemas.microsoft.com/office/drawing/2014/chart" uri="{C3380CC4-5D6E-409C-BE32-E72D297353CC}">
                <c16:uniqueId val="{00000003-BD10-43CD-BA68-79BAA879E885}"/>
              </c:ext>
            </c:extLst>
          </c:dPt>
          <c:dPt>
            <c:idx val="6"/>
            <c:invertIfNegative val="0"/>
            <c:bubble3D val="0"/>
            <c:spPr>
              <a:solidFill>
                <a:srgbClr val="C00000"/>
              </a:solidFill>
              <a:ln>
                <a:noFill/>
              </a:ln>
              <a:effectLst/>
            </c:spPr>
            <c:extLst>
              <c:ext xmlns:c16="http://schemas.microsoft.com/office/drawing/2014/chart" uri="{C3380CC4-5D6E-409C-BE32-E72D297353CC}">
                <c16:uniqueId val="{00000005-BD10-43CD-BA68-79BAA879E88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Sheet13!$A$2:$A$11</c:f>
              <c:strCache>
                <c:ptCount val="10"/>
                <c:pt idx="0">
                  <c:v>Huntsville (North) &amp; Madison (East) Cities</c:v>
                </c:pt>
                <c:pt idx="1">
                  <c:v>United States</c:v>
                </c:pt>
                <c:pt idx="2">
                  <c:v>Limestone &amp; Madison (Outer) Counties - Huntsville City </c:v>
                </c:pt>
                <c:pt idx="3">
                  <c:v>Huntsville City (Central &amp; South) </c:v>
                </c:pt>
                <c:pt idx="4">
                  <c:v>Lauderdale, Colbert, Franklin, &amp; Marion (Northeast) Counties</c:v>
                </c:pt>
                <c:pt idx="5">
                  <c:v>Morgan &amp; Lawrence Counties - Decatur City</c:v>
                </c:pt>
                <c:pt idx="6">
                  <c:v>Alabama</c:v>
                </c:pt>
                <c:pt idx="7">
                  <c:v>DeKalb &amp; Jackson Counties</c:v>
                </c:pt>
                <c:pt idx="8">
                  <c:v>Marshall &amp; Madison (Southeast) Counties - Huntsville City</c:v>
                </c:pt>
                <c:pt idx="9">
                  <c:v>Cullman &amp; Winston Counties </c:v>
                </c:pt>
              </c:strCache>
            </c:strRef>
          </c:cat>
          <c:val>
            <c:numRef>
              <c:f>Sheet13!$B$2:$B$11</c:f>
              <c:numCache>
                <c:formatCode>0.0</c:formatCode>
                <c:ptCount val="10"/>
                <c:pt idx="0">
                  <c:v>6.7970810516729552</c:v>
                </c:pt>
                <c:pt idx="1">
                  <c:v>8.0854098872197202</c:v>
                </c:pt>
                <c:pt idx="2">
                  <c:v>8.7268918222214946</c:v>
                </c:pt>
                <c:pt idx="3">
                  <c:v>10.982388862929604</c:v>
                </c:pt>
                <c:pt idx="4">
                  <c:v>11.716802692318074</c:v>
                </c:pt>
                <c:pt idx="5">
                  <c:v>12.002582141645787</c:v>
                </c:pt>
                <c:pt idx="6">
                  <c:v>12.13423755289392</c:v>
                </c:pt>
                <c:pt idx="7">
                  <c:v>12.279590909716582</c:v>
                </c:pt>
                <c:pt idx="8">
                  <c:v>12.4600681681481</c:v>
                </c:pt>
                <c:pt idx="9">
                  <c:v>14.443896463401055</c:v>
                </c:pt>
              </c:numCache>
            </c:numRef>
          </c:val>
          <c:extLst>
            <c:ext xmlns:c16="http://schemas.microsoft.com/office/drawing/2014/chart" uri="{C3380CC4-5D6E-409C-BE32-E72D297353CC}">
              <c16:uniqueId val="{00000006-BD10-43CD-BA68-79BAA879E885}"/>
            </c:ext>
          </c:extLst>
        </c:ser>
        <c:dLbls>
          <c:showLegendKey val="0"/>
          <c:showVal val="0"/>
          <c:showCatName val="0"/>
          <c:showSerName val="0"/>
          <c:showPercent val="0"/>
          <c:showBubbleSize val="0"/>
        </c:dLbls>
        <c:gapWidth val="37"/>
        <c:axId val="1442935024"/>
        <c:axId val="759866271"/>
      </c:barChart>
      <c:catAx>
        <c:axId val="14429350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59866271"/>
        <c:crosses val="autoZero"/>
        <c:auto val="1"/>
        <c:lblAlgn val="r"/>
        <c:lblOffset val="100"/>
        <c:noMultiLvlLbl val="0"/>
      </c:catAx>
      <c:valAx>
        <c:axId val="759866271"/>
        <c:scaling>
          <c:orientation val="minMax"/>
        </c:scaling>
        <c:delete val="1"/>
        <c:axPos val="b"/>
        <c:numFmt formatCode="0.0" sourceLinked="1"/>
        <c:majorTickMark val="none"/>
        <c:minorTickMark val="none"/>
        <c:tickLblPos val="nextTo"/>
        <c:crossAx val="1442935024"/>
        <c:crosses val="autoZero"/>
        <c:crossBetween val="between"/>
      </c:valAx>
      <c:spPr>
        <a:noFill/>
        <a:ln w="25400">
          <a:noFill/>
        </a:ln>
        <a:effectLst/>
      </c:spPr>
    </c:plotArea>
    <c:plotVisOnly val="1"/>
    <c:dispBlanksAs val="gap"/>
    <c:showDLblsOverMax val="0"/>
    <c:extLst/>
  </c:chart>
  <c:spPr>
    <a:noFill/>
    <a:ln w="9525" cap="flat" cmpd="sng" algn="ctr">
      <a:noFill/>
      <a:round/>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71172579389114821"/>
          <c:y val="5.1764705882352942E-2"/>
          <c:w val="0.18754160537625106"/>
          <c:h val="0.89647058823529413"/>
        </c:manualLayout>
      </c:layout>
      <c:barChart>
        <c:barDir val="bar"/>
        <c:grouping val="clustered"/>
        <c:varyColors val="0"/>
        <c:ser>
          <c:idx val="0"/>
          <c:order val="0"/>
          <c:spPr>
            <a:solidFill>
              <a:schemeClr val="tx2">
                <a:lumMod val="40000"/>
                <a:lumOff val="60000"/>
              </a:schemeClr>
            </a:solidFill>
            <a:ln>
              <a:noFill/>
            </a:ln>
            <a:effectLst/>
          </c:spPr>
          <c:invertIfNegative val="0"/>
          <c:dPt>
            <c:idx val="0"/>
            <c:invertIfNegative val="0"/>
            <c:bubble3D val="0"/>
            <c:spPr>
              <a:solidFill>
                <a:srgbClr val="44546A">
                  <a:lumMod val="40000"/>
                  <a:lumOff val="60000"/>
                </a:srgbClr>
              </a:solidFill>
              <a:ln>
                <a:noFill/>
              </a:ln>
              <a:effectLst/>
            </c:spPr>
            <c:extLst>
              <c:ext xmlns:c16="http://schemas.microsoft.com/office/drawing/2014/chart" uri="{C3380CC4-5D6E-409C-BE32-E72D297353CC}">
                <c16:uniqueId val="{00000001-3674-4704-B6E8-400D78094E35}"/>
              </c:ext>
            </c:extLst>
          </c:dPt>
          <c:dPt>
            <c:idx val="1"/>
            <c:invertIfNegative val="0"/>
            <c:bubble3D val="0"/>
            <c:spPr>
              <a:solidFill>
                <a:srgbClr val="FFC000"/>
              </a:solidFill>
              <a:ln>
                <a:noFill/>
              </a:ln>
              <a:effectLst/>
            </c:spPr>
            <c:extLst>
              <c:ext xmlns:c16="http://schemas.microsoft.com/office/drawing/2014/chart" uri="{C3380CC4-5D6E-409C-BE32-E72D297353CC}">
                <c16:uniqueId val="{00000003-3674-4704-B6E8-400D78094E35}"/>
              </c:ext>
            </c:extLst>
          </c:dPt>
          <c:dPt>
            <c:idx val="6"/>
            <c:invertIfNegative val="0"/>
            <c:bubble3D val="0"/>
            <c:spPr>
              <a:solidFill>
                <a:srgbClr val="C00000"/>
              </a:solidFill>
              <a:ln>
                <a:noFill/>
              </a:ln>
              <a:effectLst/>
            </c:spPr>
            <c:extLst>
              <c:ext xmlns:c16="http://schemas.microsoft.com/office/drawing/2014/chart" uri="{C3380CC4-5D6E-409C-BE32-E72D297353CC}">
                <c16:uniqueId val="{00000005-3674-4704-B6E8-400D78094E3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'Region 1'!$B$3:$B$12</c:f>
              <c:strCache>
                <c:ptCount val="10"/>
                <c:pt idx="0">
                  <c:v>Limestone &amp; Madison (Outer) Counties - Huntsville City </c:v>
                </c:pt>
                <c:pt idx="1">
                  <c:v>United States</c:v>
                </c:pt>
                <c:pt idx="2">
                  <c:v>Huntsville (North) &amp; Madison (East) Cities</c:v>
                </c:pt>
                <c:pt idx="3">
                  <c:v>Morgan &amp; Lawrence Counties - Decatur City</c:v>
                </c:pt>
                <c:pt idx="4">
                  <c:v>Cullman &amp; Winston Counties</c:v>
                </c:pt>
                <c:pt idx="5">
                  <c:v>Lauderdale, Colbert, Franklin, &amp; Marion (Northeast) Counties</c:v>
                </c:pt>
                <c:pt idx="6">
                  <c:v>Alabama</c:v>
                </c:pt>
                <c:pt idx="7">
                  <c:v>Marshall &amp; Madison (Southeast) Counties - Huntsville City</c:v>
                </c:pt>
                <c:pt idx="8">
                  <c:v>DeKalb &amp; Jackson Counties</c:v>
                </c:pt>
                <c:pt idx="9">
                  <c:v>Huntsville City (Central &amp; South) </c:v>
                </c:pt>
              </c:strCache>
            </c:strRef>
          </c:cat>
          <c:val>
            <c:numRef>
              <c:f>'Region 1'!$Q$3:$Q$12</c:f>
              <c:numCache>
                <c:formatCode>0.0</c:formatCode>
                <c:ptCount val="10"/>
                <c:pt idx="0">
                  <c:v>13.182753264200848</c:v>
                </c:pt>
                <c:pt idx="1">
                  <c:v>15.354624850790488</c:v>
                </c:pt>
                <c:pt idx="2">
                  <c:v>15.536976919998221</c:v>
                </c:pt>
                <c:pt idx="3">
                  <c:v>17.005068077466916</c:v>
                </c:pt>
                <c:pt idx="4">
                  <c:v>17.410956845427325</c:v>
                </c:pt>
                <c:pt idx="5">
                  <c:v>19.425823956587664</c:v>
                </c:pt>
                <c:pt idx="6">
                  <c:v>20.555277159574938</c:v>
                </c:pt>
                <c:pt idx="7">
                  <c:v>20.855234186881038</c:v>
                </c:pt>
                <c:pt idx="8">
                  <c:v>22.929048207663783</c:v>
                </c:pt>
                <c:pt idx="9">
                  <c:v>26.763840663580247</c:v>
                </c:pt>
              </c:numCache>
            </c:numRef>
          </c:val>
          <c:extLst>
            <c:ext xmlns:c16="http://schemas.microsoft.com/office/drawing/2014/chart" uri="{C3380CC4-5D6E-409C-BE32-E72D297353CC}">
              <c16:uniqueId val="{00000006-3674-4704-B6E8-400D78094E35}"/>
            </c:ext>
          </c:extLst>
        </c:ser>
        <c:dLbls>
          <c:showLegendKey val="0"/>
          <c:showVal val="0"/>
          <c:showCatName val="0"/>
          <c:showSerName val="0"/>
          <c:showPercent val="0"/>
          <c:showBubbleSize val="0"/>
        </c:dLbls>
        <c:gapWidth val="37"/>
        <c:axId val="1442935024"/>
        <c:axId val="759866271"/>
      </c:barChart>
      <c:catAx>
        <c:axId val="14429350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59866271"/>
        <c:crosses val="autoZero"/>
        <c:auto val="1"/>
        <c:lblAlgn val="r"/>
        <c:lblOffset val="100"/>
        <c:noMultiLvlLbl val="0"/>
      </c:catAx>
      <c:valAx>
        <c:axId val="759866271"/>
        <c:scaling>
          <c:orientation val="minMax"/>
        </c:scaling>
        <c:delete val="1"/>
        <c:axPos val="b"/>
        <c:numFmt formatCode="0.0" sourceLinked="1"/>
        <c:majorTickMark val="none"/>
        <c:minorTickMark val="none"/>
        <c:tickLblPos val="nextTo"/>
        <c:crossAx val="1442935024"/>
        <c:crosses val="autoZero"/>
        <c:crossBetween val="between"/>
      </c:valAx>
      <c:spPr>
        <a:noFill/>
        <a:ln w="25400">
          <a:noFill/>
        </a:ln>
        <a:effectLst/>
      </c:spPr>
    </c:plotArea>
    <c:plotVisOnly val="1"/>
    <c:dispBlanksAs val="gap"/>
    <c:showDLblsOverMax val="0"/>
    <c:extLst/>
  </c:chart>
  <c:spPr>
    <a:noFill/>
    <a:ln w="9525" cap="flat" cmpd="sng" algn="ctr">
      <a:noFill/>
      <a:round/>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827880649534193"/>
          <c:y val="5.1764705882352942E-2"/>
          <c:w val="0.28827420610885174"/>
          <c:h val="0.89647058823529413"/>
        </c:manualLayout>
      </c:layout>
      <c:barChart>
        <c:barDir val="bar"/>
        <c:grouping val="clustered"/>
        <c:varyColors val="0"/>
        <c:ser>
          <c:idx val="0"/>
          <c:order val="0"/>
          <c:spPr>
            <a:solidFill>
              <a:schemeClr val="tx2">
                <a:lumMod val="40000"/>
                <a:lumOff val="60000"/>
              </a:schemeClr>
            </a:solidFill>
            <a:ln>
              <a:noFill/>
            </a:ln>
            <a:effectLst/>
          </c:spPr>
          <c:invertIfNegative val="0"/>
          <c:dPt>
            <c:idx val="0"/>
            <c:invertIfNegative val="0"/>
            <c:bubble3D val="0"/>
            <c:spPr>
              <a:solidFill>
                <a:srgbClr val="44546A">
                  <a:lumMod val="40000"/>
                  <a:lumOff val="60000"/>
                </a:srgbClr>
              </a:solidFill>
              <a:ln>
                <a:noFill/>
              </a:ln>
              <a:effectLst/>
            </c:spPr>
            <c:extLst>
              <c:ext xmlns:c16="http://schemas.microsoft.com/office/drawing/2014/chart" uri="{C3380CC4-5D6E-409C-BE32-E72D297353CC}">
                <c16:uniqueId val="{00000001-60BF-4231-92A9-A71196731B08}"/>
              </c:ext>
            </c:extLst>
          </c:dPt>
          <c:dPt>
            <c:idx val="1"/>
            <c:invertIfNegative val="0"/>
            <c:bubble3D val="0"/>
            <c:spPr>
              <a:solidFill>
                <a:srgbClr val="44546A">
                  <a:lumMod val="40000"/>
                  <a:lumOff val="60000"/>
                </a:srgbClr>
              </a:solidFill>
              <a:ln>
                <a:noFill/>
              </a:ln>
              <a:effectLst/>
            </c:spPr>
            <c:extLst>
              <c:ext xmlns:c16="http://schemas.microsoft.com/office/drawing/2014/chart" uri="{C3380CC4-5D6E-409C-BE32-E72D297353CC}">
                <c16:uniqueId val="{00000003-60BF-4231-92A9-A71196731B08}"/>
              </c:ext>
            </c:extLst>
          </c:dPt>
          <c:dPt>
            <c:idx val="6"/>
            <c:invertIfNegative val="0"/>
            <c:bubble3D val="0"/>
            <c:spPr>
              <a:solidFill>
                <a:srgbClr val="FFC000"/>
              </a:solidFill>
              <a:ln>
                <a:noFill/>
              </a:ln>
              <a:effectLst/>
            </c:spPr>
            <c:extLst>
              <c:ext xmlns:c16="http://schemas.microsoft.com/office/drawing/2014/chart" uri="{C3380CC4-5D6E-409C-BE32-E72D297353CC}">
                <c16:uniqueId val="{00000005-60BF-4231-92A9-A71196731B08}"/>
              </c:ext>
            </c:extLst>
          </c:dPt>
          <c:dPt>
            <c:idx val="8"/>
            <c:invertIfNegative val="0"/>
            <c:bubble3D val="0"/>
            <c:spPr>
              <a:solidFill>
                <a:srgbClr val="C00000"/>
              </a:solidFill>
              <a:ln>
                <a:noFill/>
              </a:ln>
              <a:effectLst/>
            </c:spPr>
            <c:extLst>
              <c:ext xmlns:c16="http://schemas.microsoft.com/office/drawing/2014/chart" uri="{C3380CC4-5D6E-409C-BE32-E72D297353CC}">
                <c16:uniqueId val="{00000008-60BF-4231-92A9-A71196731B0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'Region 1'!$B$3:$B$12</c:f>
              <c:strCache>
                <c:ptCount val="10"/>
                <c:pt idx="0">
                  <c:v>Cullman &amp; Winston Counties</c:v>
                </c:pt>
                <c:pt idx="1">
                  <c:v>DeKalb &amp; Jackson Counties</c:v>
                </c:pt>
                <c:pt idx="2">
                  <c:v>Marshall &amp; Madison (Southeast) Counties - Huntsville City</c:v>
                </c:pt>
                <c:pt idx="3">
                  <c:v>Lauderdale, Colbert, Franklin, &amp; Marion (Northeast) Counties</c:v>
                </c:pt>
                <c:pt idx="4">
                  <c:v>Morgan &amp; Lawrence Counties - Decatur City</c:v>
                </c:pt>
                <c:pt idx="5">
                  <c:v>Limestone &amp; Madison (Outer) Counties - Huntsville City </c:v>
                </c:pt>
                <c:pt idx="6">
                  <c:v>United States</c:v>
                </c:pt>
                <c:pt idx="7">
                  <c:v>Huntsville City (Central &amp; South) </c:v>
                </c:pt>
                <c:pt idx="8">
                  <c:v>Alabama</c:v>
                </c:pt>
                <c:pt idx="9">
                  <c:v>Huntsville (North) &amp; Madison (East) Cities</c:v>
                </c:pt>
              </c:strCache>
            </c:strRef>
          </c:cat>
          <c:val>
            <c:numRef>
              <c:f>'Region 1'!$P$3:$P$12</c:f>
              <c:numCache>
                <c:formatCode>0.0</c:formatCode>
                <c:ptCount val="10"/>
                <c:pt idx="0">
                  <c:v>5.451342690628338</c:v>
                </c:pt>
                <c:pt idx="1">
                  <c:v>13.223153912965834</c:v>
                </c:pt>
                <c:pt idx="2">
                  <c:v>14.827575406395841</c:v>
                </c:pt>
                <c:pt idx="3">
                  <c:v>16.240543287145321</c:v>
                </c:pt>
                <c:pt idx="4">
                  <c:v>20.799721241527124</c:v>
                </c:pt>
                <c:pt idx="5">
                  <c:v>21.90908716003052</c:v>
                </c:pt>
                <c:pt idx="6">
                  <c:v>24.086329179154067</c:v>
                </c:pt>
                <c:pt idx="7">
                  <c:v>27.339359402633129</c:v>
                </c:pt>
                <c:pt idx="8">
                  <c:v>31.248151755960009</c:v>
                </c:pt>
                <c:pt idx="9">
                  <c:v>41.279501951310166</c:v>
                </c:pt>
              </c:numCache>
            </c:numRef>
          </c:val>
          <c:extLst>
            <c:ext xmlns:c16="http://schemas.microsoft.com/office/drawing/2014/chart" uri="{C3380CC4-5D6E-409C-BE32-E72D297353CC}">
              <c16:uniqueId val="{00000006-60BF-4231-92A9-A71196731B08}"/>
            </c:ext>
          </c:extLst>
        </c:ser>
        <c:dLbls>
          <c:showLegendKey val="0"/>
          <c:showVal val="0"/>
          <c:showCatName val="0"/>
          <c:showSerName val="0"/>
          <c:showPercent val="0"/>
          <c:showBubbleSize val="0"/>
        </c:dLbls>
        <c:gapWidth val="37"/>
        <c:axId val="1442935024"/>
        <c:axId val="759866271"/>
      </c:barChart>
      <c:catAx>
        <c:axId val="14429350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59866271"/>
        <c:crosses val="autoZero"/>
        <c:auto val="1"/>
        <c:lblAlgn val="r"/>
        <c:lblOffset val="100"/>
        <c:noMultiLvlLbl val="0"/>
      </c:catAx>
      <c:valAx>
        <c:axId val="759866271"/>
        <c:scaling>
          <c:orientation val="minMax"/>
        </c:scaling>
        <c:delete val="1"/>
        <c:axPos val="b"/>
        <c:numFmt formatCode="0.0" sourceLinked="1"/>
        <c:majorTickMark val="none"/>
        <c:minorTickMark val="none"/>
        <c:tickLblPos val="nextTo"/>
        <c:crossAx val="1442935024"/>
        <c:crosses val="autoZero"/>
        <c:crossBetween val="between"/>
      </c:valAx>
      <c:spPr>
        <a:noFill/>
        <a:ln w="25400">
          <a:noFill/>
        </a:ln>
        <a:effectLst/>
      </c:spPr>
    </c:plotArea>
    <c:plotVisOnly val="1"/>
    <c:dispBlanksAs val="gap"/>
    <c:showDLblsOverMax val="0"/>
    <c:extLst/>
  </c:chart>
  <c:spPr>
    <a:noFill/>
    <a:ln w="9525" cap="flat" cmpd="sng" algn="ctr">
      <a:noFill/>
      <a:round/>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0943272778583426"/>
          <c:y val="5.1764705882352942E-2"/>
          <c:w val="0.17782497387483034"/>
          <c:h val="0.89647058823529413"/>
        </c:manualLayout>
      </c:layout>
      <c:barChart>
        <c:barDir val="bar"/>
        <c:grouping val="clustered"/>
        <c:varyColors val="0"/>
        <c:ser>
          <c:idx val="0"/>
          <c:order val="0"/>
          <c:spPr>
            <a:solidFill>
              <a:schemeClr val="tx2">
                <a:lumMod val="40000"/>
                <a:lumOff val="60000"/>
              </a:schemeClr>
            </a:solidFill>
            <a:ln>
              <a:noFill/>
            </a:ln>
            <a:effectLst/>
          </c:spPr>
          <c:invertIfNegative val="0"/>
          <c:dPt>
            <c:idx val="0"/>
            <c:invertIfNegative val="0"/>
            <c:bubble3D val="0"/>
            <c:spPr>
              <a:solidFill>
                <a:srgbClr val="44546A">
                  <a:lumMod val="40000"/>
                  <a:lumOff val="60000"/>
                </a:srgbClr>
              </a:solidFill>
              <a:ln>
                <a:noFill/>
              </a:ln>
              <a:effectLst/>
            </c:spPr>
            <c:extLst>
              <c:ext xmlns:c16="http://schemas.microsoft.com/office/drawing/2014/chart" uri="{C3380CC4-5D6E-409C-BE32-E72D297353CC}">
                <c16:uniqueId val="{00000001-C36C-46F9-9D9A-BF2A43460539}"/>
              </c:ext>
            </c:extLst>
          </c:dPt>
          <c:dPt>
            <c:idx val="1"/>
            <c:invertIfNegative val="0"/>
            <c:bubble3D val="0"/>
            <c:spPr>
              <a:solidFill>
                <a:srgbClr val="44546A">
                  <a:lumMod val="40000"/>
                  <a:lumOff val="60000"/>
                </a:srgbClr>
              </a:solidFill>
              <a:ln>
                <a:noFill/>
              </a:ln>
              <a:effectLst/>
            </c:spPr>
            <c:extLst>
              <c:ext xmlns:c16="http://schemas.microsoft.com/office/drawing/2014/chart" uri="{C3380CC4-5D6E-409C-BE32-E72D297353CC}">
                <c16:uniqueId val="{00000003-C36C-46F9-9D9A-BF2A43460539}"/>
              </c:ext>
            </c:extLst>
          </c:dPt>
          <c:dPt>
            <c:idx val="5"/>
            <c:invertIfNegative val="0"/>
            <c:bubble3D val="0"/>
            <c:spPr>
              <a:solidFill>
                <a:srgbClr val="C00000"/>
              </a:solidFill>
              <a:ln>
                <a:noFill/>
              </a:ln>
              <a:effectLst/>
            </c:spPr>
            <c:extLst>
              <c:ext xmlns:c16="http://schemas.microsoft.com/office/drawing/2014/chart" uri="{C3380CC4-5D6E-409C-BE32-E72D297353CC}">
                <c16:uniqueId val="{00000008-9E57-4E91-9C73-D410B9AC44D2}"/>
              </c:ext>
            </c:extLst>
          </c:dPt>
          <c:dPt>
            <c:idx val="6"/>
            <c:invertIfNegative val="0"/>
            <c:bubble3D val="0"/>
            <c:spPr>
              <a:solidFill>
                <a:srgbClr val="FFC000"/>
              </a:solidFill>
              <a:ln>
                <a:noFill/>
              </a:ln>
              <a:effectLst/>
            </c:spPr>
            <c:extLst>
              <c:ext xmlns:c16="http://schemas.microsoft.com/office/drawing/2014/chart" uri="{C3380CC4-5D6E-409C-BE32-E72D297353CC}">
                <c16:uniqueId val="{00000005-C36C-46F9-9D9A-BF2A43460539}"/>
              </c:ext>
            </c:extLst>
          </c:dPt>
          <c:dPt>
            <c:idx val="8"/>
            <c:invertIfNegative val="0"/>
            <c:bubble3D val="0"/>
            <c:spPr>
              <a:solidFill>
                <a:srgbClr val="44546A">
                  <a:lumMod val="40000"/>
                  <a:lumOff val="60000"/>
                </a:srgbClr>
              </a:solidFill>
              <a:ln>
                <a:noFill/>
              </a:ln>
              <a:effectLst/>
            </c:spPr>
            <c:extLst>
              <c:ext xmlns:c16="http://schemas.microsoft.com/office/drawing/2014/chart" uri="{C3380CC4-5D6E-409C-BE32-E72D297353CC}">
                <c16:uniqueId val="{00000007-C36C-46F9-9D9A-BF2A4346053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'Region 1'!$B$3:$B$12</c:f>
              <c:strCache>
                <c:ptCount val="10"/>
                <c:pt idx="0">
                  <c:v>Lauderdale, Colbert, Franklin, &amp; Marion (Northeast) Counties</c:v>
                </c:pt>
                <c:pt idx="1">
                  <c:v>Huntsville City (Central &amp; South) </c:v>
                </c:pt>
                <c:pt idx="2">
                  <c:v>Morgan &amp; Lawrence Counties - Decatur City</c:v>
                </c:pt>
                <c:pt idx="3">
                  <c:v>DeKalb &amp; Jackson Counties</c:v>
                </c:pt>
                <c:pt idx="4">
                  <c:v>Cullman &amp; Winston Counties</c:v>
                </c:pt>
                <c:pt idx="5">
                  <c:v>Alabama</c:v>
                </c:pt>
                <c:pt idx="6">
                  <c:v>United States</c:v>
                </c:pt>
                <c:pt idx="7">
                  <c:v>Limestone &amp; Madison (Outer) Counties - Huntsville City </c:v>
                </c:pt>
                <c:pt idx="8">
                  <c:v>Marshall &amp; Madison (Southeast) Counties - Huntsville City</c:v>
                </c:pt>
                <c:pt idx="9">
                  <c:v>Huntsville (North) &amp; Madison (East) Cities</c:v>
                </c:pt>
              </c:strCache>
            </c:strRef>
          </c:cat>
          <c:val>
            <c:numRef>
              <c:f>'Region 1'!$R$3:$R$12</c:f>
              <c:numCache>
                <c:formatCode>0.0</c:formatCode>
                <c:ptCount val="10"/>
                <c:pt idx="0">
                  <c:v>-0.89375716606221756</c:v>
                </c:pt>
                <c:pt idx="1">
                  <c:v>-0.69954714349178437</c:v>
                </c:pt>
                <c:pt idx="2">
                  <c:v>-0.63986332406942747</c:v>
                </c:pt>
                <c:pt idx="3">
                  <c:v>-0.46994021111009765</c:v>
                </c:pt>
                <c:pt idx="4">
                  <c:v>-0.27716751452153748</c:v>
                </c:pt>
                <c:pt idx="5" formatCode="0.00">
                  <c:v>-0.25733427473352782</c:v>
                </c:pt>
                <c:pt idx="6" formatCode="0.00">
                  <c:v>-1.1516451603694085E-2</c:v>
                </c:pt>
                <c:pt idx="7">
                  <c:v>0.80733623357131423</c:v>
                </c:pt>
                <c:pt idx="8">
                  <c:v>1.3191410930184961</c:v>
                </c:pt>
                <c:pt idx="9">
                  <c:v>1.6477531625731825</c:v>
                </c:pt>
              </c:numCache>
            </c:numRef>
          </c:val>
          <c:extLst>
            <c:ext xmlns:c16="http://schemas.microsoft.com/office/drawing/2014/chart" uri="{C3380CC4-5D6E-409C-BE32-E72D297353CC}">
              <c16:uniqueId val="{00000008-C36C-46F9-9D9A-BF2A43460539}"/>
            </c:ext>
          </c:extLst>
        </c:ser>
        <c:dLbls>
          <c:showLegendKey val="0"/>
          <c:showVal val="0"/>
          <c:showCatName val="0"/>
          <c:showSerName val="0"/>
          <c:showPercent val="0"/>
          <c:showBubbleSize val="0"/>
        </c:dLbls>
        <c:gapWidth val="37"/>
        <c:axId val="1442935024"/>
        <c:axId val="759866271"/>
      </c:barChart>
      <c:catAx>
        <c:axId val="1442935024"/>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59866271"/>
        <c:crosses val="autoZero"/>
        <c:auto val="1"/>
        <c:lblAlgn val="r"/>
        <c:lblOffset val="100"/>
        <c:noMultiLvlLbl val="0"/>
      </c:catAx>
      <c:valAx>
        <c:axId val="759866271"/>
        <c:scaling>
          <c:orientation val="minMax"/>
        </c:scaling>
        <c:delete val="1"/>
        <c:axPos val="b"/>
        <c:numFmt formatCode="0.0" sourceLinked="1"/>
        <c:majorTickMark val="none"/>
        <c:minorTickMark val="none"/>
        <c:tickLblPos val="nextTo"/>
        <c:crossAx val="1442935024"/>
        <c:crosses val="autoZero"/>
        <c:crossBetween val="between"/>
      </c:valAx>
      <c:spPr>
        <a:noFill/>
        <a:ln w="25400">
          <a:noFill/>
        </a:ln>
        <a:effectLst/>
      </c:spPr>
    </c:plotArea>
    <c:plotVisOnly val="1"/>
    <c:dispBlanksAs val="gap"/>
    <c:showDLblsOverMax val="0"/>
    <c:extLst/>
  </c:chart>
  <c:spPr>
    <a:noFill/>
    <a:ln w="9525" cap="flat" cmpd="sng" algn="ctr">
      <a:noFill/>
      <a:round/>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1928595105228652E-2"/>
          <c:y val="2.7877965950167685E-2"/>
          <c:w val="0.97614280978954271"/>
          <c:h val="0.79819053809793028"/>
        </c:manualLayout>
      </c:layout>
      <c:barChart>
        <c:barDir val="col"/>
        <c:grouping val="clustered"/>
        <c:varyColors val="0"/>
        <c:ser>
          <c:idx val="0"/>
          <c:order val="0"/>
          <c:tx>
            <c:strRef>
              <c:f>FIG01__CHART!$B$6</c:f>
              <c:strCache>
                <c:ptCount val="1"/>
                <c:pt idx="0">
                  <c:v>2012</c:v>
                </c:pt>
              </c:strCache>
            </c:strRef>
          </c:tx>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16200000" scaled="0"/>
            </a:gradFill>
            <a:ln>
              <a:noFill/>
            </a:ln>
            <a:effectLst>
              <a:outerShdw blurRad="40000" dist="23000" dir="5400000" rotWithShape="0">
                <a:srgbClr val="000000">
                  <a:alpha val="35000"/>
                </a:srgbClr>
              </a:outerShdw>
            </a:effectLst>
          </c:spPr>
          <c:invertIfNegative val="0"/>
          <c:dLbls>
            <c:dLbl>
              <c:idx val="0"/>
              <c:tx>
                <c:rich>
                  <a:bodyPr/>
                  <a:lstStyle/>
                  <a:p>
                    <a:fld id="{0346D25D-A26F-4A85-9C52-F873E2EE587E}"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3587-4BF9-97A7-EBF81637296F}"/>
                </c:ext>
              </c:extLst>
            </c:dLbl>
            <c:dLbl>
              <c:idx val="1"/>
              <c:tx>
                <c:rich>
                  <a:bodyPr/>
                  <a:lstStyle/>
                  <a:p>
                    <a:fld id="{E993D5CA-FB4C-46A4-917E-2C50A087B863}"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3587-4BF9-97A7-EBF81637296F}"/>
                </c:ext>
              </c:extLst>
            </c:dLbl>
            <c:dLbl>
              <c:idx val="2"/>
              <c:tx>
                <c:rich>
                  <a:bodyPr/>
                  <a:lstStyle/>
                  <a:p>
                    <a:fld id="{C147F71A-740A-4C50-8C3C-E2B8983B8CD9}"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3587-4BF9-97A7-EBF81637296F}"/>
                </c:ext>
              </c:extLst>
            </c:dLbl>
            <c:dLbl>
              <c:idx val="3"/>
              <c:tx>
                <c:rich>
                  <a:bodyPr/>
                  <a:lstStyle/>
                  <a:p>
                    <a:fld id="{24765AA4-D17D-4126-A4CE-BD6AF04924B4}"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3587-4BF9-97A7-EBF81637296F}"/>
                </c:ext>
              </c:extLst>
            </c:dLbl>
            <c:dLbl>
              <c:idx val="4"/>
              <c:tx>
                <c:rich>
                  <a:bodyPr/>
                  <a:lstStyle/>
                  <a:p>
                    <a:fld id="{1D9FEF86-5D19-43DF-87B2-A3C94F7F290F}"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3587-4BF9-97A7-EBF81637296F}"/>
                </c:ext>
              </c:extLst>
            </c:dLbl>
            <c:dLbl>
              <c:idx val="5"/>
              <c:tx>
                <c:rich>
                  <a:bodyPr/>
                  <a:lstStyle/>
                  <a:p>
                    <a:fld id="{003D7646-CA3A-42E9-902B-6C143B845A88}"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3587-4BF9-97A7-EBF81637296F}"/>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ysClr val="windowText" lastClr="000000"/>
                    </a:solidFill>
                    <a:latin typeface="+mn-lt"/>
                    <a:ea typeface="+mn-ea"/>
                    <a:cs typeface="Times New Roman" panose="02020603050405020304" pitchFamily="18" charset="0"/>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[1]CHART!$A$7:$A$12</c:f>
              <c:strCache>
                <c:ptCount val="6"/>
                <c:pt idx="0">
                  <c:v>Undergraduate Certificates</c:v>
                </c:pt>
                <c:pt idx="1">
                  <c:v>Associate Degrees</c:v>
                </c:pt>
                <c:pt idx="2">
                  <c:v>Bachelor's Degrees and Post Bacc Certificates</c:v>
                </c:pt>
                <c:pt idx="3">
                  <c:v>Master's Degrees and Post Master's Certificates</c:v>
                </c:pt>
                <c:pt idx="4">
                  <c:v>Doctoral Research and Doctoral Other</c:v>
                </c:pt>
                <c:pt idx="5">
                  <c:v>Doctoral Professional</c:v>
                </c:pt>
              </c:strCache>
            </c:strRef>
          </c:cat>
          <c:val>
            <c:numRef>
              <c:f>FIG01__CHART!$B$7:$B$12</c:f>
              <c:numCache>
                <c:formatCode>0.00</c:formatCode>
                <c:ptCount val="6"/>
                <c:pt idx="0">
                  <c:v>0.62796776301459378</c:v>
                </c:pt>
                <c:pt idx="1">
                  <c:v>0.69484876638794257</c:v>
                </c:pt>
                <c:pt idx="2">
                  <c:v>0.50431076712060352</c:v>
                </c:pt>
                <c:pt idx="3">
                  <c:v>0.48732810546653027</c:v>
                </c:pt>
                <c:pt idx="4">
                  <c:v>0.31147540983606559</c:v>
                </c:pt>
                <c:pt idx="5">
                  <c:v>0.41698113207547172</c:v>
                </c:pt>
              </c:numCache>
            </c:numRef>
          </c:val>
          <c:extLst>
            <c:ext xmlns:c15="http://schemas.microsoft.com/office/drawing/2012/chart" uri="{02D57815-91ED-43cb-92C2-25804820EDAC}">
              <c15:datalabelsRange>
                <c15:f>FIG01__CHART!$B$14:$B$19</c15:f>
                <c15:dlblRangeCache>
                  <c:ptCount val="6"/>
                  <c:pt idx="0">
                    <c:v>63</c:v>
                  </c:pt>
                  <c:pt idx="1">
                    <c:v>69</c:v>
                  </c:pt>
                  <c:pt idx="2">
                    <c:v>50</c:v>
                  </c:pt>
                  <c:pt idx="3">
                    <c:v>49</c:v>
                  </c:pt>
                  <c:pt idx="4">
                    <c:v>31</c:v>
                  </c:pt>
                  <c:pt idx="5">
                    <c:v>42</c:v>
                  </c:pt>
                </c15:dlblRangeCache>
              </c15:datalabelsRange>
            </c:ext>
            <c:ext xmlns:c16="http://schemas.microsoft.com/office/drawing/2014/chart" uri="{C3380CC4-5D6E-409C-BE32-E72D297353CC}">
              <c16:uniqueId val="{00000006-3587-4BF9-97A7-EBF81637296F}"/>
            </c:ext>
          </c:extLst>
        </c:ser>
        <c:ser>
          <c:idx val="1"/>
          <c:order val="1"/>
          <c:tx>
            <c:strRef>
              <c:f>FIG01__CHART!$C$6</c:f>
              <c:strCache>
                <c:ptCount val="1"/>
                <c:pt idx="0">
                  <c:v>2013</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16200000" scaled="0"/>
            </a:gradFill>
            <a:ln>
              <a:noFill/>
            </a:ln>
            <a:effectLst>
              <a:outerShdw blurRad="40000" dist="23000" dir="5400000" rotWithShape="0">
                <a:srgbClr val="000000">
                  <a:alpha val="35000"/>
                </a:srgbClr>
              </a:outerShdw>
            </a:effectLst>
          </c:spPr>
          <c:invertIfNegative val="0"/>
          <c:dLbls>
            <c:dLbl>
              <c:idx val="0"/>
              <c:tx>
                <c:rich>
                  <a:bodyPr/>
                  <a:lstStyle/>
                  <a:p>
                    <a:fld id="{0EB05C9E-4C8D-4D1A-816D-899D47FF633E}"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3587-4BF9-97A7-EBF81637296F}"/>
                </c:ext>
              </c:extLst>
            </c:dLbl>
            <c:dLbl>
              <c:idx val="1"/>
              <c:tx>
                <c:rich>
                  <a:bodyPr/>
                  <a:lstStyle/>
                  <a:p>
                    <a:fld id="{DB5EB4AB-7ECB-4E33-B322-957EA7D03109}"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3587-4BF9-97A7-EBF81637296F}"/>
                </c:ext>
              </c:extLst>
            </c:dLbl>
            <c:dLbl>
              <c:idx val="2"/>
              <c:tx>
                <c:rich>
                  <a:bodyPr/>
                  <a:lstStyle/>
                  <a:p>
                    <a:fld id="{5F0B2780-55DC-4EE8-B24A-EBC012D8012B}"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3587-4BF9-97A7-EBF81637296F}"/>
                </c:ext>
              </c:extLst>
            </c:dLbl>
            <c:dLbl>
              <c:idx val="3"/>
              <c:tx>
                <c:rich>
                  <a:bodyPr/>
                  <a:lstStyle/>
                  <a:p>
                    <a:fld id="{EE729DFD-E901-4C15-A54D-EB79A9BF1DAF}"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3587-4BF9-97A7-EBF81637296F}"/>
                </c:ext>
              </c:extLst>
            </c:dLbl>
            <c:dLbl>
              <c:idx val="4"/>
              <c:tx>
                <c:rich>
                  <a:bodyPr/>
                  <a:lstStyle/>
                  <a:p>
                    <a:fld id="{40071CAD-E44F-45AE-9806-84484C4139DF}"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3587-4BF9-97A7-EBF81637296F}"/>
                </c:ext>
              </c:extLst>
            </c:dLbl>
            <c:dLbl>
              <c:idx val="5"/>
              <c:tx>
                <c:rich>
                  <a:bodyPr/>
                  <a:lstStyle/>
                  <a:p>
                    <a:fld id="{544DA481-1356-4858-AD69-AC0E33EB618E}"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3587-4BF9-97A7-EBF81637296F}"/>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Times New Roman" panose="02020603050405020304" pitchFamily="18" charset="0"/>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a:solidFill>
                        <a:schemeClr val="tx2">
                          <a:lumMod val="35000"/>
                          <a:lumOff val="65000"/>
                        </a:schemeClr>
                      </a:solidFill>
                    </a:ln>
                    <a:effectLst/>
                  </c:spPr>
                </c15:leaderLines>
              </c:ext>
            </c:extLst>
          </c:dLbls>
          <c:cat>
            <c:strRef>
              <c:f>[1]CHART!$A$7:$A$12</c:f>
              <c:strCache>
                <c:ptCount val="6"/>
                <c:pt idx="0">
                  <c:v>Undergraduate Certificates</c:v>
                </c:pt>
                <c:pt idx="1">
                  <c:v>Associate Degrees</c:v>
                </c:pt>
                <c:pt idx="2">
                  <c:v>Bachelor's Degrees and Post Bacc Certificates</c:v>
                </c:pt>
                <c:pt idx="3">
                  <c:v>Master's Degrees and Post Master's Certificates</c:v>
                </c:pt>
                <c:pt idx="4">
                  <c:v>Doctoral Research and Doctoral Other</c:v>
                </c:pt>
                <c:pt idx="5">
                  <c:v>Doctoral Professional</c:v>
                </c:pt>
              </c:strCache>
            </c:strRef>
          </c:cat>
          <c:val>
            <c:numRef>
              <c:f>FIG01__CHART!$C$7:$C$12</c:f>
              <c:numCache>
                <c:formatCode>0.00</c:formatCode>
                <c:ptCount val="6"/>
                <c:pt idx="0">
                  <c:v>0.65163081193615546</c:v>
                </c:pt>
                <c:pt idx="1">
                  <c:v>0.71001188033264928</c:v>
                </c:pt>
                <c:pt idx="2">
                  <c:v>0.50574819210087152</c:v>
                </c:pt>
                <c:pt idx="3">
                  <c:v>0.47157075849445146</c:v>
                </c:pt>
                <c:pt idx="4">
                  <c:v>0.28613569321533922</c:v>
                </c:pt>
                <c:pt idx="5">
                  <c:v>0.38703870387038702</c:v>
                </c:pt>
              </c:numCache>
            </c:numRef>
          </c:val>
          <c:extLst>
            <c:ext xmlns:c15="http://schemas.microsoft.com/office/drawing/2012/chart" uri="{02D57815-91ED-43cb-92C2-25804820EDAC}">
              <c15:datalabelsRange>
                <c15:f>FIG01__CHART!$C$14:$C$19</c15:f>
                <c15:dlblRangeCache>
                  <c:ptCount val="6"/>
                  <c:pt idx="0">
                    <c:v>65</c:v>
                  </c:pt>
                  <c:pt idx="1">
                    <c:v>71</c:v>
                  </c:pt>
                  <c:pt idx="2">
                    <c:v>51</c:v>
                  </c:pt>
                  <c:pt idx="3">
                    <c:v>47</c:v>
                  </c:pt>
                  <c:pt idx="4">
                    <c:v>29</c:v>
                  </c:pt>
                  <c:pt idx="5">
                    <c:v>39</c:v>
                  </c:pt>
                </c15:dlblRangeCache>
              </c15:datalabelsRange>
            </c:ext>
            <c:ext xmlns:c16="http://schemas.microsoft.com/office/drawing/2014/chart" uri="{C3380CC4-5D6E-409C-BE32-E72D297353CC}">
              <c16:uniqueId val="{0000000D-3587-4BF9-97A7-EBF81637296F}"/>
            </c:ext>
          </c:extLst>
        </c:ser>
        <c:ser>
          <c:idx val="2"/>
          <c:order val="2"/>
          <c:tx>
            <c:strRef>
              <c:f>FIG01__CHART!$D$6</c:f>
              <c:strCache>
                <c:ptCount val="1"/>
                <c:pt idx="0">
                  <c:v>2014</c:v>
                </c:pt>
              </c:strCache>
            </c:strRef>
          </c:tx>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16200000" scaled="0"/>
            </a:gradFill>
            <a:ln>
              <a:noFill/>
            </a:ln>
            <a:effectLst>
              <a:outerShdw blurRad="40000" dist="23000" dir="5400000" rotWithShape="0">
                <a:srgbClr val="000000">
                  <a:alpha val="35000"/>
                </a:srgbClr>
              </a:outerShdw>
            </a:effectLst>
          </c:spPr>
          <c:invertIfNegative val="0"/>
          <c:dLbls>
            <c:dLbl>
              <c:idx val="0"/>
              <c:tx>
                <c:rich>
                  <a:bodyPr/>
                  <a:lstStyle/>
                  <a:p>
                    <a:fld id="{C32E55B6-CC65-4CB1-BB32-A44CFFDFE8CC}"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3587-4BF9-97A7-EBF81637296F}"/>
                </c:ext>
              </c:extLst>
            </c:dLbl>
            <c:dLbl>
              <c:idx val="1"/>
              <c:tx>
                <c:rich>
                  <a:bodyPr/>
                  <a:lstStyle/>
                  <a:p>
                    <a:fld id="{061C656B-38DE-4C1B-B1A5-D7452EB66B80}"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3587-4BF9-97A7-EBF81637296F}"/>
                </c:ext>
              </c:extLst>
            </c:dLbl>
            <c:dLbl>
              <c:idx val="2"/>
              <c:tx>
                <c:rich>
                  <a:bodyPr/>
                  <a:lstStyle/>
                  <a:p>
                    <a:fld id="{BBFC76E6-BE71-44AB-8A9D-9F5617071A1F}"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3587-4BF9-97A7-EBF81637296F}"/>
                </c:ext>
              </c:extLst>
            </c:dLbl>
            <c:dLbl>
              <c:idx val="3"/>
              <c:tx>
                <c:rich>
                  <a:bodyPr/>
                  <a:lstStyle/>
                  <a:p>
                    <a:fld id="{0059067E-5C81-4DD9-AD3E-4DA0F9EEEB9A}"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3587-4BF9-97A7-EBF81637296F}"/>
                </c:ext>
              </c:extLst>
            </c:dLbl>
            <c:dLbl>
              <c:idx val="4"/>
              <c:tx>
                <c:rich>
                  <a:bodyPr/>
                  <a:lstStyle/>
                  <a:p>
                    <a:fld id="{35F1455B-FF1C-4081-A782-10309E9BBC6A}"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3587-4BF9-97A7-EBF81637296F}"/>
                </c:ext>
              </c:extLst>
            </c:dLbl>
            <c:dLbl>
              <c:idx val="5"/>
              <c:tx>
                <c:rich>
                  <a:bodyPr/>
                  <a:lstStyle/>
                  <a:p>
                    <a:fld id="{7B9673F0-8A98-416B-9857-15C4E86A25D6}"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3587-4BF9-97A7-EBF81637296F}"/>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Times New Roman" panose="02020603050405020304" pitchFamily="18" charset="0"/>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[1]CHART!$A$7:$A$12</c:f>
              <c:strCache>
                <c:ptCount val="6"/>
                <c:pt idx="0">
                  <c:v>Undergraduate Certificates</c:v>
                </c:pt>
                <c:pt idx="1">
                  <c:v>Associate Degrees</c:v>
                </c:pt>
                <c:pt idx="2">
                  <c:v>Bachelor's Degrees and Post Bacc Certificates</c:v>
                </c:pt>
                <c:pt idx="3">
                  <c:v>Master's Degrees and Post Master's Certificates</c:v>
                </c:pt>
                <c:pt idx="4">
                  <c:v>Doctoral Research and Doctoral Other</c:v>
                </c:pt>
                <c:pt idx="5">
                  <c:v>Doctoral Professional</c:v>
                </c:pt>
              </c:strCache>
            </c:strRef>
          </c:cat>
          <c:val>
            <c:numRef>
              <c:f>FIG01__CHART!$D$7:$D$12</c:f>
              <c:numCache>
                <c:formatCode>0.00</c:formatCode>
                <c:ptCount val="6"/>
                <c:pt idx="0">
                  <c:v>0.63546922300706354</c:v>
                </c:pt>
                <c:pt idx="1">
                  <c:v>0.70750000000000002</c:v>
                </c:pt>
                <c:pt idx="2">
                  <c:v>0.48889815973670792</c:v>
                </c:pt>
                <c:pt idx="3">
                  <c:v>0.46184831396017956</c:v>
                </c:pt>
                <c:pt idx="4">
                  <c:v>0.30491329479768786</c:v>
                </c:pt>
                <c:pt idx="5">
                  <c:v>0.36395450568678916</c:v>
                </c:pt>
              </c:numCache>
            </c:numRef>
          </c:val>
          <c:extLst>
            <c:ext xmlns:c15="http://schemas.microsoft.com/office/drawing/2012/chart" uri="{02D57815-91ED-43cb-92C2-25804820EDAC}">
              <c15:datalabelsRange>
                <c15:f>FIG01__CHART!$D$14:$D$19</c15:f>
                <c15:dlblRangeCache>
                  <c:ptCount val="6"/>
                  <c:pt idx="0">
                    <c:v>64</c:v>
                  </c:pt>
                  <c:pt idx="1">
                    <c:v>71</c:v>
                  </c:pt>
                  <c:pt idx="2">
                    <c:v>49</c:v>
                  </c:pt>
                  <c:pt idx="3">
                    <c:v>46</c:v>
                  </c:pt>
                  <c:pt idx="4">
                    <c:v>30</c:v>
                  </c:pt>
                  <c:pt idx="5">
                    <c:v>36</c:v>
                  </c:pt>
                </c15:dlblRangeCache>
              </c15:datalabelsRange>
            </c:ext>
            <c:ext xmlns:c16="http://schemas.microsoft.com/office/drawing/2014/chart" uri="{C3380CC4-5D6E-409C-BE32-E72D297353CC}">
              <c16:uniqueId val="{00000014-3587-4BF9-97A7-EBF81637296F}"/>
            </c:ext>
          </c:extLst>
        </c:ser>
        <c:ser>
          <c:idx val="3"/>
          <c:order val="3"/>
          <c:tx>
            <c:strRef>
              <c:f>FIG01__CHART!$E$6</c:f>
              <c:strCache>
                <c:ptCount val="1"/>
                <c:pt idx="0">
                  <c:v>2015</c:v>
                </c:pt>
              </c:strCache>
            </c:strRef>
          </c:tx>
          <c:spPr>
            <a:gradFill rotWithShape="1">
              <a:gsLst>
                <a:gs pos="0">
                  <a:schemeClr val="accent5">
                    <a:tint val="58000"/>
                    <a:shade val="51000"/>
                    <a:satMod val="130000"/>
                  </a:schemeClr>
                </a:gs>
                <a:gs pos="80000">
                  <a:schemeClr val="accent5">
                    <a:tint val="58000"/>
                    <a:shade val="93000"/>
                    <a:satMod val="130000"/>
                  </a:schemeClr>
                </a:gs>
                <a:gs pos="100000">
                  <a:schemeClr val="accent5">
                    <a:tint val="58000"/>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0"/>
              <c:tx>
                <c:rich>
                  <a:bodyPr/>
                  <a:lstStyle/>
                  <a:p>
                    <a:fld id="{7C28F69C-FF42-4398-A580-ADF1E9B1BF61}"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3587-4BF9-97A7-EBF81637296F}"/>
                </c:ext>
              </c:extLst>
            </c:dLbl>
            <c:dLbl>
              <c:idx val="1"/>
              <c:tx>
                <c:rich>
                  <a:bodyPr/>
                  <a:lstStyle/>
                  <a:p>
                    <a:fld id="{AC262534-AAC7-4D40-A52A-BCCC81D44DB0}"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3587-4BF9-97A7-EBF81637296F}"/>
                </c:ext>
              </c:extLst>
            </c:dLbl>
            <c:dLbl>
              <c:idx val="2"/>
              <c:tx>
                <c:rich>
                  <a:bodyPr/>
                  <a:lstStyle/>
                  <a:p>
                    <a:fld id="{7BEB5A1E-D63C-4625-88B3-72086DD241FB}"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3587-4BF9-97A7-EBF81637296F}"/>
                </c:ext>
              </c:extLst>
            </c:dLbl>
            <c:dLbl>
              <c:idx val="3"/>
              <c:tx>
                <c:rich>
                  <a:bodyPr/>
                  <a:lstStyle/>
                  <a:p>
                    <a:fld id="{6CA8B0F6-38E6-40C3-9ABA-5B60BE2D4DA2}"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3587-4BF9-97A7-EBF81637296F}"/>
                </c:ext>
              </c:extLst>
            </c:dLbl>
            <c:dLbl>
              <c:idx val="4"/>
              <c:tx>
                <c:rich>
                  <a:bodyPr/>
                  <a:lstStyle/>
                  <a:p>
                    <a:fld id="{1A7324DD-08C2-4DF8-9D11-E84A763B5190}"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9-3587-4BF9-97A7-EBF81637296F}"/>
                </c:ext>
              </c:extLst>
            </c:dLbl>
            <c:dLbl>
              <c:idx val="5"/>
              <c:tx>
                <c:rich>
                  <a:bodyPr/>
                  <a:lstStyle/>
                  <a:p>
                    <a:fld id="{A35FF821-70D7-4546-A342-C9094A4CB84C}"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3587-4BF9-97A7-EBF81637296F}"/>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Times New Roman" panose="02020603050405020304" pitchFamily="18" charset="0"/>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a:solidFill>
                        <a:schemeClr val="tx2">
                          <a:lumMod val="35000"/>
                          <a:lumOff val="65000"/>
                        </a:schemeClr>
                      </a:solidFill>
                    </a:ln>
                    <a:effectLst/>
                  </c:spPr>
                </c15:leaderLines>
              </c:ext>
            </c:extLst>
          </c:dLbls>
          <c:val>
            <c:numRef>
              <c:f>FIG01__CHART!$E$7:$E$12</c:f>
              <c:numCache>
                <c:formatCode>0.00</c:formatCode>
                <c:ptCount val="6"/>
                <c:pt idx="0">
                  <c:v>0.64543129504766339</c:v>
                </c:pt>
                <c:pt idx="1">
                  <c:v>0.71178310740354533</c:v>
                </c:pt>
                <c:pt idx="2">
                  <c:v>0.47713164140953074</c:v>
                </c:pt>
                <c:pt idx="3">
                  <c:v>0.442901058863714</c:v>
                </c:pt>
                <c:pt idx="4">
                  <c:v>0.27320954907161804</c:v>
                </c:pt>
                <c:pt idx="5">
                  <c:v>0.34459459459459457</c:v>
                </c:pt>
              </c:numCache>
            </c:numRef>
          </c:val>
          <c:extLst>
            <c:ext xmlns:c15="http://schemas.microsoft.com/office/drawing/2012/chart" uri="{02D57815-91ED-43cb-92C2-25804820EDAC}">
              <c15:datalabelsRange>
                <c15:f>FIG01__CHART!$E$14:$E$19</c15:f>
                <c15:dlblRangeCache>
                  <c:ptCount val="6"/>
                  <c:pt idx="0">
                    <c:v>65</c:v>
                  </c:pt>
                  <c:pt idx="1">
                    <c:v>71</c:v>
                  </c:pt>
                  <c:pt idx="2">
                    <c:v>48</c:v>
                  </c:pt>
                  <c:pt idx="3">
                    <c:v>44</c:v>
                  </c:pt>
                  <c:pt idx="4">
                    <c:v>27</c:v>
                  </c:pt>
                  <c:pt idx="5">
                    <c:v>34</c:v>
                  </c:pt>
                </c15:dlblRangeCache>
              </c15:datalabelsRange>
            </c:ext>
            <c:ext xmlns:c16="http://schemas.microsoft.com/office/drawing/2014/chart" uri="{C3380CC4-5D6E-409C-BE32-E72D297353CC}">
              <c16:uniqueId val="{0000001B-3587-4BF9-97A7-EBF81637296F}"/>
            </c:ext>
          </c:extLst>
        </c:ser>
        <c:dLbls>
          <c:dLblPos val="inEnd"/>
          <c:showLegendKey val="0"/>
          <c:showVal val="1"/>
          <c:showCatName val="0"/>
          <c:showSerName val="0"/>
          <c:showPercent val="0"/>
          <c:showBubbleSize val="0"/>
        </c:dLbls>
        <c:gapWidth val="163"/>
        <c:overlap val="-15"/>
        <c:axId val="6134192"/>
        <c:axId val="6135024"/>
      </c:barChart>
      <c:catAx>
        <c:axId val="613419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500" b="1" i="0" u="none" strike="noStrike" kern="1200" baseline="0">
                <a:solidFill>
                  <a:schemeClr val="tx1"/>
                </a:solidFill>
                <a:latin typeface="+mn-lt"/>
                <a:ea typeface="+mn-ea"/>
                <a:cs typeface="Times New Roman" panose="02020603050405020304" pitchFamily="18" charset="0"/>
              </a:defRPr>
            </a:pPr>
            <a:endParaRPr lang="en-US"/>
          </a:p>
        </c:txPr>
        <c:crossAx val="6135024"/>
        <c:crosses val="autoZero"/>
        <c:auto val="1"/>
        <c:lblAlgn val="ctr"/>
        <c:lblOffset val="100"/>
        <c:noMultiLvlLbl val="0"/>
      </c:catAx>
      <c:valAx>
        <c:axId val="6135024"/>
        <c:scaling>
          <c:orientation val="minMax"/>
          <c:max val="0.9"/>
        </c:scaling>
        <c:delete val="1"/>
        <c:axPos val="l"/>
        <c:majorGridlines>
          <c:spPr>
            <a:ln w="9525" cap="flat" cmpd="sng" algn="ctr">
              <a:noFill/>
              <a:round/>
            </a:ln>
            <a:effectLst/>
          </c:spPr>
        </c:majorGridlines>
        <c:numFmt formatCode="0.00" sourceLinked="1"/>
        <c:majorTickMark val="out"/>
        <c:minorTickMark val="none"/>
        <c:tickLblPos val="nextTo"/>
        <c:crossAx val="6134192"/>
        <c:crosses val="autoZero"/>
        <c:crossBetween val="between"/>
      </c:valAx>
      <c:spPr>
        <a:noFill/>
        <a:ln>
          <a:noFill/>
        </a:ln>
        <a:effectLst/>
      </c:spPr>
    </c:plotArea>
    <c:legend>
      <c:legendPos val="b"/>
      <c:layout>
        <c:manualLayout>
          <c:xMode val="edge"/>
          <c:yMode val="edge"/>
          <c:x val="0.3698256409976165"/>
          <c:y val="1.1781783176076595E-2"/>
          <c:w val="0.260348718004767"/>
          <c:h val="6.9830144007445083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Calibri" panose="020F0502020204030204" pitchFamily="34" charset="0"/>
              <a:ea typeface="+mn-ea"/>
              <a:cs typeface="Times New Roman" panose="02020603050405020304" pitchFamily="18" charset="0"/>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1928595105228652E-2"/>
          <c:y val="2.7877965950167685E-2"/>
          <c:w val="0.97614280978954271"/>
          <c:h val="0.79819053809793028"/>
        </c:manualLayout>
      </c:layout>
      <c:barChart>
        <c:barDir val="col"/>
        <c:grouping val="clustered"/>
        <c:varyColors val="0"/>
        <c:ser>
          <c:idx val="0"/>
          <c:order val="0"/>
          <c:tx>
            <c:strRef>
              <c:f>FIG01__CHART!$B$6</c:f>
              <c:strCache>
                <c:ptCount val="1"/>
                <c:pt idx="0">
                  <c:v>2012</c:v>
                </c:pt>
              </c:strCache>
            </c:strRef>
          </c:tx>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16200000" scaled="0"/>
            </a:gradFill>
            <a:ln>
              <a:noFill/>
            </a:ln>
            <a:effectLst>
              <a:outerShdw blurRad="40000" dist="23000" dir="5400000" rotWithShape="0">
                <a:srgbClr val="000000">
                  <a:alpha val="35000"/>
                </a:srgbClr>
              </a:outerShdw>
            </a:effectLst>
          </c:spPr>
          <c:invertIfNegative val="0"/>
          <c:dLbls>
            <c:dLbl>
              <c:idx val="0"/>
              <c:tx>
                <c:rich>
                  <a:bodyPr/>
                  <a:lstStyle/>
                  <a:p>
                    <a:fld id="{40714159-8211-401F-B9FF-CD22F7B66750}"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3587-4BF9-97A7-EBF81637296F}"/>
                </c:ext>
              </c:extLst>
            </c:dLbl>
            <c:dLbl>
              <c:idx val="1"/>
              <c:tx>
                <c:rich>
                  <a:bodyPr/>
                  <a:lstStyle/>
                  <a:p>
                    <a:fld id="{8873DBC2-6416-4D82-ACD7-169972F9C5F1}"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3587-4BF9-97A7-EBF81637296F}"/>
                </c:ext>
              </c:extLst>
            </c:dLbl>
            <c:dLbl>
              <c:idx val="2"/>
              <c:tx>
                <c:rich>
                  <a:bodyPr/>
                  <a:lstStyle/>
                  <a:p>
                    <a:fld id="{402C9353-FC3A-4E35-B158-E9999F35C384}"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3587-4BF9-97A7-EBF81637296F}"/>
                </c:ext>
              </c:extLst>
            </c:dLbl>
            <c:dLbl>
              <c:idx val="3"/>
              <c:tx>
                <c:rich>
                  <a:bodyPr/>
                  <a:lstStyle/>
                  <a:p>
                    <a:fld id="{28FA7115-BAD4-45EE-95F4-AF686DE7C170}"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3587-4BF9-97A7-EBF81637296F}"/>
                </c:ext>
              </c:extLst>
            </c:dLbl>
            <c:dLbl>
              <c:idx val="4"/>
              <c:tx>
                <c:rich>
                  <a:bodyPr/>
                  <a:lstStyle/>
                  <a:p>
                    <a:fld id="{44EB71D5-2250-42C5-A3AC-8885090855BE}"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3587-4BF9-97A7-EBF81637296F}"/>
                </c:ext>
              </c:extLst>
            </c:dLbl>
            <c:dLbl>
              <c:idx val="5"/>
              <c:tx>
                <c:rich>
                  <a:bodyPr/>
                  <a:lstStyle/>
                  <a:p>
                    <a:fld id="{E9BA24E9-B003-4104-9FEB-E44543DEFA45}"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3587-4BF9-97A7-EBF81637296F}"/>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ysClr val="windowText" lastClr="000000"/>
                    </a:solidFill>
                    <a:latin typeface="+mn-lt"/>
                    <a:ea typeface="+mn-ea"/>
                    <a:cs typeface="Times New Roman" panose="02020603050405020304" pitchFamily="18" charset="0"/>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[1]CHART!$A$7:$A$12</c:f>
              <c:strCache>
                <c:ptCount val="6"/>
                <c:pt idx="0">
                  <c:v>Undergraduate Certificates</c:v>
                </c:pt>
                <c:pt idx="1">
                  <c:v>Associate Degrees</c:v>
                </c:pt>
                <c:pt idx="2">
                  <c:v>Bachelor's Degrees and Post Bacc Certificates</c:v>
                </c:pt>
                <c:pt idx="3">
                  <c:v>Master's Degrees and Post Master's Certificates</c:v>
                </c:pt>
                <c:pt idx="4">
                  <c:v>Doctoral Research and Doctoral Other</c:v>
                </c:pt>
                <c:pt idx="5">
                  <c:v>Doctoral Professional</c:v>
                </c:pt>
              </c:strCache>
            </c:strRef>
          </c:cat>
          <c:val>
            <c:numRef>
              <c:f>FIG01__CHART!$B$7:$B$12</c:f>
              <c:numCache>
                <c:formatCode>0.00</c:formatCode>
                <c:ptCount val="6"/>
                <c:pt idx="0">
                  <c:v>0.62796776301459378</c:v>
                </c:pt>
                <c:pt idx="1">
                  <c:v>0.69484876638794257</c:v>
                </c:pt>
                <c:pt idx="2">
                  <c:v>0.50431076712060352</c:v>
                </c:pt>
                <c:pt idx="3">
                  <c:v>0.48732810546653027</c:v>
                </c:pt>
                <c:pt idx="4">
                  <c:v>0.31147540983606559</c:v>
                </c:pt>
                <c:pt idx="5">
                  <c:v>0.41698113207547172</c:v>
                </c:pt>
              </c:numCache>
            </c:numRef>
          </c:val>
          <c:extLst>
            <c:ext xmlns:c15="http://schemas.microsoft.com/office/drawing/2012/chart" uri="{02D57815-91ED-43cb-92C2-25804820EDAC}">
              <c15:datalabelsRange>
                <c15:f>FIG01__CHART!$B$14:$B$19</c15:f>
                <c15:dlblRangeCache>
                  <c:ptCount val="6"/>
                  <c:pt idx="0">
                    <c:v>63</c:v>
                  </c:pt>
                  <c:pt idx="1">
                    <c:v>69</c:v>
                  </c:pt>
                  <c:pt idx="2">
                    <c:v>50</c:v>
                  </c:pt>
                  <c:pt idx="3">
                    <c:v>49</c:v>
                  </c:pt>
                  <c:pt idx="4">
                    <c:v>31</c:v>
                  </c:pt>
                  <c:pt idx="5">
                    <c:v>42</c:v>
                  </c:pt>
                </c15:dlblRangeCache>
              </c15:datalabelsRange>
            </c:ext>
            <c:ext xmlns:c16="http://schemas.microsoft.com/office/drawing/2014/chart" uri="{C3380CC4-5D6E-409C-BE32-E72D297353CC}">
              <c16:uniqueId val="{00000006-3587-4BF9-97A7-EBF81637296F}"/>
            </c:ext>
          </c:extLst>
        </c:ser>
        <c:ser>
          <c:idx val="1"/>
          <c:order val="1"/>
          <c:tx>
            <c:strRef>
              <c:f>FIG01__CHART!$C$6</c:f>
              <c:strCache>
                <c:ptCount val="1"/>
                <c:pt idx="0">
                  <c:v>2013</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16200000" scaled="0"/>
            </a:gradFill>
            <a:ln>
              <a:noFill/>
            </a:ln>
            <a:effectLst>
              <a:outerShdw blurRad="40000" dist="23000" dir="5400000" rotWithShape="0">
                <a:srgbClr val="000000">
                  <a:alpha val="35000"/>
                </a:srgbClr>
              </a:outerShdw>
            </a:effectLst>
          </c:spPr>
          <c:invertIfNegative val="0"/>
          <c:dLbls>
            <c:dLbl>
              <c:idx val="0"/>
              <c:tx>
                <c:rich>
                  <a:bodyPr/>
                  <a:lstStyle/>
                  <a:p>
                    <a:fld id="{5AAFEC67-0844-48E0-B9CB-2AF2730F226D}"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3587-4BF9-97A7-EBF81637296F}"/>
                </c:ext>
              </c:extLst>
            </c:dLbl>
            <c:dLbl>
              <c:idx val="1"/>
              <c:tx>
                <c:rich>
                  <a:bodyPr/>
                  <a:lstStyle/>
                  <a:p>
                    <a:fld id="{932EAF2A-4E73-406B-80DD-BB231158BE18}"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3587-4BF9-97A7-EBF81637296F}"/>
                </c:ext>
              </c:extLst>
            </c:dLbl>
            <c:dLbl>
              <c:idx val="2"/>
              <c:tx>
                <c:rich>
                  <a:bodyPr/>
                  <a:lstStyle/>
                  <a:p>
                    <a:fld id="{6BCF298D-5ACD-43F2-B146-5FCC4F0C9546}"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3587-4BF9-97A7-EBF81637296F}"/>
                </c:ext>
              </c:extLst>
            </c:dLbl>
            <c:dLbl>
              <c:idx val="3"/>
              <c:tx>
                <c:rich>
                  <a:bodyPr/>
                  <a:lstStyle/>
                  <a:p>
                    <a:fld id="{9824B77D-3462-458E-8865-4F5DDC6762B4}"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3587-4BF9-97A7-EBF81637296F}"/>
                </c:ext>
              </c:extLst>
            </c:dLbl>
            <c:dLbl>
              <c:idx val="4"/>
              <c:tx>
                <c:rich>
                  <a:bodyPr/>
                  <a:lstStyle/>
                  <a:p>
                    <a:fld id="{A9141C6B-E44A-473B-898B-B7A9CAED8A78}"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3587-4BF9-97A7-EBF81637296F}"/>
                </c:ext>
              </c:extLst>
            </c:dLbl>
            <c:dLbl>
              <c:idx val="5"/>
              <c:tx>
                <c:rich>
                  <a:bodyPr/>
                  <a:lstStyle/>
                  <a:p>
                    <a:fld id="{C6337E3C-42FD-4F49-9B14-286A1BCD753A}"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3587-4BF9-97A7-EBF81637296F}"/>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Times New Roman" panose="02020603050405020304" pitchFamily="18" charset="0"/>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a:solidFill>
                        <a:schemeClr val="tx2">
                          <a:lumMod val="35000"/>
                          <a:lumOff val="65000"/>
                        </a:schemeClr>
                      </a:solidFill>
                    </a:ln>
                    <a:effectLst/>
                  </c:spPr>
                </c15:leaderLines>
              </c:ext>
            </c:extLst>
          </c:dLbls>
          <c:cat>
            <c:strRef>
              <c:f>[1]CHART!$A$7:$A$12</c:f>
              <c:strCache>
                <c:ptCount val="6"/>
                <c:pt idx="0">
                  <c:v>Undergraduate Certificates</c:v>
                </c:pt>
                <c:pt idx="1">
                  <c:v>Associate Degrees</c:v>
                </c:pt>
                <c:pt idx="2">
                  <c:v>Bachelor's Degrees and Post Bacc Certificates</c:v>
                </c:pt>
                <c:pt idx="3">
                  <c:v>Master's Degrees and Post Master's Certificates</c:v>
                </c:pt>
                <c:pt idx="4">
                  <c:v>Doctoral Research and Doctoral Other</c:v>
                </c:pt>
                <c:pt idx="5">
                  <c:v>Doctoral Professional</c:v>
                </c:pt>
              </c:strCache>
            </c:strRef>
          </c:cat>
          <c:val>
            <c:numRef>
              <c:f>FIG01__CHART!$C$7:$C$12</c:f>
              <c:numCache>
                <c:formatCode>0.00</c:formatCode>
                <c:ptCount val="6"/>
                <c:pt idx="0">
                  <c:v>0.65163081193615546</c:v>
                </c:pt>
                <c:pt idx="1">
                  <c:v>0.71001188033264928</c:v>
                </c:pt>
                <c:pt idx="2">
                  <c:v>0.50574819210087152</c:v>
                </c:pt>
                <c:pt idx="3">
                  <c:v>0.47157075849445146</c:v>
                </c:pt>
                <c:pt idx="4">
                  <c:v>0.28613569321533922</c:v>
                </c:pt>
                <c:pt idx="5">
                  <c:v>0.38703870387038702</c:v>
                </c:pt>
              </c:numCache>
            </c:numRef>
          </c:val>
          <c:extLst>
            <c:ext xmlns:c15="http://schemas.microsoft.com/office/drawing/2012/chart" uri="{02D57815-91ED-43cb-92C2-25804820EDAC}">
              <c15:datalabelsRange>
                <c15:f>FIG01__CHART!$C$14:$C$19</c15:f>
                <c15:dlblRangeCache>
                  <c:ptCount val="6"/>
                  <c:pt idx="0">
                    <c:v>65</c:v>
                  </c:pt>
                  <c:pt idx="1">
                    <c:v>71</c:v>
                  </c:pt>
                  <c:pt idx="2">
                    <c:v>51</c:v>
                  </c:pt>
                  <c:pt idx="3">
                    <c:v>47</c:v>
                  </c:pt>
                  <c:pt idx="4">
                    <c:v>29</c:v>
                  </c:pt>
                  <c:pt idx="5">
                    <c:v>39</c:v>
                  </c:pt>
                </c15:dlblRangeCache>
              </c15:datalabelsRange>
            </c:ext>
            <c:ext xmlns:c16="http://schemas.microsoft.com/office/drawing/2014/chart" uri="{C3380CC4-5D6E-409C-BE32-E72D297353CC}">
              <c16:uniqueId val="{0000000D-3587-4BF9-97A7-EBF81637296F}"/>
            </c:ext>
          </c:extLst>
        </c:ser>
        <c:ser>
          <c:idx val="2"/>
          <c:order val="2"/>
          <c:tx>
            <c:strRef>
              <c:f>FIG01__CHART!$D$6</c:f>
              <c:strCache>
                <c:ptCount val="1"/>
                <c:pt idx="0">
                  <c:v>2014</c:v>
                </c:pt>
              </c:strCache>
            </c:strRef>
          </c:tx>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16200000" scaled="0"/>
            </a:gradFill>
            <a:ln>
              <a:noFill/>
            </a:ln>
            <a:effectLst>
              <a:outerShdw blurRad="40000" dist="23000" dir="5400000" rotWithShape="0">
                <a:srgbClr val="000000">
                  <a:alpha val="35000"/>
                </a:srgbClr>
              </a:outerShdw>
            </a:effectLst>
          </c:spPr>
          <c:invertIfNegative val="0"/>
          <c:dLbls>
            <c:dLbl>
              <c:idx val="0"/>
              <c:tx>
                <c:rich>
                  <a:bodyPr/>
                  <a:lstStyle/>
                  <a:p>
                    <a:fld id="{03692811-C538-454E-BB84-31A72D7930B7}"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3587-4BF9-97A7-EBF81637296F}"/>
                </c:ext>
              </c:extLst>
            </c:dLbl>
            <c:dLbl>
              <c:idx val="1"/>
              <c:tx>
                <c:rich>
                  <a:bodyPr/>
                  <a:lstStyle/>
                  <a:p>
                    <a:fld id="{B5590CB7-F960-43C5-99A6-5047A926EDE0}"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3587-4BF9-97A7-EBF81637296F}"/>
                </c:ext>
              </c:extLst>
            </c:dLbl>
            <c:dLbl>
              <c:idx val="2"/>
              <c:tx>
                <c:rich>
                  <a:bodyPr/>
                  <a:lstStyle/>
                  <a:p>
                    <a:fld id="{52D07EDC-3B50-46C8-A91A-8524526BF0BD}"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3587-4BF9-97A7-EBF81637296F}"/>
                </c:ext>
              </c:extLst>
            </c:dLbl>
            <c:dLbl>
              <c:idx val="3"/>
              <c:tx>
                <c:rich>
                  <a:bodyPr/>
                  <a:lstStyle/>
                  <a:p>
                    <a:fld id="{749DDADC-1D8D-4243-817F-9CBDC9E46EB5}"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3587-4BF9-97A7-EBF81637296F}"/>
                </c:ext>
              </c:extLst>
            </c:dLbl>
            <c:dLbl>
              <c:idx val="4"/>
              <c:tx>
                <c:rich>
                  <a:bodyPr/>
                  <a:lstStyle/>
                  <a:p>
                    <a:fld id="{DC750760-A3DB-4CE4-8122-9D6670D813E9}"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3587-4BF9-97A7-EBF81637296F}"/>
                </c:ext>
              </c:extLst>
            </c:dLbl>
            <c:dLbl>
              <c:idx val="5"/>
              <c:tx>
                <c:rich>
                  <a:bodyPr/>
                  <a:lstStyle/>
                  <a:p>
                    <a:fld id="{1DBFA89F-E2D5-4E1D-BD69-7F8AD397A471}"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3587-4BF9-97A7-EBF81637296F}"/>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Times New Roman" panose="02020603050405020304" pitchFamily="18" charset="0"/>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[1]CHART!$A$7:$A$12</c:f>
              <c:strCache>
                <c:ptCount val="6"/>
                <c:pt idx="0">
                  <c:v>Undergraduate Certificates</c:v>
                </c:pt>
                <c:pt idx="1">
                  <c:v>Associate Degrees</c:v>
                </c:pt>
                <c:pt idx="2">
                  <c:v>Bachelor's Degrees and Post Bacc Certificates</c:v>
                </c:pt>
                <c:pt idx="3">
                  <c:v>Master's Degrees and Post Master's Certificates</c:v>
                </c:pt>
                <c:pt idx="4">
                  <c:v>Doctoral Research and Doctoral Other</c:v>
                </c:pt>
                <c:pt idx="5">
                  <c:v>Doctoral Professional</c:v>
                </c:pt>
              </c:strCache>
            </c:strRef>
          </c:cat>
          <c:val>
            <c:numRef>
              <c:f>FIG01__CHART!$D$7:$D$12</c:f>
              <c:numCache>
                <c:formatCode>0.00</c:formatCode>
                <c:ptCount val="6"/>
                <c:pt idx="0">
                  <c:v>0.63546922300706354</c:v>
                </c:pt>
                <c:pt idx="1">
                  <c:v>0.70750000000000002</c:v>
                </c:pt>
                <c:pt idx="2">
                  <c:v>0.48889815973670792</c:v>
                </c:pt>
                <c:pt idx="3">
                  <c:v>0.46184831396017956</c:v>
                </c:pt>
                <c:pt idx="4">
                  <c:v>0.30491329479768786</c:v>
                </c:pt>
                <c:pt idx="5">
                  <c:v>0.36395450568678916</c:v>
                </c:pt>
              </c:numCache>
            </c:numRef>
          </c:val>
          <c:extLst>
            <c:ext xmlns:c15="http://schemas.microsoft.com/office/drawing/2012/chart" uri="{02D57815-91ED-43cb-92C2-25804820EDAC}">
              <c15:datalabelsRange>
                <c15:f>FIG01__CHART!$D$14:$D$19</c15:f>
                <c15:dlblRangeCache>
                  <c:ptCount val="6"/>
                  <c:pt idx="0">
                    <c:v>64</c:v>
                  </c:pt>
                  <c:pt idx="1">
                    <c:v>71</c:v>
                  </c:pt>
                  <c:pt idx="2">
                    <c:v>49</c:v>
                  </c:pt>
                  <c:pt idx="3">
                    <c:v>46</c:v>
                  </c:pt>
                  <c:pt idx="4">
                    <c:v>30</c:v>
                  </c:pt>
                  <c:pt idx="5">
                    <c:v>36</c:v>
                  </c:pt>
                </c15:dlblRangeCache>
              </c15:datalabelsRange>
            </c:ext>
            <c:ext xmlns:c16="http://schemas.microsoft.com/office/drawing/2014/chart" uri="{C3380CC4-5D6E-409C-BE32-E72D297353CC}">
              <c16:uniqueId val="{00000014-3587-4BF9-97A7-EBF81637296F}"/>
            </c:ext>
          </c:extLst>
        </c:ser>
        <c:ser>
          <c:idx val="3"/>
          <c:order val="3"/>
          <c:tx>
            <c:strRef>
              <c:f>FIG01__CHART!$E$6</c:f>
              <c:strCache>
                <c:ptCount val="1"/>
                <c:pt idx="0">
                  <c:v>2015</c:v>
                </c:pt>
              </c:strCache>
            </c:strRef>
          </c:tx>
          <c:spPr>
            <a:gradFill rotWithShape="1">
              <a:gsLst>
                <a:gs pos="0">
                  <a:schemeClr val="accent5">
                    <a:tint val="58000"/>
                    <a:shade val="51000"/>
                    <a:satMod val="130000"/>
                  </a:schemeClr>
                </a:gs>
                <a:gs pos="80000">
                  <a:schemeClr val="accent5">
                    <a:tint val="58000"/>
                    <a:shade val="93000"/>
                    <a:satMod val="130000"/>
                  </a:schemeClr>
                </a:gs>
                <a:gs pos="100000">
                  <a:schemeClr val="accent5">
                    <a:tint val="58000"/>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0"/>
              <c:tx>
                <c:rich>
                  <a:bodyPr/>
                  <a:lstStyle/>
                  <a:p>
                    <a:fld id="{0DE4DDEF-C7A5-46E0-85D1-6995A2C78E75}"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3587-4BF9-97A7-EBF81637296F}"/>
                </c:ext>
              </c:extLst>
            </c:dLbl>
            <c:dLbl>
              <c:idx val="1"/>
              <c:tx>
                <c:rich>
                  <a:bodyPr/>
                  <a:lstStyle/>
                  <a:p>
                    <a:fld id="{7193B58C-C77F-4FBA-A18B-9445A052EE04}"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3587-4BF9-97A7-EBF81637296F}"/>
                </c:ext>
              </c:extLst>
            </c:dLbl>
            <c:dLbl>
              <c:idx val="2"/>
              <c:tx>
                <c:rich>
                  <a:bodyPr/>
                  <a:lstStyle/>
                  <a:p>
                    <a:fld id="{1CDE1133-3387-4F5B-BE22-763F02046FE4}"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3587-4BF9-97A7-EBF81637296F}"/>
                </c:ext>
              </c:extLst>
            </c:dLbl>
            <c:dLbl>
              <c:idx val="3"/>
              <c:tx>
                <c:rich>
                  <a:bodyPr/>
                  <a:lstStyle/>
                  <a:p>
                    <a:fld id="{858D5127-53D3-4DE4-818F-4D02A57EFA41}"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3587-4BF9-97A7-EBF81637296F}"/>
                </c:ext>
              </c:extLst>
            </c:dLbl>
            <c:dLbl>
              <c:idx val="4"/>
              <c:tx>
                <c:rich>
                  <a:bodyPr/>
                  <a:lstStyle/>
                  <a:p>
                    <a:fld id="{F3EAA937-505E-4864-88F9-F6C3C3ED68F6}"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9-3587-4BF9-97A7-EBF81637296F}"/>
                </c:ext>
              </c:extLst>
            </c:dLbl>
            <c:dLbl>
              <c:idx val="5"/>
              <c:tx>
                <c:rich>
                  <a:bodyPr/>
                  <a:lstStyle/>
                  <a:p>
                    <a:fld id="{0A2AF634-4B18-40D1-8C56-23D0F1A290F7}"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3587-4BF9-97A7-EBF81637296F}"/>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Times New Roman" panose="02020603050405020304" pitchFamily="18" charset="0"/>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a:solidFill>
                        <a:schemeClr val="tx2">
                          <a:lumMod val="35000"/>
                          <a:lumOff val="65000"/>
                        </a:schemeClr>
                      </a:solidFill>
                    </a:ln>
                    <a:effectLst/>
                  </c:spPr>
                </c15:leaderLines>
              </c:ext>
            </c:extLst>
          </c:dLbls>
          <c:val>
            <c:numRef>
              <c:f>FIG01__CHART!$E$7:$E$12</c:f>
              <c:numCache>
                <c:formatCode>0.00</c:formatCode>
                <c:ptCount val="6"/>
                <c:pt idx="0">
                  <c:v>0.64543129504766339</c:v>
                </c:pt>
                <c:pt idx="1">
                  <c:v>0.71178310740354533</c:v>
                </c:pt>
                <c:pt idx="2">
                  <c:v>0.47713164140953074</c:v>
                </c:pt>
                <c:pt idx="3">
                  <c:v>0.442901058863714</c:v>
                </c:pt>
                <c:pt idx="4">
                  <c:v>0.27320954907161804</c:v>
                </c:pt>
                <c:pt idx="5">
                  <c:v>0.34459459459459457</c:v>
                </c:pt>
              </c:numCache>
            </c:numRef>
          </c:val>
          <c:extLst>
            <c:ext xmlns:c15="http://schemas.microsoft.com/office/drawing/2012/chart" uri="{02D57815-91ED-43cb-92C2-25804820EDAC}">
              <c15:datalabelsRange>
                <c15:f>FIG01__CHART!$E$14:$E$19</c15:f>
                <c15:dlblRangeCache>
                  <c:ptCount val="6"/>
                  <c:pt idx="0">
                    <c:v>65</c:v>
                  </c:pt>
                  <c:pt idx="1">
                    <c:v>71</c:v>
                  </c:pt>
                  <c:pt idx="2">
                    <c:v>48</c:v>
                  </c:pt>
                  <c:pt idx="3">
                    <c:v>44</c:v>
                  </c:pt>
                  <c:pt idx="4">
                    <c:v>27</c:v>
                  </c:pt>
                  <c:pt idx="5">
                    <c:v>34</c:v>
                  </c:pt>
                </c15:dlblRangeCache>
              </c15:datalabelsRange>
            </c:ext>
            <c:ext xmlns:c16="http://schemas.microsoft.com/office/drawing/2014/chart" uri="{C3380CC4-5D6E-409C-BE32-E72D297353CC}">
              <c16:uniqueId val="{0000001B-3587-4BF9-97A7-EBF81637296F}"/>
            </c:ext>
          </c:extLst>
        </c:ser>
        <c:dLbls>
          <c:dLblPos val="inEnd"/>
          <c:showLegendKey val="0"/>
          <c:showVal val="1"/>
          <c:showCatName val="0"/>
          <c:showSerName val="0"/>
          <c:showPercent val="0"/>
          <c:showBubbleSize val="0"/>
        </c:dLbls>
        <c:gapWidth val="163"/>
        <c:overlap val="-15"/>
        <c:axId val="6134192"/>
        <c:axId val="6135024"/>
      </c:barChart>
      <c:catAx>
        <c:axId val="613419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500" b="1" i="0" u="none" strike="noStrike" kern="1200" baseline="0">
                <a:solidFill>
                  <a:schemeClr val="tx1"/>
                </a:solidFill>
                <a:latin typeface="+mn-lt"/>
                <a:ea typeface="+mn-ea"/>
                <a:cs typeface="Times New Roman" panose="02020603050405020304" pitchFamily="18" charset="0"/>
              </a:defRPr>
            </a:pPr>
            <a:endParaRPr lang="en-US"/>
          </a:p>
        </c:txPr>
        <c:crossAx val="6135024"/>
        <c:crosses val="autoZero"/>
        <c:auto val="1"/>
        <c:lblAlgn val="ctr"/>
        <c:lblOffset val="100"/>
        <c:noMultiLvlLbl val="0"/>
      </c:catAx>
      <c:valAx>
        <c:axId val="6135024"/>
        <c:scaling>
          <c:orientation val="minMax"/>
          <c:max val="0.9"/>
        </c:scaling>
        <c:delete val="1"/>
        <c:axPos val="l"/>
        <c:majorGridlines>
          <c:spPr>
            <a:ln w="9525" cap="flat" cmpd="sng" algn="ctr">
              <a:noFill/>
              <a:round/>
            </a:ln>
            <a:effectLst/>
          </c:spPr>
        </c:majorGridlines>
        <c:numFmt formatCode="0.00" sourceLinked="1"/>
        <c:majorTickMark val="out"/>
        <c:minorTickMark val="none"/>
        <c:tickLblPos val="nextTo"/>
        <c:crossAx val="6134192"/>
        <c:crosses val="autoZero"/>
        <c:crossBetween val="between"/>
      </c:valAx>
      <c:spPr>
        <a:noFill/>
        <a:ln>
          <a:noFill/>
        </a:ln>
        <a:effectLst/>
      </c:spPr>
    </c:plotArea>
    <c:legend>
      <c:legendPos val="b"/>
      <c:layout>
        <c:manualLayout>
          <c:xMode val="edge"/>
          <c:yMode val="edge"/>
          <c:x val="0.3698256409976165"/>
          <c:y val="1.1781783176076595E-2"/>
          <c:w val="0.260348718004767"/>
          <c:h val="6.9830144007445083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Calibri" panose="020F0502020204030204" pitchFamily="34" charset="0"/>
              <a:ea typeface="+mn-ea"/>
              <a:cs typeface="Times New Roman" panose="02020603050405020304" pitchFamily="18" charset="0"/>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1928595105228652E-2"/>
          <c:y val="2.7877965950167685E-2"/>
          <c:w val="0.97614280978954271"/>
          <c:h val="0.79819053809793028"/>
        </c:manualLayout>
      </c:layout>
      <c:barChart>
        <c:barDir val="col"/>
        <c:grouping val="clustered"/>
        <c:varyColors val="0"/>
        <c:ser>
          <c:idx val="0"/>
          <c:order val="0"/>
          <c:tx>
            <c:strRef>
              <c:f>FIG01__CHART!$B$6</c:f>
              <c:strCache>
                <c:ptCount val="1"/>
                <c:pt idx="0">
                  <c:v>2012</c:v>
                </c:pt>
              </c:strCache>
            </c:strRef>
          </c:tx>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16200000" scaled="0"/>
            </a:gradFill>
            <a:ln>
              <a:noFill/>
            </a:ln>
            <a:effectLst>
              <a:outerShdw blurRad="40000" dist="23000" dir="5400000" rotWithShape="0">
                <a:srgbClr val="000000">
                  <a:alpha val="35000"/>
                </a:srgbClr>
              </a:outerShdw>
            </a:effectLst>
          </c:spPr>
          <c:invertIfNegative val="0"/>
          <c:dLbls>
            <c:dLbl>
              <c:idx val="0"/>
              <c:tx>
                <c:rich>
                  <a:bodyPr/>
                  <a:lstStyle/>
                  <a:p>
                    <a:fld id="{639AE066-933A-46B0-8C97-B0D662563E10}"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3587-4BF9-97A7-EBF81637296F}"/>
                </c:ext>
              </c:extLst>
            </c:dLbl>
            <c:dLbl>
              <c:idx val="1"/>
              <c:tx>
                <c:rich>
                  <a:bodyPr/>
                  <a:lstStyle/>
                  <a:p>
                    <a:fld id="{A3D196DA-87E6-42B8-8BE4-DEFCFA527261}"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3587-4BF9-97A7-EBF81637296F}"/>
                </c:ext>
              </c:extLst>
            </c:dLbl>
            <c:dLbl>
              <c:idx val="2"/>
              <c:tx>
                <c:rich>
                  <a:bodyPr/>
                  <a:lstStyle/>
                  <a:p>
                    <a:fld id="{A5D115A2-0D90-431F-B2A7-5B9440033965}"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3587-4BF9-97A7-EBF81637296F}"/>
                </c:ext>
              </c:extLst>
            </c:dLbl>
            <c:dLbl>
              <c:idx val="3"/>
              <c:tx>
                <c:rich>
                  <a:bodyPr/>
                  <a:lstStyle/>
                  <a:p>
                    <a:fld id="{07D40629-934A-4EF7-985F-C07C0295875F}"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3587-4BF9-97A7-EBF81637296F}"/>
                </c:ext>
              </c:extLst>
            </c:dLbl>
            <c:dLbl>
              <c:idx val="4"/>
              <c:tx>
                <c:rich>
                  <a:bodyPr/>
                  <a:lstStyle/>
                  <a:p>
                    <a:fld id="{FA721B54-7A33-47D7-951F-00664ED29693}"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3587-4BF9-97A7-EBF81637296F}"/>
                </c:ext>
              </c:extLst>
            </c:dLbl>
            <c:dLbl>
              <c:idx val="5"/>
              <c:tx>
                <c:rich>
                  <a:bodyPr/>
                  <a:lstStyle/>
                  <a:p>
                    <a:fld id="{0B3EE571-092C-4A74-9B37-60D2C2071FB4}"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3587-4BF9-97A7-EBF81637296F}"/>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ysClr val="windowText" lastClr="000000"/>
                    </a:solidFill>
                    <a:latin typeface="+mn-lt"/>
                    <a:ea typeface="+mn-ea"/>
                    <a:cs typeface="Times New Roman" panose="02020603050405020304" pitchFamily="18" charset="0"/>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[1]CHART!$A$7:$A$12</c:f>
              <c:strCache>
                <c:ptCount val="6"/>
                <c:pt idx="0">
                  <c:v>Undergraduate Certificates</c:v>
                </c:pt>
                <c:pt idx="1">
                  <c:v>Associate Degrees</c:v>
                </c:pt>
                <c:pt idx="2">
                  <c:v>Bachelor's Degrees and Post Bacc Certificates</c:v>
                </c:pt>
                <c:pt idx="3">
                  <c:v>Master's Degrees and Post Master's Certificates</c:v>
                </c:pt>
                <c:pt idx="4">
                  <c:v>Doctoral Research and Doctoral Other</c:v>
                </c:pt>
                <c:pt idx="5">
                  <c:v>Doctoral Professional</c:v>
                </c:pt>
              </c:strCache>
            </c:strRef>
          </c:cat>
          <c:val>
            <c:numRef>
              <c:f>FIG01__CHART!$B$7:$B$12</c:f>
              <c:numCache>
                <c:formatCode>0.00</c:formatCode>
                <c:ptCount val="6"/>
                <c:pt idx="0">
                  <c:v>0.62796776301459378</c:v>
                </c:pt>
                <c:pt idx="1">
                  <c:v>0.69484876638794257</c:v>
                </c:pt>
                <c:pt idx="2">
                  <c:v>0.50431076712060352</c:v>
                </c:pt>
                <c:pt idx="3">
                  <c:v>0.48732810546653027</c:v>
                </c:pt>
                <c:pt idx="4">
                  <c:v>0.31147540983606559</c:v>
                </c:pt>
                <c:pt idx="5">
                  <c:v>0.41698113207547172</c:v>
                </c:pt>
              </c:numCache>
            </c:numRef>
          </c:val>
          <c:extLst>
            <c:ext xmlns:c15="http://schemas.microsoft.com/office/drawing/2012/chart" uri="{02D57815-91ED-43cb-92C2-25804820EDAC}">
              <c15:datalabelsRange>
                <c15:f>FIG01__CHART!$B$14:$B$19</c15:f>
                <c15:dlblRangeCache>
                  <c:ptCount val="6"/>
                  <c:pt idx="0">
                    <c:v>63</c:v>
                  </c:pt>
                  <c:pt idx="1">
                    <c:v>69</c:v>
                  </c:pt>
                  <c:pt idx="2">
                    <c:v>50</c:v>
                  </c:pt>
                  <c:pt idx="3">
                    <c:v>49</c:v>
                  </c:pt>
                  <c:pt idx="4">
                    <c:v>31</c:v>
                  </c:pt>
                  <c:pt idx="5">
                    <c:v>42</c:v>
                  </c:pt>
                </c15:dlblRangeCache>
              </c15:datalabelsRange>
            </c:ext>
            <c:ext xmlns:c16="http://schemas.microsoft.com/office/drawing/2014/chart" uri="{C3380CC4-5D6E-409C-BE32-E72D297353CC}">
              <c16:uniqueId val="{00000006-3587-4BF9-97A7-EBF81637296F}"/>
            </c:ext>
          </c:extLst>
        </c:ser>
        <c:ser>
          <c:idx val="1"/>
          <c:order val="1"/>
          <c:tx>
            <c:strRef>
              <c:f>FIG01__CHART!$C$6</c:f>
              <c:strCache>
                <c:ptCount val="1"/>
                <c:pt idx="0">
                  <c:v>2013</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16200000" scaled="0"/>
            </a:gradFill>
            <a:ln>
              <a:noFill/>
            </a:ln>
            <a:effectLst>
              <a:outerShdw blurRad="40000" dist="23000" dir="5400000" rotWithShape="0">
                <a:srgbClr val="000000">
                  <a:alpha val="35000"/>
                </a:srgbClr>
              </a:outerShdw>
            </a:effectLst>
          </c:spPr>
          <c:invertIfNegative val="0"/>
          <c:dLbls>
            <c:dLbl>
              <c:idx val="0"/>
              <c:tx>
                <c:rich>
                  <a:bodyPr/>
                  <a:lstStyle/>
                  <a:p>
                    <a:fld id="{F02B1288-219C-4E32-9871-89FAE2A8FD99}"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3587-4BF9-97A7-EBF81637296F}"/>
                </c:ext>
              </c:extLst>
            </c:dLbl>
            <c:dLbl>
              <c:idx val="1"/>
              <c:tx>
                <c:rich>
                  <a:bodyPr/>
                  <a:lstStyle/>
                  <a:p>
                    <a:fld id="{56867A1F-EFD6-406C-9184-026A4FA2DA32}"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3587-4BF9-97A7-EBF81637296F}"/>
                </c:ext>
              </c:extLst>
            </c:dLbl>
            <c:dLbl>
              <c:idx val="2"/>
              <c:tx>
                <c:rich>
                  <a:bodyPr/>
                  <a:lstStyle/>
                  <a:p>
                    <a:fld id="{E6DCD0D0-1A94-48EC-9CB2-1B6775FA9D61}"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3587-4BF9-97A7-EBF81637296F}"/>
                </c:ext>
              </c:extLst>
            </c:dLbl>
            <c:dLbl>
              <c:idx val="3"/>
              <c:tx>
                <c:rich>
                  <a:bodyPr/>
                  <a:lstStyle/>
                  <a:p>
                    <a:fld id="{C3F6CF74-CF68-4B9A-8E71-C55EDF2535EE}"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3587-4BF9-97A7-EBF81637296F}"/>
                </c:ext>
              </c:extLst>
            </c:dLbl>
            <c:dLbl>
              <c:idx val="4"/>
              <c:tx>
                <c:rich>
                  <a:bodyPr/>
                  <a:lstStyle/>
                  <a:p>
                    <a:fld id="{CBBE2985-DA59-40E6-9F6B-857B9A32D2EB}"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3587-4BF9-97A7-EBF81637296F}"/>
                </c:ext>
              </c:extLst>
            </c:dLbl>
            <c:dLbl>
              <c:idx val="5"/>
              <c:tx>
                <c:rich>
                  <a:bodyPr/>
                  <a:lstStyle/>
                  <a:p>
                    <a:fld id="{45A66CB9-B050-4E65-8D15-F0A66663AC79}"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3587-4BF9-97A7-EBF81637296F}"/>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Times New Roman" panose="02020603050405020304" pitchFamily="18" charset="0"/>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a:solidFill>
                        <a:schemeClr val="tx2">
                          <a:lumMod val="35000"/>
                          <a:lumOff val="65000"/>
                        </a:schemeClr>
                      </a:solidFill>
                    </a:ln>
                    <a:effectLst/>
                  </c:spPr>
                </c15:leaderLines>
              </c:ext>
            </c:extLst>
          </c:dLbls>
          <c:cat>
            <c:strRef>
              <c:f>[1]CHART!$A$7:$A$12</c:f>
              <c:strCache>
                <c:ptCount val="6"/>
                <c:pt idx="0">
                  <c:v>Undergraduate Certificates</c:v>
                </c:pt>
                <c:pt idx="1">
                  <c:v>Associate Degrees</c:v>
                </c:pt>
                <c:pt idx="2">
                  <c:v>Bachelor's Degrees and Post Bacc Certificates</c:v>
                </c:pt>
                <c:pt idx="3">
                  <c:v>Master's Degrees and Post Master's Certificates</c:v>
                </c:pt>
                <c:pt idx="4">
                  <c:v>Doctoral Research and Doctoral Other</c:v>
                </c:pt>
                <c:pt idx="5">
                  <c:v>Doctoral Professional</c:v>
                </c:pt>
              </c:strCache>
            </c:strRef>
          </c:cat>
          <c:val>
            <c:numRef>
              <c:f>FIG01__CHART!$C$7:$C$12</c:f>
              <c:numCache>
                <c:formatCode>0.00</c:formatCode>
                <c:ptCount val="6"/>
                <c:pt idx="0">
                  <c:v>0.65163081193615546</c:v>
                </c:pt>
                <c:pt idx="1">
                  <c:v>0.71001188033264928</c:v>
                </c:pt>
                <c:pt idx="2">
                  <c:v>0.50574819210087152</c:v>
                </c:pt>
                <c:pt idx="3">
                  <c:v>0.47157075849445146</c:v>
                </c:pt>
                <c:pt idx="4">
                  <c:v>0.28613569321533922</c:v>
                </c:pt>
                <c:pt idx="5">
                  <c:v>0.38703870387038702</c:v>
                </c:pt>
              </c:numCache>
            </c:numRef>
          </c:val>
          <c:extLst>
            <c:ext xmlns:c15="http://schemas.microsoft.com/office/drawing/2012/chart" uri="{02D57815-91ED-43cb-92C2-25804820EDAC}">
              <c15:datalabelsRange>
                <c15:f>FIG01__CHART!$C$14:$C$19</c15:f>
                <c15:dlblRangeCache>
                  <c:ptCount val="6"/>
                  <c:pt idx="0">
                    <c:v>65</c:v>
                  </c:pt>
                  <c:pt idx="1">
                    <c:v>71</c:v>
                  </c:pt>
                  <c:pt idx="2">
                    <c:v>51</c:v>
                  </c:pt>
                  <c:pt idx="3">
                    <c:v>47</c:v>
                  </c:pt>
                  <c:pt idx="4">
                    <c:v>29</c:v>
                  </c:pt>
                  <c:pt idx="5">
                    <c:v>39</c:v>
                  </c:pt>
                </c15:dlblRangeCache>
              </c15:datalabelsRange>
            </c:ext>
            <c:ext xmlns:c16="http://schemas.microsoft.com/office/drawing/2014/chart" uri="{C3380CC4-5D6E-409C-BE32-E72D297353CC}">
              <c16:uniqueId val="{0000000D-3587-4BF9-97A7-EBF81637296F}"/>
            </c:ext>
          </c:extLst>
        </c:ser>
        <c:ser>
          <c:idx val="2"/>
          <c:order val="2"/>
          <c:tx>
            <c:strRef>
              <c:f>FIG01__CHART!$D$6</c:f>
              <c:strCache>
                <c:ptCount val="1"/>
                <c:pt idx="0">
                  <c:v>2014</c:v>
                </c:pt>
              </c:strCache>
            </c:strRef>
          </c:tx>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16200000" scaled="0"/>
            </a:gradFill>
            <a:ln>
              <a:noFill/>
            </a:ln>
            <a:effectLst>
              <a:outerShdw blurRad="40000" dist="23000" dir="5400000" rotWithShape="0">
                <a:srgbClr val="000000">
                  <a:alpha val="35000"/>
                </a:srgbClr>
              </a:outerShdw>
            </a:effectLst>
          </c:spPr>
          <c:invertIfNegative val="0"/>
          <c:dLbls>
            <c:dLbl>
              <c:idx val="0"/>
              <c:tx>
                <c:rich>
                  <a:bodyPr/>
                  <a:lstStyle/>
                  <a:p>
                    <a:fld id="{CF6DF731-1C7F-47C6-B625-EE162DF2F54E}"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3587-4BF9-97A7-EBF81637296F}"/>
                </c:ext>
              </c:extLst>
            </c:dLbl>
            <c:dLbl>
              <c:idx val="1"/>
              <c:tx>
                <c:rich>
                  <a:bodyPr/>
                  <a:lstStyle/>
                  <a:p>
                    <a:fld id="{BEF6954A-F899-40B6-BB4B-865ECDC22CFF}"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3587-4BF9-97A7-EBF81637296F}"/>
                </c:ext>
              </c:extLst>
            </c:dLbl>
            <c:dLbl>
              <c:idx val="2"/>
              <c:tx>
                <c:rich>
                  <a:bodyPr/>
                  <a:lstStyle/>
                  <a:p>
                    <a:fld id="{48C322B7-D6A8-4048-B6D9-7A4C495D6D5A}"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3587-4BF9-97A7-EBF81637296F}"/>
                </c:ext>
              </c:extLst>
            </c:dLbl>
            <c:dLbl>
              <c:idx val="3"/>
              <c:tx>
                <c:rich>
                  <a:bodyPr/>
                  <a:lstStyle/>
                  <a:p>
                    <a:fld id="{A22BDB2C-121C-4078-B78E-926222AE5DEA}"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3587-4BF9-97A7-EBF81637296F}"/>
                </c:ext>
              </c:extLst>
            </c:dLbl>
            <c:dLbl>
              <c:idx val="4"/>
              <c:tx>
                <c:rich>
                  <a:bodyPr/>
                  <a:lstStyle/>
                  <a:p>
                    <a:fld id="{3D19539E-8BE5-48A7-BCF2-499DE3870ECF}"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3587-4BF9-97A7-EBF81637296F}"/>
                </c:ext>
              </c:extLst>
            </c:dLbl>
            <c:dLbl>
              <c:idx val="5"/>
              <c:tx>
                <c:rich>
                  <a:bodyPr/>
                  <a:lstStyle/>
                  <a:p>
                    <a:fld id="{B3D98EA6-4BA8-41D5-BBD8-C493E8AC69D2}"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3587-4BF9-97A7-EBF81637296F}"/>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Times New Roman" panose="02020603050405020304" pitchFamily="18" charset="0"/>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[1]CHART!$A$7:$A$12</c:f>
              <c:strCache>
                <c:ptCount val="6"/>
                <c:pt idx="0">
                  <c:v>Undergraduate Certificates</c:v>
                </c:pt>
                <c:pt idx="1">
                  <c:v>Associate Degrees</c:v>
                </c:pt>
                <c:pt idx="2">
                  <c:v>Bachelor's Degrees and Post Bacc Certificates</c:v>
                </c:pt>
                <c:pt idx="3">
                  <c:v>Master's Degrees and Post Master's Certificates</c:v>
                </c:pt>
                <c:pt idx="4">
                  <c:v>Doctoral Research and Doctoral Other</c:v>
                </c:pt>
                <c:pt idx="5">
                  <c:v>Doctoral Professional</c:v>
                </c:pt>
              </c:strCache>
            </c:strRef>
          </c:cat>
          <c:val>
            <c:numRef>
              <c:f>FIG01__CHART!$D$7:$D$12</c:f>
              <c:numCache>
                <c:formatCode>0.00</c:formatCode>
                <c:ptCount val="6"/>
                <c:pt idx="0">
                  <c:v>0.63546922300706354</c:v>
                </c:pt>
                <c:pt idx="1">
                  <c:v>0.70750000000000002</c:v>
                </c:pt>
                <c:pt idx="2">
                  <c:v>0.48889815973670792</c:v>
                </c:pt>
                <c:pt idx="3">
                  <c:v>0.46184831396017956</c:v>
                </c:pt>
                <c:pt idx="4">
                  <c:v>0.30491329479768786</c:v>
                </c:pt>
                <c:pt idx="5">
                  <c:v>0.36395450568678916</c:v>
                </c:pt>
              </c:numCache>
            </c:numRef>
          </c:val>
          <c:extLst>
            <c:ext xmlns:c15="http://schemas.microsoft.com/office/drawing/2012/chart" uri="{02D57815-91ED-43cb-92C2-25804820EDAC}">
              <c15:datalabelsRange>
                <c15:f>FIG01__CHART!$D$14:$D$19</c15:f>
                <c15:dlblRangeCache>
                  <c:ptCount val="6"/>
                  <c:pt idx="0">
                    <c:v>64</c:v>
                  </c:pt>
                  <c:pt idx="1">
                    <c:v>71</c:v>
                  </c:pt>
                  <c:pt idx="2">
                    <c:v>49</c:v>
                  </c:pt>
                  <c:pt idx="3">
                    <c:v>46</c:v>
                  </c:pt>
                  <c:pt idx="4">
                    <c:v>30</c:v>
                  </c:pt>
                  <c:pt idx="5">
                    <c:v>36</c:v>
                  </c:pt>
                </c15:dlblRangeCache>
              </c15:datalabelsRange>
            </c:ext>
            <c:ext xmlns:c16="http://schemas.microsoft.com/office/drawing/2014/chart" uri="{C3380CC4-5D6E-409C-BE32-E72D297353CC}">
              <c16:uniqueId val="{00000014-3587-4BF9-97A7-EBF81637296F}"/>
            </c:ext>
          </c:extLst>
        </c:ser>
        <c:ser>
          <c:idx val="3"/>
          <c:order val="3"/>
          <c:tx>
            <c:strRef>
              <c:f>FIG01__CHART!$E$6</c:f>
              <c:strCache>
                <c:ptCount val="1"/>
                <c:pt idx="0">
                  <c:v>2015</c:v>
                </c:pt>
              </c:strCache>
            </c:strRef>
          </c:tx>
          <c:spPr>
            <a:gradFill rotWithShape="1">
              <a:gsLst>
                <a:gs pos="0">
                  <a:schemeClr val="accent5">
                    <a:tint val="58000"/>
                    <a:shade val="51000"/>
                    <a:satMod val="130000"/>
                  </a:schemeClr>
                </a:gs>
                <a:gs pos="80000">
                  <a:schemeClr val="accent5">
                    <a:tint val="58000"/>
                    <a:shade val="93000"/>
                    <a:satMod val="130000"/>
                  </a:schemeClr>
                </a:gs>
                <a:gs pos="100000">
                  <a:schemeClr val="accent5">
                    <a:tint val="58000"/>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0"/>
              <c:tx>
                <c:rich>
                  <a:bodyPr/>
                  <a:lstStyle/>
                  <a:p>
                    <a:fld id="{7793278F-2061-44C3-B35F-CBE7DA0DDFB8}"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3587-4BF9-97A7-EBF81637296F}"/>
                </c:ext>
              </c:extLst>
            </c:dLbl>
            <c:dLbl>
              <c:idx val="1"/>
              <c:tx>
                <c:rich>
                  <a:bodyPr/>
                  <a:lstStyle/>
                  <a:p>
                    <a:fld id="{D2809508-2A0B-4404-90AC-9C6ED28B4C2B}"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3587-4BF9-97A7-EBF81637296F}"/>
                </c:ext>
              </c:extLst>
            </c:dLbl>
            <c:dLbl>
              <c:idx val="2"/>
              <c:tx>
                <c:rich>
                  <a:bodyPr/>
                  <a:lstStyle/>
                  <a:p>
                    <a:fld id="{2F248939-4A96-42C1-A0A1-CF7D3A6682C4}"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3587-4BF9-97A7-EBF81637296F}"/>
                </c:ext>
              </c:extLst>
            </c:dLbl>
            <c:dLbl>
              <c:idx val="3"/>
              <c:tx>
                <c:rich>
                  <a:bodyPr/>
                  <a:lstStyle/>
                  <a:p>
                    <a:fld id="{76DA4974-7E39-4B47-8A2D-8185E406E267}"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3587-4BF9-97A7-EBF81637296F}"/>
                </c:ext>
              </c:extLst>
            </c:dLbl>
            <c:dLbl>
              <c:idx val="4"/>
              <c:tx>
                <c:rich>
                  <a:bodyPr/>
                  <a:lstStyle/>
                  <a:p>
                    <a:fld id="{7354D7CA-5B87-4D85-9B19-1B9CAA84A639}"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9-3587-4BF9-97A7-EBF81637296F}"/>
                </c:ext>
              </c:extLst>
            </c:dLbl>
            <c:dLbl>
              <c:idx val="5"/>
              <c:tx>
                <c:rich>
                  <a:bodyPr/>
                  <a:lstStyle/>
                  <a:p>
                    <a:fld id="{0E9EF56D-A792-447D-8260-29EACD059D10}"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3587-4BF9-97A7-EBF81637296F}"/>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Times New Roman" panose="02020603050405020304" pitchFamily="18" charset="0"/>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a:solidFill>
                        <a:schemeClr val="tx2">
                          <a:lumMod val="35000"/>
                          <a:lumOff val="65000"/>
                        </a:schemeClr>
                      </a:solidFill>
                    </a:ln>
                    <a:effectLst/>
                  </c:spPr>
                </c15:leaderLines>
              </c:ext>
            </c:extLst>
          </c:dLbls>
          <c:val>
            <c:numRef>
              <c:f>FIG01__CHART!$E$7:$E$12</c:f>
              <c:numCache>
                <c:formatCode>0.00</c:formatCode>
                <c:ptCount val="6"/>
                <c:pt idx="0">
                  <c:v>0.64543129504766339</c:v>
                </c:pt>
                <c:pt idx="1">
                  <c:v>0.71178310740354533</c:v>
                </c:pt>
                <c:pt idx="2">
                  <c:v>0.47713164140953074</c:v>
                </c:pt>
                <c:pt idx="3">
                  <c:v>0.442901058863714</c:v>
                </c:pt>
                <c:pt idx="4">
                  <c:v>0.27320954907161804</c:v>
                </c:pt>
                <c:pt idx="5">
                  <c:v>0.34459459459459457</c:v>
                </c:pt>
              </c:numCache>
            </c:numRef>
          </c:val>
          <c:extLst>
            <c:ext xmlns:c15="http://schemas.microsoft.com/office/drawing/2012/chart" uri="{02D57815-91ED-43cb-92C2-25804820EDAC}">
              <c15:datalabelsRange>
                <c15:f>FIG01__CHART!$E$14:$E$19</c15:f>
                <c15:dlblRangeCache>
                  <c:ptCount val="6"/>
                  <c:pt idx="0">
                    <c:v>65</c:v>
                  </c:pt>
                  <c:pt idx="1">
                    <c:v>71</c:v>
                  </c:pt>
                  <c:pt idx="2">
                    <c:v>48</c:v>
                  </c:pt>
                  <c:pt idx="3">
                    <c:v>44</c:v>
                  </c:pt>
                  <c:pt idx="4">
                    <c:v>27</c:v>
                  </c:pt>
                  <c:pt idx="5">
                    <c:v>34</c:v>
                  </c:pt>
                </c15:dlblRangeCache>
              </c15:datalabelsRange>
            </c:ext>
            <c:ext xmlns:c16="http://schemas.microsoft.com/office/drawing/2014/chart" uri="{C3380CC4-5D6E-409C-BE32-E72D297353CC}">
              <c16:uniqueId val="{0000001B-3587-4BF9-97A7-EBF81637296F}"/>
            </c:ext>
          </c:extLst>
        </c:ser>
        <c:dLbls>
          <c:dLblPos val="inEnd"/>
          <c:showLegendKey val="0"/>
          <c:showVal val="1"/>
          <c:showCatName val="0"/>
          <c:showSerName val="0"/>
          <c:showPercent val="0"/>
          <c:showBubbleSize val="0"/>
        </c:dLbls>
        <c:gapWidth val="163"/>
        <c:overlap val="-15"/>
        <c:axId val="6134192"/>
        <c:axId val="6135024"/>
      </c:barChart>
      <c:catAx>
        <c:axId val="613419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500" b="1" i="0" u="none" strike="noStrike" kern="1200" baseline="0">
                <a:solidFill>
                  <a:schemeClr val="tx1"/>
                </a:solidFill>
                <a:latin typeface="+mn-lt"/>
                <a:ea typeface="+mn-ea"/>
                <a:cs typeface="Times New Roman" panose="02020603050405020304" pitchFamily="18" charset="0"/>
              </a:defRPr>
            </a:pPr>
            <a:endParaRPr lang="en-US"/>
          </a:p>
        </c:txPr>
        <c:crossAx val="6135024"/>
        <c:crosses val="autoZero"/>
        <c:auto val="1"/>
        <c:lblAlgn val="ctr"/>
        <c:lblOffset val="100"/>
        <c:noMultiLvlLbl val="0"/>
      </c:catAx>
      <c:valAx>
        <c:axId val="6135024"/>
        <c:scaling>
          <c:orientation val="minMax"/>
          <c:max val="0.9"/>
        </c:scaling>
        <c:delete val="1"/>
        <c:axPos val="l"/>
        <c:majorGridlines>
          <c:spPr>
            <a:ln w="9525" cap="flat" cmpd="sng" algn="ctr">
              <a:noFill/>
              <a:round/>
            </a:ln>
            <a:effectLst/>
          </c:spPr>
        </c:majorGridlines>
        <c:numFmt formatCode="0.00" sourceLinked="1"/>
        <c:majorTickMark val="out"/>
        <c:minorTickMark val="none"/>
        <c:tickLblPos val="nextTo"/>
        <c:crossAx val="6134192"/>
        <c:crosses val="autoZero"/>
        <c:crossBetween val="between"/>
      </c:valAx>
      <c:spPr>
        <a:noFill/>
        <a:ln>
          <a:noFill/>
        </a:ln>
        <a:effectLst/>
      </c:spPr>
    </c:plotArea>
    <c:legend>
      <c:legendPos val="b"/>
      <c:layout>
        <c:manualLayout>
          <c:xMode val="edge"/>
          <c:yMode val="edge"/>
          <c:x val="0.3698256409976165"/>
          <c:y val="1.1781783176076595E-2"/>
          <c:w val="0.260348718004767"/>
          <c:h val="6.9830144007445083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Calibri" panose="020F0502020204030204" pitchFamily="34" charset="0"/>
              <a:ea typeface="+mn-ea"/>
              <a:cs typeface="Times New Roman" panose="02020603050405020304" pitchFamily="18" charset="0"/>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42626599888704E-2"/>
          <c:y val="0.10097141925797933"/>
          <c:w val="0.97551474680022254"/>
          <c:h val="0.7125161589290897"/>
        </c:manualLayout>
      </c:layout>
      <c:barChart>
        <c:barDir val="col"/>
        <c:grouping val="clustered"/>
        <c:varyColors val="0"/>
        <c:ser>
          <c:idx val="0"/>
          <c:order val="0"/>
          <c:tx>
            <c:strRef>
              <c:f>'TABLE 3'!$W$3</c:f>
              <c:strCache>
                <c:ptCount val="1"/>
                <c:pt idx="0">
                  <c:v>AL Residents</c:v>
                </c:pt>
              </c:strCache>
            </c:strRef>
          </c:tx>
          <c:spPr>
            <a:solidFill>
              <a:srgbClr val="4F8FA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 3'!$M$4:$M$9</c:f>
              <c:strCache>
                <c:ptCount val="6"/>
                <c:pt idx="0">
                  <c:v>Undergraduate Certificates</c:v>
                </c:pt>
                <c:pt idx="1">
                  <c:v>Associate Degree</c:v>
                </c:pt>
                <c:pt idx="2">
                  <c:v>Bachelor's Degree and Post Bacc Certificates</c:v>
                </c:pt>
                <c:pt idx="3">
                  <c:v>Master's Degree and Post Master's Certificates</c:v>
                </c:pt>
                <c:pt idx="4">
                  <c:v>Doctoral Research and Other Doctorate</c:v>
                </c:pt>
                <c:pt idx="5">
                  <c:v>Doctoral Professional</c:v>
                </c:pt>
              </c:strCache>
            </c:strRef>
          </c:cat>
          <c:val>
            <c:numRef>
              <c:f>'TABLE 3'!$W$4:$W$9</c:f>
              <c:numCache>
                <c:formatCode>0.0%</c:formatCode>
                <c:ptCount val="6"/>
                <c:pt idx="0">
                  <c:v>0.657856093979442</c:v>
                </c:pt>
                <c:pt idx="1">
                  <c:v>0.74086937037866907</c:v>
                </c:pt>
                <c:pt idx="2">
                  <c:v>0.61166339517507762</c:v>
                </c:pt>
                <c:pt idx="3">
                  <c:v>0.67028037383177574</c:v>
                </c:pt>
                <c:pt idx="4">
                  <c:v>0.51401869158878499</c:v>
                </c:pt>
                <c:pt idx="5">
                  <c:v>0.53294289897510982</c:v>
                </c:pt>
              </c:numCache>
            </c:numRef>
          </c:val>
          <c:extLst>
            <c:ext xmlns:c16="http://schemas.microsoft.com/office/drawing/2014/chart" uri="{C3380CC4-5D6E-409C-BE32-E72D297353CC}">
              <c16:uniqueId val="{00000000-813F-4B46-A225-9B86B0BE3B5F}"/>
            </c:ext>
          </c:extLst>
        </c:ser>
        <c:ser>
          <c:idx val="1"/>
          <c:order val="1"/>
          <c:tx>
            <c:strRef>
              <c:f>'TABLE 3'!$X$3</c:f>
              <c:strCache>
                <c:ptCount val="1"/>
                <c:pt idx="0">
                  <c:v>Non-Residents</c:v>
                </c:pt>
              </c:strCache>
            </c:strRef>
          </c:tx>
          <c:spPr>
            <a:solidFill>
              <a:srgbClr val="B4D5E1"/>
            </a:solidFill>
            <a:ln>
              <a:noFill/>
            </a:ln>
            <a:effectLst/>
          </c:spPr>
          <c:invertIfNegative val="0"/>
          <c:dLbls>
            <c:dLbl>
              <c:idx val="0"/>
              <c:layout>
                <c:manualLayout>
                  <c:x val="8.6021505376344086E-3"/>
                  <c:y val="-5.5428938919270718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13F-4B46-A225-9B86B0BE3B5F}"/>
                </c:ext>
              </c:extLst>
            </c:dLbl>
            <c:dLbl>
              <c:idx val="1"/>
              <c:layout>
                <c:manualLayout>
                  <c:x val="6.4516129032257674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13F-4B46-A225-9B86B0BE3B5F}"/>
                </c:ext>
              </c:extLst>
            </c:dLbl>
            <c:dLbl>
              <c:idx val="2"/>
              <c:layout>
                <c:manualLayout>
                  <c:x val="8.6021505376344086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13F-4B46-A225-9B86B0BE3B5F}"/>
                </c:ext>
              </c:extLst>
            </c:dLbl>
            <c:dLbl>
              <c:idx val="3"/>
              <c:layout>
                <c:manualLayout>
                  <c:x val="6.4516129032258854E-3"/>
                  <c:y val="-1.1085787783854144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13F-4B46-A225-9B86B0BE3B5F}"/>
                </c:ext>
              </c:extLst>
            </c:dLbl>
            <c:dLbl>
              <c:idx val="4"/>
              <c:layout>
                <c:manualLayout>
                  <c:x val="6.4516129032256486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13F-4B46-A225-9B86B0BE3B5F}"/>
                </c:ext>
              </c:extLst>
            </c:dLbl>
            <c:dLbl>
              <c:idx val="5"/>
              <c:layout>
                <c:manualLayout>
                  <c:x val="4.3010752688172043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13F-4B46-A225-9B86B0BE3B5F}"/>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 3'!$M$4:$M$9</c:f>
              <c:strCache>
                <c:ptCount val="6"/>
                <c:pt idx="0">
                  <c:v>Undergraduate Certificates</c:v>
                </c:pt>
                <c:pt idx="1">
                  <c:v>Associate Degree</c:v>
                </c:pt>
                <c:pt idx="2">
                  <c:v>Bachelor's Degree and Post Bacc Certificates</c:v>
                </c:pt>
                <c:pt idx="3">
                  <c:v>Master's Degree and Post Master's Certificates</c:v>
                </c:pt>
                <c:pt idx="4">
                  <c:v>Doctoral Research and Other Doctorate</c:v>
                </c:pt>
                <c:pt idx="5">
                  <c:v>Doctoral Professional</c:v>
                </c:pt>
              </c:strCache>
            </c:strRef>
          </c:cat>
          <c:val>
            <c:numRef>
              <c:f>'TABLE 3'!$X$4:$X$9</c:f>
              <c:numCache>
                <c:formatCode>0.0%</c:formatCode>
                <c:ptCount val="6"/>
                <c:pt idx="0">
                  <c:v>0.40930232558139534</c:v>
                </c:pt>
                <c:pt idx="1">
                  <c:v>0.32078313253012047</c:v>
                </c:pt>
                <c:pt idx="2">
                  <c:v>0.12968111201962387</c:v>
                </c:pt>
                <c:pt idx="3">
                  <c:v>8.8552286629769883E-2</c:v>
                </c:pt>
                <c:pt idx="4">
                  <c:v>9.4688221709006926E-2</c:v>
                </c:pt>
                <c:pt idx="5">
                  <c:v>8.7824351297405193E-2</c:v>
                </c:pt>
              </c:numCache>
            </c:numRef>
          </c:val>
          <c:extLst>
            <c:ext xmlns:c16="http://schemas.microsoft.com/office/drawing/2014/chart" uri="{C3380CC4-5D6E-409C-BE32-E72D297353CC}">
              <c16:uniqueId val="{00000007-813F-4B46-A225-9B86B0BE3B5F}"/>
            </c:ext>
          </c:extLst>
        </c:ser>
        <c:dLbls>
          <c:showLegendKey val="0"/>
          <c:showVal val="0"/>
          <c:showCatName val="0"/>
          <c:showSerName val="0"/>
          <c:showPercent val="0"/>
          <c:showBubbleSize val="0"/>
        </c:dLbls>
        <c:gapWidth val="150"/>
        <c:axId val="1444334175"/>
        <c:axId val="1444335423"/>
      </c:barChart>
      <c:catAx>
        <c:axId val="144433417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crossAx val="1444335423"/>
        <c:crosses val="autoZero"/>
        <c:auto val="1"/>
        <c:lblAlgn val="ctr"/>
        <c:lblOffset val="100"/>
        <c:noMultiLvlLbl val="0"/>
      </c:catAx>
      <c:valAx>
        <c:axId val="1444335423"/>
        <c:scaling>
          <c:orientation val="minMax"/>
        </c:scaling>
        <c:delete val="1"/>
        <c:axPos val="l"/>
        <c:numFmt formatCode="0.0%" sourceLinked="1"/>
        <c:majorTickMark val="none"/>
        <c:minorTickMark val="none"/>
        <c:tickLblPos val="nextTo"/>
        <c:crossAx val="1444334175"/>
        <c:crosses val="autoZero"/>
        <c:crossBetween val="between"/>
      </c:valAx>
      <c:spPr>
        <a:noFill/>
        <a:ln>
          <a:noFill/>
        </a:ln>
        <a:effectLst/>
      </c:spPr>
    </c:plotArea>
    <c:legend>
      <c:legendPos val="b"/>
      <c:layout>
        <c:manualLayout>
          <c:xMode val="edge"/>
          <c:yMode val="edge"/>
          <c:x val="0.32000534574246664"/>
          <c:y val="2.2275196788946839E-2"/>
          <c:w val="0.33831411396156125"/>
          <c:h val="5.4672451657828483E-2"/>
        </c:manualLayout>
      </c:layout>
      <c:overlay val="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512082367935951E-2"/>
          <c:y val="0.28078356675913912"/>
          <c:w val="0.96897583526412812"/>
          <c:h val="0.55360897099042528"/>
        </c:manualLayout>
      </c:layout>
      <c:barChart>
        <c:barDir val="col"/>
        <c:grouping val="clustered"/>
        <c:varyColors val="0"/>
        <c:ser>
          <c:idx val="0"/>
          <c:order val="0"/>
          <c:tx>
            <c:strRef>
              <c:f>Sheet1!$D$5</c:f>
              <c:strCache>
                <c:ptCount val="1"/>
                <c:pt idx="0">
                  <c:v>2012</c:v>
                </c:pt>
              </c:strCache>
            </c:strRef>
          </c:tx>
          <c:spPr>
            <a:solidFill>
              <a:srgbClr val="5198AD"/>
            </a:solidFill>
            <a:ln>
              <a:noFill/>
            </a:ln>
            <a:effectLst/>
          </c:spPr>
          <c:invertIfNegative val="0"/>
          <c:dLbls>
            <c:dLbl>
              <c:idx val="4"/>
              <c:layout>
                <c:manualLayout>
                  <c:x val="0"/>
                  <c:y val="-1.01156106772262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A34-49B1-949B-6750DA0CF269}"/>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Sheet1!$C$7:$C$11</c:f>
              <c:strCache>
                <c:ptCount val="5"/>
                <c:pt idx="0">
                  <c:v>Associate Degrees</c:v>
                </c:pt>
                <c:pt idx="1">
                  <c:v>Bachelor's Degrees &amp; 
Post Bacc Certificates</c:v>
                </c:pt>
                <c:pt idx="2">
                  <c:v>Master's Degrees &amp; 
Post Master's Cert</c:v>
                </c:pt>
                <c:pt idx="3">
                  <c:v>Doctoral Research &amp; Doctoral Other</c:v>
                </c:pt>
                <c:pt idx="4">
                  <c:v>Doctoral Professional</c:v>
                </c:pt>
              </c:strCache>
            </c:strRef>
          </c:cat>
          <c:val>
            <c:numRef>
              <c:f>Sheet1!$D$7:$D$11</c:f>
              <c:numCache>
                <c:formatCode>"$"#,##0_);[Red]\("$"#,##0\)</c:formatCode>
                <c:ptCount val="5"/>
                <c:pt idx="0">
                  <c:v>38914</c:v>
                </c:pt>
                <c:pt idx="1">
                  <c:v>47357</c:v>
                </c:pt>
                <c:pt idx="2">
                  <c:v>60578</c:v>
                </c:pt>
                <c:pt idx="3">
                  <c:v>80403</c:v>
                </c:pt>
                <c:pt idx="4">
                  <c:v>102307</c:v>
                </c:pt>
              </c:numCache>
            </c:numRef>
          </c:val>
          <c:extLst>
            <c:ext xmlns:c16="http://schemas.microsoft.com/office/drawing/2014/chart" uri="{C3380CC4-5D6E-409C-BE32-E72D297353CC}">
              <c16:uniqueId val="{00000000-AA34-49B1-949B-6750DA0CF269}"/>
            </c:ext>
          </c:extLst>
        </c:ser>
        <c:ser>
          <c:idx val="1"/>
          <c:order val="1"/>
          <c:tx>
            <c:strRef>
              <c:f>Sheet1!$E$5</c:f>
              <c:strCache>
                <c:ptCount val="1"/>
                <c:pt idx="0">
                  <c:v>2013</c:v>
                </c:pt>
              </c:strCache>
            </c:strRef>
          </c:tx>
          <c:spPr>
            <a:solidFill>
              <a:srgbClr val="58B3CD"/>
            </a:solidFill>
            <a:ln>
              <a:noFill/>
            </a:ln>
            <a:effectLst/>
          </c:spPr>
          <c:invertIfNegative val="0"/>
          <c:cat>
            <c:strRef>
              <c:f>Sheet1!$C$7:$C$11</c:f>
              <c:strCache>
                <c:ptCount val="5"/>
                <c:pt idx="0">
                  <c:v>Associate Degrees</c:v>
                </c:pt>
                <c:pt idx="1">
                  <c:v>Bachelor's Degrees &amp; 
Post Bacc Certificates</c:v>
                </c:pt>
                <c:pt idx="2">
                  <c:v>Master's Degrees &amp; 
Post Master's Cert</c:v>
                </c:pt>
                <c:pt idx="3">
                  <c:v>Doctoral Research &amp; Doctoral Other</c:v>
                </c:pt>
                <c:pt idx="4">
                  <c:v>Doctoral Professional</c:v>
                </c:pt>
              </c:strCache>
            </c:strRef>
          </c:cat>
          <c:val>
            <c:numRef>
              <c:f>Sheet1!$E$7:$E$11</c:f>
              <c:numCache>
                <c:formatCode>"$"#,##0_);[Red]\("$"#,##0\)</c:formatCode>
                <c:ptCount val="5"/>
                <c:pt idx="0">
                  <c:v>39139</c:v>
                </c:pt>
                <c:pt idx="1">
                  <c:v>48052</c:v>
                </c:pt>
                <c:pt idx="2">
                  <c:v>63328</c:v>
                </c:pt>
                <c:pt idx="3">
                  <c:v>84013</c:v>
                </c:pt>
                <c:pt idx="4">
                  <c:v>107001</c:v>
                </c:pt>
              </c:numCache>
            </c:numRef>
          </c:val>
          <c:extLst>
            <c:ext xmlns:c16="http://schemas.microsoft.com/office/drawing/2014/chart" uri="{C3380CC4-5D6E-409C-BE32-E72D297353CC}">
              <c16:uniqueId val="{00000001-AA34-49B1-949B-6750DA0CF269}"/>
            </c:ext>
          </c:extLst>
        </c:ser>
        <c:ser>
          <c:idx val="2"/>
          <c:order val="2"/>
          <c:tx>
            <c:strRef>
              <c:f>Sheet1!$F$5</c:f>
              <c:strCache>
                <c:ptCount val="1"/>
                <c:pt idx="0">
                  <c:v>2014</c:v>
                </c:pt>
              </c:strCache>
            </c:strRef>
          </c:tx>
          <c:spPr>
            <a:solidFill>
              <a:srgbClr val="ABD1E0"/>
            </a:solidFill>
            <a:ln>
              <a:noFill/>
            </a:ln>
            <a:effectLst/>
          </c:spPr>
          <c:invertIfNegative val="0"/>
          <c:cat>
            <c:strRef>
              <c:f>Sheet1!$C$7:$C$11</c:f>
              <c:strCache>
                <c:ptCount val="5"/>
                <c:pt idx="0">
                  <c:v>Associate Degrees</c:v>
                </c:pt>
                <c:pt idx="1">
                  <c:v>Bachelor's Degrees &amp; 
Post Bacc Certificates</c:v>
                </c:pt>
                <c:pt idx="2">
                  <c:v>Master's Degrees &amp; 
Post Master's Cert</c:v>
                </c:pt>
                <c:pt idx="3">
                  <c:v>Doctoral Research &amp; Doctoral Other</c:v>
                </c:pt>
                <c:pt idx="4">
                  <c:v>Doctoral Professional</c:v>
                </c:pt>
              </c:strCache>
            </c:strRef>
          </c:cat>
          <c:val>
            <c:numRef>
              <c:f>Sheet1!$F$7:$F$11</c:f>
              <c:numCache>
                <c:formatCode>"$"#,##0_);[Red]\("$"#,##0\)</c:formatCode>
                <c:ptCount val="5"/>
                <c:pt idx="0">
                  <c:v>40036</c:v>
                </c:pt>
                <c:pt idx="1">
                  <c:v>49644</c:v>
                </c:pt>
                <c:pt idx="2">
                  <c:v>64866</c:v>
                </c:pt>
                <c:pt idx="3">
                  <c:v>77023</c:v>
                </c:pt>
                <c:pt idx="4">
                  <c:v>108977</c:v>
                </c:pt>
              </c:numCache>
            </c:numRef>
          </c:val>
          <c:extLst>
            <c:ext xmlns:c16="http://schemas.microsoft.com/office/drawing/2014/chart" uri="{C3380CC4-5D6E-409C-BE32-E72D297353CC}">
              <c16:uniqueId val="{00000002-AA34-49B1-949B-6750DA0CF269}"/>
            </c:ext>
          </c:extLst>
        </c:ser>
        <c:ser>
          <c:idx val="3"/>
          <c:order val="3"/>
          <c:tx>
            <c:strRef>
              <c:f>Sheet1!$G$5</c:f>
              <c:strCache>
                <c:ptCount val="1"/>
                <c:pt idx="0">
                  <c:v>2015</c:v>
                </c:pt>
              </c:strCache>
            </c:strRef>
          </c:tx>
          <c:spPr>
            <a:solidFill>
              <a:srgbClr val="A9D0E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Sheet1!$C$7:$C$11</c:f>
              <c:strCache>
                <c:ptCount val="5"/>
                <c:pt idx="0">
                  <c:v>Associate Degrees</c:v>
                </c:pt>
                <c:pt idx="1">
                  <c:v>Bachelor's Degrees &amp; 
Post Bacc Certificates</c:v>
                </c:pt>
                <c:pt idx="2">
                  <c:v>Master's Degrees &amp; 
Post Master's Cert</c:v>
                </c:pt>
                <c:pt idx="3">
                  <c:v>Doctoral Research &amp; Doctoral Other</c:v>
                </c:pt>
                <c:pt idx="4">
                  <c:v>Doctoral Professional</c:v>
                </c:pt>
              </c:strCache>
            </c:strRef>
          </c:cat>
          <c:val>
            <c:numRef>
              <c:f>Sheet1!$G$7:$G$11</c:f>
              <c:numCache>
                <c:formatCode>"$"#,##0_);[Red]\("$"#,##0\)</c:formatCode>
                <c:ptCount val="5"/>
                <c:pt idx="0">
                  <c:v>42488</c:v>
                </c:pt>
                <c:pt idx="1">
                  <c:v>52200</c:v>
                </c:pt>
                <c:pt idx="2">
                  <c:v>69935</c:v>
                </c:pt>
                <c:pt idx="3">
                  <c:v>89674</c:v>
                </c:pt>
                <c:pt idx="4">
                  <c:v>114675</c:v>
                </c:pt>
              </c:numCache>
            </c:numRef>
          </c:val>
          <c:extLst>
            <c:ext xmlns:c16="http://schemas.microsoft.com/office/drawing/2014/chart" uri="{C3380CC4-5D6E-409C-BE32-E72D297353CC}">
              <c16:uniqueId val="{00000003-AA34-49B1-949B-6750DA0CF269}"/>
            </c:ext>
          </c:extLst>
        </c:ser>
        <c:dLbls>
          <c:showLegendKey val="0"/>
          <c:showVal val="0"/>
          <c:showCatName val="0"/>
          <c:showSerName val="0"/>
          <c:showPercent val="0"/>
          <c:showBubbleSize val="0"/>
        </c:dLbls>
        <c:gapWidth val="219"/>
        <c:overlap val="-27"/>
        <c:axId val="527349344"/>
        <c:axId val="527345184"/>
      </c:barChart>
      <c:catAx>
        <c:axId val="527349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527345184"/>
        <c:crosses val="autoZero"/>
        <c:auto val="1"/>
        <c:lblAlgn val="ctr"/>
        <c:lblOffset val="100"/>
        <c:noMultiLvlLbl val="0"/>
      </c:catAx>
      <c:valAx>
        <c:axId val="527345184"/>
        <c:scaling>
          <c:orientation val="minMax"/>
        </c:scaling>
        <c:delete val="1"/>
        <c:axPos val="l"/>
        <c:numFmt formatCode="&quot;$&quot;#,##0_);[Red]\(&quot;$&quot;#,##0\)" sourceLinked="1"/>
        <c:majorTickMark val="none"/>
        <c:minorTickMark val="none"/>
        <c:tickLblPos val="nextTo"/>
        <c:crossAx val="527349344"/>
        <c:crosses val="autoZero"/>
        <c:crossBetween val="between"/>
      </c:valAx>
      <c:spPr>
        <a:noFill/>
        <a:ln>
          <a:noFill/>
        </a:ln>
        <a:effectLst/>
      </c:spPr>
    </c:plotArea>
    <c:legend>
      <c:legendPos val="b"/>
      <c:layout>
        <c:manualLayout>
          <c:xMode val="edge"/>
          <c:yMode val="edge"/>
          <c:x val="0.36709012723981177"/>
          <c:y val="2.4633066337661939E-2"/>
          <c:w val="0.26601179738358804"/>
          <c:h val="6.7558799777764619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70718175410702999"/>
          <c:y val="5.5555555555555552E-2"/>
          <c:w val="0.26778297339827573"/>
          <c:h val="0.88888888888888884"/>
        </c:manualLayout>
      </c:layout>
      <c:barChart>
        <c:barDir val="bar"/>
        <c:grouping val="clustered"/>
        <c:varyColors val="0"/>
        <c:ser>
          <c:idx val="0"/>
          <c:order val="0"/>
          <c:tx>
            <c:strRef>
              <c:f>Sheet5!$B$1</c:f>
              <c:strCache>
                <c:ptCount val="1"/>
                <c:pt idx="0">
                  <c:v>E_PCT_Assoc</c:v>
                </c:pt>
              </c:strCache>
            </c:strRef>
          </c:tx>
          <c:spPr>
            <a:solidFill>
              <a:schemeClr val="tx2">
                <a:lumMod val="40000"/>
                <a:lumOff val="60000"/>
              </a:schemeClr>
            </a:solidFill>
            <a:ln>
              <a:noFill/>
            </a:ln>
            <a:effectLst/>
          </c:spPr>
          <c:invertIfNegative val="0"/>
          <c:dPt>
            <c:idx val="0"/>
            <c:invertIfNegative val="0"/>
            <c:bubble3D val="0"/>
            <c:spPr>
              <a:solidFill>
                <a:srgbClr val="44546A">
                  <a:lumMod val="40000"/>
                  <a:lumOff val="60000"/>
                </a:srgbClr>
              </a:solidFill>
              <a:ln>
                <a:noFill/>
              </a:ln>
              <a:effectLst/>
            </c:spPr>
            <c:extLst>
              <c:ext xmlns:c16="http://schemas.microsoft.com/office/drawing/2014/chart" uri="{C3380CC4-5D6E-409C-BE32-E72D297353CC}">
                <c16:uniqueId val="{00000001-22EF-486F-8D13-ED591AAB0EEB}"/>
              </c:ext>
            </c:extLst>
          </c:dPt>
          <c:dPt>
            <c:idx val="1"/>
            <c:invertIfNegative val="0"/>
            <c:bubble3D val="0"/>
            <c:spPr>
              <a:solidFill>
                <a:srgbClr val="44546A">
                  <a:lumMod val="40000"/>
                  <a:lumOff val="60000"/>
                </a:srgbClr>
              </a:solidFill>
              <a:ln>
                <a:noFill/>
              </a:ln>
              <a:effectLst/>
            </c:spPr>
            <c:extLst>
              <c:ext xmlns:c16="http://schemas.microsoft.com/office/drawing/2014/chart" uri="{C3380CC4-5D6E-409C-BE32-E72D297353CC}">
                <c16:uniqueId val="{00000003-22EF-486F-8D13-ED591AAB0EEB}"/>
              </c:ext>
            </c:extLst>
          </c:dPt>
          <c:dPt>
            <c:idx val="2"/>
            <c:invertIfNegative val="0"/>
            <c:bubble3D val="0"/>
            <c:spPr>
              <a:solidFill>
                <a:srgbClr val="C00000"/>
              </a:solidFill>
              <a:ln>
                <a:noFill/>
              </a:ln>
              <a:effectLst/>
            </c:spPr>
            <c:extLst>
              <c:ext xmlns:c16="http://schemas.microsoft.com/office/drawing/2014/chart" uri="{C3380CC4-5D6E-409C-BE32-E72D297353CC}">
                <c16:uniqueId val="{00000005-22EF-486F-8D13-ED591AAB0EEB}"/>
              </c:ext>
            </c:extLst>
          </c:dPt>
          <c:dPt>
            <c:idx val="5"/>
            <c:invertIfNegative val="0"/>
            <c:bubble3D val="0"/>
            <c:spPr>
              <a:solidFill>
                <a:srgbClr val="FFC000"/>
              </a:solidFill>
              <a:ln>
                <a:noFill/>
              </a:ln>
              <a:effectLst/>
            </c:spPr>
            <c:extLst>
              <c:ext xmlns:c16="http://schemas.microsoft.com/office/drawing/2014/chart" uri="{C3380CC4-5D6E-409C-BE32-E72D297353CC}">
                <c16:uniqueId val="{00000007-22EF-486F-8D13-ED591AAB0EE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Sheet5!$A$2:$A$11</c:f>
              <c:strCache>
                <c:ptCount val="10"/>
                <c:pt idx="0">
                  <c:v>Cullman &amp; Winston Counties </c:v>
                </c:pt>
                <c:pt idx="1">
                  <c:v>Limestone &amp; Madison (Outer) Counties - Huntsville City </c:v>
                </c:pt>
                <c:pt idx="2">
                  <c:v>Alabama</c:v>
                </c:pt>
                <c:pt idx="3">
                  <c:v>DeKalb &amp; Jackson Counties</c:v>
                </c:pt>
                <c:pt idx="4">
                  <c:v>Marshall &amp; Madison (Southeast) Counties - Huntsville City</c:v>
                </c:pt>
                <c:pt idx="5">
                  <c:v>United States</c:v>
                </c:pt>
                <c:pt idx="6">
                  <c:v>Morgan &amp; Lawrence Counties - Decatur City</c:v>
                </c:pt>
                <c:pt idx="7">
                  <c:v>Huntsville (North) &amp; Madison (East) Cities</c:v>
                </c:pt>
                <c:pt idx="8">
                  <c:v>Huntsville City (Central &amp; South) </c:v>
                </c:pt>
                <c:pt idx="9">
                  <c:v>Lauderdale, Colbert, Franklin, &amp; Marion (Northeast) Counties</c:v>
                </c:pt>
              </c:strCache>
            </c:strRef>
          </c:cat>
          <c:val>
            <c:numRef>
              <c:f>Sheet5!$B$2:$B$11</c:f>
              <c:numCache>
                <c:formatCode>0.0</c:formatCode>
                <c:ptCount val="10"/>
                <c:pt idx="0">
                  <c:v>12.500686549129455</c:v>
                </c:pt>
                <c:pt idx="1">
                  <c:v>10.141144444651614</c:v>
                </c:pt>
                <c:pt idx="2">
                  <c:v>9.4238733305345903</c:v>
                </c:pt>
                <c:pt idx="3">
                  <c:v>9.3330142013722686</c:v>
                </c:pt>
                <c:pt idx="4">
                  <c:v>9.2736895705710811</c:v>
                </c:pt>
                <c:pt idx="5">
                  <c:v>9.1670466033659075</c:v>
                </c:pt>
                <c:pt idx="6">
                  <c:v>9.1378485253003561</c:v>
                </c:pt>
                <c:pt idx="7">
                  <c:v>8.4895558189008984</c:v>
                </c:pt>
                <c:pt idx="8">
                  <c:v>8.4405745958075222</c:v>
                </c:pt>
                <c:pt idx="9">
                  <c:v>8.1452583612759</c:v>
                </c:pt>
              </c:numCache>
            </c:numRef>
          </c:val>
          <c:extLst>
            <c:ext xmlns:c16="http://schemas.microsoft.com/office/drawing/2014/chart" uri="{C3380CC4-5D6E-409C-BE32-E72D297353CC}">
              <c16:uniqueId val="{00000008-22EF-486F-8D13-ED591AAB0EEB}"/>
            </c:ext>
          </c:extLst>
        </c:ser>
        <c:dLbls>
          <c:showLegendKey val="0"/>
          <c:showVal val="0"/>
          <c:showCatName val="0"/>
          <c:showSerName val="0"/>
          <c:showPercent val="0"/>
          <c:showBubbleSize val="0"/>
        </c:dLbls>
        <c:gapWidth val="37"/>
        <c:axId val="1442935024"/>
        <c:axId val="759866271"/>
      </c:barChart>
      <c:catAx>
        <c:axId val="14429350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59866271"/>
        <c:crosses val="autoZero"/>
        <c:auto val="1"/>
        <c:lblAlgn val="r"/>
        <c:lblOffset val="100"/>
        <c:noMultiLvlLbl val="0"/>
      </c:catAx>
      <c:valAx>
        <c:axId val="759866271"/>
        <c:scaling>
          <c:orientation val="minMax"/>
        </c:scaling>
        <c:delete val="1"/>
        <c:axPos val="b"/>
        <c:numFmt formatCode="0.0" sourceLinked="1"/>
        <c:majorTickMark val="none"/>
        <c:minorTickMark val="none"/>
        <c:tickLblPos val="nextTo"/>
        <c:crossAx val="1442935024"/>
        <c:crosses val="autoZero"/>
        <c:crossBetween val="between"/>
      </c:valAx>
      <c:spPr>
        <a:noFill/>
        <a:ln w="25400">
          <a:noFill/>
        </a:ln>
        <a:effectLst/>
      </c:spPr>
    </c:plotArea>
    <c:plotVisOnly val="1"/>
    <c:dispBlanksAs val="gap"/>
    <c:showDLblsOverMax val="0"/>
    <c:extLst/>
  </c:chart>
  <c:spPr>
    <a:noFill/>
    <a:ln w="9525" cap="flat" cmpd="sng" algn="ctr">
      <a:noFill/>
      <a:round/>
    </a:ln>
    <a:effectLst/>
  </c:spPr>
  <c:txPr>
    <a:bodyPr/>
    <a:lstStyle/>
    <a:p>
      <a:pPr>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512082367935951E-2"/>
          <c:y val="0.28078356675913912"/>
          <c:w val="0.96897583526412812"/>
          <c:h val="0.55360897099042528"/>
        </c:manualLayout>
      </c:layout>
      <c:barChart>
        <c:barDir val="col"/>
        <c:grouping val="clustered"/>
        <c:varyColors val="0"/>
        <c:ser>
          <c:idx val="0"/>
          <c:order val="0"/>
          <c:tx>
            <c:strRef>
              <c:f>Sheet1!$D$5</c:f>
              <c:strCache>
                <c:ptCount val="1"/>
                <c:pt idx="0">
                  <c:v>2012</c:v>
                </c:pt>
              </c:strCache>
            </c:strRef>
          </c:tx>
          <c:spPr>
            <a:solidFill>
              <a:srgbClr val="5198AD"/>
            </a:solidFill>
            <a:ln>
              <a:noFill/>
            </a:ln>
            <a:effectLst/>
          </c:spPr>
          <c:invertIfNegative val="0"/>
          <c:dLbls>
            <c:dLbl>
              <c:idx val="4"/>
              <c:layout>
                <c:manualLayout>
                  <c:x val="0"/>
                  <c:y val="-1.01156106772262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A34-49B1-949B-6750DA0CF269}"/>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Sheet1!$C$7:$C$11</c:f>
              <c:strCache>
                <c:ptCount val="5"/>
                <c:pt idx="0">
                  <c:v>Associate Degrees</c:v>
                </c:pt>
                <c:pt idx="1">
                  <c:v>Bachelor's Degrees &amp; 
Post Bacc Certificates</c:v>
                </c:pt>
                <c:pt idx="2">
                  <c:v>Master's Degrees &amp; 
Post Master's Cert</c:v>
                </c:pt>
                <c:pt idx="3">
                  <c:v>Doctoral Research &amp; Doctoral Other</c:v>
                </c:pt>
                <c:pt idx="4">
                  <c:v>Doctoral Professional</c:v>
                </c:pt>
              </c:strCache>
            </c:strRef>
          </c:cat>
          <c:val>
            <c:numRef>
              <c:f>Sheet1!$D$7:$D$11</c:f>
              <c:numCache>
                <c:formatCode>"$"#,##0_);[Red]\("$"#,##0\)</c:formatCode>
                <c:ptCount val="5"/>
                <c:pt idx="0">
                  <c:v>38914</c:v>
                </c:pt>
                <c:pt idx="1">
                  <c:v>47357</c:v>
                </c:pt>
                <c:pt idx="2">
                  <c:v>60578</c:v>
                </c:pt>
                <c:pt idx="3">
                  <c:v>80403</c:v>
                </c:pt>
                <c:pt idx="4">
                  <c:v>102307</c:v>
                </c:pt>
              </c:numCache>
            </c:numRef>
          </c:val>
          <c:extLst>
            <c:ext xmlns:c16="http://schemas.microsoft.com/office/drawing/2014/chart" uri="{C3380CC4-5D6E-409C-BE32-E72D297353CC}">
              <c16:uniqueId val="{00000000-AA34-49B1-949B-6750DA0CF269}"/>
            </c:ext>
          </c:extLst>
        </c:ser>
        <c:ser>
          <c:idx val="1"/>
          <c:order val="1"/>
          <c:tx>
            <c:strRef>
              <c:f>Sheet1!$E$5</c:f>
              <c:strCache>
                <c:ptCount val="1"/>
                <c:pt idx="0">
                  <c:v>2013</c:v>
                </c:pt>
              </c:strCache>
            </c:strRef>
          </c:tx>
          <c:spPr>
            <a:solidFill>
              <a:srgbClr val="58B3CD"/>
            </a:solidFill>
            <a:ln>
              <a:noFill/>
            </a:ln>
            <a:effectLst/>
          </c:spPr>
          <c:invertIfNegative val="0"/>
          <c:cat>
            <c:strRef>
              <c:f>Sheet1!$C$7:$C$11</c:f>
              <c:strCache>
                <c:ptCount val="5"/>
                <c:pt idx="0">
                  <c:v>Associate Degrees</c:v>
                </c:pt>
                <c:pt idx="1">
                  <c:v>Bachelor's Degrees &amp; 
Post Bacc Certificates</c:v>
                </c:pt>
                <c:pt idx="2">
                  <c:v>Master's Degrees &amp; 
Post Master's Cert</c:v>
                </c:pt>
                <c:pt idx="3">
                  <c:v>Doctoral Research &amp; Doctoral Other</c:v>
                </c:pt>
                <c:pt idx="4">
                  <c:v>Doctoral Professional</c:v>
                </c:pt>
              </c:strCache>
            </c:strRef>
          </c:cat>
          <c:val>
            <c:numRef>
              <c:f>Sheet1!$E$7:$E$11</c:f>
              <c:numCache>
                <c:formatCode>"$"#,##0_);[Red]\("$"#,##0\)</c:formatCode>
                <c:ptCount val="5"/>
                <c:pt idx="0">
                  <c:v>39139</c:v>
                </c:pt>
                <c:pt idx="1">
                  <c:v>48052</c:v>
                </c:pt>
                <c:pt idx="2">
                  <c:v>63328</c:v>
                </c:pt>
                <c:pt idx="3">
                  <c:v>84013</c:v>
                </c:pt>
                <c:pt idx="4">
                  <c:v>107001</c:v>
                </c:pt>
              </c:numCache>
            </c:numRef>
          </c:val>
          <c:extLst>
            <c:ext xmlns:c16="http://schemas.microsoft.com/office/drawing/2014/chart" uri="{C3380CC4-5D6E-409C-BE32-E72D297353CC}">
              <c16:uniqueId val="{00000001-AA34-49B1-949B-6750DA0CF269}"/>
            </c:ext>
          </c:extLst>
        </c:ser>
        <c:ser>
          <c:idx val="2"/>
          <c:order val="2"/>
          <c:tx>
            <c:strRef>
              <c:f>Sheet1!$F$5</c:f>
              <c:strCache>
                <c:ptCount val="1"/>
                <c:pt idx="0">
                  <c:v>2014</c:v>
                </c:pt>
              </c:strCache>
            </c:strRef>
          </c:tx>
          <c:spPr>
            <a:solidFill>
              <a:srgbClr val="ABD1E0"/>
            </a:solidFill>
            <a:ln>
              <a:noFill/>
            </a:ln>
            <a:effectLst/>
          </c:spPr>
          <c:invertIfNegative val="0"/>
          <c:cat>
            <c:strRef>
              <c:f>Sheet1!$C$7:$C$11</c:f>
              <c:strCache>
                <c:ptCount val="5"/>
                <c:pt idx="0">
                  <c:v>Associate Degrees</c:v>
                </c:pt>
                <c:pt idx="1">
                  <c:v>Bachelor's Degrees &amp; 
Post Bacc Certificates</c:v>
                </c:pt>
                <c:pt idx="2">
                  <c:v>Master's Degrees &amp; 
Post Master's Cert</c:v>
                </c:pt>
                <c:pt idx="3">
                  <c:v>Doctoral Research &amp; Doctoral Other</c:v>
                </c:pt>
                <c:pt idx="4">
                  <c:v>Doctoral Professional</c:v>
                </c:pt>
              </c:strCache>
            </c:strRef>
          </c:cat>
          <c:val>
            <c:numRef>
              <c:f>Sheet1!$F$7:$F$11</c:f>
              <c:numCache>
                <c:formatCode>"$"#,##0_);[Red]\("$"#,##0\)</c:formatCode>
                <c:ptCount val="5"/>
                <c:pt idx="0">
                  <c:v>40036</c:v>
                </c:pt>
                <c:pt idx="1">
                  <c:v>49644</c:v>
                </c:pt>
                <c:pt idx="2">
                  <c:v>64866</c:v>
                </c:pt>
                <c:pt idx="3">
                  <c:v>77023</c:v>
                </c:pt>
                <c:pt idx="4">
                  <c:v>108977</c:v>
                </c:pt>
              </c:numCache>
            </c:numRef>
          </c:val>
          <c:extLst>
            <c:ext xmlns:c16="http://schemas.microsoft.com/office/drawing/2014/chart" uri="{C3380CC4-5D6E-409C-BE32-E72D297353CC}">
              <c16:uniqueId val="{00000002-AA34-49B1-949B-6750DA0CF269}"/>
            </c:ext>
          </c:extLst>
        </c:ser>
        <c:ser>
          <c:idx val="3"/>
          <c:order val="3"/>
          <c:tx>
            <c:strRef>
              <c:f>Sheet1!$G$5</c:f>
              <c:strCache>
                <c:ptCount val="1"/>
                <c:pt idx="0">
                  <c:v>2015</c:v>
                </c:pt>
              </c:strCache>
            </c:strRef>
          </c:tx>
          <c:spPr>
            <a:solidFill>
              <a:srgbClr val="A9D0E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Sheet1!$C$7:$C$11</c:f>
              <c:strCache>
                <c:ptCount val="5"/>
                <c:pt idx="0">
                  <c:v>Associate Degrees</c:v>
                </c:pt>
                <c:pt idx="1">
                  <c:v>Bachelor's Degrees &amp; 
Post Bacc Certificates</c:v>
                </c:pt>
                <c:pt idx="2">
                  <c:v>Master's Degrees &amp; 
Post Master's Cert</c:v>
                </c:pt>
                <c:pt idx="3">
                  <c:v>Doctoral Research &amp; Doctoral Other</c:v>
                </c:pt>
                <c:pt idx="4">
                  <c:v>Doctoral Professional</c:v>
                </c:pt>
              </c:strCache>
            </c:strRef>
          </c:cat>
          <c:val>
            <c:numRef>
              <c:f>Sheet1!$G$7:$G$11</c:f>
              <c:numCache>
                <c:formatCode>"$"#,##0_);[Red]\("$"#,##0\)</c:formatCode>
                <c:ptCount val="5"/>
                <c:pt idx="0">
                  <c:v>42488</c:v>
                </c:pt>
                <c:pt idx="1">
                  <c:v>52200</c:v>
                </c:pt>
                <c:pt idx="2">
                  <c:v>69935</c:v>
                </c:pt>
                <c:pt idx="3">
                  <c:v>89674</c:v>
                </c:pt>
                <c:pt idx="4">
                  <c:v>114675</c:v>
                </c:pt>
              </c:numCache>
            </c:numRef>
          </c:val>
          <c:extLst>
            <c:ext xmlns:c16="http://schemas.microsoft.com/office/drawing/2014/chart" uri="{C3380CC4-5D6E-409C-BE32-E72D297353CC}">
              <c16:uniqueId val="{00000003-AA34-49B1-949B-6750DA0CF269}"/>
            </c:ext>
          </c:extLst>
        </c:ser>
        <c:dLbls>
          <c:showLegendKey val="0"/>
          <c:showVal val="0"/>
          <c:showCatName val="0"/>
          <c:showSerName val="0"/>
          <c:showPercent val="0"/>
          <c:showBubbleSize val="0"/>
        </c:dLbls>
        <c:gapWidth val="219"/>
        <c:overlap val="-27"/>
        <c:axId val="527349344"/>
        <c:axId val="527345184"/>
      </c:barChart>
      <c:catAx>
        <c:axId val="527349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527345184"/>
        <c:crosses val="autoZero"/>
        <c:auto val="1"/>
        <c:lblAlgn val="ctr"/>
        <c:lblOffset val="100"/>
        <c:noMultiLvlLbl val="0"/>
      </c:catAx>
      <c:valAx>
        <c:axId val="527345184"/>
        <c:scaling>
          <c:orientation val="minMax"/>
        </c:scaling>
        <c:delete val="1"/>
        <c:axPos val="l"/>
        <c:numFmt formatCode="&quot;$&quot;#,##0_);[Red]\(&quot;$&quot;#,##0\)" sourceLinked="1"/>
        <c:majorTickMark val="none"/>
        <c:minorTickMark val="none"/>
        <c:tickLblPos val="nextTo"/>
        <c:crossAx val="527349344"/>
        <c:crosses val="autoZero"/>
        <c:crossBetween val="between"/>
      </c:valAx>
      <c:spPr>
        <a:noFill/>
        <a:ln>
          <a:noFill/>
        </a:ln>
        <a:effectLst/>
      </c:spPr>
    </c:plotArea>
    <c:legend>
      <c:legendPos val="b"/>
      <c:layout>
        <c:manualLayout>
          <c:xMode val="edge"/>
          <c:yMode val="edge"/>
          <c:x val="0.36709012723981177"/>
          <c:y val="2.4633066337661939E-2"/>
          <c:w val="0.26601179738358804"/>
          <c:h val="6.7558799777764619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512082367935951E-2"/>
          <c:y val="0.28078356675913912"/>
          <c:w val="0.96897583526412812"/>
          <c:h val="0.55360897099042528"/>
        </c:manualLayout>
      </c:layout>
      <c:barChart>
        <c:barDir val="col"/>
        <c:grouping val="clustered"/>
        <c:varyColors val="0"/>
        <c:ser>
          <c:idx val="0"/>
          <c:order val="0"/>
          <c:tx>
            <c:strRef>
              <c:f>Sheet1!$D$5</c:f>
              <c:strCache>
                <c:ptCount val="1"/>
                <c:pt idx="0">
                  <c:v>2012</c:v>
                </c:pt>
              </c:strCache>
            </c:strRef>
          </c:tx>
          <c:spPr>
            <a:solidFill>
              <a:srgbClr val="5198AD"/>
            </a:solidFill>
            <a:ln>
              <a:noFill/>
            </a:ln>
            <a:effectLst/>
          </c:spPr>
          <c:invertIfNegative val="0"/>
          <c:dLbls>
            <c:dLbl>
              <c:idx val="4"/>
              <c:layout>
                <c:manualLayout>
                  <c:x val="0"/>
                  <c:y val="-1.01156106772262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A34-49B1-949B-6750DA0CF269}"/>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Sheet1!$C$7:$C$11</c:f>
              <c:strCache>
                <c:ptCount val="5"/>
                <c:pt idx="0">
                  <c:v>Associate Degrees</c:v>
                </c:pt>
                <c:pt idx="1">
                  <c:v>Bachelor's Degrees &amp; 
Post Bacc Certificates</c:v>
                </c:pt>
                <c:pt idx="2">
                  <c:v>Master's Degrees &amp; 
Post Master's Cert</c:v>
                </c:pt>
                <c:pt idx="3">
                  <c:v>Doctoral Research &amp; Doctoral Other</c:v>
                </c:pt>
                <c:pt idx="4">
                  <c:v>Doctoral Professional</c:v>
                </c:pt>
              </c:strCache>
            </c:strRef>
          </c:cat>
          <c:val>
            <c:numRef>
              <c:f>Sheet1!$D$7:$D$11</c:f>
              <c:numCache>
                <c:formatCode>"$"#,##0_);[Red]\("$"#,##0\)</c:formatCode>
                <c:ptCount val="5"/>
                <c:pt idx="0">
                  <c:v>38914</c:v>
                </c:pt>
                <c:pt idx="1">
                  <c:v>47357</c:v>
                </c:pt>
                <c:pt idx="2">
                  <c:v>60578</c:v>
                </c:pt>
                <c:pt idx="3">
                  <c:v>80403</c:v>
                </c:pt>
                <c:pt idx="4">
                  <c:v>102307</c:v>
                </c:pt>
              </c:numCache>
            </c:numRef>
          </c:val>
          <c:extLst>
            <c:ext xmlns:c16="http://schemas.microsoft.com/office/drawing/2014/chart" uri="{C3380CC4-5D6E-409C-BE32-E72D297353CC}">
              <c16:uniqueId val="{00000000-AA34-49B1-949B-6750DA0CF269}"/>
            </c:ext>
          </c:extLst>
        </c:ser>
        <c:ser>
          <c:idx val="1"/>
          <c:order val="1"/>
          <c:tx>
            <c:strRef>
              <c:f>Sheet1!$E$5</c:f>
              <c:strCache>
                <c:ptCount val="1"/>
                <c:pt idx="0">
                  <c:v>2013</c:v>
                </c:pt>
              </c:strCache>
            </c:strRef>
          </c:tx>
          <c:spPr>
            <a:solidFill>
              <a:srgbClr val="58B3CD"/>
            </a:solidFill>
            <a:ln>
              <a:noFill/>
            </a:ln>
            <a:effectLst/>
          </c:spPr>
          <c:invertIfNegative val="0"/>
          <c:cat>
            <c:strRef>
              <c:f>Sheet1!$C$7:$C$11</c:f>
              <c:strCache>
                <c:ptCount val="5"/>
                <c:pt idx="0">
                  <c:v>Associate Degrees</c:v>
                </c:pt>
                <c:pt idx="1">
                  <c:v>Bachelor's Degrees &amp; 
Post Bacc Certificates</c:v>
                </c:pt>
                <c:pt idx="2">
                  <c:v>Master's Degrees &amp; 
Post Master's Cert</c:v>
                </c:pt>
                <c:pt idx="3">
                  <c:v>Doctoral Research &amp; Doctoral Other</c:v>
                </c:pt>
                <c:pt idx="4">
                  <c:v>Doctoral Professional</c:v>
                </c:pt>
              </c:strCache>
            </c:strRef>
          </c:cat>
          <c:val>
            <c:numRef>
              <c:f>Sheet1!$E$7:$E$11</c:f>
              <c:numCache>
                <c:formatCode>"$"#,##0_);[Red]\("$"#,##0\)</c:formatCode>
                <c:ptCount val="5"/>
                <c:pt idx="0">
                  <c:v>39139</c:v>
                </c:pt>
                <c:pt idx="1">
                  <c:v>48052</c:v>
                </c:pt>
                <c:pt idx="2">
                  <c:v>63328</c:v>
                </c:pt>
                <c:pt idx="3">
                  <c:v>84013</c:v>
                </c:pt>
                <c:pt idx="4">
                  <c:v>107001</c:v>
                </c:pt>
              </c:numCache>
            </c:numRef>
          </c:val>
          <c:extLst>
            <c:ext xmlns:c16="http://schemas.microsoft.com/office/drawing/2014/chart" uri="{C3380CC4-5D6E-409C-BE32-E72D297353CC}">
              <c16:uniqueId val="{00000001-AA34-49B1-949B-6750DA0CF269}"/>
            </c:ext>
          </c:extLst>
        </c:ser>
        <c:ser>
          <c:idx val="2"/>
          <c:order val="2"/>
          <c:tx>
            <c:strRef>
              <c:f>Sheet1!$F$5</c:f>
              <c:strCache>
                <c:ptCount val="1"/>
                <c:pt idx="0">
                  <c:v>2014</c:v>
                </c:pt>
              </c:strCache>
            </c:strRef>
          </c:tx>
          <c:spPr>
            <a:solidFill>
              <a:srgbClr val="ABD1E0"/>
            </a:solidFill>
            <a:ln>
              <a:noFill/>
            </a:ln>
            <a:effectLst/>
          </c:spPr>
          <c:invertIfNegative val="0"/>
          <c:cat>
            <c:strRef>
              <c:f>Sheet1!$C$7:$C$11</c:f>
              <c:strCache>
                <c:ptCount val="5"/>
                <c:pt idx="0">
                  <c:v>Associate Degrees</c:v>
                </c:pt>
                <c:pt idx="1">
                  <c:v>Bachelor's Degrees &amp; 
Post Bacc Certificates</c:v>
                </c:pt>
                <c:pt idx="2">
                  <c:v>Master's Degrees &amp; 
Post Master's Cert</c:v>
                </c:pt>
                <c:pt idx="3">
                  <c:v>Doctoral Research &amp; Doctoral Other</c:v>
                </c:pt>
                <c:pt idx="4">
                  <c:v>Doctoral Professional</c:v>
                </c:pt>
              </c:strCache>
            </c:strRef>
          </c:cat>
          <c:val>
            <c:numRef>
              <c:f>Sheet1!$F$7:$F$11</c:f>
              <c:numCache>
                <c:formatCode>"$"#,##0_);[Red]\("$"#,##0\)</c:formatCode>
                <c:ptCount val="5"/>
                <c:pt idx="0">
                  <c:v>40036</c:v>
                </c:pt>
                <c:pt idx="1">
                  <c:v>49644</c:v>
                </c:pt>
                <c:pt idx="2">
                  <c:v>64866</c:v>
                </c:pt>
                <c:pt idx="3">
                  <c:v>77023</c:v>
                </c:pt>
                <c:pt idx="4">
                  <c:v>108977</c:v>
                </c:pt>
              </c:numCache>
            </c:numRef>
          </c:val>
          <c:extLst>
            <c:ext xmlns:c16="http://schemas.microsoft.com/office/drawing/2014/chart" uri="{C3380CC4-5D6E-409C-BE32-E72D297353CC}">
              <c16:uniqueId val="{00000002-AA34-49B1-949B-6750DA0CF269}"/>
            </c:ext>
          </c:extLst>
        </c:ser>
        <c:ser>
          <c:idx val="3"/>
          <c:order val="3"/>
          <c:tx>
            <c:strRef>
              <c:f>Sheet1!$G$5</c:f>
              <c:strCache>
                <c:ptCount val="1"/>
                <c:pt idx="0">
                  <c:v>2015</c:v>
                </c:pt>
              </c:strCache>
            </c:strRef>
          </c:tx>
          <c:spPr>
            <a:solidFill>
              <a:srgbClr val="A9D0E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Sheet1!$C$7:$C$11</c:f>
              <c:strCache>
                <c:ptCount val="5"/>
                <c:pt idx="0">
                  <c:v>Associate Degrees</c:v>
                </c:pt>
                <c:pt idx="1">
                  <c:v>Bachelor's Degrees &amp; 
Post Bacc Certificates</c:v>
                </c:pt>
                <c:pt idx="2">
                  <c:v>Master's Degrees &amp; 
Post Master's Cert</c:v>
                </c:pt>
                <c:pt idx="3">
                  <c:v>Doctoral Research &amp; Doctoral Other</c:v>
                </c:pt>
                <c:pt idx="4">
                  <c:v>Doctoral Professional</c:v>
                </c:pt>
              </c:strCache>
            </c:strRef>
          </c:cat>
          <c:val>
            <c:numRef>
              <c:f>Sheet1!$G$7:$G$11</c:f>
              <c:numCache>
                <c:formatCode>"$"#,##0_);[Red]\("$"#,##0\)</c:formatCode>
                <c:ptCount val="5"/>
                <c:pt idx="0">
                  <c:v>42488</c:v>
                </c:pt>
                <c:pt idx="1">
                  <c:v>52200</c:v>
                </c:pt>
                <c:pt idx="2">
                  <c:v>69935</c:v>
                </c:pt>
                <c:pt idx="3">
                  <c:v>89674</c:v>
                </c:pt>
                <c:pt idx="4">
                  <c:v>114675</c:v>
                </c:pt>
              </c:numCache>
            </c:numRef>
          </c:val>
          <c:extLst>
            <c:ext xmlns:c16="http://schemas.microsoft.com/office/drawing/2014/chart" uri="{C3380CC4-5D6E-409C-BE32-E72D297353CC}">
              <c16:uniqueId val="{00000003-AA34-49B1-949B-6750DA0CF269}"/>
            </c:ext>
          </c:extLst>
        </c:ser>
        <c:dLbls>
          <c:showLegendKey val="0"/>
          <c:showVal val="0"/>
          <c:showCatName val="0"/>
          <c:showSerName val="0"/>
          <c:showPercent val="0"/>
          <c:showBubbleSize val="0"/>
        </c:dLbls>
        <c:gapWidth val="219"/>
        <c:overlap val="-27"/>
        <c:axId val="527349344"/>
        <c:axId val="527345184"/>
      </c:barChart>
      <c:catAx>
        <c:axId val="527349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527345184"/>
        <c:crosses val="autoZero"/>
        <c:auto val="1"/>
        <c:lblAlgn val="ctr"/>
        <c:lblOffset val="100"/>
        <c:noMultiLvlLbl val="0"/>
      </c:catAx>
      <c:valAx>
        <c:axId val="527345184"/>
        <c:scaling>
          <c:orientation val="minMax"/>
        </c:scaling>
        <c:delete val="1"/>
        <c:axPos val="l"/>
        <c:numFmt formatCode="&quot;$&quot;#,##0_);[Red]\(&quot;$&quot;#,##0\)" sourceLinked="1"/>
        <c:majorTickMark val="none"/>
        <c:minorTickMark val="none"/>
        <c:tickLblPos val="nextTo"/>
        <c:crossAx val="527349344"/>
        <c:crosses val="autoZero"/>
        <c:crossBetween val="between"/>
      </c:valAx>
      <c:spPr>
        <a:noFill/>
        <a:ln>
          <a:noFill/>
        </a:ln>
        <a:effectLst/>
      </c:spPr>
    </c:plotArea>
    <c:legend>
      <c:legendPos val="b"/>
      <c:layout>
        <c:manualLayout>
          <c:xMode val="edge"/>
          <c:yMode val="edge"/>
          <c:x val="0.36709012723981177"/>
          <c:y val="2.4633066337661939E-2"/>
          <c:w val="0.26601179738358804"/>
          <c:h val="6.7558799777764619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512082367935951E-2"/>
          <c:y val="0.28078356675913912"/>
          <c:w val="0.96897583526412812"/>
          <c:h val="0.55360897099042528"/>
        </c:manualLayout>
      </c:layout>
      <c:barChart>
        <c:barDir val="col"/>
        <c:grouping val="clustered"/>
        <c:varyColors val="0"/>
        <c:ser>
          <c:idx val="0"/>
          <c:order val="0"/>
          <c:tx>
            <c:strRef>
              <c:f>Sheet1!$D$5</c:f>
              <c:strCache>
                <c:ptCount val="1"/>
                <c:pt idx="0">
                  <c:v>2012</c:v>
                </c:pt>
              </c:strCache>
            </c:strRef>
          </c:tx>
          <c:spPr>
            <a:solidFill>
              <a:srgbClr val="5198AD"/>
            </a:solidFill>
            <a:ln>
              <a:noFill/>
            </a:ln>
            <a:effectLst/>
          </c:spPr>
          <c:invertIfNegative val="0"/>
          <c:dLbls>
            <c:dLbl>
              <c:idx val="4"/>
              <c:layout>
                <c:manualLayout>
                  <c:x val="0"/>
                  <c:y val="-1.01156106772262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A34-49B1-949B-6750DA0CF269}"/>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Sheet1!$C$7:$C$11</c:f>
              <c:strCache>
                <c:ptCount val="5"/>
                <c:pt idx="0">
                  <c:v>Associate Degrees</c:v>
                </c:pt>
                <c:pt idx="1">
                  <c:v>Bachelor's Degrees &amp; 
Post Bacc Certificates</c:v>
                </c:pt>
                <c:pt idx="2">
                  <c:v>Master's Degrees &amp; 
Post Master's Cert</c:v>
                </c:pt>
                <c:pt idx="3">
                  <c:v>Doctoral Research &amp; Doctoral Other</c:v>
                </c:pt>
                <c:pt idx="4">
                  <c:v>Doctoral Professional</c:v>
                </c:pt>
              </c:strCache>
            </c:strRef>
          </c:cat>
          <c:val>
            <c:numRef>
              <c:f>Sheet1!$D$7:$D$11</c:f>
              <c:numCache>
                <c:formatCode>"$"#,##0_);[Red]\("$"#,##0\)</c:formatCode>
                <c:ptCount val="5"/>
                <c:pt idx="0">
                  <c:v>38914</c:v>
                </c:pt>
                <c:pt idx="1">
                  <c:v>47357</c:v>
                </c:pt>
                <c:pt idx="2">
                  <c:v>60578</c:v>
                </c:pt>
                <c:pt idx="3">
                  <c:v>80403</c:v>
                </c:pt>
                <c:pt idx="4">
                  <c:v>102307</c:v>
                </c:pt>
              </c:numCache>
            </c:numRef>
          </c:val>
          <c:extLst>
            <c:ext xmlns:c16="http://schemas.microsoft.com/office/drawing/2014/chart" uri="{C3380CC4-5D6E-409C-BE32-E72D297353CC}">
              <c16:uniqueId val="{00000000-AA34-49B1-949B-6750DA0CF269}"/>
            </c:ext>
          </c:extLst>
        </c:ser>
        <c:ser>
          <c:idx val="1"/>
          <c:order val="1"/>
          <c:tx>
            <c:strRef>
              <c:f>Sheet1!$E$5</c:f>
              <c:strCache>
                <c:ptCount val="1"/>
                <c:pt idx="0">
                  <c:v>2013</c:v>
                </c:pt>
              </c:strCache>
            </c:strRef>
          </c:tx>
          <c:spPr>
            <a:solidFill>
              <a:srgbClr val="58B3CD"/>
            </a:solidFill>
            <a:ln>
              <a:noFill/>
            </a:ln>
            <a:effectLst/>
          </c:spPr>
          <c:invertIfNegative val="0"/>
          <c:cat>
            <c:strRef>
              <c:f>Sheet1!$C$7:$C$11</c:f>
              <c:strCache>
                <c:ptCount val="5"/>
                <c:pt idx="0">
                  <c:v>Associate Degrees</c:v>
                </c:pt>
                <c:pt idx="1">
                  <c:v>Bachelor's Degrees &amp; 
Post Bacc Certificates</c:v>
                </c:pt>
                <c:pt idx="2">
                  <c:v>Master's Degrees &amp; 
Post Master's Cert</c:v>
                </c:pt>
                <c:pt idx="3">
                  <c:v>Doctoral Research &amp; Doctoral Other</c:v>
                </c:pt>
                <c:pt idx="4">
                  <c:v>Doctoral Professional</c:v>
                </c:pt>
              </c:strCache>
            </c:strRef>
          </c:cat>
          <c:val>
            <c:numRef>
              <c:f>Sheet1!$E$7:$E$11</c:f>
              <c:numCache>
                <c:formatCode>"$"#,##0_);[Red]\("$"#,##0\)</c:formatCode>
                <c:ptCount val="5"/>
                <c:pt idx="0">
                  <c:v>39139</c:v>
                </c:pt>
                <c:pt idx="1">
                  <c:v>48052</c:v>
                </c:pt>
                <c:pt idx="2">
                  <c:v>63328</c:v>
                </c:pt>
                <c:pt idx="3">
                  <c:v>84013</c:v>
                </c:pt>
                <c:pt idx="4">
                  <c:v>107001</c:v>
                </c:pt>
              </c:numCache>
            </c:numRef>
          </c:val>
          <c:extLst>
            <c:ext xmlns:c16="http://schemas.microsoft.com/office/drawing/2014/chart" uri="{C3380CC4-5D6E-409C-BE32-E72D297353CC}">
              <c16:uniqueId val="{00000001-AA34-49B1-949B-6750DA0CF269}"/>
            </c:ext>
          </c:extLst>
        </c:ser>
        <c:ser>
          <c:idx val="2"/>
          <c:order val="2"/>
          <c:tx>
            <c:strRef>
              <c:f>Sheet1!$F$5</c:f>
              <c:strCache>
                <c:ptCount val="1"/>
                <c:pt idx="0">
                  <c:v>2014</c:v>
                </c:pt>
              </c:strCache>
            </c:strRef>
          </c:tx>
          <c:spPr>
            <a:solidFill>
              <a:srgbClr val="ABD1E0"/>
            </a:solidFill>
            <a:ln>
              <a:noFill/>
            </a:ln>
            <a:effectLst/>
          </c:spPr>
          <c:invertIfNegative val="0"/>
          <c:cat>
            <c:strRef>
              <c:f>Sheet1!$C$7:$C$11</c:f>
              <c:strCache>
                <c:ptCount val="5"/>
                <c:pt idx="0">
                  <c:v>Associate Degrees</c:v>
                </c:pt>
                <c:pt idx="1">
                  <c:v>Bachelor's Degrees &amp; 
Post Bacc Certificates</c:v>
                </c:pt>
                <c:pt idx="2">
                  <c:v>Master's Degrees &amp; 
Post Master's Cert</c:v>
                </c:pt>
                <c:pt idx="3">
                  <c:v>Doctoral Research &amp; Doctoral Other</c:v>
                </c:pt>
                <c:pt idx="4">
                  <c:v>Doctoral Professional</c:v>
                </c:pt>
              </c:strCache>
            </c:strRef>
          </c:cat>
          <c:val>
            <c:numRef>
              <c:f>Sheet1!$F$7:$F$11</c:f>
              <c:numCache>
                <c:formatCode>"$"#,##0_);[Red]\("$"#,##0\)</c:formatCode>
                <c:ptCount val="5"/>
                <c:pt idx="0">
                  <c:v>40036</c:v>
                </c:pt>
                <c:pt idx="1">
                  <c:v>49644</c:v>
                </c:pt>
                <c:pt idx="2">
                  <c:v>64866</c:v>
                </c:pt>
                <c:pt idx="3">
                  <c:v>77023</c:v>
                </c:pt>
                <c:pt idx="4">
                  <c:v>108977</c:v>
                </c:pt>
              </c:numCache>
            </c:numRef>
          </c:val>
          <c:extLst>
            <c:ext xmlns:c16="http://schemas.microsoft.com/office/drawing/2014/chart" uri="{C3380CC4-5D6E-409C-BE32-E72D297353CC}">
              <c16:uniqueId val="{00000002-AA34-49B1-949B-6750DA0CF269}"/>
            </c:ext>
          </c:extLst>
        </c:ser>
        <c:ser>
          <c:idx val="3"/>
          <c:order val="3"/>
          <c:tx>
            <c:strRef>
              <c:f>Sheet1!$G$5</c:f>
              <c:strCache>
                <c:ptCount val="1"/>
                <c:pt idx="0">
                  <c:v>2015</c:v>
                </c:pt>
              </c:strCache>
            </c:strRef>
          </c:tx>
          <c:spPr>
            <a:solidFill>
              <a:srgbClr val="A9D0E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Sheet1!$C$7:$C$11</c:f>
              <c:strCache>
                <c:ptCount val="5"/>
                <c:pt idx="0">
                  <c:v>Associate Degrees</c:v>
                </c:pt>
                <c:pt idx="1">
                  <c:v>Bachelor's Degrees &amp; 
Post Bacc Certificates</c:v>
                </c:pt>
                <c:pt idx="2">
                  <c:v>Master's Degrees &amp; 
Post Master's Cert</c:v>
                </c:pt>
                <c:pt idx="3">
                  <c:v>Doctoral Research &amp; Doctoral Other</c:v>
                </c:pt>
                <c:pt idx="4">
                  <c:v>Doctoral Professional</c:v>
                </c:pt>
              </c:strCache>
            </c:strRef>
          </c:cat>
          <c:val>
            <c:numRef>
              <c:f>Sheet1!$G$7:$G$11</c:f>
              <c:numCache>
                <c:formatCode>"$"#,##0_);[Red]\("$"#,##0\)</c:formatCode>
                <c:ptCount val="5"/>
                <c:pt idx="0">
                  <c:v>42488</c:v>
                </c:pt>
                <c:pt idx="1">
                  <c:v>52200</c:v>
                </c:pt>
                <c:pt idx="2">
                  <c:v>69935</c:v>
                </c:pt>
                <c:pt idx="3">
                  <c:v>89674</c:v>
                </c:pt>
                <c:pt idx="4">
                  <c:v>114675</c:v>
                </c:pt>
              </c:numCache>
            </c:numRef>
          </c:val>
          <c:extLst>
            <c:ext xmlns:c16="http://schemas.microsoft.com/office/drawing/2014/chart" uri="{C3380CC4-5D6E-409C-BE32-E72D297353CC}">
              <c16:uniqueId val="{00000003-AA34-49B1-949B-6750DA0CF269}"/>
            </c:ext>
          </c:extLst>
        </c:ser>
        <c:dLbls>
          <c:showLegendKey val="0"/>
          <c:showVal val="0"/>
          <c:showCatName val="0"/>
          <c:showSerName val="0"/>
          <c:showPercent val="0"/>
          <c:showBubbleSize val="0"/>
        </c:dLbls>
        <c:gapWidth val="219"/>
        <c:overlap val="-27"/>
        <c:axId val="527349344"/>
        <c:axId val="527345184"/>
      </c:barChart>
      <c:catAx>
        <c:axId val="527349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527345184"/>
        <c:crosses val="autoZero"/>
        <c:auto val="1"/>
        <c:lblAlgn val="ctr"/>
        <c:lblOffset val="100"/>
        <c:noMultiLvlLbl val="0"/>
      </c:catAx>
      <c:valAx>
        <c:axId val="527345184"/>
        <c:scaling>
          <c:orientation val="minMax"/>
        </c:scaling>
        <c:delete val="1"/>
        <c:axPos val="l"/>
        <c:numFmt formatCode="&quot;$&quot;#,##0_);[Red]\(&quot;$&quot;#,##0\)" sourceLinked="1"/>
        <c:majorTickMark val="none"/>
        <c:minorTickMark val="none"/>
        <c:tickLblPos val="nextTo"/>
        <c:crossAx val="527349344"/>
        <c:crosses val="autoZero"/>
        <c:crossBetween val="between"/>
      </c:valAx>
      <c:spPr>
        <a:noFill/>
        <a:ln>
          <a:noFill/>
        </a:ln>
        <a:effectLst/>
      </c:spPr>
    </c:plotArea>
    <c:legend>
      <c:legendPos val="b"/>
      <c:layout>
        <c:manualLayout>
          <c:xMode val="edge"/>
          <c:yMode val="edge"/>
          <c:x val="0.36709012723981177"/>
          <c:y val="2.4633066337661939E-2"/>
          <c:w val="0.26601179738358804"/>
          <c:h val="6.7558799777764619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055588726933937E-2"/>
          <c:y val="4.4469153620712507E-2"/>
          <c:w val="0.89574820579726988"/>
          <c:h val="0.8896443880022914"/>
        </c:manualLayout>
      </c:layout>
      <c:bubbleChart>
        <c:varyColors val="0"/>
        <c:ser>
          <c:idx val="0"/>
          <c:order val="0"/>
          <c:tx>
            <c:strRef>
              <c:f>Sheet1!$B$4</c:f>
              <c:strCache>
                <c:ptCount val="1"/>
                <c:pt idx="0">
                  <c:v>BACHELOR'S DEGREES</c:v>
                </c:pt>
              </c:strCache>
            </c:strRef>
          </c:tx>
          <c:spPr>
            <a:solidFill>
              <a:schemeClr val="bg1"/>
            </a:solidFill>
            <a:ln w="25400">
              <a:noFill/>
            </a:ln>
            <a:effectLst/>
          </c:spPr>
          <c:invertIfNegative val="0"/>
          <c:dPt>
            <c:idx val="12"/>
            <c:invertIfNegative val="0"/>
            <c:bubble3D val="0"/>
            <c:spPr>
              <a:solidFill>
                <a:schemeClr val="accent1"/>
              </a:solidFill>
              <a:ln w="25400">
                <a:noFill/>
              </a:ln>
              <a:effectLst/>
            </c:spPr>
            <c:extLst>
              <c:ext xmlns:c16="http://schemas.microsoft.com/office/drawing/2014/chart" uri="{C3380CC4-5D6E-409C-BE32-E72D297353CC}">
                <c16:uniqueId val="{0000000C-7D26-4E3A-A1B5-A20F316E6B4E}"/>
              </c:ext>
            </c:extLst>
          </c:dPt>
          <c:dPt>
            <c:idx val="15"/>
            <c:invertIfNegative val="0"/>
            <c:bubble3D val="0"/>
            <c:spPr>
              <a:solidFill>
                <a:schemeClr val="accent1"/>
              </a:solidFill>
              <a:ln w="25400">
                <a:noFill/>
              </a:ln>
              <a:effectLst/>
            </c:spPr>
            <c:extLst>
              <c:ext xmlns:c16="http://schemas.microsoft.com/office/drawing/2014/chart" uri="{C3380CC4-5D6E-409C-BE32-E72D297353CC}">
                <c16:uniqueId val="{0000000F-7D26-4E3A-A1B5-A20F316E6B4E}"/>
              </c:ext>
            </c:extLst>
          </c:dPt>
          <c:xVal>
            <c:numRef>
              <c:f>Sheet1!$F$5:$F$29</c:f>
              <c:numCache>
                <c:formatCode>0.0%</c:formatCode>
                <c:ptCount val="25"/>
                <c:pt idx="0">
                  <c:v>0.52872606161532054</c:v>
                </c:pt>
                <c:pt idx="1">
                  <c:v>0.62925170068027214</c:v>
                </c:pt>
                <c:pt idx="2">
                  <c:v>0.61538461538461542</c:v>
                </c:pt>
                <c:pt idx="3">
                  <c:v>0.63253012048192769</c:v>
                </c:pt>
                <c:pt idx="4">
                  <c:v>0.61727244485865174</c:v>
                </c:pt>
                <c:pt idx="5">
                  <c:v>0.72091932457786112</c:v>
                </c:pt>
                <c:pt idx="6">
                  <c:v>0.57894736842105265</c:v>
                </c:pt>
                <c:pt idx="7">
                  <c:v>0.51409978308026028</c:v>
                </c:pt>
                <c:pt idx="8">
                  <c:v>0.46296296296296297</c:v>
                </c:pt>
                <c:pt idx="9">
                  <c:v>0.60248447204968947</c:v>
                </c:pt>
                <c:pt idx="10">
                  <c:v>0.50980392156862742</c:v>
                </c:pt>
                <c:pt idx="11">
                  <c:v>0.62015503875968991</c:v>
                </c:pt>
                <c:pt idx="12">
                  <c:v>0.76973684210526316</c:v>
                </c:pt>
                <c:pt idx="13">
                  <c:v>0.55298013245033117</c:v>
                </c:pt>
                <c:pt idx="14">
                  <c:v>0.6407942238267148</c:v>
                </c:pt>
                <c:pt idx="15">
                  <c:v>0.72768878718535468</c:v>
                </c:pt>
                <c:pt idx="16">
                  <c:v>0.5286624203821656</c:v>
                </c:pt>
                <c:pt idx="17">
                  <c:v>0.63829787234042556</c:v>
                </c:pt>
                <c:pt idx="18">
                  <c:v>0.54794520547945202</c:v>
                </c:pt>
                <c:pt idx="19">
                  <c:v>0.59440559440559437</c:v>
                </c:pt>
                <c:pt idx="20">
                  <c:v>0.66666666666666663</c:v>
                </c:pt>
                <c:pt idx="21">
                  <c:v>0.59039190897597982</c:v>
                </c:pt>
                <c:pt idx="22">
                  <c:v>0.46464646464646464</c:v>
                </c:pt>
                <c:pt idx="23">
                  <c:v>0.60436137071651086</c:v>
                </c:pt>
                <c:pt idx="24">
                  <c:v>0.5151006711409396</c:v>
                </c:pt>
              </c:numCache>
            </c:numRef>
          </c:xVal>
          <c:yVal>
            <c:numRef>
              <c:f>Sheet1!$D$5:$D$29</c:f>
              <c:numCache>
                <c:formatCode>"$"#,##0</c:formatCode>
                <c:ptCount val="25"/>
                <c:pt idx="0">
                  <c:v>81036.644594594589</c:v>
                </c:pt>
                <c:pt idx="1">
                  <c:v>69693.258928571435</c:v>
                </c:pt>
                <c:pt idx="2">
                  <c:v>66756.289473684214</c:v>
                </c:pt>
                <c:pt idx="3">
                  <c:v>58825.327868852459</c:v>
                </c:pt>
                <c:pt idx="4">
                  <c:v>58224.137709772949</c:v>
                </c:pt>
                <c:pt idx="5">
                  <c:v>57640.75561097257</c:v>
                </c:pt>
                <c:pt idx="6">
                  <c:v>57586.916666666664</c:v>
                </c:pt>
                <c:pt idx="7">
                  <c:v>54537.778523489935</c:v>
                </c:pt>
                <c:pt idx="8">
                  <c:v>54406.422018348625</c:v>
                </c:pt>
                <c:pt idx="9">
                  <c:v>50598.851063829788</c:v>
                </c:pt>
                <c:pt idx="10">
                  <c:v>46622.8</c:v>
                </c:pt>
                <c:pt idx="11">
                  <c:v>46410.897959183676</c:v>
                </c:pt>
                <c:pt idx="12">
                  <c:v>45648.385321100919</c:v>
                </c:pt>
                <c:pt idx="13">
                  <c:v>44756.080536912748</c:v>
                </c:pt>
                <c:pt idx="14">
                  <c:v>44463.369727047146</c:v>
                </c:pt>
                <c:pt idx="15">
                  <c:v>43801.361316872426</c:v>
                </c:pt>
                <c:pt idx="16">
                  <c:v>43587.448598130839</c:v>
                </c:pt>
                <c:pt idx="17">
                  <c:v>41283.544217687078</c:v>
                </c:pt>
                <c:pt idx="18">
                  <c:v>40867.279236276852</c:v>
                </c:pt>
                <c:pt idx="19">
                  <c:v>39906.528225806454</c:v>
                </c:pt>
                <c:pt idx="20">
                  <c:v>38105.58445945946</c:v>
                </c:pt>
                <c:pt idx="21">
                  <c:v>37560.874704491725</c:v>
                </c:pt>
                <c:pt idx="22">
                  <c:v>36403.808510638301</c:v>
                </c:pt>
                <c:pt idx="23">
                  <c:v>35974.485000000001</c:v>
                </c:pt>
                <c:pt idx="24">
                  <c:v>34931.324232081912</c:v>
                </c:pt>
              </c:numCache>
            </c:numRef>
          </c:yVal>
          <c:bubbleSize>
            <c:numRef>
              <c:f>Sheet1!$E$5:$E$29</c:f>
              <c:numCache>
                <c:formatCode>General</c:formatCode>
                <c:ptCount val="25"/>
                <c:pt idx="0">
                  <c:v>740</c:v>
                </c:pt>
                <c:pt idx="1">
                  <c:v>224</c:v>
                </c:pt>
                <c:pt idx="2">
                  <c:v>38</c:v>
                </c:pt>
                <c:pt idx="3">
                  <c:v>122</c:v>
                </c:pt>
                <c:pt idx="4">
                  <c:v>2026</c:v>
                </c:pt>
                <c:pt idx="5">
                  <c:v>1604</c:v>
                </c:pt>
                <c:pt idx="6">
                  <c:v>48</c:v>
                </c:pt>
                <c:pt idx="7">
                  <c:v>447</c:v>
                </c:pt>
                <c:pt idx="8">
                  <c:v>109</c:v>
                </c:pt>
                <c:pt idx="9">
                  <c:v>94</c:v>
                </c:pt>
                <c:pt idx="10">
                  <c:v>30</c:v>
                </c:pt>
                <c:pt idx="11">
                  <c:v>98</c:v>
                </c:pt>
                <c:pt idx="12">
                  <c:v>109</c:v>
                </c:pt>
                <c:pt idx="13">
                  <c:v>149</c:v>
                </c:pt>
                <c:pt idx="14">
                  <c:v>403</c:v>
                </c:pt>
                <c:pt idx="15">
                  <c:v>1215</c:v>
                </c:pt>
                <c:pt idx="16">
                  <c:v>321</c:v>
                </c:pt>
                <c:pt idx="17">
                  <c:v>147</c:v>
                </c:pt>
                <c:pt idx="18">
                  <c:v>419</c:v>
                </c:pt>
                <c:pt idx="19">
                  <c:v>248</c:v>
                </c:pt>
                <c:pt idx="20">
                  <c:v>296</c:v>
                </c:pt>
                <c:pt idx="21">
                  <c:v>423</c:v>
                </c:pt>
                <c:pt idx="22">
                  <c:v>47</c:v>
                </c:pt>
                <c:pt idx="23">
                  <c:v>200</c:v>
                </c:pt>
                <c:pt idx="24">
                  <c:v>293</c:v>
                </c:pt>
              </c:numCache>
            </c:numRef>
          </c:bubbleSize>
          <c:bubble3D val="0"/>
          <c:extLst>
            <c:ext xmlns:c16="http://schemas.microsoft.com/office/drawing/2014/chart" uri="{C3380CC4-5D6E-409C-BE32-E72D297353CC}">
              <c16:uniqueId val="{00000019-7D26-4E3A-A1B5-A20F316E6B4E}"/>
            </c:ext>
          </c:extLst>
        </c:ser>
        <c:dLbls>
          <c:showLegendKey val="0"/>
          <c:showVal val="0"/>
          <c:showCatName val="0"/>
          <c:showSerName val="0"/>
          <c:showPercent val="0"/>
          <c:showBubbleSize val="0"/>
        </c:dLbls>
        <c:bubbleScale val="100"/>
        <c:showNegBubbles val="0"/>
        <c:axId val="541624144"/>
        <c:axId val="541640368"/>
      </c:bubbleChart>
      <c:valAx>
        <c:axId val="541624144"/>
        <c:scaling>
          <c:orientation val="minMax"/>
          <c:max val="0.85000000000000009"/>
          <c:min val="0.4"/>
        </c:scaling>
        <c:delete val="0"/>
        <c:axPos val="b"/>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541640368"/>
        <c:crosses val="autoZero"/>
        <c:crossBetween val="midCat"/>
      </c:valAx>
      <c:valAx>
        <c:axId val="541640368"/>
        <c:scaling>
          <c:orientation val="minMax"/>
          <c:max val="90000"/>
          <c:min val="20000"/>
        </c:scaling>
        <c:delete val="0"/>
        <c:axPos val="l"/>
        <c:numFmt formatCode="&quot;$&quot;#,##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541624144"/>
        <c:crosses val="autoZero"/>
        <c:crossBetween val="midCat"/>
        <c:majorUnit val="5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608711219847122E-2"/>
          <c:y val="2.7778772441266069E-2"/>
          <c:w val="0.89636075489040634"/>
          <c:h val="0.88926572425616701"/>
        </c:manualLayout>
      </c:layout>
      <c:bubbleChart>
        <c:varyColors val="0"/>
        <c:ser>
          <c:idx val="0"/>
          <c:order val="0"/>
          <c:tx>
            <c:strRef>
              <c:f>Sheet1!$B$4</c:f>
              <c:strCache>
                <c:ptCount val="1"/>
                <c:pt idx="0">
                  <c:v>BACHELOR'S DEGREES</c:v>
                </c:pt>
              </c:strCache>
            </c:strRef>
          </c:tx>
          <c:spPr>
            <a:solidFill>
              <a:srgbClr val="FFC000"/>
            </a:solidFill>
            <a:ln w="25400">
              <a:noFill/>
            </a:ln>
            <a:effectLst/>
          </c:spPr>
          <c:invertIfNegative val="0"/>
          <c:dLbls>
            <c:dLbl>
              <c:idx val="0"/>
              <c:tx>
                <c:rich>
                  <a:bodyPr/>
                  <a:lstStyle/>
                  <a:p>
                    <a:fld id="{6B7E668D-D667-44BB-9CA0-BBEC225C7B38}"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9E16-4071-9F8A-835A8633B2FD}"/>
                </c:ext>
              </c:extLst>
            </c:dLbl>
            <c:dLbl>
              <c:idx val="1"/>
              <c:tx>
                <c:rich>
                  <a:bodyPr/>
                  <a:lstStyle/>
                  <a:p>
                    <a:fld id="{D3088786-06C2-4481-A4B4-B078293D25A4}"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9E16-4071-9F8A-835A8633B2FD}"/>
                </c:ext>
              </c:extLst>
            </c:dLbl>
            <c:dLbl>
              <c:idx val="2"/>
              <c:tx>
                <c:rich>
                  <a:bodyPr/>
                  <a:lstStyle/>
                  <a:p>
                    <a:fld id="{ECB1FF31-0E4F-4C55-A583-A8ECF956B7C6}"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9E16-4071-9F8A-835A8633B2FD}"/>
                </c:ext>
              </c:extLst>
            </c:dLbl>
            <c:dLbl>
              <c:idx val="3"/>
              <c:tx>
                <c:rich>
                  <a:bodyPr/>
                  <a:lstStyle/>
                  <a:p>
                    <a:fld id="{EC237756-837F-4DA6-917A-03FBE9F973F8}"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9E16-4071-9F8A-835A8633B2FD}"/>
                </c:ext>
              </c:extLst>
            </c:dLbl>
            <c:dLbl>
              <c:idx val="4"/>
              <c:tx>
                <c:rich>
                  <a:bodyPr/>
                  <a:lstStyle/>
                  <a:p>
                    <a:fld id="{6AA40FAA-924F-4DF9-9E7B-7E5183344E5D}"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9E16-4071-9F8A-835A8633B2FD}"/>
                </c:ext>
              </c:extLst>
            </c:dLbl>
            <c:dLbl>
              <c:idx val="5"/>
              <c:tx>
                <c:rich>
                  <a:bodyPr/>
                  <a:lstStyle/>
                  <a:p>
                    <a:fld id="{DE8533D4-C725-40E8-94BD-3F3E3C56C1B9}"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9E16-4071-9F8A-835A8633B2FD}"/>
                </c:ext>
              </c:extLst>
            </c:dLbl>
            <c:dLbl>
              <c:idx val="6"/>
              <c:tx>
                <c:rich>
                  <a:bodyPr/>
                  <a:lstStyle/>
                  <a:p>
                    <a:fld id="{234D48F6-965C-4A37-BD08-703C357A094C}"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9E16-4071-9F8A-835A8633B2FD}"/>
                </c:ext>
              </c:extLst>
            </c:dLbl>
            <c:dLbl>
              <c:idx val="7"/>
              <c:tx>
                <c:rich>
                  <a:bodyPr/>
                  <a:lstStyle/>
                  <a:p>
                    <a:fld id="{03480997-0E36-4B6A-84F1-2717106E38A7}"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9E16-4071-9F8A-835A8633B2FD}"/>
                </c:ext>
              </c:extLst>
            </c:dLbl>
            <c:dLbl>
              <c:idx val="8"/>
              <c:tx>
                <c:rich>
                  <a:bodyPr/>
                  <a:lstStyle/>
                  <a:p>
                    <a:fld id="{FCAD2614-0484-4518-B2C4-5B8631965CBA}"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9E16-4071-9F8A-835A8633B2FD}"/>
                </c:ext>
              </c:extLst>
            </c:dLbl>
            <c:dLbl>
              <c:idx val="9"/>
              <c:tx>
                <c:rich>
                  <a:bodyPr/>
                  <a:lstStyle/>
                  <a:p>
                    <a:fld id="{E1090959-14FC-49B9-BC9F-709E780C8F9D}"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9E16-4071-9F8A-835A8633B2FD}"/>
                </c:ext>
              </c:extLst>
            </c:dLbl>
            <c:dLbl>
              <c:idx val="10"/>
              <c:tx>
                <c:rich>
                  <a:bodyPr/>
                  <a:lstStyle/>
                  <a:p>
                    <a:fld id="{C798EF99-0479-4C57-8555-519DF43A4B46}"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9E16-4071-9F8A-835A8633B2FD}"/>
                </c:ext>
              </c:extLst>
            </c:dLbl>
            <c:dLbl>
              <c:idx val="11"/>
              <c:tx>
                <c:rich>
                  <a:bodyPr/>
                  <a:lstStyle/>
                  <a:p>
                    <a:fld id="{36928879-CD95-4C92-957F-E507919B559F}"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9E16-4071-9F8A-835A8633B2FD}"/>
                </c:ext>
              </c:extLst>
            </c:dLbl>
            <c:dLbl>
              <c:idx val="12"/>
              <c:tx>
                <c:rich>
                  <a:bodyPr/>
                  <a:lstStyle/>
                  <a:p>
                    <a:fld id="{E007AB6A-CAF4-4674-A232-F4DFA6554A42}"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9E16-4071-9F8A-835A8633B2FD}"/>
                </c:ext>
              </c:extLst>
            </c:dLbl>
            <c:dLbl>
              <c:idx val="13"/>
              <c:tx>
                <c:rich>
                  <a:bodyPr/>
                  <a:lstStyle/>
                  <a:p>
                    <a:fld id="{1B15323A-0924-4033-9D16-7E4973F34D01}"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9E16-4071-9F8A-835A8633B2FD}"/>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Sheet1!$F$33:$F$46</c:f>
              <c:numCache>
                <c:formatCode>0.0%</c:formatCode>
                <c:ptCount val="14"/>
                <c:pt idx="0">
                  <c:v>0.74715909090909094</c:v>
                </c:pt>
                <c:pt idx="1">
                  <c:v>0.79365079365079361</c:v>
                </c:pt>
                <c:pt idx="2">
                  <c:v>0.68584070796460173</c:v>
                </c:pt>
                <c:pt idx="3">
                  <c:v>0.7</c:v>
                </c:pt>
                <c:pt idx="4">
                  <c:v>0.81186365648517045</c:v>
                </c:pt>
                <c:pt idx="5">
                  <c:v>0.68503937007874016</c:v>
                </c:pt>
                <c:pt idx="6">
                  <c:v>0.67841409691629961</c:v>
                </c:pt>
                <c:pt idx="7">
                  <c:v>0.67307692307692313</c:v>
                </c:pt>
                <c:pt idx="8">
                  <c:v>0.71377802077638053</c:v>
                </c:pt>
                <c:pt idx="9">
                  <c:v>0.73529411764705888</c:v>
                </c:pt>
                <c:pt idx="10">
                  <c:v>0.7076326002587322</c:v>
                </c:pt>
                <c:pt idx="11">
                  <c:v>0.79487179487179482</c:v>
                </c:pt>
                <c:pt idx="12">
                  <c:v>0.6987951807228916</c:v>
                </c:pt>
                <c:pt idx="13">
                  <c:v>0.77368421052631575</c:v>
                </c:pt>
              </c:numCache>
            </c:numRef>
          </c:xVal>
          <c:yVal>
            <c:numRef>
              <c:f>Sheet1!$D$33:$D$46</c:f>
              <c:numCache>
                <c:formatCode>"$"#,##0</c:formatCode>
                <c:ptCount val="14"/>
                <c:pt idx="0">
                  <c:v>60491.090909090912</c:v>
                </c:pt>
                <c:pt idx="1">
                  <c:v>56857.8</c:v>
                </c:pt>
                <c:pt idx="2">
                  <c:v>54145.836676217768</c:v>
                </c:pt>
                <c:pt idx="3">
                  <c:v>48223.972972972973</c:v>
                </c:pt>
                <c:pt idx="4">
                  <c:v>47287.759701492534</c:v>
                </c:pt>
                <c:pt idx="5">
                  <c:v>44685.634408602149</c:v>
                </c:pt>
                <c:pt idx="6">
                  <c:v>42403.015384615384</c:v>
                </c:pt>
                <c:pt idx="7">
                  <c:v>42339.507042253521</c:v>
                </c:pt>
                <c:pt idx="8">
                  <c:v>38458.660846953935</c:v>
                </c:pt>
                <c:pt idx="9">
                  <c:v>32751.291666666668</c:v>
                </c:pt>
                <c:pt idx="10">
                  <c:v>31910.403118040089</c:v>
                </c:pt>
                <c:pt idx="11">
                  <c:v>31356.038461538461</c:v>
                </c:pt>
                <c:pt idx="12">
                  <c:v>31242.410714285714</c:v>
                </c:pt>
                <c:pt idx="13">
                  <c:v>25570.561983471074</c:v>
                </c:pt>
              </c:numCache>
            </c:numRef>
          </c:yVal>
          <c:bubbleSize>
            <c:numRef>
              <c:f>Sheet1!$E$33:$E$46</c:f>
              <c:numCache>
                <c:formatCode>General</c:formatCode>
                <c:ptCount val="14"/>
                <c:pt idx="0">
                  <c:v>253</c:v>
                </c:pt>
                <c:pt idx="1">
                  <c:v>60</c:v>
                </c:pt>
                <c:pt idx="2">
                  <c:v>349</c:v>
                </c:pt>
                <c:pt idx="3">
                  <c:v>37</c:v>
                </c:pt>
                <c:pt idx="4">
                  <c:v>2010</c:v>
                </c:pt>
                <c:pt idx="5">
                  <c:v>93</c:v>
                </c:pt>
                <c:pt idx="6">
                  <c:v>130</c:v>
                </c:pt>
                <c:pt idx="7">
                  <c:v>71</c:v>
                </c:pt>
                <c:pt idx="8">
                  <c:v>2692</c:v>
                </c:pt>
                <c:pt idx="9">
                  <c:v>24</c:v>
                </c:pt>
                <c:pt idx="10">
                  <c:v>449</c:v>
                </c:pt>
                <c:pt idx="11">
                  <c:v>26</c:v>
                </c:pt>
                <c:pt idx="12">
                  <c:v>56</c:v>
                </c:pt>
                <c:pt idx="13">
                  <c:v>121</c:v>
                </c:pt>
              </c:numCache>
            </c:numRef>
          </c:bubbleSize>
          <c:bubble3D val="0"/>
          <c:extLst>
            <c:ext xmlns:c15="http://schemas.microsoft.com/office/drawing/2012/chart" uri="{02D57815-91ED-43cb-92C2-25804820EDAC}">
              <c15:datalabelsRange>
                <c15:f>Sheet1!$C$33:$C$46</c15:f>
                <c15:dlblRangeCache>
                  <c:ptCount val="14"/>
                  <c:pt idx="0">
                    <c:v>MECH</c:v>
                  </c:pt>
                  <c:pt idx="1">
                    <c:v>CONS</c:v>
                  </c:pt>
                  <c:pt idx="2">
                    <c:v>ENGT</c:v>
                  </c:pt>
                  <c:pt idx="3">
                    <c:v>PREC</c:v>
                  </c:pt>
                  <c:pt idx="4">
                    <c:v>HLTH</c:v>
                  </c:pt>
                  <c:pt idx="5">
                    <c:v>MULT</c:v>
                  </c:pt>
                  <c:pt idx="6">
                    <c:v>CIS</c:v>
                  </c:pt>
                  <c:pt idx="7">
                    <c:v>PROT</c:v>
                  </c:pt>
                  <c:pt idx="8">
                    <c:v>LIBL</c:v>
                  </c:pt>
                  <c:pt idx="9">
                    <c:v>LEGL</c:v>
                  </c:pt>
                  <c:pt idx="10">
                    <c:v>BUS</c:v>
                  </c:pt>
                  <c:pt idx="11">
                    <c:v>VISL</c:v>
                  </c:pt>
                  <c:pt idx="12">
                    <c:v>CULN</c:v>
                  </c:pt>
                  <c:pt idx="13">
                    <c:v>FMLY</c:v>
                  </c:pt>
                </c15:dlblRangeCache>
              </c15:datalabelsRange>
            </c:ext>
            <c:ext xmlns:c16="http://schemas.microsoft.com/office/drawing/2014/chart" uri="{C3380CC4-5D6E-409C-BE32-E72D297353CC}">
              <c16:uniqueId val="{0000000E-9E16-4071-9F8A-835A8633B2FD}"/>
            </c:ext>
          </c:extLst>
        </c:ser>
        <c:dLbls>
          <c:showLegendKey val="0"/>
          <c:showVal val="0"/>
          <c:showCatName val="0"/>
          <c:showSerName val="0"/>
          <c:showPercent val="0"/>
          <c:showBubbleSize val="0"/>
        </c:dLbls>
        <c:bubbleScale val="100"/>
        <c:showNegBubbles val="0"/>
        <c:axId val="541624144"/>
        <c:axId val="541640368"/>
      </c:bubbleChart>
      <c:valAx>
        <c:axId val="541624144"/>
        <c:scaling>
          <c:orientation val="minMax"/>
          <c:max val="0.85000000000000009"/>
          <c:min val="0.4"/>
        </c:scaling>
        <c:delete val="0"/>
        <c:axPos val="b"/>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541640368"/>
        <c:crosses val="autoZero"/>
        <c:crossBetween val="midCat"/>
      </c:valAx>
      <c:valAx>
        <c:axId val="541640368"/>
        <c:scaling>
          <c:orientation val="minMax"/>
          <c:max val="90000"/>
          <c:min val="20000"/>
        </c:scaling>
        <c:delete val="0"/>
        <c:axPos val="l"/>
        <c:numFmt formatCode="&quot;$&quot;#,##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541624144"/>
        <c:crosses val="autoZero"/>
        <c:crossBetween val="midCat"/>
        <c:majorUnit val="5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Sheet1!$B$4</c:f>
              <c:strCache>
                <c:ptCount val="1"/>
                <c:pt idx="0">
                  <c:v>BACHELOR'S DEGREES</c:v>
                </c:pt>
              </c:strCache>
            </c:strRef>
          </c:tx>
          <c:spPr>
            <a:solidFill>
              <a:srgbClr val="ABD1E0"/>
            </a:solidFill>
            <a:ln w="25400">
              <a:noFill/>
            </a:ln>
            <a:effectLst/>
          </c:spPr>
          <c:invertIfNegative val="0"/>
          <c:dLbls>
            <c:dLbl>
              <c:idx val="0"/>
              <c:tx>
                <c:rich>
                  <a:bodyPr/>
                  <a:lstStyle/>
                  <a:p>
                    <a:fld id="{6A926880-4A0B-430F-813C-73F641B74217}"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7D26-4E3A-A1B5-A20F316E6B4E}"/>
                </c:ext>
              </c:extLst>
            </c:dLbl>
            <c:dLbl>
              <c:idx val="1"/>
              <c:tx>
                <c:rich>
                  <a:bodyPr/>
                  <a:lstStyle/>
                  <a:p>
                    <a:fld id="{BCCE456A-F81F-44B3-8728-8108AD73F710}"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7D26-4E3A-A1B5-A20F316E6B4E}"/>
                </c:ext>
              </c:extLst>
            </c:dLbl>
            <c:dLbl>
              <c:idx val="2"/>
              <c:layout>
                <c:manualLayout>
                  <c:x val="-6.4177401016922347E-2"/>
                  <c:y val="-1.6785372671147592E-2"/>
                </c:manualLayout>
              </c:layout>
              <c:tx>
                <c:rich>
                  <a:bodyPr/>
                  <a:lstStyle/>
                  <a:p>
                    <a:fld id="{649B2251-8EDA-4440-9D03-5B655C717900}"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7D26-4E3A-A1B5-A20F316E6B4E}"/>
                </c:ext>
              </c:extLst>
            </c:dLbl>
            <c:dLbl>
              <c:idx val="3"/>
              <c:layout>
                <c:manualLayout>
                  <c:x val="-3.0595766556601347E-3"/>
                  <c:y val="-8.7922364971729062E-17"/>
                </c:manualLayout>
              </c:layout>
              <c:tx>
                <c:rich>
                  <a:bodyPr/>
                  <a:lstStyle/>
                  <a:p>
                    <a:fld id="{D2B4794F-8F04-4E76-8F8C-53D515124F24}"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7D26-4E3A-A1B5-A20F316E6B4E}"/>
                </c:ext>
              </c:extLst>
            </c:dLbl>
            <c:dLbl>
              <c:idx val="4"/>
              <c:tx>
                <c:rich>
                  <a:bodyPr/>
                  <a:lstStyle/>
                  <a:p>
                    <a:fld id="{1312E5FB-6385-4980-BF95-55A92A79B2C7}"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7D26-4E3A-A1B5-A20F316E6B4E}"/>
                </c:ext>
              </c:extLst>
            </c:dLbl>
            <c:dLbl>
              <c:idx val="5"/>
              <c:tx>
                <c:rich>
                  <a:bodyPr/>
                  <a:lstStyle/>
                  <a:p>
                    <a:fld id="{5DB51635-92D7-4ED0-99A4-E42299BB71CC}"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7D26-4E3A-A1B5-A20F316E6B4E}"/>
                </c:ext>
              </c:extLst>
            </c:dLbl>
            <c:dLbl>
              <c:idx val="6"/>
              <c:tx>
                <c:rich>
                  <a:bodyPr/>
                  <a:lstStyle/>
                  <a:p>
                    <a:fld id="{937C040B-4C7A-4748-A31D-149D2CEBFEF5}"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7D26-4E3A-A1B5-A20F316E6B4E}"/>
                </c:ext>
              </c:extLst>
            </c:dLbl>
            <c:dLbl>
              <c:idx val="7"/>
              <c:tx>
                <c:rich>
                  <a:bodyPr/>
                  <a:lstStyle/>
                  <a:p>
                    <a:fld id="{D23391B5-39B2-414B-B27C-ED448F12A8D6}"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7D26-4E3A-A1B5-A20F316E6B4E}"/>
                </c:ext>
              </c:extLst>
            </c:dLbl>
            <c:dLbl>
              <c:idx val="8"/>
              <c:tx>
                <c:rich>
                  <a:bodyPr/>
                  <a:lstStyle/>
                  <a:p>
                    <a:fld id="{7D0952EA-28EA-4785-AB09-8CA4287F9797}"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7D26-4E3A-A1B5-A20F316E6B4E}"/>
                </c:ext>
              </c:extLst>
            </c:dLbl>
            <c:dLbl>
              <c:idx val="9"/>
              <c:tx>
                <c:rich>
                  <a:bodyPr/>
                  <a:lstStyle/>
                  <a:p>
                    <a:fld id="{ECBA3519-16F1-4A25-AF7D-6DE28029BCFD}"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7D26-4E3A-A1B5-A20F316E6B4E}"/>
                </c:ext>
              </c:extLst>
            </c:dLbl>
            <c:dLbl>
              <c:idx val="10"/>
              <c:layout>
                <c:manualLayout>
                  <c:x val="-4.4577032894699484E-2"/>
                  <c:y val="1.9183283052740058E-2"/>
                </c:manualLayout>
              </c:layout>
              <c:tx>
                <c:rich>
                  <a:bodyPr/>
                  <a:lstStyle/>
                  <a:p>
                    <a:fld id="{1C2520B0-6977-4F71-A831-AA9BDAADFD0C}"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7D26-4E3A-A1B5-A20F316E6B4E}"/>
                </c:ext>
              </c:extLst>
            </c:dLbl>
            <c:dLbl>
              <c:idx val="11"/>
              <c:tx>
                <c:rich>
                  <a:bodyPr/>
                  <a:lstStyle/>
                  <a:p>
                    <a:fld id="{4CC71C0F-A7EF-4BD3-BA6E-D8AE4EA26602}"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7D26-4E3A-A1B5-A20F316E6B4E}"/>
                </c:ext>
              </c:extLst>
            </c:dLbl>
            <c:dLbl>
              <c:idx val="12"/>
              <c:tx>
                <c:rich>
                  <a:bodyPr/>
                  <a:lstStyle/>
                  <a:p>
                    <a:fld id="{24301A06-BDF3-4BA4-A87F-EEF8E986A1C5}"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7D26-4E3A-A1B5-A20F316E6B4E}"/>
                </c:ext>
              </c:extLst>
            </c:dLbl>
            <c:dLbl>
              <c:idx val="13"/>
              <c:tx>
                <c:rich>
                  <a:bodyPr/>
                  <a:lstStyle/>
                  <a:p>
                    <a:fld id="{C013D53D-14FD-45E0-932A-C4F3C522B569}"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7D26-4E3A-A1B5-A20F316E6B4E}"/>
                </c:ext>
              </c:extLst>
            </c:dLbl>
            <c:dLbl>
              <c:idx val="14"/>
              <c:tx>
                <c:rich>
                  <a:bodyPr/>
                  <a:lstStyle/>
                  <a:p>
                    <a:fld id="{B56404C2-DEB3-45E9-9624-4E506E2063FB}"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7D26-4E3A-A1B5-A20F316E6B4E}"/>
                </c:ext>
              </c:extLst>
            </c:dLbl>
            <c:dLbl>
              <c:idx val="15"/>
              <c:tx>
                <c:rich>
                  <a:bodyPr/>
                  <a:lstStyle/>
                  <a:p>
                    <a:fld id="{5360609F-A414-440E-9B69-7E272ADCC00E}"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7D26-4E3A-A1B5-A20F316E6B4E}"/>
                </c:ext>
              </c:extLst>
            </c:dLbl>
            <c:dLbl>
              <c:idx val="16"/>
              <c:tx>
                <c:rich>
                  <a:bodyPr/>
                  <a:lstStyle/>
                  <a:p>
                    <a:fld id="{4E86B3F4-DE8E-4FB5-B14E-0242CC80F5C6}"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7D26-4E3A-A1B5-A20F316E6B4E}"/>
                </c:ext>
              </c:extLst>
            </c:dLbl>
            <c:dLbl>
              <c:idx val="17"/>
              <c:tx>
                <c:rich>
                  <a:bodyPr/>
                  <a:lstStyle/>
                  <a:p>
                    <a:fld id="{DAC6F465-9F0C-48BD-A6BE-F25F4AD6477E}"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7D26-4E3A-A1B5-A20F316E6B4E}"/>
                </c:ext>
              </c:extLst>
            </c:dLbl>
            <c:dLbl>
              <c:idx val="18"/>
              <c:tx>
                <c:rich>
                  <a:bodyPr/>
                  <a:lstStyle/>
                  <a:p>
                    <a:fld id="{1D0C182E-21EA-4A62-AAF2-6439AA3F6E3E}"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7D26-4E3A-A1B5-A20F316E6B4E}"/>
                </c:ext>
              </c:extLst>
            </c:dLbl>
            <c:dLbl>
              <c:idx val="19"/>
              <c:tx>
                <c:rich>
                  <a:bodyPr/>
                  <a:lstStyle/>
                  <a:p>
                    <a:fld id="{83B8CACC-DFD3-497C-8E2C-15CCDE3FF8F6}"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7D26-4E3A-A1B5-A20F316E6B4E}"/>
                </c:ext>
              </c:extLst>
            </c:dLbl>
            <c:dLbl>
              <c:idx val="20"/>
              <c:tx>
                <c:rich>
                  <a:bodyPr/>
                  <a:lstStyle/>
                  <a:p>
                    <a:fld id="{0C0ABFC1-F1E0-43D2-85DA-9DAAA93BDE1B}"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7D26-4E3A-A1B5-A20F316E6B4E}"/>
                </c:ext>
              </c:extLst>
            </c:dLbl>
            <c:dLbl>
              <c:idx val="21"/>
              <c:tx>
                <c:rich>
                  <a:bodyPr/>
                  <a:lstStyle/>
                  <a:p>
                    <a:fld id="{01E34ED6-99F8-4A1B-9943-A93979C86252}"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7D26-4E3A-A1B5-A20F316E6B4E}"/>
                </c:ext>
              </c:extLst>
            </c:dLbl>
            <c:dLbl>
              <c:idx val="22"/>
              <c:tx>
                <c:rich>
                  <a:bodyPr/>
                  <a:lstStyle/>
                  <a:p>
                    <a:fld id="{E1C2C2E8-E9B3-42B4-8B3E-77ED5BE59B19}"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7D26-4E3A-A1B5-A20F316E6B4E}"/>
                </c:ext>
              </c:extLst>
            </c:dLbl>
            <c:dLbl>
              <c:idx val="23"/>
              <c:tx>
                <c:rich>
                  <a:bodyPr/>
                  <a:lstStyle/>
                  <a:p>
                    <a:fld id="{1889BA0C-7A09-4B5C-957B-694AD4323592}"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7D26-4E3A-A1B5-A20F316E6B4E}"/>
                </c:ext>
              </c:extLst>
            </c:dLbl>
            <c:dLbl>
              <c:idx val="24"/>
              <c:tx>
                <c:rich>
                  <a:bodyPr/>
                  <a:lstStyle/>
                  <a:p>
                    <a:fld id="{E2396799-8B5A-46C1-893B-ACA39295BBD2}"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7D26-4E3A-A1B5-A20F316E6B4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Sheet1!$F$5:$F$29</c:f>
              <c:numCache>
                <c:formatCode>0.0%</c:formatCode>
                <c:ptCount val="25"/>
                <c:pt idx="0">
                  <c:v>0.52872606161532054</c:v>
                </c:pt>
                <c:pt idx="1">
                  <c:v>0.62925170068027214</c:v>
                </c:pt>
                <c:pt idx="2">
                  <c:v>0.61538461538461542</c:v>
                </c:pt>
                <c:pt idx="3">
                  <c:v>0.63253012048192769</c:v>
                </c:pt>
                <c:pt idx="4">
                  <c:v>0.61727244485865174</c:v>
                </c:pt>
                <c:pt idx="5">
                  <c:v>0.72091932457786112</c:v>
                </c:pt>
                <c:pt idx="6">
                  <c:v>0.57894736842105265</c:v>
                </c:pt>
                <c:pt idx="7">
                  <c:v>0.51409978308026028</c:v>
                </c:pt>
                <c:pt idx="8">
                  <c:v>0.46296296296296297</c:v>
                </c:pt>
                <c:pt idx="9">
                  <c:v>0.60248447204968947</c:v>
                </c:pt>
                <c:pt idx="10">
                  <c:v>0.50980392156862742</c:v>
                </c:pt>
                <c:pt idx="11">
                  <c:v>0.62015503875968991</c:v>
                </c:pt>
                <c:pt idx="12">
                  <c:v>0.76973684210526316</c:v>
                </c:pt>
                <c:pt idx="13">
                  <c:v>0.55298013245033117</c:v>
                </c:pt>
                <c:pt idx="14">
                  <c:v>0.6407942238267148</c:v>
                </c:pt>
                <c:pt idx="15">
                  <c:v>0.72768878718535468</c:v>
                </c:pt>
                <c:pt idx="16">
                  <c:v>0.5286624203821656</c:v>
                </c:pt>
                <c:pt idx="17">
                  <c:v>0.63829787234042556</c:v>
                </c:pt>
                <c:pt idx="18">
                  <c:v>0.54794520547945202</c:v>
                </c:pt>
                <c:pt idx="19">
                  <c:v>0.59440559440559437</c:v>
                </c:pt>
                <c:pt idx="20">
                  <c:v>0.66666666666666663</c:v>
                </c:pt>
                <c:pt idx="21">
                  <c:v>0.59039190897597982</c:v>
                </c:pt>
                <c:pt idx="22">
                  <c:v>0.46464646464646464</c:v>
                </c:pt>
                <c:pt idx="23">
                  <c:v>0.60436137071651086</c:v>
                </c:pt>
                <c:pt idx="24">
                  <c:v>0.5151006711409396</c:v>
                </c:pt>
              </c:numCache>
            </c:numRef>
          </c:xVal>
          <c:yVal>
            <c:numRef>
              <c:f>Sheet1!$D$5:$D$29</c:f>
              <c:numCache>
                <c:formatCode>"$"#,##0</c:formatCode>
                <c:ptCount val="25"/>
                <c:pt idx="0">
                  <c:v>81036.644594594589</c:v>
                </c:pt>
                <c:pt idx="1">
                  <c:v>69693.258928571435</c:v>
                </c:pt>
                <c:pt idx="2">
                  <c:v>66756.289473684214</c:v>
                </c:pt>
                <c:pt idx="3">
                  <c:v>58825.327868852459</c:v>
                </c:pt>
                <c:pt idx="4">
                  <c:v>58224.137709772949</c:v>
                </c:pt>
                <c:pt idx="5">
                  <c:v>57640.75561097257</c:v>
                </c:pt>
                <c:pt idx="6">
                  <c:v>57586.916666666664</c:v>
                </c:pt>
                <c:pt idx="7">
                  <c:v>54537.778523489935</c:v>
                </c:pt>
                <c:pt idx="8">
                  <c:v>54406.422018348625</c:v>
                </c:pt>
                <c:pt idx="9">
                  <c:v>50598.851063829788</c:v>
                </c:pt>
                <c:pt idx="10">
                  <c:v>46622.8</c:v>
                </c:pt>
                <c:pt idx="11">
                  <c:v>46410.897959183676</c:v>
                </c:pt>
                <c:pt idx="12">
                  <c:v>45648.385321100919</c:v>
                </c:pt>
                <c:pt idx="13">
                  <c:v>44756.080536912748</c:v>
                </c:pt>
                <c:pt idx="14">
                  <c:v>44463.369727047146</c:v>
                </c:pt>
                <c:pt idx="15">
                  <c:v>43801.361316872426</c:v>
                </c:pt>
                <c:pt idx="16">
                  <c:v>43587.448598130839</c:v>
                </c:pt>
                <c:pt idx="17">
                  <c:v>41283.544217687078</c:v>
                </c:pt>
                <c:pt idx="18">
                  <c:v>40867.279236276852</c:v>
                </c:pt>
                <c:pt idx="19">
                  <c:v>39906.528225806454</c:v>
                </c:pt>
                <c:pt idx="20">
                  <c:v>38105.58445945946</c:v>
                </c:pt>
                <c:pt idx="21">
                  <c:v>37560.874704491725</c:v>
                </c:pt>
                <c:pt idx="22">
                  <c:v>36403.808510638301</c:v>
                </c:pt>
                <c:pt idx="23">
                  <c:v>35974.485000000001</c:v>
                </c:pt>
                <c:pt idx="24">
                  <c:v>34931.324232081912</c:v>
                </c:pt>
              </c:numCache>
            </c:numRef>
          </c:yVal>
          <c:bubbleSize>
            <c:numRef>
              <c:f>Sheet1!$E$5:$E$29</c:f>
              <c:numCache>
                <c:formatCode>General</c:formatCode>
                <c:ptCount val="25"/>
                <c:pt idx="0">
                  <c:v>740</c:v>
                </c:pt>
                <c:pt idx="1">
                  <c:v>224</c:v>
                </c:pt>
                <c:pt idx="2">
                  <c:v>38</c:v>
                </c:pt>
                <c:pt idx="3">
                  <c:v>122</c:v>
                </c:pt>
                <c:pt idx="4">
                  <c:v>2026</c:v>
                </c:pt>
                <c:pt idx="5">
                  <c:v>1604</c:v>
                </c:pt>
                <c:pt idx="6">
                  <c:v>48</c:v>
                </c:pt>
                <c:pt idx="7">
                  <c:v>447</c:v>
                </c:pt>
                <c:pt idx="8">
                  <c:v>109</c:v>
                </c:pt>
                <c:pt idx="9">
                  <c:v>94</c:v>
                </c:pt>
                <c:pt idx="10">
                  <c:v>30</c:v>
                </c:pt>
                <c:pt idx="11">
                  <c:v>98</c:v>
                </c:pt>
                <c:pt idx="12">
                  <c:v>109</c:v>
                </c:pt>
                <c:pt idx="13">
                  <c:v>149</c:v>
                </c:pt>
                <c:pt idx="14">
                  <c:v>403</c:v>
                </c:pt>
                <c:pt idx="15">
                  <c:v>1215</c:v>
                </c:pt>
                <c:pt idx="16">
                  <c:v>321</c:v>
                </c:pt>
                <c:pt idx="17">
                  <c:v>147</c:v>
                </c:pt>
                <c:pt idx="18">
                  <c:v>419</c:v>
                </c:pt>
                <c:pt idx="19">
                  <c:v>248</c:v>
                </c:pt>
                <c:pt idx="20">
                  <c:v>296</c:v>
                </c:pt>
                <c:pt idx="21">
                  <c:v>423</c:v>
                </c:pt>
                <c:pt idx="22">
                  <c:v>47</c:v>
                </c:pt>
                <c:pt idx="23">
                  <c:v>200</c:v>
                </c:pt>
                <c:pt idx="24">
                  <c:v>293</c:v>
                </c:pt>
              </c:numCache>
            </c:numRef>
          </c:bubbleSize>
          <c:bubble3D val="0"/>
          <c:extLst>
            <c:ext xmlns:c15="http://schemas.microsoft.com/office/drawing/2012/chart" uri="{02D57815-91ED-43cb-92C2-25804820EDAC}">
              <c15:datalabelsRange>
                <c15:f>Sheet1!$C$5:$C$29</c15:f>
                <c15:dlblRangeCache>
                  <c:ptCount val="25"/>
                  <c:pt idx="0">
                    <c:v>ENGR</c:v>
                  </c:pt>
                  <c:pt idx="1">
                    <c:v>CIS</c:v>
                  </c:pt>
                  <c:pt idx="2">
                    <c:v>ENGT</c:v>
                  </c:pt>
                  <c:pt idx="3">
                    <c:v>MATH</c:v>
                  </c:pt>
                  <c:pt idx="4">
                    <c:v>BUS</c:v>
                  </c:pt>
                  <c:pt idx="5">
                    <c:v>HLTH</c:v>
                  </c:pt>
                  <c:pt idx="6">
                    <c:v>NATL</c:v>
                  </c:pt>
                  <c:pt idx="7">
                    <c:v>BIOL</c:v>
                  </c:pt>
                  <c:pt idx="8">
                    <c:v>PHYS</c:v>
                  </c:pt>
                  <c:pt idx="9">
                    <c:v>AGRI</c:v>
                  </c:pt>
                  <c:pt idx="10">
                    <c:v>PHIL</c:v>
                  </c:pt>
                  <c:pt idx="11">
                    <c:v>LIBL</c:v>
                  </c:pt>
                  <c:pt idx="12">
                    <c:v>PARK</c:v>
                  </c:pt>
                  <c:pt idx="13">
                    <c:v>MULT</c:v>
                  </c:pt>
                  <c:pt idx="14">
                    <c:v>PROT</c:v>
                  </c:pt>
                  <c:pt idx="15">
                    <c:v>EDUC</c:v>
                  </c:pt>
                  <c:pt idx="16">
                    <c:v>SOCL</c:v>
                  </c:pt>
                  <c:pt idx="17">
                    <c:v>HIST</c:v>
                  </c:pt>
                  <c:pt idx="18">
                    <c:v>COMM</c:v>
                  </c:pt>
                  <c:pt idx="19">
                    <c:v>FMLY</c:v>
                  </c:pt>
                  <c:pt idx="20">
                    <c:v>PUBL</c:v>
                  </c:pt>
                  <c:pt idx="21">
                    <c:v>PYCH</c:v>
                  </c:pt>
                  <c:pt idx="22">
                    <c:v>FORL</c:v>
                  </c:pt>
                  <c:pt idx="23">
                    <c:v>ENGL</c:v>
                  </c:pt>
                  <c:pt idx="24">
                    <c:v>VISL</c:v>
                  </c:pt>
                </c15:dlblRangeCache>
              </c15:datalabelsRange>
            </c:ext>
            <c:ext xmlns:c16="http://schemas.microsoft.com/office/drawing/2014/chart" uri="{C3380CC4-5D6E-409C-BE32-E72D297353CC}">
              <c16:uniqueId val="{00000019-7D26-4E3A-A1B5-A20F316E6B4E}"/>
            </c:ext>
          </c:extLst>
        </c:ser>
        <c:dLbls>
          <c:showLegendKey val="0"/>
          <c:showVal val="0"/>
          <c:showCatName val="0"/>
          <c:showSerName val="0"/>
          <c:showPercent val="0"/>
          <c:showBubbleSize val="0"/>
        </c:dLbls>
        <c:bubbleScale val="100"/>
        <c:showNegBubbles val="0"/>
        <c:axId val="541624144"/>
        <c:axId val="541640368"/>
      </c:bubbleChart>
      <c:valAx>
        <c:axId val="541624144"/>
        <c:scaling>
          <c:orientation val="minMax"/>
          <c:max val="0.85000000000000009"/>
          <c:min val="0.4"/>
        </c:scaling>
        <c:delete val="0"/>
        <c:axPos val="b"/>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541640368"/>
        <c:crosses val="autoZero"/>
        <c:crossBetween val="midCat"/>
      </c:valAx>
      <c:valAx>
        <c:axId val="541640368"/>
        <c:scaling>
          <c:orientation val="minMax"/>
          <c:max val="90000"/>
          <c:min val="20000"/>
        </c:scaling>
        <c:delete val="0"/>
        <c:axPos val="l"/>
        <c:numFmt formatCode="&quot;$&quot;#,##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541624144"/>
        <c:crosses val="autoZero"/>
        <c:crossBetween val="midCat"/>
        <c:majorUnit val="5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Sheet1!$B$4</c:f>
              <c:strCache>
                <c:ptCount val="1"/>
                <c:pt idx="0">
                  <c:v>BACHELOR'S DEGREES</c:v>
                </c:pt>
              </c:strCache>
            </c:strRef>
          </c:tx>
          <c:spPr>
            <a:solidFill>
              <a:srgbClr val="ABD1E0"/>
            </a:solidFill>
            <a:ln w="25400">
              <a:noFill/>
            </a:ln>
            <a:effectLst/>
          </c:spPr>
          <c:invertIfNegative val="0"/>
          <c:dPt>
            <c:idx val="0"/>
            <c:invertIfNegative val="0"/>
            <c:bubble3D val="0"/>
            <c:spPr>
              <a:solidFill>
                <a:schemeClr val="accent4">
                  <a:lumMod val="60000"/>
                  <a:lumOff val="40000"/>
                </a:schemeClr>
              </a:solidFill>
              <a:ln w="25400">
                <a:noFill/>
              </a:ln>
              <a:effectLst/>
            </c:spPr>
            <c:extLst>
              <c:ext xmlns:c16="http://schemas.microsoft.com/office/drawing/2014/chart" uri="{C3380CC4-5D6E-409C-BE32-E72D297353CC}">
                <c16:uniqueId val="{00000000-7D26-4E3A-A1B5-A20F316E6B4E}"/>
              </c:ext>
            </c:extLst>
          </c:dPt>
          <c:dPt>
            <c:idx val="1"/>
            <c:invertIfNegative val="0"/>
            <c:bubble3D val="0"/>
            <c:spPr>
              <a:solidFill>
                <a:schemeClr val="accent4">
                  <a:lumMod val="60000"/>
                  <a:lumOff val="40000"/>
                </a:schemeClr>
              </a:solidFill>
              <a:ln w="25400">
                <a:noFill/>
              </a:ln>
              <a:effectLst/>
            </c:spPr>
            <c:extLst>
              <c:ext xmlns:c16="http://schemas.microsoft.com/office/drawing/2014/chart" uri="{C3380CC4-5D6E-409C-BE32-E72D297353CC}">
                <c16:uniqueId val="{00000001-7D26-4E3A-A1B5-A20F316E6B4E}"/>
              </c:ext>
            </c:extLst>
          </c:dPt>
          <c:dPt>
            <c:idx val="2"/>
            <c:invertIfNegative val="0"/>
            <c:bubble3D val="0"/>
            <c:spPr>
              <a:solidFill>
                <a:schemeClr val="accent4">
                  <a:lumMod val="60000"/>
                  <a:lumOff val="40000"/>
                </a:schemeClr>
              </a:solidFill>
              <a:ln w="25400">
                <a:noFill/>
              </a:ln>
              <a:effectLst/>
            </c:spPr>
            <c:extLst>
              <c:ext xmlns:c16="http://schemas.microsoft.com/office/drawing/2014/chart" uri="{C3380CC4-5D6E-409C-BE32-E72D297353CC}">
                <c16:uniqueId val="{00000002-7D26-4E3A-A1B5-A20F316E6B4E}"/>
              </c:ext>
            </c:extLst>
          </c:dPt>
          <c:dPt>
            <c:idx val="4"/>
            <c:invertIfNegative val="0"/>
            <c:bubble3D val="0"/>
            <c:spPr>
              <a:solidFill>
                <a:schemeClr val="accent4">
                  <a:lumMod val="60000"/>
                  <a:lumOff val="40000"/>
                </a:schemeClr>
              </a:solidFill>
              <a:ln w="25400">
                <a:noFill/>
              </a:ln>
              <a:effectLst/>
            </c:spPr>
            <c:extLst>
              <c:ext xmlns:c16="http://schemas.microsoft.com/office/drawing/2014/chart" uri="{C3380CC4-5D6E-409C-BE32-E72D297353CC}">
                <c16:uniqueId val="{00000004-7D26-4E3A-A1B5-A20F316E6B4E}"/>
              </c:ext>
            </c:extLst>
          </c:dPt>
          <c:dPt>
            <c:idx val="5"/>
            <c:invertIfNegative val="0"/>
            <c:bubble3D val="0"/>
            <c:spPr>
              <a:solidFill>
                <a:schemeClr val="accent4">
                  <a:lumMod val="60000"/>
                  <a:lumOff val="40000"/>
                </a:schemeClr>
              </a:solidFill>
              <a:ln w="25400">
                <a:noFill/>
              </a:ln>
              <a:effectLst/>
            </c:spPr>
            <c:extLst>
              <c:ext xmlns:c16="http://schemas.microsoft.com/office/drawing/2014/chart" uri="{C3380CC4-5D6E-409C-BE32-E72D297353CC}">
                <c16:uniqueId val="{00000005-7D26-4E3A-A1B5-A20F316E6B4E}"/>
              </c:ext>
            </c:extLst>
          </c:dPt>
          <c:dLbls>
            <c:dLbl>
              <c:idx val="0"/>
              <c:tx>
                <c:rich>
                  <a:bodyPr/>
                  <a:lstStyle/>
                  <a:p>
                    <a:fld id="{7FFE77EF-C6A1-4FF7-AC4B-982819257B65}"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7D26-4E3A-A1B5-A20F316E6B4E}"/>
                </c:ext>
              </c:extLst>
            </c:dLbl>
            <c:dLbl>
              <c:idx val="1"/>
              <c:tx>
                <c:rich>
                  <a:bodyPr/>
                  <a:lstStyle/>
                  <a:p>
                    <a:fld id="{85D82E97-F3D2-4096-8878-832ACE1710DA}"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7D26-4E3A-A1B5-A20F316E6B4E}"/>
                </c:ext>
              </c:extLst>
            </c:dLbl>
            <c:dLbl>
              <c:idx val="2"/>
              <c:layout>
                <c:manualLayout>
                  <c:x val="-6.4984491955952878E-2"/>
                  <c:y val="-4.7958207631850578E-3"/>
                </c:manualLayout>
              </c:layout>
              <c:tx>
                <c:rich>
                  <a:bodyPr/>
                  <a:lstStyle/>
                  <a:p>
                    <a:fld id="{9780F2FA-803C-4844-83AE-92CA8B3D161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7D26-4E3A-A1B5-A20F316E6B4E}"/>
                </c:ext>
              </c:extLst>
            </c:dLbl>
            <c:dLbl>
              <c:idx val="3"/>
              <c:layout>
                <c:manualLayout>
                  <c:x val="-3.0146886357769551E-3"/>
                  <c:y val="-2.3979103815925072E-3"/>
                </c:manualLayout>
              </c:layout>
              <c:tx>
                <c:rich>
                  <a:bodyPr/>
                  <a:lstStyle/>
                  <a:p>
                    <a:fld id="{2D4CE741-D422-48CD-9006-D1776CB5D77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7D26-4E3A-A1B5-A20F316E6B4E}"/>
                </c:ext>
              </c:extLst>
            </c:dLbl>
            <c:dLbl>
              <c:idx val="4"/>
              <c:tx>
                <c:rich>
                  <a:bodyPr/>
                  <a:lstStyle/>
                  <a:p>
                    <a:fld id="{36C6AC85-F45F-403B-8AD6-FDB64591C323}"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7D26-4E3A-A1B5-A20F316E6B4E}"/>
                </c:ext>
              </c:extLst>
            </c:dLbl>
            <c:dLbl>
              <c:idx val="5"/>
              <c:tx>
                <c:rich>
                  <a:bodyPr/>
                  <a:lstStyle/>
                  <a:p>
                    <a:fld id="{F4A667DC-8AE6-46CB-9BB1-7ADA7938DB47}"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7D26-4E3A-A1B5-A20F316E6B4E}"/>
                </c:ext>
              </c:extLst>
            </c:dLbl>
            <c:dLbl>
              <c:idx val="6"/>
              <c:tx>
                <c:rich>
                  <a:bodyPr/>
                  <a:lstStyle/>
                  <a:p>
                    <a:fld id="{5FDAB010-EA15-4C13-9FC3-F38171F3CE2D}"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7D26-4E3A-A1B5-A20F316E6B4E}"/>
                </c:ext>
              </c:extLst>
            </c:dLbl>
            <c:dLbl>
              <c:idx val="7"/>
              <c:tx>
                <c:rich>
                  <a:bodyPr/>
                  <a:lstStyle/>
                  <a:p>
                    <a:fld id="{9723FD4A-FDCE-4C20-A404-8A40FB96DFA2}"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7D26-4E3A-A1B5-A20F316E6B4E}"/>
                </c:ext>
              </c:extLst>
            </c:dLbl>
            <c:dLbl>
              <c:idx val="8"/>
              <c:tx>
                <c:rich>
                  <a:bodyPr/>
                  <a:lstStyle/>
                  <a:p>
                    <a:fld id="{D1E52646-0B0C-4F03-94BB-2126B24C8D26}"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7D26-4E3A-A1B5-A20F316E6B4E}"/>
                </c:ext>
              </c:extLst>
            </c:dLbl>
            <c:dLbl>
              <c:idx val="9"/>
              <c:tx>
                <c:rich>
                  <a:bodyPr/>
                  <a:lstStyle/>
                  <a:p>
                    <a:fld id="{AD4556CE-C5B0-437F-BCFB-10ACF19CB435}"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7D26-4E3A-A1B5-A20F316E6B4E}"/>
                </c:ext>
              </c:extLst>
            </c:dLbl>
            <c:dLbl>
              <c:idx val="10"/>
              <c:layout>
                <c:manualLayout>
                  <c:x val="-4.2358166150314243E-2"/>
                  <c:y val="2.1581193434332475E-2"/>
                </c:manualLayout>
              </c:layout>
              <c:tx>
                <c:rich>
                  <a:bodyPr/>
                  <a:lstStyle/>
                  <a:p>
                    <a:fld id="{20943B85-18DB-425C-8B03-8B6A662A496F}"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7D26-4E3A-A1B5-A20F316E6B4E}"/>
                </c:ext>
              </c:extLst>
            </c:dLbl>
            <c:dLbl>
              <c:idx val="11"/>
              <c:tx>
                <c:rich>
                  <a:bodyPr/>
                  <a:lstStyle/>
                  <a:p>
                    <a:fld id="{86050B6E-B1B1-4AFE-87E4-2FC6CB095A38}"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7D26-4E3A-A1B5-A20F316E6B4E}"/>
                </c:ext>
              </c:extLst>
            </c:dLbl>
            <c:dLbl>
              <c:idx val="12"/>
              <c:tx>
                <c:rich>
                  <a:bodyPr/>
                  <a:lstStyle/>
                  <a:p>
                    <a:fld id="{0B64130D-31B7-497E-AEEB-A2F04243CA5C}"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7D26-4E3A-A1B5-A20F316E6B4E}"/>
                </c:ext>
              </c:extLst>
            </c:dLbl>
            <c:dLbl>
              <c:idx val="13"/>
              <c:tx>
                <c:rich>
                  <a:bodyPr/>
                  <a:lstStyle/>
                  <a:p>
                    <a:fld id="{60B1DC51-943B-4160-8C5D-FDA59A784EBC}"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7D26-4E3A-A1B5-A20F316E6B4E}"/>
                </c:ext>
              </c:extLst>
            </c:dLbl>
            <c:dLbl>
              <c:idx val="14"/>
              <c:tx>
                <c:rich>
                  <a:bodyPr/>
                  <a:lstStyle/>
                  <a:p>
                    <a:fld id="{6C239144-E044-4458-8D4C-3DE17B4C9918}"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7D26-4E3A-A1B5-A20F316E6B4E}"/>
                </c:ext>
              </c:extLst>
            </c:dLbl>
            <c:dLbl>
              <c:idx val="15"/>
              <c:tx>
                <c:rich>
                  <a:bodyPr/>
                  <a:lstStyle/>
                  <a:p>
                    <a:fld id="{E981A49F-9C5E-412A-AEBC-7968341646D6}"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7D26-4E3A-A1B5-A20F316E6B4E}"/>
                </c:ext>
              </c:extLst>
            </c:dLbl>
            <c:dLbl>
              <c:idx val="16"/>
              <c:tx>
                <c:rich>
                  <a:bodyPr/>
                  <a:lstStyle/>
                  <a:p>
                    <a:fld id="{982B63F0-0BF3-4694-98A4-88BA9864B47D}"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7D26-4E3A-A1B5-A20F316E6B4E}"/>
                </c:ext>
              </c:extLst>
            </c:dLbl>
            <c:dLbl>
              <c:idx val="17"/>
              <c:tx>
                <c:rich>
                  <a:bodyPr/>
                  <a:lstStyle/>
                  <a:p>
                    <a:fld id="{25EE7CEA-D850-4382-853D-39E053F5076F}"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7D26-4E3A-A1B5-A20F316E6B4E}"/>
                </c:ext>
              </c:extLst>
            </c:dLbl>
            <c:dLbl>
              <c:idx val="18"/>
              <c:tx>
                <c:rich>
                  <a:bodyPr/>
                  <a:lstStyle/>
                  <a:p>
                    <a:fld id="{BA6472FA-FAD2-48F2-8996-56D8463888CB}"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7D26-4E3A-A1B5-A20F316E6B4E}"/>
                </c:ext>
              </c:extLst>
            </c:dLbl>
            <c:dLbl>
              <c:idx val="19"/>
              <c:tx>
                <c:rich>
                  <a:bodyPr/>
                  <a:lstStyle/>
                  <a:p>
                    <a:fld id="{DE842D5C-D33B-411F-8EAF-941511DC6041}"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7D26-4E3A-A1B5-A20F316E6B4E}"/>
                </c:ext>
              </c:extLst>
            </c:dLbl>
            <c:dLbl>
              <c:idx val="20"/>
              <c:tx>
                <c:rich>
                  <a:bodyPr/>
                  <a:lstStyle/>
                  <a:p>
                    <a:fld id="{7002CC9F-63D0-48E2-8046-4B4D8D7C1223}"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7D26-4E3A-A1B5-A20F316E6B4E}"/>
                </c:ext>
              </c:extLst>
            </c:dLbl>
            <c:dLbl>
              <c:idx val="21"/>
              <c:tx>
                <c:rich>
                  <a:bodyPr/>
                  <a:lstStyle/>
                  <a:p>
                    <a:fld id="{2BE3B44D-DB00-440F-AAD7-57587123C11F}"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7D26-4E3A-A1B5-A20F316E6B4E}"/>
                </c:ext>
              </c:extLst>
            </c:dLbl>
            <c:dLbl>
              <c:idx val="22"/>
              <c:tx>
                <c:rich>
                  <a:bodyPr/>
                  <a:lstStyle/>
                  <a:p>
                    <a:fld id="{95AC46EB-BFB1-4060-8BDB-2FA0B296F1EC}"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7D26-4E3A-A1B5-A20F316E6B4E}"/>
                </c:ext>
              </c:extLst>
            </c:dLbl>
            <c:dLbl>
              <c:idx val="23"/>
              <c:tx>
                <c:rich>
                  <a:bodyPr/>
                  <a:lstStyle/>
                  <a:p>
                    <a:fld id="{A56A05A0-EB41-4E86-8555-A602A64AE97E}"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7D26-4E3A-A1B5-A20F316E6B4E}"/>
                </c:ext>
              </c:extLst>
            </c:dLbl>
            <c:dLbl>
              <c:idx val="24"/>
              <c:tx>
                <c:rich>
                  <a:bodyPr/>
                  <a:lstStyle/>
                  <a:p>
                    <a:fld id="{B991B99B-E9F6-4CDF-B0F9-60651CD895BD}"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7D26-4E3A-A1B5-A20F316E6B4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Sheet1!$F$5:$F$29</c:f>
              <c:numCache>
                <c:formatCode>0.0%</c:formatCode>
                <c:ptCount val="25"/>
                <c:pt idx="0">
                  <c:v>0.52872606161532054</c:v>
                </c:pt>
                <c:pt idx="1">
                  <c:v>0.62925170068027214</c:v>
                </c:pt>
                <c:pt idx="2">
                  <c:v>0.61538461538461542</c:v>
                </c:pt>
                <c:pt idx="3">
                  <c:v>0.63253012048192769</c:v>
                </c:pt>
                <c:pt idx="4">
                  <c:v>0.61727244485865174</c:v>
                </c:pt>
                <c:pt idx="5">
                  <c:v>0.72091932457786112</c:v>
                </c:pt>
                <c:pt idx="6">
                  <c:v>0.57894736842105265</c:v>
                </c:pt>
                <c:pt idx="7">
                  <c:v>0.51409978308026028</c:v>
                </c:pt>
                <c:pt idx="8">
                  <c:v>0.46296296296296297</c:v>
                </c:pt>
                <c:pt idx="9">
                  <c:v>0.60248447204968947</c:v>
                </c:pt>
                <c:pt idx="10">
                  <c:v>0.50980392156862742</c:v>
                </c:pt>
                <c:pt idx="11">
                  <c:v>0.62015503875968991</c:v>
                </c:pt>
                <c:pt idx="12">
                  <c:v>0.76973684210526316</c:v>
                </c:pt>
                <c:pt idx="13">
                  <c:v>0.55298013245033117</c:v>
                </c:pt>
                <c:pt idx="14">
                  <c:v>0.6407942238267148</c:v>
                </c:pt>
                <c:pt idx="15">
                  <c:v>0.72768878718535468</c:v>
                </c:pt>
                <c:pt idx="16">
                  <c:v>0.5286624203821656</c:v>
                </c:pt>
                <c:pt idx="17">
                  <c:v>0.63829787234042556</c:v>
                </c:pt>
                <c:pt idx="18">
                  <c:v>0.54794520547945202</c:v>
                </c:pt>
                <c:pt idx="19">
                  <c:v>0.59440559440559437</c:v>
                </c:pt>
                <c:pt idx="20">
                  <c:v>0.66666666666666663</c:v>
                </c:pt>
                <c:pt idx="21">
                  <c:v>0.59039190897597982</c:v>
                </c:pt>
                <c:pt idx="22">
                  <c:v>0.46464646464646464</c:v>
                </c:pt>
                <c:pt idx="23">
                  <c:v>0.60436137071651086</c:v>
                </c:pt>
                <c:pt idx="24">
                  <c:v>0.5151006711409396</c:v>
                </c:pt>
              </c:numCache>
            </c:numRef>
          </c:xVal>
          <c:yVal>
            <c:numRef>
              <c:f>Sheet1!$D$5:$D$29</c:f>
              <c:numCache>
                <c:formatCode>"$"#,##0</c:formatCode>
                <c:ptCount val="25"/>
                <c:pt idx="0">
                  <c:v>81036.644594594589</c:v>
                </c:pt>
                <c:pt idx="1">
                  <c:v>69693.258928571435</c:v>
                </c:pt>
                <c:pt idx="2">
                  <c:v>66756.289473684214</c:v>
                </c:pt>
                <c:pt idx="3">
                  <c:v>58825.327868852459</c:v>
                </c:pt>
                <c:pt idx="4">
                  <c:v>58224.137709772949</c:v>
                </c:pt>
                <c:pt idx="5">
                  <c:v>57640.75561097257</c:v>
                </c:pt>
                <c:pt idx="6">
                  <c:v>57586.916666666664</c:v>
                </c:pt>
                <c:pt idx="7">
                  <c:v>54537.778523489935</c:v>
                </c:pt>
                <c:pt idx="8">
                  <c:v>54406.422018348625</c:v>
                </c:pt>
                <c:pt idx="9">
                  <c:v>50598.851063829788</c:v>
                </c:pt>
                <c:pt idx="10">
                  <c:v>46622.8</c:v>
                </c:pt>
                <c:pt idx="11">
                  <c:v>46410.897959183676</c:v>
                </c:pt>
                <c:pt idx="12">
                  <c:v>45648.385321100919</c:v>
                </c:pt>
                <c:pt idx="13">
                  <c:v>44756.080536912748</c:v>
                </c:pt>
                <c:pt idx="14">
                  <c:v>44463.369727047146</c:v>
                </c:pt>
                <c:pt idx="15">
                  <c:v>43801.361316872426</c:v>
                </c:pt>
                <c:pt idx="16">
                  <c:v>43587.448598130839</c:v>
                </c:pt>
                <c:pt idx="17">
                  <c:v>41283.544217687078</c:v>
                </c:pt>
                <c:pt idx="18">
                  <c:v>40867.279236276852</c:v>
                </c:pt>
                <c:pt idx="19">
                  <c:v>39906.528225806454</c:v>
                </c:pt>
                <c:pt idx="20">
                  <c:v>38105.58445945946</c:v>
                </c:pt>
                <c:pt idx="21">
                  <c:v>37560.874704491725</c:v>
                </c:pt>
                <c:pt idx="22">
                  <c:v>36403.808510638301</c:v>
                </c:pt>
                <c:pt idx="23">
                  <c:v>35974.485000000001</c:v>
                </c:pt>
                <c:pt idx="24">
                  <c:v>34931.324232081912</c:v>
                </c:pt>
              </c:numCache>
            </c:numRef>
          </c:yVal>
          <c:bubbleSize>
            <c:numRef>
              <c:f>Sheet1!$E$5:$E$29</c:f>
              <c:numCache>
                <c:formatCode>General</c:formatCode>
                <c:ptCount val="25"/>
                <c:pt idx="0">
                  <c:v>740</c:v>
                </c:pt>
                <c:pt idx="1">
                  <c:v>224</c:v>
                </c:pt>
                <c:pt idx="2">
                  <c:v>38</c:v>
                </c:pt>
                <c:pt idx="3">
                  <c:v>122</c:v>
                </c:pt>
                <c:pt idx="4">
                  <c:v>2026</c:v>
                </c:pt>
                <c:pt idx="5">
                  <c:v>1604</c:v>
                </c:pt>
                <c:pt idx="6">
                  <c:v>48</c:v>
                </c:pt>
                <c:pt idx="7">
                  <c:v>447</c:v>
                </c:pt>
                <c:pt idx="8">
                  <c:v>109</c:v>
                </c:pt>
                <c:pt idx="9">
                  <c:v>94</c:v>
                </c:pt>
                <c:pt idx="10">
                  <c:v>30</c:v>
                </c:pt>
                <c:pt idx="11">
                  <c:v>98</c:v>
                </c:pt>
                <c:pt idx="12">
                  <c:v>109</c:v>
                </c:pt>
                <c:pt idx="13">
                  <c:v>149</c:v>
                </c:pt>
                <c:pt idx="14">
                  <c:v>403</c:v>
                </c:pt>
                <c:pt idx="15">
                  <c:v>1215</c:v>
                </c:pt>
                <c:pt idx="16">
                  <c:v>321</c:v>
                </c:pt>
                <c:pt idx="17">
                  <c:v>147</c:v>
                </c:pt>
                <c:pt idx="18">
                  <c:v>419</c:v>
                </c:pt>
                <c:pt idx="19">
                  <c:v>248</c:v>
                </c:pt>
                <c:pt idx="20">
                  <c:v>296</c:v>
                </c:pt>
                <c:pt idx="21">
                  <c:v>423</c:v>
                </c:pt>
                <c:pt idx="22">
                  <c:v>47</c:v>
                </c:pt>
                <c:pt idx="23">
                  <c:v>200</c:v>
                </c:pt>
                <c:pt idx="24">
                  <c:v>293</c:v>
                </c:pt>
              </c:numCache>
            </c:numRef>
          </c:bubbleSize>
          <c:bubble3D val="0"/>
          <c:extLst>
            <c:ext xmlns:c15="http://schemas.microsoft.com/office/drawing/2012/chart" uri="{02D57815-91ED-43cb-92C2-25804820EDAC}">
              <c15:datalabelsRange>
                <c15:f>Sheet1!$C$5:$C$29</c15:f>
                <c15:dlblRangeCache>
                  <c:ptCount val="25"/>
                  <c:pt idx="0">
                    <c:v>ENGR</c:v>
                  </c:pt>
                  <c:pt idx="1">
                    <c:v>CIS</c:v>
                  </c:pt>
                  <c:pt idx="2">
                    <c:v>ENGT</c:v>
                  </c:pt>
                  <c:pt idx="3">
                    <c:v>MATH</c:v>
                  </c:pt>
                  <c:pt idx="4">
                    <c:v>BUS</c:v>
                  </c:pt>
                  <c:pt idx="5">
                    <c:v>HLTH</c:v>
                  </c:pt>
                  <c:pt idx="6">
                    <c:v>NATL</c:v>
                  </c:pt>
                  <c:pt idx="7">
                    <c:v>BIOL</c:v>
                  </c:pt>
                  <c:pt idx="8">
                    <c:v>PHYS</c:v>
                  </c:pt>
                  <c:pt idx="9">
                    <c:v>AGRI</c:v>
                  </c:pt>
                  <c:pt idx="10">
                    <c:v>PHIL</c:v>
                  </c:pt>
                  <c:pt idx="11">
                    <c:v>LIBL</c:v>
                  </c:pt>
                  <c:pt idx="12">
                    <c:v>PARK</c:v>
                  </c:pt>
                  <c:pt idx="13">
                    <c:v>MULT</c:v>
                  </c:pt>
                  <c:pt idx="14">
                    <c:v>PROT</c:v>
                  </c:pt>
                  <c:pt idx="15">
                    <c:v>EDUC</c:v>
                  </c:pt>
                  <c:pt idx="16">
                    <c:v>SOCL</c:v>
                  </c:pt>
                  <c:pt idx="17">
                    <c:v>HIST</c:v>
                  </c:pt>
                  <c:pt idx="18">
                    <c:v>COMM</c:v>
                  </c:pt>
                  <c:pt idx="19">
                    <c:v>FMLY</c:v>
                  </c:pt>
                  <c:pt idx="20">
                    <c:v>PUBL</c:v>
                  </c:pt>
                  <c:pt idx="21">
                    <c:v>PYCH</c:v>
                  </c:pt>
                  <c:pt idx="22">
                    <c:v>FORL</c:v>
                  </c:pt>
                  <c:pt idx="23">
                    <c:v>ENGL</c:v>
                  </c:pt>
                  <c:pt idx="24">
                    <c:v>VISL</c:v>
                  </c:pt>
                </c15:dlblRangeCache>
              </c15:datalabelsRange>
            </c:ext>
            <c:ext xmlns:c16="http://schemas.microsoft.com/office/drawing/2014/chart" uri="{C3380CC4-5D6E-409C-BE32-E72D297353CC}">
              <c16:uniqueId val="{00000019-7D26-4E3A-A1B5-A20F316E6B4E}"/>
            </c:ext>
          </c:extLst>
        </c:ser>
        <c:dLbls>
          <c:showLegendKey val="0"/>
          <c:showVal val="0"/>
          <c:showCatName val="0"/>
          <c:showSerName val="0"/>
          <c:showPercent val="0"/>
          <c:showBubbleSize val="0"/>
        </c:dLbls>
        <c:bubbleScale val="100"/>
        <c:showNegBubbles val="0"/>
        <c:axId val="541624144"/>
        <c:axId val="541640368"/>
      </c:bubbleChart>
      <c:valAx>
        <c:axId val="541624144"/>
        <c:scaling>
          <c:orientation val="minMax"/>
          <c:max val="0.85000000000000009"/>
          <c:min val="0.4"/>
        </c:scaling>
        <c:delete val="0"/>
        <c:axPos val="b"/>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541640368"/>
        <c:crosses val="autoZero"/>
        <c:crossBetween val="midCat"/>
      </c:valAx>
      <c:valAx>
        <c:axId val="541640368"/>
        <c:scaling>
          <c:orientation val="minMax"/>
          <c:max val="90000"/>
          <c:min val="20000"/>
        </c:scaling>
        <c:delete val="0"/>
        <c:axPos val="l"/>
        <c:numFmt formatCode="&quot;$&quot;#,##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541624144"/>
        <c:crosses val="autoZero"/>
        <c:crossBetween val="midCat"/>
        <c:majorUnit val="5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Sheet1!$B$4</c:f>
              <c:strCache>
                <c:ptCount val="1"/>
                <c:pt idx="0">
                  <c:v>BACHELOR'S DEGREES</c:v>
                </c:pt>
              </c:strCache>
            </c:strRef>
          </c:tx>
          <c:spPr>
            <a:solidFill>
              <a:srgbClr val="ABD1E0"/>
            </a:solidFill>
            <a:ln w="25400">
              <a:noFill/>
            </a:ln>
            <a:effectLst/>
          </c:spPr>
          <c:invertIfNegative val="0"/>
          <c:dPt>
            <c:idx val="18"/>
            <c:invertIfNegative val="0"/>
            <c:bubble3D val="0"/>
            <c:spPr>
              <a:solidFill>
                <a:schemeClr val="accent2">
                  <a:lumMod val="60000"/>
                  <a:lumOff val="40000"/>
                </a:schemeClr>
              </a:solidFill>
              <a:ln w="25400">
                <a:noFill/>
              </a:ln>
              <a:effectLst/>
            </c:spPr>
            <c:extLst>
              <c:ext xmlns:c16="http://schemas.microsoft.com/office/drawing/2014/chart" uri="{C3380CC4-5D6E-409C-BE32-E72D297353CC}">
                <c16:uniqueId val="{00000012-7D26-4E3A-A1B5-A20F316E6B4E}"/>
              </c:ext>
            </c:extLst>
          </c:dPt>
          <c:dPt>
            <c:idx val="19"/>
            <c:invertIfNegative val="0"/>
            <c:bubble3D val="0"/>
            <c:spPr>
              <a:solidFill>
                <a:schemeClr val="accent2">
                  <a:lumMod val="60000"/>
                  <a:lumOff val="40000"/>
                </a:schemeClr>
              </a:solidFill>
              <a:ln w="25400">
                <a:noFill/>
              </a:ln>
              <a:effectLst/>
            </c:spPr>
            <c:extLst>
              <c:ext xmlns:c16="http://schemas.microsoft.com/office/drawing/2014/chart" uri="{C3380CC4-5D6E-409C-BE32-E72D297353CC}">
                <c16:uniqueId val="{00000013-7D26-4E3A-A1B5-A20F316E6B4E}"/>
              </c:ext>
            </c:extLst>
          </c:dPt>
          <c:dPt>
            <c:idx val="20"/>
            <c:invertIfNegative val="0"/>
            <c:bubble3D val="0"/>
            <c:spPr>
              <a:solidFill>
                <a:schemeClr val="accent2">
                  <a:lumMod val="60000"/>
                  <a:lumOff val="40000"/>
                </a:schemeClr>
              </a:solidFill>
              <a:ln w="25400">
                <a:noFill/>
              </a:ln>
              <a:effectLst/>
            </c:spPr>
            <c:extLst>
              <c:ext xmlns:c16="http://schemas.microsoft.com/office/drawing/2014/chart" uri="{C3380CC4-5D6E-409C-BE32-E72D297353CC}">
                <c16:uniqueId val="{00000014-7D26-4E3A-A1B5-A20F316E6B4E}"/>
              </c:ext>
            </c:extLst>
          </c:dPt>
          <c:dPt>
            <c:idx val="21"/>
            <c:invertIfNegative val="0"/>
            <c:bubble3D val="0"/>
            <c:spPr>
              <a:solidFill>
                <a:schemeClr val="accent2">
                  <a:lumMod val="60000"/>
                  <a:lumOff val="40000"/>
                </a:schemeClr>
              </a:solidFill>
              <a:ln w="25400">
                <a:noFill/>
              </a:ln>
              <a:effectLst/>
            </c:spPr>
            <c:extLst>
              <c:ext xmlns:c16="http://schemas.microsoft.com/office/drawing/2014/chart" uri="{C3380CC4-5D6E-409C-BE32-E72D297353CC}">
                <c16:uniqueId val="{00000015-7D26-4E3A-A1B5-A20F316E6B4E}"/>
              </c:ext>
            </c:extLst>
          </c:dPt>
          <c:dPt>
            <c:idx val="22"/>
            <c:invertIfNegative val="0"/>
            <c:bubble3D val="0"/>
            <c:spPr>
              <a:solidFill>
                <a:schemeClr val="accent2">
                  <a:lumMod val="60000"/>
                  <a:lumOff val="40000"/>
                </a:schemeClr>
              </a:solidFill>
              <a:ln w="25400">
                <a:noFill/>
              </a:ln>
              <a:effectLst/>
            </c:spPr>
            <c:extLst>
              <c:ext xmlns:c16="http://schemas.microsoft.com/office/drawing/2014/chart" uri="{C3380CC4-5D6E-409C-BE32-E72D297353CC}">
                <c16:uniqueId val="{00000016-7D26-4E3A-A1B5-A20F316E6B4E}"/>
              </c:ext>
            </c:extLst>
          </c:dPt>
          <c:dPt>
            <c:idx val="23"/>
            <c:invertIfNegative val="0"/>
            <c:bubble3D val="0"/>
            <c:spPr>
              <a:solidFill>
                <a:schemeClr val="accent2">
                  <a:lumMod val="60000"/>
                  <a:lumOff val="40000"/>
                </a:schemeClr>
              </a:solidFill>
              <a:ln w="25400">
                <a:noFill/>
              </a:ln>
              <a:effectLst/>
            </c:spPr>
            <c:extLst>
              <c:ext xmlns:c16="http://schemas.microsoft.com/office/drawing/2014/chart" uri="{C3380CC4-5D6E-409C-BE32-E72D297353CC}">
                <c16:uniqueId val="{00000017-7D26-4E3A-A1B5-A20F316E6B4E}"/>
              </c:ext>
            </c:extLst>
          </c:dPt>
          <c:dPt>
            <c:idx val="24"/>
            <c:invertIfNegative val="0"/>
            <c:bubble3D val="0"/>
            <c:spPr>
              <a:solidFill>
                <a:schemeClr val="accent2">
                  <a:lumMod val="60000"/>
                  <a:lumOff val="40000"/>
                </a:schemeClr>
              </a:solidFill>
              <a:ln w="25400">
                <a:noFill/>
              </a:ln>
              <a:effectLst/>
            </c:spPr>
            <c:extLst>
              <c:ext xmlns:c16="http://schemas.microsoft.com/office/drawing/2014/chart" uri="{C3380CC4-5D6E-409C-BE32-E72D297353CC}">
                <c16:uniqueId val="{00000018-7D26-4E3A-A1B5-A20F316E6B4E}"/>
              </c:ext>
            </c:extLst>
          </c:dPt>
          <c:dLbls>
            <c:dLbl>
              <c:idx val="0"/>
              <c:tx>
                <c:rich>
                  <a:bodyPr/>
                  <a:lstStyle/>
                  <a:p>
                    <a:fld id="{460F681A-49BE-43F3-88E2-09703B4D1F41}"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7D26-4E3A-A1B5-A20F316E6B4E}"/>
                </c:ext>
              </c:extLst>
            </c:dLbl>
            <c:dLbl>
              <c:idx val="1"/>
              <c:tx>
                <c:rich>
                  <a:bodyPr/>
                  <a:lstStyle/>
                  <a:p>
                    <a:fld id="{85B951DF-0D21-467D-BCEF-4DBDEE56D50A}"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7D26-4E3A-A1B5-A20F316E6B4E}"/>
                </c:ext>
              </c:extLst>
            </c:dLbl>
            <c:dLbl>
              <c:idx val="2"/>
              <c:layout>
                <c:manualLayout>
                  <c:x val="-6.306796764472973E-2"/>
                  <c:y val="-2.397910381592551E-3"/>
                </c:manualLayout>
              </c:layout>
              <c:tx>
                <c:rich>
                  <a:bodyPr/>
                  <a:lstStyle/>
                  <a:p>
                    <a:fld id="{9B8E9BDC-9CCB-4719-A11F-473E479742C3}"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7D26-4E3A-A1B5-A20F316E6B4E}"/>
                </c:ext>
              </c:extLst>
            </c:dLbl>
            <c:dLbl>
              <c:idx val="3"/>
              <c:layout>
                <c:manualLayout>
                  <c:x val="-3.0146886357769551E-3"/>
                  <c:y val="-8.7922364971729062E-17"/>
                </c:manualLayout>
              </c:layout>
              <c:tx>
                <c:rich>
                  <a:bodyPr/>
                  <a:lstStyle/>
                  <a:p>
                    <a:fld id="{AA8FF6FF-AF8F-4ED3-88AA-A56F1B9B8D32}"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7D26-4E3A-A1B5-A20F316E6B4E}"/>
                </c:ext>
              </c:extLst>
            </c:dLbl>
            <c:dLbl>
              <c:idx val="4"/>
              <c:tx>
                <c:rich>
                  <a:bodyPr/>
                  <a:lstStyle/>
                  <a:p>
                    <a:fld id="{8C9B5ADC-9F90-4D1D-9DB3-35D169E3251C}"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7D26-4E3A-A1B5-A20F316E6B4E}"/>
                </c:ext>
              </c:extLst>
            </c:dLbl>
            <c:dLbl>
              <c:idx val="5"/>
              <c:tx>
                <c:rich>
                  <a:bodyPr/>
                  <a:lstStyle/>
                  <a:p>
                    <a:fld id="{81606C03-68D7-4B85-92BF-6EC56C3778C2}"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7D26-4E3A-A1B5-A20F316E6B4E}"/>
                </c:ext>
              </c:extLst>
            </c:dLbl>
            <c:dLbl>
              <c:idx val="6"/>
              <c:tx>
                <c:rich>
                  <a:bodyPr/>
                  <a:lstStyle/>
                  <a:p>
                    <a:fld id="{C08DD8B0-A00A-4F0C-927D-5FD62EB1936A}"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7D26-4E3A-A1B5-A20F316E6B4E}"/>
                </c:ext>
              </c:extLst>
            </c:dLbl>
            <c:dLbl>
              <c:idx val="7"/>
              <c:tx>
                <c:rich>
                  <a:bodyPr/>
                  <a:lstStyle/>
                  <a:p>
                    <a:fld id="{D9F353BE-A5DB-4D4C-A738-69353AC5BE94}"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7D26-4E3A-A1B5-A20F316E6B4E}"/>
                </c:ext>
              </c:extLst>
            </c:dLbl>
            <c:dLbl>
              <c:idx val="8"/>
              <c:tx>
                <c:rich>
                  <a:bodyPr/>
                  <a:lstStyle/>
                  <a:p>
                    <a:fld id="{A6932344-FFBA-4E31-B325-D187D720EC29}"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7D26-4E3A-A1B5-A20F316E6B4E}"/>
                </c:ext>
              </c:extLst>
            </c:dLbl>
            <c:dLbl>
              <c:idx val="9"/>
              <c:tx>
                <c:rich>
                  <a:bodyPr/>
                  <a:lstStyle/>
                  <a:p>
                    <a:fld id="{714754DB-6384-4CB3-BBF2-6262DAF2360F}"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7D26-4E3A-A1B5-A20F316E6B4E}"/>
                </c:ext>
              </c:extLst>
            </c:dLbl>
            <c:dLbl>
              <c:idx val="10"/>
              <c:layout>
                <c:manualLayout>
                  <c:x val="-4.4577032894699484E-2"/>
                  <c:y val="1.6785372671147551E-2"/>
                </c:manualLayout>
              </c:layout>
              <c:tx>
                <c:rich>
                  <a:bodyPr/>
                  <a:lstStyle/>
                  <a:p>
                    <a:fld id="{79C2ADB0-E917-417A-9CE2-FC6E1C0260AB}"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7D26-4E3A-A1B5-A20F316E6B4E}"/>
                </c:ext>
              </c:extLst>
            </c:dLbl>
            <c:dLbl>
              <c:idx val="11"/>
              <c:tx>
                <c:rich>
                  <a:bodyPr/>
                  <a:lstStyle/>
                  <a:p>
                    <a:fld id="{F1073B63-3B0B-4D3A-B14B-C85CC835B622}"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7D26-4E3A-A1B5-A20F316E6B4E}"/>
                </c:ext>
              </c:extLst>
            </c:dLbl>
            <c:dLbl>
              <c:idx val="12"/>
              <c:tx>
                <c:rich>
                  <a:bodyPr/>
                  <a:lstStyle/>
                  <a:p>
                    <a:fld id="{162772B3-7F36-4BAD-AE7C-E8BDD6E7CA8C}"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7D26-4E3A-A1B5-A20F316E6B4E}"/>
                </c:ext>
              </c:extLst>
            </c:dLbl>
            <c:dLbl>
              <c:idx val="13"/>
              <c:tx>
                <c:rich>
                  <a:bodyPr/>
                  <a:lstStyle/>
                  <a:p>
                    <a:fld id="{E90E5B78-6F15-477C-9367-0083BF504104}"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7D26-4E3A-A1B5-A20F316E6B4E}"/>
                </c:ext>
              </c:extLst>
            </c:dLbl>
            <c:dLbl>
              <c:idx val="14"/>
              <c:tx>
                <c:rich>
                  <a:bodyPr/>
                  <a:lstStyle/>
                  <a:p>
                    <a:fld id="{07D22C21-86D7-4611-9EC5-3D5D661E84E8}"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7D26-4E3A-A1B5-A20F316E6B4E}"/>
                </c:ext>
              </c:extLst>
            </c:dLbl>
            <c:dLbl>
              <c:idx val="15"/>
              <c:tx>
                <c:rich>
                  <a:bodyPr/>
                  <a:lstStyle/>
                  <a:p>
                    <a:fld id="{BF015692-E598-45F6-8F59-0084E181B3DE}"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7D26-4E3A-A1B5-A20F316E6B4E}"/>
                </c:ext>
              </c:extLst>
            </c:dLbl>
            <c:dLbl>
              <c:idx val="16"/>
              <c:tx>
                <c:rich>
                  <a:bodyPr/>
                  <a:lstStyle/>
                  <a:p>
                    <a:fld id="{10C2A672-74EB-456C-BB7F-1EC450AC71FC}"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7D26-4E3A-A1B5-A20F316E6B4E}"/>
                </c:ext>
              </c:extLst>
            </c:dLbl>
            <c:dLbl>
              <c:idx val="17"/>
              <c:tx>
                <c:rich>
                  <a:bodyPr/>
                  <a:lstStyle/>
                  <a:p>
                    <a:fld id="{DA705D66-32A2-4BB5-AA37-C8570524B405}"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7D26-4E3A-A1B5-A20F316E6B4E}"/>
                </c:ext>
              </c:extLst>
            </c:dLbl>
            <c:dLbl>
              <c:idx val="18"/>
              <c:tx>
                <c:rich>
                  <a:bodyPr/>
                  <a:lstStyle/>
                  <a:p>
                    <a:fld id="{79498C13-F60D-4C19-8095-3DF2CFF6366B}"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7D26-4E3A-A1B5-A20F316E6B4E}"/>
                </c:ext>
              </c:extLst>
            </c:dLbl>
            <c:dLbl>
              <c:idx val="19"/>
              <c:tx>
                <c:rich>
                  <a:bodyPr/>
                  <a:lstStyle/>
                  <a:p>
                    <a:fld id="{F52BA103-AA64-438B-B1BA-30DE5D506FD5}"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7D26-4E3A-A1B5-A20F316E6B4E}"/>
                </c:ext>
              </c:extLst>
            </c:dLbl>
            <c:dLbl>
              <c:idx val="20"/>
              <c:tx>
                <c:rich>
                  <a:bodyPr/>
                  <a:lstStyle/>
                  <a:p>
                    <a:fld id="{EACF7AB7-9E7B-4E09-AA4C-283CABB0AB89}"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7D26-4E3A-A1B5-A20F316E6B4E}"/>
                </c:ext>
              </c:extLst>
            </c:dLbl>
            <c:dLbl>
              <c:idx val="21"/>
              <c:tx>
                <c:rich>
                  <a:bodyPr/>
                  <a:lstStyle/>
                  <a:p>
                    <a:fld id="{34E52228-C321-4FE2-B060-C17DC1B7B6C2}"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7D26-4E3A-A1B5-A20F316E6B4E}"/>
                </c:ext>
              </c:extLst>
            </c:dLbl>
            <c:dLbl>
              <c:idx val="22"/>
              <c:layout>
                <c:manualLayout>
                  <c:x val="-3.1436624492183082E-2"/>
                  <c:y val="0"/>
                </c:manualLayout>
              </c:layout>
              <c:tx>
                <c:rich>
                  <a:bodyPr/>
                  <a:lstStyle/>
                  <a:p>
                    <a:fld id="{F814393A-543C-42B1-BF60-5D6D745512AE}"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7D26-4E3A-A1B5-A20F316E6B4E}"/>
                </c:ext>
              </c:extLst>
            </c:dLbl>
            <c:dLbl>
              <c:idx val="23"/>
              <c:tx>
                <c:rich>
                  <a:bodyPr/>
                  <a:lstStyle/>
                  <a:p>
                    <a:fld id="{CD5CDB64-57B6-41C4-AE4F-92B498BCE314}"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7D26-4E3A-A1B5-A20F316E6B4E}"/>
                </c:ext>
              </c:extLst>
            </c:dLbl>
            <c:dLbl>
              <c:idx val="24"/>
              <c:tx>
                <c:rich>
                  <a:bodyPr/>
                  <a:lstStyle/>
                  <a:p>
                    <a:fld id="{91E060CB-9FB1-43F4-9B7D-65241EBF57A0}"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7D26-4E3A-A1B5-A20F316E6B4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Sheet1!$F$5:$F$29</c:f>
              <c:numCache>
                <c:formatCode>0.0%</c:formatCode>
                <c:ptCount val="25"/>
                <c:pt idx="0">
                  <c:v>0.52872606161532054</c:v>
                </c:pt>
                <c:pt idx="1">
                  <c:v>0.62925170068027214</c:v>
                </c:pt>
                <c:pt idx="2">
                  <c:v>0.61538461538461542</c:v>
                </c:pt>
                <c:pt idx="3">
                  <c:v>0.63253012048192769</c:v>
                </c:pt>
                <c:pt idx="4">
                  <c:v>0.61727244485865174</c:v>
                </c:pt>
                <c:pt idx="5">
                  <c:v>0.72091932457786112</c:v>
                </c:pt>
                <c:pt idx="6">
                  <c:v>0.57894736842105265</c:v>
                </c:pt>
                <c:pt idx="7">
                  <c:v>0.51409978308026028</c:v>
                </c:pt>
                <c:pt idx="8">
                  <c:v>0.46296296296296297</c:v>
                </c:pt>
                <c:pt idx="9">
                  <c:v>0.60248447204968947</c:v>
                </c:pt>
                <c:pt idx="10">
                  <c:v>0.50980392156862742</c:v>
                </c:pt>
                <c:pt idx="11">
                  <c:v>0.62015503875968991</c:v>
                </c:pt>
                <c:pt idx="12">
                  <c:v>0.76973684210526316</c:v>
                </c:pt>
                <c:pt idx="13">
                  <c:v>0.55298013245033117</c:v>
                </c:pt>
                <c:pt idx="14">
                  <c:v>0.6407942238267148</c:v>
                </c:pt>
                <c:pt idx="15">
                  <c:v>0.72768878718535468</c:v>
                </c:pt>
                <c:pt idx="16">
                  <c:v>0.5286624203821656</c:v>
                </c:pt>
                <c:pt idx="17">
                  <c:v>0.63829787234042556</c:v>
                </c:pt>
                <c:pt idx="18">
                  <c:v>0.54794520547945202</c:v>
                </c:pt>
                <c:pt idx="19">
                  <c:v>0.59440559440559437</c:v>
                </c:pt>
                <c:pt idx="20">
                  <c:v>0.66666666666666663</c:v>
                </c:pt>
                <c:pt idx="21">
                  <c:v>0.59039190897597982</c:v>
                </c:pt>
                <c:pt idx="22">
                  <c:v>0.46464646464646464</c:v>
                </c:pt>
                <c:pt idx="23">
                  <c:v>0.60436137071651086</c:v>
                </c:pt>
                <c:pt idx="24">
                  <c:v>0.5151006711409396</c:v>
                </c:pt>
              </c:numCache>
            </c:numRef>
          </c:xVal>
          <c:yVal>
            <c:numRef>
              <c:f>Sheet1!$D$5:$D$29</c:f>
              <c:numCache>
                <c:formatCode>"$"#,##0</c:formatCode>
                <c:ptCount val="25"/>
                <c:pt idx="0">
                  <c:v>81036.644594594589</c:v>
                </c:pt>
                <c:pt idx="1">
                  <c:v>69693.258928571435</c:v>
                </c:pt>
                <c:pt idx="2">
                  <c:v>66756.289473684214</c:v>
                </c:pt>
                <c:pt idx="3">
                  <c:v>58825.327868852459</c:v>
                </c:pt>
                <c:pt idx="4">
                  <c:v>58224.137709772949</c:v>
                </c:pt>
                <c:pt idx="5">
                  <c:v>57640.75561097257</c:v>
                </c:pt>
                <c:pt idx="6">
                  <c:v>57586.916666666664</c:v>
                </c:pt>
                <c:pt idx="7">
                  <c:v>54537.778523489935</c:v>
                </c:pt>
                <c:pt idx="8">
                  <c:v>54406.422018348625</c:v>
                </c:pt>
                <c:pt idx="9">
                  <c:v>50598.851063829788</c:v>
                </c:pt>
                <c:pt idx="10">
                  <c:v>46622.8</c:v>
                </c:pt>
                <c:pt idx="11">
                  <c:v>46410.897959183676</c:v>
                </c:pt>
                <c:pt idx="12">
                  <c:v>45648.385321100919</c:v>
                </c:pt>
                <c:pt idx="13">
                  <c:v>44756.080536912748</c:v>
                </c:pt>
                <c:pt idx="14">
                  <c:v>44463.369727047146</c:v>
                </c:pt>
                <c:pt idx="15">
                  <c:v>43801.361316872426</c:v>
                </c:pt>
                <c:pt idx="16">
                  <c:v>43587.448598130839</c:v>
                </c:pt>
                <c:pt idx="17">
                  <c:v>41283.544217687078</c:v>
                </c:pt>
                <c:pt idx="18">
                  <c:v>40867.279236276852</c:v>
                </c:pt>
                <c:pt idx="19">
                  <c:v>39906.528225806454</c:v>
                </c:pt>
                <c:pt idx="20">
                  <c:v>38105.58445945946</c:v>
                </c:pt>
                <c:pt idx="21">
                  <c:v>37560.874704491725</c:v>
                </c:pt>
                <c:pt idx="22">
                  <c:v>36403.808510638301</c:v>
                </c:pt>
                <c:pt idx="23">
                  <c:v>35974.485000000001</c:v>
                </c:pt>
                <c:pt idx="24">
                  <c:v>34931.324232081912</c:v>
                </c:pt>
              </c:numCache>
            </c:numRef>
          </c:yVal>
          <c:bubbleSize>
            <c:numRef>
              <c:f>Sheet1!$E$5:$E$29</c:f>
              <c:numCache>
                <c:formatCode>General</c:formatCode>
                <c:ptCount val="25"/>
                <c:pt idx="0">
                  <c:v>740</c:v>
                </c:pt>
                <c:pt idx="1">
                  <c:v>224</c:v>
                </c:pt>
                <c:pt idx="2">
                  <c:v>38</c:v>
                </c:pt>
                <c:pt idx="3">
                  <c:v>122</c:v>
                </c:pt>
                <c:pt idx="4">
                  <c:v>2026</c:v>
                </c:pt>
                <c:pt idx="5">
                  <c:v>1604</c:v>
                </c:pt>
                <c:pt idx="6">
                  <c:v>48</c:v>
                </c:pt>
                <c:pt idx="7">
                  <c:v>447</c:v>
                </c:pt>
                <c:pt idx="8">
                  <c:v>109</c:v>
                </c:pt>
                <c:pt idx="9">
                  <c:v>94</c:v>
                </c:pt>
                <c:pt idx="10">
                  <c:v>30</c:v>
                </c:pt>
                <c:pt idx="11">
                  <c:v>98</c:v>
                </c:pt>
                <c:pt idx="12">
                  <c:v>109</c:v>
                </c:pt>
                <c:pt idx="13">
                  <c:v>149</c:v>
                </c:pt>
                <c:pt idx="14">
                  <c:v>403</c:v>
                </c:pt>
                <c:pt idx="15">
                  <c:v>1215</c:v>
                </c:pt>
                <c:pt idx="16">
                  <c:v>321</c:v>
                </c:pt>
                <c:pt idx="17">
                  <c:v>147</c:v>
                </c:pt>
                <c:pt idx="18">
                  <c:v>419</c:v>
                </c:pt>
                <c:pt idx="19">
                  <c:v>248</c:v>
                </c:pt>
                <c:pt idx="20">
                  <c:v>296</c:v>
                </c:pt>
                <c:pt idx="21">
                  <c:v>423</c:v>
                </c:pt>
                <c:pt idx="22">
                  <c:v>47</c:v>
                </c:pt>
                <c:pt idx="23">
                  <c:v>200</c:v>
                </c:pt>
                <c:pt idx="24">
                  <c:v>293</c:v>
                </c:pt>
              </c:numCache>
            </c:numRef>
          </c:bubbleSize>
          <c:bubble3D val="0"/>
          <c:extLst>
            <c:ext xmlns:c15="http://schemas.microsoft.com/office/drawing/2012/chart" uri="{02D57815-91ED-43cb-92C2-25804820EDAC}">
              <c15:datalabelsRange>
                <c15:f>Sheet1!$C$5:$C$29</c15:f>
                <c15:dlblRangeCache>
                  <c:ptCount val="25"/>
                  <c:pt idx="0">
                    <c:v>ENGR</c:v>
                  </c:pt>
                  <c:pt idx="1">
                    <c:v>CIS</c:v>
                  </c:pt>
                  <c:pt idx="2">
                    <c:v>ENGT</c:v>
                  </c:pt>
                  <c:pt idx="3">
                    <c:v>MATH</c:v>
                  </c:pt>
                  <c:pt idx="4">
                    <c:v>BUS</c:v>
                  </c:pt>
                  <c:pt idx="5">
                    <c:v>HLTH</c:v>
                  </c:pt>
                  <c:pt idx="6">
                    <c:v>NATL</c:v>
                  </c:pt>
                  <c:pt idx="7">
                    <c:v>BIOL</c:v>
                  </c:pt>
                  <c:pt idx="8">
                    <c:v>PHYS</c:v>
                  </c:pt>
                  <c:pt idx="9">
                    <c:v>AGRI</c:v>
                  </c:pt>
                  <c:pt idx="10">
                    <c:v>PHIL</c:v>
                  </c:pt>
                  <c:pt idx="11">
                    <c:v>LIBL</c:v>
                  </c:pt>
                  <c:pt idx="12">
                    <c:v>PARK</c:v>
                  </c:pt>
                  <c:pt idx="13">
                    <c:v>MULT</c:v>
                  </c:pt>
                  <c:pt idx="14">
                    <c:v>PROT</c:v>
                  </c:pt>
                  <c:pt idx="15">
                    <c:v>EDUC</c:v>
                  </c:pt>
                  <c:pt idx="16">
                    <c:v>SOCL</c:v>
                  </c:pt>
                  <c:pt idx="17">
                    <c:v>HIST</c:v>
                  </c:pt>
                  <c:pt idx="18">
                    <c:v>COMM</c:v>
                  </c:pt>
                  <c:pt idx="19">
                    <c:v>FMLY</c:v>
                  </c:pt>
                  <c:pt idx="20">
                    <c:v>PUBL</c:v>
                  </c:pt>
                  <c:pt idx="21">
                    <c:v>PYCH</c:v>
                  </c:pt>
                  <c:pt idx="22">
                    <c:v>FORL</c:v>
                  </c:pt>
                  <c:pt idx="23">
                    <c:v>ENGL</c:v>
                  </c:pt>
                  <c:pt idx="24">
                    <c:v>VISL</c:v>
                  </c:pt>
                </c15:dlblRangeCache>
              </c15:datalabelsRange>
            </c:ext>
            <c:ext xmlns:c16="http://schemas.microsoft.com/office/drawing/2014/chart" uri="{C3380CC4-5D6E-409C-BE32-E72D297353CC}">
              <c16:uniqueId val="{00000019-7D26-4E3A-A1B5-A20F316E6B4E}"/>
            </c:ext>
          </c:extLst>
        </c:ser>
        <c:dLbls>
          <c:showLegendKey val="0"/>
          <c:showVal val="0"/>
          <c:showCatName val="0"/>
          <c:showSerName val="0"/>
          <c:showPercent val="0"/>
          <c:showBubbleSize val="0"/>
        </c:dLbls>
        <c:bubbleScale val="100"/>
        <c:showNegBubbles val="0"/>
        <c:axId val="541624144"/>
        <c:axId val="541640368"/>
      </c:bubbleChart>
      <c:valAx>
        <c:axId val="541624144"/>
        <c:scaling>
          <c:orientation val="minMax"/>
          <c:max val="0.85000000000000009"/>
          <c:min val="0.4"/>
        </c:scaling>
        <c:delete val="0"/>
        <c:axPos val="b"/>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541640368"/>
        <c:crosses val="autoZero"/>
        <c:crossBetween val="midCat"/>
      </c:valAx>
      <c:valAx>
        <c:axId val="541640368"/>
        <c:scaling>
          <c:orientation val="minMax"/>
          <c:max val="90000"/>
          <c:min val="20000"/>
        </c:scaling>
        <c:delete val="0"/>
        <c:axPos val="l"/>
        <c:numFmt formatCode="&quot;$&quot;#,##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541624144"/>
        <c:crosses val="autoZero"/>
        <c:crossBetween val="midCat"/>
        <c:majorUnit val="5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Sheet1!$B$4</c:f>
              <c:strCache>
                <c:ptCount val="1"/>
                <c:pt idx="0">
                  <c:v>BACHELOR'S DEGREES</c:v>
                </c:pt>
              </c:strCache>
            </c:strRef>
          </c:tx>
          <c:spPr>
            <a:solidFill>
              <a:srgbClr val="ABD1E0"/>
            </a:solidFill>
            <a:ln w="25400">
              <a:noFill/>
            </a:ln>
            <a:effectLst/>
          </c:spPr>
          <c:invertIfNegative val="0"/>
          <c:dPt>
            <c:idx val="0"/>
            <c:invertIfNegative val="0"/>
            <c:bubble3D val="0"/>
            <c:spPr>
              <a:solidFill>
                <a:srgbClr val="FF8F8F"/>
              </a:solidFill>
              <a:ln w="25400">
                <a:noFill/>
              </a:ln>
              <a:effectLst/>
            </c:spPr>
            <c:extLst>
              <c:ext xmlns:c16="http://schemas.microsoft.com/office/drawing/2014/chart" uri="{C3380CC4-5D6E-409C-BE32-E72D297353CC}">
                <c16:uniqueId val="{00000000-7D26-4E3A-A1B5-A20F316E6B4E}"/>
              </c:ext>
            </c:extLst>
          </c:dPt>
          <c:dPt>
            <c:idx val="7"/>
            <c:invertIfNegative val="0"/>
            <c:bubble3D val="0"/>
            <c:spPr>
              <a:solidFill>
                <a:srgbClr val="FF8F8F"/>
              </a:solidFill>
              <a:ln w="25400">
                <a:noFill/>
              </a:ln>
              <a:effectLst/>
            </c:spPr>
            <c:extLst>
              <c:ext xmlns:c16="http://schemas.microsoft.com/office/drawing/2014/chart" uri="{C3380CC4-5D6E-409C-BE32-E72D297353CC}">
                <c16:uniqueId val="{00000007-7D26-4E3A-A1B5-A20F316E6B4E}"/>
              </c:ext>
            </c:extLst>
          </c:dPt>
          <c:dPt>
            <c:idx val="8"/>
            <c:invertIfNegative val="0"/>
            <c:bubble3D val="0"/>
            <c:spPr>
              <a:solidFill>
                <a:srgbClr val="FF8F8F"/>
              </a:solidFill>
              <a:ln w="25400">
                <a:noFill/>
              </a:ln>
              <a:effectLst/>
            </c:spPr>
            <c:extLst>
              <c:ext xmlns:c16="http://schemas.microsoft.com/office/drawing/2014/chart" uri="{C3380CC4-5D6E-409C-BE32-E72D297353CC}">
                <c16:uniqueId val="{00000008-7D26-4E3A-A1B5-A20F316E6B4E}"/>
              </c:ext>
            </c:extLst>
          </c:dPt>
          <c:dPt>
            <c:idx val="10"/>
            <c:invertIfNegative val="0"/>
            <c:bubble3D val="0"/>
            <c:spPr>
              <a:solidFill>
                <a:srgbClr val="FF8F8F"/>
              </a:solidFill>
              <a:ln w="25400">
                <a:noFill/>
              </a:ln>
              <a:effectLst/>
            </c:spPr>
            <c:extLst>
              <c:ext xmlns:c16="http://schemas.microsoft.com/office/drawing/2014/chart" uri="{C3380CC4-5D6E-409C-BE32-E72D297353CC}">
                <c16:uniqueId val="{0000000A-7D26-4E3A-A1B5-A20F316E6B4E}"/>
              </c:ext>
            </c:extLst>
          </c:dPt>
          <c:dPt>
            <c:idx val="16"/>
            <c:invertIfNegative val="0"/>
            <c:bubble3D val="0"/>
            <c:spPr>
              <a:solidFill>
                <a:srgbClr val="FF8F8F"/>
              </a:solidFill>
              <a:ln w="25400">
                <a:noFill/>
              </a:ln>
              <a:effectLst/>
            </c:spPr>
            <c:extLst>
              <c:ext xmlns:c16="http://schemas.microsoft.com/office/drawing/2014/chart" uri="{C3380CC4-5D6E-409C-BE32-E72D297353CC}">
                <c16:uniqueId val="{00000010-7D26-4E3A-A1B5-A20F316E6B4E}"/>
              </c:ext>
            </c:extLst>
          </c:dPt>
          <c:dPt>
            <c:idx val="22"/>
            <c:invertIfNegative val="0"/>
            <c:bubble3D val="0"/>
            <c:spPr>
              <a:solidFill>
                <a:srgbClr val="FF8F8F"/>
              </a:solidFill>
              <a:ln w="25400">
                <a:noFill/>
              </a:ln>
              <a:effectLst/>
            </c:spPr>
            <c:extLst>
              <c:ext xmlns:c16="http://schemas.microsoft.com/office/drawing/2014/chart" uri="{C3380CC4-5D6E-409C-BE32-E72D297353CC}">
                <c16:uniqueId val="{00000016-7D26-4E3A-A1B5-A20F316E6B4E}"/>
              </c:ext>
            </c:extLst>
          </c:dPt>
          <c:dPt>
            <c:idx val="24"/>
            <c:invertIfNegative val="0"/>
            <c:bubble3D val="0"/>
            <c:spPr>
              <a:solidFill>
                <a:srgbClr val="FF8F8F"/>
              </a:solidFill>
              <a:ln w="25400">
                <a:noFill/>
              </a:ln>
              <a:effectLst/>
            </c:spPr>
            <c:extLst>
              <c:ext xmlns:c16="http://schemas.microsoft.com/office/drawing/2014/chart" uri="{C3380CC4-5D6E-409C-BE32-E72D297353CC}">
                <c16:uniqueId val="{00000018-7D26-4E3A-A1B5-A20F316E6B4E}"/>
              </c:ext>
            </c:extLst>
          </c:dPt>
          <c:dLbls>
            <c:dLbl>
              <c:idx val="0"/>
              <c:tx>
                <c:rich>
                  <a:bodyPr/>
                  <a:lstStyle/>
                  <a:p>
                    <a:fld id="{A92802E3-C64D-430C-A17A-0C001F6EFA6C}"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7D26-4E3A-A1B5-A20F316E6B4E}"/>
                </c:ext>
              </c:extLst>
            </c:dLbl>
            <c:dLbl>
              <c:idx val="1"/>
              <c:tx>
                <c:rich>
                  <a:bodyPr/>
                  <a:lstStyle/>
                  <a:p>
                    <a:fld id="{5B6EA3D0-FDD3-46FB-AF06-E5BAB5B4CE51}"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7D26-4E3A-A1B5-A20F316E6B4E}"/>
                </c:ext>
              </c:extLst>
            </c:dLbl>
            <c:dLbl>
              <c:idx val="2"/>
              <c:layout>
                <c:manualLayout>
                  <c:x val="-6.7505701133500295E-2"/>
                  <c:y val="-2.397910381592551E-3"/>
                </c:manualLayout>
              </c:layout>
              <c:tx>
                <c:rich>
                  <a:bodyPr/>
                  <a:lstStyle/>
                  <a:p>
                    <a:fld id="{923390E3-EAA4-466B-BAE0-3D7C13133721}"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7D26-4E3A-A1B5-A20F316E6B4E}"/>
                </c:ext>
              </c:extLst>
            </c:dLbl>
            <c:dLbl>
              <c:idx val="3"/>
              <c:layout>
                <c:manualLayout>
                  <c:x val="-4.1241220079695756E-3"/>
                  <c:y val="2.3979103815924192E-3"/>
                </c:manualLayout>
              </c:layout>
              <c:tx>
                <c:rich>
                  <a:bodyPr/>
                  <a:lstStyle/>
                  <a:p>
                    <a:fld id="{48FCB3FE-06D2-4F36-9DC9-98FF0938170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7D26-4E3A-A1B5-A20F316E6B4E}"/>
                </c:ext>
              </c:extLst>
            </c:dLbl>
            <c:dLbl>
              <c:idx val="4"/>
              <c:tx>
                <c:rich>
                  <a:bodyPr/>
                  <a:lstStyle/>
                  <a:p>
                    <a:fld id="{933A051B-2018-4C4E-876E-1AD42C9F02B6}"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7D26-4E3A-A1B5-A20F316E6B4E}"/>
                </c:ext>
              </c:extLst>
            </c:dLbl>
            <c:dLbl>
              <c:idx val="5"/>
              <c:tx>
                <c:rich>
                  <a:bodyPr/>
                  <a:lstStyle/>
                  <a:p>
                    <a:fld id="{FE7ACD26-195E-47A1-9B72-3026C421A3A7}"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7D26-4E3A-A1B5-A20F316E6B4E}"/>
                </c:ext>
              </c:extLst>
            </c:dLbl>
            <c:dLbl>
              <c:idx val="6"/>
              <c:tx>
                <c:rich>
                  <a:bodyPr/>
                  <a:lstStyle/>
                  <a:p>
                    <a:fld id="{B5F1A38B-40BD-45F0-8C16-70D7273D4874}"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7D26-4E3A-A1B5-A20F316E6B4E}"/>
                </c:ext>
              </c:extLst>
            </c:dLbl>
            <c:dLbl>
              <c:idx val="7"/>
              <c:tx>
                <c:rich>
                  <a:bodyPr/>
                  <a:lstStyle/>
                  <a:p>
                    <a:fld id="{DD9BCA6C-E807-4962-83A7-FAE11B89F4A5}"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7D26-4E3A-A1B5-A20F316E6B4E}"/>
                </c:ext>
              </c:extLst>
            </c:dLbl>
            <c:dLbl>
              <c:idx val="8"/>
              <c:layout>
                <c:manualLayout>
                  <c:x val="-3.687311008680224E-2"/>
                  <c:y val="-7.1937311447775208E-3"/>
                </c:manualLayout>
              </c:layout>
              <c:tx>
                <c:rich>
                  <a:bodyPr/>
                  <a:lstStyle/>
                  <a:p>
                    <a:fld id="{0AA65714-877A-4A02-A646-4677668E3DFC}"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7D26-4E3A-A1B5-A20F316E6B4E}"/>
                </c:ext>
              </c:extLst>
            </c:dLbl>
            <c:dLbl>
              <c:idx val="9"/>
              <c:tx>
                <c:rich>
                  <a:bodyPr/>
                  <a:lstStyle/>
                  <a:p>
                    <a:fld id="{CF5582DF-B14A-456F-80BF-E7FB75471B26}"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7D26-4E3A-A1B5-A20F316E6B4E}"/>
                </c:ext>
              </c:extLst>
            </c:dLbl>
            <c:dLbl>
              <c:idx val="10"/>
              <c:layout>
                <c:manualLayout>
                  <c:x val="-5.3618827521110898E-2"/>
                  <c:y val="2.6377014197517489E-2"/>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tx1">
                            <a:lumMod val="75000"/>
                            <a:lumOff val="25000"/>
                          </a:schemeClr>
                        </a:solidFill>
                        <a:latin typeface="+mn-lt"/>
                        <a:ea typeface="+mn-ea"/>
                        <a:cs typeface="+mn-cs"/>
                      </a:defRPr>
                    </a:pPr>
                    <a:fld id="{60CEBBFE-AD19-4B4C-A175-54B25F4303C9}" type="CELLRANGE">
                      <a:rPr lang="en-US"/>
                      <a:pPr>
                        <a:defRPr sz="1400" b="1"/>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5.1289104796464841E-2"/>
                      <c:h val="5.4312670143070285E-2"/>
                    </c:manualLayout>
                  </c15:layout>
                  <c15:dlblFieldTable/>
                  <c15:showDataLabelsRange val="1"/>
                </c:ext>
                <c:ext xmlns:c16="http://schemas.microsoft.com/office/drawing/2014/chart" uri="{C3380CC4-5D6E-409C-BE32-E72D297353CC}">
                  <c16:uniqueId val="{0000000A-7D26-4E3A-A1B5-A20F316E6B4E}"/>
                </c:ext>
              </c:extLst>
            </c:dLbl>
            <c:dLbl>
              <c:idx val="11"/>
              <c:tx>
                <c:rich>
                  <a:bodyPr/>
                  <a:lstStyle/>
                  <a:p>
                    <a:fld id="{4762F159-CF45-45C4-B1A6-7B1E7859A7A0}"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7D26-4E3A-A1B5-A20F316E6B4E}"/>
                </c:ext>
              </c:extLst>
            </c:dLbl>
            <c:dLbl>
              <c:idx val="12"/>
              <c:tx>
                <c:rich>
                  <a:bodyPr/>
                  <a:lstStyle/>
                  <a:p>
                    <a:fld id="{55BC0964-E658-49EE-B82F-C5CD8A5533AF}"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7D26-4E3A-A1B5-A20F316E6B4E}"/>
                </c:ext>
              </c:extLst>
            </c:dLbl>
            <c:dLbl>
              <c:idx val="13"/>
              <c:tx>
                <c:rich>
                  <a:bodyPr/>
                  <a:lstStyle/>
                  <a:p>
                    <a:fld id="{42754465-7E26-438A-BD56-4CE8808A9AA4}"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7D26-4E3A-A1B5-A20F316E6B4E}"/>
                </c:ext>
              </c:extLst>
            </c:dLbl>
            <c:dLbl>
              <c:idx val="14"/>
              <c:tx>
                <c:rich>
                  <a:bodyPr/>
                  <a:lstStyle/>
                  <a:p>
                    <a:fld id="{AC450082-2870-43BD-8FD9-B50E27303BF5}"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7D26-4E3A-A1B5-A20F316E6B4E}"/>
                </c:ext>
              </c:extLst>
            </c:dLbl>
            <c:dLbl>
              <c:idx val="15"/>
              <c:tx>
                <c:rich>
                  <a:bodyPr/>
                  <a:lstStyle/>
                  <a:p>
                    <a:fld id="{346AA810-789C-4DA8-8841-9472BA0CDA15}"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7D26-4E3A-A1B5-A20F316E6B4E}"/>
                </c:ext>
              </c:extLst>
            </c:dLbl>
            <c:dLbl>
              <c:idx val="16"/>
              <c:tx>
                <c:rich>
                  <a:bodyPr/>
                  <a:lstStyle/>
                  <a:p>
                    <a:fld id="{E0D19BF9-55C0-4C41-B477-5FBCC1C28775}"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7D26-4E3A-A1B5-A20F316E6B4E}"/>
                </c:ext>
              </c:extLst>
            </c:dLbl>
            <c:dLbl>
              <c:idx val="17"/>
              <c:tx>
                <c:rich>
                  <a:bodyPr/>
                  <a:lstStyle/>
                  <a:p>
                    <a:fld id="{BBFD3BC7-F2B9-42CA-BD20-B395A5617AD0}"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7D26-4E3A-A1B5-A20F316E6B4E}"/>
                </c:ext>
              </c:extLst>
            </c:dLbl>
            <c:dLbl>
              <c:idx val="18"/>
              <c:tx>
                <c:rich>
                  <a:bodyPr/>
                  <a:lstStyle/>
                  <a:p>
                    <a:fld id="{F852D6E1-4F08-4C89-B7CA-676D08F45181}"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7D26-4E3A-A1B5-A20F316E6B4E}"/>
                </c:ext>
              </c:extLst>
            </c:dLbl>
            <c:dLbl>
              <c:idx val="19"/>
              <c:tx>
                <c:rich>
                  <a:bodyPr/>
                  <a:lstStyle/>
                  <a:p>
                    <a:fld id="{CE8FA556-B891-4A73-81B3-54429CC6A492}"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7D26-4E3A-A1B5-A20F316E6B4E}"/>
                </c:ext>
              </c:extLst>
            </c:dLbl>
            <c:dLbl>
              <c:idx val="20"/>
              <c:tx>
                <c:rich>
                  <a:bodyPr/>
                  <a:lstStyle/>
                  <a:p>
                    <a:fld id="{9EF8AC54-14C3-45E3-BE44-DE43F216B104}"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7D26-4E3A-A1B5-A20F316E6B4E}"/>
                </c:ext>
              </c:extLst>
            </c:dLbl>
            <c:dLbl>
              <c:idx val="21"/>
              <c:tx>
                <c:rich>
                  <a:bodyPr/>
                  <a:lstStyle/>
                  <a:p>
                    <a:fld id="{6C85DBBB-E4C3-40F3-A197-861DC6901946}"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7D26-4E3A-A1B5-A20F316E6B4E}"/>
                </c:ext>
              </c:extLst>
            </c:dLbl>
            <c:dLbl>
              <c:idx val="22"/>
              <c:layout>
                <c:manualLayout>
                  <c:x val="-3.1436624492183082E-2"/>
                  <c:y val="2.1581193434332565E-2"/>
                </c:manualLayout>
              </c:layout>
              <c:tx>
                <c:rich>
                  <a:bodyPr/>
                  <a:lstStyle/>
                  <a:p>
                    <a:fld id="{4F88474F-B90E-4A0B-84F6-615B3653569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7D26-4E3A-A1B5-A20F316E6B4E}"/>
                </c:ext>
              </c:extLst>
            </c:dLbl>
            <c:dLbl>
              <c:idx val="23"/>
              <c:tx>
                <c:rich>
                  <a:bodyPr/>
                  <a:lstStyle/>
                  <a:p>
                    <a:fld id="{CFF11826-0BC8-4ED9-9F90-2F6AF809E1A7}"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7D26-4E3A-A1B5-A20F316E6B4E}"/>
                </c:ext>
              </c:extLst>
            </c:dLbl>
            <c:dLbl>
              <c:idx val="24"/>
              <c:tx>
                <c:rich>
                  <a:bodyPr/>
                  <a:lstStyle/>
                  <a:p>
                    <a:fld id="{A84F405D-4658-4D47-94FD-9D2564AE6E45}"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7D26-4E3A-A1B5-A20F316E6B4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Sheet1!$F$5:$F$29</c:f>
              <c:numCache>
                <c:formatCode>0.0%</c:formatCode>
                <c:ptCount val="25"/>
                <c:pt idx="0">
                  <c:v>0.52872606161532054</c:v>
                </c:pt>
                <c:pt idx="1">
                  <c:v>0.62925170068027214</c:v>
                </c:pt>
                <c:pt idx="2">
                  <c:v>0.61538461538461542</c:v>
                </c:pt>
                <c:pt idx="3">
                  <c:v>0.63253012048192769</c:v>
                </c:pt>
                <c:pt idx="4">
                  <c:v>0.61727244485865174</c:v>
                </c:pt>
                <c:pt idx="5">
                  <c:v>0.72091932457786112</c:v>
                </c:pt>
                <c:pt idx="6">
                  <c:v>0.57894736842105265</c:v>
                </c:pt>
                <c:pt idx="7">
                  <c:v>0.51409978308026028</c:v>
                </c:pt>
                <c:pt idx="8">
                  <c:v>0.46296296296296297</c:v>
                </c:pt>
                <c:pt idx="9">
                  <c:v>0.60248447204968947</c:v>
                </c:pt>
                <c:pt idx="10">
                  <c:v>0.50980392156862742</c:v>
                </c:pt>
                <c:pt idx="11">
                  <c:v>0.62015503875968991</c:v>
                </c:pt>
                <c:pt idx="12">
                  <c:v>0.76973684210526316</c:v>
                </c:pt>
                <c:pt idx="13">
                  <c:v>0.55298013245033117</c:v>
                </c:pt>
                <c:pt idx="14">
                  <c:v>0.6407942238267148</c:v>
                </c:pt>
                <c:pt idx="15">
                  <c:v>0.72768878718535468</c:v>
                </c:pt>
                <c:pt idx="16">
                  <c:v>0.5286624203821656</c:v>
                </c:pt>
                <c:pt idx="17">
                  <c:v>0.63829787234042556</c:v>
                </c:pt>
                <c:pt idx="18">
                  <c:v>0.54794520547945202</c:v>
                </c:pt>
                <c:pt idx="19">
                  <c:v>0.59440559440559437</c:v>
                </c:pt>
                <c:pt idx="20">
                  <c:v>0.66666666666666663</c:v>
                </c:pt>
                <c:pt idx="21">
                  <c:v>0.59039190897597982</c:v>
                </c:pt>
                <c:pt idx="22">
                  <c:v>0.46464646464646464</c:v>
                </c:pt>
                <c:pt idx="23">
                  <c:v>0.60436137071651086</c:v>
                </c:pt>
                <c:pt idx="24">
                  <c:v>0.5151006711409396</c:v>
                </c:pt>
              </c:numCache>
            </c:numRef>
          </c:xVal>
          <c:yVal>
            <c:numRef>
              <c:f>Sheet1!$D$5:$D$29</c:f>
              <c:numCache>
                <c:formatCode>"$"#,##0</c:formatCode>
                <c:ptCount val="25"/>
                <c:pt idx="0">
                  <c:v>81036.644594594589</c:v>
                </c:pt>
                <c:pt idx="1">
                  <c:v>69693.258928571435</c:v>
                </c:pt>
                <c:pt idx="2">
                  <c:v>66756.289473684214</c:v>
                </c:pt>
                <c:pt idx="3">
                  <c:v>58825.327868852459</c:v>
                </c:pt>
                <c:pt idx="4">
                  <c:v>58224.137709772949</c:v>
                </c:pt>
                <c:pt idx="5">
                  <c:v>57640.75561097257</c:v>
                </c:pt>
                <c:pt idx="6">
                  <c:v>57586.916666666664</c:v>
                </c:pt>
                <c:pt idx="7">
                  <c:v>54537.778523489935</c:v>
                </c:pt>
                <c:pt idx="8">
                  <c:v>54406.422018348625</c:v>
                </c:pt>
                <c:pt idx="9">
                  <c:v>50598.851063829788</c:v>
                </c:pt>
                <c:pt idx="10">
                  <c:v>46622.8</c:v>
                </c:pt>
                <c:pt idx="11">
                  <c:v>46410.897959183676</c:v>
                </c:pt>
                <c:pt idx="12">
                  <c:v>45648.385321100919</c:v>
                </c:pt>
                <c:pt idx="13">
                  <c:v>44756.080536912748</c:v>
                </c:pt>
                <c:pt idx="14">
                  <c:v>44463.369727047146</c:v>
                </c:pt>
                <c:pt idx="15">
                  <c:v>43801.361316872426</c:v>
                </c:pt>
                <c:pt idx="16">
                  <c:v>43587.448598130839</c:v>
                </c:pt>
                <c:pt idx="17">
                  <c:v>41283.544217687078</c:v>
                </c:pt>
                <c:pt idx="18">
                  <c:v>40867.279236276852</c:v>
                </c:pt>
                <c:pt idx="19">
                  <c:v>39906.528225806454</c:v>
                </c:pt>
                <c:pt idx="20">
                  <c:v>38105.58445945946</c:v>
                </c:pt>
                <c:pt idx="21">
                  <c:v>37560.874704491725</c:v>
                </c:pt>
                <c:pt idx="22">
                  <c:v>36403.808510638301</c:v>
                </c:pt>
                <c:pt idx="23">
                  <c:v>35974.485000000001</c:v>
                </c:pt>
                <c:pt idx="24">
                  <c:v>34931.324232081912</c:v>
                </c:pt>
              </c:numCache>
            </c:numRef>
          </c:yVal>
          <c:bubbleSize>
            <c:numRef>
              <c:f>Sheet1!$E$5:$E$29</c:f>
              <c:numCache>
                <c:formatCode>General</c:formatCode>
                <c:ptCount val="25"/>
                <c:pt idx="0">
                  <c:v>740</c:v>
                </c:pt>
                <c:pt idx="1">
                  <c:v>224</c:v>
                </c:pt>
                <c:pt idx="2">
                  <c:v>38</c:v>
                </c:pt>
                <c:pt idx="3">
                  <c:v>122</c:v>
                </c:pt>
                <c:pt idx="4">
                  <c:v>2026</c:v>
                </c:pt>
                <c:pt idx="5">
                  <c:v>1604</c:v>
                </c:pt>
                <c:pt idx="6">
                  <c:v>48</c:v>
                </c:pt>
                <c:pt idx="7">
                  <c:v>447</c:v>
                </c:pt>
                <c:pt idx="8">
                  <c:v>109</c:v>
                </c:pt>
                <c:pt idx="9">
                  <c:v>94</c:v>
                </c:pt>
                <c:pt idx="10">
                  <c:v>30</c:v>
                </c:pt>
                <c:pt idx="11">
                  <c:v>98</c:v>
                </c:pt>
                <c:pt idx="12">
                  <c:v>109</c:v>
                </c:pt>
                <c:pt idx="13">
                  <c:v>149</c:v>
                </c:pt>
                <c:pt idx="14">
                  <c:v>403</c:v>
                </c:pt>
                <c:pt idx="15">
                  <c:v>1215</c:v>
                </c:pt>
                <c:pt idx="16">
                  <c:v>321</c:v>
                </c:pt>
                <c:pt idx="17">
                  <c:v>147</c:v>
                </c:pt>
                <c:pt idx="18">
                  <c:v>419</c:v>
                </c:pt>
                <c:pt idx="19">
                  <c:v>248</c:v>
                </c:pt>
                <c:pt idx="20">
                  <c:v>296</c:v>
                </c:pt>
                <c:pt idx="21">
                  <c:v>423</c:v>
                </c:pt>
                <c:pt idx="22">
                  <c:v>47</c:v>
                </c:pt>
                <c:pt idx="23">
                  <c:v>200</c:v>
                </c:pt>
                <c:pt idx="24">
                  <c:v>293</c:v>
                </c:pt>
              </c:numCache>
            </c:numRef>
          </c:bubbleSize>
          <c:bubble3D val="0"/>
          <c:extLst>
            <c:ext xmlns:c15="http://schemas.microsoft.com/office/drawing/2012/chart" uri="{02D57815-91ED-43cb-92C2-25804820EDAC}">
              <c15:datalabelsRange>
                <c15:f>Sheet1!$C$5:$C$29</c15:f>
                <c15:dlblRangeCache>
                  <c:ptCount val="25"/>
                  <c:pt idx="0">
                    <c:v>ENGR</c:v>
                  </c:pt>
                  <c:pt idx="1">
                    <c:v>CIS</c:v>
                  </c:pt>
                  <c:pt idx="2">
                    <c:v>ENGT</c:v>
                  </c:pt>
                  <c:pt idx="3">
                    <c:v>MATH</c:v>
                  </c:pt>
                  <c:pt idx="4">
                    <c:v>BUS</c:v>
                  </c:pt>
                  <c:pt idx="5">
                    <c:v>HLTH</c:v>
                  </c:pt>
                  <c:pt idx="6">
                    <c:v>NATL</c:v>
                  </c:pt>
                  <c:pt idx="7">
                    <c:v>BIOL</c:v>
                  </c:pt>
                  <c:pt idx="8">
                    <c:v>PHYS</c:v>
                  </c:pt>
                  <c:pt idx="9">
                    <c:v>AGRI</c:v>
                  </c:pt>
                  <c:pt idx="10">
                    <c:v>PHIL</c:v>
                  </c:pt>
                  <c:pt idx="11">
                    <c:v>LIBL</c:v>
                  </c:pt>
                  <c:pt idx="12">
                    <c:v>PARK</c:v>
                  </c:pt>
                  <c:pt idx="13">
                    <c:v>MULT</c:v>
                  </c:pt>
                  <c:pt idx="14">
                    <c:v>PROT</c:v>
                  </c:pt>
                  <c:pt idx="15">
                    <c:v>EDUC</c:v>
                  </c:pt>
                  <c:pt idx="16">
                    <c:v>SOCL</c:v>
                  </c:pt>
                  <c:pt idx="17">
                    <c:v>HIST</c:v>
                  </c:pt>
                  <c:pt idx="18">
                    <c:v>COMM</c:v>
                  </c:pt>
                  <c:pt idx="19">
                    <c:v>FMLY</c:v>
                  </c:pt>
                  <c:pt idx="20">
                    <c:v>PUBL</c:v>
                  </c:pt>
                  <c:pt idx="21">
                    <c:v>PYCH</c:v>
                  </c:pt>
                  <c:pt idx="22">
                    <c:v>FORL</c:v>
                  </c:pt>
                  <c:pt idx="23">
                    <c:v>ENGL</c:v>
                  </c:pt>
                  <c:pt idx="24">
                    <c:v>VISL</c:v>
                  </c:pt>
                </c15:dlblRangeCache>
              </c15:datalabelsRange>
            </c:ext>
            <c:ext xmlns:c16="http://schemas.microsoft.com/office/drawing/2014/chart" uri="{C3380CC4-5D6E-409C-BE32-E72D297353CC}">
              <c16:uniqueId val="{00000019-7D26-4E3A-A1B5-A20F316E6B4E}"/>
            </c:ext>
          </c:extLst>
        </c:ser>
        <c:dLbls>
          <c:showLegendKey val="0"/>
          <c:showVal val="0"/>
          <c:showCatName val="0"/>
          <c:showSerName val="0"/>
          <c:showPercent val="0"/>
          <c:showBubbleSize val="0"/>
        </c:dLbls>
        <c:bubbleScale val="100"/>
        <c:showNegBubbles val="0"/>
        <c:axId val="541624144"/>
        <c:axId val="541640368"/>
      </c:bubbleChart>
      <c:valAx>
        <c:axId val="541624144"/>
        <c:scaling>
          <c:orientation val="minMax"/>
          <c:max val="0.85000000000000009"/>
          <c:min val="0.4"/>
        </c:scaling>
        <c:delete val="0"/>
        <c:axPos val="b"/>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541640368"/>
        <c:crosses val="autoZero"/>
        <c:crossBetween val="midCat"/>
      </c:valAx>
      <c:valAx>
        <c:axId val="541640368"/>
        <c:scaling>
          <c:orientation val="minMax"/>
          <c:max val="90000"/>
          <c:min val="20000"/>
        </c:scaling>
        <c:delete val="0"/>
        <c:axPos val="l"/>
        <c:numFmt formatCode="&quot;$&quot;#,##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541624144"/>
        <c:crosses val="autoZero"/>
        <c:crossBetween val="midCat"/>
        <c:majorUnit val="5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Sheet1!$B$4</c:f>
              <c:strCache>
                <c:ptCount val="1"/>
                <c:pt idx="0">
                  <c:v>BACHELOR'S DEGREES</c:v>
                </c:pt>
              </c:strCache>
            </c:strRef>
          </c:tx>
          <c:spPr>
            <a:solidFill>
              <a:srgbClr val="ABD1E0"/>
            </a:solidFill>
            <a:ln w="25400">
              <a:noFill/>
            </a:ln>
            <a:effectLst/>
          </c:spPr>
          <c:invertIfNegative val="0"/>
          <c:dPt>
            <c:idx val="5"/>
            <c:invertIfNegative val="0"/>
            <c:bubble3D val="0"/>
            <c:spPr>
              <a:solidFill>
                <a:schemeClr val="accent6">
                  <a:lumMod val="60000"/>
                  <a:lumOff val="40000"/>
                </a:schemeClr>
              </a:solidFill>
              <a:ln w="25400">
                <a:noFill/>
              </a:ln>
              <a:effectLst/>
            </c:spPr>
            <c:extLst>
              <c:ext xmlns:c16="http://schemas.microsoft.com/office/drawing/2014/chart" uri="{C3380CC4-5D6E-409C-BE32-E72D297353CC}">
                <c16:uniqueId val="{00000005-7D26-4E3A-A1B5-A20F316E6B4E}"/>
              </c:ext>
            </c:extLst>
          </c:dPt>
          <c:dPt>
            <c:idx val="12"/>
            <c:invertIfNegative val="0"/>
            <c:bubble3D val="0"/>
            <c:spPr>
              <a:solidFill>
                <a:schemeClr val="accent6">
                  <a:lumMod val="60000"/>
                  <a:lumOff val="40000"/>
                </a:schemeClr>
              </a:solidFill>
              <a:ln w="25400">
                <a:noFill/>
              </a:ln>
              <a:effectLst/>
            </c:spPr>
            <c:extLst>
              <c:ext xmlns:c16="http://schemas.microsoft.com/office/drawing/2014/chart" uri="{C3380CC4-5D6E-409C-BE32-E72D297353CC}">
                <c16:uniqueId val="{0000000C-7D26-4E3A-A1B5-A20F316E6B4E}"/>
              </c:ext>
            </c:extLst>
          </c:dPt>
          <c:dPt>
            <c:idx val="14"/>
            <c:invertIfNegative val="0"/>
            <c:bubble3D val="0"/>
            <c:spPr>
              <a:solidFill>
                <a:schemeClr val="accent6">
                  <a:lumMod val="60000"/>
                  <a:lumOff val="40000"/>
                </a:schemeClr>
              </a:solidFill>
              <a:ln w="25400">
                <a:noFill/>
              </a:ln>
              <a:effectLst/>
            </c:spPr>
            <c:extLst>
              <c:ext xmlns:c16="http://schemas.microsoft.com/office/drawing/2014/chart" uri="{C3380CC4-5D6E-409C-BE32-E72D297353CC}">
                <c16:uniqueId val="{0000000E-7D26-4E3A-A1B5-A20F316E6B4E}"/>
              </c:ext>
            </c:extLst>
          </c:dPt>
          <c:dPt>
            <c:idx val="15"/>
            <c:invertIfNegative val="0"/>
            <c:bubble3D val="0"/>
            <c:spPr>
              <a:solidFill>
                <a:schemeClr val="accent6">
                  <a:lumMod val="60000"/>
                  <a:lumOff val="40000"/>
                </a:schemeClr>
              </a:solidFill>
              <a:ln w="25400">
                <a:noFill/>
              </a:ln>
              <a:effectLst/>
            </c:spPr>
            <c:extLst>
              <c:ext xmlns:c16="http://schemas.microsoft.com/office/drawing/2014/chart" uri="{C3380CC4-5D6E-409C-BE32-E72D297353CC}">
                <c16:uniqueId val="{0000000F-7D26-4E3A-A1B5-A20F316E6B4E}"/>
              </c:ext>
            </c:extLst>
          </c:dPt>
          <c:dPt>
            <c:idx val="17"/>
            <c:invertIfNegative val="0"/>
            <c:bubble3D val="0"/>
            <c:spPr>
              <a:solidFill>
                <a:schemeClr val="accent6">
                  <a:lumMod val="60000"/>
                  <a:lumOff val="40000"/>
                </a:schemeClr>
              </a:solidFill>
              <a:ln w="25400">
                <a:noFill/>
              </a:ln>
              <a:effectLst/>
            </c:spPr>
            <c:extLst>
              <c:ext xmlns:c16="http://schemas.microsoft.com/office/drawing/2014/chart" uri="{C3380CC4-5D6E-409C-BE32-E72D297353CC}">
                <c16:uniqueId val="{00000011-7D26-4E3A-A1B5-A20F316E6B4E}"/>
              </c:ext>
            </c:extLst>
          </c:dPt>
          <c:dPt>
            <c:idx val="20"/>
            <c:invertIfNegative val="0"/>
            <c:bubble3D val="0"/>
            <c:spPr>
              <a:solidFill>
                <a:schemeClr val="accent6">
                  <a:lumMod val="60000"/>
                  <a:lumOff val="40000"/>
                </a:schemeClr>
              </a:solidFill>
              <a:ln w="25400">
                <a:noFill/>
              </a:ln>
              <a:effectLst/>
            </c:spPr>
            <c:extLst>
              <c:ext xmlns:c16="http://schemas.microsoft.com/office/drawing/2014/chart" uri="{C3380CC4-5D6E-409C-BE32-E72D297353CC}">
                <c16:uniqueId val="{00000014-7D26-4E3A-A1B5-A20F316E6B4E}"/>
              </c:ext>
            </c:extLst>
          </c:dPt>
          <c:dLbls>
            <c:dLbl>
              <c:idx val="0"/>
              <c:tx>
                <c:rich>
                  <a:bodyPr/>
                  <a:lstStyle/>
                  <a:p>
                    <a:fld id="{4C5E788D-0208-4C1B-9FF5-CAB214702D18}"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7D26-4E3A-A1B5-A20F316E6B4E}"/>
                </c:ext>
              </c:extLst>
            </c:dLbl>
            <c:dLbl>
              <c:idx val="1"/>
              <c:tx>
                <c:rich>
                  <a:bodyPr/>
                  <a:lstStyle/>
                  <a:p>
                    <a:fld id="{82BEF08C-291D-480B-BBE8-C07BE73A22F2}"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7D26-4E3A-A1B5-A20F316E6B4E}"/>
                </c:ext>
              </c:extLst>
            </c:dLbl>
            <c:dLbl>
              <c:idx val="2"/>
              <c:layout>
                <c:manualLayout>
                  <c:x val="-6.6396267761307595E-2"/>
                  <c:y val="-2.397910381592551E-3"/>
                </c:manualLayout>
              </c:layout>
              <c:tx>
                <c:rich>
                  <a:bodyPr/>
                  <a:lstStyle/>
                  <a:p>
                    <a:fld id="{A5825FD6-5022-4034-A744-5FAE6248F675}"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7D26-4E3A-A1B5-A20F316E6B4E}"/>
                </c:ext>
              </c:extLst>
            </c:dLbl>
            <c:dLbl>
              <c:idx val="3"/>
              <c:layout>
                <c:manualLayout>
                  <c:x val="-3.0146886357769551E-3"/>
                  <c:y val="-8.7922364971729062E-17"/>
                </c:manualLayout>
              </c:layout>
              <c:tx>
                <c:rich>
                  <a:bodyPr/>
                  <a:lstStyle/>
                  <a:p>
                    <a:fld id="{6FC4703C-6CB3-4701-866A-7EB75D4641E2}"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7D26-4E3A-A1B5-A20F316E6B4E}"/>
                </c:ext>
              </c:extLst>
            </c:dLbl>
            <c:dLbl>
              <c:idx val="4"/>
              <c:tx>
                <c:rich>
                  <a:bodyPr/>
                  <a:lstStyle/>
                  <a:p>
                    <a:fld id="{21DCDCC3-42AA-4F2B-A21A-D30D48E0C30D}"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7D26-4E3A-A1B5-A20F316E6B4E}"/>
                </c:ext>
              </c:extLst>
            </c:dLbl>
            <c:dLbl>
              <c:idx val="5"/>
              <c:tx>
                <c:rich>
                  <a:bodyPr/>
                  <a:lstStyle/>
                  <a:p>
                    <a:fld id="{07665F5D-586B-445F-A9F9-383B239531E1}"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7D26-4E3A-A1B5-A20F316E6B4E}"/>
                </c:ext>
              </c:extLst>
            </c:dLbl>
            <c:dLbl>
              <c:idx val="6"/>
              <c:tx>
                <c:rich>
                  <a:bodyPr/>
                  <a:lstStyle/>
                  <a:p>
                    <a:fld id="{C17F572F-EF55-4E9C-8BCA-C7AF103C7AB2}"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7D26-4E3A-A1B5-A20F316E6B4E}"/>
                </c:ext>
              </c:extLst>
            </c:dLbl>
            <c:dLbl>
              <c:idx val="7"/>
              <c:tx>
                <c:rich>
                  <a:bodyPr/>
                  <a:lstStyle/>
                  <a:p>
                    <a:fld id="{1BB0F226-AAF4-4D30-96E7-49A0D1AEC12C}"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7D26-4E3A-A1B5-A20F316E6B4E}"/>
                </c:ext>
              </c:extLst>
            </c:dLbl>
            <c:dLbl>
              <c:idx val="8"/>
              <c:tx>
                <c:rich>
                  <a:bodyPr/>
                  <a:lstStyle/>
                  <a:p>
                    <a:fld id="{FE111345-B9BD-419C-8201-30CF7A18AD98}"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7D26-4E3A-A1B5-A20F316E6B4E}"/>
                </c:ext>
              </c:extLst>
            </c:dLbl>
            <c:dLbl>
              <c:idx val="9"/>
              <c:tx>
                <c:rich>
                  <a:bodyPr/>
                  <a:lstStyle/>
                  <a:p>
                    <a:fld id="{B0C4D4FB-8058-429F-A6C2-61F1F10E2C6A}"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7D26-4E3A-A1B5-A20F316E6B4E}"/>
                </c:ext>
              </c:extLst>
            </c:dLbl>
            <c:dLbl>
              <c:idx val="10"/>
              <c:layout>
                <c:manualLayout>
                  <c:x val="-4.2358166150314243E-2"/>
                  <c:y val="2.3979198221845605E-2"/>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tx1">
                            <a:lumMod val="75000"/>
                            <a:lumOff val="25000"/>
                          </a:schemeClr>
                        </a:solidFill>
                        <a:latin typeface="+mn-lt"/>
                        <a:ea typeface="+mn-ea"/>
                        <a:cs typeface="+mn-cs"/>
                      </a:defRPr>
                    </a:pPr>
                    <a:fld id="{529F7413-8092-4B16-B0E3-9A89CDC9E4C4}" type="CELLRANGE">
                      <a:rPr lang="en-US"/>
                      <a:pPr>
                        <a:defRPr sz="1400" b="1"/>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3.542420757411037E-2"/>
                      <c:h val="4.5776109184600955E-2"/>
                    </c:manualLayout>
                  </c15:layout>
                  <c15:dlblFieldTable/>
                  <c15:showDataLabelsRange val="1"/>
                </c:ext>
                <c:ext xmlns:c16="http://schemas.microsoft.com/office/drawing/2014/chart" uri="{C3380CC4-5D6E-409C-BE32-E72D297353CC}">
                  <c16:uniqueId val="{0000000A-7D26-4E3A-A1B5-A20F316E6B4E}"/>
                </c:ext>
              </c:extLst>
            </c:dLbl>
            <c:dLbl>
              <c:idx val="11"/>
              <c:tx>
                <c:rich>
                  <a:bodyPr/>
                  <a:lstStyle/>
                  <a:p>
                    <a:fld id="{1225B64C-51BC-4B56-AAF5-13DBA67712E0}"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7D26-4E3A-A1B5-A20F316E6B4E}"/>
                </c:ext>
              </c:extLst>
            </c:dLbl>
            <c:dLbl>
              <c:idx val="12"/>
              <c:layout>
                <c:manualLayout>
                  <c:x val="-3.4917711929073135E-2"/>
                  <c:y val="4.795820763184926E-3"/>
                </c:manualLayout>
              </c:layout>
              <c:tx>
                <c:rich>
                  <a:bodyPr/>
                  <a:lstStyle/>
                  <a:p>
                    <a:fld id="{5B714E51-BA46-4844-BD05-034C739A395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7D26-4E3A-A1B5-A20F316E6B4E}"/>
                </c:ext>
              </c:extLst>
            </c:dLbl>
            <c:dLbl>
              <c:idx val="13"/>
              <c:tx>
                <c:rich>
                  <a:bodyPr/>
                  <a:lstStyle/>
                  <a:p>
                    <a:fld id="{EF9342B4-F072-4E46-B93E-4CC93471C4F8}"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7D26-4E3A-A1B5-A20F316E6B4E}"/>
                </c:ext>
              </c:extLst>
            </c:dLbl>
            <c:dLbl>
              <c:idx val="14"/>
              <c:tx>
                <c:rich>
                  <a:bodyPr/>
                  <a:lstStyle/>
                  <a:p>
                    <a:fld id="{56298B4C-892B-4FE4-A2EC-8B2A474443AF}"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7D26-4E3A-A1B5-A20F316E6B4E}"/>
                </c:ext>
              </c:extLst>
            </c:dLbl>
            <c:dLbl>
              <c:idx val="15"/>
              <c:tx>
                <c:rich>
                  <a:bodyPr/>
                  <a:lstStyle/>
                  <a:p>
                    <a:fld id="{1D01A1F2-279C-4B9F-B2CB-15E08D07348A}"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7D26-4E3A-A1B5-A20F316E6B4E}"/>
                </c:ext>
              </c:extLst>
            </c:dLbl>
            <c:dLbl>
              <c:idx val="16"/>
              <c:tx>
                <c:rich>
                  <a:bodyPr/>
                  <a:lstStyle/>
                  <a:p>
                    <a:fld id="{72912F06-F6EA-4BEA-950E-42201CE4ADF9}"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7D26-4E3A-A1B5-A20F316E6B4E}"/>
                </c:ext>
              </c:extLst>
            </c:dLbl>
            <c:dLbl>
              <c:idx val="17"/>
              <c:tx>
                <c:rich>
                  <a:bodyPr/>
                  <a:lstStyle/>
                  <a:p>
                    <a:fld id="{FBFA03CB-8FA2-4430-89AC-52CD6E9447D2}"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7D26-4E3A-A1B5-A20F316E6B4E}"/>
                </c:ext>
              </c:extLst>
            </c:dLbl>
            <c:dLbl>
              <c:idx val="18"/>
              <c:tx>
                <c:rich>
                  <a:bodyPr/>
                  <a:lstStyle/>
                  <a:p>
                    <a:fld id="{62E25F4D-B436-49C5-B4CF-F585A00A4B80}"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7D26-4E3A-A1B5-A20F316E6B4E}"/>
                </c:ext>
              </c:extLst>
            </c:dLbl>
            <c:dLbl>
              <c:idx val="19"/>
              <c:tx>
                <c:rich>
                  <a:bodyPr/>
                  <a:lstStyle/>
                  <a:p>
                    <a:fld id="{DEDA0FF7-5893-40DE-A739-0FEE632B3BCE}"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7D26-4E3A-A1B5-A20F316E6B4E}"/>
                </c:ext>
              </c:extLst>
            </c:dLbl>
            <c:dLbl>
              <c:idx val="20"/>
              <c:tx>
                <c:rich>
                  <a:bodyPr/>
                  <a:lstStyle/>
                  <a:p>
                    <a:fld id="{8B359961-F325-4C9C-AEDB-FAAC5B615AA9}"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7D26-4E3A-A1B5-A20F316E6B4E}"/>
                </c:ext>
              </c:extLst>
            </c:dLbl>
            <c:dLbl>
              <c:idx val="21"/>
              <c:tx>
                <c:rich>
                  <a:bodyPr/>
                  <a:lstStyle/>
                  <a:p>
                    <a:fld id="{C1216D45-8EEE-4A9A-8C36-42EE9475189F}"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7D26-4E3A-A1B5-A20F316E6B4E}"/>
                </c:ext>
              </c:extLst>
            </c:dLbl>
            <c:dLbl>
              <c:idx val="22"/>
              <c:tx>
                <c:rich>
                  <a:bodyPr/>
                  <a:lstStyle/>
                  <a:p>
                    <a:fld id="{B55C4AF3-5826-4856-81CE-6E29E6EFFF93}"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7D26-4E3A-A1B5-A20F316E6B4E}"/>
                </c:ext>
              </c:extLst>
            </c:dLbl>
            <c:dLbl>
              <c:idx val="23"/>
              <c:tx>
                <c:rich>
                  <a:bodyPr/>
                  <a:lstStyle/>
                  <a:p>
                    <a:fld id="{D5FF51E8-AD89-4865-95CB-6CF05CC15DD6}"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7D26-4E3A-A1B5-A20F316E6B4E}"/>
                </c:ext>
              </c:extLst>
            </c:dLbl>
            <c:dLbl>
              <c:idx val="24"/>
              <c:tx>
                <c:rich>
                  <a:bodyPr/>
                  <a:lstStyle/>
                  <a:p>
                    <a:fld id="{AB2F3730-5975-491A-BC93-8F14375D4346}"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7D26-4E3A-A1B5-A20F316E6B4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Sheet1!$F$5:$F$29</c:f>
              <c:numCache>
                <c:formatCode>0.0%</c:formatCode>
                <c:ptCount val="25"/>
                <c:pt idx="0">
                  <c:v>0.52872606161532054</c:v>
                </c:pt>
                <c:pt idx="1">
                  <c:v>0.62925170068027214</c:v>
                </c:pt>
                <c:pt idx="2">
                  <c:v>0.61538461538461542</c:v>
                </c:pt>
                <c:pt idx="3">
                  <c:v>0.63253012048192769</c:v>
                </c:pt>
                <c:pt idx="4">
                  <c:v>0.61727244485865174</c:v>
                </c:pt>
                <c:pt idx="5">
                  <c:v>0.72091932457786112</c:v>
                </c:pt>
                <c:pt idx="6">
                  <c:v>0.57894736842105265</c:v>
                </c:pt>
                <c:pt idx="7">
                  <c:v>0.51409978308026028</c:v>
                </c:pt>
                <c:pt idx="8">
                  <c:v>0.46296296296296297</c:v>
                </c:pt>
                <c:pt idx="9">
                  <c:v>0.60248447204968947</c:v>
                </c:pt>
                <c:pt idx="10">
                  <c:v>0.50980392156862742</c:v>
                </c:pt>
                <c:pt idx="11">
                  <c:v>0.62015503875968991</c:v>
                </c:pt>
                <c:pt idx="12">
                  <c:v>0.76973684210526316</c:v>
                </c:pt>
                <c:pt idx="13">
                  <c:v>0.55298013245033117</c:v>
                </c:pt>
                <c:pt idx="14">
                  <c:v>0.6407942238267148</c:v>
                </c:pt>
                <c:pt idx="15">
                  <c:v>0.72768878718535468</c:v>
                </c:pt>
                <c:pt idx="16">
                  <c:v>0.5286624203821656</c:v>
                </c:pt>
                <c:pt idx="17">
                  <c:v>0.63829787234042556</c:v>
                </c:pt>
                <c:pt idx="18">
                  <c:v>0.54794520547945202</c:v>
                </c:pt>
                <c:pt idx="19">
                  <c:v>0.59440559440559437</c:v>
                </c:pt>
                <c:pt idx="20">
                  <c:v>0.66666666666666663</c:v>
                </c:pt>
                <c:pt idx="21">
                  <c:v>0.59039190897597982</c:v>
                </c:pt>
                <c:pt idx="22">
                  <c:v>0.46464646464646464</c:v>
                </c:pt>
                <c:pt idx="23">
                  <c:v>0.60436137071651086</c:v>
                </c:pt>
                <c:pt idx="24">
                  <c:v>0.5151006711409396</c:v>
                </c:pt>
              </c:numCache>
            </c:numRef>
          </c:xVal>
          <c:yVal>
            <c:numRef>
              <c:f>Sheet1!$D$5:$D$29</c:f>
              <c:numCache>
                <c:formatCode>"$"#,##0</c:formatCode>
                <c:ptCount val="25"/>
                <c:pt idx="0">
                  <c:v>81036.644594594589</c:v>
                </c:pt>
                <c:pt idx="1">
                  <c:v>69693.258928571435</c:v>
                </c:pt>
                <c:pt idx="2">
                  <c:v>66756.289473684214</c:v>
                </c:pt>
                <c:pt idx="3">
                  <c:v>58825.327868852459</c:v>
                </c:pt>
                <c:pt idx="4">
                  <c:v>58224.137709772949</c:v>
                </c:pt>
                <c:pt idx="5">
                  <c:v>57640.75561097257</c:v>
                </c:pt>
                <c:pt idx="6">
                  <c:v>57586.916666666664</c:v>
                </c:pt>
                <c:pt idx="7">
                  <c:v>54537.778523489935</c:v>
                </c:pt>
                <c:pt idx="8">
                  <c:v>54406.422018348625</c:v>
                </c:pt>
                <c:pt idx="9">
                  <c:v>50598.851063829788</c:v>
                </c:pt>
                <c:pt idx="10">
                  <c:v>46622.8</c:v>
                </c:pt>
                <c:pt idx="11">
                  <c:v>46410.897959183676</c:v>
                </c:pt>
                <c:pt idx="12">
                  <c:v>45648.385321100919</c:v>
                </c:pt>
                <c:pt idx="13">
                  <c:v>44756.080536912748</c:v>
                </c:pt>
                <c:pt idx="14">
                  <c:v>44463.369727047146</c:v>
                </c:pt>
                <c:pt idx="15">
                  <c:v>43801.361316872426</c:v>
                </c:pt>
                <c:pt idx="16">
                  <c:v>43587.448598130839</c:v>
                </c:pt>
                <c:pt idx="17">
                  <c:v>41283.544217687078</c:v>
                </c:pt>
                <c:pt idx="18">
                  <c:v>40867.279236276852</c:v>
                </c:pt>
                <c:pt idx="19">
                  <c:v>39906.528225806454</c:v>
                </c:pt>
                <c:pt idx="20">
                  <c:v>38105.58445945946</c:v>
                </c:pt>
                <c:pt idx="21">
                  <c:v>37560.874704491725</c:v>
                </c:pt>
                <c:pt idx="22">
                  <c:v>36403.808510638301</c:v>
                </c:pt>
                <c:pt idx="23">
                  <c:v>35974.485000000001</c:v>
                </c:pt>
                <c:pt idx="24">
                  <c:v>34931.324232081912</c:v>
                </c:pt>
              </c:numCache>
            </c:numRef>
          </c:yVal>
          <c:bubbleSize>
            <c:numRef>
              <c:f>Sheet1!$E$5:$E$29</c:f>
              <c:numCache>
                <c:formatCode>General</c:formatCode>
                <c:ptCount val="25"/>
                <c:pt idx="0">
                  <c:v>740</c:v>
                </c:pt>
                <c:pt idx="1">
                  <c:v>224</c:v>
                </c:pt>
                <c:pt idx="2">
                  <c:v>38</c:v>
                </c:pt>
                <c:pt idx="3">
                  <c:v>122</c:v>
                </c:pt>
                <c:pt idx="4">
                  <c:v>2026</c:v>
                </c:pt>
                <c:pt idx="5">
                  <c:v>1604</c:v>
                </c:pt>
                <c:pt idx="6">
                  <c:v>48</c:v>
                </c:pt>
                <c:pt idx="7">
                  <c:v>447</c:v>
                </c:pt>
                <c:pt idx="8">
                  <c:v>109</c:v>
                </c:pt>
                <c:pt idx="9">
                  <c:v>94</c:v>
                </c:pt>
                <c:pt idx="10">
                  <c:v>30</c:v>
                </c:pt>
                <c:pt idx="11">
                  <c:v>98</c:v>
                </c:pt>
                <c:pt idx="12">
                  <c:v>109</c:v>
                </c:pt>
                <c:pt idx="13">
                  <c:v>149</c:v>
                </c:pt>
                <c:pt idx="14">
                  <c:v>403</c:v>
                </c:pt>
                <c:pt idx="15">
                  <c:v>1215</c:v>
                </c:pt>
                <c:pt idx="16">
                  <c:v>321</c:v>
                </c:pt>
                <c:pt idx="17">
                  <c:v>147</c:v>
                </c:pt>
                <c:pt idx="18">
                  <c:v>419</c:v>
                </c:pt>
                <c:pt idx="19">
                  <c:v>248</c:v>
                </c:pt>
                <c:pt idx="20">
                  <c:v>296</c:v>
                </c:pt>
                <c:pt idx="21">
                  <c:v>423</c:v>
                </c:pt>
                <c:pt idx="22">
                  <c:v>47</c:v>
                </c:pt>
                <c:pt idx="23">
                  <c:v>200</c:v>
                </c:pt>
                <c:pt idx="24">
                  <c:v>293</c:v>
                </c:pt>
              </c:numCache>
            </c:numRef>
          </c:bubbleSize>
          <c:bubble3D val="0"/>
          <c:extLst>
            <c:ext xmlns:c15="http://schemas.microsoft.com/office/drawing/2012/chart" uri="{02D57815-91ED-43cb-92C2-25804820EDAC}">
              <c15:datalabelsRange>
                <c15:f>Sheet1!$C$5:$C$29</c15:f>
                <c15:dlblRangeCache>
                  <c:ptCount val="25"/>
                  <c:pt idx="0">
                    <c:v>ENGR</c:v>
                  </c:pt>
                  <c:pt idx="1">
                    <c:v>CIS</c:v>
                  </c:pt>
                  <c:pt idx="2">
                    <c:v>ENGT</c:v>
                  </c:pt>
                  <c:pt idx="3">
                    <c:v>MATH</c:v>
                  </c:pt>
                  <c:pt idx="4">
                    <c:v>BUS</c:v>
                  </c:pt>
                  <c:pt idx="5">
                    <c:v>HLTH</c:v>
                  </c:pt>
                  <c:pt idx="6">
                    <c:v>NATL</c:v>
                  </c:pt>
                  <c:pt idx="7">
                    <c:v>BIOL</c:v>
                  </c:pt>
                  <c:pt idx="8">
                    <c:v>PHYS</c:v>
                  </c:pt>
                  <c:pt idx="9">
                    <c:v>AGRI</c:v>
                  </c:pt>
                  <c:pt idx="10">
                    <c:v>PHIL</c:v>
                  </c:pt>
                  <c:pt idx="11">
                    <c:v>LIBL</c:v>
                  </c:pt>
                  <c:pt idx="12">
                    <c:v>PARK</c:v>
                  </c:pt>
                  <c:pt idx="13">
                    <c:v>MULT</c:v>
                  </c:pt>
                  <c:pt idx="14">
                    <c:v>PROT</c:v>
                  </c:pt>
                  <c:pt idx="15">
                    <c:v>EDUC</c:v>
                  </c:pt>
                  <c:pt idx="16">
                    <c:v>SOCL</c:v>
                  </c:pt>
                  <c:pt idx="17">
                    <c:v>HIST</c:v>
                  </c:pt>
                  <c:pt idx="18">
                    <c:v>COMM</c:v>
                  </c:pt>
                  <c:pt idx="19">
                    <c:v>FMLY</c:v>
                  </c:pt>
                  <c:pt idx="20">
                    <c:v>PUBL</c:v>
                  </c:pt>
                  <c:pt idx="21">
                    <c:v>PYCH</c:v>
                  </c:pt>
                  <c:pt idx="22">
                    <c:v>FORL</c:v>
                  </c:pt>
                  <c:pt idx="23">
                    <c:v>ENGL</c:v>
                  </c:pt>
                  <c:pt idx="24">
                    <c:v>VISL</c:v>
                  </c:pt>
                </c15:dlblRangeCache>
              </c15:datalabelsRange>
            </c:ext>
            <c:ext xmlns:c16="http://schemas.microsoft.com/office/drawing/2014/chart" uri="{C3380CC4-5D6E-409C-BE32-E72D297353CC}">
              <c16:uniqueId val="{00000019-7D26-4E3A-A1B5-A20F316E6B4E}"/>
            </c:ext>
          </c:extLst>
        </c:ser>
        <c:dLbls>
          <c:showLegendKey val="0"/>
          <c:showVal val="0"/>
          <c:showCatName val="0"/>
          <c:showSerName val="0"/>
          <c:showPercent val="0"/>
          <c:showBubbleSize val="0"/>
        </c:dLbls>
        <c:bubbleScale val="100"/>
        <c:showNegBubbles val="0"/>
        <c:axId val="541624144"/>
        <c:axId val="541640368"/>
      </c:bubbleChart>
      <c:valAx>
        <c:axId val="541624144"/>
        <c:scaling>
          <c:orientation val="minMax"/>
          <c:max val="0.85000000000000009"/>
          <c:min val="0.4"/>
        </c:scaling>
        <c:delete val="0"/>
        <c:axPos val="b"/>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541640368"/>
        <c:crosses val="autoZero"/>
        <c:crossBetween val="midCat"/>
      </c:valAx>
      <c:valAx>
        <c:axId val="541640368"/>
        <c:scaling>
          <c:orientation val="minMax"/>
          <c:max val="90000"/>
          <c:min val="20000"/>
        </c:scaling>
        <c:delete val="0"/>
        <c:axPos val="l"/>
        <c:numFmt formatCode="&quot;$&quot;#,##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541624144"/>
        <c:crosses val="autoZero"/>
        <c:crossBetween val="midCat"/>
        <c:majorUnit val="5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8093709251826595"/>
          <c:y val="5.0925925925925923E-2"/>
          <c:w val="0.27583028984886065"/>
          <c:h val="0.89814814814814814"/>
        </c:manualLayout>
      </c:layout>
      <c:barChart>
        <c:barDir val="bar"/>
        <c:grouping val="clustered"/>
        <c:varyColors val="0"/>
        <c:ser>
          <c:idx val="0"/>
          <c:order val="0"/>
          <c:tx>
            <c:strRef>
              <c:f>Sheet7!$B$1</c:f>
              <c:strCache>
                <c:ptCount val="1"/>
                <c:pt idx="0">
                  <c:v>E_PCT_Bach</c:v>
                </c:pt>
              </c:strCache>
            </c:strRef>
          </c:tx>
          <c:spPr>
            <a:solidFill>
              <a:schemeClr val="tx2">
                <a:lumMod val="40000"/>
                <a:lumOff val="60000"/>
              </a:schemeClr>
            </a:solidFill>
            <a:ln>
              <a:noFill/>
            </a:ln>
            <a:effectLst/>
          </c:spPr>
          <c:invertIfNegative val="0"/>
          <c:dPt>
            <c:idx val="0"/>
            <c:invertIfNegative val="0"/>
            <c:bubble3D val="0"/>
            <c:spPr>
              <a:solidFill>
                <a:srgbClr val="44546A">
                  <a:lumMod val="40000"/>
                  <a:lumOff val="60000"/>
                </a:srgbClr>
              </a:solidFill>
              <a:ln>
                <a:noFill/>
              </a:ln>
              <a:effectLst/>
            </c:spPr>
            <c:extLst>
              <c:ext xmlns:c16="http://schemas.microsoft.com/office/drawing/2014/chart" uri="{C3380CC4-5D6E-409C-BE32-E72D297353CC}">
                <c16:uniqueId val="{00000001-CD3D-4E4D-A4E5-62E7FC8EB5ED}"/>
              </c:ext>
            </c:extLst>
          </c:dPt>
          <c:dPt>
            <c:idx val="1"/>
            <c:invertIfNegative val="0"/>
            <c:bubble3D val="0"/>
            <c:spPr>
              <a:solidFill>
                <a:srgbClr val="44546A">
                  <a:lumMod val="40000"/>
                  <a:lumOff val="60000"/>
                </a:srgbClr>
              </a:solidFill>
              <a:ln>
                <a:noFill/>
              </a:ln>
              <a:effectLst/>
            </c:spPr>
            <c:extLst>
              <c:ext xmlns:c16="http://schemas.microsoft.com/office/drawing/2014/chart" uri="{C3380CC4-5D6E-409C-BE32-E72D297353CC}">
                <c16:uniqueId val="{00000003-CD3D-4E4D-A4E5-62E7FC8EB5ED}"/>
              </c:ext>
            </c:extLst>
          </c:dPt>
          <c:dPt>
            <c:idx val="3"/>
            <c:invertIfNegative val="0"/>
            <c:bubble3D val="0"/>
            <c:spPr>
              <a:solidFill>
                <a:srgbClr val="FFC000"/>
              </a:solidFill>
              <a:ln>
                <a:noFill/>
              </a:ln>
              <a:effectLst/>
            </c:spPr>
            <c:extLst>
              <c:ext xmlns:c16="http://schemas.microsoft.com/office/drawing/2014/chart" uri="{C3380CC4-5D6E-409C-BE32-E72D297353CC}">
                <c16:uniqueId val="{00000005-CD3D-4E4D-A4E5-62E7FC8EB5ED}"/>
              </c:ext>
            </c:extLst>
          </c:dPt>
          <c:dPt>
            <c:idx val="5"/>
            <c:invertIfNegative val="0"/>
            <c:bubble3D val="0"/>
            <c:spPr>
              <a:solidFill>
                <a:srgbClr val="C00000"/>
              </a:solidFill>
              <a:ln>
                <a:noFill/>
              </a:ln>
              <a:effectLst/>
            </c:spPr>
            <c:extLst>
              <c:ext xmlns:c16="http://schemas.microsoft.com/office/drawing/2014/chart" uri="{C3380CC4-5D6E-409C-BE32-E72D297353CC}">
                <c16:uniqueId val="{00000007-CD3D-4E4D-A4E5-62E7FC8EB5E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Sheet7!$A$2:$A$11</c:f>
              <c:strCache>
                <c:ptCount val="10"/>
                <c:pt idx="0">
                  <c:v>Huntsville (North) &amp; Madison (East) Cities</c:v>
                </c:pt>
                <c:pt idx="1">
                  <c:v>Huntsville City (Central &amp; South) </c:v>
                </c:pt>
                <c:pt idx="2">
                  <c:v>Limestone &amp; Madison (Outer) Counties - Huntsville City </c:v>
                </c:pt>
                <c:pt idx="3">
                  <c:v>United States</c:v>
                </c:pt>
                <c:pt idx="4">
                  <c:v>Marshall &amp; Madison (Southeast) Counties - Huntsville City</c:v>
                </c:pt>
                <c:pt idx="5">
                  <c:v>Alabama</c:v>
                </c:pt>
                <c:pt idx="6">
                  <c:v>Lauderdale, Colbert, Franklin, &amp; Marion (Northeast) Counties</c:v>
                </c:pt>
                <c:pt idx="7">
                  <c:v>Morgan &amp; Lawrence Counties - Decatur City</c:v>
                </c:pt>
                <c:pt idx="8">
                  <c:v>Cullman &amp; Winston Counties </c:v>
                </c:pt>
                <c:pt idx="9">
                  <c:v>DeKalb &amp; Jackson Counties</c:v>
                </c:pt>
              </c:strCache>
            </c:strRef>
          </c:cat>
          <c:val>
            <c:numRef>
              <c:f>Sheet7!$B$2:$B$11</c:f>
              <c:numCache>
                <c:formatCode>0.0</c:formatCode>
                <c:ptCount val="10"/>
                <c:pt idx="0">
                  <c:v>49.777980839246702</c:v>
                </c:pt>
                <c:pt idx="1">
                  <c:v>42.335206459408141</c:v>
                </c:pt>
                <c:pt idx="2">
                  <c:v>32.716797494080133</c:v>
                </c:pt>
                <c:pt idx="3">
                  <c:v>28.945379888507105</c:v>
                </c:pt>
                <c:pt idx="4">
                  <c:v>26.679216751276869</c:v>
                </c:pt>
                <c:pt idx="5">
                  <c:v>26.261926596941692</c:v>
                </c:pt>
                <c:pt idx="6">
                  <c:v>20.511993809646633</c:v>
                </c:pt>
                <c:pt idx="7">
                  <c:v>20.400221645719466</c:v>
                </c:pt>
                <c:pt idx="8">
                  <c:v>14.377254169641713</c:v>
                </c:pt>
                <c:pt idx="9">
                  <c:v>13.381203127493219</c:v>
                </c:pt>
              </c:numCache>
            </c:numRef>
          </c:val>
          <c:extLst>
            <c:ext xmlns:c16="http://schemas.microsoft.com/office/drawing/2014/chart" uri="{C3380CC4-5D6E-409C-BE32-E72D297353CC}">
              <c16:uniqueId val="{00000008-CD3D-4E4D-A4E5-62E7FC8EB5ED}"/>
            </c:ext>
          </c:extLst>
        </c:ser>
        <c:dLbls>
          <c:showLegendKey val="0"/>
          <c:showVal val="0"/>
          <c:showCatName val="0"/>
          <c:showSerName val="0"/>
          <c:showPercent val="0"/>
          <c:showBubbleSize val="0"/>
        </c:dLbls>
        <c:gapWidth val="37"/>
        <c:axId val="1442935024"/>
        <c:axId val="759866271"/>
      </c:barChart>
      <c:catAx>
        <c:axId val="14429350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59866271"/>
        <c:crosses val="autoZero"/>
        <c:auto val="1"/>
        <c:lblAlgn val="r"/>
        <c:lblOffset val="100"/>
        <c:noMultiLvlLbl val="0"/>
      </c:catAx>
      <c:valAx>
        <c:axId val="759866271"/>
        <c:scaling>
          <c:orientation val="minMax"/>
        </c:scaling>
        <c:delete val="1"/>
        <c:axPos val="b"/>
        <c:numFmt formatCode="0.0" sourceLinked="1"/>
        <c:majorTickMark val="none"/>
        <c:minorTickMark val="none"/>
        <c:tickLblPos val="nextTo"/>
        <c:crossAx val="1442935024"/>
        <c:crosses val="autoZero"/>
        <c:crossBetween val="between"/>
      </c:valAx>
      <c:spPr>
        <a:noFill/>
        <a:ln w="25400">
          <a:noFill/>
        </a:ln>
        <a:effectLst/>
      </c:spPr>
    </c:plotArea>
    <c:plotVisOnly val="1"/>
    <c:dispBlanksAs val="gap"/>
    <c:showDLblsOverMax val="0"/>
    <c:extLst/>
  </c:chart>
  <c:spPr>
    <a:noFill/>
    <a:ln w="9525" cap="flat" cmpd="sng" algn="ctr">
      <a:noFill/>
      <a:round/>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Sheet1!$B$32</c:f>
              <c:strCache>
                <c:ptCount val="1"/>
                <c:pt idx="0">
                  <c:v>TOTAL ASSOC</c:v>
                </c:pt>
              </c:strCache>
            </c:strRef>
          </c:tx>
          <c:spPr>
            <a:solidFill>
              <a:srgbClr val="FFC000"/>
            </a:solidFill>
            <a:ln w="25400">
              <a:noFill/>
            </a:ln>
            <a:effectLst/>
          </c:spPr>
          <c:invertIfNegative val="0"/>
          <c:dLbls>
            <c:dLbl>
              <c:idx val="0"/>
              <c:tx>
                <c:rich>
                  <a:bodyPr/>
                  <a:lstStyle/>
                  <a:p>
                    <a:fld id="{9D431396-E831-43D4-AD6A-5D53D815B2E6}"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A34F-46C6-877E-3548FC591521}"/>
                </c:ext>
              </c:extLst>
            </c:dLbl>
            <c:dLbl>
              <c:idx val="1"/>
              <c:tx>
                <c:rich>
                  <a:bodyPr/>
                  <a:lstStyle/>
                  <a:p>
                    <a:fld id="{2FC50A40-7E91-43D1-A06C-9F9174DEED9B}"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A34F-46C6-877E-3548FC591521}"/>
                </c:ext>
              </c:extLst>
            </c:dLbl>
            <c:dLbl>
              <c:idx val="2"/>
              <c:tx>
                <c:rich>
                  <a:bodyPr/>
                  <a:lstStyle/>
                  <a:p>
                    <a:fld id="{9741AD75-07A0-4EA5-B7D9-F05F47D461B1}"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A34F-46C6-877E-3548FC591521}"/>
                </c:ext>
              </c:extLst>
            </c:dLbl>
            <c:dLbl>
              <c:idx val="3"/>
              <c:tx>
                <c:rich>
                  <a:bodyPr/>
                  <a:lstStyle/>
                  <a:p>
                    <a:fld id="{3FB631CF-50A6-4043-873E-EA645F03F11B}"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A34F-46C6-877E-3548FC591521}"/>
                </c:ext>
              </c:extLst>
            </c:dLbl>
            <c:dLbl>
              <c:idx val="4"/>
              <c:tx>
                <c:rich>
                  <a:bodyPr/>
                  <a:lstStyle/>
                  <a:p>
                    <a:fld id="{086B4EFE-3A5D-493D-B8A0-293F11A3BE3E}"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A34F-46C6-877E-3548FC591521}"/>
                </c:ext>
              </c:extLst>
            </c:dLbl>
            <c:dLbl>
              <c:idx val="5"/>
              <c:tx>
                <c:rich>
                  <a:bodyPr/>
                  <a:lstStyle/>
                  <a:p>
                    <a:fld id="{1966AFDB-9B5E-402C-A63E-1919F9DC5511}"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A34F-46C6-877E-3548FC591521}"/>
                </c:ext>
              </c:extLst>
            </c:dLbl>
            <c:dLbl>
              <c:idx val="6"/>
              <c:tx>
                <c:rich>
                  <a:bodyPr/>
                  <a:lstStyle/>
                  <a:p>
                    <a:fld id="{147A5927-6E3A-45DA-8702-F91507A553A8}"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A34F-46C6-877E-3548FC591521}"/>
                </c:ext>
              </c:extLst>
            </c:dLbl>
            <c:dLbl>
              <c:idx val="7"/>
              <c:tx>
                <c:rich>
                  <a:bodyPr/>
                  <a:lstStyle/>
                  <a:p>
                    <a:fld id="{9EC8C97D-127F-463F-978B-D5E7A0DEA5BE}"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A34F-46C6-877E-3548FC591521}"/>
                </c:ext>
              </c:extLst>
            </c:dLbl>
            <c:dLbl>
              <c:idx val="8"/>
              <c:tx>
                <c:rich>
                  <a:bodyPr/>
                  <a:lstStyle/>
                  <a:p>
                    <a:fld id="{DC8A4715-3209-4E4F-BACD-96838921A036}"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A34F-46C6-877E-3548FC591521}"/>
                </c:ext>
              </c:extLst>
            </c:dLbl>
            <c:dLbl>
              <c:idx val="9"/>
              <c:tx>
                <c:rich>
                  <a:bodyPr/>
                  <a:lstStyle/>
                  <a:p>
                    <a:fld id="{F0372839-51E3-49ED-8A38-DE95D69F38B3}"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A34F-46C6-877E-3548FC591521}"/>
                </c:ext>
              </c:extLst>
            </c:dLbl>
            <c:dLbl>
              <c:idx val="10"/>
              <c:tx>
                <c:rich>
                  <a:bodyPr/>
                  <a:lstStyle/>
                  <a:p>
                    <a:fld id="{335BE6C3-3FC4-450B-BB88-D890F8C8F0D0}"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A34F-46C6-877E-3548FC591521}"/>
                </c:ext>
              </c:extLst>
            </c:dLbl>
            <c:dLbl>
              <c:idx val="11"/>
              <c:tx>
                <c:rich>
                  <a:bodyPr/>
                  <a:lstStyle/>
                  <a:p>
                    <a:fld id="{D4A8C4A3-0358-4DE0-8858-ADD00AFD6C04}"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A34F-46C6-877E-3548FC591521}"/>
                </c:ext>
              </c:extLst>
            </c:dLbl>
            <c:dLbl>
              <c:idx val="12"/>
              <c:tx>
                <c:rich>
                  <a:bodyPr/>
                  <a:lstStyle/>
                  <a:p>
                    <a:fld id="{65E9E35B-0C31-4362-8A77-6B7259529AF8}"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A34F-46C6-877E-3548FC591521}"/>
                </c:ext>
              </c:extLst>
            </c:dLbl>
            <c:dLbl>
              <c:idx val="13"/>
              <c:tx>
                <c:rich>
                  <a:bodyPr/>
                  <a:lstStyle/>
                  <a:p>
                    <a:fld id="{014C9550-F12B-4AB2-8043-FB5172A9613F}"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A34F-46C6-877E-3548FC59152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Sheet1!$F$33:$F$46</c:f>
              <c:numCache>
                <c:formatCode>0.0%</c:formatCode>
                <c:ptCount val="14"/>
                <c:pt idx="0">
                  <c:v>0.74715909090909094</c:v>
                </c:pt>
                <c:pt idx="1">
                  <c:v>0.79365079365079361</c:v>
                </c:pt>
                <c:pt idx="2">
                  <c:v>0.68584070796460173</c:v>
                </c:pt>
                <c:pt idx="3">
                  <c:v>0.7</c:v>
                </c:pt>
                <c:pt idx="4">
                  <c:v>0.81186365648517045</c:v>
                </c:pt>
                <c:pt idx="5">
                  <c:v>0.68503937007874016</c:v>
                </c:pt>
                <c:pt idx="6">
                  <c:v>0.67841409691629961</c:v>
                </c:pt>
                <c:pt idx="7">
                  <c:v>0.67307692307692313</c:v>
                </c:pt>
                <c:pt idx="8">
                  <c:v>0.71377802077638053</c:v>
                </c:pt>
                <c:pt idx="9">
                  <c:v>0.73529411764705888</c:v>
                </c:pt>
                <c:pt idx="10">
                  <c:v>0.7076326002587322</c:v>
                </c:pt>
                <c:pt idx="11">
                  <c:v>0.79487179487179482</c:v>
                </c:pt>
                <c:pt idx="12">
                  <c:v>0.6987951807228916</c:v>
                </c:pt>
                <c:pt idx="13">
                  <c:v>0.77368421052631575</c:v>
                </c:pt>
              </c:numCache>
            </c:numRef>
          </c:xVal>
          <c:yVal>
            <c:numRef>
              <c:f>Sheet1!$D$33:$D$46</c:f>
              <c:numCache>
                <c:formatCode>"$"#,##0</c:formatCode>
                <c:ptCount val="14"/>
                <c:pt idx="0">
                  <c:v>60491.090909090912</c:v>
                </c:pt>
                <c:pt idx="1">
                  <c:v>56857.8</c:v>
                </c:pt>
                <c:pt idx="2">
                  <c:v>54145.836676217768</c:v>
                </c:pt>
                <c:pt idx="3">
                  <c:v>48223.972972972973</c:v>
                </c:pt>
                <c:pt idx="4">
                  <c:v>47287.759701492534</c:v>
                </c:pt>
                <c:pt idx="5">
                  <c:v>44685.634408602149</c:v>
                </c:pt>
                <c:pt idx="6">
                  <c:v>42403.015384615384</c:v>
                </c:pt>
                <c:pt idx="7">
                  <c:v>42339.507042253521</c:v>
                </c:pt>
                <c:pt idx="8">
                  <c:v>38458.660846953935</c:v>
                </c:pt>
                <c:pt idx="9">
                  <c:v>32751.291666666668</c:v>
                </c:pt>
                <c:pt idx="10">
                  <c:v>31910.403118040089</c:v>
                </c:pt>
                <c:pt idx="11">
                  <c:v>31356.038461538461</c:v>
                </c:pt>
                <c:pt idx="12">
                  <c:v>31242.410714285714</c:v>
                </c:pt>
                <c:pt idx="13">
                  <c:v>25570.561983471074</c:v>
                </c:pt>
              </c:numCache>
            </c:numRef>
          </c:yVal>
          <c:bubbleSize>
            <c:numRef>
              <c:f>Sheet1!$E$33:$E$46</c:f>
              <c:numCache>
                <c:formatCode>General</c:formatCode>
                <c:ptCount val="14"/>
                <c:pt idx="0">
                  <c:v>253</c:v>
                </c:pt>
                <c:pt idx="1">
                  <c:v>60</c:v>
                </c:pt>
                <c:pt idx="2">
                  <c:v>349</c:v>
                </c:pt>
                <c:pt idx="3">
                  <c:v>37</c:v>
                </c:pt>
                <c:pt idx="4">
                  <c:v>2010</c:v>
                </c:pt>
                <c:pt idx="5">
                  <c:v>93</c:v>
                </c:pt>
                <c:pt idx="6">
                  <c:v>130</c:v>
                </c:pt>
                <c:pt idx="7">
                  <c:v>71</c:v>
                </c:pt>
                <c:pt idx="8">
                  <c:v>2692</c:v>
                </c:pt>
                <c:pt idx="9">
                  <c:v>24</c:v>
                </c:pt>
                <c:pt idx="10">
                  <c:v>449</c:v>
                </c:pt>
                <c:pt idx="11">
                  <c:v>26</c:v>
                </c:pt>
                <c:pt idx="12">
                  <c:v>56</c:v>
                </c:pt>
                <c:pt idx="13">
                  <c:v>121</c:v>
                </c:pt>
              </c:numCache>
            </c:numRef>
          </c:bubbleSize>
          <c:bubble3D val="0"/>
          <c:extLst>
            <c:ext xmlns:c15="http://schemas.microsoft.com/office/drawing/2012/chart" uri="{02D57815-91ED-43cb-92C2-25804820EDAC}">
              <c15:datalabelsRange>
                <c15:f>Sheet1!$C$33:$C$46</c15:f>
                <c15:dlblRangeCache>
                  <c:ptCount val="14"/>
                  <c:pt idx="0">
                    <c:v>MECH</c:v>
                  </c:pt>
                  <c:pt idx="1">
                    <c:v>CONS</c:v>
                  </c:pt>
                  <c:pt idx="2">
                    <c:v>ENGT</c:v>
                  </c:pt>
                  <c:pt idx="3">
                    <c:v>PREC</c:v>
                  </c:pt>
                  <c:pt idx="4">
                    <c:v>HLTH</c:v>
                  </c:pt>
                  <c:pt idx="5">
                    <c:v>MULT</c:v>
                  </c:pt>
                  <c:pt idx="6">
                    <c:v>CIS</c:v>
                  </c:pt>
                  <c:pt idx="7">
                    <c:v>PROT</c:v>
                  </c:pt>
                  <c:pt idx="8">
                    <c:v>LIBL</c:v>
                  </c:pt>
                  <c:pt idx="9">
                    <c:v>LEGL</c:v>
                  </c:pt>
                  <c:pt idx="10">
                    <c:v>BUS</c:v>
                  </c:pt>
                  <c:pt idx="11">
                    <c:v>VISL</c:v>
                  </c:pt>
                  <c:pt idx="12">
                    <c:v>CULN</c:v>
                  </c:pt>
                  <c:pt idx="13">
                    <c:v>FMLY</c:v>
                  </c:pt>
                </c15:dlblRangeCache>
              </c15:datalabelsRange>
            </c:ext>
            <c:ext xmlns:c16="http://schemas.microsoft.com/office/drawing/2014/chart" uri="{C3380CC4-5D6E-409C-BE32-E72D297353CC}">
              <c16:uniqueId val="{0000000E-A34F-46C6-877E-3548FC591521}"/>
            </c:ext>
          </c:extLst>
        </c:ser>
        <c:ser>
          <c:idx val="1"/>
          <c:order val="1"/>
          <c:tx>
            <c:strRef>
              <c:f>Sheet1!$B$4</c:f>
              <c:strCache>
                <c:ptCount val="1"/>
                <c:pt idx="0">
                  <c:v>BACHELOR'S DEGREES</c:v>
                </c:pt>
              </c:strCache>
            </c:strRef>
          </c:tx>
          <c:spPr>
            <a:solidFill>
              <a:srgbClr val="ABD1E0"/>
            </a:solidFill>
            <a:ln w="25400">
              <a:noFill/>
            </a:ln>
            <a:effectLst/>
          </c:spPr>
          <c:invertIfNegative val="0"/>
          <c:dLbls>
            <c:dLbl>
              <c:idx val="0"/>
              <c:tx>
                <c:rich>
                  <a:bodyPr/>
                  <a:lstStyle/>
                  <a:p>
                    <a:fld id="{37D996F8-7BCC-431C-8D7F-A532225C1541}"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A34F-46C6-877E-3548FC591521}"/>
                </c:ext>
              </c:extLst>
            </c:dLbl>
            <c:dLbl>
              <c:idx val="1"/>
              <c:tx>
                <c:rich>
                  <a:bodyPr/>
                  <a:lstStyle/>
                  <a:p>
                    <a:fld id="{32D43B2E-B859-4FCD-AF46-23A45CE528B1}"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A34F-46C6-877E-3548FC591521}"/>
                </c:ext>
              </c:extLst>
            </c:dLbl>
            <c:dLbl>
              <c:idx val="2"/>
              <c:layout>
                <c:manualLayout>
                  <c:x val="-6.8725497530036761E-2"/>
                  <c:y val="-9.5916433373858662E-3"/>
                </c:manualLayout>
              </c:layout>
              <c:tx>
                <c:rich>
                  <a:bodyPr/>
                  <a:lstStyle/>
                  <a:p>
                    <a:fld id="{A9E01426-04C3-40A6-9CC5-878759F31CC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A34F-46C6-877E-3548FC591521}"/>
                </c:ext>
              </c:extLst>
            </c:dLbl>
            <c:dLbl>
              <c:idx val="3"/>
              <c:layout>
                <c:manualLayout>
                  <c:x val="-1.0188331375303405E-2"/>
                  <c:y val="2.3979108343463785E-3"/>
                </c:manualLayout>
              </c:layout>
              <c:tx>
                <c:rich>
                  <a:bodyPr/>
                  <a:lstStyle/>
                  <a:p>
                    <a:fld id="{27D39AB7-B7D8-4287-AD72-C7D20C24108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A34F-46C6-877E-3548FC591521}"/>
                </c:ext>
              </c:extLst>
            </c:dLbl>
            <c:dLbl>
              <c:idx val="4"/>
              <c:tx>
                <c:rich>
                  <a:bodyPr/>
                  <a:lstStyle/>
                  <a:p>
                    <a:fld id="{9A8961D9-FE6E-4BD5-983D-6CA2C92C4E42}"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A34F-46C6-877E-3548FC591521}"/>
                </c:ext>
              </c:extLst>
            </c:dLbl>
            <c:dLbl>
              <c:idx val="5"/>
              <c:tx>
                <c:rich>
                  <a:bodyPr/>
                  <a:lstStyle/>
                  <a:p>
                    <a:fld id="{6543CCB0-161C-44F7-B1EA-979C06B70D01}"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A34F-46C6-877E-3548FC591521}"/>
                </c:ext>
              </c:extLst>
            </c:dLbl>
            <c:dLbl>
              <c:idx val="6"/>
              <c:tx>
                <c:rich>
                  <a:bodyPr/>
                  <a:lstStyle/>
                  <a:p>
                    <a:fld id="{BD41ECFC-5FCE-4E3E-B569-D3D285A1B4CA}"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A34F-46C6-877E-3548FC591521}"/>
                </c:ext>
              </c:extLst>
            </c:dLbl>
            <c:dLbl>
              <c:idx val="7"/>
              <c:tx>
                <c:rich>
                  <a:bodyPr/>
                  <a:lstStyle/>
                  <a:p>
                    <a:fld id="{E6B00789-4EE6-47FB-8E7A-B3B29A941C38}"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A34F-46C6-877E-3548FC591521}"/>
                </c:ext>
              </c:extLst>
            </c:dLbl>
            <c:dLbl>
              <c:idx val="8"/>
              <c:tx>
                <c:rich>
                  <a:bodyPr/>
                  <a:lstStyle/>
                  <a:p>
                    <a:fld id="{EBC7C447-0912-406E-A293-92BAF595822F}"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A34F-46C6-877E-3548FC591521}"/>
                </c:ext>
              </c:extLst>
            </c:dLbl>
            <c:dLbl>
              <c:idx val="9"/>
              <c:tx>
                <c:rich>
                  <a:bodyPr/>
                  <a:lstStyle/>
                  <a:p>
                    <a:fld id="{7800A97D-9A46-48E3-94AA-414B434A2216}"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A34F-46C6-877E-3548FC591521}"/>
                </c:ext>
              </c:extLst>
            </c:dLbl>
            <c:dLbl>
              <c:idx val="10"/>
              <c:layout>
                <c:manualLayout>
                  <c:x val="-4.7028593929091804E-2"/>
                  <c:y val="1.9183286674771732E-2"/>
                </c:manualLayout>
              </c:layout>
              <c:tx>
                <c:rich>
                  <a:bodyPr/>
                  <a:lstStyle/>
                  <a:p>
                    <a:fld id="{FAF0F998-3FA6-4A45-8AF7-9464752141B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A34F-46C6-877E-3548FC591521}"/>
                </c:ext>
              </c:extLst>
            </c:dLbl>
            <c:dLbl>
              <c:idx val="11"/>
              <c:tx>
                <c:rich>
                  <a:bodyPr/>
                  <a:lstStyle/>
                  <a:p>
                    <a:fld id="{66F8ED78-DF32-4CD3-B5A7-41E0E8232F5A}"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A34F-46C6-877E-3548FC591521}"/>
                </c:ext>
              </c:extLst>
            </c:dLbl>
            <c:dLbl>
              <c:idx val="12"/>
              <c:tx>
                <c:rich>
                  <a:bodyPr/>
                  <a:lstStyle/>
                  <a:p>
                    <a:fld id="{4E9483AC-5F15-4F99-B86E-C62165AFCCF6}"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B-A34F-46C6-877E-3548FC591521}"/>
                </c:ext>
              </c:extLst>
            </c:dLbl>
            <c:dLbl>
              <c:idx val="13"/>
              <c:tx>
                <c:rich>
                  <a:bodyPr/>
                  <a:lstStyle/>
                  <a:p>
                    <a:fld id="{18B3A91F-3182-4AA3-8A42-C5D374B90F82}"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C-A34F-46C6-877E-3548FC591521}"/>
                </c:ext>
              </c:extLst>
            </c:dLbl>
            <c:dLbl>
              <c:idx val="14"/>
              <c:tx>
                <c:rich>
                  <a:bodyPr/>
                  <a:lstStyle/>
                  <a:p>
                    <a:fld id="{077D340A-9C69-40E0-B631-0B36FB3217AE}"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D-A34F-46C6-877E-3548FC591521}"/>
                </c:ext>
              </c:extLst>
            </c:dLbl>
            <c:dLbl>
              <c:idx val="15"/>
              <c:tx>
                <c:rich>
                  <a:bodyPr/>
                  <a:lstStyle/>
                  <a:p>
                    <a:fld id="{9907DF26-5BC2-4201-9C2A-095961FE9FC9}"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E-A34F-46C6-877E-3548FC591521}"/>
                </c:ext>
              </c:extLst>
            </c:dLbl>
            <c:dLbl>
              <c:idx val="16"/>
              <c:tx>
                <c:rich>
                  <a:bodyPr/>
                  <a:lstStyle/>
                  <a:p>
                    <a:fld id="{379746F0-5343-4E0C-A01D-672F0FE947AA}"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F-A34F-46C6-877E-3548FC591521}"/>
                </c:ext>
              </c:extLst>
            </c:dLbl>
            <c:dLbl>
              <c:idx val="17"/>
              <c:tx>
                <c:rich>
                  <a:bodyPr/>
                  <a:lstStyle/>
                  <a:p>
                    <a:fld id="{15D4BE89-FECC-4F95-94A7-720E67B672F4}"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0-A34F-46C6-877E-3548FC591521}"/>
                </c:ext>
              </c:extLst>
            </c:dLbl>
            <c:dLbl>
              <c:idx val="18"/>
              <c:tx>
                <c:rich>
                  <a:bodyPr/>
                  <a:lstStyle/>
                  <a:p>
                    <a:fld id="{7B6E3BF8-0C54-4A58-BAF0-FA83F29C7EF8}"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1-A34F-46C6-877E-3548FC591521}"/>
                </c:ext>
              </c:extLst>
            </c:dLbl>
            <c:dLbl>
              <c:idx val="19"/>
              <c:tx>
                <c:rich>
                  <a:bodyPr/>
                  <a:lstStyle/>
                  <a:p>
                    <a:fld id="{2A653EF8-BAB7-49CE-8427-4A7C36E39915}"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2-A34F-46C6-877E-3548FC591521}"/>
                </c:ext>
              </c:extLst>
            </c:dLbl>
            <c:dLbl>
              <c:idx val="20"/>
              <c:tx>
                <c:rich>
                  <a:bodyPr/>
                  <a:lstStyle/>
                  <a:p>
                    <a:fld id="{3A18A232-1D43-4BB2-BC5C-4274EA30CFAA}"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3-A34F-46C6-877E-3548FC591521}"/>
                </c:ext>
              </c:extLst>
            </c:dLbl>
            <c:dLbl>
              <c:idx val="21"/>
              <c:tx>
                <c:rich>
                  <a:bodyPr/>
                  <a:lstStyle/>
                  <a:p>
                    <a:fld id="{A1BA6399-F3B5-4EBB-9B81-53FBF8C403F7}"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4-A34F-46C6-877E-3548FC591521}"/>
                </c:ext>
              </c:extLst>
            </c:dLbl>
            <c:dLbl>
              <c:idx val="22"/>
              <c:tx>
                <c:rich>
                  <a:bodyPr/>
                  <a:lstStyle/>
                  <a:p>
                    <a:fld id="{7E70E6E3-E601-49B1-B0B9-38401406942A}"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5-A34F-46C6-877E-3548FC591521}"/>
                </c:ext>
              </c:extLst>
            </c:dLbl>
            <c:dLbl>
              <c:idx val="23"/>
              <c:tx>
                <c:rich>
                  <a:bodyPr/>
                  <a:lstStyle/>
                  <a:p>
                    <a:fld id="{36B6D97D-3625-4DE2-B0DA-8E54604A22DF}"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6-A34F-46C6-877E-3548FC591521}"/>
                </c:ext>
              </c:extLst>
            </c:dLbl>
            <c:dLbl>
              <c:idx val="24"/>
              <c:tx>
                <c:rich>
                  <a:bodyPr/>
                  <a:lstStyle/>
                  <a:p>
                    <a:fld id="{99F0A340-C98C-4161-ABF7-0CBD0626B33A}"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7-A34F-46C6-877E-3548FC59152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Sheet1!$F$5:$F$29</c:f>
              <c:numCache>
                <c:formatCode>0.0%</c:formatCode>
                <c:ptCount val="25"/>
                <c:pt idx="0">
                  <c:v>0.52872606161532054</c:v>
                </c:pt>
                <c:pt idx="1">
                  <c:v>0.62925170068027214</c:v>
                </c:pt>
                <c:pt idx="2">
                  <c:v>0.61538461538461542</c:v>
                </c:pt>
                <c:pt idx="3">
                  <c:v>0.63253012048192769</c:v>
                </c:pt>
                <c:pt idx="4">
                  <c:v>0.61727244485865174</c:v>
                </c:pt>
                <c:pt idx="5">
                  <c:v>0.72091932457786112</c:v>
                </c:pt>
                <c:pt idx="6">
                  <c:v>0.57894736842105265</c:v>
                </c:pt>
                <c:pt idx="7">
                  <c:v>0.51409978308026028</c:v>
                </c:pt>
                <c:pt idx="8">
                  <c:v>0.46296296296296297</c:v>
                </c:pt>
                <c:pt idx="9">
                  <c:v>0.60248447204968947</c:v>
                </c:pt>
                <c:pt idx="10">
                  <c:v>0.50980392156862742</c:v>
                </c:pt>
                <c:pt idx="11">
                  <c:v>0.62015503875968991</c:v>
                </c:pt>
                <c:pt idx="12">
                  <c:v>0.76973684210526316</c:v>
                </c:pt>
                <c:pt idx="13">
                  <c:v>0.55298013245033117</c:v>
                </c:pt>
                <c:pt idx="14">
                  <c:v>0.6407942238267148</c:v>
                </c:pt>
                <c:pt idx="15">
                  <c:v>0.72768878718535468</c:v>
                </c:pt>
                <c:pt idx="16">
                  <c:v>0.5286624203821656</c:v>
                </c:pt>
                <c:pt idx="17">
                  <c:v>0.63829787234042556</c:v>
                </c:pt>
                <c:pt idx="18">
                  <c:v>0.54794520547945202</c:v>
                </c:pt>
                <c:pt idx="19">
                  <c:v>0.59440559440559437</c:v>
                </c:pt>
                <c:pt idx="20">
                  <c:v>0.66666666666666663</c:v>
                </c:pt>
                <c:pt idx="21">
                  <c:v>0.59039190897597982</c:v>
                </c:pt>
                <c:pt idx="22">
                  <c:v>0.46464646464646464</c:v>
                </c:pt>
                <c:pt idx="23">
                  <c:v>0.60436137071651086</c:v>
                </c:pt>
                <c:pt idx="24">
                  <c:v>0.5151006711409396</c:v>
                </c:pt>
              </c:numCache>
            </c:numRef>
          </c:xVal>
          <c:yVal>
            <c:numRef>
              <c:f>Sheet1!$D$5:$D$29</c:f>
              <c:numCache>
                <c:formatCode>"$"#,##0</c:formatCode>
                <c:ptCount val="25"/>
                <c:pt idx="0">
                  <c:v>81036.644594594589</c:v>
                </c:pt>
                <c:pt idx="1">
                  <c:v>69693.258928571435</c:v>
                </c:pt>
                <c:pt idx="2">
                  <c:v>66756.289473684214</c:v>
                </c:pt>
                <c:pt idx="3">
                  <c:v>58825.327868852459</c:v>
                </c:pt>
                <c:pt idx="4">
                  <c:v>58224.137709772949</c:v>
                </c:pt>
                <c:pt idx="5">
                  <c:v>57640.75561097257</c:v>
                </c:pt>
                <c:pt idx="6">
                  <c:v>57586.916666666664</c:v>
                </c:pt>
                <c:pt idx="7">
                  <c:v>54537.778523489935</c:v>
                </c:pt>
                <c:pt idx="8">
                  <c:v>54406.422018348625</c:v>
                </c:pt>
                <c:pt idx="9">
                  <c:v>50598.851063829788</c:v>
                </c:pt>
                <c:pt idx="10">
                  <c:v>46622.8</c:v>
                </c:pt>
                <c:pt idx="11">
                  <c:v>46410.897959183676</c:v>
                </c:pt>
                <c:pt idx="12">
                  <c:v>45648.385321100919</c:v>
                </c:pt>
                <c:pt idx="13">
                  <c:v>44756.080536912748</c:v>
                </c:pt>
                <c:pt idx="14">
                  <c:v>44463.369727047146</c:v>
                </c:pt>
                <c:pt idx="15">
                  <c:v>43801.361316872426</c:v>
                </c:pt>
                <c:pt idx="16">
                  <c:v>43587.448598130839</c:v>
                </c:pt>
                <c:pt idx="17">
                  <c:v>41283.544217687078</c:v>
                </c:pt>
                <c:pt idx="18">
                  <c:v>40867.279236276852</c:v>
                </c:pt>
                <c:pt idx="19">
                  <c:v>39906.528225806454</c:v>
                </c:pt>
                <c:pt idx="20">
                  <c:v>38105.58445945946</c:v>
                </c:pt>
                <c:pt idx="21">
                  <c:v>37560.874704491725</c:v>
                </c:pt>
                <c:pt idx="22">
                  <c:v>36403.808510638301</c:v>
                </c:pt>
                <c:pt idx="23">
                  <c:v>35974.485000000001</c:v>
                </c:pt>
                <c:pt idx="24">
                  <c:v>34931.324232081912</c:v>
                </c:pt>
              </c:numCache>
            </c:numRef>
          </c:yVal>
          <c:bubbleSize>
            <c:numRef>
              <c:f>Sheet1!$E$5:$E$29</c:f>
              <c:numCache>
                <c:formatCode>General</c:formatCode>
                <c:ptCount val="25"/>
                <c:pt idx="0">
                  <c:v>740</c:v>
                </c:pt>
                <c:pt idx="1">
                  <c:v>224</c:v>
                </c:pt>
                <c:pt idx="2">
                  <c:v>38</c:v>
                </c:pt>
                <c:pt idx="3">
                  <c:v>122</c:v>
                </c:pt>
                <c:pt idx="4">
                  <c:v>2026</c:v>
                </c:pt>
                <c:pt idx="5">
                  <c:v>1604</c:v>
                </c:pt>
                <c:pt idx="6">
                  <c:v>48</c:v>
                </c:pt>
                <c:pt idx="7">
                  <c:v>447</c:v>
                </c:pt>
                <c:pt idx="8">
                  <c:v>109</c:v>
                </c:pt>
                <c:pt idx="9">
                  <c:v>94</c:v>
                </c:pt>
                <c:pt idx="10">
                  <c:v>30</c:v>
                </c:pt>
                <c:pt idx="11">
                  <c:v>98</c:v>
                </c:pt>
                <c:pt idx="12">
                  <c:v>109</c:v>
                </c:pt>
                <c:pt idx="13">
                  <c:v>149</c:v>
                </c:pt>
                <c:pt idx="14">
                  <c:v>403</c:v>
                </c:pt>
                <c:pt idx="15">
                  <c:v>1215</c:v>
                </c:pt>
                <c:pt idx="16">
                  <c:v>321</c:v>
                </c:pt>
                <c:pt idx="17">
                  <c:v>147</c:v>
                </c:pt>
                <c:pt idx="18">
                  <c:v>419</c:v>
                </c:pt>
                <c:pt idx="19">
                  <c:v>248</c:v>
                </c:pt>
                <c:pt idx="20">
                  <c:v>296</c:v>
                </c:pt>
                <c:pt idx="21">
                  <c:v>423</c:v>
                </c:pt>
                <c:pt idx="22">
                  <c:v>47</c:v>
                </c:pt>
                <c:pt idx="23">
                  <c:v>200</c:v>
                </c:pt>
                <c:pt idx="24">
                  <c:v>293</c:v>
                </c:pt>
              </c:numCache>
            </c:numRef>
          </c:bubbleSize>
          <c:bubble3D val="0"/>
          <c:extLst>
            <c:ext xmlns:c15="http://schemas.microsoft.com/office/drawing/2012/chart" uri="{02D57815-91ED-43cb-92C2-25804820EDAC}">
              <c15:datalabelsRange>
                <c15:f>Sheet1!$C$5:$C$29</c15:f>
                <c15:dlblRangeCache>
                  <c:ptCount val="25"/>
                  <c:pt idx="0">
                    <c:v>ENGR</c:v>
                  </c:pt>
                  <c:pt idx="1">
                    <c:v>CIS</c:v>
                  </c:pt>
                  <c:pt idx="2">
                    <c:v>ENGT</c:v>
                  </c:pt>
                  <c:pt idx="3">
                    <c:v>MATH</c:v>
                  </c:pt>
                  <c:pt idx="4">
                    <c:v>BUS</c:v>
                  </c:pt>
                  <c:pt idx="5">
                    <c:v>HLTH</c:v>
                  </c:pt>
                  <c:pt idx="6">
                    <c:v>NATL</c:v>
                  </c:pt>
                  <c:pt idx="7">
                    <c:v>BIOL</c:v>
                  </c:pt>
                  <c:pt idx="8">
                    <c:v>PHYS</c:v>
                  </c:pt>
                  <c:pt idx="9">
                    <c:v>AGRI</c:v>
                  </c:pt>
                  <c:pt idx="10">
                    <c:v>PHIL</c:v>
                  </c:pt>
                  <c:pt idx="11">
                    <c:v>LIBL</c:v>
                  </c:pt>
                  <c:pt idx="12">
                    <c:v>PARK</c:v>
                  </c:pt>
                  <c:pt idx="13">
                    <c:v>MULT</c:v>
                  </c:pt>
                  <c:pt idx="14">
                    <c:v>PROT</c:v>
                  </c:pt>
                  <c:pt idx="15">
                    <c:v>EDUC</c:v>
                  </c:pt>
                  <c:pt idx="16">
                    <c:v>SOCL</c:v>
                  </c:pt>
                  <c:pt idx="17">
                    <c:v>HIST</c:v>
                  </c:pt>
                  <c:pt idx="18">
                    <c:v>COMM</c:v>
                  </c:pt>
                  <c:pt idx="19">
                    <c:v>FMLY</c:v>
                  </c:pt>
                  <c:pt idx="20">
                    <c:v>PUBL</c:v>
                  </c:pt>
                  <c:pt idx="21">
                    <c:v>PYCH</c:v>
                  </c:pt>
                  <c:pt idx="22">
                    <c:v>FORL</c:v>
                  </c:pt>
                  <c:pt idx="23">
                    <c:v>ENGL</c:v>
                  </c:pt>
                  <c:pt idx="24">
                    <c:v>VISL</c:v>
                  </c:pt>
                </c15:dlblRangeCache>
              </c15:datalabelsRange>
            </c:ext>
            <c:ext xmlns:c16="http://schemas.microsoft.com/office/drawing/2014/chart" uri="{C3380CC4-5D6E-409C-BE32-E72D297353CC}">
              <c16:uniqueId val="{00000028-A34F-46C6-877E-3548FC591521}"/>
            </c:ext>
          </c:extLst>
        </c:ser>
        <c:dLbls>
          <c:showLegendKey val="0"/>
          <c:showVal val="0"/>
          <c:showCatName val="0"/>
          <c:showSerName val="0"/>
          <c:showPercent val="0"/>
          <c:showBubbleSize val="0"/>
        </c:dLbls>
        <c:bubbleScale val="100"/>
        <c:showNegBubbles val="0"/>
        <c:axId val="541624144"/>
        <c:axId val="541640368"/>
      </c:bubbleChart>
      <c:valAx>
        <c:axId val="541624144"/>
        <c:scaling>
          <c:orientation val="minMax"/>
          <c:max val="0.85000000000000009"/>
          <c:min val="0.4"/>
        </c:scaling>
        <c:delete val="0"/>
        <c:axPos val="b"/>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541640368"/>
        <c:crosses val="autoZero"/>
        <c:crossBetween val="midCat"/>
      </c:valAx>
      <c:valAx>
        <c:axId val="541640368"/>
        <c:scaling>
          <c:orientation val="minMax"/>
          <c:max val="90000"/>
          <c:min val="20000"/>
        </c:scaling>
        <c:delete val="0"/>
        <c:axPos val="l"/>
        <c:numFmt formatCode="&quot;$&quot;#,##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541624144"/>
        <c:crosses val="autoZero"/>
        <c:crossBetween val="midCat"/>
        <c:majorUnit val="5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71602630599656847"/>
          <c:y val="5.0925925925925923E-2"/>
          <c:w val="0.17490695093477182"/>
          <c:h val="0.89814814814814814"/>
        </c:manualLayout>
      </c:layout>
      <c:barChart>
        <c:barDir val="bar"/>
        <c:grouping val="clustered"/>
        <c:varyColors val="0"/>
        <c:ser>
          <c:idx val="0"/>
          <c:order val="0"/>
          <c:tx>
            <c:strRef>
              <c:f>Sheet8!$B$1</c:f>
              <c:strCache>
                <c:ptCount val="1"/>
                <c:pt idx="0">
                  <c:v>E_Difference</c:v>
                </c:pt>
              </c:strCache>
            </c:strRef>
          </c:tx>
          <c:spPr>
            <a:solidFill>
              <a:schemeClr val="tx2">
                <a:lumMod val="40000"/>
                <a:lumOff val="60000"/>
              </a:schemeClr>
            </a:solidFill>
            <a:ln>
              <a:noFill/>
            </a:ln>
            <a:effectLst/>
          </c:spPr>
          <c:invertIfNegative val="0"/>
          <c:dPt>
            <c:idx val="0"/>
            <c:invertIfNegative val="0"/>
            <c:bubble3D val="0"/>
            <c:spPr>
              <a:solidFill>
                <a:srgbClr val="44546A">
                  <a:lumMod val="40000"/>
                  <a:lumOff val="60000"/>
                </a:srgbClr>
              </a:solidFill>
              <a:ln>
                <a:noFill/>
              </a:ln>
              <a:effectLst/>
            </c:spPr>
            <c:extLst>
              <c:ext xmlns:c16="http://schemas.microsoft.com/office/drawing/2014/chart" uri="{C3380CC4-5D6E-409C-BE32-E72D297353CC}">
                <c16:uniqueId val="{00000001-D596-4335-A20F-E93A9D1708C0}"/>
              </c:ext>
            </c:extLst>
          </c:dPt>
          <c:dPt>
            <c:idx val="1"/>
            <c:invertIfNegative val="0"/>
            <c:bubble3D val="0"/>
            <c:spPr>
              <a:solidFill>
                <a:srgbClr val="44546A">
                  <a:lumMod val="40000"/>
                  <a:lumOff val="60000"/>
                </a:srgbClr>
              </a:solidFill>
              <a:ln>
                <a:noFill/>
              </a:ln>
              <a:effectLst/>
            </c:spPr>
            <c:extLst>
              <c:ext xmlns:c16="http://schemas.microsoft.com/office/drawing/2014/chart" uri="{C3380CC4-5D6E-409C-BE32-E72D297353CC}">
                <c16:uniqueId val="{00000003-D596-4335-A20F-E93A9D1708C0}"/>
              </c:ext>
            </c:extLst>
          </c:dPt>
          <c:dPt>
            <c:idx val="2"/>
            <c:invertIfNegative val="0"/>
            <c:bubble3D val="0"/>
            <c:spPr>
              <a:solidFill>
                <a:srgbClr val="FFC000"/>
              </a:solidFill>
              <a:ln>
                <a:noFill/>
              </a:ln>
              <a:effectLst/>
            </c:spPr>
            <c:extLst>
              <c:ext xmlns:c16="http://schemas.microsoft.com/office/drawing/2014/chart" uri="{C3380CC4-5D6E-409C-BE32-E72D297353CC}">
                <c16:uniqueId val="{00000005-D596-4335-A20F-E93A9D1708C0}"/>
              </c:ext>
            </c:extLst>
          </c:dPt>
          <c:dPt>
            <c:idx val="4"/>
            <c:invertIfNegative val="0"/>
            <c:bubble3D val="0"/>
            <c:spPr>
              <a:solidFill>
                <a:srgbClr val="C00000"/>
              </a:solidFill>
              <a:ln>
                <a:noFill/>
              </a:ln>
              <a:effectLst/>
            </c:spPr>
            <c:extLst>
              <c:ext xmlns:c16="http://schemas.microsoft.com/office/drawing/2014/chart" uri="{C3380CC4-5D6E-409C-BE32-E72D297353CC}">
                <c16:uniqueId val="{00000007-D596-4335-A20F-E93A9D1708C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Sheet8!$A$2:$A$11</c:f>
              <c:strCache>
                <c:ptCount val="10"/>
                <c:pt idx="0">
                  <c:v>Limestone &amp; Madison (Outer) Counties - Huntsville City </c:v>
                </c:pt>
                <c:pt idx="1">
                  <c:v>Cullman &amp; Winston Counties </c:v>
                </c:pt>
                <c:pt idx="2">
                  <c:v>United States</c:v>
                </c:pt>
                <c:pt idx="3">
                  <c:v>DeKalb &amp; Jackson Counties</c:v>
                </c:pt>
                <c:pt idx="4">
                  <c:v>Alabama</c:v>
                </c:pt>
                <c:pt idx="5">
                  <c:v>Lauderdale, Colbert, Franklin, &amp; Marion (Northeast) Counties</c:v>
                </c:pt>
                <c:pt idx="6">
                  <c:v>Marshall &amp; Madison (Southeast) Counties - Huntsville City</c:v>
                </c:pt>
                <c:pt idx="7">
                  <c:v>Morgan &amp; Lawrence Counties - Decatur City</c:v>
                </c:pt>
                <c:pt idx="8">
                  <c:v>Huntsville (North) &amp; Madison (East) Cities</c:v>
                </c:pt>
                <c:pt idx="9">
                  <c:v>Huntsville City (Central &amp; South) </c:v>
                </c:pt>
              </c:strCache>
            </c:strRef>
          </c:cat>
          <c:val>
            <c:numRef>
              <c:f>Sheet8!$B$2:$B$11</c:f>
              <c:numCache>
                <c:formatCode>0.0</c:formatCode>
                <c:ptCount val="10"/>
                <c:pt idx="0">
                  <c:v>3.8482555049393854</c:v>
                </c:pt>
                <c:pt idx="1">
                  <c:v>3.7918941981358421</c:v>
                </c:pt>
                <c:pt idx="2">
                  <c:v>2.5693459509984584</c:v>
                </c:pt>
                <c:pt idx="3">
                  <c:v>1.9430723355143953</c:v>
                </c:pt>
                <c:pt idx="4">
                  <c:v>1.3242603650100548</c:v>
                </c:pt>
                <c:pt idx="5">
                  <c:v>2.3097227657276065E-2</c:v>
                </c:pt>
                <c:pt idx="6">
                  <c:v>-0.87056391183097381</c:v>
                </c:pt>
                <c:pt idx="7">
                  <c:v>-1.8976768595306059</c:v>
                </c:pt>
                <c:pt idx="8">
                  <c:v>-5.5597764634346287</c:v>
                </c:pt>
                <c:pt idx="9">
                  <c:v>-11.908251058803925</c:v>
                </c:pt>
              </c:numCache>
            </c:numRef>
          </c:val>
          <c:extLst>
            <c:ext xmlns:c16="http://schemas.microsoft.com/office/drawing/2014/chart" uri="{C3380CC4-5D6E-409C-BE32-E72D297353CC}">
              <c16:uniqueId val="{00000008-D596-4335-A20F-E93A9D1708C0}"/>
            </c:ext>
          </c:extLst>
        </c:ser>
        <c:dLbls>
          <c:showLegendKey val="0"/>
          <c:showVal val="0"/>
          <c:showCatName val="0"/>
          <c:showSerName val="0"/>
          <c:showPercent val="0"/>
          <c:showBubbleSize val="0"/>
        </c:dLbls>
        <c:gapWidth val="37"/>
        <c:axId val="1442935024"/>
        <c:axId val="759866271"/>
      </c:barChart>
      <c:catAx>
        <c:axId val="1442935024"/>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59866271"/>
        <c:crosses val="autoZero"/>
        <c:auto val="1"/>
        <c:lblAlgn val="r"/>
        <c:lblOffset val="100"/>
        <c:noMultiLvlLbl val="0"/>
      </c:catAx>
      <c:valAx>
        <c:axId val="759866271"/>
        <c:scaling>
          <c:orientation val="minMax"/>
        </c:scaling>
        <c:delete val="1"/>
        <c:axPos val="b"/>
        <c:numFmt formatCode="0.0" sourceLinked="1"/>
        <c:majorTickMark val="none"/>
        <c:minorTickMark val="none"/>
        <c:tickLblPos val="nextTo"/>
        <c:crossAx val="1442935024"/>
        <c:crosses val="autoZero"/>
        <c:crossBetween val="between"/>
      </c:valAx>
      <c:spPr>
        <a:noFill/>
        <a:ln w="25400">
          <a:noFill/>
        </a:ln>
        <a:effectLst/>
      </c:spPr>
    </c:plotArea>
    <c:plotVisOnly val="1"/>
    <c:dispBlanksAs val="gap"/>
    <c:showDLblsOverMax val="0"/>
    <c:extLst/>
  </c:chart>
  <c:spPr>
    <a:noFill/>
    <a:ln w="9525" cap="flat" cmpd="sng" algn="ctr">
      <a:noFill/>
      <a:round/>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72144284214272114"/>
          <c:y val="5.5555555555555552E-2"/>
          <c:w val="0.27198654954237234"/>
          <c:h val="0.88888888888888884"/>
        </c:manualLayout>
      </c:layout>
      <c:barChart>
        <c:barDir val="bar"/>
        <c:grouping val="clustered"/>
        <c:varyColors val="0"/>
        <c:ser>
          <c:idx val="0"/>
          <c:order val="0"/>
          <c:tx>
            <c:strRef>
              <c:f>Sheet9!$B$1</c:f>
              <c:strCache>
                <c:ptCount val="1"/>
                <c:pt idx="0">
                  <c:v>E_Not_Enroll</c:v>
                </c:pt>
              </c:strCache>
            </c:strRef>
          </c:tx>
          <c:spPr>
            <a:solidFill>
              <a:schemeClr val="tx2">
                <a:lumMod val="40000"/>
                <a:lumOff val="60000"/>
              </a:schemeClr>
            </a:solidFill>
            <a:ln>
              <a:noFill/>
            </a:ln>
            <a:effectLst/>
          </c:spPr>
          <c:invertIfNegative val="0"/>
          <c:dPt>
            <c:idx val="0"/>
            <c:invertIfNegative val="0"/>
            <c:bubble3D val="0"/>
            <c:spPr>
              <a:solidFill>
                <a:srgbClr val="44546A">
                  <a:lumMod val="40000"/>
                  <a:lumOff val="60000"/>
                </a:srgbClr>
              </a:solidFill>
              <a:ln>
                <a:noFill/>
              </a:ln>
              <a:effectLst/>
            </c:spPr>
            <c:extLst>
              <c:ext xmlns:c16="http://schemas.microsoft.com/office/drawing/2014/chart" uri="{C3380CC4-5D6E-409C-BE32-E72D297353CC}">
                <c16:uniqueId val="{00000001-4C39-484F-B2E0-5101F2F18D0D}"/>
              </c:ext>
            </c:extLst>
          </c:dPt>
          <c:dPt>
            <c:idx val="1"/>
            <c:invertIfNegative val="0"/>
            <c:bubble3D val="0"/>
            <c:spPr>
              <a:solidFill>
                <a:srgbClr val="44546A">
                  <a:lumMod val="40000"/>
                  <a:lumOff val="60000"/>
                </a:srgbClr>
              </a:solidFill>
              <a:ln>
                <a:noFill/>
              </a:ln>
              <a:effectLst/>
            </c:spPr>
            <c:extLst>
              <c:ext xmlns:c16="http://schemas.microsoft.com/office/drawing/2014/chart" uri="{C3380CC4-5D6E-409C-BE32-E72D297353CC}">
                <c16:uniqueId val="{00000003-4C39-484F-B2E0-5101F2F18D0D}"/>
              </c:ext>
            </c:extLst>
          </c:dPt>
          <c:dPt>
            <c:idx val="2"/>
            <c:invertIfNegative val="0"/>
            <c:bubble3D val="0"/>
            <c:spPr>
              <a:solidFill>
                <a:srgbClr val="FFC000"/>
              </a:solidFill>
              <a:ln>
                <a:noFill/>
              </a:ln>
              <a:effectLst/>
            </c:spPr>
            <c:extLst>
              <c:ext xmlns:c16="http://schemas.microsoft.com/office/drawing/2014/chart" uri="{C3380CC4-5D6E-409C-BE32-E72D297353CC}">
                <c16:uniqueId val="{00000005-4C39-484F-B2E0-5101F2F18D0D}"/>
              </c:ext>
            </c:extLst>
          </c:dPt>
          <c:dPt>
            <c:idx val="4"/>
            <c:invertIfNegative val="0"/>
            <c:bubble3D val="0"/>
            <c:spPr>
              <a:solidFill>
                <a:srgbClr val="C00000"/>
              </a:solidFill>
              <a:ln>
                <a:noFill/>
              </a:ln>
              <a:effectLst/>
            </c:spPr>
            <c:extLst>
              <c:ext xmlns:c16="http://schemas.microsoft.com/office/drawing/2014/chart" uri="{C3380CC4-5D6E-409C-BE32-E72D297353CC}">
                <c16:uniqueId val="{00000007-4C39-484F-B2E0-5101F2F18D0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Sheet9!$A$2:$A$11</c:f>
              <c:strCache>
                <c:ptCount val="10"/>
                <c:pt idx="0">
                  <c:v>Huntsville (North) &amp; Madison (East) Cities</c:v>
                </c:pt>
                <c:pt idx="1">
                  <c:v>Huntsville City (Central &amp; South) </c:v>
                </c:pt>
                <c:pt idx="2">
                  <c:v>United States</c:v>
                </c:pt>
                <c:pt idx="3">
                  <c:v>Limestone &amp; Madison (Outer) Counties - Huntsville City </c:v>
                </c:pt>
                <c:pt idx="4">
                  <c:v>Alabama</c:v>
                </c:pt>
                <c:pt idx="5">
                  <c:v>Lauderdale, Colbert, Franklin, &amp; Marion (Northeast) Counties</c:v>
                </c:pt>
                <c:pt idx="6">
                  <c:v>Marshall &amp; Madison (Southeast) Counties - Huntsville City</c:v>
                </c:pt>
                <c:pt idx="7">
                  <c:v>Cullman &amp; Winston Counties </c:v>
                </c:pt>
                <c:pt idx="8">
                  <c:v>Morgan &amp; Lawrence Counties - Decatur City</c:v>
                </c:pt>
                <c:pt idx="9">
                  <c:v>DeKalb &amp; Jackson Counties</c:v>
                </c:pt>
              </c:strCache>
            </c:strRef>
          </c:cat>
          <c:val>
            <c:numRef>
              <c:f>Sheet9!$B$2:$B$11</c:f>
              <c:numCache>
                <c:formatCode>0.0</c:formatCode>
                <c:ptCount val="10"/>
                <c:pt idx="0">
                  <c:v>49.385508557641558</c:v>
                </c:pt>
                <c:pt idx="1">
                  <c:v>70.451854775059203</c:v>
                </c:pt>
                <c:pt idx="2">
                  <c:v>72.407081286495497</c:v>
                </c:pt>
                <c:pt idx="3">
                  <c:v>73.75086838027039</c:v>
                </c:pt>
                <c:pt idx="4">
                  <c:v>77.088610505420561</c:v>
                </c:pt>
                <c:pt idx="5">
                  <c:v>78.465672585489216</c:v>
                </c:pt>
                <c:pt idx="6">
                  <c:v>79.421598127716493</c:v>
                </c:pt>
                <c:pt idx="7">
                  <c:v>80.761117946915093</c:v>
                </c:pt>
                <c:pt idx="8">
                  <c:v>84.171081535082052</c:v>
                </c:pt>
                <c:pt idx="9">
                  <c:v>85.167008496923529</c:v>
                </c:pt>
              </c:numCache>
            </c:numRef>
          </c:val>
          <c:extLst>
            <c:ext xmlns:c16="http://schemas.microsoft.com/office/drawing/2014/chart" uri="{C3380CC4-5D6E-409C-BE32-E72D297353CC}">
              <c16:uniqueId val="{00000008-4C39-484F-B2E0-5101F2F18D0D}"/>
            </c:ext>
          </c:extLst>
        </c:ser>
        <c:dLbls>
          <c:showLegendKey val="0"/>
          <c:showVal val="0"/>
          <c:showCatName val="0"/>
          <c:showSerName val="0"/>
          <c:showPercent val="0"/>
          <c:showBubbleSize val="0"/>
        </c:dLbls>
        <c:gapWidth val="37"/>
        <c:axId val="1442935024"/>
        <c:axId val="759866271"/>
      </c:barChart>
      <c:catAx>
        <c:axId val="14429350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59866271"/>
        <c:crosses val="autoZero"/>
        <c:auto val="1"/>
        <c:lblAlgn val="r"/>
        <c:lblOffset val="100"/>
        <c:noMultiLvlLbl val="0"/>
      </c:catAx>
      <c:valAx>
        <c:axId val="759866271"/>
        <c:scaling>
          <c:orientation val="minMax"/>
        </c:scaling>
        <c:delete val="1"/>
        <c:axPos val="b"/>
        <c:numFmt formatCode="0.0" sourceLinked="1"/>
        <c:majorTickMark val="none"/>
        <c:minorTickMark val="none"/>
        <c:tickLblPos val="nextTo"/>
        <c:crossAx val="1442935024"/>
        <c:crosses val="autoZero"/>
        <c:crossBetween val="between"/>
      </c:valAx>
      <c:spPr>
        <a:noFill/>
        <a:ln w="25400">
          <a:noFill/>
        </a:ln>
        <a:effectLst/>
      </c:spPr>
    </c:plotArea>
    <c:plotVisOnly val="1"/>
    <c:dispBlanksAs val="gap"/>
    <c:showDLblsOverMax val="0"/>
    <c:extLst/>
  </c:chart>
  <c:spPr>
    <a:noFill/>
    <a:ln w="9525" cap="flat" cmpd="sng" algn="ctr">
      <a:noFill/>
      <a:round/>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82278502285081956"/>
          <c:y val="5.0925925925925923E-2"/>
          <c:w val="0.1668388963816094"/>
          <c:h val="0.89814814814814814"/>
        </c:manualLayout>
      </c:layout>
      <c:barChart>
        <c:barDir val="bar"/>
        <c:grouping val="clustered"/>
        <c:varyColors val="0"/>
        <c:ser>
          <c:idx val="0"/>
          <c:order val="0"/>
          <c:tx>
            <c:strRef>
              <c:f>Sheet10!$B$1</c:f>
              <c:strCache>
                <c:ptCount val="1"/>
                <c:pt idx="0">
                  <c:v>E_PCT_No_Labor</c:v>
                </c:pt>
              </c:strCache>
            </c:strRef>
          </c:tx>
          <c:spPr>
            <a:solidFill>
              <a:schemeClr val="tx2">
                <a:lumMod val="40000"/>
                <a:lumOff val="60000"/>
              </a:schemeClr>
            </a:solidFill>
            <a:ln>
              <a:noFill/>
            </a:ln>
            <a:effectLst/>
          </c:spPr>
          <c:invertIfNegative val="0"/>
          <c:dPt>
            <c:idx val="0"/>
            <c:invertIfNegative val="0"/>
            <c:bubble3D val="0"/>
            <c:spPr>
              <a:solidFill>
                <a:srgbClr val="44546A">
                  <a:lumMod val="40000"/>
                  <a:lumOff val="60000"/>
                </a:srgbClr>
              </a:solidFill>
              <a:ln>
                <a:noFill/>
              </a:ln>
              <a:effectLst/>
            </c:spPr>
            <c:extLst>
              <c:ext xmlns:c16="http://schemas.microsoft.com/office/drawing/2014/chart" uri="{C3380CC4-5D6E-409C-BE32-E72D297353CC}">
                <c16:uniqueId val="{00000001-7EC6-4CCD-983E-D288B8008E72}"/>
              </c:ext>
            </c:extLst>
          </c:dPt>
          <c:dPt>
            <c:idx val="1"/>
            <c:invertIfNegative val="0"/>
            <c:bubble3D val="0"/>
            <c:spPr>
              <a:solidFill>
                <a:srgbClr val="FFC000"/>
              </a:solidFill>
              <a:ln>
                <a:noFill/>
              </a:ln>
              <a:effectLst/>
            </c:spPr>
            <c:extLst>
              <c:ext xmlns:c16="http://schemas.microsoft.com/office/drawing/2014/chart" uri="{C3380CC4-5D6E-409C-BE32-E72D297353CC}">
                <c16:uniqueId val="{00000003-7EC6-4CCD-983E-D288B8008E72}"/>
              </c:ext>
            </c:extLst>
          </c:dPt>
          <c:dPt>
            <c:idx val="4"/>
            <c:invertIfNegative val="0"/>
            <c:bubble3D val="0"/>
            <c:spPr>
              <a:solidFill>
                <a:srgbClr val="C00000"/>
              </a:solidFill>
              <a:ln>
                <a:noFill/>
              </a:ln>
              <a:effectLst/>
            </c:spPr>
            <c:extLst>
              <c:ext xmlns:c16="http://schemas.microsoft.com/office/drawing/2014/chart" uri="{C3380CC4-5D6E-409C-BE32-E72D297353CC}">
                <c16:uniqueId val="{00000005-7EC6-4CCD-983E-D288B8008E7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Sheet10!$A$2:$A$11</c:f>
              <c:strCache>
                <c:ptCount val="10"/>
                <c:pt idx="0">
                  <c:v>Huntsville (North) &amp; Madison (East) Cities</c:v>
                </c:pt>
                <c:pt idx="1">
                  <c:v>United States</c:v>
                </c:pt>
                <c:pt idx="2">
                  <c:v>Limestone &amp; Madison (Outer) Counties - Huntsville City </c:v>
                </c:pt>
                <c:pt idx="3">
                  <c:v>Huntsville City (Central &amp; South) </c:v>
                </c:pt>
                <c:pt idx="4">
                  <c:v>Alabama</c:v>
                </c:pt>
                <c:pt idx="5">
                  <c:v>Morgan &amp; Lawrence Counties - Decatur City</c:v>
                </c:pt>
                <c:pt idx="6">
                  <c:v>Marshall &amp; Madison (Southeast) Counties - Huntsville City</c:v>
                </c:pt>
                <c:pt idx="7">
                  <c:v>Lauderdale, Colbert, Franklin, &amp; Marion (Northeast) Counties</c:v>
                </c:pt>
                <c:pt idx="8">
                  <c:v>Cullman &amp; Winston Counties </c:v>
                </c:pt>
                <c:pt idx="9">
                  <c:v>DeKalb &amp; Jackson Counties</c:v>
                </c:pt>
              </c:strCache>
            </c:strRef>
          </c:cat>
          <c:val>
            <c:numRef>
              <c:f>Sheet10!$B$2:$B$11</c:f>
              <c:numCache>
                <c:formatCode>0.0</c:formatCode>
                <c:ptCount val="10"/>
                <c:pt idx="0">
                  <c:v>19.439169605505505</c:v>
                </c:pt>
                <c:pt idx="1">
                  <c:v>21.396830009565669</c:v>
                </c:pt>
                <c:pt idx="2">
                  <c:v>26.299106893144149</c:v>
                </c:pt>
                <c:pt idx="3">
                  <c:v>26.808078095932185</c:v>
                </c:pt>
                <c:pt idx="4">
                  <c:v>28.812847104035789</c:v>
                </c:pt>
                <c:pt idx="5">
                  <c:v>29.760975241165653</c:v>
                </c:pt>
                <c:pt idx="6">
                  <c:v>29.797707037819986</c:v>
                </c:pt>
                <c:pt idx="7">
                  <c:v>30.898031123721093</c:v>
                </c:pt>
                <c:pt idx="8">
                  <c:v>32.216546749418725</c:v>
                </c:pt>
                <c:pt idx="9">
                  <c:v>33.28067655975746</c:v>
                </c:pt>
              </c:numCache>
            </c:numRef>
          </c:val>
          <c:extLst>
            <c:ext xmlns:c16="http://schemas.microsoft.com/office/drawing/2014/chart" uri="{C3380CC4-5D6E-409C-BE32-E72D297353CC}">
              <c16:uniqueId val="{00000006-7EC6-4CCD-983E-D288B8008E72}"/>
            </c:ext>
          </c:extLst>
        </c:ser>
        <c:dLbls>
          <c:showLegendKey val="0"/>
          <c:showVal val="0"/>
          <c:showCatName val="0"/>
          <c:showSerName val="0"/>
          <c:showPercent val="0"/>
          <c:showBubbleSize val="0"/>
        </c:dLbls>
        <c:gapWidth val="37"/>
        <c:axId val="1442935024"/>
        <c:axId val="759866271"/>
      </c:barChart>
      <c:catAx>
        <c:axId val="14429350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59866271"/>
        <c:crosses val="autoZero"/>
        <c:auto val="1"/>
        <c:lblAlgn val="r"/>
        <c:lblOffset val="100"/>
        <c:noMultiLvlLbl val="0"/>
      </c:catAx>
      <c:valAx>
        <c:axId val="759866271"/>
        <c:scaling>
          <c:orientation val="minMax"/>
        </c:scaling>
        <c:delete val="1"/>
        <c:axPos val="b"/>
        <c:numFmt formatCode="0.0" sourceLinked="1"/>
        <c:majorTickMark val="none"/>
        <c:minorTickMark val="none"/>
        <c:tickLblPos val="nextTo"/>
        <c:crossAx val="1442935024"/>
        <c:crosses val="autoZero"/>
        <c:crossBetween val="between"/>
      </c:valAx>
      <c:spPr>
        <a:noFill/>
        <a:ln w="25400">
          <a:noFill/>
        </a:ln>
        <a:effectLst/>
      </c:spPr>
    </c:plotArea>
    <c:plotVisOnly val="1"/>
    <c:dispBlanksAs val="gap"/>
    <c:showDLblsOverMax val="0"/>
    <c:extLst/>
  </c:chart>
  <c:spPr>
    <a:noFill/>
    <a:ln w="9525" cap="flat" cmpd="sng" algn="ctr">
      <a:noFill/>
      <a:round/>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89640827292272762"/>
          <c:y val="5.5555555555555552E-2"/>
          <c:w val="8.0403262916566437E-2"/>
          <c:h val="0.88888888888888884"/>
        </c:manualLayout>
      </c:layout>
      <c:barChart>
        <c:barDir val="bar"/>
        <c:grouping val="clustered"/>
        <c:varyColors val="0"/>
        <c:ser>
          <c:idx val="0"/>
          <c:order val="0"/>
          <c:tx>
            <c:strRef>
              <c:f>Sheet11!$B$1</c:f>
              <c:strCache>
                <c:ptCount val="1"/>
                <c:pt idx="0">
                  <c:v>Umeploy</c:v>
                </c:pt>
              </c:strCache>
            </c:strRef>
          </c:tx>
          <c:spPr>
            <a:solidFill>
              <a:schemeClr val="tx2">
                <a:lumMod val="40000"/>
                <a:lumOff val="60000"/>
              </a:schemeClr>
            </a:solidFill>
            <a:ln>
              <a:noFill/>
            </a:ln>
            <a:effectLst/>
          </c:spPr>
          <c:invertIfNegative val="0"/>
          <c:dPt>
            <c:idx val="0"/>
            <c:invertIfNegative val="0"/>
            <c:bubble3D val="0"/>
            <c:spPr>
              <a:solidFill>
                <a:srgbClr val="44546A">
                  <a:lumMod val="40000"/>
                  <a:lumOff val="60000"/>
                </a:srgbClr>
              </a:solidFill>
              <a:ln>
                <a:noFill/>
              </a:ln>
              <a:effectLst/>
            </c:spPr>
            <c:extLst>
              <c:ext xmlns:c16="http://schemas.microsoft.com/office/drawing/2014/chart" uri="{C3380CC4-5D6E-409C-BE32-E72D297353CC}">
                <c16:uniqueId val="{00000001-A873-46BF-BCFC-422A294B1060}"/>
              </c:ext>
            </c:extLst>
          </c:dPt>
          <c:dPt>
            <c:idx val="1"/>
            <c:invertIfNegative val="0"/>
            <c:bubble3D val="0"/>
            <c:spPr>
              <a:solidFill>
                <a:srgbClr val="44546A">
                  <a:lumMod val="40000"/>
                  <a:lumOff val="60000"/>
                </a:srgbClr>
              </a:solidFill>
              <a:ln>
                <a:noFill/>
              </a:ln>
              <a:effectLst/>
            </c:spPr>
            <c:extLst>
              <c:ext xmlns:c16="http://schemas.microsoft.com/office/drawing/2014/chart" uri="{C3380CC4-5D6E-409C-BE32-E72D297353CC}">
                <c16:uniqueId val="{00000003-A873-46BF-BCFC-422A294B1060}"/>
              </c:ext>
            </c:extLst>
          </c:dPt>
          <c:dPt>
            <c:idx val="5"/>
            <c:invertIfNegative val="0"/>
            <c:bubble3D val="0"/>
            <c:spPr>
              <a:solidFill>
                <a:srgbClr val="FFC000"/>
              </a:solidFill>
              <a:ln>
                <a:noFill/>
              </a:ln>
              <a:effectLst/>
            </c:spPr>
            <c:extLst>
              <c:ext xmlns:c16="http://schemas.microsoft.com/office/drawing/2014/chart" uri="{C3380CC4-5D6E-409C-BE32-E72D297353CC}">
                <c16:uniqueId val="{00000005-A873-46BF-BCFC-422A294B1060}"/>
              </c:ext>
            </c:extLst>
          </c:dPt>
          <c:dPt>
            <c:idx val="9"/>
            <c:invertIfNegative val="0"/>
            <c:bubble3D val="0"/>
            <c:spPr>
              <a:solidFill>
                <a:srgbClr val="C00000"/>
              </a:solidFill>
              <a:ln>
                <a:noFill/>
              </a:ln>
              <a:effectLst/>
            </c:spPr>
            <c:extLst>
              <c:ext xmlns:c16="http://schemas.microsoft.com/office/drawing/2014/chart" uri="{C3380CC4-5D6E-409C-BE32-E72D297353CC}">
                <c16:uniqueId val="{00000007-A873-46BF-BCFC-422A294B106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Sheet11!$A$2:$A$11</c:f>
              <c:strCache>
                <c:ptCount val="10"/>
                <c:pt idx="0">
                  <c:v>Lauderdale, Colbert, Franklin, &amp; Marion (Northeast) Counties</c:v>
                </c:pt>
                <c:pt idx="1">
                  <c:v>Marshall &amp; Madison (Southeast) Counties - Huntsville City</c:v>
                </c:pt>
                <c:pt idx="2">
                  <c:v>DeKalb &amp; Jackson Counties</c:v>
                </c:pt>
                <c:pt idx="3">
                  <c:v>Cullman &amp; Winston Counties </c:v>
                </c:pt>
                <c:pt idx="4">
                  <c:v>Huntsville City (Central &amp; South) </c:v>
                </c:pt>
                <c:pt idx="5">
                  <c:v>United States</c:v>
                </c:pt>
                <c:pt idx="6">
                  <c:v>Morgan &amp; Lawrence Counties - Decatur City</c:v>
                </c:pt>
                <c:pt idx="7">
                  <c:v>Limestone &amp; Madison (Outer) Counties - Huntsville City </c:v>
                </c:pt>
                <c:pt idx="8">
                  <c:v>Huntsville (North) &amp; Madison (East) Cities</c:v>
                </c:pt>
                <c:pt idx="9">
                  <c:v>Alabama</c:v>
                </c:pt>
              </c:strCache>
            </c:strRef>
          </c:cat>
          <c:val>
            <c:numRef>
              <c:f>Sheet11!$B$2:$B$11</c:f>
              <c:numCache>
                <c:formatCode>0.0</c:formatCode>
                <c:ptCount val="10"/>
                <c:pt idx="0">
                  <c:v>2.5275424571451297</c:v>
                </c:pt>
                <c:pt idx="1">
                  <c:v>2.5722240154938669</c:v>
                </c:pt>
                <c:pt idx="2">
                  <c:v>2.6170085235642517</c:v>
                </c:pt>
                <c:pt idx="3">
                  <c:v>2.8707966664724052</c:v>
                </c:pt>
                <c:pt idx="4">
                  <c:v>2.9991524397626832</c:v>
                </c:pt>
                <c:pt idx="5">
                  <c:v>3.1252105558674899</c:v>
                </c:pt>
                <c:pt idx="6">
                  <c:v>3.2086617412337719</c:v>
                </c:pt>
                <c:pt idx="7">
                  <c:v>3.2790678243879863</c:v>
                </c:pt>
                <c:pt idx="8">
                  <c:v>3.2939790849424879</c:v>
                </c:pt>
                <c:pt idx="9">
                  <c:v>3.3941126691095738</c:v>
                </c:pt>
              </c:numCache>
            </c:numRef>
          </c:val>
          <c:extLst>
            <c:ext xmlns:c16="http://schemas.microsoft.com/office/drawing/2014/chart" uri="{C3380CC4-5D6E-409C-BE32-E72D297353CC}">
              <c16:uniqueId val="{00000008-A873-46BF-BCFC-422A294B1060}"/>
            </c:ext>
          </c:extLst>
        </c:ser>
        <c:dLbls>
          <c:showLegendKey val="0"/>
          <c:showVal val="0"/>
          <c:showCatName val="0"/>
          <c:showSerName val="0"/>
          <c:showPercent val="0"/>
          <c:showBubbleSize val="0"/>
        </c:dLbls>
        <c:gapWidth val="37"/>
        <c:axId val="1442935024"/>
        <c:axId val="759866271"/>
      </c:barChart>
      <c:catAx>
        <c:axId val="14429350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59866271"/>
        <c:crosses val="autoZero"/>
        <c:auto val="1"/>
        <c:lblAlgn val="r"/>
        <c:lblOffset val="100"/>
        <c:noMultiLvlLbl val="0"/>
      </c:catAx>
      <c:valAx>
        <c:axId val="759866271"/>
        <c:scaling>
          <c:orientation val="minMax"/>
        </c:scaling>
        <c:delete val="1"/>
        <c:axPos val="b"/>
        <c:numFmt formatCode="0.0" sourceLinked="1"/>
        <c:majorTickMark val="none"/>
        <c:minorTickMark val="none"/>
        <c:tickLblPos val="nextTo"/>
        <c:crossAx val="1442935024"/>
        <c:crosses val="autoZero"/>
        <c:crossBetween val="between"/>
      </c:valAx>
      <c:spPr>
        <a:noFill/>
        <a:ln w="25400">
          <a:noFill/>
        </a:ln>
        <a:effectLst/>
      </c:spPr>
    </c:plotArea>
    <c:plotVisOnly val="1"/>
    <c:dispBlanksAs val="gap"/>
    <c:showDLblsOverMax val="0"/>
    <c:extLst/>
  </c:chart>
  <c:spPr>
    <a:noFill/>
    <a:ln w="9525" cap="flat" cmpd="sng" algn="ctr">
      <a:noFill/>
      <a:round/>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86100509335864828"/>
          <c:y val="5.0925925925925923E-2"/>
          <c:w val="0.13899490664135172"/>
          <c:h val="0.89814814814814814"/>
        </c:manualLayout>
      </c:layout>
      <c:barChart>
        <c:barDir val="bar"/>
        <c:grouping val="clustered"/>
        <c:varyColors val="0"/>
        <c:ser>
          <c:idx val="0"/>
          <c:order val="0"/>
          <c:tx>
            <c:strRef>
              <c:f>Sheet12!$B$1</c:f>
              <c:strCache>
                <c:ptCount val="1"/>
                <c:pt idx="0">
                  <c:v>PCT_Man_Ext</c:v>
                </c:pt>
              </c:strCache>
            </c:strRef>
          </c:tx>
          <c:spPr>
            <a:solidFill>
              <a:schemeClr val="tx2">
                <a:lumMod val="40000"/>
                <a:lumOff val="60000"/>
              </a:schemeClr>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9333-4BC3-99EC-4BE8D03BA96D}"/>
              </c:ext>
            </c:extLst>
          </c:dPt>
          <c:dPt>
            <c:idx val="1"/>
            <c:invertIfNegative val="0"/>
            <c:bubble3D val="0"/>
            <c:spPr>
              <a:solidFill>
                <a:srgbClr val="44546A">
                  <a:lumMod val="40000"/>
                  <a:lumOff val="60000"/>
                </a:srgbClr>
              </a:solidFill>
              <a:ln>
                <a:noFill/>
              </a:ln>
              <a:effectLst/>
            </c:spPr>
            <c:extLst>
              <c:ext xmlns:c16="http://schemas.microsoft.com/office/drawing/2014/chart" uri="{C3380CC4-5D6E-409C-BE32-E72D297353CC}">
                <c16:uniqueId val="{00000003-9333-4BC3-99EC-4BE8D03BA96D}"/>
              </c:ext>
            </c:extLst>
          </c:dPt>
          <c:dPt>
            <c:idx val="3"/>
            <c:invertIfNegative val="0"/>
            <c:bubble3D val="0"/>
            <c:spPr>
              <a:solidFill>
                <a:srgbClr val="C00000"/>
              </a:solidFill>
              <a:ln>
                <a:noFill/>
              </a:ln>
              <a:effectLst/>
            </c:spPr>
            <c:extLst>
              <c:ext xmlns:c16="http://schemas.microsoft.com/office/drawing/2014/chart" uri="{C3380CC4-5D6E-409C-BE32-E72D297353CC}">
                <c16:uniqueId val="{00000005-9333-4BC3-99EC-4BE8D03BA96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Sheet12!$A$2:$A$11</c:f>
              <c:strCache>
                <c:ptCount val="10"/>
                <c:pt idx="0">
                  <c:v>United States</c:v>
                </c:pt>
                <c:pt idx="1">
                  <c:v>Huntsville City (Central &amp; South) </c:v>
                </c:pt>
                <c:pt idx="2">
                  <c:v>Huntsville (North) &amp; Madison (East) Cities</c:v>
                </c:pt>
                <c:pt idx="3">
                  <c:v>Alabama</c:v>
                </c:pt>
                <c:pt idx="4">
                  <c:v>Limestone &amp; Madison (Outer) Counties - Huntsville City </c:v>
                </c:pt>
                <c:pt idx="5">
                  <c:v>Cullman &amp; Winston Counties </c:v>
                </c:pt>
                <c:pt idx="6">
                  <c:v>Lauderdale, Colbert, Franklin, &amp; Marion (Northeast) Counties</c:v>
                </c:pt>
                <c:pt idx="7">
                  <c:v>Marshall &amp; Madison (Southeast) Counties - Huntsville City</c:v>
                </c:pt>
                <c:pt idx="8">
                  <c:v>Morgan &amp; Lawrence Counties - Decatur City</c:v>
                </c:pt>
                <c:pt idx="9">
                  <c:v>DeKalb &amp; Jackson Counties</c:v>
                </c:pt>
              </c:strCache>
            </c:strRef>
          </c:cat>
          <c:val>
            <c:numRef>
              <c:f>Sheet12!$B$2:$B$11</c:f>
              <c:numCache>
                <c:formatCode>0.0</c:formatCode>
                <c:ptCount val="10"/>
                <c:pt idx="0">
                  <c:v>5.641644089076852</c:v>
                </c:pt>
                <c:pt idx="1">
                  <c:v>6.2428767930831208</c:v>
                </c:pt>
                <c:pt idx="2">
                  <c:v>7.1106671622375019</c:v>
                </c:pt>
                <c:pt idx="3">
                  <c:v>7.5476236862342994</c:v>
                </c:pt>
                <c:pt idx="4">
                  <c:v>7.7040847887498192</c:v>
                </c:pt>
                <c:pt idx="5">
                  <c:v>8.8647564792084399</c:v>
                </c:pt>
                <c:pt idx="6">
                  <c:v>9.4064383613203635</c:v>
                </c:pt>
                <c:pt idx="7">
                  <c:v>10.209227299777618</c:v>
                </c:pt>
                <c:pt idx="8">
                  <c:v>10.634898719946353</c:v>
                </c:pt>
                <c:pt idx="9">
                  <c:v>12.554284740204395</c:v>
                </c:pt>
              </c:numCache>
            </c:numRef>
          </c:val>
          <c:extLst>
            <c:ext xmlns:c16="http://schemas.microsoft.com/office/drawing/2014/chart" uri="{C3380CC4-5D6E-409C-BE32-E72D297353CC}">
              <c16:uniqueId val="{00000006-9333-4BC3-99EC-4BE8D03BA96D}"/>
            </c:ext>
          </c:extLst>
        </c:ser>
        <c:dLbls>
          <c:showLegendKey val="0"/>
          <c:showVal val="0"/>
          <c:showCatName val="0"/>
          <c:showSerName val="0"/>
          <c:showPercent val="0"/>
          <c:showBubbleSize val="0"/>
        </c:dLbls>
        <c:gapWidth val="37"/>
        <c:axId val="1442935024"/>
        <c:axId val="759866271"/>
      </c:barChart>
      <c:catAx>
        <c:axId val="14429350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59866271"/>
        <c:crosses val="autoZero"/>
        <c:auto val="1"/>
        <c:lblAlgn val="r"/>
        <c:lblOffset val="100"/>
        <c:noMultiLvlLbl val="0"/>
      </c:catAx>
      <c:valAx>
        <c:axId val="759866271"/>
        <c:scaling>
          <c:orientation val="minMax"/>
        </c:scaling>
        <c:delete val="1"/>
        <c:axPos val="b"/>
        <c:numFmt formatCode="0.0" sourceLinked="1"/>
        <c:majorTickMark val="none"/>
        <c:minorTickMark val="none"/>
        <c:tickLblPos val="nextTo"/>
        <c:crossAx val="1442935024"/>
        <c:crosses val="autoZero"/>
        <c:crossBetween val="between"/>
      </c:valAx>
      <c:spPr>
        <a:noFill/>
        <a:ln w="25400">
          <a:noFill/>
        </a:ln>
        <a:effectLst/>
      </c:spPr>
    </c:plotArea>
    <c:plotVisOnly val="1"/>
    <c:dispBlanksAs val="gap"/>
    <c:showDLblsOverMax val="0"/>
    <c:extLst/>
  </c:chart>
  <c:spPr>
    <a:noFill/>
    <a:ln w="9525" cap="flat" cmpd="sng" algn="ctr">
      <a:noFill/>
      <a:round/>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595252516512358"/>
          <c:y val="6.1176470588235297E-2"/>
          <c:w val="0.31573245651985804"/>
          <c:h val="0.89647058823529413"/>
        </c:manualLayout>
      </c:layout>
      <c:barChart>
        <c:barDir val="bar"/>
        <c:grouping val="clustered"/>
        <c:varyColors val="0"/>
        <c:ser>
          <c:idx val="0"/>
          <c:order val="0"/>
          <c:spPr>
            <a:solidFill>
              <a:schemeClr val="tx2">
                <a:lumMod val="40000"/>
                <a:lumOff val="60000"/>
              </a:schemeClr>
            </a:solidFill>
            <a:ln>
              <a:noFill/>
            </a:ln>
            <a:effectLst/>
          </c:spPr>
          <c:invertIfNegative val="0"/>
          <c:dPt>
            <c:idx val="0"/>
            <c:invertIfNegative val="0"/>
            <c:bubble3D val="0"/>
            <c:spPr>
              <a:solidFill>
                <a:srgbClr val="44546A">
                  <a:lumMod val="40000"/>
                  <a:lumOff val="60000"/>
                </a:srgbClr>
              </a:solidFill>
              <a:ln>
                <a:noFill/>
              </a:ln>
              <a:effectLst/>
            </c:spPr>
            <c:extLst>
              <c:ext xmlns:c16="http://schemas.microsoft.com/office/drawing/2014/chart" uri="{C3380CC4-5D6E-409C-BE32-E72D297353CC}">
                <c16:uniqueId val="{00000001-71EE-4E8B-8A86-78A317176757}"/>
              </c:ext>
            </c:extLst>
          </c:dPt>
          <c:dPt>
            <c:idx val="1"/>
            <c:invertIfNegative val="0"/>
            <c:bubble3D val="0"/>
            <c:spPr>
              <a:solidFill>
                <a:srgbClr val="44546A">
                  <a:lumMod val="40000"/>
                  <a:lumOff val="60000"/>
                </a:srgbClr>
              </a:solidFill>
              <a:ln>
                <a:noFill/>
              </a:ln>
              <a:effectLst/>
            </c:spPr>
            <c:extLst>
              <c:ext xmlns:c16="http://schemas.microsoft.com/office/drawing/2014/chart" uri="{C3380CC4-5D6E-409C-BE32-E72D297353CC}">
                <c16:uniqueId val="{00000003-71EE-4E8B-8A86-78A317176757}"/>
              </c:ext>
            </c:extLst>
          </c:dPt>
          <c:dPt>
            <c:idx val="2"/>
            <c:invertIfNegative val="0"/>
            <c:bubble3D val="0"/>
            <c:spPr>
              <a:solidFill>
                <a:srgbClr val="FFC000"/>
              </a:solidFill>
              <a:ln>
                <a:noFill/>
              </a:ln>
              <a:effectLst/>
            </c:spPr>
            <c:extLst>
              <c:ext xmlns:c16="http://schemas.microsoft.com/office/drawing/2014/chart" uri="{C3380CC4-5D6E-409C-BE32-E72D297353CC}">
                <c16:uniqueId val="{00000005-71EE-4E8B-8A86-78A317176757}"/>
              </c:ext>
            </c:extLst>
          </c:dPt>
          <c:dPt>
            <c:idx val="3"/>
            <c:invertIfNegative val="0"/>
            <c:bubble3D val="0"/>
            <c:spPr>
              <a:solidFill>
                <a:srgbClr val="44546A">
                  <a:lumMod val="40000"/>
                  <a:lumOff val="60000"/>
                </a:srgbClr>
              </a:solidFill>
              <a:ln>
                <a:noFill/>
              </a:ln>
              <a:effectLst/>
            </c:spPr>
            <c:extLst>
              <c:ext xmlns:c16="http://schemas.microsoft.com/office/drawing/2014/chart" uri="{C3380CC4-5D6E-409C-BE32-E72D297353CC}">
                <c16:uniqueId val="{00000007-71EE-4E8B-8A86-78A317176757}"/>
              </c:ext>
            </c:extLst>
          </c:dPt>
          <c:dPt>
            <c:idx val="4"/>
            <c:invertIfNegative val="0"/>
            <c:bubble3D val="0"/>
            <c:spPr>
              <a:solidFill>
                <a:srgbClr val="C00000"/>
              </a:solidFill>
              <a:ln>
                <a:noFill/>
              </a:ln>
              <a:effectLst/>
            </c:spPr>
            <c:extLst>
              <c:ext xmlns:c16="http://schemas.microsoft.com/office/drawing/2014/chart" uri="{C3380CC4-5D6E-409C-BE32-E72D297353CC}">
                <c16:uniqueId val="{00000009-71EE-4E8B-8A86-78A317176757}"/>
              </c:ext>
            </c:extLst>
          </c:dPt>
          <c:dPt>
            <c:idx val="5"/>
            <c:invertIfNegative val="0"/>
            <c:bubble3D val="0"/>
            <c:spPr>
              <a:solidFill>
                <a:srgbClr val="44546A">
                  <a:lumMod val="40000"/>
                  <a:lumOff val="60000"/>
                </a:srgbClr>
              </a:solidFill>
              <a:ln>
                <a:noFill/>
              </a:ln>
              <a:effectLst/>
            </c:spPr>
            <c:extLst>
              <c:ext xmlns:c16="http://schemas.microsoft.com/office/drawing/2014/chart" uri="{C3380CC4-5D6E-409C-BE32-E72D297353CC}">
                <c16:uniqueId val="{0000000B-71EE-4E8B-8A86-78A317176757}"/>
              </c:ext>
            </c:extLst>
          </c:dPt>
          <c:dPt>
            <c:idx val="9"/>
            <c:invertIfNegative val="0"/>
            <c:bubble3D val="0"/>
            <c:spPr>
              <a:solidFill>
                <a:srgbClr val="44546A">
                  <a:lumMod val="40000"/>
                  <a:lumOff val="60000"/>
                </a:srgbClr>
              </a:solidFill>
              <a:ln>
                <a:noFill/>
              </a:ln>
              <a:effectLst/>
            </c:spPr>
            <c:extLst>
              <c:ext xmlns:c16="http://schemas.microsoft.com/office/drawing/2014/chart" uri="{C3380CC4-5D6E-409C-BE32-E72D297353CC}">
                <c16:uniqueId val="{0000000D-71EE-4E8B-8A86-78A317176757}"/>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'Region 1'!$B$3:$B$12</c:f>
              <c:strCache>
                <c:ptCount val="10"/>
                <c:pt idx="0">
                  <c:v>Huntsville (North) &amp; Madison (East) Cities</c:v>
                </c:pt>
                <c:pt idx="1">
                  <c:v>Limestone &amp; Madison (Outer) Counties - Huntsville City </c:v>
                </c:pt>
                <c:pt idx="2">
                  <c:v>United States</c:v>
                </c:pt>
                <c:pt idx="3">
                  <c:v>Huntsville City (Central &amp; South) </c:v>
                </c:pt>
                <c:pt idx="4">
                  <c:v>Alabama</c:v>
                </c:pt>
                <c:pt idx="5">
                  <c:v>Morgan &amp; Lawrence Counties - Decatur City</c:v>
                </c:pt>
                <c:pt idx="6">
                  <c:v>Marshall &amp; Madison (Southeast) Counties - Huntsville City</c:v>
                </c:pt>
                <c:pt idx="7">
                  <c:v>Lauderdale, Colbert, Franklin, &amp; Marion (Northeast) Counties</c:v>
                </c:pt>
                <c:pt idx="8">
                  <c:v>Cullman &amp; Winston Counties</c:v>
                </c:pt>
                <c:pt idx="9">
                  <c:v>DeKalb &amp; Jackson Counties</c:v>
                </c:pt>
              </c:strCache>
            </c:strRef>
          </c:cat>
          <c:val>
            <c:numRef>
              <c:f>'Region 1'!$K$3:$K$12</c:f>
              <c:numCache>
                <c:formatCode>_("$"* #,##0_);_("$"* \(#,##0\);_("$"* "-"??_);_(@_)</c:formatCode>
                <c:ptCount val="10"/>
                <c:pt idx="0">
                  <c:v>45322</c:v>
                </c:pt>
                <c:pt idx="1">
                  <c:v>44000</c:v>
                </c:pt>
                <c:pt idx="2">
                  <c:v>40484</c:v>
                </c:pt>
                <c:pt idx="3">
                  <c:v>38693</c:v>
                </c:pt>
                <c:pt idx="4">
                  <c:v>37288</c:v>
                </c:pt>
                <c:pt idx="5">
                  <c:v>35634</c:v>
                </c:pt>
                <c:pt idx="6">
                  <c:v>35460</c:v>
                </c:pt>
                <c:pt idx="7">
                  <c:v>35000</c:v>
                </c:pt>
                <c:pt idx="8">
                  <c:v>33668</c:v>
                </c:pt>
                <c:pt idx="9">
                  <c:v>32331</c:v>
                </c:pt>
              </c:numCache>
            </c:numRef>
          </c:val>
          <c:extLst>
            <c:ext xmlns:c16="http://schemas.microsoft.com/office/drawing/2014/chart" uri="{C3380CC4-5D6E-409C-BE32-E72D297353CC}">
              <c16:uniqueId val="{0000000E-71EE-4E8B-8A86-78A317176757}"/>
            </c:ext>
          </c:extLst>
        </c:ser>
        <c:dLbls>
          <c:showLegendKey val="0"/>
          <c:showVal val="0"/>
          <c:showCatName val="0"/>
          <c:showSerName val="0"/>
          <c:showPercent val="0"/>
          <c:showBubbleSize val="0"/>
        </c:dLbls>
        <c:gapWidth val="37"/>
        <c:axId val="1442935024"/>
        <c:axId val="759866271"/>
      </c:barChart>
      <c:catAx>
        <c:axId val="1442935024"/>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59866271"/>
        <c:crosses val="autoZero"/>
        <c:auto val="1"/>
        <c:lblAlgn val="r"/>
        <c:lblOffset val="100"/>
        <c:noMultiLvlLbl val="0"/>
      </c:catAx>
      <c:valAx>
        <c:axId val="759866271"/>
        <c:scaling>
          <c:orientation val="minMax"/>
        </c:scaling>
        <c:delete val="1"/>
        <c:axPos val="b"/>
        <c:numFmt formatCode="_(&quot;$&quot;* #,##0_);_(&quot;$&quot;* \(#,##0\);_(&quot;$&quot;* &quot;-&quot;??_);_(@_)" sourceLinked="1"/>
        <c:majorTickMark val="none"/>
        <c:minorTickMark val="none"/>
        <c:tickLblPos val="nextTo"/>
        <c:crossAx val="1442935024"/>
        <c:crosses val="autoZero"/>
        <c:crossBetween val="between"/>
      </c:valAx>
      <c:spPr>
        <a:noFill/>
        <a:ln w="25400">
          <a:noFill/>
        </a:ln>
        <a:effectLst/>
      </c:spPr>
    </c:plotArea>
    <c:plotVisOnly val="1"/>
    <c:dispBlanksAs val="gap"/>
    <c:showDLblsOverMax val="0"/>
    <c:extLst/>
  </c:chart>
  <c:spPr>
    <a:no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withinLinear" id="18">
  <a:schemeClr val="accent5"/>
</cs:colorStyle>
</file>

<file path=ppt/charts/colors16.xml><?xml version="1.0" encoding="utf-8"?>
<cs:colorStyle xmlns:cs="http://schemas.microsoft.com/office/drawing/2012/chartStyle" xmlns:a="http://schemas.openxmlformats.org/drawingml/2006/main" meth="withinLinear" id="18">
  <a:schemeClr val="accent5"/>
</cs:colorStyle>
</file>

<file path=ppt/charts/colors17.xml><?xml version="1.0" encoding="utf-8"?>
<cs:colorStyle xmlns:cs="http://schemas.microsoft.com/office/drawing/2012/chartStyle" xmlns:a="http://schemas.openxmlformats.org/drawingml/2006/main" meth="withinLinear" id="18">
  <a:schemeClr val="accent5"/>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6.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7.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4D24FDB-05F8-40EE-9F96-239C88E0269C}" type="datetimeFigureOut">
              <a:rPr lang="en-US" smtClean="0"/>
              <a:t>3/9/2023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0935ACD-FC6D-412F-B15C-F54ABA1A44BF}" type="slidenum">
              <a:rPr lang="en-US" smtClean="0"/>
              <a:t>‹#›</a:t>
            </a:fld>
            <a:endParaRPr lang="en-US"/>
          </a:p>
        </p:txBody>
      </p:sp>
    </p:spTree>
    <p:extLst>
      <p:ext uri="{BB962C8B-B14F-4D97-AF65-F5344CB8AC3E}">
        <p14:creationId xmlns:p14="http://schemas.microsoft.com/office/powerpoint/2010/main" val="2424065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36C93A0B-A9DE-4FAA-8069-629C10E18461}" type="slidenum">
              <a:rPr lang="en-US">
                <a:solidFill>
                  <a:prstClr val="black"/>
                </a:solidFill>
                <a:latin typeface="Calibri"/>
              </a:rPr>
              <a:pPr defTabSz="931774">
                <a:defRPr/>
              </a:pPr>
              <a:t>1</a:t>
            </a:fld>
            <a:endParaRPr lang="en-US" dirty="0">
              <a:solidFill>
                <a:prstClr val="black"/>
              </a:solidFill>
              <a:latin typeface="Calibri"/>
            </a:endParaRPr>
          </a:p>
        </p:txBody>
      </p:sp>
    </p:spTree>
    <p:extLst>
      <p:ext uri="{BB962C8B-B14F-4D97-AF65-F5344CB8AC3E}">
        <p14:creationId xmlns:p14="http://schemas.microsoft.com/office/powerpoint/2010/main" val="731198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my mind this is one of the most important reports developed by the Commission.  It is not based on estimates or assumptions but links thousands of actual graduation records with actual employment records over a number of years to show how public higher education is contributing to the state’s workforce and economy.</a:t>
            </a:r>
          </a:p>
          <a:p>
            <a:endParaRPr lang="en-US" dirty="0"/>
          </a:p>
          <a:p>
            <a:r>
              <a:rPr lang="en-US" dirty="0"/>
              <a:t>This report measures average salary and retention at both 1-year and 5-year intervals -- by level of education, academic discipline, and residency.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CC0F9E-7482-40C2-8B32-AC7A81BFE7A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0665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trends for the percentages of Alabama employment by degree level – for five years after graduation – so these numbers reflect the percentages of graduates who stay in Alabama for five years after graduation.</a:t>
            </a:r>
          </a:p>
          <a:p>
            <a:endParaRPr lang="en-US" dirty="0"/>
          </a:p>
          <a:p>
            <a:r>
              <a:rPr lang="en-US" dirty="0"/>
              <a:t>You’ll notice we retain about 65 percent of graduates with undergraduate certificates, and about 71 percent of graduates with an associate degree.</a:t>
            </a:r>
          </a:p>
          <a:p>
            <a:endParaRPr lang="en-US" dirty="0"/>
          </a:p>
          <a:p>
            <a:r>
              <a:rPr lang="en-US" dirty="0"/>
              <a:t>Those percentages decline at the bachelor’s level and above.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CC0F9E-7482-40C2-8B32-AC7A81BFE7A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99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trends for the percentages of Alabama employment by degree level – for five years after graduation – so these numbers reflect the percentages of graduates who stay in Alabama for five years after graduation.</a:t>
            </a:r>
          </a:p>
          <a:p>
            <a:endParaRPr lang="en-US" dirty="0"/>
          </a:p>
          <a:p>
            <a:r>
              <a:rPr lang="en-US" dirty="0"/>
              <a:t>You’ll notice we retain about 65 percent of graduates with undergraduate certificates, and about 71 percent of graduates with an associate degree.</a:t>
            </a:r>
          </a:p>
          <a:p>
            <a:endParaRPr lang="en-US" dirty="0"/>
          </a:p>
          <a:p>
            <a:r>
              <a:rPr lang="en-US" dirty="0"/>
              <a:t>Those percentages decline at the bachelor’s level and above.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CC0F9E-7482-40C2-8B32-AC7A81BFE7A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720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trends for the percentages of Alabama employment by degree level – for five years after graduation – so these numbers reflect the percentages of graduates who stay in Alabama for five years after graduation.</a:t>
            </a:r>
          </a:p>
          <a:p>
            <a:endParaRPr lang="en-US" dirty="0"/>
          </a:p>
          <a:p>
            <a:r>
              <a:rPr lang="en-US" dirty="0"/>
              <a:t>You’ll notice we retain about 65 percent of graduates with undergraduate certificates, and about 71 percent of graduates with an associate degree.</a:t>
            </a:r>
          </a:p>
          <a:p>
            <a:endParaRPr lang="en-US" dirty="0"/>
          </a:p>
          <a:p>
            <a:r>
              <a:rPr lang="en-US" dirty="0"/>
              <a:t>Those percentages decline at the bachelor’s level and above.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CC0F9E-7482-40C2-8B32-AC7A81BFE7A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6799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CC0F9E-7482-40C2-8B32-AC7A81BFE7A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3612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shows trends for the average salaries by degree level for Alabama residents – for five years after graduation – you can see the direct relationship between level of education and income.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CC0F9E-7482-40C2-8B32-AC7A81BFE7A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3404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new few slides highlight a few comparisons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CC0F9E-7482-40C2-8B32-AC7A81BFE7A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651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CC0F9E-7482-40C2-8B32-AC7A81BFE7A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5173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CC0F9E-7482-40C2-8B32-AC7A81BFE7A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985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CC0F9E-7482-40C2-8B32-AC7A81BFE7A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321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5804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CC0F9E-7482-40C2-8B32-AC7A81BFE7A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024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CC0F9E-7482-40C2-8B32-AC7A81BFE7A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664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CC0F9E-7482-40C2-8B32-AC7A81BFE7A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964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CC0F9E-7482-40C2-8B32-AC7A81BFE7A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328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CC0F9E-7482-40C2-8B32-AC7A81BFE7A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94120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CC0F9E-7482-40C2-8B32-AC7A81BFE7A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4433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CC0F9E-7482-40C2-8B32-AC7A81BFE7A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9258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CC0F9E-7482-40C2-8B32-AC7A81BFE7A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0504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CC0F9E-7482-40C2-8B32-AC7A81BFE7A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6981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31774">
              <a:defRPr/>
            </a:pPr>
            <a:fld id="{A5D78FC6-CE17-4259-A63C-DDFC12E048FC}" type="slidenum">
              <a:rPr lang="en-US">
                <a:solidFill>
                  <a:prstClr val="black"/>
                </a:solidFill>
                <a:latin typeface="Calibri"/>
              </a:rPr>
              <a:pPr defTabSz="931774">
                <a:defRPr/>
              </a:pPr>
              <a:t>53</a:t>
            </a:fld>
            <a:endParaRPr lang="en-US">
              <a:solidFill>
                <a:prstClr val="black"/>
              </a:solidFill>
              <a:latin typeface="Calibri"/>
            </a:endParaRPr>
          </a:p>
        </p:txBody>
      </p:sp>
    </p:spTree>
    <p:extLst>
      <p:ext uri="{BB962C8B-B14F-4D97-AF65-F5344CB8AC3E}">
        <p14:creationId xmlns:p14="http://schemas.microsoft.com/office/powerpoint/2010/main" val="1160828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10307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855315DC-C9C3-43F1-BD24-3948A444DC20}" type="slidenum">
              <a:rPr lang="en-US">
                <a:solidFill>
                  <a:prstClr val="black"/>
                </a:solidFill>
                <a:latin typeface="Calibri" panose="020F0502020204030204"/>
              </a:rPr>
              <a:pPr defTabSz="931774">
                <a:defRPr/>
              </a:pPr>
              <a:t>79</a:t>
            </a:fld>
            <a:endParaRPr lang="en-US">
              <a:solidFill>
                <a:prstClr val="black"/>
              </a:solidFill>
              <a:latin typeface="Calibri" panose="020F0502020204030204"/>
            </a:endParaRPr>
          </a:p>
        </p:txBody>
      </p:sp>
    </p:spTree>
    <p:extLst>
      <p:ext uri="{BB962C8B-B14F-4D97-AF65-F5344CB8AC3E}">
        <p14:creationId xmlns:p14="http://schemas.microsoft.com/office/powerpoint/2010/main" val="14642979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935ACD-FC6D-412F-B15C-F54ABA1A44BF}" type="slidenum">
              <a:rPr lang="en-US" smtClean="0"/>
              <a:t>87</a:t>
            </a:fld>
            <a:endParaRPr lang="en-US"/>
          </a:p>
        </p:txBody>
      </p:sp>
    </p:spTree>
    <p:extLst>
      <p:ext uri="{BB962C8B-B14F-4D97-AF65-F5344CB8AC3E}">
        <p14:creationId xmlns:p14="http://schemas.microsoft.com/office/powerpoint/2010/main" val="27646118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855315DC-C9C3-43F1-BD24-3948A444DC20}" type="slidenum">
              <a:rPr lang="en-US">
                <a:solidFill>
                  <a:prstClr val="black"/>
                </a:solidFill>
                <a:latin typeface="Calibri" panose="020F0502020204030204"/>
              </a:rPr>
              <a:pPr defTabSz="931774">
                <a:defRPr/>
              </a:pPr>
              <a:t>88</a:t>
            </a:fld>
            <a:endParaRPr lang="en-US">
              <a:solidFill>
                <a:prstClr val="black"/>
              </a:solidFill>
              <a:latin typeface="Calibri" panose="020F0502020204030204"/>
            </a:endParaRPr>
          </a:p>
        </p:txBody>
      </p:sp>
    </p:spTree>
    <p:extLst>
      <p:ext uri="{BB962C8B-B14F-4D97-AF65-F5344CB8AC3E}">
        <p14:creationId xmlns:p14="http://schemas.microsoft.com/office/powerpoint/2010/main" val="40747184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855315DC-C9C3-43F1-BD24-3948A444DC20}" type="slidenum">
              <a:rPr lang="en-US">
                <a:solidFill>
                  <a:prstClr val="black"/>
                </a:solidFill>
                <a:latin typeface="Calibri" panose="020F0502020204030204"/>
              </a:rPr>
              <a:pPr defTabSz="931774">
                <a:defRPr/>
              </a:pPr>
              <a:t>89</a:t>
            </a:fld>
            <a:endParaRPr lang="en-US">
              <a:solidFill>
                <a:prstClr val="black"/>
              </a:solidFill>
              <a:latin typeface="Calibri" panose="020F0502020204030204"/>
            </a:endParaRPr>
          </a:p>
        </p:txBody>
      </p:sp>
    </p:spTree>
    <p:extLst>
      <p:ext uri="{BB962C8B-B14F-4D97-AF65-F5344CB8AC3E}">
        <p14:creationId xmlns:p14="http://schemas.microsoft.com/office/powerpoint/2010/main" val="8978770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855315DC-C9C3-43F1-BD24-3948A444DC20}" type="slidenum">
              <a:rPr lang="en-US">
                <a:solidFill>
                  <a:prstClr val="black"/>
                </a:solidFill>
                <a:latin typeface="Calibri" panose="020F0502020204030204"/>
              </a:rPr>
              <a:pPr defTabSz="931774">
                <a:defRPr/>
              </a:pPr>
              <a:t>90</a:t>
            </a:fld>
            <a:endParaRPr lang="en-US">
              <a:solidFill>
                <a:prstClr val="black"/>
              </a:solidFill>
              <a:latin typeface="Calibri" panose="020F0502020204030204"/>
            </a:endParaRPr>
          </a:p>
        </p:txBody>
      </p:sp>
    </p:spTree>
    <p:extLst>
      <p:ext uri="{BB962C8B-B14F-4D97-AF65-F5344CB8AC3E}">
        <p14:creationId xmlns:p14="http://schemas.microsoft.com/office/powerpoint/2010/main" val="3493401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30993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87581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70291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04787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935ACD-FC6D-412F-B15C-F54ABA1A44BF}" type="slidenum">
              <a:rPr lang="en-US" smtClean="0"/>
              <a:t>23</a:t>
            </a:fld>
            <a:endParaRPr lang="en-US"/>
          </a:p>
        </p:txBody>
      </p:sp>
    </p:spTree>
    <p:extLst>
      <p:ext uri="{BB962C8B-B14F-4D97-AF65-F5344CB8AC3E}">
        <p14:creationId xmlns:p14="http://schemas.microsoft.com/office/powerpoint/2010/main" val="2519011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31774">
              <a:defRPr/>
            </a:pPr>
            <a:fld id="{A5D78FC6-CE17-4259-A63C-DDFC12E048FC}" type="slidenum">
              <a:rPr lang="en-US">
                <a:solidFill>
                  <a:prstClr val="black"/>
                </a:solidFill>
                <a:latin typeface="Calibri"/>
              </a:rPr>
              <a:pPr defTabSz="931774">
                <a:defRPr/>
              </a:pPr>
              <a:t>32</a:t>
            </a:fld>
            <a:endParaRPr lang="en-US">
              <a:solidFill>
                <a:prstClr val="black"/>
              </a:solidFill>
              <a:latin typeface="Calibri"/>
            </a:endParaRPr>
          </a:p>
        </p:txBody>
      </p:sp>
    </p:spTree>
    <p:extLst>
      <p:ext uri="{BB962C8B-B14F-4D97-AF65-F5344CB8AC3E}">
        <p14:creationId xmlns:p14="http://schemas.microsoft.com/office/powerpoint/2010/main" val="2228312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0EB6FCB-6CC6-4975-9755-69ABB9C15097}"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3557897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EB6FCB-6CC6-4975-9755-69ABB9C15097}"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3659373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EB6FCB-6CC6-4975-9755-69ABB9C15097}"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3231687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102BAB4-8B8D-41DD-85C7-81A0CA962007}"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a:p>
        </p:txBody>
      </p:sp>
    </p:spTree>
    <p:extLst>
      <p:ext uri="{BB962C8B-B14F-4D97-AF65-F5344CB8AC3E}">
        <p14:creationId xmlns:p14="http://schemas.microsoft.com/office/powerpoint/2010/main" val="303399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02BAB4-8B8D-41DD-85C7-81A0CA962007}"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a:p>
        </p:txBody>
      </p:sp>
    </p:spTree>
    <p:extLst>
      <p:ext uri="{BB962C8B-B14F-4D97-AF65-F5344CB8AC3E}">
        <p14:creationId xmlns:p14="http://schemas.microsoft.com/office/powerpoint/2010/main" val="1339125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02BAB4-8B8D-41DD-85C7-81A0CA962007}"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a:p>
        </p:txBody>
      </p:sp>
    </p:spTree>
    <p:extLst>
      <p:ext uri="{BB962C8B-B14F-4D97-AF65-F5344CB8AC3E}">
        <p14:creationId xmlns:p14="http://schemas.microsoft.com/office/powerpoint/2010/main" val="341915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02BAB4-8B8D-41DD-85C7-81A0CA962007}" type="datetimeFigureOut">
              <a:rPr lang="en-US" smtClean="0"/>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a:p>
        </p:txBody>
      </p:sp>
    </p:spTree>
    <p:extLst>
      <p:ext uri="{BB962C8B-B14F-4D97-AF65-F5344CB8AC3E}">
        <p14:creationId xmlns:p14="http://schemas.microsoft.com/office/powerpoint/2010/main" val="28138399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02BAB4-8B8D-41DD-85C7-81A0CA962007}" type="datetimeFigureOut">
              <a:rPr lang="en-US" smtClean="0"/>
              <a:t>3/9/2023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a:p>
        </p:txBody>
      </p:sp>
    </p:spTree>
    <p:extLst>
      <p:ext uri="{BB962C8B-B14F-4D97-AF65-F5344CB8AC3E}">
        <p14:creationId xmlns:p14="http://schemas.microsoft.com/office/powerpoint/2010/main" val="4140787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02BAB4-8B8D-41DD-85C7-81A0CA962007}" type="datetimeFigureOut">
              <a:rPr lang="en-US" smtClean="0"/>
              <a:t>3/9/2023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a:p>
        </p:txBody>
      </p:sp>
    </p:spTree>
    <p:extLst>
      <p:ext uri="{BB962C8B-B14F-4D97-AF65-F5344CB8AC3E}">
        <p14:creationId xmlns:p14="http://schemas.microsoft.com/office/powerpoint/2010/main" val="36960465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02BAB4-8B8D-41DD-85C7-81A0CA962007}" type="datetimeFigureOut">
              <a:rPr lang="en-US" smtClean="0"/>
              <a:t>3/9/2023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a:p>
        </p:txBody>
      </p:sp>
    </p:spTree>
    <p:extLst>
      <p:ext uri="{BB962C8B-B14F-4D97-AF65-F5344CB8AC3E}">
        <p14:creationId xmlns:p14="http://schemas.microsoft.com/office/powerpoint/2010/main" val="2707648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02BAB4-8B8D-41DD-85C7-81A0CA962007}" type="datetimeFigureOut">
              <a:rPr lang="en-US" smtClean="0"/>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a:p>
        </p:txBody>
      </p:sp>
    </p:spTree>
    <p:extLst>
      <p:ext uri="{BB962C8B-B14F-4D97-AF65-F5344CB8AC3E}">
        <p14:creationId xmlns:p14="http://schemas.microsoft.com/office/powerpoint/2010/main" val="697550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EB6FCB-6CC6-4975-9755-69ABB9C15097}"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4055268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02BAB4-8B8D-41DD-85C7-81A0CA962007}" type="datetimeFigureOut">
              <a:rPr lang="en-US" smtClean="0"/>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a:p>
        </p:txBody>
      </p:sp>
    </p:spTree>
    <p:extLst>
      <p:ext uri="{BB962C8B-B14F-4D97-AF65-F5344CB8AC3E}">
        <p14:creationId xmlns:p14="http://schemas.microsoft.com/office/powerpoint/2010/main" val="18244168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02BAB4-8B8D-41DD-85C7-81A0CA962007}"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a:p>
        </p:txBody>
      </p:sp>
    </p:spTree>
    <p:extLst>
      <p:ext uri="{BB962C8B-B14F-4D97-AF65-F5344CB8AC3E}">
        <p14:creationId xmlns:p14="http://schemas.microsoft.com/office/powerpoint/2010/main" val="1450073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02BAB4-8B8D-41DD-85C7-81A0CA962007}"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a:p>
        </p:txBody>
      </p:sp>
    </p:spTree>
    <p:extLst>
      <p:ext uri="{BB962C8B-B14F-4D97-AF65-F5344CB8AC3E}">
        <p14:creationId xmlns:p14="http://schemas.microsoft.com/office/powerpoint/2010/main" val="1093536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B19D-D15F-41EB-A292-3CDB0B1F5A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3B9A7B-CBAF-4142-9633-359E62B2ED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7A89D0-038E-4294-A562-78C255F2B681}"/>
              </a:ext>
            </a:extLst>
          </p:cNvPr>
          <p:cNvSpPr>
            <a:spLocks noGrp="1"/>
          </p:cNvSpPr>
          <p:nvPr>
            <p:ph type="dt" sz="half" idx="10"/>
          </p:nvPr>
        </p:nvSpPr>
        <p:spPr/>
        <p:txBody>
          <a:bodyPr/>
          <a:lstStyle/>
          <a:p>
            <a:fld id="{82964662-397C-4316-9321-D840B151AA8E}" type="datetimeFigureOut">
              <a:rPr lang="en-US" smtClean="0"/>
              <a:t>3/9/2023</a:t>
            </a:fld>
            <a:endParaRPr lang="en-US"/>
          </a:p>
        </p:txBody>
      </p:sp>
      <p:sp>
        <p:nvSpPr>
          <p:cNvPr id="5" name="Footer Placeholder 4">
            <a:extLst>
              <a:ext uri="{FF2B5EF4-FFF2-40B4-BE49-F238E27FC236}">
                <a16:creationId xmlns:a16="http://schemas.microsoft.com/office/drawing/2014/main" id="{3F87A5F3-08DE-418D-B5F3-B375CA0AA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33EA8C-9E14-43B7-A4A9-3DA7D208A560}"/>
              </a:ext>
            </a:extLst>
          </p:cNvPr>
          <p:cNvSpPr>
            <a:spLocks noGrp="1"/>
          </p:cNvSpPr>
          <p:nvPr>
            <p:ph type="sldNum" sz="quarter" idx="12"/>
          </p:nvPr>
        </p:nvSpPr>
        <p:spPr/>
        <p:txBody>
          <a:bodyPr/>
          <a:lstStyle/>
          <a:p>
            <a:fld id="{1D2A9D9B-8B72-4F58-8FD2-6065E7E61A6A}" type="slidenum">
              <a:rPr lang="en-US" smtClean="0"/>
              <a:t>‹#›</a:t>
            </a:fld>
            <a:endParaRPr lang="en-US"/>
          </a:p>
        </p:txBody>
      </p:sp>
    </p:spTree>
    <p:extLst>
      <p:ext uri="{BB962C8B-B14F-4D97-AF65-F5344CB8AC3E}">
        <p14:creationId xmlns:p14="http://schemas.microsoft.com/office/powerpoint/2010/main" val="5475436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6DF44-4103-4F69-B8D6-93E1563BCD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A1EC1B-34C9-4D99-8A54-8704968701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FF1893-1D6B-4B6D-B29C-8B0B675C63F2}"/>
              </a:ext>
            </a:extLst>
          </p:cNvPr>
          <p:cNvSpPr>
            <a:spLocks noGrp="1"/>
          </p:cNvSpPr>
          <p:nvPr>
            <p:ph type="dt" sz="half" idx="10"/>
          </p:nvPr>
        </p:nvSpPr>
        <p:spPr/>
        <p:txBody>
          <a:bodyPr/>
          <a:lstStyle/>
          <a:p>
            <a:fld id="{82964662-397C-4316-9321-D840B151AA8E}" type="datetimeFigureOut">
              <a:rPr lang="en-US" smtClean="0"/>
              <a:t>3/9/2023</a:t>
            </a:fld>
            <a:endParaRPr lang="en-US"/>
          </a:p>
        </p:txBody>
      </p:sp>
      <p:sp>
        <p:nvSpPr>
          <p:cNvPr id="5" name="Footer Placeholder 4">
            <a:extLst>
              <a:ext uri="{FF2B5EF4-FFF2-40B4-BE49-F238E27FC236}">
                <a16:creationId xmlns:a16="http://schemas.microsoft.com/office/drawing/2014/main" id="{0B8ECBEB-6C6B-4689-A998-28175B6879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C223C3-EE25-4FEE-A72F-CF73CD9FAB97}"/>
              </a:ext>
            </a:extLst>
          </p:cNvPr>
          <p:cNvSpPr>
            <a:spLocks noGrp="1"/>
          </p:cNvSpPr>
          <p:nvPr>
            <p:ph type="sldNum" sz="quarter" idx="12"/>
          </p:nvPr>
        </p:nvSpPr>
        <p:spPr/>
        <p:txBody>
          <a:bodyPr/>
          <a:lstStyle/>
          <a:p>
            <a:fld id="{1D2A9D9B-8B72-4F58-8FD2-6065E7E61A6A}" type="slidenum">
              <a:rPr lang="en-US" smtClean="0"/>
              <a:t>‹#›</a:t>
            </a:fld>
            <a:endParaRPr lang="en-US"/>
          </a:p>
        </p:txBody>
      </p:sp>
    </p:spTree>
    <p:extLst>
      <p:ext uri="{BB962C8B-B14F-4D97-AF65-F5344CB8AC3E}">
        <p14:creationId xmlns:p14="http://schemas.microsoft.com/office/powerpoint/2010/main" val="38094753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E3FAF-FD62-46B6-BCC6-5C752A33E9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31C551-C42E-4113-9BEE-E550672B8B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93E670-C339-4BF1-96A6-6E22EAC05BDE}"/>
              </a:ext>
            </a:extLst>
          </p:cNvPr>
          <p:cNvSpPr>
            <a:spLocks noGrp="1"/>
          </p:cNvSpPr>
          <p:nvPr>
            <p:ph type="dt" sz="half" idx="10"/>
          </p:nvPr>
        </p:nvSpPr>
        <p:spPr/>
        <p:txBody>
          <a:bodyPr/>
          <a:lstStyle/>
          <a:p>
            <a:fld id="{82964662-397C-4316-9321-D840B151AA8E}" type="datetimeFigureOut">
              <a:rPr lang="en-US" smtClean="0"/>
              <a:t>3/9/2023</a:t>
            </a:fld>
            <a:endParaRPr lang="en-US"/>
          </a:p>
        </p:txBody>
      </p:sp>
      <p:sp>
        <p:nvSpPr>
          <p:cNvPr id="5" name="Footer Placeholder 4">
            <a:extLst>
              <a:ext uri="{FF2B5EF4-FFF2-40B4-BE49-F238E27FC236}">
                <a16:creationId xmlns:a16="http://schemas.microsoft.com/office/drawing/2014/main" id="{9CE525ED-621B-43B1-936F-CD7EFED17D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89E998-9346-4CB9-84CA-B481C93176F0}"/>
              </a:ext>
            </a:extLst>
          </p:cNvPr>
          <p:cNvSpPr>
            <a:spLocks noGrp="1"/>
          </p:cNvSpPr>
          <p:nvPr>
            <p:ph type="sldNum" sz="quarter" idx="12"/>
          </p:nvPr>
        </p:nvSpPr>
        <p:spPr/>
        <p:txBody>
          <a:bodyPr/>
          <a:lstStyle/>
          <a:p>
            <a:fld id="{1D2A9D9B-8B72-4F58-8FD2-6065E7E61A6A}" type="slidenum">
              <a:rPr lang="en-US" smtClean="0"/>
              <a:t>‹#›</a:t>
            </a:fld>
            <a:endParaRPr lang="en-US"/>
          </a:p>
        </p:txBody>
      </p:sp>
    </p:spTree>
    <p:extLst>
      <p:ext uri="{BB962C8B-B14F-4D97-AF65-F5344CB8AC3E}">
        <p14:creationId xmlns:p14="http://schemas.microsoft.com/office/powerpoint/2010/main" val="38754224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F9406-6D35-4FCE-B858-4E47B8761B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918DBC-91BE-49C2-A509-815FCE9A22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6B0389-3CF1-4C28-8BAF-668AB4C1AF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7FB47D-0D14-4AC3-9428-F5F0381E964E}"/>
              </a:ext>
            </a:extLst>
          </p:cNvPr>
          <p:cNvSpPr>
            <a:spLocks noGrp="1"/>
          </p:cNvSpPr>
          <p:nvPr>
            <p:ph type="dt" sz="half" idx="10"/>
          </p:nvPr>
        </p:nvSpPr>
        <p:spPr/>
        <p:txBody>
          <a:bodyPr/>
          <a:lstStyle/>
          <a:p>
            <a:fld id="{82964662-397C-4316-9321-D840B151AA8E}" type="datetimeFigureOut">
              <a:rPr lang="en-US" smtClean="0"/>
              <a:t>3/9/2023</a:t>
            </a:fld>
            <a:endParaRPr lang="en-US"/>
          </a:p>
        </p:txBody>
      </p:sp>
      <p:sp>
        <p:nvSpPr>
          <p:cNvPr id="6" name="Footer Placeholder 5">
            <a:extLst>
              <a:ext uri="{FF2B5EF4-FFF2-40B4-BE49-F238E27FC236}">
                <a16:creationId xmlns:a16="http://schemas.microsoft.com/office/drawing/2014/main" id="{08A8DE4F-F9CB-4B3A-A6A4-3A26E1B681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DFC4F9-498B-4719-8750-6E51D51E9868}"/>
              </a:ext>
            </a:extLst>
          </p:cNvPr>
          <p:cNvSpPr>
            <a:spLocks noGrp="1"/>
          </p:cNvSpPr>
          <p:nvPr>
            <p:ph type="sldNum" sz="quarter" idx="12"/>
          </p:nvPr>
        </p:nvSpPr>
        <p:spPr/>
        <p:txBody>
          <a:bodyPr/>
          <a:lstStyle/>
          <a:p>
            <a:fld id="{1D2A9D9B-8B72-4F58-8FD2-6065E7E61A6A}" type="slidenum">
              <a:rPr lang="en-US" smtClean="0"/>
              <a:t>‹#›</a:t>
            </a:fld>
            <a:endParaRPr lang="en-US"/>
          </a:p>
        </p:txBody>
      </p:sp>
    </p:spTree>
    <p:extLst>
      <p:ext uri="{BB962C8B-B14F-4D97-AF65-F5344CB8AC3E}">
        <p14:creationId xmlns:p14="http://schemas.microsoft.com/office/powerpoint/2010/main" val="20712817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533C6-73DC-426A-8486-28570EACB0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0E5942-1503-48A4-A5FD-BC8CEA0BD2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30B272-9ECA-41C8-9A27-7835FFB721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39F51B-372B-4C29-A207-CE4F346D87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1A33D-7AB3-4FBF-AE50-F58E10620C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289838-7A40-4E7F-B761-6EC37B8A1206}"/>
              </a:ext>
            </a:extLst>
          </p:cNvPr>
          <p:cNvSpPr>
            <a:spLocks noGrp="1"/>
          </p:cNvSpPr>
          <p:nvPr>
            <p:ph type="dt" sz="half" idx="10"/>
          </p:nvPr>
        </p:nvSpPr>
        <p:spPr/>
        <p:txBody>
          <a:bodyPr/>
          <a:lstStyle/>
          <a:p>
            <a:fld id="{82964662-397C-4316-9321-D840B151AA8E}" type="datetimeFigureOut">
              <a:rPr lang="en-US" smtClean="0"/>
              <a:t>3/9/2023</a:t>
            </a:fld>
            <a:endParaRPr lang="en-US"/>
          </a:p>
        </p:txBody>
      </p:sp>
      <p:sp>
        <p:nvSpPr>
          <p:cNvPr id="8" name="Footer Placeholder 7">
            <a:extLst>
              <a:ext uri="{FF2B5EF4-FFF2-40B4-BE49-F238E27FC236}">
                <a16:creationId xmlns:a16="http://schemas.microsoft.com/office/drawing/2014/main" id="{ADAB37DF-F0F4-4A9E-9E85-163AF4252B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1FCB8C-444D-4179-A34C-E1DC00F96468}"/>
              </a:ext>
            </a:extLst>
          </p:cNvPr>
          <p:cNvSpPr>
            <a:spLocks noGrp="1"/>
          </p:cNvSpPr>
          <p:nvPr>
            <p:ph type="sldNum" sz="quarter" idx="12"/>
          </p:nvPr>
        </p:nvSpPr>
        <p:spPr/>
        <p:txBody>
          <a:bodyPr/>
          <a:lstStyle/>
          <a:p>
            <a:fld id="{1D2A9D9B-8B72-4F58-8FD2-6065E7E61A6A}" type="slidenum">
              <a:rPr lang="en-US" smtClean="0"/>
              <a:t>‹#›</a:t>
            </a:fld>
            <a:endParaRPr lang="en-US"/>
          </a:p>
        </p:txBody>
      </p:sp>
    </p:spTree>
    <p:extLst>
      <p:ext uri="{BB962C8B-B14F-4D97-AF65-F5344CB8AC3E}">
        <p14:creationId xmlns:p14="http://schemas.microsoft.com/office/powerpoint/2010/main" val="16010025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14791-3CA6-45B8-9F6A-9F98190F41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75017A-DEA2-4ED3-87D8-01A05628130B}"/>
              </a:ext>
            </a:extLst>
          </p:cNvPr>
          <p:cNvSpPr>
            <a:spLocks noGrp="1"/>
          </p:cNvSpPr>
          <p:nvPr>
            <p:ph type="dt" sz="half" idx="10"/>
          </p:nvPr>
        </p:nvSpPr>
        <p:spPr/>
        <p:txBody>
          <a:bodyPr/>
          <a:lstStyle/>
          <a:p>
            <a:fld id="{82964662-397C-4316-9321-D840B151AA8E}" type="datetimeFigureOut">
              <a:rPr lang="en-US" smtClean="0"/>
              <a:t>3/9/2023</a:t>
            </a:fld>
            <a:endParaRPr lang="en-US"/>
          </a:p>
        </p:txBody>
      </p:sp>
      <p:sp>
        <p:nvSpPr>
          <p:cNvPr id="4" name="Footer Placeholder 3">
            <a:extLst>
              <a:ext uri="{FF2B5EF4-FFF2-40B4-BE49-F238E27FC236}">
                <a16:creationId xmlns:a16="http://schemas.microsoft.com/office/drawing/2014/main" id="{BC474757-454B-4824-9B60-C6AE97E3D4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3D7C86-ECF3-441A-9060-4AB33D11DA10}"/>
              </a:ext>
            </a:extLst>
          </p:cNvPr>
          <p:cNvSpPr>
            <a:spLocks noGrp="1"/>
          </p:cNvSpPr>
          <p:nvPr>
            <p:ph type="sldNum" sz="quarter" idx="12"/>
          </p:nvPr>
        </p:nvSpPr>
        <p:spPr/>
        <p:txBody>
          <a:bodyPr/>
          <a:lstStyle/>
          <a:p>
            <a:fld id="{1D2A9D9B-8B72-4F58-8FD2-6065E7E61A6A}" type="slidenum">
              <a:rPr lang="en-US" smtClean="0"/>
              <a:t>‹#›</a:t>
            </a:fld>
            <a:endParaRPr lang="en-US"/>
          </a:p>
        </p:txBody>
      </p:sp>
    </p:spTree>
    <p:extLst>
      <p:ext uri="{BB962C8B-B14F-4D97-AF65-F5344CB8AC3E}">
        <p14:creationId xmlns:p14="http://schemas.microsoft.com/office/powerpoint/2010/main" val="32792902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C0E339-C03B-4AA9-8C18-687C79F6FD8B}"/>
              </a:ext>
            </a:extLst>
          </p:cNvPr>
          <p:cNvSpPr>
            <a:spLocks noGrp="1"/>
          </p:cNvSpPr>
          <p:nvPr>
            <p:ph type="dt" sz="half" idx="10"/>
          </p:nvPr>
        </p:nvSpPr>
        <p:spPr/>
        <p:txBody>
          <a:bodyPr/>
          <a:lstStyle/>
          <a:p>
            <a:fld id="{82964662-397C-4316-9321-D840B151AA8E}" type="datetimeFigureOut">
              <a:rPr lang="en-US" smtClean="0"/>
              <a:t>3/9/2023</a:t>
            </a:fld>
            <a:endParaRPr lang="en-US"/>
          </a:p>
        </p:txBody>
      </p:sp>
      <p:sp>
        <p:nvSpPr>
          <p:cNvPr id="3" name="Footer Placeholder 2">
            <a:extLst>
              <a:ext uri="{FF2B5EF4-FFF2-40B4-BE49-F238E27FC236}">
                <a16:creationId xmlns:a16="http://schemas.microsoft.com/office/drawing/2014/main" id="{C6B599C3-7A5F-4146-8787-0400335684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8F6CA9-612E-4E12-A218-9C1887272213}"/>
              </a:ext>
            </a:extLst>
          </p:cNvPr>
          <p:cNvSpPr>
            <a:spLocks noGrp="1"/>
          </p:cNvSpPr>
          <p:nvPr>
            <p:ph type="sldNum" sz="quarter" idx="12"/>
          </p:nvPr>
        </p:nvSpPr>
        <p:spPr/>
        <p:txBody>
          <a:bodyPr/>
          <a:lstStyle/>
          <a:p>
            <a:fld id="{1D2A9D9B-8B72-4F58-8FD2-6065E7E61A6A}" type="slidenum">
              <a:rPr lang="en-US" smtClean="0"/>
              <a:t>‹#›</a:t>
            </a:fld>
            <a:endParaRPr lang="en-US"/>
          </a:p>
        </p:txBody>
      </p:sp>
    </p:spTree>
    <p:extLst>
      <p:ext uri="{BB962C8B-B14F-4D97-AF65-F5344CB8AC3E}">
        <p14:creationId xmlns:p14="http://schemas.microsoft.com/office/powerpoint/2010/main" val="1206730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EB6FCB-6CC6-4975-9755-69ABB9C15097}"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26261107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927CE-7BFE-4B70-BEA0-598AE9B097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E2DC14-37E7-4C8A-A4DD-BCB25EB06C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C5CE53-5437-4FA0-A37F-34A44FB2C3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DD1312-D547-4614-9056-74F2BA63B071}"/>
              </a:ext>
            </a:extLst>
          </p:cNvPr>
          <p:cNvSpPr>
            <a:spLocks noGrp="1"/>
          </p:cNvSpPr>
          <p:nvPr>
            <p:ph type="dt" sz="half" idx="10"/>
          </p:nvPr>
        </p:nvSpPr>
        <p:spPr/>
        <p:txBody>
          <a:bodyPr/>
          <a:lstStyle/>
          <a:p>
            <a:fld id="{82964662-397C-4316-9321-D840B151AA8E}" type="datetimeFigureOut">
              <a:rPr lang="en-US" smtClean="0"/>
              <a:t>3/9/2023</a:t>
            </a:fld>
            <a:endParaRPr lang="en-US"/>
          </a:p>
        </p:txBody>
      </p:sp>
      <p:sp>
        <p:nvSpPr>
          <p:cNvPr id="6" name="Footer Placeholder 5">
            <a:extLst>
              <a:ext uri="{FF2B5EF4-FFF2-40B4-BE49-F238E27FC236}">
                <a16:creationId xmlns:a16="http://schemas.microsoft.com/office/drawing/2014/main" id="{060C52D8-A94E-4C12-8D24-94A73DA4E6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3E3457-CF4E-4FFC-AE9D-725364F66B46}"/>
              </a:ext>
            </a:extLst>
          </p:cNvPr>
          <p:cNvSpPr>
            <a:spLocks noGrp="1"/>
          </p:cNvSpPr>
          <p:nvPr>
            <p:ph type="sldNum" sz="quarter" idx="12"/>
          </p:nvPr>
        </p:nvSpPr>
        <p:spPr/>
        <p:txBody>
          <a:bodyPr/>
          <a:lstStyle/>
          <a:p>
            <a:fld id="{1D2A9D9B-8B72-4F58-8FD2-6065E7E61A6A}" type="slidenum">
              <a:rPr lang="en-US" smtClean="0"/>
              <a:t>‹#›</a:t>
            </a:fld>
            <a:endParaRPr lang="en-US"/>
          </a:p>
        </p:txBody>
      </p:sp>
    </p:spTree>
    <p:extLst>
      <p:ext uri="{BB962C8B-B14F-4D97-AF65-F5344CB8AC3E}">
        <p14:creationId xmlns:p14="http://schemas.microsoft.com/office/powerpoint/2010/main" val="39776054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134B3-F313-4C5F-8538-271C9AAD08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07D97C-B608-4247-858C-62E40A0862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1F87FF-7B63-49D1-A462-8521DD9A5A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53BF10-3ED8-48D5-BE9B-5729DAA46D96}"/>
              </a:ext>
            </a:extLst>
          </p:cNvPr>
          <p:cNvSpPr>
            <a:spLocks noGrp="1"/>
          </p:cNvSpPr>
          <p:nvPr>
            <p:ph type="dt" sz="half" idx="10"/>
          </p:nvPr>
        </p:nvSpPr>
        <p:spPr/>
        <p:txBody>
          <a:bodyPr/>
          <a:lstStyle/>
          <a:p>
            <a:fld id="{82964662-397C-4316-9321-D840B151AA8E}" type="datetimeFigureOut">
              <a:rPr lang="en-US" smtClean="0"/>
              <a:t>3/9/2023</a:t>
            </a:fld>
            <a:endParaRPr lang="en-US"/>
          </a:p>
        </p:txBody>
      </p:sp>
      <p:sp>
        <p:nvSpPr>
          <p:cNvPr id="6" name="Footer Placeholder 5">
            <a:extLst>
              <a:ext uri="{FF2B5EF4-FFF2-40B4-BE49-F238E27FC236}">
                <a16:creationId xmlns:a16="http://schemas.microsoft.com/office/drawing/2014/main" id="{9341116B-AF92-46DD-962F-3BB47593CA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C2A6D3-1B4F-40B7-A140-3EF057AFD4EC}"/>
              </a:ext>
            </a:extLst>
          </p:cNvPr>
          <p:cNvSpPr>
            <a:spLocks noGrp="1"/>
          </p:cNvSpPr>
          <p:nvPr>
            <p:ph type="sldNum" sz="quarter" idx="12"/>
          </p:nvPr>
        </p:nvSpPr>
        <p:spPr/>
        <p:txBody>
          <a:bodyPr/>
          <a:lstStyle/>
          <a:p>
            <a:fld id="{1D2A9D9B-8B72-4F58-8FD2-6065E7E61A6A}" type="slidenum">
              <a:rPr lang="en-US" smtClean="0"/>
              <a:t>‹#›</a:t>
            </a:fld>
            <a:endParaRPr lang="en-US"/>
          </a:p>
        </p:txBody>
      </p:sp>
    </p:spTree>
    <p:extLst>
      <p:ext uri="{BB962C8B-B14F-4D97-AF65-F5344CB8AC3E}">
        <p14:creationId xmlns:p14="http://schemas.microsoft.com/office/powerpoint/2010/main" val="18986879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64922-3707-42F6-A101-938ED8E2C8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1E4A0C-0976-43FF-BD85-21947C2D61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690DCE-D8E9-4A75-A3CA-874C97AC35D1}"/>
              </a:ext>
            </a:extLst>
          </p:cNvPr>
          <p:cNvSpPr>
            <a:spLocks noGrp="1"/>
          </p:cNvSpPr>
          <p:nvPr>
            <p:ph type="dt" sz="half" idx="10"/>
          </p:nvPr>
        </p:nvSpPr>
        <p:spPr/>
        <p:txBody>
          <a:bodyPr/>
          <a:lstStyle/>
          <a:p>
            <a:fld id="{82964662-397C-4316-9321-D840B151AA8E}" type="datetimeFigureOut">
              <a:rPr lang="en-US" smtClean="0"/>
              <a:t>3/9/2023</a:t>
            </a:fld>
            <a:endParaRPr lang="en-US"/>
          </a:p>
        </p:txBody>
      </p:sp>
      <p:sp>
        <p:nvSpPr>
          <p:cNvPr id="5" name="Footer Placeholder 4">
            <a:extLst>
              <a:ext uri="{FF2B5EF4-FFF2-40B4-BE49-F238E27FC236}">
                <a16:creationId xmlns:a16="http://schemas.microsoft.com/office/drawing/2014/main" id="{CE08D09D-6EF6-40F3-A3D7-6FC824EA87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E6AED6-1929-40E5-8131-E7848A3C1DE3}"/>
              </a:ext>
            </a:extLst>
          </p:cNvPr>
          <p:cNvSpPr>
            <a:spLocks noGrp="1"/>
          </p:cNvSpPr>
          <p:nvPr>
            <p:ph type="sldNum" sz="quarter" idx="12"/>
          </p:nvPr>
        </p:nvSpPr>
        <p:spPr/>
        <p:txBody>
          <a:bodyPr/>
          <a:lstStyle/>
          <a:p>
            <a:fld id="{1D2A9D9B-8B72-4F58-8FD2-6065E7E61A6A}" type="slidenum">
              <a:rPr lang="en-US" smtClean="0"/>
              <a:t>‹#›</a:t>
            </a:fld>
            <a:endParaRPr lang="en-US"/>
          </a:p>
        </p:txBody>
      </p:sp>
    </p:spTree>
    <p:extLst>
      <p:ext uri="{BB962C8B-B14F-4D97-AF65-F5344CB8AC3E}">
        <p14:creationId xmlns:p14="http://schemas.microsoft.com/office/powerpoint/2010/main" val="26518071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A6515A-1484-4B46-8D63-9FC755348D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999F39-6CDD-468E-80A1-036E3DCDD1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FC56A-14B7-4778-A1A0-90BAC3879E7A}"/>
              </a:ext>
            </a:extLst>
          </p:cNvPr>
          <p:cNvSpPr>
            <a:spLocks noGrp="1"/>
          </p:cNvSpPr>
          <p:nvPr>
            <p:ph type="dt" sz="half" idx="10"/>
          </p:nvPr>
        </p:nvSpPr>
        <p:spPr/>
        <p:txBody>
          <a:bodyPr/>
          <a:lstStyle/>
          <a:p>
            <a:fld id="{82964662-397C-4316-9321-D840B151AA8E}" type="datetimeFigureOut">
              <a:rPr lang="en-US" smtClean="0"/>
              <a:t>3/9/2023</a:t>
            </a:fld>
            <a:endParaRPr lang="en-US"/>
          </a:p>
        </p:txBody>
      </p:sp>
      <p:sp>
        <p:nvSpPr>
          <p:cNvPr id="5" name="Footer Placeholder 4">
            <a:extLst>
              <a:ext uri="{FF2B5EF4-FFF2-40B4-BE49-F238E27FC236}">
                <a16:creationId xmlns:a16="http://schemas.microsoft.com/office/drawing/2014/main" id="{6477F49C-B3F4-4F72-B57F-078263F69E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39923-3F5E-48DA-9C5E-3D1F5A47B568}"/>
              </a:ext>
            </a:extLst>
          </p:cNvPr>
          <p:cNvSpPr>
            <a:spLocks noGrp="1"/>
          </p:cNvSpPr>
          <p:nvPr>
            <p:ph type="sldNum" sz="quarter" idx="12"/>
          </p:nvPr>
        </p:nvSpPr>
        <p:spPr/>
        <p:txBody>
          <a:bodyPr/>
          <a:lstStyle/>
          <a:p>
            <a:fld id="{1D2A9D9B-8B72-4F58-8FD2-6065E7E61A6A}" type="slidenum">
              <a:rPr lang="en-US" smtClean="0"/>
              <a:t>‹#›</a:t>
            </a:fld>
            <a:endParaRPr lang="en-US"/>
          </a:p>
        </p:txBody>
      </p:sp>
    </p:spTree>
    <p:extLst>
      <p:ext uri="{BB962C8B-B14F-4D97-AF65-F5344CB8AC3E}">
        <p14:creationId xmlns:p14="http://schemas.microsoft.com/office/powerpoint/2010/main" val="2972989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EB6FCB-6CC6-4975-9755-69ABB9C15097}" type="datetimeFigureOut">
              <a:rPr lang="en-US" smtClean="0"/>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332990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0EB6FCB-6CC6-4975-9755-69ABB9C15097}" type="datetimeFigureOut">
              <a:rPr lang="en-US" smtClean="0"/>
              <a:t>3/9/2023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3735259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0EB6FCB-6CC6-4975-9755-69ABB9C15097}" type="datetimeFigureOut">
              <a:rPr lang="en-US" smtClean="0"/>
              <a:t>3/9/2023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3406594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EB6FCB-6CC6-4975-9755-69ABB9C15097}" type="datetimeFigureOut">
              <a:rPr lang="en-US" smtClean="0"/>
              <a:t>3/9/2023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1770138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EB6FCB-6CC6-4975-9755-69ABB9C15097}" type="datetimeFigureOut">
              <a:rPr lang="en-US" smtClean="0"/>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3520917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EB6FCB-6CC6-4975-9755-69ABB9C15097}" type="datetimeFigureOut">
              <a:rPr lang="en-US" smtClean="0"/>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1188718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B6FCB-6CC6-4975-9755-69ABB9C15097}" type="datetimeFigureOut">
              <a:rPr lang="en-US" smtClean="0"/>
              <a:t>3/9/2023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AD39B-5A44-44DA-A967-458605B77F6A}" type="slidenum">
              <a:rPr lang="en-US" smtClean="0"/>
              <a:t>‹#›</a:t>
            </a:fld>
            <a:endParaRPr lang="en-US"/>
          </a:p>
        </p:txBody>
      </p:sp>
    </p:spTree>
    <p:extLst>
      <p:ext uri="{BB962C8B-B14F-4D97-AF65-F5344CB8AC3E}">
        <p14:creationId xmlns:p14="http://schemas.microsoft.com/office/powerpoint/2010/main" val="3099546650"/>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02BAB4-8B8D-41DD-85C7-81A0CA962007}" type="datetimeFigureOut">
              <a:rPr lang="en-US" smtClean="0"/>
              <a:t>3/9/2023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a:p>
        </p:txBody>
      </p:sp>
    </p:spTree>
    <p:extLst>
      <p:ext uri="{BB962C8B-B14F-4D97-AF65-F5344CB8AC3E}">
        <p14:creationId xmlns:p14="http://schemas.microsoft.com/office/powerpoint/2010/main" val="3269486713"/>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267AA2-0819-452B-A005-182736A938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B44227-6444-4A6C-8067-53E7D0B247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E9A82A-95EA-46AF-8F68-F202C7955C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964662-397C-4316-9321-D840B151AA8E}" type="datetimeFigureOut">
              <a:rPr lang="en-US" smtClean="0"/>
              <a:t>3/9/2023</a:t>
            </a:fld>
            <a:endParaRPr lang="en-US"/>
          </a:p>
        </p:txBody>
      </p:sp>
      <p:sp>
        <p:nvSpPr>
          <p:cNvPr id="5" name="Footer Placeholder 4">
            <a:extLst>
              <a:ext uri="{FF2B5EF4-FFF2-40B4-BE49-F238E27FC236}">
                <a16:creationId xmlns:a16="http://schemas.microsoft.com/office/drawing/2014/main" id="{24ADE684-FB1D-4862-89A0-E916A92F2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3489DB-8B6B-4C7F-B8E6-A333CDD936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2A9D9B-8B72-4F58-8FD2-6065E7E61A6A}" type="slidenum">
              <a:rPr lang="en-US" smtClean="0"/>
              <a:t>‹#›</a:t>
            </a:fld>
            <a:endParaRPr lang="en-US"/>
          </a:p>
        </p:txBody>
      </p:sp>
    </p:spTree>
    <p:extLst>
      <p:ext uri="{BB962C8B-B14F-4D97-AF65-F5344CB8AC3E}">
        <p14:creationId xmlns:p14="http://schemas.microsoft.com/office/powerpoint/2010/main" val="3040313416"/>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hyperlink" Target="https://data.census.gov/mdat/#/search?ds=ACSPUMS5Y2018" TargetMode="External"/><Relationship Id="rId2" Type="http://schemas.openxmlformats.org/officeDocument/2006/relationships/image" Target="../media/image20.emf"/><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hyperlink" Target="https://data.census.gov/mdat/#/search?ds=ACSPUMS5Y2018" TargetMode="External"/><Relationship Id="rId2" Type="http://schemas.openxmlformats.org/officeDocument/2006/relationships/image" Target="../media/image20.emf"/><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1.jpeg"/><Relationship Id="rId7"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image" Target="../media/image21.jpeg"/><Relationship Id="rId7" Type="http://schemas.openxmlformats.org/officeDocument/2006/relationships/chart" Target="../charts/chart7.xml"/><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chart" Target="../charts/chart11.xml"/><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chart" Target="../charts/chart14.xml"/><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3.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9.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9.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jpe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56.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18" Type="http://schemas.openxmlformats.org/officeDocument/2006/relationships/image" Target="../media/image107.png"/><Relationship Id="rId26" Type="http://schemas.openxmlformats.org/officeDocument/2006/relationships/image" Target="../media/image115.png"/><Relationship Id="rId3" Type="http://schemas.openxmlformats.org/officeDocument/2006/relationships/image" Target="../media/image92.jpeg"/><Relationship Id="rId21" Type="http://schemas.openxmlformats.org/officeDocument/2006/relationships/image" Target="../media/image110.jpeg"/><Relationship Id="rId7" Type="http://schemas.openxmlformats.org/officeDocument/2006/relationships/image" Target="../media/image96.png"/><Relationship Id="rId12" Type="http://schemas.openxmlformats.org/officeDocument/2006/relationships/image" Target="../media/image101.jpeg"/><Relationship Id="rId17" Type="http://schemas.openxmlformats.org/officeDocument/2006/relationships/image" Target="../media/image106.jpeg"/><Relationship Id="rId25" Type="http://schemas.openxmlformats.org/officeDocument/2006/relationships/image" Target="../media/image114.jpeg"/><Relationship Id="rId2" Type="http://schemas.openxmlformats.org/officeDocument/2006/relationships/image" Target="../media/image91.jpg"/><Relationship Id="rId16" Type="http://schemas.openxmlformats.org/officeDocument/2006/relationships/image" Target="../media/image105.png"/><Relationship Id="rId20"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100.png"/><Relationship Id="rId24" Type="http://schemas.openxmlformats.org/officeDocument/2006/relationships/image" Target="../media/image113.jpeg"/><Relationship Id="rId5" Type="http://schemas.openxmlformats.org/officeDocument/2006/relationships/image" Target="../media/image94.png"/><Relationship Id="rId15" Type="http://schemas.openxmlformats.org/officeDocument/2006/relationships/image" Target="../media/image104.png"/><Relationship Id="rId23" Type="http://schemas.openxmlformats.org/officeDocument/2006/relationships/image" Target="../media/image112.jpg"/><Relationship Id="rId10" Type="http://schemas.openxmlformats.org/officeDocument/2006/relationships/image" Target="../media/image99.jpeg"/><Relationship Id="rId19" Type="http://schemas.openxmlformats.org/officeDocument/2006/relationships/image" Target="../media/image108.png"/><Relationship Id="rId4" Type="http://schemas.openxmlformats.org/officeDocument/2006/relationships/image" Target="../media/image93.jpg"/><Relationship Id="rId9" Type="http://schemas.openxmlformats.org/officeDocument/2006/relationships/image" Target="../media/image98.png"/><Relationship Id="rId14" Type="http://schemas.openxmlformats.org/officeDocument/2006/relationships/image" Target="../media/image103.gif"/><Relationship Id="rId22" Type="http://schemas.openxmlformats.org/officeDocument/2006/relationships/image" Target="../media/image111.png"/><Relationship Id="rId27" Type="http://schemas.microsoft.com/office/2007/relationships/hdphoto" Target="../media/hdphoto1.wdp"/></Relationships>
</file>

<file path=ppt/slides/_rels/slide7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90" name="Rectangle 6"/>
          <p:cNvSpPr>
            <a:spLocks noGrp="1" noChangeArrowheads="1"/>
          </p:cNvSpPr>
          <p:nvPr>
            <p:ph type="ctrTitle"/>
          </p:nvPr>
        </p:nvSpPr>
        <p:spPr>
          <a:xfrm>
            <a:off x="286870" y="421211"/>
            <a:ext cx="11618259" cy="629579"/>
          </a:xfrm>
        </p:spPr>
        <p:txBody>
          <a:bodyPr>
            <a:noAutofit/>
          </a:bodyPr>
          <a:lstStyle/>
          <a:p>
            <a:pPr>
              <a:defRPr/>
            </a:pPr>
            <a:r>
              <a:rPr lang="en-US" sz="4800" b="1" dirty="0">
                <a:solidFill>
                  <a:srgbClr val="783420"/>
                </a:solidFill>
                <a:latin typeface="+mn-lt"/>
              </a:rPr>
              <a:t>Alabama Commission on Higher Education  </a:t>
            </a:r>
          </a:p>
        </p:txBody>
      </p:sp>
      <p:sp>
        <p:nvSpPr>
          <p:cNvPr id="553986" name="Rectangle 2"/>
          <p:cNvSpPr>
            <a:spLocks noGrp="1" noChangeArrowheads="1"/>
          </p:cNvSpPr>
          <p:nvPr>
            <p:ph type="subTitle" idx="1"/>
          </p:nvPr>
        </p:nvSpPr>
        <p:spPr>
          <a:xfrm>
            <a:off x="2514597" y="5245943"/>
            <a:ext cx="7162800" cy="1257300"/>
          </a:xfrm>
        </p:spPr>
        <p:txBody>
          <a:bodyPr>
            <a:noAutofit/>
          </a:bodyPr>
          <a:lstStyle/>
          <a:p>
            <a:pPr algn="ctr">
              <a:defRPr/>
            </a:pPr>
            <a:r>
              <a:rPr lang="en-US" sz="4400" b="1" dirty="0">
                <a:solidFill>
                  <a:srgbClr val="336886"/>
                </a:solidFill>
              </a:rPr>
              <a:t>Commission Meeting</a:t>
            </a:r>
          </a:p>
          <a:p>
            <a:pPr algn="ctr">
              <a:defRPr/>
            </a:pPr>
            <a:r>
              <a:rPr lang="en-US" sz="4400" b="1" dirty="0">
                <a:solidFill>
                  <a:srgbClr val="336886"/>
                </a:solidFill>
              </a:rPr>
              <a:t>March 10, 2023</a:t>
            </a:r>
          </a:p>
        </p:txBody>
      </p:sp>
      <p:pic>
        <p:nvPicPr>
          <p:cNvPr id="3" name="Picture 2">
            <a:extLst>
              <a:ext uri="{FF2B5EF4-FFF2-40B4-BE49-F238E27FC236}">
                <a16:creationId xmlns:a16="http://schemas.microsoft.com/office/drawing/2014/main" id="{EE0CE706-1CE4-4346-8DA0-911ED09F6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1488" y="1453857"/>
            <a:ext cx="3389019" cy="3389019"/>
          </a:xfrm>
          <a:prstGeom prst="rect">
            <a:avLst/>
          </a:prstGeom>
        </p:spPr>
      </p:pic>
    </p:spTree>
    <p:extLst>
      <p:ext uri="{BB962C8B-B14F-4D97-AF65-F5344CB8AC3E}">
        <p14:creationId xmlns:p14="http://schemas.microsoft.com/office/powerpoint/2010/main" val="2520099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A645A1-2941-448D-B73E-E41EA2E1AEC0}"/>
              </a:ext>
            </a:extLst>
          </p:cNvPr>
          <p:cNvPicPr>
            <a:picLocks noChangeAspect="1"/>
          </p:cNvPicPr>
          <p:nvPr/>
        </p:nvPicPr>
        <p:blipFill>
          <a:blip r:embed="rId2"/>
          <a:stretch>
            <a:fillRect/>
          </a:stretch>
        </p:blipFill>
        <p:spPr>
          <a:xfrm>
            <a:off x="1371987" y="0"/>
            <a:ext cx="9053234" cy="6842175"/>
          </a:xfrm>
          <a:prstGeom prst="rect">
            <a:avLst/>
          </a:prstGeom>
        </p:spPr>
      </p:pic>
      <p:cxnSp>
        <p:nvCxnSpPr>
          <p:cNvPr id="6" name="Straight Connector 5">
            <a:extLst>
              <a:ext uri="{FF2B5EF4-FFF2-40B4-BE49-F238E27FC236}">
                <a16:creationId xmlns:a16="http://schemas.microsoft.com/office/drawing/2014/main" id="{A53714F0-E816-46C5-8C15-7B939F225A80}"/>
              </a:ext>
            </a:extLst>
          </p:cNvPr>
          <p:cNvCxnSpPr>
            <a:cxnSpLocks/>
          </p:cNvCxnSpPr>
          <p:nvPr/>
        </p:nvCxnSpPr>
        <p:spPr>
          <a:xfrm>
            <a:off x="2584580" y="2034073"/>
            <a:ext cx="611155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4253CB6-EA15-45D3-A5A5-656180A0048E}"/>
              </a:ext>
            </a:extLst>
          </p:cNvPr>
          <p:cNvCxnSpPr>
            <a:cxnSpLocks/>
          </p:cNvCxnSpPr>
          <p:nvPr/>
        </p:nvCxnSpPr>
        <p:spPr>
          <a:xfrm>
            <a:off x="2584580" y="3651379"/>
            <a:ext cx="666205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DFAE96A-31DA-42EF-9FA1-D4C13D3D3E49}"/>
              </a:ext>
            </a:extLst>
          </p:cNvPr>
          <p:cNvCxnSpPr>
            <a:cxnSpLocks/>
          </p:cNvCxnSpPr>
          <p:nvPr/>
        </p:nvCxnSpPr>
        <p:spPr>
          <a:xfrm>
            <a:off x="2584580" y="5078962"/>
            <a:ext cx="3905867"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832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ED4A9-DC6D-317C-66BE-8438F9B7FDEA}"/>
              </a:ext>
            </a:extLst>
          </p:cNvPr>
          <p:cNvSpPr>
            <a:spLocks noGrp="1"/>
          </p:cNvSpPr>
          <p:nvPr>
            <p:ph type="title"/>
          </p:nvPr>
        </p:nvSpPr>
        <p:spPr>
          <a:xfrm>
            <a:off x="735786" y="893167"/>
            <a:ext cx="10515600" cy="1325563"/>
          </a:xfrm>
        </p:spPr>
        <p:txBody>
          <a:bodyPr>
            <a:noAutofit/>
          </a:bodyPr>
          <a:lstStyle/>
          <a:p>
            <a:pPr algn="ctr"/>
            <a:r>
              <a:rPr lang="en-US" sz="3400" b="1" dirty="0">
                <a:solidFill>
                  <a:srgbClr val="005694"/>
                </a:solidFill>
                <a:latin typeface="Open Sans" panose="020B0606030504020204" pitchFamily="34" charset="0"/>
                <a:ea typeface="Open Sans" panose="020B0606030504020204" pitchFamily="34" charset="0"/>
                <a:cs typeface="Open Sans" panose="020B0606030504020204" pitchFamily="34" charset="0"/>
              </a:rPr>
              <a:t>Realizing Education and Workforce Challenges Facing Alabama and Its Workforce and Regions</a:t>
            </a:r>
            <a:br>
              <a:rPr lang="en-US" sz="3400" b="1"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br>
            <a:endParaRPr lang="en-US" sz="3400" dirty="0"/>
          </a:p>
        </p:txBody>
      </p:sp>
      <p:sp>
        <p:nvSpPr>
          <p:cNvPr id="11" name="TextBox 10">
            <a:extLst>
              <a:ext uri="{FF2B5EF4-FFF2-40B4-BE49-F238E27FC236}">
                <a16:creationId xmlns:a16="http://schemas.microsoft.com/office/drawing/2014/main" id="{23DC09D9-9023-1D0B-0514-906D54F765A3}"/>
              </a:ext>
            </a:extLst>
          </p:cNvPr>
          <p:cNvSpPr txBox="1"/>
          <p:nvPr/>
        </p:nvSpPr>
        <p:spPr>
          <a:xfrm>
            <a:off x="7825274" y="2802655"/>
            <a:ext cx="4366726" cy="21852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Dr. Patrick Kelly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Assistant Director of Workforce Alignment Alabama Commission on Higher Education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Dr. Jim Purcell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Executive Director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Alabama Commission on Higher Education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1E6A1E6-A2F1-5EAC-F6BC-600AED9B7D67}"/>
              </a:ext>
            </a:extLst>
          </p:cNvPr>
          <p:cNvSpPr/>
          <p:nvPr/>
        </p:nvSpPr>
        <p:spPr>
          <a:xfrm>
            <a:off x="0" y="5980922"/>
            <a:ext cx="12192000" cy="877078"/>
          </a:xfrm>
          <a:prstGeom prst="rect">
            <a:avLst/>
          </a:prstGeom>
          <a:solidFill>
            <a:srgbClr val="0056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AB780D-477F-4193-98B2-43AA8F7C43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491" y="2444588"/>
            <a:ext cx="6647108" cy="2606040"/>
          </a:xfrm>
          <a:prstGeom prst="rect">
            <a:avLst/>
          </a:prstGeom>
        </p:spPr>
      </p:pic>
    </p:spTree>
    <p:extLst>
      <p:ext uri="{BB962C8B-B14F-4D97-AF65-F5344CB8AC3E}">
        <p14:creationId xmlns:p14="http://schemas.microsoft.com/office/powerpoint/2010/main" val="1546450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9" name="Group 378">
            <a:extLst>
              <a:ext uri="{FF2B5EF4-FFF2-40B4-BE49-F238E27FC236}">
                <a16:creationId xmlns:a16="http://schemas.microsoft.com/office/drawing/2014/main" id="{4AF6F6F8-3087-D0AF-2AD8-3D00CA87F42F}"/>
              </a:ext>
            </a:extLst>
          </p:cNvPr>
          <p:cNvGrpSpPr/>
          <p:nvPr/>
        </p:nvGrpSpPr>
        <p:grpSpPr>
          <a:xfrm>
            <a:off x="1454154" y="1599031"/>
            <a:ext cx="10512422" cy="365842"/>
            <a:chOff x="1454154" y="1599031"/>
            <a:chExt cx="10512422" cy="365842"/>
          </a:xfrm>
        </p:grpSpPr>
        <p:sp>
          <p:nvSpPr>
            <p:cNvPr id="468" name="Rectangle 467">
              <a:extLst>
                <a:ext uri="{FF2B5EF4-FFF2-40B4-BE49-F238E27FC236}">
                  <a16:creationId xmlns:a16="http://schemas.microsoft.com/office/drawing/2014/main" id="{5DBC688E-FE64-1373-2562-93BE1B33534E}"/>
                </a:ext>
              </a:extLst>
            </p:cNvPr>
            <p:cNvSpPr/>
            <p:nvPr/>
          </p:nvSpPr>
          <p:spPr>
            <a:xfrm>
              <a:off x="5095859" y="1599031"/>
              <a:ext cx="6858000" cy="3658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8" name="Line 43">
              <a:extLst>
                <a:ext uri="{FF2B5EF4-FFF2-40B4-BE49-F238E27FC236}">
                  <a16:creationId xmlns:a16="http://schemas.microsoft.com/office/drawing/2014/main" id="{642C79B9-6AF7-955E-EE91-F67CFB7DD4E3}"/>
                </a:ext>
              </a:extLst>
            </p:cNvPr>
            <p:cNvSpPr>
              <a:spLocks noChangeShapeType="1"/>
            </p:cNvSpPr>
            <p:nvPr/>
          </p:nvSpPr>
          <p:spPr bwMode="auto">
            <a:xfrm>
              <a:off x="5111751" y="1793121"/>
              <a:ext cx="6854825" cy="0"/>
            </a:xfrm>
            <a:prstGeom prst="line">
              <a:avLst/>
            </a:prstGeom>
            <a:noFill/>
            <a:ln w="9525" cap="flat">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9" name="Freeform 44">
              <a:extLst>
                <a:ext uri="{FF2B5EF4-FFF2-40B4-BE49-F238E27FC236}">
                  <a16:creationId xmlns:a16="http://schemas.microsoft.com/office/drawing/2014/main" id="{1AAD0740-A8FC-FFE3-93AE-ADA706A5DA9F}"/>
                </a:ext>
              </a:extLst>
            </p:cNvPr>
            <p:cNvSpPr>
              <a:spLocks noEditPoints="1"/>
            </p:cNvSpPr>
            <p:nvPr/>
          </p:nvSpPr>
          <p:spPr bwMode="auto">
            <a:xfrm>
              <a:off x="5111751" y="1793121"/>
              <a:ext cx="6854825" cy="1588"/>
            </a:xfrm>
            <a:custGeom>
              <a:avLst/>
              <a:gdLst>
                <a:gd name="T0" fmla="*/ 0 w 4318"/>
                <a:gd name="T1" fmla="*/ 0 h 1"/>
                <a:gd name="T2" fmla="*/ 0 w 4318"/>
                <a:gd name="T3" fmla="*/ 1 h 1"/>
                <a:gd name="T4" fmla="*/ 1080 w 4318"/>
                <a:gd name="T5" fmla="*/ 0 h 1"/>
                <a:gd name="T6" fmla="*/ 1080 w 4318"/>
                <a:gd name="T7" fmla="*/ 1 h 1"/>
                <a:gd name="T8" fmla="*/ 2159 w 4318"/>
                <a:gd name="T9" fmla="*/ 0 h 1"/>
                <a:gd name="T10" fmla="*/ 2159 w 4318"/>
                <a:gd name="T11" fmla="*/ 1 h 1"/>
                <a:gd name="T12" fmla="*/ 3238 w 4318"/>
                <a:gd name="T13" fmla="*/ 0 h 1"/>
                <a:gd name="T14" fmla="*/ 3238 w 4318"/>
                <a:gd name="T15" fmla="*/ 1 h 1"/>
                <a:gd name="T16" fmla="*/ 4318 w 4318"/>
                <a:gd name="T17" fmla="*/ 0 h 1"/>
                <a:gd name="T18" fmla="*/ 4318 w 4318"/>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18" h="1">
                  <a:moveTo>
                    <a:pt x="0" y="0"/>
                  </a:moveTo>
                  <a:lnTo>
                    <a:pt x="0" y="1"/>
                  </a:lnTo>
                  <a:moveTo>
                    <a:pt x="1080" y="0"/>
                  </a:moveTo>
                  <a:lnTo>
                    <a:pt x="1080" y="1"/>
                  </a:lnTo>
                  <a:moveTo>
                    <a:pt x="2159" y="0"/>
                  </a:moveTo>
                  <a:lnTo>
                    <a:pt x="2159" y="1"/>
                  </a:lnTo>
                  <a:moveTo>
                    <a:pt x="3238" y="0"/>
                  </a:moveTo>
                  <a:lnTo>
                    <a:pt x="3238" y="1"/>
                  </a:lnTo>
                  <a:moveTo>
                    <a:pt x="4318" y="0"/>
                  </a:moveTo>
                  <a:lnTo>
                    <a:pt x="4318" y="1"/>
                  </a:lnTo>
                </a:path>
              </a:pathLst>
            </a:custGeom>
            <a:noFill/>
            <a:ln w="9525" cap="flat">
              <a:solidFill>
                <a:srgbClr val="D9D9D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0" name="Line 45">
              <a:extLst>
                <a:ext uri="{FF2B5EF4-FFF2-40B4-BE49-F238E27FC236}">
                  <a16:creationId xmlns:a16="http://schemas.microsoft.com/office/drawing/2014/main" id="{07246593-4BB5-7CD1-1EF9-82EC1442FEE2}"/>
                </a:ext>
              </a:extLst>
            </p:cNvPr>
            <p:cNvSpPr>
              <a:spLocks noChangeShapeType="1"/>
            </p:cNvSpPr>
            <p:nvPr/>
          </p:nvSpPr>
          <p:spPr bwMode="auto">
            <a:xfrm>
              <a:off x="5111751" y="1799137"/>
              <a:ext cx="6854825" cy="0"/>
            </a:xfrm>
            <a:prstGeom prst="line">
              <a:avLst/>
            </a:prstGeom>
            <a:noFill/>
            <a:ln w="952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1" name="Oval 46">
              <a:extLst>
                <a:ext uri="{FF2B5EF4-FFF2-40B4-BE49-F238E27FC236}">
                  <a16:creationId xmlns:a16="http://schemas.microsoft.com/office/drawing/2014/main" id="{8F9D93E8-A466-C49D-9369-376699C36AE5}"/>
                </a:ext>
              </a:extLst>
            </p:cNvPr>
            <p:cNvSpPr>
              <a:spLocks noChangeArrowheads="1"/>
            </p:cNvSpPr>
            <p:nvPr/>
          </p:nvSpPr>
          <p:spPr bwMode="auto">
            <a:xfrm>
              <a:off x="8907463" y="1666121"/>
              <a:ext cx="255588" cy="255588"/>
            </a:xfrm>
            <a:prstGeom prst="ellipse">
              <a:avLst/>
            </a:pr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2" name="Oval 47">
              <a:extLst>
                <a:ext uri="{FF2B5EF4-FFF2-40B4-BE49-F238E27FC236}">
                  <a16:creationId xmlns:a16="http://schemas.microsoft.com/office/drawing/2014/main" id="{82F9737C-C7B0-19EC-BC76-78B83A9D3C0D}"/>
                </a:ext>
              </a:extLst>
            </p:cNvPr>
            <p:cNvSpPr>
              <a:spLocks noChangeArrowheads="1"/>
            </p:cNvSpPr>
            <p:nvPr/>
          </p:nvSpPr>
          <p:spPr bwMode="auto">
            <a:xfrm>
              <a:off x="8907463" y="1666121"/>
              <a:ext cx="255588"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3" name="Oval 48">
              <a:extLst>
                <a:ext uri="{FF2B5EF4-FFF2-40B4-BE49-F238E27FC236}">
                  <a16:creationId xmlns:a16="http://schemas.microsoft.com/office/drawing/2014/main" id="{EED6249C-2607-FEA8-4CA4-51355A140A21}"/>
                </a:ext>
              </a:extLst>
            </p:cNvPr>
            <p:cNvSpPr>
              <a:spLocks noChangeArrowheads="1"/>
            </p:cNvSpPr>
            <p:nvPr/>
          </p:nvSpPr>
          <p:spPr bwMode="auto">
            <a:xfrm>
              <a:off x="8688388" y="1664533"/>
              <a:ext cx="254000" cy="255588"/>
            </a:xfrm>
            <a:prstGeom prst="ellipse">
              <a:avLst/>
            </a:prstGeom>
            <a:solidFill>
              <a:srgbClr val="00206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4" name="Oval 49">
              <a:extLst>
                <a:ext uri="{FF2B5EF4-FFF2-40B4-BE49-F238E27FC236}">
                  <a16:creationId xmlns:a16="http://schemas.microsoft.com/office/drawing/2014/main" id="{8B80418E-DEBA-6193-8610-4D397C0D1BC6}"/>
                </a:ext>
              </a:extLst>
            </p:cNvPr>
            <p:cNvSpPr>
              <a:spLocks noChangeArrowheads="1"/>
            </p:cNvSpPr>
            <p:nvPr/>
          </p:nvSpPr>
          <p:spPr bwMode="auto">
            <a:xfrm>
              <a:off x="8686801" y="1664533"/>
              <a:ext cx="255588"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5" name="Oval 50">
              <a:extLst>
                <a:ext uri="{FF2B5EF4-FFF2-40B4-BE49-F238E27FC236}">
                  <a16:creationId xmlns:a16="http://schemas.microsoft.com/office/drawing/2014/main" id="{10888A92-4464-036B-30C9-A1B4549D66AA}"/>
                </a:ext>
              </a:extLst>
            </p:cNvPr>
            <p:cNvSpPr>
              <a:spLocks noChangeArrowheads="1"/>
            </p:cNvSpPr>
            <p:nvPr/>
          </p:nvSpPr>
          <p:spPr bwMode="auto">
            <a:xfrm>
              <a:off x="9717088" y="1664533"/>
              <a:ext cx="254000" cy="2555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6" name="Oval 51">
              <a:extLst>
                <a:ext uri="{FF2B5EF4-FFF2-40B4-BE49-F238E27FC236}">
                  <a16:creationId xmlns:a16="http://schemas.microsoft.com/office/drawing/2014/main" id="{A48FA4F7-B34C-76D1-2A1F-C1040E923159}"/>
                </a:ext>
              </a:extLst>
            </p:cNvPr>
            <p:cNvSpPr>
              <a:spLocks noChangeArrowheads="1"/>
            </p:cNvSpPr>
            <p:nvPr/>
          </p:nvSpPr>
          <p:spPr bwMode="auto">
            <a:xfrm>
              <a:off x="9717088" y="1664533"/>
              <a:ext cx="254000" cy="255588"/>
            </a:xfrm>
            <a:prstGeom prst="ellipse">
              <a:avLst/>
            </a:prstGeom>
            <a:solidFill>
              <a:schemeClr val="bg1"/>
            </a:solidFill>
            <a:ln w="952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7" name="Oval 52">
              <a:extLst>
                <a:ext uri="{FF2B5EF4-FFF2-40B4-BE49-F238E27FC236}">
                  <a16:creationId xmlns:a16="http://schemas.microsoft.com/office/drawing/2014/main" id="{F063CA34-7BFD-E945-27D1-71E813E985D5}"/>
                </a:ext>
              </a:extLst>
            </p:cNvPr>
            <p:cNvSpPr>
              <a:spLocks noChangeArrowheads="1"/>
            </p:cNvSpPr>
            <p:nvPr/>
          </p:nvSpPr>
          <p:spPr bwMode="auto">
            <a:xfrm>
              <a:off x="9304338" y="1664533"/>
              <a:ext cx="255588" cy="255588"/>
            </a:xfrm>
            <a:prstGeom prst="ellipse">
              <a:avLst/>
            </a:pr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8" name="Oval 53">
              <a:extLst>
                <a:ext uri="{FF2B5EF4-FFF2-40B4-BE49-F238E27FC236}">
                  <a16:creationId xmlns:a16="http://schemas.microsoft.com/office/drawing/2014/main" id="{6AA591FB-0B68-AA51-72E5-C08BA8A8E11E}"/>
                </a:ext>
              </a:extLst>
            </p:cNvPr>
            <p:cNvSpPr>
              <a:spLocks noChangeArrowheads="1"/>
            </p:cNvSpPr>
            <p:nvPr/>
          </p:nvSpPr>
          <p:spPr bwMode="auto">
            <a:xfrm>
              <a:off x="9304338" y="1664533"/>
              <a:ext cx="255588"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9" name="Oval 54">
              <a:extLst>
                <a:ext uri="{FF2B5EF4-FFF2-40B4-BE49-F238E27FC236}">
                  <a16:creationId xmlns:a16="http://schemas.microsoft.com/office/drawing/2014/main" id="{9F89D164-8EB1-E46B-4889-7351EE6247DE}"/>
                </a:ext>
              </a:extLst>
            </p:cNvPr>
            <p:cNvSpPr>
              <a:spLocks noChangeArrowheads="1"/>
            </p:cNvSpPr>
            <p:nvPr/>
          </p:nvSpPr>
          <p:spPr bwMode="auto">
            <a:xfrm>
              <a:off x="7932738" y="1664533"/>
              <a:ext cx="255588" cy="2555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0" name="Oval 55">
              <a:extLst>
                <a:ext uri="{FF2B5EF4-FFF2-40B4-BE49-F238E27FC236}">
                  <a16:creationId xmlns:a16="http://schemas.microsoft.com/office/drawing/2014/main" id="{A30FB642-9493-1B59-2AB1-9C8433D6430D}"/>
                </a:ext>
              </a:extLst>
            </p:cNvPr>
            <p:cNvSpPr>
              <a:spLocks noChangeArrowheads="1"/>
            </p:cNvSpPr>
            <p:nvPr/>
          </p:nvSpPr>
          <p:spPr bwMode="auto">
            <a:xfrm>
              <a:off x="7932738" y="1664533"/>
              <a:ext cx="255588"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1" name="Oval 56">
              <a:extLst>
                <a:ext uri="{FF2B5EF4-FFF2-40B4-BE49-F238E27FC236}">
                  <a16:creationId xmlns:a16="http://schemas.microsoft.com/office/drawing/2014/main" id="{99E19D5A-A963-EA03-9C36-2354DDC8D4A2}"/>
                </a:ext>
              </a:extLst>
            </p:cNvPr>
            <p:cNvSpPr>
              <a:spLocks noChangeArrowheads="1"/>
            </p:cNvSpPr>
            <p:nvPr/>
          </p:nvSpPr>
          <p:spPr bwMode="auto">
            <a:xfrm>
              <a:off x="9920288" y="1664533"/>
              <a:ext cx="255588" cy="255588"/>
            </a:xfrm>
            <a:prstGeom prst="ellipse">
              <a:avLst/>
            </a:pr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2" name="Oval 57">
              <a:extLst>
                <a:ext uri="{FF2B5EF4-FFF2-40B4-BE49-F238E27FC236}">
                  <a16:creationId xmlns:a16="http://schemas.microsoft.com/office/drawing/2014/main" id="{DC636075-D7BC-FD8D-0644-415ED48AD796}"/>
                </a:ext>
              </a:extLst>
            </p:cNvPr>
            <p:cNvSpPr>
              <a:spLocks noChangeArrowheads="1"/>
            </p:cNvSpPr>
            <p:nvPr/>
          </p:nvSpPr>
          <p:spPr bwMode="auto">
            <a:xfrm>
              <a:off x="9920288" y="1664533"/>
              <a:ext cx="255588"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3" name="Oval 58">
              <a:extLst>
                <a:ext uri="{FF2B5EF4-FFF2-40B4-BE49-F238E27FC236}">
                  <a16:creationId xmlns:a16="http://schemas.microsoft.com/office/drawing/2014/main" id="{27E36565-417A-7748-C5AD-1AE87DF9F9F9}"/>
                </a:ext>
              </a:extLst>
            </p:cNvPr>
            <p:cNvSpPr>
              <a:spLocks noChangeArrowheads="1"/>
            </p:cNvSpPr>
            <p:nvPr/>
          </p:nvSpPr>
          <p:spPr bwMode="auto">
            <a:xfrm>
              <a:off x="9510713" y="1664533"/>
              <a:ext cx="254000" cy="2555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4" name="Oval 59">
              <a:extLst>
                <a:ext uri="{FF2B5EF4-FFF2-40B4-BE49-F238E27FC236}">
                  <a16:creationId xmlns:a16="http://schemas.microsoft.com/office/drawing/2014/main" id="{1461A3AB-2547-9823-C139-CD4169A8B008}"/>
                </a:ext>
              </a:extLst>
            </p:cNvPr>
            <p:cNvSpPr>
              <a:spLocks noChangeArrowheads="1"/>
            </p:cNvSpPr>
            <p:nvPr/>
          </p:nvSpPr>
          <p:spPr bwMode="auto">
            <a:xfrm>
              <a:off x="9510713" y="1664533"/>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5" name="Oval 60">
              <a:extLst>
                <a:ext uri="{FF2B5EF4-FFF2-40B4-BE49-F238E27FC236}">
                  <a16:creationId xmlns:a16="http://schemas.microsoft.com/office/drawing/2014/main" id="{9DBE29B5-7834-9038-BC7B-1530454EE294}"/>
                </a:ext>
              </a:extLst>
            </p:cNvPr>
            <p:cNvSpPr>
              <a:spLocks noChangeArrowheads="1"/>
            </p:cNvSpPr>
            <p:nvPr/>
          </p:nvSpPr>
          <p:spPr bwMode="auto">
            <a:xfrm>
              <a:off x="9099551" y="1664533"/>
              <a:ext cx="254000" cy="255588"/>
            </a:xfrm>
            <a:prstGeom prst="ellipse">
              <a:avLst/>
            </a:prstGeom>
            <a:solidFill>
              <a:schemeClr val="accent1">
                <a:lumMod val="50000"/>
              </a:schemeClr>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6" name="Oval 61">
              <a:extLst>
                <a:ext uri="{FF2B5EF4-FFF2-40B4-BE49-F238E27FC236}">
                  <a16:creationId xmlns:a16="http://schemas.microsoft.com/office/drawing/2014/main" id="{2C420AB0-8333-3F46-13D2-CEB6F27020BC}"/>
                </a:ext>
              </a:extLst>
            </p:cNvPr>
            <p:cNvSpPr>
              <a:spLocks noChangeArrowheads="1"/>
            </p:cNvSpPr>
            <p:nvPr/>
          </p:nvSpPr>
          <p:spPr bwMode="auto">
            <a:xfrm>
              <a:off x="9099551" y="1664533"/>
              <a:ext cx="254000" cy="255588"/>
            </a:xfrm>
            <a:prstGeom prst="ellipse">
              <a:avLst/>
            </a:prstGeom>
            <a:solidFill>
              <a:srgbClr val="FFFFFF"/>
            </a:solidFill>
            <a:ln w="952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8" name="Rectangle 63">
              <a:extLst>
                <a:ext uri="{FF2B5EF4-FFF2-40B4-BE49-F238E27FC236}">
                  <a16:creationId xmlns:a16="http://schemas.microsoft.com/office/drawing/2014/main" id="{5B397ACF-9694-BD62-B77E-E5091F53D83B}"/>
                </a:ext>
              </a:extLst>
            </p:cNvPr>
            <p:cNvSpPr>
              <a:spLocks noChangeArrowheads="1"/>
            </p:cNvSpPr>
            <p:nvPr/>
          </p:nvSpPr>
          <p:spPr bwMode="auto">
            <a:xfrm>
              <a:off x="8785226" y="1728033"/>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a:t>
              </a:r>
              <a:endParaRPr kumimoji="0" lang="en-US" alt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19" name="Rectangle 64">
              <a:extLst>
                <a:ext uri="{FF2B5EF4-FFF2-40B4-BE49-F238E27FC236}">
                  <a16:creationId xmlns:a16="http://schemas.microsoft.com/office/drawing/2014/main" id="{D57DBA4A-644B-1C91-0F6F-D04AD7CC592F}"/>
                </a:ext>
              </a:extLst>
            </p:cNvPr>
            <p:cNvSpPr>
              <a:spLocks noChangeArrowheads="1"/>
            </p:cNvSpPr>
            <p:nvPr/>
          </p:nvSpPr>
          <p:spPr bwMode="auto">
            <a:xfrm>
              <a:off x="9812338" y="1728033"/>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20" name="Rectangle 65">
              <a:extLst>
                <a:ext uri="{FF2B5EF4-FFF2-40B4-BE49-F238E27FC236}">
                  <a16:creationId xmlns:a16="http://schemas.microsoft.com/office/drawing/2014/main" id="{1A71F119-CD6A-5933-A3C4-E611F0B91DCA}"/>
                </a:ext>
              </a:extLst>
            </p:cNvPr>
            <p:cNvSpPr>
              <a:spLocks noChangeArrowheads="1"/>
            </p:cNvSpPr>
            <p:nvPr/>
          </p:nvSpPr>
          <p:spPr bwMode="auto">
            <a:xfrm>
              <a:off x="9401176" y="1728033"/>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3</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21" name="Rectangle 66">
              <a:extLst>
                <a:ext uri="{FF2B5EF4-FFF2-40B4-BE49-F238E27FC236}">
                  <a16:creationId xmlns:a16="http://schemas.microsoft.com/office/drawing/2014/main" id="{374EEC86-45E4-280B-9243-663CADA3E5D2}"/>
                </a:ext>
              </a:extLst>
            </p:cNvPr>
            <p:cNvSpPr>
              <a:spLocks noChangeArrowheads="1"/>
            </p:cNvSpPr>
            <p:nvPr/>
          </p:nvSpPr>
          <p:spPr bwMode="auto">
            <a:xfrm>
              <a:off x="8031163" y="1728033"/>
              <a:ext cx="1158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4</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22" name="Rectangle 67">
              <a:extLst>
                <a:ext uri="{FF2B5EF4-FFF2-40B4-BE49-F238E27FC236}">
                  <a16:creationId xmlns:a16="http://schemas.microsoft.com/office/drawing/2014/main" id="{EB31CE15-8B21-2E42-4E01-D8D4C78044EF}"/>
                </a:ext>
              </a:extLst>
            </p:cNvPr>
            <p:cNvSpPr>
              <a:spLocks noChangeArrowheads="1"/>
            </p:cNvSpPr>
            <p:nvPr/>
          </p:nvSpPr>
          <p:spPr bwMode="auto">
            <a:xfrm>
              <a:off x="10018713" y="1728033"/>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23" name="Rectangle 68">
              <a:extLst>
                <a:ext uri="{FF2B5EF4-FFF2-40B4-BE49-F238E27FC236}">
                  <a16:creationId xmlns:a16="http://schemas.microsoft.com/office/drawing/2014/main" id="{268FDAC2-4B2E-48F3-5840-521AED3D5B04}"/>
                </a:ext>
              </a:extLst>
            </p:cNvPr>
            <p:cNvSpPr>
              <a:spLocks noChangeArrowheads="1"/>
            </p:cNvSpPr>
            <p:nvPr/>
          </p:nvSpPr>
          <p:spPr bwMode="auto">
            <a:xfrm>
              <a:off x="9607551" y="1728033"/>
              <a:ext cx="1158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6</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24" name="Rectangle 69">
              <a:extLst>
                <a:ext uri="{FF2B5EF4-FFF2-40B4-BE49-F238E27FC236}">
                  <a16:creationId xmlns:a16="http://schemas.microsoft.com/office/drawing/2014/main" id="{E2A3F235-2FA7-9A29-1418-0BFD180AB1D1}"/>
                </a:ext>
              </a:extLst>
            </p:cNvPr>
            <p:cNvSpPr>
              <a:spLocks noChangeArrowheads="1"/>
            </p:cNvSpPr>
            <p:nvPr/>
          </p:nvSpPr>
          <p:spPr bwMode="auto">
            <a:xfrm>
              <a:off x="9196388" y="1728033"/>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7</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69" name="TextBox 468">
              <a:extLst>
                <a:ext uri="{FF2B5EF4-FFF2-40B4-BE49-F238E27FC236}">
                  <a16:creationId xmlns:a16="http://schemas.microsoft.com/office/drawing/2014/main" id="{AA8410B7-143A-A7D8-67AF-F9D279006B6B}"/>
                </a:ext>
              </a:extLst>
            </p:cNvPr>
            <p:cNvSpPr txBox="1"/>
            <p:nvPr/>
          </p:nvSpPr>
          <p:spPr>
            <a:xfrm>
              <a:off x="1454154" y="1644816"/>
              <a:ext cx="357981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Education Need</a:t>
              </a:r>
            </a:p>
          </p:txBody>
        </p:sp>
      </p:grpSp>
      <p:grpSp>
        <p:nvGrpSpPr>
          <p:cNvPr id="377" name="Group 376">
            <a:extLst>
              <a:ext uri="{FF2B5EF4-FFF2-40B4-BE49-F238E27FC236}">
                <a16:creationId xmlns:a16="http://schemas.microsoft.com/office/drawing/2014/main" id="{ECD0F88A-BBD4-D2C6-4F97-C0B9F0F49F53}"/>
              </a:ext>
            </a:extLst>
          </p:cNvPr>
          <p:cNvGrpSpPr/>
          <p:nvPr/>
        </p:nvGrpSpPr>
        <p:grpSpPr>
          <a:xfrm>
            <a:off x="1449900" y="1137979"/>
            <a:ext cx="10513901" cy="365843"/>
            <a:chOff x="1449900" y="1137979"/>
            <a:chExt cx="10513901" cy="365843"/>
          </a:xfrm>
        </p:grpSpPr>
        <p:sp>
          <p:nvSpPr>
            <p:cNvPr id="363" name="Rectangle 362">
              <a:extLst>
                <a:ext uri="{FF2B5EF4-FFF2-40B4-BE49-F238E27FC236}">
                  <a16:creationId xmlns:a16="http://schemas.microsoft.com/office/drawing/2014/main" id="{F38F5EDD-9CEC-5B02-3736-5998F7ECB8AF}"/>
                </a:ext>
              </a:extLst>
            </p:cNvPr>
            <p:cNvSpPr/>
            <p:nvPr/>
          </p:nvSpPr>
          <p:spPr>
            <a:xfrm>
              <a:off x="5087318" y="1137979"/>
              <a:ext cx="6858000" cy="36584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Line 6">
              <a:extLst>
                <a:ext uri="{FF2B5EF4-FFF2-40B4-BE49-F238E27FC236}">
                  <a16:creationId xmlns:a16="http://schemas.microsoft.com/office/drawing/2014/main" id="{1DCB25B8-AC30-6FCD-488B-5D20FC17705A}"/>
                </a:ext>
              </a:extLst>
            </p:cNvPr>
            <p:cNvSpPr>
              <a:spLocks noChangeShapeType="1"/>
            </p:cNvSpPr>
            <p:nvPr/>
          </p:nvSpPr>
          <p:spPr bwMode="auto">
            <a:xfrm>
              <a:off x="5104213" y="1327567"/>
              <a:ext cx="6859588" cy="0"/>
            </a:xfrm>
            <a:prstGeom prst="line">
              <a:avLst/>
            </a:prstGeom>
            <a:noFill/>
            <a:ln w="9525" cap="flat">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7">
              <a:extLst>
                <a:ext uri="{FF2B5EF4-FFF2-40B4-BE49-F238E27FC236}">
                  <a16:creationId xmlns:a16="http://schemas.microsoft.com/office/drawing/2014/main" id="{D6BB3CB4-B819-1958-4BD6-064534FE975F}"/>
                </a:ext>
              </a:extLst>
            </p:cNvPr>
            <p:cNvSpPr>
              <a:spLocks noEditPoints="1"/>
            </p:cNvSpPr>
            <p:nvPr/>
          </p:nvSpPr>
          <p:spPr bwMode="auto">
            <a:xfrm>
              <a:off x="5104213" y="1327567"/>
              <a:ext cx="6859588" cy="1588"/>
            </a:xfrm>
            <a:custGeom>
              <a:avLst/>
              <a:gdLst>
                <a:gd name="T0" fmla="*/ 0 w 4321"/>
                <a:gd name="T1" fmla="*/ 0 h 1"/>
                <a:gd name="T2" fmla="*/ 0 w 4321"/>
                <a:gd name="T3" fmla="*/ 1 h 1"/>
                <a:gd name="T4" fmla="*/ 1081 w 4321"/>
                <a:gd name="T5" fmla="*/ 0 h 1"/>
                <a:gd name="T6" fmla="*/ 1081 w 4321"/>
                <a:gd name="T7" fmla="*/ 1 h 1"/>
                <a:gd name="T8" fmla="*/ 2161 w 4321"/>
                <a:gd name="T9" fmla="*/ 0 h 1"/>
                <a:gd name="T10" fmla="*/ 2161 w 4321"/>
                <a:gd name="T11" fmla="*/ 1 h 1"/>
                <a:gd name="T12" fmla="*/ 3241 w 4321"/>
                <a:gd name="T13" fmla="*/ 0 h 1"/>
                <a:gd name="T14" fmla="*/ 3241 w 4321"/>
                <a:gd name="T15" fmla="*/ 1 h 1"/>
                <a:gd name="T16" fmla="*/ 4321 w 4321"/>
                <a:gd name="T17" fmla="*/ 0 h 1"/>
                <a:gd name="T18" fmla="*/ 4321 w 4321"/>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21" h="1">
                  <a:moveTo>
                    <a:pt x="0" y="0"/>
                  </a:moveTo>
                  <a:lnTo>
                    <a:pt x="0" y="1"/>
                  </a:lnTo>
                  <a:moveTo>
                    <a:pt x="1081" y="0"/>
                  </a:moveTo>
                  <a:lnTo>
                    <a:pt x="1081" y="1"/>
                  </a:lnTo>
                  <a:moveTo>
                    <a:pt x="2161" y="0"/>
                  </a:moveTo>
                  <a:lnTo>
                    <a:pt x="2161" y="1"/>
                  </a:lnTo>
                  <a:moveTo>
                    <a:pt x="3241" y="0"/>
                  </a:moveTo>
                  <a:lnTo>
                    <a:pt x="3241" y="1"/>
                  </a:lnTo>
                  <a:moveTo>
                    <a:pt x="4321" y="0"/>
                  </a:moveTo>
                  <a:lnTo>
                    <a:pt x="4321" y="1"/>
                  </a:lnTo>
                </a:path>
              </a:pathLst>
            </a:custGeom>
            <a:noFill/>
            <a:ln w="9525" cap="flat">
              <a:solidFill>
                <a:srgbClr val="D9D9D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Line 8">
              <a:extLst>
                <a:ext uri="{FF2B5EF4-FFF2-40B4-BE49-F238E27FC236}">
                  <a16:creationId xmlns:a16="http://schemas.microsoft.com/office/drawing/2014/main" id="{C819250B-59E3-117F-AE3A-9414AE2549C0}"/>
                </a:ext>
              </a:extLst>
            </p:cNvPr>
            <p:cNvSpPr>
              <a:spLocks noChangeShapeType="1"/>
            </p:cNvSpPr>
            <p:nvPr/>
          </p:nvSpPr>
          <p:spPr bwMode="auto">
            <a:xfrm>
              <a:off x="5104213" y="1327567"/>
              <a:ext cx="6859588" cy="0"/>
            </a:xfrm>
            <a:prstGeom prst="line">
              <a:avLst/>
            </a:prstGeom>
            <a:noFill/>
            <a:ln w="952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Oval 9">
              <a:extLst>
                <a:ext uri="{FF2B5EF4-FFF2-40B4-BE49-F238E27FC236}">
                  <a16:creationId xmlns:a16="http://schemas.microsoft.com/office/drawing/2014/main" id="{68DCCDA1-F0F3-1017-31B7-C3AAC4350F57}"/>
                </a:ext>
              </a:extLst>
            </p:cNvPr>
            <p:cNvSpPr>
              <a:spLocks noChangeArrowheads="1"/>
            </p:cNvSpPr>
            <p:nvPr/>
          </p:nvSpPr>
          <p:spPr bwMode="auto">
            <a:xfrm>
              <a:off x="9333313" y="1200567"/>
              <a:ext cx="255588" cy="255588"/>
            </a:xfrm>
            <a:prstGeom prst="ellipse">
              <a:avLst/>
            </a:pr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0">
              <a:extLst>
                <a:ext uri="{FF2B5EF4-FFF2-40B4-BE49-F238E27FC236}">
                  <a16:creationId xmlns:a16="http://schemas.microsoft.com/office/drawing/2014/main" id="{CF7B31FB-8285-0EEB-41AA-5BFD3245B870}"/>
                </a:ext>
              </a:extLst>
            </p:cNvPr>
            <p:cNvSpPr>
              <a:spLocks noChangeArrowheads="1"/>
            </p:cNvSpPr>
            <p:nvPr/>
          </p:nvSpPr>
          <p:spPr bwMode="auto">
            <a:xfrm>
              <a:off x="9333313" y="1200567"/>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1">
              <a:extLst>
                <a:ext uri="{FF2B5EF4-FFF2-40B4-BE49-F238E27FC236}">
                  <a16:creationId xmlns:a16="http://schemas.microsoft.com/office/drawing/2014/main" id="{DED5BD5D-0A22-1EF1-72A4-06F9842A952A}"/>
                </a:ext>
              </a:extLst>
            </p:cNvPr>
            <p:cNvSpPr>
              <a:spLocks noChangeArrowheads="1"/>
            </p:cNvSpPr>
            <p:nvPr/>
          </p:nvSpPr>
          <p:spPr bwMode="auto">
            <a:xfrm>
              <a:off x="8957075" y="1198979"/>
              <a:ext cx="255588" cy="255588"/>
            </a:xfrm>
            <a:prstGeom prst="ellipse">
              <a:avLst/>
            </a:prstGeom>
            <a:solidFill>
              <a:srgbClr val="00206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Oval 12">
              <a:extLst>
                <a:ext uri="{FF2B5EF4-FFF2-40B4-BE49-F238E27FC236}">
                  <a16:creationId xmlns:a16="http://schemas.microsoft.com/office/drawing/2014/main" id="{AE830DDE-1BD9-E8F3-D7E3-8D62177F39D6}"/>
                </a:ext>
              </a:extLst>
            </p:cNvPr>
            <p:cNvSpPr>
              <a:spLocks noChangeArrowheads="1"/>
            </p:cNvSpPr>
            <p:nvPr/>
          </p:nvSpPr>
          <p:spPr bwMode="auto">
            <a:xfrm>
              <a:off x="8957075" y="1198979"/>
              <a:ext cx="255588"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Oval 13">
              <a:extLst>
                <a:ext uri="{FF2B5EF4-FFF2-40B4-BE49-F238E27FC236}">
                  <a16:creationId xmlns:a16="http://schemas.microsoft.com/office/drawing/2014/main" id="{0081D837-9CA6-E824-0613-2B4DEE9AF0B9}"/>
                </a:ext>
              </a:extLst>
            </p:cNvPr>
            <p:cNvSpPr>
              <a:spLocks noChangeArrowheads="1"/>
            </p:cNvSpPr>
            <p:nvPr/>
          </p:nvSpPr>
          <p:spPr bwMode="auto">
            <a:xfrm>
              <a:off x="9163450" y="1198979"/>
              <a:ext cx="254000" cy="255588"/>
            </a:xfrm>
            <a:prstGeom prst="ellipse">
              <a:avLst/>
            </a:pr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14">
              <a:extLst>
                <a:ext uri="{FF2B5EF4-FFF2-40B4-BE49-F238E27FC236}">
                  <a16:creationId xmlns:a16="http://schemas.microsoft.com/office/drawing/2014/main" id="{3112B12E-9B1D-8AD3-6E21-053ABC5F4FA6}"/>
                </a:ext>
              </a:extLst>
            </p:cNvPr>
            <p:cNvSpPr>
              <a:spLocks noChangeArrowheads="1"/>
            </p:cNvSpPr>
            <p:nvPr/>
          </p:nvSpPr>
          <p:spPr bwMode="auto">
            <a:xfrm>
              <a:off x="9163450" y="1198979"/>
              <a:ext cx="254000" cy="255588"/>
            </a:xfrm>
            <a:prstGeom prst="ellipse">
              <a:avLst/>
            </a:prstGeom>
            <a:solidFill>
              <a:schemeClr val="bg1"/>
            </a:solidFill>
            <a:ln w="952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Oval 15">
              <a:extLst>
                <a:ext uri="{FF2B5EF4-FFF2-40B4-BE49-F238E27FC236}">
                  <a16:creationId xmlns:a16="http://schemas.microsoft.com/office/drawing/2014/main" id="{8FBDD2A2-54BA-3B3C-8777-F19FD470DC69}"/>
                </a:ext>
              </a:extLst>
            </p:cNvPr>
            <p:cNvSpPr>
              <a:spLocks noChangeArrowheads="1"/>
            </p:cNvSpPr>
            <p:nvPr/>
          </p:nvSpPr>
          <p:spPr bwMode="auto">
            <a:xfrm>
              <a:off x="9917513" y="1198979"/>
              <a:ext cx="255588" cy="255588"/>
            </a:xfrm>
            <a:prstGeom prst="ellipse">
              <a:avLst/>
            </a:pr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Oval 16">
              <a:extLst>
                <a:ext uri="{FF2B5EF4-FFF2-40B4-BE49-F238E27FC236}">
                  <a16:creationId xmlns:a16="http://schemas.microsoft.com/office/drawing/2014/main" id="{A0D98A3A-7104-5649-E5D3-7189D9836C8B}"/>
                </a:ext>
              </a:extLst>
            </p:cNvPr>
            <p:cNvSpPr>
              <a:spLocks noChangeArrowheads="1"/>
            </p:cNvSpPr>
            <p:nvPr/>
          </p:nvSpPr>
          <p:spPr bwMode="auto">
            <a:xfrm>
              <a:off x="9917513" y="1198979"/>
              <a:ext cx="255588"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Oval 17">
              <a:extLst>
                <a:ext uri="{FF2B5EF4-FFF2-40B4-BE49-F238E27FC236}">
                  <a16:creationId xmlns:a16="http://schemas.microsoft.com/office/drawing/2014/main" id="{F6F55C68-F63E-A1C6-3BED-728D9F6FFC17}"/>
                </a:ext>
              </a:extLst>
            </p:cNvPr>
            <p:cNvSpPr>
              <a:spLocks noChangeArrowheads="1"/>
            </p:cNvSpPr>
            <p:nvPr/>
          </p:nvSpPr>
          <p:spPr bwMode="auto">
            <a:xfrm>
              <a:off x="8545913" y="1198979"/>
              <a:ext cx="254000" cy="2555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18">
              <a:extLst>
                <a:ext uri="{FF2B5EF4-FFF2-40B4-BE49-F238E27FC236}">
                  <a16:creationId xmlns:a16="http://schemas.microsoft.com/office/drawing/2014/main" id="{A8D84922-8B66-1EF4-5AAD-E34B480B5992}"/>
                </a:ext>
              </a:extLst>
            </p:cNvPr>
            <p:cNvSpPr>
              <a:spLocks noChangeArrowheads="1"/>
            </p:cNvSpPr>
            <p:nvPr/>
          </p:nvSpPr>
          <p:spPr bwMode="auto">
            <a:xfrm>
              <a:off x="8545913" y="1198979"/>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Oval 19">
              <a:extLst>
                <a:ext uri="{FF2B5EF4-FFF2-40B4-BE49-F238E27FC236}">
                  <a16:creationId xmlns:a16="http://schemas.microsoft.com/office/drawing/2014/main" id="{F354243E-329A-9A34-3ECC-48792ADA4E72}"/>
                </a:ext>
              </a:extLst>
            </p:cNvPr>
            <p:cNvSpPr>
              <a:spLocks noChangeArrowheads="1"/>
            </p:cNvSpPr>
            <p:nvPr/>
          </p:nvSpPr>
          <p:spPr bwMode="auto">
            <a:xfrm>
              <a:off x="8752288" y="1198979"/>
              <a:ext cx="254000" cy="255588"/>
            </a:xfrm>
            <a:prstGeom prst="ellipse">
              <a:avLst/>
            </a:prstGeom>
            <a:solidFill>
              <a:schemeClr val="accent1">
                <a:lumMod val="50000"/>
              </a:schemeClr>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Oval 20">
              <a:extLst>
                <a:ext uri="{FF2B5EF4-FFF2-40B4-BE49-F238E27FC236}">
                  <a16:creationId xmlns:a16="http://schemas.microsoft.com/office/drawing/2014/main" id="{2F126BC3-423A-818E-124D-0182B6002F31}"/>
                </a:ext>
              </a:extLst>
            </p:cNvPr>
            <p:cNvSpPr>
              <a:spLocks noChangeArrowheads="1"/>
            </p:cNvSpPr>
            <p:nvPr/>
          </p:nvSpPr>
          <p:spPr bwMode="auto">
            <a:xfrm>
              <a:off x="8752288" y="1198979"/>
              <a:ext cx="254000" cy="255588"/>
            </a:xfrm>
            <a:prstGeom prst="ellipse">
              <a:avLst/>
            </a:prstGeom>
            <a:solidFill>
              <a:schemeClr val="bg1"/>
            </a:solidFill>
            <a:ln w="952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Oval 21">
              <a:extLst>
                <a:ext uri="{FF2B5EF4-FFF2-40B4-BE49-F238E27FC236}">
                  <a16:creationId xmlns:a16="http://schemas.microsoft.com/office/drawing/2014/main" id="{D6207A6F-E4DF-59CF-E74A-8BADE1BD9680}"/>
                </a:ext>
              </a:extLst>
            </p:cNvPr>
            <p:cNvSpPr>
              <a:spLocks noChangeArrowheads="1"/>
            </p:cNvSpPr>
            <p:nvPr/>
          </p:nvSpPr>
          <p:spPr bwMode="auto">
            <a:xfrm>
              <a:off x="9712725" y="1198979"/>
              <a:ext cx="254000" cy="2555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Oval 22">
              <a:extLst>
                <a:ext uri="{FF2B5EF4-FFF2-40B4-BE49-F238E27FC236}">
                  <a16:creationId xmlns:a16="http://schemas.microsoft.com/office/drawing/2014/main" id="{A171848B-1170-F4F5-7A06-7D1E23FA6F4C}"/>
                </a:ext>
              </a:extLst>
            </p:cNvPr>
            <p:cNvSpPr>
              <a:spLocks noChangeArrowheads="1"/>
            </p:cNvSpPr>
            <p:nvPr/>
          </p:nvSpPr>
          <p:spPr bwMode="auto">
            <a:xfrm>
              <a:off x="9712725" y="1198979"/>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Oval 23">
              <a:extLst>
                <a:ext uri="{FF2B5EF4-FFF2-40B4-BE49-F238E27FC236}">
                  <a16:creationId xmlns:a16="http://schemas.microsoft.com/office/drawing/2014/main" id="{5FA812DB-0864-A7E8-740E-F6E676418EC0}"/>
                </a:ext>
              </a:extLst>
            </p:cNvPr>
            <p:cNvSpPr>
              <a:spLocks noChangeArrowheads="1"/>
            </p:cNvSpPr>
            <p:nvPr/>
          </p:nvSpPr>
          <p:spPr bwMode="auto">
            <a:xfrm>
              <a:off x="9506350" y="1198979"/>
              <a:ext cx="254000" cy="2555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Oval 24">
              <a:extLst>
                <a:ext uri="{FF2B5EF4-FFF2-40B4-BE49-F238E27FC236}">
                  <a16:creationId xmlns:a16="http://schemas.microsoft.com/office/drawing/2014/main" id="{13142E0F-6481-A97A-BAC9-5A27B8E33038}"/>
                </a:ext>
              </a:extLst>
            </p:cNvPr>
            <p:cNvSpPr>
              <a:spLocks noChangeArrowheads="1"/>
            </p:cNvSpPr>
            <p:nvPr/>
          </p:nvSpPr>
          <p:spPr bwMode="auto">
            <a:xfrm>
              <a:off x="9506350" y="1198979"/>
              <a:ext cx="254000" cy="255588"/>
            </a:xfrm>
            <a:prstGeom prst="ellipse">
              <a:avLst/>
            </a:prstGeom>
            <a:solidFill>
              <a:schemeClr val="bg1"/>
            </a:solidFill>
            <a:ln w="952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Rectangle 26">
              <a:extLst>
                <a:ext uri="{FF2B5EF4-FFF2-40B4-BE49-F238E27FC236}">
                  <a16:creationId xmlns:a16="http://schemas.microsoft.com/office/drawing/2014/main" id="{24DE1B02-CBB9-BBC0-AEEE-C52BEB0F9D55}"/>
                </a:ext>
              </a:extLst>
            </p:cNvPr>
            <p:cNvSpPr>
              <a:spLocks noChangeArrowheads="1"/>
            </p:cNvSpPr>
            <p:nvPr/>
          </p:nvSpPr>
          <p:spPr bwMode="auto">
            <a:xfrm>
              <a:off x="9053913" y="1262479"/>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a:t>
              </a:r>
              <a:endPar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1" name="Rectangle 27">
              <a:extLst>
                <a:ext uri="{FF2B5EF4-FFF2-40B4-BE49-F238E27FC236}">
                  <a16:creationId xmlns:a16="http://schemas.microsoft.com/office/drawing/2014/main" id="{FB62E86C-281F-9BE2-9F53-F65AF6C41C48}"/>
                </a:ext>
              </a:extLst>
            </p:cNvPr>
            <p:cNvSpPr>
              <a:spLocks noChangeArrowheads="1"/>
            </p:cNvSpPr>
            <p:nvPr/>
          </p:nvSpPr>
          <p:spPr bwMode="auto">
            <a:xfrm>
              <a:off x="9260288" y="1262479"/>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52" name="Rectangle 28">
              <a:extLst>
                <a:ext uri="{FF2B5EF4-FFF2-40B4-BE49-F238E27FC236}">
                  <a16:creationId xmlns:a16="http://schemas.microsoft.com/office/drawing/2014/main" id="{5501EB41-93EE-2F0C-0FF5-9A1FB472DA23}"/>
                </a:ext>
              </a:extLst>
            </p:cNvPr>
            <p:cNvSpPr>
              <a:spLocks noChangeArrowheads="1"/>
            </p:cNvSpPr>
            <p:nvPr/>
          </p:nvSpPr>
          <p:spPr bwMode="auto">
            <a:xfrm>
              <a:off x="10014350" y="1262479"/>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3</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53" name="Rectangle 29">
              <a:extLst>
                <a:ext uri="{FF2B5EF4-FFF2-40B4-BE49-F238E27FC236}">
                  <a16:creationId xmlns:a16="http://schemas.microsoft.com/office/drawing/2014/main" id="{C622F4CE-4123-A534-A2C3-D759FBF3F47A}"/>
                </a:ext>
              </a:extLst>
            </p:cNvPr>
            <p:cNvSpPr>
              <a:spLocks noChangeArrowheads="1"/>
            </p:cNvSpPr>
            <p:nvPr/>
          </p:nvSpPr>
          <p:spPr bwMode="auto">
            <a:xfrm>
              <a:off x="8642750" y="1262479"/>
              <a:ext cx="1158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4</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54" name="Rectangle 30">
              <a:extLst>
                <a:ext uri="{FF2B5EF4-FFF2-40B4-BE49-F238E27FC236}">
                  <a16:creationId xmlns:a16="http://schemas.microsoft.com/office/drawing/2014/main" id="{B847CA46-844E-56E1-9EE9-BD1BB7C1B3E4}"/>
                </a:ext>
              </a:extLst>
            </p:cNvPr>
            <p:cNvSpPr>
              <a:spLocks noChangeArrowheads="1"/>
            </p:cNvSpPr>
            <p:nvPr/>
          </p:nvSpPr>
          <p:spPr bwMode="auto">
            <a:xfrm>
              <a:off x="8849125" y="1262479"/>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5</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55" name="Rectangle 31">
              <a:extLst>
                <a:ext uri="{FF2B5EF4-FFF2-40B4-BE49-F238E27FC236}">
                  <a16:creationId xmlns:a16="http://schemas.microsoft.com/office/drawing/2014/main" id="{82C1AB7F-4E83-6FA8-D393-89DEDE957815}"/>
                </a:ext>
              </a:extLst>
            </p:cNvPr>
            <p:cNvSpPr>
              <a:spLocks noChangeArrowheads="1"/>
            </p:cNvSpPr>
            <p:nvPr/>
          </p:nvSpPr>
          <p:spPr bwMode="auto">
            <a:xfrm>
              <a:off x="9809563" y="1262479"/>
              <a:ext cx="1158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6</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56" name="Rectangle 32">
              <a:extLst>
                <a:ext uri="{FF2B5EF4-FFF2-40B4-BE49-F238E27FC236}">
                  <a16:creationId xmlns:a16="http://schemas.microsoft.com/office/drawing/2014/main" id="{94BF8E54-01B3-9DC7-5182-B8BDEF36CA51}"/>
                </a:ext>
              </a:extLst>
            </p:cNvPr>
            <p:cNvSpPr>
              <a:spLocks noChangeArrowheads="1"/>
            </p:cNvSpPr>
            <p:nvPr/>
          </p:nvSpPr>
          <p:spPr bwMode="auto">
            <a:xfrm>
              <a:off x="9603188" y="1262479"/>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7</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64" name="Rectangle 30">
              <a:extLst>
                <a:ext uri="{FF2B5EF4-FFF2-40B4-BE49-F238E27FC236}">
                  <a16:creationId xmlns:a16="http://schemas.microsoft.com/office/drawing/2014/main" id="{C50B68CA-E948-741F-C30D-7FF2D5ACE287}"/>
                </a:ext>
              </a:extLst>
            </p:cNvPr>
            <p:cNvSpPr>
              <a:spLocks noChangeArrowheads="1"/>
            </p:cNvSpPr>
            <p:nvPr/>
          </p:nvSpPr>
          <p:spPr bwMode="auto">
            <a:xfrm>
              <a:off x="9052510" y="1257051"/>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a:t>
              </a:r>
              <a:endParaRPr kumimoji="0" lang="en-US" alt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92" name="TextBox 391">
              <a:extLst>
                <a:ext uri="{FF2B5EF4-FFF2-40B4-BE49-F238E27FC236}">
                  <a16:creationId xmlns:a16="http://schemas.microsoft.com/office/drawing/2014/main" id="{672F8F8E-3AEA-AEDA-6ADF-D15A40EB03C0}"/>
                </a:ext>
              </a:extLst>
            </p:cNvPr>
            <p:cNvSpPr txBox="1"/>
            <p:nvPr/>
          </p:nvSpPr>
          <p:spPr>
            <a:xfrm>
              <a:off x="1449900" y="1163585"/>
              <a:ext cx="357981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Overall Education and Workforce Need</a:t>
              </a:r>
            </a:p>
          </p:txBody>
        </p:sp>
      </p:grpSp>
      <p:sp>
        <p:nvSpPr>
          <p:cNvPr id="371" name="TextBox 370">
            <a:extLst>
              <a:ext uri="{FF2B5EF4-FFF2-40B4-BE49-F238E27FC236}">
                <a16:creationId xmlns:a16="http://schemas.microsoft.com/office/drawing/2014/main" id="{8606FFCE-154B-4094-2332-619C3064C498}"/>
              </a:ext>
            </a:extLst>
          </p:cNvPr>
          <p:cNvSpPr txBox="1"/>
          <p:nvPr/>
        </p:nvSpPr>
        <p:spPr>
          <a:xfrm>
            <a:off x="8471671" y="231826"/>
            <a:ext cx="11156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Region 1</a:t>
            </a:r>
          </a:p>
        </p:txBody>
      </p:sp>
      <p:sp>
        <p:nvSpPr>
          <p:cNvPr id="373" name="TextBox 372">
            <a:extLst>
              <a:ext uri="{FF2B5EF4-FFF2-40B4-BE49-F238E27FC236}">
                <a16:creationId xmlns:a16="http://schemas.microsoft.com/office/drawing/2014/main" id="{35C83076-CD44-3742-2EC7-02808396A57A}"/>
              </a:ext>
            </a:extLst>
          </p:cNvPr>
          <p:cNvSpPr txBox="1"/>
          <p:nvPr/>
        </p:nvSpPr>
        <p:spPr>
          <a:xfrm>
            <a:off x="7165134" y="231826"/>
            <a:ext cx="85059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Alabama</a:t>
            </a:r>
          </a:p>
        </p:txBody>
      </p:sp>
      <p:sp>
        <p:nvSpPr>
          <p:cNvPr id="374" name="Oval 214">
            <a:extLst>
              <a:ext uri="{FF2B5EF4-FFF2-40B4-BE49-F238E27FC236}">
                <a16:creationId xmlns:a16="http://schemas.microsoft.com/office/drawing/2014/main" id="{92ECCDA9-CA9C-3F64-17FA-6C1CCCBD91E4}"/>
              </a:ext>
            </a:extLst>
          </p:cNvPr>
          <p:cNvSpPr>
            <a:spLocks noChangeArrowheads="1"/>
          </p:cNvSpPr>
          <p:nvPr/>
        </p:nvSpPr>
        <p:spPr bwMode="auto">
          <a:xfrm>
            <a:off x="8199794" y="231750"/>
            <a:ext cx="254000" cy="255587"/>
          </a:xfrm>
          <a:prstGeom prst="ellipse">
            <a:avLst/>
          </a:prstGeom>
          <a:solidFill>
            <a:schemeClr val="accent1">
              <a:lumMod val="50000"/>
            </a:schemeClr>
          </a:solidFill>
          <a:ln w="9525" cap="flat">
            <a:solidFill>
              <a:srgbClr val="181717"/>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5" name="Oval 219">
            <a:extLst>
              <a:ext uri="{FF2B5EF4-FFF2-40B4-BE49-F238E27FC236}">
                <a16:creationId xmlns:a16="http://schemas.microsoft.com/office/drawing/2014/main" id="{3CDAED31-1CB2-7B0B-9C2B-6202B7FA5651}"/>
              </a:ext>
            </a:extLst>
          </p:cNvPr>
          <p:cNvSpPr>
            <a:spLocks noChangeArrowheads="1"/>
          </p:cNvSpPr>
          <p:nvPr/>
        </p:nvSpPr>
        <p:spPr bwMode="auto">
          <a:xfrm>
            <a:off x="6880860" y="222571"/>
            <a:ext cx="254000" cy="254000"/>
          </a:xfrm>
          <a:prstGeom prst="ellipse">
            <a:avLst/>
          </a:pr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8" name="TextBox 377">
            <a:extLst>
              <a:ext uri="{FF2B5EF4-FFF2-40B4-BE49-F238E27FC236}">
                <a16:creationId xmlns:a16="http://schemas.microsoft.com/office/drawing/2014/main" id="{877601E7-3A93-19AB-A278-EFD60D26EF5A}"/>
              </a:ext>
            </a:extLst>
          </p:cNvPr>
          <p:cNvSpPr txBox="1"/>
          <p:nvPr/>
        </p:nvSpPr>
        <p:spPr>
          <a:xfrm>
            <a:off x="1195738" y="241964"/>
            <a:ext cx="30266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Alabama Workforce Regions</a:t>
            </a:r>
          </a:p>
        </p:txBody>
      </p:sp>
      <p:sp>
        <p:nvSpPr>
          <p:cNvPr id="365" name="Rectangle 364">
            <a:extLst>
              <a:ext uri="{FF2B5EF4-FFF2-40B4-BE49-F238E27FC236}">
                <a16:creationId xmlns:a16="http://schemas.microsoft.com/office/drawing/2014/main" id="{3D7EEE16-67FF-700B-8FE5-D376B22FF08C}"/>
              </a:ext>
            </a:extLst>
          </p:cNvPr>
          <p:cNvSpPr/>
          <p:nvPr/>
        </p:nvSpPr>
        <p:spPr>
          <a:xfrm>
            <a:off x="5082747" y="694963"/>
            <a:ext cx="6858000" cy="369331"/>
          </a:xfrm>
          <a:prstGeom prst="rect">
            <a:avLst/>
          </a:prstGeom>
          <a:gradFill flip="none" rotWithShape="1">
            <a:gsLst>
              <a:gs pos="0">
                <a:schemeClr val="accent5">
                  <a:lumMod val="50000"/>
                </a:schemeClr>
              </a:gs>
              <a:gs pos="35000">
                <a:schemeClr val="accent5">
                  <a:lumMod val="40000"/>
                  <a:lumOff val="60000"/>
                </a:schemeClr>
              </a:gs>
              <a:gs pos="71000">
                <a:schemeClr val="accent2">
                  <a:lumMod val="40000"/>
                  <a:lumOff val="60000"/>
                </a:schemeClr>
              </a:gs>
              <a:gs pos="100000">
                <a:srgbClr val="E2671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6" name="TextBox 365">
            <a:extLst>
              <a:ext uri="{FF2B5EF4-FFF2-40B4-BE49-F238E27FC236}">
                <a16:creationId xmlns:a16="http://schemas.microsoft.com/office/drawing/2014/main" id="{F4A990C9-1DE1-6D0B-61A5-DB84D02388A7}"/>
              </a:ext>
            </a:extLst>
          </p:cNvPr>
          <p:cNvSpPr txBox="1"/>
          <p:nvPr/>
        </p:nvSpPr>
        <p:spPr>
          <a:xfrm>
            <a:off x="5238348" y="691084"/>
            <a:ext cx="14579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Less Need</a:t>
            </a:r>
          </a:p>
        </p:txBody>
      </p:sp>
      <p:sp>
        <p:nvSpPr>
          <p:cNvPr id="367" name="TextBox 366">
            <a:extLst>
              <a:ext uri="{FF2B5EF4-FFF2-40B4-BE49-F238E27FC236}">
                <a16:creationId xmlns:a16="http://schemas.microsoft.com/office/drawing/2014/main" id="{F05A9DF7-B699-5F42-3F9B-530E2E204534}"/>
              </a:ext>
            </a:extLst>
          </p:cNvPr>
          <p:cNvSpPr txBox="1"/>
          <p:nvPr/>
        </p:nvSpPr>
        <p:spPr>
          <a:xfrm>
            <a:off x="10446319" y="691084"/>
            <a:ext cx="16574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Most Need</a:t>
            </a:r>
          </a:p>
        </p:txBody>
      </p:sp>
      <p:sp>
        <p:nvSpPr>
          <p:cNvPr id="386" name="TextBox 385">
            <a:extLst>
              <a:ext uri="{FF2B5EF4-FFF2-40B4-BE49-F238E27FC236}">
                <a16:creationId xmlns:a16="http://schemas.microsoft.com/office/drawing/2014/main" id="{1D7C503A-7FA4-8E84-0C7E-CB3BDCC915D0}"/>
              </a:ext>
            </a:extLst>
          </p:cNvPr>
          <p:cNvSpPr txBox="1"/>
          <p:nvPr/>
        </p:nvSpPr>
        <p:spPr>
          <a:xfrm>
            <a:off x="9603187" y="231826"/>
            <a:ext cx="216253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U.S. Quartiles</a:t>
            </a:r>
          </a:p>
        </p:txBody>
      </p:sp>
      <p:cxnSp>
        <p:nvCxnSpPr>
          <p:cNvPr id="387" name="Straight Connector 386">
            <a:extLst>
              <a:ext uri="{FF2B5EF4-FFF2-40B4-BE49-F238E27FC236}">
                <a16:creationId xmlns:a16="http://schemas.microsoft.com/office/drawing/2014/main" id="{FC776AB7-9BDA-2A35-D069-D9EC63E9C1F8}"/>
              </a:ext>
            </a:extLst>
          </p:cNvPr>
          <p:cNvCxnSpPr>
            <a:cxnSpLocks/>
          </p:cNvCxnSpPr>
          <p:nvPr/>
        </p:nvCxnSpPr>
        <p:spPr>
          <a:xfrm>
            <a:off x="9568316" y="231750"/>
            <a:ext cx="0" cy="26193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897" name="TextBox 896">
            <a:extLst>
              <a:ext uri="{FF2B5EF4-FFF2-40B4-BE49-F238E27FC236}">
                <a16:creationId xmlns:a16="http://schemas.microsoft.com/office/drawing/2014/main" id="{CB5A79AD-FBB7-B1B8-C633-218E1128A285}"/>
              </a:ext>
            </a:extLst>
          </p:cNvPr>
          <p:cNvSpPr txBox="1"/>
          <p:nvPr/>
        </p:nvSpPr>
        <p:spPr>
          <a:xfrm>
            <a:off x="8015732" y="733929"/>
            <a:ext cx="118872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U.S. Median</a:t>
            </a:r>
          </a:p>
        </p:txBody>
      </p:sp>
      <p:pic>
        <p:nvPicPr>
          <p:cNvPr id="3" name="Picture 2">
            <a:extLst>
              <a:ext uri="{FF2B5EF4-FFF2-40B4-BE49-F238E27FC236}">
                <a16:creationId xmlns:a16="http://schemas.microsoft.com/office/drawing/2014/main" id="{969D05EB-C55F-4B7F-AB49-681A320396E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76098" y="203525"/>
            <a:ext cx="1151014" cy="1828800"/>
          </a:xfrm>
          <a:prstGeom prst="rect">
            <a:avLst/>
          </a:prstGeom>
        </p:spPr>
      </p:pic>
      <p:sp>
        <p:nvSpPr>
          <p:cNvPr id="4" name="Slide Number Placeholder 3">
            <a:extLst>
              <a:ext uri="{FF2B5EF4-FFF2-40B4-BE49-F238E27FC236}">
                <a16:creationId xmlns:a16="http://schemas.microsoft.com/office/drawing/2014/main" id="{5144DE6E-E4C9-49AF-AE65-FFE4FDFE1838}"/>
              </a:ext>
            </a:extLst>
          </p:cNvPr>
          <p:cNvSpPr>
            <a:spLocks noGrp="1"/>
          </p:cNvSpPr>
          <p:nvPr>
            <p:ph type="sldNum" sz="quarter" idx="12"/>
          </p:nvPr>
        </p:nvSpPr>
        <p:spPr>
          <a:xfrm>
            <a:off x="9442191"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A253CB-D140-475C-8A35-6A4ECB9CE688}" type="slidenum">
              <a:rPr kumimoji="0" lang="en-US" sz="1400" b="0" i="0" u="none" strike="noStrike" kern="1200" cap="none" spc="0" normalizeH="0" baseline="0" noProof="0" smtClean="0">
                <a:ln>
                  <a:noFill/>
                </a:ln>
                <a:solidFill>
                  <a:srgbClr val="4472C4">
                    <a:lumMod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7E553E5B-79B8-4C56-BB40-F4AB4FC8B288}"/>
              </a:ext>
            </a:extLst>
          </p:cNvPr>
          <p:cNvGrpSpPr/>
          <p:nvPr/>
        </p:nvGrpSpPr>
        <p:grpSpPr>
          <a:xfrm>
            <a:off x="986159" y="1971865"/>
            <a:ext cx="10988354" cy="1952194"/>
            <a:chOff x="986159" y="1971865"/>
            <a:chExt cx="10988354" cy="1952194"/>
          </a:xfrm>
        </p:grpSpPr>
        <p:grpSp>
          <p:nvGrpSpPr>
            <p:cNvPr id="358" name="Group 357">
              <a:extLst>
                <a:ext uri="{FF2B5EF4-FFF2-40B4-BE49-F238E27FC236}">
                  <a16:creationId xmlns:a16="http://schemas.microsoft.com/office/drawing/2014/main" id="{FC7FFD17-0B27-C561-3ED4-AB8E9B4A4EA3}"/>
                </a:ext>
              </a:extLst>
            </p:cNvPr>
            <p:cNvGrpSpPr/>
            <p:nvPr/>
          </p:nvGrpSpPr>
          <p:grpSpPr>
            <a:xfrm>
              <a:off x="986159" y="1971865"/>
              <a:ext cx="10988354" cy="1952194"/>
              <a:chOff x="986159" y="1971865"/>
              <a:chExt cx="10988354" cy="1952194"/>
            </a:xfrm>
          </p:grpSpPr>
          <p:sp>
            <p:nvSpPr>
              <p:cNvPr id="883" name="Rectangle 882">
                <a:extLst>
                  <a:ext uri="{FF2B5EF4-FFF2-40B4-BE49-F238E27FC236}">
                    <a16:creationId xmlns:a16="http://schemas.microsoft.com/office/drawing/2014/main" id="{FFF8FCBB-C943-D733-E6AA-3BF4B34CD0E5}"/>
                  </a:ext>
                </a:extLst>
              </p:cNvPr>
              <p:cNvSpPr/>
              <p:nvPr/>
            </p:nvSpPr>
            <p:spPr>
              <a:xfrm>
                <a:off x="5096245" y="1971865"/>
                <a:ext cx="6858000" cy="19521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0" name="Line 117">
                <a:extLst>
                  <a:ext uri="{FF2B5EF4-FFF2-40B4-BE49-F238E27FC236}">
                    <a16:creationId xmlns:a16="http://schemas.microsoft.com/office/drawing/2014/main" id="{244B5A85-4A6F-39D9-31F6-9D17414C5C44}"/>
                  </a:ext>
                </a:extLst>
              </p:cNvPr>
              <p:cNvSpPr>
                <a:spLocks noChangeShapeType="1"/>
              </p:cNvSpPr>
              <p:nvPr/>
            </p:nvSpPr>
            <p:spPr bwMode="auto">
              <a:xfrm>
                <a:off x="5119688" y="2138363"/>
                <a:ext cx="6854825" cy="0"/>
              </a:xfrm>
              <a:prstGeom prst="line">
                <a:avLst/>
              </a:prstGeom>
              <a:noFill/>
              <a:ln w="9525" cap="flat">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1" name="Freeform 118">
                <a:extLst>
                  <a:ext uri="{FF2B5EF4-FFF2-40B4-BE49-F238E27FC236}">
                    <a16:creationId xmlns:a16="http://schemas.microsoft.com/office/drawing/2014/main" id="{BCFF2237-B55B-2229-9BF0-2AA9C94D715B}"/>
                  </a:ext>
                </a:extLst>
              </p:cNvPr>
              <p:cNvSpPr>
                <a:spLocks noEditPoints="1"/>
              </p:cNvSpPr>
              <p:nvPr/>
            </p:nvSpPr>
            <p:spPr bwMode="auto">
              <a:xfrm>
                <a:off x="5119688" y="2138363"/>
                <a:ext cx="6854825" cy="1587"/>
              </a:xfrm>
              <a:custGeom>
                <a:avLst/>
                <a:gdLst>
                  <a:gd name="T0" fmla="*/ 0 w 4318"/>
                  <a:gd name="T1" fmla="*/ 0 h 1"/>
                  <a:gd name="T2" fmla="*/ 0 w 4318"/>
                  <a:gd name="T3" fmla="*/ 1 h 1"/>
                  <a:gd name="T4" fmla="*/ 1080 w 4318"/>
                  <a:gd name="T5" fmla="*/ 0 h 1"/>
                  <a:gd name="T6" fmla="*/ 1080 w 4318"/>
                  <a:gd name="T7" fmla="*/ 1 h 1"/>
                  <a:gd name="T8" fmla="*/ 2159 w 4318"/>
                  <a:gd name="T9" fmla="*/ 0 h 1"/>
                  <a:gd name="T10" fmla="*/ 2159 w 4318"/>
                  <a:gd name="T11" fmla="*/ 1 h 1"/>
                  <a:gd name="T12" fmla="*/ 3238 w 4318"/>
                  <a:gd name="T13" fmla="*/ 0 h 1"/>
                  <a:gd name="T14" fmla="*/ 3238 w 4318"/>
                  <a:gd name="T15" fmla="*/ 1 h 1"/>
                  <a:gd name="T16" fmla="*/ 4318 w 4318"/>
                  <a:gd name="T17" fmla="*/ 0 h 1"/>
                  <a:gd name="T18" fmla="*/ 4318 w 4318"/>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18" h="1">
                    <a:moveTo>
                      <a:pt x="0" y="0"/>
                    </a:moveTo>
                    <a:lnTo>
                      <a:pt x="0" y="1"/>
                    </a:lnTo>
                    <a:moveTo>
                      <a:pt x="1080" y="0"/>
                    </a:moveTo>
                    <a:lnTo>
                      <a:pt x="1080" y="1"/>
                    </a:lnTo>
                    <a:moveTo>
                      <a:pt x="2159" y="0"/>
                    </a:moveTo>
                    <a:lnTo>
                      <a:pt x="2159" y="1"/>
                    </a:lnTo>
                    <a:moveTo>
                      <a:pt x="3238" y="0"/>
                    </a:moveTo>
                    <a:lnTo>
                      <a:pt x="3238" y="1"/>
                    </a:lnTo>
                    <a:moveTo>
                      <a:pt x="4318" y="0"/>
                    </a:moveTo>
                    <a:lnTo>
                      <a:pt x="4318" y="1"/>
                    </a:lnTo>
                  </a:path>
                </a:pathLst>
              </a:custGeom>
              <a:noFill/>
              <a:ln w="9525" cap="flat">
                <a:solidFill>
                  <a:srgbClr val="D9D9D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2" name="Line 119">
                <a:extLst>
                  <a:ext uri="{FF2B5EF4-FFF2-40B4-BE49-F238E27FC236}">
                    <a16:creationId xmlns:a16="http://schemas.microsoft.com/office/drawing/2014/main" id="{7D465CE9-E628-3E3D-6091-333096BC1C9A}"/>
                  </a:ext>
                </a:extLst>
              </p:cNvPr>
              <p:cNvSpPr>
                <a:spLocks noChangeShapeType="1"/>
              </p:cNvSpPr>
              <p:nvPr/>
            </p:nvSpPr>
            <p:spPr bwMode="auto">
              <a:xfrm>
                <a:off x="5119688" y="2138363"/>
                <a:ext cx="6854825" cy="0"/>
              </a:xfrm>
              <a:prstGeom prst="line">
                <a:avLst/>
              </a:prstGeom>
              <a:noFill/>
              <a:ln w="952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3" name="Oval 120">
                <a:extLst>
                  <a:ext uri="{FF2B5EF4-FFF2-40B4-BE49-F238E27FC236}">
                    <a16:creationId xmlns:a16="http://schemas.microsoft.com/office/drawing/2014/main" id="{1702E413-BCB4-0486-9EDE-7005C4D6C79F}"/>
                  </a:ext>
                </a:extLst>
              </p:cNvPr>
              <p:cNvSpPr>
                <a:spLocks noChangeArrowheads="1"/>
              </p:cNvSpPr>
              <p:nvPr/>
            </p:nvSpPr>
            <p:spPr bwMode="auto">
              <a:xfrm>
                <a:off x="8899525" y="2011363"/>
                <a:ext cx="254000" cy="255587"/>
              </a:xfrm>
              <a:prstGeom prst="ellipse">
                <a:avLst/>
              </a:pr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4" name="Oval 121">
                <a:extLst>
                  <a:ext uri="{FF2B5EF4-FFF2-40B4-BE49-F238E27FC236}">
                    <a16:creationId xmlns:a16="http://schemas.microsoft.com/office/drawing/2014/main" id="{34CEABD2-DEA1-FC58-3511-360B4295D36C}"/>
                  </a:ext>
                </a:extLst>
              </p:cNvPr>
              <p:cNvSpPr>
                <a:spLocks noChangeArrowheads="1"/>
              </p:cNvSpPr>
              <p:nvPr/>
            </p:nvSpPr>
            <p:spPr bwMode="auto">
              <a:xfrm>
                <a:off x="8899525" y="2011363"/>
                <a:ext cx="254000" cy="255587"/>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5" name="Oval 122">
                <a:extLst>
                  <a:ext uri="{FF2B5EF4-FFF2-40B4-BE49-F238E27FC236}">
                    <a16:creationId xmlns:a16="http://schemas.microsoft.com/office/drawing/2014/main" id="{03111BAD-1179-628E-47AB-28EE21879ECB}"/>
                  </a:ext>
                </a:extLst>
              </p:cNvPr>
              <p:cNvSpPr>
                <a:spLocks noChangeArrowheads="1"/>
              </p:cNvSpPr>
              <p:nvPr/>
            </p:nvSpPr>
            <p:spPr bwMode="auto">
              <a:xfrm>
                <a:off x="8499475" y="2011363"/>
                <a:ext cx="254000" cy="255587"/>
              </a:xfrm>
              <a:prstGeom prst="ellipse">
                <a:avLst/>
              </a:prstGeom>
              <a:solidFill>
                <a:srgbClr val="00206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6" name="Oval 123">
                <a:extLst>
                  <a:ext uri="{FF2B5EF4-FFF2-40B4-BE49-F238E27FC236}">
                    <a16:creationId xmlns:a16="http://schemas.microsoft.com/office/drawing/2014/main" id="{F8F44DB0-AF62-813C-88BC-8FA4061D6491}"/>
                  </a:ext>
                </a:extLst>
              </p:cNvPr>
              <p:cNvSpPr>
                <a:spLocks noChangeArrowheads="1"/>
              </p:cNvSpPr>
              <p:nvPr/>
            </p:nvSpPr>
            <p:spPr bwMode="auto">
              <a:xfrm>
                <a:off x="8499475" y="2011363"/>
                <a:ext cx="254000" cy="255587"/>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7" name="Oval 124">
                <a:extLst>
                  <a:ext uri="{FF2B5EF4-FFF2-40B4-BE49-F238E27FC236}">
                    <a16:creationId xmlns:a16="http://schemas.microsoft.com/office/drawing/2014/main" id="{3663FCCC-AB9E-8C32-5AFB-E726376D29F0}"/>
                  </a:ext>
                </a:extLst>
              </p:cNvPr>
              <p:cNvSpPr>
                <a:spLocks noChangeArrowheads="1"/>
              </p:cNvSpPr>
              <p:nvPr/>
            </p:nvSpPr>
            <p:spPr bwMode="auto">
              <a:xfrm>
                <a:off x="10545763" y="2011363"/>
                <a:ext cx="255588" cy="255587"/>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8" name="Oval 125">
                <a:extLst>
                  <a:ext uri="{FF2B5EF4-FFF2-40B4-BE49-F238E27FC236}">
                    <a16:creationId xmlns:a16="http://schemas.microsoft.com/office/drawing/2014/main" id="{95048F06-65C8-7051-F2DE-9EDD4F4783B9}"/>
                  </a:ext>
                </a:extLst>
              </p:cNvPr>
              <p:cNvSpPr>
                <a:spLocks noChangeArrowheads="1"/>
              </p:cNvSpPr>
              <p:nvPr/>
            </p:nvSpPr>
            <p:spPr bwMode="auto">
              <a:xfrm>
                <a:off x="10545763" y="2011363"/>
                <a:ext cx="254000" cy="255587"/>
              </a:xfrm>
              <a:prstGeom prst="ellipse">
                <a:avLst/>
              </a:prstGeom>
              <a:solidFill>
                <a:schemeClr val="bg1"/>
              </a:solidFill>
              <a:ln w="952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9" name="Oval 126">
                <a:extLst>
                  <a:ext uri="{FF2B5EF4-FFF2-40B4-BE49-F238E27FC236}">
                    <a16:creationId xmlns:a16="http://schemas.microsoft.com/office/drawing/2014/main" id="{35DE1AE4-08A0-8399-D322-BE0A32BCC691}"/>
                  </a:ext>
                </a:extLst>
              </p:cNvPr>
              <p:cNvSpPr>
                <a:spLocks noChangeArrowheads="1"/>
              </p:cNvSpPr>
              <p:nvPr/>
            </p:nvSpPr>
            <p:spPr bwMode="auto">
              <a:xfrm>
                <a:off x="10066338" y="2011363"/>
                <a:ext cx="254000" cy="255587"/>
              </a:xfrm>
              <a:prstGeom prst="ellipse">
                <a:avLst/>
              </a:pr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0" name="Oval 127">
                <a:extLst>
                  <a:ext uri="{FF2B5EF4-FFF2-40B4-BE49-F238E27FC236}">
                    <a16:creationId xmlns:a16="http://schemas.microsoft.com/office/drawing/2014/main" id="{D5242E17-CB85-12A1-B9F1-B48CC2EE962F}"/>
                  </a:ext>
                </a:extLst>
              </p:cNvPr>
              <p:cNvSpPr>
                <a:spLocks noChangeArrowheads="1"/>
              </p:cNvSpPr>
              <p:nvPr/>
            </p:nvSpPr>
            <p:spPr bwMode="auto">
              <a:xfrm>
                <a:off x="10066338" y="2011363"/>
                <a:ext cx="254000" cy="255587"/>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1" name="Oval 128">
                <a:extLst>
                  <a:ext uri="{FF2B5EF4-FFF2-40B4-BE49-F238E27FC236}">
                    <a16:creationId xmlns:a16="http://schemas.microsoft.com/office/drawing/2014/main" id="{C34C445D-679B-8D5A-7E4F-8D360D9EB4C4}"/>
                  </a:ext>
                </a:extLst>
              </p:cNvPr>
              <p:cNvSpPr>
                <a:spLocks noChangeArrowheads="1"/>
              </p:cNvSpPr>
              <p:nvPr/>
            </p:nvSpPr>
            <p:spPr bwMode="auto">
              <a:xfrm>
                <a:off x="7612063" y="2011363"/>
                <a:ext cx="254000" cy="255587"/>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2" name="Oval 129">
                <a:extLst>
                  <a:ext uri="{FF2B5EF4-FFF2-40B4-BE49-F238E27FC236}">
                    <a16:creationId xmlns:a16="http://schemas.microsoft.com/office/drawing/2014/main" id="{09861C3A-C307-1004-1378-E828E37305E2}"/>
                  </a:ext>
                </a:extLst>
              </p:cNvPr>
              <p:cNvSpPr>
                <a:spLocks noChangeArrowheads="1"/>
              </p:cNvSpPr>
              <p:nvPr/>
            </p:nvSpPr>
            <p:spPr bwMode="auto">
              <a:xfrm>
                <a:off x="7612063" y="2011363"/>
                <a:ext cx="254000" cy="255587"/>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3" name="Oval 130">
                <a:extLst>
                  <a:ext uri="{FF2B5EF4-FFF2-40B4-BE49-F238E27FC236}">
                    <a16:creationId xmlns:a16="http://schemas.microsoft.com/office/drawing/2014/main" id="{DDD91DDF-7638-8383-D3C9-7FAA46723382}"/>
                  </a:ext>
                </a:extLst>
              </p:cNvPr>
              <p:cNvSpPr>
                <a:spLocks noChangeArrowheads="1"/>
              </p:cNvSpPr>
              <p:nvPr/>
            </p:nvSpPr>
            <p:spPr bwMode="auto">
              <a:xfrm>
                <a:off x="9107488" y="2011363"/>
                <a:ext cx="254000" cy="255587"/>
              </a:xfrm>
              <a:prstGeom prst="ellipse">
                <a:avLst/>
              </a:prstGeom>
              <a:solidFill>
                <a:schemeClr val="accent1">
                  <a:lumMod val="50000"/>
                </a:schemeClr>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4" name="Oval 131">
                <a:extLst>
                  <a:ext uri="{FF2B5EF4-FFF2-40B4-BE49-F238E27FC236}">
                    <a16:creationId xmlns:a16="http://schemas.microsoft.com/office/drawing/2014/main" id="{406BA488-47F0-368F-3AC5-CECC394DAA68}"/>
                  </a:ext>
                </a:extLst>
              </p:cNvPr>
              <p:cNvSpPr>
                <a:spLocks noChangeArrowheads="1"/>
              </p:cNvSpPr>
              <p:nvPr/>
            </p:nvSpPr>
            <p:spPr bwMode="auto">
              <a:xfrm>
                <a:off x="9107488" y="2011363"/>
                <a:ext cx="254000" cy="255587"/>
              </a:xfrm>
              <a:prstGeom prst="ellipse">
                <a:avLst/>
              </a:prstGeom>
              <a:solidFill>
                <a:srgbClr val="FFFFFF"/>
              </a:solidFill>
              <a:ln w="952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5" name="Oval 132">
                <a:extLst>
                  <a:ext uri="{FF2B5EF4-FFF2-40B4-BE49-F238E27FC236}">
                    <a16:creationId xmlns:a16="http://schemas.microsoft.com/office/drawing/2014/main" id="{39CDC3F5-FE3E-5520-21E3-865BEF9F7FAA}"/>
                  </a:ext>
                </a:extLst>
              </p:cNvPr>
              <p:cNvSpPr>
                <a:spLocks noChangeArrowheads="1"/>
              </p:cNvSpPr>
              <p:nvPr/>
            </p:nvSpPr>
            <p:spPr bwMode="auto">
              <a:xfrm>
                <a:off x="10271125" y="2011363"/>
                <a:ext cx="255588" cy="255587"/>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6" name="Oval 133">
                <a:extLst>
                  <a:ext uri="{FF2B5EF4-FFF2-40B4-BE49-F238E27FC236}">
                    <a16:creationId xmlns:a16="http://schemas.microsoft.com/office/drawing/2014/main" id="{1B75E853-66FB-7CC7-33F0-D4D826F6D023}"/>
                  </a:ext>
                </a:extLst>
              </p:cNvPr>
              <p:cNvSpPr>
                <a:spLocks noChangeArrowheads="1"/>
              </p:cNvSpPr>
              <p:nvPr/>
            </p:nvSpPr>
            <p:spPr bwMode="auto">
              <a:xfrm>
                <a:off x="10271125" y="2011363"/>
                <a:ext cx="255588" cy="255587"/>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7" name="Oval 134">
                <a:extLst>
                  <a:ext uri="{FF2B5EF4-FFF2-40B4-BE49-F238E27FC236}">
                    <a16:creationId xmlns:a16="http://schemas.microsoft.com/office/drawing/2014/main" id="{DDA5DD31-C1F2-9966-8D6A-CC03AC753290}"/>
                  </a:ext>
                </a:extLst>
              </p:cNvPr>
              <p:cNvSpPr>
                <a:spLocks noChangeArrowheads="1"/>
              </p:cNvSpPr>
              <p:nvPr/>
            </p:nvSpPr>
            <p:spPr bwMode="auto">
              <a:xfrm>
                <a:off x="9859963" y="2011363"/>
                <a:ext cx="254000" cy="255587"/>
              </a:xfrm>
              <a:prstGeom prst="ellipse">
                <a:avLst/>
              </a:pr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8" name="Oval 135">
                <a:extLst>
                  <a:ext uri="{FF2B5EF4-FFF2-40B4-BE49-F238E27FC236}">
                    <a16:creationId xmlns:a16="http://schemas.microsoft.com/office/drawing/2014/main" id="{2AE916A1-120A-93F3-18C1-44EA685475CF}"/>
                  </a:ext>
                </a:extLst>
              </p:cNvPr>
              <p:cNvSpPr>
                <a:spLocks noChangeArrowheads="1"/>
              </p:cNvSpPr>
              <p:nvPr/>
            </p:nvSpPr>
            <p:spPr bwMode="auto">
              <a:xfrm>
                <a:off x="9859963" y="2011363"/>
                <a:ext cx="254000" cy="255587"/>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0" name="Rectangle 137">
                <a:extLst>
                  <a:ext uri="{FF2B5EF4-FFF2-40B4-BE49-F238E27FC236}">
                    <a16:creationId xmlns:a16="http://schemas.microsoft.com/office/drawing/2014/main" id="{A51684BB-2707-FB4F-D259-758370C3805B}"/>
                  </a:ext>
                </a:extLst>
              </p:cNvPr>
              <p:cNvSpPr>
                <a:spLocks noChangeArrowheads="1"/>
              </p:cNvSpPr>
              <p:nvPr/>
            </p:nvSpPr>
            <p:spPr bwMode="auto">
              <a:xfrm>
                <a:off x="8594725" y="2073275"/>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a:t>
                </a:r>
                <a:endParaRPr kumimoji="0" lang="en-US" alt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11" name="Rectangle 138">
                <a:extLst>
                  <a:ext uri="{FF2B5EF4-FFF2-40B4-BE49-F238E27FC236}">
                    <a16:creationId xmlns:a16="http://schemas.microsoft.com/office/drawing/2014/main" id="{DD6EA4A4-DB6C-B059-94DA-0323F4A4F4E4}"/>
                  </a:ext>
                </a:extLst>
              </p:cNvPr>
              <p:cNvSpPr>
                <a:spLocks noChangeArrowheads="1"/>
              </p:cNvSpPr>
              <p:nvPr/>
            </p:nvSpPr>
            <p:spPr bwMode="auto">
              <a:xfrm>
                <a:off x="10644188" y="2073275"/>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12" name="Rectangle 139">
                <a:extLst>
                  <a:ext uri="{FF2B5EF4-FFF2-40B4-BE49-F238E27FC236}">
                    <a16:creationId xmlns:a16="http://schemas.microsoft.com/office/drawing/2014/main" id="{704109BD-C195-1831-A971-EE207EA1B4CD}"/>
                  </a:ext>
                </a:extLst>
              </p:cNvPr>
              <p:cNvSpPr>
                <a:spLocks noChangeArrowheads="1"/>
              </p:cNvSpPr>
              <p:nvPr/>
            </p:nvSpPr>
            <p:spPr bwMode="auto">
              <a:xfrm>
                <a:off x="10163175" y="2073275"/>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3</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13" name="Rectangle 140">
                <a:extLst>
                  <a:ext uri="{FF2B5EF4-FFF2-40B4-BE49-F238E27FC236}">
                    <a16:creationId xmlns:a16="http://schemas.microsoft.com/office/drawing/2014/main" id="{FF8C6640-146B-249C-5B28-1998455CD00A}"/>
                  </a:ext>
                </a:extLst>
              </p:cNvPr>
              <p:cNvSpPr>
                <a:spLocks noChangeArrowheads="1"/>
              </p:cNvSpPr>
              <p:nvPr/>
            </p:nvSpPr>
            <p:spPr bwMode="auto">
              <a:xfrm>
                <a:off x="7708900" y="2073275"/>
                <a:ext cx="1158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4</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14" name="Rectangle 141">
                <a:extLst>
                  <a:ext uri="{FF2B5EF4-FFF2-40B4-BE49-F238E27FC236}">
                    <a16:creationId xmlns:a16="http://schemas.microsoft.com/office/drawing/2014/main" id="{3225EC55-D94F-7F42-CBE3-5EFA26246817}"/>
                  </a:ext>
                </a:extLst>
              </p:cNvPr>
              <p:cNvSpPr>
                <a:spLocks noChangeArrowheads="1"/>
              </p:cNvSpPr>
              <p:nvPr/>
            </p:nvSpPr>
            <p:spPr bwMode="auto">
              <a:xfrm>
                <a:off x="9204325" y="2073275"/>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5</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15" name="Rectangle 142">
                <a:extLst>
                  <a:ext uri="{FF2B5EF4-FFF2-40B4-BE49-F238E27FC236}">
                    <a16:creationId xmlns:a16="http://schemas.microsoft.com/office/drawing/2014/main" id="{44E10A41-587D-14B6-F66B-628CE757D0E7}"/>
                  </a:ext>
                </a:extLst>
              </p:cNvPr>
              <p:cNvSpPr>
                <a:spLocks noChangeArrowheads="1"/>
              </p:cNvSpPr>
              <p:nvPr/>
            </p:nvSpPr>
            <p:spPr bwMode="auto">
              <a:xfrm>
                <a:off x="10369550" y="2073275"/>
                <a:ext cx="1158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6</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16" name="Rectangle 143">
                <a:extLst>
                  <a:ext uri="{FF2B5EF4-FFF2-40B4-BE49-F238E27FC236}">
                    <a16:creationId xmlns:a16="http://schemas.microsoft.com/office/drawing/2014/main" id="{F5F9CE09-7C92-5B2A-CF21-17C54DE5B5A5}"/>
                  </a:ext>
                </a:extLst>
              </p:cNvPr>
              <p:cNvSpPr>
                <a:spLocks noChangeArrowheads="1"/>
              </p:cNvSpPr>
              <p:nvPr/>
            </p:nvSpPr>
            <p:spPr bwMode="auto">
              <a:xfrm>
                <a:off x="9958388" y="2073275"/>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7</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26" name="Line 154">
                <a:extLst>
                  <a:ext uri="{FF2B5EF4-FFF2-40B4-BE49-F238E27FC236}">
                    <a16:creationId xmlns:a16="http://schemas.microsoft.com/office/drawing/2014/main" id="{0F9CE599-EA98-78CE-B077-1A79D2673DFD}"/>
                  </a:ext>
                </a:extLst>
              </p:cNvPr>
              <p:cNvSpPr>
                <a:spLocks noChangeShapeType="1"/>
              </p:cNvSpPr>
              <p:nvPr/>
            </p:nvSpPr>
            <p:spPr bwMode="auto">
              <a:xfrm>
                <a:off x="5119688" y="2520950"/>
                <a:ext cx="6854825" cy="0"/>
              </a:xfrm>
              <a:prstGeom prst="line">
                <a:avLst/>
              </a:prstGeom>
              <a:noFill/>
              <a:ln w="9525" cap="flat">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7" name="Freeform 155">
                <a:extLst>
                  <a:ext uri="{FF2B5EF4-FFF2-40B4-BE49-F238E27FC236}">
                    <a16:creationId xmlns:a16="http://schemas.microsoft.com/office/drawing/2014/main" id="{64F22911-D516-F8F9-F893-240867EF1019}"/>
                  </a:ext>
                </a:extLst>
              </p:cNvPr>
              <p:cNvSpPr>
                <a:spLocks noEditPoints="1"/>
              </p:cNvSpPr>
              <p:nvPr/>
            </p:nvSpPr>
            <p:spPr bwMode="auto">
              <a:xfrm>
                <a:off x="5119688" y="2520950"/>
                <a:ext cx="6854825" cy="1588"/>
              </a:xfrm>
              <a:custGeom>
                <a:avLst/>
                <a:gdLst>
                  <a:gd name="T0" fmla="*/ 0 w 4318"/>
                  <a:gd name="T1" fmla="*/ 0 h 1"/>
                  <a:gd name="T2" fmla="*/ 0 w 4318"/>
                  <a:gd name="T3" fmla="*/ 1 h 1"/>
                  <a:gd name="T4" fmla="*/ 1080 w 4318"/>
                  <a:gd name="T5" fmla="*/ 0 h 1"/>
                  <a:gd name="T6" fmla="*/ 1080 w 4318"/>
                  <a:gd name="T7" fmla="*/ 1 h 1"/>
                  <a:gd name="T8" fmla="*/ 2159 w 4318"/>
                  <a:gd name="T9" fmla="*/ 0 h 1"/>
                  <a:gd name="T10" fmla="*/ 2159 w 4318"/>
                  <a:gd name="T11" fmla="*/ 1 h 1"/>
                  <a:gd name="T12" fmla="*/ 3238 w 4318"/>
                  <a:gd name="T13" fmla="*/ 0 h 1"/>
                  <a:gd name="T14" fmla="*/ 3238 w 4318"/>
                  <a:gd name="T15" fmla="*/ 1 h 1"/>
                  <a:gd name="T16" fmla="*/ 4318 w 4318"/>
                  <a:gd name="T17" fmla="*/ 0 h 1"/>
                  <a:gd name="T18" fmla="*/ 4318 w 4318"/>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18" h="1">
                    <a:moveTo>
                      <a:pt x="0" y="0"/>
                    </a:moveTo>
                    <a:lnTo>
                      <a:pt x="0" y="1"/>
                    </a:lnTo>
                    <a:moveTo>
                      <a:pt x="1080" y="0"/>
                    </a:moveTo>
                    <a:lnTo>
                      <a:pt x="1080" y="1"/>
                    </a:lnTo>
                    <a:moveTo>
                      <a:pt x="2159" y="0"/>
                    </a:moveTo>
                    <a:lnTo>
                      <a:pt x="2159" y="1"/>
                    </a:lnTo>
                    <a:moveTo>
                      <a:pt x="3238" y="0"/>
                    </a:moveTo>
                    <a:lnTo>
                      <a:pt x="3238" y="1"/>
                    </a:lnTo>
                    <a:moveTo>
                      <a:pt x="4318" y="0"/>
                    </a:moveTo>
                    <a:lnTo>
                      <a:pt x="4318" y="1"/>
                    </a:lnTo>
                  </a:path>
                </a:pathLst>
              </a:custGeom>
              <a:noFill/>
              <a:ln w="9525" cap="flat">
                <a:solidFill>
                  <a:srgbClr val="D9D9D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8" name="Line 156">
                <a:extLst>
                  <a:ext uri="{FF2B5EF4-FFF2-40B4-BE49-F238E27FC236}">
                    <a16:creationId xmlns:a16="http://schemas.microsoft.com/office/drawing/2014/main" id="{8AAA70E6-AABF-A032-0AB2-8A1EB4B2D2EC}"/>
                  </a:ext>
                </a:extLst>
              </p:cNvPr>
              <p:cNvSpPr>
                <a:spLocks noChangeShapeType="1"/>
              </p:cNvSpPr>
              <p:nvPr/>
            </p:nvSpPr>
            <p:spPr bwMode="auto">
              <a:xfrm>
                <a:off x="5119688" y="2520950"/>
                <a:ext cx="6854825" cy="0"/>
              </a:xfrm>
              <a:prstGeom prst="line">
                <a:avLst/>
              </a:prstGeom>
              <a:noFill/>
              <a:ln w="952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9" name="Oval 157">
                <a:extLst>
                  <a:ext uri="{FF2B5EF4-FFF2-40B4-BE49-F238E27FC236}">
                    <a16:creationId xmlns:a16="http://schemas.microsoft.com/office/drawing/2014/main" id="{1193A54E-0A24-5431-D2DB-B503BEC93235}"/>
                  </a:ext>
                </a:extLst>
              </p:cNvPr>
              <p:cNvSpPr>
                <a:spLocks noChangeArrowheads="1"/>
              </p:cNvSpPr>
              <p:nvPr/>
            </p:nvSpPr>
            <p:spPr bwMode="auto">
              <a:xfrm>
                <a:off x="7802563" y="2392363"/>
                <a:ext cx="255588" cy="255588"/>
              </a:xfrm>
              <a:prstGeom prst="ellipse">
                <a:avLst/>
              </a:pr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0" name="Oval 158">
                <a:extLst>
                  <a:ext uri="{FF2B5EF4-FFF2-40B4-BE49-F238E27FC236}">
                    <a16:creationId xmlns:a16="http://schemas.microsoft.com/office/drawing/2014/main" id="{EFF08DB6-436A-5B58-0D3A-8642ED58CE7E}"/>
                  </a:ext>
                </a:extLst>
              </p:cNvPr>
              <p:cNvSpPr>
                <a:spLocks noChangeArrowheads="1"/>
              </p:cNvSpPr>
              <p:nvPr/>
            </p:nvSpPr>
            <p:spPr bwMode="auto">
              <a:xfrm>
                <a:off x="7802563" y="2392363"/>
                <a:ext cx="255588"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1" name="Oval 159">
                <a:extLst>
                  <a:ext uri="{FF2B5EF4-FFF2-40B4-BE49-F238E27FC236}">
                    <a16:creationId xmlns:a16="http://schemas.microsoft.com/office/drawing/2014/main" id="{D78158F3-13EF-DE5F-9661-D85CF7BAD771}"/>
                  </a:ext>
                </a:extLst>
              </p:cNvPr>
              <p:cNvSpPr>
                <a:spLocks noChangeArrowheads="1"/>
              </p:cNvSpPr>
              <p:nvPr/>
            </p:nvSpPr>
            <p:spPr bwMode="auto">
              <a:xfrm>
                <a:off x="8008938" y="2393950"/>
                <a:ext cx="255588" cy="255588"/>
              </a:xfrm>
              <a:prstGeom prst="ellipse">
                <a:avLst/>
              </a:prstGeom>
              <a:solidFill>
                <a:srgbClr val="00206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2" name="Oval 160">
                <a:extLst>
                  <a:ext uri="{FF2B5EF4-FFF2-40B4-BE49-F238E27FC236}">
                    <a16:creationId xmlns:a16="http://schemas.microsoft.com/office/drawing/2014/main" id="{178D2F64-CF48-380E-A30A-83B07DACC24F}"/>
                  </a:ext>
                </a:extLst>
              </p:cNvPr>
              <p:cNvSpPr>
                <a:spLocks noChangeArrowheads="1"/>
              </p:cNvSpPr>
              <p:nvPr/>
            </p:nvSpPr>
            <p:spPr bwMode="auto">
              <a:xfrm>
                <a:off x="8008938" y="2393950"/>
                <a:ext cx="255588"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3" name="Oval 161">
                <a:extLst>
                  <a:ext uri="{FF2B5EF4-FFF2-40B4-BE49-F238E27FC236}">
                    <a16:creationId xmlns:a16="http://schemas.microsoft.com/office/drawing/2014/main" id="{4D343BC1-DE79-E249-373A-11AA3422D127}"/>
                  </a:ext>
                </a:extLst>
              </p:cNvPr>
              <p:cNvSpPr>
                <a:spLocks noChangeArrowheads="1"/>
              </p:cNvSpPr>
              <p:nvPr/>
            </p:nvSpPr>
            <p:spPr bwMode="auto">
              <a:xfrm>
                <a:off x="8215313" y="2393950"/>
                <a:ext cx="254000" cy="255588"/>
              </a:xfrm>
              <a:prstGeom prst="ellipse">
                <a:avLst/>
              </a:pr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4" name="Oval 162">
                <a:extLst>
                  <a:ext uri="{FF2B5EF4-FFF2-40B4-BE49-F238E27FC236}">
                    <a16:creationId xmlns:a16="http://schemas.microsoft.com/office/drawing/2014/main" id="{764EA95D-00C9-0EBE-3F17-F9F74B098FB4}"/>
                  </a:ext>
                </a:extLst>
              </p:cNvPr>
              <p:cNvSpPr>
                <a:spLocks noChangeArrowheads="1"/>
              </p:cNvSpPr>
              <p:nvPr/>
            </p:nvSpPr>
            <p:spPr bwMode="auto">
              <a:xfrm>
                <a:off x="8215313" y="2393950"/>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5" name="Oval 163">
                <a:extLst>
                  <a:ext uri="{FF2B5EF4-FFF2-40B4-BE49-F238E27FC236}">
                    <a16:creationId xmlns:a16="http://schemas.microsoft.com/office/drawing/2014/main" id="{EF0B0FA1-5EF9-21A2-6F54-CF55C43BBFC8}"/>
                  </a:ext>
                </a:extLst>
              </p:cNvPr>
              <p:cNvSpPr>
                <a:spLocks noChangeArrowheads="1"/>
              </p:cNvSpPr>
              <p:nvPr/>
            </p:nvSpPr>
            <p:spPr bwMode="auto">
              <a:xfrm>
                <a:off x="8626475" y="2393950"/>
                <a:ext cx="255588" cy="255588"/>
              </a:xfrm>
              <a:prstGeom prst="ellipse">
                <a:avLst/>
              </a:prstGeom>
              <a:solidFill>
                <a:srgbClr val="00206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6" name="Oval 164">
                <a:extLst>
                  <a:ext uri="{FF2B5EF4-FFF2-40B4-BE49-F238E27FC236}">
                    <a16:creationId xmlns:a16="http://schemas.microsoft.com/office/drawing/2014/main" id="{EAFFB070-EC45-F5E9-70D7-6F60058FA343}"/>
                  </a:ext>
                </a:extLst>
              </p:cNvPr>
              <p:cNvSpPr>
                <a:spLocks noChangeArrowheads="1"/>
              </p:cNvSpPr>
              <p:nvPr/>
            </p:nvSpPr>
            <p:spPr bwMode="auto">
              <a:xfrm>
                <a:off x="8626475" y="2393950"/>
                <a:ext cx="255588" cy="255588"/>
              </a:xfrm>
              <a:prstGeom prst="ellipse">
                <a:avLst/>
              </a:prstGeom>
              <a:solidFill>
                <a:srgbClr val="FFFFFF"/>
              </a:solidFill>
              <a:ln w="952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7" name="Oval 165">
                <a:extLst>
                  <a:ext uri="{FF2B5EF4-FFF2-40B4-BE49-F238E27FC236}">
                    <a16:creationId xmlns:a16="http://schemas.microsoft.com/office/drawing/2014/main" id="{7E4554E0-BAD3-B6A1-DC03-59DB04D72724}"/>
                  </a:ext>
                </a:extLst>
              </p:cNvPr>
              <p:cNvSpPr>
                <a:spLocks noChangeArrowheads="1"/>
              </p:cNvSpPr>
              <p:nvPr/>
            </p:nvSpPr>
            <p:spPr bwMode="auto">
              <a:xfrm>
                <a:off x="7597775" y="2393950"/>
                <a:ext cx="255588" cy="2555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8" name="Oval 166">
                <a:extLst>
                  <a:ext uri="{FF2B5EF4-FFF2-40B4-BE49-F238E27FC236}">
                    <a16:creationId xmlns:a16="http://schemas.microsoft.com/office/drawing/2014/main" id="{1AEA5D25-E34A-0244-7199-F0BE0FB8AE5F}"/>
                  </a:ext>
                </a:extLst>
              </p:cNvPr>
              <p:cNvSpPr>
                <a:spLocks noChangeArrowheads="1"/>
              </p:cNvSpPr>
              <p:nvPr/>
            </p:nvSpPr>
            <p:spPr bwMode="auto">
              <a:xfrm>
                <a:off x="7597775" y="2393950"/>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9" name="Oval 167">
                <a:extLst>
                  <a:ext uri="{FF2B5EF4-FFF2-40B4-BE49-F238E27FC236}">
                    <a16:creationId xmlns:a16="http://schemas.microsoft.com/office/drawing/2014/main" id="{888F428F-BFEA-1BC8-60DD-226231C31D05}"/>
                  </a:ext>
                </a:extLst>
              </p:cNvPr>
              <p:cNvSpPr>
                <a:spLocks noChangeArrowheads="1"/>
              </p:cNvSpPr>
              <p:nvPr/>
            </p:nvSpPr>
            <p:spPr bwMode="auto">
              <a:xfrm>
                <a:off x="9053513" y="2393950"/>
                <a:ext cx="254000" cy="255588"/>
              </a:xfrm>
              <a:prstGeom prst="ellipse">
                <a:avLst/>
              </a:pr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0" name="Oval 168">
                <a:extLst>
                  <a:ext uri="{FF2B5EF4-FFF2-40B4-BE49-F238E27FC236}">
                    <a16:creationId xmlns:a16="http://schemas.microsoft.com/office/drawing/2014/main" id="{B034E3AE-E104-F54E-B306-D2B45FA7B96F}"/>
                  </a:ext>
                </a:extLst>
              </p:cNvPr>
              <p:cNvSpPr>
                <a:spLocks noChangeArrowheads="1"/>
              </p:cNvSpPr>
              <p:nvPr/>
            </p:nvSpPr>
            <p:spPr bwMode="auto">
              <a:xfrm>
                <a:off x="9053513" y="2393950"/>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1" name="Oval 169">
                <a:extLst>
                  <a:ext uri="{FF2B5EF4-FFF2-40B4-BE49-F238E27FC236}">
                    <a16:creationId xmlns:a16="http://schemas.microsoft.com/office/drawing/2014/main" id="{4931A0E7-651C-4ED5-58AF-903EEDE6ECAB}"/>
                  </a:ext>
                </a:extLst>
              </p:cNvPr>
              <p:cNvSpPr>
                <a:spLocks noChangeArrowheads="1"/>
              </p:cNvSpPr>
              <p:nvPr/>
            </p:nvSpPr>
            <p:spPr bwMode="auto">
              <a:xfrm>
                <a:off x="6386513" y="2393950"/>
                <a:ext cx="254000" cy="2555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2" name="Oval 170">
                <a:extLst>
                  <a:ext uri="{FF2B5EF4-FFF2-40B4-BE49-F238E27FC236}">
                    <a16:creationId xmlns:a16="http://schemas.microsoft.com/office/drawing/2014/main" id="{61E86C89-65AC-6543-4FF1-FA79DB5CFC8B}"/>
                  </a:ext>
                </a:extLst>
              </p:cNvPr>
              <p:cNvSpPr>
                <a:spLocks noChangeArrowheads="1"/>
              </p:cNvSpPr>
              <p:nvPr/>
            </p:nvSpPr>
            <p:spPr bwMode="auto">
              <a:xfrm>
                <a:off x="6386513" y="2393950"/>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3" name="Oval 171">
                <a:extLst>
                  <a:ext uri="{FF2B5EF4-FFF2-40B4-BE49-F238E27FC236}">
                    <a16:creationId xmlns:a16="http://schemas.microsoft.com/office/drawing/2014/main" id="{FB61B401-AEE6-69F9-4B7A-608B7DB2E937}"/>
                  </a:ext>
                </a:extLst>
              </p:cNvPr>
              <p:cNvSpPr>
                <a:spLocks noChangeArrowheads="1"/>
              </p:cNvSpPr>
              <p:nvPr/>
            </p:nvSpPr>
            <p:spPr bwMode="auto">
              <a:xfrm>
                <a:off x="8421688" y="2393950"/>
                <a:ext cx="254000" cy="255588"/>
              </a:xfrm>
              <a:prstGeom prst="ellipse">
                <a:avLst/>
              </a:pr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4" name="Oval 172">
                <a:extLst>
                  <a:ext uri="{FF2B5EF4-FFF2-40B4-BE49-F238E27FC236}">
                    <a16:creationId xmlns:a16="http://schemas.microsoft.com/office/drawing/2014/main" id="{06F857D5-39A5-F848-51E5-BB9F491C2C9C}"/>
                  </a:ext>
                </a:extLst>
              </p:cNvPr>
              <p:cNvSpPr>
                <a:spLocks noChangeArrowheads="1"/>
              </p:cNvSpPr>
              <p:nvPr/>
            </p:nvSpPr>
            <p:spPr bwMode="auto">
              <a:xfrm>
                <a:off x="8421688" y="2393950"/>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6" name="Rectangle 174">
                <a:extLst>
                  <a:ext uri="{FF2B5EF4-FFF2-40B4-BE49-F238E27FC236}">
                    <a16:creationId xmlns:a16="http://schemas.microsoft.com/office/drawing/2014/main" id="{D7C41DC0-EB34-020E-5352-7586E7496F5D}"/>
                  </a:ext>
                </a:extLst>
              </p:cNvPr>
              <p:cNvSpPr>
                <a:spLocks noChangeArrowheads="1"/>
              </p:cNvSpPr>
              <p:nvPr/>
            </p:nvSpPr>
            <p:spPr bwMode="auto">
              <a:xfrm>
                <a:off x="8107363" y="2452688"/>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a:t>
                </a:r>
                <a:endParaRPr kumimoji="0" lang="en-US" alt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47" name="Rectangle 175">
                <a:extLst>
                  <a:ext uri="{FF2B5EF4-FFF2-40B4-BE49-F238E27FC236}">
                    <a16:creationId xmlns:a16="http://schemas.microsoft.com/office/drawing/2014/main" id="{E449E932-FCD2-366E-A201-7F8987EA6E19}"/>
                  </a:ext>
                </a:extLst>
              </p:cNvPr>
              <p:cNvSpPr>
                <a:spLocks noChangeArrowheads="1"/>
              </p:cNvSpPr>
              <p:nvPr/>
            </p:nvSpPr>
            <p:spPr bwMode="auto">
              <a:xfrm>
                <a:off x="8312150" y="2452688"/>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48" name="Rectangle 176">
                <a:extLst>
                  <a:ext uri="{FF2B5EF4-FFF2-40B4-BE49-F238E27FC236}">
                    <a16:creationId xmlns:a16="http://schemas.microsoft.com/office/drawing/2014/main" id="{4C3A69F3-719D-E1DF-B89F-F386656900E6}"/>
                  </a:ext>
                </a:extLst>
              </p:cNvPr>
              <p:cNvSpPr>
                <a:spLocks noChangeArrowheads="1"/>
              </p:cNvSpPr>
              <p:nvPr/>
            </p:nvSpPr>
            <p:spPr bwMode="auto">
              <a:xfrm>
                <a:off x="8724900" y="2452688"/>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3</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49" name="Rectangle 177">
                <a:extLst>
                  <a:ext uri="{FF2B5EF4-FFF2-40B4-BE49-F238E27FC236}">
                    <a16:creationId xmlns:a16="http://schemas.microsoft.com/office/drawing/2014/main" id="{69C061E0-6077-0E8A-E2F9-5A57BA23857F}"/>
                  </a:ext>
                </a:extLst>
              </p:cNvPr>
              <p:cNvSpPr>
                <a:spLocks noChangeArrowheads="1"/>
              </p:cNvSpPr>
              <p:nvPr/>
            </p:nvSpPr>
            <p:spPr bwMode="auto">
              <a:xfrm>
                <a:off x="7696200" y="2452688"/>
                <a:ext cx="128588"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4</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50" name="Rectangle 178">
                <a:extLst>
                  <a:ext uri="{FF2B5EF4-FFF2-40B4-BE49-F238E27FC236}">
                    <a16:creationId xmlns:a16="http://schemas.microsoft.com/office/drawing/2014/main" id="{ED005196-3B62-4F52-4143-D8C448E67996}"/>
                  </a:ext>
                </a:extLst>
              </p:cNvPr>
              <p:cNvSpPr>
                <a:spLocks noChangeArrowheads="1"/>
              </p:cNvSpPr>
              <p:nvPr/>
            </p:nvSpPr>
            <p:spPr bwMode="auto">
              <a:xfrm>
                <a:off x="9150350" y="2452688"/>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51" name="Rectangle 179">
                <a:extLst>
                  <a:ext uri="{FF2B5EF4-FFF2-40B4-BE49-F238E27FC236}">
                    <a16:creationId xmlns:a16="http://schemas.microsoft.com/office/drawing/2014/main" id="{5F72852C-590A-EDD0-8137-0754C274797F}"/>
                  </a:ext>
                </a:extLst>
              </p:cNvPr>
              <p:cNvSpPr>
                <a:spLocks noChangeArrowheads="1"/>
              </p:cNvSpPr>
              <p:nvPr/>
            </p:nvSpPr>
            <p:spPr bwMode="auto">
              <a:xfrm>
                <a:off x="6483350" y="2452688"/>
                <a:ext cx="128588"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6</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52" name="Rectangle 180">
                <a:extLst>
                  <a:ext uri="{FF2B5EF4-FFF2-40B4-BE49-F238E27FC236}">
                    <a16:creationId xmlns:a16="http://schemas.microsoft.com/office/drawing/2014/main" id="{3BC8B7CD-30D3-893E-9332-7E09D7CE3B61}"/>
                  </a:ext>
                </a:extLst>
              </p:cNvPr>
              <p:cNvSpPr>
                <a:spLocks noChangeArrowheads="1"/>
              </p:cNvSpPr>
              <p:nvPr/>
            </p:nvSpPr>
            <p:spPr bwMode="auto">
              <a:xfrm>
                <a:off x="8518525" y="2452688"/>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7</a:t>
                </a:r>
                <a:endPar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62" name="Line 191">
                <a:extLst>
                  <a:ext uri="{FF2B5EF4-FFF2-40B4-BE49-F238E27FC236}">
                    <a16:creationId xmlns:a16="http://schemas.microsoft.com/office/drawing/2014/main" id="{2F06B9CC-A330-7478-DC5A-DA74D60EC12C}"/>
                  </a:ext>
                </a:extLst>
              </p:cNvPr>
              <p:cNvSpPr>
                <a:spLocks noChangeShapeType="1"/>
              </p:cNvSpPr>
              <p:nvPr/>
            </p:nvSpPr>
            <p:spPr bwMode="auto">
              <a:xfrm>
                <a:off x="5119688" y="2900363"/>
                <a:ext cx="6854825" cy="0"/>
              </a:xfrm>
              <a:prstGeom prst="line">
                <a:avLst/>
              </a:prstGeom>
              <a:noFill/>
              <a:ln w="9525" cap="flat">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3" name="Freeform 192">
                <a:extLst>
                  <a:ext uri="{FF2B5EF4-FFF2-40B4-BE49-F238E27FC236}">
                    <a16:creationId xmlns:a16="http://schemas.microsoft.com/office/drawing/2014/main" id="{8FA3888A-E162-0A3A-CD62-12754453119C}"/>
                  </a:ext>
                </a:extLst>
              </p:cNvPr>
              <p:cNvSpPr>
                <a:spLocks noEditPoints="1"/>
              </p:cNvSpPr>
              <p:nvPr/>
            </p:nvSpPr>
            <p:spPr bwMode="auto">
              <a:xfrm>
                <a:off x="5119688" y="2900363"/>
                <a:ext cx="6854825" cy="1588"/>
              </a:xfrm>
              <a:custGeom>
                <a:avLst/>
                <a:gdLst>
                  <a:gd name="T0" fmla="*/ 0 w 4318"/>
                  <a:gd name="T1" fmla="*/ 0 h 1"/>
                  <a:gd name="T2" fmla="*/ 0 w 4318"/>
                  <a:gd name="T3" fmla="*/ 1 h 1"/>
                  <a:gd name="T4" fmla="*/ 1080 w 4318"/>
                  <a:gd name="T5" fmla="*/ 0 h 1"/>
                  <a:gd name="T6" fmla="*/ 1080 w 4318"/>
                  <a:gd name="T7" fmla="*/ 1 h 1"/>
                  <a:gd name="T8" fmla="*/ 2159 w 4318"/>
                  <a:gd name="T9" fmla="*/ 0 h 1"/>
                  <a:gd name="T10" fmla="*/ 2159 w 4318"/>
                  <a:gd name="T11" fmla="*/ 1 h 1"/>
                  <a:gd name="T12" fmla="*/ 3238 w 4318"/>
                  <a:gd name="T13" fmla="*/ 0 h 1"/>
                  <a:gd name="T14" fmla="*/ 3238 w 4318"/>
                  <a:gd name="T15" fmla="*/ 1 h 1"/>
                  <a:gd name="T16" fmla="*/ 4318 w 4318"/>
                  <a:gd name="T17" fmla="*/ 0 h 1"/>
                  <a:gd name="T18" fmla="*/ 4318 w 4318"/>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18" h="1">
                    <a:moveTo>
                      <a:pt x="0" y="0"/>
                    </a:moveTo>
                    <a:lnTo>
                      <a:pt x="0" y="1"/>
                    </a:lnTo>
                    <a:moveTo>
                      <a:pt x="1080" y="0"/>
                    </a:moveTo>
                    <a:lnTo>
                      <a:pt x="1080" y="1"/>
                    </a:lnTo>
                    <a:moveTo>
                      <a:pt x="2159" y="0"/>
                    </a:moveTo>
                    <a:lnTo>
                      <a:pt x="2159" y="1"/>
                    </a:lnTo>
                    <a:moveTo>
                      <a:pt x="3238" y="0"/>
                    </a:moveTo>
                    <a:lnTo>
                      <a:pt x="3238" y="1"/>
                    </a:lnTo>
                    <a:moveTo>
                      <a:pt x="4318" y="0"/>
                    </a:moveTo>
                    <a:lnTo>
                      <a:pt x="4318" y="1"/>
                    </a:lnTo>
                  </a:path>
                </a:pathLst>
              </a:custGeom>
              <a:noFill/>
              <a:ln w="9525" cap="flat">
                <a:solidFill>
                  <a:srgbClr val="D9D9D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4" name="Line 193">
                <a:extLst>
                  <a:ext uri="{FF2B5EF4-FFF2-40B4-BE49-F238E27FC236}">
                    <a16:creationId xmlns:a16="http://schemas.microsoft.com/office/drawing/2014/main" id="{519EA5BF-F18A-C3A7-B662-28513FA011CD}"/>
                  </a:ext>
                </a:extLst>
              </p:cNvPr>
              <p:cNvSpPr>
                <a:spLocks noChangeShapeType="1"/>
              </p:cNvSpPr>
              <p:nvPr/>
            </p:nvSpPr>
            <p:spPr bwMode="auto">
              <a:xfrm>
                <a:off x="5119688" y="2900363"/>
                <a:ext cx="6854825" cy="0"/>
              </a:xfrm>
              <a:prstGeom prst="line">
                <a:avLst/>
              </a:prstGeom>
              <a:noFill/>
              <a:ln w="952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5" name="Oval 194">
                <a:extLst>
                  <a:ext uri="{FF2B5EF4-FFF2-40B4-BE49-F238E27FC236}">
                    <a16:creationId xmlns:a16="http://schemas.microsoft.com/office/drawing/2014/main" id="{2E09673C-FAF0-6DE7-9059-6B5E1C2BEFBD}"/>
                  </a:ext>
                </a:extLst>
              </p:cNvPr>
              <p:cNvSpPr>
                <a:spLocks noChangeArrowheads="1"/>
              </p:cNvSpPr>
              <p:nvPr/>
            </p:nvSpPr>
            <p:spPr bwMode="auto">
              <a:xfrm>
                <a:off x="8831263" y="2773363"/>
                <a:ext cx="254000" cy="255588"/>
              </a:xfrm>
              <a:prstGeom prst="ellipse">
                <a:avLst/>
              </a:pr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6" name="Oval 195">
                <a:extLst>
                  <a:ext uri="{FF2B5EF4-FFF2-40B4-BE49-F238E27FC236}">
                    <a16:creationId xmlns:a16="http://schemas.microsoft.com/office/drawing/2014/main" id="{274EBC6E-4A36-CB3A-F821-99185540B439}"/>
                  </a:ext>
                </a:extLst>
              </p:cNvPr>
              <p:cNvSpPr>
                <a:spLocks noChangeArrowheads="1"/>
              </p:cNvSpPr>
              <p:nvPr/>
            </p:nvSpPr>
            <p:spPr bwMode="auto">
              <a:xfrm>
                <a:off x="8831263" y="2773363"/>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7" name="Oval 196">
                <a:extLst>
                  <a:ext uri="{FF2B5EF4-FFF2-40B4-BE49-F238E27FC236}">
                    <a16:creationId xmlns:a16="http://schemas.microsoft.com/office/drawing/2014/main" id="{0334ED06-F1CB-4A62-3EFB-7A995265B296}"/>
                  </a:ext>
                </a:extLst>
              </p:cNvPr>
              <p:cNvSpPr>
                <a:spLocks noChangeArrowheads="1"/>
              </p:cNvSpPr>
              <p:nvPr/>
            </p:nvSpPr>
            <p:spPr bwMode="auto">
              <a:xfrm>
                <a:off x="8558213" y="2771775"/>
                <a:ext cx="254000" cy="255588"/>
              </a:xfrm>
              <a:prstGeom prst="ellipse">
                <a:avLst/>
              </a:prstGeom>
              <a:solidFill>
                <a:srgbClr val="00206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8" name="Oval 197">
                <a:extLst>
                  <a:ext uri="{FF2B5EF4-FFF2-40B4-BE49-F238E27FC236}">
                    <a16:creationId xmlns:a16="http://schemas.microsoft.com/office/drawing/2014/main" id="{DA325AE5-1B16-03F1-2BA6-5659BCF4F7EB}"/>
                  </a:ext>
                </a:extLst>
              </p:cNvPr>
              <p:cNvSpPr>
                <a:spLocks noChangeArrowheads="1"/>
              </p:cNvSpPr>
              <p:nvPr/>
            </p:nvSpPr>
            <p:spPr bwMode="auto">
              <a:xfrm>
                <a:off x="8558213" y="2771775"/>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9" name="Oval 198">
                <a:extLst>
                  <a:ext uri="{FF2B5EF4-FFF2-40B4-BE49-F238E27FC236}">
                    <a16:creationId xmlns:a16="http://schemas.microsoft.com/office/drawing/2014/main" id="{761E63F7-E1EC-E283-FB9F-89324DB09B2C}"/>
                  </a:ext>
                </a:extLst>
              </p:cNvPr>
              <p:cNvSpPr>
                <a:spLocks noChangeArrowheads="1"/>
              </p:cNvSpPr>
              <p:nvPr/>
            </p:nvSpPr>
            <p:spPr bwMode="auto">
              <a:xfrm>
                <a:off x="10926763" y="2773363"/>
                <a:ext cx="255588" cy="255588"/>
              </a:xfrm>
              <a:prstGeom prst="ellipse">
                <a:avLst/>
              </a:pr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0" name="Oval 199">
                <a:extLst>
                  <a:ext uri="{FF2B5EF4-FFF2-40B4-BE49-F238E27FC236}">
                    <a16:creationId xmlns:a16="http://schemas.microsoft.com/office/drawing/2014/main" id="{1287BAD5-2167-D489-3E5B-9DD6715CD458}"/>
                  </a:ext>
                </a:extLst>
              </p:cNvPr>
              <p:cNvSpPr>
                <a:spLocks noChangeArrowheads="1"/>
              </p:cNvSpPr>
              <p:nvPr/>
            </p:nvSpPr>
            <p:spPr bwMode="auto">
              <a:xfrm>
                <a:off x="10926763" y="2773363"/>
                <a:ext cx="255588"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1" name="Oval 200">
                <a:extLst>
                  <a:ext uri="{FF2B5EF4-FFF2-40B4-BE49-F238E27FC236}">
                    <a16:creationId xmlns:a16="http://schemas.microsoft.com/office/drawing/2014/main" id="{2BD7B941-0AE7-58D4-EF5C-B9DE851434E5}"/>
                  </a:ext>
                </a:extLst>
              </p:cNvPr>
              <p:cNvSpPr>
                <a:spLocks noChangeArrowheads="1"/>
              </p:cNvSpPr>
              <p:nvPr/>
            </p:nvSpPr>
            <p:spPr bwMode="auto">
              <a:xfrm>
                <a:off x="9932988" y="2771775"/>
                <a:ext cx="255588" cy="255588"/>
              </a:xfrm>
              <a:prstGeom prst="ellipse">
                <a:avLst/>
              </a:pr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2" name="Oval 201">
                <a:extLst>
                  <a:ext uri="{FF2B5EF4-FFF2-40B4-BE49-F238E27FC236}">
                    <a16:creationId xmlns:a16="http://schemas.microsoft.com/office/drawing/2014/main" id="{871B9A5D-376A-7DCF-EA6D-642800D47EC2}"/>
                  </a:ext>
                </a:extLst>
              </p:cNvPr>
              <p:cNvSpPr>
                <a:spLocks noChangeArrowheads="1"/>
              </p:cNvSpPr>
              <p:nvPr/>
            </p:nvSpPr>
            <p:spPr bwMode="auto">
              <a:xfrm>
                <a:off x="9932988" y="2771775"/>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3" name="Oval 202">
                <a:extLst>
                  <a:ext uri="{FF2B5EF4-FFF2-40B4-BE49-F238E27FC236}">
                    <a16:creationId xmlns:a16="http://schemas.microsoft.com/office/drawing/2014/main" id="{151C0309-AA6C-9065-FA95-BE9675B53355}"/>
                  </a:ext>
                </a:extLst>
              </p:cNvPr>
              <p:cNvSpPr>
                <a:spLocks noChangeArrowheads="1"/>
              </p:cNvSpPr>
              <p:nvPr/>
            </p:nvSpPr>
            <p:spPr bwMode="auto">
              <a:xfrm>
                <a:off x="7720013" y="2771775"/>
                <a:ext cx="254000" cy="2555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4" name="Oval 203">
                <a:extLst>
                  <a:ext uri="{FF2B5EF4-FFF2-40B4-BE49-F238E27FC236}">
                    <a16:creationId xmlns:a16="http://schemas.microsoft.com/office/drawing/2014/main" id="{4D780FB1-9A16-3485-C408-6E79CDD0A21D}"/>
                  </a:ext>
                </a:extLst>
              </p:cNvPr>
              <p:cNvSpPr>
                <a:spLocks noChangeArrowheads="1"/>
              </p:cNvSpPr>
              <p:nvPr/>
            </p:nvSpPr>
            <p:spPr bwMode="auto">
              <a:xfrm>
                <a:off x="7720013" y="2771775"/>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5" name="Oval 204">
                <a:extLst>
                  <a:ext uri="{FF2B5EF4-FFF2-40B4-BE49-F238E27FC236}">
                    <a16:creationId xmlns:a16="http://schemas.microsoft.com/office/drawing/2014/main" id="{9609B3AC-1BB8-886D-3A04-1D0C1FB177E1}"/>
                  </a:ext>
                </a:extLst>
              </p:cNvPr>
              <p:cNvSpPr>
                <a:spLocks noChangeArrowheads="1"/>
              </p:cNvSpPr>
              <p:nvPr/>
            </p:nvSpPr>
            <p:spPr bwMode="auto">
              <a:xfrm>
                <a:off x="9039225" y="2771775"/>
                <a:ext cx="254000" cy="255588"/>
              </a:xfrm>
              <a:prstGeom prst="ellipse">
                <a:avLst/>
              </a:prstGeom>
              <a:solidFill>
                <a:schemeClr val="accent1">
                  <a:lumMod val="50000"/>
                </a:schemeClr>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6" name="Oval 205">
                <a:extLst>
                  <a:ext uri="{FF2B5EF4-FFF2-40B4-BE49-F238E27FC236}">
                    <a16:creationId xmlns:a16="http://schemas.microsoft.com/office/drawing/2014/main" id="{344241EB-C765-07C2-BEB6-428D513520E8}"/>
                  </a:ext>
                </a:extLst>
              </p:cNvPr>
              <p:cNvSpPr>
                <a:spLocks noChangeArrowheads="1"/>
              </p:cNvSpPr>
              <p:nvPr/>
            </p:nvSpPr>
            <p:spPr bwMode="auto">
              <a:xfrm>
                <a:off x="9039225" y="2771775"/>
                <a:ext cx="254000" cy="255588"/>
              </a:xfrm>
              <a:prstGeom prst="ellipse">
                <a:avLst/>
              </a:prstGeom>
              <a:solidFill>
                <a:srgbClr val="FFFFFF"/>
              </a:solidFill>
              <a:ln w="952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7" name="Oval 206">
                <a:extLst>
                  <a:ext uri="{FF2B5EF4-FFF2-40B4-BE49-F238E27FC236}">
                    <a16:creationId xmlns:a16="http://schemas.microsoft.com/office/drawing/2014/main" id="{CB1989D5-60C9-F911-C34B-8247F81D65EA}"/>
                  </a:ext>
                </a:extLst>
              </p:cNvPr>
              <p:cNvSpPr>
                <a:spLocks noChangeArrowheads="1"/>
              </p:cNvSpPr>
              <p:nvPr/>
            </p:nvSpPr>
            <p:spPr bwMode="auto">
              <a:xfrm>
                <a:off x="10506075" y="2771775"/>
                <a:ext cx="255588" cy="2555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8" name="Oval 207">
                <a:extLst>
                  <a:ext uri="{FF2B5EF4-FFF2-40B4-BE49-F238E27FC236}">
                    <a16:creationId xmlns:a16="http://schemas.microsoft.com/office/drawing/2014/main" id="{5BB14DFA-46E3-0C79-A0C4-A612E301ECEC}"/>
                  </a:ext>
                </a:extLst>
              </p:cNvPr>
              <p:cNvSpPr>
                <a:spLocks noChangeArrowheads="1"/>
              </p:cNvSpPr>
              <p:nvPr/>
            </p:nvSpPr>
            <p:spPr bwMode="auto">
              <a:xfrm>
                <a:off x="10506075" y="2771775"/>
                <a:ext cx="255588"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9" name="Oval 208">
                <a:extLst>
                  <a:ext uri="{FF2B5EF4-FFF2-40B4-BE49-F238E27FC236}">
                    <a16:creationId xmlns:a16="http://schemas.microsoft.com/office/drawing/2014/main" id="{04F1EA02-9BFE-5BC9-EDD7-E55B0CBFCEB7}"/>
                  </a:ext>
                </a:extLst>
              </p:cNvPr>
              <p:cNvSpPr>
                <a:spLocks noChangeArrowheads="1"/>
              </p:cNvSpPr>
              <p:nvPr/>
            </p:nvSpPr>
            <p:spPr bwMode="auto">
              <a:xfrm>
                <a:off x="9344025" y="2771775"/>
                <a:ext cx="254000" cy="255588"/>
              </a:xfrm>
              <a:prstGeom prst="ellipse">
                <a:avLst/>
              </a:prstGeom>
              <a:solidFill>
                <a:schemeClr val="accent1">
                  <a:lumMod val="50000"/>
                </a:schemeClr>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0" name="Oval 209">
                <a:extLst>
                  <a:ext uri="{FF2B5EF4-FFF2-40B4-BE49-F238E27FC236}">
                    <a16:creationId xmlns:a16="http://schemas.microsoft.com/office/drawing/2014/main" id="{5506DEE7-ED68-D7DA-6ECF-B019B7DDEAEB}"/>
                  </a:ext>
                </a:extLst>
              </p:cNvPr>
              <p:cNvSpPr>
                <a:spLocks noChangeArrowheads="1"/>
              </p:cNvSpPr>
              <p:nvPr/>
            </p:nvSpPr>
            <p:spPr bwMode="auto">
              <a:xfrm>
                <a:off x="9344025" y="2771775"/>
                <a:ext cx="254000" cy="255588"/>
              </a:xfrm>
              <a:prstGeom prst="ellipse">
                <a:avLst/>
              </a:prstGeom>
              <a:solidFill>
                <a:srgbClr val="FFFFFF"/>
              </a:solidFill>
              <a:ln w="952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2" name="Rectangle 211">
                <a:extLst>
                  <a:ext uri="{FF2B5EF4-FFF2-40B4-BE49-F238E27FC236}">
                    <a16:creationId xmlns:a16="http://schemas.microsoft.com/office/drawing/2014/main" id="{A2635B27-2FE7-3338-8BF3-E08D174BC064}"/>
                  </a:ext>
                </a:extLst>
              </p:cNvPr>
              <p:cNvSpPr>
                <a:spLocks noChangeArrowheads="1"/>
              </p:cNvSpPr>
              <p:nvPr/>
            </p:nvSpPr>
            <p:spPr bwMode="auto">
              <a:xfrm>
                <a:off x="8655050" y="2835275"/>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a:t>
                </a:r>
                <a:endParaRPr kumimoji="0" lang="en-US" alt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83" name="Rectangle 212">
                <a:extLst>
                  <a:ext uri="{FF2B5EF4-FFF2-40B4-BE49-F238E27FC236}">
                    <a16:creationId xmlns:a16="http://schemas.microsoft.com/office/drawing/2014/main" id="{44B8F6BD-D2AD-95AC-1189-D970E7EECD9B}"/>
                  </a:ext>
                </a:extLst>
              </p:cNvPr>
              <p:cNvSpPr>
                <a:spLocks noChangeArrowheads="1"/>
              </p:cNvSpPr>
              <p:nvPr/>
            </p:nvSpPr>
            <p:spPr bwMode="auto">
              <a:xfrm>
                <a:off x="11025188" y="2835275"/>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84" name="Rectangle 213">
                <a:extLst>
                  <a:ext uri="{FF2B5EF4-FFF2-40B4-BE49-F238E27FC236}">
                    <a16:creationId xmlns:a16="http://schemas.microsoft.com/office/drawing/2014/main" id="{6D29C789-2CB1-DD30-6594-609ABF175719}"/>
                  </a:ext>
                </a:extLst>
              </p:cNvPr>
              <p:cNvSpPr>
                <a:spLocks noChangeArrowheads="1"/>
              </p:cNvSpPr>
              <p:nvPr/>
            </p:nvSpPr>
            <p:spPr bwMode="auto">
              <a:xfrm>
                <a:off x="10031413" y="2835275"/>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3</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85" name="Rectangle 214">
                <a:extLst>
                  <a:ext uri="{FF2B5EF4-FFF2-40B4-BE49-F238E27FC236}">
                    <a16:creationId xmlns:a16="http://schemas.microsoft.com/office/drawing/2014/main" id="{1CB5257D-BA3F-45CA-501E-914B15F3ACC4}"/>
                  </a:ext>
                </a:extLst>
              </p:cNvPr>
              <p:cNvSpPr>
                <a:spLocks noChangeArrowheads="1"/>
              </p:cNvSpPr>
              <p:nvPr/>
            </p:nvSpPr>
            <p:spPr bwMode="auto">
              <a:xfrm>
                <a:off x="7816850" y="2835275"/>
                <a:ext cx="1158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4</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86" name="Rectangle 215">
                <a:extLst>
                  <a:ext uri="{FF2B5EF4-FFF2-40B4-BE49-F238E27FC236}">
                    <a16:creationId xmlns:a16="http://schemas.microsoft.com/office/drawing/2014/main" id="{888EDC32-6134-FE26-86B9-2131872CC37E}"/>
                  </a:ext>
                </a:extLst>
              </p:cNvPr>
              <p:cNvSpPr>
                <a:spLocks noChangeArrowheads="1"/>
              </p:cNvSpPr>
              <p:nvPr/>
            </p:nvSpPr>
            <p:spPr bwMode="auto">
              <a:xfrm>
                <a:off x="9136063" y="2835275"/>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87" name="Rectangle 216">
                <a:extLst>
                  <a:ext uri="{FF2B5EF4-FFF2-40B4-BE49-F238E27FC236}">
                    <a16:creationId xmlns:a16="http://schemas.microsoft.com/office/drawing/2014/main" id="{C713A1D8-DD17-9290-EB51-0C7A03633FDB}"/>
                  </a:ext>
                </a:extLst>
              </p:cNvPr>
              <p:cNvSpPr>
                <a:spLocks noChangeArrowheads="1"/>
              </p:cNvSpPr>
              <p:nvPr/>
            </p:nvSpPr>
            <p:spPr bwMode="auto">
              <a:xfrm>
                <a:off x="10602913" y="2835275"/>
                <a:ext cx="1158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6</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88" name="Rectangle 217">
                <a:extLst>
                  <a:ext uri="{FF2B5EF4-FFF2-40B4-BE49-F238E27FC236}">
                    <a16:creationId xmlns:a16="http://schemas.microsoft.com/office/drawing/2014/main" id="{51256CDE-A128-2891-6D7A-0D115E377EB4}"/>
                  </a:ext>
                </a:extLst>
              </p:cNvPr>
              <p:cNvSpPr>
                <a:spLocks noChangeArrowheads="1"/>
              </p:cNvSpPr>
              <p:nvPr/>
            </p:nvSpPr>
            <p:spPr bwMode="auto">
              <a:xfrm>
                <a:off x="9440863" y="2835275"/>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7</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98" name="Line 228">
                <a:extLst>
                  <a:ext uri="{FF2B5EF4-FFF2-40B4-BE49-F238E27FC236}">
                    <a16:creationId xmlns:a16="http://schemas.microsoft.com/office/drawing/2014/main" id="{108EB204-EB34-9966-6182-08F7514C9B47}"/>
                  </a:ext>
                </a:extLst>
              </p:cNvPr>
              <p:cNvSpPr>
                <a:spLocks noChangeShapeType="1"/>
              </p:cNvSpPr>
              <p:nvPr/>
            </p:nvSpPr>
            <p:spPr bwMode="auto">
              <a:xfrm>
                <a:off x="5121275" y="3282950"/>
                <a:ext cx="6853237" cy="0"/>
              </a:xfrm>
              <a:prstGeom prst="line">
                <a:avLst/>
              </a:prstGeom>
              <a:noFill/>
              <a:ln w="9525" cap="flat">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9" name="Freeform 229">
                <a:extLst>
                  <a:ext uri="{FF2B5EF4-FFF2-40B4-BE49-F238E27FC236}">
                    <a16:creationId xmlns:a16="http://schemas.microsoft.com/office/drawing/2014/main" id="{4835A527-8366-1CA1-A313-C8CB53A9C18C}"/>
                  </a:ext>
                </a:extLst>
              </p:cNvPr>
              <p:cNvSpPr>
                <a:spLocks noEditPoints="1"/>
              </p:cNvSpPr>
              <p:nvPr/>
            </p:nvSpPr>
            <p:spPr bwMode="auto">
              <a:xfrm>
                <a:off x="5121275" y="3282950"/>
                <a:ext cx="6853237" cy="1588"/>
              </a:xfrm>
              <a:custGeom>
                <a:avLst/>
                <a:gdLst>
                  <a:gd name="T0" fmla="*/ 0 w 4317"/>
                  <a:gd name="T1" fmla="*/ 0 h 1"/>
                  <a:gd name="T2" fmla="*/ 0 w 4317"/>
                  <a:gd name="T3" fmla="*/ 1 h 1"/>
                  <a:gd name="T4" fmla="*/ 1079 w 4317"/>
                  <a:gd name="T5" fmla="*/ 0 h 1"/>
                  <a:gd name="T6" fmla="*/ 1079 w 4317"/>
                  <a:gd name="T7" fmla="*/ 1 h 1"/>
                  <a:gd name="T8" fmla="*/ 2158 w 4317"/>
                  <a:gd name="T9" fmla="*/ 0 h 1"/>
                  <a:gd name="T10" fmla="*/ 2158 w 4317"/>
                  <a:gd name="T11" fmla="*/ 1 h 1"/>
                  <a:gd name="T12" fmla="*/ 3238 w 4317"/>
                  <a:gd name="T13" fmla="*/ 0 h 1"/>
                  <a:gd name="T14" fmla="*/ 3238 w 4317"/>
                  <a:gd name="T15" fmla="*/ 1 h 1"/>
                  <a:gd name="T16" fmla="*/ 4317 w 4317"/>
                  <a:gd name="T17" fmla="*/ 0 h 1"/>
                  <a:gd name="T18" fmla="*/ 4317 w 4317"/>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17" h="1">
                    <a:moveTo>
                      <a:pt x="0" y="0"/>
                    </a:moveTo>
                    <a:lnTo>
                      <a:pt x="0" y="1"/>
                    </a:lnTo>
                    <a:moveTo>
                      <a:pt x="1079" y="0"/>
                    </a:moveTo>
                    <a:lnTo>
                      <a:pt x="1079" y="1"/>
                    </a:lnTo>
                    <a:moveTo>
                      <a:pt x="2158" y="0"/>
                    </a:moveTo>
                    <a:lnTo>
                      <a:pt x="2158" y="1"/>
                    </a:lnTo>
                    <a:moveTo>
                      <a:pt x="3238" y="0"/>
                    </a:moveTo>
                    <a:lnTo>
                      <a:pt x="3238" y="1"/>
                    </a:lnTo>
                    <a:moveTo>
                      <a:pt x="4317" y="0"/>
                    </a:moveTo>
                    <a:lnTo>
                      <a:pt x="4317" y="1"/>
                    </a:lnTo>
                  </a:path>
                </a:pathLst>
              </a:custGeom>
              <a:noFill/>
              <a:ln w="9525" cap="flat">
                <a:solidFill>
                  <a:srgbClr val="D9D9D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0" name="Line 230">
                <a:extLst>
                  <a:ext uri="{FF2B5EF4-FFF2-40B4-BE49-F238E27FC236}">
                    <a16:creationId xmlns:a16="http://schemas.microsoft.com/office/drawing/2014/main" id="{C18F8EBF-5965-EF7F-F74A-5E488D3BC9B0}"/>
                  </a:ext>
                </a:extLst>
              </p:cNvPr>
              <p:cNvSpPr>
                <a:spLocks noChangeShapeType="1"/>
              </p:cNvSpPr>
              <p:nvPr/>
            </p:nvSpPr>
            <p:spPr bwMode="auto">
              <a:xfrm>
                <a:off x="5121275" y="3282950"/>
                <a:ext cx="6853237" cy="0"/>
              </a:xfrm>
              <a:prstGeom prst="line">
                <a:avLst/>
              </a:prstGeom>
              <a:noFill/>
              <a:ln w="952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1" name="Oval 231">
                <a:extLst>
                  <a:ext uri="{FF2B5EF4-FFF2-40B4-BE49-F238E27FC236}">
                    <a16:creationId xmlns:a16="http://schemas.microsoft.com/office/drawing/2014/main" id="{C43C45B7-81E6-33DB-39E5-616A9AB5FFEC}"/>
                  </a:ext>
                </a:extLst>
              </p:cNvPr>
              <p:cNvSpPr>
                <a:spLocks noChangeArrowheads="1"/>
              </p:cNvSpPr>
              <p:nvPr/>
            </p:nvSpPr>
            <p:spPr bwMode="auto">
              <a:xfrm>
                <a:off x="9075738" y="3154363"/>
                <a:ext cx="255587" cy="255588"/>
              </a:xfrm>
              <a:prstGeom prst="ellipse">
                <a:avLst/>
              </a:pr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2" name="Oval 232">
                <a:extLst>
                  <a:ext uri="{FF2B5EF4-FFF2-40B4-BE49-F238E27FC236}">
                    <a16:creationId xmlns:a16="http://schemas.microsoft.com/office/drawing/2014/main" id="{6DD5BF79-2ED3-F1AE-F4DD-0DFB1E4DD79D}"/>
                  </a:ext>
                </a:extLst>
              </p:cNvPr>
              <p:cNvSpPr>
                <a:spLocks noChangeArrowheads="1"/>
              </p:cNvSpPr>
              <p:nvPr/>
            </p:nvSpPr>
            <p:spPr bwMode="auto">
              <a:xfrm>
                <a:off x="9075738" y="3154363"/>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3" name="Oval 233">
                <a:extLst>
                  <a:ext uri="{FF2B5EF4-FFF2-40B4-BE49-F238E27FC236}">
                    <a16:creationId xmlns:a16="http://schemas.microsoft.com/office/drawing/2014/main" id="{9A7CF41C-5D5F-B1C6-218A-5184DE50421C}"/>
                  </a:ext>
                </a:extLst>
              </p:cNvPr>
              <p:cNvSpPr>
                <a:spLocks noChangeArrowheads="1"/>
              </p:cNvSpPr>
              <p:nvPr/>
            </p:nvSpPr>
            <p:spPr bwMode="auto">
              <a:xfrm>
                <a:off x="9723438" y="3155950"/>
                <a:ext cx="254000" cy="255588"/>
              </a:xfrm>
              <a:prstGeom prst="ellipse">
                <a:avLst/>
              </a:prstGeom>
              <a:solidFill>
                <a:srgbClr val="00206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4" name="Oval 234">
                <a:extLst>
                  <a:ext uri="{FF2B5EF4-FFF2-40B4-BE49-F238E27FC236}">
                    <a16:creationId xmlns:a16="http://schemas.microsoft.com/office/drawing/2014/main" id="{0BFECC0A-7F30-D320-FAC1-40175503D6A6}"/>
                  </a:ext>
                </a:extLst>
              </p:cNvPr>
              <p:cNvSpPr>
                <a:spLocks noChangeArrowheads="1"/>
              </p:cNvSpPr>
              <p:nvPr/>
            </p:nvSpPr>
            <p:spPr bwMode="auto">
              <a:xfrm>
                <a:off x="9723438" y="3155950"/>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5" name="Oval 235">
                <a:extLst>
                  <a:ext uri="{FF2B5EF4-FFF2-40B4-BE49-F238E27FC236}">
                    <a16:creationId xmlns:a16="http://schemas.microsoft.com/office/drawing/2014/main" id="{1924271B-91A2-FFD0-A7DB-0E5788A8C69F}"/>
                  </a:ext>
                </a:extLst>
              </p:cNvPr>
              <p:cNvSpPr>
                <a:spLocks noChangeArrowheads="1"/>
              </p:cNvSpPr>
              <p:nvPr/>
            </p:nvSpPr>
            <p:spPr bwMode="auto">
              <a:xfrm>
                <a:off x="7645400" y="3155950"/>
                <a:ext cx="255587" cy="255588"/>
              </a:xfrm>
              <a:prstGeom prst="ellipse">
                <a:avLst/>
              </a:pr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6" name="Oval 236">
                <a:extLst>
                  <a:ext uri="{FF2B5EF4-FFF2-40B4-BE49-F238E27FC236}">
                    <a16:creationId xmlns:a16="http://schemas.microsoft.com/office/drawing/2014/main" id="{DA718B7B-A822-1129-7CF2-BB707941CE43}"/>
                  </a:ext>
                </a:extLst>
              </p:cNvPr>
              <p:cNvSpPr>
                <a:spLocks noChangeArrowheads="1"/>
              </p:cNvSpPr>
              <p:nvPr/>
            </p:nvSpPr>
            <p:spPr bwMode="auto">
              <a:xfrm>
                <a:off x="7645400" y="3155950"/>
                <a:ext cx="255587"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7" name="Oval 237">
                <a:extLst>
                  <a:ext uri="{FF2B5EF4-FFF2-40B4-BE49-F238E27FC236}">
                    <a16:creationId xmlns:a16="http://schemas.microsoft.com/office/drawing/2014/main" id="{5BA2DF44-F66C-9DDD-30D8-0C5344ABB1BE}"/>
                  </a:ext>
                </a:extLst>
              </p:cNvPr>
              <p:cNvSpPr>
                <a:spLocks noChangeArrowheads="1"/>
              </p:cNvSpPr>
              <p:nvPr/>
            </p:nvSpPr>
            <p:spPr bwMode="auto">
              <a:xfrm>
                <a:off x="7962900" y="3155950"/>
                <a:ext cx="254000" cy="2555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8" name="Oval 238">
                <a:extLst>
                  <a:ext uri="{FF2B5EF4-FFF2-40B4-BE49-F238E27FC236}">
                    <a16:creationId xmlns:a16="http://schemas.microsoft.com/office/drawing/2014/main" id="{25691368-E022-2F49-913B-9D8E65FC5F25}"/>
                  </a:ext>
                </a:extLst>
              </p:cNvPr>
              <p:cNvSpPr>
                <a:spLocks noChangeArrowheads="1"/>
              </p:cNvSpPr>
              <p:nvPr/>
            </p:nvSpPr>
            <p:spPr bwMode="auto">
              <a:xfrm>
                <a:off x="7962900" y="3155950"/>
                <a:ext cx="254000" cy="255588"/>
              </a:xfrm>
              <a:prstGeom prst="ellipse">
                <a:avLst/>
              </a:prstGeom>
              <a:solidFill>
                <a:schemeClr val="bg1"/>
              </a:solidFill>
              <a:ln w="952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9" name="Oval 239">
                <a:extLst>
                  <a:ext uri="{FF2B5EF4-FFF2-40B4-BE49-F238E27FC236}">
                    <a16:creationId xmlns:a16="http://schemas.microsoft.com/office/drawing/2014/main" id="{E85BB50B-637E-41B7-CD14-7EC56619614A}"/>
                  </a:ext>
                </a:extLst>
              </p:cNvPr>
              <p:cNvSpPr>
                <a:spLocks noChangeArrowheads="1"/>
              </p:cNvSpPr>
              <p:nvPr/>
            </p:nvSpPr>
            <p:spPr bwMode="auto">
              <a:xfrm>
                <a:off x="8694738" y="3155950"/>
                <a:ext cx="254000" cy="2555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0" name="Oval 240">
                <a:extLst>
                  <a:ext uri="{FF2B5EF4-FFF2-40B4-BE49-F238E27FC236}">
                    <a16:creationId xmlns:a16="http://schemas.microsoft.com/office/drawing/2014/main" id="{FBD0077C-28E1-F7C1-C1CB-7AC57F85CDB8}"/>
                  </a:ext>
                </a:extLst>
              </p:cNvPr>
              <p:cNvSpPr>
                <a:spLocks noChangeArrowheads="1"/>
              </p:cNvSpPr>
              <p:nvPr/>
            </p:nvSpPr>
            <p:spPr bwMode="auto">
              <a:xfrm>
                <a:off x="8694738" y="3155950"/>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1" name="Oval 241">
                <a:extLst>
                  <a:ext uri="{FF2B5EF4-FFF2-40B4-BE49-F238E27FC236}">
                    <a16:creationId xmlns:a16="http://schemas.microsoft.com/office/drawing/2014/main" id="{4A697F5F-56D3-2190-958B-59EB1B0D64FD}"/>
                  </a:ext>
                </a:extLst>
              </p:cNvPr>
              <p:cNvSpPr>
                <a:spLocks noChangeArrowheads="1"/>
              </p:cNvSpPr>
              <p:nvPr/>
            </p:nvSpPr>
            <p:spPr bwMode="auto">
              <a:xfrm>
                <a:off x="10244138" y="3155950"/>
                <a:ext cx="255587" cy="255588"/>
              </a:xfrm>
              <a:prstGeom prst="ellipse">
                <a:avLst/>
              </a:pr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2" name="Oval 242">
                <a:extLst>
                  <a:ext uri="{FF2B5EF4-FFF2-40B4-BE49-F238E27FC236}">
                    <a16:creationId xmlns:a16="http://schemas.microsoft.com/office/drawing/2014/main" id="{FF7DA802-EAB0-20C5-4859-BA9284F0F21A}"/>
                  </a:ext>
                </a:extLst>
              </p:cNvPr>
              <p:cNvSpPr>
                <a:spLocks noChangeArrowheads="1"/>
              </p:cNvSpPr>
              <p:nvPr/>
            </p:nvSpPr>
            <p:spPr bwMode="auto">
              <a:xfrm>
                <a:off x="10244138" y="3155950"/>
                <a:ext cx="255587" cy="255588"/>
              </a:xfrm>
              <a:prstGeom prst="ellipse">
                <a:avLst/>
              </a:prstGeom>
              <a:solidFill>
                <a:schemeClr val="bg1"/>
              </a:solidFill>
              <a:ln w="952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3" name="Oval 243">
                <a:extLst>
                  <a:ext uri="{FF2B5EF4-FFF2-40B4-BE49-F238E27FC236}">
                    <a16:creationId xmlns:a16="http://schemas.microsoft.com/office/drawing/2014/main" id="{CE761342-9DA8-F1BE-37CD-CCC0817A9233}"/>
                  </a:ext>
                </a:extLst>
              </p:cNvPr>
              <p:cNvSpPr>
                <a:spLocks noChangeArrowheads="1"/>
              </p:cNvSpPr>
              <p:nvPr/>
            </p:nvSpPr>
            <p:spPr bwMode="auto">
              <a:xfrm>
                <a:off x="9929813" y="3155950"/>
                <a:ext cx="254000" cy="2555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4" name="Oval 244">
                <a:extLst>
                  <a:ext uri="{FF2B5EF4-FFF2-40B4-BE49-F238E27FC236}">
                    <a16:creationId xmlns:a16="http://schemas.microsoft.com/office/drawing/2014/main" id="{B214C984-9A74-8195-1D2A-8A35A14AFCE5}"/>
                  </a:ext>
                </a:extLst>
              </p:cNvPr>
              <p:cNvSpPr>
                <a:spLocks noChangeArrowheads="1"/>
              </p:cNvSpPr>
              <p:nvPr/>
            </p:nvSpPr>
            <p:spPr bwMode="auto">
              <a:xfrm>
                <a:off x="9929813" y="3155950"/>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5" name="Oval 245">
                <a:extLst>
                  <a:ext uri="{FF2B5EF4-FFF2-40B4-BE49-F238E27FC236}">
                    <a16:creationId xmlns:a16="http://schemas.microsoft.com/office/drawing/2014/main" id="{8C7DF4F1-1472-96C1-2AA6-E6C9BAAFCF02}"/>
                  </a:ext>
                </a:extLst>
              </p:cNvPr>
              <p:cNvSpPr>
                <a:spLocks noChangeArrowheads="1"/>
              </p:cNvSpPr>
              <p:nvPr/>
            </p:nvSpPr>
            <p:spPr bwMode="auto">
              <a:xfrm>
                <a:off x="8488363" y="3155950"/>
                <a:ext cx="255587" cy="255588"/>
              </a:xfrm>
              <a:prstGeom prst="ellipse">
                <a:avLst/>
              </a:pr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6" name="Oval 246">
                <a:extLst>
                  <a:ext uri="{FF2B5EF4-FFF2-40B4-BE49-F238E27FC236}">
                    <a16:creationId xmlns:a16="http://schemas.microsoft.com/office/drawing/2014/main" id="{9D34B902-F3A7-E6AB-3180-84B5C492EDA4}"/>
                  </a:ext>
                </a:extLst>
              </p:cNvPr>
              <p:cNvSpPr>
                <a:spLocks noChangeArrowheads="1"/>
              </p:cNvSpPr>
              <p:nvPr/>
            </p:nvSpPr>
            <p:spPr bwMode="auto">
              <a:xfrm>
                <a:off x="8488363" y="3155950"/>
                <a:ext cx="255587"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8" name="Rectangle 248">
                <a:extLst>
                  <a:ext uri="{FF2B5EF4-FFF2-40B4-BE49-F238E27FC236}">
                    <a16:creationId xmlns:a16="http://schemas.microsoft.com/office/drawing/2014/main" id="{C9FDBFDD-8169-4712-20A7-96F8AB772CD7}"/>
                  </a:ext>
                </a:extLst>
              </p:cNvPr>
              <p:cNvSpPr>
                <a:spLocks noChangeArrowheads="1"/>
              </p:cNvSpPr>
              <p:nvPr/>
            </p:nvSpPr>
            <p:spPr bwMode="auto">
              <a:xfrm>
                <a:off x="9821863" y="3217863"/>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a:t>
                </a:r>
                <a:endParaRPr kumimoji="0" lang="en-US" alt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19" name="Rectangle 249">
                <a:extLst>
                  <a:ext uri="{FF2B5EF4-FFF2-40B4-BE49-F238E27FC236}">
                    <a16:creationId xmlns:a16="http://schemas.microsoft.com/office/drawing/2014/main" id="{689D3209-9414-20A5-9111-2F7CD5216458}"/>
                  </a:ext>
                </a:extLst>
              </p:cNvPr>
              <p:cNvSpPr>
                <a:spLocks noChangeArrowheads="1"/>
              </p:cNvSpPr>
              <p:nvPr/>
            </p:nvSpPr>
            <p:spPr bwMode="auto">
              <a:xfrm>
                <a:off x="7745413" y="3217863"/>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20" name="Rectangle 250">
                <a:extLst>
                  <a:ext uri="{FF2B5EF4-FFF2-40B4-BE49-F238E27FC236}">
                    <a16:creationId xmlns:a16="http://schemas.microsoft.com/office/drawing/2014/main" id="{50E25AC5-B34C-E551-1E87-83431396FE78}"/>
                  </a:ext>
                </a:extLst>
              </p:cNvPr>
              <p:cNvSpPr>
                <a:spLocks noChangeArrowheads="1"/>
              </p:cNvSpPr>
              <p:nvPr/>
            </p:nvSpPr>
            <p:spPr bwMode="auto">
              <a:xfrm>
                <a:off x="8061325" y="3217863"/>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3</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21" name="Rectangle 251">
                <a:extLst>
                  <a:ext uri="{FF2B5EF4-FFF2-40B4-BE49-F238E27FC236}">
                    <a16:creationId xmlns:a16="http://schemas.microsoft.com/office/drawing/2014/main" id="{C6D964ED-E640-DF6C-4193-B1226286368F}"/>
                  </a:ext>
                </a:extLst>
              </p:cNvPr>
              <p:cNvSpPr>
                <a:spLocks noChangeArrowheads="1"/>
              </p:cNvSpPr>
              <p:nvPr/>
            </p:nvSpPr>
            <p:spPr bwMode="auto">
              <a:xfrm>
                <a:off x="8793163" y="3217863"/>
                <a:ext cx="1158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4</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22" name="Rectangle 252">
                <a:extLst>
                  <a:ext uri="{FF2B5EF4-FFF2-40B4-BE49-F238E27FC236}">
                    <a16:creationId xmlns:a16="http://schemas.microsoft.com/office/drawing/2014/main" id="{95645B2A-B291-3ED1-F519-62B4A729EC94}"/>
                  </a:ext>
                </a:extLst>
              </p:cNvPr>
              <p:cNvSpPr>
                <a:spLocks noChangeArrowheads="1"/>
              </p:cNvSpPr>
              <p:nvPr/>
            </p:nvSpPr>
            <p:spPr bwMode="auto">
              <a:xfrm>
                <a:off x="10342563" y="3217863"/>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23" name="Rectangle 253">
                <a:extLst>
                  <a:ext uri="{FF2B5EF4-FFF2-40B4-BE49-F238E27FC236}">
                    <a16:creationId xmlns:a16="http://schemas.microsoft.com/office/drawing/2014/main" id="{F8E1AC5D-D19D-DC0B-35C4-D481859FCFBD}"/>
                  </a:ext>
                </a:extLst>
              </p:cNvPr>
              <p:cNvSpPr>
                <a:spLocks noChangeArrowheads="1"/>
              </p:cNvSpPr>
              <p:nvPr/>
            </p:nvSpPr>
            <p:spPr bwMode="auto">
              <a:xfrm>
                <a:off x="10026650" y="3217863"/>
                <a:ext cx="1158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6</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24" name="Rectangle 254">
                <a:extLst>
                  <a:ext uri="{FF2B5EF4-FFF2-40B4-BE49-F238E27FC236}">
                    <a16:creationId xmlns:a16="http://schemas.microsoft.com/office/drawing/2014/main" id="{85A05509-1515-4C37-8C4F-B95AB2BEE6B7}"/>
                  </a:ext>
                </a:extLst>
              </p:cNvPr>
              <p:cNvSpPr>
                <a:spLocks noChangeArrowheads="1"/>
              </p:cNvSpPr>
              <p:nvPr/>
            </p:nvSpPr>
            <p:spPr bwMode="auto">
              <a:xfrm>
                <a:off x="8588375" y="3217863"/>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7</a:t>
                </a:r>
                <a:endPar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34" name="Line 265">
                <a:extLst>
                  <a:ext uri="{FF2B5EF4-FFF2-40B4-BE49-F238E27FC236}">
                    <a16:creationId xmlns:a16="http://schemas.microsoft.com/office/drawing/2014/main" id="{2DCD33B3-DB6B-02AD-25E1-6AC0059719BF}"/>
                  </a:ext>
                </a:extLst>
              </p:cNvPr>
              <p:cNvSpPr>
                <a:spLocks noChangeShapeType="1"/>
              </p:cNvSpPr>
              <p:nvPr/>
            </p:nvSpPr>
            <p:spPr bwMode="auto">
              <a:xfrm>
                <a:off x="5121275" y="3663950"/>
                <a:ext cx="6853237" cy="0"/>
              </a:xfrm>
              <a:prstGeom prst="line">
                <a:avLst/>
              </a:prstGeom>
              <a:noFill/>
              <a:ln w="9525" cap="flat">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5" name="Freeform 266">
                <a:extLst>
                  <a:ext uri="{FF2B5EF4-FFF2-40B4-BE49-F238E27FC236}">
                    <a16:creationId xmlns:a16="http://schemas.microsoft.com/office/drawing/2014/main" id="{39A198E1-DF3A-AFB5-5E54-0F1403DE4E70}"/>
                  </a:ext>
                </a:extLst>
              </p:cNvPr>
              <p:cNvSpPr>
                <a:spLocks noEditPoints="1"/>
              </p:cNvSpPr>
              <p:nvPr/>
            </p:nvSpPr>
            <p:spPr bwMode="auto">
              <a:xfrm>
                <a:off x="5121275" y="3663950"/>
                <a:ext cx="6853237" cy="1588"/>
              </a:xfrm>
              <a:custGeom>
                <a:avLst/>
                <a:gdLst>
                  <a:gd name="T0" fmla="*/ 0 w 4317"/>
                  <a:gd name="T1" fmla="*/ 0 h 1"/>
                  <a:gd name="T2" fmla="*/ 0 w 4317"/>
                  <a:gd name="T3" fmla="*/ 1 h 1"/>
                  <a:gd name="T4" fmla="*/ 1079 w 4317"/>
                  <a:gd name="T5" fmla="*/ 0 h 1"/>
                  <a:gd name="T6" fmla="*/ 1079 w 4317"/>
                  <a:gd name="T7" fmla="*/ 1 h 1"/>
                  <a:gd name="T8" fmla="*/ 2158 w 4317"/>
                  <a:gd name="T9" fmla="*/ 0 h 1"/>
                  <a:gd name="T10" fmla="*/ 2158 w 4317"/>
                  <a:gd name="T11" fmla="*/ 1 h 1"/>
                  <a:gd name="T12" fmla="*/ 3238 w 4317"/>
                  <a:gd name="T13" fmla="*/ 0 h 1"/>
                  <a:gd name="T14" fmla="*/ 3238 w 4317"/>
                  <a:gd name="T15" fmla="*/ 1 h 1"/>
                  <a:gd name="T16" fmla="*/ 4317 w 4317"/>
                  <a:gd name="T17" fmla="*/ 0 h 1"/>
                  <a:gd name="T18" fmla="*/ 4317 w 4317"/>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17" h="1">
                    <a:moveTo>
                      <a:pt x="0" y="0"/>
                    </a:moveTo>
                    <a:lnTo>
                      <a:pt x="0" y="1"/>
                    </a:lnTo>
                    <a:moveTo>
                      <a:pt x="1079" y="0"/>
                    </a:moveTo>
                    <a:lnTo>
                      <a:pt x="1079" y="1"/>
                    </a:lnTo>
                    <a:moveTo>
                      <a:pt x="2158" y="0"/>
                    </a:moveTo>
                    <a:lnTo>
                      <a:pt x="2158" y="1"/>
                    </a:lnTo>
                    <a:moveTo>
                      <a:pt x="3238" y="0"/>
                    </a:moveTo>
                    <a:lnTo>
                      <a:pt x="3238" y="1"/>
                    </a:lnTo>
                    <a:moveTo>
                      <a:pt x="4317" y="0"/>
                    </a:moveTo>
                    <a:lnTo>
                      <a:pt x="4317" y="1"/>
                    </a:lnTo>
                  </a:path>
                </a:pathLst>
              </a:custGeom>
              <a:noFill/>
              <a:ln w="9525" cap="flat">
                <a:solidFill>
                  <a:srgbClr val="D9D9D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6" name="Line 267">
                <a:extLst>
                  <a:ext uri="{FF2B5EF4-FFF2-40B4-BE49-F238E27FC236}">
                    <a16:creationId xmlns:a16="http://schemas.microsoft.com/office/drawing/2014/main" id="{31B23B08-D6F0-9A6C-EE46-9C37F582E8A0}"/>
                  </a:ext>
                </a:extLst>
              </p:cNvPr>
              <p:cNvSpPr>
                <a:spLocks noChangeShapeType="1"/>
              </p:cNvSpPr>
              <p:nvPr/>
            </p:nvSpPr>
            <p:spPr bwMode="auto">
              <a:xfrm>
                <a:off x="5121275" y="3663950"/>
                <a:ext cx="6853237" cy="0"/>
              </a:xfrm>
              <a:prstGeom prst="line">
                <a:avLst/>
              </a:prstGeom>
              <a:noFill/>
              <a:ln w="952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7" name="Oval 268">
                <a:extLst>
                  <a:ext uri="{FF2B5EF4-FFF2-40B4-BE49-F238E27FC236}">
                    <a16:creationId xmlns:a16="http://schemas.microsoft.com/office/drawing/2014/main" id="{2A3D77DC-046A-BF0C-9165-9EC3BF6C10B6}"/>
                  </a:ext>
                </a:extLst>
              </p:cNvPr>
              <p:cNvSpPr>
                <a:spLocks noChangeArrowheads="1"/>
              </p:cNvSpPr>
              <p:nvPr/>
            </p:nvSpPr>
            <p:spPr bwMode="auto">
              <a:xfrm>
                <a:off x="9401175" y="3535363"/>
                <a:ext cx="254000" cy="255588"/>
              </a:xfrm>
              <a:prstGeom prst="ellipse">
                <a:avLst/>
              </a:pr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8" name="Oval 269">
                <a:extLst>
                  <a:ext uri="{FF2B5EF4-FFF2-40B4-BE49-F238E27FC236}">
                    <a16:creationId xmlns:a16="http://schemas.microsoft.com/office/drawing/2014/main" id="{FAF72C98-8C4A-E7AC-D905-A5B22A685110}"/>
                  </a:ext>
                </a:extLst>
              </p:cNvPr>
              <p:cNvSpPr>
                <a:spLocks noChangeArrowheads="1"/>
              </p:cNvSpPr>
              <p:nvPr/>
            </p:nvSpPr>
            <p:spPr bwMode="auto">
              <a:xfrm>
                <a:off x="9401175" y="3535363"/>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9" name="Oval 270">
                <a:extLst>
                  <a:ext uri="{FF2B5EF4-FFF2-40B4-BE49-F238E27FC236}">
                    <a16:creationId xmlns:a16="http://schemas.microsoft.com/office/drawing/2014/main" id="{083D09A6-6D87-4DD4-940A-5091D516CFEE}"/>
                  </a:ext>
                </a:extLst>
              </p:cNvPr>
              <p:cNvSpPr>
                <a:spLocks noChangeArrowheads="1"/>
              </p:cNvSpPr>
              <p:nvPr/>
            </p:nvSpPr>
            <p:spPr bwMode="auto">
              <a:xfrm>
                <a:off x="9026525" y="3536950"/>
                <a:ext cx="255587" cy="2555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0" name="Oval 271">
                <a:extLst>
                  <a:ext uri="{FF2B5EF4-FFF2-40B4-BE49-F238E27FC236}">
                    <a16:creationId xmlns:a16="http://schemas.microsoft.com/office/drawing/2014/main" id="{AE9B576B-68CD-039C-9FCC-61FD3BBFDAEA}"/>
                  </a:ext>
                </a:extLst>
              </p:cNvPr>
              <p:cNvSpPr>
                <a:spLocks noChangeArrowheads="1"/>
              </p:cNvSpPr>
              <p:nvPr/>
            </p:nvSpPr>
            <p:spPr bwMode="auto">
              <a:xfrm>
                <a:off x="9026525" y="3536950"/>
                <a:ext cx="255587" cy="255588"/>
              </a:xfrm>
              <a:prstGeom prst="ellipse">
                <a:avLst/>
              </a:prstGeom>
              <a:solidFill>
                <a:srgbClr val="002060"/>
              </a:solidFill>
              <a:ln w="952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1" name="Oval 272">
                <a:extLst>
                  <a:ext uri="{FF2B5EF4-FFF2-40B4-BE49-F238E27FC236}">
                    <a16:creationId xmlns:a16="http://schemas.microsoft.com/office/drawing/2014/main" id="{EF07705B-2954-0CC3-0140-93A588FCB0D3}"/>
                  </a:ext>
                </a:extLst>
              </p:cNvPr>
              <p:cNvSpPr>
                <a:spLocks noChangeArrowheads="1"/>
              </p:cNvSpPr>
              <p:nvPr/>
            </p:nvSpPr>
            <p:spPr bwMode="auto">
              <a:xfrm>
                <a:off x="10547350" y="3536950"/>
                <a:ext cx="254000" cy="2555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2" name="Oval 273">
                <a:extLst>
                  <a:ext uri="{FF2B5EF4-FFF2-40B4-BE49-F238E27FC236}">
                    <a16:creationId xmlns:a16="http://schemas.microsoft.com/office/drawing/2014/main" id="{FC920515-B5BB-58A6-ED26-F305391590F6}"/>
                  </a:ext>
                </a:extLst>
              </p:cNvPr>
              <p:cNvSpPr>
                <a:spLocks noChangeArrowheads="1"/>
              </p:cNvSpPr>
              <p:nvPr/>
            </p:nvSpPr>
            <p:spPr bwMode="auto">
              <a:xfrm>
                <a:off x="10547350" y="3536950"/>
                <a:ext cx="254000" cy="255588"/>
              </a:xfrm>
              <a:prstGeom prst="ellipse">
                <a:avLst/>
              </a:prstGeom>
              <a:solidFill>
                <a:schemeClr val="bg1"/>
              </a:solidFill>
              <a:ln w="952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3" name="Oval 274">
                <a:extLst>
                  <a:ext uri="{FF2B5EF4-FFF2-40B4-BE49-F238E27FC236}">
                    <a16:creationId xmlns:a16="http://schemas.microsoft.com/office/drawing/2014/main" id="{08061719-4409-057E-E2EB-E0840E685DD3}"/>
                  </a:ext>
                </a:extLst>
              </p:cNvPr>
              <p:cNvSpPr>
                <a:spLocks noChangeArrowheads="1"/>
              </p:cNvSpPr>
              <p:nvPr/>
            </p:nvSpPr>
            <p:spPr bwMode="auto">
              <a:xfrm>
                <a:off x="10363200" y="3536950"/>
                <a:ext cx="255587" cy="255588"/>
              </a:xfrm>
              <a:prstGeom prst="ellipse">
                <a:avLst/>
              </a:prstGeom>
              <a:solidFill>
                <a:srgbClr val="00206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4" name="Oval 275">
                <a:extLst>
                  <a:ext uri="{FF2B5EF4-FFF2-40B4-BE49-F238E27FC236}">
                    <a16:creationId xmlns:a16="http://schemas.microsoft.com/office/drawing/2014/main" id="{CFAF48CA-BAAF-53A1-4772-6F0F01D19938}"/>
                  </a:ext>
                </a:extLst>
              </p:cNvPr>
              <p:cNvSpPr>
                <a:spLocks noChangeArrowheads="1"/>
              </p:cNvSpPr>
              <p:nvPr/>
            </p:nvSpPr>
            <p:spPr bwMode="auto">
              <a:xfrm>
                <a:off x="10363200" y="3536950"/>
                <a:ext cx="255587" cy="255588"/>
              </a:xfrm>
              <a:prstGeom prst="ellipse">
                <a:avLst/>
              </a:prstGeom>
              <a:solidFill>
                <a:srgbClr val="FFFFFF"/>
              </a:solidFill>
              <a:ln w="952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5" name="Oval 276">
                <a:extLst>
                  <a:ext uri="{FF2B5EF4-FFF2-40B4-BE49-F238E27FC236}">
                    <a16:creationId xmlns:a16="http://schemas.microsoft.com/office/drawing/2014/main" id="{F1A905DB-152E-7E7A-D7AE-0CAB0E313B43}"/>
                  </a:ext>
                </a:extLst>
              </p:cNvPr>
              <p:cNvSpPr>
                <a:spLocks noChangeArrowheads="1"/>
              </p:cNvSpPr>
              <p:nvPr/>
            </p:nvSpPr>
            <p:spPr bwMode="auto">
              <a:xfrm>
                <a:off x="7923213" y="3536950"/>
                <a:ext cx="255587" cy="2555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6" name="Oval 277">
                <a:extLst>
                  <a:ext uri="{FF2B5EF4-FFF2-40B4-BE49-F238E27FC236}">
                    <a16:creationId xmlns:a16="http://schemas.microsoft.com/office/drawing/2014/main" id="{6C7E144C-B2AA-7EC2-FC3B-07D69808C34C}"/>
                  </a:ext>
                </a:extLst>
              </p:cNvPr>
              <p:cNvSpPr>
                <a:spLocks noChangeArrowheads="1"/>
              </p:cNvSpPr>
              <p:nvPr/>
            </p:nvSpPr>
            <p:spPr bwMode="auto">
              <a:xfrm>
                <a:off x="7923213" y="3536950"/>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7" name="Oval 278">
                <a:extLst>
                  <a:ext uri="{FF2B5EF4-FFF2-40B4-BE49-F238E27FC236}">
                    <a16:creationId xmlns:a16="http://schemas.microsoft.com/office/drawing/2014/main" id="{4E8826C6-9274-944F-4C35-BB8890B4353A}"/>
                  </a:ext>
                </a:extLst>
              </p:cNvPr>
              <p:cNvSpPr>
                <a:spLocks noChangeArrowheads="1"/>
              </p:cNvSpPr>
              <p:nvPr/>
            </p:nvSpPr>
            <p:spPr bwMode="auto">
              <a:xfrm>
                <a:off x="10204450" y="3536950"/>
                <a:ext cx="254000" cy="255588"/>
              </a:xfrm>
              <a:prstGeom prst="ellipse">
                <a:avLst/>
              </a:pr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8" name="Oval 279">
                <a:extLst>
                  <a:ext uri="{FF2B5EF4-FFF2-40B4-BE49-F238E27FC236}">
                    <a16:creationId xmlns:a16="http://schemas.microsoft.com/office/drawing/2014/main" id="{A175D7CD-2D67-2D72-D28E-7FA085986E59}"/>
                  </a:ext>
                </a:extLst>
              </p:cNvPr>
              <p:cNvSpPr>
                <a:spLocks noChangeArrowheads="1"/>
              </p:cNvSpPr>
              <p:nvPr/>
            </p:nvSpPr>
            <p:spPr bwMode="auto">
              <a:xfrm>
                <a:off x="10204450" y="3536950"/>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9" name="Oval 280">
                <a:extLst>
                  <a:ext uri="{FF2B5EF4-FFF2-40B4-BE49-F238E27FC236}">
                    <a16:creationId xmlns:a16="http://schemas.microsoft.com/office/drawing/2014/main" id="{617B9CCD-ADF8-E636-3DCB-BB9C7E4A9945}"/>
                  </a:ext>
                </a:extLst>
              </p:cNvPr>
              <p:cNvSpPr>
                <a:spLocks noChangeArrowheads="1"/>
              </p:cNvSpPr>
              <p:nvPr/>
            </p:nvSpPr>
            <p:spPr bwMode="auto">
              <a:xfrm>
                <a:off x="9998075" y="3536950"/>
                <a:ext cx="254000" cy="2555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0" name="Oval 281">
                <a:extLst>
                  <a:ext uri="{FF2B5EF4-FFF2-40B4-BE49-F238E27FC236}">
                    <a16:creationId xmlns:a16="http://schemas.microsoft.com/office/drawing/2014/main" id="{C5AD79B2-B16C-64D8-97B4-70F99533F0A5}"/>
                  </a:ext>
                </a:extLst>
              </p:cNvPr>
              <p:cNvSpPr>
                <a:spLocks noChangeArrowheads="1"/>
              </p:cNvSpPr>
              <p:nvPr/>
            </p:nvSpPr>
            <p:spPr bwMode="auto">
              <a:xfrm>
                <a:off x="9998075" y="3536950"/>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1" name="Oval 282">
                <a:extLst>
                  <a:ext uri="{FF2B5EF4-FFF2-40B4-BE49-F238E27FC236}">
                    <a16:creationId xmlns:a16="http://schemas.microsoft.com/office/drawing/2014/main" id="{2A940611-F550-605F-75F2-BFA6AB9ED85B}"/>
                  </a:ext>
                </a:extLst>
              </p:cNvPr>
              <p:cNvSpPr>
                <a:spLocks noChangeArrowheads="1"/>
              </p:cNvSpPr>
              <p:nvPr/>
            </p:nvSpPr>
            <p:spPr bwMode="auto">
              <a:xfrm>
                <a:off x="9613900" y="3536950"/>
                <a:ext cx="254000" cy="255588"/>
              </a:xfrm>
              <a:prstGeom prst="ellipse">
                <a:avLst/>
              </a:pr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2" name="Oval 283">
                <a:extLst>
                  <a:ext uri="{FF2B5EF4-FFF2-40B4-BE49-F238E27FC236}">
                    <a16:creationId xmlns:a16="http://schemas.microsoft.com/office/drawing/2014/main" id="{2F01B480-D940-5252-CF39-5101548DC981}"/>
                  </a:ext>
                </a:extLst>
              </p:cNvPr>
              <p:cNvSpPr>
                <a:spLocks noChangeArrowheads="1"/>
              </p:cNvSpPr>
              <p:nvPr/>
            </p:nvSpPr>
            <p:spPr bwMode="auto">
              <a:xfrm>
                <a:off x="9613900" y="3536950"/>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4" name="Rectangle 285">
                <a:extLst>
                  <a:ext uri="{FF2B5EF4-FFF2-40B4-BE49-F238E27FC236}">
                    <a16:creationId xmlns:a16="http://schemas.microsoft.com/office/drawing/2014/main" id="{711C5DEA-1FBF-9A88-B309-8CE3DCBB6023}"/>
                  </a:ext>
                </a:extLst>
              </p:cNvPr>
              <p:cNvSpPr>
                <a:spLocks noChangeArrowheads="1"/>
              </p:cNvSpPr>
              <p:nvPr/>
            </p:nvSpPr>
            <p:spPr bwMode="auto">
              <a:xfrm>
                <a:off x="9124950" y="3598863"/>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a:t>
                </a:r>
                <a:endParaRPr kumimoji="0" lang="en-US" alt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55" name="Rectangle 286">
                <a:extLst>
                  <a:ext uri="{FF2B5EF4-FFF2-40B4-BE49-F238E27FC236}">
                    <a16:creationId xmlns:a16="http://schemas.microsoft.com/office/drawing/2014/main" id="{E2E3F9D5-2D9D-5F14-A2CE-F9578475D285}"/>
                  </a:ext>
                </a:extLst>
              </p:cNvPr>
              <p:cNvSpPr>
                <a:spLocks noChangeArrowheads="1"/>
              </p:cNvSpPr>
              <p:nvPr/>
            </p:nvSpPr>
            <p:spPr bwMode="auto">
              <a:xfrm>
                <a:off x="10653713" y="3598863"/>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56" name="Rectangle 287">
                <a:extLst>
                  <a:ext uri="{FF2B5EF4-FFF2-40B4-BE49-F238E27FC236}">
                    <a16:creationId xmlns:a16="http://schemas.microsoft.com/office/drawing/2014/main" id="{1B8114E2-1CF1-044B-BFE2-855040233940}"/>
                  </a:ext>
                </a:extLst>
              </p:cNvPr>
              <p:cNvSpPr>
                <a:spLocks noChangeArrowheads="1"/>
              </p:cNvSpPr>
              <p:nvPr/>
            </p:nvSpPr>
            <p:spPr bwMode="auto">
              <a:xfrm>
                <a:off x="10480675" y="3598863"/>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3</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57" name="Rectangle 288">
                <a:extLst>
                  <a:ext uri="{FF2B5EF4-FFF2-40B4-BE49-F238E27FC236}">
                    <a16:creationId xmlns:a16="http://schemas.microsoft.com/office/drawing/2014/main" id="{4AE452A9-4A8C-D51E-BA8F-0401AFDF0AAA}"/>
                  </a:ext>
                </a:extLst>
              </p:cNvPr>
              <p:cNvSpPr>
                <a:spLocks noChangeArrowheads="1"/>
              </p:cNvSpPr>
              <p:nvPr/>
            </p:nvSpPr>
            <p:spPr bwMode="auto">
              <a:xfrm>
                <a:off x="8020050" y="3598863"/>
                <a:ext cx="1158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4</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58" name="Rectangle 289">
                <a:extLst>
                  <a:ext uri="{FF2B5EF4-FFF2-40B4-BE49-F238E27FC236}">
                    <a16:creationId xmlns:a16="http://schemas.microsoft.com/office/drawing/2014/main" id="{174F3B39-D663-ABF9-3C4C-E6B138050340}"/>
                  </a:ext>
                </a:extLst>
              </p:cNvPr>
              <p:cNvSpPr>
                <a:spLocks noChangeArrowheads="1"/>
              </p:cNvSpPr>
              <p:nvPr/>
            </p:nvSpPr>
            <p:spPr bwMode="auto">
              <a:xfrm>
                <a:off x="10301288" y="3598863"/>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5</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59" name="Rectangle 290">
                <a:extLst>
                  <a:ext uri="{FF2B5EF4-FFF2-40B4-BE49-F238E27FC236}">
                    <a16:creationId xmlns:a16="http://schemas.microsoft.com/office/drawing/2014/main" id="{8F39CD91-E136-3154-6D09-B5AFABF79833}"/>
                  </a:ext>
                </a:extLst>
              </p:cNvPr>
              <p:cNvSpPr>
                <a:spLocks noChangeArrowheads="1"/>
              </p:cNvSpPr>
              <p:nvPr/>
            </p:nvSpPr>
            <p:spPr bwMode="auto">
              <a:xfrm>
                <a:off x="10094913" y="3598863"/>
                <a:ext cx="1158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6</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60" name="Rectangle 291">
                <a:extLst>
                  <a:ext uri="{FF2B5EF4-FFF2-40B4-BE49-F238E27FC236}">
                    <a16:creationId xmlns:a16="http://schemas.microsoft.com/office/drawing/2014/main" id="{EE7B6CC7-5017-F85D-9E69-2349E773A86D}"/>
                  </a:ext>
                </a:extLst>
              </p:cNvPr>
              <p:cNvSpPr>
                <a:spLocks noChangeArrowheads="1"/>
              </p:cNvSpPr>
              <p:nvPr/>
            </p:nvSpPr>
            <p:spPr bwMode="auto">
              <a:xfrm>
                <a:off x="9712325" y="3598863"/>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7</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85" name="Rectangle 884">
                <a:extLst>
                  <a:ext uri="{FF2B5EF4-FFF2-40B4-BE49-F238E27FC236}">
                    <a16:creationId xmlns:a16="http://schemas.microsoft.com/office/drawing/2014/main" id="{4BD81E57-FAC2-B21E-8812-853736CD036B}"/>
                  </a:ext>
                </a:extLst>
              </p:cNvPr>
              <p:cNvSpPr>
                <a:spLocks noChangeArrowheads="1"/>
              </p:cNvSpPr>
              <p:nvPr/>
            </p:nvSpPr>
            <p:spPr bwMode="auto">
              <a:xfrm>
                <a:off x="2643057" y="2032325"/>
                <a:ext cx="23115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High School Completion Only </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86" name="Rectangle 7">
                <a:extLst>
                  <a:ext uri="{FF2B5EF4-FFF2-40B4-BE49-F238E27FC236}">
                    <a16:creationId xmlns:a16="http://schemas.microsoft.com/office/drawing/2014/main" id="{C780C6E6-ED4E-049F-BDE6-85F4B5A12E0C}"/>
                  </a:ext>
                </a:extLst>
              </p:cNvPr>
              <p:cNvSpPr>
                <a:spLocks noChangeArrowheads="1"/>
              </p:cNvSpPr>
              <p:nvPr/>
            </p:nvSpPr>
            <p:spPr bwMode="auto">
              <a:xfrm>
                <a:off x="2733605" y="2412949"/>
                <a:ext cx="225677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Associate Degree Completion  </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87" name="Rectangle 8">
                <a:extLst>
                  <a:ext uri="{FF2B5EF4-FFF2-40B4-BE49-F238E27FC236}">
                    <a16:creationId xmlns:a16="http://schemas.microsoft.com/office/drawing/2014/main" id="{84A1186A-A57D-AB98-F6E7-8792A06C3A8F}"/>
                  </a:ext>
                </a:extLst>
              </p:cNvPr>
              <p:cNvSpPr>
                <a:spLocks noChangeArrowheads="1"/>
              </p:cNvSpPr>
              <p:nvPr/>
            </p:nvSpPr>
            <p:spPr bwMode="auto">
              <a:xfrm>
                <a:off x="1621186" y="2798954"/>
                <a:ext cx="336855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Completion of a Bachelor's Degree or Higher  </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88" name="Rectangle 9">
                <a:extLst>
                  <a:ext uri="{FF2B5EF4-FFF2-40B4-BE49-F238E27FC236}">
                    <a16:creationId xmlns:a16="http://schemas.microsoft.com/office/drawing/2014/main" id="{8B936222-4DDF-7102-C3B6-4D8FB5F270A7}"/>
                  </a:ext>
                </a:extLst>
              </p:cNvPr>
              <p:cNvSpPr>
                <a:spLocks noChangeArrowheads="1"/>
              </p:cNvSpPr>
              <p:nvPr/>
            </p:nvSpPr>
            <p:spPr bwMode="auto">
              <a:xfrm>
                <a:off x="1615540" y="3168891"/>
                <a:ext cx="336245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College Attainment of Young vs Older Adults  </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89" name="Rectangle 10">
                <a:extLst>
                  <a:ext uri="{FF2B5EF4-FFF2-40B4-BE49-F238E27FC236}">
                    <a16:creationId xmlns:a16="http://schemas.microsoft.com/office/drawing/2014/main" id="{D78DAA72-166D-C0C5-A610-63089D42DB6A}"/>
                  </a:ext>
                </a:extLst>
              </p:cNvPr>
              <p:cNvSpPr>
                <a:spLocks noChangeArrowheads="1"/>
              </p:cNvSpPr>
              <p:nvPr/>
            </p:nvSpPr>
            <p:spPr bwMode="auto">
              <a:xfrm>
                <a:off x="986159" y="3562466"/>
                <a:ext cx="395499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Enrollment of Young Adults without a College Degree </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432" name="Rectangle 32">
              <a:extLst>
                <a:ext uri="{FF2B5EF4-FFF2-40B4-BE49-F238E27FC236}">
                  <a16:creationId xmlns:a16="http://schemas.microsoft.com/office/drawing/2014/main" id="{AA7813BE-D3D9-481B-BC2A-B1A0833F8E3D}"/>
                </a:ext>
              </a:extLst>
            </p:cNvPr>
            <p:cNvSpPr>
              <a:spLocks noChangeArrowheads="1"/>
            </p:cNvSpPr>
            <p:nvPr/>
          </p:nvSpPr>
          <p:spPr bwMode="auto">
            <a:xfrm>
              <a:off x="8497809" y="2451101"/>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7</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3" name="Rectangle 32">
              <a:extLst>
                <a:ext uri="{FF2B5EF4-FFF2-40B4-BE49-F238E27FC236}">
                  <a16:creationId xmlns:a16="http://schemas.microsoft.com/office/drawing/2014/main" id="{E4E9BF76-C541-45CA-B930-AC725CA9B910}"/>
                </a:ext>
              </a:extLst>
            </p:cNvPr>
            <p:cNvSpPr>
              <a:spLocks noChangeArrowheads="1"/>
            </p:cNvSpPr>
            <p:nvPr/>
          </p:nvSpPr>
          <p:spPr bwMode="auto">
            <a:xfrm>
              <a:off x="8602813" y="3222794"/>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7</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9" name="Group 8">
            <a:extLst>
              <a:ext uri="{FF2B5EF4-FFF2-40B4-BE49-F238E27FC236}">
                <a16:creationId xmlns:a16="http://schemas.microsoft.com/office/drawing/2014/main" id="{BDF3FE76-71C8-4CDA-AF34-CC87009E4646}"/>
              </a:ext>
            </a:extLst>
          </p:cNvPr>
          <p:cNvGrpSpPr/>
          <p:nvPr/>
        </p:nvGrpSpPr>
        <p:grpSpPr>
          <a:xfrm>
            <a:off x="876083" y="4425643"/>
            <a:ext cx="11103193" cy="2285970"/>
            <a:chOff x="876083" y="4425643"/>
            <a:chExt cx="11103193" cy="2285970"/>
          </a:xfrm>
        </p:grpSpPr>
        <p:grpSp>
          <p:nvGrpSpPr>
            <p:cNvPr id="5" name="Group 4">
              <a:extLst>
                <a:ext uri="{FF2B5EF4-FFF2-40B4-BE49-F238E27FC236}">
                  <a16:creationId xmlns:a16="http://schemas.microsoft.com/office/drawing/2014/main" id="{DF70B148-81A0-48D7-8D7E-1DBAD266BCE6}"/>
                </a:ext>
              </a:extLst>
            </p:cNvPr>
            <p:cNvGrpSpPr/>
            <p:nvPr/>
          </p:nvGrpSpPr>
          <p:grpSpPr>
            <a:xfrm>
              <a:off x="876083" y="4425643"/>
              <a:ext cx="11103193" cy="2285970"/>
              <a:chOff x="876083" y="4425643"/>
              <a:chExt cx="11103193" cy="2285970"/>
            </a:xfrm>
          </p:grpSpPr>
          <p:sp>
            <p:nvSpPr>
              <p:cNvPr id="884" name="Rectangle 883">
                <a:extLst>
                  <a:ext uri="{FF2B5EF4-FFF2-40B4-BE49-F238E27FC236}">
                    <a16:creationId xmlns:a16="http://schemas.microsoft.com/office/drawing/2014/main" id="{906F3DF4-6ADB-F6B3-A319-5F2C356DE40E}"/>
                  </a:ext>
                </a:extLst>
              </p:cNvPr>
              <p:cNvSpPr/>
              <p:nvPr/>
            </p:nvSpPr>
            <p:spPr>
              <a:xfrm>
                <a:off x="5108663" y="4425643"/>
                <a:ext cx="6858000" cy="22859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F5A53A0D-5CFE-4260-B90F-260F9529FB4D}"/>
                  </a:ext>
                </a:extLst>
              </p:cNvPr>
              <p:cNvGrpSpPr/>
              <p:nvPr/>
            </p:nvGrpSpPr>
            <p:grpSpPr>
              <a:xfrm>
                <a:off x="5072064" y="4440238"/>
                <a:ext cx="6907212" cy="2157413"/>
                <a:chOff x="5072064" y="4440238"/>
                <a:chExt cx="6907212" cy="2157413"/>
              </a:xfrm>
            </p:grpSpPr>
            <p:sp>
              <p:nvSpPr>
                <p:cNvPr id="670" name="Line 302">
                  <a:extLst>
                    <a:ext uri="{FF2B5EF4-FFF2-40B4-BE49-F238E27FC236}">
                      <a16:creationId xmlns:a16="http://schemas.microsoft.com/office/drawing/2014/main" id="{8E5924B8-B09E-D8C3-E3F8-EB5DE8F122FB}"/>
                    </a:ext>
                  </a:extLst>
                </p:cNvPr>
                <p:cNvSpPr>
                  <a:spLocks noChangeShapeType="1"/>
                </p:cNvSpPr>
                <p:nvPr/>
              </p:nvSpPr>
              <p:spPr bwMode="auto">
                <a:xfrm>
                  <a:off x="5119688" y="4567238"/>
                  <a:ext cx="6859588" cy="0"/>
                </a:xfrm>
                <a:prstGeom prst="line">
                  <a:avLst/>
                </a:prstGeom>
                <a:noFill/>
                <a:ln w="9525" cap="flat">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1" name="Freeform 303">
                  <a:extLst>
                    <a:ext uri="{FF2B5EF4-FFF2-40B4-BE49-F238E27FC236}">
                      <a16:creationId xmlns:a16="http://schemas.microsoft.com/office/drawing/2014/main" id="{2CA778B8-BD64-6C6A-1722-A17C874B29B1}"/>
                    </a:ext>
                  </a:extLst>
                </p:cNvPr>
                <p:cNvSpPr>
                  <a:spLocks noEditPoints="1"/>
                </p:cNvSpPr>
                <p:nvPr/>
              </p:nvSpPr>
              <p:spPr bwMode="auto">
                <a:xfrm>
                  <a:off x="5119688" y="4567238"/>
                  <a:ext cx="6859588" cy="1588"/>
                </a:xfrm>
                <a:custGeom>
                  <a:avLst/>
                  <a:gdLst>
                    <a:gd name="T0" fmla="*/ 0 w 4321"/>
                    <a:gd name="T1" fmla="*/ 0 h 1"/>
                    <a:gd name="T2" fmla="*/ 0 w 4321"/>
                    <a:gd name="T3" fmla="*/ 1 h 1"/>
                    <a:gd name="T4" fmla="*/ 1080 w 4321"/>
                    <a:gd name="T5" fmla="*/ 0 h 1"/>
                    <a:gd name="T6" fmla="*/ 1080 w 4321"/>
                    <a:gd name="T7" fmla="*/ 1 h 1"/>
                    <a:gd name="T8" fmla="*/ 2161 w 4321"/>
                    <a:gd name="T9" fmla="*/ 0 h 1"/>
                    <a:gd name="T10" fmla="*/ 2161 w 4321"/>
                    <a:gd name="T11" fmla="*/ 1 h 1"/>
                    <a:gd name="T12" fmla="*/ 3241 w 4321"/>
                    <a:gd name="T13" fmla="*/ 0 h 1"/>
                    <a:gd name="T14" fmla="*/ 3241 w 4321"/>
                    <a:gd name="T15" fmla="*/ 1 h 1"/>
                    <a:gd name="T16" fmla="*/ 4321 w 4321"/>
                    <a:gd name="T17" fmla="*/ 0 h 1"/>
                    <a:gd name="T18" fmla="*/ 4321 w 4321"/>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21" h="1">
                      <a:moveTo>
                        <a:pt x="0" y="0"/>
                      </a:moveTo>
                      <a:lnTo>
                        <a:pt x="0" y="1"/>
                      </a:lnTo>
                      <a:moveTo>
                        <a:pt x="1080" y="0"/>
                      </a:moveTo>
                      <a:lnTo>
                        <a:pt x="1080" y="1"/>
                      </a:lnTo>
                      <a:moveTo>
                        <a:pt x="2161" y="0"/>
                      </a:moveTo>
                      <a:lnTo>
                        <a:pt x="2161" y="1"/>
                      </a:lnTo>
                      <a:moveTo>
                        <a:pt x="3241" y="0"/>
                      </a:moveTo>
                      <a:lnTo>
                        <a:pt x="3241" y="1"/>
                      </a:lnTo>
                      <a:moveTo>
                        <a:pt x="4321" y="0"/>
                      </a:moveTo>
                      <a:lnTo>
                        <a:pt x="4321" y="1"/>
                      </a:lnTo>
                    </a:path>
                  </a:pathLst>
                </a:custGeom>
                <a:noFill/>
                <a:ln w="9525" cap="flat">
                  <a:solidFill>
                    <a:srgbClr val="D9D9D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2" name="Line 304">
                  <a:extLst>
                    <a:ext uri="{FF2B5EF4-FFF2-40B4-BE49-F238E27FC236}">
                      <a16:creationId xmlns:a16="http://schemas.microsoft.com/office/drawing/2014/main" id="{77562578-1DBD-695E-6039-D6C8A05A9473}"/>
                    </a:ext>
                  </a:extLst>
                </p:cNvPr>
                <p:cNvSpPr>
                  <a:spLocks noChangeShapeType="1"/>
                </p:cNvSpPr>
                <p:nvPr/>
              </p:nvSpPr>
              <p:spPr bwMode="auto">
                <a:xfrm>
                  <a:off x="5119688" y="4567238"/>
                  <a:ext cx="6859588" cy="0"/>
                </a:xfrm>
                <a:prstGeom prst="line">
                  <a:avLst/>
                </a:prstGeom>
                <a:noFill/>
                <a:ln w="952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3" name="Oval 305">
                  <a:extLst>
                    <a:ext uri="{FF2B5EF4-FFF2-40B4-BE49-F238E27FC236}">
                      <a16:creationId xmlns:a16="http://schemas.microsoft.com/office/drawing/2014/main" id="{C1AAC859-458B-4FDD-21CB-8E991B8CB553}"/>
                    </a:ext>
                  </a:extLst>
                </p:cNvPr>
                <p:cNvSpPr>
                  <a:spLocks noChangeArrowheads="1"/>
                </p:cNvSpPr>
                <p:nvPr/>
              </p:nvSpPr>
              <p:spPr bwMode="auto">
                <a:xfrm>
                  <a:off x="10871200" y="4440238"/>
                  <a:ext cx="255588" cy="254000"/>
                </a:xfrm>
                <a:prstGeom prst="ellipse">
                  <a:avLst/>
                </a:pr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4" name="Oval 306">
                  <a:extLst>
                    <a:ext uri="{FF2B5EF4-FFF2-40B4-BE49-F238E27FC236}">
                      <a16:creationId xmlns:a16="http://schemas.microsoft.com/office/drawing/2014/main" id="{18CD6BCE-3F29-FB06-E62C-F04B2BAF24B3}"/>
                    </a:ext>
                  </a:extLst>
                </p:cNvPr>
                <p:cNvSpPr>
                  <a:spLocks noChangeArrowheads="1"/>
                </p:cNvSpPr>
                <p:nvPr/>
              </p:nvSpPr>
              <p:spPr bwMode="auto">
                <a:xfrm>
                  <a:off x="10871200" y="4440238"/>
                  <a:ext cx="255588" cy="254000"/>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5" name="Oval 307">
                  <a:extLst>
                    <a:ext uri="{FF2B5EF4-FFF2-40B4-BE49-F238E27FC236}">
                      <a16:creationId xmlns:a16="http://schemas.microsoft.com/office/drawing/2014/main" id="{C7AA44B3-BCA4-2017-51AF-91F38CE5964E}"/>
                    </a:ext>
                  </a:extLst>
                </p:cNvPr>
                <p:cNvSpPr>
                  <a:spLocks noChangeArrowheads="1"/>
                </p:cNvSpPr>
                <p:nvPr/>
              </p:nvSpPr>
              <p:spPr bwMode="auto">
                <a:xfrm>
                  <a:off x="10480675" y="4441825"/>
                  <a:ext cx="255588" cy="254000"/>
                </a:xfrm>
                <a:prstGeom prst="ellipse">
                  <a:avLst/>
                </a:prstGeom>
                <a:solidFill>
                  <a:srgbClr val="00206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6" name="Oval 308">
                  <a:extLst>
                    <a:ext uri="{FF2B5EF4-FFF2-40B4-BE49-F238E27FC236}">
                      <a16:creationId xmlns:a16="http://schemas.microsoft.com/office/drawing/2014/main" id="{269FF357-2D1F-EFC9-DF3A-5AF147F96DD5}"/>
                    </a:ext>
                  </a:extLst>
                </p:cNvPr>
                <p:cNvSpPr>
                  <a:spLocks noChangeArrowheads="1"/>
                </p:cNvSpPr>
                <p:nvPr/>
              </p:nvSpPr>
              <p:spPr bwMode="auto">
                <a:xfrm>
                  <a:off x="10480675" y="4441825"/>
                  <a:ext cx="255588" cy="254000"/>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7" name="Oval 309">
                  <a:extLst>
                    <a:ext uri="{FF2B5EF4-FFF2-40B4-BE49-F238E27FC236}">
                      <a16:creationId xmlns:a16="http://schemas.microsoft.com/office/drawing/2014/main" id="{94FF77F5-8C74-8D6C-56EB-FB81161CFDFD}"/>
                    </a:ext>
                  </a:extLst>
                </p:cNvPr>
                <p:cNvSpPr>
                  <a:spLocks noChangeArrowheads="1"/>
                </p:cNvSpPr>
                <p:nvPr/>
              </p:nvSpPr>
              <p:spPr bwMode="auto">
                <a:xfrm>
                  <a:off x="11372850" y="4441825"/>
                  <a:ext cx="255588" cy="254000"/>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8" name="Oval 310">
                  <a:extLst>
                    <a:ext uri="{FF2B5EF4-FFF2-40B4-BE49-F238E27FC236}">
                      <a16:creationId xmlns:a16="http://schemas.microsoft.com/office/drawing/2014/main" id="{B04EEFB8-07AF-837C-94D0-2357E1BDECB0}"/>
                    </a:ext>
                  </a:extLst>
                </p:cNvPr>
                <p:cNvSpPr>
                  <a:spLocks noChangeArrowheads="1"/>
                </p:cNvSpPr>
                <p:nvPr/>
              </p:nvSpPr>
              <p:spPr bwMode="auto">
                <a:xfrm>
                  <a:off x="11372850" y="4441825"/>
                  <a:ext cx="255588" cy="254000"/>
                </a:xfrm>
                <a:prstGeom prst="ellipse">
                  <a:avLst/>
                </a:prstGeom>
                <a:solidFill>
                  <a:schemeClr val="bg1"/>
                </a:solidFill>
                <a:ln w="952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9" name="Oval 311">
                  <a:extLst>
                    <a:ext uri="{FF2B5EF4-FFF2-40B4-BE49-F238E27FC236}">
                      <a16:creationId xmlns:a16="http://schemas.microsoft.com/office/drawing/2014/main" id="{68A02161-6AC5-F935-7CF5-B04F1752ABDD}"/>
                    </a:ext>
                  </a:extLst>
                </p:cNvPr>
                <p:cNvSpPr>
                  <a:spLocks noChangeArrowheads="1"/>
                </p:cNvSpPr>
                <p:nvPr/>
              </p:nvSpPr>
              <p:spPr bwMode="auto">
                <a:xfrm>
                  <a:off x="11579225" y="4441825"/>
                  <a:ext cx="254000" cy="254000"/>
                </a:xfrm>
                <a:prstGeom prst="ellipse">
                  <a:avLst/>
                </a:pr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0" name="Oval 312">
                  <a:extLst>
                    <a:ext uri="{FF2B5EF4-FFF2-40B4-BE49-F238E27FC236}">
                      <a16:creationId xmlns:a16="http://schemas.microsoft.com/office/drawing/2014/main" id="{F74438C7-4DE7-8F24-E1BB-E13DAB72D446}"/>
                    </a:ext>
                  </a:extLst>
                </p:cNvPr>
                <p:cNvSpPr>
                  <a:spLocks noChangeArrowheads="1"/>
                </p:cNvSpPr>
                <p:nvPr/>
              </p:nvSpPr>
              <p:spPr bwMode="auto">
                <a:xfrm>
                  <a:off x="11579225" y="4441825"/>
                  <a:ext cx="254000" cy="254000"/>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1" name="Oval 313">
                  <a:extLst>
                    <a:ext uri="{FF2B5EF4-FFF2-40B4-BE49-F238E27FC236}">
                      <a16:creationId xmlns:a16="http://schemas.microsoft.com/office/drawing/2014/main" id="{C3CA12B3-B5E5-8DEB-2383-1E91FD53FDA2}"/>
                    </a:ext>
                  </a:extLst>
                </p:cNvPr>
                <p:cNvSpPr>
                  <a:spLocks noChangeArrowheads="1"/>
                </p:cNvSpPr>
                <p:nvPr/>
              </p:nvSpPr>
              <p:spPr bwMode="auto">
                <a:xfrm>
                  <a:off x="9823450" y="4441825"/>
                  <a:ext cx="254000" cy="254000"/>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2" name="Oval 314">
                  <a:extLst>
                    <a:ext uri="{FF2B5EF4-FFF2-40B4-BE49-F238E27FC236}">
                      <a16:creationId xmlns:a16="http://schemas.microsoft.com/office/drawing/2014/main" id="{5BF57674-BF27-6DF6-08D2-07136E3D6B9D}"/>
                    </a:ext>
                  </a:extLst>
                </p:cNvPr>
                <p:cNvSpPr>
                  <a:spLocks noChangeArrowheads="1"/>
                </p:cNvSpPr>
                <p:nvPr/>
              </p:nvSpPr>
              <p:spPr bwMode="auto">
                <a:xfrm>
                  <a:off x="9823450" y="4441825"/>
                  <a:ext cx="254000" cy="254000"/>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3" name="Oval 315">
                  <a:extLst>
                    <a:ext uri="{FF2B5EF4-FFF2-40B4-BE49-F238E27FC236}">
                      <a16:creationId xmlns:a16="http://schemas.microsoft.com/office/drawing/2014/main" id="{A4D12567-F204-D3A0-4523-D4DFB9C2381F}"/>
                    </a:ext>
                  </a:extLst>
                </p:cNvPr>
                <p:cNvSpPr>
                  <a:spLocks noChangeArrowheads="1"/>
                </p:cNvSpPr>
                <p:nvPr/>
              </p:nvSpPr>
              <p:spPr bwMode="auto">
                <a:xfrm>
                  <a:off x="10687050" y="4441825"/>
                  <a:ext cx="254000" cy="254000"/>
                </a:xfrm>
                <a:prstGeom prst="ellipse">
                  <a:avLst/>
                </a:pr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4" name="Oval 316">
                  <a:extLst>
                    <a:ext uri="{FF2B5EF4-FFF2-40B4-BE49-F238E27FC236}">
                      <a16:creationId xmlns:a16="http://schemas.microsoft.com/office/drawing/2014/main" id="{F1212247-64C2-6766-C85A-6CBF9EB6F98B}"/>
                    </a:ext>
                  </a:extLst>
                </p:cNvPr>
                <p:cNvSpPr>
                  <a:spLocks noChangeArrowheads="1"/>
                </p:cNvSpPr>
                <p:nvPr/>
              </p:nvSpPr>
              <p:spPr bwMode="auto">
                <a:xfrm>
                  <a:off x="10687050" y="4441825"/>
                  <a:ext cx="254000" cy="254000"/>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5" name="Oval 317">
                  <a:extLst>
                    <a:ext uri="{FF2B5EF4-FFF2-40B4-BE49-F238E27FC236}">
                      <a16:creationId xmlns:a16="http://schemas.microsoft.com/office/drawing/2014/main" id="{274AC655-B2D4-0F51-EC95-9379FC74D06F}"/>
                    </a:ext>
                  </a:extLst>
                </p:cNvPr>
                <p:cNvSpPr>
                  <a:spLocks noChangeArrowheads="1"/>
                </p:cNvSpPr>
                <p:nvPr/>
              </p:nvSpPr>
              <p:spPr bwMode="auto">
                <a:xfrm>
                  <a:off x="10961688" y="4441825"/>
                  <a:ext cx="254000" cy="254000"/>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6" name="Oval 318">
                  <a:extLst>
                    <a:ext uri="{FF2B5EF4-FFF2-40B4-BE49-F238E27FC236}">
                      <a16:creationId xmlns:a16="http://schemas.microsoft.com/office/drawing/2014/main" id="{160103FC-8960-0BC7-C39F-BE4B06D2E995}"/>
                    </a:ext>
                  </a:extLst>
                </p:cNvPr>
                <p:cNvSpPr>
                  <a:spLocks noChangeArrowheads="1"/>
                </p:cNvSpPr>
                <p:nvPr/>
              </p:nvSpPr>
              <p:spPr bwMode="auto">
                <a:xfrm>
                  <a:off x="10961688" y="4441825"/>
                  <a:ext cx="254000" cy="254000"/>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7" name="Oval 319">
                  <a:extLst>
                    <a:ext uri="{FF2B5EF4-FFF2-40B4-BE49-F238E27FC236}">
                      <a16:creationId xmlns:a16="http://schemas.microsoft.com/office/drawing/2014/main" id="{E89338FD-2081-295D-42B7-D8FD1259AD14}"/>
                    </a:ext>
                  </a:extLst>
                </p:cNvPr>
                <p:cNvSpPr>
                  <a:spLocks noChangeArrowheads="1"/>
                </p:cNvSpPr>
                <p:nvPr/>
              </p:nvSpPr>
              <p:spPr bwMode="auto">
                <a:xfrm>
                  <a:off x="11199813" y="4441825"/>
                  <a:ext cx="254000" cy="254000"/>
                </a:xfrm>
                <a:prstGeom prst="ellipse">
                  <a:avLst/>
                </a:prstGeom>
                <a:solidFill>
                  <a:schemeClr val="accent1">
                    <a:lumMod val="50000"/>
                  </a:schemeClr>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8" name="Oval 320">
                  <a:extLst>
                    <a:ext uri="{FF2B5EF4-FFF2-40B4-BE49-F238E27FC236}">
                      <a16:creationId xmlns:a16="http://schemas.microsoft.com/office/drawing/2014/main" id="{35625C40-1E9C-265C-AF60-5BDF72714369}"/>
                    </a:ext>
                  </a:extLst>
                </p:cNvPr>
                <p:cNvSpPr>
                  <a:spLocks noChangeArrowheads="1"/>
                </p:cNvSpPr>
                <p:nvPr/>
              </p:nvSpPr>
              <p:spPr bwMode="auto">
                <a:xfrm>
                  <a:off x="11199813" y="4441825"/>
                  <a:ext cx="254000" cy="254000"/>
                </a:xfrm>
                <a:prstGeom prst="ellipse">
                  <a:avLst/>
                </a:prstGeom>
                <a:solidFill>
                  <a:srgbClr val="FFFFFF"/>
                </a:solidFill>
                <a:ln w="952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0" name="Rectangle 322">
                  <a:extLst>
                    <a:ext uri="{FF2B5EF4-FFF2-40B4-BE49-F238E27FC236}">
                      <a16:creationId xmlns:a16="http://schemas.microsoft.com/office/drawing/2014/main" id="{4B4E41E9-897D-9DB2-798F-B3ED8FB1A7E4}"/>
                    </a:ext>
                  </a:extLst>
                </p:cNvPr>
                <p:cNvSpPr>
                  <a:spLocks noChangeArrowheads="1"/>
                </p:cNvSpPr>
                <p:nvPr/>
              </p:nvSpPr>
              <p:spPr bwMode="auto">
                <a:xfrm>
                  <a:off x="10580688" y="4502150"/>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a:t>
                  </a:r>
                  <a:endParaRPr kumimoji="0" lang="en-US" alt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91" name="Rectangle 323">
                  <a:extLst>
                    <a:ext uri="{FF2B5EF4-FFF2-40B4-BE49-F238E27FC236}">
                      <a16:creationId xmlns:a16="http://schemas.microsoft.com/office/drawing/2014/main" id="{27152B75-807B-A39E-3CCE-B636291AA55E}"/>
                    </a:ext>
                  </a:extLst>
                </p:cNvPr>
                <p:cNvSpPr>
                  <a:spLocks noChangeArrowheads="1"/>
                </p:cNvSpPr>
                <p:nvPr/>
              </p:nvSpPr>
              <p:spPr bwMode="auto">
                <a:xfrm>
                  <a:off x="11480800" y="4502150"/>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92" name="Rectangle 324">
                  <a:extLst>
                    <a:ext uri="{FF2B5EF4-FFF2-40B4-BE49-F238E27FC236}">
                      <a16:creationId xmlns:a16="http://schemas.microsoft.com/office/drawing/2014/main" id="{D4795094-6ED4-E263-B37A-62E1AAA15CF8}"/>
                    </a:ext>
                  </a:extLst>
                </p:cNvPr>
                <p:cNvSpPr>
                  <a:spLocks noChangeArrowheads="1"/>
                </p:cNvSpPr>
                <p:nvPr/>
              </p:nvSpPr>
              <p:spPr bwMode="auto">
                <a:xfrm>
                  <a:off x="11677650" y="4502150"/>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3</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93" name="Rectangle 325">
                  <a:extLst>
                    <a:ext uri="{FF2B5EF4-FFF2-40B4-BE49-F238E27FC236}">
                      <a16:creationId xmlns:a16="http://schemas.microsoft.com/office/drawing/2014/main" id="{7EEABE6F-332C-B5FD-5633-AC0099BFBE69}"/>
                    </a:ext>
                  </a:extLst>
                </p:cNvPr>
                <p:cNvSpPr>
                  <a:spLocks noChangeArrowheads="1"/>
                </p:cNvSpPr>
                <p:nvPr/>
              </p:nvSpPr>
              <p:spPr bwMode="auto">
                <a:xfrm>
                  <a:off x="9921875" y="4502150"/>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4</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94" name="Rectangle 326">
                  <a:extLst>
                    <a:ext uri="{FF2B5EF4-FFF2-40B4-BE49-F238E27FC236}">
                      <a16:creationId xmlns:a16="http://schemas.microsoft.com/office/drawing/2014/main" id="{3600697E-3EFD-72D7-392F-AC17977B00FE}"/>
                    </a:ext>
                  </a:extLst>
                </p:cNvPr>
                <p:cNvSpPr>
                  <a:spLocks noChangeArrowheads="1"/>
                </p:cNvSpPr>
                <p:nvPr/>
              </p:nvSpPr>
              <p:spPr bwMode="auto">
                <a:xfrm>
                  <a:off x="10785475" y="4502150"/>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95" name="Rectangle 327">
                  <a:extLst>
                    <a:ext uri="{FF2B5EF4-FFF2-40B4-BE49-F238E27FC236}">
                      <a16:creationId xmlns:a16="http://schemas.microsoft.com/office/drawing/2014/main" id="{51C10263-C94B-599C-F079-6263FB43FEE5}"/>
                    </a:ext>
                  </a:extLst>
                </p:cNvPr>
                <p:cNvSpPr>
                  <a:spLocks noChangeArrowheads="1"/>
                </p:cNvSpPr>
                <p:nvPr/>
              </p:nvSpPr>
              <p:spPr bwMode="auto">
                <a:xfrm>
                  <a:off x="11060113" y="4502150"/>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6</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96" name="Rectangle 328">
                  <a:extLst>
                    <a:ext uri="{FF2B5EF4-FFF2-40B4-BE49-F238E27FC236}">
                      <a16:creationId xmlns:a16="http://schemas.microsoft.com/office/drawing/2014/main" id="{A95DB35B-9974-83E6-D909-C732AEF09CA6}"/>
                    </a:ext>
                  </a:extLst>
                </p:cNvPr>
                <p:cNvSpPr>
                  <a:spLocks noChangeArrowheads="1"/>
                </p:cNvSpPr>
                <p:nvPr/>
              </p:nvSpPr>
              <p:spPr bwMode="auto">
                <a:xfrm>
                  <a:off x="11298238" y="4502150"/>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7</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06" name="Line 339">
                  <a:extLst>
                    <a:ext uri="{FF2B5EF4-FFF2-40B4-BE49-F238E27FC236}">
                      <a16:creationId xmlns:a16="http://schemas.microsoft.com/office/drawing/2014/main" id="{2711199E-A8CC-20C7-198C-4B007A1765FE}"/>
                    </a:ext>
                  </a:extLst>
                </p:cNvPr>
                <p:cNvSpPr>
                  <a:spLocks noChangeShapeType="1"/>
                </p:cNvSpPr>
                <p:nvPr/>
              </p:nvSpPr>
              <p:spPr bwMode="auto">
                <a:xfrm>
                  <a:off x="5126038" y="4948238"/>
                  <a:ext cx="6853238" cy="0"/>
                </a:xfrm>
                <a:prstGeom prst="line">
                  <a:avLst/>
                </a:prstGeom>
                <a:noFill/>
                <a:ln w="9525" cap="flat">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7" name="Freeform 340">
                  <a:extLst>
                    <a:ext uri="{FF2B5EF4-FFF2-40B4-BE49-F238E27FC236}">
                      <a16:creationId xmlns:a16="http://schemas.microsoft.com/office/drawing/2014/main" id="{F6E6C2BB-9326-E348-63F4-CD87A9B64F06}"/>
                    </a:ext>
                  </a:extLst>
                </p:cNvPr>
                <p:cNvSpPr>
                  <a:spLocks noEditPoints="1"/>
                </p:cNvSpPr>
                <p:nvPr/>
              </p:nvSpPr>
              <p:spPr bwMode="auto">
                <a:xfrm>
                  <a:off x="5126038" y="4948238"/>
                  <a:ext cx="6853238" cy="1588"/>
                </a:xfrm>
                <a:custGeom>
                  <a:avLst/>
                  <a:gdLst>
                    <a:gd name="T0" fmla="*/ 0 w 4317"/>
                    <a:gd name="T1" fmla="*/ 0 h 1"/>
                    <a:gd name="T2" fmla="*/ 0 w 4317"/>
                    <a:gd name="T3" fmla="*/ 1 h 1"/>
                    <a:gd name="T4" fmla="*/ 1079 w 4317"/>
                    <a:gd name="T5" fmla="*/ 0 h 1"/>
                    <a:gd name="T6" fmla="*/ 1079 w 4317"/>
                    <a:gd name="T7" fmla="*/ 1 h 1"/>
                    <a:gd name="T8" fmla="*/ 2158 w 4317"/>
                    <a:gd name="T9" fmla="*/ 0 h 1"/>
                    <a:gd name="T10" fmla="*/ 2158 w 4317"/>
                    <a:gd name="T11" fmla="*/ 1 h 1"/>
                    <a:gd name="T12" fmla="*/ 3237 w 4317"/>
                    <a:gd name="T13" fmla="*/ 0 h 1"/>
                    <a:gd name="T14" fmla="*/ 3237 w 4317"/>
                    <a:gd name="T15" fmla="*/ 1 h 1"/>
                    <a:gd name="T16" fmla="*/ 4317 w 4317"/>
                    <a:gd name="T17" fmla="*/ 0 h 1"/>
                    <a:gd name="T18" fmla="*/ 4317 w 4317"/>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17" h="1">
                      <a:moveTo>
                        <a:pt x="0" y="0"/>
                      </a:moveTo>
                      <a:lnTo>
                        <a:pt x="0" y="1"/>
                      </a:lnTo>
                      <a:moveTo>
                        <a:pt x="1079" y="0"/>
                      </a:moveTo>
                      <a:lnTo>
                        <a:pt x="1079" y="1"/>
                      </a:lnTo>
                      <a:moveTo>
                        <a:pt x="2158" y="0"/>
                      </a:moveTo>
                      <a:lnTo>
                        <a:pt x="2158" y="1"/>
                      </a:lnTo>
                      <a:moveTo>
                        <a:pt x="3237" y="0"/>
                      </a:moveTo>
                      <a:lnTo>
                        <a:pt x="3237" y="1"/>
                      </a:lnTo>
                      <a:moveTo>
                        <a:pt x="4317" y="0"/>
                      </a:moveTo>
                      <a:lnTo>
                        <a:pt x="4317" y="1"/>
                      </a:lnTo>
                    </a:path>
                  </a:pathLst>
                </a:custGeom>
                <a:noFill/>
                <a:ln w="9525" cap="flat">
                  <a:solidFill>
                    <a:srgbClr val="D9D9D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8" name="Line 341">
                  <a:extLst>
                    <a:ext uri="{FF2B5EF4-FFF2-40B4-BE49-F238E27FC236}">
                      <a16:creationId xmlns:a16="http://schemas.microsoft.com/office/drawing/2014/main" id="{9FC357BB-CC23-9B25-B219-A9030FBD73BE}"/>
                    </a:ext>
                  </a:extLst>
                </p:cNvPr>
                <p:cNvSpPr>
                  <a:spLocks noChangeShapeType="1"/>
                </p:cNvSpPr>
                <p:nvPr/>
              </p:nvSpPr>
              <p:spPr bwMode="auto">
                <a:xfrm>
                  <a:off x="5126038" y="4948238"/>
                  <a:ext cx="6853238" cy="0"/>
                </a:xfrm>
                <a:prstGeom prst="line">
                  <a:avLst/>
                </a:prstGeom>
                <a:noFill/>
                <a:ln w="952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9" name="Oval 342">
                  <a:extLst>
                    <a:ext uri="{FF2B5EF4-FFF2-40B4-BE49-F238E27FC236}">
                      <a16:creationId xmlns:a16="http://schemas.microsoft.com/office/drawing/2014/main" id="{853DF46A-646F-2194-8434-9B1868A69CDA}"/>
                    </a:ext>
                  </a:extLst>
                </p:cNvPr>
                <p:cNvSpPr>
                  <a:spLocks noChangeArrowheads="1"/>
                </p:cNvSpPr>
                <p:nvPr/>
              </p:nvSpPr>
              <p:spPr bwMode="auto">
                <a:xfrm>
                  <a:off x="9109076" y="4819651"/>
                  <a:ext cx="255588" cy="255588"/>
                </a:xfrm>
                <a:prstGeom prst="ellipse">
                  <a:avLst/>
                </a:pr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0" name="Oval 343">
                  <a:extLst>
                    <a:ext uri="{FF2B5EF4-FFF2-40B4-BE49-F238E27FC236}">
                      <a16:creationId xmlns:a16="http://schemas.microsoft.com/office/drawing/2014/main" id="{E5D6C77A-FDC9-ADD5-BBC8-89DD4EC33DA2}"/>
                    </a:ext>
                  </a:extLst>
                </p:cNvPr>
                <p:cNvSpPr>
                  <a:spLocks noChangeArrowheads="1"/>
                </p:cNvSpPr>
                <p:nvPr/>
              </p:nvSpPr>
              <p:spPr bwMode="auto">
                <a:xfrm>
                  <a:off x="9109076" y="4819651"/>
                  <a:ext cx="255588"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1" name="Oval 344">
                  <a:extLst>
                    <a:ext uri="{FF2B5EF4-FFF2-40B4-BE49-F238E27FC236}">
                      <a16:creationId xmlns:a16="http://schemas.microsoft.com/office/drawing/2014/main" id="{4733A3D0-0925-D9C2-DD55-3FCE8A59AAD3}"/>
                    </a:ext>
                  </a:extLst>
                </p:cNvPr>
                <p:cNvSpPr>
                  <a:spLocks noChangeArrowheads="1"/>
                </p:cNvSpPr>
                <p:nvPr/>
              </p:nvSpPr>
              <p:spPr bwMode="auto">
                <a:xfrm>
                  <a:off x="7764463" y="4821238"/>
                  <a:ext cx="254000" cy="255588"/>
                </a:xfrm>
                <a:prstGeom prst="ellipse">
                  <a:avLst/>
                </a:prstGeom>
                <a:solidFill>
                  <a:srgbClr val="00206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2" name="Oval 345">
                  <a:extLst>
                    <a:ext uri="{FF2B5EF4-FFF2-40B4-BE49-F238E27FC236}">
                      <a16:creationId xmlns:a16="http://schemas.microsoft.com/office/drawing/2014/main" id="{050F93CD-C796-9EF6-8E94-16B3A66CCD0F}"/>
                    </a:ext>
                  </a:extLst>
                </p:cNvPr>
                <p:cNvSpPr>
                  <a:spLocks noChangeArrowheads="1"/>
                </p:cNvSpPr>
                <p:nvPr/>
              </p:nvSpPr>
              <p:spPr bwMode="auto">
                <a:xfrm>
                  <a:off x="7764463" y="4821238"/>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3" name="Oval 346">
                  <a:extLst>
                    <a:ext uri="{FF2B5EF4-FFF2-40B4-BE49-F238E27FC236}">
                      <a16:creationId xmlns:a16="http://schemas.microsoft.com/office/drawing/2014/main" id="{946E790E-550A-8630-ACB0-9D6CFE613F2C}"/>
                    </a:ext>
                  </a:extLst>
                </p:cNvPr>
                <p:cNvSpPr>
                  <a:spLocks noChangeArrowheads="1"/>
                </p:cNvSpPr>
                <p:nvPr/>
              </p:nvSpPr>
              <p:spPr bwMode="auto">
                <a:xfrm>
                  <a:off x="9523413" y="4821238"/>
                  <a:ext cx="254000" cy="255588"/>
                </a:xfrm>
                <a:prstGeom prst="ellipse">
                  <a:avLst/>
                </a:prstGeom>
                <a:solidFill>
                  <a:srgbClr val="00206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4" name="Oval 347">
                  <a:extLst>
                    <a:ext uri="{FF2B5EF4-FFF2-40B4-BE49-F238E27FC236}">
                      <a16:creationId xmlns:a16="http://schemas.microsoft.com/office/drawing/2014/main" id="{54E0AB85-4411-EC12-F615-4255A3C50095}"/>
                    </a:ext>
                  </a:extLst>
                </p:cNvPr>
                <p:cNvSpPr>
                  <a:spLocks noChangeArrowheads="1"/>
                </p:cNvSpPr>
                <p:nvPr/>
              </p:nvSpPr>
              <p:spPr bwMode="auto">
                <a:xfrm>
                  <a:off x="9523413" y="4821238"/>
                  <a:ext cx="254000" cy="255588"/>
                </a:xfrm>
                <a:prstGeom prst="ellipse">
                  <a:avLst/>
                </a:prstGeom>
                <a:solidFill>
                  <a:srgbClr val="FFFFFF"/>
                </a:solidFill>
                <a:ln w="952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5" name="Oval 348">
                  <a:extLst>
                    <a:ext uri="{FF2B5EF4-FFF2-40B4-BE49-F238E27FC236}">
                      <a16:creationId xmlns:a16="http://schemas.microsoft.com/office/drawing/2014/main" id="{BCCE6810-D8E7-9740-1196-D7950225D0DF}"/>
                    </a:ext>
                  </a:extLst>
                </p:cNvPr>
                <p:cNvSpPr>
                  <a:spLocks noChangeArrowheads="1"/>
                </p:cNvSpPr>
                <p:nvPr/>
              </p:nvSpPr>
              <p:spPr bwMode="auto">
                <a:xfrm>
                  <a:off x="10598151" y="4821238"/>
                  <a:ext cx="254000" cy="255588"/>
                </a:xfrm>
                <a:prstGeom prst="ellipse">
                  <a:avLst/>
                </a:pr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6" name="Oval 349">
                  <a:extLst>
                    <a:ext uri="{FF2B5EF4-FFF2-40B4-BE49-F238E27FC236}">
                      <a16:creationId xmlns:a16="http://schemas.microsoft.com/office/drawing/2014/main" id="{69CBDA0D-EE8E-5DB9-2860-6B80A9828C29}"/>
                    </a:ext>
                  </a:extLst>
                </p:cNvPr>
                <p:cNvSpPr>
                  <a:spLocks noChangeArrowheads="1"/>
                </p:cNvSpPr>
                <p:nvPr/>
              </p:nvSpPr>
              <p:spPr bwMode="auto">
                <a:xfrm>
                  <a:off x="10598151" y="4821238"/>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7" name="Oval 350">
                  <a:extLst>
                    <a:ext uri="{FF2B5EF4-FFF2-40B4-BE49-F238E27FC236}">
                      <a16:creationId xmlns:a16="http://schemas.microsoft.com/office/drawing/2014/main" id="{979E1B4B-0023-6CE4-CAAD-47C78B265ADF}"/>
                    </a:ext>
                  </a:extLst>
                </p:cNvPr>
                <p:cNvSpPr>
                  <a:spLocks noChangeArrowheads="1"/>
                </p:cNvSpPr>
                <p:nvPr/>
              </p:nvSpPr>
              <p:spPr bwMode="auto">
                <a:xfrm>
                  <a:off x="9317038" y="4821238"/>
                  <a:ext cx="255588" cy="2555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8" name="Oval 351">
                  <a:extLst>
                    <a:ext uri="{FF2B5EF4-FFF2-40B4-BE49-F238E27FC236}">
                      <a16:creationId xmlns:a16="http://schemas.microsoft.com/office/drawing/2014/main" id="{58B39E33-425C-4811-0393-4AEC5B6C1E43}"/>
                    </a:ext>
                  </a:extLst>
                </p:cNvPr>
                <p:cNvSpPr>
                  <a:spLocks noChangeArrowheads="1"/>
                </p:cNvSpPr>
                <p:nvPr/>
              </p:nvSpPr>
              <p:spPr bwMode="auto">
                <a:xfrm>
                  <a:off x="9317038" y="4821238"/>
                  <a:ext cx="255588"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9" name="Oval 352">
                  <a:extLst>
                    <a:ext uri="{FF2B5EF4-FFF2-40B4-BE49-F238E27FC236}">
                      <a16:creationId xmlns:a16="http://schemas.microsoft.com/office/drawing/2014/main" id="{028D4E73-F66D-91BF-FF59-FA850E53590C}"/>
                    </a:ext>
                  </a:extLst>
                </p:cNvPr>
                <p:cNvSpPr>
                  <a:spLocks noChangeArrowheads="1"/>
                </p:cNvSpPr>
                <p:nvPr/>
              </p:nvSpPr>
              <p:spPr bwMode="auto">
                <a:xfrm>
                  <a:off x="9729788" y="4821238"/>
                  <a:ext cx="254000" cy="255588"/>
                </a:xfrm>
                <a:prstGeom prst="ellipse">
                  <a:avLst/>
                </a:pr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0" name="Oval 353">
                  <a:extLst>
                    <a:ext uri="{FF2B5EF4-FFF2-40B4-BE49-F238E27FC236}">
                      <a16:creationId xmlns:a16="http://schemas.microsoft.com/office/drawing/2014/main" id="{B2DD76C3-36B8-577E-4E15-59C0C14FB8B2}"/>
                    </a:ext>
                  </a:extLst>
                </p:cNvPr>
                <p:cNvSpPr>
                  <a:spLocks noChangeArrowheads="1"/>
                </p:cNvSpPr>
                <p:nvPr/>
              </p:nvSpPr>
              <p:spPr bwMode="auto">
                <a:xfrm>
                  <a:off x="9729788" y="4821238"/>
                  <a:ext cx="254000" cy="255588"/>
                </a:xfrm>
                <a:prstGeom prst="ellipse">
                  <a:avLst/>
                </a:prstGeom>
                <a:solidFill>
                  <a:schemeClr val="bg1"/>
                </a:solidFill>
                <a:ln w="952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1" name="Oval 354">
                  <a:extLst>
                    <a:ext uri="{FF2B5EF4-FFF2-40B4-BE49-F238E27FC236}">
                      <a16:creationId xmlns:a16="http://schemas.microsoft.com/office/drawing/2014/main" id="{E5D70B07-107B-94FF-B07F-8C406ED53585}"/>
                    </a:ext>
                  </a:extLst>
                </p:cNvPr>
                <p:cNvSpPr>
                  <a:spLocks noChangeArrowheads="1"/>
                </p:cNvSpPr>
                <p:nvPr/>
              </p:nvSpPr>
              <p:spPr bwMode="auto">
                <a:xfrm>
                  <a:off x="9866313" y="4821238"/>
                  <a:ext cx="255588" cy="2555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2" name="Oval 355">
                  <a:extLst>
                    <a:ext uri="{FF2B5EF4-FFF2-40B4-BE49-F238E27FC236}">
                      <a16:creationId xmlns:a16="http://schemas.microsoft.com/office/drawing/2014/main" id="{2E0C1B4E-A047-F096-DC50-29D8ABF48340}"/>
                    </a:ext>
                  </a:extLst>
                </p:cNvPr>
                <p:cNvSpPr>
                  <a:spLocks noChangeArrowheads="1"/>
                </p:cNvSpPr>
                <p:nvPr/>
              </p:nvSpPr>
              <p:spPr bwMode="auto">
                <a:xfrm>
                  <a:off x="9866313" y="4821238"/>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3" name="Oval 356">
                  <a:extLst>
                    <a:ext uri="{FF2B5EF4-FFF2-40B4-BE49-F238E27FC236}">
                      <a16:creationId xmlns:a16="http://schemas.microsoft.com/office/drawing/2014/main" id="{AE8D1C75-D904-D991-7239-B269B8296DE0}"/>
                    </a:ext>
                  </a:extLst>
                </p:cNvPr>
                <p:cNvSpPr>
                  <a:spLocks noChangeArrowheads="1"/>
                </p:cNvSpPr>
                <p:nvPr/>
              </p:nvSpPr>
              <p:spPr bwMode="auto">
                <a:xfrm>
                  <a:off x="8639176" y="4821238"/>
                  <a:ext cx="255588" cy="2555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4" name="Oval 357">
                  <a:extLst>
                    <a:ext uri="{FF2B5EF4-FFF2-40B4-BE49-F238E27FC236}">
                      <a16:creationId xmlns:a16="http://schemas.microsoft.com/office/drawing/2014/main" id="{79CDA348-F019-2FF2-AB74-DA88EC9EA5AA}"/>
                    </a:ext>
                  </a:extLst>
                </p:cNvPr>
                <p:cNvSpPr>
                  <a:spLocks noChangeArrowheads="1"/>
                </p:cNvSpPr>
                <p:nvPr/>
              </p:nvSpPr>
              <p:spPr bwMode="auto">
                <a:xfrm>
                  <a:off x="8639176" y="4821238"/>
                  <a:ext cx="255588" cy="255588"/>
                </a:xfrm>
                <a:prstGeom prst="ellipse">
                  <a:avLst/>
                </a:prstGeom>
                <a:solidFill>
                  <a:schemeClr val="bg1"/>
                </a:solidFill>
                <a:ln w="952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6" name="Rectangle 359">
                  <a:extLst>
                    <a:ext uri="{FF2B5EF4-FFF2-40B4-BE49-F238E27FC236}">
                      <a16:creationId xmlns:a16="http://schemas.microsoft.com/office/drawing/2014/main" id="{704E436C-688B-6C0D-D01D-8494A70EDE6E}"/>
                    </a:ext>
                  </a:extLst>
                </p:cNvPr>
                <p:cNvSpPr>
                  <a:spLocks noChangeArrowheads="1"/>
                </p:cNvSpPr>
                <p:nvPr/>
              </p:nvSpPr>
              <p:spPr bwMode="auto">
                <a:xfrm>
                  <a:off x="7862888" y="4883151"/>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a:t>
                  </a:r>
                  <a:endParaRPr kumimoji="0" lang="en-US" alt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27" name="Rectangle 360">
                  <a:extLst>
                    <a:ext uri="{FF2B5EF4-FFF2-40B4-BE49-F238E27FC236}">
                      <a16:creationId xmlns:a16="http://schemas.microsoft.com/office/drawing/2014/main" id="{657BEA39-096C-312D-F0F8-11662101B32D}"/>
                    </a:ext>
                  </a:extLst>
                </p:cNvPr>
                <p:cNvSpPr>
                  <a:spLocks noChangeArrowheads="1"/>
                </p:cNvSpPr>
                <p:nvPr/>
              </p:nvSpPr>
              <p:spPr bwMode="auto">
                <a:xfrm>
                  <a:off x="9629776" y="4883151"/>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28" name="Rectangle 361">
                  <a:extLst>
                    <a:ext uri="{FF2B5EF4-FFF2-40B4-BE49-F238E27FC236}">
                      <a16:creationId xmlns:a16="http://schemas.microsoft.com/office/drawing/2014/main" id="{9E80F4EF-FF6B-FB9C-3735-DA6DECC5B5D7}"/>
                    </a:ext>
                  </a:extLst>
                </p:cNvPr>
                <p:cNvSpPr>
                  <a:spLocks noChangeArrowheads="1"/>
                </p:cNvSpPr>
                <p:nvPr/>
              </p:nvSpPr>
              <p:spPr bwMode="auto">
                <a:xfrm>
                  <a:off x="10694988" y="4883151"/>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3</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29" name="Rectangle 362">
                  <a:extLst>
                    <a:ext uri="{FF2B5EF4-FFF2-40B4-BE49-F238E27FC236}">
                      <a16:creationId xmlns:a16="http://schemas.microsoft.com/office/drawing/2014/main" id="{8F31D51C-A76A-F237-5777-5B81E87B97F3}"/>
                    </a:ext>
                  </a:extLst>
                </p:cNvPr>
                <p:cNvSpPr>
                  <a:spLocks noChangeArrowheads="1"/>
                </p:cNvSpPr>
                <p:nvPr/>
              </p:nvSpPr>
              <p:spPr bwMode="auto">
                <a:xfrm>
                  <a:off x="9413876" y="4883151"/>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4</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30" name="Rectangle 363">
                  <a:extLst>
                    <a:ext uri="{FF2B5EF4-FFF2-40B4-BE49-F238E27FC236}">
                      <a16:creationId xmlns:a16="http://schemas.microsoft.com/office/drawing/2014/main" id="{5E007CED-3E70-ED49-62DA-C56C4F45FF39}"/>
                    </a:ext>
                  </a:extLst>
                </p:cNvPr>
                <p:cNvSpPr>
                  <a:spLocks noChangeArrowheads="1"/>
                </p:cNvSpPr>
                <p:nvPr/>
              </p:nvSpPr>
              <p:spPr bwMode="auto">
                <a:xfrm>
                  <a:off x="9825038" y="4883151"/>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31" name="Rectangle 364">
                  <a:extLst>
                    <a:ext uri="{FF2B5EF4-FFF2-40B4-BE49-F238E27FC236}">
                      <a16:creationId xmlns:a16="http://schemas.microsoft.com/office/drawing/2014/main" id="{C0EDDA24-80BF-CEF0-1AD7-7DD1A8357D8F}"/>
                    </a:ext>
                  </a:extLst>
                </p:cNvPr>
                <p:cNvSpPr>
                  <a:spLocks noChangeArrowheads="1"/>
                </p:cNvSpPr>
                <p:nvPr/>
              </p:nvSpPr>
              <p:spPr bwMode="auto">
                <a:xfrm>
                  <a:off x="9963151" y="4883151"/>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6</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32" name="Rectangle 365">
                  <a:extLst>
                    <a:ext uri="{FF2B5EF4-FFF2-40B4-BE49-F238E27FC236}">
                      <a16:creationId xmlns:a16="http://schemas.microsoft.com/office/drawing/2014/main" id="{85CC8655-1C14-11B7-3C05-2D458C99F05B}"/>
                    </a:ext>
                  </a:extLst>
                </p:cNvPr>
                <p:cNvSpPr>
                  <a:spLocks noChangeArrowheads="1"/>
                </p:cNvSpPr>
                <p:nvPr/>
              </p:nvSpPr>
              <p:spPr bwMode="auto">
                <a:xfrm>
                  <a:off x="8737601" y="4883151"/>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7</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42" name="Line 376">
                  <a:extLst>
                    <a:ext uri="{FF2B5EF4-FFF2-40B4-BE49-F238E27FC236}">
                      <a16:creationId xmlns:a16="http://schemas.microsoft.com/office/drawing/2014/main" id="{751629F1-024A-AF36-2C98-DAF728E7A440}"/>
                    </a:ext>
                  </a:extLst>
                </p:cNvPr>
                <p:cNvSpPr>
                  <a:spLocks noChangeShapeType="1"/>
                </p:cNvSpPr>
                <p:nvPr/>
              </p:nvSpPr>
              <p:spPr bwMode="auto">
                <a:xfrm>
                  <a:off x="5126038" y="5327650"/>
                  <a:ext cx="6853238" cy="0"/>
                </a:xfrm>
                <a:prstGeom prst="line">
                  <a:avLst/>
                </a:prstGeom>
                <a:noFill/>
                <a:ln w="9525" cap="flat">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3" name="Freeform 377">
                  <a:extLst>
                    <a:ext uri="{FF2B5EF4-FFF2-40B4-BE49-F238E27FC236}">
                      <a16:creationId xmlns:a16="http://schemas.microsoft.com/office/drawing/2014/main" id="{CB802946-1731-6A78-F7E8-0D0946645D95}"/>
                    </a:ext>
                  </a:extLst>
                </p:cNvPr>
                <p:cNvSpPr>
                  <a:spLocks noEditPoints="1"/>
                </p:cNvSpPr>
                <p:nvPr/>
              </p:nvSpPr>
              <p:spPr bwMode="auto">
                <a:xfrm>
                  <a:off x="5126038" y="5327650"/>
                  <a:ext cx="6853238" cy="1588"/>
                </a:xfrm>
                <a:custGeom>
                  <a:avLst/>
                  <a:gdLst>
                    <a:gd name="T0" fmla="*/ 0 w 4317"/>
                    <a:gd name="T1" fmla="*/ 0 h 1"/>
                    <a:gd name="T2" fmla="*/ 0 w 4317"/>
                    <a:gd name="T3" fmla="*/ 1 h 1"/>
                    <a:gd name="T4" fmla="*/ 1079 w 4317"/>
                    <a:gd name="T5" fmla="*/ 0 h 1"/>
                    <a:gd name="T6" fmla="*/ 1079 w 4317"/>
                    <a:gd name="T7" fmla="*/ 1 h 1"/>
                    <a:gd name="T8" fmla="*/ 2159 w 4317"/>
                    <a:gd name="T9" fmla="*/ 0 h 1"/>
                    <a:gd name="T10" fmla="*/ 2159 w 4317"/>
                    <a:gd name="T11" fmla="*/ 1 h 1"/>
                    <a:gd name="T12" fmla="*/ 3238 w 4317"/>
                    <a:gd name="T13" fmla="*/ 0 h 1"/>
                    <a:gd name="T14" fmla="*/ 3238 w 4317"/>
                    <a:gd name="T15" fmla="*/ 1 h 1"/>
                    <a:gd name="T16" fmla="*/ 4317 w 4317"/>
                    <a:gd name="T17" fmla="*/ 0 h 1"/>
                    <a:gd name="T18" fmla="*/ 4317 w 4317"/>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17" h="1">
                      <a:moveTo>
                        <a:pt x="0" y="0"/>
                      </a:moveTo>
                      <a:lnTo>
                        <a:pt x="0" y="1"/>
                      </a:lnTo>
                      <a:moveTo>
                        <a:pt x="1079" y="0"/>
                      </a:moveTo>
                      <a:lnTo>
                        <a:pt x="1079" y="1"/>
                      </a:lnTo>
                      <a:moveTo>
                        <a:pt x="2159" y="0"/>
                      </a:moveTo>
                      <a:lnTo>
                        <a:pt x="2159" y="1"/>
                      </a:lnTo>
                      <a:moveTo>
                        <a:pt x="3238" y="0"/>
                      </a:moveTo>
                      <a:lnTo>
                        <a:pt x="3238" y="1"/>
                      </a:lnTo>
                      <a:moveTo>
                        <a:pt x="4317" y="0"/>
                      </a:moveTo>
                      <a:lnTo>
                        <a:pt x="4317" y="1"/>
                      </a:lnTo>
                    </a:path>
                  </a:pathLst>
                </a:custGeom>
                <a:noFill/>
                <a:ln w="9525" cap="flat">
                  <a:solidFill>
                    <a:srgbClr val="D9D9D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4" name="Line 378">
                  <a:extLst>
                    <a:ext uri="{FF2B5EF4-FFF2-40B4-BE49-F238E27FC236}">
                      <a16:creationId xmlns:a16="http://schemas.microsoft.com/office/drawing/2014/main" id="{4AC9ADAE-7A2F-0399-8F27-9A6F6441A832}"/>
                    </a:ext>
                  </a:extLst>
                </p:cNvPr>
                <p:cNvSpPr>
                  <a:spLocks noChangeShapeType="1"/>
                </p:cNvSpPr>
                <p:nvPr/>
              </p:nvSpPr>
              <p:spPr bwMode="auto">
                <a:xfrm>
                  <a:off x="5126038" y="5327650"/>
                  <a:ext cx="6853238" cy="0"/>
                </a:xfrm>
                <a:prstGeom prst="line">
                  <a:avLst/>
                </a:prstGeom>
                <a:noFill/>
                <a:ln w="952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5" name="Oval 379">
                  <a:extLst>
                    <a:ext uri="{FF2B5EF4-FFF2-40B4-BE49-F238E27FC236}">
                      <a16:creationId xmlns:a16="http://schemas.microsoft.com/office/drawing/2014/main" id="{E91BCBE5-3ED9-9EDF-5BD6-2E10A7EBD0C6}"/>
                    </a:ext>
                  </a:extLst>
                </p:cNvPr>
                <p:cNvSpPr>
                  <a:spLocks noChangeArrowheads="1"/>
                </p:cNvSpPr>
                <p:nvPr/>
              </p:nvSpPr>
              <p:spPr bwMode="auto">
                <a:xfrm>
                  <a:off x="9796463" y="5199063"/>
                  <a:ext cx="255588" cy="255588"/>
                </a:xfrm>
                <a:prstGeom prst="ellipse">
                  <a:avLst/>
                </a:pr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6" name="Oval 380">
                  <a:extLst>
                    <a:ext uri="{FF2B5EF4-FFF2-40B4-BE49-F238E27FC236}">
                      <a16:creationId xmlns:a16="http://schemas.microsoft.com/office/drawing/2014/main" id="{C21699C4-2FBB-F035-E338-A3C62C625828}"/>
                    </a:ext>
                  </a:extLst>
                </p:cNvPr>
                <p:cNvSpPr>
                  <a:spLocks noChangeArrowheads="1"/>
                </p:cNvSpPr>
                <p:nvPr/>
              </p:nvSpPr>
              <p:spPr bwMode="auto">
                <a:xfrm>
                  <a:off x="9796463" y="5199063"/>
                  <a:ext cx="255588"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7" name="Oval 381">
                  <a:extLst>
                    <a:ext uri="{FF2B5EF4-FFF2-40B4-BE49-F238E27FC236}">
                      <a16:creationId xmlns:a16="http://schemas.microsoft.com/office/drawing/2014/main" id="{56C83C99-2B93-D860-291C-4E3166C3B9B9}"/>
                    </a:ext>
                  </a:extLst>
                </p:cNvPr>
                <p:cNvSpPr>
                  <a:spLocks noChangeArrowheads="1"/>
                </p:cNvSpPr>
                <p:nvPr/>
              </p:nvSpPr>
              <p:spPr bwMode="auto">
                <a:xfrm>
                  <a:off x="10002838" y="5199063"/>
                  <a:ext cx="254000" cy="255588"/>
                </a:xfrm>
                <a:prstGeom prst="ellipse">
                  <a:avLst/>
                </a:prstGeom>
                <a:solidFill>
                  <a:srgbClr val="00206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8" name="Oval 382">
                  <a:extLst>
                    <a:ext uri="{FF2B5EF4-FFF2-40B4-BE49-F238E27FC236}">
                      <a16:creationId xmlns:a16="http://schemas.microsoft.com/office/drawing/2014/main" id="{7AA22A1D-1512-1266-D134-FF744ADB5EA6}"/>
                    </a:ext>
                  </a:extLst>
                </p:cNvPr>
                <p:cNvSpPr>
                  <a:spLocks noChangeArrowheads="1"/>
                </p:cNvSpPr>
                <p:nvPr/>
              </p:nvSpPr>
              <p:spPr bwMode="auto">
                <a:xfrm>
                  <a:off x="10002838" y="5199063"/>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9" name="Oval 383">
                  <a:extLst>
                    <a:ext uri="{FF2B5EF4-FFF2-40B4-BE49-F238E27FC236}">
                      <a16:creationId xmlns:a16="http://schemas.microsoft.com/office/drawing/2014/main" id="{83148792-F8FA-E7A8-1C27-EE7522511A82}"/>
                    </a:ext>
                  </a:extLst>
                </p:cNvPr>
                <p:cNvSpPr>
                  <a:spLocks noChangeArrowheads="1"/>
                </p:cNvSpPr>
                <p:nvPr/>
              </p:nvSpPr>
              <p:spPr bwMode="auto">
                <a:xfrm>
                  <a:off x="10798175" y="5200650"/>
                  <a:ext cx="255588" cy="255588"/>
                </a:xfrm>
                <a:prstGeom prst="ellipse">
                  <a:avLst/>
                </a:pr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0" name="Oval 384">
                  <a:extLst>
                    <a:ext uri="{FF2B5EF4-FFF2-40B4-BE49-F238E27FC236}">
                      <a16:creationId xmlns:a16="http://schemas.microsoft.com/office/drawing/2014/main" id="{724AF242-189B-C9C8-7DA3-187D548DAD3F}"/>
                    </a:ext>
                  </a:extLst>
                </p:cNvPr>
                <p:cNvSpPr>
                  <a:spLocks noChangeArrowheads="1"/>
                </p:cNvSpPr>
                <p:nvPr/>
              </p:nvSpPr>
              <p:spPr bwMode="auto">
                <a:xfrm>
                  <a:off x="10798175" y="5200650"/>
                  <a:ext cx="255588"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1" name="Oval 385">
                  <a:extLst>
                    <a:ext uri="{FF2B5EF4-FFF2-40B4-BE49-F238E27FC236}">
                      <a16:creationId xmlns:a16="http://schemas.microsoft.com/office/drawing/2014/main" id="{B96B9480-BE75-2C34-99E7-2739CE5FA88D}"/>
                    </a:ext>
                  </a:extLst>
                </p:cNvPr>
                <p:cNvSpPr>
                  <a:spLocks noChangeArrowheads="1"/>
                </p:cNvSpPr>
                <p:nvPr/>
              </p:nvSpPr>
              <p:spPr bwMode="auto">
                <a:xfrm>
                  <a:off x="11168063" y="5200650"/>
                  <a:ext cx="254000" cy="255588"/>
                </a:xfrm>
                <a:prstGeom prst="ellipse">
                  <a:avLst/>
                </a:pr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2" name="Oval 386">
                  <a:extLst>
                    <a:ext uri="{FF2B5EF4-FFF2-40B4-BE49-F238E27FC236}">
                      <a16:creationId xmlns:a16="http://schemas.microsoft.com/office/drawing/2014/main" id="{05B688CF-D6C1-785B-C43D-DB42D3F5932D}"/>
                    </a:ext>
                  </a:extLst>
                </p:cNvPr>
                <p:cNvSpPr>
                  <a:spLocks noChangeArrowheads="1"/>
                </p:cNvSpPr>
                <p:nvPr/>
              </p:nvSpPr>
              <p:spPr bwMode="auto">
                <a:xfrm>
                  <a:off x="11168063" y="5200650"/>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3" name="Oval 387">
                  <a:extLst>
                    <a:ext uri="{FF2B5EF4-FFF2-40B4-BE49-F238E27FC236}">
                      <a16:creationId xmlns:a16="http://schemas.microsoft.com/office/drawing/2014/main" id="{1FEF75B0-B4CB-E1DC-72BF-F4D553D2F295}"/>
                    </a:ext>
                  </a:extLst>
                </p:cNvPr>
                <p:cNvSpPr>
                  <a:spLocks noChangeArrowheads="1"/>
                </p:cNvSpPr>
                <p:nvPr/>
              </p:nvSpPr>
              <p:spPr bwMode="auto">
                <a:xfrm>
                  <a:off x="10517188" y="5200650"/>
                  <a:ext cx="254000" cy="2555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4" name="Oval 388">
                  <a:extLst>
                    <a:ext uri="{FF2B5EF4-FFF2-40B4-BE49-F238E27FC236}">
                      <a16:creationId xmlns:a16="http://schemas.microsoft.com/office/drawing/2014/main" id="{EBBE8B21-BF78-BBC6-486A-1AD65B91475E}"/>
                    </a:ext>
                  </a:extLst>
                </p:cNvPr>
                <p:cNvSpPr>
                  <a:spLocks noChangeArrowheads="1"/>
                </p:cNvSpPr>
                <p:nvPr/>
              </p:nvSpPr>
              <p:spPr bwMode="auto">
                <a:xfrm>
                  <a:off x="10517188" y="5200650"/>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5" name="Oval 389">
                  <a:extLst>
                    <a:ext uri="{FF2B5EF4-FFF2-40B4-BE49-F238E27FC236}">
                      <a16:creationId xmlns:a16="http://schemas.microsoft.com/office/drawing/2014/main" id="{F50F4E35-DA2E-3D14-A865-6AA8079C8559}"/>
                    </a:ext>
                  </a:extLst>
                </p:cNvPr>
                <p:cNvSpPr>
                  <a:spLocks noChangeArrowheads="1"/>
                </p:cNvSpPr>
                <p:nvPr/>
              </p:nvSpPr>
              <p:spPr bwMode="auto">
                <a:xfrm>
                  <a:off x="8467725" y="5200650"/>
                  <a:ext cx="255588" cy="255588"/>
                </a:xfrm>
                <a:prstGeom prst="ellipse">
                  <a:avLst/>
                </a:pr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6" name="Oval 390">
                  <a:extLst>
                    <a:ext uri="{FF2B5EF4-FFF2-40B4-BE49-F238E27FC236}">
                      <a16:creationId xmlns:a16="http://schemas.microsoft.com/office/drawing/2014/main" id="{7F11B444-99E3-7017-6EC3-675CE05B8FD6}"/>
                    </a:ext>
                  </a:extLst>
                </p:cNvPr>
                <p:cNvSpPr>
                  <a:spLocks noChangeArrowheads="1"/>
                </p:cNvSpPr>
                <p:nvPr/>
              </p:nvSpPr>
              <p:spPr bwMode="auto">
                <a:xfrm>
                  <a:off x="8477250" y="5200650"/>
                  <a:ext cx="255588" cy="255588"/>
                </a:xfrm>
                <a:prstGeom prst="ellipse">
                  <a:avLst/>
                </a:prstGeom>
                <a:solidFill>
                  <a:schemeClr val="bg1"/>
                </a:solidFill>
                <a:ln w="952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7" name="Oval 391">
                  <a:extLst>
                    <a:ext uri="{FF2B5EF4-FFF2-40B4-BE49-F238E27FC236}">
                      <a16:creationId xmlns:a16="http://schemas.microsoft.com/office/drawing/2014/main" id="{6C3FD614-5ADC-F132-DA22-CCFE952A77C4}"/>
                    </a:ext>
                  </a:extLst>
                </p:cNvPr>
                <p:cNvSpPr>
                  <a:spLocks noChangeArrowheads="1"/>
                </p:cNvSpPr>
                <p:nvPr/>
              </p:nvSpPr>
              <p:spPr bwMode="auto">
                <a:xfrm>
                  <a:off x="10209213" y="5200650"/>
                  <a:ext cx="254000" cy="2555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8" name="Oval 392">
                  <a:extLst>
                    <a:ext uri="{FF2B5EF4-FFF2-40B4-BE49-F238E27FC236}">
                      <a16:creationId xmlns:a16="http://schemas.microsoft.com/office/drawing/2014/main" id="{5E66E8B7-325C-7DFC-6436-ECCA8A17C687}"/>
                    </a:ext>
                  </a:extLst>
                </p:cNvPr>
                <p:cNvSpPr>
                  <a:spLocks noChangeArrowheads="1"/>
                </p:cNvSpPr>
                <p:nvPr/>
              </p:nvSpPr>
              <p:spPr bwMode="auto">
                <a:xfrm>
                  <a:off x="10209213" y="5200650"/>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9" name="Oval 393">
                  <a:extLst>
                    <a:ext uri="{FF2B5EF4-FFF2-40B4-BE49-F238E27FC236}">
                      <a16:creationId xmlns:a16="http://schemas.microsoft.com/office/drawing/2014/main" id="{E5A906CB-455A-9602-A6C3-4360ABEC1B02}"/>
                    </a:ext>
                  </a:extLst>
                </p:cNvPr>
                <p:cNvSpPr>
                  <a:spLocks noChangeArrowheads="1"/>
                </p:cNvSpPr>
                <p:nvPr/>
              </p:nvSpPr>
              <p:spPr bwMode="auto">
                <a:xfrm>
                  <a:off x="9396413" y="5200650"/>
                  <a:ext cx="254000" cy="255588"/>
                </a:xfrm>
                <a:prstGeom prst="ellipse">
                  <a:avLst/>
                </a:pr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60" name="Oval 394">
                  <a:extLst>
                    <a:ext uri="{FF2B5EF4-FFF2-40B4-BE49-F238E27FC236}">
                      <a16:creationId xmlns:a16="http://schemas.microsoft.com/office/drawing/2014/main" id="{C9AEFF13-79F3-84C6-94B7-2C9B609E2FD0}"/>
                    </a:ext>
                  </a:extLst>
                </p:cNvPr>
                <p:cNvSpPr>
                  <a:spLocks noChangeArrowheads="1"/>
                </p:cNvSpPr>
                <p:nvPr/>
              </p:nvSpPr>
              <p:spPr bwMode="auto">
                <a:xfrm>
                  <a:off x="9396413" y="5200650"/>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62" name="Rectangle 396">
                  <a:extLst>
                    <a:ext uri="{FF2B5EF4-FFF2-40B4-BE49-F238E27FC236}">
                      <a16:creationId xmlns:a16="http://schemas.microsoft.com/office/drawing/2014/main" id="{6636669F-301F-D81E-BA0D-138B9C930137}"/>
                    </a:ext>
                  </a:extLst>
                </p:cNvPr>
                <p:cNvSpPr>
                  <a:spLocks noChangeArrowheads="1"/>
                </p:cNvSpPr>
                <p:nvPr/>
              </p:nvSpPr>
              <p:spPr bwMode="auto">
                <a:xfrm>
                  <a:off x="10101263" y="5262563"/>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a:t>
                  </a:r>
                  <a:endParaRPr kumimoji="0" lang="en-US" alt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63" name="Rectangle 397">
                  <a:extLst>
                    <a:ext uri="{FF2B5EF4-FFF2-40B4-BE49-F238E27FC236}">
                      <a16:creationId xmlns:a16="http://schemas.microsoft.com/office/drawing/2014/main" id="{7EC46A09-FA56-1075-C514-FC7AFD151642}"/>
                    </a:ext>
                  </a:extLst>
                </p:cNvPr>
                <p:cNvSpPr>
                  <a:spLocks noChangeArrowheads="1"/>
                </p:cNvSpPr>
                <p:nvPr/>
              </p:nvSpPr>
              <p:spPr bwMode="auto">
                <a:xfrm>
                  <a:off x="10896600" y="5262563"/>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64" name="Rectangle 398">
                  <a:extLst>
                    <a:ext uri="{FF2B5EF4-FFF2-40B4-BE49-F238E27FC236}">
                      <a16:creationId xmlns:a16="http://schemas.microsoft.com/office/drawing/2014/main" id="{EF9E11D4-EEC8-953F-9589-6B43405B3135}"/>
                    </a:ext>
                  </a:extLst>
                </p:cNvPr>
                <p:cNvSpPr>
                  <a:spLocks noChangeArrowheads="1"/>
                </p:cNvSpPr>
                <p:nvPr/>
              </p:nvSpPr>
              <p:spPr bwMode="auto">
                <a:xfrm>
                  <a:off x="11266488" y="5262563"/>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3</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65" name="Rectangle 399">
                  <a:extLst>
                    <a:ext uri="{FF2B5EF4-FFF2-40B4-BE49-F238E27FC236}">
                      <a16:creationId xmlns:a16="http://schemas.microsoft.com/office/drawing/2014/main" id="{EA954DDB-1825-6CEA-429B-C819AE41C990}"/>
                    </a:ext>
                  </a:extLst>
                </p:cNvPr>
                <p:cNvSpPr>
                  <a:spLocks noChangeArrowheads="1"/>
                </p:cNvSpPr>
                <p:nvPr/>
              </p:nvSpPr>
              <p:spPr bwMode="auto">
                <a:xfrm>
                  <a:off x="10615613" y="5262563"/>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4</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67" name="Rectangle 401">
                  <a:extLst>
                    <a:ext uri="{FF2B5EF4-FFF2-40B4-BE49-F238E27FC236}">
                      <a16:creationId xmlns:a16="http://schemas.microsoft.com/office/drawing/2014/main" id="{A4CC3BEC-8A69-F54A-4C7A-CEFFA6BBF431}"/>
                    </a:ext>
                  </a:extLst>
                </p:cNvPr>
                <p:cNvSpPr>
                  <a:spLocks noChangeArrowheads="1"/>
                </p:cNvSpPr>
                <p:nvPr/>
              </p:nvSpPr>
              <p:spPr bwMode="auto">
                <a:xfrm>
                  <a:off x="10306050" y="5262563"/>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6</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68" name="Rectangle 402">
                  <a:extLst>
                    <a:ext uri="{FF2B5EF4-FFF2-40B4-BE49-F238E27FC236}">
                      <a16:creationId xmlns:a16="http://schemas.microsoft.com/office/drawing/2014/main" id="{79E6677C-2CE8-8113-8664-819216184251}"/>
                    </a:ext>
                  </a:extLst>
                </p:cNvPr>
                <p:cNvSpPr>
                  <a:spLocks noChangeArrowheads="1"/>
                </p:cNvSpPr>
                <p:nvPr/>
              </p:nvSpPr>
              <p:spPr bwMode="auto">
                <a:xfrm>
                  <a:off x="9493250" y="5262563"/>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7</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80" name="Line 415">
                  <a:extLst>
                    <a:ext uri="{FF2B5EF4-FFF2-40B4-BE49-F238E27FC236}">
                      <a16:creationId xmlns:a16="http://schemas.microsoft.com/office/drawing/2014/main" id="{D42F8C8C-20B1-D451-03F6-6F1132475F69}"/>
                    </a:ext>
                  </a:extLst>
                </p:cNvPr>
                <p:cNvSpPr>
                  <a:spLocks noChangeShapeType="1"/>
                </p:cNvSpPr>
                <p:nvPr/>
              </p:nvSpPr>
              <p:spPr bwMode="auto">
                <a:xfrm>
                  <a:off x="5072064" y="5686426"/>
                  <a:ext cx="6853238" cy="0"/>
                </a:xfrm>
                <a:prstGeom prst="line">
                  <a:avLst/>
                </a:prstGeom>
                <a:noFill/>
                <a:ln w="952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1" name="Oval 416">
                  <a:extLst>
                    <a:ext uri="{FF2B5EF4-FFF2-40B4-BE49-F238E27FC236}">
                      <a16:creationId xmlns:a16="http://schemas.microsoft.com/office/drawing/2014/main" id="{96D62E5F-E580-04A9-8579-B2367F03A4B5}"/>
                    </a:ext>
                  </a:extLst>
                </p:cNvPr>
                <p:cNvSpPr>
                  <a:spLocks noChangeArrowheads="1"/>
                </p:cNvSpPr>
                <p:nvPr/>
              </p:nvSpPr>
              <p:spPr bwMode="auto">
                <a:xfrm>
                  <a:off x="9383713" y="5580063"/>
                  <a:ext cx="255588" cy="255588"/>
                </a:xfrm>
                <a:prstGeom prst="ellipse">
                  <a:avLst/>
                </a:pr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2" name="Oval 417">
                  <a:extLst>
                    <a:ext uri="{FF2B5EF4-FFF2-40B4-BE49-F238E27FC236}">
                      <a16:creationId xmlns:a16="http://schemas.microsoft.com/office/drawing/2014/main" id="{7DCE47CC-1161-59FF-C92C-A8498C61C06C}"/>
                    </a:ext>
                  </a:extLst>
                </p:cNvPr>
                <p:cNvSpPr>
                  <a:spLocks noChangeArrowheads="1"/>
                </p:cNvSpPr>
                <p:nvPr/>
              </p:nvSpPr>
              <p:spPr bwMode="auto">
                <a:xfrm>
                  <a:off x="9383713" y="5580063"/>
                  <a:ext cx="255588"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3" name="Oval 418">
                  <a:extLst>
                    <a:ext uri="{FF2B5EF4-FFF2-40B4-BE49-F238E27FC236}">
                      <a16:creationId xmlns:a16="http://schemas.microsoft.com/office/drawing/2014/main" id="{07127A17-016C-C12E-EEF3-F17AC175A5EA}"/>
                    </a:ext>
                  </a:extLst>
                </p:cNvPr>
                <p:cNvSpPr>
                  <a:spLocks noChangeArrowheads="1"/>
                </p:cNvSpPr>
                <p:nvPr/>
              </p:nvSpPr>
              <p:spPr bwMode="auto">
                <a:xfrm>
                  <a:off x="9591676" y="5581650"/>
                  <a:ext cx="255588" cy="2555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4" name="Oval 419">
                  <a:extLst>
                    <a:ext uri="{FF2B5EF4-FFF2-40B4-BE49-F238E27FC236}">
                      <a16:creationId xmlns:a16="http://schemas.microsoft.com/office/drawing/2014/main" id="{F58CD87F-74AB-3571-3BDA-8FDDA4C2FB75}"/>
                    </a:ext>
                  </a:extLst>
                </p:cNvPr>
                <p:cNvSpPr>
                  <a:spLocks noChangeArrowheads="1"/>
                </p:cNvSpPr>
                <p:nvPr/>
              </p:nvSpPr>
              <p:spPr bwMode="auto">
                <a:xfrm>
                  <a:off x="9591676" y="5581650"/>
                  <a:ext cx="255588" cy="255588"/>
                </a:xfrm>
                <a:prstGeom prst="ellipse">
                  <a:avLst/>
                </a:prstGeom>
                <a:solidFill>
                  <a:srgbClr val="002060"/>
                </a:solidFill>
                <a:ln w="952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5" name="Oval 420">
                  <a:extLst>
                    <a:ext uri="{FF2B5EF4-FFF2-40B4-BE49-F238E27FC236}">
                      <a16:creationId xmlns:a16="http://schemas.microsoft.com/office/drawing/2014/main" id="{203AD36B-8A98-6CBA-D8B9-2E1020ACBCD1}"/>
                    </a:ext>
                  </a:extLst>
                </p:cNvPr>
                <p:cNvSpPr>
                  <a:spLocks noChangeArrowheads="1"/>
                </p:cNvSpPr>
                <p:nvPr/>
              </p:nvSpPr>
              <p:spPr bwMode="auto">
                <a:xfrm>
                  <a:off x="9142413" y="5581650"/>
                  <a:ext cx="254000" cy="255588"/>
                </a:xfrm>
                <a:prstGeom prst="ellipse">
                  <a:avLst/>
                </a:prstGeom>
                <a:solidFill>
                  <a:srgbClr val="00206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6" name="Oval 421">
                  <a:extLst>
                    <a:ext uri="{FF2B5EF4-FFF2-40B4-BE49-F238E27FC236}">
                      <a16:creationId xmlns:a16="http://schemas.microsoft.com/office/drawing/2014/main" id="{4C3D0341-B345-E43A-F6C2-07CB2C1C3BA6}"/>
                    </a:ext>
                  </a:extLst>
                </p:cNvPr>
                <p:cNvSpPr>
                  <a:spLocks noChangeArrowheads="1"/>
                </p:cNvSpPr>
                <p:nvPr/>
              </p:nvSpPr>
              <p:spPr bwMode="auto">
                <a:xfrm>
                  <a:off x="9142413" y="5581650"/>
                  <a:ext cx="254000" cy="255588"/>
                </a:xfrm>
                <a:prstGeom prst="ellipse">
                  <a:avLst/>
                </a:prstGeom>
                <a:solidFill>
                  <a:srgbClr val="FFFFFF"/>
                </a:solidFill>
                <a:ln w="952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7" name="Oval 422">
                  <a:extLst>
                    <a:ext uri="{FF2B5EF4-FFF2-40B4-BE49-F238E27FC236}">
                      <a16:creationId xmlns:a16="http://schemas.microsoft.com/office/drawing/2014/main" id="{22642B36-CE75-E325-F255-3F27C3C3CA08}"/>
                    </a:ext>
                  </a:extLst>
                </p:cNvPr>
                <p:cNvSpPr>
                  <a:spLocks noChangeArrowheads="1"/>
                </p:cNvSpPr>
                <p:nvPr/>
              </p:nvSpPr>
              <p:spPr bwMode="auto">
                <a:xfrm>
                  <a:off x="10756901" y="5581650"/>
                  <a:ext cx="254000" cy="255588"/>
                </a:xfrm>
                <a:prstGeom prst="ellipse">
                  <a:avLst/>
                </a:pr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8" name="Oval 423">
                  <a:extLst>
                    <a:ext uri="{FF2B5EF4-FFF2-40B4-BE49-F238E27FC236}">
                      <a16:creationId xmlns:a16="http://schemas.microsoft.com/office/drawing/2014/main" id="{6B52C687-CE25-2273-A077-2166ADFC9922}"/>
                    </a:ext>
                  </a:extLst>
                </p:cNvPr>
                <p:cNvSpPr>
                  <a:spLocks noChangeArrowheads="1"/>
                </p:cNvSpPr>
                <p:nvPr/>
              </p:nvSpPr>
              <p:spPr bwMode="auto">
                <a:xfrm>
                  <a:off x="10756901" y="5581650"/>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9" name="Oval 424">
                  <a:extLst>
                    <a:ext uri="{FF2B5EF4-FFF2-40B4-BE49-F238E27FC236}">
                      <a16:creationId xmlns:a16="http://schemas.microsoft.com/office/drawing/2014/main" id="{B4EC900F-BA31-C00B-E1F2-D47DD2B49893}"/>
                    </a:ext>
                  </a:extLst>
                </p:cNvPr>
                <p:cNvSpPr>
                  <a:spLocks noChangeArrowheads="1"/>
                </p:cNvSpPr>
                <p:nvPr/>
              </p:nvSpPr>
              <p:spPr bwMode="auto">
                <a:xfrm>
                  <a:off x="10550526" y="5581650"/>
                  <a:ext cx="255588" cy="2555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0" name="Oval 425">
                  <a:extLst>
                    <a:ext uri="{FF2B5EF4-FFF2-40B4-BE49-F238E27FC236}">
                      <a16:creationId xmlns:a16="http://schemas.microsoft.com/office/drawing/2014/main" id="{331843AF-1726-7403-487F-FE61925A9A46}"/>
                    </a:ext>
                  </a:extLst>
                </p:cNvPr>
                <p:cNvSpPr>
                  <a:spLocks noChangeArrowheads="1"/>
                </p:cNvSpPr>
                <p:nvPr/>
              </p:nvSpPr>
              <p:spPr bwMode="auto">
                <a:xfrm>
                  <a:off x="10550526" y="5581650"/>
                  <a:ext cx="255588"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1" name="Oval 426">
                  <a:extLst>
                    <a:ext uri="{FF2B5EF4-FFF2-40B4-BE49-F238E27FC236}">
                      <a16:creationId xmlns:a16="http://schemas.microsoft.com/office/drawing/2014/main" id="{1438A259-ACD9-0545-DB70-94E0582598FE}"/>
                    </a:ext>
                  </a:extLst>
                </p:cNvPr>
                <p:cNvSpPr>
                  <a:spLocks noChangeArrowheads="1"/>
                </p:cNvSpPr>
                <p:nvPr/>
              </p:nvSpPr>
              <p:spPr bwMode="auto">
                <a:xfrm>
                  <a:off x="8110538" y="5581650"/>
                  <a:ext cx="254000" cy="2555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2" name="Oval 427">
                  <a:extLst>
                    <a:ext uri="{FF2B5EF4-FFF2-40B4-BE49-F238E27FC236}">
                      <a16:creationId xmlns:a16="http://schemas.microsoft.com/office/drawing/2014/main" id="{A81A0B5E-D17C-6884-B5CE-CBB028331DE4}"/>
                    </a:ext>
                  </a:extLst>
                </p:cNvPr>
                <p:cNvSpPr>
                  <a:spLocks noChangeArrowheads="1"/>
                </p:cNvSpPr>
                <p:nvPr/>
              </p:nvSpPr>
              <p:spPr bwMode="auto">
                <a:xfrm>
                  <a:off x="8110538" y="5581650"/>
                  <a:ext cx="254000" cy="255588"/>
                </a:xfrm>
                <a:prstGeom prst="ellipse">
                  <a:avLst/>
                </a:prstGeom>
                <a:solidFill>
                  <a:schemeClr val="bg1"/>
                </a:solidFill>
                <a:ln w="952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3" name="Oval 428">
                  <a:extLst>
                    <a:ext uri="{FF2B5EF4-FFF2-40B4-BE49-F238E27FC236}">
                      <a16:creationId xmlns:a16="http://schemas.microsoft.com/office/drawing/2014/main" id="{695ECEEA-390E-30E9-2DD7-90DD3F2E62AE}"/>
                    </a:ext>
                  </a:extLst>
                </p:cNvPr>
                <p:cNvSpPr>
                  <a:spLocks noChangeArrowheads="1"/>
                </p:cNvSpPr>
                <p:nvPr/>
              </p:nvSpPr>
              <p:spPr bwMode="auto">
                <a:xfrm>
                  <a:off x="10034588" y="5581650"/>
                  <a:ext cx="254000" cy="2555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4" name="Oval 429">
                  <a:extLst>
                    <a:ext uri="{FF2B5EF4-FFF2-40B4-BE49-F238E27FC236}">
                      <a16:creationId xmlns:a16="http://schemas.microsoft.com/office/drawing/2014/main" id="{2CE65A32-BF2F-E52B-62B0-8C3632D0B1C2}"/>
                    </a:ext>
                  </a:extLst>
                </p:cNvPr>
                <p:cNvSpPr>
                  <a:spLocks noChangeArrowheads="1"/>
                </p:cNvSpPr>
                <p:nvPr/>
              </p:nvSpPr>
              <p:spPr bwMode="auto">
                <a:xfrm>
                  <a:off x="10034588" y="5581650"/>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5" name="Oval 430">
                  <a:extLst>
                    <a:ext uri="{FF2B5EF4-FFF2-40B4-BE49-F238E27FC236}">
                      <a16:creationId xmlns:a16="http://schemas.microsoft.com/office/drawing/2014/main" id="{56DCEE8F-C4AF-6467-1C27-7BDFC7C5792D}"/>
                    </a:ext>
                  </a:extLst>
                </p:cNvPr>
                <p:cNvSpPr>
                  <a:spLocks noChangeArrowheads="1"/>
                </p:cNvSpPr>
                <p:nvPr/>
              </p:nvSpPr>
              <p:spPr bwMode="auto">
                <a:xfrm>
                  <a:off x="10345738" y="5581650"/>
                  <a:ext cx="254000" cy="2555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6" name="Oval 431">
                  <a:extLst>
                    <a:ext uri="{FF2B5EF4-FFF2-40B4-BE49-F238E27FC236}">
                      <a16:creationId xmlns:a16="http://schemas.microsoft.com/office/drawing/2014/main" id="{7A3454B0-E180-3253-1B21-2E4CFA9286D2}"/>
                    </a:ext>
                  </a:extLst>
                </p:cNvPr>
                <p:cNvSpPr>
                  <a:spLocks noChangeArrowheads="1"/>
                </p:cNvSpPr>
                <p:nvPr/>
              </p:nvSpPr>
              <p:spPr bwMode="auto">
                <a:xfrm>
                  <a:off x="10345738" y="5581650"/>
                  <a:ext cx="254000" cy="255588"/>
                </a:xfrm>
                <a:prstGeom prst="ellipse">
                  <a:avLst/>
                </a:prstGeom>
                <a:solidFill>
                  <a:schemeClr val="bg1"/>
                </a:solidFill>
                <a:ln w="952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8" name="Rectangle 433">
                  <a:extLst>
                    <a:ext uri="{FF2B5EF4-FFF2-40B4-BE49-F238E27FC236}">
                      <a16:creationId xmlns:a16="http://schemas.microsoft.com/office/drawing/2014/main" id="{3389C2C2-0705-B2D0-3744-7807454F2C53}"/>
                    </a:ext>
                  </a:extLst>
                </p:cNvPr>
                <p:cNvSpPr>
                  <a:spLocks noChangeArrowheads="1"/>
                </p:cNvSpPr>
                <p:nvPr/>
              </p:nvSpPr>
              <p:spPr bwMode="auto">
                <a:xfrm>
                  <a:off x="9688513" y="5643563"/>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a:t>
                  </a:r>
                  <a:endParaRPr kumimoji="0" lang="en-US" alt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99" name="Rectangle 434">
                  <a:extLst>
                    <a:ext uri="{FF2B5EF4-FFF2-40B4-BE49-F238E27FC236}">
                      <a16:creationId xmlns:a16="http://schemas.microsoft.com/office/drawing/2014/main" id="{5606D567-8C04-89C3-1308-B4C9216A5755}"/>
                    </a:ext>
                  </a:extLst>
                </p:cNvPr>
                <p:cNvSpPr>
                  <a:spLocks noChangeArrowheads="1"/>
                </p:cNvSpPr>
                <p:nvPr/>
              </p:nvSpPr>
              <p:spPr bwMode="auto">
                <a:xfrm>
                  <a:off x="9239251" y="5643563"/>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00" name="Rectangle 435">
                  <a:extLst>
                    <a:ext uri="{FF2B5EF4-FFF2-40B4-BE49-F238E27FC236}">
                      <a16:creationId xmlns:a16="http://schemas.microsoft.com/office/drawing/2014/main" id="{4AB2C331-161E-8C17-2F0E-1F0C5A161617}"/>
                    </a:ext>
                  </a:extLst>
                </p:cNvPr>
                <p:cNvSpPr>
                  <a:spLocks noChangeArrowheads="1"/>
                </p:cNvSpPr>
                <p:nvPr/>
              </p:nvSpPr>
              <p:spPr bwMode="auto">
                <a:xfrm>
                  <a:off x="10863263" y="5643563"/>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3</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01" name="Rectangle 436">
                  <a:extLst>
                    <a:ext uri="{FF2B5EF4-FFF2-40B4-BE49-F238E27FC236}">
                      <a16:creationId xmlns:a16="http://schemas.microsoft.com/office/drawing/2014/main" id="{B75940CD-3431-2F1C-ABB2-FFB2553AF620}"/>
                    </a:ext>
                  </a:extLst>
                </p:cNvPr>
                <p:cNvSpPr>
                  <a:spLocks noChangeArrowheads="1"/>
                </p:cNvSpPr>
                <p:nvPr/>
              </p:nvSpPr>
              <p:spPr bwMode="auto">
                <a:xfrm>
                  <a:off x="10648951" y="5643563"/>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4</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02" name="Rectangle 437">
                  <a:extLst>
                    <a:ext uri="{FF2B5EF4-FFF2-40B4-BE49-F238E27FC236}">
                      <a16:creationId xmlns:a16="http://schemas.microsoft.com/office/drawing/2014/main" id="{773C1054-CCF7-9FDC-D021-DF40E1EB0D87}"/>
                    </a:ext>
                  </a:extLst>
                </p:cNvPr>
                <p:cNvSpPr>
                  <a:spLocks noChangeArrowheads="1"/>
                </p:cNvSpPr>
                <p:nvPr/>
              </p:nvSpPr>
              <p:spPr bwMode="auto">
                <a:xfrm>
                  <a:off x="8207376" y="5643563"/>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03" name="Rectangle 438">
                  <a:extLst>
                    <a:ext uri="{FF2B5EF4-FFF2-40B4-BE49-F238E27FC236}">
                      <a16:creationId xmlns:a16="http://schemas.microsoft.com/office/drawing/2014/main" id="{E5CB1664-F1A7-404E-2722-E907A06E0144}"/>
                    </a:ext>
                  </a:extLst>
                </p:cNvPr>
                <p:cNvSpPr>
                  <a:spLocks noChangeArrowheads="1"/>
                </p:cNvSpPr>
                <p:nvPr/>
              </p:nvSpPr>
              <p:spPr bwMode="auto">
                <a:xfrm>
                  <a:off x="10131426" y="5643563"/>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6</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04" name="Rectangle 439">
                  <a:extLst>
                    <a:ext uri="{FF2B5EF4-FFF2-40B4-BE49-F238E27FC236}">
                      <a16:creationId xmlns:a16="http://schemas.microsoft.com/office/drawing/2014/main" id="{F5F8BE04-AE6C-D864-9E63-B166833B3901}"/>
                    </a:ext>
                  </a:extLst>
                </p:cNvPr>
                <p:cNvSpPr>
                  <a:spLocks noChangeArrowheads="1"/>
                </p:cNvSpPr>
                <p:nvPr/>
              </p:nvSpPr>
              <p:spPr bwMode="auto">
                <a:xfrm>
                  <a:off x="10442576" y="5643563"/>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7</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14" name="Line 450">
                  <a:extLst>
                    <a:ext uri="{FF2B5EF4-FFF2-40B4-BE49-F238E27FC236}">
                      <a16:creationId xmlns:a16="http://schemas.microsoft.com/office/drawing/2014/main" id="{0654E2E3-8765-F864-8C5C-24ADC9D11784}"/>
                    </a:ext>
                  </a:extLst>
                </p:cNvPr>
                <p:cNvSpPr>
                  <a:spLocks noChangeShapeType="1"/>
                </p:cNvSpPr>
                <p:nvPr/>
              </p:nvSpPr>
              <p:spPr bwMode="auto">
                <a:xfrm>
                  <a:off x="5126038" y="6088063"/>
                  <a:ext cx="6853238" cy="0"/>
                </a:xfrm>
                <a:prstGeom prst="line">
                  <a:avLst/>
                </a:prstGeom>
                <a:noFill/>
                <a:ln w="9525" cap="flat">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5" name="Freeform 451">
                  <a:extLst>
                    <a:ext uri="{FF2B5EF4-FFF2-40B4-BE49-F238E27FC236}">
                      <a16:creationId xmlns:a16="http://schemas.microsoft.com/office/drawing/2014/main" id="{031F43AF-923E-EA86-A7A6-20A91B11B974}"/>
                    </a:ext>
                  </a:extLst>
                </p:cNvPr>
                <p:cNvSpPr>
                  <a:spLocks noEditPoints="1"/>
                </p:cNvSpPr>
                <p:nvPr/>
              </p:nvSpPr>
              <p:spPr bwMode="auto">
                <a:xfrm>
                  <a:off x="5126038" y="6088063"/>
                  <a:ext cx="6853238" cy="1588"/>
                </a:xfrm>
                <a:custGeom>
                  <a:avLst/>
                  <a:gdLst>
                    <a:gd name="T0" fmla="*/ 0 w 4317"/>
                    <a:gd name="T1" fmla="*/ 0 h 1"/>
                    <a:gd name="T2" fmla="*/ 0 w 4317"/>
                    <a:gd name="T3" fmla="*/ 1 h 1"/>
                    <a:gd name="T4" fmla="*/ 1079 w 4317"/>
                    <a:gd name="T5" fmla="*/ 0 h 1"/>
                    <a:gd name="T6" fmla="*/ 1079 w 4317"/>
                    <a:gd name="T7" fmla="*/ 1 h 1"/>
                    <a:gd name="T8" fmla="*/ 2158 w 4317"/>
                    <a:gd name="T9" fmla="*/ 0 h 1"/>
                    <a:gd name="T10" fmla="*/ 2158 w 4317"/>
                    <a:gd name="T11" fmla="*/ 1 h 1"/>
                    <a:gd name="T12" fmla="*/ 3238 w 4317"/>
                    <a:gd name="T13" fmla="*/ 0 h 1"/>
                    <a:gd name="T14" fmla="*/ 3238 w 4317"/>
                    <a:gd name="T15" fmla="*/ 1 h 1"/>
                    <a:gd name="T16" fmla="*/ 4317 w 4317"/>
                    <a:gd name="T17" fmla="*/ 0 h 1"/>
                    <a:gd name="T18" fmla="*/ 4317 w 4317"/>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17" h="1">
                      <a:moveTo>
                        <a:pt x="0" y="0"/>
                      </a:moveTo>
                      <a:lnTo>
                        <a:pt x="0" y="1"/>
                      </a:lnTo>
                      <a:moveTo>
                        <a:pt x="1079" y="0"/>
                      </a:moveTo>
                      <a:lnTo>
                        <a:pt x="1079" y="1"/>
                      </a:lnTo>
                      <a:moveTo>
                        <a:pt x="2158" y="0"/>
                      </a:moveTo>
                      <a:lnTo>
                        <a:pt x="2158" y="1"/>
                      </a:lnTo>
                      <a:moveTo>
                        <a:pt x="3238" y="0"/>
                      </a:moveTo>
                      <a:lnTo>
                        <a:pt x="3238" y="1"/>
                      </a:lnTo>
                      <a:moveTo>
                        <a:pt x="4317" y="0"/>
                      </a:moveTo>
                      <a:lnTo>
                        <a:pt x="4317" y="1"/>
                      </a:lnTo>
                    </a:path>
                  </a:pathLst>
                </a:custGeom>
                <a:noFill/>
                <a:ln w="9525" cap="flat">
                  <a:solidFill>
                    <a:srgbClr val="D9D9D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6" name="Line 452">
                  <a:extLst>
                    <a:ext uri="{FF2B5EF4-FFF2-40B4-BE49-F238E27FC236}">
                      <a16:creationId xmlns:a16="http://schemas.microsoft.com/office/drawing/2014/main" id="{515FB724-1F6E-D8A5-283C-2E0D27796481}"/>
                    </a:ext>
                  </a:extLst>
                </p:cNvPr>
                <p:cNvSpPr>
                  <a:spLocks noChangeShapeType="1"/>
                </p:cNvSpPr>
                <p:nvPr/>
              </p:nvSpPr>
              <p:spPr bwMode="auto">
                <a:xfrm>
                  <a:off x="5126038" y="6088063"/>
                  <a:ext cx="6853238" cy="0"/>
                </a:xfrm>
                <a:prstGeom prst="line">
                  <a:avLst/>
                </a:prstGeom>
                <a:noFill/>
                <a:ln w="952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7" name="Oval 453">
                  <a:extLst>
                    <a:ext uri="{FF2B5EF4-FFF2-40B4-BE49-F238E27FC236}">
                      <a16:creationId xmlns:a16="http://schemas.microsoft.com/office/drawing/2014/main" id="{2C089492-5909-5AC7-A574-90B39F332EBF}"/>
                    </a:ext>
                  </a:extLst>
                </p:cNvPr>
                <p:cNvSpPr>
                  <a:spLocks noChangeArrowheads="1"/>
                </p:cNvSpPr>
                <p:nvPr/>
              </p:nvSpPr>
              <p:spPr bwMode="auto">
                <a:xfrm>
                  <a:off x="10069513" y="5959476"/>
                  <a:ext cx="255588" cy="255588"/>
                </a:xfrm>
                <a:prstGeom prst="ellipse">
                  <a:avLst/>
                </a:pr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8" name="Oval 454">
                  <a:extLst>
                    <a:ext uri="{FF2B5EF4-FFF2-40B4-BE49-F238E27FC236}">
                      <a16:creationId xmlns:a16="http://schemas.microsoft.com/office/drawing/2014/main" id="{DEDA3101-E3E9-B734-4269-25890949989E}"/>
                    </a:ext>
                  </a:extLst>
                </p:cNvPr>
                <p:cNvSpPr>
                  <a:spLocks noChangeArrowheads="1"/>
                </p:cNvSpPr>
                <p:nvPr/>
              </p:nvSpPr>
              <p:spPr bwMode="auto">
                <a:xfrm>
                  <a:off x="10069513" y="5959476"/>
                  <a:ext cx="255588"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9" name="Oval 455">
                  <a:extLst>
                    <a:ext uri="{FF2B5EF4-FFF2-40B4-BE49-F238E27FC236}">
                      <a16:creationId xmlns:a16="http://schemas.microsoft.com/office/drawing/2014/main" id="{3ED6C436-9646-887D-8093-C3912C8195AC}"/>
                    </a:ext>
                  </a:extLst>
                </p:cNvPr>
                <p:cNvSpPr>
                  <a:spLocks noChangeArrowheads="1"/>
                </p:cNvSpPr>
                <p:nvPr/>
              </p:nvSpPr>
              <p:spPr bwMode="auto">
                <a:xfrm>
                  <a:off x="10275888" y="5959476"/>
                  <a:ext cx="254000" cy="255588"/>
                </a:xfrm>
                <a:prstGeom prst="ellipse">
                  <a:avLst/>
                </a:prstGeom>
                <a:solidFill>
                  <a:srgbClr val="00206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0" name="Oval 456">
                  <a:extLst>
                    <a:ext uri="{FF2B5EF4-FFF2-40B4-BE49-F238E27FC236}">
                      <a16:creationId xmlns:a16="http://schemas.microsoft.com/office/drawing/2014/main" id="{2D4D851B-A984-AD47-CD4E-009D6BC7230C}"/>
                    </a:ext>
                  </a:extLst>
                </p:cNvPr>
                <p:cNvSpPr>
                  <a:spLocks noChangeArrowheads="1"/>
                </p:cNvSpPr>
                <p:nvPr/>
              </p:nvSpPr>
              <p:spPr bwMode="auto">
                <a:xfrm>
                  <a:off x="10275888" y="5959476"/>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1" name="Oval 457">
                  <a:extLst>
                    <a:ext uri="{FF2B5EF4-FFF2-40B4-BE49-F238E27FC236}">
                      <a16:creationId xmlns:a16="http://schemas.microsoft.com/office/drawing/2014/main" id="{EE7A8BBB-4967-5E10-07AC-B842722CFB49}"/>
                    </a:ext>
                  </a:extLst>
                </p:cNvPr>
                <p:cNvSpPr>
                  <a:spLocks noChangeArrowheads="1"/>
                </p:cNvSpPr>
                <p:nvPr/>
              </p:nvSpPr>
              <p:spPr bwMode="auto">
                <a:xfrm>
                  <a:off x="9839325" y="5961063"/>
                  <a:ext cx="254000" cy="2555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2" name="Oval 458">
                  <a:extLst>
                    <a:ext uri="{FF2B5EF4-FFF2-40B4-BE49-F238E27FC236}">
                      <a16:creationId xmlns:a16="http://schemas.microsoft.com/office/drawing/2014/main" id="{282DF785-F143-39FF-54E0-F3B5A61ABDB0}"/>
                    </a:ext>
                  </a:extLst>
                </p:cNvPr>
                <p:cNvSpPr>
                  <a:spLocks noChangeArrowheads="1"/>
                </p:cNvSpPr>
                <p:nvPr/>
              </p:nvSpPr>
              <p:spPr bwMode="auto">
                <a:xfrm>
                  <a:off x="9839325" y="5961063"/>
                  <a:ext cx="254000" cy="255588"/>
                </a:xfrm>
                <a:prstGeom prst="ellipse">
                  <a:avLst/>
                </a:prstGeom>
                <a:solidFill>
                  <a:schemeClr val="bg1"/>
                </a:solidFill>
                <a:ln w="952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3" name="Oval 459">
                  <a:extLst>
                    <a:ext uri="{FF2B5EF4-FFF2-40B4-BE49-F238E27FC236}">
                      <a16:creationId xmlns:a16="http://schemas.microsoft.com/office/drawing/2014/main" id="{F4469826-BC76-5FAD-9FDD-CCD77A028198}"/>
                    </a:ext>
                  </a:extLst>
                </p:cNvPr>
                <p:cNvSpPr>
                  <a:spLocks noChangeArrowheads="1"/>
                </p:cNvSpPr>
                <p:nvPr/>
              </p:nvSpPr>
              <p:spPr bwMode="auto">
                <a:xfrm>
                  <a:off x="11093450" y="5961063"/>
                  <a:ext cx="255588" cy="255588"/>
                </a:xfrm>
                <a:prstGeom prst="ellipse">
                  <a:avLst/>
                </a:pr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4" name="Oval 460">
                  <a:extLst>
                    <a:ext uri="{FF2B5EF4-FFF2-40B4-BE49-F238E27FC236}">
                      <a16:creationId xmlns:a16="http://schemas.microsoft.com/office/drawing/2014/main" id="{162C3C0E-A4FD-A706-1515-D53E3D0C6FBF}"/>
                    </a:ext>
                  </a:extLst>
                </p:cNvPr>
                <p:cNvSpPr>
                  <a:spLocks noChangeArrowheads="1"/>
                </p:cNvSpPr>
                <p:nvPr/>
              </p:nvSpPr>
              <p:spPr bwMode="auto">
                <a:xfrm>
                  <a:off x="11093450" y="5961063"/>
                  <a:ext cx="255588"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5" name="Oval 461">
                  <a:extLst>
                    <a:ext uri="{FF2B5EF4-FFF2-40B4-BE49-F238E27FC236}">
                      <a16:creationId xmlns:a16="http://schemas.microsoft.com/office/drawing/2014/main" id="{48E7550F-54BE-C97D-E3FE-9750320F1987}"/>
                    </a:ext>
                  </a:extLst>
                </p:cNvPr>
                <p:cNvSpPr>
                  <a:spLocks noChangeArrowheads="1"/>
                </p:cNvSpPr>
                <p:nvPr/>
              </p:nvSpPr>
              <p:spPr bwMode="auto">
                <a:xfrm>
                  <a:off x="11315700" y="5961063"/>
                  <a:ext cx="254000" cy="2555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6" name="Oval 462">
                  <a:extLst>
                    <a:ext uri="{FF2B5EF4-FFF2-40B4-BE49-F238E27FC236}">
                      <a16:creationId xmlns:a16="http://schemas.microsoft.com/office/drawing/2014/main" id="{DFFCC9DF-40BA-0D62-5006-929CBCCD8BBB}"/>
                    </a:ext>
                  </a:extLst>
                </p:cNvPr>
                <p:cNvSpPr>
                  <a:spLocks noChangeArrowheads="1"/>
                </p:cNvSpPr>
                <p:nvPr/>
              </p:nvSpPr>
              <p:spPr bwMode="auto">
                <a:xfrm>
                  <a:off x="11314113" y="5961063"/>
                  <a:ext cx="255588"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7" name="Oval 463">
                  <a:extLst>
                    <a:ext uri="{FF2B5EF4-FFF2-40B4-BE49-F238E27FC236}">
                      <a16:creationId xmlns:a16="http://schemas.microsoft.com/office/drawing/2014/main" id="{1564E882-618B-8084-6DF7-336FFA41862D}"/>
                    </a:ext>
                  </a:extLst>
                </p:cNvPr>
                <p:cNvSpPr>
                  <a:spLocks noChangeArrowheads="1"/>
                </p:cNvSpPr>
                <p:nvPr/>
              </p:nvSpPr>
              <p:spPr bwMode="auto">
                <a:xfrm>
                  <a:off x="8615363" y="5961063"/>
                  <a:ext cx="254000" cy="2555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8" name="Oval 464">
                  <a:extLst>
                    <a:ext uri="{FF2B5EF4-FFF2-40B4-BE49-F238E27FC236}">
                      <a16:creationId xmlns:a16="http://schemas.microsoft.com/office/drawing/2014/main" id="{8C097D4E-7AC9-6C71-7D44-E698ACB6596B}"/>
                    </a:ext>
                  </a:extLst>
                </p:cNvPr>
                <p:cNvSpPr>
                  <a:spLocks noChangeArrowheads="1"/>
                </p:cNvSpPr>
                <p:nvPr/>
              </p:nvSpPr>
              <p:spPr bwMode="auto">
                <a:xfrm>
                  <a:off x="8615363" y="5961063"/>
                  <a:ext cx="254000" cy="255588"/>
                </a:xfrm>
                <a:prstGeom prst="ellipse">
                  <a:avLst/>
                </a:prstGeom>
                <a:solidFill>
                  <a:schemeClr val="bg1"/>
                </a:solidFill>
                <a:ln w="952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9" name="Oval 465">
                  <a:extLst>
                    <a:ext uri="{FF2B5EF4-FFF2-40B4-BE49-F238E27FC236}">
                      <a16:creationId xmlns:a16="http://schemas.microsoft.com/office/drawing/2014/main" id="{CBD64BCB-8D35-B423-0CA9-883C2DC8E6BF}"/>
                    </a:ext>
                  </a:extLst>
                </p:cNvPr>
                <p:cNvSpPr>
                  <a:spLocks noChangeArrowheads="1"/>
                </p:cNvSpPr>
                <p:nvPr/>
              </p:nvSpPr>
              <p:spPr bwMode="auto">
                <a:xfrm>
                  <a:off x="10550525" y="5961063"/>
                  <a:ext cx="255588" cy="2555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0" name="Oval 466">
                  <a:extLst>
                    <a:ext uri="{FF2B5EF4-FFF2-40B4-BE49-F238E27FC236}">
                      <a16:creationId xmlns:a16="http://schemas.microsoft.com/office/drawing/2014/main" id="{03BF0A61-63C9-AED3-49F6-EF843B51BEC1}"/>
                    </a:ext>
                  </a:extLst>
                </p:cNvPr>
                <p:cNvSpPr>
                  <a:spLocks noChangeArrowheads="1"/>
                </p:cNvSpPr>
                <p:nvPr/>
              </p:nvSpPr>
              <p:spPr bwMode="auto">
                <a:xfrm>
                  <a:off x="10550525" y="5961063"/>
                  <a:ext cx="255588"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1" name="Oval 467">
                  <a:extLst>
                    <a:ext uri="{FF2B5EF4-FFF2-40B4-BE49-F238E27FC236}">
                      <a16:creationId xmlns:a16="http://schemas.microsoft.com/office/drawing/2014/main" id="{E7893BAA-ACC3-1CBF-9A6B-8322C0139B64}"/>
                    </a:ext>
                  </a:extLst>
                </p:cNvPr>
                <p:cNvSpPr>
                  <a:spLocks noChangeArrowheads="1"/>
                </p:cNvSpPr>
                <p:nvPr/>
              </p:nvSpPr>
              <p:spPr bwMode="auto">
                <a:xfrm>
                  <a:off x="10755313" y="5961063"/>
                  <a:ext cx="254000" cy="255588"/>
                </a:xfrm>
                <a:prstGeom prst="ellipse">
                  <a:avLst/>
                </a:pr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2" name="Oval 468">
                  <a:extLst>
                    <a:ext uri="{FF2B5EF4-FFF2-40B4-BE49-F238E27FC236}">
                      <a16:creationId xmlns:a16="http://schemas.microsoft.com/office/drawing/2014/main" id="{D701E588-45AE-CE0B-6388-E98C6904773E}"/>
                    </a:ext>
                  </a:extLst>
                </p:cNvPr>
                <p:cNvSpPr>
                  <a:spLocks noChangeArrowheads="1"/>
                </p:cNvSpPr>
                <p:nvPr/>
              </p:nvSpPr>
              <p:spPr bwMode="auto">
                <a:xfrm>
                  <a:off x="10755313" y="5961063"/>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4" name="Rectangle 470">
                  <a:extLst>
                    <a:ext uri="{FF2B5EF4-FFF2-40B4-BE49-F238E27FC236}">
                      <a16:creationId xmlns:a16="http://schemas.microsoft.com/office/drawing/2014/main" id="{7BCA739A-3E04-B447-9F77-38545AF626FC}"/>
                    </a:ext>
                  </a:extLst>
                </p:cNvPr>
                <p:cNvSpPr>
                  <a:spLocks noChangeArrowheads="1"/>
                </p:cNvSpPr>
                <p:nvPr/>
              </p:nvSpPr>
              <p:spPr bwMode="auto">
                <a:xfrm>
                  <a:off x="10393363" y="6019801"/>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a:t>
                  </a:r>
                  <a:endParaRPr kumimoji="0" lang="en-US" alt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35" name="Rectangle 471">
                  <a:extLst>
                    <a:ext uri="{FF2B5EF4-FFF2-40B4-BE49-F238E27FC236}">
                      <a16:creationId xmlns:a16="http://schemas.microsoft.com/office/drawing/2014/main" id="{D15B325A-12B4-FF01-8CF4-A894EEB7744C}"/>
                    </a:ext>
                  </a:extLst>
                </p:cNvPr>
                <p:cNvSpPr>
                  <a:spLocks noChangeArrowheads="1"/>
                </p:cNvSpPr>
                <p:nvPr/>
              </p:nvSpPr>
              <p:spPr bwMode="auto">
                <a:xfrm>
                  <a:off x="9937750" y="6019801"/>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36" name="Rectangle 472">
                  <a:extLst>
                    <a:ext uri="{FF2B5EF4-FFF2-40B4-BE49-F238E27FC236}">
                      <a16:creationId xmlns:a16="http://schemas.microsoft.com/office/drawing/2014/main" id="{A85BCD18-FD98-3FC3-EAD3-B386FD6AD855}"/>
                    </a:ext>
                  </a:extLst>
                </p:cNvPr>
                <p:cNvSpPr>
                  <a:spLocks noChangeArrowheads="1"/>
                </p:cNvSpPr>
                <p:nvPr/>
              </p:nvSpPr>
              <p:spPr bwMode="auto">
                <a:xfrm>
                  <a:off x="11193463" y="6019801"/>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3</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37" name="Rectangle 473">
                  <a:extLst>
                    <a:ext uri="{FF2B5EF4-FFF2-40B4-BE49-F238E27FC236}">
                      <a16:creationId xmlns:a16="http://schemas.microsoft.com/office/drawing/2014/main" id="{CFA2880B-E9FA-16DB-0E1F-F301FF1867E8}"/>
                    </a:ext>
                  </a:extLst>
                </p:cNvPr>
                <p:cNvSpPr>
                  <a:spLocks noChangeArrowheads="1"/>
                </p:cNvSpPr>
                <p:nvPr/>
              </p:nvSpPr>
              <p:spPr bwMode="auto">
                <a:xfrm>
                  <a:off x="11414125" y="6019801"/>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4</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38" name="Rectangle 474">
                  <a:extLst>
                    <a:ext uri="{FF2B5EF4-FFF2-40B4-BE49-F238E27FC236}">
                      <a16:creationId xmlns:a16="http://schemas.microsoft.com/office/drawing/2014/main" id="{BD0EF4D7-87F5-CE1F-8F97-18A2F5C9434A}"/>
                    </a:ext>
                  </a:extLst>
                </p:cNvPr>
                <p:cNvSpPr>
                  <a:spLocks noChangeArrowheads="1"/>
                </p:cNvSpPr>
                <p:nvPr/>
              </p:nvSpPr>
              <p:spPr bwMode="auto">
                <a:xfrm>
                  <a:off x="8713788" y="6019801"/>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39" name="Rectangle 475">
                  <a:extLst>
                    <a:ext uri="{FF2B5EF4-FFF2-40B4-BE49-F238E27FC236}">
                      <a16:creationId xmlns:a16="http://schemas.microsoft.com/office/drawing/2014/main" id="{1C952251-5D85-9F48-0310-E2D93DAEF00A}"/>
                    </a:ext>
                  </a:extLst>
                </p:cNvPr>
                <p:cNvSpPr>
                  <a:spLocks noChangeArrowheads="1"/>
                </p:cNvSpPr>
                <p:nvPr/>
              </p:nvSpPr>
              <p:spPr bwMode="auto">
                <a:xfrm>
                  <a:off x="10648950" y="6019801"/>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6</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40" name="Rectangle 476">
                  <a:extLst>
                    <a:ext uri="{FF2B5EF4-FFF2-40B4-BE49-F238E27FC236}">
                      <a16:creationId xmlns:a16="http://schemas.microsoft.com/office/drawing/2014/main" id="{875D05EE-2F4A-A2B3-A30F-5B757DDB4F9A}"/>
                    </a:ext>
                  </a:extLst>
                </p:cNvPr>
                <p:cNvSpPr>
                  <a:spLocks noChangeArrowheads="1"/>
                </p:cNvSpPr>
                <p:nvPr/>
              </p:nvSpPr>
              <p:spPr bwMode="auto">
                <a:xfrm>
                  <a:off x="10853738" y="6019801"/>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7</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50" name="Line 487">
                  <a:extLst>
                    <a:ext uri="{FF2B5EF4-FFF2-40B4-BE49-F238E27FC236}">
                      <a16:creationId xmlns:a16="http://schemas.microsoft.com/office/drawing/2014/main" id="{0536681A-40D3-2F68-B9CD-05A1D9753A8D}"/>
                    </a:ext>
                  </a:extLst>
                </p:cNvPr>
                <p:cNvSpPr>
                  <a:spLocks noChangeShapeType="1"/>
                </p:cNvSpPr>
                <p:nvPr/>
              </p:nvSpPr>
              <p:spPr bwMode="auto">
                <a:xfrm>
                  <a:off x="5119688" y="6469063"/>
                  <a:ext cx="6859588" cy="0"/>
                </a:xfrm>
                <a:prstGeom prst="line">
                  <a:avLst/>
                </a:prstGeom>
                <a:noFill/>
                <a:ln w="9525" cap="flat">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1" name="Freeform 488">
                  <a:extLst>
                    <a:ext uri="{FF2B5EF4-FFF2-40B4-BE49-F238E27FC236}">
                      <a16:creationId xmlns:a16="http://schemas.microsoft.com/office/drawing/2014/main" id="{95EFFACE-6D17-8A40-CD13-38076DA3F45B}"/>
                    </a:ext>
                  </a:extLst>
                </p:cNvPr>
                <p:cNvSpPr>
                  <a:spLocks noEditPoints="1"/>
                </p:cNvSpPr>
                <p:nvPr/>
              </p:nvSpPr>
              <p:spPr bwMode="auto">
                <a:xfrm>
                  <a:off x="5119688" y="6469063"/>
                  <a:ext cx="6859588" cy="1588"/>
                </a:xfrm>
                <a:custGeom>
                  <a:avLst/>
                  <a:gdLst>
                    <a:gd name="T0" fmla="*/ 0 w 4321"/>
                    <a:gd name="T1" fmla="*/ 0 h 1"/>
                    <a:gd name="T2" fmla="*/ 0 w 4321"/>
                    <a:gd name="T3" fmla="*/ 1 h 1"/>
                    <a:gd name="T4" fmla="*/ 1080 w 4321"/>
                    <a:gd name="T5" fmla="*/ 0 h 1"/>
                    <a:gd name="T6" fmla="*/ 1080 w 4321"/>
                    <a:gd name="T7" fmla="*/ 1 h 1"/>
                    <a:gd name="T8" fmla="*/ 2161 w 4321"/>
                    <a:gd name="T9" fmla="*/ 0 h 1"/>
                    <a:gd name="T10" fmla="*/ 2161 w 4321"/>
                    <a:gd name="T11" fmla="*/ 1 h 1"/>
                    <a:gd name="T12" fmla="*/ 3241 w 4321"/>
                    <a:gd name="T13" fmla="*/ 0 h 1"/>
                    <a:gd name="T14" fmla="*/ 3241 w 4321"/>
                    <a:gd name="T15" fmla="*/ 1 h 1"/>
                    <a:gd name="T16" fmla="*/ 4321 w 4321"/>
                    <a:gd name="T17" fmla="*/ 0 h 1"/>
                    <a:gd name="T18" fmla="*/ 4321 w 4321"/>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21" h="1">
                      <a:moveTo>
                        <a:pt x="0" y="0"/>
                      </a:moveTo>
                      <a:lnTo>
                        <a:pt x="0" y="1"/>
                      </a:lnTo>
                      <a:moveTo>
                        <a:pt x="1080" y="0"/>
                      </a:moveTo>
                      <a:lnTo>
                        <a:pt x="1080" y="1"/>
                      </a:lnTo>
                      <a:moveTo>
                        <a:pt x="2161" y="0"/>
                      </a:moveTo>
                      <a:lnTo>
                        <a:pt x="2161" y="1"/>
                      </a:lnTo>
                      <a:moveTo>
                        <a:pt x="3241" y="0"/>
                      </a:moveTo>
                      <a:lnTo>
                        <a:pt x="3241" y="1"/>
                      </a:lnTo>
                      <a:moveTo>
                        <a:pt x="4321" y="0"/>
                      </a:moveTo>
                      <a:lnTo>
                        <a:pt x="4321" y="1"/>
                      </a:lnTo>
                    </a:path>
                  </a:pathLst>
                </a:custGeom>
                <a:noFill/>
                <a:ln w="9525" cap="flat">
                  <a:solidFill>
                    <a:srgbClr val="D9D9D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2" name="Line 489">
                  <a:extLst>
                    <a:ext uri="{FF2B5EF4-FFF2-40B4-BE49-F238E27FC236}">
                      <a16:creationId xmlns:a16="http://schemas.microsoft.com/office/drawing/2014/main" id="{EDDE4B39-6557-27D8-4A95-23353F6C7B2F}"/>
                    </a:ext>
                  </a:extLst>
                </p:cNvPr>
                <p:cNvSpPr>
                  <a:spLocks noChangeShapeType="1"/>
                </p:cNvSpPr>
                <p:nvPr/>
              </p:nvSpPr>
              <p:spPr bwMode="auto">
                <a:xfrm>
                  <a:off x="5119688" y="6469063"/>
                  <a:ext cx="6859588" cy="0"/>
                </a:xfrm>
                <a:prstGeom prst="line">
                  <a:avLst/>
                </a:prstGeom>
                <a:noFill/>
                <a:ln w="952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3" name="Oval 490">
                  <a:extLst>
                    <a:ext uri="{FF2B5EF4-FFF2-40B4-BE49-F238E27FC236}">
                      <a16:creationId xmlns:a16="http://schemas.microsoft.com/office/drawing/2014/main" id="{1DE26337-07E6-897A-DEE9-F9CBBE2E315F}"/>
                    </a:ext>
                  </a:extLst>
                </p:cNvPr>
                <p:cNvSpPr>
                  <a:spLocks noChangeArrowheads="1"/>
                </p:cNvSpPr>
                <p:nvPr/>
              </p:nvSpPr>
              <p:spPr bwMode="auto">
                <a:xfrm>
                  <a:off x="10617200" y="6340476"/>
                  <a:ext cx="254000" cy="255588"/>
                </a:xfrm>
                <a:prstGeom prst="ellipse">
                  <a:avLst/>
                </a:pr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4" name="Oval 491">
                  <a:extLst>
                    <a:ext uri="{FF2B5EF4-FFF2-40B4-BE49-F238E27FC236}">
                      <a16:creationId xmlns:a16="http://schemas.microsoft.com/office/drawing/2014/main" id="{3C26B514-958F-9B1B-3121-7EEA504D7D60}"/>
                    </a:ext>
                  </a:extLst>
                </p:cNvPr>
                <p:cNvSpPr>
                  <a:spLocks noChangeArrowheads="1"/>
                </p:cNvSpPr>
                <p:nvPr/>
              </p:nvSpPr>
              <p:spPr bwMode="auto">
                <a:xfrm>
                  <a:off x="10617200" y="6340476"/>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5" name="Oval 492">
                  <a:extLst>
                    <a:ext uri="{FF2B5EF4-FFF2-40B4-BE49-F238E27FC236}">
                      <a16:creationId xmlns:a16="http://schemas.microsoft.com/office/drawing/2014/main" id="{F1F40661-C142-1554-4FC1-5A7057887951}"/>
                    </a:ext>
                  </a:extLst>
                </p:cNvPr>
                <p:cNvSpPr>
                  <a:spLocks noChangeArrowheads="1"/>
                </p:cNvSpPr>
                <p:nvPr/>
              </p:nvSpPr>
              <p:spPr bwMode="auto">
                <a:xfrm>
                  <a:off x="10825163" y="6340476"/>
                  <a:ext cx="254000" cy="255588"/>
                </a:xfrm>
                <a:prstGeom prst="ellipse">
                  <a:avLst/>
                </a:prstGeom>
                <a:solidFill>
                  <a:srgbClr val="00206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6" name="Oval 493">
                  <a:extLst>
                    <a:ext uri="{FF2B5EF4-FFF2-40B4-BE49-F238E27FC236}">
                      <a16:creationId xmlns:a16="http://schemas.microsoft.com/office/drawing/2014/main" id="{39630CB7-65A5-C4F7-DFA6-130B2E794A4A}"/>
                    </a:ext>
                  </a:extLst>
                </p:cNvPr>
                <p:cNvSpPr>
                  <a:spLocks noChangeArrowheads="1"/>
                </p:cNvSpPr>
                <p:nvPr/>
              </p:nvSpPr>
              <p:spPr bwMode="auto">
                <a:xfrm>
                  <a:off x="10825163" y="6340476"/>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7" name="Oval 494">
                  <a:extLst>
                    <a:ext uri="{FF2B5EF4-FFF2-40B4-BE49-F238E27FC236}">
                      <a16:creationId xmlns:a16="http://schemas.microsoft.com/office/drawing/2014/main" id="{B952C114-2ECD-D1A1-01D0-0FBCE18EBAA5}"/>
                    </a:ext>
                  </a:extLst>
                </p:cNvPr>
                <p:cNvSpPr>
                  <a:spLocks noChangeArrowheads="1"/>
                </p:cNvSpPr>
                <p:nvPr/>
              </p:nvSpPr>
              <p:spPr bwMode="auto">
                <a:xfrm>
                  <a:off x="10161588" y="6342063"/>
                  <a:ext cx="254000" cy="255588"/>
                </a:xfrm>
                <a:prstGeom prst="ellipse">
                  <a:avLst/>
                </a:pr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8" name="Oval 495">
                  <a:extLst>
                    <a:ext uri="{FF2B5EF4-FFF2-40B4-BE49-F238E27FC236}">
                      <a16:creationId xmlns:a16="http://schemas.microsoft.com/office/drawing/2014/main" id="{C1226CCE-F572-08E1-0272-3A6DEBCD7676}"/>
                    </a:ext>
                  </a:extLst>
                </p:cNvPr>
                <p:cNvSpPr>
                  <a:spLocks noChangeArrowheads="1"/>
                </p:cNvSpPr>
                <p:nvPr/>
              </p:nvSpPr>
              <p:spPr bwMode="auto">
                <a:xfrm>
                  <a:off x="10161588" y="6342063"/>
                  <a:ext cx="254000" cy="255588"/>
                </a:xfrm>
                <a:prstGeom prst="ellipse">
                  <a:avLst/>
                </a:prstGeom>
                <a:solidFill>
                  <a:schemeClr val="bg1"/>
                </a:solidFill>
                <a:ln w="952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9" name="Oval 496">
                  <a:extLst>
                    <a:ext uri="{FF2B5EF4-FFF2-40B4-BE49-F238E27FC236}">
                      <a16:creationId xmlns:a16="http://schemas.microsoft.com/office/drawing/2014/main" id="{7A1ABE59-2618-477F-E3F6-80D41B4E9344}"/>
                    </a:ext>
                  </a:extLst>
                </p:cNvPr>
                <p:cNvSpPr>
                  <a:spLocks noChangeArrowheads="1"/>
                </p:cNvSpPr>
                <p:nvPr/>
              </p:nvSpPr>
              <p:spPr bwMode="auto">
                <a:xfrm>
                  <a:off x="11647488" y="6342063"/>
                  <a:ext cx="254000" cy="255588"/>
                </a:xfrm>
                <a:prstGeom prst="ellipse">
                  <a:avLst/>
                </a:pr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0" name="Oval 497">
                  <a:extLst>
                    <a:ext uri="{FF2B5EF4-FFF2-40B4-BE49-F238E27FC236}">
                      <a16:creationId xmlns:a16="http://schemas.microsoft.com/office/drawing/2014/main" id="{57C29EE5-7E31-067F-D4A3-A650B99D29E4}"/>
                    </a:ext>
                  </a:extLst>
                </p:cNvPr>
                <p:cNvSpPr>
                  <a:spLocks noChangeArrowheads="1"/>
                </p:cNvSpPr>
                <p:nvPr/>
              </p:nvSpPr>
              <p:spPr bwMode="auto">
                <a:xfrm>
                  <a:off x="11647488" y="6342063"/>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1" name="Oval 498">
                  <a:extLst>
                    <a:ext uri="{FF2B5EF4-FFF2-40B4-BE49-F238E27FC236}">
                      <a16:creationId xmlns:a16="http://schemas.microsoft.com/office/drawing/2014/main" id="{517FC783-03EC-D6EB-60C0-4AF4E730115B}"/>
                    </a:ext>
                  </a:extLst>
                </p:cNvPr>
                <p:cNvSpPr>
                  <a:spLocks noChangeArrowheads="1"/>
                </p:cNvSpPr>
                <p:nvPr/>
              </p:nvSpPr>
              <p:spPr bwMode="auto">
                <a:xfrm>
                  <a:off x="11441113" y="6342063"/>
                  <a:ext cx="255588" cy="2555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2" name="Oval 499">
                  <a:extLst>
                    <a:ext uri="{FF2B5EF4-FFF2-40B4-BE49-F238E27FC236}">
                      <a16:creationId xmlns:a16="http://schemas.microsoft.com/office/drawing/2014/main" id="{6D487E96-F1FF-505A-8AFF-97ACB44D3D78}"/>
                    </a:ext>
                  </a:extLst>
                </p:cNvPr>
                <p:cNvSpPr>
                  <a:spLocks noChangeArrowheads="1"/>
                </p:cNvSpPr>
                <p:nvPr/>
              </p:nvSpPr>
              <p:spPr bwMode="auto">
                <a:xfrm>
                  <a:off x="11441113" y="6342063"/>
                  <a:ext cx="255588"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3" name="Oval 500">
                  <a:extLst>
                    <a:ext uri="{FF2B5EF4-FFF2-40B4-BE49-F238E27FC236}">
                      <a16:creationId xmlns:a16="http://schemas.microsoft.com/office/drawing/2014/main" id="{10FE3982-ABCB-3133-49FD-6DFB483811CE}"/>
                    </a:ext>
                  </a:extLst>
                </p:cNvPr>
                <p:cNvSpPr>
                  <a:spLocks noChangeArrowheads="1"/>
                </p:cNvSpPr>
                <p:nvPr/>
              </p:nvSpPr>
              <p:spPr bwMode="auto">
                <a:xfrm>
                  <a:off x="10001250" y="6342063"/>
                  <a:ext cx="254000" cy="255588"/>
                </a:xfrm>
                <a:prstGeom prst="ellipse">
                  <a:avLst/>
                </a:pr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4" name="Oval 501">
                  <a:extLst>
                    <a:ext uri="{FF2B5EF4-FFF2-40B4-BE49-F238E27FC236}">
                      <a16:creationId xmlns:a16="http://schemas.microsoft.com/office/drawing/2014/main" id="{512A80A2-EF00-DE36-A479-E72B8A47E3CB}"/>
                    </a:ext>
                  </a:extLst>
                </p:cNvPr>
                <p:cNvSpPr>
                  <a:spLocks noChangeArrowheads="1"/>
                </p:cNvSpPr>
                <p:nvPr/>
              </p:nvSpPr>
              <p:spPr bwMode="auto">
                <a:xfrm>
                  <a:off x="10001250" y="6342063"/>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5" name="Oval 502">
                  <a:extLst>
                    <a:ext uri="{FF2B5EF4-FFF2-40B4-BE49-F238E27FC236}">
                      <a16:creationId xmlns:a16="http://schemas.microsoft.com/office/drawing/2014/main" id="{AE23DDC0-131A-D748-D5B2-9113A933DF5D}"/>
                    </a:ext>
                  </a:extLst>
                </p:cNvPr>
                <p:cNvSpPr>
                  <a:spLocks noChangeArrowheads="1"/>
                </p:cNvSpPr>
                <p:nvPr/>
              </p:nvSpPr>
              <p:spPr bwMode="auto">
                <a:xfrm>
                  <a:off x="10412413" y="6342063"/>
                  <a:ext cx="255588" cy="2555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6" name="Oval 503">
                  <a:extLst>
                    <a:ext uri="{FF2B5EF4-FFF2-40B4-BE49-F238E27FC236}">
                      <a16:creationId xmlns:a16="http://schemas.microsoft.com/office/drawing/2014/main" id="{392B0ABF-B1FE-6BAE-43F2-71D3D79F4591}"/>
                    </a:ext>
                  </a:extLst>
                </p:cNvPr>
                <p:cNvSpPr>
                  <a:spLocks noChangeArrowheads="1"/>
                </p:cNvSpPr>
                <p:nvPr/>
              </p:nvSpPr>
              <p:spPr bwMode="auto">
                <a:xfrm>
                  <a:off x="10412413" y="6342063"/>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7" name="Oval 504">
                  <a:extLst>
                    <a:ext uri="{FF2B5EF4-FFF2-40B4-BE49-F238E27FC236}">
                      <a16:creationId xmlns:a16="http://schemas.microsoft.com/office/drawing/2014/main" id="{4CD4D54B-6A13-2236-C35E-EEEBF7D2734E}"/>
                    </a:ext>
                  </a:extLst>
                </p:cNvPr>
                <p:cNvSpPr>
                  <a:spLocks noChangeArrowheads="1"/>
                </p:cNvSpPr>
                <p:nvPr/>
              </p:nvSpPr>
              <p:spPr bwMode="auto">
                <a:xfrm>
                  <a:off x="11029950" y="6342063"/>
                  <a:ext cx="255588" cy="255588"/>
                </a:xfrm>
                <a:prstGeom prst="ellipse">
                  <a:avLst/>
                </a:pr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8" name="Oval 505">
                  <a:extLst>
                    <a:ext uri="{FF2B5EF4-FFF2-40B4-BE49-F238E27FC236}">
                      <a16:creationId xmlns:a16="http://schemas.microsoft.com/office/drawing/2014/main" id="{6EA16CF3-9597-FE26-A45B-EAA39F36727D}"/>
                    </a:ext>
                  </a:extLst>
                </p:cNvPr>
                <p:cNvSpPr>
                  <a:spLocks noChangeArrowheads="1"/>
                </p:cNvSpPr>
                <p:nvPr/>
              </p:nvSpPr>
              <p:spPr bwMode="auto">
                <a:xfrm>
                  <a:off x="11029950" y="6342063"/>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70" name="Rectangle 507">
                  <a:extLst>
                    <a:ext uri="{FF2B5EF4-FFF2-40B4-BE49-F238E27FC236}">
                      <a16:creationId xmlns:a16="http://schemas.microsoft.com/office/drawing/2014/main" id="{2FC75E33-5CCA-FA46-DDC2-14D1DC8527E5}"/>
                    </a:ext>
                  </a:extLst>
                </p:cNvPr>
                <p:cNvSpPr>
                  <a:spLocks noChangeArrowheads="1"/>
                </p:cNvSpPr>
                <p:nvPr/>
              </p:nvSpPr>
              <p:spPr bwMode="auto">
                <a:xfrm>
                  <a:off x="10923588" y="6403976"/>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a:t>
                  </a:r>
                  <a:endParaRPr kumimoji="0" lang="en-US" alt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71" name="Rectangle 508">
                  <a:extLst>
                    <a:ext uri="{FF2B5EF4-FFF2-40B4-BE49-F238E27FC236}">
                      <a16:creationId xmlns:a16="http://schemas.microsoft.com/office/drawing/2014/main" id="{2CB516A6-B64E-DE99-E53D-CAAECF0A30C0}"/>
                    </a:ext>
                  </a:extLst>
                </p:cNvPr>
                <p:cNvSpPr>
                  <a:spLocks noChangeArrowheads="1"/>
                </p:cNvSpPr>
                <p:nvPr/>
              </p:nvSpPr>
              <p:spPr bwMode="auto">
                <a:xfrm>
                  <a:off x="10269538" y="6403976"/>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72" name="Rectangle 509">
                  <a:extLst>
                    <a:ext uri="{FF2B5EF4-FFF2-40B4-BE49-F238E27FC236}">
                      <a16:creationId xmlns:a16="http://schemas.microsoft.com/office/drawing/2014/main" id="{2664D058-EFBA-CC85-3649-4A0998DE5B09}"/>
                    </a:ext>
                  </a:extLst>
                </p:cNvPr>
                <p:cNvSpPr>
                  <a:spLocks noChangeArrowheads="1"/>
                </p:cNvSpPr>
                <p:nvPr/>
              </p:nvSpPr>
              <p:spPr bwMode="auto">
                <a:xfrm>
                  <a:off x="11755438" y="6403976"/>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3</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73" name="Rectangle 510">
                  <a:extLst>
                    <a:ext uri="{FF2B5EF4-FFF2-40B4-BE49-F238E27FC236}">
                      <a16:creationId xmlns:a16="http://schemas.microsoft.com/office/drawing/2014/main" id="{36FE71A3-38A4-2EB3-7E34-58228A52BC0A}"/>
                    </a:ext>
                  </a:extLst>
                </p:cNvPr>
                <p:cNvSpPr>
                  <a:spLocks noChangeArrowheads="1"/>
                </p:cNvSpPr>
                <p:nvPr/>
              </p:nvSpPr>
              <p:spPr bwMode="auto">
                <a:xfrm>
                  <a:off x="11541125" y="6403976"/>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4</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74" name="Rectangle 511">
                  <a:extLst>
                    <a:ext uri="{FF2B5EF4-FFF2-40B4-BE49-F238E27FC236}">
                      <a16:creationId xmlns:a16="http://schemas.microsoft.com/office/drawing/2014/main" id="{81D31A5A-E0D4-FBE5-E6DF-D20EF660DB06}"/>
                    </a:ext>
                  </a:extLst>
                </p:cNvPr>
                <p:cNvSpPr>
                  <a:spLocks noChangeArrowheads="1"/>
                </p:cNvSpPr>
                <p:nvPr/>
              </p:nvSpPr>
              <p:spPr bwMode="auto">
                <a:xfrm>
                  <a:off x="10099675" y="6403976"/>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75" name="Rectangle 512">
                  <a:extLst>
                    <a:ext uri="{FF2B5EF4-FFF2-40B4-BE49-F238E27FC236}">
                      <a16:creationId xmlns:a16="http://schemas.microsoft.com/office/drawing/2014/main" id="{A47C46A9-8D61-94F9-1E25-EF6F7E9582DD}"/>
                    </a:ext>
                  </a:extLst>
                </p:cNvPr>
                <p:cNvSpPr>
                  <a:spLocks noChangeArrowheads="1"/>
                </p:cNvSpPr>
                <p:nvPr/>
              </p:nvSpPr>
              <p:spPr bwMode="auto">
                <a:xfrm>
                  <a:off x="10510838" y="6403976"/>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6</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76" name="Rectangle 513">
                  <a:extLst>
                    <a:ext uri="{FF2B5EF4-FFF2-40B4-BE49-F238E27FC236}">
                      <a16:creationId xmlns:a16="http://schemas.microsoft.com/office/drawing/2014/main" id="{625AD6AD-E0AB-3693-2185-699BD71B96FC}"/>
                    </a:ext>
                  </a:extLst>
                </p:cNvPr>
                <p:cNvSpPr>
                  <a:spLocks noChangeArrowheads="1"/>
                </p:cNvSpPr>
                <p:nvPr/>
              </p:nvSpPr>
              <p:spPr bwMode="auto">
                <a:xfrm>
                  <a:off x="11128375" y="6403976"/>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7</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890" name="Rectangle 12">
                <a:extLst>
                  <a:ext uri="{FF2B5EF4-FFF2-40B4-BE49-F238E27FC236}">
                    <a16:creationId xmlns:a16="http://schemas.microsoft.com/office/drawing/2014/main" id="{CB33B3B4-28A9-0BBA-1109-E5BCD55986DE}"/>
                  </a:ext>
                </a:extLst>
              </p:cNvPr>
              <p:cNvSpPr>
                <a:spLocks noChangeArrowheads="1"/>
              </p:cNvSpPr>
              <p:nvPr/>
            </p:nvSpPr>
            <p:spPr bwMode="auto">
              <a:xfrm>
                <a:off x="2998550" y="4444443"/>
                <a:ext cx="194591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Labor Force Participation</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91" name="Rectangle 12">
                <a:extLst>
                  <a:ext uri="{FF2B5EF4-FFF2-40B4-BE49-F238E27FC236}">
                    <a16:creationId xmlns:a16="http://schemas.microsoft.com/office/drawing/2014/main" id="{44615B9C-0730-EB2F-6F7F-B6733E10F7B7}"/>
                  </a:ext>
                </a:extLst>
              </p:cNvPr>
              <p:cNvSpPr>
                <a:spLocks noChangeArrowheads="1"/>
              </p:cNvSpPr>
              <p:nvPr/>
            </p:nvSpPr>
            <p:spPr bwMode="auto">
              <a:xfrm>
                <a:off x="3736481" y="4826211"/>
                <a:ext cx="129509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Unemployment  </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92" name="Rectangle 13">
                <a:extLst>
                  <a:ext uri="{FF2B5EF4-FFF2-40B4-BE49-F238E27FC236}">
                    <a16:creationId xmlns:a16="http://schemas.microsoft.com/office/drawing/2014/main" id="{A2FB2796-1AEE-9A0D-80A5-7F7960C73250}"/>
                  </a:ext>
                </a:extLst>
              </p:cNvPr>
              <p:cNvSpPr>
                <a:spLocks noChangeArrowheads="1"/>
              </p:cNvSpPr>
              <p:nvPr/>
            </p:nvSpPr>
            <p:spPr bwMode="auto">
              <a:xfrm>
                <a:off x="2344437" y="5190545"/>
                <a:ext cx="260141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Employment in Volatile Industries</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93" name="Rectangle 14">
                <a:extLst>
                  <a:ext uri="{FF2B5EF4-FFF2-40B4-BE49-F238E27FC236}">
                    <a16:creationId xmlns:a16="http://schemas.microsoft.com/office/drawing/2014/main" id="{4D62C1C3-4891-B32C-FC2A-8D918B83AB41}"/>
                  </a:ext>
                </a:extLst>
              </p:cNvPr>
              <p:cNvSpPr>
                <a:spLocks noChangeArrowheads="1"/>
              </p:cNvSpPr>
              <p:nvPr/>
            </p:nvSpPr>
            <p:spPr bwMode="auto">
              <a:xfrm>
                <a:off x="876083" y="5586280"/>
                <a:ext cx="406136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Median Annual Wage Earnings for Full-Time Workers</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94" name="Rectangle 15">
                <a:extLst>
                  <a:ext uri="{FF2B5EF4-FFF2-40B4-BE49-F238E27FC236}">
                    <a16:creationId xmlns:a16="http://schemas.microsoft.com/office/drawing/2014/main" id="{39E5C92C-0C7B-393A-634B-C04DE388229C}"/>
                  </a:ext>
                </a:extLst>
              </p:cNvPr>
              <p:cNvSpPr>
                <a:spLocks noChangeArrowheads="1"/>
              </p:cNvSpPr>
              <p:nvPr/>
            </p:nvSpPr>
            <p:spPr bwMode="auto">
              <a:xfrm>
                <a:off x="3643002" y="5967575"/>
                <a:ext cx="138820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Personal Income  </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95" name="Rectangle 16">
                <a:extLst>
                  <a:ext uri="{FF2B5EF4-FFF2-40B4-BE49-F238E27FC236}">
                    <a16:creationId xmlns:a16="http://schemas.microsoft.com/office/drawing/2014/main" id="{A147EBC7-3624-256C-B417-51B2A3A398A5}"/>
                  </a:ext>
                </a:extLst>
              </p:cNvPr>
              <p:cNvSpPr>
                <a:spLocks noChangeArrowheads="1"/>
              </p:cNvSpPr>
              <p:nvPr/>
            </p:nvSpPr>
            <p:spPr bwMode="auto">
              <a:xfrm>
                <a:off x="1306585" y="6359127"/>
                <a:ext cx="372499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Working-Age Adults with SSI or Welfare Income  </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453" name="Rectangle 365">
              <a:extLst>
                <a:ext uri="{FF2B5EF4-FFF2-40B4-BE49-F238E27FC236}">
                  <a16:creationId xmlns:a16="http://schemas.microsoft.com/office/drawing/2014/main" id="{FADB83D1-41B8-4DAC-87D2-E358371C659C}"/>
                </a:ext>
              </a:extLst>
            </p:cNvPr>
            <p:cNvSpPr>
              <a:spLocks noChangeArrowheads="1"/>
            </p:cNvSpPr>
            <p:nvPr/>
          </p:nvSpPr>
          <p:spPr bwMode="auto">
            <a:xfrm>
              <a:off x="8604371" y="5273291"/>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9" name="Group 28">
            <a:extLst>
              <a:ext uri="{FF2B5EF4-FFF2-40B4-BE49-F238E27FC236}">
                <a16:creationId xmlns:a16="http://schemas.microsoft.com/office/drawing/2014/main" id="{694B6536-68E3-42C8-BAEB-7721A932E6F7}"/>
              </a:ext>
            </a:extLst>
          </p:cNvPr>
          <p:cNvGrpSpPr/>
          <p:nvPr/>
        </p:nvGrpSpPr>
        <p:grpSpPr>
          <a:xfrm>
            <a:off x="1481675" y="4005491"/>
            <a:ext cx="10484901" cy="372314"/>
            <a:chOff x="1481675" y="4005491"/>
            <a:chExt cx="10484901" cy="372314"/>
          </a:xfrm>
        </p:grpSpPr>
        <p:grpSp>
          <p:nvGrpSpPr>
            <p:cNvPr id="8" name="Group 7">
              <a:extLst>
                <a:ext uri="{FF2B5EF4-FFF2-40B4-BE49-F238E27FC236}">
                  <a16:creationId xmlns:a16="http://schemas.microsoft.com/office/drawing/2014/main" id="{328C9859-39EA-5E3C-21E7-995F2DD195D6}"/>
                </a:ext>
              </a:extLst>
            </p:cNvPr>
            <p:cNvGrpSpPr/>
            <p:nvPr/>
          </p:nvGrpSpPr>
          <p:grpSpPr>
            <a:xfrm>
              <a:off x="1481675" y="4005491"/>
              <a:ext cx="10484901" cy="372314"/>
              <a:chOff x="1481675" y="4005491"/>
              <a:chExt cx="10484901" cy="372314"/>
            </a:xfrm>
          </p:grpSpPr>
          <p:sp>
            <p:nvSpPr>
              <p:cNvPr id="467" name="Rectangle 466">
                <a:extLst>
                  <a:ext uri="{FF2B5EF4-FFF2-40B4-BE49-F238E27FC236}">
                    <a16:creationId xmlns:a16="http://schemas.microsoft.com/office/drawing/2014/main" id="{2F0AC09D-F1D6-65A0-5EA5-CCBFBC4CD023}"/>
                  </a:ext>
                </a:extLst>
              </p:cNvPr>
              <p:cNvSpPr/>
              <p:nvPr/>
            </p:nvSpPr>
            <p:spPr>
              <a:xfrm>
                <a:off x="5091646" y="4005491"/>
                <a:ext cx="6858000" cy="37231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4" name="Line 80">
                <a:extLst>
                  <a:ext uri="{FF2B5EF4-FFF2-40B4-BE49-F238E27FC236}">
                    <a16:creationId xmlns:a16="http://schemas.microsoft.com/office/drawing/2014/main" id="{2CE21F96-CC66-2268-0870-C30C59190EAB}"/>
                  </a:ext>
                </a:extLst>
              </p:cNvPr>
              <p:cNvSpPr>
                <a:spLocks noChangeShapeType="1"/>
              </p:cNvSpPr>
              <p:nvPr/>
            </p:nvSpPr>
            <p:spPr bwMode="auto">
              <a:xfrm>
                <a:off x="5111751" y="4196055"/>
                <a:ext cx="6854825" cy="0"/>
              </a:xfrm>
              <a:prstGeom prst="line">
                <a:avLst/>
              </a:prstGeom>
              <a:noFill/>
              <a:ln w="9525" cap="flat">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5" name="Freeform 81">
                <a:extLst>
                  <a:ext uri="{FF2B5EF4-FFF2-40B4-BE49-F238E27FC236}">
                    <a16:creationId xmlns:a16="http://schemas.microsoft.com/office/drawing/2014/main" id="{963AA87F-6CB6-4B6B-AD58-84C2D807C3BD}"/>
                  </a:ext>
                </a:extLst>
              </p:cNvPr>
              <p:cNvSpPr>
                <a:spLocks noEditPoints="1"/>
              </p:cNvSpPr>
              <p:nvPr/>
            </p:nvSpPr>
            <p:spPr bwMode="auto">
              <a:xfrm>
                <a:off x="5111751" y="4196055"/>
                <a:ext cx="6854825" cy="1588"/>
              </a:xfrm>
              <a:custGeom>
                <a:avLst/>
                <a:gdLst>
                  <a:gd name="T0" fmla="*/ 0 w 4318"/>
                  <a:gd name="T1" fmla="*/ 0 h 1"/>
                  <a:gd name="T2" fmla="*/ 0 w 4318"/>
                  <a:gd name="T3" fmla="*/ 1 h 1"/>
                  <a:gd name="T4" fmla="*/ 1080 w 4318"/>
                  <a:gd name="T5" fmla="*/ 0 h 1"/>
                  <a:gd name="T6" fmla="*/ 1080 w 4318"/>
                  <a:gd name="T7" fmla="*/ 1 h 1"/>
                  <a:gd name="T8" fmla="*/ 2159 w 4318"/>
                  <a:gd name="T9" fmla="*/ 0 h 1"/>
                  <a:gd name="T10" fmla="*/ 2159 w 4318"/>
                  <a:gd name="T11" fmla="*/ 1 h 1"/>
                  <a:gd name="T12" fmla="*/ 3238 w 4318"/>
                  <a:gd name="T13" fmla="*/ 0 h 1"/>
                  <a:gd name="T14" fmla="*/ 3238 w 4318"/>
                  <a:gd name="T15" fmla="*/ 1 h 1"/>
                  <a:gd name="T16" fmla="*/ 4318 w 4318"/>
                  <a:gd name="T17" fmla="*/ 0 h 1"/>
                  <a:gd name="T18" fmla="*/ 4318 w 4318"/>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18" h="1">
                    <a:moveTo>
                      <a:pt x="0" y="0"/>
                    </a:moveTo>
                    <a:lnTo>
                      <a:pt x="0" y="1"/>
                    </a:lnTo>
                    <a:moveTo>
                      <a:pt x="1080" y="0"/>
                    </a:moveTo>
                    <a:lnTo>
                      <a:pt x="1080" y="1"/>
                    </a:lnTo>
                    <a:moveTo>
                      <a:pt x="2159" y="0"/>
                    </a:moveTo>
                    <a:lnTo>
                      <a:pt x="2159" y="1"/>
                    </a:lnTo>
                    <a:moveTo>
                      <a:pt x="3238" y="0"/>
                    </a:moveTo>
                    <a:lnTo>
                      <a:pt x="3238" y="1"/>
                    </a:lnTo>
                    <a:moveTo>
                      <a:pt x="4318" y="0"/>
                    </a:moveTo>
                    <a:lnTo>
                      <a:pt x="4318" y="1"/>
                    </a:lnTo>
                  </a:path>
                </a:pathLst>
              </a:custGeom>
              <a:noFill/>
              <a:ln w="9525" cap="flat">
                <a:solidFill>
                  <a:srgbClr val="D9D9D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6" name="Line 82">
                <a:extLst>
                  <a:ext uri="{FF2B5EF4-FFF2-40B4-BE49-F238E27FC236}">
                    <a16:creationId xmlns:a16="http://schemas.microsoft.com/office/drawing/2014/main" id="{9300DC27-BDA9-2AD1-5319-83EBDCCBEA54}"/>
                  </a:ext>
                </a:extLst>
              </p:cNvPr>
              <p:cNvSpPr>
                <a:spLocks noChangeShapeType="1"/>
              </p:cNvSpPr>
              <p:nvPr/>
            </p:nvSpPr>
            <p:spPr bwMode="auto">
              <a:xfrm>
                <a:off x="5111751" y="4196055"/>
                <a:ext cx="6854825" cy="0"/>
              </a:xfrm>
              <a:prstGeom prst="line">
                <a:avLst/>
              </a:prstGeom>
              <a:noFill/>
              <a:ln w="9525"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7" name="Oval 83">
                <a:extLst>
                  <a:ext uri="{FF2B5EF4-FFF2-40B4-BE49-F238E27FC236}">
                    <a16:creationId xmlns:a16="http://schemas.microsoft.com/office/drawing/2014/main" id="{8990C022-4E0A-C5A1-5E79-6B579CC19C3B}"/>
                  </a:ext>
                </a:extLst>
              </p:cNvPr>
              <p:cNvSpPr>
                <a:spLocks noChangeArrowheads="1"/>
              </p:cNvSpPr>
              <p:nvPr/>
            </p:nvSpPr>
            <p:spPr bwMode="auto">
              <a:xfrm>
                <a:off x="10263188" y="4067468"/>
                <a:ext cx="254000" cy="255588"/>
              </a:xfrm>
              <a:prstGeom prst="ellipse">
                <a:avLst/>
              </a:pr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8" name="Oval 84">
                <a:extLst>
                  <a:ext uri="{FF2B5EF4-FFF2-40B4-BE49-F238E27FC236}">
                    <a16:creationId xmlns:a16="http://schemas.microsoft.com/office/drawing/2014/main" id="{3BB63F2C-1734-4243-1B04-0CBCE57CF0D8}"/>
                  </a:ext>
                </a:extLst>
              </p:cNvPr>
              <p:cNvSpPr>
                <a:spLocks noChangeArrowheads="1"/>
              </p:cNvSpPr>
              <p:nvPr/>
            </p:nvSpPr>
            <p:spPr bwMode="auto">
              <a:xfrm>
                <a:off x="10263188" y="4067468"/>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9" name="Oval 85">
                <a:extLst>
                  <a:ext uri="{FF2B5EF4-FFF2-40B4-BE49-F238E27FC236}">
                    <a16:creationId xmlns:a16="http://schemas.microsoft.com/office/drawing/2014/main" id="{A143AF96-68B0-7263-712B-72E1DE8B84F6}"/>
                  </a:ext>
                </a:extLst>
              </p:cNvPr>
              <p:cNvSpPr>
                <a:spLocks noChangeArrowheads="1"/>
              </p:cNvSpPr>
              <p:nvPr/>
            </p:nvSpPr>
            <p:spPr bwMode="auto">
              <a:xfrm>
                <a:off x="9647238" y="4069055"/>
                <a:ext cx="255588" cy="2555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0" name="Oval 86">
                <a:extLst>
                  <a:ext uri="{FF2B5EF4-FFF2-40B4-BE49-F238E27FC236}">
                    <a16:creationId xmlns:a16="http://schemas.microsoft.com/office/drawing/2014/main" id="{50C06CAE-E9C7-FDA1-0882-1E366965F3A6}"/>
                  </a:ext>
                </a:extLst>
              </p:cNvPr>
              <p:cNvSpPr>
                <a:spLocks noChangeArrowheads="1"/>
              </p:cNvSpPr>
              <p:nvPr/>
            </p:nvSpPr>
            <p:spPr bwMode="auto">
              <a:xfrm>
                <a:off x="9647238" y="4069055"/>
                <a:ext cx="255588" cy="255588"/>
              </a:xfrm>
              <a:prstGeom prst="ellipse">
                <a:avLst/>
              </a:prstGeom>
              <a:solidFill>
                <a:srgbClr val="002060"/>
              </a:solidFill>
              <a:ln w="952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1" name="Oval 87">
                <a:extLst>
                  <a:ext uri="{FF2B5EF4-FFF2-40B4-BE49-F238E27FC236}">
                    <a16:creationId xmlns:a16="http://schemas.microsoft.com/office/drawing/2014/main" id="{EC52F88C-4E7B-EC69-5441-98B06C694583}"/>
                  </a:ext>
                </a:extLst>
              </p:cNvPr>
              <p:cNvSpPr>
                <a:spLocks noChangeArrowheads="1"/>
              </p:cNvSpPr>
              <p:nvPr/>
            </p:nvSpPr>
            <p:spPr bwMode="auto">
              <a:xfrm>
                <a:off x="9852026" y="4069055"/>
                <a:ext cx="254000" cy="255588"/>
              </a:xfrm>
              <a:prstGeom prst="ellipse">
                <a:avLst/>
              </a:pr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2" name="Oval 88">
                <a:extLst>
                  <a:ext uri="{FF2B5EF4-FFF2-40B4-BE49-F238E27FC236}">
                    <a16:creationId xmlns:a16="http://schemas.microsoft.com/office/drawing/2014/main" id="{85BB496E-76D4-187E-8662-835BD03637FD}"/>
                  </a:ext>
                </a:extLst>
              </p:cNvPr>
              <p:cNvSpPr>
                <a:spLocks noChangeArrowheads="1"/>
              </p:cNvSpPr>
              <p:nvPr/>
            </p:nvSpPr>
            <p:spPr bwMode="auto">
              <a:xfrm>
                <a:off x="9852026" y="4069055"/>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3" name="Oval 89">
                <a:extLst>
                  <a:ext uri="{FF2B5EF4-FFF2-40B4-BE49-F238E27FC236}">
                    <a16:creationId xmlns:a16="http://schemas.microsoft.com/office/drawing/2014/main" id="{3543501C-F787-7ED5-0EA3-10AD2744D39C}"/>
                  </a:ext>
                </a:extLst>
              </p:cNvPr>
              <p:cNvSpPr>
                <a:spLocks noChangeArrowheads="1"/>
              </p:cNvSpPr>
              <p:nvPr/>
            </p:nvSpPr>
            <p:spPr bwMode="auto">
              <a:xfrm>
                <a:off x="11068051" y="4069055"/>
                <a:ext cx="255588" cy="255588"/>
              </a:xfrm>
              <a:prstGeom prst="ellipse">
                <a:avLst/>
              </a:pr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4" name="Oval 90">
                <a:extLst>
                  <a:ext uri="{FF2B5EF4-FFF2-40B4-BE49-F238E27FC236}">
                    <a16:creationId xmlns:a16="http://schemas.microsoft.com/office/drawing/2014/main" id="{2B0598C8-A63A-F812-3C63-72BFE30E8826}"/>
                  </a:ext>
                </a:extLst>
              </p:cNvPr>
              <p:cNvSpPr>
                <a:spLocks noChangeArrowheads="1"/>
              </p:cNvSpPr>
              <p:nvPr/>
            </p:nvSpPr>
            <p:spPr bwMode="auto">
              <a:xfrm>
                <a:off x="11068051" y="4069055"/>
                <a:ext cx="255588"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5" name="Oval 91">
                <a:extLst>
                  <a:ext uri="{FF2B5EF4-FFF2-40B4-BE49-F238E27FC236}">
                    <a16:creationId xmlns:a16="http://schemas.microsoft.com/office/drawing/2014/main" id="{5D792A85-2BD8-034B-A733-8AF935B353DC}"/>
                  </a:ext>
                </a:extLst>
              </p:cNvPr>
              <p:cNvSpPr>
                <a:spLocks noChangeArrowheads="1"/>
              </p:cNvSpPr>
              <p:nvPr/>
            </p:nvSpPr>
            <p:spPr bwMode="auto">
              <a:xfrm>
                <a:off x="10675938" y="4069055"/>
                <a:ext cx="254000" cy="2555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6" name="Oval 92">
                <a:extLst>
                  <a:ext uri="{FF2B5EF4-FFF2-40B4-BE49-F238E27FC236}">
                    <a16:creationId xmlns:a16="http://schemas.microsoft.com/office/drawing/2014/main" id="{E1876711-DB64-2F3F-6627-B5F02BB77322}"/>
                  </a:ext>
                </a:extLst>
              </p:cNvPr>
              <p:cNvSpPr>
                <a:spLocks noChangeArrowheads="1"/>
              </p:cNvSpPr>
              <p:nvPr/>
            </p:nvSpPr>
            <p:spPr bwMode="auto">
              <a:xfrm>
                <a:off x="10675938" y="4069055"/>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7" name="Oval 93">
                <a:extLst>
                  <a:ext uri="{FF2B5EF4-FFF2-40B4-BE49-F238E27FC236}">
                    <a16:creationId xmlns:a16="http://schemas.microsoft.com/office/drawing/2014/main" id="{B7AB7B9F-6EF8-299D-E327-87728F96837E}"/>
                  </a:ext>
                </a:extLst>
              </p:cNvPr>
              <p:cNvSpPr>
                <a:spLocks noChangeArrowheads="1"/>
              </p:cNvSpPr>
              <p:nvPr/>
            </p:nvSpPr>
            <p:spPr bwMode="auto">
              <a:xfrm>
                <a:off x="9278938" y="4069055"/>
                <a:ext cx="254000" cy="255588"/>
              </a:xfrm>
              <a:prstGeom prst="ellipse">
                <a:avLst/>
              </a:pr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8" name="Oval 94">
                <a:extLst>
                  <a:ext uri="{FF2B5EF4-FFF2-40B4-BE49-F238E27FC236}">
                    <a16:creationId xmlns:a16="http://schemas.microsoft.com/office/drawing/2014/main" id="{A428CFA6-5477-578E-A2DF-1A400C90B9C9}"/>
                  </a:ext>
                </a:extLst>
              </p:cNvPr>
              <p:cNvSpPr>
                <a:spLocks noChangeArrowheads="1"/>
              </p:cNvSpPr>
              <p:nvPr/>
            </p:nvSpPr>
            <p:spPr bwMode="auto">
              <a:xfrm>
                <a:off x="9278938" y="4069055"/>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9" name="Oval 95">
                <a:extLst>
                  <a:ext uri="{FF2B5EF4-FFF2-40B4-BE49-F238E27FC236}">
                    <a16:creationId xmlns:a16="http://schemas.microsoft.com/office/drawing/2014/main" id="{EAE6619C-708A-BC56-8740-6B73A78C673E}"/>
                  </a:ext>
                </a:extLst>
              </p:cNvPr>
              <p:cNvSpPr>
                <a:spLocks noChangeArrowheads="1"/>
              </p:cNvSpPr>
              <p:nvPr/>
            </p:nvSpPr>
            <p:spPr bwMode="auto">
              <a:xfrm>
                <a:off x="10469563" y="4069055"/>
                <a:ext cx="254000" cy="2555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0" name="Oval 96">
                <a:extLst>
                  <a:ext uri="{FF2B5EF4-FFF2-40B4-BE49-F238E27FC236}">
                    <a16:creationId xmlns:a16="http://schemas.microsoft.com/office/drawing/2014/main" id="{EF9AA9E1-CE7C-92FC-5B9C-2BEDC000DCEE}"/>
                  </a:ext>
                </a:extLst>
              </p:cNvPr>
              <p:cNvSpPr>
                <a:spLocks noChangeArrowheads="1"/>
              </p:cNvSpPr>
              <p:nvPr/>
            </p:nvSpPr>
            <p:spPr bwMode="auto">
              <a:xfrm>
                <a:off x="10469563" y="4069055"/>
                <a:ext cx="254000" cy="255588"/>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1" name="Oval 97">
                <a:extLst>
                  <a:ext uri="{FF2B5EF4-FFF2-40B4-BE49-F238E27FC236}">
                    <a16:creationId xmlns:a16="http://schemas.microsoft.com/office/drawing/2014/main" id="{1008E714-156D-5408-692D-650FB3AEBEBB}"/>
                  </a:ext>
                </a:extLst>
              </p:cNvPr>
              <p:cNvSpPr>
                <a:spLocks noChangeArrowheads="1"/>
              </p:cNvSpPr>
              <p:nvPr/>
            </p:nvSpPr>
            <p:spPr bwMode="auto">
              <a:xfrm>
                <a:off x="10058401" y="4069055"/>
                <a:ext cx="254000" cy="25558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2" name="Oval 98">
                <a:extLst>
                  <a:ext uri="{FF2B5EF4-FFF2-40B4-BE49-F238E27FC236}">
                    <a16:creationId xmlns:a16="http://schemas.microsoft.com/office/drawing/2014/main" id="{567A6A63-E11E-D3E3-174C-11AD82420E88}"/>
                  </a:ext>
                </a:extLst>
              </p:cNvPr>
              <p:cNvSpPr>
                <a:spLocks noChangeArrowheads="1"/>
              </p:cNvSpPr>
              <p:nvPr/>
            </p:nvSpPr>
            <p:spPr bwMode="auto">
              <a:xfrm>
                <a:off x="10058401" y="4069055"/>
                <a:ext cx="254000" cy="255588"/>
              </a:xfrm>
              <a:prstGeom prst="ellipse">
                <a:avLst/>
              </a:prstGeom>
              <a:solidFill>
                <a:schemeClr val="bg1"/>
              </a:solidFill>
              <a:ln w="952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4" name="Rectangle 100">
                <a:extLst>
                  <a:ext uri="{FF2B5EF4-FFF2-40B4-BE49-F238E27FC236}">
                    <a16:creationId xmlns:a16="http://schemas.microsoft.com/office/drawing/2014/main" id="{9C7713B2-E284-887F-F576-53BD5247ACE0}"/>
                  </a:ext>
                </a:extLst>
              </p:cNvPr>
              <p:cNvSpPr>
                <a:spLocks noChangeArrowheads="1"/>
              </p:cNvSpPr>
              <p:nvPr/>
            </p:nvSpPr>
            <p:spPr bwMode="auto">
              <a:xfrm>
                <a:off x="9744076" y="4130968"/>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a:t>
                </a:r>
                <a:endParaRPr kumimoji="0" lang="en-US" alt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55" name="Rectangle 101">
                <a:extLst>
                  <a:ext uri="{FF2B5EF4-FFF2-40B4-BE49-F238E27FC236}">
                    <a16:creationId xmlns:a16="http://schemas.microsoft.com/office/drawing/2014/main" id="{2CA68EB8-0AA9-AC62-DB81-CBF8BC95E33D}"/>
                  </a:ext>
                </a:extLst>
              </p:cNvPr>
              <p:cNvSpPr>
                <a:spLocks noChangeArrowheads="1"/>
              </p:cNvSpPr>
              <p:nvPr/>
            </p:nvSpPr>
            <p:spPr bwMode="auto">
              <a:xfrm>
                <a:off x="9950451" y="4130968"/>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56" name="Rectangle 102">
                <a:extLst>
                  <a:ext uri="{FF2B5EF4-FFF2-40B4-BE49-F238E27FC236}">
                    <a16:creationId xmlns:a16="http://schemas.microsoft.com/office/drawing/2014/main" id="{1B3D8CC0-0B3B-8BE5-1A64-921A516D0171}"/>
                  </a:ext>
                </a:extLst>
              </p:cNvPr>
              <p:cNvSpPr>
                <a:spLocks noChangeArrowheads="1"/>
              </p:cNvSpPr>
              <p:nvPr/>
            </p:nvSpPr>
            <p:spPr bwMode="auto">
              <a:xfrm>
                <a:off x="11164888" y="4130968"/>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3</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57" name="Rectangle 103">
                <a:extLst>
                  <a:ext uri="{FF2B5EF4-FFF2-40B4-BE49-F238E27FC236}">
                    <a16:creationId xmlns:a16="http://schemas.microsoft.com/office/drawing/2014/main" id="{FA46B765-C785-9403-11DC-754EE4517CD9}"/>
                  </a:ext>
                </a:extLst>
              </p:cNvPr>
              <p:cNvSpPr>
                <a:spLocks noChangeArrowheads="1"/>
              </p:cNvSpPr>
              <p:nvPr/>
            </p:nvSpPr>
            <p:spPr bwMode="auto">
              <a:xfrm>
                <a:off x="10772776" y="4130968"/>
                <a:ext cx="1158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4</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58" name="Rectangle 104">
                <a:extLst>
                  <a:ext uri="{FF2B5EF4-FFF2-40B4-BE49-F238E27FC236}">
                    <a16:creationId xmlns:a16="http://schemas.microsoft.com/office/drawing/2014/main" id="{F6FC3D76-E856-FB96-C415-51720E5740EB}"/>
                  </a:ext>
                </a:extLst>
              </p:cNvPr>
              <p:cNvSpPr>
                <a:spLocks noChangeArrowheads="1"/>
              </p:cNvSpPr>
              <p:nvPr/>
            </p:nvSpPr>
            <p:spPr bwMode="auto">
              <a:xfrm>
                <a:off x="9375776" y="4130968"/>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59" name="Rectangle 105">
                <a:extLst>
                  <a:ext uri="{FF2B5EF4-FFF2-40B4-BE49-F238E27FC236}">
                    <a16:creationId xmlns:a16="http://schemas.microsoft.com/office/drawing/2014/main" id="{BEAE7F48-F758-401E-392B-4837BA4D673A}"/>
                  </a:ext>
                </a:extLst>
              </p:cNvPr>
              <p:cNvSpPr>
                <a:spLocks noChangeArrowheads="1"/>
              </p:cNvSpPr>
              <p:nvPr/>
            </p:nvSpPr>
            <p:spPr bwMode="auto">
              <a:xfrm>
                <a:off x="10566401" y="4130968"/>
                <a:ext cx="1158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6</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60" name="Rectangle 106">
                <a:extLst>
                  <a:ext uri="{FF2B5EF4-FFF2-40B4-BE49-F238E27FC236}">
                    <a16:creationId xmlns:a16="http://schemas.microsoft.com/office/drawing/2014/main" id="{DD7525C2-DAF7-1A91-582C-45A036676EC0}"/>
                  </a:ext>
                </a:extLst>
              </p:cNvPr>
              <p:cNvSpPr>
                <a:spLocks noChangeArrowheads="1"/>
              </p:cNvSpPr>
              <p:nvPr/>
            </p:nvSpPr>
            <p:spPr bwMode="auto">
              <a:xfrm>
                <a:off x="10155238" y="4130968"/>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7</a:t>
                </a:r>
                <a:endPar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70" name="TextBox 469">
                <a:extLst>
                  <a:ext uri="{FF2B5EF4-FFF2-40B4-BE49-F238E27FC236}">
                    <a16:creationId xmlns:a16="http://schemas.microsoft.com/office/drawing/2014/main" id="{F8152C6F-BA1B-601C-EEF2-572D677E5804}"/>
                  </a:ext>
                </a:extLst>
              </p:cNvPr>
              <p:cNvSpPr txBox="1"/>
              <p:nvPr/>
            </p:nvSpPr>
            <p:spPr>
              <a:xfrm>
                <a:off x="1481675" y="4019060"/>
                <a:ext cx="357981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Workforce Need</a:t>
                </a:r>
              </a:p>
            </p:txBody>
          </p:sp>
        </p:grpSp>
        <p:sp>
          <p:nvSpPr>
            <p:cNvPr id="461" name="Rectangle 365">
              <a:extLst>
                <a:ext uri="{FF2B5EF4-FFF2-40B4-BE49-F238E27FC236}">
                  <a16:creationId xmlns:a16="http://schemas.microsoft.com/office/drawing/2014/main" id="{D8E4783C-BC28-4980-BE4A-AFD666358B3A}"/>
                </a:ext>
              </a:extLst>
            </p:cNvPr>
            <p:cNvSpPr>
              <a:spLocks noChangeArrowheads="1"/>
            </p:cNvSpPr>
            <p:nvPr/>
          </p:nvSpPr>
          <p:spPr bwMode="auto">
            <a:xfrm>
              <a:off x="10161855" y="4133652"/>
              <a:ext cx="5770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7</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cxnSp>
        <p:nvCxnSpPr>
          <p:cNvPr id="426" name="Straight Connector 425">
            <a:extLst>
              <a:ext uri="{FF2B5EF4-FFF2-40B4-BE49-F238E27FC236}">
                <a16:creationId xmlns:a16="http://schemas.microsoft.com/office/drawing/2014/main" id="{EE259456-4BC0-4974-B442-D4A8780F5058}"/>
              </a:ext>
            </a:extLst>
          </p:cNvPr>
          <p:cNvCxnSpPr>
            <a:cxnSpLocks/>
          </p:cNvCxnSpPr>
          <p:nvPr/>
        </p:nvCxnSpPr>
        <p:spPr>
          <a:xfrm>
            <a:off x="8580036" y="1087823"/>
            <a:ext cx="0" cy="560225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a:extLst>
              <a:ext uri="{FF2B5EF4-FFF2-40B4-BE49-F238E27FC236}">
                <a16:creationId xmlns:a16="http://schemas.microsoft.com/office/drawing/2014/main" id="{6E921C7D-4079-459B-8001-C8DC741F09D1}"/>
              </a:ext>
            </a:extLst>
          </p:cNvPr>
          <p:cNvCxnSpPr>
            <a:cxnSpLocks/>
          </p:cNvCxnSpPr>
          <p:nvPr/>
        </p:nvCxnSpPr>
        <p:spPr>
          <a:xfrm>
            <a:off x="6934200" y="1080184"/>
            <a:ext cx="0" cy="560225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4DF0B4BD-7BE6-4DE3-8AC0-566A0B957141}"/>
              </a:ext>
            </a:extLst>
          </p:cNvPr>
          <p:cNvCxnSpPr>
            <a:cxnSpLocks/>
          </p:cNvCxnSpPr>
          <p:nvPr/>
        </p:nvCxnSpPr>
        <p:spPr>
          <a:xfrm>
            <a:off x="10337557" y="1080184"/>
            <a:ext cx="49456" cy="560225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7403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TextBox 273">
            <a:extLst>
              <a:ext uri="{FF2B5EF4-FFF2-40B4-BE49-F238E27FC236}">
                <a16:creationId xmlns:a16="http://schemas.microsoft.com/office/drawing/2014/main" id="{9E695003-B466-97EA-C9C9-68A4B3D3BCD6}"/>
              </a:ext>
            </a:extLst>
          </p:cNvPr>
          <p:cNvSpPr txBox="1"/>
          <p:nvPr/>
        </p:nvSpPr>
        <p:spPr>
          <a:xfrm>
            <a:off x="1370653" y="336332"/>
            <a:ext cx="945069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Alabama Workforce Regions</a:t>
            </a:r>
            <a:endParaRPr kumimoji="0" lang="en-US" sz="2800" b="1" i="0" u="none" strike="noStrike" kern="1200" cap="none" spc="0" normalizeH="0" baseline="0" noProof="0" dirty="0">
              <a:ln>
                <a:noFill/>
              </a:ln>
              <a:solidFill>
                <a:srgbClr val="4472C4">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4" name="Group 3">
            <a:extLst>
              <a:ext uri="{FF2B5EF4-FFF2-40B4-BE49-F238E27FC236}">
                <a16:creationId xmlns:a16="http://schemas.microsoft.com/office/drawing/2014/main" id="{830B3108-66E0-DD8F-6652-601D31E40D25}"/>
              </a:ext>
            </a:extLst>
          </p:cNvPr>
          <p:cNvGrpSpPr/>
          <p:nvPr/>
        </p:nvGrpSpPr>
        <p:grpSpPr>
          <a:xfrm>
            <a:off x="4484688" y="1225550"/>
            <a:ext cx="3332162" cy="5376863"/>
            <a:chOff x="4484688" y="1225550"/>
            <a:chExt cx="3332162" cy="5376863"/>
          </a:xfrm>
        </p:grpSpPr>
        <p:sp>
          <p:nvSpPr>
            <p:cNvPr id="6" name="AutoShape 3">
              <a:extLst>
                <a:ext uri="{FF2B5EF4-FFF2-40B4-BE49-F238E27FC236}">
                  <a16:creationId xmlns:a16="http://schemas.microsoft.com/office/drawing/2014/main" id="{FBF3ECF9-6DB6-96B0-79B6-26D59197A9A8}"/>
                </a:ext>
              </a:extLst>
            </p:cNvPr>
            <p:cNvSpPr>
              <a:spLocks noChangeAspect="1" noChangeArrowheads="1" noTextEdit="1"/>
            </p:cNvSpPr>
            <p:nvPr/>
          </p:nvSpPr>
          <p:spPr bwMode="auto">
            <a:xfrm>
              <a:off x="4484688" y="1225550"/>
              <a:ext cx="3332162" cy="537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5">
              <a:extLst>
                <a:ext uri="{FF2B5EF4-FFF2-40B4-BE49-F238E27FC236}">
                  <a16:creationId xmlns:a16="http://schemas.microsoft.com/office/drawing/2014/main" id="{F9BA57EF-C0A7-6F03-57E6-CC3FBFDACC68}"/>
                </a:ext>
              </a:extLst>
            </p:cNvPr>
            <p:cNvSpPr>
              <a:spLocks/>
            </p:cNvSpPr>
            <p:nvPr/>
          </p:nvSpPr>
          <p:spPr bwMode="auto">
            <a:xfrm>
              <a:off x="4496749" y="4206977"/>
              <a:ext cx="1676400" cy="1454150"/>
            </a:xfrm>
            <a:custGeom>
              <a:avLst/>
              <a:gdLst>
                <a:gd name="T0" fmla="*/ 0 w 1056"/>
                <a:gd name="T1" fmla="*/ 242 h 916"/>
                <a:gd name="T2" fmla="*/ 7 w 1056"/>
                <a:gd name="T3" fmla="*/ 189 h 916"/>
                <a:gd name="T4" fmla="*/ 12 w 1056"/>
                <a:gd name="T5" fmla="*/ 136 h 916"/>
                <a:gd name="T6" fmla="*/ 18 w 1056"/>
                <a:gd name="T7" fmla="*/ 77 h 916"/>
                <a:gd name="T8" fmla="*/ 25 w 1056"/>
                <a:gd name="T9" fmla="*/ 18 h 916"/>
                <a:gd name="T10" fmla="*/ 71 w 1056"/>
                <a:gd name="T11" fmla="*/ 0 h 916"/>
                <a:gd name="T12" fmla="*/ 142 w 1056"/>
                <a:gd name="T13" fmla="*/ 0 h 916"/>
                <a:gd name="T14" fmla="*/ 206 w 1056"/>
                <a:gd name="T15" fmla="*/ 0 h 916"/>
                <a:gd name="T16" fmla="*/ 278 w 1056"/>
                <a:gd name="T17" fmla="*/ 0 h 916"/>
                <a:gd name="T18" fmla="*/ 307 w 1056"/>
                <a:gd name="T19" fmla="*/ 18 h 916"/>
                <a:gd name="T20" fmla="*/ 283 w 1056"/>
                <a:gd name="T21" fmla="*/ 12 h 916"/>
                <a:gd name="T22" fmla="*/ 272 w 1056"/>
                <a:gd name="T23" fmla="*/ 41 h 916"/>
                <a:gd name="T24" fmla="*/ 265 w 1056"/>
                <a:gd name="T25" fmla="*/ 95 h 916"/>
                <a:gd name="T26" fmla="*/ 248 w 1056"/>
                <a:gd name="T27" fmla="*/ 130 h 916"/>
                <a:gd name="T28" fmla="*/ 236 w 1056"/>
                <a:gd name="T29" fmla="*/ 165 h 916"/>
                <a:gd name="T30" fmla="*/ 206 w 1056"/>
                <a:gd name="T31" fmla="*/ 201 h 916"/>
                <a:gd name="T32" fmla="*/ 236 w 1056"/>
                <a:gd name="T33" fmla="*/ 224 h 916"/>
                <a:gd name="T34" fmla="*/ 295 w 1056"/>
                <a:gd name="T35" fmla="*/ 224 h 916"/>
                <a:gd name="T36" fmla="*/ 360 w 1056"/>
                <a:gd name="T37" fmla="*/ 224 h 916"/>
                <a:gd name="T38" fmla="*/ 437 w 1056"/>
                <a:gd name="T39" fmla="*/ 224 h 916"/>
                <a:gd name="T40" fmla="*/ 495 w 1056"/>
                <a:gd name="T41" fmla="*/ 213 h 916"/>
                <a:gd name="T42" fmla="*/ 495 w 1056"/>
                <a:gd name="T43" fmla="*/ 147 h 916"/>
                <a:gd name="T44" fmla="*/ 537 w 1056"/>
                <a:gd name="T45" fmla="*/ 124 h 916"/>
                <a:gd name="T46" fmla="*/ 554 w 1056"/>
                <a:gd name="T47" fmla="*/ 47 h 916"/>
                <a:gd name="T48" fmla="*/ 584 w 1056"/>
                <a:gd name="T49" fmla="*/ 36 h 916"/>
                <a:gd name="T50" fmla="*/ 608 w 1056"/>
                <a:gd name="T51" fmla="*/ 41 h 916"/>
                <a:gd name="T52" fmla="*/ 631 w 1056"/>
                <a:gd name="T53" fmla="*/ 53 h 916"/>
                <a:gd name="T54" fmla="*/ 643 w 1056"/>
                <a:gd name="T55" fmla="*/ 77 h 916"/>
                <a:gd name="T56" fmla="*/ 672 w 1056"/>
                <a:gd name="T57" fmla="*/ 82 h 916"/>
                <a:gd name="T58" fmla="*/ 690 w 1056"/>
                <a:gd name="T59" fmla="*/ 113 h 916"/>
                <a:gd name="T60" fmla="*/ 702 w 1056"/>
                <a:gd name="T61" fmla="*/ 113 h 916"/>
                <a:gd name="T62" fmla="*/ 708 w 1056"/>
                <a:gd name="T63" fmla="*/ 130 h 916"/>
                <a:gd name="T64" fmla="*/ 731 w 1056"/>
                <a:gd name="T65" fmla="*/ 154 h 916"/>
                <a:gd name="T66" fmla="*/ 744 w 1056"/>
                <a:gd name="T67" fmla="*/ 165 h 916"/>
                <a:gd name="T68" fmla="*/ 755 w 1056"/>
                <a:gd name="T69" fmla="*/ 177 h 916"/>
                <a:gd name="T70" fmla="*/ 802 w 1056"/>
                <a:gd name="T71" fmla="*/ 183 h 916"/>
                <a:gd name="T72" fmla="*/ 884 w 1056"/>
                <a:gd name="T73" fmla="*/ 183 h 916"/>
                <a:gd name="T74" fmla="*/ 943 w 1056"/>
                <a:gd name="T75" fmla="*/ 183 h 916"/>
                <a:gd name="T76" fmla="*/ 925 w 1056"/>
                <a:gd name="T77" fmla="*/ 242 h 916"/>
                <a:gd name="T78" fmla="*/ 914 w 1056"/>
                <a:gd name="T79" fmla="*/ 308 h 916"/>
                <a:gd name="T80" fmla="*/ 914 w 1056"/>
                <a:gd name="T81" fmla="*/ 367 h 916"/>
                <a:gd name="T82" fmla="*/ 914 w 1056"/>
                <a:gd name="T83" fmla="*/ 437 h 916"/>
                <a:gd name="T84" fmla="*/ 920 w 1056"/>
                <a:gd name="T85" fmla="*/ 478 h 916"/>
                <a:gd name="T86" fmla="*/ 932 w 1056"/>
                <a:gd name="T87" fmla="*/ 514 h 916"/>
                <a:gd name="T88" fmla="*/ 950 w 1056"/>
                <a:gd name="T89" fmla="*/ 544 h 916"/>
                <a:gd name="T90" fmla="*/ 1008 w 1056"/>
                <a:gd name="T91" fmla="*/ 550 h 916"/>
                <a:gd name="T92" fmla="*/ 1032 w 1056"/>
                <a:gd name="T93" fmla="*/ 591 h 916"/>
                <a:gd name="T94" fmla="*/ 1049 w 1056"/>
                <a:gd name="T95" fmla="*/ 626 h 916"/>
                <a:gd name="T96" fmla="*/ 1049 w 1056"/>
                <a:gd name="T97" fmla="*/ 650 h 916"/>
                <a:gd name="T98" fmla="*/ 1032 w 1056"/>
                <a:gd name="T99" fmla="*/ 686 h 916"/>
                <a:gd name="T100" fmla="*/ 1032 w 1056"/>
                <a:gd name="T101" fmla="*/ 756 h 916"/>
                <a:gd name="T102" fmla="*/ 1032 w 1056"/>
                <a:gd name="T103" fmla="*/ 833 h 916"/>
                <a:gd name="T104" fmla="*/ 1032 w 1056"/>
                <a:gd name="T105" fmla="*/ 892 h 916"/>
                <a:gd name="T106" fmla="*/ 1008 w 1056"/>
                <a:gd name="T107" fmla="*/ 916 h 916"/>
                <a:gd name="T108" fmla="*/ 955 w 1056"/>
                <a:gd name="T109" fmla="*/ 910 h 916"/>
                <a:gd name="T110" fmla="*/ 896 w 1056"/>
                <a:gd name="T111" fmla="*/ 910 h 916"/>
                <a:gd name="T112" fmla="*/ 837 w 1056"/>
                <a:gd name="T113" fmla="*/ 910 h 916"/>
                <a:gd name="T114" fmla="*/ 778 w 1056"/>
                <a:gd name="T115" fmla="*/ 910 h 916"/>
                <a:gd name="T116" fmla="*/ 726 w 1056"/>
                <a:gd name="T117" fmla="*/ 916 h 916"/>
                <a:gd name="T118" fmla="*/ 0 w 1056"/>
                <a:gd name="T119" fmla="*/ 295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56" h="916">
                  <a:moveTo>
                    <a:pt x="0" y="295"/>
                  </a:moveTo>
                  <a:lnTo>
                    <a:pt x="0" y="290"/>
                  </a:lnTo>
                  <a:lnTo>
                    <a:pt x="0" y="283"/>
                  </a:lnTo>
                  <a:lnTo>
                    <a:pt x="0" y="278"/>
                  </a:lnTo>
                  <a:lnTo>
                    <a:pt x="0" y="272"/>
                  </a:lnTo>
                  <a:lnTo>
                    <a:pt x="0" y="266"/>
                  </a:lnTo>
                  <a:lnTo>
                    <a:pt x="0" y="260"/>
                  </a:lnTo>
                  <a:lnTo>
                    <a:pt x="0" y="254"/>
                  </a:lnTo>
                  <a:lnTo>
                    <a:pt x="0" y="249"/>
                  </a:lnTo>
                  <a:lnTo>
                    <a:pt x="0" y="242"/>
                  </a:lnTo>
                  <a:lnTo>
                    <a:pt x="0" y="236"/>
                  </a:lnTo>
                  <a:lnTo>
                    <a:pt x="7" y="236"/>
                  </a:lnTo>
                  <a:lnTo>
                    <a:pt x="7" y="231"/>
                  </a:lnTo>
                  <a:lnTo>
                    <a:pt x="7" y="224"/>
                  </a:lnTo>
                  <a:lnTo>
                    <a:pt x="7" y="218"/>
                  </a:lnTo>
                  <a:lnTo>
                    <a:pt x="7" y="213"/>
                  </a:lnTo>
                  <a:lnTo>
                    <a:pt x="7" y="206"/>
                  </a:lnTo>
                  <a:lnTo>
                    <a:pt x="7" y="201"/>
                  </a:lnTo>
                  <a:lnTo>
                    <a:pt x="7" y="195"/>
                  </a:lnTo>
                  <a:lnTo>
                    <a:pt x="7" y="189"/>
                  </a:lnTo>
                  <a:lnTo>
                    <a:pt x="7" y="183"/>
                  </a:lnTo>
                  <a:lnTo>
                    <a:pt x="12" y="183"/>
                  </a:lnTo>
                  <a:lnTo>
                    <a:pt x="12" y="177"/>
                  </a:lnTo>
                  <a:lnTo>
                    <a:pt x="12" y="172"/>
                  </a:lnTo>
                  <a:lnTo>
                    <a:pt x="12" y="165"/>
                  </a:lnTo>
                  <a:lnTo>
                    <a:pt x="12" y="159"/>
                  </a:lnTo>
                  <a:lnTo>
                    <a:pt x="12" y="154"/>
                  </a:lnTo>
                  <a:lnTo>
                    <a:pt x="12" y="147"/>
                  </a:lnTo>
                  <a:lnTo>
                    <a:pt x="12" y="141"/>
                  </a:lnTo>
                  <a:lnTo>
                    <a:pt x="12" y="136"/>
                  </a:lnTo>
                  <a:lnTo>
                    <a:pt x="12" y="130"/>
                  </a:lnTo>
                  <a:lnTo>
                    <a:pt x="18" y="124"/>
                  </a:lnTo>
                  <a:lnTo>
                    <a:pt x="18" y="118"/>
                  </a:lnTo>
                  <a:lnTo>
                    <a:pt x="18" y="113"/>
                  </a:lnTo>
                  <a:lnTo>
                    <a:pt x="18" y="106"/>
                  </a:lnTo>
                  <a:lnTo>
                    <a:pt x="18" y="100"/>
                  </a:lnTo>
                  <a:lnTo>
                    <a:pt x="18" y="95"/>
                  </a:lnTo>
                  <a:lnTo>
                    <a:pt x="18" y="88"/>
                  </a:lnTo>
                  <a:lnTo>
                    <a:pt x="18" y="82"/>
                  </a:lnTo>
                  <a:lnTo>
                    <a:pt x="18" y="77"/>
                  </a:lnTo>
                  <a:lnTo>
                    <a:pt x="25" y="71"/>
                  </a:lnTo>
                  <a:lnTo>
                    <a:pt x="25" y="65"/>
                  </a:lnTo>
                  <a:lnTo>
                    <a:pt x="25" y="59"/>
                  </a:lnTo>
                  <a:lnTo>
                    <a:pt x="25" y="53"/>
                  </a:lnTo>
                  <a:lnTo>
                    <a:pt x="25" y="47"/>
                  </a:lnTo>
                  <a:lnTo>
                    <a:pt x="25" y="41"/>
                  </a:lnTo>
                  <a:lnTo>
                    <a:pt x="25" y="36"/>
                  </a:lnTo>
                  <a:lnTo>
                    <a:pt x="25" y="29"/>
                  </a:lnTo>
                  <a:lnTo>
                    <a:pt x="25" y="23"/>
                  </a:lnTo>
                  <a:lnTo>
                    <a:pt x="25" y="18"/>
                  </a:lnTo>
                  <a:lnTo>
                    <a:pt x="30" y="18"/>
                  </a:lnTo>
                  <a:lnTo>
                    <a:pt x="30" y="12"/>
                  </a:lnTo>
                  <a:lnTo>
                    <a:pt x="30" y="5"/>
                  </a:lnTo>
                  <a:lnTo>
                    <a:pt x="30" y="0"/>
                  </a:lnTo>
                  <a:lnTo>
                    <a:pt x="41" y="0"/>
                  </a:lnTo>
                  <a:lnTo>
                    <a:pt x="48" y="0"/>
                  </a:lnTo>
                  <a:lnTo>
                    <a:pt x="53" y="0"/>
                  </a:lnTo>
                  <a:lnTo>
                    <a:pt x="59" y="0"/>
                  </a:lnTo>
                  <a:lnTo>
                    <a:pt x="66" y="0"/>
                  </a:lnTo>
                  <a:lnTo>
                    <a:pt x="71" y="0"/>
                  </a:lnTo>
                  <a:lnTo>
                    <a:pt x="77" y="0"/>
                  </a:lnTo>
                  <a:lnTo>
                    <a:pt x="82" y="0"/>
                  </a:lnTo>
                  <a:lnTo>
                    <a:pt x="89" y="0"/>
                  </a:lnTo>
                  <a:lnTo>
                    <a:pt x="100" y="0"/>
                  </a:lnTo>
                  <a:lnTo>
                    <a:pt x="113" y="0"/>
                  </a:lnTo>
                  <a:lnTo>
                    <a:pt x="118" y="0"/>
                  </a:lnTo>
                  <a:lnTo>
                    <a:pt x="124" y="0"/>
                  </a:lnTo>
                  <a:lnTo>
                    <a:pt x="130" y="0"/>
                  </a:lnTo>
                  <a:lnTo>
                    <a:pt x="136" y="0"/>
                  </a:lnTo>
                  <a:lnTo>
                    <a:pt x="142" y="0"/>
                  </a:lnTo>
                  <a:lnTo>
                    <a:pt x="154" y="0"/>
                  </a:lnTo>
                  <a:lnTo>
                    <a:pt x="159" y="0"/>
                  </a:lnTo>
                  <a:lnTo>
                    <a:pt x="165" y="0"/>
                  </a:lnTo>
                  <a:lnTo>
                    <a:pt x="172" y="0"/>
                  </a:lnTo>
                  <a:lnTo>
                    <a:pt x="177" y="0"/>
                  </a:lnTo>
                  <a:lnTo>
                    <a:pt x="183" y="0"/>
                  </a:lnTo>
                  <a:lnTo>
                    <a:pt x="189" y="0"/>
                  </a:lnTo>
                  <a:lnTo>
                    <a:pt x="195" y="0"/>
                  </a:lnTo>
                  <a:lnTo>
                    <a:pt x="201" y="0"/>
                  </a:lnTo>
                  <a:lnTo>
                    <a:pt x="206" y="0"/>
                  </a:lnTo>
                  <a:lnTo>
                    <a:pt x="213" y="0"/>
                  </a:lnTo>
                  <a:lnTo>
                    <a:pt x="218" y="0"/>
                  </a:lnTo>
                  <a:lnTo>
                    <a:pt x="224" y="0"/>
                  </a:lnTo>
                  <a:lnTo>
                    <a:pt x="231" y="0"/>
                  </a:lnTo>
                  <a:lnTo>
                    <a:pt x="236" y="0"/>
                  </a:lnTo>
                  <a:lnTo>
                    <a:pt x="242" y="0"/>
                  </a:lnTo>
                  <a:lnTo>
                    <a:pt x="248" y="0"/>
                  </a:lnTo>
                  <a:lnTo>
                    <a:pt x="265" y="0"/>
                  </a:lnTo>
                  <a:lnTo>
                    <a:pt x="272" y="0"/>
                  </a:lnTo>
                  <a:lnTo>
                    <a:pt x="278" y="0"/>
                  </a:lnTo>
                  <a:lnTo>
                    <a:pt x="283" y="0"/>
                  </a:lnTo>
                  <a:lnTo>
                    <a:pt x="289" y="0"/>
                  </a:lnTo>
                  <a:lnTo>
                    <a:pt x="295" y="0"/>
                  </a:lnTo>
                  <a:lnTo>
                    <a:pt x="313" y="0"/>
                  </a:lnTo>
                  <a:lnTo>
                    <a:pt x="319" y="0"/>
                  </a:lnTo>
                  <a:lnTo>
                    <a:pt x="313" y="5"/>
                  </a:lnTo>
                  <a:lnTo>
                    <a:pt x="313" y="12"/>
                  </a:lnTo>
                  <a:lnTo>
                    <a:pt x="319" y="18"/>
                  </a:lnTo>
                  <a:lnTo>
                    <a:pt x="313" y="18"/>
                  </a:lnTo>
                  <a:lnTo>
                    <a:pt x="307" y="18"/>
                  </a:lnTo>
                  <a:lnTo>
                    <a:pt x="313" y="12"/>
                  </a:lnTo>
                  <a:lnTo>
                    <a:pt x="313" y="5"/>
                  </a:lnTo>
                  <a:lnTo>
                    <a:pt x="307" y="5"/>
                  </a:lnTo>
                  <a:lnTo>
                    <a:pt x="301" y="5"/>
                  </a:lnTo>
                  <a:lnTo>
                    <a:pt x="295" y="12"/>
                  </a:lnTo>
                  <a:lnTo>
                    <a:pt x="295" y="5"/>
                  </a:lnTo>
                  <a:lnTo>
                    <a:pt x="289" y="5"/>
                  </a:lnTo>
                  <a:lnTo>
                    <a:pt x="289" y="0"/>
                  </a:lnTo>
                  <a:lnTo>
                    <a:pt x="283" y="5"/>
                  </a:lnTo>
                  <a:lnTo>
                    <a:pt x="283" y="12"/>
                  </a:lnTo>
                  <a:lnTo>
                    <a:pt x="278" y="12"/>
                  </a:lnTo>
                  <a:lnTo>
                    <a:pt x="272" y="12"/>
                  </a:lnTo>
                  <a:lnTo>
                    <a:pt x="272" y="18"/>
                  </a:lnTo>
                  <a:lnTo>
                    <a:pt x="265" y="18"/>
                  </a:lnTo>
                  <a:lnTo>
                    <a:pt x="265" y="23"/>
                  </a:lnTo>
                  <a:lnTo>
                    <a:pt x="260" y="23"/>
                  </a:lnTo>
                  <a:lnTo>
                    <a:pt x="260" y="29"/>
                  </a:lnTo>
                  <a:lnTo>
                    <a:pt x="265" y="29"/>
                  </a:lnTo>
                  <a:lnTo>
                    <a:pt x="272" y="36"/>
                  </a:lnTo>
                  <a:lnTo>
                    <a:pt x="272" y="41"/>
                  </a:lnTo>
                  <a:lnTo>
                    <a:pt x="265" y="47"/>
                  </a:lnTo>
                  <a:lnTo>
                    <a:pt x="265" y="53"/>
                  </a:lnTo>
                  <a:lnTo>
                    <a:pt x="272" y="59"/>
                  </a:lnTo>
                  <a:lnTo>
                    <a:pt x="272" y="65"/>
                  </a:lnTo>
                  <a:lnTo>
                    <a:pt x="265" y="71"/>
                  </a:lnTo>
                  <a:lnTo>
                    <a:pt x="265" y="77"/>
                  </a:lnTo>
                  <a:lnTo>
                    <a:pt x="272" y="82"/>
                  </a:lnTo>
                  <a:lnTo>
                    <a:pt x="272" y="88"/>
                  </a:lnTo>
                  <a:lnTo>
                    <a:pt x="272" y="95"/>
                  </a:lnTo>
                  <a:lnTo>
                    <a:pt x="265" y="95"/>
                  </a:lnTo>
                  <a:lnTo>
                    <a:pt x="265" y="100"/>
                  </a:lnTo>
                  <a:lnTo>
                    <a:pt x="265" y="106"/>
                  </a:lnTo>
                  <a:lnTo>
                    <a:pt x="265" y="113"/>
                  </a:lnTo>
                  <a:lnTo>
                    <a:pt x="260" y="113"/>
                  </a:lnTo>
                  <a:lnTo>
                    <a:pt x="260" y="118"/>
                  </a:lnTo>
                  <a:lnTo>
                    <a:pt x="260" y="113"/>
                  </a:lnTo>
                  <a:lnTo>
                    <a:pt x="254" y="113"/>
                  </a:lnTo>
                  <a:lnTo>
                    <a:pt x="254" y="118"/>
                  </a:lnTo>
                  <a:lnTo>
                    <a:pt x="248" y="124"/>
                  </a:lnTo>
                  <a:lnTo>
                    <a:pt x="248" y="130"/>
                  </a:lnTo>
                  <a:lnTo>
                    <a:pt x="248" y="136"/>
                  </a:lnTo>
                  <a:lnTo>
                    <a:pt x="248" y="141"/>
                  </a:lnTo>
                  <a:lnTo>
                    <a:pt x="242" y="141"/>
                  </a:lnTo>
                  <a:lnTo>
                    <a:pt x="242" y="147"/>
                  </a:lnTo>
                  <a:lnTo>
                    <a:pt x="248" y="147"/>
                  </a:lnTo>
                  <a:lnTo>
                    <a:pt x="248" y="154"/>
                  </a:lnTo>
                  <a:lnTo>
                    <a:pt x="248" y="159"/>
                  </a:lnTo>
                  <a:lnTo>
                    <a:pt x="242" y="159"/>
                  </a:lnTo>
                  <a:lnTo>
                    <a:pt x="242" y="165"/>
                  </a:lnTo>
                  <a:lnTo>
                    <a:pt x="236" y="165"/>
                  </a:lnTo>
                  <a:lnTo>
                    <a:pt x="236" y="172"/>
                  </a:lnTo>
                  <a:lnTo>
                    <a:pt x="231" y="172"/>
                  </a:lnTo>
                  <a:lnTo>
                    <a:pt x="224" y="165"/>
                  </a:lnTo>
                  <a:lnTo>
                    <a:pt x="218" y="165"/>
                  </a:lnTo>
                  <a:lnTo>
                    <a:pt x="218" y="172"/>
                  </a:lnTo>
                  <a:lnTo>
                    <a:pt x="206" y="177"/>
                  </a:lnTo>
                  <a:lnTo>
                    <a:pt x="206" y="183"/>
                  </a:lnTo>
                  <a:lnTo>
                    <a:pt x="206" y="189"/>
                  </a:lnTo>
                  <a:lnTo>
                    <a:pt x="206" y="195"/>
                  </a:lnTo>
                  <a:lnTo>
                    <a:pt x="206" y="201"/>
                  </a:lnTo>
                  <a:lnTo>
                    <a:pt x="206" y="206"/>
                  </a:lnTo>
                  <a:lnTo>
                    <a:pt x="206" y="213"/>
                  </a:lnTo>
                  <a:lnTo>
                    <a:pt x="213" y="218"/>
                  </a:lnTo>
                  <a:lnTo>
                    <a:pt x="218" y="218"/>
                  </a:lnTo>
                  <a:lnTo>
                    <a:pt x="218" y="213"/>
                  </a:lnTo>
                  <a:lnTo>
                    <a:pt x="224" y="213"/>
                  </a:lnTo>
                  <a:lnTo>
                    <a:pt x="224" y="218"/>
                  </a:lnTo>
                  <a:lnTo>
                    <a:pt x="231" y="218"/>
                  </a:lnTo>
                  <a:lnTo>
                    <a:pt x="231" y="224"/>
                  </a:lnTo>
                  <a:lnTo>
                    <a:pt x="236" y="224"/>
                  </a:lnTo>
                  <a:lnTo>
                    <a:pt x="242" y="224"/>
                  </a:lnTo>
                  <a:lnTo>
                    <a:pt x="248" y="224"/>
                  </a:lnTo>
                  <a:lnTo>
                    <a:pt x="254" y="224"/>
                  </a:lnTo>
                  <a:lnTo>
                    <a:pt x="260" y="224"/>
                  </a:lnTo>
                  <a:lnTo>
                    <a:pt x="265" y="224"/>
                  </a:lnTo>
                  <a:lnTo>
                    <a:pt x="272" y="224"/>
                  </a:lnTo>
                  <a:lnTo>
                    <a:pt x="278" y="224"/>
                  </a:lnTo>
                  <a:lnTo>
                    <a:pt x="283" y="224"/>
                  </a:lnTo>
                  <a:lnTo>
                    <a:pt x="289" y="224"/>
                  </a:lnTo>
                  <a:lnTo>
                    <a:pt x="295" y="224"/>
                  </a:lnTo>
                  <a:lnTo>
                    <a:pt x="301" y="224"/>
                  </a:lnTo>
                  <a:lnTo>
                    <a:pt x="307" y="224"/>
                  </a:lnTo>
                  <a:lnTo>
                    <a:pt x="313" y="224"/>
                  </a:lnTo>
                  <a:lnTo>
                    <a:pt x="319" y="224"/>
                  </a:lnTo>
                  <a:lnTo>
                    <a:pt x="330" y="224"/>
                  </a:lnTo>
                  <a:lnTo>
                    <a:pt x="337" y="224"/>
                  </a:lnTo>
                  <a:lnTo>
                    <a:pt x="342" y="224"/>
                  </a:lnTo>
                  <a:lnTo>
                    <a:pt x="348" y="224"/>
                  </a:lnTo>
                  <a:lnTo>
                    <a:pt x="354" y="224"/>
                  </a:lnTo>
                  <a:lnTo>
                    <a:pt x="360" y="224"/>
                  </a:lnTo>
                  <a:lnTo>
                    <a:pt x="366" y="224"/>
                  </a:lnTo>
                  <a:lnTo>
                    <a:pt x="371" y="224"/>
                  </a:lnTo>
                  <a:lnTo>
                    <a:pt x="384" y="224"/>
                  </a:lnTo>
                  <a:lnTo>
                    <a:pt x="389" y="224"/>
                  </a:lnTo>
                  <a:lnTo>
                    <a:pt x="396" y="224"/>
                  </a:lnTo>
                  <a:lnTo>
                    <a:pt x="401" y="224"/>
                  </a:lnTo>
                  <a:lnTo>
                    <a:pt x="412" y="224"/>
                  </a:lnTo>
                  <a:lnTo>
                    <a:pt x="419" y="224"/>
                  </a:lnTo>
                  <a:lnTo>
                    <a:pt x="430" y="224"/>
                  </a:lnTo>
                  <a:lnTo>
                    <a:pt x="437" y="224"/>
                  </a:lnTo>
                  <a:lnTo>
                    <a:pt x="443" y="224"/>
                  </a:lnTo>
                  <a:lnTo>
                    <a:pt x="454" y="224"/>
                  </a:lnTo>
                  <a:lnTo>
                    <a:pt x="460" y="224"/>
                  </a:lnTo>
                  <a:lnTo>
                    <a:pt x="466" y="224"/>
                  </a:lnTo>
                  <a:lnTo>
                    <a:pt x="466" y="218"/>
                  </a:lnTo>
                  <a:lnTo>
                    <a:pt x="466" y="213"/>
                  </a:lnTo>
                  <a:lnTo>
                    <a:pt x="472" y="213"/>
                  </a:lnTo>
                  <a:lnTo>
                    <a:pt x="484" y="213"/>
                  </a:lnTo>
                  <a:lnTo>
                    <a:pt x="489" y="213"/>
                  </a:lnTo>
                  <a:lnTo>
                    <a:pt x="495" y="213"/>
                  </a:lnTo>
                  <a:lnTo>
                    <a:pt x="495" y="206"/>
                  </a:lnTo>
                  <a:lnTo>
                    <a:pt x="495" y="201"/>
                  </a:lnTo>
                  <a:lnTo>
                    <a:pt x="495" y="195"/>
                  </a:lnTo>
                  <a:lnTo>
                    <a:pt x="495" y="189"/>
                  </a:lnTo>
                  <a:lnTo>
                    <a:pt x="495" y="177"/>
                  </a:lnTo>
                  <a:lnTo>
                    <a:pt x="495" y="172"/>
                  </a:lnTo>
                  <a:lnTo>
                    <a:pt x="495" y="165"/>
                  </a:lnTo>
                  <a:lnTo>
                    <a:pt x="495" y="159"/>
                  </a:lnTo>
                  <a:lnTo>
                    <a:pt x="495" y="154"/>
                  </a:lnTo>
                  <a:lnTo>
                    <a:pt x="495" y="147"/>
                  </a:lnTo>
                  <a:lnTo>
                    <a:pt x="495" y="141"/>
                  </a:lnTo>
                  <a:lnTo>
                    <a:pt x="495" y="136"/>
                  </a:lnTo>
                  <a:lnTo>
                    <a:pt x="495" y="130"/>
                  </a:lnTo>
                  <a:lnTo>
                    <a:pt x="495" y="124"/>
                  </a:lnTo>
                  <a:lnTo>
                    <a:pt x="502" y="124"/>
                  </a:lnTo>
                  <a:lnTo>
                    <a:pt x="507" y="124"/>
                  </a:lnTo>
                  <a:lnTo>
                    <a:pt x="520" y="124"/>
                  </a:lnTo>
                  <a:lnTo>
                    <a:pt x="525" y="124"/>
                  </a:lnTo>
                  <a:lnTo>
                    <a:pt x="531" y="124"/>
                  </a:lnTo>
                  <a:lnTo>
                    <a:pt x="537" y="124"/>
                  </a:lnTo>
                  <a:lnTo>
                    <a:pt x="543" y="124"/>
                  </a:lnTo>
                  <a:lnTo>
                    <a:pt x="549" y="124"/>
                  </a:lnTo>
                  <a:lnTo>
                    <a:pt x="554" y="124"/>
                  </a:lnTo>
                  <a:lnTo>
                    <a:pt x="554" y="118"/>
                  </a:lnTo>
                  <a:lnTo>
                    <a:pt x="554" y="113"/>
                  </a:lnTo>
                  <a:lnTo>
                    <a:pt x="554" y="95"/>
                  </a:lnTo>
                  <a:lnTo>
                    <a:pt x="554" y="88"/>
                  </a:lnTo>
                  <a:lnTo>
                    <a:pt x="554" y="82"/>
                  </a:lnTo>
                  <a:lnTo>
                    <a:pt x="554" y="71"/>
                  </a:lnTo>
                  <a:lnTo>
                    <a:pt x="554" y="47"/>
                  </a:lnTo>
                  <a:lnTo>
                    <a:pt x="554" y="41"/>
                  </a:lnTo>
                  <a:lnTo>
                    <a:pt x="554" y="36"/>
                  </a:lnTo>
                  <a:lnTo>
                    <a:pt x="561" y="29"/>
                  </a:lnTo>
                  <a:lnTo>
                    <a:pt x="566" y="29"/>
                  </a:lnTo>
                  <a:lnTo>
                    <a:pt x="572" y="29"/>
                  </a:lnTo>
                  <a:lnTo>
                    <a:pt x="579" y="29"/>
                  </a:lnTo>
                  <a:lnTo>
                    <a:pt x="584" y="29"/>
                  </a:lnTo>
                  <a:lnTo>
                    <a:pt x="584" y="36"/>
                  </a:lnTo>
                  <a:lnTo>
                    <a:pt x="584" y="29"/>
                  </a:lnTo>
                  <a:lnTo>
                    <a:pt x="584" y="36"/>
                  </a:lnTo>
                  <a:lnTo>
                    <a:pt x="590" y="36"/>
                  </a:lnTo>
                  <a:lnTo>
                    <a:pt x="590" y="29"/>
                  </a:lnTo>
                  <a:lnTo>
                    <a:pt x="590" y="36"/>
                  </a:lnTo>
                  <a:lnTo>
                    <a:pt x="590" y="29"/>
                  </a:lnTo>
                  <a:lnTo>
                    <a:pt x="590" y="36"/>
                  </a:lnTo>
                  <a:lnTo>
                    <a:pt x="590" y="29"/>
                  </a:lnTo>
                  <a:lnTo>
                    <a:pt x="595" y="29"/>
                  </a:lnTo>
                  <a:lnTo>
                    <a:pt x="602" y="29"/>
                  </a:lnTo>
                  <a:lnTo>
                    <a:pt x="602" y="36"/>
                  </a:lnTo>
                  <a:lnTo>
                    <a:pt x="608" y="41"/>
                  </a:lnTo>
                  <a:lnTo>
                    <a:pt x="613" y="41"/>
                  </a:lnTo>
                  <a:lnTo>
                    <a:pt x="613" y="47"/>
                  </a:lnTo>
                  <a:lnTo>
                    <a:pt x="620" y="47"/>
                  </a:lnTo>
                  <a:lnTo>
                    <a:pt x="620" y="53"/>
                  </a:lnTo>
                  <a:lnTo>
                    <a:pt x="625" y="53"/>
                  </a:lnTo>
                  <a:lnTo>
                    <a:pt x="625" y="47"/>
                  </a:lnTo>
                  <a:lnTo>
                    <a:pt x="625" y="53"/>
                  </a:lnTo>
                  <a:lnTo>
                    <a:pt x="631" y="53"/>
                  </a:lnTo>
                  <a:lnTo>
                    <a:pt x="631" y="47"/>
                  </a:lnTo>
                  <a:lnTo>
                    <a:pt x="631" y="53"/>
                  </a:lnTo>
                  <a:lnTo>
                    <a:pt x="631" y="59"/>
                  </a:lnTo>
                  <a:lnTo>
                    <a:pt x="637" y="59"/>
                  </a:lnTo>
                  <a:lnTo>
                    <a:pt x="637" y="65"/>
                  </a:lnTo>
                  <a:lnTo>
                    <a:pt x="643" y="65"/>
                  </a:lnTo>
                  <a:lnTo>
                    <a:pt x="637" y="65"/>
                  </a:lnTo>
                  <a:lnTo>
                    <a:pt x="643" y="65"/>
                  </a:lnTo>
                  <a:lnTo>
                    <a:pt x="643" y="71"/>
                  </a:lnTo>
                  <a:lnTo>
                    <a:pt x="643" y="77"/>
                  </a:lnTo>
                  <a:lnTo>
                    <a:pt x="649" y="77"/>
                  </a:lnTo>
                  <a:lnTo>
                    <a:pt x="643" y="77"/>
                  </a:lnTo>
                  <a:lnTo>
                    <a:pt x="649" y="77"/>
                  </a:lnTo>
                  <a:lnTo>
                    <a:pt x="654" y="77"/>
                  </a:lnTo>
                  <a:lnTo>
                    <a:pt x="661" y="77"/>
                  </a:lnTo>
                  <a:lnTo>
                    <a:pt x="667" y="77"/>
                  </a:lnTo>
                  <a:lnTo>
                    <a:pt x="667" y="82"/>
                  </a:lnTo>
                  <a:lnTo>
                    <a:pt x="667" y="77"/>
                  </a:lnTo>
                  <a:lnTo>
                    <a:pt x="667" y="82"/>
                  </a:lnTo>
                  <a:lnTo>
                    <a:pt x="672" y="82"/>
                  </a:lnTo>
                  <a:lnTo>
                    <a:pt x="667" y="82"/>
                  </a:lnTo>
                  <a:lnTo>
                    <a:pt x="672" y="82"/>
                  </a:lnTo>
                  <a:lnTo>
                    <a:pt x="672" y="88"/>
                  </a:lnTo>
                  <a:lnTo>
                    <a:pt x="678" y="88"/>
                  </a:lnTo>
                  <a:lnTo>
                    <a:pt x="672" y="88"/>
                  </a:lnTo>
                  <a:lnTo>
                    <a:pt x="678" y="88"/>
                  </a:lnTo>
                  <a:lnTo>
                    <a:pt x="678" y="95"/>
                  </a:lnTo>
                  <a:lnTo>
                    <a:pt x="678" y="100"/>
                  </a:lnTo>
                  <a:lnTo>
                    <a:pt x="685" y="100"/>
                  </a:lnTo>
                  <a:lnTo>
                    <a:pt x="690" y="100"/>
                  </a:lnTo>
                  <a:lnTo>
                    <a:pt x="690" y="106"/>
                  </a:lnTo>
                  <a:lnTo>
                    <a:pt x="690" y="113"/>
                  </a:lnTo>
                  <a:lnTo>
                    <a:pt x="696" y="113"/>
                  </a:lnTo>
                  <a:lnTo>
                    <a:pt x="690" y="113"/>
                  </a:lnTo>
                  <a:lnTo>
                    <a:pt x="696" y="113"/>
                  </a:lnTo>
                  <a:lnTo>
                    <a:pt x="690" y="113"/>
                  </a:lnTo>
                  <a:lnTo>
                    <a:pt x="696" y="113"/>
                  </a:lnTo>
                  <a:lnTo>
                    <a:pt x="696" y="118"/>
                  </a:lnTo>
                  <a:lnTo>
                    <a:pt x="696" y="113"/>
                  </a:lnTo>
                  <a:lnTo>
                    <a:pt x="702" y="113"/>
                  </a:lnTo>
                  <a:lnTo>
                    <a:pt x="696" y="113"/>
                  </a:lnTo>
                  <a:lnTo>
                    <a:pt x="702" y="113"/>
                  </a:lnTo>
                  <a:lnTo>
                    <a:pt x="702" y="118"/>
                  </a:lnTo>
                  <a:lnTo>
                    <a:pt x="702" y="113"/>
                  </a:lnTo>
                  <a:lnTo>
                    <a:pt x="708" y="113"/>
                  </a:lnTo>
                  <a:lnTo>
                    <a:pt x="708" y="118"/>
                  </a:lnTo>
                  <a:lnTo>
                    <a:pt x="708" y="113"/>
                  </a:lnTo>
                  <a:lnTo>
                    <a:pt x="708" y="118"/>
                  </a:lnTo>
                  <a:lnTo>
                    <a:pt x="713" y="118"/>
                  </a:lnTo>
                  <a:lnTo>
                    <a:pt x="713" y="124"/>
                  </a:lnTo>
                  <a:lnTo>
                    <a:pt x="708" y="124"/>
                  </a:lnTo>
                  <a:lnTo>
                    <a:pt x="708" y="130"/>
                  </a:lnTo>
                  <a:lnTo>
                    <a:pt x="713" y="130"/>
                  </a:lnTo>
                  <a:lnTo>
                    <a:pt x="713" y="136"/>
                  </a:lnTo>
                  <a:lnTo>
                    <a:pt x="719" y="136"/>
                  </a:lnTo>
                  <a:lnTo>
                    <a:pt x="719" y="141"/>
                  </a:lnTo>
                  <a:lnTo>
                    <a:pt x="719" y="147"/>
                  </a:lnTo>
                  <a:lnTo>
                    <a:pt x="726" y="147"/>
                  </a:lnTo>
                  <a:lnTo>
                    <a:pt x="726" y="154"/>
                  </a:lnTo>
                  <a:lnTo>
                    <a:pt x="731" y="154"/>
                  </a:lnTo>
                  <a:lnTo>
                    <a:pt x="731" y="147"/>
                  </a:lnTo>
                  <a:lnTo>
                    <a:pt x="731" y="154"/>
                  </a:lnTo>
                  <a:lnTo>
                    <a:pt x="737" y="154"/>
                  </a:lnTo>
                  <a:lnTo>
                    <a:pt x="731" y="154"/>
                  </a:lnTo>
                  <a:lnTo>
                    <a:pt x="737" y="154"/>
                  </a:lnTo>
                  <a:lnTo>
                    <a:pt x="744" y="154"/>
                  </a:lnTo>
                  <a:lnTo>
                    <a:pt x="744" y="159"/>
                  </a:lnTo>
                  <a:lnTo>
                    <a:pt x="749" y="159"/>
                  </a:lnTo>
                  <a:lnTo>
                    <a:pt x="749" y="154"/>
                  </a:lnTo>
                  <a:lnTo>
                    <a:pt x="749" y="159"/>
                  </a:lnTo>
                  <a:lnTo>
                    <a:pt x="749" y="165"/>
                  </a:lnTo>
                  <a:lnTo>
                    <a:pt x="744" y="165"/>
                  </a:lnTo>
                  <a:lnTo>
                    <a:pt x="744" y="159"/>
                  </a:lnTo>
                  <a:lnTo>
                    <a:pt x="744" y="165"/>
                  </a:lnTo>
                  <a:lnTo>
                    <a:pt x="749" y="165"/>
                  </a:lnTo>
                  <a:lnTo>
                    <a:pt x="744" y="165"/>
                  </a:lnTo>
                  <a:lnTo>
                    <a:pt x="749" y="165"/>
                  </a:lnTo>
                  <a:lnTo>
                    <a:pt x="749" y="172"/>
                  </a:lnTo>
                  <a:lnTo>
                    <a:pt x="749" y="165"/>
                  </a:lnTo>
                  <a:lnTo>
                    <a:pt x="749" y="172"/>
                  </a:lnTo>
                  <a:lnTo>
                    <a:pt x="755" y="172"/>
                  </a:lnTo>
                  <a:lnTo>
                    <a:pt x="755" y="177"/>
                  </a:lnTo>
                  <a:lnTo>
                    <a:pt x="755" y="172"/>
                  </a:lnTo>
                  <a:lnTo>
                    <a:pt x="755" y="177"/>
                  </a:lnTo>
                  <a:lnTo>
                    <a:pt x="755" y="183"/>
                  </a:lnTo>
                  <a:lnTo>
                    <a:pt x="755" y="177"/>
                  </a:lnTo>
                  <a:lnTo>
                    <a:pt x="755" y="183"/>
                  </a:lnTo>
                  <a:lnTo>
                    <a:pt x="773" y="183"/>
                  </a:lnTo>
                  <a:lnTo>
                    <a:pt x="778" y="183"/>
                  </a:lnTo>
                  <a:lnTo>
                    <a:pt x="785" y="183"/>
                  </a:lnTo>
                  <a:lnTo>
                    <a:pt x="790" y="183"/>
                  </a:lnTo>
                  <a:lnTo>
                    <a:pt x="802" y="183"/>
                  </a:lnTo>
                  <a:lnTo>
                    <a:pt x="808" y="183"/>
                  </a:lnTo>
                  <a:lnTo>
                    <a:pt x="814" y="183"/>
                  </a:lnTo>
                  <a:lnTo>
                    <a:pt x="819" y="183"/>
                  </a:lnTo>
                  <a:lnTo>
                    <a:pt x="832" y="183"/>
                  </a:lnTo>
                  <a:lnTo>
                    <a:pt x="837" y="183"/>
                  </a:lnTo>
                  <a:lnTo>
                    <a:pt x="843" y="183"/>
                  </a:lnTo>
                  <a:lnTo>
                    <a:pt x="855" y="183"/>
                  </a:lnTo>
                  <a:lnTo>
                    <a:pt x="861" y="183"/>
                  </a:lnTo>
                  <a:lnTo>
                    <a:pt x="867" y="183"/>
                  </a:lnTo>
                  <a:lnTo>
                    <a:pt x="884" y="183"/>
                  </a:lnTo>
                  <a:lnTo>
                    <a:pt x="891" y="183"/>
                  </a:lnTo>
                  <a:lnTo>
                    <a:pt x="896" y="183"/>
                  </a:lnTo>
                  <a:lnTo>
                    <a:pt x="902" y="183"/>
                  </a:lnTo>
                  <a:lnTo>
                    <a:pt x="909" y="183"/>
                  </a:lnTo>
                  <a:lnTo>
                    <a:pt x="914" y="183"/>
                  </a:lnTo>
                  <a:lnTo>
                    <a:pt x="920" y="183"/>
                  </a:lnTo>
                  <a:lnTo>
                    <a:pt x="925" y="183"/>
                  </a:lnTo>
                  <a:lnTo>
                    <a:pt x="932" y="183"/>
                  </a:lnTo>
                  <a:lnTo>
                    <a:pt x="938" y="183"/>
                  </a:lnTo>
                  <a:lnTo>
                    <a:pt x="943" y="183"/>
                  </a:lnTo>
                  <a:lnTo>
                    <a:pt x="943" y="189"/>
                  </a:lnTo>
                  <a:lnTo>
                    <a:pt x="943" y="195"/>
                  </a:lnTo>
                  <a:lnTo>
                    <a:pt x="943" y="201"/>
                  </a:lnTo>
                  <a:lnTo>
                    <a:pt x="943" y="213"/>
                  </a:lnTo>
                  <a:lnTo>
                    <a:pt x="943" y="218"/>
                  </a:lnTo>
                  <a:lnTo>
                    <a:pt x="943" y="231"/>
                  </a:lnTo>
                  <a:lnTo>
                    <a:pt x="943" y="242"/>
                  </a:lnTo>
                  <a:lnTo>
                    <a:pt x="938" y="242"/>
                  </a:lnTo>
                  <a:lnTo>
                    <a:pt x="932" y="242"/>
                  </a:lnTo>
                  <a:lnTo>
                    <a:pt x="925" y="242"/>
                  </a:lnTo>
                  <a:lnTo>
                    <a:pt x="914" y="242"/>
                  </a:lnTo>
                  <a:lnTo>
                    <a:pt x="914" y="249"/>
                  </a:lnTo>
                  <a:lnTo>
                    <a:pt x="914" y="266"/>
                  </a:lnTo>
                  <a:lnTo>
                    <a:pt x="914" y="272"/>
                  </a:lnTo>
                  <a:lnTo>
                    <a:pt x="914" y="278"/>
                  </a:lnTo>
                  <a:lnTo>
                    <a:pt x="914" y="283"/>
                  </a:lnTo>
                  <a:lnTo>
                    <a:pt x="914" y="290"/>
                  </a:lnTo>
                  <a:lnTo>
                    <a:pt x="914" y="295"/>
                  </a:lnTo>
                  <a:lnTo>
                    <a:pt x="914" y="301"/>
                  </a:lnTo>
                  <a:lnTo>
                    <a:pt x="914" y="308"/>
                  </a:lnTo>
                  <a:lnTo>
                    <a:pt x="914" y="313"/>
                  </a:lnTo>
                  <a:lnTo>
                    <a:pt x="914" y="319"/>
                  </a:lnTo>
                  <a:lnTo>
                    <a:pt x="914" y="325"/>
                  </a:lnTo>
                  <a:lnTo>
                    <a:pt x="914" y="331"/>
                  </a:lnTo>
                  <a:lnTo>
                    <a:pt x="914" y="337"/>
                  </a:lnTo>
                  <a:lnTo>
                    <a:pt x="914" y="342"/>
                  </a:lnTo>
                  <a:lnTo>
                    <a:pt x="914" y="349"/>
                  </a:lnTo>
                  <a:lnTo>
                    <a:pt x="914" y="355"/>
                  </a:lnTo>
                  <a:lnTo>
                    <a:pt x="914" y="360"/>
                  </a:lnTo>
                  <a:lnTo>
                    <a:pt x="914" y="367"/>
                  </a:lnTo>
                  <a:lnTo>
                    <a:pt x="914" y="378"/>
                  </a:lnTo>
                  <a:lnTo>
                    <a:pt x="914" y="390"/>
                  </a:lnTo>
                  <a:lnTo>
                    <a:pt x="914" y="396"/>
                  </a:lnTo>
                  <a:lnTo>
                    <a:pt x="914" y="401"/>
                  </a:lnTo>
                  <a:lnTo>
                    <a:pt x="914" y="408"/>
                  </a:lnTo>
                  <a:lnTo>
                    <a:pt x="914" y="414"/>
                  </a:lnTo>
                  <a:lnTo>
                    <a:pt x="914" y="419"/>
                  </a:lnTo>
                  <a:lnTo>
                    <a:pt x="914" y="426"/>
                  </a:lnTo>
                  <a:lnTo>
                    <a:pt x="914" y="431"/>
                  </a:lnTo>
                  <a:lnTo>
                    <a:pt x="914" y="437"/>
                  </a:lnTo>
                  <a:lnTo>
                    <a:pt x="914" y="444"/>
                  </a:lnTo>
                  <a:lnTo>
                    <a:pt x="914" y="449"/>
                  </a:lnTo>
                  <a:lnTo>
                    <a:pt x="914" y="455"/>
                  </a:lnTo>
                  <a:lnTo>
                    <a:pt x="914" y="460"/>
                  </a:lnTo>
                  <a:lnTo>
                    <a:pt x="914" y="467"/>
                  </a:lnTo>
                  <a:lnTo>
                    <a:pt x="914" y="473"/>
                  </a:lnTo>
                  <a:lnTo>
                    <a:pt x="914" y="478"/>
                  </a:lnTo>
                  <a:lnTo>
                    <a:pt x="920" y="478"/>
                  </a:lnTo>
                  <a:lnTo>
                    <a:pt x="920" y="485"/>
                  </a:lnTo>
                  <a:lnTo>
                    <a:pt x="920" y="478"/>
                  </a:lnTo>
                  <a:lnTo>
                    <a:pt x="920" y="485"/>
                  </a:lnTo>
                  <a:lnTo>
                    <a:pt x="920" y="491"/>
                  </a:lnTo>
                  <a:lnTo>
                    <a:pt x="920" y="496"/>
                  </a:lnTo>
                  <a:lnTo>
                    <a:pt x="925" y="496"/>
                  </a:lnTo>
                  <a:lnTo>
                    <a:pt x="925" y="503"/>
                  </a:lnTo>
                  <a:lnTo>
                    <a:pt x="925" y="508"/>
                  </a:lnTo>
                  <a:lnTo>
                    <a:pt x="932" y="508"/>
                  </a:lnTo>
                  <a:lnTo>
                    <a:pt x="932" y="514"/>
                  </a:lnTo>
                  <a:lnTo>
                    <a:pt x="932" y="520"/>
                  </a:lnTo>
                  <a:lnTo>
                    <a:pt x="932" y="514"/>
                  </a:lnTo>
                  <a:lnTo>
                    <a:pt x="932" y="520"/>
                  </a:lnTo>
                  <a:lnTo>
                    <a:pt x="938" y="520"/>
                  </a:lnTo>
                  <a:lnTo>
                    <a:pt x="938" y="526"/>
                  </a:lnTo>
                  <a:lnTo>
                    <a:pt x="938" y="532"/>
                  </a:lnTo>
                  <a:lnTo>
                    <a:pt x="943" y="532"/>
                  </a:lnTo>
                  <a:lnTo>
                    <a:pt x="943" y="537"/>
                  </a:lnTo>
                  <a:lnTo>
                    <a:pt x="938" y="537"/>
                  </a:lnTo>
                  <a:lnTo>
                    <a:pt x="943" y="537"/>
                  </a:lnTo>
                  <a:lnTo>
                    <a:pt x="950" y="537"/>
                  </a:lnTo>
                  <a:lnTo>
                    <a:pt x="950" y="544"/>
                  </a:lnTo>
                  <a:lnTo>
                    <a:pt x="955" y="544"/>
                  </a:lnTo>
                  <a:lnTo>
                    <a:pt x="961" y="544"/>
                  </a:lnTo>
                  <a:lnTo>
                    <a:pt x="967" y="544"/>
                  </a:lnTo>
                  <a:lnTo>
                    <a:pt x="973" y="550"/>
                  </a:lnTo>
                  <a:lnTo>
                    <a:pt x="979" y="550"/>
                  </a:lnTo>
                  <a:lnTo>
                    <a:pt x="984" y="550"/>
                  </a:lnTo>
                  <a:lnTo>
                    <a:pt x="991" y="550"/>
                  </a:lnTo>
                  <a:lnTo>
                    <a:pt x="997" y="550"/>
                  </a:lnTo>
                  <a:lnTo>
                    <a:pt x="1002" y="550"/>
                  </a:lnTo>
                  <a:lnTo>
                    <a:pt x="1008" y="550"/>
                  </a:lnTo>
                  <a:lnTo>
                    <a:pt x="1014" y="550"/>
                  </a:lnTo>
                  <a:lnTo>
                    <a:pt x="1020" y="550"/>
                  </a:lnTo>
                  <a:lnTo>
                    <a:pt x="1026" y="550"/>
                  </a:lnTo>
                  <a:lnTo>
                    <a:pt x="1032" y="550"/>
                  </a:lnTo>
                  <a:lnTo>
                    <a:pt x="1032" y="562"/>
                  </a:lnTo>
                  <a:lnTo>
                    <a:pt x="1032" y="567"/>
                  </a:lnTo>
                  <a:lnTo>
                    <a:pt x="1032" y="573"/>
                  </a:lnTo>
                  <a:lnTo>
                    <a:pt x="1032" y="579"/>
                  </a:lnTo>
                  <a:lnTo>
                    <a:pt x="1032" y="585"/>
                  </a:lnTo>
                  <a:lnTo>
                    <a:pt x="1032" y="591"/>
                  </a:lnTo>
                  <a:lnTo>
                    <a:pt x="1032" y="597"/>
                  </a:lnTo>
                  <a:lnTo>
                    <a:pt x="1032" y="603"/>
                  </a:lnTo>
                  <a:lnTo>
                    <a:pt x="1032" y="609"/>
                  </a:lnTo>
                  <a:lnTo>
                    <a:pt x="1038" y="609"/>
                  </a:lnTo>
                  <a:lnTo>
                    <a:pt x="1049" y="609"/>
                  </a:lnTo>
                  <a:lnTo>
                    <a:pt x="1049" y="614"/>
                  </a:lnTo>
                  <a:lnTo>
                    <a:pt x="1049" y="621"/>
                  </a:lnTo>
                  <a:lnTo>
                    <a:pt x="1056" y="621"/>
                  </a:lnTo>
                  <a:lnTo>
                    <a:pt x="1049" y="621"/>
                  </a:lnTo>
                  <a:lnTo>
                    <a:pt x="1049" y="626"/>
                  </a:lnTo>
                  <a:lnTo>
                    <a:pt x="1056" y="626"/>
                  </a:lnTo>
                  <a:lnTo>
                    <a:pt x="1049" y="626"/>
                  </a:lnTo>
                  <a:lnTo>
                    <a:pt x="1056" y="626"/>
                  </a:lnTo>
                  <a:lnTo>
                    <a:pt x="1056" y="632"/>
                  </a:lnTo>
                  <a:lnTo>
                    <a:pt x="1056" y="638"/>
                  </a:lnTo>
                  <a:lnTo>
                    <a:pt x="1049" y="638"/>
                  </a:lnTo>
                  <a:lnTo>
                    <a:pt x="1049" y="644"/>
                  </a:lnTo>
                  <a:lnTo>
                    <a:pt x="1049" y="638"/>
                  </a:lnTo>
                  <a:lnTo>
                    <a:pt x="1049" y="644"/>
                  </a:lnTo>
                  <a:lnTo>
                    <a:pt x="1049" y="650"/>
                  </a:lnTo>
                  <a:lnTo>
                    <a:pt x="1049" y="656"/>
                  </a:lnTo>
                  <a:lnTo>
                    <a:pt x="1049" y="662"/>
                  </a:lnTo>
                  <a:lnTo>
                    <a:pt x="1049" y="656"/>
                  </a:lnTo>
                  <a:lnTo>
                    <a:pt x="1044" y="656"/>
                  </a:lnTo>
                  <a:lnTo>
                    <a:pt x="1044" y="662"/>
                  </a:lnTo>
                  <a:lnTo>
                    <a:pt x="1044" y="668"/>
                  </a:lnTo>
                  <a:lnTo>
                    <a:pt x="1038" y="668"/>
                  </a:lnTo>
                  <a:lnTo>
                    <a:pt x="1032" y="668"/>
                  </a:lnTo>
                  <a:lnTo>
                    <a:pt x="1032" y="673"/>
                  </a:lnTo>
                  <a:lnTo>
                    <a:pt x="1032" y="686"/>
                  </a:lnTo>
                  <a:lnTo>
                    <a:pt x="1032" y="691"/>
                  </a:lnTo>
                  <a:lnTo>
                    <a:pt x="1032" y="703"/>
                  </a:lnTo>
                  <a:lnTo>
                    <a:pt x="1032" y="709"/>
                  </a:lnTo>
                  <a:lnTo>
                    <a:pt x="1032" y="715"/>
                  </a:lnTo>
                  <a:lnTo>
                    <a:pt x="1032" y="721"/>
                  </a:lnTo>
                  <a:lnTo>
                    <a:pt x="1032" y="727"/>
                  </a:lnTo>
                  <a:lnTo>
                    <a:pt x="1032" y="733"/>
                  </a:lnTo>
                  <a:lnTo>
                    <a:pt x="1032" y="739"/>
                  </a:lnTo>
                  <a:lnTo>
                    <a:pt x="1032" y="745"/>
                  </a:lnTo>
                  <a:lnTo>
                    <a:pt x="1032" y="756"/>
                  </a:lnTo>
                  <a:lnTo>
                    <a:pt x="1032" y="763"/>
                  </a:lnTo>
                  <a:lnTo>
                    <a:pt x="1032" y="774"/>
                  </a:lnTo>
                  <a:lnTo>
                    <a:pt x="1032" y="780"/>
                  </a:lnTo>
                  <a:lnTo>
                    <a:pt x="1032" y="786"/>
                  </a:lnTo>
                  <a:lnTo>
                    <a:pt x="1032" y="798"/>
                  </a:lnTo>
                  <a:lnTo>
                    <a:pt x="1032" y="809"/>
                  </a:lnTo>
                  <a:lnTo>
                    <a:pt x="1032" y="815"/>
                  </a:lnTo>
                  <a:lnTo>
                    <a:pt x="1032" y="822"/>
                  </a:lnTo>
                  <a:lnTo>
                    <a:pt x="1032" y="827"/>
                  </a:lnTo>
                  <a:lnTo>
                    <a:pt x="1032" y="833"/>
                  </a:lnTo>
                  <a:lnTo>
                    <a:pt x="1032" y="840"/>
                  </a:lnTo>
                  <a:lnTo>
                    <a:pt x="1032" y="845"/>
                  </a:lnTo>
                  <a:lnTo>
                    <a:pt x="1032" y="851"/>
                  </a:lnTo>
                  <a:lnTo>
                    <a:pt x="1032" y="857"/>
                  </a:lnTo>
                  <a:lnTo>
                    <a:pt x="1032" y="863"/>
                  </a:lnTo>
                  <a:lnTo>
                    <a:pt x="1032" y="868"/>
                  </a:lnTo>
                  <a:lnTo>
                    <a:pt x="1032" y="874"/>
                  </a:lnTo>
                  <a:lnTo>
                    <a:pt x="1032" y="881"/>
                  </a:lnTo>
                  <a:lnTo>
                    <a:pt x="1032" y="886"/>
                  </a:lnTo>
                  <a:lnTo>
                    <a:pt x="1032" y="892"/>
                  </a:lnTo>
                  <a:lnTo>
                    <a:pt x="1032" y="899"/>
                  </a:lnTo>
                  <a:lnTo>
                    <a:pt x="1032" y="904"/>
                  </a:lnTo>
                  <a:lnTo>
                    <a:pt x="1032" y="910"/>
                  </a:lnTo>
                  <a:lnTo>
                    <a:pt x="1038" y="910"/>
                  </a:lnTo>
                  <a:lnTo>
                    <a:pt x="1038" y="916"/>
                  </a:lnTo>
                  <a:lnTo>
                    <a:pt x="1032" y="916"/>
                  </a:lnTo>
                  <a:lnTo>
                    <a:pt x="1026" y="916"/>
                  </a:lnTo>
                  <a:lnTo>
                    <a:pt x="1020" y="916"/>
                  </a:lnTo>
                  <a:lnTo>
                    <a:pt x="1014" y="916"/>
                  </a:lnTo>
                  <a:lnTo>
                    <a:pt x="1008" y="916"/>
                  </a:lnTo>
                  <a:lnTo>
                    <a:pt x="1002" y="916"/>
                  </a:lnTo>
                  <a:lnTo>
                    <a:pt x="997" y="916"/>
                  </a:lnTo>
                  <a:lnTo>
                    <a:pt x="991" y="916"/>
                  </a:lnTo>
                  <a:lnTo>
                    <a:pt x="984" y="916"/>
                  </a:lnTo>
                  <a:lnTo>
                    <a:pt x="979" y="916"/>
                  </a:lnTo>
                  <a:lnTo>
                    <a:pt x="973" y="916"/>
                  </a:lnTo>
                  <a:lnTo>
                    <a:pt x="967" y="916"/>
                  </a:lnTo>
                  <a:lnTo>
                    <a:pt x="961" y="916"/>
                  </a:lnTo>
                  <a:lnTo>
                    <a:pt x="961" y="910"/>
                  </a:lnTo>
                  <a:lnTo>
                    <a:pt x="955" y="910"/>
                  </a:lnTo>
                  <a:lnTo>
                    <a:pt x="950" y="910"/>
                  </a:lnTo>
                  <a:lnTo>
                    <a:pt x="943" y="910"/>
                  </a:lnTo>
                  <a:lnTo>
                    <a:pt x="938" y="910"/>
                  </a:lnTo>
                  <a:lnTo>
                    <a:pt x="932" y="910"/>
                  </a:lnTo>
                  <a:lnTo>
                    <a:pt x="925" y="910"/>
                  </a:lnTo>
                  <a:lnTo>
                    <a:pt x="920" y="910"/>
                  </a:lnTo>
                  <a:lnTo>
                    <a:pt x="914" y="910"/>
                  </a:lnTo>
                  <a:lnTo>
                    <a:pt x="909" y="910"/>
                  </a:lnTo>
                  <a:lnTo>
                    <a:pt x="902" y="910"/>
                  </a:lnTo>
                  <a:lnTo>
                    <a:pt x="896" y="910"/>
                  </a:lnTo>
                  <a:lnTo>
                    <a:pt x="891" y="910"/>
                  </a:lnTo>
                  <a:lnTo>
                    <a:pt x="884" y="910"/>
                  </a:lnTo>
                  <a:lnTo>
                    <a:pt x="878" y="910"/>
                  </a:lnTo>
                  <a:lnTo>
                    <a:pt x="873" y="910"/>
                  </a:lnTo>
                  <a:lnTo>
                    <a:pt x="867" y="910"/>
                  </a:lnTo>
                  <a:lnTo>
                    <a:pt x="861" y="910"/>
                  </a:lnTo>
                  <a:lnTo>
                    <a:pt x="855" y="910"/>
                  </a:lnTo>
                  <a:lnTo>
                    <a:pt x="850" y="910"/>
                  </a:lnTo>
                  <a:lnTo>
                    <a:pt x="843" y="910"/>
                  </a:lnTo>
                  <a:lnTo>
                    <a:pt x="837" y="910"/>
                  </a:lnTo>
                  <a:lnTo>
                    <a:pt x="832" y="910"/>
                  </a:lnTo>
                  <a:lnTo>
                    <a:pt x="826" y="910"/>
                  </a:lnTo>
                  <a:lnTo>
                    <a:pt x="819" y="910"/>
                  </a:lnTo>
                  <a:lnTo>
                    <a:pt x="814" y="910"/>
                  </a:lnTo>
                  <a:lnTo>
                    <a:pt x="808" y="910"/>
                  </a:lnTo>
                  <a:lnTo>
                    <a:pt x="802" y="910"/>
                  </a:lnTo>
                  <a:lnTo>
                    <a:pt x="796" y="910"/>
                  </a:lnTo>
                  <a:lnTo>
                    <a:pt x="790" y="910"/>
                  </a:lnTo>
                  <a:lnTo>
                    <a:pt x="785" y="910"/>
                  </a:lnTo>
                  <a:lnTo>
                    <a:pt x="778" y="910"/>
                  </a:lnTo>
                  <a:lnTo>
                    <a:pt x="773" y="910"/>
                  </a:lnTo>
                  <a:lnTo>
                    <a:pt x="767" y="910"/>
                  </a:lnTo>
                  <a:lnTo>
                    <a:pt x="760" y="910"/>
                  </a:lnTo>
                  <a:lnTo>
                    <a:pt x="755" y="910"/>
                  </a:lnTo>
                  <a:lnTo>
                    <a:pt x="749" y="910"/>
                  </a:lnTo>
                  <a:lnTo>
                    <a:pt x="744" y="910"/>
                  </a:lnTo>
                  <a:lnTo>
                    <a:pt x="737" y="910"/>
                  </a:lnTo>
                  <a:lnTo>
                    <a:pt x="731" y="910"/>
                  </a:lnTo>
                  <a:lnTo>
                    <a:pt x="731" y="916"/>
                  </a:lnTo>
                  <a:lnTo>
                    <a:pt x="726" y="916"/>
                  </a:lnTo>
                  <a:lnTo>
                    <a:pt x="719" y="916"/>
                  </a:lnTo>
                  <a:lnTo>
                    <a:pt x="713" y="910"/>
                  </a:lnTo>
                  <a:lnTo>
                    <a:pt x="708" y="910"/>
                  </a:lnTo>
                  <a:lnTo>
                    <a:pt x="702" y="910"/>
                  </a:lnTo>
                  <a:lnTo>
                    <a:pt x="696" y="910"/>
                  </a:lnTo>
                  <a:lnTo>
                    <a:pt x="690" y="910"/>
                  </a:lnTo>
                  <a:lnTo>
                    <a:pt x="685" y="910"/>
                  </a:lnTo>
                  <a:lnTo>
                    <a:pt x="678" y="910"/>
                  </a:lnTo>
                  <a:lnTo>
                    <a:pt x="672" y="910"/>
                  </a:lnTo>
                  <a:lnTo>
                    <a:pt x="0" y="295"/>
                  </a:lnTo>
                  <a:close/>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6">
              <a:extLst>
                <a:ext uri="{FF2B5EF4-FFF2-40B4-BE49-F238E27FC236}">
                  <a16:creationId xmlns:a16="http://schemas.microsoft.com/office/drawing/2014/main" id="{63D7A2BB-6875-41E5-32D0-1839C32F9D26}"/>
                </a:ext>
              </a:extLst>
            </p:cNvPr>
            <p:cNvSpPr>
              <a:spLocks/>
            </p:cNvSpPr>
            <p:nvPr/>
          </p:nvSpPr>
          <p:spPr bwMode="auto">
            <a:xfrm>
              <a:off x="4489450" y="4205288"/>
              <a:ext cx="1676400" cy="1454150"/>
            </a:xfrm>
            <a:custGeom>
              <a:avLst/>
              <a:gdLst>
                <a:gd name="T0" fmla="*/ 0 w 1056"/>
                <a:gd name="T1" fmla="*/ 242 h 916"/>
                <a:gd name="T2" fmla="*/ 7 w 1056"/>
                <a:gd name="T3" fmla="*/ 189 h 916"/>
                <a:gd name="T4" fmla="*/ 12 w 1056"/>
                <a:gd name="T5" fmla="*/ 136 h 916"/>
                <a:gd name="T6" fmla="*/ 18 w 1056"/>
                <a:gd name="T7" fmla="*/ 77 h 916"/>
                <a:gd name="T8" fmla="*/ 25 w 1056"/>
                <a:gd name="T9" fmla="*/ 18 h 916"/>
                <a:gd name="T10" fmla="*/ 71 w 1056"/>
                <a:gd name="T11" fmla="*/ 0 h 916"/>
                <a:gd name="T12" fmla="*/ 142 w 1056"/>
                <a:gd name="T13" fmla="*/ 0 h 916"/>
                <a:gd name="T14" fmla="*/ 206 w 1056"/>
                <a:gd name="T15" fmla="*/ 0 h 916"/>
                <a:gd name="T16" fmla="*/ 278 w 1056"/>
                <a:gd name="T17" fmla="*/ 0 h 916"/>
                <a:gd name="T18" fmla="*/ 307 w 1056"/>
                <a:gd name="T19" fmla="*/ 18 h 916"/>
                <a:gd name="T20" fmla="*/ 283 w 1056"/>
                <a:gd name="T21" fmla="*/ 12 h 916"/>
                <a:gd name="T22" fmla="*/ 272 w 1056"/>
                <a:gd name="T23" fmla="*/ 41 h 916"/>
                <a:gd name="T24" fmla="*/ 265 w 1056"/>
                <a:gd name="T25" fmla="*/ 95 h 916"/>
                <a:gd name="T26" fmla="*/ 248 w 1056"/>
                <a:gd name="T27" fmla="*/ 130 h 916"/>
                <a:gd name="T28" fmla="*/ 236 w 1056"/>
                <a:gd name="T29" fmla="*/ 165 h 916"/>
                <a:gd name="T30" fmla="*/ 206 w 1056"/>
                <a:gd name="T31" fmla="*/ 201 h 916"/>
                <a:gd name="T32" fmla="*/ 236 w 1056"/>
                <a:gd name="T33" fmla="*/ 224 h 916"/>
                <a:gd name="T34" fmla="*/ 295 w 1056"/>
                <a:gd name="T35" fmla="*/ 224 h 916"/>
                <a:gd name="T36" fmla="*/ 360 w 1056"/>
                <a:gd name="T37" fmla="*/ 224 h 916"/>
                <a:gd name="T38" fmla="*/ 437 w 1056"/>
                <a:gd name="T39" fmla="*/ 224 h 916"/>
                <a:gd name="T40" fmla="*/ 495 w 1056"/>
                <a:gd name="T41" fmla="*/ 213 h 916"/>
                <a:gd name="T42" fmla="*/ 495 w 1056"/>
                <a:gd name="T43" fmla="*/ 147 h 916"/>
                <a:gd name="T44" fmla="*/ 537 w 1056"/>
                <a:gd name="T45" fmla="*/ 124 h 916"/>
                <a:gd name="T46" fmla="*/ 554 w 1056"/>
                <a:gd name="T47" fmla="*/ 47 h 916"/>
                <a:gd name="T48" fmla="*/ 584 w 1056"/>
                <a:gd name="T49" fmla="*/ 36 h 916"/>
                <a:gd name="T50" fmla="*/ 608 w 1056"/>
                <a:gd name="T51" fmla="*/ 41 h 916"/>
                <a:gd name="T52" fmla="*/ 631 w 1056"/>
                <a:gd name="T53" fmla="*/ 53 h 916"/>
                <a:gd name="T54" fmla="*/ 643 w 1056"/>
                <a:gd name="T55" fmla="*/ 77 h 916"/>
                <a:gd name="T56" fmla="*/ 672 w 1056"/>
                <a:gd name="T57" fmla="*/ 82 h 916"/>
                <a:gd name="T58" fmla="*/ 690 w 1056"/>
                <a:gd name="T59" fmla="*/ 113 h 916"/>
                <a:gd name="T60" fmla="*/ 702 w 1056"/>
                <a:gd name="T61" fmla="*/ 113 h 916"/>
                <a:gd name="T62" fmla="*/ 708 w 1056"/>
                <a:gd name="T63" fmla="*/ 130 h 916"/>
                <a:gd name="T64" fmla="*/ 731 w 1056"/>
                <a:gd name="T65" fmla="*/ 154 h 916"/>
                <a:gd name="T66" fmla="*/ 744 w 1056"/>
                <a:gd name="T67" fmla="*/ 165 h 916"/>
                <a:gd name="T68" fmla="*/ 755 w 1056"/>
                <a:gd name="T69" fmla="*/ 177 h 916"/>
                <a:gd name="T70" fmla="*/ 802 w 1056"/>
                <a:gd name="T71" fmla="*/ 183 h 916"/>
                <a:gd name="T72" fmla="*/ 884 w 1056"/>
                <a:gd name="T73" fmla="*/ 183 h 916"/>
                <a:gd name="T74" fmla="*/ 943 w 1056"/>
                <a:gd name="T75" fmla="*/ 183 h 916"/>
                <a:gd name="T76" fmla="*/ 925 w 1056"/>
                <a:gd name="T77" fmla="*/ 242 h 916"/>
                <a:gd name="T78" fmla="*/ 914 w 1056"/>
                <a:gd name="T79" fmla="*/ 308 h 916"/>
                <a:gd name="T80" fmla="*/ 914 w 1056"/>
                <a:gd name="T81" fmla="*/ 367 h 916"/>
                <a:gd name="T82" fmla="*/ 914 w 1056"/>
                <a:gd name="T83" fmla="*/ 437 h 916"/>
                <a:gd name="T84" fmla="*/ 920 w 1056"/>
                <a:gd name="T85" fmla="*/ 478 h 916"/>
                <a:gd name="T86" fmla="*/ 932 w 1056"/>
                <a:gd name="T87" fmla="*/ 514 h 916"/>
                <a:gd name="T88" fmla="*/ 950 w 1056"/>
                <a:gd name="T89" fmla="*/ 544 h 916"/>
                <a:gd name="T90" fmla="*/ 1008 w 1056"/>
                <a:gd name="T91" fmla="*/ 550 h 916"/>
                <a:gd name="T92" fmla="*/ 1032 w 1056"/>
                <a:gd name="T93" fmla="*/ 591 h 916"/>
                <a:gd name="T94" fmla="*/ 1049 w 1056"/>
                <a:gd name="T95" fmla="*/ 626 h 916"/>
                <a:gd name="T96" fmla="*/ 1049 w 1056"/>
                <a:gd name="T97" fmla="*/ 650 h 916"/>
                <a:gd name="T98" fmla="*/ 1032 w 1056"/>
                <a:gd name="T99" fmla="*/ 686 h 916"/>
                <a:gd name="T100" fmla="*/ 1032 w 1056"/>
                <a:gd name="T101" fmla="*/ 756 h 916"/>
                <a:gd name="T102" fmla="*/ 1032 w 1056"/>
                <a:gd name="T103" fmla="*/ 833 h 916"/>
                <a:gd name="T104" fmla="*/ 1032 w 1056"/>
                <a:gd name="T105" fmla="*/ 892 h 916"/>
                <a:gd name="T106" fmla="*/ 1008 w 1056"/>
                <a:gd name="T107" fmla="*/ 916 h 916"/>
                <a:gd name="T108" fmla="*/ 955 w 1056"/>
                <a:gd name="T109" fmla="*/ 910 h 916"/>
                <a:gd name="T110" fmla="*/ 896 w 1056"/>
                <a:gd name="T111" fmla="*/ 910 h 916"/>
                <a:gd name="T112" fmla="*/ 837 w 1056"/>
                <a:gd name="T113" fmla="*/ 910 h 916"/>
                <a:gd name="T114" fmla="*/ 778 w 1056"/>
                <a:gd name="T115" fmla="*/ 910 h 916"/>
                <a:gd name="T116" fmla="*/ 726 w 1056"/>
                <a:gd name="T117" fmla="*/ 916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56" h="916">
                  <a:moveTo>
                    <a:pt x="0" y="295"/>
                  </a:moveTo>
                  <a:lnTo>
                    <a:pt x="0" y="290"/>
                  </a:lnTo>
                  <a:lnTo>
                    <a:pt x="0" y="283"/>
                  </a:lnTo>
                  <a:lnTo>
                    <a:pt x="0" y="278"/>
                  </a:lnTo>
                  <a:lnTo>
                    <a:pt x="0" y="272"/>
                  </a:lnTo>
                  <a:lnTo>
                    <a:pt x="0" y="266"/>
                  </a:lnTo>
                  <a:lnTo>
                    <a:pt x="0" y="260"/>
                  </a:lnTo>
                  <a:lnTo>
                    <a:pt x="0" y="254"/>
                  </a:lnTo>
                  <a:lnTo>
                    <a:pt x="0" y="249"/>
                  </a:lnTo>
                  <a:lnTo>
                    <a:pt x="0" y="242"/>
                  </a:lnTo>
                  <a:lnTo>
                    <a:pt x="0" y="236"/>
                  </a:lnTo>
                  <a:lnTo>
                    <a:pt x="7" y="236"/>
                  </a:lnTo>
                  <a:lnTo>
                    <a:pt x="7" y="231"/>
                  </a:lnTo>
                  <a:lnTo>
                    <a:pt x="7" y="224"/>
                  </a:lnTo>
                  <a:lnTo>
                    <a:pt x="7" y="218"/>
                  </a:lnTo>
                  <a:lnTo>
                    <a:pt x="7" y="213"/>
                  </a:lnTo>
                  <a:lnTo>
                    <a:pt x="7" y="206"/>
                  </a:lnTo>
                  <a:lnTo>
                    <a:pt x="7" y="201"/>
                  </a:lnTo>
                  <a:lnTo>
                    <a:pt x="7" y="195"/>
                  </a:lnTo>
                  <a:lnTo>
                    <a:pt x="7" y="189"/>
                  </a:lnTo>
                  <a:lnTo>
                    <a:pt x="7" y="183"/>
                  </a:lnTo>
                  <a:lnTo>
                    <a:pt x="12" y="183"/>
                  </a:lnTo>
                  <a:lnTo>
                    <a:pt x="12" y="177"/>
                  </a:lnTo>
                  <a:lnTo>
                    <a:pt x="12" y="172"/>
                  </a:lnTo>
                  <a:lnTo>
                    <a:pt x="12" y="165"/>
                  </a:lnTo>
                  <a:lnTo>
                    <a:pt x="12" y="159"/>
                  </a:lnTo>
                  <a:lnTo>
                    <a:pt x="12" y="154"/>
                  </a:lnTo>
                  <a:lnTo>
                    <a:pt x="12" y="147"/>
                  </a:lnTo>
                  <a:lnTo>
                    <a:pt x="12" y="141"/>
                  </a:lnTo>
                  <a:lnTo>
                    <a:pt x="12" y="136"/>
                  </a:lnTo>
                  <a:lnTo>
                    <a:pt x="12" y="130"/>
                  </a:lnTo>
                  <a:lnTo>
                    <a:pt x="18" y="124"/>
                  </a:lnTo>
                  <a:lnTo>
                    <a:pt x="18" y="118"/>
                  </a:lnTo>
                  <a:lnTo>
                    <a:pt x="18" y="113"/>
                  </a:lnTo>
                  <a:lnTo>
                    <a:pt x="18" y="106"/>
                  </a:lnTo>
                  <a:lnTo>
                    <a:pt x="18" y="100"/>
                  </a:lnTo>
                  <a:lnTo>
                    <a:pt x="18" y="95"/>
                  </a:lnTo>
                  <a:lnTo>
                    <a:pt x="18" y="88"/>
                  </a:lnTo>
                  <a:lnTo>
                    <a:pt x="18" y="82"/>
                  </a:lnTo>
                  <a:lnTo>
                    <a:pt x="18" y="77"/>
                  </a:lnTo>
                  <a:lnTo>
                    <a:pt x="25" y="71"/>
                  </a:lnTo>
                  <a:lnTo>
                    <a:pt x="25" y="65"/>
                  </a:lnTo>
                  <a:lnTo>
                    <a:pt x="25" y="59"/>
                  </a:lnTo>
                  <a:lnTo>
                    <a:pt x="25" y="53"/>
                  </a:lnTo>
                  <a:lnTo>
                    <a:pt x="25" y="47"/>
                  </a:lnTo>
                  <a:lnTo>
                    <a:pt x="25" y="41"/>
                  </a:lnTo>
                  <a:lnTo>
                    <a:pt x="25" y="36"/>
                  </a:lnTo>
                  <a:lnTo>
                    <a:pt x="25" y="29"/>
                  </a:lnTo>
                  <a:lnTo>
                    <a:pt x="25" y="23"/>
                  </a:lnTo>
                  <a:lnTo>
                    <a:pt x="25" y="18"/>
                  </a:lnTo>
                  <a:lnTo>
                    <a:pt x="30" y="18"/>
                  </a:lnTo>
                  <a:lnTo>
                    <a:pt x="30" y="12"/>
                  </a:lnTo>
                  <a:lnTo>
                    <a:pt x="30" y="5"/>
                  </a:lnTo>
                  <a:lnTo>
                    <a:pt x="30" y="0"/>
                  </a:lnTo>
                  <a:lnTo>
                    <a:pt x="41" y="0"/>
                  </a:lnTo>
                  <a:lnTo>
                    <a:pt x="48" y="0"/>
                  </a:lnTo>
                  <a:lnTo>
                    <a:pt x="53" y="0"/>
                  </a:lnTo>
                  <a:lnTo>
                    <a:pt x="59" y="0"/>
                  </a:lnTo>
                  <a:lnTo>
                    <a:pt x="66" y="0"/>
                  </a:lnTo>
                  <a:lnTo>
                    <a:pt x="71" y="0"/>
                  </a:lnTo>
                  <a:lnTo>
                    <a:pt x="77" y="0"/>
                  </a:lnTo>
                  <a:lnTo>
                    <a:pt x="82" y="0"/>
                  </a:lnTo>
                  <a:lnTo>
                    <a:pt x="89" y="0"/>
                  </a:lnTo>
                  <a:lnTo>
                    <a:pt x="100" y="0"/>
                  </a:lnTo>
                  <a:lnTo>
                    <a:pt x="113" y="0"/>
                  </a:lnTo>
                  <a:lnTo>
                    <a:pt x="118" y="0"/>
                  </a:lnTo>
                  <a:lnTo>
                    <a:pt x="124" y="0"/>
                  </a:lnTo>
                  <a:lnTo>
                    <a:pt x="130" y="0"/>
                  </a:lnTo>
                  <a:lnTo>
                    <a:pt x="136" y="0"/>
                  </a:lnTo>
                  <a:lnTo>
                    <a:pt x="142" y="0"/>
                  </a:lnTo>
                  <a:lnTo>
                    <a:pt x="154" y="0"/>
                  </a:lnTo>
                  <a:lnTo>
                    <a:pt x="159" y="0"/>
                  </a:lnTo>
                  <a:lnTo>
                    <a:pt x="165" y="0"/>
                  </a:lnTo>
                  <a:lnTo>
                    <a:pt x="172" y="0"/>
                  </a:lnTo>
                  <a:lnTo>
                    <a:pt x="177" y="0"/>
                  </a:lnTo>
                  <a:lnTo>
                    <a:pt x="183" y="0"/>
                  </a:lnTo>
                  <a:lnTo>
                    <a:pt x="189" y="0"/>
                  </a:lnTo>
                  <a:lnTo>
                    <a:pt x="195" y="0"/>
                  </a:lnTo>
                  <a:lnTo>
                    <a:pt x="201" y="0"/>
                  </a:lnTo>
                  <a:lnTo>
                    <a:pt x="206" y="0"/>
                  </a:lnTo>
                  <a:lnTo>
                    <a:pt x="213" y="0"/>
                  </a:lnTo>
                  <a:lnTo>
                    <a:pt x="218" y="0"/>
                  </a:lnTo>
                  <a:lnTo>
                    <a:pt x="224" y="0"/>
                  </a:lnTo>
                  <a:lnTo>
                    <a:pt x="231" y="0"/>
                  </a:lnTo>
                  <a:lnTo>
                    <a:pt x="236" y="0"/>
                  </a:lnTo>
                  <a:lnTo>
                    <a:pt x="242" y="0"/>
                  </a:lnTo>
                  <a:lnTo>
                    <a:pt x="248" y="0"/>
                  </a:lnTo>
                  <a:lnTo>
                    <a:pt x="265" y="0"/>
                  </a:lnTo>
                  <a:lnTo>
                    <a:pt x="272" y="0"/>
                  </a:lnTo>
                  <a:lnTo>
                    <a:pt x="278" y="0"/>
                  </a:lnTo>
                  <a:lnTo>
                    <a:pt x="283" y="0"/>
                  </a:lnTo>
                  <a:lnTo>
                    <a:pt x="289" y="0"/>
                  </a:lnTo>
                  <a:lnTo>
                    <a:pt x="295" y="0"/>
                  </a:lnTo>
                  <a:lnTo>
                    <a:pt x="313" y="0"/>
                  </a:lnTo>
                  <a:lnTo>
                    <a:pt x="319" y="0"/>
                  </a:lnTo>
                  <a:lnTo>
                    <a:pt x="313" y="5"/>
                  </a:lnTo>
                  <a:lnTo>
                    <a:pt x="313" y="12"/>
                  </a:lnTo>
                  <a:lnTo>
                    <a:pt x="319" y="18"/>
                  </a:lnTo>
                  <a:lnTo>
                    <a:pt x="313" y="18"/>
                  </a:lnTo>
                  <a:lnTo>
                    <a:pt x="307" y="18"/>
                  </a:lnTo>
                  <a:lnTo>
                    <a:pt x="313" y="12"/>
                  </a:lnTo>
                  <a:lnTo>
                    <a:pt x="313" y="5"/>
                  </a:lnTo>
                  <a:lnTo>
                    <a:pt x="307" y="5"/>
                  </a:lnTo>
                  <a:lnTo>
                    <a:pt x="301" y="5"/>
                  </a:lnTo>
                  <a:lnTo>
                    <a:pt x="295" y="12"/>
                  </a:lnTo>
                  <a:lnTo>
                    <a:pt x="295" y="5"/>
                  </a:lnTo>
                  <a:lnTo>
                    <a:pt x="289" y="5"/>
                  </a:lnTo>
                  <a:lnTo>
                    <a:pt x="289" y="0"/>
                  </a:lnTo>
                  <a:lnTo>
                    <a:pt x="283" y="5"/>
                  </a:lnTo>
                  <a:lnTo>
                    <a:pt x="283" y="12"/>
                  </a:lnTo>
                  <a:lnTo>
                    <a:pt x="278" y="12"/>
                  </a:lnTo>
                  <a:lnTo>
                    <a:pt x="272" y="12"/>
                  </a:lnTo>
                  <a:lnTo>
                    <a:pt x="272" y="18"/>
                  </a:lnTo>
                  <a:lnTo>
                    <a:pt x="265" y="18"/>
                  </a:lnTo>
                  <a:lnTo>
                    <a:pt x="265" y="23"/>
                  </a:lnTo>
                  <a:lnTo>
                    <a:pt x="260" y="23"/>
                  </a:lnTo>
                  <a:lnTo>
                    <a:pt x="260" y="29"/>
                  </a:lnTo>
                  <a:lnTo>
                    <a:pt x="265" y="29"/>
                  </a:lnTo>
                  <a:lnTo>
                    <a:pt x="272" y="36"/>
                  </a:lnTo>
                  <a:lnTo>
                    <a:pt x="272" y="41"/>
                  </a:lnTo>
                  <a:lnTo>
                    <a:pt x="265" y="47"/>
                  </a:lnTo>
                  <a:lnTo>
                    <a:pt x="265" y="53"/>
                  </a:lnTo>
                  <a:lnTo>
                    <a:pt x="272" y="59"/>
                  </a:lnTo>
                  <a:lnTo>
                    <a:pt x="272" y="65"/>
                  </a:lnTo>
                  <a:lnTo>
                    <a:pt x="265" y="71"/>
                  </a:lnTo>
                  <a:lnTo>
                    <a:pt x="265" y="77"/>
                  </a:lnTo>
                  <a:lnTo>
                    <a:pt x="272" y="82"/>
                  </a:lnTo>
                  <a:lnTo>
                    <a:pt x="272" y="88"/>
                  </a:lnTo>
                  <a:lnTo>
                    <a:pt x="272" y="95"/>
                  </a:lnTo>
                  <a:lnTo>
                    <a:pt x="265" y="95"/>
                  </a:lnTo>
                  <a:lnTo>
                    <a:pt x="265" y="100"/>
                  </a:lnTo>
                  <a:lnTo>
                    <a:pt x="265" y="106"/>
                  </a:lnTo>
                  <a:lnTo>
                    <a:pt x="265" y="113"/>
                  </a:lnTo>
                  <a:lnTo>
                    <a:pt x="260" y="113"/>
                  </a:lnTo>
                  <a:lnTo>
                    <a:pt x="260" y="118"/>
                  </a:lnTo>
                  <a:lnTo>
                    <a:pt x="260" y="113"/>
                  </a:lnTo>
                  <a:lnTo>
                    <a:pt x="254" y="113"/>
                  </a:lnTo>
                  <a:lnTo>
                    <a:pt x="254" y="118"/>
                  </a:lnTo>
                  <a:lnTo>
                    <a:pt x="248" y="124"/>
                  </a:lnTo>
                  <a:lnTo>
                    <a:pt x="248" y="130"/>
                  </a:lnTo>
                  <a:lnTo>
                    <a:pt x="248" y="136"/>
                  </a:lnTo>
                  <a:lnTo>
                    <a:pt x="248" y="141"/>
                  </a:lnTo>
                  <a:lnTo>
                    <a:pt x="242" y="141"/>
                  </a:lnTo>
                  <a:lnTo>
                    <a:pt x="242" y="147"/>
                  </a:lnTo>
                  <a:lnTo>
                    <a:pt x="248" y="147"/>
                  </a:lnTo>
                  <a:lnTo>
                    <a:pt x="248" y="154"/>
                  </a:lnTo>
                  <a:lnTo>
                    <a:pt x="248" y="159"/>
                  </a:lnTo>
                  <a:lnTo>
                    <a:pt x="242" y="159"/>
                  </a:lnTo>
                  <a:lnTo>
                    <a:pt x="242" y="165"/>
                  </a:lnTo>
                  <a:lnTo>
                    <a:pt x="236" y="165"/>
                  </a:lnTo>
                  <a:lnTo>
                    <a:pt x="236" y="172"/>
                  </a:lnTo>
                  <a:lnTo>
                    <a:pt x="231" y="172"/>
                  </a:lnTo>
                  <a:lnTo>
                    <a:pt x="224" y="165"/>
                  </a:lnTo>
                  <a:lnTo>
                    <a:pt x="218" y="165"/>
                  </a:lnTo>
                  <a:lnTo>
                    <a:pt x="218" y="172"/>
                  </a:lnTo>
                  <a:lnTo>
                    <a:pt x="206" y="177"/>
                  </a:lnTo>
                  <a:lnTo>
                    <a:pt x="206" y="183"/>
                  </a:lnTo>
                  <a:lnTo>
                    <a:pt x="206" y="189"/>
                  </a:lnTo>
                  <a:lnTo>
                    <a:pt x="206" y="195"/>
                  </a:lnTo>
                  <a:lnTo>
                    <a:pt x="206" y="201"/>
                  </a:lnTo>
                  <a:lnTo>
                    <a:pt x="206" y="206"/>
                  </a:lnTo>
                  <a:lnTo>
                    <a:pt x="206" y="213"/>
                  </a:lnTo>
                  <a:lnTo>
                    <a:pt x="213" y="218"/>
                  </a:lnTo>
                  <a:lnTo>
                    <a:pt x="218" y="218"/>
                  </a:lnTo>
                  <a:lnTo>
                    <a:pt x="218" y="213"/>
                  </a:lnTo>
                  <a:lnTo>
                    <a:pt x="224" y="213"/>
                  </a:lnTo>
                  <a:lnTo>
                    <a:pt x="224" y="218"/>
                  </a:lnTo>
                  <a:lnTo>
                    <a:pt x="231" y="218"/>
                  </a:lnTo>
                  <a:lnTo>
                    <a:pt x="231" y="224"/>
                  </a:lnTo>
                  <a:lnTo>
                    <a:pt x="236" y="224"/>
                  </a:lnTo>
                  <a:lnTo>
                    <a:pt x="242" y="224"/>
                  </a:lnTo>
                  <a:lnTo>
                    <a:pt x="248" y="224"/>
                  </a:lnTo>
                  <a:lnTo>
                    <a:pt x="254" y="224"/>
                  </a:lnTo>
                  <a:lnTo>
                    <a:pt x="260" y="224"/>
                  </a:lnTo>
                  <a:lnTo>
                    <a:pt x="265" y="224"/>
                  </a:lnTo>
                  <a:lnTo>
                    <a:pt x="272" y="224"/>
                  </a:lnTo>
                  <a:lnTo>
                    <a:pt x="278" y="224"/>
                  </a:lnTo>
                  <a:lnTo>
                    <a:pt x="283" y="224"/>
                  </a:lnTo>
                  <a:lnTo>
                    <a:pt x="289" y="224"/>
                  </a:lnTo>
                  <a:lnTo>
                    <a:pt x="295" y="224"/>
                  </a:lnTo>
                  <a:lnTo>
                    <a:pt x="301" y="224"/>
                  </a:lnTo>
                  <a:lnTo>
                    <a:pt x="307" y="224"/>
                  </a:lnTo>
                  <a:lnTo>
                    <a:pt x="313" y="224"/>
                  </a:lnTo>
                  <a:lnTo>
                    <a:pt x="319" y="224"/>
                  </a:lnTo>
                  <a:lnTo>
                    <a:pt x="330" y="224"/>
                  </a:lnTo>
                  <a:lnTo>
                    <a:pt x="337" y="224"/>
                  </a:lnTo>
                  <a:lnTo>
                    <a:pt x="342" y="224"/>
                  </a:lnTo>
                  <a:lnTo>
                    <a:pt x="348" y="224"/>
                  </a:lnTo>
                  <a:lnTo>
                    <a:pt x="354" y="224"/>
                  </a:lnTo>
                  <a:lnTo>
                    <a:pt x="360" y="224"/>
                  </a:lnTo>
                  <a:lnTo>
                    <a:pt x="366" y="224"/>
                  </a:lnTo>
                  <a:lnTo>
                    <a:pt x="371" y="224"/>
                  </a:lnTo>
                  <a:lnTo>
                    <a:pt x="384" y="224"/>
                  </a:lnTo>
                  <a:lnTo>
                    <a:pt x="389" y="224"/>
                  </a:lnTo>
                  <a:lnTo>
                    <a:pt x="396" y="224"/>
                  </a:lnTo>
                  <a:lnTo>
                    <a:pt x="401" y="224"/>
                  </a:lnTo>
                  <a:lnTo>
                    <a:pt x="412" y="224"/>
                  </a:lnTo>
                  <a:lnTo>
                    <a:pt x="419" y="224"/>
                  </a:lnTo>
                  <a:lnTo>
                    <a:pt x="430" y="224"/>
                  </a:lnTo>
                  <a:lnTo>
                    <a:pt x="437" y="224"/>
                  </a:lnTo>
                  <a:lnTo>
                    <a:pt x="443" y="224"/>
                  </a:lnTo>
                  <a:lnTo>
                    <a:pt x="454" y="224"/>
                  </a:lnTo>
                  <a:lnTo>
                    <a:pt x="460" y="224"/>
                  </a:lnTo>
                  <a:lnTo>
                    <a:pt x="466" y="224"/>
                  </a:lnTo>
                  <a:lnTo>
                    <a:pt x="466" y="218"/>
                  </a:lnTo>
                  <a:lnTo>
                    <a:pt x="466" y="213"/>
                  </a:lnTo>
                  <a:lnTo>
                    <a:pt x="472" y="213"/>
                  </a:lnTo>
                  <a:lnTo>
                    <a:pt x="484" y="213"/>
                  </a:lnTo>
                  <a:lnTo>
                    <a:pt x="489" y="213"/>
                  </a:lnTo>
                  <a:lnTo>
                    <a:pt x="495" y="213"/>
                  </a:lnTo>
                  <a:lnTo>
                    <a:pt x="495" y="206"/>
                  </a:lnTo>
                  <a:lnTo>
                    <a:pt x="495" y="201"/>
                  </a:lnTo>
                  <a:lnTo>
                    <a:pt x="495" y="195"/>
                  </a:lnTo>
                  <a:lnTo>
                    <a:pt x="495" y="189"/>
                  </a:lnTo>
                  <a:lnTo>
                    <a:pt x="495" y="177"/>
                  </a:lnTo>
                  <a:lnTo>
                    <a:pt x="495" y="172"/>
                  </a:lnTo>
                  <a:lnTo>
                    <a:pt x="495" y="165"/>
                  </a:lnTo>
                  <a:lnTo>
                    <a:pt x="495" y="159"/>
                  </a:lnTo>
                  <a:lnTo>
                    <a:pt x="495" y="154"/>
                  </a:lnTo>
                  <a:lnTo>
                    <a:pt x="495" y="147"/>
                  </a:lnTo>
                  <a:lnTo>
                    <a:pt x="495" y="141"/>
                  </a:lnTo>
                  <a:lnTo>
                    <a:pt x="495" y="136"/>
                  </a:lnTo>
                  <a:lnTo>
                    <a:pt x="495" y="130"/>
                  </a:lnTo>
                  <a:lnTo>
                    <a:pt x="495" y="124"/>
                  </a:lnTo>
                  <a:lnTo>
                    <a:pt x="502" y="124"/>
                  </a:lnTo>
                  <a:lnTo>
                    <a:pt x="507" y="124"/>
                  </a:lnTo>
                  <a:lnTo>
                    <a:pt x="520" y="124"/>
                  </a:lnTo>
                  <a:lnTo>
                    <a:pt x="525" y="124"/>
                  </a:lnTo>
                  <a:lnTo>
                    <a:pt x="531" y="124"/>
                  </a:lnTo>
                  <a:lnTo>
                    <a:pt x="537" y="124"/>
                  </a:lnTo>
                  <a:lnTo>
                    <a:pt x="543" y="124"/>
                  </a:lnTo>
                  <a:lnTo>
                    <a:pt x="549" y="124"/>
                  </a:lnTo>
                  <a:lnTo>
                    <a:pt x="554" y="124"/>
                  </a:lnTo>
                  <a:lnTo>
                    <a:pt x="554" y="118"/>
                  </a:lnTo>
                  <a:lnTo>
                    <a:pt x="554" y="113"/>
                  </a:lnTo>
                  <a:lnTo>
                    <a:pt x="554" y="95"/>
                  </a:lnTo>
                  <a:lnTo>
                    <a:pt x="554" y="88"/>
                  </a:lnTo>
                  <a:lnTo>
                    <a:pt x="554" y="82"/>
                  </a:lnTo>
                  <a:lnTo>
                    <a:pt x="554" y="71"/>
                  </a:lnTo>
                  <a:lnTo>
                    <a:pt x="554" y="47"/>
                  </a:lnTo>
                  <a:lnTo>
                    <a:pt x="554" y="41"/>
                  </a:lnTo>
                  <a:lnTo>
                    <a:pt x="554" y="36"/>
                  </a:lnTo>
                  <a:lnTo>
                    <a:pt x="561" y="29"/>
                  </a:lnTo>
                  <a:lnTo>
                    <a:pt x="566" y="29"/>
                  </a:lnTo>
                  <a:lnTo>
                    <a:pt x="572" y="29"/>
                  </a:lnTo>
                  <a:lnTo>
                    <a:pt x="579" y="29"/>
                  </a:lnTo>
                  <a:lnTo>
                    <a:pt x="584" y="29"/>
                  </a:lnTo>
                  <a:lnTo>
                    <a:pt x="584" y="36"/>
                  </a:lnTo>
                  <a:lnTo>
                    <a:pt x="584" y="29"/>
                  </a:lnTo>
                  <a:lnTo>
                    <a:pt x="584" y="36"/>
                  </a:lnTo>
                  <a:lnTo>
                    <a:pt x="590" y="36"/>
                  </a:lnTo>
                  <a:lnTo>
                    <a:pt x="590" y="29"/>
                  </a:lnTo>
                  <a:lnTo>
                    <a:pt x="590" y="36"/>
                  </a:lnTo>
                  <a:lnTo>
                    <a:pt x="590" y="29"/>
                  </a:lnTo>
                  <a:lnTo>
                    <a:pt x="590" y="36"/>
                  </a:lnTo>
                  <a:lnTo>
                    <a:pt x="590" y="29"/>
                  </a:lnTo>
                  <a:lnTo>
                    <a:pt x="595" y="29"/>
                  </a:lnTo>
                  <a:lnTo>
                    <a:pt x="602" y="29"/>
                  </a:lnTo>
                  <a:lnTo>
                    <a:pt x="602" y="36"/>
                  </a:lnTo>
                  <a:lnTo>
                    <a:pt x="608" y="41"/>
                  </a:lnTo>
                  <a:lnTo>
                    <a:pt x="613" y="41"/>
                  </a:lnTo>
                  <a:lnTo>
                    <a:pt x="613" y="47"/>
                  </a:lnTo>
                  <a:lnTo>
                    <a:pt x="620" y="47"/>
                  </a:lnTo>
                  <a:lnTo>
                    <a:pt x="620" y="53"/>
                  </a:lnTo>
                  <a:lnTo>
                    <a:pt x="625" y="53"/>
                  </a:lnTo>
                  <a:lnTo>
                    <a:pt x="625" y="47"/>
                  </a:lnTo>
                  <a:lnTo>
                    <a:pt x="625" y="53"/>
                  </a:lnTo>
                  <a:lnTo>
                    <a:pt x="631" y="53"/>
                  </a:lnTo>
                  <a:lnTo>
                    <a:pt x="631" y="47"/>
                  </a:lnTo>
                  <a:lnTo>
                    <a:pt x="631" y="53"/>
                  </a:lnTo>
                  <a:lnTo>
                    <a:pt x="631" y="59"/>
                  </a:lnTo>
                  <a:lnTo>
                    <a:pt x="637" y="59"/>
                  </a:lnTo>
                  <a:lnTo>
                    <a:pt x="637" y="65"/>
                  </a:lnTo>
                  <a:lnTo>
                    <a:pt x="643" y="65"/>
                  </a:lnTo>
                  <a:lnTo>
                    <a:pt x="637" y="65"/>
                  </a:lnTo>
                  <a:lnTo>
                    <a:pt x="643" y="65"/>
                  </a:lnTo>
                  <a:lnTo>
                    <a:pt x="643" y="71"/>
                  </a:lnTo>
                  <a:lnTo>
                    <a:pt x="643" y="77"/>
                  </a:lnTo>
                  <a:lnTo>
                    <a:pt x="649" y="77"/>
                  </a:lnTo>
                  <a:lnTo>
                    <a:pt x="643" y="77"/>
                  </a:lnTo>
                  <a:lnTo>
                    <a:pt x="649" y="77"/>
                  </a:lnTo>
                  <a:lnTo>
                    <a:pt x="654" y="77"/>
                  </a:lnTo>
                  <a:lnTo>
                    <a:pt x="661" y="77"/>
                  </a:lnTo>
                  <a:lnTo>
                    <a:pt x="667" y="77"/>
                  </a:lnTo>
                  <a:lnTo>
                    <a:pt x="667" y="82"/>
                  </a:lnTo>
                  <a:lnTo>
                    <a:pt x="667" y="77"/>
                  </a:lnTo>
                  <a:lnTo>
                    <a:pt x="667" y="82"/>
                  </a:lnTo>
                  <a:lnTo>
                    <a:pt x="672" y="82"/>
                  </a:lnTo>
                  <a:lnTo>
                    <a:pt x="667" y="82"/>
                  </a:lnTo>
                  <a:lnTo>
                    <a:pt x="672" y="82"/>
                  </a:lnTo>
                  <a:lnTo>
                    <a:pt x="672" y="88"/>
                  </a:lnTo>
                  <a:lnTo>
                    <a:pt x="678" y="88"/>
                  </a:lnTo>
                  <a:lnTo>
                    <a:pt x="672" y="88"/>
                  </a:lnTo>
                  <a:lnTo>
                    <a:pt x="678" y="88"/>
                  </a:lnTo>
                  <a:lnTo>
                    <a:pt x="678" y="95"/>
                  </a:lnTo>
                  <a:lnTo>
                    <a:pt x="678" y="100"/>
                  </a:lnTo>
                  <a:lnTo>
                    <a:pt x="685" y="100"/>
                  </a:lnTo>
                  <a:lnTo>
                    <a:pt x="690" y="100"/>
                  </a:lnTo>
                  <a:lnTo>
                    <a:pt x="690" y="106"/>
                  </a:lnTo>
                  <a:lnTo>
                    <a:pt x="690" y="113"/>
                  </a:lnTo>
                  <a:lnTo>
                    <a:pt x="696" y="113"/>
                  </a:lnTo>
                  <a:lnTo>
                    <a:pt x="690" y="113"/>
                  </a:lnTo>
                  <a:lnTo>
                    <a:pt x="696" y="113"/>
                  </a:lnTo>
                  <a:lnTo>
                    <a:pt x="690" y="113"/>
                  </a:lnTo>
                  <a:lnTo>
                    <a:pt x="696" y="113"/>
                  </a:lnTo>
                  <a:lnTo>
                    <a:pt x="696" y="118"/>
                  </a:lnTo>
                  <a:lnTo>
                    <a:pt x="696" y="113"/>
                  </a:lnTo>
                  <a:lnTo>
                    <a:pt x="702" y="113"/>
                  </a:lnTo>
                  <a:lnTo>
                    <a:pt x="696" y="113"/>
                  </a:lnTo>
                  <a:lnTo>
                    <a:pt x="702" y="113"/>
                  </a:lnTo>
                  <a:lnTo>
                    <a:pt x="702" y="118"/>
                  </a:lnTo>
                  <a:lnTo>
                    <a:pt x="702" y="113"/>
                  </a:lnTo>
                  <a:lnTo>
                    <a:pt x="708" y="113"/>
                  </a:lnTo>
                  <a:lnTo>
                    <a:pt x="708" y="118"/>
                  </a:lnTo>
                  <a:lnTo>
                    <a:pt x="708" y="113"/>
                  </a:lnTo>
                  <a:lnTo>
                    <a:pt x="708" y="118"/>
                  </a:lnTo>
                  <a:lnTo>
                    <a:pt x="713" y="118"/>
                  </a:lnTo>
                  <a:lnTo>
                    <a:pt x="713" y="124"/>
                  </a:lnTo>
                  <a:lnTo>
                    <a:pt x="708" y="124"/>
                  </a:lnTo>
                  <a:lnTo>
                    <a:pt x="708" y="130"/>
                  </a:lnTo>
                  <a:lnTo>
                    <a:pt x="713" y="130"/>
                  </a:lnTo>
                  <a:lnTo>
                    <a:pt x="713" y="136"/>
                  </a:lnTo>
                  <a:lnTo>
                    <a:pt x="719" y="136"/>
                  </a:lnTo>
                  <a:lnTo>
                    <a:pt x="719" y="141"/>
                  </a:lnTo>
                  <a:lnTo>
                    <a:pt x="719" y="147"/>
                  </a:lnTo>
                  <a:lnTo>
                    <a:pt x="726" y="147"/>
                  </a:lnTo>
                  <a:lnTo>
                    <a:pt x="726" y="154"/>
                  </a:lnTo>
                  <a:lnTo>
                    <a:pt x="731" y="154"/>
                  </a:lnTo>
                  <a:lnTo>
                    <a:pt x="731" y="147"/>
                  </a:lnTo>
                  <a:lnTo>
                    <a:pt x="731" y="154"/>
                  </a:lnTo>
                  <a:lnTo>
                    <a:pt x="737" y="154"/>
                  </a:lnTo>
                  <a:lnTo>
                    <a:pt x="731" y="154"/>
                  </a:lnTo>
                  <a:lnTo>
                    <a:pt x="737" y="154"/>
                  </a:lnTo>
                  <a:lnTo>
                    <a:pt x="744" y="154"/>
                  </a:lnTo>
                  <a:lnTo>
                    <a:pt x="744" y="159"/>
                  </a:lnTo>
                  <a:lnTo>
                    <a:pt x="749" y="159"/>
                  </a:lnTo>
                  <a:lnTo>
                    <a:pt x="749" y="154"/>
                  </a:lnTo>
                  <a:lnTo>
                    <a:pt x="749" y="159"/>
                  </a:lnTo>
                  <a:lnTo>
                    <a:pt x="749" y="165"/>
                  </a:lnTo>
                  <a:lnTo>
                    <a:pt x="744" y="165"/>
                  </a:lnTo>
                  <a:lnTo>
                    <a:pt x="744" y="159"/>
                  </a:lnTo>
                  <a:lnTo>
                    <a:pt x="744" y="165"/>
                  </a:lnTo>
                  <a:lnTo>
                    <a:pt x="749" y="165"/>
                  </a:lnTo>
                  <a:lnTo>
                    <a:pt x="744" y="165"/>
                  </a:lnTo>
                  <a:lnTo>
                    <a:pt x="749" y="165"/>
                  </a:lnTo>
                  <a:lnTo>
                    <a:pt x="749" y="172"/>
                  </a:lnTo>
                  <a:lnTo>
                    <a:pt x="749" y="165"/>
                  </a:lnTo>
                  <a:lnTo>
                    <a:pt x="749" y="172"/>
                  </a:lnTo>
                  <a:lnTo>
                    <a:pt x="755" y="172"/>
                  </a:lnTo>
                  <a:lnTo>
                    <a:pt x="755" y="177"/>
                  </a:lnTo>
                  <a:lnTo>
                    <a:pt x="755" y="172"/>
                  </a:lnTo>
                  <a:lnTo>
                    <a:pt x="755" y="177"/>
                  </a:lnTo>
                  <a:lnTo>
                    <a:pt x="755" y="183"/>
                  </a:lnTo>
                  <a:lnTo>
                    <a:pt x="755" y="177"/>
                  </a:lnTo>
                  <a:lnTo>
                    <a:pt x="755" y="183"/>
                  </a:lnTo>
                  <a:lnTo>
                    <a:pt x="773" y="183"/>
                  </a:lnTo>
                  <a:lnTo>
                    <a:pt x="778" y="183"/>
                  </a:lnTo>
                  <a:lnTo>
                    <a:pt x="785" y="183"/>
                  </a:lnTo>
                  <a:lnTo>
                    <a:pt x="790" y="183"/>
                  </a:lnTo>
                  <a:lnTo>
                    <a:pt x="802" y="183"/>
                  </a:lnTo>
                  <a:lnTo>
                    <a:pt x="808" y="183"/>
                  </a:lnTo>
                  <a:lnTo>
                    <a:pt x="814" y="183"/>
                  </a:lnTo>
                  <a:lnTo>
                    <a:pt x="819" y="183"/>
                  </a:lnTo>
                  <a:lnTo>
                    <a:pt x="832" y="183"/>
                  </a:lnTo>
                  <a:lnTo>
                    <a:pt x="837" y="183"/>
                  </a:lnTo>
                  <a:lnTo>
                    <a:pt x="843" y="183"/>
                  </a:lnTo>
                  <a:lnTo>
                    <a:pt x="855" y="183"/>
                  </a:lnTo>
                  <a:lnTo>
                    <a:pt x="861" y="183"/>
                  </a:lnTo>
                  <a:lnTo>
                    <a:pt x="867" y="183"/>
                  </a:lnTo>
                  <a:lnTo>
                    <a:pt x="884" y="183"/>
                  </a:lnTo>
                  <a:lnTo>
                    <a:pt x="891" y="183"/>
                  </a:lnTo>
                  <a:lnTo>
                    <a:pt x="896" y="183"/>
                  </a:lnTo>
                  <a:lnTo>
                    <a:pt x="902" y="183"/>
                  </a:lnTo>
                  <a:lnTo>
                    <a:pt x="909" y="183"/>
                  </a:lnTo>
                  <a:lnTo>
                    <a:pt x="914" y="183"/>
                  </a:lnTo>
                  <a:lnTo>
                    <a:pt x="920" y="183"/>
                  </a:lnTo>
                  <a:lnTo>
                    <a:pt x="925" y="183"/>
                  </a:lnTo>
                  <a:lnTo>
                    <a:pt x="932" y="183"/>
                  </a:lnTo>
                  <a:lnTo>
                    <a:pt x="938" y="183"/>
                  </a:lnTo>
                  <a:lnTo>
                    <a:pt x="943" y="183"/>
                  </a:lnTo>
                  <a:lnTo>
                    <a:pt x="943" y="189"/>
                  </a:lnTo>
                  <a:lnTo>
                    <a:pt x="943" y="195"/>
                  </a:lnTo>
                  <a:lnTo>
                    <a:pt x="943" y="201"/>
                  </a:lnTo>
                  <a:lnTo>
                    <a:pt x="943" y="213"/>
                  </a:lnTo>
                  <a:lnTo>
                    <a:pt x="943" y="218"/>
                  </a:lnTo>
                  <a:lnTo>
                    <a:pt x="943" y="231"/>
                  </a:lnTo>
                  <a:lnTo>
                    <a:pt x="943" y="242"/>
                  </a:lnTo>
                  <a:lnTo>
                    <a:pt x="938" y="242"/>
                  </a:lnTo>
                  <a:lnTo>
                    <a:pt x="932" y="242"/>
                  </a:lnTo>
                  <a:lnTo>
                    <a:pt x="925" y="242"/>
                  </a:lnTo>
                  <a:lnTo>
                    <a:pt x="914" y="242"/>
                  </a:lnTo>
                  <a:lnTo>
                    <a:pt x="914" y="249"/>
                  </a:lnTo>
                  <a:lnTo>
                    <a:pt x="914" y="266"/>
                  </a:lnTo>
                  <a:lnTo>
                    <a:pt x="914" y="272"/>
                  </a:lnTo>
                  <a:lnTo>
                    <a:pt x="914" y="278"/>
                  </a:lnTo>
                  <a:lnTo>
                    <a:pt x="914" y="283"/>
                  </a:lnTo>
                  <a:lnTo>
                    <a:pt x="914" y="290"/>
                  </a:lnTo>
                  <a:lnTo>
                    <a:pt x="914" y="295"/>
                  </a:lnTo>
                  <a:lnTo>
                    <a:pt x="914" y="301"/>
                  </a:lnTo>
                  <a:lnTo>
                    <a:pt x="914" y="308"/>
                  </a:lnTo>
                  <a:lnTo>
                    <a:pt x="914" y="313"/>
                  </a:lnTo>
                  <a:lnTo>
                    <a:pt x="914" y="319"/>
                  </a:lnTo>
                  <a:lnTo>
                    <a:pt x="914" y="325"/>
                  </a:lnTo>
                  <a:lnTo>
                    <a:pt x="914" y="331"/>
                  </a:lnTo>
                  <a:lnTo>
                    <a:pt x="914" y="337"/>
                  </a:lnTo>
                  <a:lnTo>
                    <a:pt x="914" y="342"/>
                  </a:lnTo>
                  <a:lnTo>
                    <a:pt x="914" y="349"/>
                  </a:lnTo>
                  <a:lnTo>
                    <a:pt x="914" y="355"/>
                  </a:lnTo>
                  <a:lnTo>
                    <a:pt x="914" y="360"/>
                  </a:lnTo>
                  <a:lnTo>
                    <a:pt x="914" y="367"/>
                  </a:lnTo>
                  <a:lnTo>
                    <a:pt x="914" y="378"/>
                  </a:lnTo>
                  <a:lnTo>
                    <a:pt x="914" y="390"/>
                  </a:lnTo>
                  <a:lnTo>
                    <a:pt x="914" y="396"/>
                  </a:lnTo>
                  <a:lnTo>
                    <a:pt x="914" y="401"/>
                  </a:lnTo>
                  <a:lnTo>
                    <a:pt x="914" y="408"/>
                  </a:lnTo>
                  <a:lnTo>
                    <a:pt x="914" y="414"/>
                  </a:lnTo>
                  <a:lnTo>
                    <a:pt x="914" y="419"/>
                  </a:lnTo>
                  <a:lnTo>
                    <a:pt x="914" y="426"/>
                  </a:lnTo>
                  <a:lnTo>
                    <a:pt x="914" y="431"/>
                  </a:lnTo>
                  <a:lnTo>
                    <a:pt x="914" y="437"/>
                  </a:lnTo>
                  <a:lnTo>
                    <a:pt x="914" y="444"/>
                  </a:lnTo>
                  <a:lnTo>
                    <a:pt x="914" y="449"/>
                  </a:lnTo>
                  <a:lnTo>
                    <a:pt x="914" y="455"/>
                  </a:lnTo>
                  <a:lnTo>
                    <a:pt x="914" y="460"/>
                  </a:lnTo>
                  <a:lnTo>
                    <a:pt x="914" y="467"/>
                  </a:lnTo>
                  <a:lnTo>
                    <a:pt x="914" y="473"/>
                  </a:lnTo>
                  <a:lnTo>
                    <a:pt x="914" y="478"/>
                  </a:lnTo>
                  <a:lnTo>
                    <a:pt x="920" y="478"/>
                  </a:lnTo>
                  <a:lnTo>
                    <a:pt x="920" y="485"/>
                  </a:lnTo>
                  <a:lnTo>
                    <a:pt x="920" y="478"/>
                  </a:lnTo>
                  <a:lnTo>
                    <a:pt x="920" y="485"/>
                  </a:lnTo>
                  <a:lnTo>
                    <a:pt x="920" y="491"/>
                  </a:lnTo>
                  <a:lnTo>
                    <a:pt x="920" y="496"/>
                  </a:lnTo>
                  <a:lnTo>
                    <a:pt x="925" y="496"/>
                  </a:lnTo>
                  <a:lnTo>
                    <a:pt x="925" y="503"/>
                  </a:lnTo>
                  <a:lnTo>
                    <a:pt x="925" y="508"/>
                  </a:lnTo>
                  <a:lnTo>
                    <a:pt x="932" y="508"/>
                  </a:lnTo>
                  <a:lnTo>
                    <a:pt x="932" y="514"/>
                  </a:lnTo>
                  <a:lnTo>
                    <a:pt x="932" y="520"/>
                  </a:lnTo>
                  <a:lnTo>
                    <a:pt x="932" y="514"/>
                  </a:lnTo>
                  <a:lnTo>
                    <a:pt x="932" y="520"/>
                  </a:lnTo>
                  <a:lnTo>
                    <a:pt x="938" y="520"/>
                  </a:lnTo>
                  <a:lnTo>
                    <a:pt x="938" y="526"/>
                  </a:lnTo>
                  <a:lnTo>
                    <a:pt x="938" y="532"/>
                  </a:lnTo>
                  <a:lnTo>
                    <a:pt x="943" y="532"/>
                  </a:lnTo>
                  <a:lnTo>
                    <a:pt x="943" y="537"/>
                  </a:lnTo>
                  <a:lnTo>
                    <a:pt x="938" y="537"/>
                  </a:lnTo>
                  <a:lnTo>
                    <a:pt x="943" y="537"/>
                  </a:lnTo>
                  <a:lnTo>
                    <a:pt x="950" y="537"/>
                  </a:lnTo>
                  <a:lnTo>
                    <a:pt x="950" y="544"/>
                  </a:lnTo>
                  <a:lnTo>
                    <a:pt x="955" y="544"/>
                  </a:lnTo>
                  <a:lnTo>
                    <a:pt x="961" y="544"/>
                  </a:lnTo>
                  <a:lnTo>
                    <a:pt x="967" y="544"/>
                  </a:lnTo>
                  <a:lnTo>
                    <a:pt x="973" y="550"/>
                  </a:lnTo>
                  <a:lnTo>
                    <a:pt x="979" y="550"/>
                  </a:lnTo>
                  <a:lnTo>
                    <a:pt x="984" y="550"/>
                  </a:lnTo>
                  <a:lnTo>
                    <a:pt x="991" y="550"/>
                  </a:lnTo>
                  <a:lnTo>
                    <a:pt x="997" y="550"/>
                  </a:lnTo>
                  <a:lnTo>
                    <a:pt x="1002" y="550"/>
                  </a:lnTo>
                  <a:lnTo>
                    <a:pt x="1008" y="550"/>
                  </a:lnTo>
                  <a:lnTo>
                    <a:pt x="1014" y="550"/>
                  </a:lnTo>
                  <a:lnTo>
                    <a:pt x="1020" y="550"/>
                  </a:lnTo>
                  <a:lnTo>
                    <a:pt x="1026" y="550"/>
                  </a:lnTo>
                  <a:lnTo>
                    <a:pt x="1032" y="550"/>
                  </a:lnTo>
                  <a:lnTo>
                    <a:pt x="1032" y="562"/>
                  </a:lnTo>
                  <a:lnTo>
                    <a:pt x="1032" y="567"/>
                  </a:lnTo>
                  <a:lnTo>
                    <a:pt x="1032" y="573"/>
                  </a:lnTo>
                  <a:lnTo>
                    <a:pt x="1032" y="579"/>
                  </a:lnTo>
                  <a:lnTo>
                    <a:pt x="1032" y="585"/>
                  </a:lnTo>
                  <a:lnTo>
                    <a:pt x="1032" y="591"/>
                  </a:lnTo>
                  <a:lnTo>
                    <a:pt x="1032" y="597"/>
                  </a:lnTo>
                  <a:lnTo>
                    <a:pt x="1032" y="603"/>
                  </a:lnTo>
                  <a:lnTo>
                    <a:pt x="1032" y="609"/>
                  </a:lnTo>
                  <a:lnTo>
                    <a:pt x="1038" y="609"/>
                  </a:lnTo>
                  <a:lnTo>
                    <a:pt x="1049" y="609"/>
                  </a:lnTo>
                  <a:lnTo>
                    <a:pt x="1049" y="614"/>
                  </a:lnTo>
                  <a:lnTo>
                    <a:pt x="1049" y="621"/>
                  </a:lnTo>
                  <a:lnTo>
                    <a:pt x="1056" y="621"/>
                  </a:lnTo>
                  <a:lnTo>
                    <a:pt x="1049" y="621"/>
                  </a:lnTo>
                  <a:lnTo>
                    <a:pt x="1049" y="626"/>
                  </a:lnTo>
                  <a:lnTo>
                    <a:pt x="1056" y="626"/>
                  </a:lnTo>
                  <a:lnTo>
                    <a:pt x="1049" y="626"/>
                  </a:lnTo>
                  <a:lnTo>
                    <a:pt x="1056" y="626"/>
                  </a:lnTo>
                  <a:lnTo>
                    <a:pt x="1056" y="632"/>
                  </a:lnTo>
                  <a:lnTo>
                    <a:pt x="1056" y="638"/>
                  </a:lnTo>
                  <a:lnTo>
                    <a:pt x="1049" y="638"/>
                  </a:lnTo>
                  <a:lnTo>
                    <a:pt x="1049" y="644"/>
                  </a:lnTo>
                  <a:lnTo>
                    <a:pt x="1049" y="638"/>
                  </a:lnTo>
                  <a:lnTo>
                    <a:pt x="1049" y="644"/>
                  </a:lnTo>
                  <a:lnTo>
                    <a:pt x="1049" y="650"/>
                  </a:lnTo>
                  <a:lnTo>
                    <a:pt x="1049" y="656"/>
                  </a:lnTo>
                  <a:lnTo>
                    <a:pt x="1049" y="662"/>
                  </a:lnTo>
                  <a:lnTo>
                    <a:pt x="1049" y="656"/>
                  </a:lnTo>
                  <a:lnTo>
                    <a:pt x="1044" y="656"/>
                  </a:lnTo>
                  <a:lnTo>
                    <a:pt x="1044" y="662"/>
                  </a:lnTo>
                  <a:lnTo>
                    <a:pt x="1044" y="668"/>
                  </a:lnTo>
                  <a:lnTo>
                    <a:pt x="1038" y="668"/>
                  </a:lnTo>
                  <a:lnTo>
                    <a:pt x="1032" y="668"/>
                  </a:lnTo>
                  <a:lnTo>
                    <a:pt x="1032" y="673"/>
                  </a:lnTo>
                  <a:lnTo>
                    <a:pt x="1032" y="686"/>
                  </a:lnTo>
                  <a:lnTo>
                    <a:pt x="1032" y="691"/>
                  </a:lnTo>
                  <a:lnTo>
                    <a:pt x="1032" y="703"/>
                  </a:lnTo>
                  <a:lnTo>
                    <a:pt x="1032" y="709"/>
                  </a:lnTo>
                  <a:lnTo>
                    <a:pt x="1032" y="715"/>
                  </a:lnTo>
                  <a:lnTo>
                    <a:pt x="1032" y="721"/>
                  </a:lnTo>
                  <a:lnTo>
                    <a:pt x="1032" y="727"/>
                  </a:lnTo>
                  <a:lnTo>
                    <a:pt x="1032" y="733"/>
                  </a:lnTo>
                  <a:lnTo>
                    <a:pt x="1032" y="739"/>
                  </a:lnTo>
                  <a:lnTo>
                    <a:pt x="1032" y="745"/>
                  </a:lnTo>
                  <a:lnTo>
                    <a:pt x="1032" y="756"/>
                  </a:lnTo>
                  <a:lnTo>
                    <a:pt x="1032" y="763"/>
                  </a:lnTo>
                  <a:lnTo>
                    <a:pt x="1032" y="774"/>
                  </a:lnTo>
                  <a:lnTo>
                    <a:pt x="1032" y="780"/>
                  </a:lnTo>
                  <a:lnTo>
                    <a:pt x="1032" y="786"/>
                  </a:lnTo>
                  <a:lnTo>
                    <a:pt x="1032" y="798"/>
                  </a:lnTo>
                  <a:lnTo>
                    <a:pt x="1032" y="809"/>
                  </a:lnTo>
                  <a:lnTo>
                    <a:pt x="1032" y="815"/>
                  </a:lnTo>
                  <a:lnTo>
                    <a:pt x="1032" y="822"/>
                  </a:lnTo>
                  <a:lnTo>
                    <a:pt x="1032" y="827"/>
                  </a:lnTo>
                  <a:lnTo>
                    <a:pt x="1032" y="833"/>
                  </a:lnTo>
                  <a:lnTo>
                    <a:pt x="1032" y="840"/>
                  </a:lnTo>
                  <a:lnTo>
                    <a:pt x="1032" y="845"/>
                  </a:lnTo>
                  <a:lnTo>
                    <a:pt x="1032" y="851"/>
                  </a:lnTo>
                  <a:lnTo>
                    <a:pt x="1032" y="857"/>
                  </a:lnTo>
                  <a:lnTo>
                    <a:pt x="1032" y="863"/>
                  </a:lnTo>
                  <a:lnTo>
                    <a:pt x="1032" y="868"/>
                  </a:lnTo>
                  <a:lnTo>
                    <a:pt x="1032" y="874"/>
                  </a:lnTo>
                  <a:lnTo>
                    <a:pt x="1032" y="881"/>
                  </a:lnTo>
                  <a:lnTo>
                    <a:pt x="1032" y="886"/>
                  </a:lnTo>
                  <a:lnTo>
                    <a:pt x="1032" y="892"/>
                  </a:lnTo>
                  <a:lnTo>
                    <a:pt x="1032" y="899"/>
                  </a:lnTo>
                  <a:lnTo>
                    <a:pt x="1032" y="904"/>
                  </a:lnTo>
                  <a:lnTo>
                    <a:pt x="1032" y="910"/>
                  </a:lnTo>
                  <a:lnTo>
                    <a:pt x="1038" y="910"/>
                  </a:lnTo>
                  <a:lnTo>
                    <a:pt x="1038" y="916"/>
                  </a:lnTo>
                  <a:lnTo>
                    <a:pt x="1032" y="916"/>
                  </a:lnTo>
                  <a:lnTo>
                    <a:pt x="1026" y="916"/>
                  </a:lnTo>
                  <a:lnTo>
                    <a:pt x="1020" y="916"/>
                  </a:lnTo>
                  <a:lnTo>
                    <a:pt x="1014" y="916"/>
                  </a:lnTo>
                  <a:lnTo>
                    <a:pt x="1008" y="916"/>
                  </a:lnTo>
                  <a:lnTo>
                    <a:pt x="1002" y="916"/>
                  </a:lnTo>
                  <a:lnTo>
                    <a:pt x="997" y="916"/>
                  </a:lnTo>
                  <a:lnTo>
                    <a:pt x="991" y="916"/>
                  </a:lnTo>
                  <a:lnTo>
                    <a:pt x="984" y="916"/>
                  </a:lnTo>
                  <a:lnTo>
                    <a:pt x="979" y="916"/>
                  </a:lnTo>
                  <a:lnTo>
                    <a:pt x="973" y="916"/>
                  </a:lnTo>
                  <a:lnTo>
                    <a:pt x="967" y="916"/>
                  </a:lnTo>
                  <a:lnTo>
                    <a:pt x="961" y="916"/>
                  </a:lnTo>
                  <a:lnTo>
                    <a:pt x="961" y="910"/>
                  </a:lnTo>
                  <a:lnTo>
                    <a:pt x="955" y="910"/>
                  </a:lnTo>
                  <a:lnTo>
                    <a:pt x="950" y="910"/>
                  </a:lnTo>
                  <a:lnTo>
                    <a:pt x="943" y="910"/>
                  </a:lnTo>
                  <a:lnTo>
                    <a:pt x="938" y="910"/>
                  </a:lnTo>
                  <a:lnTo>
                    <a:pt x="932" y="910"/>
                  </a:lnTo>
                  <a:lnTo>
                    <a:pt x="925" y="910"/>
                  </a:lnTo>
                  <a:lnTo>
                    <a:pt x="920" y="910"/>
                  </a:lnTo>
                  <a:lnTo>
                    <a:pt x="914" y="910"/>
                  </a:lnTo>
                  <a:lnTo>
                    <a:pt x="909" y="910"/>
                  </a:lnTo>
                  <a:lnTo>
                    <a:pt x="902" y="910"/>
                  </a:lnTo>
                  <a:lnTo>
                    <a:pt x="896" y="910"/>
                  </a:lnTo>
                  <a:lnTo>
                    <a:pt x="891" y="910"/>
                  </a:lnTo>
                  <a:lnTo>
                    <a:pt x="884" y="910"/>
                  </a:lnTo>
                  <a:lnTo>
                    <a:pt x="878" y="910"/>
                  </a:lnTo>
                  <a:lnTo>
                    <a:pt x="873" y="910"/>
                  </a:lnTo>
                  <a:lnTo>
                    <a:pt x="867" y="910"/>
                  </a:lnTo>
                  <a:lnTo>
                    <a:pt x="861" y="910"/>
                  </a:lnTo>
                  <a:lnTo>
                    <a:pt x="855" y="910"/>
                  </a:lnTo>
                  <a:lnTo>
                    <a:pt x="850" y="910"/>
                  </a:lnTo>
                  <a:lnTo>
                    <a:pt x="843" y="910"/>
                  </a:lnTo>
                  <a:lnTo>
                    <a:pt x="837" y="910"/>
                  </a:lnTo>
                  <a:lnTo>
                    <a:pt x="832" y="910"/>
                  </a:lnTo>
                  <a:lnTo>
                    <a:pt x="826" y="910"/>
                  </a:lnTo>
                  <a:lnTo>
                    <a:pt x="819" y="910"/>
                  </a:lnTo>
                  <a:lnTo>
                    <a:pt x="814" y="910"/>
                  </a:lnTo>
                  <a:lnTo>
                    <a:pt x="808" y="910"/>
                  </a:lnTo>
                  <a:lnTo>
                    <a:pt x="802" y="910"/>
                  </a:lnTo>
                  <a:lnTo>
                    <a:pt x="796" y="910"/>
                  </a:lnTo>
                  <a:lnTo>
                    <a:pt x="790" y="910"/>
                  </a:lnTo>
                  <a:lnTo>
                    <a:pt x="785" y="910"/>
                  </a:lnTo>
                  <a:lnTo>
                    <a:pt x="778" y="910"/>
                  </a:lnTo>
                  <a:lnTo>
                    <a:pt x="773" y="910"/>
                  </a:lnTo>
                  <a:lnTo>
                    <a:pt x="767" y="910"/>
                  </a:lnTo>
                  <a:lnTo>
                    <a:pt x="760" y="910"/>
                  </a:lnTo>
                  <a:lnTo>
                    <a:pt x="755" y="910"/>
                  </a:lnTo>
                  <a:lnTo>
                    <a:pt x="749" y="910"/>
                  </a:lnTo>
                  <a:lnTo>
                    <a:pt x="744" y="910"/>
                  </a:lnTo>
                  <a:lnTo>
                    <a:pt x="737" y="910"/>
                  </a:lnTo>
                  <a:lnTo>
                    <a:pt x="731" y="910"/>
                  </a:lnTo>
                  <a:lnTo>
                    <a:pt x="731" y="916"/>
                  </a:lnTo>
                  <a:lnTo>
                    <a:pt x="726" y="916"/>
                  </a:lnTo>
                  <a:lnTo>
                    <a:pt x="719" y="916"/>
                  </a:lnTo>
                  <a:lnTo>
                    <a:pt x="713" y="910"/>
                  </a:lnTo>
                  <a:lnTo>
                    <a:pt x="708" y="910"/>
                  </a:lnTo>
                  <a:lnTo>
                    <a:pt x="702" y="910"/>
                  </a:lnTo>
                  <a:lnTo>
                    <a:pt x="696" y="910"/>
                  </a:lnTo>
                  <a:lnTo>
                    <a:pt x="690" y="910"/>
                  </a:lnTo>
                  <a:lnTo>
                    <a:pt x="685" y="910"/>
                  </a:lnTo>
                  <a:lnTo>
                    <a:pt x="678" y="910"/>
                  </a:lnTo>
                  <a:lnTo>
                    <a:pt x="672" y="910"/>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7">
              <a:extLst>
                <a:ext uri="{FF2B5EF4-FFF2-40B4-BE49-F238E27FC236}">
                  <a16:creationId xmlns:a16="http://schemas.microsoft.com/office/drawing/2014/main" id="{7E183D7E-D290-EA75-4699-339BABD278F3}"/>
                </a:ext>
              </a:extLst>
            </p:cNvPr>
            <p:cNvSpPr>
              <a:spLocks/>
            </p:cNvSpPr>
            <p:nvPr/>
          </p:nvSpPr>
          <p:spPr bwMode="auto">
            <a:xfrm>
              <a:off x="4489450" y="4673600"/>
              <a:ext cx="1066800" cy="976313"/>
            </a:xfrm>
            <a:custGeom>
              <a:avLst/>
              <a:gdLst>
                <a:gd name="T0" fmla="*/ 649 w 672"/>
                <a:gd name="T1" fmla="*/ 615 h 615"/>
                <a:gd name="T2" fmla="*/ 620 w 672"/>
                <a:gd name="T3" fmla="*/ 615 h 615"/>
                <a:gd name="T4" fmla="*/ 590 w 672"/>
                <a:gd name="T5" fmla="*/ 615 h 615"/>
                <a:gd name="T6" fmla="*/ 561 w 672"/>
                <a:gd name="T7" fmla="*/ 615 h 615"/>
                <a:gd name="T8" fmla="*/ 531 w 672"/>
                <a:gd name="T9" fmla="*/ 615 h 615"/>
                <a:gd name="T10" fmla="*/ 502 w 672"/>
                <a:gd name="T11" fmla="*/ 615 h 615"/>
                <a:gd name="T12" fmla="*/ 502 w 672"/>
                <a:gd name="T13" fmla="*/ 579 h 615"/>
                <a:gd name="T14" fmla="*/ 502 w 672"/>
                <a:gd name="T15" fmla="*/ 545 h 615"/>
                <a:gd name="T16" fmla="*/ 502 w 672"/>
                <a:gd name="T17" fmla="*/ 515 h 615"/>
                <a:gd name="T18" fmla="*/ 502 w 672"/>
                <a:gd name="T19" fmla="*/ 486 h 615"/>
                <a:gd name="T20" fmla="*/ 502 w 672"/>
                <a:gd name="T21" fmla="*/ 456 h 615"/>
                <a:gd name="T22" fmla="*/ 490 w 672"/>
                <a:gd name="T23" fmla="*/ 444 h 615"/>
                <a:gd name="T24" fmla="*/ 484 w 672"/>
                <a:gd name="T25" fmla="*/ 444 h 615"/>
                <a:gd name="T26" fmla="*/ 466 w 672"/>
                <a:gd name="T27" fmla="*/ 432 h 615"/>
                <a:gd name="T28" fmla="*/ 448 w 672"/>
                <a:gd name="T29" fmla="*/ 420 h 615"/>
                <a:gd name="T30" fmla="*/ 443 w 672"/>
                <a:gd name="T31" fmla="*/ 409 h 615"/>
                <a:gd name="T32" fmla="*/ 425 w 672"/>
                <a:gd name="T33" fmla="*/ 409 h 615"/>
                <a:gd name="T34" fmla="*/ 407 w 672"/>
                <a:gd name="T35" fmla="*/ 409 h 615"/>
                <a:gd name="T36" fmla="*/ 389 w 672"/>
                <a:gd name="T37" fmla="*/ 396 h 615"/>
                <a:gd name="T38" fmla="*/ 396 w 672"/>
                <a:gd name="T39" fmla="*/ 409 h 615"/>
                <a:gd name="T40" fmla="*/ 396 w 672"/>
                <a:gd name="T41" fmla="*/ 427 h 615"/>
                <a:gd name="T42" fmla="*/ 371 w 672"/>
                <a:gd name="T43" fmla="*/ 427 h 615"/>
                <a:gd name="T44" fmla="*/ 366 w 672"/>
                <a:gd name="T45" fmla="*/ 438 h 615"/>
                <a:gd name="T46" fmla="*/ 366 w 672"/>
                <a:gd name="T47" fmla="*/ 456 h 615"/>
                <a:gd name="T48" fmla="*/ 360 w 672"/>
                <a:gd name="T49" fmla="*/ 450 h 615"/>
                <a:gd name="T50" fmla="*/ 360 w 672"/>
                <a:gd name="T51" fmla="*/ 473 h 615"/>
                <a:gd name="T52" fmla="*/ 348 w 672"/>
                <a:gd name="T53" fmla="*/ 479 h 615"/>
                <a:gd name="T54" fmla="*/ 330 w 672"/>
                <a:gd name="T55" fmla="*/ 479 h 615"/>
                <a:gd name="T56" fmla="*/ 307 w 672"/>
                <a:gd name="T57" fmla="*/ 486 h 615"/>
                <a:gd name="T58" fmla="*/ 307 w 672"/>
                <a:gd name="T59" fmla="*/ 503 h 615"/>
                <a:gd name="T60" fmla="*/ 278 w 672"/>
                <a:gd name="T61" fmla="*/ 497 h 615"/>
                <a:gd name="T62" fmla="*/ 260 w 672"/>
                <a:gd name="T63" fmla="*/ 515 h 615"/>
                <a:gd name="T64" fmla="*/ 231 w 672"/>
                <a:gd name="T65" fmla="*/ 515 h 615"/>
                <a:gd name="T66" fmla="*/ 201 w 672"/>
                <a:gd name="T67" fmla="*/ 515 h 615"/>
                <a:gd name="T68" fmla="*/ 172 w 672"/>
                <a:gd name="T69" fmla="*/ 515 h 615"/>
                <a:gd name="T70" fmla="*/ 142 w 672"/>
                <a:gd name="T71" fmla="*/ 515 h 615"/>
                <a:gd name="T72" fmla="*/ 113 w 672"/>
                <a:gd name="T73" fmla="*/ 515 h 615"/>
                <a:gd name="T74" fmla="*/ 82 w 672"/>
                <a:gd name="T75" fmla="*/ 515 h 615"/>
                <a:gd name="T76" fmla="*/ 77 w 672"/>
                <a:gd name="T77" fmla="*/ 538 h 615"/>
                <a:gd name="T78" fmla="*/ 48 w 672"/>
                <a:gd name="T79" fmla="*/ 538 h 615"/>
                <a:gd name="T80" fmla="*/ 25 w 672"/>
                <a:gd name="T81" fmla="*/ 533 h 615"/>
                <a:gd name="T82" fmla="*/ 18 w 672"/>
                <a:gd name="T83" fmla="*/ 503 h 615"/>
                <a:gd name="T84" fmla="*/ 18 w 672"/>
                <a:gd name="T85" fmla="*/ 473 h 615"/>
                <a:gd name="T86" fmla="*/ 18 w 672"/>
                <a:gd name="T87" fmla="*/ 444 h 615"/>
                <a:gd name="T88" fmla="*/ 18 w 672"/>
                <a:gd name="T89" fmla="*/ 409 h 615"/>
                <a:gd name="T90" fmla="*/ 12 w 672"/>
                <a:gd name="T91" fmla="*/ 379 h 615"/>
                <a:gd name="T92" fmla="*/ 12 w 672"/>
                <a:gd name="T93" fmla="*/ 350 h 615"/>
                <a:gd name="T94" fmla="*/ 12 w 672"/>
                <a:gd name="T95" fmla="*/ 319 h 615"/>
                <a:gd name="T96" fmla="*/ 12 w 672"/>
                <a:gd name="T97" fmla="*/ 290 h 615"/>
                <a:gd name="T98" fmla="*/ 12 w 672"/>
                <a:gd name="T99" fmla="*/ 255 h 615"/>
                <a:gd name="T100" fmla="*/ 7 w 672"/>
                <a:gd name="T101" fmla="*/ 225 h 615"/>
                <a:gd name="T102" fmla="*/ 7 w 672"/>
                <a:gd name="T103" fmla="*/ 183 h 615"/>
                <a:gd name="T104" fmla="*/ 7 w 672"/>
                <a:gd name="T105" fmla="*/ 154 h 615"/>
                <a:gd name="T106" fmla="*/ 0 w 672"/>
                <a:gd name="T107" fmla="*/ 124 h 615"/>
                <a:gd name="T108" fmla="*/ 0 w 672"/>
                <a:gd name="T109" fmla="*/ 90 h 615"/>
                <a:gd name="T110" fmla="*/ 0 w 672"/>
                <a:gd name="T111" fmla="*/ 60 h 615"/>
                <a:gd name="T112" fmla="*/ 0 w 672"/>
                <a:gd name="T113" fmla="*/ 30 h 615"/>
                <a:gd name="T114" fmla="*/ 0 w 672"/>
                <a:gd name="T115"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72" h="615">
                  <a:moveTo>
                    <a:pt x="672" y="615"/>
                  </a:moveTo>
                  <a:lnTo>
                    <a:pt x="667" y="615"/>
                  </a:lnTo>
                  <a:lnTo>
                    <a:pt x="661" y="615"/>
                  </a:lnTo>
                  <a:lnTo>
                    <a:pt x="655" y="615"/>
                  </a:lnTo>
                  <a:lnTo>
                    <a:pt x="649" y="615"/>
                  </a:lnTo>
                  <a:lnTo>
                    <a:pt x="643" y="615"/>
                  </a:lnTo>
                  <a:lnTo>
                    <a:pt x="637" y="615"/>
                  </a:lnTo>
                  <a:lnTo>
                    <a:pt x="631" y="615"/>
                  </a:lnTo>
                  <a:lnTo>
                    <a:pt x="626" y="615"/>
                  </a:lnTo>
                  <a:lnTo>
                    <a:pt x="620" y="615"/>
                  </a:lnTo>
                  <a:lnTo>
                    <a:pt x="613" y="615"/>
                  </a:lnTo>
                  <a:lnTo>
                    <a:pt x="608" y="615"/>
                  </a:lnTo>
                  <a:lnTo>
                    <a:pt x="602" y="615"/>
                  </a:lnTo>
                  <a:lnTo>
                    <a:pt x="596" y="615"/>
                  </a:lnTo>
                  <a:lnTo>
                    <a:pt x="590" y="615"/>
                  </a:lnTo>
                  <a:lnTo>
                    <a:pt x="584" y="615"/>
                  </a:lnTo>
                  <a:lnTo>
                    <a:pt x="579" y="615"/>
                  </a:lnTo>
                  <a:lnTo>
                    <a:pt x="572" y="615"/>
                  </a:lnTo>
                  <a:lnTo>
                    <a:pt x="566" y="615"/>
                  </a:lnTo>
                  <a:lnTo>
                    <a:pt x="561" y="615"/>
                  </a:lnTo>
                  <a:lnTo>
                    <a:pt x="554" y="615"/>
                  </a:lnTo>
                  <a:lnTo>
                    <a:pt x="549" y="615"/>
                  </a:lnTo>
                  <a:lnTo>
                    <a:pt x="543" y="615"/>
                  </a:lnTo>
                  <a:lnTo>
                    <a:pt x="537" y="615"/>
                  </a:lnTo>
                  <a:lnTo>
                    <a:pt x="531" y="615"/>
                  </a:lnTo>
                  <a:lnTo>
                    <a:pt x="525" y="615"/>
                  </a:lnTo>
                  <a:lnTo>
                    <a:pt x="520" y="615"/>
                  </a:lnTo>
                  <a:lnTo>
                    <a:pt x="513" y="615"/>
                  </a:lnTo>
                  <a:lnTo>
                    <a:pt x="507" y="615"/>
                  </a:lnTo>
                  <a:lnTo>
                    <a:pt x="502" y="615"/>
                  </a:lnTo>
                  <a:lnTo>
                    <a:pt x="502" y="610"/>
                  </a:lnTo>
                  <a:lnTo>
                    <a:pt x="502" y="604"/>
                  </a:lnTo>
                  <a:lnTo>
                    <a:pt x="502" y="597"/>
                  </a:lnTo>
                  <a:lnTo>
                    <a:pt x="502" y="586"/>
                  </a:lnTo>
                  <a:lnTo>
                    <a:pt x="502" y="579"/>
                  </a:lnTo>
                  <a:lnTo>
                    <a:pt x="502" y="574"/>
                  </a:lnTo>
                  <a:lnTo>
                    <a:pt x="502" y="568"/>
                  </a:lnTo>
                  <a:lnTo>
                    <a:pt x="502" y="563"/>
                  </a:lnTo>
                  <a:lnTo>
                    <a:pt x="502" y="550"/>
                  </a:lnTo>
                  <a:lnTo>
                    <a:pt x="502" y="545"/>
                  </a:lnTo>
                  <a:lnTo>
                    <a:pt x="502" y="538"/>
                  </a:lnTo>
                  <a:lnTo>
                    <a:pt x="502" y="533"/>
                  </a:lnTo>
                  <a:lnTo>
                    <a:pt x="502" y="527"/>
                  </a:lnTo>
                  <a:lnTo>
                    <a:pt x="502" y="520"/>
                  </a:lnTo>
                  <a:lnTo>
                    <a:pt x="502" y="515"/>
                  </a:lnTo>
                  <a:lnTo>
                    <a:pt x="502" y="509"/>
                  </a:lnTo>
                  <a:lnTo>
                    <a:pt x="502" y="503"/>
                  </a:lnTo>
                  <a:lnTo>
                    <a:pt x="502" y="497"/>
                  </a:lnTo>
                  <a:lnTo>
                    <a:pt x="502" y="491"/>
                  </a:lnTo>
                  <a:lnTo>
                    <a:pt x="502" y="486"/>
                  </a:lnTo>
                  <a:lnTo>
                    <a:pt x="502" y="479"/>
                  </a:lnTo>
                  <a:lnTo>
                    <a:pt x="502" y="473"/>
                  </a:lnTo>
                  <a:lnTo>
                    <a:pt x="502" y="468"/>
                  </a:lnTo>
                  <a:lnTo>
                    <a:pt x="502" y="461"/>
                  </a:lnTo>
                  <a:lnTo>
                    <a:pt x="502" y="456"/>
                  </a:lnTo>
                  <a:lnTo>
                    <a:pt x="502" y="450"/>
                  </a:lnTo>
                  <a:lnTo>
                    <a:pt x="502" y="444"/>
                  </a:lnTo>
                  <a:lnTo>
                    <a:pt x="495" y="444"/>
                  </a:lnTo>
                  <a:lnTo>
                    <a:pt x="495" y="450"/>
                  </a:lnTo>
                  <a:lnTo>
                    <a:pt x="490" y="444"/>
                  </a:lnTo>
                  <a:lnTo>
                    <a:pt x="490" y="450"/>
                  </a:lnTo>
                  <a:lnTo>
                    <a:pt x="490" y="444"/>
                  </a:lnTo>
                  <a:lnTo>
                    <a:pt x="490" y="450"/>
                  </a:lnTo>
                  <a:lnTo>
                    <a:pt x="490" y="444"/>
                  </a:lnTo>
                  <a:lnTo>
                    <a:pt x="484" y="444"/>
                  </a:lnTo>
                  <a:lnTo>
                    <a:pt x="478" y="444"/>
                  </a:lnTo>
                  <a:lnTo>
                    <a:pt x="472" y="444"/>
                  </a:lnTo>
                  <a:lnTo>
                    <a:pt x="472" y="438"/>
                  </a:lnTo>
                  <a:lnTo>
                    <a:pt x="466" y="438"/>
                  </a:lnTo>
                  <a:lnTo>
                    <a:pt x="466" y="432"/>
                  </a:lnTo>
                  <a:lnTo>
                    <a:pt x="460" y="432"/>
                  </a:lnTo>
                  <a:lnTo>
                    <a:pt x="460" y="427"/>
                  </a:lnTo>
                  <a:lnTo>
                    <a:pt x="454" y="427"/>
                  </a:lnTo>
                  <a:lnTo>
                    <a:pt x="454" y="420"/>
                  </a:lnTo>
                  <a:lnTo>
                    <a:pt x="448" y="420"/>
                  </a:lnTo>
                  <a:lnTo>
                    <a:pt x="448" y="414"/>
                  </a:lnTo>
                  <a:lnTo>
                    <a:pt x="448" y="409"/>
                  </a:lnTo>
                  <a:lnTo>
                    <a:pt x="448" y="414"/>
                  </a:lnTo>
                  <a:lnTo>
                    <a:pt x="448" y="409"/>
                  </a:lnTo>
                  <a:lnTo>
                    <a:pt x="443" y="409"/>
                  </a:lnTo>
                  <a:lnTo>
                    <a:pt x="437" y="409"/>
                  </a:lnTo>
                  <a:lnTo>
                    <a:pt x="437" y="402"/>
                  </a:lnTo>
                  <a:lnTo>
                    <a:pt x="437" y="409"/>
                  </a:lnTo>
                  <a:lnTo>
                    <a:pt x="430" y="409"/>
                  </a:lnTo>
                  <a:lnTo>
                    <a:pt x="425" y="409"/>
                  </a:lnTo>
                  <a:lnTo>
                    <a:pt x="419" y="409"/>
                  </a:lnTo>
                  <a:lnTo>
                    <a:pt x="413" y="409"/>
                  </a:lnTo>
                  <a:lnTo>
                    <a:pt x="413" y="414"/>
                  </a:lnTo>
                  <a:lnTo>
                    <a:pt x="407" y="414"/>
                  </a:lnTo>
                  <a:lnTo>
                    <a:pt x="407" y="409"/>
                  </a:lnTo>
                  <a:lnTo>
                    <a:pt x="401" y="409"/>
                  </a:lnTo>
                  <a:lnTo>
                    <a:pt x="396" y="409"/>
                  </a:lnTo>
                  <a:lnTo>
                    <a:pt x="396" y="402"/>
                  </a:lnTo>
                  <a:lnTo>
                    <a:pt x="389" y="402"/>
                  </a:lnTo>
                  <a:lnTo>
                    <a:pt x="389" y="396"/>
                  </a:lnTo>
                  <a:lnTo>
                    <a:pt x="384" y="396"/>
                  </a:lnTo>
                  <a:lnTo>
                    <a:pt x="384" y="402"/>
                  </a:lnTo>
                  <a:lnTo>
                    <a:pt x="389" y="402"/>
                  </a:lnTo>
                  <a:lnTo>
                    <a:pt x="389" y="409"/>
                  </a:lnTo>
                  <a:lnTo>
                    <a:pt x="396" y="409"/>
                  </a:lnTo>
                  <a:lnTo>
                    <a:pt x="396" y="414"/>
                  </a:lnTo>
                  <a:lnTo>
                    <a:pt x="396" y="420"/>
                  </a:lnTo>
                  <a:lnTo>
                    <a:pt x="401" y="420"/>
                  </a:lnTo>
                  <a:lnTo>
                    <a:pt x="401" y="427"/>
                  </a:lnTo>
                  <a:lnTo>
                    <a:pt x="396" y="427"/>
                  </a:lnTo>
                  <a:lnTo>
                    <a:pt x="389" y="427"/>
                  </a:lnTo>
                  <a:lnTo>
                    <a:pt x="384" y="427"/>
                  </a:lnTo>
                  <a:lnTo>
                    <a:pt x="378" y="420"/>
                  </a:lnTo>
                  <a:lnTo>
                    <a:pt x="378" y="427"/>
                  </a:lnTo>
                  <a:lnTo>
                    <a:pt x="371" y="427"/>
                  </a:lnTo>
                  <a:lnTo>
                    <a:pt x="371" y="432"/>
                  </a:lnTo>
                  <a:lnTo>
                    <a:pt x="371" y="438"/>
                  </a:lnTo>
                  <a:lnTo>
                    <a:pt x="366" y="438"/>
                  </a:lnTo>
                  <a:lnTo>
                    <a:pt x="360" y="438"/>
                  </a:lnTo>
                  <a:lnTo>
                    <a:pt x="366" y="438"/>
                  </a:lnTo>
                  <a:lnTo>
                    <a:pt x="366" y="444"/>
                  </a:lnTo>
                  <a:lnTo>
                    <a:pt x="371" y="444"/>
                  </a:lnTo>
                  <a:lnTo>
                    <a:pt x="366" y="444"/>
                  </a:lnTo>
                  <a:lnTo>
                    <a:pt x="366" y="450"/>
                  </a:lnTo>
                  <a:lnTo>
                    <a:pt x="366" y="456"/>
                  </a:lnTo>
                  <a:lnTo>
                    <a:pt x="371" y="456"/>
                  </a:lnTo>
                  <a:lnTo>
                    <a:pt x="366" y="461"/>
                  </a:lnTo>
                  <a:lnTo>
                    <a:pt x="366" y="456"/>
                  </a:lnTo>
                  <a:lnTo>
                    <a:pt x="360" y="456"/>
                  </a:lnTo>
                  <a:lnTo>
                    <a:pt x="360" y="450"/>
                  </a:lnTo>
                  <a:lnTo>
                    <a:pt x="355" y="450"/>
                  </a:lnTo>
                  <a:lnTo>
                    <a:pt x="355" y="456"/>
                  </a:lnTo>
                  <a:lnTo>
                    <a:pt x="355" y="461"/>
                  </a:lnTo>
                  <a:lnTo>
                    <a:pt x="360" y="468"/>
                  </a:lnTo>
                  <a:lnTo>
                    <a:pt x="360" y="473"/>
                  </a:lnTo>
                  <a:lnTo>
                    <a:pt x="355" y="473"/>
                  </a:lnTo>
                  <a:lnTo>
                    <a:pt x="355" y="468"/>
                  </a:lnTo>
                  <a:lnTo>
                    <a:pt x="348" y="468"/>
                  </a:lnTo>
                  <a:lnTo>
                    <a:pt x="348" y="473"/>
                  </a:lnTo>
                  <a:lnTo>
                    <a:pt x="348" y="479"/>
                  </a:lnTo>
                  <a:lnTo>
                    <a:pt x="342" y="479"/>
                  </a:lnTo>
                  <a:lnTo>
                    <a:pt x="342" y="473"/>
                  </a:lnTo>
                  <a:lnTo>
                    <a:pt x="337" y="473"/>
                  </a:lnTo>
                  <a:lnTo>
                    <a:pt x="337" y="479"/>
                  </a:lnTo>
                  <a:lnTo>
                    <a:pt x="330" y="479"/>
                  </a:lnTo>
                  <a:lnTo>
                    <a:pt x="324" y="479"/>
                  </a:lnTo>
                  <a:lnTo>
                    <a:pt x="324" y="486"/>
                  </a:lnTo>
                  <a:lnTo>
                    <a:pt x="319" y="486"/>
                  </a:lnTo>
                  <a:lnTo>
                    <a:pt x="313" y="486"/>
                  </a:lnTo>
                  <a:lnTo>
                    <a:pt x="307" y="486"/>
                  </a:lnTo>
                  <a:lnTo>
                    <a:pt x="307" y="479"/>
                  </a:lnTo>
                  <a:lnTo>
                    <a:pt x="307" y="486"/>
                  </a:lnTo>
                  <a:lnTo>
                    <a:pt x="307" y="491"/>
                  </a:lnTo>
                  <a:lnTo>
                    <a:pt x="307" y="497"/>
                  </a:lnTo>
                  <a:lnTo>
                    <a:pt x="307" y="503"/>
                  </a:lnTo>
                  <a:lnTo>
                    <a:pt x="301" y="503"/>
                  </a:lnTo>
                  <a:lnTo>
                    <a:pt x="295" y="503"/>
                  </a:lnTo>
                  <a:lnTo>
                    <a:pt x="289" y="503"/>
                  </a:lnTo>
                  <a:lnTo>
                    <a:pt x="283" y="497"/>
                  </a:lnTo>
                  <a:lnTo>
                    <a:pt x="278" y="497"/>
                  </a:lnTo>
                  <a:lnTo>
                    <a:pt x="272" y="503"/>
                  </a:lnTo>
                  <a:lnTo>
                    <a:pt x="272" y="509"/>
                  </a:lnTo>
                  <a:lnTo>
                    <a:pt x="265" y="509"/>
                  </a:lnTo>
                  <a:lnTo>
                    <a:pt x="265" y="515"/>
                  </a:lnTo>
                  <a:lnTo>
                    <a:pt x="260" y="515"/>
                  </a:lnTo>
                  <a:lnTo>
                    <a:pt x="254" y="515"/>
                  </a:lnTo>
                  <a:lnTo>
                    <a:pt x="248" y="515"/>
                  </a:lnTo>
                  <a:lnTo>
                    <a:pt x="242" y="515"/>
                  </a:lnTo>
                  <a:lnTo>
                    <a:pt x="236" y="515"/>
                  </a:lnTo>
                  <a:lnTo>
                    <a:pt x="231" y="515"/>
                  </a:lnTo>
                  <a:lnTo>
                    <a:pt x="224" y="515"/>
                  </a:lnTo>
                  <a:lnTo>
                    <a:pt x="218" y="515"/>
                  </a:lnTo>
                  <a:lnTo>
                    <a:pt x="213" y="515"/>
                  </a:lnTo>
                  <a:lnTo>
                    <a:pt x="206" y="515"/>
                  </a:lnTo>
                  <a:lnTo>
                    <a:pt x="201" y="515"/>
                  </a:lnTo>
                  <a:lnTo>
                    <a:pt x="195" y="515"/>
                  </a:lnTo>
                  <a:lnTo>
                    <a:pt x="190" y="515"/>
                  </a:lnTo>
                  <a:lnTo>
                    <a:pt x="183" y="515"/>
                  </a:lnTo>
                  <a:lnTo>
                    <a:pt x="177" y="515"/>
                  </a:lnTo>
                  <a:lnTo>
                    <a:pt x="172" y="515"/>
                  </a:lnTo>
                  <a:lnTo>
                    <a:pt x="165" y="515"/>
                  </a:lnTo>
                  <a:lnTo>
                    <a:pt x="159" y="515"/>
                  </a:lnTo>
                  <a:lnTo>
                    <a:pt x="154" y="515"/>
                  </a:lnTo>
                  <a:lnTo>
                    <a:pt x="148" y="515"/>
                  </a:lnTo>
                  <a:lnTo>
                    <a:pt x="142" y="515"/>
                  </a:lnTo>
                  <a:lnTo>
                    <a:pt x="136" y="515"/>
                  </a:lnTo>
                  <a:lnTo>
                    <a:pt x="130" y="515"/>
                  </a:lnTo>
                  <a:lnTo>
                    <a:pt x="124" y="515"/>
                  </a:lnTo>
                  <a:lnTo>
                    <a:pt x="118" y="515"/>
                  </a:lnTo>
                  <a:lnTo>
                    <a:pt x="113" y="515"/>
                  </a:lnTo>
                  <a:lnTo>
                    <a:pt x="107" y="515"/>
                  </a:lnTo>
                  <a:lnTo>
                    <a:pt x="100" y="515"/>
                  </a:lnTo>
                  <a:lnTo>
                    <a:pt x="95" y="515"/>
                  </a:lnTo>
                  <a:lnTo>
                    <a:pt x="89" y="515"/>
                  </a:lnTo>
                  <a:lnTo>
                    <a:pt x="82" y="515"/>
                  </a:lnTo>
                  <a:lnTo>
                    <a:pt x="82" y="520"/>
                  </a:lnTo>
                  <a:lnTo>
                    <a:pt x="82" y="527"/>
                  </a:lnTo>
                  <a:lnTo>
                    <a:pt x="82" y="533"/>
                  </a:lnTo>
                  <a:lnTo>
                    <a:pt x="82" y="538"/>
                  </a:lnTo>
                  <a:lnTo>
                    <a:pt x="77" y="538"/>
                  </a:lnTo>
                  <a:lnTo>
                    <a:pt x="71" y="538"/>
                  </a:lnTo>
                  <a:lnTo>
                    <a:pt x="66" y="538"/>
                  </a:lnTo>
                  <a:lnTo>
                    <a:pt x="59" y="538"/>
                  </a:lnTo>
                  <a:lnTo>
                    <a:pt x="53" y="538"/>
                  </a:lnTo>
                  <a:lnTo>
                    <a:pt x="48" y="538"/>
                  </a:lnTo>
                  <a:lnTo>
                    <a:pt x="41" y="538"/>
                  </a:lnTo>
                  <a:lnTo>
                    <a:pt x="36" y="538"/>
                  </a:lnTo>
                  <a:lnTo>
                    <a:pt x="30" y="538"/>
                  </a:lnTo>
                  <a:lnTo>
                    <a:pt x="25" y="538"/>
                  </a:lnTo>
                  <a:lnTo>
                    <a:pt x="25" y="533"/>
                  </a:lnTo>
                  <a:lnTo>
                    <a:pt x="25" y="527"/>
                  </a:lnTo>
                  <a:lnTo>
                    <a:pt x="25" y="520"/>
                  </a:lnTo>
                  <a:lnTo>
                    <a:pt x="25" y="515"/>
                  </a:lnTo>
                  <a:lnTo>
                    <a:pt x="18" y="509"/>
                  </a:lnTo>
                  <a:lnTo>
                    <a:pt x="18" y="503"/>
                  </a:lnTo>
                  <a:lnTo>
                    <a:pt x="18" y="497"/>
                  </a:lnTo>
                  <a:lnTo>
                    <a:pt x="18" y="491"/>
                  </a:lnTo>
                  <a:lnTo>
                    <a:pt x="18" y="486"/>
                  </a:lnTo>
                  <a:lnTo>
                    <a:pt x="18" y="479"/>
                  </a:lnTo>
                  <a:lnTo>
                    <a:pt x="18" y="473"/>
                  </a:lnTo>
                  <a:lnTo>
                    <a:pt x="18" y="468"/>
                  </a:lnTo>
                  <a:lnTo>
                    <a:pt x="18" y="461"/>
                  </a:lnTo>
                  <a:lnTo>
                    <a:pt x="18" y="456"/>
                  </a:lnTo>
                  <a:lnTo>
                    <a:pt x="18" y="450"/>
                  </a:lnTo>
                  <a:lnTo>
                    <a:pt x="18" y="444"/>
                  </a:lnTo>
                  <a:lnTo>
                    <a:pt x="18" y="438"/>
                  </a:lnTo>
                  <a:lnTo>
                    <a:pt x="18" y="432"/>
                  </a:lnTo>
                  <a:lnTo>
                    <a:pt x="18" y="420"/>
                  </a:lnTo>
                  <a:lnTo>
                    <a:pt x="18" y="414"/>
                  </a:lnTo>
                  <a:lnTo>
                    <a:pt x="18" y="409"/>
                  </a:lnTo>
                  <a:lnTo>
                    <a:pt x="18" y="402"/>
                  </a:lnTo>
                  <a:lnTo>
                    <a:pt x="18" y="396"/>
                  </a:lnTo>
                  <a:lnTo>
                    <a:pt x="18" y="391"/>
                  </a:lnTo>
                  <a:lnTo>
                    <a:pt x="18" y="385"/>
                  </a:lnTo>
                  <a:lnTo>
                    <a:pt x="12" y="379"/>
                  </a:lnTo>
                  <a:lnTo>
                    <a:pt x="12" y="373"/>
                  </a:lnTo>
                  <a:lnTo>
                    <a:pt x="12" y="367"/>
                  </a:lnTo>
                  <a:lnTo>
                    <a:pt x="12" y="361"/>
                  </a:lnTo>
                  <a:lnTo>
                    <a:pt x="12" y="355"/>
                  </a:lnTo>
                  <a:lnTo>
                    <a:pt x="12" y="350"/>
                  </a:lnTo>
                  <a:lnTo>
                    <a:pt x="12" y="343"/>
                  </a:lnTo>
                  <a:lnTo>
                    <a:pt x="12" y="337"/>
                  </a:lnTo>
                  <a:lnTo>
                    <a:pt x="12" y="332"/>
                  </a:lnTo>
                  <a:lnTo>
                    <a:pt x="12" y="326"/>
                  </a:lnTo>
                  <a:lnTo>
                    <a:pt x="12" y="319"/>
                  </a:lnTo>
                  <a:lnTo>
                    <a:pt x="12" y="314"/>
                  </a:lnTo>
                  <a:lnTo>
                    <a:pt x="12" y="308"/>
                  </a:lnTo>
                  <a:lnTo>
                    <a:pt x="12" y="302"/>
                  </a:lnTo>
                  <a:lnTo>
                    <a:pt x="12" y="296"/>
                  </a:lnTo>
                  <a:lnTo>
                    <a:pt x="12" y="290"/>
                  </a:lnTo>
                  <a:lnTo>
                    <a:pt x="12" y="284"/>
                  </a:lnTo>
                  <a:lnTo>
                    <a:pt x="12" y="273"/>
                  </a:lnTo>
                  <a:lnTo>
                    <a:pt x="12" y="267"/>
                  </a:lnTo>
                  <a:lnTo>
                    <a:pt x="12" y="260"/>
                  </a:lnTo>
                  <a:lnTo>
                    <a:pt x="12" y="255"/>
                  </a:lnTo>
                  <a:lnTo>
                    <a:pt x="7" y="249"/>
                  </a:lnTo>
                  <a:lnTo>
                    <a:pt x="7" y="242"/>
                  </a:lnTo>
                  <a:lnTo>
                    <a:pt x="7" y="237"/>
                  </a:lnTo>
                  <a:lnTo>
                    <a:pt x="7" y="231"/>
                  </a:lnTo>
                  <a:lnTo>
                    <a:pt x="7" y="225"/>
                  </a:lnTo>
                  <a:lnTo>
                    <a:pt x="7" y="219"/>
                  </a:lnTo>
                  <a:lnTo>
                    <a:pt x="7" y="213"/>
                  </a:lnTo>
                  <a:lnTo>
                    <a:pt x="7" y="208"/>
                  </a:lnTo>
                  <a:lnTo>
                    <a:pt x="7" y="190"/>
                  </a:lnTo>
                  <a:lnTo>
                    <a:pt x="7" y="183"/>
                  </a:lnTo>
                  <a:lnTo>
                    <a:pt x="7" y="178"/>
                  </a:lnTo>
                  <a:lnTo>
                    <a:pt x="7" y="172"/>
                  </a:lnTo>
                  <a:lnTo>
                    <a:pt x="7" y="166"/>
                  </a:lnTo>
                  <a:lnTo>
                    <a:pt x="7" y="160"/>
                  </a:lnTo>
                  <a:lnTo>
                    <a:pt x="7" y="154"/>
                  </a:lnTo>
                  <a:lnTo>
                    <a:pt x="7" y="149"/>
                  </a:lnTo>
                  <a:lnTo>
                    <a:pt x="7" y="142"/>
                  </a:lnTo>
                  <a:lnTo>
                    <a:pt x="7" y="136"/>
                  </a:lnTo>
                  <a:lnTo>
                    <a:pt x="0" y="131"/>
                  </a:lnTo>
                  <a:lnTo>
                    <a:pt x="0" y="124"/>
                  </a:lnTo>
                  <a:lnTo>
                    <a:pt x="0" y="119"/>
                  </a:lnTo>
                  <a:lnTo>
                    <a:pt x="0" y="113"/>
                  </a:lnTo>
                  <a:lnTo>
                    <a:pt x="0" y="106"/>
                  </a:lnTo>
                  <a:lnTo>
                    <a:pt x="0" y="95"/>
                  </a:lnTo>
                  <a:lnTo>
                    <a:pt x="0" y="90"/>
                  </a:lnTo>
                  <a:lnTo>
                    <a:pt x="0" y="83"/>
                  </a:lnTo>
                  <a:lnTo>
                    <a:pt x="0" y="77"/>
                  </a:lnTo>
                  <a:lnTo>
                    <a:pt x="0" y="72"/>
                  </a:lnTo>
                  <a:lnTo>
                    <a:pt x="0" y="65"/>
                  </a:lnTo>
                  <a:lnTo>
                    <a:pt x="0" y="60"/>
                  </a:lnTo>
                  <a:lnTo>
                    <a:pt x="0" y="54"/>
                  </a:lnTo>
                  <a:lnTo>
                    <a:pt x="0" y="47"/>
                  </a:lnTo>
                  <a:lnTo>
                    <a:pt x="0" y="42"/>
                  </a:lnTo>
                  <a:lnTo>
                    <a:pt x="0" y="36"/>
                  </a:lnTo>
                  <a:lnTo>
                    <a:pt x="0" y="30"/>
                  </a:lnTo>
                  <a:lnTo>
                    <a:pt x="0" y="24"/>
                  </a:lnTo>
                  <a:lnTo>
                    <a:pt x="0" y="18"/>
                  </a:lnTo>
                  <a:lnTo>
                    <a:pt x="0" y="13"/>
                  </a:lnTo>
                  <a:lnTo>
                    <a:pt x="0" y="6"/>
                  </a:lnTo>
                  <a:lnTo>
                    <a:pt x="0" y="0"/>
                  </a:lnTo>
                  <a:lnTo>
                    <a:pt x="672" y="615"/>
                  </a:lnTo>
                  <a:close/>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8">
              <a:extLst>
                <a:ext uri="{FF2B5EF4-FFF2-40B4-BE49-F238E27FC236}">
                  <a16:creationId xmlns:a16="http://schemas.microsoft.com/office/drawing/2014/main" id="{939C001B-6183-9502-90CF-452D26810C03}"/>
                </a:ext>
              </a:extLst>
            </p:cNvPr>
            <p:cNvSpPr>
              <a:spLocks/>
            </p:cNvSpPr>
            <p:nvPr/>
          </p:nvSpPr>
          <p:spPr bwMode="auto">
            <a:xfrm>
              <a:off x="4489450" y="4673600"/>
              <a:ext cx="1066800" cy="976313"/>
            </a:xfrm>
            <a:custGeom>
              <a:avLst/>
              <a:gdLst>
                <a:gd name="T0" fmla="*/ 649 w 672"/>
                <a:gd name="T1" fmla="*/ 615 h 615"/>
                <a:gd name="T2" fmla="*/ 620 w 672"/>
                <a:gd name="T3" fmla="*/ 615 h 615"/>
                <a:gd name="T4" fmla="*/ 590 w 672"/>
                <a:gd name="T5" fmla="*/ 615 h 615"/>
                <a:gd name="T6" fmla="*/ 561 w 672"/>
                <a:gd name="T7" fmla="*/ 615 h 615"/>
                <a:gd name="T8" fmla="*/ 531 w 672"/>
                <a:gd name="T9" fmla="*/ 615 h 615"/>
                <a:gd name="T10" fmla="*/ 502 w 672"/>
                <a:gd name="T11" fmla="*/ 615 h 615"/>
                <a:gd name="T12" fmla="*/ 502 w 672"/>
                <a:gd name="T13" fmla="*/ 579 h 615"/>
                <a:gd name="T14" fmla="*/ 502 w 672"/>
                <a:gd name="T15" fmla="*/ 545 h 615"/>
                <a:gd name="T16" fmla="*/ 502 w 672"/>
                <a:gd name="T17" fmla="*/ 515 h 615"/>
                <a:gd name="T18" fmla="*/ 502 w 672"/>
                <a:gd name="T19" fmla="*/ 486 h 615"/>
                <a:gd name="T20" fmla="*/ 502 w 672"/>
                <a:gd name="T21" fmla="*/ 456 h 615"/>
                <a:gd name="T22" fmla="*/ 490 w 672"/>
                <a:gd name="T23" fmla="*/ 444 h 615"/>
                <a:gd name="T24" fmla="*/ 484 w 672"/>
                <a:gd name="T25" fmla="*/ 444 h 615"/>
                <a:gd name="T26" fmla="*/ 466 w 672"/>
                <a:gd name="T27" fmla="*/ 432 h 615"/>
                <a:gd name="T28" fmla="*/ 448 w 672"/>
                <a:gd name="T29" fmla="*/ 420 h 615"/>
                <a:gd name="T30" fmla="*/ 443 w 672"/>
                <a:gd name="T31" fmla="*/ 409 h 615"/>
                <a:gd name="T32" fmla="*/ 425 w 672"/>
                <a:gd name="T33" fmla="*/ 409 h 615"/>
                <a:gd name="T34" fmla="*/ 407 w 672"/>
                <a:gd name="T35" fmla="*/ 409 h 615"/>
                <a:gd name="T36" fmla="*/ 389 w 672"/>
                <a:gd name="T37" fmla="*/ 396 h 615"/>
                <a:gd name="T38" fmla="*/ 396 w 672"/>
                <a:gd name="T39" fmla="*/ 409 h 615"/>
                <a:gd name="T40" fmla="*/ 396 w 672"/>
                <a:gd name="T41" fmla="*/ 427 h 615"/>
                <a:gd name="T42" fmla="*/ 371 w 672"/>
                <a:gd name="T43" fmla="*/ 427 h 615"/>
                <a:gd name="T44" fmla="*/ 366 w 672"/>
                <a:gd name="T45" fmla="*/ 438 h 615"/>
                <a:gd name="T46" fmla="*/ 366 w 672"/>
                <a:gd name="T47" fmla="*/ 456 h 615"/>
                <a:gd name="T48" fmla="*/ 360 w 672"/>
                <a:gd name="T49" fmla="*/ 450 h 615"/>
                <a:gd name="T50" fmla="*/ 360 w 672"/>
                <a:gd name="T51" fmla="*/ 473 h 615"/>
                <a:gd name="T52" fmla="*/ 348 w 672"/>
                <a:gd name="T53" fmla="*/ 479 h 615"/>
                <a:gd name="T54" fmla="*/ 330 w 672"/>
                <a:gd name="T55" fmla="*/ 479 h 615"/>
                <a:gd name="T56" fmla="*/ 307 w 672"/>
                <a:gd name="T57" fmla="*/ 486 h 615"/>
                <a:gd name="T58" fmla="*/ 307 w 672"/>
                <a:gd name="T59" fmla="*/ 503 h 615"/>
                <a:gd name="T60" fmla="*/ 278 w 672"/>
                <a:gd name="T61" fmla="*/ 497 h 615"/>
                <a:gd name="T62" fmla="*/ 260 w 672"/>
                <a:gd name="T63" fmla="*/ 515 h 615"/>
                <a:gd name="T64" fmla="*/ 231 w 672"/>
                <a:gd name="T65" fmla="*/ 515 h 615"/>
                <a:gd name="T66" fmla="*/ 201 w 672"/>
                <a:gd name="T67" fmla="*/ 515 h 615"/>
                <a:gd name="T68" fmla="*/ 172 w 672"/>
                <a:gd name="T69" fmla="*/ 515 h 615"/>
                <a:gd name="T70" fmla="*/ 142 w 672"/>
                <a:gd name="T71" fmla="*/ 515 h 615"/>
                <a:gd name="T72" fmla="*/ 113 w 672"/>
                <a:gd name="T73" fmla="*/ 515 h 615"/>
                <a:gd name="T74" fmla="*/ 82 w 672"/>
                <a:gd name="T75" fmla="*/ 515 h 615"/>
                <a:gd name="T76" fmla="*/ 77 w 672"/>
                <a:gd name="T77" fmla="*/ 538 h 615"/>
                <a:gd name="T78" fmla="*/ 48 w 672"/>
                <a:gd name="T79" fmla="*/ 538 h 615"/>
                <a:gd name="T80" fmla="*/ 25 w 672"/>
                <a:gd name="T81" fmla="*/ 533 h 615"/>
                <a:gd name="T82" fmla="*/ 18 w 672"/>
                <a:gd name="T83" fmla="*/ 503 h 615"/>
                <a:gd name="T84" fmla="*/ 18 w 672"/>
                <a:gd name="T85" fmla="*/ 473 h 615"/>
                <a:gd name="T86" fmla="*/ 18 w 672"/>
                <a:gd name="T87" fmla="*/ 444 h 615"/>
                <a:gd name="T88" fmla="*/ 18 w 672"/>
                <a:gd name="T89" fmla="*/ 409 h 615"/>
                <a:gd name="T90" fmla="*/ 12 w 672"/>
                <a:gd name="T91" fmla="*/ 379 h 615"/>
                <a:gd name="T92" fmla="*/ 12 w 672"/>
                <a:gd name="T93" fmla="*/ 350 h 615"/>
                <a:gd name="T94" fmla="*/ 12 w 672"/>
                <a:gd name="T95" fmla="*/ 319 h 615"/>
                <a:gd name="T96" fmla="*/ 12 w 672"/>
                <a:gd name="T97" fmla="*/ 290 h 615"/>
                <a:gd name="T98" fmla="*/ 12 w 672"/>
                <a:gd name="T99" fmla="*/ 255 h 615"/>
                <a:gd name="T100" fmla="*/ 7 w 672"/>
                <a:gd name="T101" fmla="*/ 225 h 615"/>
                <a:gd name="T102" fmla="*/ 7 w 672"/>
                <a:gd name="T103" fmla="*/ 183 h 615"/>
                <a:gd name="T104" fmla="*/ 7 w 672"/>
                <a:gd name="T105" fmla="*/ 154 h 615"/>
                <a:gd name="T106" fmla="*/ 0 w 672"/>
                <a:gd name="T107" fmla="*/ 124 h 615"/>
                <a:gd name="T108" fmla="*/ 0 w 672"/>
                <a:gd name="T109" fmla="*/ 90 h 615"/>
                <a:gd name="T110" fmla="*/ 0 w 672"/>
                <a:gd name="T111" fmla="*/ 60 h 615"/>
                <a:gd name="T112" fmla="*/ 0 w 672"/>
                <a:gd name="T113" fmla="*/ 30 h 615"/>
                <a:gd name="T114" fmla="*/ 0 w 672"/>
                <a:gd name="T115"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72" h="615">
                  <a:moveTo>
                    <a:pt x="672" y="615"/>
                  </a:moveTo>
                  <a:lnTo>
                    <a:pt x="667" y="615"/>
                  </a:lnTo>
                  <a:lnTo>
                    <a:pt x="661" y="615"/>
                  </a:lnTo>
                  <a:lnTo>
                    <a:pt x="655" y="615"/>
                  </a:lnTo>
                  <a:lnTo>
                    <a:pt x="649" y="615"/>
                  </a:lnTo>
                  <a:lnTo>
                    <a:pt x="643" y="615"/>
                  </a:lnTo>
                  <a:lnTo>
                    <a:pt x="637" y="615"/>
                  </a:lnTo>
                  <a:lnTo>
                    <a:pt x="631" y="615"/>
                  </a:lnTo>
                  <a:lnTo>
                    <a:pt x="626" y="615"/>
                  </a:lnTo>
                  <a:lnTo>
                    <a:pt x="620" y="615"/>
                  </a:lnTo>
                  <a:lnTo>
                    <a:pt x="613" y="615"/>
                  </a:lnTo>
                  <a:lnTo>
                    <a:pt x="608" y="615"/>
                  </a:lnTo>
                  <a:lnTo>
                    <a:pt x="602" y="615"/>
                  </a:lnTo>
                  <a:lnTo>
                    <a:pt x="596" y="615"/>
                  </a:lnTo>
                  <a:lnTo>
                    <a:pt x="590" y="615"/>
                  </a:lnTo>
                  <a:lnTo>
                    <a:pt x="584" y="615"/>
                  </a:lnTo>
                  <a:lnTo>
                    <a:pt x="579" y="615"/>
                  </a:lnTo>
                  <a:lnTo>
                    <a:pt x="572" y="615"/>
                  </a:lnTo>
                  <a:lnTo>
                    <a:pt x="566" y="615"/>
                  </a:lnTo>
                  <a:lnTo>
                    <a:pt x="561" y="615"/>
                  </a:lnTo>
                  <a:lnTo>
                    <a:pt x="554" y="615"/>
                  </a:lnTo>
                  <a:lnTo>
                    <a:pt x="549" y="615"/>
                  </a:lnTo>
                  <a:lnTo>
                    <a:pt x="543" y="615"/>
                  </a:lnTo>
                  <a:lnTo>
                    <a:pt x="537" y="615"/>
                  </a:lnTo>
                  <a:lnTo>
                    <a:pt x="531" y="615"/>
                  </a:lnTo>
                  <a:lnTo>
                    <a:pt x="525" y="615"/>
                  </a:lnTo>
                  <a:lnTo>
                    <a:pt x="520" y="615"/>
                  </a:lnTo>
                  <a:lnTo>
                    <a:pt x="513" y="615"/>
                  </a:lnTo>
                  <a:lnTo>
                    <a:pt x="507" y="615"/>
                  </a:lnTo>
                  <a:lnTo>
                    <a:pt x="502" y="615"/>
                  </a:lnTo>
                  <a:lnTo>
                    <a:pt x="502" y="610"/>
                  </a:lnTo>
                  <a:lnTo>
                    <a:pt x="502" y="604"/>
                  </a:lnTo>
                  <a:lnTo>
                    <a:pt x="502" y="597"/>
                  </a:lnTo>
                  <a:lnTo>
                    <a:pt x="502" y="586"/>
                  </a:lnTo>
                  <a:lnTo>
                    <a:pt x="502" y="579"/>
                  </a:lnTo>
                  <a:lnTo>
                    <a:pt x="502" y="574"/>
                  </a:lnTo>
                  <a:lnTo>
                    <a:pt x="502" y="568"/>
                  </a:lnTo>
                  <a:lnTo>
                    <a:pt x="502" y="563"/>
                  </a:lnTo>
                  <a:lnTo>
                    <a:pt x="502" y="550"/>
                  </a:lnTo>
                  <a:lnTo>
                    <a:pt x="502" y="545"/>
                  </a:lnTo>
                  <a:lnTo>
                    <a:pt x="502" y="538"/>
                  </a:lnTo>
                  <a:lnTo>
                    <a:pt x="502" y="533"/>
                  </a:lnTo>
                  <a:lnTo>
                    <a:pt x="502" y="527"/>
                  </a:lnTo>
                  <a:lnTo>
                    <a:pt x="502" y="520"/>
                  </a:lnTo>
                  <a:lnTo>
                    <a:pt x="502" y="515"/>
                  </a:lnTo>
                  <a:lnTo>
                    <a:pt x="502" y="509"/>
                  </a:lnTo>
                  <a:lnTo>
                    <a:pt x="502" y="503"/>
                  </a:lnTo>
                  <a:lnTo>
                    <a:pt x="502" y="497"/>
                  </a:lnTo>
                  <a:lnTo>
                    <a:pt x="502" y="491"/>
                  </a:lnTo>
                  <a:lnTo>
                    <a:pt x="502" y="486"/>
                  </a:lnTo>
                  <a:lnTo>
                    <a:pt x="502" y="479"/>
                  </a:lnTo>
                  <a:lnTo>
                    <a:pt x="502" y="473"/>
                  </a:lnTo>
                  <a:lnTo>
                    <a:pt x="502" y="468"/>
                  </a:lnTo>
                  <a:lnTo>
                    <a:pt x="502" y="461"/>
                  </a:lnTo>
                  <a:lnTo>
                    <a:pt x="502" y="456"/>
                  </a:lnTo>
                  <a:lnTo>
                    <a:pt x="502" y="450"/>
                  </a:lnTo>
                  <a:lnTo>
                    <a:pt x="502" y="444"/>
                  </a:lnTo>
                  <a:lnTo>
                    <a:pt x="495" y="444"/>
                  </a:lnTo>
                  <a:lnTo>
                    <a:pt x="495" y="450"/>
                  </a:lnTo>
                  <a:lnTo>
                    <a:pt x="490" y="444"/>
                  </a:lnTo>
                  <a:lnTo>
                    <a:pt x="490" y="450"/>
                  </a:lnTo>
                  <a:lnTo>
                    <a:pt x="490" y="444"/>
                  </a:lnTo>
                  <a:lnTo>
                    <a:pt x="490" y="450"/>
                  </a:lnTo>
                  <a:lnTo>
                    <a:pt x="490" y="444"/>
                  </a:lnTo>
                  <a:lnTo>
                    <a:pt x="484" y="444"/>
                  </a:lnTo>
                  <a:lnTo>
                    <a:pt x="478" y="444"/>
                  </a:lnTo>
                  <a:lnTo>
                    <a:pt x="472" y="444"/>
                  </a:lnTo>
                  <a:lnTo>
                    <a:pt x="472" y="438"/>
                  </a:lnTo>
                  <a:lnTo>
                    <a:pt x="466" y="438"/>
                  </a:lnTo>
                  <a:lnTo>
                    <a:pt x="466" y="432"/>
                  </a:lnTo>
                  <a:lnTo>
                    <a:pt x="460" y="432"/>
                  </a:lnTo>
                  <a:lnTo>
                    <a:pt x="460" y="427"/>
                  </a:lnTo>
                  <a:lnTo>
                    <a:pt x="454" y="427"/>
                  </a:lnTo>
                  <a:lnTo>
                    <a:pt x="454" y="420"/>
                  </a:lnTo>
                  <a:lnTo>
                    <a:pt x="448" y="420"/>
                  </a:lnTo>
                  <a:lnTo>
                    <a:pt x="448" y="414"/>
                  </a:lnTo>
                  <a:lnTo>
                    <a:pt x="448" y="409"/>
                  </a:lnTo>
                  <a:lnTo>
                    <a:pt x="448" y="414"/>
                  </a:lnTo>
                  <a:lnTo>
                    <a:pt x="448" y="409"/>
                  </a:lnTo>
                  <a:lnTo>
                    <a:pt x="443" y="409"/>
                  </a:lnTo>
                  <a:lnTo>
                    <a:pt x="437" y="409"/>
                  </a:lnTo>
                  <a:lnTo>
                    <a:pt x="437" y="402"/>
                  </a:lnTo>
                  <a:lnTo>
                    <a:pt x="437" y="409"/>
                  </a:lnTo>
                  <a:lnTo>
                    <a:pt x="430" y="409"/>
                  </a:lnTo>
                  <a:lnTo>
                    <a:pt x="425" y="409"/>
                  </a:lnTo>
                  <a:lnTo>
                    <a:pt x="419" y="409"/>
                  </a:lnTo>
                  <a:lnTo>
                    <a:pt x="413" y="409"/>
                  </a:lnTo>
                  <a:lnTo>
                    <a:pt x="413" y="414"/>
                  </a:lnTo>
                  <a:lnTo>
                    <a:pt x="407" y="414"/>
                  </a:lnTo>
                  <a:lnTo>
                    <a:pt x="407" y="409"/>
                  </a:lnTo>
                  <a:lnTo>
                    <a:pt x="401" y="409"/>
                  </a:lnTo>
                  <a:lnTo>
                    <a:pt x="396" y="409"/>
                  </a:lnTo>
                  <a:lnTo>
                    <a:pt x="396" y="402"/>
                  </a:lnTo>
                  <a:lnTo>
                    <a:pt x="389" y="402"/>
                  </a:lnTo>
                  <a:lnTo>
                    <a:pt x="389" y="396"/>
                  </a:lnTo>
                  <a:lnTo>
                    <a:pt x="384" y="396"/>
                  </a:lnTo>
                  <a:lnTo>
                    <a:pt x="384" y="402"/>
                  </a:lnTo>
                  <a:lnTo>
                    <a:pt x="389" y="402"/>
                  </a:lnTo>
                  <a:lnTo>
                    <a:pt x="389" y="409"/>
                  </a:lnTo>
                  <a:lnTo>
                    <a:pt x="396" y="409"/>
                  </a:lnTo>
                  <a:lnTo>
                    <a:pt x="396" y="414"/>
                  </a:lnTo>
                  <a:lnTo>
                    <a:pt x="396" y="420"/>
                  </a:lnTo>
                  <a:lnTo>
                    <a:pt x="401" y="420"/>
                  </a:lnTo>
                  <a:lnTo>
                    <a:pt x="401" y="427"/>
                  </a:lnTo>
                  <a:lnTo>
                    <a:pt x="396" y="427"/>
                  </a:lnTo>
                  <a:lnTo>
                    <a:pt x="389" y="427"/>
                  </a:lnTo>
                  <a:lnTo>
                    <a:pt x="384" y="427"/>
                  </a:lnTo>
                  <a:lnTo>
                    <a:pt x="378" y="420"/>
                  </a:lnTo>
                  <a:lnTo>
                    <a:pt x="378" y="427"/>
                  </a:lnTo>
                  <a:lnTo>
                    <a:pt x="371" y="427"/>
                  </a:lnTo>
                  <a:lnTo>
                    <a:pt x="371" y="432"/>
                  </a:lnTo>
                  <a:lnTo>
                    <a:pt x="371" y="438"/>
                  </a:lnTo>
                  <a:lnTo>
                    <a:pt x="366" y="438"/>
                  </a:lnTo>
                  <a:lnTo>
                    <a:pt x="360" y="438"/>
                  </a:lnTo>
                  <a:lnTo>
                    <a:pt x="366" y="438"/>
                  </a:lnTo>
                  <a:lnTo>
                    <a:pt x="366" y="444"/>
                  </a:lnTo>
                  <a:lnTo>
                    <a:pt x="371" y="444"/>
                  </a:lnTo>
                  <a:lnTo>
                    <a:pt x="366" y="444"/>
                  </a:lnTo>
                  <a:lnTo>
                    <a:pt x="366" y="450"/>
                  </a:lnTo>
                  <a:lnTo>
                    <a:pt x="366" y="456"/>
                  </a:lnTo>
                  <a:lnTo>
                    <a:pt x="371" y="456"/>
                  </a:lnTo>
                  <a:lnTo>
                    <a:pt x="366" y="461"/>
                  </a:lnTo>
                  <a:lnTo>
                    <a:pt x="366" y="456"/>
                  </a:lnTo>
                  <a:lnTo>
                    <a:pt x="360" y="456"/>
                  </a:lnTo>
                  <a:lnTo>
                    <a:pt x="360" y="450"/>
                  </a:lnTo>
                  <a:lnTo>
                    <a:pt x="355" y="450"/>
                  </a:lnTo>
                  <a:lnTo>
                    <a:pt x="355" y="456"/>
                  </a:lnTo>
                  <a:lnTo>
                    <a:pt x="355" y="461"/>
                  </a:lnTo>
                  <a:lnTo>
                    <a:pt x="360" y="468"/>
                  </a:lnTo>
                  <a:lnTo>
                    <a:pt x="360" y="473"/>
                  </a:lnTo>
                  <a:lnTo>
                    <a:pt x="355" y="473"/>
                  </a:lnTo>
                  <a:lnTo>
                    <a:pt x="355" y="468"/>
                  </a:lnTo>
                  <a:lnTo>
                    <a:pt x="348" y="468"/>
                  </a:lnTo>
                  <a:lnTo>
                    <a:pt x="348" y="473"/>
                  </a:lnTo>
                  <a:lnTo>
                    <a:pt x="348" y="479"/>
                  </a:lnTo>
                  <a:lnTo>
                    <a:pt x="342" y="479"/>
                  </a:lnTo>
                  <a:lnTo>
                    <a:pt x="342" y="473"/>
                  </a:lnTo>
                  <a:lnTo>
                    <a:pt x="337" y="473"/>
                  </a:lnTo>
                  <a:lnTo>
                    <a:pt x="337" y="479"/>
                  </a:lnTo>
                  <a:lnTo>
                    <a:pt x="330" y="479"/>
                  </a:lnTo>
                  <a:lnTo>
                    <a:pt x="324" y="479"/>
                  </a:lnTo>
                  <a:lnTo>
                    <a:pt x="324" y="486"/>
                  </a:lnTo>
                  <a:lnTo>
                    <a:pt x="319" y="486"/>
                  </a:lnTo>
                  <a:lnTo>
                    <a:pt x="313" y="486"/>
                  </a:lnTo>
                  <a:lnTo>
                    <a:pt x="307" y="486"/>
                  </a:lnTo>
                  <a:lnTo>
                    <a:pt x="307" y="479"/>
                  </a:lnTo>
                  <a:lnTo>
                    <a:pt x="307" y="486"/>
                  </a:lnTo>
                  <a:lnTo>
                    <a:pt x="307" y="491"/>
                  </a:lnTo>
                  <a:lnTo>
                    <a:pt x="307" y="497"/>
                  </a:lnTo>
                  <a:lnTo>
                    <a:pt x="307" y="503"/>
                  </a:lnTo>
                  <a:lnTo>
                    <a:pt x="301" y="503"/>
                  </a:lnTo>
                  <a:lnTo>
                    <a:pt x="295" y="503"/>
                  </a:lnTo>
                  <a:lnTo>
                    <a:pt x="289" y="503"/>
                  </a:lnTo>
                  <a:lnTo>
                    <a:pt x="283" y="497"/>
                  </a:lnTo>
                  <a:lnTo>
                    <a:pt x="278" y="497"/>
                  </a:lnTo>
                  <a:lnTo>
                    <a:pt x="272" y="503"/>
                  </a:lnTo>
                  <a:lnTo>
                    <a:pt x="272" y="509"/>
                  </a:lnTo>
                  <a:lnTo>
                    <a:pt x="265" y="509"/>
                  </a:lnTo>
                  <a:lnTo>
                    <a:pt x="265" y="515"/>
                  </a:lnTo>
                  <a:lnTo>
                    <a:pt x="260" y="515"/>
                  </a:lnTo>
                  <a:lnTo>
                    <a:pt x="254" y="515"/>
                  </a:lnTo>
                  <a:lnTo>
                    <a:pt x="248" y="515"/>
                  </a:lnTo>
                  <a:lnTo>
                    <a:pt x="242" y="515"/>
                  </a:lnTo>
                  <a:lnTo>
                    <a:pt x="236" y="515"/>
                  </a:lnTo>
                  <a:lnTo>
                    <a:pt x="231" y="515"/>
                  </a:lnTo>
                  <a:lnTo>
                    <a:pt x="224" y="515"/>
                  </a:lnTo>
                  <a:lnTo>
                    <a:pt x="218" y="515"/>
                  </a:lnTo>
                  <a:lnTo>
                    <a:pt x="213" y="515"/>
                  </a:lnTo>
                  <a:lnTo>
                    <a:pt x="206" y="515"/>
                  </a:lnTo>
                  <a:lnTo>
                    <a:pt x="201" y="515"/>
                  </a:lnTo>
                  <a:lnTo>
                    <a:pt x="195" y="515"/>
                  </a:lnTo>
                  <a:lnTo>
                    <a:pt x="190" y="515"/>
                  </a:lnTo>
                  <a:lnTo>
                    <a:pt x="183" y="515"/>
                  </a:lnTo>
                  <a:lnTo>
                    <a:pt x="177" y="515"/>
                  </a:lnTo>
                  <a:lnTo>
                    <a:pt x="172" y="515"/>
                  </a:lnTo>
                  <a:lnTo>
                    <a:pt x="165" y="515"/>
                  </a:lnTo>
                  <a:lnTo>
                    <a:pt x="159" y="515"/>
                  </a:lnTo>
                  <a:lnTo>
                    <a:pt x="154" y="515"/>
                  </a:lnTo>
                  <a:lnTo>
                    <a:pt x="148" y="515"/>
                  </a:lnTo>
                  <a:lnTo>
                    <a:pt x="142" y="515"/>
                  </a:lnTo>
                  <a:lnTo>
                    <a:pt x="136" y="515"/>
                  </a:lnTo>
                  <a:lnTo>
                    <a:pt x="130" y="515"/>
                  </a:lnTo>
                  <a:lnTo>
                    <a:pt x="124" y="515"/>
                  </a:lnTo>
                  <a:lnTo>
                    <a:pt x="118" y="515"/>
                  </a:lnTo>
                  <a:lnTo>
                    <a:pt x="113" y="515"/>
                  </a:lnTo>
                  <a:lnTo>
                    <a:pt x="107" y="515"/>
                  </a:lnTo>
                  <a:lnTo>
                    <a:pt x="100" y="515"/>
                  </a:lnTo>
                  <a:lnTo>
                    <a:pt x="95" y="515"/>
                  </a:lnTo>
                  <a:lnTo>
                    <a:pt x="89" y="515"/>
                  </a:lnTo>
                  <a:lnTo>
                    <a:pt x="82" y="515"/>
                  </a:lnTo>
                  <a:lnTo>
                    <a:pt x="82" y="520"/>
                  </a:lnTo>
                  <a:lnTo>
                    <a:pt x="82" y="527"/>
                  </a:lnTo>
                  <a:lnTo>
                    <a:pt x="82" y="533"/>
                  </a:lnTo>
                  <a:lnTo>
                    <a:pt x="82" y="538"/>
                  </a:lnTo>
                  <a:lnTo>
                    <a:pt x="77" y="538"/>
                  </a:lnTo>
                  <a:lnTo>
                    <a:pt x="71" y="538"/>
                  </a:lnTo>
                  <a:lnTo>
                    <a:pt x="66" y="538"/>
                  </a:lnTo>
                  <a:lnTo>
                    <a:pt x="59" y="538"/>
                  </a:lnTo>
                  <a:lnTo>
                    <a:pt x="53" y="538"/>
                  </a:lnTo>
                  <a:lnTo>
                    <a:pt x="48" y="538"/>
                  </a:lnTo>
                  <a:lnTo>
                    <a:pt x="41" y="538"/>
                  </a:lnTo>
                  <a:lnTo>
                    <a:pt x="36" y="538"/>
                  </a:lnTo>
                  <a:lnTo>
                    <a:pt x="30" y="538"/>
                  </a:lnTo>
                  <a:lnTo>
                    <a:pt x="25" y="538"/>
                  </a:lnTo>
                  <a:lnTo>
                    <a:pt x="25" y="533"/>
                  </a:lnTo>
                  <a:lnTo>
                    <a:pt x="25" y="527"/>
                  </a:lnTo>
                  <a:lnTo>
                    <a:pt x="25" y="520"/>
                  </a:lnTo>
                  <a:lnTo>
                    <a:pt x="25" y="515"/>
                  </a:lnTo>
                  <a:lnTo>
                    <a:pt x="18" y="509"/>
                  </a:lnTo>
                  <a:lnTo>
                    <a:pt x="18" y="503"/>
                  </a:lnTo>
                  <a:lnTo>
                    <a:pt x="18" y="497"/>
                  </a:lnTo>
                  <a:lnTo>
                    <a:pt x="18" y="491"/>
                  </a:lnTo>
                  <a:lnTo>
                    <a:pt x="18" y="486"/>
                  </a:lnTo>
                  <a:lnTo>
                    <a:pt x="18" y="479"/>
                  </a:lnTo>
                  <a:lnTo>
                    <a:pt x="18" y="473"/>
                  </a:lnTo>
                  <a:lnTo>
                    <a:pt x="18" y="468"/>
                  </a:lnTo>
                  <a:lnTo>
                    <a:pt x="18" y="461"/>
                  </a:lnTo>
                  <a:lnTo>
                    <a:pt x="18" y="456"/>
                  </a:lnTo>
                  <a:lnTo>
                    <a:pt x="18" y="450"/>
                  </a:lnTo>
                  <a:lnTo>
                    <a:pt x="18" y="444"/>
                  </a:lnTo>
                  <a:lnTo>
                    <a:pt x="18" y="438"/>
                  </a:lnTo>
                  <a:lnTo>
                    <a:pt x="18" y="432"/>
                  </a:lnTo>
                  <a:lnTo>
                    <a:pt x="18" y="420"/>
                  </a:lnTo>
                  <a:lnTo>
                    <a:pt x="18" y="414"/>
                  </a:lnTo>
                  <a:lnTo>
                    <a:pt x="18" y="409"/>
                  </a:lnTo>
                  <a:lnTo>
                    <a:pt x="18" y="402"/>
                  </a:lnTo>
                  <a:lnTo>
                    <a:pt x="18" y="396"/>
                  </a:lnTo>
                  <a:lnTo>
                    <a:pt x="18" y="391"/>
                  </a:lnTo>
                  <a:lnTo>
                    <a:pt x="18" y="385"/>
                  </a:lnTo>
                  <a:lnTo>
                    <a:pt x="12" y="379"/>
                  </a:lnTo>
                  <a:lnTo>
                    <a:pt x="12" y="373"/>
                  </a:lnTo>
                  <a:lnTo>
                    <a:pt x="12" y="367"/>
                  </a:lnTo>
                  <a:lnTo>
                    <a:pt x="12" y="361"/>
                  </a:lnTo>
                  <a:lnTo>
                    <a:pt x="12" y="355"/>
                  </a:lnTo>
                  <a:lnTo>
                    <a:pt x="12" y="350"/>
                  </a:lnTo>
                  <a:lnTo>
                    <a:pt x="12" y="343"/>
                  </a:lnTo>
                  <a:lnTo>
                    <a:pt x="12" y="337"/>
                  </a:lnTo>
                  <a:lnTo>
                    <a:pt x="12" y="332"/>
                  </a:lnTo>
                  <a:lnTo>
                    <a:pt x="12" y="326"/>
                  </a:lnTo>
                  <a:lnTo>
                    <a:pt x="12" y="319"/>
                  </a:lnTo>
                  <a:lnTo>
                    <a:pt x="12" y="314"/>
                  </a:lnTo>
                  <a:lnTo>
                    <a:pt x="12" y="308"/>
                  </a:lnTo>
                  <a:lnTo>
                    <a:pt x="12" y="302"/>
                  </a:lnTo>
                  <a:lnTo>
                    <a:pt x="12" y="296"/>
                  </a:lnTo>
                  <a:lnTo>
                    <a:pt x="12" y="290"/>
                  </a:lnTo>
                  <a:lnTo>
                    <a:pt x="12" y="284"/>
                  </a:lnTo>
                  <a:lnTo>
                    <a:pt x="12" y="273"/>
                  </a:lnTo>
                  <a:lnTo>
                    <a:pt x="12" y="267"/>
                  </a:lnTo>
                  <a:lnTo>
                    <a:pt x="12" y="260"/>
                  </a:lnTo>
                  <a:lnTo>
                    <a:pt x="12" y="255"/>
                  </a:lnTo>
                  <a:lnTo>
                    <a:pt x="7" y="249"/>
                  </a:lnTo>
                  <a:lnTo>
                    <a:pt x="7" y="242"/>
                  </a:lnTo>
                  <a:lnTo>
                    <a:pt x="7" y="237"/>
                  </a:lnTo>
                  <a:lnTo>
                    <a:pt x="7" y="231"/>
                  </a:lnTo>
                  <a:lnTo>
                    <a:pt x="7" y="225"/>
                  </a:lnTo>
                  <a:lnTo>
                    <a:pt x="7" y="219"/>
                  </a:lnTo>
                  <a:lnTo>
                    <a:pt x="7" y="213"/>
                  </a:lnTo>
                  <a:lnTo>
                    <a:pt x="7" y="208"/>
                  </a:lnTo>
                  <a:lnTo>
                    <a:pt x="7" y="190"/>
                  </a:lnTo>
                  <a:lnTo>
                    <a:pt x="7" y="183"/>
                  </a:lnTo>
                  <a:lnTo>
                    <a:pt x="7" y="178"/>
                  </a:lnTo>
                  <a:lnTo>
                    <a:pt x="7" y="172"/>
                  </a:lnTo>
                  <a:lnTo>
                    <a:pt x="7" y="166"/>
                  </a:lnTo>
                  <a:lnTo>
                    <a:pt x="7" y="160"/>
                  </a:lnTo>
                  <a:lnTo>
                    <a:pt x="7" y="154"/>
                  </a:lnTo>
                  <a:lnTo>
                    <a:pt x="7" y="149"/>
                  </a:lnTo>
                  <a:lnTo>
                    <a:pt x="7" y="142"/>
                  </a:lnTo>
                  <a:lnTo>
                    <a:pt x="7" y="136"/>
                  </a:lnTo>
                  <a:lnTo>
                    <a:pt x="0" y="131"/>
                  </a:lnTo>
                  <a:lnTo>
                    <a:pt x="0" y="124"/>
                  </a:lnTo>
                  <a:lnTo>
                    <a:pt x="0" y="119"/>
                  </a:lnTo>
                  <a:lnTo>
                    <a:pt x="0" y="113"/>
                  </a:lnTo>
                  <a:lnTo>
                    <a:pt x="0" y="106"/>
                  </a:lnTo>
                  <a:lnTo>
                    <a:pt x="0" y="95"/>
                  </a:lnTo>
                  <a:lnTo>
                    <a:pt x="0" y="90"/>
                  </a:lnTo>
                  <a:lnTo>
                    <a:pt x="0" y="83"/>
                  </a:lnTo>
                  <a:lnTo>
                    <a:pt x="0" y="77"/>
                  </a:lnTo>
                  <a:lnTo>
                    <a:pt x="0" y="72"/>
                  </a:lnTo>
                  <a:lnTo>
                    <a:pt x="0" y="65"/>
                  </a:lnTo>
                  <a:lnTo>
                    <a:pt x="0" y="60"/>
                  </a:lnTo>
                  <a:lnTo>
                    <a:pt x="0" y="54"/>
                  </a:lnTo>
                  <a:lnTo>
                    <a:pt x="0" y="47"/>
                  </a:lnTo>
                  <a:lnTo>
                    <a:pt x="0" y="42"/>
                  </a:lnTo>
                  <a:lnTo>
                    <a:pt x="0" y="36"/>
                  </a:lnTo>
                  <a:lnTo>
                    <a:pt x="0" y="30"/>
                  </a:lnTo>
                  <a:lnTo>
                    <a:pt x="0" y="24"/>
                  </a:lnTo>
                  <a:lnTo>
                    <a:pt x="0" y="18"/>
                  </a:lnTo>
                  <a:lnTo>
                    <a:pt x="0" y="13"/>
                  </a:lnTo>
                  <a:lnTo>
                    <a:pt x="0" y="6"/>
                  </a:lnTo>
                  <a:lnTo>
                    <a:pt x="0" y="0"/>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9">
              <a:extLst>
                <a:ext uri="{FF2B5EF4-FFF2-40B4-BE49-F238E27FC236}">
                  <a16:creationId xmlns:a16="http://schemas.microsoft.com/office/drawing/2014/main" id="{FB0481B5-EE39-D3B5-3D71-07850C4CB1ED}"/>
                </a:ext>
              </a:extLst>
            </p:cNvPr>
            <p:cNvSpPr>
              <a:spLocks/>
            </p:cNvSpPr>
            <p:nvPr/>
          </p:nvSpPr>
          <p:spPr bwMode="auto">
            <a:xfrm>
              <a:off x="4537075" y="3192463"/>
              <a:ext cx="1179512" cy="1368425"/>
            </a:xfrm>
            <a:custGeom>
              <a:avLst/>
              <a:gdLst>
                <a:gd name="T0" fmla="*/ 714 w 743"/>
                <a:gd name="T1" fmla="*/ 803 h 862"/>
                <a:gd name="T2" fmla="*/ 714 w 743"/>
                <a:gd name="T3" fmla="*/ 791 h 862"/>
                <a:gd name="T4" fmla="*/ 689 w 743"/>
                <a:gd name="T5" fmla="*/ 779 h 862"/>
                <a:gd name="T6" fmla="*/ 678 w 743"/>
                <a:gd name="T7" fmla="*/ 756 h 862"/>
                <a:gd name="T8" fmla="*/ 660 w 743"/>
                <a:gd name="T9" fmla="*/ 750 h 862"/>
                <a:gd name="T10" fmla="*/ 648 w 743"/>
                <a:gd name="T11" fmla="*/ 726 h 862"/>
                <a:gd name="T12" fmla="*/ 637 w 743"/>
                <a:gd name="T13" fmla="*/ 714 h 862"/>
                <a:gd name="T14" fmla="*/ 614 w 743"/>
                <a:gd name="T15" fmla="*/ 702 h 862"/>
                <a:gd name="T16" fmla="*/ 590 w 743"/>
                <a:gd name="T17" fmla="*/ 691 h 862"/>
                <a:gd name="T18" fmla="*/ 560 w 743"/>
                <a:gd name="T19" fmla="*/ 667 h 862"/>
                <a:gd name="T20" fmla="*/ 537 w 743"/>
                <a:gd name="T21" fmla="*/ 667 h 862"/>
                <a:gd name="T22" fmla="*/ 524 w 743"/>
                <a:gd name="T23" fmla="*/ 756 h 862"/>
                <a:gd name="T24" fmla="*/ 465 w 743"/>
                <a:gd name="T25" fmla="*/ 761 h 862"/>
                <a:gd name="T26" fmla="*/ 465 w 743"/>
                <a:gd name="T27" fmla="*/ 827 h 862"/>
                <a:gd name="T28" fmla="*/ 436 w 743"/>
                <a:gd name="T29" fmla="*/ 862 h 862"/>
                <a:gd name="T30" fmla="*/ 359 w 743"/>
                <a:gd name="T31" fmla="*/ 862 h 862"/>
                <a:gd name="T32" fmla="*/ 289 w 743"/>
                <a:gd name="T33" fmla="*/ 862 h 862"/>
                <a:gd name="T34" fmla="*/ 230 w 743"/>
                <a:gd name="T35" fmla="*/ 862 h 862"/>
                <a:gd name="T36" fmla="*/ 188 w 743"/>
                <a:gd name="T37" fmla="*/ 856 h 862"/>
                <a:gd name="T38" fmla="*/ 188 w 743"/>
                <a:gd name="T39" fmla="*/ 803 h 862"/>
                <a:gd name="T40" fmla="*/ 212 w 743"/>
                <a:gd name="T41" fmla="*/ 785 h 862"/>
                <a:gd name="T42" fmla="*/ 230 w 743"/>
                <a:gd name="T43" fmla="*/ 750 h 862"/>
                <a:gd name="T44" fmla="*/ 242 w 743"/>
                <a:gd name="T45" fmla="*/ 702 h 862"/>
                <a:gd name="T46" fmla="*/ 235 w 743"/>
                <a:gd name="T47" fmla="*/ 655 h 862"/>
                <a:gd name="T48" fmla="*/ 271 w 743"/>
                <a:gd name="T49" fmla="*/ 643 h 862"/>
                <a:gd name="T50" fmla="*/ 283 w 743"/>
                <a:gd name="T51" fmla="*/ 637 h 862"/>
                <a:gd name="T52" fmla="*/ 201 w 743"/>
                <a:gd name="T53" fmla="*/ 637 h 862"/>
                <a:gd name="T54" fmla="*/ 142 w 743"/>
                <a:gd name="T55" fmla="*/ 637 h 862"/>
                <a:gd name="T56" fmla="*/ 70 w 743"/>
                <a:gd name="T57" fmla="*/ 637 h 862"/>
                <a:gd name="T58" fmla="*/ 0 w 743"/>
                <a:gd name="T59" fmla="*/ 637 h 862"/>
                <a:gd name="T60" fmla="*/ 5 w 743"/>
                <a:gd name="T61" fmla="*/ 578 h 862"/>
                <a:gd name="T62" fmla="*/ 11 w 743"/>
                <a:gd name="T63" fmla="*/ 525 h 862"/>
                <a:gd name="T64" fmla="*/ 18 w 743"/>
                <a:gd name="T65" fmla="*/ 466 h 862"/>
                <a:gd name="T66" fmla="*/ 23 w 743"/>
                <a:gd name="T67" fmla="*/ 407 h 862"/>
                <a:gd name="T68" fmla="*/ 29 w 743"/>
                <a:gd name="T69" fmla="*/ 348 h 862"/>
                <a:gd name="T70" fmla="*/ 36 w 743"/>
                <a:gd name="T71" fmla="*/ 283 h 862"/>
                <a:gd name="T72" fmla="*/ 41 w 743"/>
                <a:gd name="T73" fmla="*/ 224 h 862"/>
                <a:gd name="T74" fmla="*/ 47 w 743"/>
                <a:gd name="T75" fmla="*/ 165 h 862"/>
                <a:gd name="T76" fmla="*/ 106 w 743"/>
                <a:gd name="T77" fmla="*/ 159 h 862"/>
                <a:gd name="T78" fmla="*/ 153 w 743"/>
                <a:gd name="T79" fmla="*/ 147 h 862"/>
                <a:gd name="T80" fmla="*/ 165 w 743"/>
                <a:gd name="T81" fmla="*/ 135 h 862"/>
                <a:gd name="T82" fmla="*/ 194 w 743"/>
                <a:gd name="T83" fmla="*/ 129 h 862"/>
                <a:gd name="T84" fmla="*/ 206 w 743"/>
                <a:gd name="T85" fmla="*/ 129 h 862"/>
                <a:gd name="T86" fmla="*/ 224 w 743"/>
                <a:gd name="T87" fmla="*/ 123 h 862"/>
                <a:gd name="T88" fmla="*/ 242 w 743"/>
                <a:gd name="T89" fmla="*/ 106 h 862"/>
                <a:gd name="T90" fmla="*/ 259 w 743"/>
                <a:gd name="T91" fmla="*/ 100 h 862"/>
                <a:gd name="T92" fmla="*/ 283 w 743"/>
                <a:gd name="T93" fmla="*/ 82 h 862"/>
                <a:gd name="T94" fmla="*/ 294 w 743"/>
                <a:gd name="T95" fmla="*/ 75 h 862"/>
                <a:gd name="T96" fmla="*/ 318 w 743"/>
                <a:gd name="T97" fmla="*/ 64 h 862"/>
                <a:gd name="T98" fmla="*/ 341 w 743"/>
                <a:gd name="T99" fmla="*/ 70 h 862"/>
                <a:gd name="T100" fmla="*/ 341 w 743"/>
                <a:gd name="T101" fmla="*/ 123 h 862"/>
                <a:gd name="T102" fmla="*/ 383 w 743"/>
                <a:gd name="T103" fmla="*/ 147 h 862"/>
                <a:gd name="T104" fmla="*/ 454 w 743"/>
                <a:gd name="T105" fmla="*/ 152 h 862"/>
                <a:gd name="T106" fmla="*/ 519 w 743"/>
                <a:gd name="T107" fmla="*/ 152 h 862"/>
                <a:gd name="T108" fmla="*/ 578 w 743"/>
                <a:gd name="T109" fmla="*/ 152 h 862"/>
                <a:gd name="T110" fmla="*/ 637 w 743"/>
                <a:gd name="T111" fmla="*/ 152 h 862"/>
                <a:gd name="T112" fmla="*/ 648 w 743"/>
                <a:gd name="T113" fmla="*/ 88 h 862"/>
                <a:gd name="T114" fmla="*/ 696 w 743"/>
                <a:gd name="T115" fmla="*/ 64 h 862"/>
                <a:gd name="T116" fmla="*/ 714 w 743"/>
                <a:gd name="T117" fmla="*/ 23 h 862"/>
                <a:gd name="T118" fmla="*/ 725 w 743"/>
                <a:gd name="T119" fmla="*/ 82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43" h="862">
                  <a:moveTo>
                    <a:pt x="725" y="820"/>
                  </a:moveTo>
                  <a:lnTo>
                    <a:pt x="725" y="815"/>
                  </a:lnTo>
                  <a:lnTo>
                    <a:pt x="725" y="809"/>
                  </a:lnTo>
                  <a:lnTo>
                    <a:pt x="725" y="815"/>
                  </a:lnTo>
                  <a:lnTo>
                    <a:pt x="725" y="809"/>
                  </a:lnTo>
                  <a:lnTo>
                    <a:pt x="720" y="809"/>
                  </a:lnTo>
                  <a:lnTo>
                    <a:pt x="720" y="803"/>
                  </a:lnTo>
                  <a:lnTo>
                    <a:pt x="720" y="809"/>
                  </a:lnTo>
                  <a:lnTo>
                    <a:pt x="720" y="803"/>
                  </a:lnTo>
                  <a:lnTo>
                    <a:pt x="714" y="803"/>
                  </a:lnTo>
                  <a:lnTo>
                    <a:pt x="720" y="803"/>
                  </a:lnTo>
                  <a:lnTo>
                    <a:pt x="714" y="803"/>
                  </a:lnTo>
                  <a:lnTo>
                    <a:pt x="714" y="797"/>
                  </a:lnTo>
                  <a:lnTo>
                    <a:pt x="714" y="803"/>
                  </a:lnTo>
                  <a:lnTo>
                    <a:pt x="720" y="803"/>
                  </a:lnTo>
                  <a:lnTo>
                    <a:pt x="720" y="797"/>
                  </a:lnTo>
                  <a:lnTo>
                    <a:pt x="720" y="791"/>
                  </a:lnTo>
                  <a:lnTo>
                    <a:pt x="720" y="797"/>
                  </a:lnTo>
                  <a:lnTo>
                    <a:pt x="714" y="797"/>
                  </a:lnTo>
                  <a:lnTo>
                    <a:pt x="714" y="791"/>
                  </a:lnTo>
                  <a:lnTo>
                    <a:pt x="707" y="791"/>
                  </a:lnTo>
                  <a:lnTo>
                    <a:pt x="702" y="791"/>
                  </a:lnTo>
                  <a:lnTo>
                    <a:pt x="707" y="791"/>
                  </a:lnTo>
                  <a:lnTo>
                    <a:pt x="702" y="791"/>
                  </a:lnTo>
                  <a:lnTo>
                    <a:pt x="702" y="785"/>
                  </a:lnTo>
                  <a:lnTo>
                    <a:pt x="702" y="791"/>
                  </a:lnTo>
                  <a:lnTo>
                    <a:pt x="696" y="791"/>
                  </a:lnTo>
                  <a:lnTo>
                    <a:pt x="696" y="785"/>
                  </a:lnTo>
                  <a:lnTo>
                    <a:pt x="689" y="785"/>
                  </a:lnTo>
                  <a:lnTo>
                    <a:pt x="689" y="779"/>
                  </a:lnTo>
                  <a:lnTo>
                    <a:pt x="689" y="774"/>
                  </a:lnTo>
                  <a:lnTo>
                    <a:pt x="684" y="774"/>
                  </a:lnTo>
                  <a:lnTo>
                    <a:pt x="684" y="768"/>
                  </a:lnTo>
                  <a:lnTo>
                    <a:pt x="678" y="768"/>
                  </a:lnTo>
                  <a:lnTo>
                    <a:pt x="678" y="761"/>
                  </a:lnTo>
                  <a:lnTo>
                    <a:pt x="684" y="761"/>
                  </a:lnTo>
                  <a:lnTo>
                    <a:pt x="684" y="756"/>
                  </a:lnTo>
                  <a:lnTo>
                    <a:pt x="678" y="756"/>
                  </a:lnTo>
                  <a:lnTo>
                    <a:pt x="678" y="750"/>
                  </a:lnTo>
                  <a:lnTo>
                    <a:pt x="678" y="756"/>
                  </a:lnTo>
                  <a:lnTo>
                    <a:pt x="678" y="750"/>
                  </a:lnTo>
                  <a:lnTo>
                    <a:pt x="673" y="750"/>
                  </a:lnTo>
                  <a:lnTo>
                    <a:pt x="673" y="756"/>
                  </a:lnTo>
                  <a:lnTo>
                    <a:pt x="673" y="750"/>
                  </a:lnTo>
                  <a:lnTo>
                    <a:pt x="666" y="750"/>
                  </a:lnTo>
                  <a:lnTo>
                    <a:pt x="673" y="750"/>
                  </a:lnTo>
                  <a:lnTo>
                    <a:pt x="666" y="750"/>
                  </a:lnTo>
                  <a:lnTo>
                    <a:pt x="666" y="756"/>
                  </a:lnTo>
                  <a:lnTo>
                    <a:pt x="666" y="750"/>
                  </a:lnTo>
                  <a:lnTo>
                    <a:pt x="660" y="750"/>
                  </a:lnTo>
                  <a:lnTo>
                    <a:pt x="666" y="750"/>
                  </a:lnTo>
                  <a:lnTo>
                    <a:pt x="660" y="750"/>
                  </a:lnTo>
                  <a:lnTo>
                    <a:pt x="666" y="750"/>
                  </a:lnTo>
                  <a:lnTo>
                    <a:pt x="660" y="750"/>
                  </a:lnTo>
                  <a:lnTo>
                    <a:pt x="660" y="743"/>
                  </a:lnTo>
                  <a:lnTo>
                    <a:pt x="660" y="738"/>
                  </a:lnTo>
                  <a:lnTo>
                    <a:pt x="655" y="738"/>
                  </a:lnTo>
                  <a:lnTo>
                    <a:pt x="648" y="738"/>
                  </a:lnTo>
                  <a:lnTo>
                    <a:pt x="648" y="732"/>
                  </a:lnTo>
                  <a:lnTo>
                    <a:pt x="648" y="726"/>
                  </a:lnTo>
                  <a:lnTo>
                    <a:pt x="643" y="726"/>
                  </a:lnTo>
                  <a:lnTo>
                    <a:pt x="648" y="726"/>
                  </a:lnTo>
                  <a:lnTo>
                    <a:pt x="643" y="726"/>
                  </a:lnTo>
                  <a:lnTo>
                    <a:pt x="643" y="720"/>
                  </a:lnTo>
                  <a:lnTo>
                    <a:pt x="637" y="720"/>
                  </a:lnTo>
                  <a:lnTo>
                    <a:pt x="643" y="720"/>
                  </a:lnTo>
                  <a:lnTo>
                    <a:pt x="637" y="720"/>
                  </a:lnTo>
                  <a:lnTo>
                    <a:pt x="637" y="714"/>
                  </a:lnTo>
                  <a:lnTo>
                    <a:pt x="637" y="720"/>
                  </a:lnTo>
                  <a:lnTo>
                    <a:pt x="637" y="714"/>
                  </a:lnTo>
                  <a:lnTo>
                    <a:pt x="631" y="714"/>
                  </a:lnTo>
                  <a:lnTo>
                    <a:pt x="625" y="714"/>
                  </a:lnTo>
                  <a:lnTo>
                    <a:pt x="619" y="714"/>
                  </a:lnTo>
                  <a:lnTo>
                    <a:pt x="614" y="714"/>
                  </a:lnTo>
                  <a:lnTo>
                    <a:pt x="619" y="714"/>
                  </a:lnTo>
                  <a:lnTo>
                    <a:pt x="614" y="714"/>
                  </a:lnTo>
                  <a:lnTo>
                    <a:pt x="614" y="709"/>
                  </a:lnTo>
                  <a:lnTo>
                    <a:pt x="614" y="702"/>
                  </a:lnTo>
                  <a:lnTo>
                    <a:pt x="607" y="702"/>
                  </a:lnTo>
                  <a:lnTo>
                    <a:pt x="614" y="702"/>
                  </a:lnTo>
                  <a:lnTo>
                    <a:pt x="607" y="702"/>
                  </a:lnTo>
                  <a:lnTo>
                    <a:pt x="607" y="697"/>
                  </a:lnTo>
                  <a:lnTo>
                    <a:pt x="601" y="697"/>
                  </a:lnTo>
                  <a:lnTo>
                    <a:pt x="601" y="691"/>
                  </a:lnTo>
                  <a:lnTo>
                    <a:pt x="601" y="684"/>
                  </a:lnTo>
                  <a:lnTo>
                    <a:pt x="601" y="691"/>
                  </a:lnTo>
                  <a:lnTo>
                    <a:pt x="596" y="691"/>
                  </a:lnTo>
                  <a:lnTo>
                    <a:pt x="596" y="684"/>
                  </a:lnTo>
                  <a:lnTo>
                    <a:pt x="596" y="691"/>
                  </a:lnTo>
                  <a:lnTo>
                    <a:pt x="590" y="691"/>
                  </a:lnTo>
                  <a:lnTo>
                    <a:pt x="590" y="684"/>
                  </a:lnTo>
                  <a:lnTo>
                    <a:pt x="583" y="684"/>
                  </a:lnTo>
                  <a:lnTo>
                    <a:pt x="583" y="679"/>
                  </a:lnTo>
                  <a:lnTo>
                    <a:pt x="578" y="679"/>
                  </a:lnTo>
                  <a:lnTo>
                    <a:pt x="572" y="673"/>
                  </a:lnTo>
                  <a:lnTo>
                    <a:pt x="572" y="667"/>
                  </a:lnTo>
                  <a:lnTo>
                    <a:pt x="566" y="667"/>
                  </a:lnTo>
                  <a:lnTo>
                    <a:pt x="560" y="667"/>
                  </a:lnTo>
                  <a:lnTo>
                    <a:pt x="560" y="673"/>
                  </a:lnTo>
                  <a:lnTo>
                    <a:pt x="560" y="667"/>
                  </a:lnTo>
                  <a:lnTo>
                    <a:pt x="560" y="673"/>
                  </a:lnTo>
                  <a:lnTo>
                    <a:pt x="560" y="667"/>
                  </a:lnTo>
                  <a:lnTo>
                    <a:pt x="560" y="673"/>
                  </a:lnTo>
                  <a:lnTo>
                    <a:pt x="554" y="673"/>
                  </a:lnTo>
                  <a:lnTo>
                    <a:pt x="554" y="667"/>
                  </a:lnTo>
                  <a:lnTo>
                    <a:pt x="554" y="673"/>
                  </a:lnTo>
                  <a:lnTo>
                    <a:pt x="554" y="667"/>
                  </a:lnTo>
                  <a:lnTo>
                    <a:pt x="549" y="667"/>
                  </a:lnTo>
                  <a:lnTo>
                    <a:pt x="542" y="667"/>
                  </a:lnTo>
                  <a:lnTo>
                    <a:pt x="537" y="667"/>
                  </a:lnTo>
                  <a:lnTo>
                    <a:pt x="531" y="667"/>
                  </a:lnTo>
                  <a:lnTo>
                    <a:pt x="524" y="673"/>
                  </a:lnTo>
                  <a:lnTo>
                    <a:pt x="524" y="679"/>
                  </a:lnTo>
                  <a:lnTo>
                    <a:pt x="524" y="684"/>
                  </a:lnTo>
                  <a:lnTo>
                    <a:pt x="524" y="709"/>
                  </a:lnTo>
                  <a:lnTo>
                    <a:pt x="524" y="720"/>
                  </a:lnTo>
                  <a:lnTo>
                    <a:pt x="524" y="726"/>
                  </a:lnTo>
                  <a:lnTo>
                    <a:pt x="524" y="732"/>
                  </a:lnTo>
                  <a:lnTo>
                    <a:pt x="524" y="750"/>
                  </a:lnTo>
                  <a:lnTo>
                    <a:pt x="524" y="756"/>
                  </a:lnTo>
                  <a:lnTo>
                    <a:pt x="524" y="761"/>
                  </a:lnTo>
                  <a:lnTo>
                    <a:pt x="519" y="761"/>
                  </a:lnTo>
                  <a:lnTo>
                    <a:pt x="513" y="761"/>
                  </a:lnTo>
                  <a:lnTo>
                    <a:pt x="508" y="761"/>
                  </a:lnTo>
                  <a:lnTo>
                    <a:pt x="501" y="761"/>
                  </a:lnTo>
                  <a:lnTo>
                    <a:pt x="495" y="761"/>
                  </a:lnTo>
                  <a:lnTo>
                    <a:pt x="490" y="761"/>
                  </a:lnTo>
                  <a:lnTo>
                    <a:pt x="477" y="761"/>
                  </a:lnTo>
                  <a:lnTo>
                    <a:pt x="472" y="761"/>
                  </a:lnTo>
                  <a:lnTo>
                    <a:pt x="465" y="761"/>
                  </a:lnTo>
                  <a:lnTo>
                    <a:pt x="465" y="768"/>
                  </a:lnTo>
                  <a:lnTo>
                    <a:pt x="465" y="774"/>
                  </a:lnTo>
                  <a:lnTo>
                    <a:pt x="465" y="779"/>
                  </a:lnTo>
                  <a:lnTo>
                    <a:pt x="465" y="785"/>
                  </a:lnTo>
                  <a:lnTo>
                    <a:pt x="465" y="791"/>
                  </a:lnTo>
                  <a:lnTo>
                    <a:pt x="465" y="797"/>
                  </a:lnTo>
                  <a:lnTo>
                    <a:pt x="465" y="803"/>
                  </a:lnTo>
                  <a:lnTo>
                    <a:pt x="465" y="809"/>
                  </a:lnTo>
                  <a:lnTo>
                    <a:pt x="465" y="815"/>
                  </a:lnTo>
                  <a:lnTo>
                    <a:pt x="465" y="827"/>
                  </a:lnTo>
                  <a:lnTo>
                    <a:pt x="465" y="833"/>
                  </a:lnTo>
                  <a:lnTo>
                    <a:pt x="465" y="838"/>
                  </a:lnTo>
                  <a:lnTo>
                    <a:pt x="465" y="844"/>
                  </a:lnTo>
                  <a:lnTo>
                    <a:pt x="465" y="850"/>
                  </a:lnTo>
                  <a:lnTo>
                    <a:pt x="460" y="850"/>
                  </a:lnTo>
                  <a:lnTo>
                    <a:pt x="454" y="850"/>
                  </a:lnTo>
                  <a:lnTo>
                    <a:pt x="442" y="850"/>
                  </a:lnTo>
                  <a:lnTo>
                    <a:pt x="436" y="850"/>
                  </a:lnTo>
                  <a:lnTo>
                    <a:pt x="436" y="856"/>
                  </a:lnTo>
                  <a:lnTo>
                    <a:pt x="436" y="862"/>
                  </a:lnTo>
                  <a:lnTo>
                    <a:pt x="431" y="862"/>
                  </a:lnTo>
                  <a:lnTo>
                    <a:pt x="424" y="862"/>
                  </a:lnTo>
                  <a:lnTo>
                    <a:pt x="413" y="862"/>
                  </a:lnTo>
                  <a:lnTo>
                    <a:pt x="407" y="862"/>
                  </a:lnTo>
                  <a:lnTo>
                    <a:pt x="400" y="862"/>
                  </a:lnTo>
                  <a:lnTo>
                    <a:pt x="389" y="862"/>
                  </a:lnTo>
                  <a:lnTo>
                    <a:pt x="383" y="862"/>
                  </a:lnTo>
                  <a:lnTo>
                    <a:pt x="371" y="862"/>
                  </a:lnTo>
                  <a:lnTo>
                    <a:pt x="366" y="862"/>
                  </a:lnTo>
                  <a:lnTo>
                    <a:pt x="359" y="862"/>
                  </a:lnTo>
                  <a:lnTo>
                    <a:pt x="354" y="862"/>
                  </a:lnTo>
                  <a:lnTo>
                    <a:pt x="341" y="862"/>
                  </a:lnTo>
                  <a:lnTo>
                    <a:pt x="336" y="862"/>
                  </a:lnTo>
                  <a:lnTo>
                    <a:pt x="330" y="862"/>
                  </a:lnTo>
                  <a:lnTo>
                    <a:pt x="325" y="862"/>
                  </a:lnTo>
                  <a:lnTo>
                    <a:pt x="318" y="862"/>
                  </a:lnTo>
                  <a:lnTo>
                    <a:pt x="312" y="862"/>
                  </a:lnTo>
                  <a:lnTo>
                    <a:pt x="307" y="862"/>
                  </a:lnTo>
                  <a:lnTo>
                    <a:pt x="300" y="862"/>
                  </a:lnTo>
                  <a:lnTo>
                    <a:pt x="289" y="862"/>
                  </a:lnTo>
                  <a:lnTo>
                    <a:pt x="283" y="862"/>
                  </a:lnTo>
                  <a:lnTo>
                    <a:pt x="277" y="862"/>
                  </a:lnTo>
                  <a:lnTo>
                    <a:pt x="271" y="862"/>
                  </a:lnTo>
                  <a:lnTo>
                    <a:pt x="266" y="862"/>
                  </a:lnTo>
                  <a:lnTo>
                    <a:pt x="259" y="862"/>
                  </a:lnTo>
                  <a:lnTo>
                    <a:pt x="253" y="862"/>
                  </a:lnTo>
                  <a:lnTo>
                    <a:pt x="248" y="862"/>
                  </a:lnTo>
                  <a:lnTo>
                    <a:pt x="242" y="862"/>
                  </a:lnTo>
                  <a:lnTo>
                    <a:pt x="235" y="862"/>
                  </a:lnTo>
                  <a:lnTo>
                    <a:pt x="230" y="862"/>
                  </a:lnTo>
                  <a:lnTo>
                    <a:pt x="224" y="862"/>
                  </a:lnTo>
                  <a:lnTo>
                    <a:pt x="218" y="862"/>
                  </a:lnTo>
                  <a:lnTo>
                    <a:pt x="212" y="862"/>
                  </a:lnTo>
                  <a:lnTo>
                    <a:pt x="206" y="862"/>
                  </a:lnTo>
                  <a:lnTo>
                    <a:pt x="201" y="862"/>
                  </a:lnTo>
                  <a:lnTo>
                    <a:pt x="201" y="856"/>
                  </a:lnTo>
                  <a:lnTo>
                    <a:pt x="194" y="856"/>
                  </a:lnTo>
                  <a:lnTo>
                    <a:pt x="194" y="850"/>
                  </a:lnTo>
                  <a:lnTo>
                    <a:pt x="188" y="850"/>
                  </a:lnTo>
                  <a:lnTo>
                    <a:pt x="188" y="856"/>
                  </a:lnTo>
                  <a:lnTo>
                    <a:pt x="183" y="856"/>
                  </a:lnTo>
                  <a:lnTo>
                    <a:pt x="176" y="850"/>
                  </a:lnTo>
                  <a:lnTo>
                    <a:pt x="176" y="844"/>
                  </a:lnTo>
                  <a:lnTo>
                    <a:pt x="176" y="838"/>
                  </a:lnTo>
                  <a:lnTo>
                    <a:pt x="176" y="833"/>
                  </a:lnTo>
                  <a:lnTo>
                    <a:pt x="176" y="827"/>
                  </a:lnTo>
                  <a:lnTo>
                    <a:pt x="176" y="820"/>
                  </a:lnTo>
                  <a:lnTo>
                    <a:pt x="176" y="815"/>
                  </a:lnTo>
                  <a:lnTo>
                    <a:pt x="188" y="809"/>
                  </a:lnTo>
                  <a:lnTo>
                    <a:pt x="188" y="803"/>
                  </a:lnTo>
                  <a:lnTo>
                    <a:pt x="194" y="803"/>
                  </a:lnTo>
                  <a:lnTo>
                    <a:pt x="201" y="809"/>
                  </a:lnTo>
                  <a:lnTo>
                    <a:pt x="206" y="809"/>
                  </a:lnTo>
                  <a:lnTo>
                    <a:pt x="206" y="803"/>
                  </a:lnTo>
                  <a:lnTo>
                    <a:pt x="212" y="803"/>
                  </a:lnTo>
                  <a:lnTo>
                    <a:pt x="212" y="797"/>
                  </a:lnTo>
                  <a:lnTo>
                    <a:pt x="218" y="797"/>
                  </a:lnTo>
                  <a:lnTo>
                    <a:pt x="218" y="791"/>
                  </a:lnTo>
                  <a:lnTo>
                    <a:pt x="218" y="785"/>
                  </a:lnTo>
                  <a:lnTo>
                    <a:pt x="212" y="785"/>
                  </a:lnTo>
                  <a:lnTo>
                    <a:pt x="212" y="779"/>
                  </a:lnTo>
                  <a:lnTo>
                    <a:pt x="218" y="779"/>
                  </a:lnTo>
                  <a:lnTo>
                    <a:pt x="218" y="774"/>
                  </a:lnTo>
                  <a:lnTo>
                    <a:pt x="218" y="768"/>
                  </a:lnTo>
                  <a:lnTo>
                    <a:pt x="218" y="761"/>
                  </a:lnTo>
                  <a:lnTo>
                    <a:pt x="224" y="756"/>
                  </a:lnTo>
                  <a:lnTo>
                    <a:pt x="224" y="750"/>
                  </a:lnTo>
                  <a:lnTo>
                    <a:pt x="230" y="750"/>
                  </a:lnTo>
                  <a:lnTo>
                    <a:pt x="230" y="756"/>
                  </a:lnTo>
                  <a:lnTo>
                    <a:pt x="230" y="750"/>
                  </a:lnTo>
                  <a:lnTo>
                    <a:pt x="235" y="750"/>
                  </a:lnTo>
                  <a:lnTo>
                    <a:pt x="235" y="743"/>
                  </a:lnTo>
                  <a:lnTo>
                    <a:pt x="235" y="738"/>
                  </a:lnTo>
                  <a:lnTo>
                    <a:pt x="235" y="732"/>
                  </a:lnTo>
                  <a:lnTo>
                    <a:pt x="242" y="732"/>
                  </a:lnTo>
                  <a:lnTo>
                    <a:pt x="242" y="726"/>
                  </a:lnTo>
                  <a:lnTo>
                    <a:pt x="242" y="720"/>
                  </a:lnTo>
                  <a:lnTo>
                    <a:pt x="235" y="714"/>
                  </a:lnTo>
                  <a:lnTo>
                    <a:pt x="235" y="709"/>
                  </a:lnTo>
                  <a:lnTo>
                    <a:pt x="242" y="702"/>
                  </a:lnTo>
                  <a:lnTo>
                    <a:pt x="242" y="697"/>
                  </a:lnTo>
                  <a:lnTo>
                    <a:pt x="235" y="691"/>
                  </a:lnTo>
                  <a:lnTo>
                    <a:pt x="235" y="684"/>
                  </a:lnTo>
                  <a:lnTo>
                    <a:pt x="242" y="679"/>
                  </a:lnTo>
                  <a:lnTo>
                    <a:pt x="242" y="673"/>
                  </a:lnTo>
                  <a:lnTo>
                    <a:pt x="235" y="667"/>
                  </a:lnTo>
                  <a:lnTo>
                    <a:pt x="230" y="667"/>
                  </a:lnTo>
                  <a:lnTo>
                    <a:pt x="230" y="661"/>
                  </a:lnTo>
                  <a:lnTo>
                    <a:pt x="235" y="661"/>
                  </a:lnTo>
                  <a:lnTo>
                    <a:pt x="235" y="655"/>
                  </a:lnTo>
                  <a:lnTo>
                    <a:pt x="242" y="655"/>
                  </a:lnTo>
                  <a:lnTo>
                    <a:pt x="242" y="650"/>
                  </a:lnTo>
                  <a:lnTo>
                    <a:pt x="248" y="650"/>
                  </a:lnTo>
                  <a:lnTo>
                    <a:pt x="253" y="650"/>
                  </a:lnTo>
                  <a:lnTo>
                    <a:pt x="253" y="643"/>
                  </a:lnTo>
                  <a:lnTo>
                    <a:pt x="259" y="637"/>
                  </a:lnTo>
                  <a:lnTo>
                    <a:pt x="259" y="643"/>
                  </a:lnTo>
                  <a:lnTo>
                    <a:pt x="266" y="643"/>
                  </a:lnTo>
                  <a:lnTo>
                    <a:pt x="266" y="650"/>
                  </a:lnTo>
                  <a:lnTo>
                    <a:pt x="271" y="643"/>
                  </a:lnTo>
                  <a:lnTo>
                    <a:pt x="277" y="643"/>
                  </a:lnTo>
                  <a:lnTo>
                    <a:pt x="283" y="643"/>
                  </a:lnTo>
                  <a:lnTo>
                    <a:pt x="283" y="650"/>
                  </a:lnTo>
                  <a:lnTo>
                    <a:pt x="277" y="655"/>
                  </a:lnTo>
                  <a:lnTo>
                    <a:pt x="283" y="655"/>
                  </a:lnTo>
                  <a:lnTo>
                    <a:pt x="289" y="655"/>
                  </a:lnTo>
                  <a:lnTo>
                    <a:pt x="283" y="650"/>
                  </a:lnTo>
                  <a:lnTo>
                    <a:pt x="283" y="643"/>
                  </a:lnTo>
                  <a:lnTo>
                    <a:pt x="289" y="637"/>
                  </a:lnTo>
                  <a:lnTo>
                    <a:pt x="283" y="637"/>
                  </a:lnTo>
                  <a:lnTo>
                    <a:pt x="266" y="637"/>
                  </a:lnTo>
                  <a:lnTo>
                    <a:pt x="259" y="637"/>
                  </a:lnTo>
                  <a:lnTo>
                    <a:pt x="253" y="637"/>
                  </a:lnTo>
                  <a:lnTo>
                    <a:pt x="248" y="637"/>
                  </a:lnTo>
                  <a:lnTo>
                    <a:pt x="242" y="637"/>
                  </a:lnTo>
                  <a:lnTo>
                    <a:pt x="235" y="637"/>
                  </a:lnTo>
                  <a:lnTo>
                    <a:pt x="218" y="637"/>
                  </a:lnTo>
                  <a:lnTo>
                    <a:pt x="212" y="637"/>
                  </a:lnTo>
                  <a:lnTo>
                    <a:pt x="206" y="637"/>
                  </a:lnTo>
                  <a:lnTo>
                    <a:pt x="201" y="637"/>
                  </a:lnTo>
                  <a:lnTo>
                    <a:pt x="194" y="637"/>
                  </a:lnTo>
                  <a:lnTo>
                    <a:pt x="188" y="637"/>
                  </a:lnTo>
                  <a:lnTo>
                    <a:pt x="183" y="637"/>
                  </a:lnTo>
                  <a:lnTo>
                    <a:pt x="176" y="637"/>
                  </a:lnTo>
                  <a:lnTo>
                    <a:pt x="171" y="637"/>
                  </a:lnTo>
                  <a:lnTo>
                    <a:pt x="165" y="637"/>
                  </a:lnTo>
                  <a:lnTo>
                    <a:pt x="159" y="637"/>
                  </a:lnTo>
                  <a:lnTo>
                    <a:pt x="153" y="637"/>
                  </a:lnTo>
                  <a:lnTo>
                    <a:pt x="147" y="637"/>
                  </a:lnTo>
                  <a:lnTo>
                    <a:pt x="142" y="637"/>
                  </a:lnTo>
                  <a:lnTo>
                    <a:pt x="135" y="637"/>
                  </a:lnTo>
                  <a:lnTo>
                    <a:pt x="129" y="637"/>
                  </a:lnTo>
                  <a:lnTo>
                    <a:pt x="124" y="637"/>
                  </a:lnTo>
                  <a:lnTo>
                    <a:pt x="112" y="637"/>
                  </a:lnTo>
                  <a:lnTo>
                    <a:pt x="106" y="637"/>
                  </a:lnTo>
                  <a:lnTo>
                    <a:pt x="100" y="637"/>
                  </a:lnTo>
                  <a:lnTo>
                    <a:pt x="94" y="637"/>
                  </a:lnTo>
                  <a:lnTo>
                    <a:pt x="88" y="637"/>
                  </a:lnTo>
                  <a:lnTo>
                    <a:pt x="82" y="637"/>
                  </a:lnTo>
                  <a:lnTo>
                    <a:pt x="70" y="637"/>
                  </a:lnTo>
                  <a:lnTo>
                    <a:pt x="59" y="637"/>
                  </a:lnTo>
                  <a:lnTo>
                    <a:pt x="52" y="637"/>
                  </a:lnTo>
                  <a:lnTo>
                    <a:pt x="47" y="637"/>
                  </a:lnTo>
                  <a:lnTo>
                    <a:pt x="41" y="637"/>
                  </a:lnTo>
                  <a:lnTo>
                    <a:pt x="36" y="637"/>
                  </a:lnTo>
                  <a:lnTo>
                    <a:pt x="29" y="637"/>
                  </a:lnTo>
                  <a:lnTo>
                    <a:pt x="23" y="637"/>
                  </a:lnTo>
                  <a:lnTo>
                    <a:pt x="18" y="637"/>
                  </a:lnTo>
                  <a:lnTo>
                    <a:pt x="11" y="637"/>
                  </a:lnTo>
                  <a:lnTo>
                    <a:pt x="0" y="637"/>
                  </a:lnTo>
                  <a:lnTo>
                    <a:pt x="0" y="625"/>
                  </a:lnTo>
                  <a:lnTo>
                    <a:pt x="0" y="620"/>
                  </a:lnTo>
                  <a:lnTo>
                    <a:pt x="0" y="614"/>
                  </a:lnTo>
                  <a:lnTo>
                    <a:pt x="0" y="607"/>
                  </a:lnTo>
                  <a:lnTo>
                    <a:pt x="0" y="602"/>
                  </a:lnTo>
                  <a:lnTo>
                    <a:pt x="0" y="596"/>
                  </a:lnTo>
                  <a:lnTo>
                    <a:pt x="5" y="596"/>
                  </a:lnTo>
                  <a:lnTo>
                    <a:pt x="5" y="591"/>
                  </a:lnTo>
                  <a:lnTo>
                    <a:pt x="5" y="584"/>
                  </a:lnTo>
                  <a:lnTo>
                    <a:pt x="5" y="578"/>
                  </a:lnTo>
                  <a:lnTo>
                    <a:pt x="5" y="573"/>
                  </a:lnTo>
                  <a:lnTo>
                    <a:pt x="5" y="566"/>
                  </a:lnTo>
                  <a:lnTo>
                    <a:pt x="5" y="561"/>
                  </a:lnTo>
                  <a:lnTo>
                    <a:pt x="5" y="555"/>
                  </a:lnTo>
                  <a:lnTo>
                    <a:pt x="5" y="548"/>
                  </a:lnTo>
                  <a:lnTo>
                    <a:pt x="5" y="543"/>
                  </a:lnTo>
                  <a:lnTo>
                    <a:pt x="11" y="543"/>
                  </a:lnTo>
                  <a:lnTo>
                    <a:pt x="11" y="537"/>
                  </a:lnTo>
                  <a:lnTo>
                    <a:pt x="11" y="532"/>
                  </a:lnTo>
                  <a:lnTo>
                    <a:pt x="11" y="525"/>
                  </a:lnTo>
                  <a:lnTo>
                    <a:pt x="11" y="519"/>
                  </a:lnTo>
                  <a:lnTo>
                    <a:pt x="11" y="514"/>
                  </a:lnTo>
                  <a:lnTo>
                    <a:pt x="11" y="507"/>
                  </a:lnTo>
                  <a:lnTo>
                    <a:pt x="11" y="501"/>
                  </a:lnTo>
                  <a:lnTo>
                    <a:pt x="11" y="496"/>
                  </a:lnTo>
                  <a:lnTo>
                    <a:pt x="11" y="489"/>
                  </a:lnTo>
                  <a:lnTo>
                    <a:pt x="11" y="484"/>
                  </a:lnTo>
                  <a:lnTo>
                    <a:pt x="18" y="478"/>
                  </a:lnTo>
                  <a:lnTo>
                    <a:pt x="18" y="472"/>
                  </a:lnTo>
                  <a:lnTo>
                    <a:pt x="18" y="466"/>
                  </a:lnTo>
                  <a:lnTo>
                    <a:pt x="18" y="460"/>
                  </a:lnTo>
                  <a:lnTo>
                    <a:pt x="18" y="455"/>
                  </a:lnTo>
                  <a:lnTo>
                    <a:pt x="18" y="448"/>
                  </a:lnTo>
                  <a:lnTo>
                    <a:pt x="18" y="442"/>
                  </a:lnTo>
                  <a:lnTo>
                    <a:pt x="18" y="437"/>
                  </a:lnTo>
                  <a:lnTo>
                    <a:pt x="18" y="430"/>
                  </a:lnTo>
                  <a:lnTo>
                    <a:pt x="18" y="425"/>
                  </a:lnTo>
                  <a:lnTo>
                    <a:pt x="23" y="419"/>
                  </a:lnTo>
                  <a:lnTo>
                    <a:pt x="23" y="413"/>
                  </a:lnTo>
                  <a:lnTo>
                    <a:pt x="23" y="407"/>
                  </a:lnTo>
                  <a:lnTo>
                    <a:pt x="23" y="401"/>
                  </a:lnTo>
                  <a:lnTo>
                    <a:pt x="23" y="396"/>
                  </a:lnTo>
                  <a:lnTo>
                    <a:pt x="23" y="389"/>
                  </a:lnTo>
                  <a:lnTo>
                    <a:pt x="23" y="383"/>
                  </a:lnTo>
                  <a:lnTo>
                    <a:pt x="23" y="378"/>
                  </a:lnTo>
                  <a:lnTo>
                    <a:pt x="23" y="371"/>
                  </a:lnTo>
                  <a:lnTo>
                    <a:pt x="23" y="365"/>
                  </a:lnTo>
                  <a:lnTo>
                    <a:pt x="23" y="360"/>
                  </a:lnTo>
                  <a:lnTo>
                    <a:pt x="29" y="360"/>
                  </a:lnTo>
                  <a:lnTo>
                    <a:pt x="29" y="348"/>
                  </a:lnTo>
                  <a:lnTo>
                    <a:pt x="29" y="342"/>
                  </a:lnTo>
                  <a:lnTo>
                    <a:pt x="29" y="336"/>
                  </a:lnTo>
                  <a:lnTo>
                    <a:pt x="29" y="330"/>
                  </a:lnTo>
                  <a:lnTo>
                    <a:pt x="29" y="324"/>
                  </a:lnTo>
                  <a:lnTo>
                    <a:pt x="29" y="312"/>
                  </a:lnTo>
                  <a:lnTo>
                    <a:pt x="29" y="306"/>
                  </a:lnTo>
                  <a:lnTo>
                    <a:pt x="29" y="301"/>
                  </a:lnTo>
                  <a:lnTo>
                    <a:pt x="36" y="295"/>
                  </a:lnTo>
                  <a:lnTo>
                    <a:pt x="36" y="288"/>
                  </a:lnTo>
                  <a:lnTo>
                    <a:pt x="36" y="283"/>
                  </a:lnTo>
                  <a:lnTo>
                    <a:pt x="36" y="277"/>
                  </a:lnTo>
                  <a:lnTo>
                    <a:pt x="36" y="271"/>
                  </a:lnTo>
                  <a:lnTo>
                    <a:pt x="36" y="265"/>
                  </a:lnTo>
                  <a:lnTo>
                    <a:pt x="36" y="259"/>
                  </a:lnTo>
                  <a:lnTo>
                    <a:pt x="36" y="253"/>
                  </a:lnTo>
                  <a:lnTo>
                    <a:pt x="36" y="247"/>
                  </a:lnTo>
                  <a:lnTo>
                    <a:pt x="36" y="242"/>
                  </a:lnTo>
                  <a:lnTo>
                    <a:pt x="41" y="236"/>
                  </a:lnTo>
                  <a:lnTo>
                    <a:pt x="41" y="229"/>
                  </a:lnTo>
                  <a:lnTo>
                    <a:pt x="41" y="224"/>
                  </a:lnTo>
                  <a:lnTo>
                    <a:pt x="41" y="218"/>
                  </a:lnTo>
                  <a:lnTo>
                    <a:pt x="41" y="211"/>
                  </a:lnTo>
                  <a:lnTo>
                    <a:pt x="41" y="206"/>
                  </a:lnTo>
                  <a:lnTo>
                    <a:pt x="41" y="194"/>
                  </a:lnTo>
                  <a:lnTo>
                    <a:pt x="41" y="188"/>
                  </a:lnTo>
                  <a:lnTo>
                    <a:pt x="41" y="183"/>
                  </a:lnTo>
                  <a:lnTo>
                    <a:pt x="47" y="183"/>
                  </a:lnTo>
                  <a:lnTo>
                    <a:pt x="47" y="177"/>
                  </a:lnTo>
                  <a:lnTo>
                    <a:pt x="47" y="170"/>
                  </a:lnTo>
                  <a:lnTo>
                    <a:pt x="47" y="165"/>
                  </a:lnTo>
                  <a:lnTo>
                    <a:pt x="52" y="165"/>
                  </a:lnTo>
                  <a:lnTo>
                    <a:pt x="59" y="165"/>
                  </a:lnTo>
                  <a:lnTo>
                    <a:pt x="65" y="165"/>
                  </a:lnTo>
                  <a:lnTo>
                    <a:pt x="70" y="165"/>
                  </a:lnTo>
                  <a:lnTo>
                    <a:pt x="77" y="165"/>
                  </a:lnTo>
                  <a:lnTo>
                    <a:pt x="82" y="165"/>
                  </a:lnTo>
                  <a:lnTo>
                    <a:pt x="88" y="165"/>
                  </a:lnTo>
                  <a:lnTo>
                    <a:pt x="94" y="165"/>
                  </a:lnTo>
                  <a:lnTo>
                    <a:pt x="100" y="165"/>
                  </a:lnTo>
                  <a:lnTo>
                    <a:pt x="106" y="159"/>
                  </a:lnTo>
                  <a:lnTo>
                    <a:pt x="112" y="159"/>
                  </a:lnTo>
                  <a:lnTo>
                    <a:pt x="118" y="159"/>
                  </a:lnTo>
                  <a:lnTo>
                    <a:pt x="129" y="159"/>
                  </a:lnTo>
                  <a:lnTo>
                    <a:pt x="142" y="159"/>
                  </a:lnTo>
                  <a:lnTo>
                    <a:pt x="142" y="152"/>
                  </a:lnTo>
                  <a:lnTo>
                    <a:pt x="147" y="152"/>
                  </a:lnTo>
                  <a:lnTo>
                    <a:pt x="142" y="152"/>
                  </a:lnTo>
                  <a:lnTo>
                    <a:pt x="147" y="152"/>
                  </a:lnTo>
                  <a:lnTo>
                    <a:pt x="147" y="147"/>
                  </a:lnTo>
                  <a:lnTo>
                    <a:pt x="153" y="147"/>
                  </a:lnTo>
                  <a:lnTo>
                    <a:pt x="153" y="141"/>
                  </a:lnTo>
                  <a:lnTo>
                    <a:pt x="153" y="147"/>
                  </a:lnTo>
                  <a:lnTo>
                    <a:pt x="153" y="141"/>
                  </a:lnTo>
                  <a:lnTo>
                    <a:pt x="159" y="141"/>
                  </a:lnTo>
                  <a:lnTo>
                    <a:pt x="159" y="135"/>
                  </a:lnTo>
                  <a:lnTo>
                    <a:pt x="159" y="129"/>
                  </a:lnTo>
                  <a:lnTo>
                    <a:pt x="159" y="135"/>
                  </a:lnTo>
                  <a:lnTo>
                    <a:pt x="159" y="129"/>
                  </a:lnTo>
                  <a:lnTo>
                    <a:pt x="165" y="129"/>
                  </a:lnTo>
                  <a:lnTo>
                    <a:pt x="165" y="135"/>
                  </a:lnTo>
                  <a:lnTo>
                    <a:pt x="171" y="135"/>
                  </a:lnTo>
                  <a:lnTo>
                    <a:pt x="171" y="129"/>
                  </a:lnTo>
                  <a:lnTo>
                    <a:pt x="176" y="129"/>
                  </a:lnTo>
                  <a:lnTo>
                    <a:pt x="183" y="129"/>
                  </a:lnTo>
                  <a:lnTo>
                    <a:pt x="183" y="135"/>
                  </a:lnTo>
                  <a:lnTo>
                    <a:pt x="183" y="129"/>
                  </a:lnTo>
                  <a:lnTo>
                    <a:pt x="183" y="135"/>
                  </a:lnTo>
                  <a:lnTo>
                    <a:pt x="188" y="135"/>
                  </a:lnTo>
                  <a:lnTo>
                    <a:pt x="188" y="129"/>
                  </a:lnTo>
                  <a:lnTo>
                    <a:pt x="194" y="129"/>
                  </a:lnTo>
                  <a:lnTo>
                    <a:pt x="194" y="135"/>
                  </a:lnTo>
                  <a:lnTo>
                    <a:pt x="194" y="129"/>
                  </a:lnTo>
                  <a:lnTo>
                    <a:pt x="201" y="129"/>
                  </a:lnTo>
                  <a:lnTo>
                    <a:pt x="194" y="129"/>
                  </a:lnTo>
                  <a:lnTo>
                    <a:pt x="194" y="123"/>
                  </a:lnTo>
                  <a:lnTo>
                    <a:pt x="194" y="129"/>
                  </a:lnTo>
                  <a:lnTo>
                    <a:pt x="201" y="129"/>
                  </a:lnTo>
                  <a:lnTo>
                    <a:pt x="201" y="123"/>
                  </a:lnTo>
                  <a:lnTo>
                    <a:pt x="206" y="123"/>
                  </a:lnTo>
                  <a:lnTo>
                    <a:pt x="206" y="129"/>
                  </a:lnTo>
                  <a:lnTo>
                    <a:pt x="212" y="129"/>
                  </a:lnTo>
                  <a:lnTo>
                    <a:pt x="212" y="135"/>
                  </a:lnTo>
                  <a:lnTo>
                    <a:pt x="212" y="129"/>
                  </a:lnTo>
                  <a:lnTo>
                    <a:pt x="218" y="129"/>
                  </a:lnTo>
                  <a:lnTo>
                    <a:pt x="218" y="135"/>
                  </a:lnTo>
                  <a:lnTo>
                    <a:pt x="218" y="129"/>
                  </a:lnTo>
                  <a:lnTo>
                    <a:pt x="224" y="129"/>
                  </a:lnTo>
                  <a:lnTo>
                    <a:pt x="224" y="123"/>
                  </a:lnTo>
                  <a:lnTo>
                    <a:pt x="224" y="118"/>
                  </a:lnTo>
                  <a:lnTo>
                    <a:pt x="224" y="123"/>
                  </a:lnTo>
                  <a:lnTo>
                    <a:pt x="230" y="123"/>
                  </a:lnTo>
                  <a:lnTo>
                    <a:pt x="230" y="118"/>
                  </a:lnTo>
                  <a:lnTo>
                    <a:pt x="224" y="118"/>
                  </a:lnTo>
                  <a:lnTo>
                    <a:pt x="230" y="118"/>
                  </a:lnTo>
                  <a:lnTo>
                    <a:pt x="230" y="111"/>
                  </a:lnTo>
                  <a:lnTo>
                    <a:pt x="235" y="111"/>
                  </a:lnTo>
                  <a:lnTo>
                    <a:pt x="230" y="111"/>
                  </a:lnTo>
                  <a:lnTo>
                    <a:pt x="235" y="111"/>
                  </a:lnTo>
                  <a:lnTo>
                    <a:pt x="242" y="111"/>
                  </a:lnTo>
                  <a:lnTo>
                    <a:pt x="242" y="106"/>
                  </a:lnTo>
                  <a:lnTo>
                    <a:pt x="242" y="111"/>
                  </a:lnTo>
                  <a:lnTo>
                    <a:pt x="248" y="111"/>
                  </a:lnTo>
                  <a:lnTo>
                    <a:pt x="248" y="106"/>
                  </a:lnTo>
                  <a:lnTo>
                    <a:pt x="248" y="111"/>
                  </a:lnTo>
                  <a:lnTo>
                    <a:pt x="248" y="106"/>
                  </a:lnTo>
                  <a:lnTo>
                    <a:pt x="253" y="106"/>
                  </a:lnTo>
                  <a:lnTo>
                    <a:pt x="248" y="106"/>
                  </a:lnTo>
                  <a:lnTo>
                    <a:pt x="253" y="106"/>
                  </a:lnTo>
                  <a:lnTo>
                    <a:pt x="253" y="100"/>
                  </a:lnTo>
                  <a:lnTo>
                    <a:pt x="259" y="100"/>
                  </a:lnTo>
                  <a:lnTo>
                    <a:pt x="259" y="106"/>
                  </a:lnTo>
                  <a:lnTo>
                    <a:pt x="266" y="106"/>
                  </a:lnTo>
                  <a:lnTo>
                    <a:pt x="266" y="100"/>
                  </a:lnTo>
                  <a:lnTo>
                    <a:pt x="271" y="100"/>
                  </a:lnTo>
                  <a:lnTo>
                    <a:pt x="271" y="93"/>
                  </a:lnTo>
                  <a:lnTo>
                    <a:pt x="271" y="88"/>
                  </a:lnTo>
                  <a:lnTo>
                    <a:pt x="277" y="88"/>
                  </a:lnTo>
                  <a:lnTo>
                    <a:pt x="277" y="82"/>
                  </a:lnTo>
                  <a:lnTo>
                    <a:pt x="283" y="75"/>
                  </a:lnTo>
                  <a:lnTo>
                    <a:pt x="283" y="82"/>
                  </a:lnTo>
                  <a:lnTo>
                    <a:pt x="283" y="75"/>
                  </a:lnTo>
                  <a:lnTo>
                    <a:pt x="283" y="82"/>
                  </a:lnTo>
                  <a:lnTo>
                    <a:pt x="283" y="75"/>
                  </a:lnTo>
                  <a:lnTo>
                    <a:pt x="289" y="75"/>
                  </a:lnTo>
                  <a:lnTo>
                    <a:pt x="294" y="75"/>
                  </a:lnTo>
                  <a:lnTo>
                    <a:pt x="294" y="70"/>
                  </a:lnTo>
                  <a:lnTo>
                    <a:pt x="294" y="75"/>
                  </a:lnTo>
                  <a:lnTo>
                    <a:pt x="294" y="70"/>
                  </a:lnTo>
                  <a:lnTo>
                    <a:pt x="300" y="70"/>
                  </a:lnTo>
                  <a:lnTo>
                    <a:pt x="294" y="75"/>
                  </a:lnTo>
                  <a:lnTo>
                    <a:pt x="300" y="75"/>
                  </a:lnTo>
                  <a:lnTo>
                    <a:pt x="300" y="70"/>
                  </a:lnTo>
                  <a:lnTo>
                    <a:pt x="307" y="70"/>
                  </a:lnTo>
                  <a:lnTo>
                    <a:pt x="307" y="64"/>
                  </a:lnTo>
                  <a:lnTo>
                    <a:pt x="307" y="70"/>
                  </a:lnTo>
                  <a:lnTo>
                    <a:pt x="307" y="64"/>
                  </a:lnTo>
                  <a:lnTo>
                    <a:pt x="312" y="64"/>
                  </a:lnTo>
                  <a:lnTo>
                    <a:pt x="318" y="64"/>
                  </a:lnTo>
                  <a:lnTo>
                    <a:pt x="318" y="59"/>
                  </a:lnTo>
                  <a:lnTo>
                    <a:pt x="318" y="64"/>
                  </a:lnTo>
                  <a:lnTo>
                    <a:pt x="318" y="59"/>
                  </a:lnTo>
                  <a:lnTo>
                    <a:pt x="325" y="59"/>
                  </a:lnTo>
                  <a:lnTo>
                    <a:pt x="330" y="59"/>
                  </a:lnTo>
                  <a:lnTo>
                    <a:pt x="336" y="59"/>
                  </a:lnTo>
                  <a:lnTo>
                    <a:pt x="336" y="52"/>
                  </a:lnTo>
                  <a:lnTo>
                    <a:pt x="341" y="52"/>
                  </a:lnTo>
                  <a:lnTo>
                    <a:pt x="341" y="64"/>
                  </a:lnTo>
                  <a:lnTo>
                    <a:pt x="341" y="70"/>
                  </a:lnTo>
                  <a:lnTo>
                    <a:pt x="336" y="70"/>
                  </a:lnTo>
                  <a:lnTo>
                    <a:pt x="341" y="70"/>
                  </a:lnTo>
                  <a:lnTo>
                    <a:pt x="336" y="70"/>
                  </a:lnTo>
                  <a:lnTo>
                    <a:pt x="336" y="75"/>
                  </a:lnTo>
                  <a:lnTo>
                    <a:pt x="336" y="82"/>
                  </a:lnTo>
                  <a:lnTo>
                    <a:pt x="336" y="93"/>
                  </a:lnTo>
                  <a:lnTo>
                    <a:pt x="341" y="93"/>
                  </a:lnTo>
                  <a:lnTo>
                    <a:pt x="341" y="100"/>
                  </a:lnTo>
                  <a:lnTo>
                    <a:pt x="341" y="106"/>
                  </a:lnTo>
                  <a:lnTo>
                    <a:pt x="341" y="111"/>
                  </a:lnTo>
                  <a:lnTo>
                    <a:pt x="341" y="118"/>
                  </a:lnTo>
                  <a:lnTo>
                    <a:pt x="341" y="123"/>
                  </a:lnTo>
                  <a:lnTo>
                    <a:pt x="341" y="129"/>
                  </a:lnTo>
                  <a:lnTo>
                    <a:pt x="341" y="135"/>
                  </a:lnTo>
                  <a:lnTo>
                    <a:pt x="341" y="141"/>
                  </a:lnTo>
                  <a:lnTo>
                    <a:pt x="341" y="147"/>
                  </a:lnTo>
                  <a:lnTo>
                    <a:pt x="348" y="147"/>
                  </a:lnTo>
                  <a:lnTo>
                    <a:pt x="354" y="147"/>
                  </a:lnTo>
                  <a:lnTo>
                    <a:pt x="366" y="147"/>
                  </a:lnTo>
                  <a:lnTo>
                    <a:pt x="371" y="147"/>
                  </a:lnTo>
                  <a:lnTo>
                    <a:pt x="377" y="147"/>
                  </a:lnTo>
                  <a:lnTo>
                    <a:pt x="383" y="147"/>
                  </a:lnTo>
                  <a:lnTo>
                    <a:pt x="389" y="147"/>
                  </a:lnTo>
                  <a:lnTo>
                    <a:pt x="407" y="147"/>
                  </a:lnTo>
                  <a:lnTo>
                    <a:pt x="413" y="147"/>
                  </a:lnTo>
                  <a:lnTo>
                    <a:pt x="413" y="152"/>
                  </a:lnTo>
                  <a:lnTo>
                    <a:pt x="418" y="152"/>
                  </a:lnTo>
                  <a:lnTo>
                    <a:pt x="424" y="152"/>
                  </a:lnTo>
                  <a:lnTo>
                    <a:pt x="431" y="152"/>
                  </a:lnTo>
                  <a:lnTo>
                    <a:pt x="436" y="152"/>
                  </a:lnTo>
                  <a:lnTo>
                    <a:pt x="442" y="152"/>
                  </a:lnTo>
                  <a:lnTo>
                    <a:pt x="454" y="152"/>
                  </a:lnTo>
                  <a:lnTo>
                    <a:pt x="460" y="152"/>
                  </a:lnTo>
                  <a:lnTo>
                    <a:pt x="465" y="152"/>
                  </a:lnTo>
                  <a:lnTo>
                    <a:pt x="472" y="152"/>
                  </a:lnTo>
                  <a:lnTo>
                    <a:pt x="477" y="152"/>
                  </a:lnTo>
                  <a:lnTo>
                    <a:pt x="483" y="152"/>
                  </a:lnTo>
                  <a:lnTo>
                    <a:pt x="490" y="152"/>
                  </a:lnTo>
                  <a:lnTo>
                    <a:pt x="501" y="152"/>
                  </a:lnTo>
                  <a:lnTo>
                    <a:pt x="508" y="152"/>
                  </a:lnTo>
                  <a:lnTo>
                    <a:pt x="513" y="152"/>
                  </a:lnTo>
                  <a:lnTo>
                    <a:pt x="519" y="152"/>
                  </a:lnTo>
                  <a:lnTo>
                    <a:pt x="524" y="152"/>
                  </a:lnTo>
                  <a:lnTo>
                    <a:pt x="531" y="152"/>
                  </a:lnTo>
                  <a:lnTo>
                    <a:pt x="537" y="152"/>
                  </a:lnTo>
                  <a:lnTo>
                    <a:pt x="542" y="152"/>
                  </a:lnTo>
                  <a:lnTo>
                    <a:pt x="549" y="152"/>
                  </a:lnTo>
                  <a:lnTo>
                    <a:pt x="554" y="152"/>
                  </a:lnTo>
                  <a:lnTo>
                    <a:pt x="560" y="152"/>
                  </a:lnTo>
                  <a:lnTo>
                    <a:pt x="566" y="152"/>
                  </a:lnTo>
                  <a:lnTo>
                    <a:pt x="572" y="152"/>
                  </a:lnTo>
                  <a:lnTo>
                    <a:pt x="578" y="152"/>
                  </a:lnTo>
                  <a:lnTo>
                    <a:pt x="583" y="152"/>
                  </a:lnTo>
                  <a:lnTo>
                    <a:pt x="590" y="152"/>
                  </a:lnTo>
                  <a:lnTo>
                    <a:pt x="596" y="152"/>
                  </a:lnTo>
                  <a:lnTo>
                    <a:pt x="601" y="152"/>
                  </a:lnTo>
                  <a:lnTo>
                    <a:pt x="607" y="152"/>
                  </a:lnTo>
                  <a:lnTo>
                    <a:pt x="614" y="152"/>
                  </a:lnTo>
                  <a:lnTo>
                    <a:pt x="619" y="152"/>
                  </a:lnTo>
                  <a:lnTo>
                    <a:pt x="625" y="152"/>
                  </a:lnTo>
                  <a:lnTo>
                    <a:pt x="631" y="152"/>
                  </a:lnTo>
                  <a:lnTo>
                    <a:pt x="637" y="152"/>
                  </a:lnTo>
                  <a:lnTo>
                    <a:pt x="643" y="152"/>
                  </a:lnTo>
                  <a:lnTo>
                    <a:pt x="643" y="147"/>
                  </a:lnTo>
                  <a:lnTo>
                    <a:pt x="643" y="141"/>
                  </a:lnTo>
                  <a:lnTo>
                    <a:pt x="643" y="129"/>
                  </a:lnTo>
                  <a:lnTo>
                    <a:pt x="643" y="118"/>
                  </a:lnTo>
                  <a:lnTo>
                    <a:pt x="643" y="111"/>
                  </a:lnTo>
                  <a:lnTo>
                    <a:pt x="648" y="106"/>
                  </a:lnTo>
                  <a:lnTo>
                    <a:pt x="648" y="100"/>
                  </a:lnTo>
                  <a:lnTo>
                    <a:pt x="648" y="93"/>
                  </a:lnTo>
                  <a:lnTo>
                    <a:pt x="648" y="88"/>
                  </a:lnTo>
                  <a:lnTo>
                    <a:pt x="655" y="82"/>
                  </a:lnTo>
                  <a:lnTo>
                    <a:pt x="655" y="75"/>
                  </a:lnTo>
                  <a:lnTo>
                    <a:pt x="660" y="75"/>
                  </a:lnTo>
                  <a:lnTo>
                    <a:pt x="660" y="70"/>
                  </a:lnTo>
                  <a:lnTo>
                    <a:pt x="666" y="64"/>
                  </a:lnTo>
                  <a:lnTo>
                    <a:pt x="673" y="64"/>
                  </a:lnTo>
                  <a:lnTo>
                    <a:pt x="678" y="64"/>
                  </a:lnTo>
                  <a:lnTo>
                    <a:pt x="684" y="64"/>
                  </a:lnTo>
                  <a:lnTo>
                    <a:pt x="689" y="64"/>
                  </a:lnTo>
                  <a:lnTo>
                    <a:pt x="696" y="64"/>
                  </a:lnTo>
                  <a:lnTo>
                    <a:pt x="702" y="64"/>
                  </a:lnTo>
                  <a:lnTo>
                    <a:pt x="707" y="70"/>
                  </a:lnTo>
                  <a:lnTo>
                    <a:pt x="714" y="70"/>
                  </a:lnTo>
                  <a:lnTo>
                    <a:pt x="714" y="64"/>
                  </a:lnTo>
                  <a:lnTo>
                    <a:pt x="714" y="59"/>
                  </a:lnTo>
                  <a:lnTo>
                    <a:pt x="714" y="52"/>
                  </a:lnTo>
                  <a:lnTo>
                    <a:pt x="714" y="41"/>
                  </a:lnTo>
                  <a:lnTo>
                    <a:pt x="714" y="34"/>
                  </a:lnTo>
                  <a:lnTo>
                    <a:pt x="714" y="29"/>
                  </a:lnTo>
                  <a:lnTo>
                    <a:pt x="714" y="23"/>
                  </a:lnTo>
                  <a:lnTo>
                    <a:pt x="714" y="16"/>
                  </a:lnTo>
                  <a:lnTo>
                    <a:pt x="720" y="16"/>
                  </a:lnTo>
                  <a:lnTo>
                    <a:pt x="720" y="11"/>
                  </a:lnTo>
                  <a:lnTo>
                    <a:pt x="725" y="11"/>
                  </a:lnTo>
                  <a:lnTo>
                    <a:pt x="725" y="5"/>
                  </a:lnTo>
                  <a:lnTo>
                    <a:pt x="731" y="5"/>
                  </a:lnTo>
                  <a:lnTo>
                    <a:pt x="731" y="0"/>
                  </a:lnTo>
                  <a:lnTo>
                    <a:pt x="737" y="0"/>
                  </a:lnTo>
                  <a:lnTo>
                    <a:pt x="743" y="0"/>
                  </a:lnTo>
                  <a:lnTo>
                    <a:pt x="725" y="820"/>
                  </a:ln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Freeform 10">
              <a:extLst>
                <a:ext uri="{FF2B5EF4-FFF2-40B4-BE49-F238E27FC236}">
                  <a16:creationId xmlns:a16="http://schemas.microsoft.com/office/drawing/2014/main" id="{68601E13-3D22-AC48-3DAD-F7A9C860CD44}"/>
                </a:ext>
              </a:extLst>
            </p:cNvPr>
            <p:cNvSpPr>
              <a:spLocks/>
            </p:cNvSpPr>
            <p:nvPr/>
          </p:nvSpPr>
          <p:spPr bwMode="auto">
            <a:xfrm>
              <a:off x="4537075" y="3192463"/>
              <a:ext cx="1179512" cy="1368425"/>
            </a:xfrm>
            <a:custGeom>
              <a:avLst/>
              <a:gdLst>
                <a:gd name="T0" fmla="*/ 714 w 743"/>
                <a:gd name="T1" fmla="*/ 803 h 862"/>
                <a:gd name="T2" fmla="*/ 714 w 743"/>
                <a:gd name="T3" fmla="*/ 791 h 862"/>
                <a:gd name="T4" fmla="*/ 689 w 743"/>
                <a:gd name="T5" fmla="*/ 779 h 862"/>
                <a:gd name="T6" fmla="*/ 678 w 743"/>
                <a:gd name="T7" fmla="*/ 756 h 862"/>
                <a:gd name="T8" fmla="*/ 660 w 743"/>
                <a:gd name="T9" fmla="*/ 750 h 862"/>
                <a:gd name="T10" fmla="*/ 648 w 743"/>
                <a:gd name="T11" fmla="*/ 726 h 862"/>
                <a:gd name="T12" fmla="*/ 637 w 743"/>
                <a:gd name="T13" fmla="*/ 714 h 862"/>
                <a:gd name="T14" fmla="*/ 614 w 743"/>
                <a:gd name="T15" fmla="*/ 702 h 862"/>
                <a:gd name="T16" fmla="*/ 590 w 743"/>
                <a:gd name="T17" fmla="*/ 691 h 862"/>
                <a:gd name="T18" fmla="*/ 560 w 743"/>
                <a:gd name="T19" fmla="*/ 667 h 862"/>
                <a:gd name="T20" fmla="*/ 537 w 743"/>
                <a:gd name="T21" fmla="*/ 667 h 862"/>
                <a:gd name="T22" fmla="*/ 524 w 743"/>
                <a:gd name="T23" fmla="*/ 756 h 862"/>
                <a:gd name="T24" fmla="*/ 465 w 743"/>
                <a:gd name="T25" fmla="*/ 761 h 862"/>
                <a:gd name="T26" fmla="*/ 465 w 743"/>
                <a:gd name="T27" fmla="*/ 827 h 862"/>
                <a:gd name="T28" fmla="*/ 436 w 743"/>
                <a:gd name="T29" fmla="*/ 862 h 862"/>
                <a:gd name="T30" fmla="*/ 359 w 743"/>
                <a:gd name="T31" fmla="*/ 862 h 862"/>
                <a:gd name="T32" fmla="*/ 289 w 743"/>
                <a:gd name="T33" fmla="*/ 862 h 862"/>
                <a:gd name="T34" fmla="*/ 230 w 743"/>
                <a:gd name="T35" fmla="*/ 862 h 862"/>
                <a:gd name="T36" fmla="*/ 188 w 743"/>
                <a:gd name="T37" fmla="*/ 856 h 862"/>
                <a:gd name="T38" fmla="*/ 188 w 743"/>
                <a:gd name="T39" fmla="*/ 803 h 862"/>
                <a:gd name="T40" fmla="*/ 212 w 743"/>
                <a:gd name="T41" fmla="*/ 785 h 862"/>
                <a:gd name="T42" fmla="*/ 230 w 743"/>
                <a:gd name="T43" fmla="*/ 750 h 862"/>
                <a:gd name="T44" fmla="*/ 242 w 743"/>
                <a:gd name="T45" fmla="*/ 702 h 862"/>
                <a:gd name="T46" fmla="*/ 235 w 743"/>
                <a:gd name="T47" fmla="*/ 655 h 862"/>
                <a:gd name="T48" fmla="*/ 271 w 743"/>
                <a:gd name="T49" fmla="*/ 643 h 862"/>
                <a:gd name="T50" fmla="*/ 283 w 743"/>
                <a:gd name="T51" fmla="*/ 637 h 862"/>
                <a:gd name="T52" fmla="*/ 201 w 743"/>
                <a:gd name="T53" fmla="*/ 637 h 862"/>
                <a:gd name="T54" fmla="*/ 142 w 743"/>
                <a:gd name="T55" fmla="*/ 637 h 862"/>
                <a:gd name="T56" fmla="*/ 70 w 743"/>
                <a:gd name="T57" fmla="*/ 637 h 862"/>
                <a:gd name="T58" fmla="*/ 0 w 743"/>
                <a:gd name="T59" fmla="*/ 637 h 862"/>
                <a:gd name="T60" fmla="*/ 5 w 743"/>
                <a:gd name="T61" fmla="*/ 578 h 862"/>
                <a:gd name="T62" fmla="*/ 11 w 743"/>
                <a:gd name="T63" fmla="*/ 525 h 862"/>
                <a:gd name="T64" fmla="*/ 18 w 743"/>
                <a:gd name="T65" fmla="*/ 466 h 862"/>
                <a:gd name="T66" fmla="*/ 23 w 743"/>
                <a:gd name="T67" fmla="*/ 407 h 862"/>
                <a:gd name="T68" fmla="*/ 29 w 743"/>
                <a:gd name="T69" fmla="*/ 348 h 862"/>
                <a:gd name="T70" fmla="*/ 36 w 743"/>
                <a:gd name="T71" fmla="*/ 283 h 862"/>
                <a:gd name="T72" fmla="*/ 41 w 743"/>
                <a:gd name="T73" fmla="*/ 224 h 862"/>
                <a:gd name="T74" fmla="*/ 47 w 743"/>
                <a:gd name="T75" fmla="*/ 165 h 862"/>
                <a:gd name="T76" fmla="*/ 106 w 743"/>
                <a:gd name="T77" fmla="*/ 159 h 862"/>
                <a:gd name="T78" fmla="*/ 153 w 743"/>
                <a:gd name="T79" fmla="*/ 147 h 862"/>
                <a:gd name="T80" fmla="*/ 165 w 743"/>
                <a:gd name="T81" fmla="*/ 135 h 862"/>
                <a:gd name="T82" fmla="*/ 194 w 743"/>
                <a:gd name="T83" fmla="*/ 129 h 862"/>
                <a:gd name="T84" fmla="*/ 206 w 743"/>
                <a:gd name="T85" fmla="*/ 129 h 862"/>
                <a:gd name="T86" fmla="*/ 224 w 743"/>
                <a:gd name="T87" fmla="*/ 123 h 862"/>
                <a:gd name="T88" fmla="*/ 242 w 743"/>
                <a:gd name="T89" fmla="*/ 106 h 862"/>
                <a:gd name="T90" fmla="*/ 259 w 743"/>
                <a:gd name="T91" fmla="*/ 100 h 862"/>
                <a:gd name="T92" fmla="*/ 283 w 743"/>
                <a:gd name="T93" fmla="*/ 82 h 862"/>
                <a:gd name="T94" fmla="*/ 294 w 743"/>
                <a:gd name="T95" fmla="*/ 75 h 862"/>
                <a:gd name="T96" fmla="*/ 318 w 743"/>
                <a:gd name="T97" fmla="*/ 64 h 862"/>
                <a:gd name="T98" fmla="*/ 341 w 743"/>
                <a:gd name="T99" fmla="*/ 70 h 862"/>
                <a:gd name="T100" fmla="*/ 341 w 743"/>
                <a:gd name="T101" fmla="*/ 123 h 862"/>
                <a:gd name="T102" fmla="*/ 383 w 743"/>
                <a:gd name="T103" fmla="*/ 147 h 862"/>
                <a:gd name="T104" fmla="*/ 454 w 743"/>
                <a:gd name="T105" fmla="*/ 152 h 862"/>
                <a:gd name="T106" fmla="*/ 519 w 743"/>
                <a:gd name="T107" fmla="*/ 152 h 862"/>
                <a:gd name="T108" fmla="*/ 578 w 743"/>
                <a:gd name="T109" fmla="*/ 152 h 862"/>
                <a:gd name="T110" fmla="*/ 637 w 743"/>
                <a:gd name="T111" fmla="*/ 152 h 862"/>
                <a:gd name="T112" fmla="*/ 648 w 743"/>
                <a:gd name="T113" fmla="*/ 88 h 862"/>
                <a:gd name="T114" fmla="*/ 696 w 743"/>
                <a:gd name="T115" fmla="*/ 64 h 862"/>
                <a:gd name="T116" fmla="*/ 714 w 743"/>
                <a:gd name="T117" fmla="*/ 23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862">
                  <a:moveTo>
                    <a:pt x="725" y="820"/>
                  </a:moveTo>
                  <a:lnTo>
                    <a:pt x="725" y="815"/>
                  </a:lnTo>
                  <a:lnTo>
                    <a:pt x="725" y="809"/>
                  </a:lnTo>
                  <a:lnTo>
                    <a:pt x="725" y="815"/>
                  </a:lnTo>
                  <a:lnTo>
                    <a:pt x="725" y="809"/>
                  </a:lnTo>
                  <a:lnTo>
                    <a:pt x="720" y="809"/>
                  </a:lnTo>
                  <a:lnTo>
                    <a:pt x="720" y="803"/>
                  </a:lnTo>
                  <a:lnTo>
                    <a:pt x="720" y="809"/>
                  </a:lnTo>
                  <a:lnTo>
                    <a:pt x="720" y="803"/>
                  </a:lnTo>
                  <a:lnTo>
                    <a:pt x="714" y="803"/>
                  </a:lnTo>
                  <a:lnTo>
                    <a:pt x="720" y="803"/>
                  </a:lnTo>
                  <a:lnTo>
                    <a:pt x="714" y="803"/>
                  </a:lnTo>
                  <a:lnTo>
                    <a:pt x="714" y="797"/>
                  </a:lnTo>
                  <a:lnTo>
                    <a:pt x="714" y="803"/>
                  </a:lnTo>
                  <a:lnTo>
                    <a:pt x="720" y="803"/>
                  </a:lnTo>
                  <a:lnTo>
                    <a:pt x="720" y="797"/>
                  </a:lnTo>
                  <a:lnTo>
                    <a:pt x="720" y="791"/>
                  </a:lnTo>
                  <a:lnTo>
                    <a:pt x="720" y="797"/>
                  </a:lnTo>
                  <a:lnTo>
                    <a:pt x="714" y="797"/>
                  </a:lnTo>
                  <a:lnTo>
                    <a:pt x="714" y="791"/>
                  </a:lnTo>
                  <a:lnTo>
                    <a:pt x="707" y="791"/>
                  </a:lnTo>
                  <a:lnTo>
                    <a:pt x="702" y="791"/>
                  </a:lnTo>
                  <a:lnTo>
                    <a:pt x="707" y="791"/>
                  </a:lnTo>
                  <a:lnTo>
                    <a:pt x="702" y="791"/>
                  </a:lnTo>
                  <a:lnTo>
                    <a:pt x="702" y="785"/>
                  </a:lnTo>
                  <a:lnTo>
                    <a:pt x="702" y="791"/>
                  </a:lnTo>
                  <a:lnTo>
                    <a:pt x="696" y="791"/>
                  </a:lnTo>
                  <a:lnTo>
                    <a:pt x="696" y="785"/>
                  </a:lnTo>
                  <a:lnTo>
                    <a:pt x="689" y="785"/>
                  </a:lnTo>
                  <a:lnTo>
                    <a:pt x="689" y="779"/>
                  </a:lnTo>
                  <a:lnTo>
                    <a:pt x="689" y="774"/>
                  </a:lnTo>
                  <a:lnTo>
                    <a:pt x="684" y="774"/>
                  </a:lnTo>
                  <a:lnTo>
                    <a:pt x="684" y="768"/>
                  </a:lnTo>
                  <a:lnTo>
                    <a:pt x="678" y="768"/>
                  </a:lnTo>
                  <a:lnTo>
                    <a:pt x="678" y="761"/>
                  </a:lnTo>
                  <a:lnTo>
                    <a:pt x="684" y="761"/>
                  </a:lnTo>
                  <a:lnTo>
                    <a:pt x="684" y="756"/>
                  </a:lnTo>
                  <a:lnTo>
                    <a:pt x="678" y="756"/>
                  </a:lnTo>
                  <a:lnTo>
                    <a:pt x="678" y="750"/>
                  </a:lnTo>
                  <a:lnTo>
                    <a:pt x="678" y="756"/>
                  </a:lnTo>
                  <a:lnTo>
                    <a:pt x="678" y="750"/>
                  </a:lnTo>
                  <a:lnTo>
                    <a:pt x="673" y="750"/>
                  </a:lnTo>
                  <a:lnTo>
                    <a:pt x="673" y="756"/>
                  </a:lnTo>
                  <a:lnTo>
                    <a:pt x="673" y="750"/>
                  </a:lnTo>
                  <a:lnTo>
                    <a:pt x="666" y="750"/>
                  </a:lnTo>
                  <a:lnTo>
                    <a:pt x="673" y="750"/>
                  </a:lnTo>
                  <a:lnTo>
                    <a:pt x="666" y="750"/>
                  </a:lnTo>
                  <a:lnTo>
                    <a:pt x="666" y="756"/>
                  </a:lnTo>
                  <a:lnTo>
                    <a:pt x="666" y="750"/>
                  </a:lnTo>
                  <a:lnTo>
                    <a:pt x="660" y="750"/>
                  </a:lnTo>
                  <a:lnTo>
                    <a:pt x="666" y="750"/>
                  </a:lnTo>
                  <a:lnTo>
                    <a:pt x="660" y="750"/>
                  </a:lnTo>
                  <a:lnTo>
                    <a:pt x="666" y="750"/>
                  </a:lnTo>
                  <a:lnTo>
                    <a:pt x="660" y="750"/>
                  </a:lnTo>
                  <a:lnTo>
                    <a:pt x="660" y="743"/>
                  </a:lnTo>
                  <a:lnTo>
                    <a:pt x="660" y="738"/>
                  </a:lnTo>
                  <a:lnTo>
                    <a:pt x="655" y="738"/>
                  </a:lnTo>
                  <a:lnTo>
                    <a:pt x="648" y="738"/>
                  </a:lnTo>
                  <a:lnTo>
                    <a:pt x="648" y="732"/>
                  </a:lnTo>
                  <a:lnTo>
                    <a:pt x="648" y="726"/>
                  </a:lnTo>
                  <a:lnTo>
                    <a:pt x="643" y="726"/>
                  </a:lnTo>
                  <a:lnTo>
                    <a:pt x="648" y="726"/>
                  </a:lnTo>
                  <a:lnTo>
                    <a:pt x="643" y="726"/>
                  </a:lnTo>
                  <a:lnTo>
                    <a:pt x="643" y="720"/>
                  </a:lnTo>
                  <a:lnTo>
                    <a:pt x="637" y="720"/>
                  </a:lnTo>
                  <a:lnTo>
                    <a:pt x="643" y="720"/>
                  </a:lnTo>
                  <a:lnTo>
                    <a:pt x="637" y="720"/>
                  </a:lnTo>
                  <a:lnTo>
                    <a:pt x="637" y="714"/>
                  </a:lnTo>
                  <a:lnTo>
                    <a:pt x="637" y="720"/>
                  </a:lnTo>
                  <a:lnTo>
                    <a:pt x="637" y="714"/>
                  </a:lnTo>
                  <a:lnTo>
                    <a:pt x="631" y="714"/>
                  </a:lnTo>
                  <a:lnTo>
                    <a:pt x="625" y="714"/>
                  </a:lnTo>
                  <a:lnTo>
                    <a:pt x="619" y="714"/>
                  </a:lnTo>
                  <a:lnTo>
                    <a:pt x="614" y="714"/>
                  </a:lnTo>
                  <a:lnTo>
                    <a:pt x="619" y="714"/>
                  </a:lnTo>
                  <a:lnTo>
                    <a:pt x="614" y="714"/>
                  </a:lnTo>
                  <a:lnTo>
                    <a:pt x="614" y="709"/>
                  </a:lnTo>
                  <a:lnTo>
                    <a:pt x="614" y="702"/>
                  </a:lnTo>
                  <a:lnTo>
                    <a:pt x="607" y="702"/>
                  </a:lnTo>
                  <a:lnTo>
                    <a:pt x="614" y="702"/>
                  </a:lnTo>
                  <a:lnTo>
                    <a:pt x="607" y="702"/>
                  </a:lnTo>
                  <a:lnTo>
                    <a:pt x="607" y="697"/>
                  </a:lnTo>
                  <a:lnTo>
                    <a:pt x="601" y="697"/>
                  </a:lnTo>
                  <a:lnTo>
                    <a:pt x="601" y="691"/>
                  </a:lnTo>
                  <a:lnTo>
                    <a:pt x="601" y="684"/>
                  </a:lnTo>
                  <a:lnTo>
                    <a:pt x="601" y="691"/>
                  </a:lnTo>
                  <a:lnTo>
                    <a:pt x="596" y="691"/>
                  </a:lnTo>
                  <a:lnTo>
                    <a:pt x="596" y="684"/>
                  </a:lnTo>
                  <a:lnTo>
                    <a:pt x="596" y="691"/>
                  </a:lnTo>
                  <a:lnTo>
                    <a:pt x="590" y="691"/>
                  </a:lnTo>
                  <a:lnTo>
                    <a:pt x="590" y="684"/>
                  </a:lnTo>
                  <a:lnTo>
                    <a:pt x="583" y="684"/>
                  </a:lnTo>
                  <a:lnTo>
                    <a:pt x="583" y="679"/>
                  </a:lnTo>
                  <a:lnTo>
                    <a:pt x="578" y="679"/>
                  </a:lnTo>
                  <a:lnTo>
                    <a:pt x="572" y="673"/>
                  </a:lnTo>
                  <a:lnTo>
                    <a:pt x="572" y="667"/>
                  </a:lnTo>
                  <a:lnTo>
                    <a:pt x="566" y="667"/>
                  </a:lnTo>
                  <a:lnTo>
                    <a:pt x="560" y="667"/>
                  </a:lnTo>
                  <a:lnTo>
                    <a:pt x="560" y="673"/>
                  </a:lnTo>
                  <a:lnTo>
                    <a:pt x="560" y="667"/>
                  </a:lnTo>
                  <a:lnTo>
                    <a:pt x="560" y="673"/>
                  </a:lnTo>
                  <a:lnTo>
                    <a:pt x="560" y="667"/>
                  </a:lnTo>
                  <a:lnTo>
                    <a:pt x="560" y="673"/>
                  </a:lnTo>
                  <a:lnTo>
                    <a:pt x="554" y="673"/>
                  </a:lnTo>
                  <a:lnTo>
                    <a:pt x="554" y="667"/>
                  </a:lnTo>
                  <a:lnTo>
                    <a:pt x="554" y="673"/>
                  </a:lnTo>
                  <a:lnTo>
                    <a:pt x="554" y="667"/>
                  </a:lnTo>
                  <a:lnTo>
                    <a:pt x="549" y="667"/>
                  </a:lnTo>
                  <a:lnTo>
                    <a:pt x="542" y="667"/>
                  </a:lnTo>
                  <a:lnTo>
                    <a:pt x="537" y="667"/>
                  </a:lnTo>
                  <a:lnTo>
                    <a:pt x="531" y="667"/>
                  </a:lnTo>
                  <a:lnTo>
                    <a:pt x="524" y="673"/>
                  </a:lnTo>
                  <a:lnTo>
                    <a:pt x="524" y="679"/>
                  </a:lnTo>
                  <a:lnTo>
                    <a:pt x="524" y="684"/>
                  </a:lnTo>
                  <a:lnTo>
                    <a:pt x="524" y="709"/>
                  </a:lnTo>
                  <a:lnTo>
                    <a:pt x="524" y="720"/>
                  </a:lnTo>
                  <a:lnTo>
                    <a:pt x="524" y="726"/>
                  </a:lnTo>
                  <a:lnTo>
                    <a:pt x="524" y="732"/>
                  </a:lnTo>
                  <a:lnTo>
                    <a:pt x="524" y="750"/>
                  </a:lnTo>
                  <a:lnTo>
                    <a:pt x="524" y="756"/>
                  </a:lnTo>
                  <a:lnTo>
                    <a:pt x="524" y="761"/>
                  </a:lnTo>
                  <a:lnTo>
                    <a:pt x="519" y="761"/>
                  </a:lnTo>
                  <a:lnTo>
                    <a:pt x="513" y="761"/>
                  </a:lnTo>
                  <a:lnTo>
                    <a:pt x="508" y="761"/>
                  </a:lnTo>
                  <a:lnTo>
                    <a:pt x="501" y="761"/>
                  </a:lnTo>
                  <a:lnTo>
                    <a:pt x="495" y="761"/>
                  </a:lnTo>
                  <a:lnTo>
                    <a:pt x="490" y="761"/>
                  </a:lnTo>
                  <a:lnTo>
                    <a:pt x="477" y="761"/>
                  </a:lnTo>
                  <a:lnTo>
                    <a:pt x="472" y="761"/>
                  </a:lnTo>
                  <a:lnTo>
                    <a:pt x="465" y="761"/>
                  </a:lnTo>
                  <a:lnTo>
                    <a:pt x="465" y="768"/>
                  </a:lnTo>
                  <a:lnTo>
                    <a:pt x="465" y="774"/>
                  </a:lnTo>
                  <a:lnTo>
                    <a:pt x="465" y="779"/>
                  </a:lnTo>
                  <a:lnTo>
                    <a:pt x="465" y="785"/>
                  </a:lnTo>
                  <a:lnTo>
                    <a:pt x="465" y="791"/>
                  </a:lnTo>
                  <a:lnTo>
                    <a:pt x="465" y="797"/>
                  </a:lnTo>
                  <a:lnTo>
                    <a:pt x="465" y="803"/>
                  </a:lnTo>
                  <a:lnTo>
                    <a:pt x="465" y="809"/>
                  </a:lnTo>
                  <a:lnTo>
                    <a:pt x="465" y="815"/>
                  </a:lnTo>
                  <a:lnTo>
                    <a:pt x="465" y="827"/>
                  </a:lnTo>
                  <a:lnTo>
                    <a:pt x="465" y="833"/>
                  </a:lnTo>
                  <a:lnTo>
                    <a:pt x="465" y="838"/>
                  </a:lnTo>
                  <a:lnTo>
                    <a:pt x="465" y="844"/>
                  </a:lnTo>
                  <a:lnTo>
                    <a:pt x="465" y="850"/>
                  </a:lnTo>
                  <a:lnTo>
                    <a:pt x="460" y="850"/>
                  </a:lnTo>
                  <a:lnTo>
                    <a:pt x="454" y="850"/>
                  </a:lnTo>
                  <a:lnTo>
                    <a:pt x="442" y="850"/>
                  </a:lnTo>
                  <a:lnTo>
                    <a:pt x="436" y="850"/>
                  </a:lnTo>
                  <a:lnTo>
                    <a:pt x="436" y="856"/>
                  </a:lnTo>
                  <a:lnTo>
                    <a:pt x="436" y="862"/>
                  </a:lnTo>
                  <a:lnTo>
                    <a:pt x="431" y="862"/>
                  </a:lnTo>
                  <a:lnTo>
                    <a:pt x="424" y="862"/>
                  </a:lnTo>
                  <a:lnTo>
                    <a:pt x="413" y="862"/>
                  </a:lnTo>
                  <a:lnTo>
                    <a:pt x="407" y="862"/>
                  </a:lnTo>
                  <a:lnTo>
                    <a:pt x="400" y="862"/>
                  </a:lnTo>
                  <a:lnTo>
                    <a:pt x="389" y="862"/>
                  </a:lnTo>
                  <a:lnTo>
                    <a:pt x="383" y="862"/>
                  </a:lnTo>
                  <a:lnTo>
                    <a:pt x="371" y="862"/>
                  </a:lnTo>
                  <a:lnTo>
                    <a:pt x="366" y="862"/>
                  </a:lnTo>
                  <a:lnTo>
                    <a:pt x="359" y="862"/>
                  </a:lnTo>
                  <a:lnTo>
                    <a:pt x="354" y="862"/>
                  </a:lnTo>
                  <a:lnTo>
                    <a:pt x="341" y="862"/>
                  </a:lnTo>
                  <a:lnTo>
                    <a:pt x="336" y="862"/>
                  </a:lnTo>
                  <a:lnTo>
                    <a:pt x="330" y="862"/>
                  </a:lnTo>
                  <a:lnTo>
                    <a:pt x="325" y="862"/>
                  </a:lnTo>
                  <a:lnTo>
                    <a:pt x="318" y="862"/>
                  </a:lnTo>
                  <a:lnTo>
                    <a:pt x="312" y="862"/>
                  </a:lnTo>
                  <a:lnTo>
                    <a:pt x="307" y="862"/>
                  </a:lnTo>
                  <a:lnTo>
                    <a:pt x="300" y="862"/>
                  </a:lnTo>
                  <a:lnTo>
                    <a:pt x="289" y="862"/>
                  </a:lnTo>
                  <a:lnTo>
                    <a:pt x="283" y="862"/>
                  </a:lnTo>
                  <a:lnTo>
                    <a:pt x="277" y="862"/>
                  </a:lnTo>
                  <a:lnTo>
                    <a:pt x="271" y="862"/>
                  </a:lnTo>
                  <a:lnTo>
                    <a:pt x="266" y="862"/>
                  </a:lnTo>
                  <a:lnTo>
                    <a:pt x="259" y="862"/>
                  </a:lnTo>
                  <a:lnTo>
                    <a:pt x="253" y="862"/>
                  </a:lnTo>
                  <a:lnTo>
                    <a:pt x="248" y="862"/>
                  </a:lnTo>
                  <a:lnTo>
                    <a:pt x="242" y="862"/>
                  </a:lnTo>
                  <a:lnTo>
                    <a:pt x="235" y="862"/>
                  </a:lnTo>
                  <a:lnTo>
                    <a:pt x="230" y="862"/>
                  </a:lnTo>
                  <a:lnTo>
                    <a:pt x="224" y="862"/>
                  </a:lnTo>
                  <a:lnTo>
                    <a:pt x="218" y="862"/>
                  </a:lnTo>
                  <a:lnTo>
                    <a:pt x="212" y="862"/>
                  </a:lnTo>
                  <a:lnTo>
                    <a:pt x="206" y="862"/>
                  </a:lnTo>
                  <a:lnTo>
                    <a:pt x="201" y="862"/>
                  </a:lnTo>
                  <a:lnTo>
                    <a:pt x="201" y="856"/>
                  </a:lnTo>
                  <a:lnTo>
                    <a:pt x="194" y="856"/>
                  </a:lnTo>
                  <a:lnTo>
                    <a:pt x="194" y="850"/>
                  </a:lnTo>
                  <a:lnTo>
                    <a:pt x="188" y="850"/>
                  </a:lnTo>
                  <a:lnTo>
                    <a:pt x="188" y="856"/>
                  </a:lnTo>
                  <a:lnTo>
                    <a:pt x="183" y="856"/>
                  </a:lnTo>
                  <a:lnTo>
                    <a:pt x="176" y="850"/>
                  </a:lnTo>
                  <a:lnTo>
                    <a:pt x="176" y="844"/>
                  </a:lnTo>
                  <a:lnTo>
                    <a:pt x="176" y="838"/>
                  </a:lnTo>
                  <a:lnTo>
                    <a:pt x="176" y="833"/>
                  </a:lnTo>
                  <a:lnTo>
                    <a:pt x="176" y="827"/>
                  </a:lnTo>
                  <a:lnTo>
                    <a:pt x="176" y="820"/>
                  </a:lnTo>
                  <a:lnTo>
                    <a:pt x="176" y="815"/>
                  </a:lnTo>
                  <a:lnTo>
                    <a:pt x="188" y="809"/>
                  </a:lnTo>
                  <a:lnTo>
                    <a:pt x="188" y="803"/>
                  </a:lnTo>
                  <a:lnTo>
                    <a:pt x="194" y="803"/>
                  </a:lnTo>
                  <a:lnTo>
                    <a:pt x="201" y="809"/>
                  </a:lnTo>
                  <a:lnTo>
                    <a:pt x="206" y="809"/>
                  </a:lnTo>
                  <a:lnTo>
                    <a:pt x="206" y="803"/>
                  </a:lnTo>
                  <a:lnTo>
                    <a:pt x="212" y="803"/>
                  </a:lnTo>
                  <a:lnTo>
                    <a:pt x="212" y="797"/>
                  </a:lnTo>
                  <a:lnTo>
                    <a:pt x="218" y="797"/>
                  </a:lnTo>
                  <a:lnTo>
                    <a:pt x="218" y="791"/>
                  </a:lnTo>
                  <a:lnTo>
                    <a:pt x="218" y="785"/>
                  </a:lnTo>
                  <a:lnTo>
                    <a:pt x="212" y="785"/>
                  </a:lnTo>
                  <a:lnTo>
                    <a:pt x="212" y="779"/>
                  </a:lnTo>
                  <a:lnTo>
                    <a:pt x="218" y="779"/>
                  </a:lnTo>
                  <a:lnTo>
                    <a:pt x="218" y="774"/>
                  </a:lnTo>
                  <a:lnTo>
                    <a:pt x="218" y="768"/>
                  </a:lnTo>
                  <a:lnTo>
                    <a:pt x="218" y="761"/>
                  </a:lnTo>
                  <a:lnTo>
                    <a:pt x="224" y="756"/>
                  </a:lnTo>
                  <a:lnTo>
                    <a:pt x="224" y="750"/>
                  </a:lnTo>
                  <a:lnTo>
                    <a:pt x="230" y="750"/>
                  </a:lnTo>
                  <a:lnTo>
                    <a:pt x="230" y="756"/>
                  </a:lnTo>
                  <a:lnTo>
                    <a:pt x="230" y="750"/>
                  </a:lnTo>
                  <a:lnTo>
                    <a:pt x="235" y="750"/>
                  </a:lnTo>
                  <a:lnTo>
                    <a:pt x="235" y="743"/>
                  </a:lnTo>
                  <a:lnTo>
                    <a:pt x="235" y="738"/>
                  </a:lnTo>
                  <a:lnTo>
                    <a:pt x="235" y="732"/>
                  </a:lnTo>
                  <a:lnTo>
                    <a:pt x="242" y="732"/>
                  </a:lnTo>
                  <a:lnTo>
                    <a:pt x="242" y="726"/>
                  </a:lnTo>
                  <a:lnTo>
                    <a:pt x="242" y="720"/>
                  </a:lnTo>
                  <a:lnTo>
                    <a:pt x="235" y="714"/>
                  </a:lnTo>
                  <a:lnTo>
                    <a:pt x="235" y="709"/>
                  </a:lnTo>
                  <a:lnTo>
                    <a:pt x="242" y="702"/>
                  </a:lnTo>
                  <a:lnTo>
                    <a:pt x="242" y="697"/>
                  </a:lnTo>
                  <a:lnTo>
                    <a:pt x="235" y="691"/>
                  </a:lnTo>
                  <a:lnTo>
                    <a:pt x="235" y="684"/>
                  </a:lnTo>
                  <a:lnTo>
                    <a:pt x="242" y="679"/>
                  </a:lnTo>
                  <a:lnTo>
                    <a:pt x="242" y="673"/>
                  </a:lnTo>
                  <a:lnTo>
                    <a:pt x="235" y="667"/>
                  </a:lnTo>
                  <a:lnTo>
                    <a:pt x="230" y="667"/>
                  </a:lnTo>
                  <a:lnTo>
                    <a:pt x="230" y="661"/>
                  </a:lnTo>
                  <a:lnTo>
                    <a:pt x="235" y="661"/>
                  </a:lnTo>
                  <a:lnTo>
                    <a:pt x="235" y="655"/>
                  </a:lnTo>
                  <a:lnTo>
                    <a:pt x="242" y="655"/>
                  </a:lnTo>
                  <a:lnTo>
                    <a:pt x="242" y="650"/>
                  </a:lnTo>
                  <a:lnTo>
                    <a:pt x="248" y="650"/>
                  </a:lnTo>
                  <a:lnTo>
                    <a:pt x="253" y="650"/>
                  </a:lnTo>
                  <a:lnTo>
                    <a:pt x="253" y="643"/>
                  </a:lnTo>
                  <a:lnTo>
                    <a:pt x="259" y="637"/>
                  </a:lnTo>
                  <a:lnTo>
                    <a:pt x="259" y="643"/>
                  </a:lnTo>
                  <a:lnTo>
                    <a:pt x="266" y="643"/>
                  </a:lnTo>
                  <a:lnTo>
                    <a:pt x="266" y="650"/>
                  </a:lnTo>
                  <a:lnTo>
                    <a:pt x="271" y="643"/>
                  </a:lnTo>
                  <a:lnTo>
                    <a:pt x="277" y="643"/>
                  </a:lnTo>
                  <a:lnTo>
                    <a:pt x="283" y="643"/>
                  </a:lnTo>
                  <a:lnTo>
                    <a:pt x="283" y="650"/>
                  </a:lnTo>
                  <a:lnTo>
                    <a:pt x="277" y="655"/>
                  </a:lnTo>
                  <a:lnTo>
                    <a:pt x="283" y="655"/>
                  </a:lnTo>
                  <a:lnTo>
                    <a:pt x="289" y="655"/>
                  </a:lnTo>
                  <a:lnTo>
                    <a:pt x="283" y="650"/>
                  </a:lnTo>
                  <a:lnTo>
                    <a:pt x="283" y="643"/>
                  </a:lnTo>
                  <a:lnTo>
                    <a:pt x="289" y="637"/>
                  </a:lnTo>
                  <a:lnTo>
                    <a:pt x="283" y="637"/>
                  </a:lnTo>
                  <a:lnTo>
                    <a:pt x="266" y="637"/>
                  </a:lnTo>
                  <a:lnTo>
                    <a:pt x="259" y="637"/>
                  </a:lnTo>
                  <a:lnTo>
                    <a:pt x="253" y="637"/>
                  </a:lnTo>
                  <a:lnTo>
                    <a:pt x="248" y="637"/>
                  </a:lnTo>
                  <a:lnTo>
                    <a:pt x="242" y="637"/>
                  </a:lnTo>
                  <a:lnTo>
                    <a:pt x="235" y="637"/>
                  </a:lnTo>
                  <a:lnTo>
                    <a:pt x="218" y="637"/>
                  </a:lnTo>
                  <a:lnTo>
                    <a:pt x="212" y="637"/>
                  </a:lnTo>
                  <a:lnTo>
                    <a:pt x="206" y="637"/>
                  </a:lnTo>
                  <a:lnTo>
                    <a:pt x="201" y="637"/>
                  </a:lnTo>
                  <a:lnTo>
                    <a:pt x="194" y="637"/>
                  </a:lnTo>
                  <a:lnTo>
                    <a:pt x="188" y="637"/>
                  </a:lnTo>
                  <a:lnTo>
                    <a:pt x="183" y="637"/>
                  </a:lnTo>
                  <a:lnTo>
                    <a:pt x="176" y="637"/>
                  </a:lnTo>
                  <a:lnTo>
                    <a:pt x="171" y="637"/>
                  </a:lnTo>
                  <a:lnTo>
                    <a:pt x="165" y="637"/>
                  </a:lnTo>
                  <a:lnTo>
                    <a:pt x="159" y="637"/>
                  </a:lnTo>
                  <a:lnTo>
                    <a:pt x="153" y="637"/>
                  </a:lnTo>
                  <a:lnTo>
                    <a:pt x="147" y="637"/>
                  </a:lnTo>
                  <a:lnTo>
                    <a:pt x="142" y="637"/>
                  </a:lnTo>
                  <a:lnTo>
                    <a:pt x="135" y="637"/>
                  </a:lnTo>
                  <a:lnTo>
                    <a:pt x="129" y="637"/>
                  </a:lnTo>
                  <a:lnTo>
                    <a:pt x="124" y="637"/>
                  </a:lnTo>
                  <a:lnTo>
                    <a:pt x="112" y="637"/>
                  </a:lnTo>
                  <a:lnTo>
                    <a:pt x="106" y="637"/>
                  </a:lnTo>
                  <a:lnTo>
                    <a:pt x="100" y="637"/>
                  </a:lnTo>
                  <a:lnTo>
                    <a:pt x="94" y="637"/>
                  </a:lnTo>
                  <a:lnTo>
                    <a:pt x="88" y="637"/>
                  </a:lnTo>
                  <a:lnTo>
                    <a:pt x="82" y="637"/>
                  </a:lnTo>
                  <a:lnTo>
                    <a:pt x="70" y="637"/>
                  </a:lnTo>
                  <a:lnTo>
                    <a:pt x="59" y="637"/>
                  </a:lnTo>
                  <a:lnTo>
                    <a:pt x="52" y="637"/>
                  </a:lnTo>
                  <a:lnTo>
                    <a:pt x="47" y="637"/>
                  </a:lnTo>
                  <a:lnTo>
                    <a:pt x="41" y="637"/>
                  </a:lnTo>
                  <a:lnTo>
                    <a:pt x="36" y="637"/>
                  </a:lnTo>
                  <a:lnTo>
                    <a:pt x="29" y="637"/>
                  </a:lnTo>
                  <a:lnTo>
                    <a:pt x="23" y="637"/>
                  </a:lnTo>
                  <a:lnTo>
                    <a:pt x="18" y="637"/>
                  </a:lnTo>
                  <a:lnTo>
                    <a:pt x="11" y="637"/>
                  </a:lnTo>
                  <a:lnTo>
                    <a:pt x="0" y="637"/>
                  </a:lnTo>
                  <a:lnTo>
                    <a:pt x="0" y="625"/>
                  </a:lnTo>
                  <a:lnTo>
                    <a:pt x="0" y="620"/>
                  </a:lnTo>
                  <a:lnTo>
                    <a:pt x="0" y="614"/>
                  </a:lnTo>
                  <a:lnTo>
                    <a:pt x="0" y="607"/>
                  </a:lnTo>
                  <a:lnTo>
                    <a:pt x="0" y="602"/>
                  </a:lnTo>
                  <a:lnTo>
                    <a:pt x="0" y="596"/>
                  </a:lnTo>
                  <a:lnTo>
                    <a:pt x="5" y="596"/>
                  </a:lnTo>
                  <a:lnTo>
                    <a:pt x="5" y="591"/>
                  </a:lnTo>
                  <a:lnTo>
                    <a:pt x="5" y="584"/>
                  </a:lnTo>
                  <a:lnTo>
                    <a:pt x="5" y="578"/>
                  </a:lnTo>
                  <a:lnTo>
                    <a:pt x="5" y="573"/>
                  </a:lnTo>
                  <a:lnTo>
                    <a:pt x="5" y="566"/>
                  </a:lnTo>
                  <a:lnTo>
                    <a:pt x="5" y="561"/>
                  </a:lnTo>
                  <a:lnTo>
                    <a:pt x="5" y="555"/>
                  </a:lnTo>
                  <a:lnTo>
                    <a:pt x="5" y="548"/>
                  </a:lnTo>
                  <a:lnTo>
                    <a:pt x="5" y="543"/>
                  </a:lnTo>
                  <a:lnTo>
                    <a:pt x="11" y="543"/>
                  </a:lnTo>
                  <a:lnTo>
                    <a:pt x="11" y="537"/>
                  </a:lnTo>
                  <a:lnTo>
                    <a:pt x="11" y="532"/>
                  </a:lnTo>
                  <a:lnTo>
                    <a:pt x="11" y="525"/>
                  </a:lnTo>
                  <a:lnTo>
                    <a:pt x="11" y="519"/>
                  </a:lnTo>
                  <a:lnTo>
                    <a:pt x="11" y="514"/>
                  </a:lnTo>
                  <a:lnTo>
                    <a:pt x="11" y="507"/>
                  </a:lnTo>
                  <a:lnTo>
                    <a:pt x="11" y="501"/>
                  </a:lnTo>
                  <a:lnTo>
                    <a:pt x="11" y="496"/>
                  </a:lnTo>
                  <a:lnTo>
                    <a:pt x="11" y="489"/>
                  </a:lnTo>
                  <a:lnTo>
                    <a:pt x="11" y="484"/>
                  </a:lnTo>
                  <a:lnTo>
                    <a:pt x="18" y="478"/>
                  </a:lnTo>
                  <a:lnTo>
                    <a:pt x="18" y="472"/>
                  </a:lnTo>
                  <a:lnTo>
                    <a:pt x="18" y="466"/>
                  </a:lnTo>
                  <a:lnTo>
                    <a:pt x="18" y="460"/>
                  </a:lnTo>
                  <a:lnTo>
                    <a:pt x="18" y="455"/>
                  </a:lnTo>
                  <a:lnTo>
                    <a:pt x="18" y="448"/>
                  </a:lnTo>
                  <a:lnTo>
                    <a:pt x="18" y="442"/>
                  </a:lnTo>
                  <a:lnTo>
                    <a:pt x="18" y="437"/>
                  </a:lnTo>
                  <a:lnTo>
                    <a:pt x="18" y="430"/>
                  </a:lnTo>
                  <a:lnTo>
                    <a:pt x="18" y="425"/>
                  </a:lnTo>
                  <a:lnTo>
                    <a:pt x="23" y="419"/>
                  </a:lnTo>
                  <a:lnTo>
                    <a:pt x="23" y="413"/>
                  </a:lnTo>
                  <a:lnTo>
                    <a:pt x="23" y="407"/>
                  </a:lnTo>
                  <a:lnTo>
                    <a:pt x="23" y="401"/>
                  </a:lnTo>
                  <a:lnTo>
                    <a:pt x="23" y="396"/>
                  </a:lnTo>
                  <a:lnTo>
                    <a:pt x="23" y="389"/>
                  </a:lnTo>
                  <a:lnTo>
                    <a:pt x="23" y="383"/>
                  </a:lnTo>
                  <a:lnTo>
                    <a:pt x="23" y="378"/>
                  </a:lnTo>
                  <a:lnTo>
                    <a:pt x="23" y="371"/>
                  </a:lnTo>
                  <a:lnTo>
                    <a:pt x="23" y="365"/>
                  </a:lnTo>
                  <a:lnTo>
                    <a:pt x="23" y="360"/>
                  </a:lnTo>
                  <a:lnTo>
                    <a:pt x="29" y="360"/>
                  </a:lnTo>
                  <a:lnTo>
                    <a:pt x="29" y="348"/>
                  </a:lnTo>
                  <a:lnTo>
                    <a:pt x="29" y="342"/>
                  </a:lnTo>
                  <a:lnTo>
                    <a:pt x="29" y="336"/>
                  </a:lnTo>
                  <a:lnTo>
                    <a:pt x="29" y="330"/>
                  </a:lnTo>
                  <a:lnTo>
                    <a:pt x="29" y="324"/>
                  </a:lnTo>
                  <a:lnTo>
                    <a:pt x="29" y="312"/>
                  </a:lnTo>
                  <a:lnTo>
                    <a:pt x="29" y="306"/>
                  </a:lnTo>
                  <a:lnTo>
                    <a:pt x="29" y="301"/>
                  </a:lnTo>
                  <a:lnTo>
                    <a:pt x="36" y="295"/>
                  </a:lnTo>
                  <a:lnTo>
                    <a:pt x="36" y="288"/>
                  </a:lnTo>
                  <a:lnTo>
                    <a:pt x="36" y="283"/>
                  </a:lnTo>
                  <a:lnTo>
                    <a:pt x="36" y="277"/>
                  </a:lnTo>
                  <a:lnTo>
                    <a:pt x="36" y="271"/>
                  </a:lnTo>
                  <a:lnTo>
                    <a:pt x="36" y="265"/>
                  </a:lnTo>
                  <a:lnTo>
                    <a:pt x="36" y="259"/>
                  </a:lnTo>
                  <a:lnTo>
                    <a:pt x="36" y="253"/>
                  </a:lnTo>
                  <a:lnTo>
                    <a:pt x="36" y="247"/>
                  </a:lnTo>
                  <a:lnTo>
                    <a:pt x="36" y="242"/>
                  </a:lnTo>
                  <a:lnTo>
                    <a:pt x="41" y="236"/>
                  </a:lnTo>
                  <a:lnTo>
                    <a:pt x="41" y="229"/>
                  </a:lnTo>
                  <a:lnTo>
                    <a:pt x="41" y="224"/>
                  </a:lnTo>
                  <a:lnTo>
                    <a:pt x="41" y="218"/>
                  </a:lnTo>
                  <a:lnTo>
                    <a:pt x="41" y="211"/>
                  </a:lnTo>
                  <a:lnTo>
                    <a:pt x="41" y="206"/>
                  </a:lnTo>
                  <a:lnTo>
                    <a:pt x="41" y="194"/>
                  </a:lnTo>
                  <a:lnTo>
                    <a:pt x="41" y="188"/>
                  </a:lnTo>
                  <a:lnTo>
                    <a:pt x="41" y="183"/>
                  </a:lnTo>
                  <a:lnTo>
                    <a:pt x="47" y="183"/>
                  </a:lnTo>
                  <a:lnTo>
                    <a:pt x="47" y="177"/>
                  </a:lnTo>
                  <a:lnTo>
                    <a:pt x="47" y="170"/>
                  </a:lnTo>
                  <a:lnTo>
                    <a:pt x="47" y="165"/>
                  </a:lnTo>
                  <a:lnTo>
                    <a:pt x="52" y="165"/>
                  </a:lnTo>
                  <a:lnTo>
                    <a:pt x="59" y="165"/>
                  </a:lnTo>
                  <a:lnTo>
                    <a:pt x="65" y="165"/>
                  </a:lnTo>
                  <a:lnTo>
                    <a:pt x="70" y="165"/>
                  </a:lnTo>
                  <a:lnTo>
                    <a:pt x="77" y="165"/>
                  </a:lnTo>
                  <a:lnTo>
                    <a:pt x="82" y="165"/>
                  </a:lnTo>
                  <a:lnTo>
                    <a:pt x="88" y="165"/>
                  </a:lnTo>
                  <a:lnTo>
                    <a:pt x="94" y="165"/>
                  </a:lnTo>
                  <a:lnTo>
                    <a:pt x="100" y="165"/>
                  </a:lnTo>
                  <a:lnTo>
                    <a:pt x="106" y="159"/>
                  </a:lnTo>
                  <a:lnTo>
                    <a:pt x="112" y="159"/>
                  </a:lnTo>
                  <a:lnTo>
                    <a:pt x="118" y="159"/>
                  </a:lnTo>
                  <a:lnTo>
                    <a:pt x="129" y="159"/>
                  </a:lnTo>
                  <a:lnTo>
                    <a:pt x="142" y="159"/>
                  </a:lnTo>
                  <a:lnTo>
                    <a:pt x="142" y="152"/>
                  </a:lnTo>
                  <a:lnTo>
                    <a:pt x="147" y="152"/>
                  </a:lnTo>
                  <a:lnTo>
                    <a:pt x="142" y="152"/>
                  </a:lnTo>
                  <a:lnTo>
                    <a:pt x="147" y="152"/>
                  </a:lnTo>
                  <a:lnTo>
                    <a:pt x="147" y="147"/>
                  </a:lnTo>
                  <a:lnTo>
                    <a:pt x="153" y="147"/>
                  </a:lnTo>
                  <a:lnTo>
                    <a:pt x="153" y="141"/>
                  </a:lnTo>
                  <a:lnTo>
                    <a:pt x="153" y="147"/>
                  </a:lnTo>
                  <a:lnTo>
                    <a:pt x="153" y="141"/>
                  </a:lnTo>
                  <a:lnTo>
                    <a:pt x="159" y="141"/>
                  </a:lnTo>
                  <a:lnTo>
                    <a:pt x="159" y="135"/>
                  </a:lnTo>
                  <a:lnTo>
                    <a:pt x="159" y="129"/>
                  </a:lnTo>
                  <a:lnTo>
                    <a:pt x="159" y="135"/>
                  </a:lnTo>
                  <a:lnTo>
                    <a:pt x="159" y="129"/>
                  </a:lnTo>
                  <a:lnTo>
                    <a:pt x="165" y="129"/>
                  </a:lnTo>
                  <a:lnTo>
                    <a:pt x="165" y="135"/>
                  </a:lnTo>
                  <a:lnTo>
                    <a:pt x="171" y="135"/>
                  </a:lnTo>
                  <a:lnTo>
                    <a:pt x="171" y="129"/>
                  </a:lnTo>
                  <a:lnTo>
                    <a:pt x="176" y="129"/>
                  </a:lnTo>
                  <a:lnTo>
                    <a:pt x="183" y="129"/>
                  </a:lnTo>
                  <a:lnTo>
                    <a:pt x="183" y="135"/>
                  </a:lnTo>
                  <a:lnTo>
                    <a:pt x="183" y="129"/>
                  </a:lnTo>
                  <a:lnTo>
                    <a:pt x="183" y="135"/>
                  </a:lnTo>
                  <a:lnTo>
                    <a:pt x="188" y="135"/>
                  </a:lnTo>
                  <a:lnTo>
                    <a:pt x="188" y="129"/>
                  </a:lnTo>
                  <a:lnTo>
                    <a:pt x="194" y="129"/>
                  </a:lnTo>
                  <a:lnTo>
                    <a:pt x="194" y="135"/>
                  </a:lnTo>
                  <a:lnTo>
                    <a:pt x="194" y="129"/>
                  </a:lnTo>
                  <a:lnTo>
                    <a:pt x="201" y="129"/>
                  </a:lnTo>
                  <a:lnTo>
                    <a:pt x="194" y="129"/>
                  </a:lnTo>
                  <a:lnTo>
                    <a:pt x="194" y="123"/>
                  </a:lnTo>
                  <a:lnTo>
                    <a:pt x="194" y="129"/>
                  </a:lnTo>
                  <a:lnTo>
                    <a:pt x="201" y="129"/>
                  </a:lnTo>
                  <a:lnTo>
                    <a:pt x="201" y="123"/>
                  </a:lnTo>
                  <a:lnTo>
                    <a:pt x="206" y="123"/>
                  </a:lnTo>
                  <a:lnTo>
                    <a:pt x="206" y="129"/>
                  </a:lnTo>
                  <a:lnTo>
                    <a:pt x="212" y="129"/>
                  </a:lnTo>
                  <a:lnTo>
                    <a:pt x="212" y="135"/>
                  </a:lnTo>
                  <a:lnTo>
                    <a:pt x="212" y="129"/>
                  </a:lnTo>
                  <a:lnTo>
                    <a:pt x="218" y="129"/>
                  </a:lnTo>
                  <a:lnTo>
                    <a:pt x="218" y="135"/>
                  </a:lnTo>
                  <a:lnTo>
                    <a:pt x="218" y="129"/>
                  </a:lnTo>
                  <a:lnTo>
                    <a:pt x="224" y="129"/>
                  </a:lnTo>
                  <a:lnTo>
                    <a:pt x="224" y="123"/>
                  </a:lnTo>
                  <a:lnTo>
                    <a:pt x="224" y="118"/>
                  </a:lnTo>
                  <a:lnTo>
                    <a:pt x="224" y="123"/>
                  </a:lnTo>
                  <a:lnTo>
                    <a:pt x="230" y="123"/>
                  </a:lnTo>
                  <a:lnTo>
                    <a:pt x="230" y="118"/>
                  </a:lnTo>
                  <a:lnTo>
                    <a:pt x="224" y="118"/>
                  </a:lnTo>
                  <a:lnTo>
                    <a:pt x="230" y="118"/>
                  </a:lnTo>
                  <a:lnTo>
                    <a:pt x="230" y="111"/>
                  </a:lnTo>
                  <a:lnTo>
                    <a:pt x="235" y="111"/>
                  </a:lnTo>
                  <a:lnTo>
                    <a:pt x="230" y="111"/>
                  </a:lnTo>
                  <a:lnTo>
                    <a:pt x="235" y="111"/>
                  </a:lnTo>
                  <a:lnTo>
                    <a:pt x="242" y="111"/>
                  </a:lnTo>
                  <a:lnTo>
                    <a:pt x="242" y="106"/>
                  </a:lnTo>
                  <a:lnTo>
                    <a:pt x="242" y="111"/>
                  </a:lnTo>
                  <a:lnTo>
                    <a:pt x="248" y="111"/>
                  </a:lnTo>
                  <a:lnTo>
                    <a:pt x="248" y="106"/>
                  </a:lnTo>
                  <a:lnTo>
                    <a:pt x="248" y="111"/>
                  </a:lnTo>
                  <a:lnTo>
                    <a:pt x="248" y="106"/>
                  </a:lnTo>
                  <a:lnTo>
                    <a:pt x="253" y="106"/>
                  </a:lnTo>
                  <a:lnTo>
                    <a:pt x="248" y="106"/>
                  </a:lnTo>
                  <a:lnTo>
                    <a:pt x="253" y="106"/>
                  </a:lnTo>
                  <a:lnTo>
                    <a:pt x="253" y="100"/>
                  </a:lnTo>
                  <a:lnTo>
                    <a:pt x="259" y="100"/>
                  </a:lnTo>
                  <a:lnTo>
                    <a:pt x="259" y="106"/>
                  </a:lnTo>
                  <a:lnTo>
                    <a:pt x="266" y="106"/>
                  </a:lnTo>
                  <a:lnTo>
                    <a:pt x="266" y="100"/>
                  </a:lnTo>
                  <a:lnTo>
                    <a:pt x="271" y="100"/>
                  </a:lnTo>
                  <a:lnTo>
                    <a:pt x="271" y="93"/>
                  </a:lnTo>
                  <a:lnTo>
                    <a:pt x="271" y="88"/>
                  </a:lnTo>
                  <a:lnTo>
                    <a:pt x="277" y="88"/>
                  </a:lnTo>
                  <a:lnTo>
                    <a:pt x="277" y="82"/>
                  </a:lnTo>
                  <a:lnTo>
                    <a:pt x="283" y="75"/>
                  </a:lnTo>
                  <a:lnTo>
                    <a:pt x="283" y="82"/>
                  </a:lnTo>
                  <a:lnTo>
                    <a:pt x="283" y="75"/>
                  </a:lnTo>
                  <a:lnTo>
                    <a:pt x="283" y="82"/>
                  </a:lnTo>
                  <a:lnTo>
                    <a:pt x="283" y="75"/>
                  </a:lnTo>
                  <a:lnTo>
                    <a:pt x="289" y="75"/>
                  </a:lnTo>
                  <a:lnTo>
                    <a:pt x="294" y="75"/>
                  </a:lnTo>
                  <a:lnTo>
                    <a:pt x="294" y="70"/>
                  </a:lnTo>
                  <a:lnTo>
                    <a:pt x="294" y="75"/>
                  </a:lnTo>
                  <a:lnTo>
                    <a:pt x="294" y="70"/>
                  </a:lnTo>
                  <a:lnTo>
                    <a:pt x="300" y="70"/>
                  </a:lnTo>
                  <a:lnTo>
                    <a:pt x="294" y="75"/>
                  </a:lnTo>
                  <a:lnTo>
                    <a:pt x="300" y="75"/>
                  </a:lnTo>
                  <a:lnTo>
                    <a:pt x="300" y="70"/>
                  </a:lnTo>
                  <a:lnTo>
                    <a:pt x="307" y="70"/>
                  </a:lnTo>
                  <a:lnTo>
                    <a:pt x="307" y="64"/>
                  </a:lnTo>
                  <a:lnTo>
                    <a:pt x="307" y="70"/>
                  </a:lnTo>
                  <a:lnTo>
                    <a:pt x="307" y="64"/>
                  </a:lnTo>
                  <a:lnTo>
                    <a:pt x="312" y="64"/>
                  </a:lnTo>
                  <a:lnTo>
                    <a:pt x="318" y="64"/>
                  </a:lnTo>
                  <a:lnTo>
                    <a:pt x="318" y="59"/>
                  </a:lnTo>
                  <a:lnTo>
                    <a:pt x="318" y="64"/>
                  </a:lnTo>
                  <a:lnTo>
                    <a:pt x="318" y="59"/>
                  </a:lnTo>
                  <a:lnTo>
                    <a:pt x="325" y="59"/>
                  </a:lnTo>
                  <a:lnTo>
                    <a:pt x="330" y="59"/>
                  </a:lnTo>
                  <a:lnTo>
                    <a:pt x="336" y="59"/>
                  </a:lnTo>
                  <a:lnTo>
                    <a:pt x="336" y="52"/>
                  </a:lnTo>
                  <a:lnTo>
                    <a:pt x="341" y="52"/>
                  </a:lnTo>
                  <a:lnTo>
                    <a:pt x="341" y="64"/>
                  </a:lnTo>
                  <a:lnTo>
                    <a:pt x="341" y="70"/>
                  </a:lnTo>
                  <a:lnTo>
                    <a:pt x="336" y="70"/>
                  </a:lnTo>
                  <a:lnTo>
                    <a:pt x="341" y="70"/>
                  </a:lnTo>
                  <a:lnTo>
                    <a:pt x="336" y="70"/>
                  </a:lnTo>
                  <a:lnTo>
                    <a:pt x="336" y="75"/>
                  </a:lnTo>
                  <a:lnTo>
                    <a:pt x="336" y="82"/>
                  </a:lnTo>
                  <a:lnTo>
                    <a:pt x="336" y="93"/>
                  </a:lnTo>
                  <a:lnTo>
                    <a:pt x="341" y="93"/>
                  </a:lnTo>
                  <a:lnTo>
                    <a:pt x="341" y="100"/>
                  </a:lnTo>
                  <a:lnTo>
                    <a:pt x="341" y="106"/>
                  </a:lnTo>
                  <a:lnTo>
                    <a:pt x="341" y="111"/>
                  </a:lnTo>
                  <a:lnTo>
                    <a:pt x="341" y="118"/>
                  </a:lnTo>
                  <a:lnTo>
                    <a:pt x="341" y="123"/>
                  </a:lnTo>
                  <a:lnTo>
                    <a:pt x="341" y="129"/>
                  </a:lnTo>
                  <a:lnTo>
                    <a:pt x="341" y="135"/>
                  </a:lnTo>
                  <a:lnTo>
                    <a:pt x="341" y="141"/>
                  </a:lnTo>
                  <a:lnTo>
                    <a:pt x="341" y="147"/>
                  </a:lnTo>
                  <a:lnTo>
                    <a:pt x="348" y="147"/>
                  </a:lnTo>
                  <a:lnTo>
                    <a:pt x="354" y="147"/>
                  </a:lnTo>
                  <a:lnTo>
                    <a:pt x="366" y="147"/>
                  </a:lnTo>
                  <a:lnTo>
                    <a:pt x="371" y="147"/>
                  </a:lnTo>
                  <a:lnTo>
                    <a:pt x="377" y="147"/>
                  </a:lnTo>
                  <a:lnTo>
                    <a:pt x="383" y="147"/>
                  </a:lnTo>
                  <a:lnTo>
                    <a:pt x="389" y="147"/>
                  </a:lnTo>
                  <a:lnTo>
                    <a:pt x="407" y="147"/>
                  </a:lnTo>
                  <a:lnTo>
                    <a:pt x="413" y="147"/>
                  </a:lnTo>
                  <a:lnTo>
                    <a:pt x="413" y="152"/>
                  </a:lnTo>
                  <a:lnTo>
                    <a:pt x="418" y="152"/>
                  </a:lnTo>
                  <a:lnTo>
                    <a:pt x="424" y="152"/>
                  </a:lnTo>
                  <a:lnTo>
                    <a:pt x="431" y="152"/>
                  </a:lnTo>
                  <a:lnTo>
                    <a:pt x="436" y="152"/>
                  </a:lnTo>
                  <a:lnTo>
                    <a:pt x="442" y="152"/>
                  </a:lnTo>
                  <a:lnTo>
                    <a:pt x="454" y="152"/>
                  </a:lnTo>
                  <a:lnTo>
                    <a:pt x="460" y="152"/>
                  </a:lnTo>
                  <a:lnTo>
                    <a:pt x="465" y="152"/>
                  </a:lnTo>
                  <a:lnTo>
                    <a:pt x="472" y="152"/>
                  </a:lnTo>
                  <a:lnTo>
                    <a:pt x="477" y="152"/>
                  </a:lnTo>
                  <a:lnTo>
                    <a:pt x="483" y="152"/>
                  </a:lnTo>
                  <a:lnTo>
                    <a:pt x="490" y="152"/>
                  </a:lnTo>
                  <a:lnTo>
                    <a:pt x="501" y="152"/>
                  </a:lnTo>
                  <a:lnTo>
                    <a:pt x="508" y="152"/>
                  </a:lnTo>
                  <a:lnTo>
                    <a:pt x="513" y="152"/>
                  </a:lnTo>
                  <a:lnTo>
                    <a:pt x="519" y="152"/>
                  </a:lnTo>
                  <a:lnTo>
                    <a:pt x="524" y="152"/>
                  </a:lnTo>
                  <a:lnTo>
                    <a:pt x="531" y="152"/>
                  </a:lnTo>
                  <a:lnTo>
                    <a:pt x="537" y="152"/>
                  </a:lnTo>
                  <a:lnTo>
                    <a:pt x="542" y="152"/>
                  </a:lnTo>
                  <a:lnTo>
                    <a:pt x="549" y="152"/>
                  </a:lnTo>
                  <a:lnTo>
                    <a:pt x="554" y="152"/>
                  </a:lnTo>
                  <a:lnTo>
                    <a:pt x="560" y="152"/>
                  </a:lnTo>
                  <a:lnTo>
                    <a:pt x="566" y="152"/>
                  </a:lnTo>
                  <a:lnTo>
                    <a:pt x="572" y="152"/>
                  </a:lnTo>
                  <a:lnTo>
                    <a:pt x="578" y="152"/>
                  </a:lnTo>
                  <a:lnTo>
                    <a:pt x="583" y="152"/>
                  </a:lnTo>
                  <a:lnTo>
                    <a:pt x="590" y="152"/>
                  </a:lnTo>
                  <a:lnTo>
                    <a:pt x="596" y="152"/>
                  </a:lnTo>
                  <a:lnTo>
                    <a:pt x="601" y="152"/>
                  </a:lnTo>
                  <a:lnTo>
                    <a:pt x="607" y="152"/>
                  </a:lnTo>
                  <a:lnTo>
                    <a:pt x="614" y="152"/>
                  </a:lnTo>
                  <a:lnTo>
                    <a:pt x="619" y="152"/>
                  </a:lnTo>
                  <a:lnTo>
                    <a:pt x="625" y="152"/>
                  </a:lnTo>
                  <a:lnTo>
                    <a:pt x="631" y="152"/>
                  </a:lnTo>
                  <a:lnTo>
                    <a:pt x="637" y="152"/>
                  </a:lnTo>
                  <a:lnTo>
                    <a:pt x="643" y="152"/>
                  </a:lnTo>
                  <a:lnTo>
                    <a:pt x="643" y="147"/>
                  </a:lnTo>
                  <a:lnTo>
                    <a:pt x="643" y="141"/>
                  </a:lnTo>
                  <a:lnTo>
                    <a:pt x="643" y="129"/>
                  </a:lnTo>
                  <a:lnTo>
                    <a:pt x="643" y="118"/>
                  </a:lnTo>
                  <a:lnTo>
                    <a:pt x="643" y="111"/>
                  </a:lnTo>
                  <a:lnTo>
                    <a:pt x="648" y="106"/>
                  </a:lnTo>
                  <a:lnTo>
                    <a:pt x="648" y="100"/>
                  </a:lnTo>
                  <a:lnTo>
                    <a:pt x="648" y="93"/>
                  </a:lnTo>
                  <a:lnTo>
                    <a:pt x="648" y="88"/>
                  </a:lnTo>
                  <a:lnTo>
                    <a:pt x="655" y="82"/>
                  </a:lnTo>
                  <a:lnTo>
                    <a:pt x="655" y="75"/>
                  </a:lnTo>
                  <a:lnTo>
                    <a:pt x="660" y="75"/>
                  </a:lnTo>
                  <a:lnTo>
                    <a:pt x="660" y="70"/>
                  </a:lnTo>
                  <a:lnTo>
                    <a:pt x="666" y="64"/>
                  </a:lnTo>
                  <a:lnTo>
                    <a:pt x="673" y="64"/>
                  </a:lnTo>
                  <a:lnTo>
                    <a:pt x="678" y="64"/>
                  </a:lnTo>
                  <a:lnTo>
                    <a:pt x="684" y="64"/>
                  </a:lnTo>
                  <a:lnTo>
                    <a:pt x="689" y="64"/>
                  </a:lnTo>
                  <a:lnTo>
                    <a:pt x="696" y="64"/>
                  </a:lnTo>
                  <a:lnTo>
                    <a:pt x="702" y="64"/>
                  </a:lnTo>
                  <a:lnTo>
                    <a:pt x="707" y="70"/>
                  </a:lnTo>
                  <a:lnTo>
                    <a:pt x="714" y="70"/>
                  </a:lnTo>
                  <a:lnTo>
                    <a:pt x="714" y="64"/>
                  </a:lnTo>
                  <a:lnTo>
                    <a:pt x="714" y="59"/>
                  </a:lnTo>
                  <a:lnTo>
                    <a:pt x="714" y="52"/>
                  </a:lnTo>
                  <a:lnTo>
                    <a:pt x="714" y="41"/>
                  </a:lnTo>
                  <a:lnTo>
                    <a:pt x="714" y="34"/>
                  </a:lnTo>
                  <a:lnTo>
                    <a:pt x="714" y="29"/>
                  </a:lnTo>
                  <a:lnTo>
                    <a:pt x="714" y="23"/>
                  </a:lnTo>
                  <a:lnTo>
                    <a:pt x="714" y="16"/>
                  </a:lnTo>
                  <a:lnTo>
                    <a:pt x="720" y="16"/>
                  </a:lnTo>
                  <a:lnTo>
                    <a:pt x="720" y="11"/>
                  </a:lnTo>
                  <a:lnTo>
                    <a:pt x="725" y="11"/>
                  </a:lnTo>
                  <a:lnTo>
                    <a:pt x="725" y="5"/>
                  </a:lnTo>
                  <a:lnTo>
                    <a:pt x="731" y="5"/>
                  </a:lnTo>
                  <a:lnTo>
                    <a:pt x="731" y="0"/>
                  </a:lnTo>
                  <a:lnTo>
                    <a:pt x="737" y="0"/>
                  </a:lnTo>
                  <a:lnTo>
                    <a:pt x="743" y="0"/>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11">
              <a:extLst>
                <a:ext uri="{FF2B5EF4-FFF2-40B4-BE49-F238E27FC236}">
                  <a16:creationId xmlns:a16="http://schemas.microsoft.com/office/drawing/2014/main" id="{9636236C-3382-B164-711C-5495A2EB5AF5}"/>
                </a:ext>
              </a:extLst>
            </p:cNvPr>
            <p:cNvSpPr>
              <a:spLocks/>
            </p:cNvSpPr>
            <p:nvPr/>
          </p:nvSpPr>
          <p:spPr bwMode="auto">
            <a:xfrm>
              <a:off x="5688013" y="3171825"/>
              <a:ext cx="346075" cy="1322388"/>
            </a:xfrm>
            <a:custGeom>
              <a:avLst/>
              <a:gdLst>
                <a:gd name="T0" fmla="*/ 30 w 218"/>
                <a:gd name="T1" fmla="*/ 12 h 833"/>
                <a:gd name="T2" fmla="*/ 53 w 218"/>
                <a:gd name="T3" fmla="*/ 0 h 833"/>
                <a:gd name="T4" fmla="*/ 88 w 218"/>
                <a:gd name="T5" fmla="*/ 0 h 833"/>
                <a:gd name="T6" fmla="*/ 88 w 218"/>
                <a:gd name="T7" fmla="*/ 29 h 833"/>
                <a:gd name="T8" fmla="*/ 95 w 218"/>
                <a:gd name="T9" fmla="*/ 53 h 833"/>
                <a:gd name="T10" fmla="*/ 118 w 218"/>
                <a:gd name="T11" fmla="*/ 59 h 833"/>
                <a:gd name="T12" fmla="*/ 124 w 218"/>
                <a:gd name="T13" fmla="*/ 82 h 833"/>
                <a:gd name="T14" fmla="*/ 129 w 218"/>
                <a:gd name="T15" fmla="*/ 106 h 833"/>
                <a:gd name="T16" fmla="*/ 141 w 218"/>
                <a:gd name="T17" fmla="*/ 124 h 833"/>
                <a:gd name="T18" fmla="*/ 165 w 218"/>
                <a:gd name="T19" fmla="*/ 130 h 833"/>
                <a:gd name="T20" fmla="*/ 177 w 218"/>
                <a:gd name="T21" fmla="*/ 147 h 833"/>
                <a:gd name="T22" fmla="*/ 177 w 218"/>
                <a:gd name="T23" fmla="*/ 177 h 833"/>
                <a:gd name="T24" fmla="*/ 177 w 218"/>
                <a:gd name="T25" fmla="*/ 206 h 833"/>
                <a:gd name="T26" fmla="*/ 177 w 218"/>
                <a:gd name="T27" fmla="*/ 242 h 833"/>
                <a:gd name="T28" fmla="*/ 177 w 218"/>
                <a:gd name="T29" fmla="*/ 277 h 833"/>
                <a:gd name="T30" fmla="*/ 154 w 218"/>
                <a:gd name="T31" fmla="*/ 283 h 833"/>
                <a:gd name="T32" fmla="*/ 124 w 218"/>
                <a:gd name="T33" fmla="*/ 283 h 833"/>
                <a:gd name="T34" fmla="*/ 95 w 218"/>
                <a:gd name="T35" fmla="*/ 283 h 833"/>
                <a:gd name="T36" fmla="*/ 95 w 218"/>
                <a:gd name="T37" fmla="*/ 319 h 833"/>
                <a:gd name="T38" fmla="*/ 95 w 218"/>
                <a:gd name="T39" fmla="*/ 354 h 833"/>
                <a:gd name="T40" fmla="*/ 95 w 218"/>
                <a:gd name="T41" fmla="*/ 383 h 833"/>
                <a:gd name="T42" fmla="*/ 106 w 218"/>
                <a:gd name="T43" fmla="*/ 408 h 833"/>
                <a:gd name="T44" fmla="*/ 136 w 218"/>
                <a:gd name="T45" fmla="*/ 401 h 833"/>
                <a:gd name="T46" fmla="*/ 147 w 218"/>
                <a:gd name="T47" fmla="*/ 408 h 833"/>
                <a:gd name="T48" fmla="*/ 154 w 218"/>
                <a:gd name="T49" fmla="*/ 431 h 833"/>
                <a:gd name="T50" fmla="*/ 159 w 218"/>
                <a:gd name="T51" fmla="*/ 443 h 833"/>
                <a:gd name="T52" fmla="*/ 165 w 218"/>
                <a:gd name="T53" fmla="*/ 467 h 833"/>
                <a:gd name="T54" fmla="*/ 159 w 218"/>
                <a:gd name="T55" fmla="*/ 478 h 833"/>
                <a:gd name="T56" fmla="*/ 165 w 218"/>
                <a:gd name="T57" fmla="*/ 502 h 833"/>
                <a:gd name="T58" fmla="*/ 170 w 218"/>
                <a:gd name="T59" fmla="*/ 526 h 833"/>
                <a:gd name="T60" fmla="*/ 177 w 218"/>
                <a:gd name="T61" fmla="*/ 537 h 833"/>
                <a:gd name="T62" fmla="*/ 183 w 218"/>
                <a:gd name="T63" fmla="*/ 550 h 833"/>
                <a:gd name="T64" fmla="*/ 195 w 218"/>
                <a:gd name="T65" fmla="*/ 567 h 833"/>
                <a:gd name="T66" fmla="*/ 195 w 218"/>
                <a:gd name="T67" fmla="*/ 573 h 833"/>
                <a:gd name="T68" fmla="*/ 200 w 218"/>
                <a:gd name="T69" fmla="*/ 596 h 833"/>
                <a:gd name="T70" fmla="*/ 212 w 218"/>
                <a:gd name="T71" fmla="*/ 620 h 833"/>
                <a:gd name="T72" fmla="*/ 206 w 218"/>
                <a:gd name="T73" fmla="*/ 632 h 833"/>
                <a:gd name="T74" fmla="*/ 188 w 218"/>
                <a:gd name="T75" fmla="*/ 644 h 833"/>
                <a:gd name="T76" fmla="*/ 200 w 218"/>
                <a:gd name="T77" fmla="*/ 656 h 833"/>
                <a:gd name="T78" fmla="*/ 195 w 218"/>
                <a:gd name="T79" fmla="*/ 668 h 833"/>
                <a:gd name="T80" fmla="*/ 183 w 218"/>
                <a:gd name="T81" fmla="*/ 673 h 833"/>
                <a:gd name="T82" fmla="*/ 188 w 218"/>
                <a:gd name="T83" fmla="*/ 686 h 833"/>
                <a:gd name="T84" fmla="*/ 195 w 218"/>
                <a:gd name="T85" fmla="*/ 697 h 833"/>
                <a:gd name="T86" fmla="*/ 212 w 218"/>
                <a:gd name="T87" fmla="*/ 709 h 833"/>
                <a:gd name="T88" fmla="*/ 183 w 218"/>
                <a:gd name="T89" fmla="*/ 709 h 833"/>
                <a:gd name="T90" fmla="*/ 159 w 218"/>
                <a:gd name="T91" fmla="*/ 715 h 833"/>
                <a:gd name="T92" fmla="*/ 159 w 218"/>
                <a:gd name="T93" fmla="*/ 745 h 833"/>
                <a:gd name="T94" fmla="*/ 159 w 218"/>
                <a:gd name="T95" fmla="*/ 774 h 833"/>
                <a:gd name="T96" fmla="*/ 159 w 218"/>
                <a:gd name="T97" fmla="*/ 809 h 833"/>
                <a:gd name="T98" fmla="*/ 154 w 218"/>
                <a:gd name="T99" fmla="*/ 833 h 833"/>
                <a:gd name="T100" fmla="*/ 112 w 218"/>
                <a:gd name="T101" fmla="*/ 833 h 833"/>
                <a:gd name="T102" fmla="*/ 77 w 218"/>
                <a:gd name="T103" fmla="*/ 833 h 833"/>
                <a:gd name="T104" fmla="*/ 35 w 218"/>
                <a:gd name="T105" fmla="*/ 833 h 833"/>
                <a:gd name="T106" fmla="*/ 0 w 218"/>
                <a:gd name="T107" fmla="*/ 827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8" h="833">
                  <a:moveTo>
                    <a:pt x="18" y="12"/>
                  </a:moveTo>
                  <a:lnTo>
                    <a:pt x="18" y="5"/>
                  </a:lnTo>
                  <a:lnTo>
                    <a:pt x="23" y="5"/>
                  </a:lnTo>
                  <a:lnTo>
                    <a:pt x="30" y="5"/>
                  </a:lnTo>
                  <a:lnTo>
                    <a:pt x="30" y="12"/>
                  </a:lnTo>
                  <a:lnTo>
                    <a:pt x="30" y="18"/>
                  </a:lnTo>
                  <a:lnTo>
                    <a:pt x="35" y="18"/>
                  </a:lnTo>
                  <a:lnTo>
                    <a:pt x="41" y="18"/>
                  </a:lnTo>
                  <a:lnTo>
                    <a:pt x="47" y="12"/>
                  </a:lnTo>
                  <a:lnTo>
                    <a:pt x="53" y="0"/>
                  </a:lnTo>
                  <a:lnTo>
                    <a:pt x="59" y="0"/>
                  </a:lnTo>
                  <a:lnTo>
                    <a:pt x="64" y="0"/>
                  </a:lnTo>
                  <a:lnTo>
                    <a:pt x="77" y="0"/>
                  </a:lnTo>
                  <a:lnTo>
                    <a:pt x="82" y="0"/>
                  </a:lnTo>
                  <a:lnTo>
                    <a:pt x="88" y="0"/>
                  </a:lnTo>
                  <a:lnTo>
                    <a:pt x="88" y="5"/>
                  </a:lnTo>
                  <a:lnTo>
                    <a:pt x="88" y="12"/>
                  </a:lnTo>
                  <a:lnTo>
                    <a:pt x="88" y="18"/>
                  </a:lnTo>
                  <a:lnTo>
                    <a:pt x="88" y="23"/>
                  </a:lnTo>
                  <a:lnTo>
                    <a:pt x="88" y="29"/>
                  </a:lnTo>
                  <a:lnTo>
                    <a:pt x="88" y="35"/>
                  </a:lnTo>
                  <a:lnTo>
                    <a:pt x="88" y="41"/>
                  </a:lnTo>
                  <a:lnTo>
                    <a:pt x="88" y="47"/>
                  </a:lnTo>
                  <a:lnTo>
                    <a:pt x="88" y="53"/>
                  </a:lnTo>
                  <a:lnTo>
                    <a:pt x="95" y="53"/>
                  </a:lnTo>
                  <a:lnTo>
                    <a:pt x="100" y="53"/>
                  </a:lnTo>
                  <a:lnTo>
                    <a:pt x="100" y="59"/>
                  </a:lnTo>
                  <a:lnTo>
                    <a:pt x="106" y="59"/>
                  </a:lnTo>
                  <a:lnTo>
                    <a:pt x="112" y="59"/>
                  </a:lnTo>
                  <a:lnTo>
                    <a:pt x="118" y="59"/>
                  </a:lnTo>
                  <a:lnTo>
                    <a:pt x="124" y="59"/>
                  </a:lnTo>
                  <a:lnTo>
                    <a:pt x="124" y="64"/>
                  </a:lnTo>
                  <a:lnTo>
                    <a:pt x="124" y="71"/>
                  </a:lnTo>
                  <a:lnTo>
                    <a:pt x="124" y="77"/>
                  </a:lnTo>
                  <a:lnTo>
                    <a:pt x="124" y="82"/>
                  </a:lnTo>
                  <a:lnTo>
                    <a:pt x="124" y="88"/>
                  </a:lnTo>
                  <a:lnTo>
                    <a:pt x="124" y="95"/>
                  </a:lnTo>
                  <a:lnTo>
                    <a:pt x="124" y="100"/>
                  </a:lnTo>
                  <a:lnTo>
                    <a:pt x="129" y="100"/>
                  </a:lnTo>
                  <a:lnTo>
                    <a:pt x="129" y="106"/>
                  </a:lnTo>
                  <a:lnTo>
                    <a:pt x="129" y="112"/>
                  </a:lnTo>
                  <a:lnTo>
                    <a:pt x="129" y="118"/>
                  </a:lnTo>
                  <a:lnTo>
                    <a:pt x="136" y="118"/>
                  </a:lnTo>
                  <a:lnTo>
                    <a:pt x="141" y="118"/>
                  </a:lnTo>
                  <a:lnTo>
                    <a:pt x="141" y="124"/>
                  </a:lnTo>
                  <a:lnTo>
                    <a:pt x="147" y="124"/>
                  </a:lnTo>
                  <a:lnTo>
                    <a:pt x="147" y="130"/>
                  </a:lnTo>
                  <a:lnTo>
                    <a:pt x="154" y="130"/>
                  </a:lnTo>
                  <a:lnTo>
                    <a:pt x="159" y="130"/>
                  </a:lnTo>
                  <a:lnTo>
                    <a:pt x="165" y="130"/>
                  </a:lnTo>
                  <a:lnTo>
                    <a:pt x="165" y="136"/>
                  </a:lnTo>
                  <a:lnTo>
                    <a:pt x="170" y="136"/>
                  </a:lnTo>
                  <a:lnTo>
                    <a:pt x="177" y="136"/>
                  </a:lnTo>
                  <a:lnTo>
                    <a:pt x="177" y="141"/>
                  </a:lnTo>
                  <a:lnTo>
                    <a:pt x="177" y="147"/>
                  </a:lnTo>
                  <a:lnTo>
                    <a:pt x="177" y="154"/>
                  </a:lnTo>
                  <a:lnTo>
                    <a:pt x="177" y="159"/>
                  </a:lnTo>
                  <a:lnTo>
                    <a:pt x="177" y="165"/>
                  </a:lnTo>
                  <a:lnTo>
                    <a:pt x="177" y="172"/>
                  </a:lnTo>
                  <a:lnTo>
                    <a:pt x="177" y="177"/>
                  </a:lnTo>
                  <a:lnTo>
                    <a:pt x="177" y="183"/>
                  </a:lnTo>
                  <a:lnTo>
                    <a:pt x="177" y="189"/>
                  </a:lnTo>
                  <a:lnTo>
                    <a:pt x="177" y="195"/>
                  </a:lnTo>
                  <a:lnTo>
                    <a:pt x="177" y="201"/>
                  </a:lnTo>
                  <a:lnTo>
                    <a:pt x="177" y="206"/>
                  </a:lnTo>
                  <a:lnTo>
                    <a:pt x="177" y="213"/>
                  </a:lnTo>
                  <a:lnTo>
                    <a:pt x="177" y="218"/>
                  </a:lnTo>
                  <a:lnTo>
                    <a:pt x="177" y="231"/>
                  </a:lnTo>
                  <a:lnTo>
                    <a:pt x="177" y="236"/>
                  </a:lnTo>
                  <a:lnTo>
                    <a:pt x="177" y="242"/>
                  </a:lnTo>
                  <a:lnTo>
                    <a:pt x="177" y="249"/>
                  </a:lnTo>
                  <a:lnTo>
                    <a:pt x="177" y="260"/>
                  </a:lnTo>
                  <a:lnTo>
                    <a:pt x="177" y="265"/>
                  </a:lnTo>
                  <a:lnTo>
                    <a:pt x="177" y="272"/>
                  </a:lnTo>
                  <a:lnTo>
                    <a:pt x="177" y="277"/>
                  </a:lnTo>
                  <a:lnTo>
                    <a:pt x="177" y="283"/>
                  </a:lnTo>
                  <a:lnTo>
                    <a:pt x="170" y="283"/>
                  </a:lnTo>
                  <a:lnTo>
                    <a:pt x="165" y="283"/>
                  </a:lnTo>
                  <a:lnTo>
                    <a:pt x="159" y="283"/>
                  </a:lnTo>
                  <a:lnTo>
                    <a:pt x="154" y="283"/>
                  </a:lnTo>
                  <a:lnTo>
                    <a:pt x="147" y="283"/>
                  </a:lnTo>
                  <a:lnTo>
                    <a:pt x="141" y="283"/>
                  </a:lnTo>
                  <a:lnTo>
                    <a:pt x="136" y="283"/>
                  </a:lnTo>
                  <a:lnTo>
                    <a:pt x="129" y="283"/>
                  </a:lnTo>
                  <a:lnTo>
                    <a:pt x="124" y="283"/>
                  </a:lnTo>
                  <a:lnTo>
                    <a:pt x="118" y="283"/>
                  </a:lnTo>
                  <a:lnTo>
                    <a:pt x="112" y="283"/>
                  </a:lnTo>
                  <a:lnTo>
                    <a:pt x="106" y="283"/>
                  </a:lnTo>
                  <a:lnTo>
                    <a:pt x="100" y="283"/>
                  </a:lnTo>
                  <a:lnTo>
                    <a:pt x="95" y="283"/>
                  </a:lnTo>
                  <a:lnTo>
                    <a:pt x="95" y="290"/>
                  </a:lnTo>
                  <a:lnTo>
                    <a:pt x="95" y="295"/>
                  </a:lnTo>
                  <a:lnTo>
                    <a:pt x="95" y="308"/>
                  </a:lnTo>
                  <a:lnTo>
                    <a:pt x="95" y="313"/>
                  </a:lnTo>
                  <a:lnTo>
                    <a:pt x="95" y="319"/>
                  </a:lnTo>
                  <a:lnTo>
                    <a:pt x="95" y="331"/>
                  </a:lnTo>
                  <a:lnTo>
                    <a:pt x="95" y="337"/>
                  </a:lnTo>
                  <a:lnTo>
                    <a:pt x="95" y="342"/>
                  </a:lnTo>
                  <a:lnTo>
                    <a:pt x="95" y="349"/>
                  </a:lnTo>
                  <a:lnTo>
                    <a:pt x="95" y="354"/>
                  </a:lnTo>
                  <a:lnTo>
                    <a:pt x="95" y="360"/>
                  </a:lnTo>
                  <a:lnTo>
                    <a:pt x="95" y="367"/>
                  </a:lnTo>
                  <a:lnTo>
                    <a:pt x="95" y="372"/>
                  </a:lnTo>
                  <a:lnTo>
                    <a:pt x="95" y="378"/>
                  </a:lnTo>
                  <a:lnTo>
                    <a:pt x="95" y="383"/>
                  </a:lnTo>
                  <a:lnTo>
                    <a:pt x="95" y="396"/>
                  </a:lnTo>
                  <a:lnTo>
                    <a:pt x="95" y="401"/>
                  </a:lnTo>
                  <a:lnTo>
                    <a:pt x="95" y="408"/>
                  </a:lnTo>
                  <a:lnTo>
                    <a:pt x="100" y="408"/>
                  </a:lnTo>
                  <a:lnTo>
                    <a:pt x="106" y="408"/>
                  </a:lnTo>
                  <a:lnTo>
                    <a:pt x="112" y="401"/>
                  </a:lnTo>
                  <a:lnTo>
                    <a:pt x="118" y="401"/>
                  </a:lnTo>
                  <a:lnTo>
                    <a:pt x="124" y="401"/>
                  </a:lnTo>
                  <a:lnTo>
                    <a:pt x="129" y="401"/>
                  </a:lnTo>
                  <a:lnTo>
                    <a:pt x="136" y="401"/>
                  </a:lnTo>
                  <a:lnTo>
                    <a:pt x="141" y="401"/>
                  </a:lnTo>
                  <a:lnTo>
                    <a:pt x="147" y="401"/>
                  </a:lnTo>
                  <a:lnTo>
                    <a:pt x="154" y="401"/>
                  </a:lnTo>
                  <a:lnTo>
                    <a:pt x="154" y="408"/>
                  </a:lnTo>
                  <a:lnTo>
                    <a:pt x="147" y="408"/>
                  </a:lnTo>
                  <a:lnTo>
                    <a:pt x="154" y="408"/>
                  </a:lnTo>
                  <a:lnTo>
                    <a:pt x="154" y="414"/>
                  </a:lnTo>
                  <a:lnTo>
                    <a:pt x="154" y="419"/>
                  </a:lnTo>
                  <a:lnTo>
                    <a:pt x="154" y="426"/>
                  </a:lnTo>
                  <a:lnTo>
                    <a:pt x="154" y="431"/>
                  </a:lnTo>
                  <a:lnTo>
                    <a:pt x="154" y="437"/>
                  </a:lnTo>
                  <a:lnTo>
                    <a:pt x="154" y="443"/>
                  </a:lnTo>
                  <a:lnTo>
                    <a:pt x="159" y="443"/>
                  </a:lnTo>
                  <a:lnTo>
                    <a:pt x="154" y="443"/>
                  </a:lnTo>
                  <a:lnTo>
                    <a:pt x="159" y="443"/>
                  </a:lnTo>
                  <a:lnTo>
                    <a:pt x="159" y="449"/>
                  </a:lnTo>
                  <a:lnTo>
                    <a:pt x="159" y="455"/>
                  </a:lnTo>
                  <a:lnTo>
                    <a:pt x="159" y="460"/>
                  </a:lnTo>
                  <a:lnTo>
                    <a:pt x="165" y="460"/>
                  </a:lnTo>
                  <a:lnTo>
                    <a:pt x="165" y="467"/>
                  </a:lnTo>
                  <a:lnTo>
                    <a:pt x="159" y="467"/>
                  </a:lnTo>
                  <a:lnTo>
                    <a:pt x="159" y="473"/>
                  </a:lnTo>
                  <a:lnTo>
                    <a:pt x="165" y="473"/>
                  </a:lnTo>
                  <a:lnTo>
                    <a:pt x="165" y="478"/>
                  </a:lnTo>
                  <a:lnTo>
                    <a:pt x="159" y="478"/>
                  </a:lnTo>
                  <a:lnTo>
                    <a:pt x="159" y="485"/>
                  </a:lnTo>
                  <a:lnTo>
                    <a:pt x="159" y="491"/>
                  </a:lnTo>
                  <a:lnTo>
                    <a:pt x="159" y="496"/>
                  </a:lnTo>
                  <a:lnTo>
                    <a:pt x="159" y="502"/>
                  </a:lnTo>
                  <a:lnTo>
                    <a:pt x="165" y="502"/>
                  </a:lnTo>
                  <a:lnTo>
                    <a:pt x="165" y="508"/>
                  </a:lnTo>
                  <a:lnTo>
                    <a:pt x="165" y="514"/>
                  </a:lnTo>
                  <a:lnTo>
                    <a:pt x="165" y="519"/>
                  </a:lnTo>
                  <a:lnTo>
                    <a:pt x="170" y="519"/>
                  </a:lnTo>
                  <a:lnTo>
                    <a:pt x="170" y="526"/>
                  </a:lnTo>
                  <a:lnTo>
                    <a:pt x="177" y="526"/>
                  </a:lnTo>
                  <a:lnTo>
                    <a:pt x="170" y="526"/>
                  </a:lnTo>
                  <a:lnTo>
                    <a:pt x="170" y="532"/>
                  </a:lnTo>
                  <a:lnTo>
                    <a:pt x="177" y="532"/>
                  </a:lnTo>
                  <a:lnTo>
                    <a:pt x="177" y="537"/>
                  </a:lnTo>
                  <a:lnTo>
                    <a:pt x="183" y="537"/>
                  </a:lnTo>
                  <a:lnTo>
                    <a:pt x="177" y="537"/>
                  </a:lnTo>
                  <a:lnTo>
                    <a:pt x="177" y="544"/>
                  </a:lnTo>
                  <a:lnTo>
                    <a:pt x="177" y="550"/>
                  </a:lnTo>
                  <a:lnTo>
                    <a:pt x="183" y="550"/>
                  </a:lnTo>
                  <a:lnTo>
                    <a:pt x="183" y="555"/>
                  </a:lnTo>
                  <a:lnTo>
                    <a:pt x="183" y="561"/>
                  </a:lnTo>
                  <a:lnTo>
                    <a:pt x="188" y="561"/>
                  </a:lnTo>
                  <a:lnTo>
                    <a:pt x="195" y="561"/>
                  </a:lnTo>
                  <a:lnTo>
                    <a:pt x="195" y="567"/>
                  </a:lnTo>
                  <a:lnTo>
                    <a:pt x="200" y="567"/>
                  </a:lnTo>
                  <a:lnTo>
                    <a:pt x="206" y="567"/>
                  </a:lnTo>
                  <a:lnTo>
                    <a:pt x="206" y="573"/>
                  </a:lnTo>
                  <a:lnTo>
                    <a:pt x="200" y="573"/>
                  </a:lnTo>
                  <a:lnTo>
                    <a:pt x="195" y="573"/>
                  </a:lnTo>
                  <a:lnTo>
                    <a:pt x="195" y="579"/>
                  </a:lnTo>
                  <a:lnTo>
                    <a:pt x="195" y="585"/>
                  </a:lnTo>
                  <a:lnTo>
                    <a:pt x="195" y="591"/>
                  </a:lnTo>
                  <a:lnTo>
                    <a:pt x="200" y="591"/>
                  </a:lnTo>
                  <a:lnTo>
                    <a:pt x="200" y="596"/>
                  </a:lnTo>
                  <a:lnTo>
                    <a:pt x="200" y="603"/>
                  </a:lnTo>
                  <a:lnTo>
                    <a:pt x="206" y="603"/>
                  </a:lnTo>
                  <a:lnTo>
                    <a:pt x="212" y="609"/>
                  </a:lnTo>
                  <a:lnTo>
                    <a:pt x="212" y="614"/>
                  </a:lnTo>
                  <a:lnTo>
                    <a:pt x="212" y="620"/>
                  </a:lnTo>
                  <a:lnTo>
                    <a:pt x="218" y="620"/>
                  </a:lnTo>
                  <a:lnTo>
                    <a:pt x="218" y="627"/>
                  </a:lnTo>
                  <a:lnTo>
                    <a:pt x="212" y="627"/>
                  </a:lnTo>
                  <a:lnTo>
                    <a:pt x="212" y="632"/>
                  </a:lnTo>
                  <a:lnTo>
                    <a:pt x="206" y="632"/>
                  </a:lnTo>
                  <a:lnTo>
                    <a:pt x="200" y="632"/>
                  </a:lnTo>
                  <a:lnTo>
                    <a:pt x="195" y="632"/>
                  </a:lnTo>
                  <a:lnTo>
                    <a:pt x="195" y="638"/>
                  </a:lnTo>
                  <a:lnTo>
                    <a:pt x="188" y="638"/>
                  </a:lnTo>
                  <a:lnTo>
                    <a:pt x="188" y="644"/>
                  </a:lnTo>
                  <a:lnTo>
                    <a:pt x="188" y="650"/>
                  </a:lnTo>
                  <a:lnTo>
                    <a:pt x="195" y="650"/>
                  </a:lnTo>
                  <a:lnTo>
                    <a:pt x="200" y="650"/>
                  </a:lnTo>
                  <a:lnTo>
                    <a:pt x="206" y="656"/>
                  </a:lnTo>
                  <a:lnTo>
                    <a:pt x="200" y="656"/>
                  </a:lnTo>
                  <a:lnTo>
                    <a:pt x="200" y="662"/>
                  </a:lnTo>
                  <a:lnTo>
                    <a:pt x="195" y="662"/>
                  </a:lnTo>
                  <a:lnTo>
                    <a:pt x="188" y="662"/>
                  </a:lnTo>
                  <a:lnTo>
                    <a:pt x="195" y="662"/>
                  </a:lnTo>
                  <a:lnTo>
                    <a:pt x="195" y="668"/>
                  </a:lnTo>
                  <a:lnTo>
                    <a:pt x="188" y="668"/>
                  </a:lnTo>
                  <a:lnTo>
                    <a:pt x="183" y="668"/>
                  </a:lnTo>
                  <a:lnTo>
                    <a:pt x="188" y="668"/>
                  </a:lnTo>
                  <a:lnTo>
                    <a:pt x="188" y="673"/>
                  </a:lnTo>
                  <a:lnTo>
                    <a:pt x="183" y="673"/>
                  </a:lnTo>
                  <a:lnTo>
                    <a:pt x="183" y="679"/>
                  </a:lnTo>
                  <a:lnTo>
                    <a:pt x="188" y="679"/>
                  </a:lnTo>
                  <a:lnTo>
                    <a:pt x="188" y="686"/>
                  </a:lnTo>
                  <a:lnTo>
                    <a:pt x="188" y="679"/>
                  </a:lnTo>
                  <a:lnTo>
                    <a:pt x="188" y="686"/>
                  </a:lnTo>
                  <a:lnTo>
                    <a:pt x="188" y="691"/>
                  </a:lnTo>
                  <a:lnTo>
                    <a:pt x="195" y="691"/>
                  </a:lnTo>
                  <a:lnTo>
                    <a:pt x="195" y="697"/>
                  </a:lnTo>
                  <a:lnTo>
                    <a:pt x="195" y="691"/>
                  </a:lnTo>
                  <a:lnTo>
                    <a:pt x="195" y="697"/>
                  </a:lnTo>
                  <a:lnTo>
                    <a:pt x="200" y="697"/>
                  </a:lnTo>
                  <a:lnTo>
                    <a:pt x="200" y="703"/>
                  </a:lnTo>
                  <a:lnTo>
                    <a:pt x="206" y="703"/>
                  </a:lnTo>
                  <a:lnTo>
                    <a:pt x="212" y="703"/>
                  </a:lnTo>
                  <a:lnTo>
                    <a:pt x="212" y="709"/>
                  </a:lnTo>
                  <a:lnTo>
                    <a:pt x="206" y="709"/>
                  </a:lnTo>
                  <a:lnTo>
                    <a:pt x="200" y="709"/>
                  </a:lnTo>
                  <a:lnTo>
                    <a:pt x="195" y="709"/>
                  </a:lnTo>
                  <a:lnTo>
                    <a:pt x="188" y="709"/>
                  </a:lnTo>
                  <a:lnTo>
                    <a:pt x="183" y="709"/>
                  </a:lnTo>
                  <a:lnTo>
                    <a:pt x="177" y="709"/>
                  </a:lnTo>
                  <a:lnTo>
                    <a:pt x="170" y="709"/>
                  </a:lnTo>
                  <a:lnTo>
                    <a:pt x="165" y="709"/>
                  </a:lnTo>
                  <a:lnTo>
                    <a:pt x="159" y="709"/>
                  </a:lnTo>
                  <a:lnTo>
                    <a:pt x="159" y="715"/>
                  </a:lnTo>
                  <a:lnTo>
                    <a:pt x="159" y="721"/>
                  </a:lnTo>
                  <a:lnTo>
                    <a:pt x="159" y="727"/>
                  </a:lnTo>
                  <a:lnTo>
                    <a:pt x="159" y="733"/>
                  </a:lnTo>
                  <a:lnTo>
                    <a:pt x="159" y="738"/>
                  </a:lnTo>
                  <a:lnTo>
                    <a:pt x="159" y="745"/>
                  </a:lnTo>
                  <a:lnTo>
                    <a:pt x="159" y="750"/>
                  </a:lnTo>
                  <a:lnTo>
                    <a:pt x="159" y="756"/>
                  </a:lnTo>
                  <a:lnTo>
                    <a:pt x="159" y="763"/>
                  </a:lnTo>
                  <a:lnTo>
                    <a:pt x="159" y="768"/>
                  </a:lnTo>
                  <a:lnTo>
                    <a:pt x="159" y="774"/>
                  </a:lnTo>
                  <a:lnTo>
                    <a:pt x="159" y="780"/>
                  </a:lnTo>
                  <a:lnTo>
                    <a:pt x="159" y="792"/>
                  </a:lnTo>
                  <a:lnTo>
                    <a:pt x="159" y="797"/>
                  </a:lnTo>
                  <a:lnTo>
                    <a:pt x="159" y="804"/>
                  </a:lnTo>
                  <a:lnTo>
                    <a:pt x="159" y="809"/>
                  </a:lnTo>
                  <a:lnTo>
                    <a:pt x="159" y="815"/>
                  </a:lnTo>
                  <a:lnTo>
                    <a:pt x="159" y="822"/>
                  </a:lnTo>
                  <a:lnTo>
                    <a:pt x="159" y="827"/>
                  </a:lnTo>
                  <a:lnTo>
                    <a:pt x="159" y="833"/>
                  </a:lnTo>
                  <a:lnTo>
                    <a:pt x="154" y="833"/>
                  </a:lnTo>
                  <a:lnTo>
                    <a:pt x="147" y="833"/>
                  </a:lnTo>
                  <a:lnTo>
                    <a:pt x="141" y="833"/>
                  </a:lnTo>
                  <a:lnTo>
                    <a:pt x="136" y="833"/>
                  </a:lnTo>
                  <a:lnTo>
                    <a:pt x="129" y="833"/>
                  </a:lnTo>
                  <a:lnTo>
                    <a:pt x="112" y="833"/>
                  </a:lnTo>
                  <a:lnTo>
                    <a:pt x="106" y="833"/>
                  </a:lnTo>
                  <a:lnTo>
                    <a:pt x="100" y="833"/>
                  </a:lnTo>
                  <a:lnTo>
                    <a:pt x="88" y="833"/>
                  </a:lnTo>
                  <a:lnTo>
                    <a:pt x="82" y="833"/>
                  </a:lnTo>
                  <a:lnTo>
                    <a:pt x="77" y="833"/>
                  </a:lnTo>
                  <a:lnTo>
                    <a:pt x="64" y="833"/>
                  </a:lnTo>
                  <a:lnTo>
                    <a:pt x="59" y="833"/>
                  </a:lnTo>
                  <a:lnTo>
                    <a:pt x="53" y="833"/>
                  </a:lnTo>
                  <a:lnTo>
                    <a:pt x="47" y="833"/>
                  </a:lnTo>
                  <a:lnTo>
                    <a:pt x="35" y="833"/>
                  </a:lnTo>
                  <a:lnTo>
                    <a:pt x="30" y="833"/>
                  </a:lnTo>
                  <a:lnTo>
                    <a:pt x="23" y="833"/>
                  </a:lnTo>
                  <a:lnTo>
                    <a:pt x="18" y="833"/>
                  </a:lnTo>
                  <a:lnTo>
                    <a:pt x="0" y="833"/>
                  </a:lnTo>
                  <a:lnTo>
                    <a:pt x="0" y="827"/>
                  </a:lnTo>
                  <a:lnTo>
                    <a:pt x="0" y="833"/>
                  </a:lnTo>
                  <a:lnTo>
                    <a:pt x="18" y="12"/>
                  </a:ln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12">
              <a:extLst>
                <a:ext uri="{FF2B5EF4-FFF2-40B4-BE49-F238E27FC236}">
                  <a16:creationId xmlns:a16="http://schemas.microsoft.com/office/drawing/2014/main" id="{A00590CB-1C40-74B4-D492-ED7EE43F94F2}"/>
                </a:ext>
              </a:extLst>
            </p:cNvPr>
            <p:cNvSpPr>
              <a:spLocks/>
            </p:cNvSpPr>
            <p:nvPr/>
          </p:nvSpPr>
          <p:spPr bwMode="auto">
            <a:xfrm>
              <a:off x="5688013" y="3171825"/>
              <a:ext cx="346075" cy="1322388"/>
            </a:xfrm>
            <a:custGeom>
              <a:avLst/>
              <a:gdLst>
                <a:gd name="T0" fmla="*/ 30 w 218"/>
                <a:gd name="T1" fmla="*/ 12 h 833"/>
                <a:gd name="T2" fmla="*/ 53 w 218"/>
                <a:gd name="T3" fmla="*/ 0 h 833"/>
                <a:gd name="T4" fmla="*/ 88 w 218"/>
                <a:gd name="T5" fmla="*/ 0 h 833"/>
                <a:gd name="T6" fmla="*/ 88 w 218"/>
                <a:gd name="T7" fmla="*/ 29 h 833"/>
                <a:gd name="T8" fmla="*/ 95 w 218"/>
                <a:gd name="T9" fmla="*/ 53 h 833"/>
                <a:gd name="T10" fmla="*/ 118 w 218"/>
                <a:gd name="T11" fmla="*/ 59 h 833"/>
                <a:gd name="T12" fmla="*/ 124 w 218"/>
                <a:gd name="T13" fmla="*/ 82 h 833"/>
                <a:gd name="T14" fmla="*/ 129 w 218"/>
                <a:gd name="T15" fmla="*/ 106 h 833"/>
                <a:gd name="T16" fmla="*/ 141 w 218"/>
                <a:gd name="T17" fmla="*/ 124 h 833"/>
                <a:gd name="T18" fmla="*/ 165 w 218"/>
                <a:gd name="T19" fmla="*/ 130 h 833"/>
                <a:gd name="T20" fmla="*/ 177 w 218"/>
                <a:gd name="T21" fmla="*/ 147 h 833"/>
                <a:gd name="T22" fmla="*/ 177 w 218"/>
                <a:gd name="T23" fmla="*/ 177 h 833"/>
                <a:gd name="T24" fmla="*/ 177 w 218"/>
                <a:gd name="T25" fmla="*/ 206 h 833"/>
                <a:gd name="T26" fmla="*/ 177 w 218"/>
                <a:gd name="T27" fmla="*/ 242 h 833"/>
                <a:gd name="T28" fmla="*/ 177 w 218"/>
                <a:gd name="T29" fmla="*/ 277 h 833"/>
                <a:gd name="T30" fmla="*/ 154 w 218"/>
                <a:gd name="T31" fmla="*/ 283 h 833"/>
                <a:gd name="T32" fmla="*/ 124 w 218"/>
                <a:gd name="T33" fmla="*/ 283 h 833"/>
                <a:gd name="T34" fmla="*/ 95 w 218"/>
                <a:gd name="T35" fmla="*/ 283 h 833"/>
                <a:gd name="T36" fmla="*/ 95 w 218"/>
                <a:gd name="T37" fmla="*/ 319 h 833"/>
                <a:gd name="T38" fmla="*/ 95 w 218"/>
                <a:gd name="T39" fmla="*/ 354 h 833"/>
                <a:gd name="T40" fmla="*/ 95 w 218"/>
                <a:gd name="T41" fmla="*/ 383 h 833"/>
                <a:gd name="T42" fmla="*/ 106 w 218"/>
                <a:gd name="T43" fmla="*/ 408 h 833"/>
                <a:gd name="T44" fmla="*/ 136 w 218"/>
                <a:gd name="T45" fmla="*/ 401 h 833"/>
                <a:gd name="T46" fmla="*/ 147 w 218"/>
                <a:gd name="T47" fmla="*/ 408 h 833"/>
                <a:gd name="T48" fmla="*/ 154 w 218"/>
                <a:gd name="T49" fmla="*/ 431 h 833"/>
                <a:gd name="T50" fmla="*/ 159 w 218"/>
                <a:gd name="T51" fmla="*/ 443 h 833"/>
                <a:gd name="T52" fmla="*/ 165 w 218"/>
                <a:gd name="T53" fmla="*/ 467 h 833"/>
                <a:gd name="T54" fmla="*/ 159 w 218"/>
                <a:gd name="T55" fmla="*/ 478 h 833"/>
                <a:gd name="T56" fmla="*/ 165 w 218"/>
                <a:gd name="T57" fmla="*/ 502 h 833"/>
                <a:gd name="T58" fmla="*/ 170 w 218"/>
                <a:gd name="T59" fmla="*/ 526 h 833"/>
                <a:gd name="T60" fmla="*/ 177 w 218"/>
                <a:gd name="T61" fmla="*/ 537 h 833"/>
                <a:gd name="T62" fmla="*/ 183 w 218"/>
                <a:gd name="T63" fmla="*/ 550 h 833"/>
                <a:gd name="T64" fmla="*/ 195 w 218"/>
                <a:gd name="T65" fmla="*/ 567 h 833"/>
                <a:gd name="T66" fmla="*/ 195 w 218"/>
                <a:gd name="T67" fmla="*/ 573 h 833"/>
                <a:gd name="T68" fmla="*/ 200 w 218"/>
                <a:gd name="T69" fmla="*/ 596 h 833"/>
                <a:gd name="T70" fmla="*/ 212 w 218"/>
                <a:gd name="T71" fmla="*/ 620 h 833"/>
                <a:gd name="T72" fmla="*/ 206 w 218"/>
                <a:gd name="T73" fmla="*/ 632 h 833"/>
                <a:gd name="T74" fmla="*/ 188 w 218"/>
                <a:gd name="T75" fmla="*/ 644 h 833"/>
                <a:gd name="T76" fmla="*/ 200 w 218"/>
                <a:gd name="T77" fmla="*/ 656 h 833"/>
                <a:gd name="T78" fmla="*/ 195 w 218"/>
                <a:gd name="T79" fmla="*/ 668 h 833"/>
                <a:gd name="T80" fmla="*/ 183 w 218"/>
                <a:gd name="T81" fmla="*/ 673 h 833"/>
                <a:gd name="T82" fmla="*/ 188 w 218"/>
                <a:gd name="T83" fmla="*/ 686 h 833"/>
                <a:gd name="T84" fmla="*/ 195 w 218"/>
                <a:gd name="T85" fmla="*/ 697 h 833"/>
                <a:gd name="T86" fmla="*/ 212 w 218"/>
                <a:gd name="T87" fmla="*/ 709 h 833"/>
                <a:gd name="T88" fmla="*/ 183 w 218"/>
                <a:gd name="T89" fmla="*/ 709 h 833"/>
                <a:gd name="T90" fmla="*/ 159 w 218"/>
                <a:gd name="T91" fmla="*/ 715 h 833"/>
                <a:gd name="T92" fmla="*/ 159 w 218"/>
                <a:gd name="T93" fmla="*/ 745 h 833"/>
                <a:gd name="T94" fmla="*/ 159 w 218"/>
                <a:gd name="T95" fmla="*/ 774 h 833"/>
                <a:gd name="T96" fmla="*/ 159 w 218"/>
                <a:gd name="T97" fmla="*/ 809 h 833"/>
                <a:gd name="T98" fmla="*/ 154 w 218"/>
                <a:gd name="T99" fmla="*/ 833 h 833"/>
                <a:gd name="T100" fmla="*/ 112 w 218"/>
                <a:gd name="T101" fmla="*/ 833 h 833"/>
                <a:gd name="T102" fmla="*/ 77 w 218"/>
                <a:gd name="T103" fmla="*/ 833 h 833"/>
                <a:gd name="T104" fmla="*/ 35 w 218"/>
                <a:gd name="T105" fmla="*/ 833 h 833"/>
                <a:gd name="T106" fmla="*/ 0 w 218"/>
                <a:gd name="T107" fmla="*/ 827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8" h="833">
                  <a:moveTo>
                    <a:pt x="18" y="12"/>
                  </a:moveTo>
                  <a:lnTo>
                    <a:pt x="18" y="5"/>
                  </a:lnTo>
                  <a:lnTo>
                    <a:pt x="23" y="5"/>
                  </a:lnTo>
                  <a:lnTo>
                    <a:pt x="30" y="5"/>
                  </a:lnTo>
                  <a:lnTo>
                    <a:pt x="30" y="12"/>
                  </a:lnTo>
                  <a:lnTo>
                    <a:pt x="30" y="18"/>
                  </a:lnTo>
                  <a:lnTo>
                    <a:pt x="35" y="18"/>
                  </a:lnTo>
                  <a:lnTo>
                    <a:pt x="41" y="18"/>
                  </a:lnTo>
                  <a:lnTo>
                    <a:pt x="47" y="12"/>
                  </a:lnTo>
                  <a:lnTo>
                    <a:pt x="53" y="0"/>
                  </a:lnTo>
                  <a:lnTo>
                    <a:pt x="59" y="0"/>
                  </a:lnTo>
                  <a:lnTo>
                    <a:pt x="64" y="0"/>
                  </a:lnTo>
                  <a:lnTo>
                    <a:pt x="77" y="0"/>
                  </a:lnTo>
                  <a:lnTo>
                    <a:pt x="82" y="0"/>
                  </a:lnTo>
                  <a:lnTo>
                    <a:pt x="88" y="0"/>
                  </a:lnTo>
                  <a:lnTo>
                    <a:pt x="88" y="5"/>
                  </a:lnTo>
                  <a:lnTo>
                    <a:pt x="88" y="12"/>
                  </a:lnTo>
                  <a:lnTo>
                    <a:pt x="88" y="18"/>
                  </a:lnTo>
                  <a:lnTo>
                    <a:pt x="88" y="23"/>
                  </a:lnTo>
                  <a:lnTo>
                    <a:pt x="88" y="29"/>
                  </a:lnTo>
                  <a:lnTo>
                    <a:pt x="88" y="35"/>
                  </a:lnTo>
                  <a:lnTo>
                    <a:pt x="88" y="41"/>
                  </a:lnTo>
                  <a:lnTo>
                    <a:pt x="88" y="47"/>
                  </a:lnTo>
                  <a:lnTo>
                    <a:pt x="88" y="53"/>
                  </a:lnTo>
                  <a:lnTo>
                    <a:pt x="95" y="53"/>
                  </a:lnTo>
                  <a:lnTo>
                    <a:pt x="100" y="53"/>
                  </a:lnTo>
                  <a:lnTo>
                    <a:pt x="100" y="59"/>
                  </a:lnTo>
                  <a:lnTo>
                    <a:pt x="106" y="59"/>
                  </a:lnTo>
                  <a:lnTo>
                    <a:pt x="112" y="59"/>
                  </a:lnTo>
                  <a:lnTo>
                    <a:pt x="118" y="59"/>
                  </a:lnTo>
                  <a:lnTo>
                    <a:pt x="124" y="59"/>
                  </a:lnTo>
                  <a:lnTo>
                    <a:pt x="124" y="64"/>
                  </a:lnTo>
                  <a:lnTo>
                    <a:pt x="124" y="71"/>
                  </a:lnTo>
                  <a:lnTo>
                    <a:pt x="124" y="77"/>
                  </a:lnTo>
                  <a:lnTo>
                    <a:pt x="124" y="82"/>
                  </a:lnTo>
                  <a:lnTo>
                    <a:pt x="124" y="88"/>
                  </a:lnTo>
                  <a:lnTo>
                    <a:pt x="124" y="95"/>
                  </a:lnTo>
                  <a:lnTo>
                    <a:pt x="124" y="100"/>
                  </a:lnTo>
                  <a:lnTo>
                    <a:pt x="129" y="100"/>
                  </a:lnTo>
                  <a:lnTo>
                    <a:pt x="129" y="106"/>
                  </a:lnTo>
                  <a:lnTo>
                    <a:pt x="129" y="112"/>
                  </a:lnTo>
                  <a:lnTo>
                    <a:pt x="129" y="118"/>
                  </a:lnTo>
                  <a:lnTo>
                    <a:pt x="136" y="118"/>
                  </a:lnTo>
                  <a:lnTo>
                    <a:pt x="141" y="118"/>
                  </a:lnTo>
                  <a:lnTo>
                    <a:pt x="141" y="124"/>
                  </a:lnTo>
                  <a:lnTo>
                    <a:pt x="147" y="124"/>
                  </a:lnTo>
                  <a:lnTo>
                    <a:pt x="147" y="130"/>
                  </a:lnTo>
                  <a:lnTo>
                    <a:pt x="154" y="130"/>
                  </a:lnTo>
                  <a:lnTo>
                    <a:pt x="159" y="130"/>
                  </a:lnTo>
                  <a:lnTo>
                    <a:pt x="165" y="130"/>
                  </a:lnTo>
                  <a:lnTo>
                    <a:pt x="165" y="136"/>
                  </a:lnTo>
                  <a:lnTo>
                    <a:pt x="170" y="136"/>
                  </a:lnTo>
                  <a:lnTo>
                    <a:pt x="177" y="136"/>
                  </a:lnTo>
                  <a:lnTo>
                    <a:pt x="177" y="141"/>
                  </a:lnTo>
                  <a:lnTo>
                    <a:pt x="177" y="147"/>
                  </a:lnTo>
                  <a:lnTo>
                    <a:pt x="177" y="154"/>
                  </a:lnTo>
                  <a:lnTo>
                    <a:pt x="177" y="159"/>
                  </a:lnTo>
                  <a:lnTo>
                    <a:pt x="177" y="165"/>
                  </a:lnTo>
                  <a:lnTo>
                    <a:pt x="177" y="172"/>
                  </a:lnTo>
                  <a:lnTo>
                    <a:pt x="177" y="177"/>
                  </a:lnTo>
                  <a:lnTo>
                    <a:pt x="177" y="183"/>
                  </a:lnTo>
                  <a:lnTo>
                    <a:pt x="177" y="189"/>
                  </a:lnTo>
                  <a:lnTo>
                    <a:pt x="177" y="195"/>
                  </a:lnTo>
                  <a:lnTo>
                    <a:pt x="177" y="201"/>
                  </a:lnTo>
                  <a:lnTo>
                    <a:pt x="177" y="206"/>
                  </a:lnTo>
                  <a:lnTo>
                    <a:pt x="177" y="213"/>
                  </a:lnTo>
                  <a:lnTo>
                    <a:pt x="177" y="218"/>
                  </a:lnTo>
                  <a:lnTo>
                    <a:pt x="177" y="231"/>
                  </a:lnTo>
                  <a:lnTo>
                    <a:pt x="177" y="236"/>
                  </a:lnTo>
                  <a:lnTo>
                    <a:pt x="177" y="242"/>
                  </a:lnTo>
                  <a:lnTo>
                    <a:pt x="177" y="249"/>
                  </a:lnTo>
                  <a:lnTo>
                    <a:pt x="177" y="260"/>
                  </a:lnTo>
                  <a:lnTo>
                    <a:pt x="177" y="265"/>
                  </a:lnTo>
                  <a:lnTo>
                    <a:pt x="177" y="272"/>
                  </a:lnTo>
                  <a:lnTo>
                    <a:pt x="177" y="277"/>
                  </a:lnTo>
                  <a:lnTo>
                    <a:pt x="177" y="283"/>
                  </a:lnTo>
                  <a:lnTo>
                    <a:pt x="170" y="283"/>
                  </a:lnTo>
                  <a:lnTo>
                    <a:pt x="165" y="283"/>
                  </a:lnTo>
                  <a:lnTo>
                    <a:pt x="159" y="283"/>
                  </a:lnTo>
                  <a:lnTo>
                    <a:pt x="154" y="283"/>
                  </a:lnTo>
                  <a:lnTo>
                    <a:pt x="147" y="283"/>
                  </a:lnTo>
                  <a:lnTo>
                    <a:pt x="141" y="283"/>
                  </a:lnTo>
                  <a:lnTo>
                    <a:pt x="136" y="283"/>
                  </a:lnTo>
                  <a:lnTo>
                    <a:pt x="129" y="283"/>
                  </a:lnTo>
                  <a:lnTo>
                    <a:pt x="124" y="283"/>
                  </a:lnTo>
                  <a:lnTo>
                    <a:pt x="118" y="283"/>
                  </a:lnTo>
                  <a:lnTo>
                    <a:pt x="112" y="283"/>
                  </a:lnTo>
                  <a:lnTo>
                    <a:pt x="106" y="283"/>
                  </a:lnTo>
                  <a:lnTo>
                    <a:pt x="100" y="283"/>
                  </a:lnTo>
                  <a:lnTo>
                    <a:pt x="95" y="283"/>
                  </a:lnTo>
                  <a:lnTo>
                    <a:pt x="95" y="290"/>
                  </a:lnTo>
                  <a:lnTo>
                    <a:pt x="95" y="295"/>
                  </a:lnTo>
                  <a:lnTo>
                    <a:pt x="95" y="308"/>
                  </a:lnTo>
                  <a:lnTo>
                    <a:pt x="95" y="313"/>
                  </a:lnTo>
                  <a:lnTo>
                    <a:pt x="95" y="319"/>
                  </a:lnTo>
                  <a:lnTo>
                    <a:pt x="95" y="331"/>
                  </a:lnTo>
                  <a:lnTo>
                    <a:pt x="95" y="337"/>
                  </a:lnTo>
                  <a:lnTo>
                    <a:pt x="95" y="342"/>
                  </a:lnTo>
                  <a:lnTo>
                    <a:pt x="95" y="349"/>
                  </a:lnTo>
                  <a:lnTo>
                    <a:pt x="95" y="354"/>
                  </a:lnTo>
                  <a:lnTo>
                    <a:pt x="95" y="360"/>
                  </a:lnTo>
                  <a:lnTo>
                    <a:pt x="95" y="367"/>
                  </a:lnTo>
                  <a:lnTo>
                    <a:pt x="95" y="372"/>
                  </a:lnTo>
                  <a:lnTo>
                    <a:pt x="95" y="378"/>
                  </a:lnTo>
                  <a:lnTo>
                    <a:pt x="95" y="383"/>
                  </a:lnTo>
                  <a:lnTo>
                    <a:pt x="95" y="396"/>
                  </a:lnTo>
                  <a:lnTo>
                    <a:pt x="95" y="401"/>
                  </a:lnTo>
                  <a:lnTo>
                    <a:pt x="95" y="408"/>
                  </a:lnTo>
                  <a:lnTo>
                    <a:pt x="100" y="408"/>
                  </a:lnTo>
                  <a:lnTo>
                    <a:pt x="106" y="408"/>
                  </a:lnTo>
                  <a:lnTo>
                    <a:pt x="112" y="401"/>
                  </a:lnTo>
                  <a:lnTo>
                    <a:pt x="118" y="401"/>
                  </a:lnTo>
                  <a:lnTo>
                    <a:pt x="124" y="401"/>
                  </a:lnTo>
                  <a:lnTo>
                    <a:pt x="129" y="401"/>
                  </a:lnTo>
                  <a:lnTo>
                    <a:pt x="136" y="401"/>
                  </a:lnTo>
                  <a:lnTo>
                    <a:pt x="141" y="401"/>
                  </a:lnTo>
                  <a:lnTo>
                    <a:pt x="147" y="401"/>
                  </a:lnTo>
                  <a:lnTo>
                    <a:pt x="154" y="401"/>
                  </a:lnTo>
                  <a:lnTo>
                    <a:pt x="154" y="408"/>
                  </a:lnTo>
                  <a:lnTo>
                    <a:pt x="147" y="408"/>
                  </a:lnTo>
                  <a:lnTo>
                    <a:pt x="154" y="408"/>
                  </a:lnTo>
                  <a:lnTo>
                    <a:pt x="154" y="414"/>
                  </a:lnTo>
                  <a:lnTo>
                    <a:pt x="154" y="419"/>
                  </a:lnTo>
                  <a:lnTo>
                    <a:pt x="154" y="426"/>
                  </a:lnTo>
                  <a:lnTo>
                    <a:pt x="154" y="431"/>
                  </a:lnTo>
                  <a:lnTo>
                    <a:pt x="154" y="437"/>
                  </a:lnTo>
                  <a:lnTo>
                    <a:pt x="154" y="443"/>
                  </a:lnTo>
                  <a:lnTo>
                    <a:pt x="159" y="443"/>
                  </a:lnTo>
                  <a:lnTo>
                    <a:pt x="154" y="443"/>
                  </a:lnTo>
                  <a:lnTo>
                    <a:pt x="159" y="443"/>
                  </a:lnTo>
                  <a:lnTo>
                    <a:pt x="159" y="449"/>
                  </a:lnTo>
                  <a:lnTo>
                    <a:pt x="159" y="455"/>
                  </a:lnTo>
                  <a:lnTo>
                    <a:pt x="159" y="460"/>
                  </a:lnTo>
                  <a:lnTo>
                    <a:pt x="165" y="460"/>
                  </a:lnTo>
                  <a:lnTo>
                    <a:pt x="165" y="467"/>
                  </a:lnTo>
                  <a:lnTo>
                    <a:pt x="159" y="467"/>
                  </a:lnTo>
                  <a:lnTo>
                    <a:pt x="159" y="473"/>
                  </a:lnTo>
                  <a:lnTo>
                    <a:pt x="165" y="473"/>
                  </a:lnTo>
                  <a:lnTo>
                    <a:pt x="165" y="478"/>
                  </a:lnTo>
                  <a:lnTo>
                    <a:pt x="159" y="478"/>
                  </a:lnTo>
                  <a:lnTo>
                    <a:pt x="159" y="485"/>
                  </a:lnTo>
                  <a:lnTo>
                    <a:pt x="159" y="491"/>
                  </a:lnTo>
                  <a:lnTo>
                    <a:pt x="159" y="496"/>
                  </a:lnTo>
                  <a:lnTo>
                    <a:pt x="159" y="502"/>
                  </a:lnTo>
                  <a:lnTo>
                    <a:pt x="165" y="502"/>
                  </a:lnTo>
                  <a:lnTo>
                    <a:pt x="165" y="508"/>
                  </a:lnTo>
                  <a:lnTo>
                    <a:pt x="165" y="514"/>
                  </a:lnTo>
                  <a:lnTo>
                    <a:pt x="165" y="519"/>
                  </a:lnTo>
                  <a:lnTo>
                    <a:pt x="170" y="519"/>
                  </a:lnTo>
                  <a:lnTo>
                    <a:pt x="170" y="526"/>
                  </a:lnTo>
                  <a:lnTo>
                    <a:pt x="177" y="526"/>
                  </a:lnTo>
                  <a:lnTo>
                    <a:pt x="170" y="526"/>
                  </a:lnTo>
                  <a:lnTo>
                    <a:pt x="170" y="532"/>
                  </a:lnTo>
                  <a:lnTo>
                    <a:pt x="177" y="532"/>
                  </a:lnTo>
                  <a:lnTo>
                    <a:pt x="177" y="537"/>
                  </a:lnTo>
                  <a:lnTo>
                    <a:pt x="183" y="537"/>
                  </a:lnTo>
                  <a:lnTo>
                    <a:pt x="177" y="537"/>
                  </a:lnTo>
                  <a:lnTo>
                    <a:pt x="177" y="544"/>
                  </a:lnTo>
                  <a:lnTo>
                    <a:pt x="177" y="550"/>
                  </a:lnTo>
                  <a:lnTo>
                    <a:pt x="183" y="550"/>
                  </a:lnTo>
                  <a:lnTo>
                    <a:pt x="183" y="555"/>
                  </a:lnTo>
                  <a:lnTo>
                    <a:pt x="183" y="561"/>
                  </a:lnTo>
                  <a:lnTo>
                    <a:pt x="188" y="561"/>
                  </a:lnTo>
                  <a:lnTo>
                    <a:pt x="195" y="561"/>
                  </a:lnTo>
                  <a:lnTo>
                    <a:pt x="195" y="567"/>
                  </a:lnTo>
                  <a:lnTo>
                    <a:pt x="200" y="567"/>
                  </a:lnTo>
                  <a:lnTo>
                    <a:pt x="206" y="567"/>
                  </a:lnTo>
                  <a:lnTo>
                    <a:pt x="206" y="573"/>
                  </a:lnTo>
                  <a:lnTo>
                    <a:pt x="200" y="573"/>
                  </a:lnTo>
                  <a:lnTo>
                    <a:pt x="195" y="573"/>
                  </a:lnTo>
                  <a:lnTo>
                    <a:pt x="195" y="579"/>
                  </a:lnTo>
                  <a:lnTo>
                    <a:pt x="195" y="585"/>
                  </a:lnTo>
                  <a:lnTo>
                    <a:pt x="195" y="591"/>
                  </a:lnTo>
                  <a:lnTo>
                    <a:pt x="200" y="591"/>
                  </a:lnTo>
                  <a:lnTo>
                    <a:pt x="200" y="596"/>
                  </a:lnTo>
                  <a:lnTo>
                    <a:pt x="200" y="603"/>
                  </a:lnTo>
                  <a:lnTo>
                    <a:pt x="206" y="603"/>
                  </a:lnTo>
                  <a:lnTo>
                    <a:pt x="212" y="609"/>
                  </a:lnTo>
                  <a:lnTo>
                    <a:pt x="212" y="614"/>
                  </a:lnTo>
                  <a:lnTo>
                    <a:pt x="212" y="620"/>
                  </a:lnTo>
                  <a:lnTo>
                    <a:pt x="218" y="620"/>
                  </a:lnTo>
                  <a:lnTo>
                    <a:pt x="218" y="627"/>
                  </a:lnTo>
                  <a:lnTo>
                    <a:pt x="212" y="627"/>
                  </a:lnTo>
                  <a:lnTo>
                    <a:pt x="212" y="632"/>
                  </a:lnTo>
                  <a:lnTo>
                    <a:pt x="206" y="632"/>
                  </a:lnTo>
                  <a:lnTo>
                    <a:pt x="200" y="632"/>
                  </a:lnTo>
                  <a:lnTo>
                    <a:pt x="195" y="632"/>
                  </a:lnTo>
                  <a:lnTo>
                    <a:pt x="195" y="638"/>
                  </a:lnTo>
                  <a:lnTo>
                    <a:pt x="188" y="638"/>
                  </a:lnTo>
                  <a:lnTo>
                    <a:pt x="188" y="644"/>
                  </a:lnTo>
                  <a:lnTo>
                    <a:pt x="188" y="650"/>
                  </a:lnTo>
                  <a:lnTo>
                    <a:pt x="195" y="650"/>
                  </a:lnTo>
                  <a:lnTo>
                    <a:pt x="200" y="650"/>
                  </a:lnTo>
                  <a:lnTo>
                    <a:pt x="206" y="656"/>
                  </a:lnTo>
                  <a:lnTo>
                    <a:pt x="200" y="656"/>
                  </a:lnTo>
                  <a:lnTo>
                    <a:pt x="200" y="662"/>
                  </a:lnTo>
                  <a:lnTo>
                    <a:pt x="195" y="662"/>
                  </a:lnTo>
                  <a:lnTo>
                    <a:pt x="188" y="662"/>
                  </a:lnTo>
                  <a:lnTo>
                    <a:pt x="195" y="662"/>
                  </a:lnTo>
                  <a:lnTo>
                    <a:pt x="195" y="668"/>
                  </a:lnTo>
                  <a:lnTo>
                    <a:pt x="188" y="668"/>
                  </a:lnTo>
                  <a:lnTo>
                    <a:pt x="183" y="668"/>
                  </a:lnTo>
                  <a:lnTo>
                    <a:pt x="188" y="668"/>
                  </a:lnTo>
                  <a:lnTo>
                    <a:pt x="188" y="673"/>
                  </a:lnTo>
                  <a:lnTo>
                    <a:pt x="183" y="673"/>
                  </a:lnTo>
                  <a:lnTo>
                    <a:pt x="183" y="679"/>
                  </a:lnTo>
                  <a:lnTo>
                    <a:pt x="188" y="679"/>
                  </a:lnTo>
                  <a:lnTo>
                    <a:pt x="188" y="686"/>
                  </a:lnTo>
                  <a:lnTo>
                    <a:pt x="188" y="679"/>
                  </a:lnTo>
                  <a:lnTo>
                    <a:pt x="188" y="686"/>
                  </a:lnTo>
                  <a:lnTo>
                    <a:pt x="188" y="691"/>
                  </a:lnTo>
                  <a:lnTo>
                    <a:pt x="195" y="691"/>
                  </a:lnTo>
                  <a:lnTo>
                    <a:pt x="195" y="697"/>
                  </a:lnTo>
                  <a:lnTo>
                    <a:pt x="195" y="691"/>
                  </a:lnTo>
                  <a:lnTo>
                    <a:pt x="195" y="697"/>
                  </a:lnTo>
                  <a:lnTo>
                    <a:pt x="200" y="697"/>
                  </a:lnTo>
                  <a:lnTo>
                    <a:pt x="200" y="703"/>
                  </a:lnTo>
                  <a:lnTo>
                    <a:pt x="206" y="703"/>
                  </a:lnTo>
                  <a:lnTo>
                    <a:pt x="212" y="703"/>
                  </a:lnTo>
                  <a:lnTo>
                    <a:pt x="212" y="709"/>
                  </a:lnTo>
                  <a:lnTo>
                    <a:pt x="206" y="709"/>
                  </a:lnTo>
                  <a:lnTo>
                    <a:pt x="200" y="709"/>
                  </a:lnTo>
                  <a:lnTo>
                    <a:pt x="195" y="709"/>
                  </a:lnTo>
                  <a:lnTo>
                    <a:pt x="188" y="709"/>
                  </a:lnTo>
                  <a:lnTo>
                    <a:pt x="183" y="709"/>
                  </a:lnTo>
                  <a:lnTo>
                    <a:pt x="177" y="709"/>
                  </a:lnTo>
                  <a:lnTo>
                    <a:pt x="170" y="709"/>
                  </a:lnTo>
                  <a:lnTo>
                    <a:pt x="165" y="709"/>
                  </a:lnTo>
                  <a:lnTo>
                    <a:pt x="159" y="709"/>
                  </a:lnTo>
                  <a:lnTo>
                    <a:pt x="159" y="715"/>
                  </a:lnTo>
                  <a:lnTo>
                    <a:pt x="159" y="721"/>
                  </a:lnTo>
                  <a:lnTo>
                    <a:pt x="159" y="727"/>
                  </a:lnTo>
                  <a:lnTo>
                    <a:pt x="159" y="733"/>
                  </a:lnTo>
                  <a:lnTo>
                    <a:pt x="159" y="738"/>
                  </a:lnTo>
                  <a:lnTo>
                    <a:pt x="159" y="745"/>
                  </a:lnTo>
                  <a:lnTo>
                    <a:pt x="159" y="750"/>
                  </a:lnTo>
                  <a:lnTo>
                    <a:pt x="159" y="756"/>
                  </a:lnTo>
                  <a:lnTo>
                    <a:pt x="159" y="763"/>
                  </a:lnTo>
                  <a:lnTo>
                    <a:pt x="159" y="768"/>
                  </a:lnTo>
                  <a:lnTo>
                    <a:pt x="159" y="774"/>
                  </a:lnTo>
                  <a:lnTo>
                    <a:pt x="159" y="780"/>
                  </a:lnTo>
                  <a:lnTo>
                    <a:pt x="159" y="792"/>
                  </a:lnTo>
                  <a:lnTo>
                    <a:pt x="159" y="797"/>
                  </a:lnTo>
                  <a:lnTo>
                    <a:pt x="159" y="804"/>
                  </a:lnTo>
                  <a:lnTo>
                    <a:pt x="159" y="809"/>
                  </a:lnTo>
                  <a:lnTo>
                    <a:pt x="159" y="815"/>
                  </a:lnTo>
                  <a:lnTo>
                    <a:pt x="159" y="822"/>
                  </a:lnTo>
                  <a:lnTo>
                    <a:pt x="159" y="827"/>
                  </a:lnTo>
                  <a:lnTo>
                    <a:pt x="159" y="833"/>
                  </a:lnTo>
                  <a:lnTo>
                    <a:pt x="154" y="833"/>
                  </a:lnTo>
                  <a:lnTo>
                    <a:pt x="147" y="833"/>
                  </a:lnTo>
                  <a:lnTo>
                    <a:pt x="141" y="833"/>
                  </a:lnTo>
                  <a:lnTo>
                    <a:pt x="136" y="833"/>
                  </a:lnTo>
                  <a:lnTo>
                    <a:pt x="129" y="833"/>
                  </a:lnTo>
                  <a:lnTo>
                    <a:pt x="112" y="833"/>
                  </a:lnTo>
                  <a:lnTo>
                    <a:pt x="106" y="833"/>
                  </a:lnTo>
                  <a:lnTo>
                    <a:pt x="100" y="833"/>
                  </a:lnTo>
                  <a:lnTo>
                    <a:pt x="88" y="833"/>
                  </a:lnTo>
                  <a:lnTo>
                    <a:pt x="82" y="833"/>
                  </a:lnTo>
                  <a:lnTo>
                    <a:pt x="77" y="833"/>
                  </a:lnTo>
                  <a:lnTo>
                    <a:pt x="64" y="833"/>
                  </a:lnTo>
                  <a:lnTo>
                    <a:pt x="59" y="833"/>
                  </a:lnTo>
                  <a:lnTo>
                    <a:pt x="53" y="833"/>
                  </a:lnTo>
                  <a:lnTo>
                    <a:pt x="47" y="833"/>
                  </a:lnTo>
                  <a:lnTo>
                    <a:pt x="35" y="833"/>
                  </a:lnTo>
                  <a:lnTo>
                    <a:pt x="30" y="833"/>
                  </a:lnTo>
                  <a:lnTo>
                    <a:pt x="23" y="833"/>
                  </a:lnTo>
                  <a:lnTo>
                    <a:pt x="18" y="833"/>
                  </a:lnTo>
                  <a:lnTo>
                    <a:pt x="0" y="833"/>
                  </a:lnTo>
                  <a:lnTo>
                    <a:pt x="0" y="827"/>
                  </a:lnTo>
                  <a:lnTo>
                    <a:pt x="0" y="833"/>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13">
              <a:extLst>
                <a:ext uri="{FF2B5EF4-FFF2-40B4-BE49-F238E27FC236}">
                  <a16:creationId xmlns:a16="http://schemas.microsoft.com/office/drawing/2014/main" id="{9DDEDE62-7D2A-4AB2-036B-FBC1A574AD1A}"/>
                </a:ext>
              </a:extLst>
            </p:cNvPr>
            <p:cNvSpPr>
              <a:spLocks/>
            </p:cNvSpPr>
            <p:nvPr/>
          </p:nvSpPr>
          <p:spPr bwMode="auto">
            <a:xfrm>
              <a:off x="4900280" y="5300663"/>
              <a:ext cx="617537" cy="1298575"/>
            </a:xfrm>
            <a:custGeom>
              <a:avLst/>
              <a:gdLst>
                <a:gd name="T0" fmla="*/ 307 w 389"/>
                <a:gd name="T1" fmla="*/ 415 h 818"/>
                <a:gd name="T2" fmla="*/ 330 w 389"/>
                <a:gd name="T3" fmla="*/ 427 h 818"/>
                <a:gd name="T4" fmla="*/ 354 w 389"/>
                <a:gd name="T5" fmla="*/ 438 h 818"/>
                <a:gd name="T6" fmla="*/ 372 w 389"/>
                <a:gd name="T7" fmla="*/ 468 h 818"/>
                <a:gd name="T8" fmla="*/ 372 w 389"/>
                <a:gd name="T9" fmla="*/ 479 h 818"/>
                <a:gd name="T10" fmla="*/ 359 w 389"/>
                <a:gd name="T11" fmla="*/ 515 h 818"/>
                <a:gd name="T12" fmla="*/ 348 w 389"/>
                <a:gd name="T13" fmla="*/ 551 h 818"/>
                <a:gd name="T14" fmla="*/ 342 w 389"/>
                <a:gd name="T15" fmla="*/ 556 h 818"/>
                <a:gd name="T16" fmla="*/ 354 w 389"/>
                <a:gd name="T17" fmla="*/ 581 h 818"/>
                <a:gd name="T18" fmla="*/ 377 w 389"/>
                <a:gd name="T19" fmla="*/ 604 h 818"/>
                <a:gd name="T20" fmla="*/ 377 w 389"/>
                <a:gd name="T21" fmla="*/ 628 h 818"/>
                <a:gd name="T22" fmla="*/ 348 w 389"/>
                <a:gd name="T23" fmla="*/ 646 h 818"/>
                <a:gd name="T24" fmla="*/ 336 w 389"/>
                <a:gd name="T25" fmla="*/ 681 h 818"/>
                <a:gd name="T26" fmla="*/ 307 w 389"/>
                <a:gd name="T27" fmla="*/ 699 h 818"/>
                <a:gd name="T28" fmla="*/ 342 w 389"/>
                <a:gd name="T29" fmla="*/ 699 h 818"/>
                <a:gd name="T30" fmla="*/ 300 w 389"/>
                <a:gd name="T31" fmla="*/ 728 h 818"/>
                <a:gd name="T32" fmla="*/ 218 w 389"/>
                <a:gd name="T33" fmla="*/ 782 h 818"/>
                <a:gd name="T34" fmla="*/ 135 w 389"/>
                <a:gd name="T35" fmla="*/ 793 h 818"/>
                <a:gd name="T36" fmla="*/ 23 w 389"/>
                <a:gd name="T37" fmla="*/ 793 h 818"/>
                <a:gd name="T38" fmla="*/ 0 w 389"/>
                <a:gd name="T39" fmla="*/ 764 h 818"/>
                <a:gd name="T40" fmla="*/ 5 w 389"/>
                <a:gd name="T41" fmla="*/ 699 h 818"/>
                <a:gd name="T42" fmla="*/ 18 w 389"/>
                <a:gd name="T43" fmla="*/ 586 h 818"/>
                <a:gd name="T44" fmla="*/ 23 w 389"/>
                <a:gd name="T45" fmla="*/ 527 h 818"/>
                <a:gd name="T46" fmla="*/ 23 w 389"/>
                <a:gd name="T47" fmla="*/ 445 h 818"/>
                <a:gd name="T48" fmla="*/ 11 w 389"/>
                <a:gd name="T49" fmla="*/ 409 h 818"/>
                <a:gd name="T50" fmla="*/ 5 w 389"/>
                <a:gd name="T51" fmla="*/ 379 h 818"/>
                <a:gd name="T52" fmla="*/ 34 w 389"/>
                <a:gd name="T53" fmla="*/ 350 h 818"/>
                <a:gd name="T54" fmla="*/ 34 w 389"/>
                <a:gd name="T55" fmla="*/ 320 h 818"/>
                <a:gd name="T56" fmla="*/ 47 w 389"/>
                <a:gd name="T57" fmla="*/ 285 h 818"/>
                <a:gd name="T58" fmla="*/ 59 w 389"/>
                <a:gd name="T59" fmla="*/ 255 h 818"/>
                <a:gd name="T60" fmla="*/ 47 w 389"/>
                <a:gd name="T61" fmla="*/ 232 h 818"/>
                <a:gd name="T62" fmla="*/ 47 w 389"/>
                <a:gd name="T63" fmla="*/ 196 h 818"/>
                <a:gd name="T64" fmla="*/ 34 w 389"/>
                <a:gd name="T65" fmla="*/ 167 h 818"/>
                <a:gd name="T66" fmla="*/ 52 w 389"/>
                <a:gd name="T67" fmla="*/ 137 h 818"/>
                <a:gd name="T68" fmla="*/ 41 w 389"/>
                <a:gd name="T69" fmla="*/ 108 h 818"/>
                <a:gd name="T70" fmla="*/ 59 w 389"/>
                <a:gd name="T71" fmla="*/ 90 h 818"/>
                <a:gd name="T72" fmla="*/ 88 w 389"/>
                <a:gd name="T73" fmla="*/ 83 h 818"/>
                <a:gd name="T74" fmla="*/ 100 w 389"/>
                <a:gd name="T75" fmla="*/ 65 h 818"/>
                <a:gd name="T76" fmla="*/ 111 w 389"/>
                <a:gd name="T77" fmla="*/ 60 h 818"/>
                <a:gd name="T78" fmla="*/ 117 w 389"/>
                <a:gd name="T79" fmla="*/ 42 h 818"/>
                <a:gd name="T80" fmla="*/ 147 w 389"/>
                <a:gd name="T81" fmla="*/ 31 h 818"/>
                <a:gd name="T82" fmla="*/ 129 w 389"/>
                <a:gd name="T83" fmla="*/ 0 h 818"/>
                <a:gd name="T84" fmla="*/ 158 w 389"/>
                <a:gd name="T85" fmla="*/ 18 h 818"/>
                <a:gd name="T86" fmla="*/ 189 w 389"/>
                <a:gd name="T87" fmla="*/ 13 h 818"/>
                <a:gd name="T88" fmla="*/ 206 w 389"/>
                <a:gd name="T89" fmla="*/ 31 h 818"/>
                <a:gd name="T90" fmla="*/ 235 w 389"/>
                <a:gd name="T91" fmla="*/ 49 h 818"/>
                <a:gd name="T92" fmla="*/ 248 w 389"/>
                <a:gd name="T93" fmla="*/ 54 h 818"/>
                <a:gd name="T94" fmla="*/ 248 w 389"/>
                <a:gd name="T95" fmla="*/ 101 h 818"/>
                <a:gd name="T96" fmla="*/ 248 w 389"/>
                <a:gd name="T97" fmla="*/ 149 h 818"/>
                <a:gd name="T98" fmla="*/ 248 w 389"/>
                <a:gd name="T99" fmla="*/ 208 h 818"/>
                <a:gd name="T100" fmla="*/ 259 w 389"/>
                <a:gd name="T101" fmla="*/ 243 h 818"/>
                <a:gd name="T102" fmla="*/ 248 w 389"/>
                <a:gd name="T103" fmla="*/ 278 h 818"/>
                <a:gd name="T104" fmla="*/ 235 w 389"/>
                <a:gd name="T105" fmla="*/ 314 h 818"/>
                <a:gd name="T106" fmla="*/ 241 w 389"/>
                <a:gd name="T107" fmla="*/ 332 h 818"/>
                <a:gd name="T108" fmla="*/ 266 w 389"/>
                <a:gd name="T109" fmla="*/ 355 h 818"/>
                <a:gd name="T110" fmla="*/ 283 w 389"/>
                <a:gd name="T111" fmla="*/ 373 h 818"/>
                <a:gd name="T112" fmla="*/ 295 w 389"/>
                <a:gd name="T113" fmla="*/ 397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9" h="818">
                  <a:moveTo>
                    <a:pt x="295" y="397"/>
                  </a:moveTo>
                  <a:lnTo>
                    <a:pt x="295" y="404"/>
                  </a:lnTo>
                  <a:lnTo>
                    <a:pt x="300" y="404"/>
                  </a:lnTo>
                  <a:lnTo>
                    <a:pt x="307" y="404"/>
                  </a:lnTo>
                  <a:lnTo>
                    <a:pt x="307" y="409"/>
                  </a:lnTo>
                  <a:lnTo>
                    <a:pt x="312" y="409"/>
                  </a:lnTo>
                  <a:lnTo>
                    <a:pt x="307" y="409"/>
                  </a:lnTo>
                  <a:lnTo>
                    <a:pt x="307" y="415"/>
                  </a:lnTo>
                  <a:lnTo>
                    <a:pt x="312" y="415"/>
                  </a:lnTo>
                  <a:lnTo>
                    <a:pt x="318" y="415"/>
                  </a:lnTo>
                  <a:lnTo>
                    <a:pt x="325" y="415"/>
                  </a:lnTo>
                  <a:lnTo>
                    <a:pt x="325" y="420"/>
                  </a:lnTo>
                  <a:lnTo>
                    <a:pt x="325" y="415"/>
                  </a:lnTo>
                  <a:lnTo>
                    <a:pt x="325" y="420"/>
                  </a:lnTo>
                  <a:lnTo>
                    <a:pt x="325" y="427"/>
                  </a:lnTo>
                  <a:lnTo>
                    <a:pt x="330" y="427"/>
                  </a:lnTo>
                  <a:lnTo>
                    <a:pt x="325" y="427"/>
                  </a:lnTo>
                  <a:lnTo>
                    <a:pt x="330" y="427"/>
                  </a:lnTo>
                  <a:lnTo>
                    <a:pt x="336" y="427"/>
                  </a:lnTo>
                  <a:lnTo>
                    <a:pt x="336" y="433"/>
                  </a:lnTo>
                  <a:lnTo>
                    <a:pt x="342" y="433"/>
                  </a:lnTo>
                  <a:lnTo>
                    <a:pt x="348" y="433"/>
                  </a:lnTo>
                  <a:lnTo>
                    <a:pt x="348" y="438"/>
                  </a:lnTo>
                  <a:lnTo>
                    <a:pt x="354" y="438"/>
                  </a:lnTo>
                  <a:lnTo>
                    <a:pt x="359" y="438"/>
                  </a:lnTo>
                  <a:lnTo>
                    <a:pt x="359" y="445"/>
                  </a:lnTo>
                  <a:lnTo>
                    <a:pt x="366" y="445"/>
                  </a:lnTo>
                  <a:lnTo>
                    <a:pt x="366" y="450"/>
                  </a:lnTo>
                  <a:lnTo>
                    <a:pt x="372" y="450"/>
                  </a:lnTo>
                  <a:lnTo>
                    <a:pt x="372" y="456"/>
                  </a:lnTo>
                  <a:lnTo>
                    <a:pt x="372" y="463"/>
                  </a:lnTo>
                  <a:lnTo>
                    <a:pt x="372" y="468"/>
                  </a:lnTo>
                  <a:lnTo>
                    <a:pt x="377" y="468"/>
                  </a:lnTo>
                  <a:lnTo>
                    <a:pt x="372" y="468"/>
                  </a:lnTo>
                  <a:lnTo>
                    <a:pt x="372" y="474"/>
                  </a:lnTo>
                  <a:lnTo>
                    <a:pt x="377" y="474"/>
                  </a:lnTo>
                  <a:lnTo>
                    <a:pt x="372" y="474"/>
                  </a:lnTo>
                  <a:lnTo>
                    <a:pt x="372" y="479"/>
                  </a:lnTo>
                  <a:lnTo>
                    <a:pt x="377" y="479"/>
                  </a:lnTo>
                  <a:lnTo>
                    <a:pt x="372" y="479"/>
                  </a:lnTo>
                  <a:lnTo>
                    <a:pt x="372" y="486"/>
                  </a:lnTo>
                  <a:lnTo>
                    <a:pt x="372" y="492"/>
                  </a:lnTo>
                  <a:lnTo>
                    <a:pt x="372" y="497"/>
                  </a:lnTo>
                  <a:lnTo>
                    <a:pt x="366" y="497"/>
                  </a:lnTo>
                  <a:lnTo>
                    <a:pt x="366" y="504"/>
                  </a:lnTo>
                  <a:lnTo>
                    <a:pt x="366" y="510"/>
                  </a:lnTo>
                  <a:lnTo>
                    <a:pt x="366" y="515"/>
                  </a:lnTo>
                  <a:lnTo>
                    <a:pt x="359" y="515"/>
                  </a:lnTo>
                  <a:lnTo>
                    <a:pt x="359" y="522"/>
                  </a:lnTo>
                  <a:lnTo>
                    <a:pt x="359" y="527"/>
                  </a:lnTo>
                  <a:lnTo>
                    <a:pt x="354" y="527"/>
                  </a:lnTo>
                  <a:lnTo>
                    <a:pt x="354" y="533"/>
                  </a:lnTo>
                  <a:lnTo>
                    <a:pt x="348" y="533"/>
                  </a:lnTo>
                  <a:lnTo>
                    <a:pt x="348" y="539"/>
                  </a:lnTo>
                  <a:lnTo>
                    <a:pt x="348" y="545"/>
                  </a:lnTo>
                  <a:lnTo>
                    <a:pt x="348" y="551"/>
                  </a:lnTo>
                  <a:lnTo>
                    <a:pt x="348" y="545"/>
                  </a:lnTo>
                  <a:lnTo>
                    <a:pt x="348" y="551"/>
                  </a:lnTo>
                  <a:lnTo>
                    <a:pt x="342" y="551"/>
                  </a:lnTo>
                  <a:lnTo>
                    <a:pt x="348" y="551"/>
                  </a:lnTo>
                  <a:lnTo>
                    <a:pt x="342" y="551"/>
                  </a:lnTo>
                  <a:lnTo>
                    <a:pt x="342" y="556"/>
                  </a:lnTo>
                  <a:lnTo>
                    <a:pt x="348" y="556"/>
                  </a:lnTo>
                  <a:lnTo>
                    <a:pt x="342" y="556"/>
                  </a:lnTo>
                  <a:lnTo>
                    <a:pt x="342" y="563"/>
                  </a:lnTo>
                  <a:lnTo>
                    <a:pt x="348" y="563"/>
                  </a:lnTo>
                  <a:lnTo>
                    <a:pt x="348" y="569"/>
                  </a:lnTo>
                  <a:lnTo>
                    <a:pt x="354" y="569"/>
                  </a:lnTo>
                  <a:lnTo>
                    <a:pt x="354" y="574"/>
                  </a:lnTo>
                  <a:lnTo>
                    <a:pt x="354" y="581"/>
                  </a:lnTo>
                  <a:lnTo>
                    <a:pt x="348" y="581"/>
                  </a:lnTo>
                  <a:lnTo>
                    <a:pt x="354" y="581"/>
                  </a:lnTo>
                  <a:lnTo>
                    <a:pt x="354" y="586"/>
                  </a:lnTo>
                  <a:lnTo>
                    <a:pt x="354" y="592"/>
                  </a:lnTo>
                  <a:lnTo>
                    <a:pt x="359" y="592"/>
                  </a:lnTo>
                  <a:lnTo>
                    <a:pt x="359" y="598"/>
                  </a:lnTo>
                  <a:lnTo>
                    <a:pt x="366" y="598"/>
                  </a:lnTo>
                  <a:lnTo>
                    <a:pt x="366" y="604"/>
                  </a:lnTo>
                  <a:lnTo>
                    <a:pt x="372" y="604"/>
                  </a:lnTo>
                  <a:lnTo>
                    <a:pt x="377" y="604"/>
                  </a:lnTo>
                  <a:lnTo>
                    <a:pt x="383" y="604"/>
                  </a:lnTo>
                  <a:lnTo>
                    <a:pt x="389" y="604"/>
                  </a:lnTo>
                  <a:lnTo>
                    <a:pt x="389" y="610"/>
                  </a:lnTo>
                  <a:lnTo>
                    <a:pt x="389" y="616"/>
                  </a:lnTo>
                  <a:lnTo>
                    <a:pt x="383" y="616"/>
                  </a:lnTo>
                  <a:lnTo>
                    <a:pt x="383" y="622"/>
                  </a:lnTo>
                  <a:lnTo>
                    <a:pt x="377" y="622"/>
                  </a:lnTo>
                  <a:lnTo>
                    <a:pt x="377" y="628"/>
                  </a:lnTo>
                  <a:lnTo>
                    <a:pt x="372" y="628"/>
                  </a:lnTo>
                  <a:lnTo>
                    <a:pt x="372" y="633"/>
                  </a:lnTo>
                  <a:lnTo>
                    <a:pt x="366" y="633"/>
                  </a:lnTo>
                  <a:lnTo>
                    <a:pt x="359" y="633"/>
                  </a:lnTo>
                  <a:lnTo>
                    <a:pt x="354" y="633"/>
                  </a:lnTo>
                  <a:lnTo>
                    <a:pt x="354" y="640"/>
                  </a:lnTo>
                  <a:lnTo>
                    <a:pt x="348" y="640"/>
                  </a:lnTo>
                  <a:lnTo>
                    <a:pt x="348" y="646"/>
                  </a:lnTo>
                  <a:lnTo>
                    <a:pt x="348" y="651"/>
                  </a:lnTo>
                  <a:lnTo>
                    <a:pt x="348" y="658"/>
                  </a:lnTo>
                  <a:lnTo>
                    <a:pt x="342" y="658"/>
                  </a:lnTo>
                  <a:lnTo>
                    <a:pt x="342" y="664"/>
                  </a:lnTo>
                  <a:lnTo>
                    <a:pt x="342" y="669"/>
                  </a:lnTo>
                  <a:lnTo>
                    <a:pt x="342" y="675"/>
                  </a:lnTo>
                  <a:lnTo>
                    <a:pt x="342" y="681"/>
                  </a:lnTo>
                  <a:lnTo>
                    <a:pt x="336" y="681"/>
                  </a:lnTo>
                  <a:lnTo>
                    <a:pt x="336" y="687"/>
                  </a:lnTo>
                  <a:lnTo>
                    <a:pt x="330" y="687"/>
                  </a:lnTo>
                  <a:lnTo>
                    <a:pt x="325" y="687"/>
                  </a:lnTo>
                  <a:lnTo>
                    <a:pt x="318" y="687"/>
                  </a:lnTo>
                  <a:lnTo>
                    <a:pt x="312" y="687"/>
                  </a:lnTo>
                  <a:lnTo>
                    <a:pt x="312" y="693"/>
                  </a:lnTo>
                  <a:lnTo>
                    <a:pt x="307" y="693"/>
                  </a:lnTo>
                  <a:lnTo>
                    <a:pt x="307" y="699"/>
                  </a:lnTo>
                  <a:lnTo>
                    <a:pt x="312" y="699"/>
                  </a:lnTo>
                  <a:lnTo>
                    <a:pt x="312" y="705"/>
                  </a:lnTo>
                  <a:lnTo>
                    <a:pt x="318" y="705"/>
                  </a:lnTo>
                  <a:lnTo>
                    <a:pt x="325" y="705"/>
                  </a:lnTo>
                  <a:lnTo>
                    <a:pt x="330" y="705"/>
                  </a:lnTo>
                  <a:lnTo>
                    <a:pt x="336" y="705"/>
                  </a:lnTo>
                  <a:lnTo>
                    <a:pt x="336" y="699"/>
                  </a:lnTo>
                  <a:lnTo>
                    <a:pt x="342" y="699"/>
                  </a:lnTo>
                  <a:lnTo>
                    <a:pt x="342" y="705"/>
                  </a:lnTo>
                  <a:lnTo>
                    <a:pt x="342" y="710"/>
                  </a:lnTo>
                  <a:lnTo>
                    <a:pt x="318" y="717"/>
                  </a:lnTo>
                  <a:lnTo>
                    <a:pt x="312" y="717"/>
                  </a:lnTo>
                  <a:lnTo>
                    <a:pt x="307" y="717"/>
                  </a:lnTo>
                  <a:lnTo>
                    <a:pt x="300" y="717"/>
                  </a:lnTo>
                  <a:lnTo>
                    <a:pt x="300" y="723"/>
                  </a:lnTo>
                  <a:lnTo>
                    <a:pt x="300" y="728"/>
                  </a:lnTo>
                  <a:lnTo>
                    <a:pt x="300" y="741"/>
                  </a:lnTo>
                  <a:lnTo>
                    <a:pt x="300" y="752"/>
                  </a:lnTo>
                  <a:lnTo>
                    <a:pt x="300" y="758"/>
                  </a:lnTo>
                  <a:lnTo>
                    <a:pt x="271" y="764"/>
                  </a:lnTo>
                  <a:lnTo>
                    <a:pt x="253" y="770"/>
                  </a:lnTo>
                  <a:lnTo>
                    <a:pt x="241" y="776"/>
                  </a:lnTo>
                  <a:lnTo>
                    <a:pt x="224" y="776"/>
                  </a:lnTo>
                  <a:lnTo>
                    <a:pt x="218" y="782"/>
                  </a:lnTo>
                  <a:lnTo>
                    <a:pt x="206" y="782"/>
                  </a:lnTo>
                  <a:lnTo>
                    <a:pt x="200" y="782"/>
                  </a:lnTo>
                  <a:lnTo>
                    <a:pt x="183" y="782"/>
                  </a:lnTo>
                  <a:lnTo>
                    <a:pt x="171" y="787"/>
                  </a:lnTo>
                  <a:lnTo>
                    <a:pt x="165" y="787"/>
                  </a:lnTo>
                  <a:lnTo>
                    <a:pt x="153" y="787"/>
                  </a:lnTo>
                  <a:lnTo>
                    <a:pt x="142" y="793"/>
                  </a:lnTo>
                  <a:lnTo>
                    <a:pt x="135" y="793"/>
                  </a:lnTo>
                  <a:lnTo>
                    <a:pt x="129" y="793"/>
                  </a:lnTo>
                  <a:lnTo>
                    <a:pt x="117" y="793"/>
                  </a:lnTo>
                  <a:lnTo>
                    <a:pt x="94" y="793"/>
                  </a:lnTo>
                  <a:lnTo>
                    <a:pt x="64" y="793"/>
                  </a:lnTo>
                  <a:lnTo>
                    <a:pt x="47" y="793"/>
                  </a:lnTo>
                  <a:lnTo>
                    <a:pt x="34" y="793"/>
                  </a:lnTo>
                  <a:lnTo>
                    <a:pt x="29" y="793"/>
                  </a:lnTo>
                  <a:lnTo>
                    <a:pt x="23" y="793"/>
                  </a:lnTo>
                  <a:lnTo>
                    <a:pt x="18" y="793"/>
                  </a:lnTo>
                  <a:lnTo>
                    <a:pt x="18" y="800"/>
                  </a:lnTo>
                  <a:lnTo>
                    <a:pt x="18" y="805"/>
                  </a:lnTo>
                  <a:lnTo>
                    <a:pt x="11" y="805"/>
                  </a:lnTo>
                  <a:lnTo>
                    <a:pt x="5" y="811"/>
                  </a:lnTo>
                  <a:lnTo>
                    <a:pt x="0" y="818"/>
                  </a:lnTo>
                  <a:lnTo>
                    <a:pt x="0" y="776"/>
                  </a:lnTo>
                  <a:lnTo>
                    <a:pt x="0" y="764"/>
                  </a:lnTo>
                  <a:lnTo>
                    <a:pt x="0" y="758"/>
                  </a:lnTo>
                  <a:lnTo>
                    <a:pt x="0" y="752"/>
                  </a:lnTo>
                  <a:lnTo>
                    <a:pt x="0" y="741"/>
                  </a:lnTo>
                  <a:lnTo>
                    <a:pt x="0" y="734"/>
                  </a:lnTo>
                  <a:lnTo>
                    <a:pt x="0" y="728"/>
                  </a:lnTo>
                  <a:lnTo>
                    <a:pt x="5" y="717"/>
                  </a:lnTo>
                  <a:lnTo>
                    <a:pt x="5" y="705"/>
                  </a:lnTo>
                  <a:lnTo>
                    <a:pt x="5" y="699"/>
                  </a:lnTo>
                  <a:lnTo>
                    <a:pt x="5" y="669"/>
                  </a:lnTo>
                  <a:lnTo>
                    <a:pt x="11" y="658"/>
                  </a:lnTo>
                  <a:lnTo>
                    <a:pt x="11" y="633"/>
                  </a:lnTo>
                  <a:lnTo>
                    <a:pt x="11" y="622"/>
                  </a:lnTo>
                  <a:lnTo>
                    <a:pt x="11" y="610"/>
                  </a:lnTo>
                  <a:lnTo>
                    <a:pt x="11" y="604"/>
                  </a:lnTo>
                  <a:lnTo>
                    <a:pt x="18" y="598"/>
                  </a:lnTo>
                  <a:lnTo>
                    <a:pt x="18" y="586"/>
                  </a:lnTo>
                  <a:lnTo>
                    <a:pt x="18" y="581"/>
                  </a:lnTo>
                  <a:lnTo>
                    <a:pt x="18" y="569"/>
                  </a:lnTo>
                  <a:lnTo>
                    <a:pt x="18" y="551"/>
                  </a:lnTo>
                  <a:lnTo>
                    <a:pt x="18" y="545"/>
                  </a:lnTo>
                  <a:lnTo>
                    <a:pt x="23" y="545"/>
                  </a:lnTo>
                  <a:lnTo>
                    <a:pt x="23" y="539"/>
                  </a:lnTo>
                  <a:lnTo>
                    <a:pt x="23" y="533"/>
                  </a:lnTo>
                  <a:lnTo>
                    <a:pt x="23" y="527"/>
                  </a:lnTo>
                  <a:lnTo>
                    <a:pt x="23" y="522"/>
                  </a:lnTo>
                  <a:lnTo>
                    <a:pt x="29" y="486"/>
                  </a:lnTo>
                  <a:lnTo>
                    <a:pt x="29" y="479"/>
                  </a:lnTo>
                  <a:lnTo>
                    <a:pt x="29" y="474"/>
                  </a:lnTo>
                  <a:lnTo>
                    <a:pt x="29" y="463"/>
                  </a:lnTo>
                  <a:lnTo>
                    <a:pt x="23" y="456"/>
                  </a:lnTo>
                  <a:lnTo>
                    <a:pt x="23" y="450"/>
                  </a:lnTo>
                  <a:lnTo>
                    <a:pt x="23" y="445"/>
                  </a:lnTo>
                  <a:lnTo>
                    <a:pt x="18" y="445"/>
                  </a:lnTo>
                  <a:lnTo>
                    <a:pt x="18" y="438"/>
                  </a:lnTo>
                  <a:lnTo>
                    <a:pt x="18" y="433"/>
                  </a:lnTo>
                  <a:lnTo>
                    <a:pt x="18" y="427"/>
                  </a:lnTo>
                  <a:lnTo>
                    <a:pt x="18" y="420"/>
                  </a:lnTo>
                  <a:lnTo>
                    <a:pt x="11" y="420"/>
                  </a:lnTo>
                  <a:lnTo>
                    <a:pt x="11" y="415"/>
                  </a:lnTo>
                  <a:lnTo>
                    <a:pt x="11" y="409"/>
                  </a:lnTo>
                  <a:lnTo>
                    <a:pt x="11" y="404"/>
                  </a:lnTo>
                  <a:lnTo>
                    <a:pt x="11" y="397"/>
                  </a:lnTo>
                  <a:lnTo>
                    <a:pt x="5" y="397"/>
                  </a:lnTo>
                  <a:lnTo>
                    <a:pt x="5" y="391"/>
                  </a:lnTo>
                  <a:lnTo>
                    <a:pt x="5" y="386"/>
                  </a:lnTo>
                  <a:lnTo>
                    <a:pt x="11" y="386"/>
                  </a:lnTo>
                  <a:lnTo>
                    <a:pt x="5" y="386"/>
                  </a:lnTo>
                  <a:lnTo>
                    <a:pt x="5" y="379"/>
                  </a:lnTo>
                  <a:lnTo>
                    <a:pt x="11" y="373"/>
                  </a:lnTo>
                  <a:lnTo>
                    <a:pt x="18" y="368"/>
                  </a:lnTo>
                  <a:lnTo>
                    <a:pt x="23" y="368"/>
                  </a:lnTo>
                  <a:lnTo>
                    <a:pt x="23" y="361"/>
                  </a:lnTo>
                  <a:lnTo>
                    <a:pt x="23" y="355"/>
                  </a:lnTo>
                  <a:lnTo>
                    <a:pt x="29" y="355"/>
                  </a:lnTo>
                  <a:lnTo>
                    <a:pt x="29" y="350"/>
                  </a:lnTo>
                  <a:lnTo>
                    <a:pt x="34" y="350"/>
                  </a:lnTo>
                  <a:lnTo>
                    <a:pt x="41" y="344"/>
                  </a:lnTo>
                  <a:lnTo>
                    <a:pt x="47" y="344"/>
                  </a:lnTo>
                  <a:lnTo>
                    <a:pt x="52" y="344"/>
                  </a:lnTo>
                  <a:lnTo>
                    <a:pt x="52" y="338"/>
                  </a:lnTo>
                  <a:lnTo>
                    <a:pt x="52" y="332"/>
                  </a:lnTo>
                  <a:lnTo>
                    <a:pt x="47" y="326"/>
                  </a:lnTo>
                  <a:lnTo>
                    <a:pt x="41" y="320"/>
                  </a:lnTo>
                  <a:lnTo>
                    <a:pt x="34" y="320"/>
                  </a:lnTo>
                  <a:lnTo>
                    <a:pt x="29" y="314"/>
                  </a:lnTo>
                  <a:lnTo>
                    <a:pt x="29" y="309"/>
                  </a:lnTo>
                  <a:lnTo>
                    <a:pt x="29" y="302"/>
                  </a:lnTo>
                  <a:lnTo>
                    <a:pt x="29" y="296"/>
                  </a:lnTo>
                  <a:lnTo>
                    <a:pt x="34" y="296"/>
                  </a:lnTo>
                  <a:lnTo>
                    <a:pt x="34" y="291"/>
                  </a:lnTo>
                  <a:lnTo>
                    <a:pt x="41" y="291"/>
                  </a:lnTo>
                  <a:lnTo>
                    <a:pt x="47" y="285"/>
                  </a:lnTo>
                  <a:lnTo>
                    <a:pt x="47" y="278"/>
                  </a:lnTo>
                  <a:lnTo>
                    <a:pt x="47" y="273"/>
                  </a:lnTo>
                  <a:lnTo>
                    <a:pt x="52" y="273"/>
                  </a:lnTo>
                  <a:lnTo>
                    <a:pt x="59" y="273"/>
                  </a:lnTo>
                  <a:lnTo>
                    <a:pt x="59" y="267"/>
                  </a:lnTo>
                  <a:lnTo>
                    <a:pt x="64" y="267"/>
                  </a:lnTo>
                  <a:lnTo>
                    <a:pt x="64" y="261"/>
                  </a:lnTo>
                  <a:lnTo>
                    <a:pt x="59" y="255"/>
                  </a:lnTo>
                  <a:lnTo>
                    <a:pt x="52" y="255"/>
                  </a:lnTo>
                  <a:lnTo>
                    <a:pt x="52" y="249"/>
                  </a:lnTo>
                  <a:lnTo>
                    <a:pt x="52" y="243"/>
                  </a:lnTo>
                  <a:lnTo>
                    <a:pt x="47" y="243"/>
                  </a:lnTo>
                  <a:lnTo>
                    <a:pt x="41" y="243"/>
                  </a:lnTo>
                  <a:lnTo>
                    <a:pt x="41" y="237"/>
                  </a:lnTo>
                  <a:lnTo>
                    <a:pt x="41" y="232"/>
                  </a:lnTo>
                  <a:lnTo>
                    <a:pt x="47" y="232"/>
                  </a:lnTo>
                  <a:lnTo>
                    <a:pt x="47" y="226"/>
                  </a:lnTo>
                  <a:lnTo>
                    <a:pt x="47" y="219"/>
                  </a:lnTo>
                  <a:lnTo>
                    <a:pt x="41" y="219"/>
                  </a:lnTo>
                  <a:lnTo>
                    <a:pt x="41" y="214"/>
                  </a:lnTo>
                  <a:lnTo>
                    <a:pt x="47" y="214"/>
                  </a:lnTo>
                  <a:lnTo>
                    <a:pt x="47" y="208"/>
                  </a:lnTo>
                  <a:lnTo>
                    <a:pt x="47" y="201"/>
                  </a:lnTo>
                  <a:lnTo>
                    <a:pt x="47" y="196"/>
                  </a:lnTo>
                  <a:lnTo>
                    <a:pt x="52" y="190"/>
                  </a:lnTo>
                  <a:lnTo>
                    <a:pt x="52" y="184"/>
                  </a:lnTo>
                  <a:lnTo>
                    <a:pt x="52" y="178"/>
                  </a:lnTo>
                  <a:lnTo>
                    <a:pt x="52" y="172"/>
                  </a:lnTo>
                  <a:lnTo>
                    <a:pt x="47" y="172"/>
                  </a:lnTo>
                  <a:lnTo>
                    <a:pt x="41" y="172"/>
                  </a:lnTo>
                  <a:lnTo>
                    <a:pt x="41" y="167"/>
                  </a:lnTo>
                  <a:lnTo>
                    <a:pt x="34" y="167"/>
                  </a:lnTo>
                  <a:lnTo>
                    <a:pt x="34" y="160"/>
                  </a:lnTo>
                  <a:lnTo>
                    <a:pt x="34" y="155"/>
                  </a:lnTo>
                  <a:lnTo>
                    <a:pt x="41" y="155"/>
                  </a:lnTo>
                  <a:lnTo>
                    <a:pt x="41" y="149"/>
                  </a:lnTo>
                  <a:lnTo>
                    <a:pt x="47" y="149"/>
                  </a:lnTo>
                  <a:lnTo>
                    <a:pt x="47" y="142"/>
                  </a:lnTo>
                  <a:lnTo>
                    <a:pt x="47" y="137"/>
                  </a:lnTo>
                  <a:lnTo>
                    <a:pt x="52" y="137"/>
                  </a:lnTo>
                  <a:lnTo>
                    <a:pt x="52" y="131"/>
                  </a:lnTo>
                  <a:lnTo>
                    <a:pt x="52" y="124"/>
                  </a:lnTo>
                  <a:lnTo>
                    <a:pt x="52" y="119"/>
                  </a:lnTo>
                  <a:lnTo>
                    <a:pt x="47" y="119"/>
                  </a:lnTo>
                  <a:lnTo>
                    <a:pt x="41" y="119"/>
                  </a:lnTo>
                  <a:lnTo>
                    <a:pt x="34" y="113"/>
                  </a:lnTo>
                  <a:lnTo>
                    <a:pt x="34" y="108"/>
                  </a:lnTo>
                  <a:lnTo>
                    <a:pt x="41" y="108"/>
                  </a:lnTo>
                  <a:lnTo>
                    <a:pt x="47" y="108"/>
                  </a:lnTo>
                  <a:lnTo>
                    <a:pt x="52" y="108"/>
                  </a:lnTo>
                  <a:lnTo>
                    <a:pt x="52" y="101"/>
                  </a:lnTo>
                  <a:lnTo>
                    <a:pt x="52" y="95"/>
                  </a:lnTo>
                  <a:lnTo>
                    <a:pt x="52" y="90"/>
                  </a:lnTo>
                  <a:lnTo>
                    <a:pt x="52" y="83"/>
                  </a:lnTo>
                  <a:lnTo>
                    <a:pt x="52" y="90"/>
                  </a:lnTo>
                  <a:lnTo>
                    <a:pt x="59" y="90"/>
                  </a:lnTo>
                  <a:lnTo>
                    <a:pt x="64" y="90"/>
                  </a:lnTo>
                  <a:lnTo>
                    <a:pt x="70" y="90"/>
                  </a:lnTo>
                  <a:lnTo>
                    <a:pt x="70" y="83"/>
                  </a:lnTo>
                  <a:lnTo>
                    <a:pt x="76" y="83"/>
                  </a:lnTo>
                  <a:lnTo>
                    <a:pt x="82" y="83"/>
                  </a:lnTo>
                  <a:lnTo>
                    <a:pt x="82" y="78"/>
                  </a:lnTo>
                  <a:lnTo>
                    <a:pt x="88" y="78"/>
                  </a:lnTo>
                  <a:lnTo>
                    <a:pt x="88" y="83"/>
                  </a:lnTo>
                  <a:lnTo>
                    <a:pt x="94" y="83"/>
                  </a:lnTo>
                  <a:lnTo>
                    <a:pt x="94" y="78"/>
                  </a:lnTo>
                  <a:lnTo>
                    <a:pt x="94" y="72"/>
                  </a:lnTo>
                  <a:lnTo>
                    <a:pt x="100" y="72"/>
                  </a:lnTo>
                  <a:lnTo>
                    <a:pt x="100" y="78"/>
                  </a:lnTo>
                  <a:lnTo>
                    <a:pt x="106" y="78"/>
                  </a:lnTo>
                  <a:lnTo>
                    <a:pt x="106" y="72"/>
                  </a:lnTo>
                  <a:lnTo>
                    <a:pt x="100" y="65"/>
                  </a:lnTo>
                  <a:lnTo>
                    <a:pt x="100" y="60"/>
                  </a:lnTo>
                  <a:lnTo>
                    <a:pt x="100" y="54"/>
                  </a:lnTo>
                  <a:lnTo>
                    <a:pt x="106" y="54"/>
                  </a:lnTo>
                  <a:lnTo>
                    <a:pt x="106" y="60"/>
                  </a:lnTo>
                  <a:lnTo>
                    <a:pt x="111" y="60"/>
                  </a:lnTo>
                  <a:lnTo>
                    <a:pt x="111" y="65"/>
                  </a:lnTo>
                  <a:lnTo>
                    <a:pt x="117" y="60"/>
                  </a:lnTo>
                  <a:lnTo>
                    <a:pt x="111" y="60"/>
                  </a:lnTo>
                  <a:lnTo>
                    <a:pt x="111" y="54"/>
                  </a:lnTo>
                  <a:lnTo>
                    <a:pt x="111" y="49"/>
                  </a:lnTo>
                  <a:lnTo>
                    <a:pt x="117" y="49"/>
                  </a:lnTo>
                  <a:lnTo>
                    <a:pt x="111" y="49"/>
                  </a:lnTo>
                  <a:lnTo>
                    <a:pt x="111" y="42"/>
                  </a:lnTo>
                  <a:lnTo>
                    <a:pt x="106" y="42"/>
                  </a:lnTo>
                  <a:lnTo>
                    <a:pt x="111" y="42"/>
                  </a:lnTo>
                  <a:lnTo>
                    <a:pt x="117" y="42"/>
                  </a:lnTo>
                  <a:lnTo>
                    <a:pt x="117" y="36"/>
                  </a:lnTo>
                  <a:lnTo>
                    <a:pt x="117" y="31"/>
                  </a:lnTo>
                  <a:lnTo>
                    <a:pt x="124" y="31"/>
                  </a:lnTo>
                  <a:lnTo>
                    <a:pt x="124" y="24"/>
                  </a:lnTo>
                  <a:lnTo>
                    <a:pt x="129" y="31"/>
                  </a:lnTo>
                  <a:lnTo>
                    <a:pt x="135" y="31"/>
                  </a:lnTo>
                  <a:lnTo>
                    <a:pt x="142" y="31"/>
                  </a:lnTo>
                  <a:lnTo>
                    <a:pt x="147" y="31"/>
                  </a:lnTo>
                  <a:lnTo>
                    <a:pt x="147" y="24"/>
                  </a:lnTo>
                  <a:lnTo>
                    <a:pt x="142" y="24"/>
                  </a:lnTo>
                  <a:lnTo>
                    <a:pt x="142" y="18"/>
                  </a:lnTo>
                  <a:lnTo>
                    <a:pt x="142" y="13"/>
                  </a:lnTo>
                  <a:lnTo>
                    <a:pt x="135" y="13"/>
                  </a:lnTo>
                  <a:lnTo>
                    <a:pt x="135" y="6"/>
                  </a:lnTo>
                  <a:lnTo>
                    <a:pt x="129" y="6"/>
                  </a:lnTo>
                  <a:lnTo>
                    <a:pt x="129" y="0"/>
                  </a:lnTo>
                  <a:lnTo>
                    <a:pt x="135" y="0"/>
                  </a:lnTo>
                  <a:lnTo>
                    <a:pt x="135" y="6"/>
                  </a:lnTo>
                  <a:lnTo>
                    <a:pt x="142" y="6"/>
                  </a:lnTo>
                  <a:lnTo>
                    <a:pt x="142" y="13"/>
                  </a:lnTo>
                  <a:lnTo>
                    <a:pt x="147" y="13"/>
                  </a:lnTo>
                  <a:lnTo>
                    <a:pt x="153" y="13"/>
                  </a:lnTo>
                  <a:lnTo>
                    <a:pt x="153" y="18"/>
                  </a:lnTo>
                  <a:lnTo>
                    <a:pt x="158" y="18"/>
                  </a:lnTo>
                  <a:lnTo>
                    <a:pt x="158" y="13"/>
                  </a:lnTo>
                  <a:lnTo>
                    <a:pt x="165" y="13"/>
                  </a:lnTo>
                  <a:lnTo>
                    <a:pt x="171" y="13"/>
                  </a:lnTo>
                  <a:lnTo>
                    <a:pt x="176" y="13"/>
                  </a:lnTo>
                  <a:lnTo>
                    <a:pt x="183" y="13"/>
                  </a:lnTo>
                  <a:lnTo>
                    <a:pt x="183" y="6"/>
                  </a:lnTo>
                  <a:lnTo>
                    <a:pt x="183" y="13"/>
                  </a:lnTo>
                  <a:lnTo>
                    <a:pt x="189" y="13"/>
                  </a:lnTo>
                  <a:lnTo>
                    <a:pt x="194" y="13"/>
                  </a:lnTo>
                  <a:lnTo>
                    <a:pt x="194" y="18"/>
                  </a:lnTo>
                  <a:lnTo>
                    <a:pt x="194" y="13"/>
                  </a:lnTo>
                  <a:lnTo>
                    <a:pt x="194" y="18"/>
                  </a:lnTo>
                  <a:lnTo>
                    <a:pt x="194" y="24"/>
                  </a:lnTo>
                  <a:lnTo>
                    <a:pt x="200" y="24"/>
                  </a:lnTo>
                  <a:lnTo>
                    <a:pt x="200" y="31"/>
                  </a:lnTo>
                  <a:lnTo>
                    <a:pt x="206" y="31"/>
                  </a:lnTo>
                  <a:lnTo>
                    <a:pt x="206" y="36"/>
                  </a:lnTo>
                  <a:lnTo>
                    <a:pt x="212" y="36"/>
                  </a:lnTo>
                  <a:lnTo>
                    <a:pt x="212" y="42"/>
                  </a:lnTo>
                  <a:lnTo>
                    <a:pt x="218" y="42"/>
                  </a:lnTo>
                  <a:lnTo>
                    <a:pt x="218" y="49"/>
                  </a:lnTo>
                  <a:lnTo>
                    <a:pt x="224" y="49"/>
                  </a:lnTo>
                  <a:lnTo>
                    <a:pt x="230" y="49"/>
                  </a:lnTo>
                  <a:lnTo>
                    <a:pt x="235" y="49"/>
                  </a:lnTo>
                  <a:lnTo>
                    <a:pt x="235" y="54"/>
                  </a:lnTo>
                  <a:lnTo>
                    <a:pt x="235" y="49"/>
                  </a:lnTo>
                  <a:lnTo>
                    <a:pt x="235" y="54"/>
                  </a:lnTo>
                  <a:lnTo>
                    <a:pt x="235" y="49"/>
                  </a:lnTo>
                  <a:lnTo>
                    <a:pt x="241" y="54"/>
                  </a:lnTo>
                  <a:lnTo>
                    <a:pt x="241" y="49"/>
                  </a:lnTo>
                  <a:lnTo>
                    <a:pt x="248" y="49"/>
                  </a:lnTo>
                  <a:lnTo>
                    <a:pt x="248" y="54"/>
                  </a:lnTo>
                  <a:lnTo>
                    <a:pt x="248" y="60"/>
                  </a:lnTo>
                  <a:lnTo>
                    <a:pt x="248" y="65"/>
                  </a:lnTo>
                  <a:lnTo>
                    <a:pt x="248" y="72"/>
                  </a:lnTo>
                  <a:lnTo>
                    <a:pt x="248" y="78"/>
                  </a:lnTo>
                  <a:lnTo>
                    <a:pt x="248" y="83"/>
                  </a:lnTo>
                  <a:lnTo>
                    <a:pt x="248" y="90"/>
                  </a:lnTo>
                  <a:lnTo>
                    <a:pt x="248" y="95"/>
                  </a:lnTo>
                  <a:lnTo>
                    <a:pt x="248" y="101"/>
                  </a:lnTo>
                  <a:lnTo>
                    <a:pt x="248" y="108"/>
                  </a:lnTo>
                  <a:lnTo>
                    <a:pt x="248" y="113"/>
                  </a:lnTo>
                  <a:lnTo>
                    <a:pt x="248" y="119"/>
                  </a:lnTo>
                  <a:lnTo>
                    <a:pt x="248" y="124"/>
                  </a:lnTo>
                  <a:lnTo>
                    <a:pt x="248" y="131"/>
                  </a:lnTo>
                  <a:lnTo>
                    <a:pt x="248" y="137"/>
                  </a:lnTo>
                  <a:lnTo>
                    <a:pt x="248" y="142"/>
                  </a:lnTo>
                  <a:lnTo>
                    <a:pt x="248" y="149"/>
                  </a:lnTo>
                  <a:lnTo>
                    <a:pt x="248" y="155"/>
                  </a:lnTo>
                  <a:lnTo>
                    <a:pt x="248" y="167"/>
                  </a:lnTo>
                  <a:lnTo>
                    <a:pt x="248" y="172"/>
                  </a:lnTo>
                  <a:lnTo>
                    <a:pt x="248" y="178"/>
                  </a:lnTo>
                  <a:lnTo>
                    <a:pt x="248" y="184"/>
                  </a:lnTo>
                  <a:lnTo>
                    <a:pt x="248" y="190"/>
                  </a:lnTo>
                  <a:lnTo>
                    <a:pt x="248" y="201"/>
                  </a:lnTo>
                  <a:lnTo>
                    <a:pt x="248" y="208"/>
                  </a:lnTo>
                  <a:lnTo>
                    <a:pt x="248" y="214"/>
                  </a:lnTo>
                  <a:lnTo>
                    <a:pt x="248" y="219"/>
                  </a:lnTo>
                  <a:lnTo>
                    <a:pt x="253" y="219"/>
                  </a:lnTo>
                  <a:lnTo>
                    <a:pt x="253" y="226"/>
                  </a:lnTo>
                  <a:lnTo>
                    <a:pt x="253" y="232"/>
                  </a:lnTo>
                  <a:lnTo>
                    <a:pt x="259" y="232"/>
                  </a:lnTo>
                  <a:lnTo>
                    <a:pt x="259" y="237"/>
                  </a:lnTo>
                  <a:lnTo>
                    <a:pt x="259" y="243"/>
                  </a:lnTo>
                  <a:lnTo>
                    <a:pt x="259" y="249"/>
                  </a:lnTo>
                  <a:lnTo>
                    <a:pt x="259" y="255"/>
                  </a:lnTo>
                  <a:lnTo>
                    <a:pt x="259" y="261"/>
                  </a:lnTo>
                  <a:lnTo>
                    <a:pt x="253" y="261"/>
                  </a:lnTo>
                  <a:lnTo>
                    <a:pt x="253" y="267"/>
                  </a:lnTo>
                  <a:lnTo>
                    <a:pt x="253" y="273"/>
                  </a:lnTo>
                  <a:lnTo>
                    <a:pt x="248" y="273"/>
                  </a:lnTo>
                  <a:lnTo>
                    <a:pt x="248" y="278"/>
                  </a:lnTo>
                  <a:lnTo>
                    <a:pt x="248" y="285"/>
                  </a:lnTo>
                  <a:lnTo>
                    <a:pt x="248" y="291"/>
                  </a:lnTo>
                  <a:lnTo>
                    <a:pt x="241" y="291"/>
                  </a:lnTo>
                  <a:lnTo>
                    <a:pt x="241" y="296"/>
                  </a:lnTo>
                  <a:lnTo>
                    <a:pt x="241" y="302"/>
                  </a:lnTo>
                  <a:lnTo>
                    <a:pt x="235" y="302"/>
                  </a:lnTo>
                  <a:lnTo>
                    <a:pt x="235" y="309"/>
                  </a:lnTo>
                  <a:lnTo>
                    <a:pt x="235" y="314"/>
                  </a:lnTo>
                  <a:lnTo>
                    <a:pt x="235" y="320"/>
                  </a:lnTo>
                  <a:lnTo>
                    <a:pt x="241" y="320"/>
                  </a:lnTo>
                  <a:lnTo>
                    <a:pt x="241" y="326"/>
                  </a:lnTo>
                  <a:lnTo>
                    <a:pt x="235" y="326"/>
                  </a:lnTo>
                  <a:lnTo>
                    <a:pt x="241" y="326"/>
                  </a:lnTo>
                  <a:lnTo>
                    <a:pt x="241" y="332"/>
                  </a:lnTo>
                  <a:lnTo>
                    <a:pt x="248" y="332"/>
                  </a:lnTo>
                  <a:lnTo>
                    <a:pt x="241" y="332"/>
                  </a:lnTo>
                  <a:lnTo>
                    <a:pt x="248" y="332"/>
                  </a:lnTo>
                  <a:lnTo>
                    <a:pt x="248" y="338"/>
                  </a:lnTo>
                  <a:lnTo>
                    <a:pt x="253" y="338"/>
                  </a:lnTo>
                  <a:lnTo>
                    <a:pt x="253" y="344"/>
                  </a:lnTo>
                  <a:lnTo>
                    <a:pt x="253" y="350"/>
                  </a:lnTo>
                  <a:lnTo>
                    <a:pt x="259" y="350"/>
                  </a:lnTo>
                  <a:lnTo>
                    <a:pt x="266" y="350"/>
                  </a:lnTo>
                  <a:lnTo>
                    <a:pt x="266" y="355"/>
                  </a:lnTo>
                  <a:lnTo>
                    <a:pt x="271" y="355"/>
                  </a:lnTo>
                  <a:lnTo>
                    <a:pt x="271" y="361"/>
                  </a:lnTo>
                  <a:lnTo>
                    <a:pt x="277" y="361"/>
                  </a:lnTo>
                  <a:lnTo>
                    <a:pt x="277" y="368"/>
                  </a:lnTo>
                  <a:lnTo>
                    <a:pt x="283" y="368"/>
                  </a:lnTo>
                  <a:lnTo>
                    <a:pt x="283" y="373"/>
                  </a:lnTo>
                  <a:lnTo>
                    <a:pt x="289" y="373"/>
                  </a:lnTo>
                  <a:lnTo>
                    <a:pt x="283" y="373"/>
                  </a:lnTo>
                  <a:lnTo>
                    <a:pt x="289" y="373"/>
                  </a:lnTo>
                  <a:lnTo>
                    <a:pt x="289" y="379"/>
                  </a:lnTo>
                  <a:lnTo>
                    <a:pt x="283" y="379"/>
                  </a:lnTo>
                  <a:lnTo>
                    <a:pt x="289" y="379"/>
                  </a:lnTo>
                  <a:lnTo>
                    <a:pt x="289" y="386"/>
                  </a:lnTo>
                  <a:lnTo>
                    <a:pt x="289" y="391"/>
                  </a:lnTo>
                  <a:lnTo>
                    <a:pt x="295" y="391"/>
                  </a:lnTo>
                  <a:lnTo>
                    <a:pt x="295" y="397"/>
                  </a:lnTo>
                  <a:close/>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14">
              <a:extLst>
                <a:ext uri="{FF2B5EF4-FFF2-40B4-BE49-F238E27FC236}">
                  <a16:creationId xmlns:a16="http://schemas.microsoft.com/office/drawing/2014/main" id="{42448C34-E351-CE5B-CC81-7969DF44A509}"/>
                </a:ext>
              </a:extLst>
            </p:cNvPr>
            <p:cNvSpPr>
              <a:spLocks/>
            </p:cNvSpPr>
            <p:nvPr/>
          </p:nvSpPr>
          <p:spPr bwMode="auto">
            <a:xfrm>
              <a:off x="4892675" y="5300663"/>
              <a:ext cx="617537" cy="1298575"/>
            </a:xfrm>
            <a:custGeom>
              <a:avLst/>
              <a:gdLst>
                <a:gd name="T0" fmla="*/ 307 w 389"/>
                <a:gd name="T1" fmla="*/ 415 h 818"/>
                <a:gd name="T2" fmla="*/ 330 w 389"/>
                <a:gd name="T3" fmla="*/ 427 h 818"/>
                <a:gd name="T4" fmla="*/ 354 w 389"/>
                <a:gd name="T5" fmla="*/ 438 h 818"/>
                <a:gd name="T6" fmla="*/ 372 w 389"/>
                <a:gd name="T7" fmla="*/ 468 h 818"/>
                <a:gd name="T8" fmla="*/ 372 w 389"/>
                <a:gd name="T9" fmla="*/ 479 h 818"/>
                <a:gd name="T10" fmla="*/ 359 w 389"/>
                <a:gd name="T11" fmla="*/ 515 h 818"/>
                <a:gd name="T12" fmla="*/ 348 w 389"/>
                <a:gd name="T13" fmla="*/ 551 h 818"/>
                <a:gd name="T14" fmla="*/ 342 w 389"/>
                <a:gd name="T15" fmla="*/ 556 h 818"/>
                <a:gd name="T16" fmla="*/ 354 w 389"/>
                <a:gd name="T17" fmla="*/ 581 h 818"/>
                <a:gd name="T18" fmla="*/ 377 w 389"/>
                <a:gd name="T19" fmla="*/ 604 h 818"/>
                <a:gd name="T20" fmla="*/ 377 w 389"/>
                <a:gd name="T21" fmla="*/ 628 h 818"/>
                <a:gd name="T22" fmla="*/ 348 w 389"/>
                <a:gd name="T23" fmla="*/ 646 h 818"/>
                <a:gd name="T24" fmla="*/ 336 w 389"/>
                <a:gd name="T25" fmla="*/ 681 h 818"/>
                <a:gd name="T26" fmla="*/ 307 w 389"/>
                <a:gd name="T27" fmla="*/ 699 h 818"/>
                <a:gd name="T28" fmla="*/ 342 w 389"/>
                <a:gd name="T29" fmla="*/ 699 h 818"/>
                <a:gd name="T30" fmla="*/ 300 w 389"/>
                <a:gd name="T31" fmla="*/ 728 h 818"/>
                <a:gd name="T32" fmla="*/ 218 w 389"/>
                <a:gd name="T33" fmla="*/ 782 h 818"/>
                <a:gd name="T34" fmla="*/ 135 w 389"/>
                <a:gd name="T35" fmla="*/ 793 h 818"/>
                <a:gd name="T36" fmla="*/ 23 w 389"/>
                <a:gd name="T37" fmla="*/ 793 h 818"/>
                <a:gd name="T38" fmla="*/ 0 w 389"/>
                <a:gd name="T39" fmla="*/ 764 h 818"/>
                <a:gd name="T40" fmla="*/ 5 w 389"/>
                <a:gd name="T41" fmla="*/ 699 h 818"/>
                <a:gd name="T42" fmla="*/ 18 w 389"/>
                <a:gd name="T43" fmla="*/ 586 h 818"/>
                <a:gd name="T44" fmla="*/ 23 w 389"/>
                <a:gd name="T45" fmla="*/ 527 h 818"/>
                <a:gd name="T46" fmla="*/ 23 w 389"/>
                <a:gd name="T47" fmla="*/ 445 h 818"/>
                <a:gd name="T48" fmla="*/ 11 w 389"/>
                <a:gd name="T49" fmla="*/ 409 h 818"/>
                <a:gd name="T50" fmla="*/ 5 w 389"/>
                <a:gd name="T51" fmla="*/ 379 h 818"/>
                <a:gd name="T52" fmla="*/ 34 w 389"/>
                <a:gd name="T53" fmla="*/ 350 h 818"/>
                <a:gd name="T54" fmla="*/ 34 w 389"/>
                <a:gd name="T55" fmla="*/ 320 h 818"/>
                <a:gd name="T56" fmla="*/ 47 w 389"/>
                <a:gd name="T57" fmla="*/ 285 h 818"/>
                <a:gd name="T58" fmla="*/ 59 w 389"/>
                <a:gd name="T59" fmla="*/ 255 h 818"/>
                <a:gd name="T60" fmla="*/ 47 w 389"/>
                <a:gd name="T61" fmla="*/ 232 h 818"/>
                <a:gd name="T62" fmla="*/ 47 w 389"/>
                <a:gd name="T63" fmla="*/ 196 h 818"/>
                <a:gd name="T64" fmla="*/ 34 w 389"/>
                <a:gd name="T65" fmla="*/ 167 h 818"/>
                <a:gd name="T66" fmla="*/ 52 w 389"/>
                <a:gd name="T67" fmla="*/ 137 h 818"/>
                <a:gd name="T68" fmla="*/ 41 w 389"/>
                <a:gd name="T69" fmla="*/ 108 h 818"/>
                <a:gd name="T70" fmla="*/ 59 w 389"/>
                <a:gd name="T71" fmla="*/ 90 h 818"/>
                <a:gd name="T72" fmla="*/ 88 w 389"/>
                <a:gd name="T73" fmla="*/ 83 h 818"/>
                <a:gd name="T74" fmla="*/ 100 w 389"/>
                <a:gd name="T75" fmla="*/ 65 h 818"/>
                <a:gd name="T76" fmla="*/ 111 w 389"/>
                <a:gd name="T77" fmla="*/ 60 h 818"/>
                <a:gd name="T78" fmla="*/ 117 w 389"/>
                <a:gd name="T79" fmla="*/ 42 h 818"/>
                <a:gd name="T80" fmla="*/ 147 w 389"/>
                <a:gd name="T81" fmla="*/ 31 h 818"/>
                <a:gd name="T82" fmla="*/ 129 w 389"/>
                <a:gd name="T83" fmla="*/ 0 h 818"/>
                <a:gd name="T84" fmla="*/ 158 w 389"/>
                <a:gd name="T85" fmla="*/ 18 h 818"/>
                <a:gd name="T86" fmla="*/ 189 w 389"/>
                <a:gd name="T87" fmla="*/ 13 h 818"/>
                <a:gd name="T88" fmla="*/ 206 w 389"/>
                <a:gd name="T89" fmla="*/ 31 h 818"/>
                <a:gd name="T90" fmla="*/ 235 w 389"/>
                <a:gd name="T91" fmla="*/ 49 h 818"/>
                <a:gd name="T92" fmla="*/ 248 w 389"/>
                <a:gd name="T93" fmla="*/ 54 h 818"/>
                <a:gd name="T94" fmla="*/ 248 w 389"/>
                <a:gd name="T95" fmla="*/ 101 h 818"/>
                <a:gd name="T96" fmla="*/ 248 w 389"/>
                <a:gd name="T97" fmla="*/ 149 h 818"/>
                <a:gd name="T98" fmla="*/ 248 w 389"/>
                <a:gd name="T99" fmla="*/ 208 h 818"/>
                <a:gd name="T100" fmla="*/ 259 w 389"/>
                <a:gd name="T101" fmla="*/ 243 h 818"/>
                <a:gd name="T102" fmla="*/ 248 w 389"/>
                <a:gd name="T103" fmla="*/ 278 h 818"/>
                <a:gd name="T104" fmla="*/ 235 w 389"/>
                <a:gd name="T105" fmla="*/ 314 h 818"/>
                <a:gd name="T106" fmla="*/ 241 w 389"/>
                <a:gd name="T107" fmla="*/ 332 h 818"/>
                <a:gd name="T108" fmla="*/ 266 w 389"/>
                <a:gd name="T109" fmla="*/ 355 h 818"/>
                <a:gd name="T110" fmla="*/ 283 w 389"/>
                <a:gd name="T111" fmla="*/ 373 h 818"/>
                <a:gd name="T112" fmla="*/ 295 w 389"/>
                <a:gd name="T113" fmla="*/ 397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9" h="818">
                  <a:moveTo>
                    <a:pt x="295" y="397"/>
                  </a:moveTo>
                  <a:lnTo>
                    <a:pt x="295" y="404"/>
                  </a:lnTo>
                  <a:lnTo>
                    <a:pt x="300" y="404"/>
                  </a:lnTo>
                  <a:lnTo>
                    <a:pt x="307" y="404"/>
                  </a:lnTo>
                  <a:lnTo>
                    <a:pt x="307" y="409"/>
                  </a:lnTo>
                  <a:lnTo>
                    <a:pt x="312" y="409"/>
                  </a:lnTo>
                  <a:lnTo>
                    <a:pt x="307" y="409"/>
                  </a:lnTo>
                  <a:lnTo>
                    <a:pt x="307" y="415"/>
                  </a:lnTo>
                  <a:lnTo>
                    <a:pt x="312" y="415"/>
                  </a:lnTo>
                  <a:lnTo>
                    <a:pt x="318" y="415"/>
                  </a:lnTo>
                  <a:lnTo>
                    <a:pt x="325" y="415"/>
                  </a:lnTo>
                  <a:lnTo>
                    <a:pt x="325" y="420"/>
                  </a:lnTo>
                  <a:lnTo>
                    <a:pt x="325" y="415"/>
                  </a:lnTo>
                  <a:lnTo>
                    <a:pt x="325" y="420"/>
                  </a:lnTo>
                  <a:lnTo>
                    <a:pt x="325" y="427"/>
                  </a:lnTo>
                  <a:lnTo>
                    <a:pt x="330" y="427"/>
                  </a:lnTo>
                  <a:lnTo>
                    <a:pt x="325" y="427"/>
                  </a:lnTo>
                  <a:lnTo>
                    <a:pt x="330" y="427"/>
                  </a:lnTo>
                  <a:lnTo>
                    <a:pt x="336" y="427"/>
                  </a:lnTo>
                  <a:lnTo>
                    <a:pt x="336" y="433"/>
                  </a:lnTo>
                  <a:lnTo>
                    <a:pt x="342" y="433"/>
                  </a:lnTo>
                  <a:lnTo>
                    <a:pt x="348" y="433"/>
                  </a:lnTo>
                  <a:lnTo>
                    <a:pt x="348" y="438"/>
                  </a:lnTo>
                  <a:lnTo>
                    <a:pt x="354" y="438"/>
                  </a:lnTo>
                  <a:lnTo>
                    <a:pt x="359" y="438"/>
                  </a:lnTo>
                  <a:lnTo>
                    <a:pt x="359" y="445"/>
                  </a:lnTo>
                  <a:lnTo>
                    <a:pt x="366" y="445"/>
                  </a:lnTo>
                  <a:lnTo>
                    <a:pt x="366" y="450"/>
                  </a:lnTo>
                  <a:lnTo>
                    <a:pt x="372" y="450"/>
                  </a:lnTo>
                  <a:lnTo>
                    <a:pt x="372" y="456"/>
                  </a:lnTo>
                  <a:lnTo>
                    <a:pt x="372" y="463"/>
                  </a:lnTo>
                  <a:lnTo>
                    <a:pt x="372" y="468"/>
                  </a:lnTo>
                  <a:lnTo>
                    <a:pt x="377" y="468"/>
                  </a:lnTo>
                  <a:lnTo>
                    <a:pt x="372" y="468"/>
                  </a:lnTo>
                  <a:lnTo>
                    <a:pt x="372" y="474"/>
                  </a:lnTo>
                  <a:lnTo>
                    <a:pt x="377" y="474"/>
                  </a:lnTo>
                  <a:lnTo>
                    <a:pt x="372" y="474"/>
                  </a:lnTo>
                  <a:lnTo>
                    <a:pt x="372" y="479"/>
                  </a:lnTo>
                  <a:lnTo>
                    <a:pt x="377" y="479"/>
                  </a:lnTo>
                  <a:lnTo>
                    <a:pt x="372" y="479"/>
                  </a:lnTo>
                  <a:lnTo>
                    <a:pt x="372" y="486"/>
                  </a:lnTo>
                  <a:lnTo>
                    <a:pt x="372" y="492"/>
                  </a:lnTo>
                  <a:lnTo>
                    <a:pt x="372" y="497"/>
                  </a:lnTo>
                  <a:lnTo>
                    <a:pt x="366" y="497"/>
                  </a:lnTo>
                  <a:lnTo>
                    <a:pt x="366" y="504"/>
                  </a:lnTo>
                  <a:lnTo>
                    <a:pt x="366" y="510"/>
                  </a:lnTo>
                  <a:lnTo>
                    <a:pt x="366" y="515"/>
                  </a:lnTo>
                  <a:lnTo>
                    <a:pt x="359" y="515"/>
                  </a:lnTo>
                  <a:lnTo>
                    <a:pt x="359" y="522"/>
                  </a:lnTo>
                  <a:lnTo>
                    <a:pt x="359" y="527"/>
                  </a:lnTo>
                  <a:lnTo>
                    <a:pt x="354" y="527"/>
                  </a:lnTo>
                  <a:lnTo>
                    <a:pt x="354" y="533"/>
                  </a:lnTo>
                  <a:lnTo>
                    <a:pt x="348" y="533"/>
                  </a:lnTo>
                  <a:lnTo>
                    <a:pt x="348" y="539"/>
                  </a:lnTo>
                  <a:lnTo>
                    <a:pt x="348" y="545"/>
                  </a:lnTo>
                  <a:lnTo>
                    <a:pt x="348" y="551"/>
                  </a:lnTo>
                  <a:lnTo>
                    <a:pt x="348" y="545"/>
                  </a:lnTo>
                  <a:lnTo>
                    <a:pt x="348" y="551"/>
                  </a:lnTo>
                  <a:lnTo>
                    <a:pt x="342" y="551"/>
                  </a:lnTo>
                  <a:lnTo>
                    <a:pt x="348" y="551"/>
                  </a:lnTo>
                  <a:lnTo>
                    <a:pt x="342" y="551"/>
                  </a:lnTo>
                  <a:lnTo>
                    <a:pt x="342" y="556"/>
                  </a:lnTo>
                  <a:lnTo>
                    <a:pt x="348" y="556"/>
                  </a:lnTo>
                  <a:lnTo>
                    <a:pt x="342" y="556"/>
                  </a:lnTo>
                  <a:lnTo>
                    <a:pt x="342" y="563"/>
                  </a:lnTo>
                  <a:lnTo>
                    <a:pt x="348" y="563"/>
                  </a:lnTo>
                  <a:lnTo>
                    <a:pt x="348" y="569"/>
                  </a:lnTo>
                  <a:lnTo>
                    <a:pt x="354" y="569"/>
                  </a:lnTo>
                  <a:lnTo>
                    <a:pt x="354" y="574"/>
                  </a:lnTo>
                  <a:lnTo>
                    <a:pt x="354" y="581"/>
                  </a:lnTo>
                  <a:lnTo>
                    <a:pt x="348" y="581"/>
                  </a:lnTo>
                  <a:lnTo>
                    <a:pt x="354" y="581"/>
                  </a:lnTo>
                  <a:lnTo>
                    <a:pt x="354" y="586"/>
                  </a:lnTo>
                  <a:lnTo>
                    <a:pt x="354" y="592"/>
                  </a:lnTo>
                  <a:lnTo>
                    <a:pt x="359" y="592"/>
                  </a:lnTo>
                  <a:lnTo>
                    <a:pt x="359" y="598"/>
                  </a:lnTo>
                  <a:lnTo>
                    <a:pt x="366" y="598"/>
                  </a:lnTo>
                  <a:lnTo>
                    <a:pt x="366" y="604"/>
                  </a:lnTo>
                  <a:lnTo>
                    <a:pt x="372" y="604"/>
                  </a:lnTo>
                  <a:lnTo>
                    <a:pt x="377" y="604"/>
                  </a:lnTo>
                  <a:lnTo>
                    <a:pt x="383" y="604"/>
                  </a:lnTo>
                  <a:lnTo>
                    <a:pt x="389" y="604"/>
                  </a:lnTo>
                  <a:lnTo>
                    <a:pt x="389" y="610"/>
                  </a:lnTo>
                  <a:lnTo>
                    <a:pt x="389" y="616"/>
                  </a:lnTo>
                  <a:lnTo>
                    <a:pt x="383" y="616"/>
                  </a:lnTo>
                  <a:lnTo>
                    <a:pt x="383" y="622"/>
                  </a:lnTo>
                  <a:lnTo>
                    <a:pt x="377" y="622"/>
                  </a:lnTo>
                  <a:lnTo>
                    <a:pt x="377" y="628"/>
                  </a:lnTo>
                  <a:lnTo>
                    <a:pt x="372" y="628"/>
                  </a:lnTo>
                  <a:lnTo>
                    <a:pt x="372" y="633"/>
                  </a:lnTo>
                  <a:lnTo>
                    <a:pt x="366" y="633"/>
                  </a:lnTo>
                  <a:lnTo>
                    <a:pt x="359" y="633"/>
                  </a:lnTo>
                  <a:lnTo>
                    <a:pt x="354" y="633"/>
                  </a:lnTo>
                  <a:lnTo>
                    <a:pt x="354" y="640"/>
                  </a:lnTo>
                  <a:lnTo>
                    <a:pt x="348" y="640"/>
                  </a:lnTo>
                  <a:lnTo>
                    <a:pt x="348" y="646"/>
                  </a:lnTo>
                  <a:lnTo>
                    <a:pt x="348" y="651"/>
                  </a:lnTo>
                  <a:lnTo>
                    <a:pt x="348" y="658"/>
                  </a:lnTo>
                  <a:lnTo>
                    <a:pt x="342" y="658"/>
                  </a:lnTo>
                  <a:lnTo>
                    <a:pt x="342" y="664"/>
                  </a:lnTo>
                  <a:lnTo>
                    <a:pt x="342" y="669"/>
                  </a:lnTo>
                  <a:lnTo>
                    <a:pt x="342" y="675"/>
                  </a:lnTo>
                  <a:lnTo>
                    <a:pt x="342" y="681"/>
                  </a:lnTo>
                  <a:lnTo>
                    <a:pt x="336" y="681"/>
                  </a:lnTo>
                  <a:lnTo>
                    <a:pt x="336" y="687"/>
                  </a:lnTo>
                  <a:lnTo>
                    <a:pt x="330" y="687"/>
                  </a:lnTo>
                  <a:lnTo>
                    <a:pt x="325" y="687"/>
                  </a:lnTo>
                  <a:lnTo>
                    <a:pt x="318" y="687"/>
                  </a:lnTo>
                  <a:lnTo>
                    <a:pt x="312" y="687"/>
                  </a:lnTo>
                  <a:lnTo>
                    <a:pt x="312" y="693"/>
                  </a:lnTo>
                  <a:lnTo>
                    <a:pt x="307" y="693"/>
                  </a:lnTo>
                  <a:lnTo>
                    <a:pt x="307" y="699"/>
                  </a:lnTo>
                  <a:lnTo>
                    <a:pt x="312" y="699"/>
                  </a:lnTo>
                  <a:lnTo>
                    <a:pt x="312" y="705"/>
                  </a:lnTo>
                  <a:lnTo>
                    <a:pt x="318" y="705"/>
                  </a:lnTo>
                  <a:lnTo>
                    <a:pt x="325" y="705"/>
                  </a:lnTo>
                  <a:lnTo>
                    <a:pt x="330" y="705"/>
                  </a:lnTo>
                  <a:lnTo>
                    <a:pt x="336" y="705"/>
                  </a:lnTo>
                  <a:lnTo>
                    <a:pt x="336" y="699"/>
                  </a:lnTo>
                  <a:lnTo>
                    <a:pt x="342" y="699"/>
                  </a:lnTo>
                  <a:lnTo>
                    <a:pt x="342" y="705"/>
                  </a:lnTo>
                  <a:lnTo>
                    <a:pt x="342" y="710"/>
                  </a:lnTo>
                  <a:lnTo>
                    <a:pt x="318" y="717"/>
                  </a:lnTo>
                  <a:lnTo>
                    <a:pt x="312" y="717"/>
                  </a:lnTo>
                  <a:lnTo>
                    <a:pt x="307" y="717"/>
                  </a:lnTo>
                  <a:lnTo>
                    <a:pt x="300" y="717"/>
                  </a:lnTo>
                  <a:lnTo>
                    <a:pt x="300" y="723"/>
                  </a:lnTo>
                  <a:lnTo>
                    <a:pt x="300" y="728"/>
                  </a:lnTo>
                  <a:lnTo>
                    <a:pt x="300" y="741"/>
                  </a:lnTo>
                  <a:lnTo>
                    <a:pt x="300" y="752"/>
                  </a:lnTo>
                  <a:lnTo>
                    <a:pt x="300" y="758"/>
                  </a:lnTo>
                  <a:lnTo>
                    <a:pt x="271" y="764"/>
                  </a:lnTo>
                  <a:lnTo>
                    <a:pt x="253" y="770"/>
                  </a:lnTo>
                  <a:lnTo>
                    <a:pt x="241" y="776"/>
                  </a:lnTo>
                  <a:lnTo>
                    <a:pt x="224" y="776"/>
                  </a:lnTo>
                  <a:lnTo>
                    <a:pt x="218" y="782"/>
                  </a:lnTo>
                  <a:lnTo>
                    <a:pt x="206" y="782"/>
                  </a:lnTo>
                  <a:lnTo>
                    <a:pt x="200" y="782"/>
                  </a:lnTo>
                  <a:lnTo>
                    <a:pt x="183" y="782"/>
                  </a:lnTo>
                  <a:lnTo>
                    <a:pt x="171" y="787"/>
                  </a:lnTo>
                  <a:lnTo>
                    <a:pt x="165" y="787"/>
                  </a:lnTo>
                  <a:lnTo>
                    <a:pt x="153" y="787"/>
                  </a:lnTo>
                  <a:lnTo>
                    <a:pt x="142" y="793"/>
                  </a:lnTo>
                  <a:lnTo>
                    <a:pt x="135" y="793"/>
                  </a:lnTo>
                  <a:lnTo>
                    <a:pt x="129" y="793"/>
                  </a:lnTo>
                  <a:lnTo>
                    <a:pt x="117" y="793"/>
                  </a:lnTo>
                  <a:lnTo>
                    <a:pt x="94" y="793"/>
                  </a:lnTo>
                  <a:lnTo>
                    <a:pt x="64" y="793"/>
                  </a:lnTo>
                  <a:lnTo>
                    <a:pt x="47" y="793"/>
                  </a:lnTo>
                  <a:lnTo>
                    <a:pt x="34" y="793"/>
                  </a:lnTo>
                  <a:lnTo>
                    <a:pt x="29" y="793"/>
                  </a:lnTo>
                  <a:lnTo>
                    <a:pt x="23" y="793"/>
                  </a:lnTo>
                  <a:lnTo>
                    <a:pt x="18" y="793"/>
                  </a:lnTo>
                  <a:lnTo>
                    <a:pt x="18" y="800"/>
                  </a:lnTo>
                  <a:lnTo>
                    <a:pt x="18" y="805"/>
                  </a:lnTo>
                  <a:lnTo>
                    <a:pt x="11" y="805"/>
                  </a:lnTo>
                  <a:lnTo>
                    <a:pt x="5" y="811"/>
                  </a:lnTo>
                  <a:lnTo>
                    <a:pt x="0" y="818"/>
                  </a:lnTo>
                  <a:lnTo>
                    <a:pt x="0" y="776"/>
                  </a:lnTo>
                  <a:lnTo>
                    <a:pt x="0" y="764"/>
                  </a:lnTo>
                  <a:lnTo>
                    <a:pt x="0" y="758"/>
                  </a:lnTo>
                  <a:lnTo>
                    <a:pt x="0" y="752"/>
                  </a:lnTo>
                  <a:lnTo>
                    <a:pt x="0" y="741"/>
                  </a:lnTo>
                  <a:lnTo>
                    <a:pt x="0" y="734"/>
                  </a:lnTo>
                  <a:lnTo>
                    <a:pt x="0" y="728"/>
                  </a:lnTo>
                  <a:lnTo>
                    <a:pt x="5" y="717"/>
                  </a:lnTo>
                  <a:lnTo>
                    <a:pt x="5" y="705"/>
                  </a:lnTo>
                  <a:lnTo>
                    <a:pt x="5" y="699"/>
                  </a:lnTo>
                  <a:lnTo>
                    <a:pt x="5" y="669"/>
                  </a:lnTo>
                  <a:lnTo>
                    <a:pt x="11" y="658"/>
                  </a:lnTo>
                  <a:lnTo>
                    <a:pt x="11" y="633"/>
                  </a:lnTo>
                  <a:lnTo>
                    <a:pt x="11" y="622"/>
                  </a:lnTo>
                  <a:lnTo>
                    <a:pt x="11" y="610"/>
                  </a:lnTo>
                  <a:lnTo>
                    <a:pt x="11" y="604"/>
                  </a:lnTo>
                  <a:lnTo>
                    <a:pt x="18" y="598"/>
                  </a:lnTo>
                  <a:lnTo>
                    <a:pt x="18" y="586"/>
                  </a:lnTo>
                  <a:lnTo>
                    <a:pt x="18" y="581"/>
                  </a:lnTo>
                  <a:lnTo>
                    <a:pt x="18" y="569"/>
                  </a:lnTo>
                  <a:lnTo>
                    <a:pt x="18" y="551"/>
                  </a:lnTo>
                  <a:lnTo>
                    <a:pt x="18" y="545"/>
                  </a:lnTo>
                  <a:lnTo>
                    <a:pt x="23" y="545"/>
                  </a:lnTo>
                  <a:lnTo>
                    <a:pt x="23" y="539"/>
                  </a:lnTo>
                  <a:lnTo>
                    <a:pt x="23" y="533"/>
                  </a:lnTo>
                  <a:lnTo>
                    <a:pt x="23" y="527"/>
                  </a:lnTo>
                  <a:lnTo>
                    <a:pt x="23" y="522"/>
                  </a:lnTo>
                  <a:lnTo>
                    <a:pt x="29" y="486"/>
                  </a:lnTo>
                  <a:lnTo>
                    <a:pt x="29" y="479"/>
                  </a:lnTo>
                  <a:lnTo>
                    <a:pt x="29" y="474"/>
                  </a:lnTo>
                  <a:lnTo>
                    <a:pt x="29" y="463"/>
                  </a:lnTo>
                  <a:lnTo>
                    <a:pt x="23" y="456"/>
                  </a:lnTo>
                  <a:lnTo>
                    <a:pt x="23" y="450"/>
                  </a:lnTo>
                  <a:lnTo>
                    <a:pt x="23" y="445"/>
                  </a:lnTo>
                  <a:lnTo>
                    <a:pt x="18" y="445"/>
                  </a:lnTo>
                  <a:lnTo>
                    <a:pt x="18" y="438"/>
                  </a:lnTo>
                  <a:lnTo>
                    <a:pt x="18" y="433"/>
                  </a:lnTo>
                  <a:lnTo>
                    <a:pt x="18" y="427"/>
                  </a:lnTo>
                  <a:lnTo>
                    <a:pt x="18" y="420"/>
                  </a:lnTo>
                  <a:lnTo>
                    <a:pt x="11" y="420"/>
                  </a:lnTo>
                  <a:lnTo>
                    <a:pt x="11" y="415"/>
                  </a:lnTo>
                  <a:lnTo>
                    <a:pt x="11" y="409"/>
                  </a:lnTo>
                  <a:lnTo>
                    <a:pt x="11" y="404"/>
                  </a:lnTo>
                  <a:lnTo>
                    <a:pt x="11" y="397"/>
                  </a:lnTo>
                  <a:lnTo>
                    <a:pt x="5" y="397"/>
                  </a:lnTo>
                  <a:lnTo>
                    <a:pt x="5" y="391"/>
                  </a:lnTo>
                  <a:lnTo>
                    <a:pt x="5" y="386"/>
                  </a:lnTo>
                  <a:lnTo>
                    <a:pt x="11" y="386"/>
                  </a:lnTo>
                  <a:lnTo>
                    <a:pt x="5" y="386"/>
                  </a:lnTo>
                  <a:lnTo>
                    <a:pt x="5" y="379"/>
                  </a:lnTo>
                  <a:lnTo>
                    <a:pt x="11" y="373"/>
                  </a:lnTo>
                  <a:lnTo>
                    <a:pt x="18" y="368"/>
                  </a:lnTo>
                  <a:lnTo>
                    <a:pt x="23" y="368"/>
                  </a:lnTo>
                  <a:lnTo>
                    <a:pt x="23" y="361"/>
                  </a:lnTo>
                  <a:lnTo>
                    <a:pt x="23" y="355"/>
                  </a:lnTo>
                  <a:lnTo>
                    <a:pt x="29" y="355"/>
                  </a:lnTo>
                  <a:lnTo>
                    <a:pt x="29" y="350"/>
                  </a:lnTo>
                  <a:lnTo>
                    <a:pt x="34" y="350"/>
                  </a:lnTo>
                  <a:lnTo>
                    <a:pt x="41" y="344"/>
                  </a:lnTo>
                  <a:lnTo>
                    <a:pt x="47" y="344"/>
                  </a:lnTo>
                  <a:lnTo>
                    <a:pt x="52" y="344"/>
                  </a:lnTo>
                  <a:lnTo>
                    <a:pt x="52" y="338"/>
                  </a:lnTo>
                  <a:lnTo>
                    <a:pt x="52" y="332"/>
                  </a:lnTo>
                  <a:lnTo>
                    <a:pt x="47" y="326"/>
                  </a:lnTo>
                  <a:lnTo>
                    <a:pt x="41" y="320"/>
                  </a:lnTo>
                  <a:lnTo>
                    <a:pt x="34" y="320"/>
                  </a:lnTo>
                  <a:lnTo>
                    <a:pt x="29" y="314"/>
                  </a:lnTo>
                  <a:lnTo>
                    <a:pt x="29" y="309"/>
                  </a:lnTo>
                  <a:lnTo>
                    <a:pt x="29" y="302"/>
                  </a:lnTo>
                  <a:lnTo>
                    <a:pt x="29" y="296"/>
                  </a:lnTo>
                  <a:lnTo>
                    <a:pt x="34" y="296"/>
                  </a:lnTo>
                  <a:lnTo>
                    <a:pt x="34" y="291"/>
                  </a:lnTo>
                  <a:lnTo>
                    <a:pt x="41" y="291"/>
                  </a:lnTo>
                  <a:lnTo>
                    <a:pt x="47" y="285"/>
                  </a:lnTo>
                  <a:lnTo>
                    <a:pt x="47" y="278"/>
                  </a:lnTo>
                  <a:lnTo>
                    <a:pt x="47" y="273"/>
                  </a:lnTo>
                  <a:lnTo>
                    <a:pt x="52" y="273"/>
                  </a:lnTo>
                  <a:lnTo>
                    <a:pt x="59" y="273"/>
                  </a:lnTo>
                  <a:lnTo>
                    <a:pt x="59" y="267"/>
                  </a:lnTo>
                  <a:lnTo>
                    <a:pt x="64" y="267"/>
                  </a:lnTo>
                  <a:lnTo>
                    <a:pt x="64" y="261"/>
                  </a:lnTo>
                  <a:lnTo>
                    <a:pt x="59" y="255"/>
                  </a:lnTo>
                  <a:lnTo>
                    <a:pt x="52" y="255"/>
                  </a:lnTo>
                  <a:lnTo>
                    <a:pt x="52" y="249"/>
                  </a:lnTo>
                  <a:lnTo>
                    <a:pt x="52" y="243"/>
                  </a:lnTo>
                  <a:lnTo>
                    <a:pt x="47" y="243"/>
                  </a:lnTo>
                  <a:lnTo>
                    <a:pt x="41" y="243"/>
                  </a:lnTo>
                  <a:lnTo>
                    <a:pt x="41" y="237"/>
                  </a:lnTo>
                  <a:lnTo>
                    <a:pt x="41" y="232"/>
                  </a:lnTo>
                  <a:lnTo>
                    <a:pt x="47" y="232"/>
                  </a:lnTo>
                  <a:lnTo>
                    <a:pt x="47" y="226"/>
                  </a:lnTo>
                  <a:lnTo>
                    <a:pt x="47" y="219"/>
                  </a:lnTo>
                  <a:lnTo>
                    <a:pt x="41" y="219"/>
                  </a:lnTo>
                  <a:lnTo>
                    <a:pt x="41" y="214"/>
                  </a:lnTo>
                  <a:lnTo>
                    <a:pt x="47" y="214"/>
                  </a:lnTo>
                  <a:lnTo>
                    <a:pt x="47" y="208"/>
                  </a:lnTo>
                  <a:lnTo>
                    <a:pt x="47" y="201"/>
                  </a:lnTo>
                  <a:lnTo>
                    <a:pt x="47" y="196"/>
                  </a:lnTo>
                  <a:lnTo>
                    <a:pt x="52" y="190"/>
                  </a:lnTo>
                  <a:lnTo>
                    <a:pt x="52" y="184"/>
                  </a:lnTo>
                  <a:lnTo>
                    <a:pt x="52" y="178"/>
                  </a:lnTo>
                  <a:lnTo>
                    <a:pt x="52" y="172"/>
                  </a:lnTo>
                  <a:lnTo>
                    <a:pt x="47" y="172"/>
                  </a:lnTo>
                  <a:lnTo>
                    <a:pt x="41" y="172"/>
                  </a:lnTo>
                  <a:lnTo>
                    <a:pt x="41" y="167"/>
                  </a:lnTo>
                  <a:lnTo>
                    <a:pt x="34" y="167"/>
                  </a:lnTo>
                  <a:lnTo>
                    <a:pt x="34" y="160"/>
                  </a:lnTo>
                  <a:lnTo>
                    <a:pt x="34" y="155"/>
                  </a:lnTo>
                  <a:lnTo>
                    <a:pt x="41" y="155"/>
                  </a:lnTo>
                  <a:lnTo>
                    <a:pt x="41" y="149"/>
                  </a:lnTo>
                  <a:lnTo>
                    <a:pt x="47" y="149"/>
                  </a:lnTo>
                  <a:lnTo>
                    <a:pt x="47" y="142"/>
                  </a:lnTo>
                  <a:lnTo>
                    <a:pt x="47" y="137"/>
                  </a:lnTo>
                  <a:lnTo>
                    <a:pt x="52" y="137"/>
                  </a:lnTo>
                  <a:lnTo>
                    <a:pt x="52" y="131"/>
                  </a:lnTo>
                  <a:lnTo>
                    <a:pt x="52" y="124"/>
                  </a:lnTo>
                  <a:lnTo>
                    <a:pt x="52" y="119"/>
                  </a:lnTo>
                  <a:lnTo>
                    <a:pt x="47" y="119"/>
                  </a:lnTo>
                  <a:lnTo>
                    <a:pt x="41" y="119"/>
                  </a:lnTo>
                  <a:lnTo>
                    <a:pt x="34" y="113"/>
                  </a:lnTo>
                  <a:lnTo>
                    <a:pt x="34" y="108"/>
                  </a:lnTo>
                  <a:lnTo>
                    <a:pt x="41" y="108"/>
                  </a:lnTo>
                  <a:lnTo>
                    <a:pt x="47" y="108"/>
                  </a:lnTo>
                  <a:lnTo>
                    <a:pt x="52" y="108"/>
                  </a:lnTo>
                  <a:lnTo>
                    <a:pt x="52" y="101"/>
                  </a:lnTo>
                  <a:lnTo>
                    <a:pt x="52" y="95"/>
                  </a:lnTo>
                  <a:lnTo>
                    <a:pt x="52" y="90"/>
                  </a:lnTo>
                  <a:lnTo>
                    <a:pt x="52" y="83"/>
                  </a:lnTo>
                  <a:lnTo>
                    <a:pt x="52" y="90"/>
                  </a:lnTo>
                  <a:lnTo>
                    <a:pt x="59" y="90"/>
                  </a:lnTo>
                  <a:lnTo>
                    <a:pt x="64" y="90"/>
                  </a:lnTo>
                  <a:lnTo>
                    <a:pt x="70" y="90"/>
                  </a:lnTo>
                  <a:lnTo>
                    <a:pt x="70" y="83"/>
                  </a:lnTo>
                  <a:lnTo>
                    <a:pt x="76" y="83"/>
                  </a:lnTo>
                  <a:lnTo>
                    <a:pt x="82" y="83"/>
                  </a:lnTo>
                  <a:lnTo>
                    <a:pt x="82" y="78"/>
                  </a:lnTo>
                  <a:lnTo>
                    <a:pt x="88" y="78"/>
                  </a:lnTo>
                  <a:lnTo>
                    <a:pt x="88" y="83"/>
                  </a:lnTo>
                  <a:lnTo>
                    <a:pt x="94" y="83"/>
                  </a:lnTo>
                  <a:lnTo>
                    <a:pt x="94" y="78"/>
                  </a:lnTo>
                  <a:lnTo>
                    <a:pt x="94" y="72"/>
                  </a:lnTo>
                  <a:lnTo>
                    <a:pt x="100" y="72"/>
                  </a:lnTo>
                  <a:lnTo>
                    <a:pt x="100" y="78"/>
                  </a:lnTo>
                  <a:lnTo>
                    <a:pt x="106" y="78"/>
                  </a:lnTo>
                  <a:lnTo>
                    <a:pt x="106" y="72"/>
                  </a:lnTo>
                  <a:lnTo>
                    <a:pt x="100" y="65"/>
                  </a:lnTo>
                  <a:lnTo>
                    <a:pt x="100" y="60"/>
                  </a:lnTo>
                  <a:lnTo>
                    <a:pt x="100" y="54"/>
                  </a:lnTo>
                  <a:lnTo>
                    <a:pt x="106" y="54"/>
                  </a:lnTo>
                  <a:lnTo>
                    <a:pt x="106" y="60"/>
                  </a:lnTo>
                  <a:lnTo>
                    <a:pt x="111" y="60"/>
                  </a:lnTo>
                  <a:lnTo>
                    <a:pt x="111" y="65"/>
                  </a:lnTo>
                  <a:lnTo>
                    <a:pt x="117" y="60"/>
                  </a:lnTo>
                  <a:lnTo>
                    <a:pt x="111" y="60"/>
                  </a:lnTo>
                  <a:lnTo>
                    <a:pt x="111" y="54"/>
                  </a:lnTo>
                  <a:lnTo>
                    <a:pt x="111" y="49"/>
                  </a:lnTo>
                  <a:lnTo>
                    <a:pt x="117" y="49"/>
                  </a:lnTo>
                  <a:lnTo>
                    <a:pt x="111" y="49"/>
                  </a:lnTo>
                  <a:lnTo>
                    <a:pt x="111" y="42"/>
                  </a:lnTo>
                  <a:lnTo>
                    <a:pt x="106" y="42"/>
                  </a:lnTo>
                  <a:lnTo>
                    <a:pt x="111" y="42"/>
                  </a:lnTo>
                  <a:lnTo>
                    <a:pt x="117" y="42"/>
                  </a:lnTo>
                  <a:lnTo>
                    <a:pt x="117" y="36"/>
                  </a:lnTo>
                  <a:lnTo>
                    <a:pt x="117" y="31"/>
                  </a:lnTo>
                  <a:lnTo>
                    <a:pt x="124" y="31"/>
                  </a:lnTo>
                  <a:lnTo>
                    <a:pt x="124" y="24"/>
                  </a:lnTo>
                  <a:lnTo>
                    <a:pt x="129" y="31"/>
                  </a:lnTo>
                  <a:lnTo>
                    <a:pt x="135" y="31"/>
                  </a:lnTo>
                  <a:lnTo>
                    <a:pt x="142" y="31"/>
                  </a:lnTo>
                  <a:lnTo>
                    <a:pt x="147" y="31"/>
                  </a:lnTo>
                  <a:lnTo>
                    <a:pt x="147" y="24"/>
                  </a:lnTo>
                  <a:lnTo>
                    <a:pt x="142" y="24"/>
                  </a:lnTo>
                  <a:lnTo>
                    <a:pt x="142" y="18"/>
                  </a:lnTo>
                  <a:lnTo>
                    <a:pt x="142" y="13"/>
                  </a:lnTo>
                  <a:lnTo>
                    <a:pt x="135" y="13"/>
                  </a:lnTo>
                  <a:lnTo>
                    <a:pt x="135" y="6"/>
                  </a:lnTo>
                  <a:lnTo>
                    <a:pt x="129" y="6"/>
                  </a:lnTo>
                  <a:lnTo>
                    <a:pt x="129" y="0"/>
                  </a:lnTo>
                  <a:lnTo>
                    <a:pt x="135" y="0"/>
                  </a:lnTo>
                  <a:lnTo>
                    <a:pt x="135" y="6"/>
                  </a:lnTo>
                  <a:lnTo>
                    <a:pt x="142" y="6"/>
                  </a:lnTo>
                  <a:lnTo>
                    <a:pt x="142" y="13"/>
                  </a:lnTo>
                  <a:lnTo>
                    <a:pt x="147" y="13"/>
                  </a:lnTo>
                  <a:lnTo>
                    <a:pt x="153" y="13"/>
                  </a:lnTo>
                  <a:lnTo>
                    <a:pt x="153" y="18"/>
                  </a:lnTo>
                  <a:lnTo>
                    <a:pt x="158" y="18"/>
                  </a:lnTo>
                  <a:lnTo>
                    <a:pt x="158" y="13"/>
                  </a:lnTo>
                  <a:lnTo>
                    <a:pt x="165" y="13"/>
                  </a:lnTo>
                  <a:lnTo>
                    <a:pt x="171" y="13"/>
                  </a:lnTo>
                  <a:lnTo>
                    <a:pt x="176" y="13"/>
                  </a:lnTo>
                  <a:lnTo>
                    <a:pt x="183" y="13"/>
                  </a:lnTo>
                  <a:lnTo>
                    <a:pt x="183" y="6"/>
                  </a:lnTo>
                  <a:lnTo>
                    <a:pt x="183" y="13"/>
                  </a:lnTo>
                  <a:lnTo>
                    <a:pt x="189" y="13"/>
                  </a:lnTo>
                  <a:lnTo>
                    <a:pt x="194" y="13"/>
                  </a:lnTo>
                  <a:lnTo>
                    <a:pt x="194" y="18"/>
                  </a:lnTo>
                  <a:lnTo>
                    <a:pt x="194" y="13"/>
                  </a:lnTo>
                  <a:lnTo>
                    <a:pt x="194" y="18"/>
                  </a:lnTo>
                  <a:lnTo>
                    <a:pt x="194" y="24"/>
                  </a:lnTo>
                  <a:lnTo>
                    <a:pt x="200" y="24"/>
                  </a:lnTo>
                  <a:lnTo>
                    <a:pt x="200" y="31"/>
                  </a:lnTo>
                  <a:lnTo>
                    <a:pt x="206" y="31"/>
                  </a:lnTo>
                  <a:lnTo>
                    <a:pt x="206" y="36"/>
                  </a:lnTo>
                  <a:lnTo>
                    <a:pt x="212" y="36"/>
                  </a:lnTo>
                  <a:lnTo>
                    <a:pt x="212" y="42"/>
                  </a:lnTo>
                  <a:lnTo>
                    <a:pt x="218" y="42"/>
                  </a:lnTo>
                  <a:lnTo>
                    <a:pt x="218" y="49"/>
                  </a:lnTo>
                  <a:lnTo>
                    <a:pt x="224" y="49"/>
                  </a:lnTo>
                  <a:lnTo>
                    <a:pt x="230" y="49"/>
                  </a:lnTo>
                  <a:lnTo>
                    <a:pt x="235" y="49"/>
                  </a:lnTo>
                  <a:lnTo>
                    <a:pt x="235" y="54"/>
                  </a:lnTo>
                  <a:lnTo>
                    <a:pt x="235" y="49"/>
                  </a:lnTo>
                  <a:lnTo>
                    <a:pt x="235" y="54"/>
                  </a:lnTo>
                  <a:lnTo>
                    <a:pt x="235" y="49"/>
                  </a:lnTo>
                  <a:lnTo>
                    <a:pt x="241" y="54"/>
                  </a:lnTo>
                  <a:lnTo>
                    <a:pt x="241" y="49"/>
                  </a:lnTo>
                  <a:lnTo>
                    <a:pt x="248" y="49"/>
                  </a:lnTo>
                  <a:lnTo>
                    <a:pt x="248" y="54"/>
                  </a:lnTo>
                  <a:lnTo>
                    <a:pt x="248" y="60"/>
                  </a:lnTo>
                  <a:lnTo>
                    <a:pt x="248" y="65"/>
                  </a:lnTo>
                  <a:lnTo>
                    <a:pt x="248" y="72"/>
                  </a:lnTo>
                  <a:lnTo>
                    <a:pt x="248" y="78"/>
                  </a:lnTo>
                  <a:lnTo>
                    <a:pt x="248" y="83"/>
                  </a:lnTo>
                  <a:lnTo>
                    <a:pt x="248" y="90"/>
                  </a:lnTo>
                  <a:lnTo>
                    <a:pt x="248" y="95"/>
                  </a:lnTo>
                  <a:lnTo>
                    <a:pt x="248" y="101"/>
                  </a:lnTo>
                  <a:lnTo>
                    <a:pt x="248" y="108"/>
                  </a:lnTo>
                  <a:lnTo>
                    <a:pt x="248" y="113"/>
                  </a:lnTo>
                  <a:lnTo>
                    <a:pt x="248" y="119"/>
                  </a:lnTo>
                  <a:lnTo>
                    <a:pt x="248" y="124"/>
                  </a:lnTo>
                  <a:lnTo>
                    <a:pt x="248" y="131"/>
                  </a:lnTo>
                  <a:lnTo>
                    <a:pt x="248" y="137"/>
                  </a:lnTo>
                  <a:lnTo>
                    <a:pt x="248" y="142"/>
                  </a:lnTo>
                  <a:lnTo>
                    <a:pt x="248" y="149"/>
                  </a:lnTo>
                  <a:lnTo>
                    <a:pt x="248" y="155"/>
                  </a:lnTo>
                  <a:lnTo>
                    <a:pt x="248" y="167"/>
                  </a:lnTo>
                  <a:lnTo>
                    <a:pt x="248" y="172"/>
                  </a:lnTo>
                  <a:lnTo>
                    <a:pt x="248" y="178"/>
                  </a:lnTo>
                  <a:lnTo>
                    <a:pt x="248" y="184"/>
                  </a:lnTo>
                  <a:lnTo>
                    <a:pt x="248" y="190"/>
                  </a:lnTo>
                  <a:lnTo>
                    <a:pt x="248" y="201"/>
                  </a:lnTo>
                  <a:lnTo>
                    <a:pt x="248" y="208"/>
                  </a:lnTo>
                  <a:lnTo>
                    <a:pt x="248" y="214"/>
                  </a:lnTo>
                  <a:lnTo>
                    <a:pt x="248" y="219"/>
                  </a:lnTo>
                  <a:lnTo>
                    <a:pt x="253" y="219"/>
                  </a:lnTo>
                  <a:lnTo>
                    <a:pt x="253" y="226"/>
                  </a:lnTo>
                  <a:lnTo>
                    <a:pt x="253" y="232"/>
                  </a:lnTo>
                  <a:lnTo>
                    <a:pt x="259" y="232"/>
                  </a:lnTo>
                  <a:lnTo>
                    <a:pt x="259" y="237"/>
                  </a:lnTo>
                  <a:lnTo>
                    <a:pt x="259" y="243"/>
                  </a:lnTo>
                  <a:lnTo>
                    <a:pt x="259" y="249"/>
                  </a:lnTo>
                  <a:lnTo>
                    <a:pt x="259" y="255"/>
                  </a:lnTo>
                  <a:lnTo>
                    <a:pt x="259" y="261"/>
                  </a:lnTo>
                  <a:lnTo>
                    <a:pt x="253" y="261"/>
                  </a:lnTo>
                  <a:lnTo>
                    <a:pt x="253" y="267"/>
                  </a:lnTo>
                  <a:lnTo>
                    <a:pt x="253" y="273"/>
                  </a:lnTo>
                  <a:lnTo>
                    <a:pt x="248" y="273"/>
                  </a:lnTo>
                  <a:lnTo>
                    <a:pt x="248" y="278"/>
                  </a:lnTo>
                  <a:lnTo>
                    <a:pt x="248" y="285"/>
                  </a:lnTo>
                  <a:lnTo>
                    <a:pt x="248" y="291"/>
                  </a:lnTo>
                  <a:lnTo>
                    <a:pt x="241" y="291"/>
                  </a:lnTo>
                  <a:lnTo>
                    <a:pt x="241" y="296"/>
                  </a:lnTo>
                  <a:lnTo>
                    <a:pt x="241" y="302"/>
                  </a:lnTo>
                  <a:lnTo>
                    <a:pt x="235" y="302"/>
                  </a:lnTo>
                  <a:lnTo>
                    <a:pt x="235" y="309"/>
                  </a:lnTo>
                  <a:lnTo>
                    <a:pt x="235" y="314"/>
                  </a:lnTo>
                  <a:lnTo>
                    <a:pt x="235" y="320"/>
                  </a:lnTo>
                  <a:lnTo>
                    <a:pt x="241" y="320"/>
                  </a:lnTo>
                  <a:lnTo>
                    <a:pt x="241" y="326"/>
                  </a:lnTo>
                  <a:lnTo>
                    <a:pt x="235" y="326"/>
                  </a:lnTo>
                  <a:lnTo>
                    <a:pt x="241" y="326"/>
                  </a:lnTo>
                  <a:lnTo>
                    <a:pt x="241" y="332"/>
                  </a:lnTo>
                  <a:lnTo>
                    <a:pt x="248" y="332"/>
                  </a:lnTo>
                  <a:lnTo>
                    <a:pt x="241" y="332"/>
                  </a:lnTo>
                  <a:lnTo>
                    <a:pt x="248" y="332"/>
                  </a:lnTo>
                  <a:lnTo>
                    <a:pt x="248" y="338"/>
                  </a:lnTo>
                  <a:lnTo>
                    <a:pt x="253" y="338"/>
                  </a:lnTo>
                  <a:lnTo>
                    <a:pt x="253" y="344"/>
                  </a:lnTo>
                  <a:lnTo>
                    <a:pt x="253" y="350"/>
                  </a:lnTo>
                  <a:lnTo>
                    <a:pt x="259" y="350"/>
                  </a:lnTo>
                  <a:lnTo>
                    <a:pt x="266" y="350"/>
                  </a:lnTo>
                  <a:lnTo>
                    <a:pt x="266" y="355"/>
                  </a:lnTo>
                  <a:lnTo>
                    <a:pt x="271" y="355"/>
                  </a:lnTo>
                  <a:lnTo>
                    <a:pt x="271" y="361"/>
                  </a:lnTo>
                  <a:lnTo>
                    <a:pt x="277" y="361"/>
                  </a:lnTo>
                  <a:lnTo>
                    <a:pt x="277" y="368"/>
                  </a:lnTo>
                  <a:lnTo>
                    <a:pt x="283" y="368"/>
                  </a:lnTo>
                  <a:lnTo>
                    <a:pt x="283" y="373"/>
                  </a:lnTo>
                  <a:lnTo>
                    <a:pt x="289" y="373"/>
                  </a:lnTo>
                  <a:lnTo>
                    <a:pt x="283" y="373"/>
                  </a:lnTo>
                  <a:lnTo>
                    <a:pt x="289" y="373"/>
                  </a:lnTo>
                  <a:lnTo>
                    <a:pt x="289" y="379"/>
                  </a:lnTo>
                  <a:lnTo>
                    <a:pt x="283" y="379"/>
                  </a:lnTo>
                  <a:lnTo>
                    <a:pt x="289" y="379"/>
                  </a:lnTo>
                  <a:lnTo>
                    <a:pt x="289" y="386"/>
                  </a:lnTo>
                  <a:lnTo>
                    <a:pt x="289" y="391"/>
                  </a:lnTo>
                  <a:lnTo>
                    <a:pt x="295" y="391"/>
                  </a:lnTo>
                  <a:lnTo>
                    <a:pt x="295" y="397"/>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Freeform 15">
              <a:extLst>
                <a:ext uri="{FF2B5EF4-FFF2-40B4-BE49-F238E27FC236}">
                  <a16:creationId xmlns:a16="http://schemas.microsoft.com/office/drawing/2014/main" id="{690D728E-0616-8D6A-8A0C-96309ABBBF2F}"/>
                </a:ext>
              </a:extLst>
            </p:cNvPr>
            <p:cNvSpPr>
              <a:spLocks/>
            </p:cNvSpPr>
            <p:nvPr/>
          </p:nvSpPr>
          <p:spPr bwMode="auto">
            <a:xfrm>
              <a:off x="4529138" y="5461000"/>
              <a:ext cx="466725" cy="1138238"/>
            </a:xfrm>
            <a:custGeom>
              <a:avLst/>
              <a:gdLst>
                <a:gd name="T0" fmla="*/ 223 w 294"/>
                <a:gd name="T1" fmla="*/ 18 h 717"/>
                <a:gd name="T2" fmla="*/ 253 w 294"/>
                <a:gd name="T3" fmla="*/ 0 h 717"/>
                <a:gd name="T4" fmla="*/ 282 w 294"/>
                <a:gd name="T5" fmla="*/ 24 h 717"/>
                <a:gd name="T6" fmla="*/ 271 w 294"/>
                <a:gd name="T7" fmla="*/ 54 h 717"/>
                <a:gd name="T8" fmla="*/ 282 w 294"/>
                <a:gd name="T9" fmla="*/ 72 h 717"/>
                <a:gd name="T10" fmla="*/ 276 w 294"/>
                <a:gd name="T11" fmla="*/ 113 h 717"/>
                <a:gd name="T12" fmla="*/ 271 w 294"/>
                <a:gd name="T13" fmla="*/ 136 h 717"/>
                <a:gd name="T14" fmla="*/ 294 w 294"/>
                <a:gd name="T15" fmla="*/ 160 h 717"/>
                <a:gd name="T16" fmla="*/ 276 w 294"/>
                <a:gd name="T17" fmla="*/ 184 h 717"/>
                <a:gd name="T18" fmla="*/ 258 w 294"/>
                <a:gd name="T19" fmla="*/ 213 h 717"/>
                <a:gd name="T20" fmla="*/ 276 w 294"/>
                <a:gd name="T21" fmla="*/ 243 h 717"/>
                <a:gd name="T22" fmla="*/ 253 w 294"/>
                <a:gd name="T23" fmla="*/ 267 h 717"/>
                <a:gd name="T24" fmla="*/ 229 w 294"/>
                <a:gd name="T25" fmla="*/ 296 h 717"/>
                <a:gd name="T26" fmla="*/ 212 w 294"/>
                <a:gd name="T27" fmla="*/ 303 h 717"/>
                <a:gd name="T28" fmla="*/ 206 w 294"/>
                <a:gd name="T29" fmla="*/ 267 h 717"/>
                <a:gd name="T30" fmla="*/ 194 w 294"/>
                <a:gd name="T31" fmla="*/ 243 h 717"/>
                <a:gd name="T32" fmla="*/ 194 w 294"/>
                <a:gd name="T33" fmla="*/ 278 h 717"/>
                <a:gd name="T34" fmla="*/ 170 w 294"/>
                <a:gd name="T35" fmla="*/ 296 h 717"/>
                <a:gd name="T36" fmla="*/ 140 w 294"/>
                <a:gd name="T37" fmla="*/ 285 h 717"/>
                <a:gd name="T38" fmla="*/ 117 w 294"/>
                <a:gd name="T39" fmla="*/ 278 h 717"/>
                <a:gd name="T40" fmla="*/ 117 w 294"/>
                <a:gd name="T41" fmla="*/ 319 h 717"/>
                <a:gd name="T42" fmla="*/ 129 w 294"/>
                <a:gd name="T43" fmla="*/ 344 h 717"/>
                <a:gd name="T44" fmla="*/ 129 w 294"/>
                <a:gd name="T45" fmla="*/ 385 h 717"/>
                <a:gd name="T46" fmla="*/ 152 w 294"/>
                <a:gd name="T47" fmla="*/ 391 h 717"/>
                <a:gd name="T48" fmla="*/ 158 w 294"/>
                <a:gd name="T49" fmla="*/ 391 h 717"/>
                <a:gd name="T50" fmla="*/ 170 w 294"/>
                <a:gd name="T51" fmla="*/ 396 h 717"/>
                <a:gd name="T52" fmla="*/ 188 w 294"/>
                <a:gd name="T53" fmla="*/ 409 h 717"/>
                <a:gd name="T54" fmla="*/ 212 w 294"/>
                <a:gd name="T55" fmla="*/ 409 h 717"/>
                <a:gd name="T56" fmla="*/ 217 w 294"/>
                <a:gd name="T57" fmla="*/ 373 h 717"/>
                <a:gd name="T58" fmla="*/ 253 w 294"/>
                <a:gd name="T59" fmla="*/ 426 h 717"/>
                <a:gd name="T60" fmla="*/ 247 w 294"/>
                <a:gd name="T61" fmla="*/ 480 h 717"/>
                <a:gd name="T62" fmla="*/ 240 w 294"/>
                <a:gd name="T63" fmla="*/ 557 h 717"/>
                <a:gd name="T64" fmla="*/ 229 w 294"/>
                <a:gd name="T65" fmla="*/ 640 h 717"/>
                <a:gd name="T66" fmla="*/ 217 w 294"/>
                <a:gd name="T67" fmla="*/ 717 h 717"/>
                <a:gd name="T68" fmla="*/ 181 w 294"/>
                <a:gd name="T69" fmla="*/ 699 h 717"/>
                <a:gd name="T70" fmla="*/ 152 w 294"/>
                <a:gd name="T71" fmla="*/ 675 h 717"/>
                <a:gd name="T72" fmla="*/ 106 w 294"/>
                <a:gd name="T73" fmla="*/ 686 h 717"/>
                <a:gd name="T74" fmla="*/ 58 w 294"/>
                <a:gd name="T75" fmla="*/ 692 h 717"/>
                <a:gd name="T76" fmla="*/ 34 w 294"/>
                <a:gd name="T77" fmla="*/ 699 h 717"/>
                <a:gd name="T78" fmla="*/ 23 w 294"/>
                <a:gd name="T79" fmla="*/ 640 h 717"/>
                <a:gd name="T80" fmla="*/ 16 w 294"/>
                <a:gd name="T81" fmla="*/ 557 h 717"/>
                <a:gd name="T82" fmla="*/ 16 w 294"/>
                <a:gd name="T83" fmla="*/ 497 h 717"/>
                <a:gd name="T84" fmla="*/ 16 w 294"/>
                <a:gd name="T85" fmla="*/ 450 h 717"/>
                <a:gd name="T86" fmla="*/ 11 w 294"/>
                <a:gd name="T87" fmla="*/ 414 h 717"/>
                <a:gd name="T88" fmla="*/ 11 w 294"/>
                <a:gd name="T89" fmla="*/ 373 h 717"/>
                <a:gd name="T90" fmla="*/ 11 w 294"/>
                <a:gd name="T91" fmla="*/ 332 h 717"/>
                <a:gd name="T92" fmla="*/ 11 w 294"/>
                <a:gd name="T93" fmla="*/ 290 h 717"/>
                <a:gd name="T94" fmla="*/ 5 w 294"/>
                <a:gd name="T95" fmla="*/ 243 h 717"/>
                <a:gd name="T96" fmla="*/ 5 w 294"/>
                <a:gd name="T97" fmla="*/ 201 h 717"/>
                <a:gd name="T98" fmla="*/ 5 w 294"/>
                <a:gd name="T99" fmla="*/ 154 h 717"/>
                <a:gd name="T100" fmla="*/ 0 w 294"/>
                <a:gd name="T101" fmla="*/ 118 h 717"/>
                <a:gd name="T102" fmla="*/ 0 w 294"/>
                <a:gd name="T103" fmla="*/ 72 h 717"/>
                <a:gd name="T104" fmla="*/ 11 w 294"/>
                <a:gd name="T105" fmla="*/ 41 h 717"/>
                <a:gd name="T106" fmla="*/ 52 w 294"/>
                <a:gd name="T107" fmla="*/ 41 h 717"/>
                <a:gd name="T108" fmla="*/ 70 w 294"/>
                <a:gd name="T109" fmla="*/ 18 h 717"/>
                <a:gd name="T110" fmla="*/ 111 w 294"/>
                <a:gd name="T111" fmla="*/ 18 h 717"/>
                <a:gd name="T112" fmla="*/ 152 w 294"/>
                <a:gd name="T113" fmla="*/ 18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4" h="717">
                  <a:moveTo>
                    <a:pt x="188" y="18"/>
                  </a:moveTo>
                  <a:lnTo>
                    <a:pt x="194" y="18"/>
                  </a:lnTo>
                  <a:lnTo>
                    <a:pt x="199" y="18"/>
                  </a:lnTo>
                  <a:lnTo>
                    <a:pt x="206" y="18"/>
                  </a:lnTo>
                  <a:lnTo>
                    <a:pt x="212" y="18"/>
                  </a:lnTo>
                  <a:lnTo>
                    <a:pt x="217" y="18"/>
                  </a:lnTo>
                  <a:lnTo>
                    <a:pt x="223" y="18"/>
                  </a:lnTo>
                  <a:lnTo>
                    <a:pt x="229" y="18"/>
                  </a:lnTo>
                  <a:lnTo>
                    <a:pt x="235" y="18"/>
                  </a:lnTo>
                  <a:lnTo>
                    <a:pt x="240" y="18"/>
                  </a:lnTo>
                  <a:lnTo>
                    <a:pt x="240" y="12"/>
                  </a:lnTo>
                  <a:lnTo>
                    <a:pt x="247" y="12"/>
                  </a:lnTo>
                  <a:lnTo>
                    <a:pt x="247" y="7"/>
                  </a:lnTo>
                  <a:lnTo>
                    <a:pt x="253" y="0"/>
                  </a:lnTo>
                  <a:lnTo>
                    <a:pt x="258" y="0"/>
                  </a:lnTo>
                  <a:lnTo>
                    <a:pt x="264" y="7"/>
                  </a:lnTo>
                  <a:lnTo>
                    <a:pt x="264" y="12"/>
                  </a:lnTo>
                  <a:lnTo>
                    <a:pt x="271" y="18"/>
                  </a:lnTo>
                  <a:lnTo>
                    <a:pt x="276" y="18"/>
                  </a:lnTo>
                  <a:lnTo>
                    <a:pt x="282" y="18"/>
                  </a:lnTo>
                  <a:lnTo>
                    <a:pt x="282" y="24"/>
                  </a:lnTo>
                  <a:lnTo>
                    <a:pt x="282" y="30"/>
                  </a:lnTo>
                  <a:lnTo>
                    <a:pt x="282" y="36"/>
                  </a:lnTo>
                  <a:lnTo>
                    <a:pt x="276" y="36"/>
                  </a:lnTo>
                  <a:lnTo>
                    <a:pt x="276" y="41"/>
                  </a:lnTo>
                  <a:lnTo>
                    <a:pt x="276" y="48"/>
                  </a:lnTo>
                  <a:lnTo>
                    <a:pt x="271" y="48"/>
                  </a:lnTo>
                  <a:lnTo>
                    <a:pt x="271" y="54"/>
                  </a:lnTo>
                  <a:lnTo>
                    <a:pt x="264" y="54"/>
                  </a:lnTo>
                  <a:lnTo>
                    <a:pt x="264" y="59"/>
                  </a:lnTo>
                  <a:lnTo>
                    <a:pt x="264" y="66"/>
                  </a:lnTo>
                  <a:lnTo>
                    <a:pt x="271" y="66"/>
                  </a:lnTo>
                  <a:lnTo>
                    <a:pt x="271" y="72"/>
                  </a:lnTo>
                  <a:lnTo>
                    <a:pt x="276" y="72"/>
                  </a:lnTo>
                  <a:lnTo>
                    <a:pt x="282" y="72"/>
                  </a:lnTo>
                  <a:lnTo>
                    <a:pt x="282" y="77"/>
                  </a:lnTo>
                  <a:lnTo>
                    <a:pt x="282" y="83"/>
                  </a:lnTo>
                  <a:lnTo>
                    <a:pt x="282" y="89"/>
                  </a:lnTo>
                  <a:lnTo>
                    <a:pt x="276" y="95"/>
                  </a:lnTo>
                  <a:lnTo>
                    <a:pt x="276" y="101"/>
                  </a:lnTo>
                  <a:lnTo>
                    <a:pt x="276" y="107"/>
                  </a:lnTo>
                  <a:lnTo>
                    <a:pt x="276" y="113"/>
                  </a:lnTo>
                  <a:lnTo>
                    <a:pt x="271" y="113"/>
                  </a:lnTo>
                  <a:lnTo>
                    <a:pt x="271" y="118"/>
                  </a:lnTo>
                  <a:lnTo>
                    <a:pt x="276" y="118"/>
                  </a:lnTo>
                  <a:lnTo>
                    <a:pt x="276" y="125"/>
                  </a:lnTo>
                  <a:lnTo>
                    <a:pt x="276" y="131"/>
                  </a:lnTo>
                  <a:lnTo>
                    <a:pt x="271" y="131"/>
                  </a:lnTo>
                  <a:lnTo>
                    <a:pt x="271" y="136"/>
                  </a:lnTo>
                  <a:lnTo>
                    <a:pt x="271" y="142"/>
                  </a:lnTo>
                  <a:lnTo>
                    <a:pt x="276" y="142"/>
                  </a:lnTo>
                  <a:lnTo>
                    <a:pt x="282" y="142"/>
                  </a:lnTo>
                  <a:lnTo>
                    <a:pt x="282" y="149"/>
                  </a:lnTo>
                  <a:lnTo>
                    <a:pt x="282" y="154"/>
                  </a:lnTo>
                  <a:lnTo>
                    <a:pt x="289" y="154"/>
                  </a:lnTo>
                  <a:lnTo>
                    <a:pt x="294" y="160"/>
                  </a:lnTo>
                  <a:lnTo>
                    <a:pt x="294" y="167"/>
                  </a:lnTo>
                  <a:lnTo>
                    <a:pt x="289" y="167"/>
                  </a:lnTo>
                  <a:lnTo>
                    <a:pt x="289" y="172"/>
                  </a:lnTo>
                  <a:lnTo>
                    <a:pt x="282" y="172"/>
                  </a:lnTo>
                  <a:lnTo>
                    <a:pt x="276" y="172"/>
                  </a:lnTo>
                  <a:lnTo>
                    <a:pt x="276" y="178"/>
                  </a:lnTo>
                  <a:lnTo>
                    <a:pt x="276" y="184"/>
                  </a:lnTo>
                  <a:lnTo>
                    <a:pt x="271" y="190"/>
                  </a:lnTo>
                  <a:lnTo>
                    <a:pt x="264" y="190"/>
                  </a:lnTo>
                  <a:lnTo>
                    <a:pt x="264" y="195"/>
                  </a:lnTo>
                  <a:lnTo>
                    <a:pt x="258" y="195"/>
                  </a:lnTo>
                  <a:lnTo>
                    <a:pt x="258" y="201"/>
                  </a:lnTo>
                  <a:lnTo>
                    <a:pt x="258" y="208"/>
                  </a:lnTo>
                  <a:lnTo>
                    <a:pt x="258" y="213"/>
                  </a:lnTo>
                  <a:lnTo>
                    <a:pt x="264" y="219"/>
                  </a:lnTo>
                  <a:lnTo>
                    <a:pt x="271" y="219"/>
                  </a:lnTo>
                  <a:lnTo>
                    <a:pt x="276" y="226"/>
                  </a:lnTo>
                  <a:lnTo>
                    <a:pt x="282" y="231"/>
                  </a:lnTo>
                  <a:lnTo>
                    <a:pt x="282" y="237"/>
                  </a:lnTo>
                  <a:lnTo>
                    <a:pt x="282" y="243"/>
                  </a:lnTo>
                  <a:lnTo>
                    <a:pt x="276" y="243"/>
                  </a:lnTo>
                  <a:lnTo>
                    <a:pt x="271" y="243"/>
                  </a:lnTo>
                  <a:lnTo>
                    <a:pt x="264" y="249"/>
                  </a:lnTo>
                  <a:lnTo>
                    <a:pt x="258" y="249"/>
                  </a:lnTo>
                  <a:lnTo>
                    <a:pt x="258" y="255"/>
                  </a:lnTo>
                  <a:lnTo>
                    <a:pt x="253" y="255"/>
                  </a:lnTo>
                  <a:lnTo>
                    <a:pt x="253" y="260"/>
                  </a:lnTo>
                  <a:lnTo>
                    <a:pt x="253" y="267"/>
                  </a:lnTo>
                  <a:lnTo>
                    <a:pt x="247" y="267"/>
                  </a:lnTo>
                  <a:lnTo>
                    <a:pt x="240" y="273"/>
                  </a:lnTo>
                  <a:lnTo>
                    <a:pt x="235" y="278"/>
                  </a:lnTo>
                  <a:lnTo>
                    <a:pt x="235" y="285"/>
                  </a:lnTo>
                  <a:lnTo>
                    <a:pt x="229" y="285"/>
                  </a:lnTo>
                  <a:lnTo>
                    <a:pt x="229" y="290"/>
                  </a:lnTo>
                  <a:lnTo>
                    <a:pt x="229" y="296"/>
                  </a:lnTo>
                  <a:lnTo>
                    <a:pt x="223" y="303"/>
                  </a:lnTo>
                  <a:lnTo>
                    <a:pt x="223" y="308"/>
                  </a:lnTo>
                  <a:lnTo>
                    <a:pt x="223" y="303"/>
                  </a:lnTo>
                  <a:lnTo>
                    <a:pt x="223" y="308"/>
                  </a:lnTo>
                  <a:lnTo>
                    <a:pt x="217" y="308"/>
                  </a:lnTo>
                  <a:lnTo>
                    <a:pt x="212" y="308"/>
                  </a:lnTo>
                  <a:lnTo>
                    <a:pt x="212" y="303"/>
                  </a:lnTo>
                  <a:lnTo>
                    <a:pt x="212" y="296"/>
                  </a:lnTo>
                  <a:lnTo>
                    <a:pt x="212" y="290"/>
                  </a:lnTo>
                  <a:lnTo>
                    <a:pt x="206" y="290"/>
                  </a:lnTo>
                  <a:lnTo>
                    <a:pt x="206" y="285"/>
                  </a:lnTo>
                  <a:lnTo>
                    <a:pt x="206" y="278"/>
                  </a:lnTo>
                  <a:lnTo>
                    <a:pt x="206" y="273"/>
                  </a:lnTo>
                  <a:lnTo>
                    <a:pt x="206" y="267"/>
                  </a:lnTo>
                  <a:lnTo>
                    <a:pt x="212" y="260"/>
                  </a:lnTo>
                  <a:lnTo>
                    <a:pt x="212" y="255"/>
                  </a:lnTo>
                  <a:lnTo>
                    <a:pt x="212" y="249"/>
                  </a:lnTo>
                  <a:lnTo>
                    <a:pt x="206" y="249"/>
                  </a:lnTo>
                  <a:lnTo>
                    <a:pt x="199" y="249"/>
                  </a:lnTo>
                  <a:lnTo>
                    <a:pt x="199" y="243"/>
                  </a:lnTo>
                  <a:lnTo>
                    <a:pt x="194" y="243"/>
                  </a:lnTo>
                  <a:lnTo>
                    <a:pt x="194" y="249"/>
                  </a:lnTo>
                  <a:lnTo>
                    <a:pt x="188" y="249"/>
                  </a:lnTo>
                  <a:lnTo>
                    <a:pt x="188" y="255"/>
                  </a:lnTo>
                  <a:lnTo>
                    <a:pt x="188" y="260"/>
                  </a:lnTo>
                  <a:lnTo>
                    <a:pt x="188" y="267"/>
                  </a:lnTo>
                  <a:lnTo>
                    <a:pt x="194" y="267"/>
                  </a:lnTo>
                  <a:lnTo>
                    <a:pt x="194" y="278"/>
                  </a:lnTo>
                  <a:lnTo>
                    <a:pt x="194" y="285"/>
                  </a:lnTo>
                  <a:lnTo>
                    <a:pt x="188" y="285"/>
                  </a:lnTo>
                  <a:lnTo>
                    <a:pt x="181" y="285"/>
                  </a:lnTo>
                  <a:lnTo>
                    <a:pt x="176" y="285"/>
                  </a:lnTo>
                  <a:lnTo>
                    <a:pt x="176" y="290"/>
                  </a:lnTo>
                  <a:lnTo>
                    <a:pt x="170" y="290"/>
                  </a:lnTo>
                  <a:lnTo>
                    <a:pt x="170" y="296"/>
                  </a:lnTo>
                  <a:lnTo>
                    <a:pt x="165" y="296"/>
                  </a:lnTo>
                  <a:lnTo>
                    <a:pt x="158" y="296"/>
                  </a:lnTo>
                  <a:lnTo>
                    <a:pt x="152" y="296"/>
                  </a:lnTo>
                  <a:lnTo>
                    <a:pt x="147" y="296"/>
                  </a:lnTo>
                  <a:lnTo>
                    <a:pt x="147" y="290"/>
                  </a:lnTo>
                  <a:lnTo>
                    <a:pt x="140" y="290"/>
                  </a:lnTo>
                  <a:lnTo>
                    <a:pt x="140" y="285"/>
                  </a:lnTo>
                  <a:lnTo>
                    <a:pt x="135" y="285"/>
                  </a:lnTo>
                  <a:lnTo>
                    <a:pt x="135" y="278"/>
                  </a:lnTo>
                  <a:lnTo>
                    <a:pt x="129" y="278"/>
                  </a:lnTo>
                  <a:lnTo>
                    <a:pt x="123" y="278"/>
                  </a:lnTo>
                  <a:lnTo>
                    <a:pt x="123" y="273"/>
                  </a:lnTo>
                  <a:lnTo>
                    <a:pt x="117" y="273"/>
                  </a:lnTo>
                  <a:lnTo>
                    <a:pt x="117" y="278"/>
                  </a:lnTo>
                  <a:lnTo>
                    <a:pt x="117" y="285"/>
                  </a:lnTo>
                  <a:lnTo>
                    <a:pt x="117" y="290"/>
                  </a:lnTo>
                  <a:lnTo>
                    <a:pt x="117" y="296"/>
                  </a:lnTo>
                  <a:lnTo>
                    <a:pt x="117" y="303"/>
                  </a:lnTo>
                  <a:lnTo>
                    <a:pt x="117" y="308"/>
                  </a:lnTo>
                  <a:lnTo>
                    <a:pt x="117" y="314"/>
                  </a:lnTo>
                  <a:lnTo>
                    <a:pt x="117" y="319"/>
                  </a:lnTo>
                  <a:lnTo>
                    <a:pt x="123" y="319"/>
                  </a:lnTo>
                  <a:lnTo>
                    <a:pt x="129" y="314"/>
                  </a:lnTo>
                  <a:lnTo>
                    <a:pt x="129" y="319"/>
                  </a:lnTo>
                  <a:lnTo>
                    <a:pt x="129" y="326"/>
                  </a:lnTo>
                  <a:lnTo>
                    <a:pt x="129" y="332"/>
                  </a:lnTo>
                  <a:lnTo>
                    <a:pt x="129" y="337"/>
                  </a:lnTo>
                  <a:lnTo>
                    <a:pt x="129" y="344"/>
                  </a:lnTo>
                  <a:lnTo>
                    <a:pt x="129" y="349"/>
                  </a:lnTo>
                  <a:lnTo>
                    <a:pt x="129" y="355"/>
                  </a:lnTo>
                  <a:lnTo>
                    <a:pt x="129" y="362"/>
                  </a:lnTo>
                  <a:lnTo>
                    <a:pt x="129" y="367"/>
                  </a:lnTo>
                  <a:lnTo>
                    <a:pt x="129" y="373"/>
                  </a:lnTo>
                  <a:lnTo>
                    <a:pt x="129" y="379"/>
                  </a:lnTo>
                  <a:lnTo>
                    <a:pt x="129" y="385"/>
                  </a:lnTo>
                  <a:lnTo>
                    <a:pt x="135" y="385"/>
                  </a:lnTo>
                  <a:lnTo>
                    <a:pt x="135" y="391"/>
                  </a:lnTo>
                  <a:lnTo>
                    <a:pt x="140" y="391"/>
                  </a:lnTo>
                  <a:lnTo>
                    <a:pt x="147" y="391"/>
                  </a:lnTo>
                  <a:lnTo>
                    <a:pt x="147" y="396"/>
                  </a:lnTo>
                  <a:lnTo>
                    <a:pt x="152" y="396"/>
                  </a:lnTo>
                  <a:lnTo>
                    <a:pt x="152" y="391"/>
                  </a:lnTo>
                  <a:lnTo>
                    <a:pt x="152" y="396"/>
                  </a:lnTo>
                  <a:lnTo>
                    <a:pt x="152" y="391"/>
                  </a:lnTo>
                  <a:lnTo>
                    <a:pt x="152" y="396"/>
                  </a:lnTo>
                  <a:lnTo>
                    <a:pt x="152" y="391"/>
                  </a:lnTo>
                  <a:lnTo>
                    <a:pt x="152" y="396"/>
                  </a:lnTo>
                  <a:lnTo>
                    <a:pt x="152" y="391"/>
                  </a:lnTo>
                  <a:lnTo>
                    <a:pt x="158" y="391"/>
                  </a:lnTo>
                  <a:lnTo>
                    <a:pt x="158" y="396"/>
                  </a:lnTo>
                  <a:lnTo>
                    <a:pt x="158" y="391"/>
                  </a:lnTo>
                  <a:lnTo>
                    <a:pt x="158" y="396"/>
                  </a:lnTo>
                  <a:lnTo>
                    <a:pt x="158" y="391"/>
                  </a:lnTo>
                  <a:lnTo>
                    <a:pt x="158" y="396"/>
                  </a:lnTo>
                  <a:lnTo>
                    <a:pt x="165" y="396"/>
                  </a:lnTo>
                  <a:lnTo>
                    <a:pt x="170" y="396"/>
                  </a:lnTo>
                  <a:lnTo>
                    <a:pt x="170" y="391"/>
                  </a:lnTo>
                  <a:lnTo>
                    <a:pt x="170" y="396"/>
                  </a:lnTo>
                  <a:lnTo>
                    <a:pt x="176" y="396"/>
                  </a:lnTo>
                  <a:lnTo>
                    <a:pt x="176" y="403"/>
                  </a:lnTo>
                  <a:lnTo>
                    <a:pt x="181" y="403"/>
                  </a:lnTo>
                  <a:lnTo>
                    <a:pt x="181" y="409"/>
                  </a:lnTo>
                  <a:lnTo>
                    <a:pt x="188" y="409"/>
                  </a:lnTo>
                  <a:lnTo>
                    <a:pt x="188" y="414"/>
                  </a:lnTo>
                  <a:lnTo>
                    <a:pt x="194" y="414"/>
                  </a:lnTo>
                  <a:lnTo>
                    <a:pt x="194" y="421"/>
                  </a:lnTo>
                  <a:lnTo>
                    <a:pt x="199" y="421"/>
                  </a:lnTo>
                  <a:lnTo>
                    <a:pt x="206" y="421"/>
                  </a:lnTo>
                  <a:lnTo>
                    <a:pt x="212" y="414"/>
                  </a:lnTo>
                  <a:lnTo>
                    <a:pt x="212" y="409"/>
                  </a:lnTo>
                  <a:lnTo>
                    <a:pt x="217" y="409"/>
                  </a:lnTo>
                  <a:lnTo>
                    <a:pt x="217" y="403"/>
                  </a:lnTo>
                  <a:lnTo>
                    <a:pt x="217" y="396"/>
                  </a:lnTo>
                  <a:lnTo>
                    <a:pt x="217" y="391"/>
                  </a:lnTo>
                  <a:lnTo>
                    <a:pt x="217" y="385"/>
                  </a:lnTo>
                  <a:lnTo>
                    <a:pt x="217" y="379"/>
                  </a:lnTo>
                  <a:lnTo>
                    <a:pt x="217" y="373"/>
                  </a:lnTo>
                  <a:lnTo>
                    <a:pt x="217" y="367"/>
                  </a:lnTo>
                  <a:lnTo>
                    <a:pt x="223" y="367"/>
                  </a:lnTo>
                  <a:lnTo>
                    <a:pt x="235" y="367"/>
                  </a:lnTo>
                  <a:lnTo>
                    <a:pt x="258" y="379"/>
                  </a:lnTo>
                  <a:lnTo>
                    <a:pt x="258" y="385"/>
                  </a:lnTo>
                  <a:lnTo>
                    <a:pt x="253" y="421"/>
                  </a:lnTo>
                  <a:lnTo>
                    <a:pt x="253" y="426"/>
                  </a:lnTo>
                  <a:lnTo>
                    <a:pt x="253" y="432"/>
                  </a:lnTo>
                  <a:lnTo>
                    <a:pt x="253" y="438"/>
                  </a:lnTo>
                  <a:lnTo>
                    <a:pt x="253" y="444"/>
                  </a:lnTo>
                  <a:lnTo>
                    <a:pt x="247" y="444"/>
                  </a:lnTo>
                  <a:lnTo>
                    <a:pt x="247" y="450"/>
                  </a:lnTo>
                  <a:lnTo>
                    <a:pt x="247" y="468"/>
                  </a:lnTo>
                  <a:lnTo>
                    <a:pt x="247" y="480"/>
                  </a:lnTo>
                  <a:lnTo>
                    <a:pt x="247" y="486"/>
                  </a:lnTo>
                  <a:lnTo>
                    <a:pt x="247" y="497"/>
                  </a:lnTo>
                  <a:lnTo>
                    <a:pt x="240" y="503"/>
                  </a:lnTo>
                  <a:lnTo>
                    <a:pt x="240" y="509"/>
                  </a:lnTo>
                  <a:lnTo>
                    <a:pt x="240" y="521"/>
                  </a:lnTo>
                  <a:lnTo>
                    <a:pt x="240" y="532"/>
                  </a:lnTo>
                  <a:lnTo>
                    <a:pt x="240" y="557"/>
                  </a:lnTo>
                  <a:lnTo>
                    <a:pt x="235" y="568"/>
                  </a:lnTo>
                  <a:lnTo>
                    <a:pt x="235" y="598"/>
                  </a:lnTo>
                  <a:lnTo>
                    <a:pt x="235" y="604"/>
                  </a:lnTo>
                  <a:lnTo>
                    <a:pt x="235" y="616"/>
                  </a:lnTo>
                  <a:lnTo>
                    <a:pt x="229" y="627"/>
                  </a:lnTo>
                  <a:lnTo>
                    <a:pt x="229" y="633"/>
                  </a:lnTo>
                  <a:lnTo>
                    <a:pt x="229" y="640"/>
                  </a:lnTo>
                  <a:lnTo>
                    <a:pt x="229" y="651"/>
                  </a:lnTo>
                  <a:lnTo>
                    <a:pt x="229" y="657"/>
                  </a:lnTo>
                  <a:lnTo>
                    <a:pt x="229" y="663"/>
                  </a:lnTo>
                  <a:lnTo>
                    <a:pt x="229" y="675"/>
                  </a:lnTo>
                  <a:lnTo>
                    <a:pt x="229" y="717"/>
                  </a:lnTo>
                  <a:lnTo>
                    <a:pt x="223" y="717"/>
                  </a:lnTo>
                  <a:lnTo>
                    <a:pt x="217" y="717"/>
                  </a:lnTo>
                  <a:lnTo>
                    <a:pt x="212" y="717"/>
                  </a:lnTo>
                  <a:lnTo>
                    <a:pt x="206" y="717"/>
                  </a:lnTo>
                  <a:lnTo>
                    <a:pt x="206" y="710"/>
                  </a:lnTo>
                  <a:lnTo>
                    <a:pt x="199" y="710"/>
                  </a:lnTo>
                  <a:lnTo>
                    <a:pt x="194" y="704"/>
                  </a:lnTo>
                  <a:lnTo>
                    <a:pt x="188" y="699"/>
                  </a:lnTo>
                  <a:lnTo>
                    <a:pt x="181" y="699"/>
                  </a:lnTo>
                  <a:lnTo>
                    <a:pt x="176" y="699"/>
                  </a:lnTo>
                  <a:lnTo>
                    <a:pt x="170" y="692"/>
                  </a:lnTo>
                  <a:lnTo>
                    <a:pt x="165" y="686"/>
                  </a:lnTo>
                  <a:lnTo>
                    <a:pt x="158" y="686"/>
                  </a:lnTo>
                  <a:lnTo>
                    <a:pt x="158" y="681"/>
                  </a:lnTo>
                  <a:lnTo>
                    <a:pt x="158" y="675"/>
                  </a:lnTo>
                  <a:lnTo>
                    <a:pt x="152" y="675"/>
                  </a:lnTo>
                  <a:lnTo>
                    <a:pt x="147" y="675"/>
                  </a:lnTo>
                  <a:lnTo>
                    <a:pt x="140" y="681"/>
                  </a:lnTo>
                  <a:lnTo>
                    <a:pt x="135" y="681"/>
                  </a:lnTo>
                  <a:lnTo>
                    <a:pt x="129" y="681"/>
                  </a:lnTo>
                  <a:lnTo>
                    <a:pt x="123" y="681"/>
                  </a:lnTo>
                  <a:lnTo>
                    <a:pt x="111" y="686"/>
                  </a:lnTo>
                  <a:lnTo>
                    <a:pt x="106" y="686"/>
                  </a:lnTo>
                  <a:lnTo>
                    <a:pt x="99" y="686"/>
                  </a:lnTo>
                  <a:lnTo>
                    <a:pt x="93" y="686"/>
                  </a:lnTo>
                  <a:lnTo>
                    <a:pt x="88" y="692"/>
                  </a:lnTo>
                  <a:lnTo>
                    <a:pt x="82" y="692"/>
                  </a:lnTo>
                  <a:lnTo>
                    <a:pt x="70" y="692"/>
                  </a:lnTo>
                  <a:lnTo>
                    <a:pt x="64" y="692"/>
                  </a:lnTo>
                  <a:lnTo>
                    <a:pt x="58" y="692"/>
                  </a:lnTo>
                  <a:lnTo>
                    <a:pt x="58" y="686"/>
                  </a:lnTo>
                  <a:lnTo>
                    <a:pt x="52" y="686"/>
                  </a:lnTo>
                  <a:lnTo>
                    <a:pt x="46" y="686"/>
                  </a:lnTo>
                  <a:lnTo>
                    <a:pt x="46" y="681"/>
                  </a:lnTo>
                  <a:lnTo>
                    <a:pt x="46" y="686"/>
                  </a:lnTo>
                  <a:lnTo>
                    <a:pt x="41" y="692"/>
                  </a:lnTo>
                  <a:lnTo>
                    <a:pt x="34" y="699"/>
                  </a:lnTo>
                  <a:lnTo>
                    <a:pt x="29" y="704"/>
                  </a:lnTo>
                  <a:lnTo>
                    <a:pt x="23" y="704"/>
                  </a:lnTo>
                  <a:lnTo>
                    <a:pt x="23" y="686"/>
                  </a:lnTo>
                  <a:lnTo>
                    <a:pt x="23" y="681"/>
                  </a:lnTo>
                  <a:lnTo>
                    <a:pt x="23" y="669"/>
                  </a:lnTo>
                  <a:lnTo>
                    <a:pt x="23" y="663"/>
                  </a:lnTo>
                  <a:lnTo>
                    <a:pt x="23" y="640"/>
                  </a:lnTo>
                  <a:lnTo>
                    <a:pt x="23" y="627"/>
                  </a:lnTo>
                  <a:lnTo>
                    <a:pt x="23" y="598"/>
                  </a:lnTo>
                  <a:lnTo>
                    <a:pt x="23" y="580"/>
                  </a:lnTo>
                  <a:lnTo>
                    <a:pt x="16" y="574"/>
                  </a:lnTo>
                  <a:lnTo>
                    <a:pt x="16" y="568"/>
                  </a:lnTo>
                  <a:lnTo>
                    <a:pt x="16" y="563"/>
                  </a:lnTo>
                  <a:lnTo>
                    <a:pt x="16" y="557"/>
                  </a:lnTo>
                  <a:lnTo>
                    <a:pt x="16" y="550"/>
                  </a:lnTo>
                  <a:lnTo>
                    <a:pt x="16" y="545"/>
                  </a:lnTo>
                  <a:lnTo>
                    <a:pt x="16" y="539"/>
                  </a:lnTo>
                  <a:lnTo>
                    <a:pt x="16" y="521"/>
                  </a:lnTo>
                  <a:lnTo>
                    <a:pt x="16" y="515"/>
                  </a:lnTo>
                  <a:lnTo>
                    <a:pt x="16" y="509"/>
                  </a:lnTo>
                  <a:lnTo>
                    <a:pt x="16" y="497"/>
                  </a:lnTo>
                  <a:lnTo>
                    <a:pt x="16" y="491"/>
                  </a:lnTo>
                  <a:lnTo>
                    <a:pt x="16" y="486"/>
                  </a:lnTo>
                  <a:lnTo>
                    <a:pt x="16" y="480"/>
                  </a:lnTo>
                  <a:lnTo>
                    <a:pt x="16" y="468"/>
                  </a:lnTo>
                  <a:lnTo>
                    <a:pt x="16" y="462"/>
                  </a:lnTo>
                  <a:lnTo>
                    <a:pt x="16" y="455"/>
                  </a:lnTo>
                  <a:lnTo>
                    <a:pt x="16" y="450"/>
                  </a:lnTo>
                  <a:lnTo>
                    <a:pt x="16" y="444"/>
                  </a:lnTo>
                  <a:lnTo>
                    <a:pt x="16" y="438"/>
                  </a:lnTo>
                  <a:lnTo>
                    <a:pt x="11" y="438"/>
                  </a:lnTo>
                  <a:lnTo>
                    <a:pt x="11" y="432"/>
                  </a:lnTo>
                  <a:lnTo>
                    <a:pt x="11" y="426"/>
                  </a:lnTo>
                  <a:lnTo>
                    <a:pt x="11" y="421"/>
                  </a:lnTo>
                  <a:lnTo>
                    <a:pt x="11" y="414"/>
                  </a:lnTo>
                  <a:lnTo>
                    <a:pt x="11" y="409"/>
                  </a:lnTo>
                  <a:lnTo>
                    <a:pt x="11" y="403"/>
                  </a:lnTo>
                  <a:lnTo>
                    <a:pt x="11" y="396"/>
                  </a:lnTo>
                  <a:lnTo>
                    <a:pt x="11" y="391"/>
                  </a:lnTo>
                  <a:lnTo>
                    <a:pt x="11" y="385"/>
                  </a:lnTo>
                  <a:lnTo>
                    <a:pt x="11" y="379"/>
                  </a:lnTo>
                  <a:lnTo>
                    <a:pt x="11" y="373"/>
                  </a:lnTo>
                  <a:lnTo>
                    <a:pt x="11" y="367"/>
                  </a:lnTo>
                  <a:lnTo>
                    <a:pt x="11" y="362"/>
                  </a:lnTo>
                  <a:lnTo>
                    <a:pt x="11" y="355"/>
                  </a:lnTo>
                  <a:lnTo>
                    <a:pt x="11" y="349"/>
                  </a:lnTo>
                  <a:lnTo>
                    <a:pt x="11" y="344"/>
                  </a:lnTo>
                  <a:lnTo>
                    <a:pt x="11" y="337"/>
                  </a:lnTo>
                  <a:lnTo>
                    <a:pt x="11" y="332"/>
                  </a:lnTo>
                  <a:lnTo>
                    <a:pt x="11" y="326"/>
                  </a:lnTo>
                  <a:lnTo>
                    <a:pt x="11" y="319"/>
                  </a:lnTo>
                  <a:lnTo>
                    <a:pt x="11" y="314"/>
                  </a:lnTo>
                  <a:lnTo>
                    <a:pt x="11" y="308"/>
                  </a:lnTo>
                  <a:lnTo>
                    <a:pt x="11" y="303"/>
                  </a:lnTo>
                  <a:lnTo>
                    <a:pt x="11" y="296"/>
                  </a:lnTo>
                  <a:lnTo>
                    <a:pt x="11" y="290"/>
                  </a:lnTo>
                  <a:lnTo>
                    <a:pt x="11" y="285"/>
                  </a:lnTo>
                  <a:lnTo>
                    <a:pt x="5" y="278"/>
                  </a:lnTo>
                  <a:lnTo>
                    <a:pt x="5" y="273"/>
                  </a:lnTo>
                  <a:lnTo>
                    <a:pt x="5" y="267"/>
                  </a:lnTo>
                  <a:lnTo>
                    <a:pt x="5" y="260"/>
                  </a:lnTo>
                  <a:lnTo>
                    <a:pt x="5" y="249"/>
                  </a:lnTo>
                  <a:lnTo>
                    <a:pt x="5" y="243"/>
                  </a:lnTo>
                  <a:lnTo>
                    <a:pt x="5" y="237"/>
                  </a:lnTo>
                  <a:lnTo>
                    <a:pt x="5" y="231"/>
                  </a:lnTo>
                  <a:lnTo>
                    <a:pt x="5" y="226"/>
                  </a:lnTo>
                  <a:lnTo>
                    <a:pt x="5" y="219"/>
                  </a:lnTo>
                  <a:lnTo>
                    <a:pt x="5" y="213"/>
                  </a:lnTo>
                  <a:lnTo>
                    <a:pt x="5" y="208"/>
                  </a:lnTo>
                  <a:lnTo>
                    <a:pt x="5" y="201"/>
                  </a:lnTo>
                  <a:lnTo>
                    <a:pt x="5" y="195"/>
                  </a:lnTo>
                  <a:lnTo>
                    <a:pt x="5" y="190"/>
                  </a:lnTo>
                  <a:lnTo>
                    <a:pt x="5" y="178"/>
                  </a:lnTo>
                  <a:lnTo>
                    <a:pt x="5" y="172"/>
                  </a:lnTo>
                  <a:lnTo>
                    <a:pt x="5" y="167"/>
                  </a:lnTo>
                  <a:lnTo>
                    <a:pt x="5" y="160"/>
                  </a:lnTo>
                  <a:lnTo>
                    <a:pt x="5" y="154"/>
                  </a:lnTo>
                  <a:lnTo>
                    <a:pt x="5" y="149"/>
                  </a:lnTo>
                  <a:lnTo>
                    <a:pt x="0" y="149"/>
                  </a:lnTo>
                  <a:lnTo>
                    <a:pt x="0" y="142"/>
                  </a:lnTo>
                  <a:lnTo>
                    <a:pt x="0" y="136"/>
                  </a:lnTo>
                  <a:lnTo>
                    <a:pt x="0" y="131"/>
                  </a:lnTo>
                  <a:lnTo>
                    <a:pt x="0" y="125"/>
                  </a:lnTo>
                  <a:lnTo>
                    <a:pt x="0" y="118"/>
                  </a:lnTo>
                  <a:lnTo>
                    <a:pt x="0" y="113"/>
                  </a:lnTo>
                  <a:lnTo>
                    <a:pt x="0" y="107"/>
                  </a:lnTo>
                  <a:lnTo>
                    <a:pt x="0" y="95"/>
                  </a:lnTo>
                  <a:lnTo>
                    <a:pt x="0" y="89"/>
                  </a:lnTo>
                  <a:lnTo>
                    <a:pt x="0" y="83"/>
                  </a:lnTo>
                  <a:lnTo>
                    <a:pt x="0" y="77"/>
                  </a:lnTo>
                  <a:lnTo>
                    <a:pt x="0" y="72"/>
                  </a:lnTo>
                  <a:lnTo>
                    <a:pt x="0" y="66"/>
                  </a:lnTo>
                  <a:lnTo>
                    <a:pt x="0" y="59"/>
                  </a:lnTo>
                  <a:lnTo>
                    <a:pt x="0" y="54"/>
                  </a:lnTo>
                  <a:lnTo>
                    <a:pt x="0" y="48"/>
                  </a:lnTo>
                  <a:lnTo>
                    <a:pt x="0" y="41"/>
                  </a:lnTo>
                  <a:lnTo>
                    <a:pt x="5" y="41"/>
                  </a:lnTo>
                  <a:lnTo>
                    <a:pt x="11" y="41"/>
                  </a:lnTo>
                  <a:lnTo>
                    <a:pt x="16" y="41"/>
                  </a:lnTo>
                  <a:lnTo>
                    <a:pt x="23" y="41"/>
                  </a:lnTo>
                  <a:lnTo>
                    <a:pt x="29" y="41"/>
                  </a:lnTo>
                  <a:lnTo>
                    <a:pt x="34" y="41"/>
                  </a:lnTo>
                  <a:lnTo>
                    <a:pt x="41" y="41"/>
                  </a:lnTo>
                  <a:lnTo>
                    <a:pt x="46" y="41"/>
                  </a:lnTo>
                  <a:lnTo>
                    <a:pt x="52" y="41"/>
                  </a:lnTo>
                  <a:lnTo>
                    <a:pt x="58" y="41"/>
                  </a:lnTo>
                  <a:lnTo>
                    <a:pt x="58" y="36"/>
                  </a:lnTo>
                  <a:lnTo>
                    <a:pt x="58" y="30"/>
                  </a:lnTo>
                  <a:lnTo>
                    <a:pt x="58" y="24"/>
                  </a:lnTo>
                  <a:lnTo>
                    <a:pt x="58" y="18"/>
                  </a:lnTo>
                  <a:lnTo>
                    <a:pt x="64" y="18"/>
                  </a:lnTo>
                  <a:lnTo>
                    <a:pt x="70" y="18"/>
                  </a:lnTo>
                  <a:lnTo>
                    <a:pt x="75" y="18"/>
                  </a:lnTo>
                  <a:lnTo>
                    <a:pt x="82" y="18"/>
                  </a:lnTo>
                  <a:lnTo>
                    <a:pt x="88" y="18"/>
                  </a:lnTo>
                  <a:lnTo>
                    <a:pt x="93" y="18"/>
                  </a:lnTo>
                  <a:lnTo>
                    <a:pt x="99" y="18"/>
                  </a:lnTo>
                  <a:lnTo>
                    <a:pt x="106" y="18"/>
                  </a:lnTo>
                  <a:lnTo>
                    <a:pt x="111" y="18"/>
                  </a:lnTo>
                  <a:lnTo>
                    <a:pt x="117" y="18"/>
                  </a:lnTo>
                  <a:lnTo>
                    <a:pt x="123" y="18"/>
                  </a:lnTo>
                  <a:lnTo>
                    <a:pt x="129" y="18"/>
                  </a:lnTo>
                  <a:lnTo>
                    <a:pt x="135" y="18"/>
                  </a:lnTo>
                  <a:lnTo>
                    <a:pt x="140" y="18"/>
                  </a:lnTo>
                  <a:lnTo>
                    <a:pt x="147" y="18"/>
                  </a:lnTo>
                  <a:lnTo>
                    <a:pt x="152" y="18"/>
                  </a:lnTo>
                  <a:lnTo>
                    <a:pt x="158" y="18"/>
                  </a:lnTo>
                  <a:lnTo>
                    <a:pt x="165" y="18"/>
                  </a:lnTo>
                  <a:lnTo>
                    <a:pt x="170" y="18"/>
                  </a:lnTo>
                  <a:lnTo>
                    <a:pt x="176" y="18"/>
                  </a:lnTo>
                  <a:lnTo>
                    <a:pt x="181" y="18"/>
                  </a:lnTo>
                  <a:lnTo>
                    <a:pt x="188" y="18"/>
                  </a:lnTo>
                  <a:close/>
                </a:path>
              </a:pathLst>
            </a:custGeom>
            <a:solidFill>
              <a:srgbClr val="FFE6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Freeform 16">
              <a:extLst>
                <a:ext uri="{FF2B5EF4-FFF2-40B4-BE49-F238E27FC236}">
                  <a16:creationId xmlns:a16="http://schemas.microsoft.com/office/drawing/2014/main" id="{1E5FB445-B14C-CA31-4C4F-18AC6528FE07}"/>
                </a:ext>
              </a:extLst>
            </p:cNvPr>
            <p:cNvSpPr>
              <a:spLocks/>
            </p:cNvSpPr>
            <p:nvPr/>
          </p:nvSpPr>
          <p:spPr bwMode="auto">
            <a:xfrm>
              <a:off x="4529138" y="5461000"/>
              <a:ext cx="466725" cy="1138238"/>
            </a:xfrm>
            <a:custGeom>
              <a:avLst/>
              <a:gdLst>
                <a:gd name="T0" fmla="*/ 223 w 294"/>
                <a:gd name="T1" fmla="*/ 18 h 717"/>
                <a:gd name="T2" fmla="*/ 253 w 294"/>
                <a:gd name="T3" fmla="*/ 0 h 717"/>
                <a:gd name="T4" fmla="*/ 282 w 294"/>
                <a:gd name="T5" fmla="*/ 24 h 717"/>
                <a:gd name="T6" fmla="*/ 271 w 294"/>
                <a:gd name="T7" fmla="*/ 54 h 717"/>
                <a:gd name="T8" fmla="*/ 282 w 294"/>
                <a:gd name="T9" fmla="*/ 72 h 717"/>
                <a:gd name="T10" fmla="*/ 276 w 294"/>
                <a:gd name="T11" fmla="*/ 113 h 717"/>
                <a:gd name="T12" fmla="*/ 271 w 294"/>
                <a:gd name="T13" fmla="*/ 136 h 717"/>
                <a:gd name="T14" fmla="*/ 294 w 294"/>
                <a:gd name="T15" fmla="*/ 160 h 717"/>
                <a:gd name="T16" fmla="*/ 276 w 294"/>
                <a:gd name="T17" fmla="*/ 184 h 717"/>
                <a:gd name="T18" fmla="*/ 258 w 294"/>
                <a:gd name="T19" fmla="*/ 213 h 717"/>
                <a:gd name="T20" fmla="*/ 276 w 294"/>
                <a:gd name="T21" fmla="*/ 243 h 717"/>
                <a:gd name="T22" fmla="*/ 253 w 294"/>
                <a:gd name="T23" fmla="*/ 267 h 717"/>
                <a:gd name="T24" fmla="*/ 229 w 294"/>
                <a:gd name="T25" fmla="*/ 296 h 717"/>
                <a:gd name="T26" fmla="*/ 212 w 294"/>
                <a:gd name="T27" fmla="*/ 303 h 717"/>
                <a:gd name="T28" fmla="*/ 206 w 294"/>
                <a:gd name="T29" fmla="*/ 267 h 717"/>
                <a:gd name="T30" fmla="*/ 194 w 294"/>
                <a:gd name="T31" fmla="*/ 243 h 717"/>
                <a:gd name="T32" fmla="*/ 194 w 294"/>
                <a:gd name="T33" fmla="*/ 278 h 717"/>
                <a:gd name="T34" fmla="*/ 170 w 294"/>
                <a:gd name="T35" fmla="*/ 296 h 717"/>
                <a:gd name="T36" fmla="*/ 140 w 294"/>
                <a:gd name="T37" fmla="*/ 285 h 717"/>
                <a:gd name="T38" fmla="*/ 117 w 294"/>
                <a:gd name="T39" fmla="*/ 278 h 717"/>
                <a:gd name="T40" fmla="*/ 117 w 294"/>
                <a:gd name="T41" fmla="*/ 319 h 717"/>
                <a:gd name="T42" fmla="*/ 129 w 294"/>
                <a:gd name="T43" fmla="*/ 344 h 717"/>
                <a:gd name="T44" fmla="*/ 129 w 294"/>
                <a:gd name="T45" fmla="*/ 385 h 717"/>
                <a:gd name="T46" fmla="*/ 152 w 294"/>
                <a:gd name="T47" fmla="*/ 391 h 717"/>
                <a:gd name="T48" fmla="*/ 158 w 294"/>
                <a:gd name="T49" fmla="*/ 391 h 717"/>
                <a:gd name="T50" fmla="*/ 170 w 294"/>
                <a:gd name="T51" fmla="*/ 396 h 717"/>
                <a:gd name="T52" fmla="*/ 188 w 294"/>
                <a:gd name="T53" fmla="*/ 409 h 717"/>
                <a:gd name="T54" fmla="*/ 212 w 294"/>
                <a:gd name="T55" fmla="*/ 409 h 717"/>
                <a:gd name="T56" fmla="*/ 217 w 294"/>
                <a:gd name="T57" fmla="*/ 373 h 717"/>
                <a:gd name="T58" fmla="*/ 253 w 294"/>
                <a:gd name="T59" fmla="*/ 426 h 717"/>
                <a:gd name="T60" fmla="*/ 247 w 294"/>
                <a:gd name="T61" fmla="*/ 480 h 717"/>
                <a:gd name="T62" fmla="*/ 240 w 294"/>
                <a:gd name="T63" fmla="*/ 557 h 717"/>
                <a:gd name="T64" fmla="*/ 229 w 294"/>
                <a:gd name="T65" fmla="*/ 640 h 717"/>
                <a:gd name="T66" fmla="*/ 217 w 294"/>
                <a:gd name="T67" fmla="*/ 717 h 717"/>
                <a:gd name="T68" fmla="*/ 181 w 294"/>
                <a:gd name="T69" fmla="*/ 699 h 717"/>
                <a:gd name="T70" fmla="*/ 152 w 294"/>
                <a:gd name="T71" fmla="*/ 675 h 717"/>
                <a:gd name="T72" fmla="*/ 106 w 294"/>
                <a:gd name="T73" fmla="*/ 686 h 717"/>
                <a:gd name="T74" fmla="*/ 58 w 294"/>
                <a:gd name="T75" fmla="*/ 692 h 717"/>
                <a:gd name="T76" fmla="*/ 34 w 294"/>
                <a:gd name="T77" fmla="*/ 699 h 717"/>
                <a:gd name="T78" fmla="*/ 23 w 294"/>
                <a:gd name="T79" fmla="*/ 640 h 717"/>
                <a:gd name="T80" fmla="*/ 16 w 294"/>
                <a:gd name="T81" fmla="*/ 557 h 717"/>
                <a:gd name="T82" fmla="*/ 16 w 294"/>
                <a:gd name="T83" fmla="*/ 497 h 717"/>
                <a:gd name="T84" fmla="*/ 16 w 294"/>
                <a:gd name="T85" fmla="*/ 450 h 717"/>
                <a:gd name="T86" fmla="*/ 11 w 294"/>
                <a:gd name="T87" fmla="*/ 414 h 717"/>
                <a:gd name="T88" fmla="*/ 11 w 294"/>
                <a:gd name="T89" fmla="*/ 373 h 717"/>
                <a:gd name="T90" fmla="*/ 11 w 294"/>
                <a:gd name="T91" fmla="*/ 332 h 717"/>
                <a:gd name="T92" fmla="*/ 11 w 294"/>
                <a:gd name="T93" fmla="*/ 290 h 717"/>
                <a:gd name="T94" fmla="*/ 5 w 294"/>
                <a:gd name="T95" fmla="*/ 243 h 717"/>
                <a:gd name="T96" fmla="*/ 5 w 294"/>
                <a:gd name="T97" fmla="*/ 201 h 717"/>
                <a:gd name="T98" fmla="*/ 5 w 294"/>
                <a:gd name="T99" fmla="*/ 154 h 717"/>
                <a:gd name="T100" fmla="*/ 0 w 294"/>
                <a:gd name="T101" fmla="*/ 118 h 717"/>
                <a:gd name="T102" fmla="*/ 0 w 294"/>
                <a:gd name="T103" fmla="*/ 72 h 717"/>
                <a:gd name="T104" fmla="*/ 11 w 294"/>
                <a:gd name="T105" fmla="*/ 41 h 717"/>
                <a:gd name="T106" fmla="*/ 52 w 294"/>
                <a:gd name="T107" fmla="*/ 41 h 717"/>
                <a:gd name="T108" fmla="*/ 70 w 294"/>
                <a:gd name="T109" fmla="*/ 18 h 717"/>
                <a:gd name="T110" fmla="*/ 111 w 294"/>
                <a:gd name="T111" fmla="*/ 18 h 717"/>
                <a:gd name="T112" fmla="*/ 152 w 294"/>
                <a:gd name="T113" fmla="*/ 18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4" h="717">
                  <a:moveTo>
                    <a:pt x="188" y="18"/>
                  </a:moveTo>
                  <a:lnTo>
                    <a:pt x="194" y="18"/>
                  </a:lnTo>
                  <a:lnTo>
                    <a:pt x="199" y="18"/>
                  </a:lnTo>
                  <a:lnTo>
                    <a:pt x="206" y="18"/>
                  </a:lnTo>
                  <a:lnTo>
                    <a:pt x="212" y="18"/>
                  </a:lnTo>
                  <a:lnTo>
                    <a:pt x="217" y="18"/>
                  </a:lnTo>
                  <a:lnTo>
                    <a:pt x="223" y="18"/>
                  </a:lnTo>
                  <a:lnTo>
                    <a:pt x="229" y="18"/>
                  </a:lnTo>
                  <a:lnTo>
                    <a:pt x="235" y="18"/>
                  </a:lnTo>
                  <a:lnTo>
                    <a:pt x="240" y="18"/>
                  </a:lnTo>
                  <a:lnTo>
                    <a:pt x="240" y="12"/>
                  </a:lnTo>
                  <a:lnTo>
                    <a:pt x="247" y="12"/>
                  </a:lnTo>
                  <a:lnTo>
                    <a:pt x="247" y="7"/>
                  </a:lnTo>
                  <a:lnTo>
                    <a:pt x="253" y="0"/>
                  </a:lnTo>
                  <a:lnTo>
                    <a:pt x="258" y="0"/>
                  </a:lnTo>
                  <a:lnTo>
                    <a:pt x="264" y="7"/>
                  </a:lnTo>
                  <a:lnTo>
                    <a:pt x="264" y="12"/>
                  </a:lnTo>
                  <a:lnTo>
                    <a:pt x="271" y="18"/>
                  </a:lnTo>
                  <a:lnTo>
                    <a:pt x="276" y="18"/>
                  </a:lnTo>
                  <a:lnTo>
                    <a:pt x="282" y="18"/>
                  </a:lnTo>
                  <a:lnTo>
                    <a:pt x="282" y="24"/>
                  </a:lnTo>
                  <a:lnTo>
                    <a:pt x="282" y="30"/>
                  </a:lnTo>
                  <a:lnTo>
                    <a:pt x="282" y="36"/>
                  </a:lnTo>
                  <a:lnTo>
                    <a:pt x="276" y="36"/>
                  </a:lnTo>
                  <a:lnTo>
                    <a:pt x="276" y="41"/>
                  </a:lnTo>
                  <a:lnTo>
                    <a:pt x="276" y="48"/>
                  </a:lnTo>
                  <a:lnTo>
                    <a:pt x="271" y="48"/>
                  </a:lnTo>
                  <a:lnTo>
                    <a:pt x="271" y="54"/>
                  </a:lnTo>
                  <a:lnTo>
                    <a:pt x="264" y="54"/>
                  </a:lnTo>
                  <a:lnTo>
                    <a:pt x="264" y="59"/>
                  </a:lnTo>
                  <a:lnTo>
                    <a:pt x="264" y="66"/>
                  </a:lnTo>
                  <a:lnTo>
                    <a:pt x="271" y="66"/>
                  </a:lnTo>
                  <a:lnTo>
                    <a:pt x="271" y="72"/>
                  </a:lnTo>
                  <a:lnTo>
                    <a:pt x="276" y="72"/>
                  </a:lnTo>
                  <a:lnTo>
                    <a:pt x="282" y="72"/>
                  </a:lnTo>
                  <a:lnTo>
                    <a:pt x="282" y="77"/>
                  </a:lnTo>
                  <a:lnTo>
                    <a:pt x="282" y="83"/>
                  </a:lnTo>
                  <a:lnTo>
                    <a:pt x="282" y="89"/>
                  </a:lnTo>
                  <a:lnTo>
                    <a:pt x="276" y="95"/>
                  </a:lnTo>
                  <a:lnTo>
                    <a:pt x="276" y="101"/>
                  </a:lnTo>
                  <a:lnTo>
                    <a:pt x="276" y="107"/>
                  </a:lnTo>
                  <a:lnTo>
                    <a:pt x="276" y="113"/>
                  </a:lnTo>
                  <a:lnTo>
                    <a:pt x="271" y="113"/>
                  </a:lnTo>
                  <a:lnTo>
                    <a:pt x="271" y="118"/>
                  </a:lnTo>
                  <a:lnTo>
                    <a:pt x="276" y="118"/>
                  </a:lnTo>
                  <a:lnTo>
                    <a:pt x="276" y="125"/>
                  </a:lnTo>
                  <a:lnTo>
                    <a:pt x="276" y="131"/>
                  </a:lnTo>
                  <a:lnTo>
                    <a:pt x="271" y="131"/>
                  </a:lnTo>
                  <a:lnTo>
                    <a:pt x="271" y="136"/>
                  </a:lnTo>
                  <a:lnTo>
                    <a:pt x="271" y="142"/>
                  </a:lnTo>
                  <a:lnTo>
                    <a:pt x="276" y="142"/>
                  </a:lnTo>
                  <a:lnTo>
                    <a:pt x="282" y="142"/>
                  </a:lnTo>
                  <a:lnTo>
                    <a:pt x="282" y="149"/>
                  </a:lnTo>
                  <a:lnTo>
                    <a:pt x="282" y="154"/>
                  </a:lnTo>
                  <a:lnTo>
                    <a:pt x="289" y="154"/>
                  </a:lnTo>
                  <a:lnTo>
                    <a:pt x="294" y="160"/>
                  </a:lnTo>
                  <a:lnTo>
                    <a:pt x="294" y="167"/>
                  </a:lnTo>
                  <a:lnTo>
                    <a:pt x="289" y="167"/>
                  </a:lnTo>
                  <a:lnTo>
                    <a:pt x="289" y="172"/>
                  </a:lnTo>
                  <a:lnTo>
                    <a:pt x="282" y="172"/>
                  </a:lnTo>
                  <a:lnTo>
                    <a:pt x="276" y="172"/>
                  </a:lnTo>
                  <a:lnTo>
                    <a:pt x="276" y="178"/>
                  </a:lnTo>
                  <a:lnTo>
                    <a:pt x="276" y="184"/>
                  </a:lnTo>
                  <a:lnTo>
                    <a:pt x="271" y="190"/>
                  </a:lnTo>
                  <a:lnTo>
                    <a:pt x="264" y="190"/>
                  </a:lnTo>
                  <a:lnTo>
                    <a:pt x="264" y="195"/>
                  </a:lnTo>
                  <a:lnTo>
                    <a:pt x="258" y="195"/>
                  </a:lnTo>
                  <a:lnTo>
                    <a:pt x="258" y="201"/>
                  </a:lnTo>
                  <a:lnTo>
                    <a:pt x="258" y="208"/>
                  </a:lnTo>
                  <a:lnTo>
                    <a:pt x="258" y="213"/>
                  </a:lnTo>
                  <a:lnTo>
                    <a:pt x="264" y="219"/>
                  </a:lnTo>
                  <a:lnTo>
                    <a:pt x="271" y="219"/>
                  </a:lnTo>
                  <a:lnTo>
                    <a:pt x="276" y="226"/>
                  </a:lnTo>
                  <a:lnTo>
                    <a:pt x="282" y="231"/>
                  </a:lnTo>
                  <a:lnTo>
                    <a:pt x="282" y="237"/>
                  </a:lnTo>
                  <a:lnTo>
                    <a:pt x="282" y="243"/>
                  </a:lnTo>
                  <a:lnTo>
                    <a:pt x="276" y="243"/>
                  </a:lnTo>
                  <a:lnTo>
                    <a:pt x="271" y="243"/>
                  </a:lnTo>
                  <a:lnTo>
                    <a:pt x="264" y="249"/>
                  </a:lnTo>
                  <a:lnTo>
                    <a:pt x="258" y="249"/>
                  </a:lnTo>
                  <a:lnTo>
                    <a:pt x="258" y="255"/>
                  </a:lnTo>
                  <a:lnTo>
                    <a:pt x="253" y="255"/>
                  </a:lnTo>
                  <a:lnTo>
                    <a:pt x="253" y="260"/>
                  </a:lnTo>
                  <a:lnTo>
                    <a:pt x="253" y="267"/>
                  </a:lnTo>
                  <a:lnTo>
                    <a:pt x="247" y="267"/>
                  </a:lnTo>
                  <a:lnTo>
                    <a:pt x="240" y="273"/>
                  </a:lnTo>
                  <a:lnTo>
                    <a:pt x="235" y="278"/>
                  </a:lnTo>
                  <a:lnTo>
                    <a:pt x="235" y="285"/>
                  </a:lnTo>
                  <a:lnTo>
                    <a:pt x="229" y="285"/>
                  </a:lnTo>
                  <a:lnTo>
                    <a:pt x="229" y="290"/>
                  </a:lnTo>
                  <a:lnTo>
                    <a:pt x="229" y="296"/>
                  </a:lnTo>
                  <a:lnTo>
                    <a:pt x="223" y="303"/>
                  </a:lnTo>
                  <a:lnTo>
                    <a:pt x="223" y="308"/>
                  </a:lnTo>
                  <a:lnTo>
                    <a:pt x="223" y="303"/>
                  </a:lnTo>
                  <a:lnTo>
                    <a:pt x="223" y="308"/>
                  </a:lnTo>
                  <a:lnTo>
                    <a:pt x="217" y="308"/>
                  </a:lnTo>
                  <a:lnTo>
                    <a:pt x="212" y="308"/>
                  </a:lnTo>
                  <a:lnTo>
                    <a:pt x="212" y="303"/>
                  </a:lnTo>
                  <a:lnTo>
                    <a:pt x="212" y="296"/>
                  </a:lnTo>
                  <a:lnTo>
                    <a:pt x="212" y="290"/>
                  </a:lnTo>
                  <a:lnTo>
                    <a:pt x="206" y="290"/>
                  </a:lnTo>
                  <a:lnTo>
                    <a:pt x="206" y="285"/>
                  </a:lnTo>
                  <a:lnTo>
                    <a:pt x="206" y="278"/>
                  </a:lnTo>
                  <a:lnTo>
                    <a:pt x="206" y="273"/>
                  </a:lnTo>
                  <a:lnTo>
                    <a:pt x="206" y="267"/>
                  </a:lnTo>
                  <a:lnTo>
                    <a:pt x="212" y="260"/>
                  </a:lnTo>
                  <a:lnTo>
                    <a:pt x="212" y="255"/>
                  </a:lnTo>
                  <a:lnTo>
                    <a:pt x="212" y="249"/>
                  </a:lnTo>
                  <a:lnTo>
                    <a:pt x="206" y="249"/>
                  </a:lnTo>
                  <a:lnTo>
                    <a:pt x="199" y="249"/>
                  </a:lnTo>
                  <a:lnTo>
                    <a:pt x="199" y="243"/>
                  </a:lnTo>
                  <a:lnTo>
                    <a:pt x="194" y="243"/>
                  </a:lnTo>
                  <a:lnTo>
                    <a:pt x="194" y="249"/>
                  </a:lnTo>
                  <a:lnTo>
                    <a:pt x="188" y="249"/>
                  </a:lnTo>
                  <a:lnTo>
                    <a:pt x="188" y="255"/>
                  </a:lnTo>
                  <a:lnTo>
                    <a:pt x="188" y="260"/>
                  </a:lnTo>
                  <a:lnTo>
                    <a:pt x="188" y="267"/>
                  </a:lnTo>
                  <a:lnTo>
                    <a:pt x="194" y="267"/>
                  </a:lnTo>
                  <a:lnTo>
                    <a:pt x="194" y="278"/>
                  </a:lnTo>
                  <a:lnTo>
                    <a:pt x="194" y="285"/>
                  </a:lnTo>
                  <a:lnTo>
                    <a:pt x="188" y="285"/>
                  </a:lnTo>
                  <a:lnTo>
                    <a:pt x="181" y="285"/>
                  </a:lnTo>
                  <a:lnTo>
                    <a:pt x="176" y="285"/>
                  </a:lnTo>
                  <a:lnTo>
                    <a:pt x="176" y="290"/>
                  </a:lnTo>
                  <a:lnTo>
                    <a:pt x="170" y="290"/>
                  </a:lnTo>
                  <a:lnTo>
                    <a:pt x="170" y="296"/>
                  </a:lnTo>
                  <a:lnTo>
                    <a:pt x="165" y="296"/>
                  </a:lnTo>
                  <a:lnTo>
                    <a:pt x="158" y="296"/>
                  </a:lnTo>
                  <a:lnTo>
                    <a:pt x="152" y="296"/>
                  </a:lnTo>
                  <a:lnTo>
                    <a:pt x="147" y="296"/>
                  </a:lnTo>
                  <a:lnTo>
                    <a:pt x="147" y="290"/>
                  </a:lnTo>
                  <a:lnTo>
                    <a:pt x="140" y="290"/>
                  </a:lnTo>
                  <a:lnTo>
                    <a:pt x="140" y="285"/>
                  </a:lnTo>
                  <a:lnTo>
                    <a:pt x="135" y="285"/>
                  </a:lnTo>
                  <a:lnTo>
                    <a:pt x="135" y="278"/>
                  </a:lnTo>
                  <a:lnTo>
                    <a:pt x="129" y="278"/>
                  </a:lnTo>
                  <a:lnTo>
                    <a:pt x="123" y="278"/>
                  </a:lnTo>
                  <a:lnTo>
                    <a:pt x="123" y="273"/>
                  </a:lnTo>
                  <a:lnTo>
                    <a:pt x="117" y="273"/>
                  </a:lnTo>
                  <a:lnTo>
                    <a:pt x="117" y="278"/>
                  </a:lnTo>
                  <a:lnTo>
                    <a:pt x="117" y="285"/>
                  </a:lnTo>
                  <a:lnTo>
                    <a:pt x="117" y="290"/>
                  </a:lnTo>
                  <a:lnTo>
                    <a:pt x="117" y="296"/>
                  </a:lnTo>
                  <a:lnTo>
                    <a:pt x="117" y="303"/>
                  </a:lnTo>
                  <a:lnTo>
                    <a:pt x="117" y="308"/>
                  </a:lnTo>
                  <a:lnTo>
                    <a:pt x="117" y="314"/>
                  </a:lnTo>
                  <a:lnTo>
                    <a:pt x="117" y="319"/>
                  </a:lnTo>
                  <a:lnTo>
                    <a:pt x="123" y="319"/>
                  </a:lnTo>
                  <a:lnTo>
                    <a:pt x="129" y="314"/>
                  </a:lnTo>
                  <a:lnTo>
                    <a:pt x="129" y="319"/>
                  </a:lnTo>
                  <a:lnTo>
                    <a:pt x="129" y="326"/>
                  </a:lnTo>
                  <a:lnTo>
                    <a:pt x="129" y="332"/>
                  </a:lnTo>
                  <a:lnTo>
                    <a:pt x="129" y="337"/>
                  </a:lnTo>
                  <a:lnTo>
                    <a:pt x="129" y="344"/>
                  </a:lnTo>
                  <a:lnTo>
                    <a:pt x="129" y="349"/>
                  </a:lnTo>
                  <a:lnTo>
                    <a:pt x="129" y="355"/>
                  </a:lnTo>
                  <a:lnTo>
                    <a:pt x="129" y="362"/>
                  </a:lnTo>
                  <a:lnTo>
                    <a:pt x="129" y="367"/>
                  </a:lnTo>
                  <a:lnTo>
                    <a:pt x="129" y="373"/>
                  </a:lnTo>
                  <a:lnTo>
                    <a:pt x="129" y="379"/>
                  </a:lnTo>
                  <a:lnTo>
                    <a:pt x="129" y="385"/>
                  </a:lnTo>
                  <a:lnTo>
                    <a:pt x="135" y="385"/>
                  </a:lnTo>
                  <a:lnTo>
                    <a:pt x="135" y="391"/>
                  </a:lnTo>
                  <a:lnTo>
                    <a:pt x="140" y="391"/>
                  </a:lnTo>
                  <a:lnTo>
                    <a:pt x="147" y="391"/>
                  </a:lnTo>
                  <a:lnTo>
                    <a:pt x="147" y="396"/>
                  </a:lnTo>
                  <a:lnTo>
                    <a:pt x="152" y="396"/>
                  </a:lnTo>
                  <a:lnTo>
                    <a:pt x="152" y="391"/>
                  </a:lnTo>
                  <a:lnTo>
                    <a:pt x="152" y="396"/>
                  </a:lnTo>
                  <a:lnTo>
                    <a:pt x="152" y="391"/>
                  </a:lnTo>
                  <a:lnTo>
                    <a:pt x="152" y="396"/>
                  </a:lnTo>
                  <a:lnTo>
                    <a:pt x="152" y="391"/>
                  </a:lnTo>
                  <a:lnTo>
                    <a:pt x="152" y="396"/>
                  </a:lnTo>
                  <a:lnTo>
                    <a:pt x="152" y="391"/>
                  </a:lnTo>
                  <a:lnTo>
                    <a:pt x="158" y="391"/>
                  </a:lnTo>
                  <a:lnTo>
                    <a:pt x="158" y="396"/>
                  </a:lnTo>
                  <a:lnTo>
                    <a:pt x="158" y="391"/>
                  </a:lnTo>
                  <a:lnTo>
                    <a:pt x="158" y="396"/>
                  </a:lnTo>
                  <a:lnTo>
                    <a:pt x="158" y="391"/>
                  </a:lnTo>
                  <a:lnTo>
                    <a:pt x="158" y="396"/>
                  </a:lnTo>
                  <a:lnTo>
                    <a:pt x="165" y="396"/>
                  </a:lnTo>
                  <a:lnTo>
                    <a:pt x="170" y="396"/>
                  </a:lnTo>
                  <a:lnTo>
                    <a:pt x="170" y="391"/>
                  </a:lnTo>
                  <a:lnTo>
                    <a:pt x="170" y="396"/>
                  </a:lnTo>
                  <a:lnTo>
                    <a:pt x="176" y="396"/>
                  </a:lnTo>
                  <a:lnTo>
                    <a:pt x="176" y="403"/>
                  </a:lnTo>
                  <a:lnTo>
                    <a:pt x="181" y="403"/>
                  </a:lnTo>
                  <a:lnTo>
                    <a:pt x="181" y="409"/>
                  </a:lnTo>
                  <a:lnTo>
                    <a:pt x="188" y="409"/>
                  </a:lnTo>
                  <a:lnTo>
                    <a:pt x="188" y="414"/>
                  </a:lnTo>
                  <a:lnTo>
                    <a:pt x="194" y="414"/>
                  </a:lnTo>
                  <a:lnTo>
                    <a:pt x="194" y="421"/>
                  </a:lnTo>
                  <a:lnTo>
                    <a:pt x="199" y="421"/>
                  </a:lnTo>
                  <a:lnTo>
                    <a:pt x="206" y="421"/>
                  </a:lnTo>
                  <a:lnTo>
                    <a:pt x="212" y="414"/>
                  </a:lnTo>
                  <a:lnTo>
                    <a:pt x="212" y="409"/>
                  </a:lnTo>
                  <a:lnTo>
                    <a:pt x="217" y="409"/>
                  </a:lnTo>
                  <a:lnTo>
                    <a:pt x="217" y="403"/>
                  </a:lnTo>
                  <a:lnTo>
                    <a:pt x="217" y="396"/>
                  </a:lnTo>
                  <a:lnTo>
                    <a:pt x="217" y="391"/>
                  </a:lnTo>
                  <a:lnTo>
                    <a:pt x="217" y="385"/>
                  </a:lnTo>
                  <a:lnTo>
                    <a:pt x="217" y="379"/>
                  </a:lnTo>
                  <a:lnTo>
                    <a:pt x="217" y="373"/>
                  </a:lnTo>
                  <a:lnTo>
                    <a:pt x="217" y="367"/>
                  </a:lnTo>
                  <a:lnTo>
                    <a:pt x="223" y="367"/>
                  </a:lnTo>
                  <a:lnTo>
                    <a:pt x="235" y="367"/>
                  </a:lnTo>
                  <a:lnTo>
                    <a:pt x="258" y="379"/>
                  </a:lnTo>
                  <a:lnTo>
                    <a:pt x="258" y="385"/>
                  </a:lnTo>
                  <a:lnTo>
                    <a:pt x="253" y="421"/>
                  </a:lnTo>
                  <a:lnTo>
                    <a:pt x="253" y="426"/>
                  </a:lnTo>
                  <a:lnTo>
                    <a:pt x="253" y="432"/>
                  </a:lnTo>
                  <a:lnTo>
                    <a:pt x="253" y="438"/>
                  </a:lnTo>
                  <a:lnTo>
                    <a:pt x="253" y="444"/>
                  </a:lnTo>
                  <a:lnTo>
                    <a:pt x="247" y="444"/>
                  </a:lnTo>
                  <a:lnTo>
                    <a:pt x="247" y="450"/>
                  </a:lnTo>
                  <a:lnTo>
                    <a:pt x="247" y="468"/>
                  </a:lnTo>
                  <a:lnTo>
                    <a:pt x="247" y="480"/>
                  </a:lnTo>
                  <a:lnTo>
                    <a:pt x="247" y="486"/>
                  </a:lnTo>
                  <a:lnTo>
                    <a:pt x="247" y="497"/>
                  </a:lnTo>
                  <a:lnTo>
                    <a:pt x="240" y="503"/>
                  </a:lnTo>
                  <a:lnTo>
                    <a:pt x="240" y="509"/>
                  </a:lnTo>
                  <a:lnTo>
                    <a:pt x="240" y="521"/>
                  </a:lnTo>
                  <a:lnTo>
                    <a:pt x="240" y="532"/>
                  </a:lnTo>
                  <a:lnTo>
                    <a:pt x="240" y="557"/>
                  </a:lnTo>
                  <a:lnTo>
                    <a:pt x="235" y="568"/>
                  </a:lnTo>
                  <a:lnTo>
                    <a:pt x="235" y="598"/>
                  </a:lnTo>
                  <a:lnTo>
                    <a:pt x="235" y="604"/>
                  </a:lnTo>
                  <a:lnTo>
                    <a:pt x="235" y="616"/>
                  </a:lnTo>
                  <a:lnTo>
                    <a:pt x="229" y="627"/>
                  </a:lnTo>
                  <a:lnTo>
                    <a:pt x="229" y="633"/>
                  </a:lnTo>
                  <a:lnTo>
                    <a:pt x="229" y="640"/>
                  </a:lnTo>
                  <a:lnTo>
                    <a:pt x="229" y="651"/>
                  </a:lnTo>
                  <a:lnTo>
                    <a:pt x="229" y="657"/>
                  </a:lnTo>
                  <a:lnTo>
                    <a:pt x="229" y="663"/>
                  </a:lnTo>
                  <a:lnTo>
                    <a:pt x="229" y="675"/>
                  </a:lnTo>
                  <a:lnTo>
                    <a:pt x="229" y="717"/>
                  </a:lnTo>
                  <a:lnTo>
                    <a:pt x="223" y="717"/>
                  </a:lnTo>
                  <a:lnTo>
                    <a:pt x="217" y="717"/>
                  </a:lnTo>
                  <a:lnTo>
                    <a:pt x="212" y="717"/>
                  </a:lnTo>
                  <a:lnTo>
                    <a:pt x="206" y="717"/>
                  </a:lnTo>
                  <a:lnTo>
                    <a:pt x="206" y="710"/>
                  </a:lnTo>
                  <a:lnTo>
                    <a:pt x="199" y="710"/>
                  </a:lnTo>
                  <a:lnTo>
                    <a:pt x="194" y="704"/>
                  </a:lnTo>
                  <a:lnTo>
                    <a:pt x="188" y="699"/>
                  </a:lnTo>
                  <a:lnTo>
                    <a:pt x="181" y="699"/>
                  </a:lnTo>
                  <a:lnTo>
                    <a:pt x="176" y="699"/>
                  </a:lnTo>
                  <a:lnTo>
                    <a:pt x="170" y="692"/>
                  </a:lnTo>
                  <a:lnTo>
                    <a:pt x="165" y="686"/>
                  </a:lnTo>
                  <a:lnTo>
                    <a:pt x="158" y="686"/>
                  </a:lnTo>
                  <a:lnTo>
                    <a:pt x="158" y="681"/>
                  </a:lnTo>
                  <a:lnTo>
                    <a:pt x="158" y="675"/>
                  </a:lnTo>
                  <a:lnTo>
                    <a:pt x="152" y="675"/>
                  </a:lnTo>
                  <a:lnTo>
                    <a:pt x="147" y="675"/>
                  </a:lnTo>
                  <a:lnTo>
                    <a:pt x="140" y="681"/>
                  </a:lnTo>
                  <a:lnTo>
                    <a:pt x="135" y="681"/>
                  </a:lnTo>
                  <a:lnTo>
                    <a:pt x="129" y="681"/>
                  </a:lnTo>
                  <a:lnTo>
                    <a:pt x="123" y="681"/>
                  </a:lnTo>
                  <a:lnTo>
                    <a:pt x="111" y="686"/>
                  </a:lnTo>
                  <a:lnTo>
                    <a:pt x="106" y="686"/>
                  </a:lnTo>
                  <a:lnTo>
                    <a:pt x="99" y="686"/>
                  </a:lnTo>
                  <a:lnTo>
                    <a:pt x="93" y="686"/>
                  </a:lnTo>
                  <a:lnTo>
                    <a:pt x="88" y="692"/>
                  </a:lnTo>
                  <a:lnTo>
                    <a:pt x="82" y="692"/>
                  </a:lnTo>
                  <a:lnTo>
                    <a:pt x="70" y="692"/>
                  </a:lnTo>
                  <a:lnTo>
                    <a:pt x="64" y="692"/>
                  </a:lnTo>
                  <a:lnTo>
                    <a:pt x="58" y="692"/>
                  </a:lnTo>
                  <a:lnTo>
                    <a:pt x="58" y="686"/>
                  </a:lnTo>
                  <a:lnTo>
                    <a:pt x="52" y="686"/>
                  </a:lnTo>
                  <a:lnTo>
                    <a:pt x="46" y="686"/>
                  </a:lnTo>
                  <a:lnTo>
                    <a:pt x="46" y="681"/>
                  </a:lnTo>
                  <a:lnTo>
                    <a:pt x="46" y="686"/>
                  </a:lnTo>
                  <a:lnTo>
                    <a:pt x="41" y="692"/>
                  </a:lnTo>
                  <a:lnTo>
                    <a:pt x="34" y="699"/>
                  </a:lnTo>
                  <a:lnTo>
                    <a:pt x="29" y="704"/>
                  </a:lnTo>
                  <a:lnTo>
                    <a:pt x="23" y="704"/>
                  </a:lnTo>
                  <a:lnTo>
                    <a:pt x="23" y="686"/>
                  </a:lnTo>
                  <a:lnTo>
                    <a:pt x="23" y="681"/>
                  </a:lnTo>
                  <a:lnTo>
                    <a:pt x="23" y="669"/>
                  </a:lnTo>
                  <a:lnTo>
                    <a:pt x="23" y="663"/>
                  </a:lnTo>
                  <a:lnTo>
                    <a:pt x="23" y="640"/>
                  </a:lnTo>
                  <a:lnTo>
                    <a:pt x="23" y="627"/>
                  </a:lnTo>
                  <a:lnTo>
                    <a:pt x="23" y="598"/>
                  </a:lnTo>
                  <a:lnTo>
                    <a:pt x="23" y="580"/>
                  </a:lnTo>
                  <a:lnTo>
                    <a:pt x="16" y="574"/>
                  </a:lnTo>
                  <a:lnTo>
                    <a:pt x="16" y="568"/>
                  </a:lnTo>
                  <a:lnTo>
                    <a:pt x="16" y="563"/>
                  </a:lnTo>
                  <a:lnTo>
                    <a:pt x="16" y="557"/>
                  </a:lnTo>
                  <a:lnTo>
                    <a:pt x="16" y="550"/>
                  </a:lnTo>
                  <a:lnTo>
                    <a:pt x="16" y="545"/>
                  </a:lnTo>
                  <a:lnTo>
                    <a:pt x="16" y="539"/>
                  </a:lnTo>
                  <a:lnTo>
                    <a:pt x="16" y="521"/>
                  </a:lnTo>
                  <a:lnTo>
                    <a:pt x="16" y="515"/>
                  </a:lnTo>
                  <a:lnTo>
                    <a:pt x="16" y="509"/>
                  </a:lnTo>
                  <a:lnTo>
                    <a:pt x="16" y="497"/>
                  </a:lnTo>
                  <a:lnTo>
                    <a:pt x="16" y="491"/>
                  </a:lnTo>
                  <a:lnTo>
                    <a:pt x="16" y="486"/>
                  </a:lnTo>
                  <a:lnTo>
                    <a:pt x="16" y="480"/>
                  </a:lnTo>
                  <a:lnTo>
                    <a:pt x="16" y="468"/>
                  </a:lnTo>
                  <a:lnTo>
                    <a:pt x="16" y="462"/>
                  </a:lnTo>
                  <a:lnTo>
                    <a:pt x="16" y="455"/>
                  </a:lnTo>
                  <a:lnTo>
                    <a:pt x="16" y="450"/>
                  </a:lnTo>
                  <a:lnTo>
                    <a:pt x="16" y="444"/>
                  </a:lnTo>
                  <a:lnTo>
                    <a:pt x="16" y="438"/>
                  </a:lnTo>
                  <a:lnTo>
                    <a:pt x="11" y="438"/>
                  </a:lnTo>
                  <a:lnTo>
                    <a:pt x="11" y="432"/>
                  </a:lnTo>
                  <a:lnTo>
                    <a:pt x="11" y="426"/>
                  </a:lnTo>
                  <a:lnTo>
                    <a:pt x="11" y="421"/>
                  </a:lnTo>
                  <a:lnTo>
                    <a:pt x="11" y="414"/>
                  </a:lnTo>
                  <a:lnTo>
                    <a:pt x="11" y="409"/>
                  </a:lnTo>
                  <a:lnTo>
                    <a:pt x="11" y="403"/>
                  </a:lnTo>
                  <a:lnTo>
                    <a:pt x="11" y="396"/>
                  </a:lnTo>
                  <a:lnTo>
                    <a:pt x="11" y="391"/>
                  </a:lnTo>
                  <a:lnTo>
                    <a:pt x="11" y="385"/>
                  </a:lnTo>
                  <a:lnTo>
                    <a:pt x="11" y="379"/>
                  </a:lnTo>
                  <a:lnTo>
                    <a:pt x="11" y="373"/>
                  </a:lnTo>
                  <a:lnTo>
                    <a:pt x="11" y="367"/>
                  </a:lnTo>
                  <a:lnTo>
                    <a:pt x="11" y="362"/>
                  </a:lnTo>
                  <a:lnTo>
                    <a:pt x="11" y="355"/>
                  </a:lnTo>
                  <a:lnTo>
                    <a:pt x="11" y="349"/>
                  </a:lnTo>
                  <a:lnTo>
                    <a:pt x="11" y="344"/>
                  </a:lnTo>
                  <a:lnTo>
                    <a:pt x="11" y="337"/>
                  </a:lnTo>
                  <a:lnTo>
                    <a:pt x="11" y="332"/>
                  </a:lnTo>
                  <a:lnTo>
                    <a:pt x="11" y="326"/>
                  </a:lnTo>
                  <a:lnTo>
                    <a:pt x="11" y="319"/>
                  </a:lnTo>
                  <a:lnTo>
                    <a:pt x="11" y="314"/>
                  </a:lnTo>
                  <a:lnTo>
                    <a:pt x="11" y="308"/>
                  </a:lnTo>
                  <a:lnTo>
                    <a:pt x="11" y="303"/>
                  </a:lnTo>
                  <a:lnTo>
                    <a:pt x="11" y="296"/>
                  </a:lnTo>
                  <a:lnTo>
                    <a:pt x="11" y="290"/>
                  </a:lnTo>
                  <a:lnTo>
                    <a:pt x="11" y="285"/>
                  </a:lnTo>
                  <a:lnTo>
                    <a:pt x="5" y="278"/>
                  </a:lnTo>
                  <a:lnTo>
                    <a:pt x="5" y="273"/>
                  </a:lnTo>
                  <a:lnTo>
                    <a:pt x="5" y="267"/>
                  </a:lnTo>
                  <a:lnTo>
                    <a:pt x="5" y="260"/>
                  </a:lnTo>
                  <a:lnTo>
                    <a:pt x="5" y="249"/>
                  </a:lnTo>
                  <a:lnTo>
                    <a:pt x="5" y="243"/>
                  </a:lnTo>
                  <a:lnTo>
                    <a:pt x="5" y="237"/>
                  </a:lnTo>
                  <a:lnTo>
                    <a:pt x="5" y="231"/>
                  </a:lnTo>
                  <a:lnTo>
                    <a:pt x="5" y="226"/>
                  </a:lnTo>
                  <a:lnTo>
                    <a:pt x="5" y="219"/>
                  </a:lnTo>
                  <a:lnTo>
                    <a:pt x="5" y="213"/>
                  </a:lnTo>
                  <a:lnTo>
                    <a:pt x="5" y="208"/>
                  </a:lnTo>
                  <a:lnTo>
                    <a:pt x="5" y="201"/>
                  </a:lnTo>
                  <a:lnTo>
                    <a:pt x="5" y="195"/>
                  </a:lnTo>
                  <a:lnTo>
                    <a:pt x="5" y="190"/>
                  </a:lnTo>
                  <a:lnTo>
                    <a:pt x="5" y="178"/>
                  </a:lnTo>
                  <a:lnTo>
                    <a:pt x="5" y="172"/>
                  </a:lnTo>
                  <a:lnTo>
                    <a:pt x="5" y="167"/>
                  </a:lnTo>
                  <a:lnTo>
                    <a:pt x="5" y="160"/>
                  </a:lnTo>
                  <a:lnTo>
                    <a:pt x="5" y="154"/>
                  </a:lnTo>
                  <a:lnTo>
                    <a:pt x="5" y="149"/>
                  </a:lnTo>
                  <a:lnTo>
                    <a:pt x="0" y="149"/>
                  </a:lnTo>
                  <a:lnTo>
                    <a:pt x="0" y="142"/>
                  </a:lnTo>
                  <a:lnTo>
                    <a:pt x="0" y="136"/>
                  </a:lnTo>
                  <a:lnTo>
                    <a:pt x="0" y="131"/>
                  </a:lnTo>
                  <a:lnTo>
                    <a:pt x="0" y="125"/>
                  </a:lnTo>
                  <a:lnTo>
                    <a:pt x="0" y="118"/>
                  </a:lnTo>
                  <a:lnTo>
                    <a:pt x="0" y="113"/>
                  </a:lnTo>
                  <a:lnTo>
                    <a:pt x="0" y="107"/>
                  </a:lnTo>
                  <a:lnTo>
                    <a:pt x="0" y="95"/>
                  </a:lnTo>
                  <a:lnTo>
                    <a:pt x="0" y="89"/>
                  </a:lnTo>
                  <a:lnTo>
                    <a:pt x="0" y="83"/>
                  </a:lnTo>
                  <a:lnTo>
                    <a:pt x="0" y="77"/>
                  </a:lnTo>
                  <a:lnTo>
                    <a:pt x="0" y="72"/>
                  </a:lnTo>
                  <a:lnTo>
                    <a:pt x="0" y="66"/>
                  </a:lnTo>
                  <a:lnTo>
                    <a:pt x="0" y="59"/>
                  </a:lnTo>
                  <a:lnTo>
                    <a:pt x="0" y="54"/>
                  </a:lnTo>
                  <a:lnTo>
                    <a:pt x="0" y="48"/>
                  </a:lnTo>
                  <a:lnTo>
                    <a:pt x="0" y="41"/>
                  </a:lnTo>
                  <a:lnTo>
                    <a:pt x="5" y="41"/>
                  </a:lnTo>
                  <a:lnTo>
                    <a:pt x="11" y="41"/>
                  </a:lnTo>
                  <a:lnTo>
                    <a:pt x="16" y="41"/>
                  </a:lnTo>
                  <a:lnTo>
                    <a:pt x="23" y="41"/>
                  </a:lnTo>
                  <a:lnTo>
                    <a:pt x="29" y="41"/>
                  </a:lnTo>
                  <a:lnTo>
                    <a:pt x="34" y="41"/>
                  </a:lnTo>
                  <a:lnTo>
                    <a:pt x="41" y="41"/>
                  </a:lnTo>
                  <a:lnTo>
                    <a:pt x="46" y="41"/>
                  </a:lnTo>
                  <a:lnTo>
                    <a:pt x="52" y="41"/>
                  </a:lnTo>
                  <a:lnTo>
                    <a:pt x="58" y="41"/>
                  </a:lnTo>
                  <a:lnTo>
                    <a:pt x="58" y="36"/>
                  </a:lnTo>
                  <a:lnTo>
                    <a:pt x="58" y="30"/>
                  </a:lnTo>
                  <a:lnTo>
                    <a:pt x="58" y="24"/>
                  </a:lnTo>
                  <a:lnTo>
                    <a:pt x="58" y="18"/>
                  </a:lnTo>
                  <a:lnTo>
                    <a:pt x="64" y="18"/>
                  </a:lnTo>
                  <a:lnTo>
                    <a:pt x="70" y="18"/>
                  </a:lnTo>
                  <a:lnTo>
                    <a:pt x="75" y="18"/>
                  </a:lnTo>
                  <a:lnTo>
                    <a:pt x="82" y="18"/>
                  </a:lnTo>
                  <a:lnTo>
                    <a:pt x="88" y="18"/>
                  </a:lnTo>
                  <a:lnTo>
                    <a:pt x="93" y="18"/>
                  </a:lnTo>
                  <a:lnTo>
                    <a:pt x="99" y="18"/>
                  </a:lnTo>
                  <a:lnTo>
                    <a:pt x="106" y="18"/>
                  </a:lnTo>
                  <a:lnTo>
                    <a:pt x="111" y="18"/>
                  </a:lnTo>
                  <a:lnTo>
                    <a:pt x="117" y="18"/>
                  </a:lnTo>
                  <a:lnTo>
                    <a:pt x="123" y="18"/>
                  </a:lnTo>
                  <a:lnTo>
                    <a:pt x="129" y="18"/>
                  </a:lnTo>
                  <a:lnTo>
                    <a:pt x="135" y="18"/>
                  </a:lnTo>
                  <a:lnTo>
                    <a:pt x="140" y="18"/>
                  </a:lnTo>
                  <a:lnTo>
                    <a:pt x="147" y="18"/>
                  </a:lnTo>
                  <a:lnTo>
                    <a:pt x="152" y="18"/>
                  </a:lnTo>
                  <a:lnTo>
                    <a:pt x="158" y="18"/>
                  </a:lnTo>
                  <a:lnTo>
                    <a:pt x="165" y="18"/>
                  </a:lnTo>
                  <a:lnTo>
                    <a:pt x="170" y="18"/>
                  </a:lnTo>
                  <a:lnTo>
                    <a:pt x="176" y="18"/>
                  </a:lnTo>
                  <a:lnTo>
                    <a:pt x="181" y="18"/>
                  </a:lnTo>
                  <a:lnTo>
                    <a:pt x="188" y="18"/>
                  </a:lnTo>
                </a:path>
              </a:pathLst>
            </a:custGeom>
            <a:solidFill>
              <a:srgbClr val="002060"/>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Freeform 17">
              <a:extLst>
                <a:ext uri="{FF2B5EF4-FFF2-40B4-BE49-F238E27FC236}">
                  <a16:creationId xmlns:a16="http://schemas.microsoft.com/office/drawing/2014/main" id="{7B5BF716-0E01-FF35-37BC-B05A9AE727C2}"/>
                </a:ext>
              </a:extLst>
            </p:cNvPr>
            <p:cNvSpPr>
              <a:spLocks/>
            </p:cNvSpPr>
            <p:nvPr/>
          </p:nvSpPr>
          <p:spPr bwMode="auto">
            <a:xfrm>
              <a:off x="4789488" y="5846763"/>
              <a:ext cx="150812" cy="282575"/>
            </a:xfrm>
            <a:custGeom>
              <a:avLst/>
              <a:gdLst>
                <a:gd name="T0" fmla="*/ 53 w 95"/>
                <a:gd name="T1" fmla="*/ 65 h 178"/>
                <a:gd name="T2" fmla="*/ 59 w 95"/>
                <a:gd name="T3" fmla="*/ 60 h 178"/>
                <a:gd name="T4" fmla="*/ 59 w 95"/>
                <a:gd name="T5" fmla="*/ 60 h 178"/>
                <a:gd name="T6" fmla="*/ 66 w 95"/>
                <a:gd name="T7" fmla="*/ 47 h 178"/>
                <a:gd name="T8" fmla="*/ 71 w 95"/>
                <a:gd name="T9" fmla="*/ 42 h 178"/>
                <a:gd name="T10" fmla="*/ 71 w 95"/>
                <a:gd name="T11" fmla="*/ 42 h 178"/>
                <a:gd name="T12" fmla="*/ 71 w 95"/>
                <a:gd name="T13" fmla="*/ 42 h 178"/>
                <a:gd name="T14" fmla="*/ 71 w 95"/>
                <a:gd name="T15" fmla="*/ 53 h 178"/>
                <a:gd name="T16" fmla="*/ 77 w 95"/>
                <a:gd name="T17" fmla="*/ 60 h 178"/>
                <a:gd name="T18" fmla="*/ 77 w 95"/>
                <a:gd name="T19" fmla="*/ 71 h 178"/>
                <a:gd name="T20" fmla="*/ 84 w 95"/>
                <a:gd name="T21" fmla="*/ 76 h 178"/>
                <a:gd name="T22" fmla="*/ 84 w 95"/>
                <a:gd name="T23" fmla="*/ 89 h 178"/>
                <a:gd name="T24" fmla="*/ 84 w 95"/>
                <a:gd name="T25" fmla="*/ 101 h 178"/>
                <a:gd name="T26" fmla="*/ 89 w 95"/>
                <a:gd name="T27" fmla="*/ 106 h 178"/>
                <a:gd name="T28" fmla="*/ 95 w 95"/>
                <a:gd name="T29" fmla="*/ 119 h 178"/>
                <a:gd name="T30" fmla="*/ 95 w 95"/>
                <a:gd name="T31" fmla="*/ 136 h 178"/>
                <a:gd name="T32" fmla="*/ 59 w 95"/>
                <a:gd name="T33" fmla="*/ 124 h 178"/>
                <a:gd name="T34" fmla="*/ 53 w 95"/>
                <a:gd name="T35" fmla="*/ 130 h 178"/>
                <a:gd name="T36" fmla="*/ 53 w 95"/>
                <a:gd name="T37" fmla="*/ 142 h 178"/>
                <a:gd name="T38" fmla="*/ 53 w 95"/>
                <a:gd name="T39" fmla="*/ 153 h 178"/>
                <a:gd name="T40" fmla="*/ 53 w 95"/>
                <a:gd name="T41" fmla="*/ 166 h 178"/>
                <a:gd name="T42" fmla="*/ 48 w 95"/>
                <a:gd name="T43" fmla="*/ 171 h 178"/>
                <a:gd name="T44" fmla="*/ 35 w 95"/>
                <a:gd name="T45" fmla="*/ 178 h 178"/>
                <a:gd name="T46" fmla="*/ 30 w 95"/>
                <a:gd name="T47" fmla="*/ 171 h 178"/>
                <a:gd name="T48" fmla="*/ 24 w 95"/>
                <a:gd name="T49" fmla="*/ 166 h 178"/>
                <a:gd name="T50" fmla="*/ 17 w 95"/>
                <a:gd name="T51" fmla="*/ 160 h 178"/>
                <a:gd name="T52" fmla="*/ 12 w 95"/>
                <a:gd name="T53" fmla="*/ 153 h 178"/>
                <a:gd name="T54" fmla="*/ 6 w 95"/>
                <a:gd name="T55" fmla="*/ 148 h 178"/>
                <a:gd name="T56" fmla="*/ 0 w 95"/>
                <a:gd name="T57" fmla="*/ 153 h 178"/>
                <a:gd name="T58" fmla="*/ 6 w 95"/>
                <a:gd name="T59" fmla="*/ 148 h 178"/>
                <a:gd name="T60" fmla="*/ 12 w 95"/>
                <a:gd name="T61" fmla="*/ 142 h 178"/>
                <a:gd name="T62" fmla="*/ 17 w 95"/>
                <a:gd name="T63" fmla="*/ 136 h 178"/>
                <a:gd name="T64" fmla="*/ 17 w 95"/>
                <a:gd name="T65" fmla="*/ 124 h 178"/>
                <a:gd name="T66" fmla="*/ 12 w 95"/>
                <a:gd name="T67" fmla="*/ 112 h 178"/>
                <a:gd name="T68" fmla="*/ 12 w 95"/>
                <a:gd name="T69" fmla="*/ 101 h 178"/>
                <a:gd name="T70" fmla="*/ 12 w 95"/>
                <a:gd name="T71" fmla="*/ 89 h 178"/>
                <a:gd name="T72" fmla="*/ 12 w 95"/>
                <a:gd name="T73" fmla="*/ 76 h 178"/>
                <a:gd name="T74" fmla="*/ 17 w 95"/>
                <a:gd name="T75" fmla="*/ 71 h 178"/>
                <a:gd name="T76" fmla="*/ 17 w 95"/>
                <a:gd name="T77" fmla="*/ 60 h 178"/>
                <a:gd name="T78" fmla="*/ 24 w 95"/>
                <a:gd name="T79" fmla="*/ 53 h 178"/>
                <a:gd name="T80" fmla="*/ 30 w 95"/>
                <a:gd name="T81" fmla="*/ 47 h 178"/>
                <a:gd name="T82" fmla="*/ 30 w 95"/>
                <a:gd name="T83" fmla="*/ 35 h 178"/>
                <a:gd name="T84" fmla="*/ 24 w 95"/>
                <a:gd name="T85" fmla="*/ 24 h 178"/>
                <a:gd name="T86" fmla="*/ 24 w 95"/>
                <a:gd name="T87" fmla="*/ 11 h 178"/>
                <a:gd name="T88" fmla="*/ 30 w 95"/>
                <a:gd name="T89" fmla="*/ 6 h 178"/>
                <a:gd name="T90" fmla="*/ 35 w 95"/>
                <a:gd name="T91" fmla="*/ 0 h 178"/>
                <a:gd name="T92" fmla="*/ 42 w 95"/>
                <a:gd name="T93" fmla="*/ 6 h 178"/>
                <a:gd name="T94" fmla="*/ 48 w 95"/>
                <a:gd name="T95" fmla="*/ 11 h 178"/>
                <a:gd name="T96" fmla="*/ 42 w 95"/>
                <a:gd name="T97" fmla="*/ 24 h 178"/>
                <a:gd name="T98" fmla="*/ 42 w 95"/>
                <a:gd name="T99" fmla="*/ 35 h 178"/>
                <a:gd name="T100" fmla="*/ 42 w 95"/>
                <a:gd name="T101" fmla="*/ 47 h 178"/>
                <a:gd name="T102" fmla="*/ 48 w 95"/>
                <a:gd name="T103" fmla="*/ 53 h 178"/>
                <a:gd name="T104" fmla="*/ 48 w 95"/>
                <a:gd name="T105" fmla="*/ 6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5" h="178">
                  <a:moveTo>
                    <a:pt x="48" y="65"/>
                  </a:moveTo>
                  <a:lnTo>
                    <a:pt x="53" y="65"/>
                  </a:lnTo>
                  <a:lnTo>
                    <a:pt x="59" y="65"/>
                  </a:lnTo>
                  <a:lnTo>
                    <a:pt x="59" y="60"/>
                  </a:lnTo>
                  <a:lnTo>
                    <a:pt x="59" y="65"/>
                  </a:lnTo>
                  <a:lnTo>
                    <a:pt x="59" y="60"/>
                  </a:lnTo>
                  <a:lnTo>
                    <a:pt x="66" y="53"/>
                  </a:lnTo>
                  <a:lnTo>
                    <a:pt x="66" y="47"/>
                  </a:lnTo>
                  <a:lnTo>
                    <a:pt x="66" y="42"/>
                  </a:lnTo>
                  <a:lnTo>
                    <a:pt x="71" y="42"/>
                  </a:lnTo>
                  <a:lnTo>
                    <a:pt x="71" y="35"/>
                  </a:lnTo>
                  <a:lnTo>
                    <a:pt x="71" y="42"/>
                  </a:lnTo>
                  <a:lnTo>
                    <a:pt x="77" y="42"/>
                  </a:lnTo>
                  <a:lnTo>
                    <a:pt x="71" y="42"/>
                  </a:lnTo>
                  <a:lnTo>
                    <a:pt x="71" y="47"/>
                  </a:lnTo>
                  <a:lnTo>
                    <a:pt x="71" y="53"/>
                  </a:lnTo>
                  <a:lnTo>
                    <a:pt x="77" y="53"/>
                  </a:lnTo>
                  <a:lnTo>
                    <a:pt x="77" y="60"/>
                  </a:lnTo>
                  <a:lnTo>
                    <a:pt x="77" y="65"/>
                  </a:lnTo>
                  <a:lnTo>
                    <a:pt x="77" y="71"/>
                  </a:lnTo>
                  <a:lnTo>
                    <a:pt x="77" y="76"/>
                  </a:lnTo>
                  <a:lnTo>
                    <a:pt x="84" y="76"/>
                  </a:lnTo>
                  <a:lnTo>
                    <a:pt x="84" y="83"/>
                  </a:lnTo>
                  <a:lnTo>
                    <a:pt x="84" y="89"/>
                  </a:lnTo>
                  <a:lnTo>
                    <a:pt x="84" y="94"/>
                  </a:lnTo>
                  <a:lnTo>
                    <a:pt x="84" y="101"/>
                  </a:lnTo>
                  <a:lnTo>
                    <a:pt x="89" y="101"/>
                  </a:lnTo>
                  <a:lnTo>
                    <a:pt x="89" y="106"/>
                  </a:lnTo>
                  <a:lnTo>
                    <a:pt x="89" y="112"/>
                  </a:lnTo>
                  <a:lnTo>
                    <a:pt x="95" y="119"/>
                  </a:lnTo>
                  <a:lnTo>
                    <a:pt x="95" y="130"/>
                  </a:lnTo>
                  <a:lnTo>
                    <a:pt x="95" y="136"/>
                  </a:lnTo>
                  <a:lnTo>
                    <a:pt x="71" y="124"/>
                  </a:lnTo>
                  <a:lnTo>
                    <a:pt x="59" y="124"/>
                  </a:lnTo>
                  <a:lnTo>
                    <a:pt x="53" y="124"/>
                  </a:lnTo>
                  <a:lnTo>
                    <a:pt x="53" y="130"/>
                  </a:lnTo>
                  <a:lnTo>
                    <a:pt x="53" y="136"/>
                  </a:lnTo>
                  <a:lnTo>
                    <a:pt x="53" y="142"/>
                  </a:lnTo>
                  <a:lnTo>
                    <a:pt x="53" y="148"/>
                  </a:lnTo>
                  <a:lnTo>
                    <a:pt x="53" y="153"/>
                  </a:lnTo>
                  <a:lnTo>
                    <a:pt x="53" y="160"/>
                  </a:lnTo>
                  <a:lnTo>
                    <a:pt x="53" y="166"/>
                  </a:lnTo>
                  <a:lnTo>
                    <a:pt x="48" y="166"/>
                  </a:lnTo>
                  <a:lnTo>
                    <a:pt x="48" y="171"/>
                  </a:lnTo>
                  <a:lnTo>
                    <a:pt x="42" y="178"/>
                  </a:lnTo>
                  <a:lnTo>
                    <a:pt x="35" y="178"/>
                  </a:lnTo>
                  <a:lnTo>
                    <a:pt x="30" y="178"/>
                  </a:lnTo>
                  <a:lnTo>
                    <a:pt x="30" y="171"/>
                  </a:lnTo>
                  <a:lnTo>
                    <a:pt x="24" y="171"/>
                  </a:lnTo>
                  <a:lnTo>
                    <a:pt x="24" y="166"/>
                  </a:lnTo>
                  <a:lnTo>
                    <a:pt x="17" y="166"/>
                  </a:lnTo>
                  <a:lnTo>
                    <a:pt x="17" y="160"/>
                  </a:lnTo>
                  <a:lnTo>
                    <a:pt x="12" y="160"/>
                  </a:lnTo>
                  <a:lnTo>
                    <a:pt x="12" y="153"/>
                  </a:lnTo>
                  <a:lnTo>
                    <a:pt x="6" y="153"/>
                  </a:lnTo>
                  <a:lnTo>
                    <a:pt x="6" y="148"/>
                  </a:lnTo>
                  <a:lnTo>
                    <a:pt x="6" y="153"/>
                  </a:lnTo>
                  <a:lnTo>
                    <a:pt x="0" y="153"/>
                  </a:lnTo>
                  <a:lnTo>
                    <a:pt x="0" y="148"/>
                  </a:lnTo>
                  <a:lnTo>
                    <a:pt x="6" y="148"/>
                  </a:lnTo>
                  <a:lnTo>
                    <a:pt x="6" y="142"/>
                  </a:lnTo>
                  <a:lnTo>
                    <a:pt x="12" y="142"/>
                  </a:lnTo>
                  <a:lnTo>
                    <a:pt x="12" y="136"/>
                  </a:lnTo>
                  <a:lnTo>
                    <a:pt x="17" y="136"/>
                  </a:lnTo>
                  <a:lnTo>
                    <a:pt x="17" y="130"/>
                  </a:lnTo>
                  <a:lnTo>
                    <a:pt x="17" y="124"/>
                  </a:lnTo>
                  <a:lnTo>
                    <a:pt x="12" y="119"/>
                  </a:lnTo>
                  <a:lnTo>
                    <a:pt x="12" y="112"/>
                  </a:lnTo>
                  <a:lnTo>
                    <a:pt x="12" y="106"/>
                  </a:lnTo>
                  <a:lnTo>
                    <a:pt x="12" y="101"/>
                  </a:lnTo>
                  <a:lnTo>
                    <a:pt x="12" y="94"/>
                  </a:lnTo>
                  <a:lnTo>
                    <a:pt x="12" y="89"/>
                  </a:lnTo>
                  <a:lnTo>
                    <a:pt x="12" y="83"/>
                  </a:lnTo>
                  <a:lnTo>
                    <a:pt x="12" y="76"/>
                  </a:lnTo>
                  <a:lnTo>
                    <a:pt x="17" y="76"/>
                  </a:lnTo>
                  <a:lnTo>
                    <a:pt x="17" y="71"/>
                  </a:lnTo>
                  <a:lnTo>
                    <a:pt x="17" y="65"/>
                  </a:lnTo>
                  <a:lnTo>
                    <a:pt x="17" y="60"/>
                  </a:lnTo>
                  <a:lnTo>
                    <a:pt x="24" y="60"/>
                  </a:lnTo>
                  <a:lnTo>
                    <a:pt x="24" y="53"/>
                  </a:lnTo>
                  <a:lnTo>
                    <a:pt x="30" y="53"/>
                  </a:lnTo>
                  <a:lnTo>
                    <a:pt x="30" y="47"/>
                  </a:lnTo>
                  <a:lnTo>
                    <a:pt x="30" y="42"/>
                  </a:lnTo>
                  <a:lnTo>
                    <a:pt x="30" y="35"/>
                  </a:lnTo>
                  <a:lnTo>
                    <a:pt x="30" y="24"/>
                  </a:lnTo>
                  <a:lnTo>
                    <a:pt x="24" y="24"/>
                  </a:lnTo>
                  <a:lnTo>
                    <a:pt x="24" y="17"/>
                  </a:lnTo>
                  <a:lnTo>
                    <a:pt x="24" y="11"/>
                  </a:lnTo>
                  <a:lnTo>
                    <a:pt x="24" y="6"/>
                  </a:lnTo>
                  <a:lnTo>
                    <a:pt x="30" y="6"/>
                  </a:lnTo>
                  <a:lnTo>
                    <a:pt x="30" y="0"/>
                  </a:lnTo>
                  <a:lnTo>
                    <a:pt x="35" y="0"/>
                  </a:lnTo>
                  <a:lnTo>
                    <a:pt x="35" y="6"/>
                  </a:lnTo>
                  <a:lnTo>
                    <a:pt x="42" y="6"/>
                  </a:lnTo>
                  <a:lnTo>
                    <a:pt x="48" y="6"/>
                  </a:lnTo>
                  <a:lnTo>
                    <a:pt x="48" y="11"/>
                  </a:lnTo>
                  <a:lnTo>
                    <a:pt x="48" y="17"/>
                  </a:lnTo>
                  <a:lnTo>
                    <a:pt x="42" y="24"/>
                  </a:lnTo>
                  <a:lnTo>
                    <a:pt x="42" y="29"/>
                  </a:lnTo>
                  <a:lnTo>
                    <a:pt x="42" y="35"/>
                  </a:lnTo>
                  <a:lnTo>
                    <a:pt x="42" y="42"/>
                  </a:lnTo>
                  <a:lnTo>
                    <a:pt x="42" y="47"/>
                  </a:lnTo>
                  <a:lnTo>
                    <a:pt x="48" y="47"/>
                  </a:lnTo>
                  <a:lnTo>
                    <a:pt x="48" y="53"/>
                  </a:lnTo>
                  <a:lnTo>
                    <a:pt x="48" y="60"/>
                  </a:lnTo>
                  <a:lnTo>
                    <a:pt x="48" y="65"/>
                  </a:lnTo>
                  <a:close/>
                </a:path>
              </a:pathLst>
            </a:custGeom>
            <a:solidFill>
              <a:srgbClr val="FFE6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18">
              <a:extLst>
                <a:ext uri="{FF2B5EF4-FFF2-40B4-BE49-F238E27FC236}">
                  <a16:creationId xmlns:a16="http://schemas.microsoft.com/office/drawing/2014/main" id="{4C96364C-81BD-2DEC-88CB-0A4B5659013E}"/>
                </a:ext>
              </a:extLst>
            </p:cNvPr>
            <p:cNvSpPr>
              <a:spLocks/>
            </p:cNvSpPr>
            <p:nvPr/>
          </p:nvSpPr>
          <p:spPr bwMode="auto">
            <a:xfrm>
              <a:off x="4789488" y="5846763"/>
              <a:ext cx="150812" cy="282575"/>
            </a:xfrm>
            <a:custGeom>
              <a:avLst/>
              <a:gdLst>
                <a:gd name="T0" fmla="*/ 53 w 95"/>
                <a:gd name="T1" fmla="*/ 65 h 178"/>
                <a:gd name="T2" fmla="*/ 59 w 95"/>
                <a:gd name="T3" fmla="*/ 60 h 178"/>
                <a:gd name="T4" fmla="*/ 59 w 95"/>
                <a:gd name="T5" fmla="*/ 60 h 178"/>
                <a:gd name="T6" fmla="*/ 66 w 95"/>
                <a:gd name="T7" fmla="*/ 47 h 178"/>
                <a:gd name="T8" fmla="*/ 71 w 95"/>
                <a:gd name="T9" fmla="*/ 42 h 178"/>
                <a:gd name="T10" fmla="*/ 71 w 95"/>
                <a:gd name="T11" fmla="*/ 42 h 178"/>
                <a:gd name="T12" fmla="*/ 71 w 95"/>
                <a:gd name="T13" fmla="*/ 42 h 178"/>
                <a:gd name="T14" fmla="*/ 71 w 95"/>
                <a:gd name="T15" fmla="*/ 53 h 178"/>
                <a:gd name="T16" fmla="*/ 77 w 95"/>
                <a:gd name="T17" fmla="*/ 60 h 178"/>
                <a:gd name="T18" fmla="*/ 77 w 95"/>
                <a:gd name="T19" fmla="*/ 71 h 178"/>
                <a:gd name="T20" fmla="*/ 84 w 95"/>
                <a:gd name="T21" fmla="*/ 76 h 178"/>
                <a:gd name="T22" fmla="*/ 84 w 95"/>
                <a:gd name="T23" fmla="*/ 89 h 178"/>
                <a:gd name="T24" fmla="*/ 84 w 95"/>
                <a:gd name="T25" fmla="*/ 101 h 178"/>
                <a:gd name="T26" fmla="*/ 89 w 95"/>
                <a:gd name="T27" fmla="*/ 106 h 178"/>
                <a:gd name="T28" fmla="*/ 95 w 95"/>
                <a:gd name="T29" fmla="*/ 119 h 178"/>
                <a:gd name="T30" fmla="*/ 95 w 95"/>
                <a:gd name="T31" fmla="*/ 136 h 178"/>
                <a:gd name="T32" fmla="*/ 59 w 95"/>
                <a:gd name="T33" fmla="*/ 124 h 178"/>
                <a:gd name="T34" fmla="*/ 53 w 95"/>
                <a:gd name="T35" fmla="*/ 130 h 178"/>
                <a:gd name="T36" fmla="*/ 53 w 95"/>
                <a:gd name="T37" fmla="*/ 142 h 178"/>
                <a:gd name="T38" fmla="*/ 53 w 95"/>
                <a:gd name="T39" fmla="*/ 153 h 178"/>
                <a:gd name="T40" fmla="*/ 53 w 95"/>
                <a:gd name="T41" fmla="*/ 166 h 178"/>
                <a:gd name="T42" fmla="*/ 48 w 95"/>
                <a:gd name="T43" fmla="*/ 171 h 178"/>
                <a:gd name="T44" fmla="*/ 35 w 95"/>
                <a:gd name="T45" fmla="*/ 178 h 178"/>
                <a:gd name="T46" fmla="*/ 30 w 95"/>
                <a:gd name="T47" fmla="*/ 171 h 178"/>
                <a:gd name="T48" fmla="*/ 24 w 95"/>
                <a:gd name="T49" fmla="*/ 166 h 178"/>
                <a:gd name="T50" fmla="*/ 17 w 95"/>
                <a:gd name="T51" fmla="*/ 160 h 178"/>
                <a:gd name="T52" fmla="*/ 12 w 95"/>
                <a:gd name="T53" fmla="*/ 153 h 178"/>
                <a:gd name="T54" fmla="*/ 6 w 95"/>
                <a:gd name="T55" fmla="*/ 148 h 178"/>
                <a:gd name="T56" fmla="*/ 0 w 95"/>
                <a:gd name="T57" fmla="*/ 153 h 178"/>
                <a:gd name="T58" fmla="*/ 6 w 95"/>
                <a:gd name="T59" fmla="*/ 148 h 178"/>
                <a:gd name="T60" fmla="*/ 12 w 95"/>
                <a:gd name="T61" fmla="*/ 142 h 178"/>
                <a:gd name="T62" fmla="*/ 17 w 95"/>
                <a:gd name="T63" fmla="*/ 136 h 178"/>
                <a:gd name="T64" fmla="*/ 17 w 95"/>
                <a:gd name="T65" fmla="*/ 124 h 178"/>
                <a:gd name="T66" fmla="*/ 12 w 95"/>
                <a:gd name="T67" fmla="*/ 112 h 178"/>
                <a:gd name="T68" fmla="*/ 12 w 95"/>
                <a:gd name="T69" fmla="*/ 101 h 178"/>
                <a:gd name="T70" fmla="*/ 12 w 95"/>
                <a:gd name="T71" fmla="*/ 89 h 178"/>
                <a:gd name="T72" fmla="*/ 12 w 95"/>
                <a:gd name="T73" fmla="*/ 76 h 178"/>
                <a:gd name="T74" fmla="*/ 17 w 95"/>
                <a:gd name="T75" fmla="*/ 71 h 178"/>
                <a:gd name="T76" fmla="*/ 17 w 95"/>
                <a:gd name="T77" fmla="*/ 60 h 178"/>
                <a:gd name="T78" fmla="*/ 24 w 95"/>
                <a:gd name="T79" fmla="*/ 53 h 178"/>
                <a:gd name="T80" fmla="*/ 30 w 95"/>
                <a:gd name="T81" fmla="*/ 47 h 178"/>
                <a:gd name="T82" fmla="*/ 30 w 95"/>
                <a:gd name="T83" fmla="*/ 35 h 178"/>
                <a:gd name="T84" fmla="*/ 24 w 95"/>
                <a:gd name="T85" fmla="*/ 24 h 178"/>
                <a:gd name="T86" fmla="*/ 24 w 95"/>
                <a:gd name="T87" fmla="*/ 11 h 178"/>
                <a:gd name="T88" fmla="*/ 30 w 95"/>
                <a:gd name="T89" fmla="*/ 6 h 178"/>
                <a:gd name="T90" fmla="*/ 35 w 95"/>
                <a:gd name="T91" fmla="*/ 0 h 178"/>
                <a:gd name="T92" fmla="*/ 42 w 95"/>
                <a:gd name="T93" fmla="*/ 6 h 178"/>
                <a:gd name="T94" fmla="*/ 48 w 95"/>
                <a:gd name="T95" fmla="*/ 11 h 178"/>
                <a:gd name="T96" fmla="*/ 42 w 95"/>
                <a:gd name="T97" fmla="*/ 24 h 178"/>
                <a:gd name="T98" fmla="*/ 42 w 95"/>
                <a:gd name="T99" fmla="*/ 35 h 178"/>
                <a:gd name="T100" fmla="*/ 42 w 95"/>
                <a:gd name="T101" fmla="*/ 47 h 178"/>
                <a:gd name="T102" fmla="*/ 48 w 95"/>
                <a:gd name="T103" fmla="*/ 53 h 178"/>
                <a:gd name="T104" fmla="*/ 48 w 95"/>
                <a:gd name="T105" fmla="*/ 6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5" h="178">
                  <a:moveTo>
                    <a:pt x="48" y="65"/>
                  </a:moveTo>
                  <a:lnTo>
                    <a:pt x="53" y="65"/>
                  </a:lnTo>
                  <a:lnTo>
                    <a:pt x="59" y="65"/>
                  </a:lnTo>
                  <a:lnTo>
                    <a:pt x="59" y="60"/>
                  </a:lnTo>
                  <a:lnTo>
                    <a:pt x="59" y="65"/>
                  </a:lnTo>
                  <a:lnTo>
                    <a:pt x="59" y="60"/>
                  </a:lnTo>
                  <a:lnTo>
                    <a:pt x="66" y="53"/>
                  </a:lnTo>
                  <a:lnTo>
                    <a:pt x="66" y="47"/>
                  </a:lnTo>
                  <a:lnTo>
                    <a:pt x="66" y="42"/>
                  </a:lnTo>
                  <a:lnTo>
                    <a:pt x="71" y="42"/>
                  </a:lnTo>
                  <a:lnTo>
                    <a:pt x="71" y="35"/>
                  </a:lnTo>
                  <a:lnTo>
                    <a:pt x="71" y="42"/>
                  </a:lnTo>
                  <a:lnTo>
                    <a:pt x="77" y="42"/>
                  </a:lnTo>
                  <a:lnTo>
                    <a:pt x="71" y="42"/>
                  </a:lnTo>
                  <a:lnTo>
                    <a:pt x="71" y="47"/>
                  </a:lnTo>
                  <a:lnTo>
                    <a:pt x="71" y="53"/>
                  </a:lnTo>
                  <a:lnTo>
                    <a:pt x="77" y="53"/>
                  </a:lnTo>
                  <a:lnTo>
                    <a:pt x="77" y="60"/>
                  </a:lnTo>
                  <a:lnTo>
                    <a:pt x="77" y="65"/>
                  </a:lnTo>
                  <a:lnTo>
                    <a:pt x="77" y="71"/>
                  </a:lnTo>
                  <a:lnTo>
                    <a:pt x="77" y="76"/>
                  </a:lnTo>
                  <a:lnTo>
                    <a:pt x="84" y="76"/>
                  </a:lnTo>
                  <a:lnTo>
                    <a:pt x="84" y="83"/>
                  </a:lnTo>
                  <a:lnTo>
                    <a:pt x="84" y="89"/>
                  </a:lnTo>
                  <a:lnTo>
                    <a:pt x="84" y="94"/>
                  </a:lnTo>
                  <a:lnTo>
                    <a:pt x="84" y="101"/>
                  </a:lnTo>
                  <a:lnTo>
                    <a:pt x="89" y="101"/>
                  </a:lnTo>
                  <a:lnTo>
                    <a:pt x="89" y="106"/>
                  </a:lnTo>
                  <a:lnTo>
                    <a:pt x="89" y="112"/>
                  </a:lnTo>
                  <a:lnTo>
                    <a:pt x="95" y="119"/>
                  </a:lnTo>
                  <a:lnTo>
                    <a:pt x="95" y="130"/>
                  </a:lnTo>
                  <a:lnTo>
                    <a:pt x="95" y="136"/>
                  </a:lnTo>
                  <a:lnTo>
                    <a:pt x="71" y="124"/>
                  </a:lnTo>
                  <a:lnTo>
                    <a:pt x="59" y="124"/>
                  </a:lnTo>
                  <a:lnTo>
                    <a:pt x="53" y="124"/>
                  </a:lnTo>
                  <a:lnTo>
                    <a:pt x="53" y="130"/>
                  </a:lnTo>
                  <a:lnTo>
                    <a:pt x="53" y="136"/>
                  </a:lnTo>
                  <a:lnTo>
                    <a:pt x="53" y="142"/>
                  </a:lnTo>
                  <a:lnTo>
                    <a:pt x="53" y="148"/>
                  </a:lnTo>
                  <a:lnTo>
                    <a:pt x="53" y="153"/>
                  </a:lnTo>
                  <a:lnTo>
                    <a:pt x="53" y="160"/>
                  </a:lnTo>
                  <a:lnTo>
                    <a:pt x="53" y="166"/>
                  </a:lnTo>
                  <a:lnTo>
                    <a:pt x="48" y="166"/>
                  </a:lnTo>
                  <a:lnTo>
                    <a:pt x="48" y="171"/>
                  </a:lnTo>
                  <a:lnTo>
                    <a:pt x="42" y="178"/>
                  </a:lnTo>
                  <a:lnTo>
                    <a:pt x="35" y="178"/>
                  </a:lnTo>
                  <a:lnTo>
                    <a:pt x="30" y="178"/>
                  </a:lnTo>
                  <a:lnTo>
                    <a:pt x="30" y="171"/>
                  </a:lnTo>
                  <a:lnTo>
                    <a:pt x="24" y="171"/>
                  </a:lnTo>
                  <a:lnTo>
                    <a:pt x="24" y="166"/>
                  </a:lnTo>
                  <a:lnTo>
                    <a:pt x="17" y="166"/>
                  </a:lnTo>
                  <a:lnTo>
                    <a:pt x="17" y="160"/>
                  </a:lnTo>
                  <a:lnTo>
                    <a:pt x="12" y="160"/>
                  </a:lnTo>
                  <a:lnTo>
                    <a:pt x="12" y="153"/>
                  </a:lnTo>
                  <a:lnTo>
                    <a:pt x="6" y="153"/>
                  </a:lnTo>
                  <a:lnTo>
                    <a:pt x="6" y="148"/>
                  </a:lnTo>
                  <a:lnTo>
                    <a:pt x="6" y="153"/>
                  </a:lnTo>
                  <a:lnTo>
                    <a:pt x="0" y="153"/>
                  </a:lnTo>
                  <a:lnTo>
                    <a:pt x="0" y="148"/>
                  </a:lnTo>
                  <a:lnTo>
                    <a:pt x="6" y="148"/>
                  </a:lnTo>
                  <a:lnTo>
                    <a:pt x="6" y="142"/>
                  </a:lnTo>
                  <a:lnTo>
                    <a:pt x="12" y="142"/>
                  </a:lnTo>
                  <a:lnTo>
                    <a:pt x="12" y="136"/>
                  </a:lnTo>
                  <a:lnTo>
                    <a:pt x="17" y="136"/>
                  </a:lnTo>
                  <a:lnTo>
                    <a:pt x="17" y="130"/>
                  </a:lnTo>
                  <a:lnTo>
                    <a:pt x="17" y="124"/>
                  </a:lnTo>
                  <a:lnTo>
                    <a:pt x="12" y="119"/>
                  </a:lnTo>
                  <a:lnTo>
                    <a:pt x="12" y="112"/>
                  </a:lnTo>
                  <a:lnTo>
                    <a:pt x="12" y="106"/>
                  </a:lnTo>
                  <a:lnTo>
                    <a:pt x="12" y="101"/>
                  </a:lnTo>
                  <a:lnTo>
                    <a:pt x="12" y="94"/>
                  </a:lnTo>
                  <a:lnTo>
                    <a:pt x="12" y="89"/>
                  </a:lnTo>
                  <a:lnTo>
                    <a:pt x="12" y="83"/>
                  </a:lnTo>
                  <a:lnTo>
                    <a:pt x="12" y="76"/>
                  </a:lnTo>
                  <a:lnTo>
                    <a:pt x="17" y="76"/>
                  </a:lnTo>
                  <a:lnTo>
                    <a:pt x="17" y="71"/>
                  </a:lnTo>
                  <a:lnTo>
                    <a:pt x="17" y="65"/>
                  </a:lnTo>
                  <a:lnTo>
                    <a:pt x="17" y="60"/>
                  </a:lnTo>
                  <a:lnTo>
                    <a:pt x="24" y="60"/>
                  </a:lnTo>
                  <a:lnTo>
                    <a:pt x="24" y="53"/>
                  </a:lnTo>
                  <a:lnTo>
                    <a:pt x="30" y="53"/>
                  </a:lnTo>
                  <a:lnTo>
                    <a:pt x="30" y="47"/>
                  </a:lnTo>
                  <a:lnTo>
                    <a:pt x="30" y="42"/>
                  </a:lnTo>
                  <a:lnTo>
                    <a:pt x="30" y="35"/>
                  </a:lnTo>
                  <a:lnTo>
                    <a:pt x="30" y="24"/>
                  </a:lnTo>
                  <a:lnTo>
                    <a:pt x="24" y="24"/>
                  </a:lnTo>
                  <a:lnTo>
                    <a:pt x="24" y="17"/>
                  </a:lnTo>
                  <a:lnTo>
                    <a:pt x="24" y="11"/>
                  </a:lnTo>
                  <a:lnTo>
                    <a:pt x="24" y="6"/>
                  </a:lnTo>
                  <a:lnTo>
                    <a:pt x="30" y="6"/>
                  </a:lnTo>
                  <a:lnTo>
                    <a:pt x="30" y="0"/>
                  </a:lnTo>
                  <a:lnTo>
                    <a:pt x="35" y="0"/>
                  </a:lnTo>
                  <a:lnTo>
                    <a:pt x="35" y="6"/>
                  </a:lnTo>
                  <a:lnTo>
                    <a:pt x="42" y="6"/>
                  </a:lnTo>
                  <a:lnTo>
                    <a:pt x="48" y="6"/>
                  </a:lnTo>
                  <a:lnTo>
                    <a:pt x="48" y="11"/>
                  </a:lnTo>
                  <a:lnTo>
                    <a:pt x="48" y="17"/>
                  </a:lnTo>
                  <a:lnTo>
                    <a:pt x="42" y="24"/>
                  </a:lnTo>
                  <a:lnTo>
                    <a:pt x="42" y="29"/>
                  </a:lnTo>
                  <a:lnTo>
                    <a:pt x="42" y="35"/>
                  </a:lnTo>
                  <a:lnTo>
                    <a:pt x="42" y="42"/>
                  </a:lnTo>
                  <a:lnTo>
                    <a:pt x="42" y="47"/>
                  </a:lnTo>
                  <a:lnTo>
                    <a:pt x="48" y="47"/>
                  </a:lnTo>
                  <a:lnTo>
                    <a:pt x="48" y="53"/>
                  </a:lnTo>
                  <a:lnTo>
                    <a:pt x="48" y="60"/>
                  </a:lnTo>
                  <a:lnTo>
                    <a:pt x="48" y="65"/>
                  </a:lnTo>
                </a:path>
              </a:pathLst>
            </a:custGeom>
            <a:solidFill>
              <a:srgbClr val="002060"/>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Freeform 19">
              <a:extLst>
                <a:ext uri="{FF2B5EF4-FFF2-40B4-BE49-F238E27FC236}">
                  <a16:creationId xmlns:a16="http://schemas.microsoft.com/office/drawing/2014/main" id="{5AB64B56-5C65-241B-5B59-D7536A38815D}"/>
                </a:ext>
              </a:extLst>
            </p:cNvPr>
            <p:cNvSpPr>
              <a:spLocks/>
            </p:cNvSpPr>
            <p:nvPr/>
          </p:nvSpPr>
          <p:spPr bwMode="auto">
            <a:xfrm>
              <a:off x="4713288" y="5892800"/>
              <a:ext cx="122237" cy="196850"/>
            </a:xfrm>
            <a:custGeom>
              <a:avLst/>
              <a:gdLst>
                <a:gd name="T0" fmla="*/ 42 w 77"/>
                <a:gd name="T1" fmla="*/ 124 h 124"/>
                <a:gd name="T2" fmla="*/ 42 w 77"/>
                <a:gd name="T3" fmla="*/ 124 h 124"/>
                <a:gd name="T4" fmla="*/ 42 w 77"/>
                <a:gd name="T5" fmla="*/ 124 h 124"/>
                <a:gd name="T6" fmla="*/ 36 w 77"/>
                <a:gd name="T7" fmla="*/ 119 h 124"/>
                <a:gd name="T8" fmla="*/ 36 w 77"/>
                <a:gd name="T9" fmla="*/ 119 h 124"/>
                <a:gd name="T10" fmla="*/ 36 w 77"/>
                <a:gd name="T11" fmla="*/ 119 h 124"/>
                <a:gd name="T12" fmla="*/ 36 w 77"/>
                <a:gd name="T13" fmla="*/ 119 h 124"/>
                <a:gd name="T14" fmla="*/ 30 w 77"/>
                <a:gd name="T15" fmla="*/ 124 h 124"/>
                <a:gd name="T16" fmla="*/ 24 w 77"/>
                <a:gd name="T17" fmla="*/ 119 h 124"/>
                <a:gd name="T18" fmla="*/ 18 w 77"/>
                <a:gd name="T19" fmla="*/ 113 h 124"/>
                <a:gd name="T20" fmla="*/ 13 w 77"/>
                <a:gd name="T21" fmla="*/ 107 h 124"/>
                <a:gd name="T22" fmla="*/ 13 w 77"/>
                <a:gd name="T23" fmla="*/ 95 h 124"/>
                <a:gd name="T24" fmla="*/ 13 w 77"/>
                <a:gd name="T25" fmla="*/ 83 h 124"/>
                <a:gd name="T26" fmla="*/ 13 w 77"/>
                <a:gd name="T27" fmla="*/ 72 h 124"/>
                <a:gd name="T28" fmla="*/ 13 w 77"/>
                <a:gd name="T29" fmla="*/ 60 h 124"/>
                <a:gd name="T30" fmla="*/ 13 w 77"/>
                <a:gd name="T31" fmla="*/ 47 h 124"/>
                <a:gd name="T32" fmla="*/ 7 w 77"/>
                <a:gd name="T33" fmla="*/ 47 h 124"/>
                <a:gd name="T34" fmla="*/ 0 w 77"/>
                <a:gd name="T35" fmla="*/ 42 h 124"/>
                <a:gd name="T36" fmla="*/ 0 w 77"/>
                <a:gd name="T37" fmla="*/ 30 h 124"/>
                <a:gd name="T38" fmla="*/ 0 w 77"/>
                <a:gd name="T39" fmla="*/ 18 h 124"/>
                <a:gd name="T40" fmla="*/ 0 w 77"/>
                <a:gd name="T41" fmla="*/ 6 h 124"/>
                <a:gd name="T42" fmla="*/ 7 w 77"/>
                <a:gd name="T43" fmla="*/ 0 h 124"/>
                <a:gd name="T44" fmla="*/ 13 w 77"/>
                <a:gd name="T45" fmla="*/ 6 h 124"/>
                <a:gd name="T46" fmla="*/ 18 w 77"/>
                <a:gd name="T47" fmla="*/ 12 h 124"/>
                <a:gd name="T48" fmla="*/ 24 w 77"/>
                <a:gd name="T49" fmla="*/ 18 h 124"/>
                <a:gd name="T50" fmla="*/ 30 w 77"/>
                <a:gd name="T51" fmla="*/ 24 h 124"/>
                <a:gd name="T52" fmla="*/ 42 w 77"/>
                <a:gd name="T53" fmla="*/ 24 h 124"/>
                <a:gd name="T54" fmla="*/ 54 w 77"/>
                <a:gd name="T55" fmla="*/ 24 h 124"/>
                <a:gd name="T56" fmla="*/ 60 w 77"/>
                <a:gd name="T57" fmla="*/ 18 h 124"/>
                <a:gd name="T58" fmla="*/ 65 w 77"/>
                <a:gd name="T59" fmla="*/ 12 h 124"/>
                <a:gd name="T60" fmla="*/ 77 w 77"/>
                <a:gd name="T61" fmla="*/ 12 h 124"/>
                <a:gd name="T62" fmla="*/ 77 w 77"/>
                <a:gd name="T63" fmla="*/ 12 h 124"/>
                <a:gd name="T64" fmla="*/ 77 w 77"/>
                <a:gd name="T65" fmla="*/ 24 h 124"/>
                <a:gd name="T66" fmla="*/ 72 w 77"/>
                <a:gd name="T67" fmla="*/ 30 h 124"/>
                <a:gd name="T68" fmla="*/ 65 w 77"/>
                <a:gd name="T69" fmla="*/ 36 h 124"/>
                <a:gd name="T70" fmla="*/ 65 w 77"/>
                <a:gd name="T71" fmla="*/ 47 h 124"/>
                <a:gd name="T72" fmla="*/ 60 w 77"/>
                <a:gd name="T73" fmla="*/ 54 h 124"/>
                <a:gd name="T74" fmla="*/ 60 w 77"/>
                <a:gd name="T75" fmla="*/ 65 h 124"/>
                <a:gd name="T76" fmla="*/ 60 w 77"/>
                <a:gd name="T77" fmla="*/ 77 h 124"/>
                <a:gd name="T78" fmla="*/ 60 w 77"/>
                <a:gd name="T79" fmla="*/ 90 h 124"/>
                <a:gd name="T80" fmla="*/ 65 w 77"/>
                <a:gd name="T81" fmla="*/ 101 h 124"/>
                <a:gd name="T82" fmla="*/ 60 w 77"/>
                <a:gd name="T83" fmla="*/ 107 h 124"/>
                <a:gd name="T84" fmla="*/ 54 w 77"/>
                <a:gd name="T85" fmla="*/ 113 h 124"/>
                <a:gd name="T86" fmla="*/ 48 w 77"/>
                <a:gd name="T87" fmla="*/ 119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 h="124">
                  <a:moveTo>
                    <a:pt x="48" y="124"/>
                  </a:moveTo>
                  <a:lnTo>
                    <a:pt x="42" y="124"/>
                  </a:lnTo>
                  <a:lnTo>
                    <a:pt x="42" y="119"/>
                  </a:lnTo>
                  <a:lnTo>
                    <a:pt x="42" y="124"/>
                  </a:lnTo>
                  <a:lnTo>
                    <a:pt x="42" y="119"/>
                  </a:lnTo>
                  <a:lnTo>
                    <a:pt x="42" y="124"/>
                  </a:lnTo>
                  <a:lnTo>
                    <a:pt x="42" y="119"/>
                  </a:lnTo>
                  <a:lnTo>
                    <a:pt x="36" y="119"/>
                  </a:lnTo>
                  <a:lnTo>
                    <a:pt x="36" y="124"/>
                  </a:lnTo>
                  <a:lnTo>
                    <a:pt x="36" y="119"/>
                  </a:lnTo>
                  <a:lnTo>
                    <a:pt x="36" y="124"/>
                  </a:lnTo>
                  <a:lnTo>
                    <a:pt x="36" y="119"/>
                  </a:lnTo>
                  <a:lnTo>
                    <a:pt x="36" y="124"/>
                  </a:lnTo>
                  <a:lnTo>
                    <a:pt x="36" y="119"/>
                  </a:lnTo>
                  <a:lnTo>
                    <a:pt x="36" y="124"/>
                  </a:lnTo>
                  <a:lnTo>
                    <a:pt x="30" y="124"/>
                  </a:lnTo>
                  <a:lnTo>
                    <a:pt x="30" y="119"/>
                  </a:lnTo>
                  <a:lnTo>
                    <a:pt x="24" y="119"/>
                  </a:lnTo>
                  <a:lnTo>
                    <a:pt x="18" y="119"/>
                  </a:lnTo>
                  <a:lnTo>
                    <a:pt x="18" y="113"/>
                  </a:lnTo>
                  <a:lnTo>
                    <a:pt x="13" y="113"/>
                  </a:lnTo>
                  <a:lnTo>
                    <a:pt x="13" y="107"/>
                  </a:lnTo>
                  <a:lnTo>
                    <a:pt x="13" y="101"/>
                  </a:lnTo>
                  <a:lnTo>
                    <a:pt x="13" y="95"/>
                  </a:lnTo>
                  <a:lnTo>
                    <a:pt x="13" y="90"/>
                  </a:lnTo>
                  <a:lnTo>
                    <a:pt x="13" y="83"/>
                  </a:lnTo>
                  <a:lnTo>
                    <a:pt x="13" y="77"/>
                  </a:lnTo>
                  <a:lnTo>
                    <a:pt x="13" y="72"/>
                  </a:lnTo>
                  <a:lnTo>
                    <a:pt x="13" y="65"/>
                  </a:lnTo>
                  <a:lnTo>
                    <a:pt x="13" y="60"/>
                  </a:lnTo>
                  <a:lnTo>
                    <a:pt x="13" y="54"/>
                  </a:lnTo>
                  <a:lnTo>
                    <a:pt x="13" y="47"/>
                  </a:lnTo>
                  <a:lnTo>
                    <a:pt x="13" y="42"/>
                  </a:lnTo>
                  <a:lnTo>
                    <a:pt x="7" y="47"/>
                  </a:lnTo>
                  <a:lnTo>
                    <a:pt x="0" y="47"/>
                  </a:lnTo>
                  <a:lnTo>
                    <a:pt x="0" y="42"/>
                  </a:lnTo>
                  <a:lnTo>
                    <a:pt x="0" y="36"/>
                  </a:lnTo>
                  <a:lnTo>
                    <a:pt x="0" y="30"/>
                  </a:lnTo>
                  <a:lnTo>
                    <a:pt x="0" y="24"/>
                  </a:lnTo>
                  <a:lnTo>
                    <a:pt x="0" y="18"/>
                  </a:lnTo>
                  <a:lnTo>
                    <a:pt x="0" y="12"/>
                  </a:lnTo>
                  <a:lnTo>
                    <a:pt x="0" y="6"/>
                  </a:lnTo>
                  <a:lnTo>
                    <a:pt x="0" y="0"/>
                  </a:lnTo>
                  <a:lnTo>
                    <a:pt x="7" y="0"/>
                  </a:lnTo>
                  <a:lnTo>
                    <a:pt x="7" y="6"/>
                  </a:lnTo>
                  <a:lnTo>
                    <a:pt x="13" y="6"/>
                  </a:lnTo>
                  <a:lnTo>
                    <a:pt x="18" y="6"/>
                  </a:lnTo>
                  <a:lnTo>
                    <a:pt x="18" y="12"/>
                  </a:lnTo>
                  <a:lnTo>
                    <a:pt x="24" y="12"/>
                  </a:lnTo>
                  <a:lnTo>
                    <a:pt x="24" y="18"/>
                  </a:lnTo>
                  <a:lnTo>
                    <a:pt x="30" y="18"/>
                  </a:lnTo>
                  <a:lnTo>
                    <a:pt x="30" y="24"/>
                  </a:lnTo>
                  <a:lnTo>
                    <a:pt x="36" y="24"/>
                  </a:lnTo>
                  <a:lnTo>
                    <a:pt x="42" y="24"/>
                  </a:lnTo>
                  <a:lnTo>
                    <a:pt x="48" y="24"/>
                  </a:lnTo>
                  <a:lnTo>
                    <a:pt x="54" y="24"/>
                  </a:lnTo>
                  <a:lnTo>
                    <a:pt x="54" y="18"/>
                  </a:lnTo>
                  <a:lnTo>
                    <a:pt x="60" y="18"/>
                  </a:lnTo>
                  <a:lnTo>
                    <a:pt x="60" y="12"/>
                  </a:lnTo>
                  <a:lnTo>
                    <a:pt x="65" y="12"/>
                  </a:lnTo>
                  <a:lnTo>
                    <a:pt x="72" y="12"/>
                  </a:lnTo>
                  <a:lnTo>
                    <a:pt x="77" y="12"/>
                  </a:lnTo>
                  <a:lnTo>
                    <a:pt x="77" y="6"/>
                  </a:lnTo>
                  <a:lnTo>
                    <a:pt x="77" y="12"/>
                  </a:lnTo>
                  <a:lnTo>
                    <a:pt x="77" y="18"/>
                  </a:lnTo>
                  <a:lnTo>
                    <a:pt x="77" y="24"/>
                  </a:lnTo>
                  <a:lnTo>
                    <a:pt x="72" y="24"/>
                  </a:lnTo>
                  <a:lnTo>
                    <a:pt x="72" y="30"/>
                  </a:lnTo>
                  <a:lnTo>
                    <a:pt x="65" y="30"/>
                  </a:lnTo>
                  <a:lnTo>
                    <a:pt x="65" y="36"/>
                  </a:lnTo>
                  <a:lnTo>
                    <a:pt x="65" y="42"/>
                  </a:lnTo>
                  <a:lnTo>
                    <a:pt x="65" y="47"/>
                  </a:lnTo>
                  <a:lnTo>
                    <a:pt x="60" y="47"/>
                  </a:lnTo>
                  <a:lnTo>
                    <a:pt x="60" y="54"/>
                  </a:lnTo>
                  <a:lnTo>
                    <a:pt x="60" y="60"/>
                  </a:lnTo>
                  <a:lnTo>
                    <a:pt x="60" y="65"/>
                  </a:lnTo>
                  <a:lnTo>
                    <a:pt x="60" y="72"/>
                  </a:lnTo>
                  <a:lnTo>
                    <a:pt x="60" y="77"/>
                  </a:lnTo>
                  <a:lnTo>
                    <a:pt x="60" y="83"/>
                  </a:lnTo>
                  <a:lnTo>
                    <a:pt x="60" y="90"/>
                  </a:lnTo>
                  <a:lnTo>
                    <a:pt x="65" y="95"/>
                  </a:lnTo>
                  <a:lnTo>
                    <a:pt x="65" y="101"/>
                  </a:lnTo>
                  <a:lnTo>
                    <a:pt x="65" y="107"/>
                  </a:lnTo>
                  <a:lnTo>
                    <a:pt x="60" y="107"/>
                  </a:lnTo>
                  <a:lnTo>
                    <a:pt x="60" y="113"/>
                  </a:lnTo>
                  <a:lnTo>
                    <a:pt x="54" y="113"/>
                  </a:lnTo>
                  <a:lnTo>
                    <a:pt x="54" y="119"/>
                  </a:lnTo>
                  <a:lnTo>
                    <a:pt x="48" y="119"/>
                  </a:lnTo>
                  <a:lnTo>
                    <a:pt x="48" y="124"/>
                  </a:lnTo>
                  <a:close/>
                </a:path>
              </a:pathLst>
            </a:custGeom>
            <a:solidFill>
              <a:srgbClr val="FFE6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20">
              <a:extLst>
                <a:ext uri="{FF2B5EF4-FFF2-40B4-BE49-F238E27FC236}">
                  <a16:creationId xmlns:a16="http://schemas.microsoft.com/office/drawing/2014/main" id="{F9B23855-501C-40F2-9C86-01DEB87E5639}"/>
                </a:ext>
              </a:extLst>
            </p:cNvPr>
            <p:cNvSpPr>
              <a:spLocks/>
            </p:cNvSpPr>
            <p:nvPr/>
          </p:nvSpPr>
          <p:spPr bwMode="auto">
            <a:xfrm>
              <a:off x="4713288" y="5892800"/>
              <a:ext cx="122237" cy="196850"/>
            </a:xfrm>
            <a:custGeom>
              <a:avLst/>
              <a:gdLst>
                <a:gd name="T0" fmla="*/ 42 w 77"/>
                <a:gd name="T1" fmla="*/ 124 h 124"/>
                <a:gd name="T2" fmla="*/ 42 w 77"/>
                <a:gd name="T3" fmla="*/ 124 h 124"/>
                <a:gd name="T4" fmla="*/ 42 w 77"/>
                <a:gd name="T5" fmla="*/ 124 h 124"/>
                <a:gd name="T6" fmla="*/ 36 w 77"/>
                <a:gd name="T7" fmla="*/ 119 h 124"/>
                <a:gd name="T8" fmla="*/ 36 w 77"/>
                <a:gd name="T9" fmla="*/ 119 h 124"/>
                <a:gd name="T10" fmla="*/ 36 w 77"/>
                <a:gd name="T11" fmla="*/ 119 h 124"/>
                <a:gd name="T12" fmla="*/ 36 w 77"/>
                <a:gd name="T13" fmla="*/ 119 h 124"/>
                <a:gd name="T14" fmla="*/ 30 w 77"/>
                <a:gd name="T15" fmla="*/ 124 h 124"/>
                <a:gd name="T16" fmla="*/ 24 w 77"/>
                <a:gd name="T17" fmla="*/ 119 h 124"/>
                <a:gd name="T18" fmla="*/ 18 w 77"/>
                <a:gd name="T19" fmla="*/ 113 h 124"/>
                <a:gd name="T20" fmla="*/ 13 w 77"/>
                <a:gd name="T21" fmla="*/ 107 h 124"/>
                <a:gd name="T22" fmla="*/ 13 w 77"/>
                <a:gd name="T23" fmla="*/ 95 h 124"/>
                <a:gd name="T24" fmla="*/ 13 w 77"/>
                <a:gd name="T25" fmla="*/ 83 h 124"/>
                <a:gd name="T26" fmla="*/ 13 w 77"/>
                <a:gd name="T27" fmla="*/ 72 h 124"/>
                <a:gd name="T28" fmla="*/ 13 w 77"/>
                <a:gd name="T29" fmla="*/ 60 h 124"/>
                <a:gd name="T30" fmla="*/ 13 w 77"/>
                <a:gd name="T31" fmla="*/ 47 h 124"/>
                <a:gd name="T32" fmla="*/ 7 w 77"/>
                <a:gd name="T33" fmla="*/ 47 h 124"/>
                <a:gd name="T34" fmla="*/ 0 w 77"/>
                <a:gd name="T35" fmla="*/ 42 h 124"/>
                <a:gd name="T36" fmla="*/ 0 w 77"/>
                <a:gd name="T37" fmla="*/ 30 h 124"/>
                <a:gd name="T38" fmla="*/ 0 w 77"/>
                <a:gd name="T39" fmla="*/ 18 h 124"/>
                <a:gd name="T40" fmla="*/ 0 w 77"/>
                <a:gd name="T41" fmla="*/ 6 h 124"/>
                <a:gd name="T42" fmla="*/ 7 w 77"/>
                <a:gd name="T43" fmla="*/ 0 h 124"/>
                <a:gd name="T44" fmla="*/ 13 w 77"/>
                <a:gd name="T45" fmla="*/ 6 h 124"/>
                <a:gd name="T46" fmla="*/ 18 w 77"/>
                <a:gd name="T47" fmla="*/ 12 h 124"/>
                <a:gd name="T48" fmla="*/ 24 w 77"/>
                <a:gd name="T49" fmla="*/ 18 h 124"/>
                <a:gd name="T50" fmla="*/ 30 w 77"/>
                <a:gd name="T51" fmla="*/ 24 h 124"/>
                <a:gd name="T52" fmla="*/ 42 w 77"/>
                <a:gd name="T53" fmla="*/ 24 h 124"/>
                <a:gd name="T54" fmla="*/ 54 w 77"/>
                <a:gd name="T55" fmla="*/ 24 h 124"/>
                <a:gd name="T56" fmla="*/ 60 w 77"/>
                <a:gd name="T57" fmla="*/ 18 h 124"/>
                <a:gd name="T58" fmla="*/ 65 w 77"/>
                <a:gd name="T59" fmla="*/ 12 h 124"/>
                <a:gd name="T60" fmla="*/ 77 w 77"/>
                <a:gd name="T61" fmla="*/ 12 h 124"/>
                <a:gd name="T62" fmla="*/ 77 w 77"/>
                <a:gd name="T63" fmla="*/ 12 h 124"/>
                <a:gd name="T64" fmla="*/ 77 w 77"/>
                <a:gd name="T65" fmla="*/ 24 h 124"/>
                <a:gd name="T66" fmla="*/ 72 w 77"/>
                <a:gd name="T67" fmla="*/ 30 h 124"/>
                <a:gd name="T68" fmla="*/ 65 w 77"/>
                <a:gd name="T69" fmla="*/ 36 h 124"/>
                <a:gd name="T70" fmla="*/ 65 w 77"/>
                <a:gd name="T71" fmla="*/ 47 h 124"/>
                <a:gd name="T72" fmla="*/ 60 w 77"/>
                <a:gd name="T73" fmla="*/ 54 h 124"/>
                <a:gd name="T74" fmla="*/ 60 w 77"/>
                <a:gd name="T75" fmla="*/ 65 h 124"/>
                <a:gd name="T76" fmla="*/ 60 w 77"/>
                <a:gd name="T77" fmla="*/ 77 h 124"/>
                <a:gd name="T78" fmla="*/ 60 w 77"/>
                <a:gd name="T79" fmla="*/ 90 h 124"/>
                <a:gd name="T80" fmla="*/ 65 w 77"/>
                <a:gd name="T81" fmla="*/ 101 h 124"/>
                <a:gd name="T82" fmla="*/ 60 w 77"/>
                <a:gd name="T83" fmla="*/ 107 h 124"/>
                <a:gd name="T84" fmla="*/ 54 w 77"/>
                <a:gd name="T85" fmla="*/ 113 h 124"/>
                <a:gd name="T86" fmla="*/ 48 w 77"/>
                <a:gd name="T87" fmla="*/ 119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 h="124">
                  <a:moveTo>
                    <a:pt x="48" y="124"/>
                  </a:moveTo>
                  <a:lnTo>
                    <a:pt x="42" y="124"/>
                  </a:lnTo>
                  <a:lnTo>
                    <a:pt x="42" y="119"/>
                  </a:lnTo>
                  <a:lnTo>
                    <a:pt x="42" y="124"/>
                  </a:lnTo>
                  <a:lnTo>
                    <a:pt x="42" y="119"/>
                  </a:lnTo>
                  <a:lnTo>
                    <a:pt x="42" y="124"/>
                  </a:lnTo>
                  <a:lnTo>
                    <a:pt x="42" y="119"/>
                  </a:lnTo>
                  <a:lnTo>
                    <a:pt x="36" y="119"/>
                  </a:lnTo>
                  <a:lnTo>
                    <a:pt x="36" y="124"/>
                  </a:lnTo>
                  <a:lnTo>
                    <a:pt x="36" y="119"/>
                  </a:lnTo>
                  <a:lnTo>
                    <a:pt x="36" y="124"/>
                  </a:lnTo>
                  <a:lnTo>
                    <a:pt x="36" y="119"/>
                  </a:lnTo>
                  <a:lnTo>
                    <a:pt x="36" y="124"/>
                  </a:lnTo>
                  <a:lnTo>
                    <a:pt x="36" y="119"/>
                  </a:lnTo>
                  <a:lnTo>
                    <a:pt x="36" y="124"/>
                  </a:lnTo>
                  <a:lnTo>
                    <a:pt x="30" y="124"/>
                  </a:lnTo>
                  <a:lnTo>
                    <a:pt x="30" y="119"/>
                  </a:lnTo>
                  <a:lnTo>
                    <a:pt x="24" y="119"/>
                  </a:lnTo>
                  <a:lnTo>
                    <a:pt x="18" y="119"/>
                  </a:lnTo>
                  <a:lnTo>
                    <a:pt x="18" y="113"/>
                  </a:lnTo>
                  <a:lnTo>
                    <a:pt x="13" y="113"/>
                  </a:lnTo>
                  <a:lnTo>
                    <a:pt x="13" y="107"/>
                  </a:lnTo>
                  <a:lnTo>
                    <a:pt x="13" y="101"/>
                  </a:lnTo>
                  <a:lnTo>
                    <a:pt x="13" y="95"/>
                  </a:lnTo>
                  <a:lnTo>
                    <a:pt x="13" y="90"/>
                  </a:lnTo>
                  <a:lnTo>
                    <a:pt x="13" y="83"/>
                  </a:lnTo>
                  <a:lnTo>
                    <a:pt x="13" y="77"/>
                  </a:lnTo>
                  <a:lnTo>
                    <a:pt x="13" y="72"/>
                  </a:lnTo>
                  <a:lnTo>
                    <a:pt x="13" y="65"/>
                  </a:lnTo>
                  <a:lnTo>
                    <a:pt x="13" y="60"/>
                  </a:lnTo>
                  <a:lnTo>
                    <a:pt x="13" y="54"/>
                  </a:lnTo>
                  <a:lnTo>
                    <a:pt x="13" y="47"/>
                  </a:lnTo>
                  <a:lnTo>
                    <a:pt x="13" y="42"/>
                  </a:lnTo>
                  <a:lnTo>
                    <a:pt x="7" y="47"/>
                  </a:lnTo>
                  <a:lnTo>
                    <a:pt x="0" y="47"/>
                  </a:lnTo>
                  <a:lnTo>
                    <a:pt x="0" y="42"/>
                  </a:lnTo>
                  <a:lnTo>
                    <a:pt x="0" y="36"/>
                  </a:lnTo>
                  <a:lnTo>
                    <a:pt x="0" y="30"/>
                  </a:lnTo>
                  <a:lnTo>
                    <a:pt x="0" y="24"/>
                  </a:lnTo>
                  <a:lnTo>
                    <a:pt x="0" y="18"/>
                  </a:lnTo>
                  <a:lnTo>
                    <a:pt x="0" y="12"/>
                  </a:lnTo>
                  <a:lnTo>
                    <a:pt x="0" y="6"/>
                  </a:lnTo>
                  <a:lnTo>
                    <a:pt x="0" y="0"/>
                  </a:lnTo>
                  <a:lnTo>
                    <a:pt x="7" y="0"/>
                  </a:lnTo>
                  <a:lnTo>
                    <a:pt x="7" y="6"/>
                  </a:lnTo>
                  <a:lnTo>
                    <a:pt x="13" y="6"/>
                  </a:lnTo>
                  <a:lnTo>
                    <a:pt x="18" y="6"/>
                  </a:lnTo>
                  <a:lnTo>
                    <a:pt x="18" y="12"/>
                  </a:lnTo>
                  <a:lnTo>
                    <a:pt x="24" y="12"/>
                  </a:lnTo>
                  <a:lnTo>
                    <a:pt x="24" y="18"/>
                  </a:lnTo>
                  <a:lnTo>
                    <a:pt x="30" y="18"/>
                  </a:lnTo>
                  <a:lnTo>
                    <a:pt x="30" y="24"/>
                  </a:lnTo>
                  <a:lnTo>
                    <a:pt x="36" y="24"/>
                  </a:lnTo>
                  <a:lnTo>
                    <a:pt x="42" y="24"/>
                  </a:lnTo>
                  <a:lnTo>
                    <a:pt x="48" y="24"/>
                  </a:lnTo>
                  <a:lnTo>
                    <a:pt x="54" y="24"/>
                  </a:lnTo>
                  <a:lnTo>
                    <a:pt x="54" y="18"/>
                  </a:lnTo>
                  <a:lnTo>
                    <a:pt x="60" y="18"/>
                  </a:lnTo>
                  <a:lnTo>
                    <a:pt x="60" y="12"/>
                  </a:lnTo>
                  <a:lnTo>
                    <a:pt x="65" y="12"/>
                  </a:lnTo>
                  <a:lnTo>
                    <a:pt x="72" y="12"/>
                  </a:lnTo>
                  <a:lnTo>
                    <a:pt x="77" y="12"/>
                  </a:lnTo>
                  <a:lnTo>
                    <a:pt x="77" y="6"/>
                  </a:lnTo>
                  <a:lnTo>
                    <a:pt x="77" y="12"/>
                  </a:lnTo>
                  <a:lnTo>
                    <a:pt x="77" y="18"/>
                  </a:lnTo>
                  <a:lnTo>
                    <a:pt x="77" y="24"/>
                  </a:lnTo>
                  <a:lnTo>
                    <a:pt x="72" y="24"/>
                  </a:lnTo>
                  <a:lnTo>
                    <a:pt x="72" y="30"/>
                  </a:lnTo>
                  <a:lnTo>
                    <a:pt x="65" y="30"/>
                  </a:lnTo>
                  <a:lnTo>
                    <a:pt x="65" y="36"/>
                  </a:lnTo>
                  <a:lnTo>
                    <a:pt x="65" y="42"/>
                  </a:lnTo>
                  <a:lnTo>
                    <a:pt x="65" y="47"/>
                  </a:lnTo>
                  <a:lnTo>
                    <a:pt x="60" y="47"/>
                  </a:lnTo>
                  <a:lnTo>
                    <a:pt x="60" y="54"/>
                  </a:lnTo>
                  <a:lnTo>
                    <a:pt x="60" y="60"/>
                  </a:lnTo>
                  <a:lnTo>
                    <a:pt x="60" y="65"/>
                  </a:lnTo>
                  <a:lnTo>
                    <a:pt x="60" y="72"/>
                  </a:lnTo>
                  <a:lnTo>
                    <a:pt x="60" y="77"/>
                  </a:lnTo>
                  <a:lnTo>
                    <a:pt x="60" y="83"/>
                  </a:lnTo>
                  <a:lnTo>
                    <a:pt x="60" y="90"/>
                  </a:lnTo>
                  <a:lnTo>
                    <a:pt x="65" y="95"/>
                  </a:lnTo>
                  <a:lnTo>
                    <a:pt x="65" y="101"/>
                  </a:lnTo>
                  <a:lnTo>
                    <a:pt x="65" y="107"/>
                  </a:lnTo>
                  <a:lnTo>
                    <a:pt x="60" y="107"/>
                  </a:lnTo>
                  <a:lnTo>
                    <a:pt x="60" y="113"/>
                  </a:lnTo>
                  <a:lnTo>
                    <a:pt x="54" y="113"/>
                  </a:lnTo>
                  <a:lnTo>
                    <a:pt x="54" y="119"/>
                  </a:lnTo>
                  <a:lnTo>
                    <a:pt x="48" y="119"/>
                  </a:lnTo>
                  <a:lnTo>
                    <a:pt x="48" y="124"/>
                  </a:lnTo>
                </a:path>
              </a:pathLst>
            </a:custGeom>
            <a:solidFill>
              <a:srgbClr val="002060"/>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Freeform 21">
              <a:extLst>
                <a:ext uri="{FF2B5EF4-FFF2-40B4-BE49-F238E27FC236}">
                  <a16:creationId xmlns:a16="http://schemas.microsoft.com/office/drawing/2014/main" id="{1B15445D-32FF-0B6E-38EB-AB7D32BA9885}"/>
                </a:ext>
              </a:extLst>
            </p:cNvPr>
            <p:cNvSpPr>
              <a:spLocks/>
            </p:cNvSpPr>
            <p:nvPr/>
          </p:nvSpPr>
          <p:spPr bwMode="auto">
            <a:xfrm>
              <a:off x="4611688" y="2768600"/>
              <a:ext cx="1179512" cy="685800"/>
            </a:xfrm>
            <a:custGeom>
              <a:avLst/>
              <a:gdLst>
                <a:gd name="T0" fmla="*/ 502 w 743"/>
                <a:gd name="T1" fmla="*/ 6 h 432"/>
                <a:gd name="T2" fmla="*/ 549 w 743"/>
                <a:gd name="T3" fmla="*/ 6 h 432"/>
                <a:gd name="T4" fmla="*/ 585 w 743"/>
                <a:gd name="T5" fmla="*/ 18 h 432"/>
                <a:gd name="T6" fmla="*/ 608 w 743"/>
                <a:gd name="T7" fmla="*/ 65 h 432"/>
                <a:gd name="T8" fmla="*/ 614 w 743"/>
                <a:gd name="T9" fmla="*/ 77 h 432"/>
                <a:gd name="T10" fmla="*/ 596 w 743"/>
                <a:gd name="T11" fmla="*/ 89 h 432"/>
                <a:gd name="T12" fmla="*/ 590 w 743"/>
                <a:gd name="T13" fmla="*/ 106 h 432"/>
                <a:gd name="T14" fmla="*/ 614 w 743"/>
                <a:gd name="T15" fmla="*/ 130 h 432"/>
                <a:gd name="T16" fmla="*/ 643 w 743"/>
                <a:gd name="T17" fmla="*/ 148 h 432"/>
                <a:gd name="T18" fmla="*/ 661 w 743"/>
                <a:gd name="T19" fmla="*/ 177 h 432"/>
                <a:gd name="T20" fmla="*/ 684 w 743"/>
                <a:gd name="T21" fmla="*/ 201 h 432"/>
                <a:gd name="T22" fmla="*/ 709 w 743"/>
                <a:gd name="T23" fmla="*/ 224 h 432"/>
                <a:gd name="T24" fmla="*/ 743 w 743"/>
                <a:gd name="T25" fmla="*/ 236 h 432"/>
                <a:gd name="T26" fmla="*/ 714 w 743"/>
                <a:gd name="T27" fmla="*/ 272 h 432"/>
                <a:gd name="T28" fmla="*/ 684 w 743"/>
                <a:gd name="T29" fmla="*/ 267 h 432"/>
                <a:gd name="T30" fmla="*/ 667 w 743"/>
                <a:gd name="T31" fmla="*/ 296 h 432"/>
                <a:gd name="T32" fmla="*/ 655 w 743"/>
                <a:gd name="T33" fmla="*/ 331 h 432"/>
                <a:gd name="T34" fmla="*/ 614 w 743"/>
                <a:gd name="T35" fmla="*/ 342 h 432"/>
                <a:gd name="T36" fmla="*/ 596 w 743"/>
                <a:gd name="T37" fmla="*/ 385 h 432"/>
                <a:gd name="T38" fmla="*/ 572 w 743"/>
                <a:gd name="T39" fmla="*/ 419 h 432"/>
                <a:gd name="T40" fmla="*/ 526 w 743"/>
                <a:gd name="T41" fmla="*/ 419 h 432"/>
                <a:gd name="T42" fmla="*/ 478 w 743"/>
                <a:gd name="T43" fmla="*/ 419 h 432"/>
                <a:gd name="T44" fmla="*/ 425 w 743"/>
                <a:gd name="T45" fmla="*/ 419 h 432"/>
                <a:gd name="T46" fmla="*/ 372 w 743"/>
                <a:gd name="T47" fmla="*/ 419 h 432"/>
                <a:gd name="T48" fmla="*/ 319 w 743"/>
                <a:gd name="T49" fmla="*/ 414 h 432"/>
                <a:gd name="T50" fmla="*/ 295 w 743"/>
                <a:gd name="T51" fmla="*/ 385 h 432"/>
                <a:gd name="T52" fmla="*/ 289 w 743"/>
                <a:gd name="T53" fmla="*/ 337 h 432"/>
                <a:gd name="T54" fmla="*/ 283 w 743"/>
                <a:gd name="T55" fmla="*/ 326 h 432"/>
                <a:gd name="T56" fmla="*/ 260 w 743"/>
                <a:gd name="T57" fmla="*/ 337 h 432"/>
                <a:gd name="T58" fmla="*/ 248 w 743"/>
                <a:gd name="T59" fmla="*/ 342 h 432"/>
                <a:gd name="T60" fmla="*/ 237 w 743"/>
                <a:gd name="T61" fmla="*/ 342 h 432"/>
                <a:gd name="T62" fmla="*/ 212 w 743"/>
                <a:gd name="T63" fmla="*/ 372 h 432"/>
                <a:gd name="T64" fmla="*/ 201 w 743"/>
                <a:gd name="T65" fmla="*/ 372 h 432"/>
                <a:gd name="T66" fmla="*/ 183 w 743"/>
                <a:gd name="T67" fmla="*/ 378 h 432"/>
                <a:gd name="T68" fmla="*/ 177 w 743"/>
                <a:gd name="T69" fmla="*/ 396 h 432"/>
                <a:gd name="T70" fmla="*/ 160 w 743"/>
                <a:gd name="T71" fmla="*/ 390 h 432"/>
                <a:gd name="T72" fmla="*/ 147 w 743"/>
                <a:gd name="T73" fmla="*/ 401 h 432"/>
                <a:gd name="T74" fmla="*/ 129 w 743"/>
                <a:gd name="T75" fmla="*/ 396 h 432"/>
                <a:gd name="T76" fmla="*/ 113 w 743"/>
                <a:gd name="T77" fmla="*/ 401 h 432"/>
                <a:gd name="T78" fmla="*/ 95 w 743"/>
                <a:gd name="T79" fmla="*/ 419 h 432"/>
                <a:gd name="T80" fmla="*/ 54 w 743"/>
                <a:gd name="T81" fmla="*/ 432 h 432"/>
                <a:gd name="T82" fmla="*/ 6 w 743"/>
                <a:gd name="T83" fmla="*/ 432 h 432"/>
                <a:gd name="T84" fmla="*/ 6 w 743"/>
                <a:gd name="T85" fmla="*/ 372 h 432"/>
                <a:gd name="T86" fmla="*/ 12 w 743"/>
                <a:gd name="T87" fmla="*/ 313 h 432"/>
                <a:gd name="T88" fmla="*/ 18 w 743"/>
                <a:gd name="T89" fmla="*/ 267 h 432"/>
                <a:gd name="T90" fmla="*/ 18 w 743"/>
                <a:gd name="T91" fmla="*/ 219 h 432"/>
                <a:gd name="T92" fmla="*/ 23 w 743"/>
                <a:gd name="T93" fmla="*/ 172 h 432"/>
                <a:gd name="T94" fmla="*/ 30 w 743"/>
                <a:gd name="T95" fmla="*/ 113 h 432"/>
                <a:gd name="T96" fmla="*/ 36 w 743"/>
                <a:gd name="T97" fmla="*/ 71 h 432"/>
                <a:gd name="T98" fmla="*/ 65 w 743"/>
                <a:gd name="T99" fmla="*/ 54 h 432"/>
                <a:gd name="T100" fmla="*/ 118 w 743"/>
                <a:gd name="T101" fmla="*/ 54 h 432"/>
                <a:gd name="T102" fmla="*/ 165 w 743"/>
                <a:gd name="T103" fmla="*/ 59 h 432"/>
                <a:gd name="T104" fmla="*/ 219 w 743"/>
                <a:gd name="T105" fmla="*/ 59 h 432"/>
                <a:gd name="T106" fmla="*/ 271 w 743"/>
                <a:gd name="T107" fmla="*/ 59 h 432"/>
                <a:gd name="T108" fmla="*/ 325 w 743"/>
                <a:gd name="T109" fmla="*/ 59 h 432"/>
                <a:gd name="T110" fmla="*/ 366 w 743"/>
                <a:gd name="T111" fmla="*/ 65 h 432"/>
                <a:gd name="T112" fmla="*/ 395 w 743"/>
                <a:gd name="T113" fmla="*/ 47 h 432"/>
                <a:gd name="T114" fmla="*/ 413 w 743"/>
                <a:gd name="T115" fmla="*/ 12 h 432"/>
                <a:gd name="T116" fmla="*/ 449 w 743"/>
                <a:gd name="T117"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432">
                  <a:moveTo>
                    <a:pt x="461" y="6"/>
                  </a:moveTo>
                  <a:lnTo>
                    <a:pt x="466" y="6"/>
                  </a:lnTo>
                  <a:lnTo>
                    <a:pt x="472" y="6"/>
                  </a:lnTo>
                  <a:lnTo>
                    <a:pt x="478" y="6"/>
                  </a:lnTo>
                  <a:lnTo>
                    <a:pt x="484" y="6"/>
                  </a:lnTo>
                  <a:lnTo>
                    <a:pt x="490" y="6"/>
                  </a:lnTo>
                  <a:lnTo>
                    <a:pt x="495" y="6"/>
                  </a:lnTo>
                  <a:lnTo>
                    <a:pt x="502" y="6"/>
                  </a:lnTo>
                  <a:lnTo>
                    <a:pt x="508" y="6"/>
                  </a:lnTo>
                  <a:lnTo>
                    <a:pt x="513" y="6"/>
                  </a:lnTo>
                  <a:lnTo>
                    <a:pt x="519" y="6"/>
                  </a:lnTo>
                  <a:lnTo>
                    <a:pt x="526" y="6"/>
                  </a:lnTo>
                  <a:lnTo>
                    <a:pt x="531" y="6"/>
                  </a:lnTo>
                  <a:lnTo>
                    <a:pt x="537" y="6"/>
                  </a:lnTo>
                  <a:lnTo>
                    <a:pt x="543" y="6"/>
                  </a:lnTo>
                  <a:lnTo>
                    <a:pt x="549" y="6"/>
                  </a:lnTo>
                  <a:lnTo>
                    <a:pt x="555" y="6"/>
                  </a:lnTo>
                  <a:lnTo>
                    <a:pt x="560" y="6"/>
                  </a:lnTo>
                  <a:lnTo>
                    <a:pt x="567" y="6"/>
                  </a:lnTo>
                  <a:lnTo>
                    <a:pt x="567" y="12"/>
                  </a:lnTo>
                  <a:lnTo>
                    <a:pt x="567" y="18"/>
                  </a:lnTo>
                  <a:lnTo>
                    <a:pt x="572" y="18"/>
                  </a:lnTo>
                  <a:lnTo>
                    <a:pt x="578" y="18"/>
                  </a:lnTo>
                  <a:lnTo>
                    <a:pt x="585" y="18"/>
                  </a:lnTo>
                  <a:lnTo>
                    <a:pt x="590" y="18"/>
                  </a:lnTo>
                  <a:lnTo>
                    <a:pt x="596" y="18"/>
                  </a:lnTo>
                  <a:lnTo>
                    <a:pt x="596" y="29"/>
                  </a:lnTo>
                  <a:lnTo>
                    <a:pt x="596" y="41"/>
                  </a:lnTo>
                  <a:lnTo>
                    <a:pt x="596" y="47"/>
                  </a:lnTo>
                  <a:lnTo>
                    <a:pt x="596" y="59"/>
                  </a:lnTo>
                  <a:lnTo>
                    <a:pt x="596" y="65"/>
                  </a:lnTo>
                  <a:lnTo>
                    <a:pt x="608" y="65"/>
                  </a:lnTo>
                  <a:lnTo>
                    <a:pt x="614" y="65"/>
                  </a:lnTo>
                  <a:lnTo>
                    <a:pt x="619" y="71"/>
                  </a:lnTo>
                  <a:lnTo>
                    <a:pt x="626" y="71"/>
                  </a:lnTo>
                  <a:lnTo>
                    <a:pt x="632" y="71"/>
                  </a:lnTo>
                  <a:lnTo>
                    <a:pt x="632" y="77"/>
                  </a:lnTo>
                  <a:lnTo>
                    <a:pt x="626" y="77"/>
                  </a:lnTo>
                  <a:lnTo>
                    <a:pt x="619" y="77"/>
                  </a:lnTo>
                  <a:lnTo>
                    <a:pt x="614" y="77"/>
                  </a:lnTo>
                  <a:lnTo>
                    <a:pt x="614" y="82"/>
                  </a:lnTo>
                  <a:lnTo>
                    <a:pt x="614" y="89"/>
                  </a:lnTo>
                  <a:lnTo>
                    <a:pt x="614" y="95"/>
                  </a:lnTo>
                  <a:lnTo>
                    <a:pt x="608" y="95"/>
                  </a:lnTo>
                  <a:lnTo>
                    <a:pt x="608" y="89"/>
                  </a:lnTo>
                  <a:lnTo>
                    <a:pt x="608" y="82"/>
                  </a:lnTo>
                  <a:lnTo>
                    <a:pt x="601" y="82"/>
                  </a:lnTo>
                  <a:lnTo>
                    <a:pt x="596" y="89"/>
                  </a:lnTo>
                  <a:lnTo>
                    <a:pt x="596" y="82"/>
                  </a:lnTo>
                  <a:lnTo>
                    <a:pt x="590" y="82"/>
                  </a:lnTo>
                  <a:lnTo>
                    <a:pt x="590" y="89"/>
                  </a:lnTo>
                  <a:lnTo>
                    <a:pt x="585" y="89"/>
                  </a:lnTo>
                  <a:lnTo>
                    <a:pt x="585" y="95"/>
                  </a:lnTo>
                  <a:lnTo>
                    <a:pt x="585" y="100"/>
                  </a:lnTo>
                  <a:lnTo>
                    <a:pt x="585" y="106"/>
                  </a:lnTo>
                  <a:lnTo>
                    <a:pt x="590" y="106"/>
                  </a:lnTo>
                  <a:lnTo>
                    <a:pt x="596" y="106"/>
                  </a:lnTo>
                  <a:lnTo>
                    <a:pt x="596" y="113"/>
                  </a:lnTo>
                  <a:lnTo>
                    <a:pt x="596" y="118"/>
                  </a:lnTo>
                  <a:lnTo>
                    <a:pt x="601" y="118"/>
                  </a:lnTo>
                  <a:lnTo>
                    <a:pt x="608" y="118"/>
                  </a:lnTo>
                  <a:lnTo>
                    <a:pt x="614" y="118"/>
                  </a:lnTo>
                  <a:lnTo>
                    <a:pt x="614" y="124"/>
                  </a:lnTo>
                  <a:lnTo>
                    <a:pt x="614" y="130"/>
                  </a:lnTo>
                  <a:lnTo>
                    <a:pt x="619" y="130"/>
                  </a:lnTo>
                  <a:lnTo>
                    <a:pt x="626" y="130"/>
                  </a:lnTo>
                  <a:lnTo>
                    <a:pt x="626" y="136"/>
                  </a:lnTo>
                  <a:lnTo>
                    <a:pt x="632" y="136"/>
                  </a:lnTo>
                  <a:lnTo>
                    <a:pt x="632" y="142"/>
                  </a:lnTo>
                  <a:lnTo>
                    <a:pt x="637" y="142"/>
                  </a:lnTo>
                  <a:lnTo>
                    <a:pt x="637" y="148"/>
                  </a:lnTo>
                  <a:lnTo>
                    <a:pt x="643" y="148"/>
                  </a:lnTo>
                  <a:lnTo>
                    <a:pt x="649" y="148"/>
                  </a:lnTo>
                  <a:lnTo>
                    <a:pt x="649" y="154"/>
                  </a:lnTo>
                  <a:lnTo>
                    <a:pt x="649" y="159"/>
                  </a:lnTo>
                  <a:lnTo>
                    <a:pt x="649" y="165"/>
                  </a:lnTo>
                  <a:lnTo>
                    <a:pt x="649" y="172"/>
                  </a:lnTo>
                  <a:lnTo>
                    <a:pt x="655" y="172"/>
                  </a:lnTo>
                  <a:lnTo>
                    <a:pt x="655" y="177"/>
                  </a:lnTo>
                  <a:lnTo>
                    <a:pt x="661" y="177"/>
                  </a:lnTo>
                  <a:lnTo>
                    <a:pt x="667" y="177"/>
                  </a:lnTo>
                  <a:lnTo>
                    <a:pt x="667" y="183"/>
                  </a:lnTo>
                  <a:lnTo>
                    <a:pt x="667" y="190"/>
                  </a:lnTo>
                  <a:lnTo>
                    <a:pt x="673" y="190"/>
                  </a:lnTo>
                  <a:lnTo>
                    <a:pt x="678" y="190"/>
                  </a:lnTo>
                  <a:lnTo>
                    <a:pt x="678" y="195"/>
                  </a:lnTo>
                  <a:lnTo>
                    <a:pt x="678" y="201"/>
                  </a:lnTo>
                  <a:lnTo>
                    <a:pt x="684" y="201"/>
                  </a:lnTo>
                  <a:lnTo>
                    <a:pt x="684" y="207"/>
                  </a:lnTo>
                  <a:lnTo>
                    <a:pt x="684" y="213"/>
                  </a:lnTo>
                  <a:lnTo>
                    <a:pt x="691" y="213"/>
                  </a:lnTo>
                  <a:lnTo>
                    <a:pt x="696" y="213"/>
                  </a:lnTo>
                  <a:lnTo>
                    <a:pt x="702" y="213"/>
                  </a:lnTo>
                  <a:lnTo>
                    <a:pt x="709" y="213"/>
                  </a:lnTo>
                  <a:lnTo>
                    <a:pt x="709" y="219"/>
                  </a:lnTo>
                  <a:lnTo>
                    <a:pt x="709" y="224"/>
                  </a:lnTo>
                  <a:lnTo>
                    <a:pt x="714" y="224"/>
                  </a:lnTo>
                  <a:lnTo>
                    <a:pt x="720" y="224"/>
                  </a:lnTo>
                  <a:lnTo>
                    <a:pt x="725" y="224"/>
                  </a:lnTo>
                  <a:lnTo>
                    <a:pt x="732" y="224"/>
                  </a:lnTo>
                  <a:lnTo>
                    <a:pt x="732" y="231"/>
                  </a:lnTo>
                  <a:lnTo>
                    <a:pt x="738" y="231"/>
                  </a:lnTo>
                  <a:lnTo>
                    <a:pt x="743" y="231"/>
                  </a:lnTo>
                  <a:lnTo>
                    <a:pt x="743" y="236"/>
                  </a:lnTo>
                  <a:lnTo>
                    <a:pt x="743" y="242"/>
                  </a:lnTo>
                  <a:lnTo>
                    <a:pt x="743" y="249"/>
                  </a:lnTo>
                  <a:lnTo>
                    <a:pt x="743" y="254"/>
                  </a:lnTo>
                  <a:lnTo>
                    <a:pt x="738" y="254"/>
                  </a:lnTo>
                  <a:lnTo>
                    <a:pt x="732" y="254"/>
                  </a:lnTo>
                  <a:lnTo>
                    <a:pt x="725" y="267"/>
                  </a:lnTo>
                  <a:lnTo>
                    <a:pt x="720" y="272"/>
                  </a:lnTo>
                  <a:lnTo>
                    <a:pt x="714" y="272"/>
                  </a:lnTo>
                  <a:lnTo>
                    <a:pt x="709" y="272"/>
                  </a:lnTo>
                  <a:lnTo>
                    <a:pt x="709" y="267"/>
                  </a:lnTo>
                  <a:lnTo>
                    <a:pt x="709" y="260"/>
                  </a:lnTo>
                  <a:lnTo>
                    <a:pt x="702" y="260"/>
                  </a:lnTo>
                  <a:lnTo>
                    <a:pt x="696" y="260"/>
                  </a:lnTo>
                  <a:lnTo>
                    <a:pt x="696" y="267"/>
                  </a:lnTo>
                  <a:lnTo>
                    <a:pt x="691" y="267"/>
                  </a:lnTo>
                  <a:lnTo>
                    <a:pt x="684" y="267"/>
                  </a:lnTo>
                  <a:lnTo>
                    <a:pt x="684" y="272"/>
                  </a:lnTo>
                  <a:lnTo>
                    <a:pt x="678" y="272"/>
                  </a:lnTo>
                  <a:lnTo>
                    <a:pt x="678" y="278"/>
                  </a:lnTo>
                  <a:lnTo>
                    <a:pt x="673" y="278"/>
                  </a:lnTo>
                  <a:lnTo>
                    <a:pt x="673" y="283"/>
                  </a:lnTo>
                  <a:lnTo>
                    <a:pt x="667" y="283"/>
                  </a:lnTo>
                  <a:lnTo>
                    <a:pt x="667" y="290"/>
                  </a:lnTo>
                  <a:lnTo>
                    <a:pt x="667" y="296"/>
                  </a:lnTo>
                  <a:lnTo>
                    <a:pt x="667" y="301"/>
                  </a:lnTo>
                  <a:lnTo>
                    <a:pt x="667" y="308"/>
                  </a:lnTo>
                  <a:lnTo>
                    <a:pt x="667" y="319"/>
                  </a:lnTo>
                  <a:lnTo>
                    <a:pt x="667" y="326"/>
                  </a:lnTo>
                  <a:lnTo>
                    <a:pt x="667" y="331"/>
                  </a:lnTo>
                  <a:lnTo>
                    <a:pt x="667" y="337"/>
                  </a:lnTo>
                  <a:lnTo>
                    <a:pt x="661" y="337"/>
                  </a:lnTo>
                  <a:lnTo>
                    <a:pt x="655" y="331"/>
                  </a:lnTo>
                  <a:lnTo>
                    <a:pt x="649" y="331"/>
                  </a:lnTo>
                  <a:lnTo>
                    <a:pt x="643" y="331"/>
                  </a:lnTo>
                  <a:lnTo>
                    <a:pt x="637" y="331"/>
                  </a:lnTo>
                  <a:lnTo>
                    <a:pt x="632" y="331"/>
                  </a:lnTo>
                  <a:lnTo>
                    <a:pt x="626" y="331"/>
                  </a:lnTo>
                  <a:lnTo>
                    <a:pt x="619" y="331"/>
                  </a:lnTo>
                  <a:lnTo>
                    <a:pt x="614" y="337"/>
                  </a:lnTo>
                  <a:lnTo>
                    <a:pt x="614" y="342"/>
                  </a:lnTo>
                  <a:lnTo>
                    <a:pt x="608" y="342"/>
                  </a:lnTo>
                  <a:lnTo>
                    <a:pt x="608" y="349"/>
                  </a:lnTo>
                  <a:lnTo>
                    <a:pt x="601" y="355"/>
                  </a:lnTo>
                  <a:lnTo>
                    <a:pt x="601" y="360"/>
                  </a:lnTo>
                  <a:lnTo>
                    <a:pt x="601" y="367"/>
                  </a:lnTo>
                  <a:lnTo>
                    <a:pt x="601" y="372"/>
                  </a:lnTo>
                  <a:lnTo>
                    <a:pt x="596" y="378"/>
                  </a:lnTo>
                  <a:lnTo>
                    <a:pt x="596" y="385"/>
                  </a:lnTo>
                  <a:lnTo>
                    <a:pt x="596" y="396"/>
                  </a:lnTo>
                  <a:lnTo>
                    <a:pt x="596" y="408"/>
                  </a:lnTo>
                  <a:lnTo>
                    <a:pt x="596" y="414"/>
                  </a:lnTo>
                  <a:lnTo>
                    <a:pt x="596" y="419"/>
                  </a:lnTo>
                  <a:lnTo>
                    <a:pt x="590" y="419"/>
                  </a:lnTo>
                  <a:lnTo>
                    <a:pt x="585" y="419"/>
                  </a:lnTo>
                  <a:lnTo>
                    <a:pt x="578" y="419"/>
                  </a:lnTo>
                  <a:lnTo>
                    <a:pt x="572" y="419"/>
                  </a:lnTo>
                  <a:lnTo>
                    <a:pt x="567" y="419"/>
                  </a:lnTo>
                  <a:lnTo>
                    <a:pt x="560" y="419"/>
                  </a:lnTo>
                  <a:lnTo>
                    <a:pt x="555" y="419"/>
                  </a:lnTo>
                  <a:lnTo>
                    <a:pt x="549" y="419"/>
                  </a:lnTo>
                  <a:lnTo>
                    <a:pt x="543" y="419"/>
                  </a:lnTo>
                  <a:lnTo>
                    <a:pt x="537" y="419"/>
                  </a:lnTo>
                  <a:lnTo>
                    <a:pt x="531" y="419"/>
                  </a:lnTo>
                  <a:lnTo>
                    <a:pt x="526" y="419"/>
                  </a:lnTo>
                  <a:lnTo>
                    <a:pt x="519" y="419"/>
                  </a:lnTo>
                  <a:lnTo>
                    <a:pt x="513" y="419"/>
                  </a:lnTo>
                  <a:lnTo>
                    <a:pt x="508" y="419"/>
                  </a:lnTo>
                  <a:lnTo>
                    <a:pt x="502" y="419"/>
                  </a:lnTo>
                  <a:lnTo>
                    <a:pt x="495" y="419"/>
                  </a:lnTo>
                  <a:lnTo>
                    <a:pt x="490" y="419"/>
                  </a:lnTo>
                  <a:lnTo>
                    <a:pt x="484" y="419"/>
                  </a:lnTo>
                  <a:lnTo>
                    <a:pt x="478" y="419"/>
                  </a:lnTo>
                  <a:lnTo>
                    <a:pt x="472" y="419"/>
                  </a:lnTo>
                  <a:lnTo>
                    <a:pt x="466" y="419"/>
                  </a:lnTo>
                  <a:lnTo>
                    <a:pt x="461" y="419"/>
                  </a:lnTo>
                  <a:lnTo>
                    <a:pt x="454" y="419"/>
                  </a:lnTo>
                  <a:lnTo>
                    <a:pt x="443" y="419"/>
                  </a:lnTo>
                  <a:lnTo>
                    <a:pt x="436" y="419"/>
                  </a:lnTo>
                  <a:lnTo>
                    <a:pt x="431" y="419"/>
                  </a:lnTo>
                  <a:lnTo>
                    <a:pt x="425" y="419"/>
                  </a:lnTo>
                  <a:lnTo>
                    <a:pt x="418" y="419"/>
                  </a:lnTo>
                  <a:lnTo>
                    <a:pt x="413" y="419"/>
                  </a:lnTo>
                  <a:lnTo>
                    <a:pt x="407" y="419"/>
                  </a:lnTo>
                  <a:lnTo>
                    <a:pt x="395" y="419"/>
                  </a:lnTo>
                  <a:lnTo>
                    <a:pt x="389" y="419"/>
                  </a:lnTo>
                  <a:lnTo>
                    <a:pt x="384" y="419"/>
                  </a:lnTo>
                  <a:lnTo>
                    <a:pt x="377" y="419"/>
                  </a:lnTo>
                  <a:lnTo>
                    <a:pt x="372" y="419"/>
                  </a:lnTo>
                  <a:lnTo>
                    <a:pt x="366" y="419"/>
                  </a:lnTo>
                  <a:lnTo>
                    <a:pt x="366" y="414"/>
                  </a:lnTo>
                  <a:lnTo>
                    <a:pt x="360" y="414"/>
                  </a:lnTo>
                  <a:lnTo>
                    <a:pt x="343" y="414"/>
                  </a:lnTo>
                  <a:lnTo>
                    <a:pt x="336" y="414"/>
                  </a:lnTo>
                  <a:lnTo>
                    <a:pt x="330" y="414"/>
                  </a:lnTo>
                  <a:lnTo>
                    <a:pt x="325" y="414"/>
                  </a:lnTo>
                  <a:lnTo>
                    <a:pt x="319" y="414"/>
                  </a:lnTo>
                  <a:lnTo>
                    <a:pt x="307" y="414"/>
                  </a:lnTo>
                  <a:lnTo>
                    <a:pt x="301" y="414"/>
                  </a:lnTo>
                  <a:lnTo>
                    <a:pt x="295" y="414"/>
                  </a:lnTo>
                  <a:lnTo>
                    <a:pt x="295" y="408"/>
                  </a:lnTo>
                  <a:lnTo>
                    <a:pt x="295" y="401"/>
                  </a:lnTo>
                  <a:lnTo>
                    <a:pt x="295" y="396"/>
                  </a:lnTo>
                  <a:lnTo>
                    <a:pt x="295" y="390"/>
                  </a:lnTo>
                  <a:lnTo>
                    <a:pt x="295" y="385"/>
                  </a:lnTo>
                  <a:lnTo>
                    <a:pt x="295" y="378"/>
                  </a:lnTo>
                  <a:lnTo>
                    <a:pt x="295" y="372"/>
                  </a:lnTo>
                  <a:lnTo>
                    <a:pt x="295" y="367"/>
                  </a:lnTo>
                  <a:lnTo>
                    <a:pt x="295" y="360"/>
                  </a:lnTo>
                  <a:lnTo>
                    <a:pt x="289" y="360"/>
                  </a:lnTo>
                  <a:lnTo>
                    <a:pt x="289" y="349"/>
                  </a:lnTo>
                  <a:lnTo>
                    <a:pt x="289" y="342"/>
                  </a:lnTo>
                  <a:lnTo>
                    <a:pt x="289" y="337"/>
                  </a:lnTo>
                  <a:lnTo>
                    <a:pt x="295" y="337"/>
                  </a:lnTo>
                  <a:lnTo>
                    <a:pt x="289" y="337"/>
                  </a:lnTo>
                  <a:lnTo>
                    <a:pt x="295" y="337"/>
                  </a:lnTo>
                  <a:lnTo>
                    <a:pt x="295" y="331"/>
                  </a:lnTo>
                  <a:lnTo>
                    <a:pt x="295" y="319"/>
                  </a:lnTo>
                  <a:lnTo>
                    <a:pt x="289" y="319"/>
                  </a:lnTo>
                  <a:lnTo>
                    <a:pt x="289" y="326"/>
                  </a:lnTo>
                  <a:lnTo>
                    <a:pt x="283" y="326"/>
                  </a:lnTo>
                  <a:lnTo>
                    <a:pt x="278" y="326"/>
                  </a:lnTo>
                  <a:lnTo>
                    <a:pt x="271" y="326"/>
                  </a:lnTo>
                  <a:lnTo>
                    <a:pt x="271" y="331"/>
                  </a:lnTo>
                  <a:lnTo>
                    <a:pt x="271" y="326"/>
                  </a:lnTo>
                  <a:lnTo>
                    <a:pt x="271" y="331"/>
                  </a:lnTo>
                  <a:lnTo>
                    <a:pt x="266" y="331"/>
                  </a:lnTo>
                  <a:lnTo>
                    <a:pt x="260" y="331"/>
                  </a:lnTo>
                  <a:lnTo>
                    <a:pt x="260" y="337"/>
                  </a:lnTo>
                  <a:lnTo>
                    <a:pt x="260" y="331"/>
                  </a:lnTo>
                  <a:lnTo>
                    <a:pt x="260" y="337"/>
                  </a:lnTo>
                  <a:lnTo>
                    <a:pt x="253" y="337"/>
                  </a:lnTo>
                  <a:lnTo>
                    <a:pt x="253" y="342"/>
                  </a:lnTo>
                  <a:lnTo>
                    <a:pt x="248" y="342"/>
                  </a:lnTo>
                  <a:lnTo>
                    <a:pt x="253" y="337"/>
                  </a:lnTo>
                  <a:lnTo>
                    <a:pt x="248" y="337"/>
                  </a:lnTo>
                  <a:lnTo>
                    <a:pt x="248" y="342"/>
                  </a:lnTo>
                  <a:lnTo>
                    <a:pt x="248" y="337"/>
                  </a:lnTo>
                  <a:lnTo>
                    <a:pt x="248" y="342"/>
                  </a:lnTo>
                  <a:lnTo>
                    <a:pt x="242" y="342"/>
                  </a:lnTo>
                  <a:lnTo>
                    <a:pt x="237" y="342"/>
                  </a:lnTo>
                  <a:lnTo>
                    <a:pt x="237" y="349"/>
                  </a:lnTo>
                  <a:lnTo>
                    <a:pt x="237" y="342"/>
                  </a:lnTo>
                  <a:lnTo>
                    <a:pt x="237" y="349"/>
                  </a:lnTo>
                  <a:lnTo>
                    <a:pt x="237" y="342"/>
                  </a:lnTo>
                  <a:lnTo>
                    <a:pt x="230" y="349"/>
                  </a:lnTo>
                  <a:lnTo>
                    <a:pt x="230" y="355"/>
                  </a:lnTo>
                  <a:lnTo>
                    <a:pt x="224" y="355"/>
                  </a:lnTo>
                  <a:lnTo>
                    <a:pt x="224" y="360"/>
                  </a:lnTo>
                  <a:lnTo>
                    <a:pt x="224" y="367"/>
                  </a:lnTo>
                  <a:lnTo>
                    <a:pt x="219" y="367"/>
                  </a:lnTo>
                  <a:lnTo>
                    <a:pt x="219" y="372"/>
                  </a:lnTo>
                  <a:lnTo>
                    <a:pt x="212" y="372"/>
                  </a:lnTo>
                  <a:lnTo>
                    <a:pt x="212" y="367"/>
                  </a:lnTo>
                  <a:lnTo>
                    <a:pt x="206" y="367"/>
                  </a:lnTo>
                  <a:lnTo>
                    <a:pt x="206" y="372"/>
                  </a:lnTo>
                  <a:lnTo>
                    <a:pt x="201" y="372"/>
                  </a:lnTo>
                  <a:lnTo>
                    <a:pt x="206" y="372"/>
                  </a:lnTo>
                  <a:lnTo>
                    <a:pt x="201" y="372"/>
                  </a:lnTo>
                  <a:lnTo>
                    <a:pt x="201" y="378"/>
                  </a:lnTo>
                  <a:lnTo>
                    <a:pt x="201" y="372"/>
                  </a:lnTo>
                  <a:lnTo>
                    <a:pt x="201" y="378"/>
                  </a:lnTo>
                  <a:lnTo>
                    <a:pt x="195" y="378"/>
                  </a:lnTo>
                  <a:lnTo>
                    <a:pt x="195" y="372"/>
                  </a:lnTo>
                  <a:lnTo>
                    <a:pt x="195" y="378"/>
                  </a:lnTo>
                  <a:lnTo>
                    <a:pt x="189" y="378"/>
                  </a:lnTo>
                  <a:lnTo>
                    <a:pt x="183" y="378"/>
                  </a:lnTo>
                  <a:lnTo>
                    <a:pt x="189" y="378"/>
                  </a:lnTo>
                  <a:lnTo>
                    <a:pt x="183" y="378"/>
                  </a:lnTo>
                  <a:lnTo>
                    <a:pt x="183" y="385"/>
                  </a:lnTo>
                  <a:lnTo>
                    <a:pt x="177" y="385"/>
                  </a:lnTo>
                  <a:lnTo>
                    <a:pt x="183" y="385"/>
                  </a:lnTo>
                  <a:lnTo>
                    <a:pt x="183" y="390"/>
                  </a:lnTo>
                  <a:lnTo>
                    <a:pt x="177" y="390"/>
                  </a:lnTo>
                  <a:lnTo>
                    <a:pt x="177" y="385"/>
                  </a:lnTo>
                  <a:lnTo>
                    <a:pt x="177" y="390"/>
                  </a:lnTo>
                  <a:lnTo>
                    <a:pt x="177" y="396"/>
                  </a:lnTo>
                  <a:lnTo>
                    <a:pt x="171" y="396"/>
                  </a:lnTo>
                  <a:lnTo>
                    <a:pt x="171" y="401"/>
                  </a:lnTo>
                  <a:lnTo>
                    <a:pt x="171" y="396"/>
                  </a:lnTo>
                  <a:lnTo>
                    <a:pt x="165" y="396"/>
                  </a:lnTo>
                  <a:lnTo>
                    <a:pt x="165" y="401"/>
                  </a:lnTo>
                  <a:lnTo>
                    <a:pt x="165" y="396"/>
                  </a:lnTo>
                  <a:lnTo>
                    <a:pt x="160" y="396"/>
                  </a:lnTo>
                  <a:lnTo>
                    <a:pt x="160" y="390"/>
                  </a:lnTo>
                  <a:lnTo>
                    <a:pt x="154" y="390"/>
                  </a:lnTo>
                  <a:lnTo>
                    <a:pt x="154" y="396"/>
                  </a:lnTo>
                  <a:lnTo>
                    <a:pt x="147" y="396"/>
                  </a:lnTo>
                  <a:lnTo>
                    <a:pt x="147" y="390"/>
                  </a:lnTo>
                  <a:lnTo>
                    <a:pt x="147" y="396"/>
                  </a:lnTo>
                  <a:lnTo>
                    <a:pt x="154" y="396"/>
                  </a:lnTo>
                  <a:lnTo>
                    <a:pt x="147" y="396"/>
                  </a:lnTo>
                  <a:lnTo>
                    <a:pt x="147" y="401"/>
                  </a:lnTo>
                  <a:lnTo>
                    <a:pt x="147" y="396"/>
                  </a:lnTo>
                  <a:lnTo>
                    <a:pt x="142" y="396"/>
                  </a:lnTo>
                  <a:lnTo>
                    <a:pt x="142" y="401"/>
                  </a:lnTo>
                  <a:lnTo>
                    <a:pt x="136" y="401"/>
                  </a:lnTo>
                  <a:lnTo>
                    <a:pt x="136" y="396"/>
                  </a:lnTo>
                  <a:lnTo>
                    <a:pt x="136" y="401"/>
                  </a:lnTo>
                  <a:lnTo>
                    <a:pt x="136" y="396"/>
                  </a:lnTo>
                  <a:lnTo>
                    <a:pt x="129" y="396"/>
                  </a:lnTo>
                  <a:lnTo>
                    <a:pt x="124" y="396"/>
                  </a:lnTo>
                  <a:lnTo>
                    <a:pt x="124" y="401"/>
                  </a:lnTo>
                  <a:lnTo>
                    <a:pt x="118" y="401"/>
                  </a:lnTo>
                  <a:lnTo>
                    <a:pt x="118" y="396"/>
                  </a:lnTo>
                  <a:lnTo>
                    <a:pt x="113" y="396"/>
                  </a:lnTo>
                  <a:lnTo>
                    <a:pt x="113" y="401"/>
                  </a:lnTo>
                  <a:lnTo>
                    <a:pt x="113" y="396"/>
                  </a:lnTo>
                  <a:lnTo>
                    <a:pt x="113" y="401"/>
                  </a:lnTo>
                  <a:lnTo>
                    <a:pt x="113" y="408"/>
                  </a:lnTo>
                  <a:lnTo>
                    <a:pt x="106" y="408"/>
                  </a:lnTo>
                  <a:lnTo>
                    <a:pt x="106" y="414"/>
                  </a:lnTo>
                  <a:lnTo>
                    <a:pt x="106" y="408"/>
                  </a:lnTo>
                  <a:lnTo>
                    <a:pt x="106" y="414"/>
                  </a:lnTo>
                  <a:lnTo>
                    <a:pt x="100" y="414"/>
                  </a:lnTo>
                  <a:lnTo>
                    <a:pt x="100" y="419"/>
                  </a:lnTo>
                  <a:lnTo>
                    <a:pt x="95" y="419"/>
                  </a:lnTo>
                  <a:lnTo>
                    <a:pt x="100" y="419"/>
                  </a:lnTo>
                  <a:lnTo>
                    <a:pt x="95" y="419"/>
                  </a:lnTo>
                  <a:lnTo>
                    <a:pt x="95" y="426"/>
                  </a:lnTo>
                  <a:lnTo>
                    <a:pt x="83" y="426"/>
                  </a:lnTo>
                  <a:lnTo>
                    <a:pt x="71" y="426"/>
                  </a:lnTo>
                  <a:lnTo>
                    <a:pt x="65" y="426"/>
                  </a:lnTo>
                  <a:lnTo>
                    <a:pt x="59" y="426"/>
                  </a:lnTo>
                  <a:lnTo>
                    <a:pt x="54" y="432"/>
                  </a:lnTo>
                  <a:lnTo>
                    <a:pt x="47" y="432"/>
                  </a:lnTo>
                  <a:lnTo>
                    <a:pt x="41" y="432"/>
                  </a:lnTo>
                  <a:lnTo>
                    <a:pt x="36" y="432"/>
                  </a:lnTo>
                  <a:lnTo>
                    <a:pt x="30" y="432"/>
                  </a:lnTo>
                  <a:lnTo>
                    <a:pt x="23" y="432"/>
                  </a:lnTo>
                  <a:lnTo>
                    <a:pt x="18" y="432"/>
                  </a:lnTo>
                  <a:lnTo>
                    <a:pt x="12" y="432"/>
                  </a:lnTo>
                  <a:lnTo>
                    <a:pt x="6" y="432"/>
                  </a:lnTo>
                  <a:lnTo>
                    <a:pt x="0" y="432"/>
                  </a:lnTo>
                  <a:lnTo>
                    <a:pt x="0" y="426"/>
                  </a:lnTo>
                  <a:lnTo>
                    <a:pt x="0" y="419"/>
                  </a:lnTo>
                  <a:lnTo>
                    <a:pt x="0" y="408"/>
                  </a:lnTo>
                  <a:lnTo>
                    <a:pt x="0" y="401"/>
                  </a:lnTo>
                  <a:lnTo>
                    <a:pt x="0" y="396"/>
                  </a:lnTo>
                  <a:lnTo>
                    <a:pt x="0" y="390"/>
                  </a:lnTo>
                  <a:lnTo>
                    <a:pt x="6" y="372"/>
                  </a:lnTo>
                  <a:lnTo>
                    <a:pt x="6" y="360"/>
                  </a:lnTo>
                  <a:lnTo>
                    <a:pt x="6" y="355"/>
                  </a:lnTo>
                  <a:lnTo>
                    <a:pt x="6" y="349"/>
                  </a:lnTo>
                  <a:lnTo>
                    <a:pt x="6" y="342"/>
                  </a:lnTo>
                  <a:lnTo>
                    <a:pt x="6" y="331"/>
                  </a:lnTo>
                  <a:lnTo>
                    <a:pt x="12" y="326"/>
                  </a:lnTo>
                  <a:lnTo>
                    <a:pt x="12" y="319"/>
                  </a:lnTo>
                  <a:lnTo>
                    <a:pt x="12" y="313"/>
                  </a:lnTo>
                  <a:lnTo>
                    <a:pt x="12" y="308"/>
                  </a:lnTo>
                  <a:lnTo>
                    <a:pt x="12" y="301"/>
                  </a:lnTo>
                  <a:lnTo>
                    <a:pt x="12" y="296"/>
                  </a:lnTo>
                  <a:lnTo>
                    <a:pt x="12" y="290"/>
                  </a:lnTo>
                  <a:lnTo>
                    <a:pt x="12" y="283"/>
                  </a:lnTo>
                  <a:lnTo>
                    <a:pt x="12" y="278"/>
                  </a:lnTo>
                  <a:lnTo>
                    <a:pt x="18" y="272"/>
                  </a:lnTo>
                  <a:lnTo>
                    <a:pt x="18" y="267"/>
                  </a:lnTo>
                  <a:lnTo>
                    <a:pt x="18" y="260"/>
                  </a:lnTo>
                  <a:lnTo>
                    <a:pt x="18" y="254"/>
                  </a:lnTo>
                  <a:lnTo>
                    <a:pt x="18" y="249"/>
                  </a:lnTo>
                  <a:lnTo>
                    <a:pt x="18" y="242"/>
                  </a:lnTo>
                  <a:lnTo>
                    <a:pt x="18" y="236"/>
                  </a:lnTo>
                  <a:lnTo>
                    <a:pt x="18" y="231"/>
                  </a:lnTo>
                  <a:lnTo>
                    <a:pt x="18" y="224"/>
                  </a:lnTo>
                  <a:lnTo>
                    <a:pt x="18" y="219"/>
                  </a:lnTo>
                  <a:lnTo>
                    <a:pt x="23" y="213"/>
                  </a:lnTo>
                  <a:lnTo>
                    <a:pt x="23" y="207"/>
                  </a:lnTo>
                  <a:lnTo>
                    <a:pt x="23" y="201"/>
                  </a:lnTo>
                  <a:lnTo>
                    <a:pt x="23" y="195"/>
                  </a:lnTo>
                  <a:lnTo>
                    <a:pt x="23" y="190"/>
                  </a:lnTo>
                  <a:lnTo>
                    <a:pt x="23" y="183"/>
                  </a:lnTo>
                  <a:lnTo>
                    <a:pt x="23" y="177"/>
                  </a:lnTo>
                  <a:lnTo>
                    <a:pt x="23" y="172"/>
                  </a:lnTo>
                  <a:lnTo>
                    <a:pt x="23" y="165"/>
                  </a:lnTo>
                  <a:lnTo>
                    <a:pt x="23" y="159"/>
                  </a:lnTo>
                  <a:lnTo>
                    <a:pt x="30" y="154"/>
                  </a:lnTo>
                  <a:lnTo>
                    <a:pt x="30" y="148"/>
                  </a:lnTo>
                  <a:lnTo>
                    <a:pt x="30" y="142"/>
                  </a:lnTo>
                  <a:lnTo>
                    <a:pt x="30" y="130"/>
                  </a:lnTo>
                  <a:lnTo>
                    <a:pt x="30" y="118"/>
                  </a:lnTo>
                  <a:lnTo>
                    <a:pt x="30" y="113"/>
                  </a:lnTo>
                  <a:lnTo>
                    <a:pt x="30" y="106"/>
                  </a:lnTo>
                  <a:lnTo>
                    <a:pt x="30" y="100"/>
                  </a:lnTo>
                  <a:lnTo>
                    <a:pt x="36" y="100"/>
                  </a:lnTo>
                  <a:lnTo>
                    <a:pt x="36" y="95"/>
                  </a:lnTo>
                  <a:lnTo>
                    <a:pt x="36" y="89"/>
                  </a:lnTo>
                  <a:lnTo>
                    <a:pt x="36" y="82"/>
                  </a:lnTo>
                  <a:lnTo>
                    <a:pt x="36" y="77"/>
                  </a:lnTo>
                  <a:lnTo>
                    <a:pt x="36" y="71"/>
                  </a:lnTo>
                  <a:lnTo>
                    <a:pt x="36" y="65"/>
                  </a:lnTo>
                  <a:lnTo>
                    <a:pt x="36" y="59"/>
                  </a:lnTo>
                  <a:lnTo>
                    <a:pt x="36" y="54"/>
                  </a:lnTo>
                  <a:lnTo>
                    <a:pt x="41" y="54"/>
                  </a:lnTo>
                  <a:lnTo>
                    <a:pt x="47" y="54"/>
                  </a:lnTo>
                  <a:lnTo>
                    <a:pt x="54" y="54"/>
                  </a:lnTo>
                  <a:lnTo>
                    <a:pt x="59" y="54"/>
                  </a:lnTo>
                  <a:lnTo>
                    <a:pt x="65" y="54"/>
                  </a:lnTo>
                  <a:lnTo>
                    <a:pt x="71" y="54"/>
                  </a:lnTo>
                  <a:lnTo>
                    <a:pt x="77" y="54"/>
                  </a:lnTo>
                  <a:lnTo>
                    <a:pt x="83" y="54"/>
                  </a:lnTo>
                  <a:lnTo>
                    <a:pt x="95" y="54"/>
                  </a:lnTo>
                  <a:lnTo>
                    <a:pt x="100" y="54"/>
                  </a:lnTo>
                  <a:lnTo>
                    <a:pt x="106" y="54"/>
                  </a:lnTo>
                  <a:lnTo>
                    <a:pt x="113" y="54"/>
                  </a:lnTo>
                  <a:lnTo>
                    <a:pt x="118" y="54"/>
                  </a:lnTo>
                  <a:lnTo>
                    <a:pt x="124" y="54"/>
                  </a:lnTo>
                  <a:lnTo>
                    <a:pt x="124" y="59"/>
                  </a:lnTo>
                  <a:lnTo>
                    <a:pt x="129" y="59"/>
                  </a:lnTo>
                  <a:lnTo>
                    <a:pt x="142" y="59"/>
                  </a:lnTo>
                  <a:lnTo>
                    <a:pt x="147" y="59"/>
                  </a:lnTo>
                  <a:lnTo>
                    <a:pt x="154" y="59"/>
                  </a:lnTo>
                  <a:lnTo>
                    <a:pt x="160" y="59"/>
                  </a:lnTo>
                  <a:lnTo>
                    <a:pt x="165" y="59"/>
                  </a:lnTo>
                  <a:lnTo>
                    <a:pt x="171" y="59"/>
                  </a:lnTo>
                  <a:lnTo>
                    <a:pt x="177" y="59"/>
                  </a:lnTo>
                  <a:lnTo>
                    <a:pt x="183" y="59"/>
                  </a:lnTo>
                  <a:lnTo>
                    <a:pt x="189" y="59"/>
                  </a:lnTo>
                  <a:lnTo>
                    <a:pt x="195" y="59"/>
                  </a:lnTo>
                  <a:lnTo>
                    <a:pt x="201" y="59"/>
                  </a:lnTo>
                  <a:lnTo>
                    <a:pt x="212" y="59"/>
                  </a:lnTo>
                  <a:lnTo>
                    <a:pt x="219" y="59"/>
                  </a:lnTo>
                  <a:lnTo>
                    <a:pt x="230" y="59"/>
                  </a:lnTo>
                  <a:lnTo>
                    <a:pt x="237" y="59"/>
                  </a:lnTo>
                  <a:lnTo>
                    <a:pt x="242" y="59"/>
                  </a:lnTo>
                  <a:lnTo>
                    <a:pt x="248" y="59"/>
                  </a:lnTo>
                  <a:lnTo>
                    <a:pt x="253" y="59"/>
                  </a:lnTo>
                  <a:lnTo>
                    <a:pt x="260" y="59"/>
                  </a:lnTo>
                  <a:lnTo>
                    <a:pt x="266" y="59"/>
                  </a:lnTo>
                  <a:lnTo>
                    <a:pt x="271" y="59"/>
                  </a:lnTo>
                  <a:lnTo>
                    <a:pt x="278" y="59"/>
                  </a:lnTo>
                  <a:lnTo>
                    <a:pt x="283" y="59"/>
                  </a:lnTo>
                  <a:lnTo>
                    <a:pt x="289" y="59"/>
                  </a:lnTo>
                  <a:lnTo>
                    <a:pt x="301" y="59"/>
                  </a:lnTo>
                  <a:lnTo>
                    <a:pt x="307" y="59"/>
                  </a:lnTo>
                  <a:lnTo>
                    <a:pt x="312" y="59"/>
                  </a:lnTo>
                  <a:lnTo>
                    <a:pt x="319" y="59"/>
                  </a:lnTo>
                  <a:lnTo>
                    <a:pt x="325" y="59"/>
                  </a:lnTo>
                  <a:lnTo>
                    <a:pt x="330" y="59"/>
                  </a:lnTo>
                  <a:lnTo>
                    <a:pt x="330" y="65"/>
                  </a:lnTo>
                  <a:lnTo>
                    <a:pt x="336" y="65"/>
                  </a:lnTo>
                  <a:lnTo>
                    <a:pt x="343" y="65"/>
                  </a:lnTo>
                  <a:lnTo>
                    <a:pt x="348" y="65"/>
                  </a:lnTo>
                  <a:lnTo>
                    <a:pt x="354" y="65"/>
                  </a:lnTo>
                  <a:lnTo>
                    <a:pt x="360" y="65"/>
                  </a:lnTo>
                  <a:lnTo>
                    <a:pt x="366" y="65"/>
                  </a:lnTo>
                  <a:lnTo>
                    <a:pt x="372" y="65"/>
                  </a:lnTo>
                  <a:lnTo>
                    <a:pt x="377" y="65"/>
                  </a:lnTo>
                  <a:lnTo>
                    <a:pt x="384" y="65"/>
                  </a:lnTo>
                  <a:lnTo>
                    <a:pt x="389" y="65"/>
                  </a:lnTo>
                  <a:lnTo>
                    <a:pt x="395" y="65"/>
                  </a:lnTo>
                  <a:lnTo>
                    <a:pt x="395" y="59"/>
                  </a:lnTo>
                  <a:lnTo>
                    <a:pt x="395" y="54"/>
                  </a:lnTo>
                  <a:lnTo>
                    <a:pt x="395" y="47"/>
                  </a:lnTo>
                  <a:lnTo>
                    <a:pt x="395" y="41"/>
                  </a:lnTo>
                  <a:lnTo>
                    <a:pt x="395" y="36"/>
                  </a:lnTo>
                  <a:lnTo>
                    <a:pt x="395" y="23"/>
                  </a:lnTo>
                  <a:lnTo>
                    <a:pt x="402" y="23"/>
                  </a:lnTo>
                  <a:lnTo>
                    <a:pt x="407" y="23"/>
                  </a:lnTo>
                  <a:lnTo>
                    <a:pt x="413" y="23"/>
                  </a:lnTo>
                  <a:lnTo>
                    <a:pt x="413" y="18"/>
                  </a:lnTo>
                  <a:lnTo>
                    <a:pt x="413" y="12"/>
                  </a:lnTo>
                  <a:lnTo>
                    <a:pt x="413" y="6"/>
                  </a:lnTo>
                  <a:lnTo>
                    <a:pt x="413" y="0"/>
                  </a:lnTo>
                  <a:lnTo>
                    <a:pt x="418" y="0"/>
                  </a:lnTo>
                  <a:lnTo>
                    <a:pt x="425" y="0"/>
                  </a:lnTo>
                  <a:lnTo>
                    <a:pt x="431" y="0"/>
                  </a:lnTo>
                  <a:lnTo>
                    <a:pt x="436" y="0"/>
                  </a:lnTo>
                  <a:lnTo>
                    <a:pt x="443" y="0"/>
                  </a:lnTo>
                  <a:lnTo>
                    <a:pt x="449" y="0"/>
                  </a:lnTo>
                  <a:lnTo>
                    <a:pt x="454" y="6"/>
                  </a:lnTo>
                  <a:lnTo>
                    <a:pt x="461" y="6"/>
                  </a:ln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Freeform 22">
              <a:extLst>
                <a:ext uri="{FF2B5EF4-FFF2-40B4-BE49-F238E27FC236}">
                  <a16:creationId xmlns:a16="http://schemas.microsoft.com/office/drawing/2014/main" id="{7A8E1C53-B7C4-AF19-DDD0-0941F0249D63}"/>
                </a:ext>
              </a:extLst>
            </p:cNvPr>
            <p:cNvSpPr>
              <a:spLocks/>
            </p:cNvSpPr>
            <p:nvPr/>
          </p:nvSpPr>
          <p:spPr bwMode="auto">
            <a:xfrm>
              <a:off x="4611688" y="2768600"/>
              <a:ext cx="1179512" cy="685800"/>
            </a:xfrm>
            <a:custGeom>
              <a:avLst/>
              <a:gdLst>
                <a:gd name="T0" fmla="*/ 502 w 743"/>
                <a:gd name="T1" fmla="*/ 6 h 432"/>
                <a:gd name="T2" fmla="*/ 549 w 743"/>
                <a:gd name="T3" fmla="*/ 6 h 432"/>
                <a:gd name="T4" fmla="*/ 585 w 743"/>
                <a:gd name="T5" fmla="*/ 18 h 432"/>
                <a:gd name="T6" fmla="*/ 608 w 743"/>
                <a:gd name="T7" fmla="*/ 65 h 432"/>
                <a:gd name="T8" fmla="*/ 614 w 743"/>
                <a:gd name="T9" fmla="*/ 77 h 432"/>
                <a:gd name="T10" fmla="*/ 596 w 743"/>
                <a:gd name="T11" fmla="*/ 89 h 432"/>
                <a:gd name="T12" fmla="*/ 590 w 743"/>
                <a:gd name="T13" fmla="*/ 106 h 432"/>
                <a:gd name="T14" fmla="*/ 614 w 743"/>
                <a:gd name="T15" fmla="*/ 130 h 432"/>
                <a:gd name="T16" fmla="*/ 643 w 743"/>
                <a:gd name="T17" fmla="*/ 148 h 432"/>
                <a:gd name="T18" fmla="*/ 661 w 743"/>
                <a:gd name="T19" fmla="*/ 177 h 432"/>
                <a:gd name="T20" fmla="*/ 684 w 743"/>
                <a:gd name="T21" fmla="*/ 201 h 432"/>
                <a:gd name="T22" fmla="*/ 709 w 743"/>
                <a:gd name="T23" fmla="*/ 224 h 432"/>
                <a:gd name="T24" fmla="*/ 743 w 743"/>
                <a:gd name="T25" fmla="*/ 236 h 432"/>
                <a:gd name="T26" fmla="*/ 714 w 743"/>
                <a:gd name="T27" fmla="*/ 272 h 432"/>
                <a:gd name="T28" fmla="*/ 684 w 743"/>
                <a:gd name="T29" fmla="*/ 267 h 432"/>
                <a:gd name="T30" fmla="*/ 667 w 743"/>
                <a:gd name="T31" fmla="*/ 296 h 432"/>
                <a:gd name="T32" fmla="*/ 655 w 743"/>
                <a:gd name="T33" fmla="*/ 331 h 432"/>
                <a:gd name="T34" fmla="*/ 614 w 743"/>
                <a:gd name="T35" fmla="*/ 342 h 432"/>
                <a:gd name="T36" fmla="*/ 596 w 743"/>
                <a:gd name="T37" fmla="*/ 385 h 432"/>
                <a:gd name="T38" fmla="*/ 572 w 743"/>
                <a:gd name="T39" fmla="*/ 419 h 432"/>
                <a:gd name="T40" fmla="*/ 526 w 743"/>
                <a:gd name="T41" fmla="*/ 419 h 432"/>
                <a:gd name="T42" fmla="*/ 478 w 743"/>
                <a:gd name="T43" fmla="*/ 419 h 432"/>
                <a:gd name="T44" fmla="*/ 425 w 743"/>
                <a:gd name="T45" fmla="*/ 419 h 432"/>
                <a:gd name="T46" fmla="*/ 372 w 743"/>
                <a:gd name="T47" fmla="*/ 419 h 432"/>
                <a:gd name="T48" fmla="*/ 319 w 743"/>
                <a:gd name="T49" fmla="*/ 414 h 432"/>
                <a:gd name="T50" fmla="*/ 295 w 743"/>
                <a:gd name="T51" fmla="*/ 385 h 432"/>
                <a:gd name="T52" fmla="*/ 289 w 743"/>
                <a:gd name="T53" fmla="*/ 337 h 432"/>
                <a:gd name="T54" fmla="*/ 283 w 743"/>
                <a:gd name="T55" fmla="*/ 326 h 432"/>
                <a:gd name="T56" fmla="*/ 260 w 743"/>
                <a:gd name="T57" fmla="*/ 337 h 432"/>
                <a:gd name="T58" fmla="*/ 248 w 743"/>
                <a:gd name="T59" fmla="*/ 342 h 432"/>
                <a:gd name="T60" fmla="*/ 237 w 743"/>
                <a:gd name="T61" fmla="*/ 342 h 432"/>
                <a:gd name="T62" fmla="*/ 212 w 743"/>
                <a:gd name="T63" fmla="*/ 372 h 432"/>
                <a:gd name="T64" fmla="*/ 201 w 743"/>
                <a:gd name="T65" fmla="*/ 372 h 432"/>
                <a:gd name="T66" fmla="*/ 183 w 743"/>
                <a:gd name="T67" fmla="*/ 378 h 432"/>
                <a:gd name="T68" fmla="*/ 177 w 743"/>
                <a:gd name="T69" fmla="*/ 396 h 432"/>
                <a:gd name="T70" fmla="*/ 160 w 743"/>
                <a:gd name="T71" fmla="*/ 390 h 432"/>
                <a:gd name="T72" fmla="*/ 147 w 743"/>
                <a:gd name="T73" fmla="*/ 401 h 432"/>
                <a:gd name="T74" fmla="*/ 129 w 743"/>
                <a:gd name="T75" fmla="*/ 396 h 432"/>
                <a:gd name="T76" fmla="*/ 113 w 743"/>
                <a:gd name="T77" fmla="*/ 401 h 432"/>
                <a:gd name="T78" fmla="*/ 95 w 743"/>
                <a:gd name="T79" fmla="*/ 419 h 432"/>
                <a:gd name="T80" fmla="*/ 54 w 743"/>
                <a:gd name="T81" fmla="*/ 432 h 432"/>
                <a:gd name="T82" fmla="*/ 6 w 743"/>
                <a:gd name="T83" fmla="*/ 432 h 432"/>
                <a:gd name="T84" fmla="*/ 6 w 743"/>
                <a:gd name="T85" fmla="*/ 372 h 432"/>
                <a:gd name="T86" fmla="*/ 12 w 743"/>
                <a:gd name="T87" fmla="*/ 313 h 432"/>
                <a:gd name="T88" fmla="*/ 18 w 743"/>
                <a:gd name="T89" fmla="*/ 267 h 432"/>
                <a:gd name="T90" fmla="*/ 18 w 743"/>
                <a:gd name="T91" fmla="*/ 219 h 432"/>
                <a:gd name="T92" fmla="*/ 23 w 743"/>
                <a:gd name="T93" fmla="*/ 172 h 432"/>
                <a:gd name="T94" fmla="*/ 30 w 743"/>
                <a:gd name="T95" fmla="*/ 113 h 432"/>
                <a:gd name="T96" fmla="*/ 36 w 743"/>
                <a:gd name="T97" fmla="*/ 71 h 432"/>
                <a:gd name="T98" fmla="*/ 65 w 743"/>
                <a:gd name="T99" fmla="*/ 54 h 432"/>
                <a:gd name="T100" fmla="*/ 118 w 743"/>
                <a:gd name="T101" fmla="*/ 54 h 432"/>
                <a:gd name="T102" fmla="*/ 165 w 743"/>
                <a:gd name="T103" fmla="*/ 59 h 432"/>
                <a:gd name="T104" fmla="*/ 219 w 743"/>
                <a:gd name="T105" fmla="*/ 59 h 432"/>
                <a:gd name="T106" fmla="*/ 271 w 743"/>
                <a:gd name="T107" fmla="*/ 59 h 432"/>
                <a:gd name="T108" fmla="*/ 325 w 743"/>
                <a:gd name="T109" fmla="*/ 59 h 432"/>
                <a:gd name="T110" fmla="*/ 366 w 743"/>
                <a:gd name="T111" fmla="*/ 65 h 432"/>
                <a:gd name="T112" fmla="*/ 395 w 743"/>
                <a:gd name="T113" fmla="*/ 47 h 432"/>
                <a:gd name="T114" fmla="*/ 413 w 743"/>
                <a:gd name="T115" fmla="*/ 12 h 432"/>
                <a:gd name="T116" fmla="*/ 449 w 743"/>
                <a:gd name="T117"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432">
                  <a:moveTo>
                    <a:pt x="461" y="6"/>
                  </a:moveTo>
                  <a:lnTo>
                    <a:pt x="466" y="6"/>
                  </a:lnTo>
                  <a:lnTo>
                    <a:pt x="472" y="6"/>
                  </a:lnTo>
                  <a:lnTo>
                    <a:pt x="478" y="6"/>
                  </a:lnTo>
                  <a:lnTo>
                    <a:pt x="484" y="6"/>
                  </a:lnTo>
                  <a:lnTo>
                    <a:pt x="490" y="6"/>
                  </a:lnTo>
                  <a:lnTo>
                    <a:pt x="495" y="6"/>
                  </a:lnTo>
                  <a:lnTo>
                    <a:pt x="502" y="6"/>
                  </a:lnTo>
                  <a:lnTo>
                    <a:pt x="508" y="6"/>
                  </a:lnTo>
                  <a:lnTo>
                    <a:pt x="513" y="6"/>
                  </a:lnTo>
                  <a:lnTo>
                    <a:pt x="519" y="6"/>
                  </a:lnTo>
                  <a:lnTo>
                    <a:pt x="526" y="6"/>
                  </a:lnTo>
                  <a:lnTo>
                    <a:pt x="531" y="6"/>
                  </a:lnTo>
                  <a:lnTo>
                    <a:pt x="537" y="6"/>
                  </a:lnTo>
                  <a:lnTo>
                    <a:pt x="543" y="6"/>
                  </a:lnTo>
                  <a:lnTo>
                    <a:pt x="549" y="6"/>
                  </a:lnTo>
                  <a:lnTo>
                    <a:pt x="555" y="6"/>
                  </a:lnTo>
                  <a:lnTo>
                    <a:pt x="560" y="6"/>
                  </a:lnTo>
                  <a:lnTo>
                    <a:pt x="567" y="6"/>
                  </a:lnTo>
                  <a:lnTo>
                    <a:pt x="567" y="12"/>
                  </a:lnTo>
                  <a:lnTo>
                    <a:pt x="567" y="18"/>
                  </a:lnTo>
                  <a:lnTo>
                    <a:pt x="572" y="18"/>
                  </a:lnTo>
                  <a:lnTo>
                    <a:pt x="578" y="18"/>
                  </a:lnTo>
                  <a:lnTo>
                    <a:pt x="585" y="18"/>
                  </a:lnTo>
                  <a:lnTo>
                    <a:pt x="590" y="18"/>
                  </a:lnTo>
                  <a:lnTo>
                    <a:pt x="596" y="18"/>
                  </a:lnTo>
                  <a:lnTo>
                    <a:pt x="596" y="29"/>
                  </a:lnTo>
                  <a:lnTo>
                    <a:pt x="596" y="41"/>
                  </a:lnTo>
                  <a:lnTo>
                    <a:pt x="596" y="47"/>
                  </a:lnTo>
                  <a:lnTo>
                    <a:pt x="596" y="59"/>
                  </a:lnTo>
                  <a:lnTo>
                    <a:pt x="596" y="65"/>
                  </a:lnTo>
                  <a:lnTo>
                    <a:pt x="608" y="65"/>
                  </a:lnTo>
                  <a:lnTo>
                    <a:pt x="614" y="65"/>
                  </a:lnTo>
                  <a:lnTo>
                    <a:pt x="619" y="71"/>
                  </a:lnTo>
                  <a:lnTo>
                    <a:pt x="626" y="71"/>
                  </a:lnTo>
                  <a:lnTo>
                    <a:pt x="632" y="71"/>
                  </a:lnTo>
                  <a:lnTo>
                    <a:pt x="632" y="77"/>
                  </a:lnTo>
                  <a:lnTo>
                    <a:pt x="626" y="77"/>
                  </a:lnTo>
                  <a:lnTo>
                    <a:pt x="619" y="77"/>
                  </a:lnTo>
                  <a:lnTo>
                    <a:pt x="614" y="77"/>
                  </a:lnTo>
                  <a:lnTo>
                    <a:pt x="614" y="82"/>
                  </a:lnTo>
                  <a:lnTo>
                    <a:pt x="614" y="89"/>
                  </a:lnTo>
                  <a:lnTo>
                    <a:pt x="614" y="95"/>
                  </a:lnTo>
                  <a:lnTo>
                    <a:pt x="608" y="95"/>
                  </a:lnTo>
                  <a:lnTo>
                    <a:pt x="608" y="89"/>
                  </a:lnTo>
                  <a:lnTo>
                    <a:pt x="608" y="82"/>
                  </a:lnTo>
                  <a:lnTo>
                    <a:pt x="601" y="82"/>
                  </a:lnTo>
                  <a:lnTo>
                    <a:pt x="596" y="89"/>
                  </a:lnTo>
                  <a:lnTo>
                    <a:pt x="596" y="82"/>
                  </a:lnTo>
                  <a:lnTo>
                    <a:pt x="590" y="82"/>
                  </a:lnTo>
                  <a:lnTo>
                    <a:pt x="590" y="89"/>
                  </a:lnTo>
                  <a:lnTo>
                    <a:pt x="585" y="89"/>
                  </a:lnTo>
                  <a:lnTo>
                    <a:pt x="585" y="95"/>
                  </a:lnTo>
                  <a:lnTo>
                    <a:pt x="585" y="100"/>
                  </a:lnTo>
                  <a:lnTo>
                    <a:pt x="585" y="106"/>
                  </a:lnTo>
                  <a:lnTo>
                    <a:pt x="590" y="106"/>
                  </a:lnTo>
                  <a:lnTo>
                    <a:pt x="596" y="106"/>
                  </a:lnTo>
                  <a:lnTo>
                    <a:pt x="596" y="113"/>
                  </a:lnTo>
                  <a:lnTo>
                    <a:pt x="596" y="118"/>
                  </a:lnTo>
                  <a:lnTo>
                    <a:pt x="601" y="118"/>
                  </a:lnTo>
                  <a:lnTo>
                    <a:pt x="608" y="118"/>
                  </a:lnTo>
                  <a:lnTo>
                    <a:pt x="614" y="118"/>
                  </a:lnTo>
                  <a:lnTo>
                    <a:pt x="614" y="124"/>
                  </a:lnTo>
                  <a:lnTo>
                    <a:pt x="614" y="130"/>
                  </a:lnTo>
                  <a:lnTo>
                    <a:pt x="619" y="130"/>
                  </a:lnTo>
                  <a:lnTo>
                    <a:pt x="626" y="130"/>
                  </a:lnTo>
                  <a:lnTo>
                    <a:pt x="626" y="136"/>
                  </a:lnTo>
                  <a:lnTo>
                    <a:pt x="632" y="136"/>
                  </a:lnTo>
                  <a:lnTo>
                    <a:pt x="632" y="142"/>
                  </a:lnTo>
                  <a:lnTo>
                    <a:pt x="637" y="142"/>
                  </a:lnTo>
                  <a:lnTo>
                    <a:pt x="637" y="148"/>
                  </a:lnTo>
                  <a:lnTo>
                    <a:pt x="643" y="148"/>
                  </a:lnTo>
                  <a:lnTo>
                    <a:pt x="649" y="148"/>
                  </a:lnTo>
                  <a:lnTo>
                    <a:pt x="649" y="154"/>
                  </a:lnTo>
                  <a:lnTo>
                    <a:pt x="649" y="159"/>
                  </a:lnTo>
                  <a:lnTo>
                    <a:pt x="649" y="165"/>
                  </a:lnTo>
                  <a:lnTo>
                    <a:pt x="649" y="172"/>
                  </a:lnTo>
                  <a:lnTo>
                    <a:pt x="655" y="172"/>
                  </a:lnTo>
                  <a:lnTo>
                    <a:pt x="655" y="177"/>
                  </a:lnTo>
                  <a:lnTo>
                    <a:pt x="661" y="177"/>
                  </a:lnTo>
                  <a:lnTo>
                    <a:pt x="667" y="177"/>
                  </a:lnTo>
                  <a:lnTo>
                    <a:pt x="667" y="183"/>
                  </a:lnTo>
                  <a:lnTo>
                    <a:pt x="667" y="190"/>
                  </a:lnTo>
                  <a:lnTo>
                    <a:pt x="673" y="190"/>
                  </a:lnTo>
                  <a:lnTo>
                    <a:pt x="678" y="190"/>
                  </a:lnTo>
                  <a:lnTo>
                    <a:pt x="678" y="195"/>
                  </a:lnTo>
                  <a:lnTo>
                    <a:pt x="678" y="201"/>
                  </a:lnTo>
                  <a:lnTo>
                    <a:pt x="684" y="201"/>
                  </a:lnTo>
                  <a:lnTo>
                    <a:pt x="684" y="207"/>
                  </a:lnTo>
                  <a:lnTo>
                    <a:pt x="684" y="213"/>
                  </a:lnTo>
                  <a:lnTo>
                    <a:pt x="691" y="213"/>
                  </a:lnTo>
                  <a:lnTo>
                    <a:pt x="696" y="213"/>
                  </a:lnTo>
                  <a:lnTo>
                    <a:pt x="702" y="213"/>
                  </a:lnTo>
                  <a:lnTo>
                    <a:pt x="709" y="213"/>
                  </a:lnTo>
                  <a:lnTo>
                    <a:pt x="709" y="219"/>
                  </a:lnTo>
                  <a:lnTo>
                    <a:pt x="709" y="224"/>
                  </a:lnTo>
                  <a:lnTo>
                    <a:pt x="714" y="224"/>
                  </a:lnTo>
                  <a:lnTo>
                    <a:pt x="720" y="224"/>
                  </a:lnTo>
                  <a:lnTo>
                    <a:pt x="725" y="224"/>
                  </a:lnTo>
                  <a:lnTo>
                    <a:pt x="732" y="224"/>
                  </a:lnTo>
                  <a:lnTo>
                    <a:pt x="732" y="231"/>
                  </a:lnTo>
                  <a:lnTo>
                    <a:pt x="738" y="231"/>
                  </a:lnTo>
                  <a:lnTo>
                    <a:pt x="743" y="231"/>
                  </a:lnTo>
                  <a:lnTo>
                    <a:pt x="743" y="236"/>
                  </a:lnTo>
                  <a:lnTo>
                    <a:pt x="743" y="242"/>
                  </a:lnTo>
                  <a:lnTo>
                    <a:pt x="743" y="249"/>
                  </a:lnTo>
                  <a:lnTo>
                    <a:pt x="743" y="254"/>
                  </a:lnTo>
                  <a:lnTo>
                    <a:pt x="738" y="254"/>
                  </a:lnTo>
                  <a:lnTo>
                    <a:pt x="732" y="254"/>
                  </a:lnTo>
                  <a:lnTo>
                    <a:pt x="725" y="267"/>
                  </a:lnTo>
                  <a:lnTo>
                    <a:pt x="720" y="272"/>
                  </a:lnTo>
                  <a:lnTo>
                    <a:pt x="714" y="272"/>
                  </a:lnTo>
                  <a:lnTo>
                    <a:pt x="709" y="272"/>
                  </a:lnTo>
                  <a:lnTo>
                    <a:pt x="709" y="267"/>
                  </a:lnTo>
                  <a:lnTo>
                    <a:pt x="709" y="260"/>
                  </a:lnTo>
                  <a:lnTo>
                    <a:pt x="702" y="260"/>
                  </a:lnTo>
                  <a:lnTo>
                    <a:pt x="696" y="260"/>
                  </a:lnTo>
                  <a:lnTo>
                    <a:pt x="696" y="267"/>
                  </a:lnTo>
                  <a:lnTo>
                    <a:pt x="691" y="267"/>
                  </a:lnTo>
                  <a:lnTo>
                    <a:pt x="684" y="267"/>
                  </a:lnTo>
                  <a:lnTo>
                    <a:pt x="684" y="272"/>
                  </a:lnTo>
                  <a:lnTo>
                    <a:pt x="678" y="272"/>
                  </a:lnTo>
                  <a:lnTo>
                    <a:pt x="678" y="278"/>
                  </a:lnTo>
                  <a:lnTo>
                    <a:pt x="673" y="278"/>
                  </a:lnTo>
                  <a:lnTo>
                    <a:pt x="673" y="283"/>
                  </a:lnTo>
                  <a:lnTo>
                    <a:pt x="667" y="283"/>
                  </a:lnTo>
                  <a:lnTo>
                    <a:pt x="667" y="290"/>
                  </a:lnTo>
                  <a:lnTo>
                    <a:pt x="667" y="296"/>
                  </a:lnTo>
                  <a:lnTo>
                    <a:pt x="667" y="301"/>
                  </a:lnTo>
                  <a:lnTo>
                    <a:pt x="667" y="308"/>
                  </a:lnTo>
                  <a:lnTo>
                    <a:pt x="667" y="319"/>
                  </a:lnTo>
                  <a:lnTo>
                    <a:pt x="667" y="326"/>
                  </a:lnTo>
                  <a:lnTo>
                    <a:pt x="667" y="331"/>
                  </a:lnTo>
                  <a:lnTo>
                    <a:pt x="667" y="337"/>
                  </a:lnTo>
                  <a:lnTo>
                    <a:pt x="661" y="337"/>
                  </a:lnTo>
                  <a:lnTo>
                    <a:pt x="655" y="331"/>
                  </a:lnTo>
                  <a:lnTo>
                    <a:pt x="649" y="331"/>
                  </a:lnTo>
                  <a:lnTo>
                    <a:pt x="643" y="331"/>
                  </a:lnTo>
                  <a:lnTo>
                    <a:pt x="637" y="331"/>
                  </a:lnTo>
                  <a:lnTo>
                    <a:pt x="632" y="331"/>
                  </a:lnTo>
                  <a:lnTo>
                    <a:pt x="626" y="331"/>
                  </a:lnTo>
                  <a:lnTo>
                    <a:pt x="619" y="331"/>
                  </a:lnTo>
                  <a:lnTo>
                    <a:pt x="614" y="337"/>
                  </a:lnTo>
                  <a:lnTo>
                    <a:pt x="614" y="342"/>
                  </a:lnTo>
                  <a:lnTo>
                    <a:pt x="608" y="342"/>
                  </a:lnTo>
                  <a:lnTo>
                    <a:pt x="608" y="349"/>
                  </a:lnTo>
                  <a:lnTo>
                    <a:pt x="601" y="355"/>
                  </a:lnTo>
                  <a:lnTo>
                    <a:pt x="601" y="360"/>
                  </a:lnTo>
                  <a:lnTo>
                    <a:pt x="601" y="367"/>
                  </a:lnTo>
                  <a:lnTo>
                    <a:pt x="601" y="372"/>
                  </a:lnTo>
                  <a:lnTo>
                    <a:pt x="596" y="378"/>
                  </a:lnTo>
                  <a:lnTo>
                    <a:pt x="596" y="385"/>
                  </a:lnTo>
                  <a:lnTo>
                    <a:pt x="596" y="396"/>
                  </a:lnTo>
                  <a:lnTo>
                    <a:pt x="596" y="408"/>
                  </a:lnTo>
                  <a:lnTo>
                    <a:pt x="596" y="414"/>
                  </a:lnTo>
                  <a:lnTo>
                    <a:pt x="596" y="419"/>
                  </a:lnTo>
                  <a:lnTo>
                    <a:pt x="590" y="419"/>
                  </a:lnTo>
                  <a:lnTo>
                    <a:pt x="585" y="419"/>
                  </a:lnTo>
                  <a:lnTo>
                    <a:pt x="578" y="419"/>
                  </a:lnTo>
                  <a:lnTo>
                    <a:pt x="572" y="419"/>
                  </a:lnTo>
                  <a:lnTo>
                    <a:pt x="567" y="419"/>
                  </a:lnTo>
                  <a:lnTo>
                    <a:pt x="560" y="419"/>
                  </a:lnTo>
                  <a:lnTo>
                    <a:pt x="555" y="419"/>
                  </a:lnTo>
                  <a:lnTo>
                    <a:pt x="549" y="419"/>
                  </a:lnTo>
                  <a:lnTo>
                    <a:pt x="543" y="419"/>
                  </a:lnTo>
                  <a:lnTo>
                    <a:pt x="537" y="419"/>
                  </a:lnTo>
                  <a:lnTo>
                    <a:pt x="531" y="419"/>
                  </a:lnTo>
                  <a:lnTo>
                    <a:pt x="526" y="419"/>
                  </a:lnTo>
                  <a:lnTo>
                    <a:pt x="519" y="419"/>
                  </a:lnTo>
                  <a:lnTo>
                    <a:pt x="513" y="419"/>
                  </a:lnTo>
                  <a:lnTo>
                    <a:pt x="508" y="419"/>
                  </a:lnTo>
                  <a:lnTo>
                    <a:pt x="502" y="419"/>
                  </a:lnTo>
                  <a:lnTo>
                    <a:pt x="495" y="419"/>
                  </a:lnTo>
                  <a:lnTo>
                    <a:pt x="490" y="419"/>
                  </a:lnTo>
                  <a:lnTo>
                    <a:pt x="484" y="419"/>
                  </a:lnTo>
                  <a:lnTo>
                    <a:pt x="478" y="419"/>
                  </a:lnTo>
                  <a:lnTo>
                    <a:pt x="472" y="419"/>
                  </a:lnTo>
                  <a:lnTo>
                    <a:pt x="466" y="419"/>
                  </a:lnTo>
                  <a:lnTo>
                    <a:pt x="461" y="419"/>
                  </a:lnTo>
                  <a:lnTo>
                    <a:pt x="454" y="419"/>
                  </a:lnTo>
                  <a:lnTo>
                    <a:pt x="443" y="419"/>
                  </a:lnTo>
                  <a:lnTo>
                    <a:pt x="436" y="419"/>
                  </a:lnTo>
                  <a:lnTo>
                    <a:pt x="431" y="419"/>
                  </a:lnTo>
                  <a:lnTo>
                    <a:pt x="425" y="419"/>
                  </a:lnTo>
                  <a:lnTo>
                    <a:pt x="418" y="419"/>
                  </a:lnTo>
                  <a:lnTo>
                    <a:pt x="413" y="419"/>
                  </a:lnTo>
                  <a:lnTo>
                    <a:pt x="407" y="419"/>
                  </a:lnTo>
                  <a:lnTo>
                    <a:pt x="395" y="419"/>
                  </a:lnTo>
                  <a:lnTo>
                    <a:pt x="389" y="419"/>
                  </a:lnTo>
                  <a:lnTo>
                    <a:pt x="384" y="419"/>
                  </a:lnTo>
                  <a:lnTo>
                    <a:pt x="377" y="419"/>
                  </a:lnTo>
                  <a:lnTo>
                    <a:pt x="372" y="419"/>
                  </a:lnTo>
                  <a:lnTo>
                    <a:pt x="366" y="419"/>
                  </a:lnTo>
                  <a:lnTo>
                    <a:pt x="366" y="414"/>
                  </a:lnTo>
                  <a:lnTo>
                    <a:pt x="360" y="414"/>
                  </a:lnTo>
                  <a:lnTo>
                    <a:pt x="343" y="414"/>
                  </a:lnTo>
                  <a:lnTo>
                    <a:pt x="336" y="414"/>
                  </a:lnTo>
                  <a:lnTo>
                    <a:pt x="330" y="414"/>
                  </a:lnTo>
                  <a:lnTo>
                    <a:pt x="325" y="414"/>
                  </a:lnTo>
                  <a:lnTo>
                    <a:pt x="319" y="414"/>
                  </a:lnTo>
                  <a:lnTo>
                    <a:pt x="307" y="414"/>
                  </a:lnTo>
                  <a:lnTo>
                    <a:pt x="301" y="414"/>
                  </a:lnTo>
                  <a:lnTo>
                    <a:pt x="295" y="414"/>
                  </a:lnTo>
                  <a:lnTo>
                    <a:pt x="295" y="408"/>
                  </a:lnTo>
                  <a:lnTo>
                    <a:pt x="295" y="401"/>
                  </a:lnTo>
                  <a:lnTo>
                    <a:pt x="295" y="396"/>
                  </a:lnTo>
                  <a:lnTo>
                    <a:pt x="295" y="390"/>
                  </a:lnTo>
                  <a:lnTo>
                    <a:pt x="295" y="385"/>
                  </a:lnTo>
                  <a:lnTo>
                    <a:pt x="295" y="378"/>
                  </a:lnTo>
                  <a:lnTo>
                    <a:pt x="295" y="372"/>
                  </a:lnTo>
                  <a:lnTo>
                    <a:pt x="295" y="367"/>
                  </a:lnTo>
                  <a:lnTo>
                    <a:pt x="295" y="360"/>
                  </a:lnTo>
                  <a:lnTo>
                    <a:pt x="289" y="360"/>
                  </a:lnTo>
                  <a:lnTo>
                    <a:pt x="289" y="349"/>
                  </a:lnTo>
                  <a:lnTo>
                    <a:pt x="289" y="342"/>
                  </a:lnTo>
                  <a:lnTo>
                    <a:pt x="289" y="337"/>
                  </a:lnTo>
                  <a:lnTo>
                    <a:pt x="295" y="337"/>
                  </a:lnTo>
                  <a:lnTo>
                    <a:pt x="289" y="337"/>
                  </a:lnTo>
                  <a:lnTo>
                    <a:pt x="295" y="337"/>
                  </a:lnTo>
                  <a:lnTo>
                    <a:pt x="295" y="331"/>
                  </a:lnTo>
                  <a:lnTo>
                    <a:pt x="295" y="319"/>
                  </a:lnTo>
                  <a:lnTo>
                    <a:pt x="289" y="319"/>
                  </a:lnTo>
                  <a:lnTo>
                    <a:pt x="289" y="326"/>
                  </a:lnTo>
                  <a:lnTo>
                    <a:pt x="283" y="326"/>
                  </a:lnTo>
                  <a:lnTo>
                    <a:pt x="278" y="326"/>
                  </a:lnTo>
                  <a:lnTo>
                    <a:pt x="271" y="326"/>
                  </a:lnTo>
                  <a:lnTo>
                    <a:pt x="271" y="331"/>
                  </a:lnTo>
                  <a:lnTo>
                    <a:pt x="271" y="326"/>
                  </a:lnTo>
                  <a:lnTo>
                    <a:pt x="271" y="331"/>
                  </a:lnTo>
                  <a:lnTo>
                    <a:pt x="266" y="331"/>
                  </a:lnTo>
                  <a:lnTo>
                    <a:pt x="260" y="331"/>
                  </a:lnTo>
                  <a:lnTo>
                    <a:pt x="260" y="337"/>
                  </a:lnTo>
                  <a:lnTo>
                    <a:pt x="260" y="331"/>
                  </a:lnTo>
                  <a:lnTo>
                    <a:pt x="260" y="337"/>
                  </a:lnTo>
                  <a:lnTo>
                    <a:pt x="253" y="337"/>
                  </a:lnTo>
                  <a:lnTo>
                    <a:pt x="253" y="342"/>
                  </a:lnTo>
                  <a:lnTo>
                    <a:pt x="248" y="342"/>
                  </a:lnTo>
                  <a:lnTo>
                    <a:pt x="253" y="337"/>
                  </a:lnTo>
                  <a:lnTo>
                    <a:pt x="248" y="337"/>
                  </a:lnTo>
                  <a:lnTo>
                    <a:pt x="248" y="342"/>
                  </a:lnTo>
                  <a:lnTo>
                    <a:pt x="248" y="337"/>
                  </a:lnTo>
                  <a:lnTo>
                    <a:pt x="248" y="342"/>
                  </a:lnTo>
                  <a:lnTo>
                    <a:pt x="242" y="342"/>
                  </a:lnTo>
                  <a:lnTo>
                    <a:pt x="237" y="342"/>
                  </a:lnTo>
                  <a:lnTo>
                    <a:pt x="237" y="349"/>
                  </a:lnTo>
                  <a:lnTo>
                    <a:pt x="237" y="342"/>
                  </a:lnTo>
                  <a:lnTo>
                    <a:pt x="237" y="349"/>
                  </a:lnTo>
                  <a:lnTo>
                    <a:pt x="237" y="342"/>
                  </a:lnTo>
                  <a:lnTo>
                    <a:pt x="230" y="349"/>
                  </a:lnTo>
                  <a:lnTo>
                    <a:pt x="230" y="355"/>
                  </a:lnTo>
                  <a:lnTo>
                    <a:pt x="224" y="355"/>
                  </a:lnTo>
                  <a:lnTo>
                    <a:pt x="224" y="360"/>
                  </a:lnTo>
                  <a:lnTo>
                    <a:pt x="224" y="367"/>
                  </a:lnTo>
                  <a:lnTo>
                    <a:pt x="219" y="367"/>
                  </a:lnTo>
                  <a:lnTo>
                    <a:pt x="219" y="372"/>
                  </a:lnTo>
                  <a:lnTo>
                    <a:pt x="212" y="372"/>
                  </a:lnTo>
                  <a:lnTo>
                    <a:pt x="212" y="367"/>
                  </a:lnTo>
                  <a:lnTo>
                    <a:pt x="206" y="367"/>
                  </a:lnTo>
                  <a:lnTo>
                    <a:pt x="206" y="372"/>
                  </a:lnTo>
                  <a:lnTo>
                    <a:pt x="201" y="372"/>
                  </a:lnTo>
                  <a:lnTo>
                    <a:pt x="206" y="372"/>
                  </a:lnTo>
                  <a:lnTo>
                    <a:pt x="201" y="372"/>
                  </a:lnTo>
                  <a:lnTo>
                    <a:pt x="201" y="378"/>
                  </a:lnTo>
                  <a:lnTo>
                    <a:pt x="201" y="372"/>
                  </a:lnTo>
                  <a:lnTo>
                    <a:pt x="201" y="378"/>
                  </a:lnTo>
                  <a:lnTo>
                    <a:pt x="195" y="378"/>
                  </a:lnTo>
                  <a:lnTo>
                    <a:pt x="195" y="372"/>
                  </a:lnTo>
                  <a:lnTo>
                    <a:pt x="195" y="378"/>
                  </a:lnTo>
                  <a:lnTo>
                    <a:pt x="189" y="378"/>
                  </a:lnTo>
                  <a:lnTo>
                    <a:pt x="183" y="378"/>
                  </a:lnTo>
                  <a:lnTo>
                    <a:pt x="189" y="378"/>
                  </a:lnTo>
                  <a:lnTo>
                    <a:pt x="183" y="378"/>
                  </a:lnTo>
                  <a:lnTo>
                    <a:pt x="183" y="385"/>
                  </a:lnTo>
                  <a:lnTo>
                    <a:pt x="177" y="385"/>
                  </a:lnTo>
                  <a:lnTo>
                    <a:pt x="183" y="385"/>
                  </a:lnTo>
                  <a:lnTo>
                    <a:pt x="183" y="390"/>
                  </a:lnTo>
                  <a:lnTo>
                    <a:pt x="177" y="390"/>
                  </a:lnTo>
                  <a:lnTo>
                    <a:pt x="177" y="385"/>
                  </a:lnTo>
                  <a:lnTo>
                    <a:pt x="177" y="390"/>
                  </a:lnTo>
                  <a:lnTo>
                    <a:pt x="177" y="396"/>
                  </a:lnTo>
                  <a:lnTo>
                    <a:pt x="171" y="396"/>
                  </a:lnTo>
                  <a:lnTo>
                    <a:pt x="171" y="401"/>
                  </a:lnTo>
                  <a:lnTo>
                    <a:pt x="171" y="396"/>
                  </a:lnTo>
                  <a:lnTo>
                    <a:pt x="165" y="396"/>
                  </a:lnTo>
                  <a:lnTo>
                    <a:pt x="165" y="401"/>
                  </a:lnTo>
                  <a:lnTo>
                    <a:pt x="165" y="396"/>
                  </a:lnTo>
                  <a:lnTo>
                    <a:pt x="160" y="396"/>
                  </a:lnTo>
                  <a:lnTo>
                    <a:pt x="160" y="390"/>
                  </a:lnTo>
                  <a:lnTo>
                    <a:pt x="154" y="390"/>
                  </a:lnTo>
                  <a:lnTo>
                    <a:pt x="154" y="396"/>
                  </a:lnTo>
                  <a:lnTo>
                    <a:pt x="147" y="396"/>
                  </a:lnTo>
                  <a:lnTo>
                    <a:pt x="147" y="390"/>
                  </a:lnTo>
                  <a:lnTo>
                    <a:pt x="147" y="396"/>
                  </a:lnTo>
                  <a:lnTo>
                    <a:pt x="154" y="396"/>
                  </a:lnTo>
                  <a:lnTo>
                    <a:pt x="147" y="396"/>
                  </a:lnTo>
                  <a:lnTo>
                    <a:pt x="147" y="401"/>
                  </a:lnTo>
                  <a:lnTo>
                    <a:pt x="147" y="396"/>
                  </a:lnTo>
                  <a:lnTo>
                    <a:pt x="142" y="396"/>
                  </a:lnTo>
                  <a:lnTo>
                    <a:pt x="142" y="401"/>
                  </a:lnTo>
                  <a:lnTo>
                    <a:pt x="136" y="401"/>
                  </a:lnTo>
                  <a:lnTo>
                    <a:pt x="136" y="396"/>
                  </a:lnTo>
                  <a:lnTo>
                    <a:pt x="136" y="401"/>
                  </a:lnTo>
                  <a:lnTo>
                    <a:pt x="136" y="396"/>
                  </a:lnTo>
                  <a:lnTo>
                    <a:pt x="129" y="396"/>
                  </a:lnTo>
                  <a:lnTo>
                    <a:pt x="124" y="396"/>
                  </a:lnTo>
                  <a:lnTo>
                    <a:pt x="124" y="401"/>
                  </a:lnTo>
                  <a:lnTo>
                    <a:pt x="118" y="401"/>
                  </a:lnTo>
                  <a:lnTo>
                    <a:pt x="118" y="396"/>
                  </a:lnTo>
                  <a:lnTo>
                    <a:pt x="113" y="396"/>
                  </a:lnTo>
                  <a:lnTo>
                    <a:pt x="113" y="401"/>
                  </a:lnTo>
                  <a:lnTo>
                    <a:pt x="113" y="396"/>
                  </a:lnTo>
                  <a:lnTo>
                    <a:pt x="113" y="401"/>
                  </a:lnTo>
                  <a:lnTo>
                    <a:pt x="113" y="408"/>
                  </a:lnTo>
                  <a:lnTo>
                    <a:pt x="106" y="408"/>
                  </a:lnTo>
                  <a:lnTo>
                    <a:pt x="106" y="414"/>
                  </a:lnTo>
                  <a:lnTo>
                    <a:pt x="106" y="408"/>
                  </a:lnTo>
                  <a:lnTo>
                    <a:pt x="106" y="414"/>
                  </a:lnTo>
                  <a:lnTo>
                    <a:pt x="100" y="414"/>
                  </a:lnTo>
                  <a:lnTo>
                    <a:pt x="100" y="419"/>
                  </a:lnTo>
                  <a:lnTo>
                    <a:pt x="95" y="419"/>
                  </a:lnTo>
                  <a:lnTo>
                    <a:pt x="100" y="419"/>
                  </a:lnTo>
                  <a:lnTo>
                    <a:pt x="95" y="419"/>
                  </a:lnTo>
                  <a:lnTo>
                    <a:pt x="95" y="426"/>
                  </a:lnTo>
                  <a:lnTo>
                    <a:pt x="83" y="426"/>
                  </a:lnTo>
                  <a:lnTo>
                    <a:pt x="71" y="426"/>
                  </a:lnTo>
                  <a:lnTo>
                    <a:pt x="65" y="426"/>
                  </a:lnTo>
                  <a:lnTo>
                    <a:pt x="59" y="426"/>
                  </a:lnTo>
                  <a:lnTo>
                    <a:pt x="54" y="432"/>
                  </a:lnTo>
                  <a:lnTo>
                    <a:pt x="47" y="432"/>
                  </a:lnTo>
                  <a:lnTo>
                    <a:pt x="41" y="432"/>
                  </a:lnTo>
                  <a:lnTo>
                    <a:pt x="36" y="432"/>
                  </a:lnTo>
                  <a:lnTo>
                    <a:pt x="30" y="432"/>
                  </a:lnTo>
                  <a:lnTo>
                    <a:pt x="23" y="432"/>
                  </a:lnTo>
                  <a:lnTo>
                    <a:pt x="18" y="432"/>
                  </a:lnTo>
                  <a:lnTo>
                    <a:pt x="12" y="432"/>
                  </a:lnTo>
                  <a:lnTo>
                    <a:pt x="6" y="432"/>
                  </a:lnTo>
                  <a:lnTo>
                    <a:pt x="0" y="432"/>
                  </a:lnTo>
                  <a:lnTo>
                    <a:pt x="0" y="426"/>
                  </a:lnTo>
                  <a:lnTo>
                    <a:pt x="0" y="419"/>
                  </a:lnTo>
                  <a:lnTo>
                    <a:pt x="0" y="408"/>
                  </a:lnTo>
                  <a:lnTo>
                    <a:pt x="0" y="401"/>
                  </a:lnTo>
                  <a:lnTo>
                    <a:pt x="0" y="396"/>
                  </a:lnTo>
                  <a:lnTo>
                    <a:pt x="0" y="390"/>
                  </a:lnTo>
                  <a:lnTo>
                    <a:pt x="6" y="372"/>
                  </a:lnTo>
                  <a:lnTo>
                    <a:pt x="6" y="360"/>
                  </a:lnTo>
                  <a:lnTo>
                    <a:pt x="6" y="355"/>
                  </a:lnTo>
                  <a:lnTo>
                    <a:pt x="6" y="349"/>
                  </a:lnTo>
                  <a:lnTo>
                    <a:pt x="6" y="342"/>
                  </a:lnTo>
                  <a:lnTo>
                    <a:pt x="6" y="331"/>
                  </a:lnTo>
                  <a:lnTo>
                    <a:pt x="12" y="326"/>
                  </a:lnTo>
                  <a:lnTo>
                    <a:pt x="12" y="319"/>
                  </a:lnTo>
                  <a:lnTo>
                    <a:pt x="12" y="313"/>
                  </a:lnTo>
                  <a:lnTo>
                    <a:pt x="12" y="308"/>
                  </a:lnTo>
                  <a:lnTo>
                    <a:pt x="12" y="301"/>
                  </a:lnTo>
                  <a:lnTo>
                    <a:pt x="12" y="296"/>
                  </a:lnTo>
                  <a:lnTo>
                    <a:pt x="12" y="290"/>
                  </a:lnTo>
                  <a:lnTo>
                    <a:pt x="12" y="283"/>
                  </a:lnTo>
                  <a:lnTo>
                    <a:pt x="12" y="278"/>
                  </a:lnTo>
                  <a:lnTo>
                    <a:pt x="18" y="272"/>
                  </a:lnTo>
                  <a:lnTo>
                    <a:pt x="18" y="267"/>
                  </a:lnTo>
                  <a:lnTo>
                    <a:pt x="18" y="260"/>
                  </a:lnTo>
                  <a:lnTo>
                    <a:pt x="18" y="254"/>
                  </a:lnTo>
                  <a:lnTo>
                    <a:pt x="18" y="249"/>
                  </a:lnTo>
                  <a:lnTo>
                    <a:pt x="18" y="242"/>
                  </a:lnTo>
                  <a:lnTo>
                    <a:pt x="18" y="236"/>
                  </a:lnTo>
                  <a:lnTo>
                    <a:pt x="18" y="231"/>
                  </a:lnTo>
                  <a:lnTo>
                    <a:pt x="18" y="224"/>
                  </a:lnTo>
                  <a:lnTo>
                    <a:pt x="18" y="219"/>
                  </a:lnTo>
                  <a:lnTo>
                    <a:pt x="23" y="213"/>
                  </a:lnTo>
                  <a:lnTo>
                    <a:pt x="23" y="207"/>
                  </a:lnTo>
                  <a:lnTo>
                    <a:pt x="23" y="201"/>
                  </a:lnTo>
                  <a:lnTo>
                    <a:pt x="23" y="195"/>
                  </a:lnTo>
                  <a:lnTo>
                    <a:pt x="23" y="190"/>
                  </a:lnTo>
                  <a:lnTo>
                    <a:pt x="23" y="183"/>
                  </a:lnTo>
                  <a:lnTo>
                    <a:pt x="23" y="177"/>
                  </a:lnTo>
                  <a:lnTo>
                    <a:pt x="23" y="172"/>
                  </a:lnTo>
                  <a:lnTo>
                    <a:pt x="23" y="165"/>
                  </a:lnTo>
                  <a:lnTo>
                    <a:pt x="23" y="159"/>
                  </a:lnTo>
                  <a:lnTo>
                    <a:pt x="30" y="154"/>
                  </a:lnTo>
                  <a:lnTo>
                    <a:pt x="30" y="148"/>
                  </a:lnTo>
                  <a:lnTo>
                    <a:pt x="30" y="142"/>
                  </a:lnTo>
                  <a:lnTo>
                    <a:pt x="30" y="130"/>
                  </a:lnTo>
                  <a:lnTo>
                    <a:pt x="30" y="118"/>
                  </a:lnTo>
                  <a:lnTo>
                    <a:pt x="30" y="113"/>
                  </a:lnTo>
                  <a:lnTo>
                    <a:pt x="30" y="106"/>
                  </a:lnTo>
                  <a:lnTo>
                    <a:pt x="30" y="100"/>
                  </a:lnTo>
                  <a:lnTo>
                    <a:pt x="36" y="100"/>
                  </a:lnTo>
                  <a:lnTo>
                    <a:pt x="36" y="95"/>
                  </a:lnTo>
                  <a:lnTo>
                    <a:pt x="36" y="89"/>
                  </a:lnTo>
                  <a:lnTo>
                    <a:pt x="36" y="82"/>
                  </a:lnTo>
                  <a:lnTo>
                    <a:pt x="36" y="77"/>
                  </a:lnTo>
                  <a:lnTo>
                    <a:pt x="36" y="71"/>
                  </a:lnTo>
                  <a:lnTo>
                    <a:pt x="36" y="65"/>
                  </a:lnTo>
                  <a:lnTo>
                    <a:pt x="36" y="59"/>
                  </a:lnTo>
                  <a:lnTo>
                    <a:pt x="36" y="54"/>
                  </a:lnTo>
                  <a:lnTo>
                    <a:pt x="41" y="54"/>
                  </a:lnTo>
                  <a:lnTo>
                    <a:pt x="47" y="54"/>
                  </a:lnTo>
                  <a:lnTo>
                    <a:pt x="54" y="54"/>
                  </a:lnTo>
                  <a:lnTo>
                    <a:pt x="59" y="54"/>
                  </a:lnTo>
                  <a:lnTo>
                    <a:pt x="65" y="54"/>
                  </a:lnTo>
                  <a:lnTo>
                    <a:pt x="71" y="54"/>
                  </a:lnTo>
                  <a:lnTo>
                    <a:pt x="77" y="54"/>
                  </a:lnTo>
                  <a:lnTo>
                    <a:pt x="83" y="54"/>
                  </a:lnTo>
                  <a:lnTo>
                    <a:pt x="95" y="54"/>
                  </a:lnTo>
                  <a:lnTo>
                    <a:pt x="100" y="54"/>
                  </a:lnTo>
                  <a:lnTo>
                    <a:pt x="106" y="54"/>
                  </a:lnTo>
                  <a:lnTo>
                    <a:pt x="113" y="54"/>
                  </a:lnTo>
                  <a:lnTo>
                    <a:pt x="118" y="54"/>
                  </a:lnTo>
                  <a:lnTo>
                    <a:pt x="124" y="54"/>
                  </a:lnTo>
                  <a:lnTo>
                    <a:pt x="124" y="59"/>
                  </a:lnTo>
                  <a:lnTo>
                    <a:pt x="129" y="59"/>
                  </a:lnTo>
                  <a:lnTo>
                    <a:pt x="142" y="59"/>
                  </a:lnTo>
                  <a:lnTo>
                    <a:pt x="147" y="59"/>
                  </a:lnTo>
                  <a:lnTo>
                    <a:pt x="154" y="59"/>
                  </a:lnTo>
                  <a:lnTo>
                    <a:pt x="160" y="59"/>
                  </a:lnTo>
                  <a:lnTo>
                    <a:pt x="165" y="59"/>
                  </a:lnTo>
                  <a:lnTo>
                    <a:pt x="171" y="59"/>
                  </a:lnTo>
                  <a:lnTo>
                    <a:pt x="177" y="59"/>
                  </a:lnTo>
                  <a:lnTo>
                    <a:pt x="183" y="59"/>
                  </a:lnTo>
                  <a:lnTo>
                    <a:pt x="189" y="59"/>
                  </a:lnTo>
                  <a:lnTo>
                    <a:pt x="195" y="59"/>
                  </a:lnTo>
                  <a:lnTo>
                    <a:pt x="201" y="59"/>
                  </a:lnTo>
                  <a:lnTo>
                    <a:pt x="212" y="59"/>
                  </a:lnTo>
                  <a:lnTo>
                    <a:pt x="219" y="59"/>
                  </a:lnTo>
                  <a:lnTo>
                    <a:pt x="230" y="59"/>
                  </a:lnTo>
                  <a:lnTo>
                    <a:pt x="237" y="59"/>
                  </a:lnTo>
                  <a:lnTo>
                    <a:pt x="242" y="59"/>
                  </a:lnTo>
                  <a:lnTo>
                    <a:pt x="248" y="59"/>
                  </a:lnTo>
                  <a:lnTo>
                    <a:pt x="253" y="59"/>
                  </a:lnTo>
                  <a:lnTo>
                    <a:pt x="260" y="59"/>
                  </a:lnTo>
                  <a:lnTo>
                    <a:pt x="266" y="59"/>
                  </a:lnTo>
                  <a:lnTo>
                    <a:pt x="271" y="59"/>
                  </a:lnTo>
                  <a:lnTo>
                    <a:pt x="278" y="59"/>
                  </a:lnTo>
                  <a:lnTo>
                    <a:pt x="283" y="59"/>
                  </a:lnTo>
                  <a:lnTo>
                    <a:pt x="289" y="59"/>
                  </a:lnTo>
                  <a:lnTo>
                    <a:pt x="301" y="59"/>
                  </a:lnTo>
                  <a:lnTo>
                    <a:pt x="307" y="59"/>
                  </a:lnTo>
                  <a:lnTo>
                    <a:pt x="312" y="59"/>
                  </a:lnTo>
                  <a:lnTo>
                    <a:pt x="319" y="59"/>
                  </a:lnTo>
                  <a:lnTo>
                    <a:pt x="325" y="59"/>
                  </a:lnTo>
                  <a:lnTo>
                    <a:pt x="330" y="59"/>
                  </a:lnTo>
                  <a:lnTo>
                    <a:pt x="330" y="65"/>
                  </a:lnTo>
                  <a:lnTo>
                    <a:pt x="336" y="65"/>
                  </a:lnTo>
                  <a:lnTo>
                    <a:pt x="343" y="65"/>
                  </a:lnTo>
                  <a:lnTo>
                    <a:pt x="348" y="65"/>
                  </a:lnTo>
                  <a:lnTo>
                    <a:pt x="354" y="65"/>
                  </a:lnTo>
                  <a:lnTo>
                    <a:pt x="360" y="65"/>
                  </a:lnTo>
                  <a:lnTo>
                    <a:pt x="366" y="65"/>
                  </a:lnTo>
                  <a:lnTo>
                    <a:pt x="372" y="65"/>
                  </a:lnTo>
                  <a:lnTo>
                    <a:pt x="377" y="65"/>
                  </a:lnTo>
                  <a:lnTo>
                    <a:pt x="384" y="65"/>
                  </a:lnTo>
                  <a:lnTo>
                    <a:pt x="389" y="65"/>
                  </a:lnTo>
                  <a:lnTo>
                    <a:pt x="395" y="65"/>
                  </a:lnTo>
                  <a:lnTo>
                    <a:pt x="395" y="59"/>
                  </a:lnTo>
                  <a:lnTo>
                    <a:pt x="395" y="54"/>
                  </a:lnTo>
                  <a:lnTo>
                    <a:pt x="395" y="47"/>
                  </a:lnTo>
                  <a:lnTo>
                    <a:pt x="395" y="41"/>
                  </a:lnTo>
                  <a:lnTo>
                    <a:pt x="395" y="36"/>
                  </a:lnTo>
                  <a:lnTo>
                    <a:pt x="395" y="23"/>
                  </a:lnTo>
                  <a:lnTo>
                    <a:pt x="402" y="23"/>
                  </a:lnTo>
                  <a:lnTo>
                    <a:pt x="407" y="23"/>
                  </a:lnTo>
                  <a:lnTo>
                    <a:pt x="413" y="23"/>
                  </a:lnTo>
                  <a:lnTo>
                    <a:pt x="413" y="18"/>
                  </a:lnTo>
                  <a:lnTo>
                    <a:pt x="413" y="12"/>
                  </a:lnTo>
                  <a:lnTo>
                    <a:pt x="413" y="6"/>
                  </a:lnTo>
                  <a:lnTo>
                    <a:pt x="413" y="0"/>
                  </a:lnTo>
                  <a:lnTo>
                    <a:pt x="418" y="0"/>
                  </a:lnTo>
                  <a:lnTo>
                    <a:pt x="425" y="0"/>
                  </a:lnTo>
                  <a:lnTo>
                    <a:pt x="431" y="0"/>
                  </a:lnTo>
                  <a:lnTo>
                    <a:pt x="436" y="0"/>
                  </a:lnTo>
                  <a:lnTo>
                    <a:pt x="443" y="0"/>
                  </a:lnTo>
                  <a:lnTo>
                    <a:pt x="449" y="0"/>
                  </a:lnTo>
                  <a:lnTo>
                    <a:pt x="454" y="6"/>
                  </a:lnTo>
                  <a:lnTo>
                    <a:pt x="461" y="6"/>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Freeform 23">
              <a:extLst>
                <a:ext uri="{FF2B5EF4-FFF2-40B4-BE49-F238E27FC236}">
                  <a16:creationId xmlns:a16="http://schemas.microsoft.com/office/drawing/2014/main" id="{8D2A3B65-F17F-CAED-FA6D-1B090ECC8B4F}"/>
                </a:ext>
              </a:extLst>
            </p:cNvPr>
            <p:cNvSpPr>
              <a:spLocks/>
            </p:cNvSpPr>
            <p:nvPr/>
          </p:nvSpPr>
          <p:spPr bwMode="auto">
            <a:xfrm>
              <a:off x="5286375" y="3114675"/>
              <a:ext cx="176212" cy="187325"/>
            </a:xfrm>
            <a:custGeom>
              <a:avLst/>
              <a:gdLst>
                <a:gd name="T0" fmla="*/ 47 w 111"/>
                <a:gd name="T1" fmla="*/ 107 h 118"/>
                <a:gd name="T2" fmla="*/ 53 w 111"/>
                <a:gd name="T3" fmla="*/ 107 h 118"/>
                <a:gd name="T4" fmla="*/ 59 w 111"/>
                <a:gd name="T5" fmla="*/ 107 h 118"/>
                <a:gd name="T6" fmla="*/ 70 w 111"/>
                <a:gd name="T7" fmla="*/ 113 h 118"/>
                <a:gd name="T8" fmla="*/ 77 w 111"/>
                <a:gd name="T9" fmla="*/ 113 h 118"/>
                <a:gd name="T10" fmla="*/ 83 w 111"/>
                <a:gd name="T11" fmla="*/ 113 h 118"/>
                <a:gd name="T12" fmla="*/ 94 w 111"/>
                <a:gd name="T13" fmla="*/ 107 h 118"/>
                <a:gd name="T14" fmla="*/ 111 w 111"/>
                <a:gd name="T15" fmla="*/ 107 h 118"/>
                <a:gd name="T16" fmla="*/ 106 w 111"/>
                <a:gd name="T17" fmla="*/ 95 h 118"/>
                <a:gd name="T18" fmla="*/ 100 w 111"/>
                <a:gd name="T19" fmla="*/ 83 h 118"/>
                <a:gd name="T20" fmla="*/ 94 w 111"/>
                <a:gd name="T21" fmla="*/ 72 h 118"/>
                <a:gd name="T22" fmla="*/ 94 w 111"/>
                <a:gd name="T23" fmla="*/ 65 h 118"/>
                <a:gd name="T24" fmla="*/ 94 w 111"/>
                <a:gd name="T25" fmla="*/ 59 h 118"/>
                <a:gd name="T26" fmla="*/ 88 w 111"/>
                <a:gd name="T27" fmla="*/ 59 h 118"/>
                <a:gd name="T28" fmla="*/ 88 w 111"/>
                <a:gd name="T29" fmla="*/ 54 h 118"/>
                <a:gd name="T30" fmla="*/ 88 w 111"/>
                <a:gd name="T31" fmla="*/ 48 h 118"/>
                <a:gd name="T32" fmla="*/ 88 w 111"/>
                <a:gd name="T33" fmla="*/ 30 h 118"/>
                <a:gd name="T34" fmla="*/ 70 w 111"/>
                <a:gd name="T35" fmla="*/ 30 h 118"/>
                <a:gd name="T36" fmla="*/ 65 w 111"/>
                <a:gd name="T37" fmla="*/ 30 h 118"/>
                <a:gd name="T38" fmla="*/ 59 w 111"/>
                <a:gd name="T39" fmla="*/ 18 h 118"/>
                <a:gd name="T40" fmla="*/ 65 w 111"/>
                <a:gd name="T41" fmla="*/ 6 h 118"/>
                <a:gd name="T42" fmla="*/ 53 w 111"/>
                <a:gd name="T43" fmla="*/ 6 h 118"/>
                <a:gd name="T44" fmla="*/ 47 w 111"/>
                <a:gd name="T45" fmla="*/ 6 h 118"/>
                <a:gd name="T46" fmla="*/ 53 w 111"/>
                <a:gd name="T47" fmla="*/ 6 h 118"/>
                <a:gd name="T48" fmla="*/ 53 w 111"/>
                <a:gd name="T49" fmla="*/ 0 h 118"/>
                <a:gd name="T50" fmla="*/ 47 w 111"/>
                <a:gd name="T51" fmla="*/ 0 h 118"/>
                <a:gd name="T52" fmla="*/ 41 w 111"/>
                <a:gd name="T53" fmla="*/ 13 h 118"/>
                <a:gd name="T54" fmla="*/ 41 w 111"/>
                <a:gd name="T55" fmla="*/ 18 h 118"/>
                <a:gd name="T56" fmla="*/ 29 w 111"/>
                <a:gd name="T57" fmla="*/ 13 h 118"/>
                <a:gd name="T58" fmla="*/ 24 w 111"/>
                <a:gd name="T59" fmla="*/ 13 h 118"/>
                <a:gd name="T60" fmla="*/ 24 w 111"/>
                <a:gd name="T61" fmla="*/ 30 h 118"/>
                <a:gd name="T62" fmla="*/ 18 w 111"/>
                <a:gd name="T63" fmla="*/ 42 h 118"/>
                <a:gd name="T64" fmla="*/ 6 w 111"/>
                <a:gd name="T65" fmla="*/ 48 h 118"/>
                <a:gd name="T66" fmla="*/ 6 w 111"/>
                <a:gd name="T67" fmla="*/ 54 h 118"/>
                <a:gd name="T68" fmla="*/ 11 w 111"/>
                <a:gd name="T69" fmla="*/ 54 h 118"/>
                <a:gd name="T70" fmla="*/ 6 w 111"/>
                <a:gd name="T71" fmla="*/ 65 h 118"/>
                <a:gd name="T72" fmla="*/ 6 w 111"/>
                <a:gd name="T73" fmla="*/ 72 h 118"/>
                <a:gd name="T74" fmla="*/ 0 w 111"/>
                <a:gd name="T75" fmla="*/ 83 h 118"/>
                <a:gd name="T76" fmla="*/ 6 w 111"/>
                <a:gd name="T77" fmla="*/ 95 h 118"/>
                <a:gd name="T78" fmla="*/ 11 w 111"/>
                <a:gd name="T79" fmla="*/ 95 h 118"/>
                <a:gd name="T80" fmla="*/ 24 w 111"/>
                <a:gd name="T81" fmla="*/ 100 h 118"/>
                <a:gd name="T82" fmla="*/ 24 w 111"/>
                <a:gd name="T83" fmla="*/ 10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118">
                  <a:moveTo>
                    <a:pt x="36" y="107"/>
                  </a:moveTo>
                  <a:lnTo>
                    <a:pt x="41" y="107"/>
                  </a:lnTo>
                  <a:lnTo>
                    <a:pt x="47" y="107"/>
                  </a:lnTo>
                  <a:lnTo>
                    <a:pt x="47" y="100"/>
                  </a:lnTo>
                  <a:lnTo>
                    <a:pt x="53" y="100"/>
                  </a:lnTo>
                  <a:lnTo>
                    <a:pt x="53" y="107"/>
                  </a:lnTo>
                  <a:lnTo>
                    <a:pt x="53" y="100"/>
                  </a:lnTo>
                  <a:lnTo>
                    <a:pt x="53" y="107"/>
                  </a:lnTo>
                  <a:lnTo>
                    <a:pt x="59" y="107"/>
                  </a:lnTo>
                  <a:lnTo>
                    <a:pt x="59" y="113"/>
                  </a:lnTo>
                  <a:lnTo>
                    <a:pt x="65" y="113"/>
                  </a:lnTo>
                  <a:lnTo>
                    <a:pt x="70" y="113"/>
                  </a:lnTo>
                  <a:lnTo>
                    <a:pt x="70" y="118"/>
                  </a:lnTo>
                  <a:lnTo>
                    <a:pt x="77" y="118"/>
                  </a:lnTo>
                  <a:lnTo>
                    <a:pt x="77" y="113"/>
                  </a:lnTo>
                  <a:lnTo>
                    <a:pt x="83" y="113"/>
                  </a:lnTo>
                  <a:lnTo>
                    <a:pt x="83" y="107"/>
                  </a:lnTo>
                  <a:lnTo>
                    <a:pt x="83" y="113"/>
                  </a:lnTo>
                  <a:lnTo>
                    <a:pt x="88" y="113"/>
                  </a:lnTo>
                  <a:lnTo>
                    <a:pt x="94" y="113"/>
                  </a:lnTo>
                  <a:lnTo>
                    <a:pt x="94" y="107"/>
                  </a:lnTo>
                  <a:lnTo>
                    <a:pt x="100" y="107"/>
                  </a:lnTo>
                  <a:lnTo>
                    <a:pt x="106" y="107"/>
                  </a:lnTo>
                  <a:lnTo>
                    <a:pt x="111" y="107"/>
                  </a:lnTo>
                  <a:lnTo>
                    <a:pt x="111" y="100"/>
                  </a:lnTo>
                  <a:lnTo>
                    <a:pt x="106" y="100"/>
                  </a:lnTo>
                  <a:lnTo>
                    <a:pt x="106" y="95"/>
                  </a:lnTo>
                  <a:lnTo>
                    <a:pt x="106" y="89"/>
                  </a:lnTo>
                  <a:lnTo>
                    <a:pt x="100" y="89"/>
                  </a:lnTo>
                  <a:lnTo>
                    <a:pt x="100" y="83"/>
                  </a:lnTo>
                  <a:lnTo>
                    <a:pt x="100" y="77"/>
                  </a:lnTo>
                  <a:lnTo>
                    <a:pt x="100" y="72"/>
                  </a:lnTo>
                  <a:lnTo>
                    <a:pt x="94" y="72"/>
                  </a:lnTo>
                  <a:lnTo>
                    <a:pt x="94" y="65"/>
                  </a:lnTo>
                  <a:lnTo>
                    <a:pt x="100" y="65"/>
                  </a:lnTo>
                  <a:lnTo>
                    <a:pt x="94" y="65"/>
                  </a:lnTo>
                  <a:lnTo>
                    <a:pt x="94" y="59"/>
                  </a:lnTo>
                  <a:lnTo>
                    <a:pt x="100" y="59"/>
                  </a:lnTo>
                  <a:lnTo>
                    <a:pt x="94" y="59"/>
                  </a:lnTo>
                  <a:lnTo>
                    <a:pt x="88" y="59"/>
                  </a:lnTo>
                  <a:lnTo>
                    <a:pt x="88" y="65"/>
                  </a:lnTo>
                  <a:lnTo>
                    <a:pt x="88" y="59"/>
                  </a:lnTo>
                  <a:lnTo>
                    <a:pt x="83" y="59"/>
                  </a:lnTo>
                  <a:lnTo>
                    <a:pt x="88" y="59"/>
                  </a:lnTo>
                  <a:lnTo>
                    <a:pt x="88" y="54"/>
                  </a:lnTo>
                  <a:lnTo>
                    <a:pt x="83" y="54"/>
                  </a:lnTo>
                  <a:lnTo>
                    <a:pt x="83" y="48"/>
                  </a:lnTo>
                  <a:lnTo>
                    <a:pt x="88" y="48"/>
                  </a:lnTo>
                  <a:lnTo>
                    <a:pt x="88" y="42"/>
                  </a:lnTo>
                  <a:lnTo>
                    <a:pt x="88" y="36"/>
                  </a:lnTo>
                  <a:lnTo>
                    <a:pt x="88" y="30"/>
                  </a:lnTo>
                  <a:lnTo>
                    <a:pt x="83" y="30"/>
                  </a:lnTo>
                  <a:lnTo>
                    <a:pt x="77" y="30"/>
                  </a:lnTo>
                  <a:lnTo>
                    <a:pt x="70" y="30"/>
                  </a:lnTo>
                  <a:lnTo>
                    <a:pt x="70" y="36"/>
                  </a:lnTo>
                  <a:lnTo>
                    <a:pt x="65" y="36"/>
                  </a:lnTo>
                  <a:lnTo>
                    <a:pt x="65" y="30"/>
                  </a:lnTo>
                  <a:lnTo>
                    <a:pt x="65" y="24"/>
                  </a:lnTo>
                  <a:lnTo>
                    <a:pt x="59" y="24"/>
                  </a:lnTo>
                  <a:lnTo>
                    <a:pt x="59" y="18"/>
                  </a:lnTo>
                  <a:lnTo>
                    <a:pt x="59" y="13"/>
                  </a:lnTo>
                  <a:lnTo>
                    <a:pt x="65" y="13"/>
                  </a:lnTo>
                  <a:lnTo>
                    <a:pt x="65" y="6"/>
                  </a:lnTo>
                  <a:lnTo>
                    <a:pt x="59" y="6"/>
                  </a:lnTo>
                  <a:lnTo>
                    <a:pt x="53" y="0"/>
                  </a:lnTo>
                  <a:lnTo>
                    <a:pt x="53" y="6"/>
                  </a:lnTo>
                  <a:lnTo>
                    <a:pt x="47" y="6"/>
                  </a:lnTo>
                  <a:lnTo>
                    <a:pt x="53" y="6"/>
                  </a:lnTo>
                  <a:lnTo>
                    <a:pt x="47" y="6"/>
                  </a:lnTo>
                  <a:lnTo>
                    <a:pt x="53" y="6"/>
                  </a:lnTo>
                  <a:lnTo>
                    <a:pt x="53" y="0"/>
                  </a:lnTo>
                  <a:lnTo>
                    <a:pt x="53" y="6"/>
                  </a:lnTo>
                  <a:lnTo>
                    <a:pt x="53" y="0"/>
                  </a:lnTo>
                  <a:lnTo>
                    <a:pt x="53" y="6"/>
                  </a:lnTo>
                  <a:lnTo>
                    <a:pt x="53" y="0"/>
                  </a:lnTo>
                  <a:lnTo>
                    <a:pt x="47" y="0"/>
                  </a:lnTo>
                  <a:lnTo>
                    <a:pt x="47" y="6"/>
                  </a:lnTo>
                  <a:lnTo>
                    <a:pt x="47" y="0"/>
                  </a:lnTo>
                  <a:lnTo>
                    <a:pt x="47" y="6"/>
                  </a:lnTo>
                  <a:lnTo>
                    <a:pt x="47" y="13"/>
                  </a:lnTo>
                  <a:lnTo>
                    <a:pt x="41" y="13"/>
                  </a:lnTo>
                  <a:lnTo>
                    <a:pt x="41" y="18"/>
                  </a:lnTo>
                  <a:lnTo>
                    <a:pt x="41" y="24"/>
                  </a:lnTo>
                  <a:lnTo>
                    <a:pt x="41" y="18"/>
                  </a:lnTo>
                  <a:lnTo>
                    <a:pt x="36" y="18"/>
                  </a:lnTo>
                  <a:lnTo>
                    <a:pt x="36" y="13"/>
                  </a:lnTo>
                  <a:lnTo>
                    <a:pt x="29" y="13"/>
                  </a:lnTo>
                  <a:lnTo>
                    <a:pt x="29" y="6"/>
                  </a:lnTo>
                  <a:lnTo>
                    <a:pt x="24" y="6"/>
                  </a:lnTo>
                  <a:lnTo>
                    <a:pt x="24" y="13"/>
                  </a:lnTo>
                  <a:lnTo>
                    <a:pt x="24" y="18"/>
                  </a:lnTo>
                  <a:lnTo>
                    <a:pt x="24" y="24"/>
                  </a:lnTo>
                  <a:lnTo>
                    <a:pt x="24" y="30"/>
                  </a:lnTo>
                  <a:lnTo>
                    <a:pt x="24" y="36"/>
                  </a:lnTo>
                  <a:lnTo>
                    <a:pt x="24" y="42"/>
                  </a:lnTo>
                  <a:lnTo>
                    <a:pt x="18" y="42"/>
                  </a:lnTo>
                  <a:lnTo>
                    <a:pt x="11" y="42"/>
                  </a:lnTo>
                  <a:lnTo>
                    <a:pt x="6" y="42"/>
                  </a:lnTo>
                  <a:lnTo>
                    <a:pt x="6" y="48"/>
                  </a:lnTo>
                  <a:lnTo>
                    <a:pt x="6" y="54"/>
                  </a:lnTo>
                  <a:lnTo>
                    <a:pt x="11" y="54"/>
                  </a:lnTo>
                  <a:lnTo>
                    <a:pt x="6" y="54"/>
                  </a:lnTo>
                  <a:lnTo>
                    <a:pt x="11" y="54"/>
                  </a:lnTo>
                  <a:lnTo>
                    <a:pt x="6" y="54"/>
                  </a:lnTo>
                  <a:lnTo>
                    <a:pt x="11" y="54"/>
                  </a:lnTo>
                  <a:lnTo>
                    <a:pt x="6" y="54"/>
                  </a:lnTo>
                  <a:lnTo>
                    <a:pt x="6" y="59"/>
                  </a:lnTo>
                  <a:lnTo>
                    <a:pt x="6" y="65"/>
                  </a:lnTo>
                  <a:lnTo>
                    <a:pt x="0" y="65"/>
                  </a:lnTo>
                  <a:lnTo>
                    <a:pt x="6" y="65"/>
                  </a:lnTo>
                  <a:lnTo>
                    <a:pt x="6" y="72"/>
                  </a:lnTo>
                  <a:lnTo>
                    <a:pt x="6" y="77"/>
                  </a:lnTo>
                  <a:lnTo>
                    <a:pt x="0" y="77"/>
                  </a:lnTo>
                  <a:lnTo>
                    <a:pt x="0" y="83"/>
                  </a:lnTo>
                  <a:lnTo>
                    <a:pt x="0" y="89"/>
                  </a:lnTo>
                  <a:lnTo>
                    <a:pt x="6" y="89"/>
                  </a:lnTo>
                  <a:lnTo>
                    <a:pt x="6" y="95"/>
                  </a:lnTo>
                  <a:lnTo>
                    <a:pt x="6" y="100"/>
                  </a:lnTo>
                  <a:lnTo>
                    <a:pt x="11" y="100"/>
                  </a:lnTo>
                  <a:lnTo>
                    <a:pt x="11" y="95"/>
                  </a:lnTo>
                  <a:lnTo>
                    <a:pt x="18" y="95"/>
                  </a:lnTo>
                  <a:lnTo>
                    <a:pt x="24" y="95"/>
                  </a:lnTo>
                  <a:lnTo>
                    <a:pt x="24" y="100"/>
                  </a:lnTo>
                  <a:lnTo>
                    <a:pt x="24" y="107"/>
                  </a:lnTo>
                  <a:lnTo>
                    <a:pt x="24" y="113"/>
                  </a:lnTo>
                  <a:lnTo>
                    <a:pt x="24" y="107"/>
                  </a:lnTo>
                  <a:lnTo>
                    <a:pt x="29" y="107"/>
                  </a:lnTo>
                  <a:lnTo>
                    <a:pt x="36" y="107"/>
                  </a:lnTo>
                  <a:close/>
                </a:path>
              </a:pathLst>
            </a:custGeom>
            <a:solidFill>
              <a:srgbClr val="B4C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Freeform 24">
              <a:extLst>
                <a:ext uri="{FF2B5EF4-FFF2-40B4-BE49-F238E27FC236}">
                  <a16:creationId xmlns:a16="http://schemas.microsoft.com/office/drawing/2014/main" id="{E760880B-CAE2-4D6D-A6EC-D09468FC623C}"/>
                </a:ext>
              </a:extLst>
            </p:cNvPr>
            <p:cNvSpPr>
              <a:spLocks/>
            </p:cNvSpPr>
            <p:nvPr/>
          </p:nvSpPr>
          <p:spPr bwMode="auto">
            <a:xfrm>
              <a:off x="5286375" y="3114675"/>
              <a:ext cx="176212" cy="187325"/>
            </a:xfrm>
            <a:custGeom>
              <a:avLst/>
              <a:gdLst>
                <a:gd name="T0" fmla="*/ 47 w 111"/>
                <a:gd name="T1" fmla="*/ 107 h 118"/>
                <a:gd name="T2" fmla="*/ 53 w 111"/>
                <a:gd name="T3" fmla="*/ 107 h 118"/>
                <a:gd name="T4" fmla="*/ 59 w 111"/>
                <a:gd name="T5" fmla="*/ 107 h 118"/>
                <a:gd name="T6" fmla="*/ 70 w 111"/>
                <a:gd name="T7" fmla="*/ 113 h 118"/>
                <a:gd name="T8" fmla="*/ 77 w 111"/>
                <a:gd name="T9" fmla="*/ 113 h 118"/>
                <a:gd name="T10" fmla="*/ 83 w 111"/>
                <a:gd name="T11" fmla="*/ 113 h 118"/>
                <a:gd name="T12" fmla="*/ 94 w 111"/>
                <a:gd name="T13" fmla="*/ 107 h 118"/>
                <a:gd name="T14" fmla="*/ 111 w 111"/>
                <a:gd name="T15" fmla="*/ 107 h 118"/>
                <a:gd name="T16" fmla="*/ 106 w 111"/>
                <a:gd name="T17" fmla="*/ 95 h 118"/>
                <a:gd name="T18" fmla="*/ 100 w 111"/>
                <a:gd name="T19" fmla="*/ 83 h 118"/>
                <a:gd name="T20" fmla="*/ 94 w 111"/>
                <a:gd name="T21" fmla="*/ 72 h 118"/>
                <a:gd name="T22" fmla="*/ 94 w 111"/>
                <a:gd name="T23" fmla="*/ 65 h 118"/>
                <a:gd name="T24" fmla="*/ 94 w 111"/>
                <a:gd name="T25" fmla="*/ 59 h 118"/>
                <a:gd name="T26" fmla="*/ 88 w 111"/>
                <a:gd name="T27" fmla="*/ 59 h 118"/>
                <a:gd name="T28" fmla="*/ 88 w 111"/>
                <a:gd name="T29" fmla="*/ 54 h 118"/>
                <a:gd name="T30" fmla="*/ 88 w 111"/>
                <a:gd name="T31" fmla="*/ 48 h 118"/>
                <a:gd name="T32" fmla="*/ 88 w 111"/>
                <a:gd name="T33" fmla="*/ 30 h 118"/>
                <a:gd name="T34" fmla="*/ 70 w 111"/>
                <a:gd name="T35" fmla="*/ 30 h 118"/>
                <a:gd name="T36" fmla="*/ 65 w 111"/>
                <a:gd name="T37" fmla="*/ 30 h 118"/>
                <a:gd name="T38" fmla="*/ 59 w 111"/>
                <a:gd name="T39" fmla="*/ 18 h 118"/>
                <a:gd name="T40" fmla="*/ 65 w 111"/>
                <a:gd name="T41" fmla="*/ 6 h 118"/>
                <a:gd name="T42" fmla="*/ 53 w 111"/>
                <a:gd name="T43" fmla="*/ 6 h 118"/>
                <a:gd name="T44" fmla="*/ 47 w 111"/>
                <a:gd name="T45" fmla="*/ 6 h 118"/>
                <a:gd name="T46" fmla="*/ 53 w 111"/>
                <a:gd name="T47" fmla="*/ 6 h 118"/>
                <a:gd name="T48" fmla="*/ 53 w 111"/>
                <a:gd name="T49" fmla="*/ 0 h 118"/>
                <a:gd name="T50" fmla="*/ 47 w 111"/>
                <a:gd name="T51" fmla="*/ 0 h 118"/>
                <a:gd name="T52" fmla="*/ 41 w 111"/>
                <a:gd name="T53" fmla="*/ 13 h 118"/>
                <a:gd name="T54" fmla="*/ 41 w 111"/>
                <a:gd name="T55" fmla="*/ 18 h 118"/>
                <a:gd name="T56" fmla="*/ 29 w 111"/>
                <a:gd name="T57" fmla="*/ 13 h 118"/>
                <a:gd name="T58" fmla="*/ 24 w 111"/>
                <a:gd name="T59" fmla="*/ 13 h 118"/>
                <a:gd name="T60" fmla="*/ 24 w 111"/>
                <a:gd name="T61" fmla="*/ 30 h 118"/>
                <a:gd name="T62" fmla="*/ 18 w 111"/>
                <a:gd name="T63" fmla="*/ 42 h 118"/>
                <a:gd name="T64" fmla="*/ 6 w 111"/>
                <a:gd name="T65" fmla="*/ 48 h 118"/>
                <a:gd name="T66" fmla="*/ 6 w 111"/>
                <a:gd name="T67" fmla="*/ 54 h 118"/>
                <a:gd name="T68" fmla="*/ 11 w 111"/>
                <a:gd name="T69" fmla="*/ 54 h 118"/>
                <a:gd name="T70" fmla="*/ 6 w 111"/>
                <a:gd name="T71" fmla="*/ 65 h 118"/>
                <a:gd name="T72" fmla="*/ 6 w 111"/>
                <a:gd name="T73" fmla="*/ 72 h 118"/>
                <a:gd name="T74" fmla="*/ 0 w 111"/>
                <a:gd name="T75" fmla="*/ 83 h 118"/>
                <a:gd name="T76" fmla="*/ 6 w 111"/>
                <a:gd name="T77" fmla="*/ 95 h 118"/>
                <a:gd name="T78" fmla="*/ 11 w 111"/>
                <a:gd name="T79" fmla="*/ 95 h 118"/>
                <a:gd name="T80" fmla="*/ 24 w 111"/>
                <a:gd name="T81" fmla="*/ 100 h 118"/>
                <a:gd name="T82" fmla="*/ 24 w 111"/>
                <a:gd name="T83" fmla="*/ 10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118">
                  <a:moveTo>
                    <a:pt x="36" y="107"/>
                  </a:moveTo>
                  <a:lnTo>
                    <a:pt x="41" y="107"/>
                  </a:lnTo>
                  <a:lnTo>
                    <a:pt x="47" y="107"/>
                  </a:lnTo>
                  <a:lnTo>
                    <a:pt x="47" y="100"/>
                  </a:lnTo>
                  <a:lnTo>
                    <a:pt x="53" y="100"/>
                  </a:lnTo>
                  <a:lnTo>
                    <a:pt x="53" y="107"/>
                  </a:lnTo>
                  <a:lnTo>
                    <a:pt x="53" y="100"/>
                  </a:lnTo>
                  <a:lnTo>
                    <a:pt x="53" y="107"/>
                  </a:lnTo>
                  <a:lnTo>
                    <a:pt x="59" y="107"/>
                  </a:lnTo>
                  <a:lnTo>
                    <a:pt x="59" y="113"/>
                  </a:lnTo>
                  <a:lnTo>
                    <a:pt x="65" y="113"/>
                  </a:lnTo>
                  <a:lnTo>
                    <a:pt x="70" y="113"/>
                  </a:lnTo>
                  <a:lnTo>
                    <a:pt x="70" y="118"/>
                  </a:lnTo>
                  <a:lnTo>
                    <a:pt x="77" y="118"/>
                  </a:lnTo>
                  <a:lnTo>
                    <a:pt x="77" y="113"/>
                  </a:lnTo>
                  <a:lnTo>
                    <a:pt x="83" y="113"/>
                  </a:lnTo>
                  <a:lnTo>
                    <a:pt x="83" y="107"/>
                  </a:lnTo>
                  <a:lnTo>
                    <a:pt x="83" y="113"/>
                  </a:lnTo>
                  <a:lnTo>
                    <a:pt x="88" y="113"/>
                  </a:lnTo>
                  <a:lnTo>
                    <a:pt x="94" y="113"/>
                  </a:lnTo>
                  <a:lnTo>
                    <a:pt x="94" y="107"/>
                  </a:lnTo>
                  <a:lnTo>
                    <a:pt x="100" y="107"/>
                  </a:lnTo>
                  <a:lnTo>
                    <a:pt x="106" y="107"/>
                  </a:lnTo>
                  <a:lnTo>
                    <a:pt x="111" y="107"/>
                  </a:lnTo>
                  <a:lnTo>
                    <a:pt x="111" y="100"/>
                  </a:lnTo>
                  <a:lnTo>
                    <a:pt x="106" y="100"/>
                  </a:lnTo>
                  <a:lnTo>
                    <a:pt x="106" y="95"/>
                  </a:lnTo>
                  <a:lnTo>
                    <a:pt x="106" y="89"/>
                  </a:lnTo>
                  <a:lnTo>
                    <a:pt x="100" y="89"/>
                  </a:lnTo>
                  <a:lnTo>
                    <a:pt x="100" y="83"/>
                  </a:lnTo>
                  <a:lnTo>
                    <a:pt x="100" y="77"/>
                  </a:lnTo>
                  <a:lnTo>
                    <a:pt x="100" y="72"/>
                  </a:lnTo>
                  <a:lnTo>
                    <a:pt x="94" y="72"/>
                  </a:lnTo>
                  <a:lnTo>
                    <a:pt x="94" y="65"/>
                  </a:lnTo>
                  <a:lnTo>
                    <a:pt x="100" y="65"/>
                  </a:lnTo>
                  <a:lnTo>
                    <a:pt x="94" y="65"/>
                  </a:lnTo>
                  <a:lnTo>
                    <a:pt x="94" y="59"/>
                  </a:lnTo>
                  <a:lnTo>
                    <a:pt x="100" y="59"/>
                  </a:lnTo>
                  <a:lnTo>
                    <a:pt x="94" y="59"/>
                  </a:lnTo>
                  <a:lnTo>
                    <a:pt x="88" y="59"/>
                  </a:lnTo>
                  <a:lnTo>
                    <a:pt x="88" y="65"/>
                  </a:lnTo>
                  <a:lnTo>
                    <a:pt x="88" y="59"/>
                  </a:lnTo>
                  <a:lnTo>
                    <a:pt x="83" y="59"/>
                  </a:lnTo>
                  <a:lnTo>
                    <a:pt x="88" y="59"/>
                  </a:lnTo>
                  <a:lnTo>
                    <a:pt x="88" y="54"/>
                  </a:lnTo>
                  <a:lnTo>
                    <a:pt x="83" y="54"/>
                  </a:lnTo>
                  <a:lnTo>
                    <a:pt x="83" y="48"/>
                  </a:lnTo>
                  <a:lnTo>
                    <a:pt x="88" y="48"/>
                  </a:lnTo>
                  <a:lnTo>
                    <a:pt x="88" y="42"/>
                  </a:lnTo>
                  <a:lnTo>
                    <a:pt x="88" y="36"/>
                  </a:lnTo>
                  <a:lnTo>
                    <a:pt x="88" y="30"/>
                  </a:lnTo>
                  <a:lnTo>
                    <a:pt x="83" y="30"/>
                  </a:lnTo>
                  <a:lnTo>
                    <a:pt x="77" y="30"/>
                  </a:lnTo>
                  <a:lnTo>
                    <a:pt x="70" y="30"/>
                  </a:lnTo>
                  <a:lnTo>
                    <a:pt x="70" y="36"/>
                  </a:lnTo>
                  <a:lnTo>
                    <a:pt x="65" y="36"/>
                  </a:lnTo>
                  <a:lnTo>
                    <a:pt x="65" y="30"/>
                  </a:lnTo>
                  <a:lnTo>
                    <a:pt x="65" y="24"/>
                  </a:lnTo>
                  <a:lnTo>
                    <a:pt x="59" y="24"/>
                  </a:lnTo>
                  <a:lnTo>
                    <a:pt x="59" y="18"/>
                  </a:lnTo>
                  <a:lnTo>
                    <a:pt x="59" y="13"/>
                  </a:lnTo>
                  <a:lnTo>
                    <a:pt x="65" y="13"/>
                  </a:lnTo>
                  <a:lnTo>
                    <a:pt x="65" y="6"/>
                  </a:lnTo>
                  <a:lnTo>
                    <a:pt x="59" y="6"/>
                  </a:lnTo>
                  <a:lnTo>
                    <a:pt x="53" y="0"/>
                  </a:lnTo>
                  <a:lnTo>
                    <a:pt x="53" y="6"/>
                  </a:lnTo>
                  <a:lnTo>
                    <a:pt x="47" y="6"/>
                  </a:lnTo>
                  <a:lnTo>
                    <a:pt x="53" y="6"/>
                  </a:lnTo>
                  <a:lnTo>
                    <a:pt x="47" y="6"/>
                  </a:lnTo>
                  <a:lnTo>
                    <a:pt x="53" y="6"/>
                  </a:lnTo>
                  <a:lnTo>
                    <a:pt x="53" y="0"/>
                  </a:lnTo>
                  <a:lnTo>
                    <a:pt x="53" y="6"/>
                  </a:lnTo>
                  <a:lnTo>
                    <a:pt x="53" y="0"/>
                  </a:lnTo>
                  <a:lnTo>
                    <a:pt x="53" y="6"/>
                  </a:lnTo>
                  <a:lnTo>
                    <a:pt x="53" y="0"/>
                  </a:lnTo>
                  <a:lnTo>
                    <a:pt x="47" y="0"/>
                  </a:lnTo>
                  <a:lnTo>
                    <a:pt x="47" y="6"/>
                  </a:lnTo>
                  <a:lnTo>
                    <a:pt x="47" y="0"/>
                  </a:lnTo>
                  <a:lnTo>
                    <a:pt x="47" y="6"/>
                  </a:lnTo>
                  <a:lnTo>
                    <a:pt x="47" y="13"/>
                  </a:lnTo>
                  <a:lnTo>
                    <a:pt x="41" y="13"/>
                  </a:lnTo>
                  <a:lnTo>
                    <a:pt x="41" y="18"/>
                  </a:lnTo>
                  <a:lnTo>
                    <a:pt x="41" y="24"/>
                  </a:lnTo>
                  <a:lnTo>
                    <a:pt x="41" y="18"/>
                  </a:lnTo>
                  <a:lnTo>
                    <a:pt x="36" y="18"/>
                  </a:lnTo>
                  <a:lnTo>
                    <a:pt x="36" y="13"/>
                  </a:lnTo>
                  <a:lnTo>
                    <a:pt x="29" y="13"/>
                  </a:lnTo>
                  <a:lnTo>
                    <a:pt x="29" y="6"/>
                  </a:lnTo>
                  <a:lnTo>
                    <a:pt x="24" y="6"/>
                  </a:lnTo>
                  <a:lnTo>
                    <a:pt x="24" y="13"/>
                  </a:lnTo>
                  <a:lnTo>
                    <a:pt x="24" y="18"/>
                  </a:lnTo>
                  <a:lnTo>
                    <a:pt x="24" y="24"/>
                  </a:lnTo>
                  <a:lnTo>
                    <a:pt x="24" y="30"/>
                  </a:lnTo>
                  <a:lnTo>
                    <a:pt x="24" y="36"/>
                  </a:lnTo>
                  <a:lnTo>
                    <a:pt x="24" y="42"/>
                  </a:lnTo>
                  <a:lnTo>
                    <a:pt x="18" y="42"/>
                  </a:lnTo>
                  <a:lnTo>
                    <a:pt x="11" y="42"/>
                  </a:lnTo>
                  <a:lnTo>
                    <a:pt x="6" y="42"/>
                  </a:lnTo>
                  <a:lnTo>
                    <a:pt x="6" y="48"/>
                  </a:lnTo>
                  <a:lnTo>
                    <a:pt x="6" y="54"/>
                  </a:lnTo>
                  <a:lnTo>
                    <a:pt x="11" y="54"/>
                  </a:lnTo>
                  <a:lnTo>
                    <a:pt x="6" y="54"/>
                  </a:lnTo>
                  <a:lnTo>
                    <a:pt x="11" y="54"/>
                  </a:lnTo>
                  <a:lnTo>
                    <a:pt x="6" y="54"/>
                  </a:lnTo>
                  <a:lnTo>
                    <a:pt x="11" y="54"/>
                  </a:lnTo>
                  <a:lnTo>
                    <a:pt x="6" y="54"/>
                  </a:lnTo>
                  <a:lnTo>
                    <a:pt x="6" y="59"/>
                  </a:lnTo>
                  <a:lnTo>
                    <a:pt x="6" y="65"/>
                  </a:lnTo>
                  <a:lnTo>
                    <a:pt x="0" y="65"/>
                  </a:lnTo>
                  <a:lnTo>
                    <a:pt x="6" y="65"/>
                  </a:lnTo>
                  <a:lnTo>
                    <a:pt x="6" y="72"/>
                  </a:lnTo>
                  <a:lnTo>
                    <a:pt x="6" y="77"/>
                  </a:lnTo>
                  <a:lnTo>
                    <a:pt x="0" y="77"/>
                  </a:lnTo>
                  <a:lnTo>
                    <a:pt x="0" y="83"/>
                  </a:lnTo>
                  <a:lnTo>
                    <a:pt x="0" y="89"/>
                  </a:lnTo>
                  <a:lnTo>
                    <a:pt x="6" y="89"/>
                  </a:lnTo>
                  <a:lnTo>
                    <a:pt x="6" y="95"/>
                  </a:lnTo>
                  <a:lnTo>
                    <a:pt x="6" y="100"/>
                  </a:lnTo>
                  <a:lnTo>
                    <a:pt x="11" y="100"/>
                  </a:lnTo>
                  <a:lnTo>
                    <a:pt x="11" y="95"/>
                  </a:lnTo>
                  <a:lnTo>
                    <a:pt x="18" y="95"/>
                  </a:lnTo>
                  <a:lnTo>
                    <a:pt x="24" y="95"/>
                  </a:lnTo>
                  <a:lnTo>
                    <a:pt x="24" y="100"/>
                  </a:lnTo>
                  <a:lnTo>
                    <a:pt x="24" y="107"/>
                  </a:lnTo>
                  <a:lnTo>
                    <a:pt x="24" y="113"/>
                  </a:lnTo>
                  <a:lnTo>
                    <a:pt x="24" y="107"/>
                  </a:lnTo>
                  <a:lnTo>
                    <a:pt x="29" y="107"/>
                  </a:lnTo>
                  <a:lnTo>
                    <a:pt x="36" y="107"/>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Freeform 25">
              <a:extLst>
                <a:ext uri="{FF2B5EF4-FFF2-40B4-BE49-F238E27FC236}">
                  <a16:creationId xmlns:a16="http://schemas.microsoft.com/office/drawing/2014/main" id="{FD341E20-29CC-52A2-F83D-6371FA468CA0}"/>
                </a:ext>
              </a:extLst>
            </p:cNvPr>
            <p:cNvSpPr>
              <a:spLocks/>
            </p:cNvSpPr>
            <p:nvPr/>
          </p:nvSpPr>
          <p:spPr bwMode="auto">
            <a:xfrm>
              <a:off x="4667250" y="1979613"/>
              <a:ext cx="1225550" cy="901700"/>
            </a:xfrm>
            <a:custGeom>
              <a:avLst/>
              <a:gdLst>
                <a:gd name="T0" fmla="*/ 560 w 772"/>
                <a:gd name="T1" fmla="*/ 525 h 568"/>
                <a:gd name="T2" fmla="*/ 525 w 772"/>
                <a:gd name="T3" fmla="*/ 502 h 568"/>
                <a:gd name="T4" fmla="*/ 472 w 772"/>
                <a:gd name="T5" fmla="*/ 502 h 568"/>
                <a:gd name="T6" fmla="*/ 419 w 772"/>
                <a:gd name="T7" fmla="*/ 502 h 568"/>
                <a:gd name="T8" fmla="*/ 377 w 772"/>
                <a:gd name="T9" fmla="*/ 509 h 568"/>
                <a:gd name="T10" fmla="*/ 360 w 772"/>
                <a:gd name="T11" fmla="*/ 550 h 568"/>
                <a:gd name="T12" fmla="*/ 318 w 772"/>
                <a:gd name="T13" fmla="*/ 561 h 568"/>
                <a:gd name="T14" fmla="*/ 271 w 772"/>
                <a:gd name="T15" fmla="*/ 555 h 568"/>
                <a:gd name="T16" fmla="*/ 212 w 772"/>
                <a:gd name="T17" fmla="*/ 555 h 568"/>
                <a:gd name="T18" fmla="*/ 148 w 772"/>
                <a:gd name="T19" fmla="*/ 555 h 568"/>
                <a:gd name="T20" fmla="*/ 88 w 772"/>
                <a:gd name="T21" fmla="*/ 555 h 568"/>
                <a:gd name="T22" fmla="*/ 36 w 772"/>
                <a:gd name="T23" fmla="*/ 550 h 568"/>
                <a:gd name="T24" fmla="*/ 6 w 772"/>
                <a:gd name="T25" fmla="*/ 532 h 568"/>
                <a:gd name="T26" fmla="*/ 6 w 772"/>
                <a:gd name="T27" fmla="*/ 479 h 568"/>
                <a:gd name="T28" fmla="*/ 12 w 772"/>
                <a:gd name="T29" fmla="*/ 432 h 568"/>
                <a:gd name="T30" fmla="*/ 18 w 772"/>
                <a:gd name="T31" fmla="*/ 378 h 568"/>
                <a:gd name="T32" fmla="*/ 24 w 772"/>
                <a:gd name="T33" fmla="*/ 325 h 568"/>
                <a:gd name="T34" fmla="*/ 29 w 772"/>
                <a:gd name="T35" fmla="*/ 278 h 568"/>
                <a:gd name="T36" fmla="*/ 36 w 772"/>
                <a:gd name="T37" fmla="*/ 224 h 568"/>
                <a:gd name="T38" fmla="*/ 42 w 772"/>
                <a:gd name="T39" fmla="*/ 177 h 568"/>
                <a:gd name="T40" fmla="*/ 47 w 772"/>
                <a:gd name="T41" fmla="*/ 118 h 568"/>
                <a:gd name="T42" fmla="*/ 53 w 772"/>
                <a:gd name="T43" fmla="*/ 47 h 568"/>
                <a:gd name="T44" fmla="*/ 83 w 772"/>
                <a:gd name="T45" fmla="*/ 6 h 568"/>
                <a:gd name="T46" fmla="*/ 135 w 772"/>
                <a:gd name="T47" fmla="*/ 6 h 568"/>
                <a:gd name="T48" fmla="*/ 148 w 772"/>
                <a:gd name="T49" fmla="*/ 11 h 568"/>
                <a:gd name="T50" fmla="*/ 160 w 772"/>
                <a:gd name="T51" fmla="*/ 18 h 568"/>
                <a:gd name="T52" fmla="*/ 171 w 772"/>
                <a:gd name="T53" fmla="*/ 36 h 568"/>
                <a:gd name="T54" fmla="*/ 194 w 772"/>
                <a:gd name="T55" fmla="*/ 53 h 568"/>
                <a:gd name="T56" fmla="*/ 212 w 772"/>
                <a:gd name="T57" fmla="*/ 53 h 568"/>
                <a:gd name="T58" fmla="*/ 236 w 772"/>
                <a:gd name="T59" fmla="*/ 70 h 568"/>
                <a:gd name="T60" fmla="*/ 242 w 772"/>
                <a:gd name="T61" fmla="*/ 95 h 568"/>
                <a:gd name="T62" fmla="*/ 277 w 772"/>
                <a:gd name="T63" fmla="*/ 112 h 568"/>
                <a:gd name="T64" fmla="*/ 284 w 772"/>
                <a:gd name="T65" fmla="*/ 118 h 568"/>
                <a:gd name="T66" fmla="*/ 284 w 772"/>
                <a:gd name="T67" fmla="*/ 142 h 568"/>
                <a:gd name="T68" fmla="*/ 307 w 772"/>
                <a:gd name="T69" fmla="*/ 136 h 568"/>
                <a:gd name="T70" fmla="*/ 342 w 772"/>
                <a:gd name="T71" fmla="*/ 147 h 568"/>
                <a:gd name="T72" fmla="*/ 366 w 772"/>
                <a:gd name="T73" fmla="*/ 118 h 568"/>
                <a:gd name="T74" fmla="*/ 377 w 772"/>
                <a:gd name="T75" fmla="*/ 124 h 568"/>
                <a:gd name="T76" fmla="*/ 377 w 772"/>
                <a:gd name="T77" fmla="*/ 171 h 568"/>
                <a:gd name="T78" fmla="*/ 383 w 772"/>
                <a:gd name="T79" fmla="*/ 224 h 568"/>
                <a:gd name="T80" fmla="*/ 442 w 772"/>
                <a:gd name="T81" fmla="*/ 224 h 568"/>
                <a:gd name="T82" fmla="*/ 501 w 772"/>
                <a:gd name="T83" fmla="*/ 230 h 568"/>
                <a:gd name="T84" fmla="*/ 555 w 772"/>
                <a:gd name="T85" fmla="*/ 230 h 568"/>
                <a:gd name="T86" fmla="*/ 614 w 772"/>
                <a:gd name="T87" fmla="*/ 230 h 568"/>
                <a:gd name="T88" fmla="*/ 649 w 772"/>
                <a:gd name="T89" fmla="*/ 224 h 568"/>
                <a:gd name="T90" fmla="*/ 673 w 772"/>
                <a:gd name="T91" fmla="*/ 254 h 568"/>
                <a:gd name="T92" fmla="*/ 697 w 772"/>
                <a:gd name="T93" fmla="*/ 278 h 568"/>
                <a:gd name="T94" fmla="*/ 702 w 772"/>
                <a:gd name="T95" fmla="*/ 301 h 568"/>
                <a:gd name="T96" fmla="*/ 743 w 772"/>
                <a:gd name="T97" fmla="*/ 313 h 568"/>
                <a:gd name="T98" fmla="*/ 772 w 772"/>
                <a:gd name="T99" fmla="*/ 337 h 568"/>
                <a:gd name="T100" fmla="*/ 756 w 772"/>
                <a:gd name="T101" fmla="*/ 373 h 568"/>
                <a:gd name="T102" fmla="*/ 731 w 772"/>
                <a:gd name="T103" fmla="*/ 402 h 568"/>
                <a:gd name="T104" fmla="*/ 714 w 772"/>
                <a:gd name="T105" fmla="*/ 443 h 568"/>
                <a:gd name="T106" fmla="*/ 690 w 772"/>
                <a:gd name="T107" fmla="*/ 473 h 568"/>
                <a:gd name="T108" fmla="*/ 655 w 772"/>
                <a:gd name="T109" fmla="*/ 496 h 568"/>
                <a:gd name="T110" fmla="*/ 625 w 772"/>
                <a:gd name="T111" fmla="*/ 520 h 568"/>
                <a:gd name="T112" fmla="*/ 620 w 772"/>
                <a:gd name="T113" fmla="*/ 550 h 568"/>
                <a:gd name="T114" fmla="*/ 596 w 772"/>
                <a:gd name="T115" fmla="*/ 555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72" h="568">
                  <a:moveTo>
                    <a:pt x="591" y="568"/>
                  </a:moveTo>
                  <a:lnTo>
                    <a:pt x="584" y="568"/>
                  </a:lnTo>
                  <a:lnTo>
                    <a:pt x="578" y="561"/>
                  </a:lnTo>
                  <a:lnTo>
                    <a:pt x="573" y="561"/>
                  </a:lnTo>
                  <a:lnTo>
                    <a:pt x="560" y="561"/>
                  </a:lnTo>
                  <a:lnTo>
                    <a:pt x="560" y="555"/>
                  </a:lnTo>
                  <a:lnTo>
                    <a:pt x="560" y="543"/>
                  </a:lnTo>
                  <a:lnTo>
                    <a:pt x="560" y="538"/>
                  </a:lnTo>
                  <a:lnTo>
                    <a:pt x="560" y="525"/>
                  </a:lnTo>
                  <a:lnTo>
                    <a:pt x="560" y="514"/>
                  </a:lnTo>
                  <a:lnTo>
                    <a:pt x="555" y="514"/>
                  </a:lnTo>
                  <a:lnTo>
                    <a:pt x="549" y="514"/>
                  </a:lnTo>
                  <a:lnTo>
                    <a:pt x="543" y="514"/>
                  </a:lnTo>
                  <a:lnTo>
                    <a:pt x="537" y="514"/>
                  </a:lnTo>
                  <a:lnTo>
                    <a:pt x="531" y="514"/>
                  </a:lnTo>
                  <a:lnTo>
                    <a:pt x="531" y="509"/>
                  </a:lnTo>
                  <a:lnTo>
                    <a:pt x="531" y="502"/>
                  </a:lnTo>
                  <a:lnTo>
                    <a:pt x="525" y="502"/>
                  </a:lnTo>
                  <a:lnTo>
                    <a:pt x="519" y="502"/>
                  </a:lnTo>
                  <a:lnTo>
                    <a:pt x="514" y="502"/>
                  </a:lnTo>
                  <a:lnTo>
                    <a:pt x="508" y="502"/>
                  </a:lnTo>
                  <a:lnTo>
                    <a:pt x="501" y="502"/>
                  </a:lnTo>
                  <a:lnTo>
                    <a:pt x="496" y="502"/>
                  </a:lnTo>
                  <a:lnTo>
                    <a:pt x="490" y="502"/>
                  </a:lnTo>
                  <a:lnTo>
                    <a:pt x="483" y="502"/>
                  </a:lnTo>
                  <a:lnTo>
                    <a:pt x="478" y="502"/>
                  </a:lnTo>
                  <a:lnTo>
                    <a:pt x="472" y="502"/>
                  </a:lnTo>
                  <a:lnTo>
                    <a:pt x="467" y="502"/>
                  </a:lnTo>
                  <a:lnTo>
                    <a:pt x="460" y="502"/>
                  </a:lnTo>
                  <a:lnTo>
                    <a:pt x="454" y="502"/>
                  </a:lnTo>
                  <a:lnTo>
                    <a:pt x="449" y="502"/>
                  </a:lnTo>
                  <a:lnTo>
                    <a:pt x="442" y="502"/>
                  </a:lnTo>
                  <a:lnTo>
                    <a:pt x="437" y="502"/>
                  </a:lnTo>
                  <a:lnTo>
                    <a:pt x="431" y="502"/>
                  </a:lnTo>
                  <a:lnTo>
                    <a:pt x="425" y="502"/>
                  </a:lnTo>
                  <a:lnTo>
                    <a:pt x="419" y="502"/>
                  </a:lnTo>
                  <a:lnTo>
                    <a:pt x="413" y="496"/>
                  </a:lnTo>
                  <a:lnTo>
                    <a:pt x="408" y="496"/>
                  </a:lnTo>
                  <a:lnTo>
                    <a:pt x="401" y="496"/>
                  </a:lnTo>
                  <a:lnTo>
                    <a:pt x="395" y="496"/>
                  </a:lnTo>
                  <a:lnTo>
                    <a:pt x="390" y="496"/>
                  </a:lnTo>
                  <a:lnTo>
                    <a:pt x="383" y="496"/>
                  </a:lnTo>
                  <a:lnTo>
                    <a:pt x="377" y="496"/>
                  </a:lnTo>
                  <a:lnTo>
                    <a:pt x="377" y="502"/>
                  </a:lnTo>
                  <a:lnTo>
                    <a:pt x="377" y="509"/>
                  </a:lnTo>
                  <a:lnTo>
                    <a:pt x="377" y="514"/>
                  </a:lnTo>
                  <a:lnTo>
                    <a:pt x="377" y="520"/>
                  </a:lnTo>
                  <a:lnTo>
                    <a:pt x="372" y="520"/>
                  </a:lnTo>
                  <a:lnTo>
                    <a:pt x="366" y="520"/>
                  </a:lnTo>
                  <a:lnTo>
                    <a:pt x="360" y="520"/>
                  </a:lnTo>
                  <a:lnTo>
                    <a:pt x="360" y="532"/>
                  </a:lnTo>
                  <a:lnTo>
                    <a:pt x="360" y="538"/>
                  </a:lnTo>
                  <a:lnTo>
                    <a:pt x="360" y="543"/>
                  </a:lnTo>
                  <a:lnTo>
                    <a:pt x="360" y="550"/>
                  </a:lnTo>
                  <a:lnTo>
                    <a:pt x="360" y="555"/>
                  </a:lnTo>
                  <a:lnTo>
                    <a:pt x="360" y="561"/>
                  </a:lnTo>
                  <a:lnTo>
                    <a:pt x="354" y="561"/>
                  </a:lnTo>
                  <a:lnTo>
                    <a:pt x="348" y="561"/>
                  </a:lnTo>
                  <a:lnTo>
                    <a:pt x="342" y="561"/>
                  </a:lnTo>
                  <a:lnTo>
                    <a:pt x="336" y="561"/>
                  </a:lnTo>
                  <a:lnTo>
                    <a:pt x="331" y="561"/>
                  </a:lnTo>
                  <a:lnTo>
                    <a:pt x="325" y="561"/>
                  </a:lnTo>
                  <a:lnTo>
                    <a:pt x="318" y="561"/>
                  </a:lnTo>
                  <a:lnTo>
                    <a:pt x="313" y="561"/>
                  </a:lnTo>
                  <a:lnTo>
                    <a:pt x="307" y="561"/>
                  </a:lnTo>
                  <a:lnTo>
                    <a:pt x="300" y="561"/>
                  </a:lnTo>
                  <a:lnTo>
                    <a:pt x="295" y="561"/>
                  </a:lnTo>
                  <a:lnTo>
                    <a:pt x="295" y="555"/>
                  </a:lnTo>
                  <a:lnTo>
                    <a:pt x="289" y="555"/>
                  </a:lnTo>
                  <a:lnTo>
                    <a:pt x="284" y="555"/>
                  </a:lnTo>
                  <a:lnTo>
                    <a:pt x="277" y="555"/>
                  </a:lnTo>
                  <a:lnTo>
                    <a:pt x="271" y="555"/>
                  </a:lnTo>
                  <a:lnTo>
                    <a:pt x="266" y="555"/>
                  </a:lnTo>
                  <a:lnTo>
                    <a:pt x="254" y="555"/>
                  </a:lnTo>
                  <a:lnTo>
                    <a:pt x="248" y="555"/>
                  </a:lnTo>
                  <a:lnTo>
                    <a:pt x="242" y="555"/>
                  </a:lnTo>
                  <a:lnTo>
                    <a:pt x="236" y="555"/>
                  </a:lnTo>
                  <a:lnTo>
                    <a:pt x="230" y="555"/>
                  </a:lnTo>
                  <a:lnTo>
                    <a:pt x="225" y="555"/>
                  </a:lnTo>
                  <a:lnTo>
                    <a:pt x="218" y="555"/>
                  </a:lnTo>
                  <a:lnTo>
                    <a:pt x="212" y="555"/>
                  </a:lnTo>
                  <a:lnTo>
                    <a:pt x="207" y="555"/>
                  </a:lnTo>
                  <a:lnTo>
                    <a:pt x="201" y="555"/>
                  </a:lnTo>
                  <a:lnTo>
                    <a:pt x="194" y="555"/>
                  </a:lnTo>
                  <a:lnTo>
                    <a:pt x="183" y="555"/>
                  </a:lnTo>
                  <a:lnTo>
                    <a:pt x="177" y="555"/>
                  </a:lnTo>
                  <a:lnTo>
                    <a:pt x="165" y="555"/>
                  </a:lnTo>
                  <a:lnTo>
                    <a:pt x="160" y="555"/>
                  </a:lnTo>
                  <a:lnTo>
                    <a:pt x="153" y="555"/>
                  </a:lnTo>
                  <a:lnTo>
                    <a:pt x="148" y="555"/>
                  </a:lnTo>
                  <a:lnTo>
                    <a:pt x="142" y="555"/>
                  </a:lnTo>
                  <a:lnTo>
                    <a:pt x="135" y="555"/>
                  </a:lnTo>
                  <a:lnTo>
                    <a:pt x="130" y="555"/>
                  </a:lnTo>
                  <a:lnTo>
                    <a:pt x="124" y="555"/>
                  </a:lnTo>
                  <a:lnTo>
                    <a:pt x="119" y="555"/>
                  </a:lnTo>
                  <a:lnTo>
                    <a:pt x="112" y="555"/>
                  </a:lnTo>
                  <a:lnTo>
                    <a:pt x="106" y="555"/>
                  </a:lnTo>
                  <a:lnTo>
                    <a:pt x="94" y="555"/>
                  </a:lnTo>
                  <a:lnTo>
                    <a:pt x="88" y="555"/>
                  </a:lnTo>
                  <a:lnTo>
                    <a:pt x="88" y="550"/>
                  </a:lnTo>
                  <a:lnTo>
                    <a:pt x="83" y="550"/>
                  </a:lnTo>
                  <a:lnTo>
                    <a:pt x="77" y="550"/>
                  </a:lnTo>
                  <a:lnTo>
                    <a:pt x="71" y="550"/>
                  </a:lnTo>
                  <a:lnTo>
                    <a:pt x="65" y="550"/>
                  </a:lnTo>
                  <a:lnTo>
                    <a:pt x="59" y="550"/>
                  </a:lnTo>
                  <a:lnTo>
                    <a:pt x="47" y="550"/>
                  </a:lnTo>
                  <a:lnTo>
                    <a:pt x="42" y="550"/>
                  </a:lnTo>
                  <a:lnTo>
                    <a:pt x="36" y="550"/>
                  </a:lnTo>
                  <a:lnTo>
                    <a:pt x="29" y="550"/>
                  </a:lnTo>
                  <a:lnTo>
                    <a:pt x="24" y="550"/>
                  </a:lnTo>
                  <a:lnTo>
                    <a:pt x="18" y="550"/>
                  </a:lnTo>
                  <a:lnTo>
                    <a:pt x="12" y="550"/>
                  </a:lnTo>
                  <a:lnTo>
                    <a:pt x="6" y="550"/>
                  </a:lnTo>
                  <a:lnTo>
                    <a:pt x="0" y="550"/>
                  </a:lnTo>
                  <a:lnTo>
                    <a:pt x="0" y="543"/>
                  </a:lnTo>
                  <a:lnTo>
                    <a:pt x="6" y="538"/>
                  </a:lnTo>
                  <a:lnTo>
                    <a:pt x="6" y="532"/>
                  </a:lnTo>
                  <a:lnTo>
                    <a:pt x="6" y="525"/>
                  </a:lnTo>
                  <a:lnTo>
                    <a:pt x="6" y="520"/>
                  </a:lnTo>
                  <a:lnTo>
                    <a:pt x="6" y="514"/>
                  </a:lnTo>
                  <a:lnTo>
                    <a:pt x="6" y="509"/>
                  </a:lnTo>
                  <a:lnTo>
                    <a:pt x="6" y="502"/>
                  </a:lnTo>
                  <a:lnTo>
                    <a:pt x="6" y="496"/>
                  </a:lnTo>
                  <a:lnTo>
                    <a:pt x="6" y="491"/>
                  </a:lnTo>
                  <a:lnTo>
                    <a:pt x="6" y="484"/>
                  </a:lnTo>
                  <a:lnTo>
                    <a:pt x="6" y="479"/>
                  </a:lnTo>
                  <a:lnTo>
                    <a:pt x="12" y="479"/>
                  </a:lnTo>
                  <a:lnTo>
                    <a:pt x="12" y="473"/>
                  </a:lnTo>
                  <a:lnTo>
                    <a:pt x="12" y="466"/>
                  </a:lnTo>
                  <a:lnTo>
                    <a:pt x="12" y="461"/>
                  </a:lnTo>
                  <a:lnTo>
                    <a:pt x="12" y="455"/>
                  </a:lnTo>
                  <a:lnTo>
                    <a:pt x="12" y="449"/>
                  </a:lnTo>
                  <a:lnTo>
                    <a:pt x="12" y="443"/>
                  </a:lnTo>
                  <a:lnTo>
                    <a:pt x="12" y="437"/>
                  </a:lnTo>
                  <a:lnTo>
                    <a:pt x="12" y="432"/>
                  </a:lnTo>
                  <a:lnTo>
                    <a:pt x="12" y="425"/>
                  </a:lnTo>
                  <a:lnTo>
                    <a:pt x="18" y="419"/>
                  </a:lnTo>
                  <a:lnTo>
                    <a:pt x="18" y="414"/>
                  </a:lnTo>
                  <a:lnTo>
                    <a:pt x="18" y="407"/>
                  </a:lnTo>
                  <a:lnTo>
                    <a:pt x="18" y="402"/>
                  </a:lnTo>
                  <a:lnTo>
                    <a:pt x="18" y="396"/>
                  </a:lnTo>
                  <a:lnTo>
                    <a:pt x="18" y="390"/>
                  </a:lnTo>
                  <a:lnTo>
                    <a:pt x="18" y="384"/>
                  </a:lnTo>
                  <a:lnTo>
                    <a:pt x="18" y="378"/>
                  </a:lnTo>
                  <a:lnTo>
                    <a:pt x="18" y="373"/>
                  </a:lnTo>
                  <a:lnTo>
                    <a:pt x="18" y="366"/>
                  </a:lnTo>
                  <a:lnTo>
                    <a:pt x="24" y="366"/>
                  </a:lnTo>
                  <a:lnTo>
                    <a:pt x="24" y="360"/>
                  </a:lnTo>
                  <a:lnTo>
                    <a:pt x="24" y="355"/>
                  </a:lnTo>
                  <a:lnTo>
                    <a:pt x="24" y="348"/>
                  </a:lnTo>
                  <a:lnTo>
                    <a:pt x="24" y="337"/>
                  </a:lnTo>
                  <a:lnTo>
                    <a:pt x="24" y="331"/>
                  </a:lnTo>
                  <a:lnTo>
                    <a:pt x="24" y="325"/>
                  </a:lnTo>
                  <a:lnTo>
                    <a:pt x="24" y="319"/>
                  </a:lnTo>
                  <a:lnTo>
                    <a:pt x="29" y="319"/>
                  </a:lnTo>
                  <a:lnTo>
                    <a:pt x="29" y="313"/>
                  </a:lnTo>
                  <a:lnTo>
                    <a:pt x="29" y="307"/>
                  </a:lnTo>
                  <a:lnTo>
                    <a:pt x="29" y="301"/>
                  </a:lnTo>
                  <a:lnTo>
                    <a:pt x="29" y="296"/>
                  </a:lnTo>
                  <a:lnTo>
                    <a:pt x="29" y="289"/>
                  </a:lnTo>
                  <a:lnTo>
                    <a:pt x="29" y="283"/>
                  </a:lnTo>
                  <a:lnTo>
                    <a:pt x="29" y="278"/>
                  </a:lnTo>
                  <a:lnTo>
                    <a:pt x="29" y="272"/>
                  </a:lnTo>
                  <a:lnTo>
                    <a:pt x="29" y="266"/>
                  </a:lnTo>
                  <a:lnTo>
                    <a:pt x="36" y="260"/>
                  </a:lnTo>
                  <a:lnTo>
                    <a:pt x="36" y="254"/>
                  </a:lnTo>
                  <a:lnTo>
                    <a:pt x="36" y="248"/>
                  </a:lnTo>
                  <a:lnTo>
                    <a:pt x="36" y="242"/>
                  </a:lnTo>
                  <a:lnTo>
                    <a:pt x="36" y="236"/>
                  </a:lnTo>
                  <a:lnTo>
                    <a:pt x="36" y="230"/>
                  </a:lnTo>
                  <a:lnTo>
                    <a:pt x="36" y="224"/>
                  </a:lnTo>
                  <a:lnTo>
                    <a:pt x="36" y="219"/>
                  </a:lnTo>
                  <a:lnTo>
                    <a:pt x="36" y="213"/>
                  </a:lnTo>
                  <a:lnTo>
                    <a:pt x="42" y="213"/>
                  </a:lnTo>
                  <a:lnTo>
                    <a:pt x="42" y="206"/>
                  </a:lnTo>
                  <a:lnTo>
                    <a:pt x="42" y="201"/>
                  </a:lnTo>
                  <a:lnTo>
                    <a:pt x="42" y="195"/>
                  </a:lnTo>
                  <a:lnTo>
                    <a:pt x="42" y="189"/>
                  </a:lnTo>
                  <a:lnTo>
                    <a:pt x="42" y="183"/>
                  </a:lnTo>
                  <a:lnTo>
                    <a:pt x="42" y="177"/>
                  </a:lnTo>
                  <a:lnTo>
                    <a:pt x="42" y="165"/>
                  </a:lnTo>
                  <a:lnTo>
                    <a:pt x="42" y="160"/>
                  </a:lnTo>
                  <a:lnTo>
                    <a:pt x="42" y="154"/>
                  </a:lnTo>
                  <a:lnTo>
                    <a:pt x="47" y="147"/>
                  </a:lnTo>
                  <a:lnTo>
                    <a:pt x="47" y="142"/>
                  </a:lnTo>
                  <a:lnTo>
                    <a:pt x="47" y="136"/>
                  </a:lnTo>
                  <a:lnTo>
                    <a:pt x="47" y="129"/>
                  </a:lnTo>
                  <a:lnTo>
                    <a:pt x="47" y="124"/>
                  </a:lnTo>
                  <a:lnTo>
                    <a:pt x="47" y="118"/>
                  </a:lnTo>
                  <a:lnTo>
                    <a:pt x="47" y="106"/>
                  </a:lnTo>
                  <a:lnTo>
                    <a:pt x="53" y="95"/>
                  </a:lnTo>
                  <a:lnTo>
                    <a:pt x="53" y="88"/>
                  </a:lnTo>
                  <a:lnTo>
                    <a:pt x="53" y="83"/>
                  </a:lnTo>
                  <a:lnTo>
                    <a:pt x="53" y="77"/>
                  </a:lnTo>
                  <a:lnTo>
                    <a:pt x="53" y="70"/>
                  </a:lnTo>
                  <a:lnTo>
                    <a:pt x="53" y="65"/>
                  </a:lnTo>
                  <a:lnTo>
                    <a:pt x="53" y="53"/>
                  </a:lnTo>
                  <a:lnTo>
                    <a:pt x="53" y="47"/>
                  </a:lnTo>
                  <a:lnTo>
                    <a:pt x="59" y="41"/>
                  </a:lnTo>
                  <a:lnTo>
                    <a:pt x="59" y="36"/>
                  </a:lnTo>
                  <a:lnTo>
                    <a:pt x="59" y="29"/>
                  </a:lnTo>
                  <a:lnTo>
                    <a:pt x="59" y="24"/>
                  </a:lnTo>
                  <a:lnTo>
                    <a:pt x="59" y="18"/>
                  </a:lnTo>
                  <a:lnTo>
                    <a:pt x="59" y="11"/>
                  </a:lnTo>
                  <a:lnTo>
                    <a:pt x="59" y="6"/>
                  </a:lnTo>
                  <a:lnTo>
                    <a:pt x="59" y="0"/>
                  </a:lnTo>
                  <a:lnTo>
                    <a:pt x="83" y="6"/>
                  </a:lnTo>
                  <a:lnTo>
                    <a:pt x="88" y="6"/>
                  </a:lnTo>
                  <a:lnTo>
                    <a:pt x="94" y="6"/>
                  </a:lnTo>
                  <a:lnTo>
                    <a:pt x="101" y="6"/>
                  </a:lnTo>
                  <a:lnTo>
                    <a:pt x="106" y="6"/>
                  </a:lnTo>
                  <a:lnTo>
                    <a:pt x="112" y="6"/>
                  </a:lnTo>
                  <a:lnTo>
                    <a:pt x="119" y="6"/>
                  </a:lnTo>
                  <a:lnTo>
                    <a:pt x="124" y="6"/>
                  </a:lnTo>
                  <a:lnTo>
                    <a:pt x="130" y="6"/>
                  </a:lnTo>
                  <a:lnTo>
                    <a:pt x="135" y="6"/>
                  </a:lnTo>
                  <a:lnTo>
                    <a:pt x="142" y="6"/>
                  </a:lnTo>
                  <a:lnTo>
                    <a:pt x="148" y="6"/>
                  </a:lnTo>
                  <a:lnTo>
                    <a:pt x="153" y="6"/>
                  </a:lnTo>
                  <a:lnTo>
                    <a:pt x="160" y="6"/>
                  </a:lnTo>
                  <a:lnTo>
                    <a:pt x="165" y="6"/>
                  </a:lnTo>
                  <a:lnTo>
                    <a:pt x="160" y="6"/>
                  </a:lnTo>
                  <a:lnTo>
                    <a:pt x="160" y="11"/>
                  </a:lnTo>
                  <a:lnTo>
                    <a:pt x="153" y="11"/>
                  </a:lnTo>
                  <a:lnTo>
                    <a:pt x="148" y="11"/>
                  </a:lnTo>
                  <a:lnTo>
                    <a:pt x="148" y="18"/>
                  </a:lnTo>
                  <a:lnTo>
                    <a:pt x="148" y="11"/>
                  </a:lnTo>
                  <a:lnTo>
                    <a:pt x="148" y="18"/>
                  </a:lnTo>
                  <a:lnTo>
                    <a:pt x="153" y="18"/>
                  </a:lnTo>
                  <a:lnTo>
                    <a:pt x="148" y="18"/>
                  </a:lnTo>
                  <a:lnTo>
                    <a:pt x="148" y="24"/>
                  </a:lnTo>
                  <a:lnTo>
                    <a:pt x="153" y="24"/>
                  </a:lnTo>
                  <a:lnTo>
                    <a:pt x="160" y="24"/>
                  </a:lnTo>
                  <a:lnTo>
                    <a:pt x="160" y="18"/>
                  </a:lnTo>
                  <a:lnTo>
                    <a:pt x="165" y="18"/>
                  </a:lnTo>
                  <a:lnTo>
                    <a:pt x="160" y="18"/>
                  </a:lnTo>
                  <a:lnTo>
                    <a:pt x="160" y="24"/>
                  </a:lnTo>
                  <a:lnTo>
                    <a:pt x="165" y="24"/>
                  </a:lnTo>
                  <a:lnTo>
                    <a:pt x="165" y="29"/>
                  </a:lnTo>
                  <a:lnTo>
                    <a:pt x="171" y="29"/>
                  </a:lnTo>
                  <a:lnTo>
                    <a:pt x="171" y="36"/>
                  </a:lnTo>
                  <a:lnTo>
                    <a:pt x="177" y="36"/>
                  </a:lnTo>
                  <a:lnTo>
                    <a:pt x="171" y="36"/>
                  </a:lnTo>
                  <a:lnTo>
                    <a:pt x="171" y="41"/>
                  </a:lnTo>
                  <a:lnTo>
                    <a:pt x="171" y="47"/>
                  </a:lnTo>
                  <a:lnTo>
                    <a:pt x="177" y="47"/>
                  </a:lnTo>
                  <a:lnTo>
                    <a:pt x="177" y="53"/>
                  </a:lnTo>
                  <a:lnTo>
                    <a:pt x="183" y="53"/>
                  </a:lnTo>
                  <a:lnTo>
                    <a:pt x="189" y="53"/>
                  </a:lnTo>
                  <a:lnTo>
                    <a:pt x="194" y="53"/>
                  </a:lnTo>
                  <a:lnTo>
                    <a:pt x="194" y="47"/>
                  </a:lnTo>
                  <a:lnTo>
                    <a:pt x="194" y="53"/>
                  </a:lnTo>
                  <a:lnTo>
                    <a:pt x="201" y="53"/>
                  </a:lnTo>
                  <a:lnTo>
                    <a:pt x="201" y="59"/>
                  </a:lnTo>
                  <a:lnTo>
                    <a:pt x="207" y="59"/>
                  </a:lnTo>
                  <a:lnTo>
                    <a:pt x="207" y="65"/>
                  </a:lnTo>
                  <a:lnTo>
                    <a:pt x="207" y="59"/>
                  </a:lnTo>
                  <a:lnTo>
                    <a:pt x="212" y="59"/>
                  </a:lnTo>
                  <a:lnTo>
                    <a:pt x="212" y="53"/>
                  </a:lnTo>
                  <a:lnTo>
                    <a:pt x="212" y="59"/>
                  </a:lnTo>
                  <a:lnTo>
                    <a:pt x="212" y="53"/>
                  </a:lnTo>
                  <a:lnTo>
                    <a:pt x="218" y="53"/>
                  </a:lnTo>
                  <a:lnTo>
                    <a:pt x="218" y="59"/>
                  </a:lnTo>
                  <a:lnTo>
                    <a:pt x="225" y="59"/>
                  </a:lnTo>
                  <a:lnTo>
                    <a:pt x="225" y="65"/>
                  </a:lnTo>
                  <a:lnTo>
                    <a:pt x="230" y="65"/>
                  </a:lnTo>
                  <a:lnTo>
                    <a:pt x="230" y="70"/>
                  </a:lnTo>
                  <a:lnTo>
                    <a:pt x="230" y="77"/>
                  </a:lnTo>
                  <a:lnTo>
                    <a:pt x="230" y="70"/>
                  </a:lnTo>
                  <a:lnTo>
                    <a:pt x="236" y="70"/>
                  </a:lnTo>
                  <a:lnTo>
                    <a:pt x="236" y="77"/>
                  </a:lnTo>
                  <a:lnTo>
                    <a:pt x="230" y="77"/>
                  </a:lnTo>
                  <a:lnTo>
                    <a:pt x="230" y="83"/>
                  </a:lnTo>
                  <a:lnTo>
                    <a:pt x="230" y="88"/>
                  </a:lnTo>
                  <a:lnTo>
                    <a:pt x="225" y="88"/>
                  </a:lnTo>
                  <a:lnTo>
                    <a:pt x="230" y="88"/>
                  </a:lnTo>
                  <a:lnTo>
                    <a:pt x="230" y="95"/>
                  </a:lnTo>
                  <a:lnTo>
                    <a:pt x="236" y="95"/>
                  </a:lnTo>
                  <a:lnTo>
                    <a:pt x="242" y="95"/>
                  </a:lnTo>
                  <a:lnTo>
                    <a:pt x="242" y="101"/>
                  </a:lnTo>
                  <a:lnTo>
                    <a:pt x="248" y="101"/>
                  </a:lnTo>
                  <a:lnTo>
                    <a:pt x="248" y="106"/>
                  </a:lnTo>
                  <a:lnTo>
                    <a:pt x="254" y="106"/>
                  </a:lnTo>
                  <a:lnTo>
                    <a:pt x="259" y="106"/>
                  </a:lnTo>
                  <a:lnTo>
                    <a:pt x="266" y="106"/>
                  </a:lnTo>
                  <a:lnTo>
                    <a:pt x="271" y="106"/>
                  </a:lnTo>
                  <a:lnTo>
                    <a:pt x="271" y="112"/>
                  </a:lnTo>
                  <a:lnTo>
                    <a:pt x="277" y="112"/>
                  </a:lnTo>
                  <a:lnTo>
                    <a:pt x="277" y="106"/>
                  </a:lnTo>
                  <a:lnTo>
                    <a:pt x="284" y="106"/>
                  </a:lnTo>
                  <a:lnTo>
                    <a:pt x="289" y="101"/>
                  </a:lnTo>
                  <a:lnTo>
                    <a:pt x="289" y="106"/>
                  </a:lnTo>
                  <a:lnTo>
                    <a:pt x="284" y="106"/>
                  </a:lnTo>
                  <a:lnTo>
                    <a:pt x="289" y="106"/>
                  </a:lnTo>
                  <a:lnTo>
                    <a:pt x="289" y="112"/>
                  </a:lnTo>
                  <a:lnTo>
                    <a:pt x="284" y="112"/>
                  </a:lnTo>
                  <a:lnTo>
                    <a:pt x="284" y="118"/>
                  </a:lnTo>
                  <a:lnTo>
                    <a:pt x="277" y="118"/>
                  </a:lnTo>
                  <a:lnTo>
                    <a:pt x="277" y="124"/>
                  </a:lnTo>
                  <a:lnTo>
                    <a:pt x="277" y="129"/>
                  </a:lnTo>
                  <a:lnTo>
                    <a:pt x="277" y="136"/>
                  </a:lnTo>
                  <a:lnTo>
                    <a:pt x="277" y="142"/>
                  </a:lnTo>
                  <a:lnTo>
                    <a:pt x="271" y="142"/>
                  </a:lnTo>
                  <a:lnTo>
                    <a:pt x="271" y="147"/>
                  </a:lnTo>
                  <a:lnTo>
                    <a:pt x="277" y="142"/>
                  </a:lnTo>
                  <a:lnTo>
                    <a:pt x="284" y="142"/>
                  </a:lnTo>
                  <a:lnTo>
                    <a:pt x="284" y="136"/>
                  </a:lnTo>
                  <a:lnTo>
                    <a:pt x="289" y="136"/>
                  </a:lnTo>
                  <a:lnTo>
                    <a:pt x="289" y="142"/>
                  </a:lnTo>
                  <a:lnTo>
                    <a:pt x="295" y="142"/>
                  </a:lnTo>
                  <a:lnTo>
                    <a:pt x="295" y="136"/>
                  </a:lnTo>
                  <a:lnTo>
                    <a:pt x="295" y="142"/>
                  </a:lnTo>
                  <a:lnTo>
                    <a:pt x="300" y="142"/>
                  </a:lnTo>
                  <a:lnTo>
                    <a:pt x="300" y="136"/>
                  </a:lnTo>
                  <a:lnTo>
                    <a:pt x="307" y="136"/>
                  </a:lnTo>
                  <a:lnTo>
                    <a:pt x="307" y="142"/>
                  </a:lnTo>
                  <a:lnTo>
                    <a:pt x="313" y="147"/>
                  </a:lnTo>
                  <a:lnTo>
                    <a:pt x="318" y="147"/>
                  </a:lnTo>
                  <a:lnTo>
                    <a:pt x="325" y="147"/>
                  </a:lnTo>
                  <a:lnTo>
                    <a:pt x="331" y="147"/>
                  </a:lnTo>
                  <a:lnTo>
                    <a:pt x="336" y="147"/>
                  </a:lnTo>
                  <a:lnTo>
                    <a:pt x="336" y="142"/>
                  </a:lnTo>
                  <a:lnTo>
                    <a:pt x="336" y="147"/>
                  </a:lnTo>
                  <a:lnTo>
                    <a:pt x="342" y="147"/>
                  </a:lnTo>
                  <a:lnTo>
                    <a:pt x="342" y="142"/>
                  </a:lnTo>
                  <a:lnTo>
                    <a:pt x="342" y="136"/>
                  </a:lnTo>
                  <a:lnTo>
                    <a:pt x="348" y="136"/>
                  </a:lnTo>
                  <a:lnTo>
                    <a:pt x="354" y="136"/>
                  </a:lnTo>
                  <a:lnTo>
                    <a:pt x="354" y="129"/>
                  </a:lnTo>
                  <a:lnTo>
                    <a:pt x="360" y="129"/>
                  </a:lnTo>
                  <a:lnTo>
                    <a:pt x="360" y="124"/>
                  </a:lnTo>
                  <a:lnTo>
                    <a:pt x="366" y="124"/>
                  </a:lnTo>
                  <a:lnTo>
                    <a:pt x="366" y="118"/>
                  </a:lnTo>
                  <a:lnTo>
                    <a:pt x="366" y="112"/>
                  </a:lnTo>
                  <a:lnTo>
                    <a:pt x="366" y="106"/>
                  </a:lnTo>
                  <a:lnTo>
                    <a:pt x="372" y="106"/>
                  </a:lnTo>
                  <a:lnTo>
                    <a:pt x="372" y="101"/>
                  </a:lnTo>
                  <a:lnTo>
                    <a:pt x="377" y="101"/>
                  </a:lnTo>
                  <a:lnTo>
                    <a:pt x="377" y="106"/>
                  </a:lnTo>
                  <a:lnTo>
                    <a:pt x="377" y="112"/>
                  </a:lnTo>
                  <a:lnTo>
                    <a:pt x="377" y="118"/>
                  </a:lnTo>
                  <a:lnTo>
                    <a:pt x="377" y="124"/>
                  </a:lnTo>
                  <a:lnTo>
                    <a:pt x="377" y="129"/>
                  </a:lnTo>
                  <a:lnTo>
                    <a:pt x="372" y="136"/>
                  </a:lnTo>
                  <a:lnTo>
                    <a:pt x="372" y="142"/>
                  </a:lnTo>
                  <a:lnTo>
                    <a:pt x="372" y="147"/>
                  </a:lnTo>
                  <a:lnTo>
                    <a:pt x="372" y="154"/>
                  </a:lnTo>
                  <a:lnTo>
                    <a:pt x="372" y="160"/>
                  </a:lnTo>
                  <a:lnTo>
                    <a:pt x="372" y="165"/>
                  </a:lnTo>
                  <a:lnTo>
                    <a:pt x="377" y="165"/>
                  </a:lnTo>
                  <a:lnTo>
                    <a:pt x="377" y="171"/>
                  </a:lnTo>
                  <a:lnTo>
                    <a:pt x="377" y="177"/>
                  </a:lnTo>
                  <a:lnTo>
                    <a:pt x="377" y="183"/>
                  </a:lnTo>
                  <a:lnTo>
                    <a:pt x="377" y="195"/>
                  </a:lnTo>
                  <a:lnTo>
                    <a:pt x="377" y="201"/>
                  </a:lnTo>
                  <a:lnTo>
                    <a:pt x="377" y="206"/>
                  </a:lnTo>
                  <a:lnTo>
                    <a:pt x="377" y="213"/>
                  </a:lnTo>
                  <a:lnTo>
                    <a:pt x="377" y="219"/>
                  </a:lnTo>
                  <a:lnTo>
                    <a:pt x="377" y="224"/>
                  </a:lnTo>
                  <a:lnTo>
                    <a:pt x="383" y="224"/>
                  </a:lnTo>
                  <a:lnTo>
                    <a:pt x="390" y="224"/>
                  </a:lnTo>
                  <a:lnTo>
                    <a:pt x="395" y="224"/>
                  </a:lnTo>
                  <a:lnTo>
                    <a:pt x="401" y="224"/>
                  </a:lnTo>
                  <a:lnTo>
                    <a:pt x="408" y="224"/>
                  </a:lnTo>
                  <a:lnTo>
                    <a:pt x="413" y="224"/>
                  </a:lnTo>
                  <a:lnTo>
                    <a:pt x="419" y="224"/>
                  </a:lnTo>
                  <a:lnTo>
                    <a:pt x="431" y="224"/>
                  </a:lnTo>
                  <a:lnTo>
                    <a:pt x="437" y="224"/>
                  </a:lnTo>
                  <a:lnTo>
                    <a:pt x="442" y="224"/>
                  </a:lnTo>
                  <a:lnTo>
                    <a:pt x="454" y="230"/>
                  </a:lnTo>
                  <a:lnTo>
                    <a:pt x="460" y="230"/>
                  </a:lnTo>
                  <a:lnTo>
                    <a:pt x="467" y="230"/>
                  </a:lnTo>
                  <a:lnTo>
                    <a:pt x="472" y="230"/>
                  </a:lnTo>
                  <a:lnTo>
                    <a:pt x="478" y="230"/>
                  </a:lnTo>
                  <a:lnTo>
                    <a:pt x="483" y="230"/>
                  </a:lnTo>
                  <a:lnTo>
                    <a:pt x="490" y="230"/>
                  </a:lnTo>
                  <a:lnTo>
                    <a:pt x="496" y="230"/>
                  </a:lnTo>
                  <a:lnTo>
                    <a:pt x="501" y="230"/>
                  </a:lnTo>
                  <a:lnTo>
                    <a:pt x="508" y="230"/>
                  </a:lnTo>
                  <a:lnTo>
                    <a:pt x="514" y="230"/>
                  </a:lnTo>
                  <a:lnTo>
                    <a:pt x="519" y="230"/>
                  </a:lnTo>
                  <a:lnTo>
                    <a:pt x="525" y="230"/>
                  </a:lnTo>
                  <a:lnTo>
                    <a:pt x="531" y="230"/>
                  </a:lnTo>
                  <a:lnTo>
                    <a:pt x="537" y="230"/>
                  </a:lnTo>
                  <a:lnTo>
                    <a:pt x="543" y="230"/>
                  </a:lnTo>
                  <a:lnTo>
                    <a:pt x="549" y="230"/>
                  </a:lnTo>
                  <a:lnTo>
                    <a:pt x="555" y="230"/>
                  </a:lnTo>
                  <a:lnTo>
                    <a:pt x="560" y="230"/>
                  </a:lnTo>
                  <a:lnTo>
                    <a:pt x="566" y="230"/>
                  </a:lnTo>
                  <a:lnTo>
                    <a:pt x="578" y="230"/>
                  </a:lnTo>
                  <a:lnTo>
                    <a:pt x="584" y="230"/>
                  </a:lnTo>
                  <a:lnTo>
                    <a:pt x="591" y="230"/>
                  </a:lnTo>
                  <a:lnTo>
                    <a:pt x="596" y="230"/>
                  </a:lnTo>
                  <a:lnTo>
                    <a:pt x="602" y="230"/>
                  </a:lnTo>
                  <a:lnTo>
                    <a:pt x="607" y="230"/>
                  </a:lnTo>
                  <a:lnTo>
                    <a:pt x="614" y="230"/>
                  </a:lnTo>
                  <a:lnTo>
                    <a:pt x="620" y="230"/>
                  </a:lnTo>
                  <a:lnTo>
                    <a:pt x="625" y="230"/>
                  </a:lnTo>
                  <a:lnTo>
                    <a:pt x="625" y="236"/>
                  </a:lnTo>
                  <a:lnTo>
                    <a:pt x="632" y="236"/>
                  </a:lnTo>
                  <a:lnTo>
                    <a:pt x="632" y="230"/>
                  </a:lnTo>
                  <a:lnTo>
                    <a:pt x="632" y="224"/>
                  </a:lnTo>
                  <a:lnTo>
                    <a:pt x="637" y="224"/>
                  </a:lnTo>
                  <a:lnTo>
                    <a:pt x="643" y="224"/>
                  </a:lnTo>
                  <a:lnTo>
                    <a:pt x="649" y="224"/>
                  </a:lnTo>
                  <a:lnTo>
                    <a:pt x="655" y="224"/>
                  </a:lnTo>
                  <a:lnTo>
                    <a:pt x="655" y="230"/>
                  </a:lnTo>
                  <a:lnTo>
                    <a:pt x="661" y="230"/>
                  </a:lnTo>
                  <a:lnTo>
                    <a:pt x="661" y="236"/>
                  </a:lnTo>
                  <a:lnTo>
                    <a:pt x="666" y="236"/>
                  </a:lnTo>
                  <a:lnTo>
                    <a:pt x="666" y="242"/>
                  </a:lnTo>
                  <a:lnTo>
                    <a:pt x="666" y="248"/>
                  </a:lnTo>
                  <a:lnTo>
                    <a:pt x="673" y="248"/>
                  </a:lnTo>
                  <a:lnTo>
                    <a:pt x="673" y="254"/>
                  </a:lnTo>
                  <a:lnTo>
                    <a:pt x="679" y="254"/>
                  </a:lnTo>
                  <a:lnTo>
                    <a:pt x="684" y="254"/>
                  </a:lnTo>
                  <a:lnTo>
                    <a:pt x="679" y="260"/>
                  </a:lnTo>
                  <a:lnTo>
                    <a:pt x="684" y="260"/>
                  </a:lnTo>
                  <a:lnTo>
                    <a:pt x="684" y="266"/>
                  </a:lnTo>
                  <a:lnTo>
                    <a:pt x="684" y="272"/>
                  </a:lnTo>
                  <a:lnTo>
                    <a:pt x="690" y="272"/>
                  </a:lnTo>
                  <a:lnTo>
                    <a:pt x="690" y="278"/>
                  </a:lnTo>
                  <a:lnTo>
                    <a:pt x="697" y="278"/>
                  </a:lnTo>
                  <a:lnTo>
                    <a:pt x="697" y="283"/>
                  </a:lnTo>
                  <a:lnTo>
                    <a:pt x="697" y="289"/>
                  </a:lnTo>
                  <a:lnTo>
                    <a:pt x="697" y="296"/>
                  </a:lnTo>
                  <a:lnTo>
                    <a:pt x="690" y="296"/>
                  </a:lnTo>
                  <a:lnTo>
                    <a:pt x="690" y="301"/>
                  </a:lnTo>
                  <a:lnTo>
                    <a:pt x="697" y="301"/>
                  </a:lnTo>
                  <a:lnTo>
                    <a:pt x="690" y="301"/>
                  </a:lnTo>
                  <a:lnTo>
                    <a:pt x="697" y="301"/>
                  </a:lnTo>
                  <a:lnTo>
                    <a:pt x="702" y="301"/>
                  </a:lnTo>
                  <a:lnTo>
                    <a:pt x="708" y="301"/>
                  </a:lnTo>
                  <a:lnTo>
                    <a:pt x="714" y="301"/>
                  </a:lnTo>
                  <a:lnTo>
                    <a:pt x="720" y="301"/>
                  </a:lnTo>
                  <a:lnTo>
                    <a:pt x="726" y="301"/>
                  </a:lnTo>
                  <a:lnTo>
                    <a:pt x="731" y="301"/>
                  </a:lnTo>
                  <a:lnTo>
                    <a:pt x="738" y="301"/>
                  </a:lnTo>
                  <a:lnTo>
                    <a:pt x="743" y="301"/>
                  </a:lnTo>
                  <a:lnTo>
                    <a:pt x="743" y="307"/>
                  </a:lnTo>
                  <a:lnTo>
                    <a:pt x="743" y="313"/>
                  </a:lnTo>
                  <a:lnTo>
                    <a:pt x="743" y="319"/>
                  </a:lnTo>
                  <a:lnTo>
                    <a:pt x="749" y="319"/>
                  </a:lnTo>
                  <a:lnTo>
                    <a:pt x="749" y="325"/>
                  </a:lnTo>
                  <a:lnTo>
                    <a:pt x="756" y="325"/>
                  </a:lnTo>
                  <a:lnTo>
                    <a:pt x="761" y="325"/>
                  </a:lnTo>
                  <a:lnTo>
                    <a:pt x="767" y="325"/>
                  </a:lnTo>
                  <a:lnTo>
                    <a:pt x="767" y="331"/>
                  </a:lnTo>
                  <a:lnTo>
                    <a:pt x="772" y="331"/>
                  </a:lnTo>
                  <a:lnTo>
                    <a:pt x="772" y="337"/>
                  </a:lnTo>
                  <a:lnTo>
                    <a:pt x="772" y="342"/>
                  </a:lnTo>
                  <a:lnTo>
                    <a:pt x="772" y="348"/>
                  </a:lnTo>
                  <a:lnTo>
                    <a:pt x="772" y="355"/>
                  </a:lnTo>
                  <a:lnTo>
                    <a:pt x="772" y="360"/>
                  </a:lnTo>
                  <a:lnTo>
                    <a:pt x="772" y="366"/>
                  </a:lnTo>
                  <a:lnTo>
                    <a:pt x="767" y="366"/>
                  </a:lnTo>
                  <a:lnTo>
                    <a:pt x="761" y="366"/>
                  </a:lnTo>
                  <a:lnTo>
                    <a:pt x="761" y="373"/>
                  </a:lnTo>
                  <a:lnTo>
                    <a:pt x="756" y="373"/>
                  </a:lnTo>
                  <a:lnTo>
                    <a:pt x="749" y="373"/>
                  </a:lnTo>
                  <a:lnTo>
                    <a:pt x="743" y="373"/>
                  </a:lnTo>
                  <a:lnTo>
                    <a:pt x="743" y="378"/>
                  </a:lnTo>
                  <a:lnTo>
                    <a:pt x="743" y="384"/>
                  </a:lnTo>
                  <a:lnTo>
                    <a:pt x="738" y="384"/>
                  </a:lnTo>
                  <a:lnTo>
                    <a:pt x="731" y="384"/>
                  </a:lnTo>
                  <a:lnTo>
                    <a:pt x="731" y="390"/>
                  </a:lnTo>
                  <a:lnTo>
                    <a:pt x="731" y="396"/>
                  </a:lnTo>
                  <a:lnTo>
                    <a:pt x="731" y="402"/>
                  </a:lnTo>
                  <a:lnTo>
                    <a:pt x="726" y="402"/>
                  </a:lnTo>
                  <a:lnTo>
                    <a:pt x="726" y="407"/>
                  </a:lnTo>
                  <a:lnTo>
                    <a:pt x="726" y="414"/>
                  </a:lnTo>
                  <a:lnTo>
                    <a:pt x="726" y="419"/>
                  </a:lnTo>
                  <a:lnTo>
                    <a:pt x="726" y="432"/>
                  </a:lnTo>
                  <a:lnTo>
                    <a:pt x="726" y="437"/>
                  </a:lnTo>
                  <a:lnTo>
                    <a:pt x="726" y="443"/>
                  </a:lnTo>
                  <a:lnTo>
                    <a:pt x="720" y="443"/>
                  </a:lnTo>
                  <a:lnTo>
                    <a:pt x="714" y="443"/>
                  </a:lnTo>
                  <a:lnTo>
                    <a:pt x="714" y="449"/>
                  </a:lnTo>
                  <a:lnTo>
                    <a:pt x="714" y="455"/>
                  </a:lnTo>
                  <a:lnTo>
                    <a:pt x="714" y="461"/>
                  </a:lnTo>
                  <a:lnTo>
                    <a:pt x="714" y="466"/>
                  </a:lnTo>
                  <a:lnTo>
                    <a:pt x="708" y="466"/>
                  </a:lnTo>
                  <a:lnTo>
                    <a:pt x="702" y="466"/>
                  </a:lnTo>
                  <a:lnTo>
                    <a:pt x="697" y="466"/>
                  </a:lnTo>
                  <a:lnTo>
                    <a:pt x="690" y="466"/>
                  </a:lnTo>
                  <a:lnTo>
                    <a:pt x="690" y="473"/>
                  </a:lnTo>
                  <a:lnTo>
                    <a:pt x="690" y="479"/>
                  </a:lnTo>
                  <a:lnTo>
                    <a:pt x="690" y="484"/>
                  </a:lnTo>
                  <a:lnTo>
                    <a:pt x="684" y="484"/>
                  </a:lnTo>
                  <a:lnTo>
                    <a:pt x="673" y="484"/>
                  </a:lnTo>
                  <a:lnTo>
                    <a:pt x="666" y="484"/>
                  </a:lnTo>
                  <a:lnTo>
                    <a:pt x="661" y="484"/>
                  </a:lnTo>
                  <a:lnTo>
                    <a:pt x="661" y="491"/>
                  </a:lnTo>
                  <a:lnTo>
                    <a:pt x="661" y="496"/>
                  </a:lnTo>
                  <a:lnTo>
                    <a:pt x="655" y="496"/>
                  </a:lnTo>
                  <a:lnTo>
                    <a:pt x="649" y="496"/>
                  </a:lnTo>
                  <a:lnTo>
                    <a:pt x="643" y="496"/>
                  </a:lnTo>
                  <a:lnTo>
                    <a:pt x="643" y="502"/>
                  </a:lnTo>
                  <a:lnTo>
                    <a:pt x="637" y="502"/>
                  </a:lnTo>
                  <a:lnTo>
                    <a:pt x="632" y="502"/>
                  </a:lnTo>
                  <a:lnTo>
                    <a:pt x="632" y="509"/>
                  </a:lnTo>
                  <a:lnTo>
                    <a:pt x="632" y="514"/>
                  </a:lnTo>
                  <a:lnTo>
                    <a:pt x="625" y="514"/>
                  </a:lnTo>
                  <a:lnTo>
                    <a:pt x="625" y="520"/>
                  </a:lnTo>
                  <a:lnTo>
                    <a:pt x="625" y="525"/>
                  </a:lnTo>
                  <a:lnTo>
                    <a:pt x="632" y="525"/>
                  </a:lnTo>
                  <a:lnTo>
                    <a:pt x="632" y="532"/>
                  </a:lnTo>
                  <a:lnTo>
                    <a:pt x="637" y="532"/>
                  </a:lnTo>
                  <a:lnTo>
                    <a:pt x="637" y="538"/>
                  </a:lnTo>
                  <a:lnTo>
                    <a:pt x="632" y="538"/>
                  </a:lnTo>
                  <a:lnTo>
                    <a:pt x="625" y="543"/>
                  </a:lnTo>
                  <a:lnTo>
                    <a:pt x="625" y="550"/>
                  </a:lnTo>
                  <a:lnTo>
                    <a:pt x="620" y="550"/>
                  </a:lnTo>
                  <a:lnTo>
                    <a:pt x="614" y="550"/>
                  </a:lnTo>
                  <a:lnTo>
                    <a:pt x="614" y="543"/>
                  </a:lnTo>
                  <a:lnTo>
                    <a:pt x="607" y="543"/>
                  </a:lnTo>
                  <a:lnTo>
                    <a:pt x="607" y="550"/>
                  </a:lnTo>
                  <a:lnTo>
                    <a:pt x="607" y="555"/>
                  </a:lnTo>
                  <a:lnTo>
                    <a:pt x="602" y="555"/>
                  </a:lnTo>
                  <a:lnTo>
                    <a:pt x="602" y="561"/>
                  </a:lnTo>
                  <a:lnTo>
                    <a:pt x="596" y="561"/>
                  </a:lnTo>
                  <a:lnTo>
                    <a:pt x="596" y="555"/>
                  </a:lnTo>
                  <a:lnTo>
                    <a:pt x="591" y="555"/>
                  </a:lnTo>
                  <a:lnTo>
                    <a:pt x="591" y="550"/>
                  </a:lnTo>
                  <a:lnTo>
                    <a:pt x="591" y="555"/>
                  </a:lnTo>
                  <a:lnTo>
                    <a:pt x="584" y="555"/>
                  </a:lnTo>
                  <a:lnTo>
                    <a:pt x="584" y="561"/>
                  </a:lnTo>
                  <a:lnTo>
                    <a:pt x="591" y="561"/>
                  </a:lnTo>
                  <a:lnTo>
                    <a:pt x="591" y="568"/>
                  </a:ln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Freeform 26">
              <a:extLst>
                <a:ext uri="{FF2B5EF4-FFF2-40B4-BE49-F238E27FC236}">
                  <a16:creationId xmlns:a16="http://schemas.microsoft.com/office/drawing/2014/main" id="{A8D7D64B-B3F7-911B-CBCA-E58120789612}"/>
                </a:ext>
              </a:extLst>
            </p:cNvPr>
            <p:cNvSpPr>
              <a:spLocks/>
            </p:cNvSpPr>
            <p:nvPr/>
          </p:nvSpPr>
          <p:spPr bwMode="auto">
            <a:xfrm>
              <a:off x="4667250" y="1979613"/>
              <a:ext cx="1225550" cy="901700"/>
            </a:xfrm>
            <a:custGeom>
              <a:avLst/>
              <a:gdLst>
                <a:gd name="T0" fmla="*/ 560 w 772"/>
                <a:gd name="T1" fmla="*/ 525 h 568"/>
                <a:gd name="T2" fmla="*/ 525 w 772"/>
                <a:gd name="T3" fmla="*/ 502 h 568"/>
                <a:gd name="T4" fmla="*/ 472 w 772"/>
                <a:gd name="T5" fmla="*/ 502 h 568"/>
                <a:gd name="T6" fmla="*/ 419 w 772"/>
                <a:gd name="T7" fmla="*/ 502 h 568"/>
                <a:gd name="T8" fmla="*/ 377 w 772"/>
                <a:gd name="T9" fmla="*/ 509 h 568"/>
                <a:gd name="T10" fmla="*/ 360 w 772"/>
                <a:gd name="T11" fmla="*/ 550 h 568"/>
                <a:gd name="T12" fmla="*/ 318 w 772"/>
                <a:gd name="T13" fmla="*/ 561 h 568"/>
                <a:gd name="T14" fmla="*/ 271 w 772"/>
                <a:gd name="T15" fmla="*/ 555 h 568"/>
                <a:gd name="T16" fmla="*/ 212 w 772"/>
                <a:gd name="T17" fmla="*/ 555 h 568"/>
                <a:gd name="T18" fmla="*/ 148 w 772"/>
                <a:gd name="T19" fmla="*/ 555 h 568"/>
                <a:gd name="T20" fmla="*/ 88 w 772"/>
                <a:gd name="T21" fmla="*/ 555 h 568"/>
                <a:gd name="T22" fmla="*/ 36 w 772"/>
                <a:gd name="T23" fmla="*/ 550 h 568"/>
                <a:gd name="T24" fmla="*/ 6 w 772"/>
                <a:gd name="T25" fmla="*/ 532 h 568"/>
                <a:gd name="T26" fmla="*/ 6 w 772"/>
                <a:gd name="T27" fmla="*/ 479 h 568"/>
                <a:gd name="T28" fmla="*/ 12 w 772"/>
                <a:gd name="T29" fmla="*/ 432 h 568"/>
                <a:gd name="T30" fmla="*/ 18 w 772"/>
                <a:gd name="T31" fmla="*/ 378 h 568"/>
                <a:gd name="T32" fmla="*/ 24 w 772"/>
                <a:gd name="T33" fmla="*/ 325 h 568"/>
                <a:gd name="T34" fmla="*/ 29 w 772"/>
                <a:gd name="T35" fmla="*/ 278 h 568"/>
                <a:gd name="T36" fmla="*/ 36 w 772"/>
                <a:gd name="T37" fmla="*/ 224 h 568"/>
                <a:gd name="T38" fmla="*/ 42 w 772"/>
                <a:gd name="T39" fmla="*/ 177 h 568"/>
                <a:gd name="T40" fmla="*/ 47 w 772"/>
                <a:gd name="T41" fmla="*/ 118 h 568"/>
                <a:gd name="T42" fmla="*/ 53 w 772"/>
                <a:gd name="T43" fmla="*/ 47 h 568"/>
                <a:gd name="T44" fmla="*/ 83 w 772"/>
                <a:gd name="T45" fmla="*/ 6 h 568"/>
                <a:gd name="T46" fmla="*/ 135 w 772"/>
                <a:gd name="T47" fmla="*/ 6 h 568"/>
                <a:gd name="T48" fmla="*/ 148 w 772"/>
                <a:gd name="T49" fmla="*/ 11 h 568"/>
                <a:gd name="T50" fmla="*/ 160 w 772"/>
                <a:gd name="T51" fmla="*/ 18 h 568"/>
                <a:gd name="T52" fmla="*/ 171 w 772"/>
                <a:gd name="T53" fmla="*/ 36 h 568"/>
                <a:gd name="T54" fmla="*/ 194 w 772"/>
                <a:gd name="T55" fmla="*/ 53 h 568"/>
                <a:gd name="T56" fmla="*/ 212 w 772"/>
                <a:gd name="T57" fmla="*/ 53 h 568"/>
                <a:gd name="T58" fmla="*/ 236 w 772"/>
                <a:gd name="T59" fmla="*/ 70 h 568"/>
                <a:gd name="T60" fmla="*/ 242 w 772"/>
                <a:gd name="T61" fmla="*/ 95 h 568"/>
                <a:gd name="T62" fmla="*/ 277 w 772"/>
                <a:gd name="T63" fmla="*/ 112 h 568"/>
                <a:gd name="T64" fmla="*/ 284 w 772"/>
                <a:gd name="T65" fmla="*/ 118 h 568"/>
                <a:gd name="T66" fmla="*/ 284 w 772"/>
                <a:gd name="T67" fmla="*/ 142 h 568"/>
                <a:gd name="T68" fmla="*/ 307 w 772"/>
                <a:gd name="T69" fmla="*/ 136 h 568"/>
                <a:gd name="T70" fmla="*/ 342 w 772"/>
                <a:gd name="T71" fmla="*/ 147 h 568"/>
                <a:gd name="T72" fmla="*/ 366 w 772"/>
                <a:gd name="T73" fmla="*/ 118 h 568"/>
                <a:gd name="T74" fmla="*/ 377 w 772"/>
                <a:gd name="T75" fmla="*/ 124 h 568"/>
                <a:gd name="T76" fmla="*/ 377 w 772"/>
                <a:gd name="T77" fmla="*/ 171 h 568"/>
                <a:gd name="T78" fmla="*/ 383 w 772"/>
                <a:gd name="T79" fmla="*/ 224 h 568"/>
                <a:gd name="T80" fmla="*/ 442 w 772"/>
                <a:gd name="T81" fmla="*/ 224 h 568"/>
                <a:gd name="T82" fmla="*/ 501 w 772"/>
                <a:gd name="T83" fmla="*/ 230 h 568"/>
                <a:gd name="T84" fmla="*/ 555 w 772"/>
                <a:gd name="T85" fmla="*/ 230 h 568"/>
                <a:gd name="T86" fmla="*/ 614 w 772"/>
                <a:gd name="T87" fmla="*/ 230 h 568"/>
                <a:gd name="T88" fmla="*/ 649 w 772"/>
                <a:gd name="T89" fmla="*/ 224 h 568"/>
                <a:gd name="T90" fmla="*/ 673 w 772"/>
                <a:gd name="T91" fmla="*/ 254 h 568"/>
                <a:gd name="T92" fmla="*/ 697 w 772"/>
                <a:gd name="T93" fmla="*/ 278 h 568"/>
                <a:gd name="T94" fmla="*/ 702 w 772"/>
                <a:gd name="T95" fmla="*/ 301 h 568"/>
                <a:gd name="T96" fmla="*/ 743 w 772"/>
                <a:gd name="T97" fmla="*/ 313 h 568"/>
                <a:gd name="T98" fmla="*/ 772 w 772"/>
                <a:gd name="T99" fmla="*/ 337 h 568"/>
                <a:gd name="T100" fmla="*/ 756 w 772"/>
                <a:gd name="T101" fmla="*/ 373 h 568"/>
                <a:gd name="T102" fmla="*/ 731 w 772"/>
                <a:gd name="T103" fmla="*/ 402 h 568"/>
                <a:gd name="T104" fmla="*/ 714 w 772"/>
                <a:gd name="T105" fmla="*/ 443 h 568"/>
                <a:gd name="T106" fmla="*/ 690 w 772"/>
                <a:gd name="T107" fmla="*/ 473 h 568"/>
                <a:gd name="T108" fmla="*/ 655 w 772"/>
                <a:gd name="T109" fmla="*/ 496 h 568"/>
                <a:gd name="T110" fmla="*/ 625 w 772"/>
                <a:gd name="T111" fmla="*/ 520 h 568"/>
                <a:gd name="T112" fmla="*/ 620 w 772"/>
                <a:gd name="T113" fmla="*/ 550 h 568"/>
                <a:gd name="T114" fmla="*/ 596 w 772"/>
                <a:gd name="T115" fmla="*/ 555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72" h="568">
                  <a:moveTo>
                    <a:pt x="591" y="568"/>
                  </a:moveTo>
                  <a:lnTo>
                    <a:pt x="584" y="568"/>
                  </a:lnTo>
                  <a:lnTo>
                    <a:pt x="578" y="561"/>
                  </a:lnTo>
                  <a:lnTo>
                    <a:pt x="573" y="561"/>
                  </a:lnTo>
                  <a:lnTo>
                    <a:pt x="560" y="561"/>
                  </a:lnTo>
                  <a:lnTo>
                    <a:pt x="560" y="555"/>
                  </a:lnTo>
                  <a:lnTo>
                    <a:pt x="560" y="543"/>
                  </a:lnTo>
                  <a:lnTo>
                    <a:pt x="560" y="538"/>
                  </a:lnTo>
                  <a:lnTo>
                    <a:pt x="560" y="525"/>
                  </a:lnTo>
                  <a:lnTo>
                    <a:pt x="560" y="514"/>
                  </a:lnTo>
                  <a:lnTo>
                    <a:pt x="555" y="514"/>
                  </a:lnTo>
                  <a:lnTo>
                    <a:pt x="549" y="514"/>
                  </a:lnTo>
                  <a:lnTo>
                    <a:pt x="543" y="514"/>
                  </a:lnTo>
                  <a:lnTo>
                    <a:pt x="537" y="514"/>
                  </a:lnTo>
                  <a:lnTo>
                    <a:pt x="531" y="514"/>
                  </a:lnTo>
                  <a:lnTo>
                    <a:pt x="531" y="509"/>
                  </a:lnTo>
                  <a:lnTo>
                    <a:pt x="531" y="502"/>
                  </a:lnTo>
                  <a:lnTo>
                    <a:pt x="525" y="502"/>
                  </a:lnTo>
                  <a:lnTo>
                    <a:pt x="519" y="502"/>
                  </a:lnTo>
                  <a:lnTo>
                    <a:pt x="514" y="502"/>
                  </a:lnTo>
                  <a:lnTo>
                    <a:pt x="508" y="502"/>
                  </a:lnTo>
                  <a:lnTo>
                    <a:pt x="501" y="502"/>
                  </a:lnTo>
                  <a:lnTo>
                    <a:pt x="496" y="502"/>
                  </a:lnTo>
                  <a:lnTo>
                    <a:pt x="490" y="502"/>
                  </a:lnTo>
                  <a:lnTo>
                    <a:pt x="483" y="502"/>
                  </a:lnTo>
                  <a:lnTo>
                    <a:pt x="478" y="502"/>
                  </a:lnTo>
                  <a:lnTo>
                    <a:pt x="472" y="502"/>
                  </a:lnTo>
                  <a:lnTo>
                    <a:pt x="467" y="502"/>
                  </a:lnTo>
                  <a:lnTo>
                    <a:pt x="460" y="502"/>
                  </a:lnTo>
                  <a:lnTo>
                    <a:pt x="454" y="502"/>
                  </a:lnTo>
                  <a:lnTo>
                    <a:pt x="449" y="502"/>
                  </a:lnTo>
                  <a:lnTo>
                    <a:pt x="442" y="502"/>
                  </a:lnTo>
                  <a:lnTo>
                    <a:pt x="437" y="502"/>
                  </a:lnTo>
                  <a:lnTo>
                    <a:pt x="431" y="502"/>
                  </a:lnTo>
                  <a:lnTo>
                    <a:pt x="425" y="502"/>
                  </a:lnTo>
                  <a:lnTo>
                    <a:pt x="419" y="502"/>
                  </a:lnTo>
                  <a:lnTo>
                    <a:pt x="413" y="496"/>
                  </a:lnTo>
                  <a:lnTo>
                    <a:pt x="408" y="496"/>
                  </a:lnTo>
                  <a:lnTo>
                    <a:pt x="401" y="496"/>
                  </a:lnTo>
                  <a:lnTo>
                    <a:pt x="395" y="496"/>
                  </a:lnTo>
                  <a:lnTo>
                    <a:pt x="390" y="496"/>
                  </a:lnTo>
                  <a:lnTo>
                    <a:pt x="383" y="496"/>
                  </a:lnTo>
                  <a:lnTo>
                    <a:pt x="377" y="496"/>
                  </a:lnTo>
                  <a:lnTo>
                    <a:pt x="377" y="502"/>
                  </a:lnTo>
                  <a:lnTo>
                    <a:pt x="377" y="509"/>
                  </a:lnTo>
                  <a:lnTo>
                    <a:pt x="377" y="514"/>
                  </a:lnTo>
                  <a:lnTo>
                    <a:pt x="377" y="520"/>
                  </a:lnTo>
                  <a:lnTo>
                    <a:pt x="372" y="520"/>
                  </a:lnTo>
                  <a:lnTo>
                    <a:pt x="366" y="520"/>
                  </a:lnTo>
                  <a:lnTo>
                    <a:pt x="360" y="520"/>
                  </a:lnTo>
                  <a:lnTo>
                    <a:pt x="360" y="532"/>
                  </a:lnTo>
                  <a:lnTo>
                    <a:pt x="360" y="538"/>
                  </a:lnTo>
                  <a:lnTo>
                    <a:pt x="360" y="543"/>
                  </a:lnTo>
                  <a:lnTo>
                    <a:pt x="360" y="550"/>
                  </a:lnTo>
                  <a:lnTo>
                    <a:pt x="360" y="555"/>
                  </a:lnTo>
                  <a:lnTo>
                    <a:pt x="360" y="561"/>
                  </a:lnTo>
                  <a:lnTo>
                    <a:pt x="354" y="561"/>
                  </a:lnTo>
                  <a:lnTo>
                    <a:pt x="348" y="561"/>
                  </a:lnTo>
                  <a:lnTo>
                    <a:pt x="342" y="561"/>
                  </a:lnTo>
                  <a:lnTo>
                    <a:pt x="336" y="561"/>
                  </a:lnTo>
                  <a:lnTo>
                    <a:pt x="331" y="561"/>
                  </a:lnTo>
                  <a:lnTo>
                    <a:pt x="325" y="561"/>
                  </a:lnTo>
                  <a:lnTo>
                    <a:pt x="318" y="561"/>
                  </a:lnTo>
                  <a:lnTo>
                    <a:pt x="313" y="561"/>
                  </a:lnTo>
                  <a:lnTo>
                    <a:pt x="307" y="561"/>
                  </a:lnTo>
                  <a:lnTo>
                    <a:pt x="300" y="561"/>
                  </a:lnTo>
                  <a:lnTo>
                    <a:pt x="295" y="561"/>
                  </a:lnTo>
                  <a:lnTo>
                    <a:pt x="295" y="555"/>
                  </a:lnTo>
                  <a:lnTo>
                    <a:pt x="289" y="555"/>
                  </a:lnTo>
                  <a:lnTo>
                    <a:pt x="284" y="555"/>
                  </a:lnTo>
                  <a:lnTo>
                    <a:pt x="277" y="555"/>
                  </a:lnTo>
                  <a:lnTo>
                    <a:pt x="271" y="555"/>
                  </a:lnTo>
                  <a:lnTo>
                    <a:pt x="266" y="555"/>
                  </a:lnTo>
                  <a:lnTo>
                    <a:pt x="254" y="555"/>
                  </a:lnTo>
                  <a:lnTo>
                    <a:pt x="248" y="555"/>
                  </a:lnTo>
                  <a:lnTo>
                    <a:pt x="242" y="555"/>
                  </a:lnTo>
                  <a:lnTo>
                    <a:pt x="236" y="555"/>
                  </a:lnTo>
                  <a:lnTo>
                    <a:pt x="230" y="555"/>
                  </a:lnTo>
                  <a:lnTo>
                    <a:pt x="225" y="555"/>
                  </a:lnTo>
                  <a:lnTo>
                    <a:pt x="218" y="555"/>
                  </a:lnTo>
                  <a:lnTo>
                    <a:pt x="212" y="555"/>
                  </a:lnTo>
                  <a:lnTo>
                    <a:pt x="207" y="555"/>
                  </a:lnTo>
                  <a:lnTo>
                    <a:pt x="201" y="555"/>
                  </a:lnTo>
                  <a:lnTo>
                    <a:pt x="194" y="555"/>
                  </a:lnTo>
                  <a:lnTo>
                    <a:pt x="183" y="555"/>
                  </a:lnTo>
                  <a:lnTo>
                    <a:pt x="177" y="555"/>
                  </a:lnTo>
                  <a:lnTo>
                    <a:pt x="165" y="555"/>
                  </a:lnTo>
                  <a:lnTo>
                    <a:pt x="160" y="555"/>
                  </a:lnTo>
                  <a:lnTo>
                    <a:pt x="153" y="555"/>
                  </a:lnTo>
                  <a:lnTo>
                    <a:pt x="148" y="555"/>
                  </a:lnTo>
                  <a:lnTo>
                    <a:pt x="142" y="555"/>
                  </a:lnTo>
                  <a:lnTo>
                    <a:pt x="135" y="555"/>
                  </a:lnTo>
                  <a:lnTo>
                    <a:pt x="130" y="555"/>
                  </a:lnTo>
                  <a:lnTo>
                    <a:pt x="124" y="555"/>
                  </a:lnTo>
                  <a:lnTo>
                    <a:pt x="119" y="555"/>
                  </a:lnTo>
                  <a:lnTo>
                    <a:pt x="112" y="555"/>
                  </a:lnTo>
                  <a:lnTo>
                    <a:pt x="106" y="555"/>
                  </a:lnTo>
                  <a:lnTo>
                    <a:pt x="94" y="555"/>
                  </a:lnTo>
                  <a:lnTo>
                    <a:pt x="88" y="555"/>
                  </a:lnTo>
                  <a:lnTo>
                    <a:pt x="88" y="550"/>
                  </a:lnTo>
                  <a:lnTo>
                    <a:pt x="83" y="550"/>
                  </a:lnTo>
                  <a:lnTo>
                    <a:pt x="77" y="550"/>
                  </a:lnTo>
                  <a:lnTo>
                    <a:pt x="71" y="550"/>
                  </a:lnTo>
                  <a:lnTo>
                    <a:pt x="65" y="550"/>
                  </a:lnTo>
                  <a:lnTo>
                    <a:pt x="59" y="550"/>
                  </a:lnTo>
                  <a:lnTo>
                    <a:pt x="47" y="550"/>
                  </a:lnTo>
                  <a:lnTo>
                    <a:pt x="42" y="550"/>
                  </a:lnTo>
                  <a:lnTo>
                    <a:pt x="36" y="550"/>
                  </a:lnTo>
                  <a:lnTo>
                    <a:pt x="29" y="550"/>
                  </a:lnTo>
                  <a:lnTo>
                    <a:pt x="24" y="550"/>
                  </a:lnTo>
                  <a:lnTo>
                    <a:pt x="18" y="550"/>
                  </a:lnTo>
                  <a:lnTo>
                    <a:pt x="12" y="550"/>
                  </a:lnTo>
                  <a:lnTo>
                    <a:pt x="6" y="550"/>
                  </a:lnTo>
                  <a:lnTo>
                    <a:pt x="0" y="550"/>
                  </a:lnTo>
                  <a:lnTo>
                    <a:pt x="0" y="543"/>
                  </a:lnTo>
                  <a:lnTo>
                    <a:pt x="6" y="538"/>
                  </a:lnTo>
                  <a:lnTo>
                    <a:pt x="6" y="532"/>
                  </a:lnTo>
                  <a:lnTo>
                    <a:pt x="6" y="525"/>
                  </a:lnTo>
                  <a:lnTo>
                    <a:pt x="6" y="520"/>
                  </a:lnTo>
                  <a:lnTo>
                    <a:pt x="6" y="514"/>
                  </a:lnTo>
                  <a:lnTo>
                    <a:pt x="6" y="509"/>
                  </a:lnTo>
                  <a:lnTo>
                    <a:pt x="6" y="502"/>
                  </a:lnTo>
                  <a:lnTo>
                    <a:pt x="6" y="496"/>
                  </a:lnTo>
                  <a:lnTo>
                    <a:pt x="6" y="491"/>
                  </a:lnTo>
                  <a:lnTo>
                    <a:pt x="6" y="484"/>
                  </a:lnTo>
                  <a:lnTo>
                    <a:pt x="6" y="479"/>
                  </a:lnTo>
                  <a:lnTo>
                    <a:pt x="12" y="479"/>
                  </a:lnTo>
                  <a:lnTo>
                    <a:pt x="12" y="473"/>
                  </a:lnTo>
                  <a:lnTo>
                    <a:pt x="12" y="466"/>
                  </a:lnTo>
                  <a:lnTo>
                    <a:pt x="12" y="461"/>
                  </a:lnTo>
                  <a:lnTo>
                    <a:pt x="12" y="455"/>
                  </a:lnTo>
                  <a:lnTo>
                    <a:pt x="12" y="449"/>
                  </a:lnTo>
                  <a:lnTo>
                    <a:pt x="12" y="443"/>
                  </a:lnTo>
                  <a:lnTo>
                    <a:pt x="12" y="437"/>
                  </a:lnTo>
                  <a:lnTo>
                    <a:pt x="12" y="432"/>
                  </a:lnTo>
                  <a:lnTo>
                    <a:pt x="12" y="425"/>
                  </a:lnTo>
                  <a:lnTo>
                    <a:pt x="18" y="419"/>
                  </a:lnTo>
                  <a:lnTo>
                    <a:pt x="18" y="414"/>
                  </a:lnTo>
                  <a:lnTo>
                    <a:pt x="18" y="407"/>
                  </a:lnTo>
                  <a:lnTo>
                    <a:pt x="18" y="402"/>
                  </a:lnTo>
                  <a:lnTo>
                    <a:pt x="18" y="396"/>
                  </a:lnTo>
                  <a:lnTo>
                    <a:pt x="18" y="390"/>
                  </a:lnTo>
                  <a:lnTo>
                    <a:pt x="18" y="384"/>
                  </a:lnTo>
                  <a:lnTo>
                    <a:pt x="18" y="378"/>
                  </a:lnTo>
                  <a:lnTo>
                    <a:pt x="18" y="373"/>
                  </a:lnTo>
                  <a:lnTo>
                    <a:pt x="18" y="366"/>
                  </a:lnTo>
                  <a:lnTo>
                    <a:pt x="24" y="366"/>
                  </a:lnTo>
                  <a:lnTo>
                    <a:pt x="24" y="360"/>
                  </a:lnTo>
                  <a:lnTo>
                    <a:pt x="24" y="355"/>
                  </a:lnTo>
                  <a:lnTo>
                    <a:pt x="24" y="348"/>
                  </a:lnTo>
                  <a:lnTo>
                    <a:pt x="24" y="337"/>
                  </a:lnTo>
                  <a:lnTo>
                    <a:pt x="24" y="331"/>
                  </a:lnTo>
                  <a:lnTo>
                    <a:pt x="24" y="325"/>
                  </a:lnTo>
                  <a:lnTo>
                    <a:pt x="24" y="319"/>
                  </a:lnTo>
                  <a:lnTo>
                    <a:pt x="29" y="319"/>
                  </a:lnTo>
                  <a:lnTo>
                    <a:pt x="29" y="313"/>
                  </a:lnTo>
                  <a:lnTo>
                    <a:pt x="29" y="307"/>
                  </a:lnTo>
                  <a:lnTo>
                    <a:pt x="29" y="301"/>
                  </a:lnTo>
                  <a:lnTo>
                    <a:pt x="29" y="296"/>
                  </a:lnTo>
                  <a:lnTo>
                    <a:pt x="29" y="289"/>
                  </a:lnTo>
                  <a:lnTo>
                    <a:pt x="29" y="283"/>
                  </a:lnTo>
                  <a:lnTo>
                    <a:pt x="29" y="278"/>
                  </a:lnTo>
                  <a:lnTo>
                    <a:pt x="29" y="272"/>
                  </a:lnTo>
                  <a:lnTo>
                    <a:pt x="29" y="266"/>
                  </a:lnTo>
                  <a:lnTo>
                    <a:pt x="36" y="260"/>
                  </a:lnTo>
                  <a:lnTo>
                    <a:pt x="36" y="254"/>
                  </a:lnTo>
                  <a:lnTo>
                    <a:pt x="36" y="248"/>
                  </a:lnTo>
                  <a:lnTo>
                    <a:pt x="36" y="242"/>
                  </a:lnTo>
                  <a:lnTo>
                    <a:pt x="36" y="236"/>
                  </a:lnTo>
                  <a:lnTo>
                    <a:pt x="36" y="230"/>
                  </a:lnTo>
                  <a:lnTo>
                    <a:pt x="36" y="224"/>
                  </a:lnTo>
                  <a:lnTo>
                    <a:pt x="36" y="219"/>
                  </a:lnTo>
                  <a:lnTo>
                    <a:pt x="36" y="213"/>
                  </a:lnTo>
                  <a:lnTo>
                    <a:pt x="42" y="213"/>
                  </a:lnTo>
                  <a:lnTo>
                    <a:pt x="42" y="206"/>
                  </a:lnTo>
                  <a:lnTo>
                    <a:pt x="42" y="201"/>
                  </a:lnTo>
                  <a:lnTo>
                    <a:pt x="42" y="195"/>
                  </a:lnTo>
                  <a:lnTo>
                    <a:pt x="42" y="189"/>
                  </a:lnTo>
                  <a:lnTo>
                    <a:pt x="42" y="183"/>
                  </a:lnTo>
                  <a:lnTo>
                    <a:pt x="42" y="177"/>
                  </a:lnTo>
                  <a:lnTo>
                    <a:pt x="42" y="165"/>
                  </a:lnTo>
                  <a:lnTo>
                    <a:pt x="42" y="160"/>
                  </a:lnTo>
                  <a:lnTo>
                    <a:pt x="42" y="154"/>
                  </a:lnTo>
                  <a:lnTo>
                    <a:pt x="47" y="147"/>
                  </a:lnTo>
                  <a:lnTo>
                    <a:pt x="47" y="142"/>
                  </a:lnTo>
                  <a:lnTo>
                    <a:pt x="47" y="136"/>
                  </a:lnTo>
                  <a:lnTo>
                    <a:pt x="47" y="129"/>
                  </a:lnTo>
                  <a:lnTo>
                    <a:pt x="47" y="124"/>
                  </a:lnTo>
                  <a:lnTo>
                    <a:pt x="47" y="118"/>
                  </a:lnTo>
                  <a:lnTo>
                    <a:pt x="47" y="106"/>
                  </a:lnTo>
                  <a:lnTo>
                    <a:pt x="53" y="95"/>
                  </a:lnTo>
                  <a:lnTo>
                    <a:pt x="53" y="88"/>
                  </a:lnTo>
                  <a:lnTo>
                    <a:pt x="53" y="83"/>
                  </a:lnTo>
                  <a:lnTo>
                    <a:pt x="53" y="77"/>
                  </a:lnTo>
                  <a:lnTo>
                    <a:pt x="53" y="70"/>
                  </a:lnTo>
                  <a:lnTo>
                    <a:pt x="53" y="65"/>
                  </a:lnTo>
                  <a:lnTo>
                    <a:pt x="53" y="53"/>
                  </a:lnTo>
                  <a:lnTo>
                    <a:pt x="53" y="47"/>
                  </a:lnTo>
                  <a:lnTo>
                    <a:pt x="59" y="41"/>
                  </a:lnTo>
                  <a:lnTo>
                    <a:pt x="59" y="36"/>
                  </a:lnTo>
                  <a:lnTo>
                    <a:pt x="59" y="29"/>
                  </a:lnTo>
                  <a:lnTo>
                    <a:pt x="59" y="24"/>
                  </a:lnTo>
                  <a:lnTo>
                    <a:pt x="59" y="18"/>
                  </a:lnTo>
                  <a:lnTo>
                    <a:pt x="59" y="11"/>
                  </a:lnTo>
                  <a:lnTo>
                    <a:pt x="59" y="6"/>
                  </a:lnTo>
                  <a:lnTo>
                    <a:pt x="59" y="0"/>
                  </a:lnTo>
                  <a:lnTo>
                    <a:pt x="83" y="6"/>
                  </a:lnTo>
                  <a:lnTo>
                    <a:pt x="88" y="6"/>
                  </a:lnTo>
                  <a:lnTo>
                    <a:pt x="94" y="6"/>
                  </a:lnTo>
                  <a:lnTo>
                    <a:pt x="101" y="6"/>
                  </a:lnTo>
                  <a:lnTo>
                    <a:pt x="106" y="6"/>
                  </a:lnTo>
                  <a:lnTo>
                    <a:pt x="112" y="6"/>
                  </a:lnTo>
                  <a:lnTo>
                    <a:pt x="119" y="6"/>
                  </a:lnTo>
                  <a:lnTo>
                    <a:pt x="124" y="6"/>
                  </a:lnTo>
                  <a:lnTo>
                    <a:pt x="130" y="6"/>
                  </a:lnTo>
                  <a:lnTo>
                    <a:pt x="135" y="6"/>
                  </a:lnTo>
                  <a:lnTo>
                    <a:pt x="142" y="6"/>
                  </a:lnTo>
                  <a:lnTo>
                    <a:pt x="148" y="6"/>
                  </a:lnTo>
                  <a:lnTo>
                    <a:pt x="153" y="6"/>
                  </a:lnTo>
                  <a:lnTo>
                    <a:pt x="160" y="6"/>
                  </a:lnTo>
                  <a:lnTo>
                    <a:pt x="165" y="6"/>
                  </a:lnTo>
                  <a:lnTo>
                    <a:pt x="160" y="6"/>
                  </a:lnTo>
                  <a:lnTo>
                    <a:pt x="160" y="11"/>
                  </a:lnTo>
                  <a:lnTo>
                    <a:pt x="153" y="11"/>
                  </a:lnTo>
                  <a:lnTo>
                    <a:pt x="148" y="11"/>
                  </a:lnTo>
                  <a:lnTo>
                    <a:pt x="148" y="18"/>
                  </a:lnTo>
                  <a:lnTo>
                    <a:pt x="148" y="11"/>
                  </a:lnTo>
                  <a:lnTo>
                    <a:pt x="148" y="18"/>
                  </a:lnTo>
                  <a:lnTo>
                    <a:pt x="153" y="18"/>
                  </a:lnTo>
                  <a:lnTo>
                    <a:pt x="148" y="18"/>
                  </a:lnTo>
                  <a:lnTo>
                    <a:pt x="148" y="24"/>
                  </a:lnTo>
                  <a:lnTo>
                    <a:pt x="153" y="24"/>
                  </a:lnTo>
                  <a:lnTo>
                    <a:pt x="160" y="24"/>
                  </a:lnTo>
                  <a:lnTo>
                    <a:pt x="160" y="18"/>
                  </a:lnTo>
                  <a:lnTo>
                    <a:pt x="165" y="18"/>
                  </a:lnTo>
                  <a:lnTo>
                    <a:pt x="160" y="18"/>
                  </a:lnTo>
                  <a:lnTo>
                    <a:pt x="160" y="24"/>
                  </a:lnTo>
                  <a:lnTo>
                    <a:pt x="165" y="24"/>
                  </a:lnTo>
                  <a:lnTo>
                    <a:pt x="165" y="29"/>
                  </a:lnTo>
                  <a:lnTo>
                    <a:pt x="171" y="29"/>
                  </a:lnTo>
                  <a:lnTo>
                    <a:pt x="171" y="36"/>
                  </a:lnTo>
                  <a:lnTo>
                    <a:pt x="177" y="36"/>
                  </a:lnTo>
                  <a:lnTo>
                    <a:pt x="171" y="36"/>
                  </a:lnTo>
                  <a:lnTo>
                    <a:pt x="171" y="41"/>
                  </a:lnTo>
                  <a:lnTo>
                    <a:pt x="171" y="47"/>
                  </a:lnTo>
                  <a:lnTo>
                    <a:pt x="177" y="47"/>
                  </a:lnTo>
                  <a:lnTo>
                    <a:pt x="177" y="53"/>
                  </a:lnTo>
                  <a:lnTo>
                    <a:pt x="183" y="53"/>
                  </a:lnTo>
                  <a:lnTo>
                    <a:pt x="189" y="53"/>
                  </a:lnTo>
                  <a:lnTo>
                    <a:pt x="194" y="53"/>
                  </a:lnTo>
                  <a:lnTo>
                    <a:pt x="194" y="47"/>
                  </a:lnTo>
                  <a:lnTo>
                    <a:pt x="194" y="53"/>
                  </a:lnTo>
                  <a:lnTo>
                    <a:pt x="201" y="53"/>
                  </a:lnTo>
                  <a:lnTo>
                    <a:pt x="201" y="59"/>
                  </a:lnTo>
                  <a:lnTo>
                    <a:pt x="207" y="59"/>
                  </a:lnTo>
                  <a:lnTo>
                    <a:pt x="207" y="65"/>
                  </a:lnTo>
                  <a:lnTo>
                    <a:pt x="207" y="59"/>
                  </a:lnTo>
                  <a:lnTo>
                    <a:pt x="212" y="59"/>
                  </a:lnTo>
                  <a:lnTo>
                    <a:pt x="212" y="53"/>
                  </a:lnTo>
                  <a:lnTo>
                    <a:pt x="212" y="59"/>
                  </a:lnTo>
                  <a:lnTo>
                    <a:pt x="212" y="53"/>
                  </a:lnTo>
                  <a:lnTo>
                    <a:pt x="218" y="53"/>
                  </a:lnTo>
                  <a:lnTo>
                    <a:pt x="218" y="59"/>
                  </a:lnTo>
                  <a:lnTo>
                    <a:pt x="225" y="59"/>
                  </a:lnTo>
                  <a:lnTo>
                    <a:pt x="225" y="65"/>
                  </a:lnTo>
                  <a:lnTo>
                    <a:pt x="230" y="65"/>
                  </a:lnTo>
                  <a:lnTo>
                    <a:pt x="230" y="70"/>
                  </a:lnTo>
                  <a:lnTo>
                    <a:pt x="230" y="77"/>
                  </a:lnTo>
                  <a:lnTo>
                    <a:pt x="230" y="70"/>
                  </a:lnTo>
                  <a:lnTo>
                    <a:pt x="236" y="70"/>
                  </a:lnTo>
                  <a:lnTo>
                    <a:pt x="236" y="77"/>
                  </a:lnTo>
                  <a:lnTo>
                    <a:pt x="230" y="77"/>
                  </a:lnTo>
                  <a:lnTo>
                    <a:pt x="230" y="83"/>
                  </a:lnTo>
                  <a:lnTo>
                    <a:pt x="230" y="88"/>
                  </a:lnTo>
                  <a:lnTo>
                    <a:pt x="225" y="88"/>
                  </a:lnTo>
                  <a:lnTo>
                    <a:pt x="230" y="88"/>
                  </a:lnTo>
                  <a:lnTo>
                    <a:pt x="230" y="95"/>
                  </a:lnTo>
                  <a:lnTo>
                    <a:pt x="236" y="95"/>
                  </a:lnTo>
                  <a:lnTo>
                    <a:pt x="242" y="95"/>
                  </a:lnTo>
                  <a:lnTo>
                    <a:pt x="242" y="101"/>
                  </a:lnTo>
                  <a:lnTo>
                    <a:pt x="248" y="101"/>
                  </a:lnTo>
                  <a:lnTo>
                    <a:pt x="248" y="106"/>
                  </a:lnTo>
                  <a:lnTo>
                    <a:pt x="254" y="106"/>
                  </a:lnTo>
                  <a:lnTo>
                    <a:pt x="259" y="106"/>
                  </a:lnTo>
                  <a:lnTo>
                    <a:pt x="266" y="106"/>
                  </a:lnTo>
                  <a:lnTo>
                    <a:pt x="271" y="106"/>
                  </a:lnTo>
                  <a:lnTo>
                    <a:pt x="271" y="112"/>
                  </a:lnTo>
                  <a:lnTo>
                    <a:pt x="277" y="112"/>
                  </a:lnTo>
                  <a:lnTo>
                    <a:pt x="277" y="106"/>
                  </a:lnTo>
                  <a:lnTo>
                    <a:pt x="284" y="106"/>
                  </a:lnTo>
                  <a:lnTo>
                    <a:pt x="289" y="101"/>
                  </a:lnTo>
                  <a:lnTo>
                    <a:pt x="289" y="106"/>
                  </a:lnTo>
                  <a:lnTo>
                    <a:pt x="284" y="106"/>
                  </a:lnTo>
                  <a:lnTo>
                    <a:pt x="289" y="106"/>
                  </a:lnTo>
                  <a:lnTo>
                    <a:pt x="289" y="112"/>
                  </a:lnTo>
                  <a:lnTo>
                    <a:pt x="284" y="112"/>
                  </a:lnTo>
                  <a:lnTo>
                    <a:pt x="284" y="118"/>
                  </a:lnTo>
                  <a:lnTo>
                    <a:pt x="277" y="118"/>
                  </a:lnTo>
                  <a:lnTo>
                    <a:pt x="277" y="124"/>
                  </a:lnTo>
                  <a:lnTo>
                    <a:pt x="277" y="129"/>
                  </a:lnTo>
                  <a:lnTo>
                    <a:pt x="277" y="136"/>
                  </a:lnTo>
                  <a:lnTo>
                    <a:pt x="277" y="142"/>
                  </a:lnTo>
                  <a:lnTo>
                    <a:pt x="271" y="142"/>
                  </a:lnTo>
                  <a:lnTo>
                    <a:pt x="271" y="147"/>
                  </a:lnTo>
                  <a:lnTo>
                    <a:pt x="277" y="142"/>
                  </a:lnTo>
                  <a:lnTo>
                    <a:pt x="284" y="142"/>
                  </a:lnTo>
                  <a:lnTo>
                    <a:pt x="284" y="136"/>
                  </a:lnTo>
                  <a:lnTo>
                    <a:pt x="289" y="136"/>
                  </a:lnTo>
                  <a:lnTo>
                    <a:pt x="289" y="142"/>
                  </a:lnTo>
                  <a:lnTo>
                    <a:pt x="295" y="142"/>
                  </a:lnTo>
                  <a:lnTo>
                    <a:pt x="295" y="136"/>
                  </a:lnTo>
                  <a:lnTo>
                    <a:pt x="295" y="142"/>
                  </a:lnTo>
                  <a:lnTo>
                    <a:pt x="300" y="142"/>
                  </a:lnTo>
                  <a:lnTo>
                    <a:pt x="300" y="136"/>
                  </a:lnTo>
                  <a:lnTo>
                    <a:pt x="307" y="136"/>
                  </a:lnTo>
                  <a:lnTo>
                    <a:pt x="307" y="142"/>
                  </a:lnTo>
                  <a:lnTo>
                    <a:pt x="313" y="147"/>
                  </a:lnTo>
                  <a:lnTo>
                    <a:pt x="318" y="147"/>
                  </a:lnTo>
                  <a:lnTo>
                    <a:pt x="325" y="147"/>
                  </a:lnTo>
                  <a:lnTo>
                    <a:pt x="331" y="147"/>
                  </a:lnTo>
                  <a:lnTo>
                    <a:pt x="336" y="147"/>
                  </a:lnTo>
                  <a:lnTo>
                    <a:pt x="336" y="142"/>
                  </a:lnTo>
                  <a:lnTo>
                    <a:pt x="336" y="147"/>
                  </a:lnTo>
                  <a:lnTo>
                    <a:pt x="342" y="147"/>
                  </a:lnTo>
                  <a:lnTo>
                    <a:pt x="342" y="142"/>
                  </a:lnTo>
                  <a:lnTo>
                    <a:pt x="342" y="136"/>
                  </a:lnTo>
                  <a:lnTo>
                    <a:pt x="348" y="136"/>
                  </a:lnTo>
                  <a:lnTo>
                    <a:pt x="354" y="136"/>
                  </a:lnTo>
                  <a:lnTo>
                    <a:pt x="354" y="129"/>
                  </a:lnTo>
                  <a:lnTo>
                    <a:pt x="360" y="129"/>
                  </a:lnTo>
                  <a:lnTo>
                    <a:pt x="360" y="124"/>
                  </a:lnTo>
                  <a:lnTo>
                    <a:pt x="366" y="124"/>
                  </a:lnTo>
                  <a:lnTo>
                    <a:pt x="366" y="118"/>
                  </a:lnTo>
                  <a:lnTo>
                    <a:pt x="366" y="112"/>
                  </a:lnTo>
                  <a:lnTo>
                    <a:pt x="366" y="106"/>
                  </a:lnTo>
                  <a:lnTo>
                    <a:pt x="372" y="106"/>
                  </a:lnTo>
                  <a:lnTo>
                    <a:pt x="372" y="101"/>
                  </a:lnTo>
                  <a:lnTo>
                    <a:pt x="377" y="101"/>
                  </a:lnTo>
                  <a:lnTo>
                    <a:pt x="377" y="106"/>
                  </a:lnTo>
                  <a:lnTo>
                    <a:pt x="377" y="112"/>
                  </a:lnTo>
                  <a:lnTo>
                    <a:pt x="377" y="118"/>
                  </a:lnTo>
                  <a:lnTo>
                    <a:pt x="377" y="124"/>
                  </a:lnTo>
                  <a:lnTo>
                    <a:pt x="377" y="129"/>
                  </a:lnTo>
                  <a:lnTo>
                    <a:pt x="372" y="136"/>
                  </a:lnTo>
                  <a:lnTo>
                    <a:pt x="372" y="142"/>
                  </a:lnTo>
                  <a:lnTo>
                    <a:pt x="372" y="147"/>
                  </a:lnTo>
                  <a:lnTo>
                    <a:pt x="372" y="154"/>
                  </a:lnTo>
                  <a:lnTo>
                    <a:pt x="372" y="160"/>
                  </a:lnTo>
                  <a:lnTo>
                    <a:pt x="372" y="165"/>
                  </a:lnTo>
                  <a:lnTo>
                    <a:pt x="377" y="165"/>
                  </a:lnTo>
                  <a:lnTo>
                    <a:pt x="377" y="171"/>
                  </a:lnTo>
                  <a:lnTo>
                    <a:pt x="377" y="177"/>
                  </a:lnTo>
                  <a:lnTo>
                    <a:pt x="377" y="183"/>
                  </a:lnTo>
                  <a:lnTo>
                    <a:pt x="377" y="195"/>
                  </a:lnTo>
                  <a:lnTo>
                    <a:pt x="377" y="201"/>
                  </a:lnTo>
                  <a:lnTo>
                    <a:pt x="377" y="206"/>
                  </a:lnTo>
                  <a:lnTo>
                    <a:pt x="377" y="213"/>
                  </a:lnTo>
                  <a:lnTo>
                    <a:pt x="377" y="219"/>
                  </a:lnTo>
                  <a:lnTo>
                    <a:pt x="377" y="224"/>
                  </a:lnTo>
                  <a:lnTo>
                    <a:pt x="383" y="224"/>
                  </a:lnTo>
                  <a:lnTo>
                    <a:pt x="390" y="224"/>
                  </a:lnTo>
                  <a:lnTo>
                    <a:pt x="395" y="224"/>
                  </a:lnTo>
                  <a:lnTo>
                    <a:pt x="401" y="224"/>
                  </a:lnTo>
                  <a:lnTo>
                    <a:pt x="408" y="224"/>
                  </a:lnTo>
                  <a:lnTo>
                    <a:pt x="413" y="224"/>
                  </a:lnTo>
                  <a:lnTo>
                    <a:pt x="419" y="224"/>
                  </a:lnTo>
                  <a:lnTo>
                    <a:pt x="431" y="224"/>
                  </a:lnTo>
                  <a:lnTo>
                    <a:pt x="437" y="224"/>
                  </a:lnTo>
                  <a:lnTo>
                    <a:pt x="442" y="224"/>
                  </a:lnTo>
                  <a:lnTo>
                    <a:pt x="454" y="230"/>
                  </a:lnTo>
                  <a:lnTo>
                    <a:pt x="460" y="230"/>
                  </a:lnTo>
                  <a:lnTo>
                    <a:pt x="467" y="230"/>
                  </a:lnTo>
                  <a:lnTo>
                    <a:pt x="472" y="230"/>
                  </a:lnTo>
                  <a:lnTo>
                    <a:pt x="478" y="230"/>
                  </a:lnTo>
                  <a:lnTo>
                    <a:pt x="483" y="230"/>
                  </a:lnTo>
                  <a:lnTo>
                    <a:pt x="490" y="230"/>
                  </a:lnTo>
                  <a:lnTo>
                    <a:pt x="496" y="230"/>
                  </a:lnTo>
                  <a:lnTo>
                    <a:pt x="501" y="230"/>
                  </a:lnTo>
                  <a:lnTo>
                    <a:pt x="508" y="230"/>
                  </a:lnTo>
                  <a:lnTo>
                    <a:pt x="514" y="230"/>
                  </a:lnTo>
                  <a:lnTo>
                    <a:pt x="519" y="230"/>
                  </a:lnTo>
                  <a:lnTo>
                    <a:pt x="525" y="230"/>
                  </a:lnTo>
                  <a:lnTo>
                    <a:pt x="531" y="230"/>
                  </a:lnTo>
                  <a:lnTo>
                    <a:pt x="537" y="230"/>
                  </a:lnTo>
                  <a:lnTo>
                    <a:pt x="543" y="230"/>
                  </a:lnTo>
                  <a:lnTo>
                    <a:pt x="549" y="230"/>
                  </a:lnTo>
                  <a:lnTo>
                    <a:pt x="555" y="230"/>
                  </a:lnTo>
                  <a:lnTo>
                    <a:pt x="560" y="230"/>
                  </a:lnTo>
                  <a:lnTo>
                    <a:pt x="566" y="230"/>
                  </a:lnTo>
                  <a:lnTo>
                    <a:pt x="578" y="230"/>
                  </a:lnTo>
                  <a:lnTo>
                    <a:pt x="584" y="230"/>
                  </a:lnTo>
                  <a:lnTo>
                    <a:pt x="591" y="230"/>
                  </a:lnTo>
                  <a:lnTo>
                    <a:pt x="596" y="230"/>
                  </a:lnTo>
                  <a:lnTo>
                    <a:pt x="602" y="230"/>
                  </a:lnTo>
                  <a:lnTo>
                    <a:pt x="607" y="230"/>
                  </a:lnTo>
                  <a:lnTo>
                    <a:pt x="614" y="230"/>
                  </a:lnTo>
                  <a:lnTo>
                    <a:pt x="620" y="230"/>
                  </a:lnTo>
                  <a:lnTo>
                    <a:pt x="625" y="230"/>
                  </a:lnTo>
                  <a:lnTo>
                    <a:pt x="625" y="236"/>
                  </a:lnTo>
                  <a:lnTo>
                    <a:pt x="632" y="236"/>
                  </a:lnTo>
                  <a:lnTo>
                    <a:pt x="632" y="230"/>
                  </a:lnTo>
                  <a:lnTo>
                    <a:pt x="632" y="224"/>
                  </a:lnTo>
                  <a:lnTo>
                    <a:pt x="637" y="224"/>
                  </a:lnTo>
                  <a:lnTo>
                    <a:pt x="643" y="224"/>
                  </a:lnTo>
                  <a:lnTo>
                    <a:pt x="649" y="224"/>
                  </a:lnTo>
                  <a:lnTo>
                    <a:pt x="655" y="224"/>
                  </a:lnTo>
                  <a:lnTo>
                    <a:pt x="655" y="230"/>
                  </a:lnTo>
                  <a:lnTo>
                    <a:pt x="661" y="230"/>
                  </a:lnTo>
                  <a:lnTo>
                    <a:pt x="661" y="236"/>
                  </a:lnTo>
                  <a:lnTo>
                    <a:pt x="666" y="236"/>
                  </a:lnTo>
                  <a:lnTo>
                    <a:pt x="666" y="242"/>
                  </a:lnTo>
                  <a:lnTo>
                    <a:pt x="666" y="248"/>
                  </a:lnTo>
                  <a:lnTo>
                    <a:pt x="673" y="248"/>
                  </a:lnTo>
                  <a:lnTo>
                    <a:pt x="673" y="254"/>
                  </a:lnTo>
                  <a:lnTo>
                    <a:pt x="679" y="254"/>
                  </a:lnTo>
                  <a:lnTo>
                    <a:pt x="684" y="254"/>
                  </a:lnTo>
                  <a:lnTo>
                    <a:pt x="679" y="260"/>
                  </a:lnTo>
                  <a:lnTo>
                    <a:pt x="684" y="260"/>
                  </a:lnTo>
                  <a:lnTo>
                    <a:pt x="684" y="266"/>
                  </a:lnTo>
                  <a:lnTo>
                    <a:pt x="684" y="272"/>
                  </a:lnTo>
                  <a:lnTo>
                    <a:pt x="690" y="272"/>
                  </a:lnTo>
                  <a:lnTo>
                    <a:pt x="690" y="278"/>
                  </a:lnTo>
                  <a:lnTo>
                    <a:pt x="697" y="278"/>
                  </a:lnTo>
                  <a:lnTo>
                    <a:pt x="697" y="283"/>
                  </a:lnTo>
                  <a:lnTo>
                    <a:pt x="697" y="289"/>
                  </a:lnTo>
                  <a:lnTo>
                    <a:pt x="697" y="296"/>
                  </a:lnTo>
                  <a:lnTo>
                    <a:pt x="690" y="296"/>
                  </a:lnTo>
                  <a:lnTo>
                    <a:pt x="690" y="301"/>
                  </a:lnTo>
                  <a:lnTo>
                    <a:pt x="697" y="301"/>
                  </a:lnTo>
                  <a:lnTo>
                    <a:pt x="690" y="301"/>
                  </a:lnTo>
                  <a:lnTo>
                    <a:pt x="697" y="301"/>
                  </a:lnTo>
                  <a:lnTo>
                    <a:pt x="702" y="301"/>
                  </a:lnTo>
                  <a:lnTo>
                    <a:pt x="708" y="301"/>
                  </a:lnTo>
                  <a:lnTo>
                    <a:pt x="714" y="301"/>
                  </a:lnTo>
                  <a:lnTo>
                    <a:pt x="720" y="301"/>
                  </a:lnTo>
                  <a:lnTo>
                    <a:pt x="726" y="301"/>
                  </a:lnTo>
                  <a:lnTo>
                    <a:pt x="731" y="301"/>
                  </a:lnTo>
                  <a:lnTo>
                    <a:pt x="738" y="301"/>
                  </a:lnTo>
                  <a:lnTo>
                    <a:pt x="743" y="301"/>
                  </a:lnTo>
                  <a:lnTo>
                    <a:pt x="743" y="307"/>
                  </a:lnTo>
                  <a:lnTo>
                    <a:pt x="743" y="313"/>
                  </a:lnTo>
                  <a:lnTo>
                    <a:pt x="743" y="319"/>
                  </a:lnTo>
                  <a:lnTo>
                    <a:pt x="749" y="319"/>
                  </a:lnTo>
                  <a:lnTo>
                    <a:pt x="749" y="325"/>
                  </a:lnTo>
                  <a:lnTo>
                    <a:pt x="756" y="325"/>
                  </a:lnTo>
                  <a:lnTo>
                    <a:pt x="761" y="325"/>
                  </a:lnTo>
                  <a:lnTo>
                    <a:pt x="767" y="325"/>
                  </a:lnTo>
                  <a:lnTo>
                    <a:pt x="767" y="331"/>
                  </a:lnTo>
                  <a:lnTo>
                    <a:pt x="772" y="331"/>
                  </a:lnTo>
                  <a:lnTo>
                    <a:pt x="772" y="337"/>
                  </a:lnTo>
                  <a:lnTo>
                    <a:pt x="772" y="342"/>
                  </a:lnTo>
                  <a:lnTo>
                    <a:pt x="772" y="348"/>
                  </a:lnTo>
                  <a:lnTo>
                    <a:pt x="772" y="355"/>
                  </a:lnTo>
                  <a:lnTo>
                    <a:pt x="772" y="360"/>
                  </a:lnTo>
                  <a:lnTo>
                    <a:pt x="772" y="366"/>
                  </a:lnTo>
                  <a:lnTo>
                    <a:pt x="767" y="366"/>
                  </a:lnTo>
                  <a:lnTo>
                    <a:pt x="761" y="366"/>
                  </a:lnTo>
                  <a:lnTo>
                    <a:pt x="761" y="373"/>
                  </a:lnTo>
                  <a:lnTo>
                    <a:pt x="756" y="373"/>
                  </a:lnTo>
                  <a:lnTo>
                    <a:pt x="749" y="373"/>
                  </a:lnTo>
                  <a:lnTo>
                    <a:pt x="743" y="373"/>
                  </a:lnTo>
                  <a:lnTo>
                    <a:pt x="743" y="378"/>
                  </a:lnTo>
                  <a:lnTo>
                    <a:pt x="743" y="384"/>
                  </a:lnTo>
                  <a:lnTo>
                    <a:pt x="738" y="384"/>
                  </a:lnTo>
                  <a:lnTo>
                    <a:pt x="731" y="384"/>
                  </a:lnTo>
                  <a:lnTo>
                    <a:pt x="731" y="390"/>
                  </a:lnTo>
                  <a:lnTo>
                    <a:pt x="731" y="396"/>
                  </a:lnTo>
                  <a:lnTo>
                    <a:pt x="731" y="402"/>
                  </a:lnTo>
                  <a:lnTo>
                    <a:pt x="726" y="402"/>
                  </a:lnTo>
                  <a:lnTo>
                    <a:pt x="726" y="407"/>
                  </a:lnTo>
                  <a:lnTo>
                    <a:pt x="726" y="414"/>
                  </a:lnTo>
                  <a:lnTo>
                    <a:pt x="726" y="419"/>
                  </a:lnTo>
                  <a:lnTo>
                    <a:pt x="726" y="432"/>
                  </a:lnTo>
                  <a:lnTo>
                    <a:pt x="726" y="437"/>
                  </a:lnTo>
                  <a:lnTo>
                    <a:pt x="726" y="443"/>
                  </a:lnTo>
                  <a:lnTo>
                    <a:pt x="720" y="443"/>
                  </a:lnTo>
                  <a:lnTo>
                    <a:pt x="714" y="443"/>
                  </a:lnTo>
                  <a:lnTo>
                    <a:pt x="714" y="449"/>
                  </a:lnTo>
                  <a:lnTo>
                    <a:pt x="714" y="455"/>
                  </a:lnTo>
                  <a:lnTo>
                    <a:pt x="714" y="461"/>
                  </a:lnTo>
                  <a:lnTo>
                    <a:pt x="714" y="466"/>
                  </a:lnTo>
                  <a:lnTo>
                    <a:pt x="708" y="466"/>
                  </a:lnTo>
                  <a:lnTo>
                    <a:pt x="702" y="466"/>
                  </a:lnTo>
                  <a:lnTo>
                    <a:pt x="697" y="466"/>
                  </a:lnTo>
                  <a:lnTo>
                    <a:pt x="690" y="466"/>
                  </a:lnTo>
                  <a:lnTo>
                    <a:pt x="690" y="473"/>
                  </a:lnTo>
                  <a:lnTo>
                    <a:pt x="690" y="479"/>
                  </a:lnTo>
                  <a:lnTo>
                    <a:pt x="690" y="484"/>
                  </a:lnTo>
                  <a:lnTo>
                    <a:pt x="684" y="484"/>
                  </a:lnTo>
                  <a:lnTo>
                    <a:pt x="673" y="484"/>
                  </a:lnTo>
                  <a:lnTo>
                    <a:pt x="666" y="484"/>
                  </a:lnTo>
                  <a:lnTo>
                    <a:pt x="661" y="484"/>
                  </a:lnTo>
                  <a:lnTo>
                    <a:pt x="661" y="491"/>
                  </a:lnTo>
                  <a:lnTo>
                    <a:pt x="661" y="496"/>
                  </a:lnTo>
                  <a:lnTo>
                    <a:pt x="655" y="496"/>
                  </a:lnTo>
                  <a:lnTo>
                    <a:pt x="649" y="496"/>
                  </a:lnTo>
                  <a:lnTo>
                    <a:pt x="643" y="496"/>
                  </a:lnTo>
                  <a:lnTo>
                    <a:pt x="643" y="502"/>
                  </a:lnTo>
                  <a:lnTo>
                    <a:pt x="637" y="502"/>
                  </a:lnTo>
                  <a:lnTo>
                    <a:pt x="632" y="502"/>
                  </a:lnTo>
                  <a:lnTo>
                    <a:pt x="632" y="509"/>
                  </a:lnTo>
                  <a:lnTo>
                    <a:pt x="632" y="514"/>
                  </a:lnTo>
                  <a:lnTo>
                    <a:pt x="625" y="514"/>
                  </a:lnTo>
                  <a:lnTo>
                    <a:pt x="625" y="520"/>
                  </a:lnTo>
                  <a:lnTo>
                    <a:pt x="625" y="525"/>
                  </a:lnTo>
                  <a:lnTo>
                    <a:pt x="632" y="525"/>
                  </a:lnTo>
                  <a:lnTo>
                    <a:pt x="632" y="532"/>
                  </a:lnTo>
                  <a:lnTo>
                    <a:pt x="637" y="532"/>
                  </a:lnTo>
                  <a:lnTo>
                    <a:pt x="637" y="538"/>
                  </a:lnTo>
                  <a:lnTo>
                    <a:pt x="632" y="538"/>
                  </a:lnTo>
                  <a:lnTo>
                    <a:pt x="625" y="543"/>
                  </a:lnTo>
                  <a:lnTo>
                    <a:pt x="625" y="550"/>
                  </a:lnTo>
                  <a:lnTo>
                    <a:pt x="620" y="550"/>
                  </a:lnTo>
                  <a:lnTo>
                    <a:pt x="614" y="550"/>
                  </a:lnTo>
                  <a:lnTo>
                    <a:pt x="614" y="543"/>
                  </a:lnTo>
                  <a:lnTo>
                    <a:pt x="607" y="543"/>
                  </a:lnTo>
                  <a:lnTo>
                    <a:pt x="607" y="550"/>
                  </a:lnTo>
                  <a:lnTo>
                    <a:pt x="607" y="555"/>
                  </a:lnTo>
                  <a:lnTo>
                    <a:pt x="602" y="555"/>
                  </a:lnTo>
                  <a:lnTo>
                    <a:pt x="602" y="561"/>
                  </a:lnTo>
                  <a:lnTo>
                    <a:pt x="596" y="561"/>
                  </a:lnTo>
                  <a:lnTo>
                    <a:pt x="596" y="555"/>
                  </a:lnTo>
                  <a:lnTo>
                    <a:pt x="591" y="555"/>
                  </a:lnTo>
                  <a:lnTo>
                    <a:pt x="591" y="550"/>
                  </a:lnTo>
                  <a:lnTo>
                    <a:pt x="591" y="555"/>
                  </a:lnTo>
                  <a:lnTo>
                    <a:pt x="584" y="555"/>
                  </a:lnTo>
                  <a:lnTo>
                    <a:pt x="584" y="561"/>
                  </a:lnTo>
                  <a:lnTo>
                    <a:pt x="591" y="561"/>
                  </a:lnTo>
                  <a:lnTo>
                    <a:pt x="591" y="568"/>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Freeform 27">
              <a:extLst>
                <a:ext uri="{FF2B5EF4-FFF2-40B4-BE49-F238E27FC236}">
                  <a16:creationId xmlns:a16="http://schemas.microsoft.com/office/drawing/2014/main" id="{EDC57565-4806-9A57-2C2D-730794FA807E}"/>
                </a:ext>
              </a:extLst>
            </p:cNvPr>
            <p:cNvSpPr>
              <a:spLocks/>
            </p:cNvSpPr>
            <p:nvPr/>
          </p:nvSpPr>
          <p:spPr bwMode="auto">
            <a:xfrm>
              <a:off x="4733925" y="1230313"/>
              <a:ext cx="927100" cy="984250"/>
            </a:xfrm>
            <a:custGeom>
              <a:avLst/>
              <a:gdLst>
                <a:gd name="T0" fmla="*/ 336 w 584"/>
                <a:gd name="T1" fmla="*/ 537 h 620"/>
                <a:gd name="T2" fmla="*/ 330 w 584"/>
                <a:gd name="T3" fmla="*/ 579 h 620"/>
                <a:gd name="T4" fmla="*/ 313 w 584"/>
                <a:gd name="T5" fmla="*/ 609 h 620"/>
                <a:gd name="T6" fmla="*/ 289 w 584"/>
                <a:gd name="T7" fmla="*/ 620 h 620"/>
                <a:gd name="T8" fmla="*/ 253 w 584"/>
                <a:gd name="T9" fmla="*/ 614 h 620"/>
                <a:gd name="T10" fmla="*/ 230 w 584"/>
                <a:gd name="T11" fmla="*/ 620 h 620"/>
                <a:gd name="T12" fmla="*/ 242 w 584"/>
                <a:gd name="T13" fmla="*/ 584 h 620"/>
                <a:gd name="T14" fmla="*/ 236 w 584"/>
                <a:gd name="T15" fmla="*/ 584 h 620"/>
                <a:gd name="T16" fmla="*/ 201 w 584"/>
                <a:gd name="T17" fmla="*/ 573 h 620"/>
                <a:gd name="T18" fmla="*/ 189 w 584"/>
                <a:gd name="T19" fmla="*/ 550 h 620"/>
                <a:gd name="T20" fmla="*/ 183 w 584"/>
                <a:gd name="T21" fmla="*/ 532 h 620"/>
                <a:gd name="T22" fmla="*/ 165 w 584"/>
                <a:gd name="T23" fmla="*/ 537 h 620"/>
                <a:gd name="T24" fmla="*/ 142 w 584"/>
                <a:gd name="T25" fmla="*/ 525 h 620"/>
                <a:gd name="T26" fmla="*/ 130 w 584"/>
                <a:gd name="T27" fmla="*/ 502 h 620"/>
                <a:gd name="T28" fmla="*/ 112 w 584"/>
                <a:gd name="T29" fmla="*/ 496 h 620"/>
                <a:gd name="T30" fmla="*/ 112 w 584"/>
                <a:gd name="T31" fmla="*/ 484 h 620"/>
                <a:gd name="T32" fmla="*/ 94 w 584"/>
                <a:gd name="T33" fmla="*/ 478 h 620"/>
                <a:gd name="T34" fmla="*/ 47 w 584"/>
                <a:gd name="T35" fmla="*/ 478 h 620"/>
                <a:gd name="T36" fmla="*/ 24 w 584"/>
                <a:gd name="T37" fmla="*/ 431 h 620"/>
                <a:gd name="T38" fmla="*/ 29 w 584"/>
                <a:gd name="T39" fmla="*/ 390 h 620"/>
                <a:gd name="T40" fmla="*/ 36 w 584"/>
                <a:gd name="T41" fmla="*/ 348 h 620"/>
                <a:gd name="T42" fmla="*/ 36 w 584"/>
                <a:gd name="T43" fmla="*/ 301 h 620"/>
                <a:gd name="T44" fmla="*/ 41 w 584"/>
                <a:gd name="T45" fmla="*/ 254 h 620"/>
                <a:gd name="T46" fmla="*/ 47 w 584"/>
                <a:gd name="T47" fmla="*/ 206 h 620"/>
                <a:gd name="T48" fmla="*/ 53 w 584"/>
                <a:gd name="T49" fmla="*/ 165 h 620"/>
                <a:gd name="T50" fmla="*/ 59 w 584"/>
                <a:gd name="T51" fmla="*/ 118 h 620"/>
                <a:gd name="T52" fmla="*/ 65 w 584"/>
                <a:gd name="T53" fmla="*/ 77 h 620"/>
                <a:gd name="T54" fmla="*/ 36 w 584"/>
                <a:gd name="T55" fmla="*/ 59 h 620"/>
                <a:gd name="T56" fmla="*/ 18 w 584"/>
                <a:gd name="T57" fmla="*/ 29 h 620"/>
                <a:gd name="T58" fmla="*/ 0 w 584"/>
                <a:gd name="T59" fmla="*/ 0 h 620"/>
                <a:gd name="T60" fmla="*/ 53 w 584"/>
                <a:gd name="T61" fmla="*/ 0 h 620"/>
                <a:gd name="T62" fmla="*/ 101 w 584"/>
                <a:gd name="T63" fmla="*/ 0 h 620"/>
                <a:gd name="T64" fmla="*/ 147 w 584"/>
                <a:gd name="T65" fmla="*/ 0 h 620"/>
                <a:gd name="T66" fmla="*/ 194 w 584"/>
                <a:gd name="T67" fmla="*/ 0 h 620"/>
                <a:gd name="T68" fmla="*/ 248 w 584"/>
                <a:gd name="T69" fmla="*/ 0 h 620"/>
                <a:gd name="T70" fmla="*/ 295 w 584"/>
                <a:gd name="T71" fmla="*/ 0 h 620"/>
                <a:gd name="T72" fmla="*/ 342 w 584"/>
                <a:gd name="T73" fmla="*/ 0 h 620"/>
                <a:gd name="T74" fmla="*/ 390 w 584"/>
                <a:gd name="T75" fmla="*/ 0 h 620"/>
                <a:gd name="T76" fmla="*/ 436 w 584"/>
                <a:gd name="T77" fmla="*/ 0 h 620"/>
                <a:gd name="T78" fmla="*/ 483 w 584"/>
                <a:gd name="T79" fmla="*/ 0 h 620"/>
                <a:gd name="T80" fmla="*/ 531 w 584"/>
                <a:gd name="T81" fmla="*/ 0 h 620"/>
                <a:gd name="T82" fmla="*/ 573 w 584"/>
                <a:gd name="T83" fmla="*/ 6 h 620"/>
                <a:gd name="T84" fmla="*/ 584 w 584"/>
                <a:gd name="T85" fmla="*/ 41 h 620"/>
                <a:gd name="T86" fmla="*/ 578 w 584"/>
                <a:gd name="T87" fmla="*/ 95 h 620"/>
                <a:gd name="T88" fmla="*/ 573 w 584"/>
                <a:gd name="T89" fmla="*/ 136 h 620"/>
                <a:gd name="T90" fmla="*/ 542 w 584"/>
                <a:gd name="T91" fmla="*/ 154 h 620"/>
                <a:gd name="T92" fmla="*/ 537 w 584"/>
                <a:gd name="T93" fmla="*/ 177 h 620"/>
                <a:gd name="T94" fmla="*/ 496 w 584"/>
                <a:gd name="T95" fmla="*/ 142 h 620"/>
                <a:gd name="T96" fmla="*/ 454 w 584"/>
                <a:gd name="T97" fmla="*/ 147 h 620"/>
                <a:gd name="T98" fmla="*/ 454 w 584"/>
                <a:gd name="T99" fmla="*/ 183 h 620"/>
                <a:gd name="T100" fmla="*/ 454 w 584"/>
                <a:gd name="T101" fmla="*/ 195 h 620"/>
                <a:gd name="T102" fmla="*/ 442 w 584"/>
                <a:gd name="T103" fmla="*/ 230 h 620"/>
                <a:gd name="T104" fmla="*/ 442 w 584"/>
                <a:gd name="T105" fmla="*/ 242 h 620"/>
                <a:gd name="T106" fmla="*/ 419 w 584"/>
                <a:gd name="T107" fmla="*/ 254 h 620"/>
                <a:gd name="T108" fmla="*/ 419 w 584"/>
                <a:gd name="T109" fmla="*/ 265 h 620"/>
                <a:gd name="T110" fmla="*/ 407 w 584"/>
                <a:gd name="T111" fmla="*/ 278 h 620"/>
                <a:gd name="T112" fmla="*/ 401 w 584"/>
                <a:gd name="T113" fmla="*/ 307 h 620"/>
                <a:gd name="T114" fmla="*/ 395 w 584"/>
                <a:gd name="T115" fmla="*/ 348 h 620"/>
                <a:gd name="T116" fmla="*/ 395 w 584"/>
                <a:gd name="T117" fmla="*/ 401 h 620"/>
                <a:gd name="T118" fmla="*/ 395 w 584"/>
                <a:gd name="T119" fmla="*/ 455 h 620"/>
                <a:gd name="T120" fmla="*/ 377 w 584"/>
                <a:gd name="T121" fmla="*/ 484 h 620"/>
                <a:gd name="T122" fmla="*/ 336 w 584"/>
                <a:gd name="T123" fmla="*/ 491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4" h="620">
                  <a:moveTo>
                    <a:pt x="336" y="491"/>
                  </a:moveTo>
                  <a:lnTo>
                    <a:pt x="336" y="502"/>
                  </a:lnTo>
                  <a:lnTo>
                    <a:pt x="336" y="508"/>
                  </a:lnTo>
                  <a:lnTo>
                    <a:pt x="336" y="514"/>
                  </a:lnTo>
                  <a:lnTo>
                    <a:pt x="336" y="520"/>
                  </a:lnTo>
                  <a:lnTo>
                    <a:pt x="336" y="525"/>
                  </a:lnTo>
                  <a:lnTo>
                    <a:pt x="336" y="532"/>
                  </a:lnTo>
                  <a:lnTo>
                    <a:pt x="336" y="537"/>
                  </a:lnTo>
                  <a:lnTo>
                    <a:pt x="336" y="543"/>
                  </a:lnTo>
                  <a:lnTo>
                    <a:pt x="336" y="550"/>
                  </a:lnTo>
                  <a:lnTo>
                    <a:pt x="336" y="555"/>
                  </a:lnTo>
                  <a:lnTo>
                    <a:pt x="336" y="561"/>
                  </a:lnTo>
                  <a:lnTo>
                    <a:pt x="336" y="567"/>
                  </a:lnTo>
                  <a:lnTo>
                    <a:pt x="336" y="573"/>
                  </a:lnTo>
                  <a:lnTo>
                    <a:pt x="330" y="573"/>
                  </a:lnTo>
                  <a:lnTo>
                    <a:pt x="330" y="579"/>
                  </a:lnTo>
                  <a:lnTo>
                    <a:pt x="325" y="579"/>
                  </a:lnTo>
                  <a:lnTo>
                    <a:pt x="325" y="584"/>
                  </a:lnTo>
                  <a:lnTo>
                    <a:pt x="325" y="591"/>
                  </a:lnTo>
                  <a:lnTo>
                    <a:pt x="325" y="597"/>
                  </a:lnTo>
                  <a:lnTo>
                    <a:pt x="318" y="597"/>
                  </a:lnTo>
                  <a:lnTo>
                    <a:pt x="318" y="602"/>
                  </a:lnTo>
                  <a:lnTo>
                    <a:pt x="313" y="602"/>
                  </a:lnTo>
                  <a:lnTo>
                    <a:pt x="313" y="609"/>
                  </a:lnTo>
                  <a:lnTo>
                    <a:pt x="307" y="609"/>
                  </a:lnTo>
                  <a:lnTo>
                    <a:pt x="300" y="609"/>
                  </a:lnTo>
                  <a:lnTo>
                    <a:pt x="300" y="614"/>
                  </a:lnTo>
                  <a:lnTo>
                    <a:pt x="300" y="620"/>
                  </a:lnTo>
                  <a:lnTo>
                    <a:pt x="295" y="620"/>
                  </a:lnTo>
                  <a:lnTo>
                    <a:pt x="295" y="614"/>
                  </a:lnTo>
                  <a:lnTo>
                    <a:pt x="295" y="620"/>
                  </a:lnTo>
                  <a:lnTo>
                    <a:pt x="289" y="620"/>
                  </a:lnTo>
                  <a:lnTo>
                    <a:pt x="284" y="620"/>
                  </a:lnTo>
                  <a:lnTo>
                    <a:pt x="277" y="620"/>
                  </a:lnTo>
                  <a:lnTo>
                    <a:pt x="271" y="620"/>
                  </a:lnTo>
                  <a:lnTo>
                    <a:pt x="266" y="614"/>
                  </a:lnTo>
                  <a:lnTo>
                    <a:pt x="266" y="609"/>
                  </a:lnTo>
                  <a:lnTo>
                    <a:pt x="259" y="609"/>
                  </a:lnTo>
                  <a:lnTo>
                    <a:pt x="259" y="614"/>
                  </a:lnTo>
                  <a:lnTo>
                    <a:pt x="253" y="614"/>
                  </a:lnTo>
                  <a:lnTo>
                    <a:pt x="253" y="609"/>
                  </a:lnTo>
                  <a:lnTo>
                    <a:pt x="253" y="614"/>
                  </a:lnTo>
                  <a:lnTo>
                    <a:pt x="248" y="614"/>
                  </a:lnTo>
                  <a:lnTo>
                    <a:pt x="248" y="609"/>
                  </a:lnTo>
                  <a:lnTo>
                    <a:pt x="242" y="609"/>
                  </a:lnTo>
                  <a:lnTo>
                    <a:pt x="242" y="614"/>
                  </a:lnTo>
                  <a:lnTo>
                    <a:pt x="236" y="614"/>
                  </a:lnTo>
                  <a:lnTo>
                    <a:pt x="230" y="620"/>
                  </a:lnTo>
                  <a:lnTo>
                    <a:pt x="230" y="614"/>
                  </a:lnTo>
                  <a:lnTo>
                    <a:pt x="236" y="614"/>
                  </a:lnTo>
                  <a:lnTo>
                    <a:pt x="236" y="609"/>
                  </a:lnTo>
                  <a:lnTo>
                    <a:pt x="236" y="602"/>
                  </a:lnTo>
                  <a:lnTo>
                    <a:pt x="236" y="597"/>
                  </a:lnTo>
                  <a:lnTo>
                    <a:pt x="236" y="591"/>
                  </a:lnTo>
                  <a:lnTo>
                    <a:pt x="242" y="591"/>
                  </a:lnTo>
                  <a:lnTo>
                    <a:pt x="242" y="584"/>
                  </a:lnTo>
                  <a:lnTo>
                    <a:pt x="248" y="584"/>
                  </a:lnTo>
                  <a:lnTo>
                    <a:pt x="248" y="579"/>
                  </a:lnTo>
                  <a:lnTo>
                    <a:pt x="242" y="579"/>
                  </a:lnTo>
                  <a:lnTo>
                    <a:pt x="248" y="579"/>
                  </a:lnTo>
                  <a:lnTo>
                    <a:pt x="248" y="573"/>
                  </a:lnTo>
                  <a:lnTo>
                    <a:pt x="242" y="579"/>
                  </a:lnTo>
                  <a:lnTo>
                    <a:pt x="236" y="579"/>
                  </a:lnTo>
                  <a:lnTo>
                    <a:pt x="236" y="584"/>
                  </a:lnTo>
                  <a:lnTo>
                    <a:pt x="230" y="584"/>
                  </a:lnTo>
                  <a:lnTo>
                    <a:pt x="230" y="579"/>
                  </a:lnTo>
                  <a:lnTo>
                    <a:pt x="224" y="579"/>
                  </a:lnTo>
                  <a:lnTo>
                    <a:pt x="218" y="579"/>
                  </a:lnTo>
                  <a:lnTo>
                    <a:pt x="212" y="579"/>
                  </a:lnTo>
                  <a:lnTo>
                    <a:pt x="207" y="579"/>
                  </a:lnTo>
                  <a:lnTo>
                    <a:pt x="207" y="573"/>
                  </a:lnTo>
                  <a:lnTo>
                    <a:pt x="201" y="573"/>
                  </a:lnTo>
                  <a:lnTo>
                    <a:pt x="201" y="567"/>
                  </a:lnTo>
                  <a:lnTo>
                    <a:pt x="194" y="567"/>
                  </a:lnTo>
                  <a:lnTo>
                    <a:pt x="189" y="567"/>
                  </a:lnTo>
                  <a:lnTo>
                    <a:pt x="189" y="561"/>
                  </a:lnTo>
                  <a:lnTo>
                    <a:pt x="183" y="561"/>
                  </a:lnTo>
                  <a:lnTo>
                    <a:pt x="189" y="561"/>
                  </a:lnTo>
                  <a:lnTo>
                    <a:pt x="189" y="555"/>
                  </a:lnTo>
                  <a:lnTo>
                    <a:pt x="189" y="550"/>
                  </a:lnTo>
                  <a:lnTo>
                    <a:pt x="194" y="550"/>
                  </a:lnTo>
                  <a:lnTo>
                    <a:pt x="194" y="543"/>
                  </a:lnTo>
                  <a:lnTo>
                    <a:pt x="189" y="543"/>
                  </a:lnTo>
                  <a:lnTo>
                    <a:pt x="189" y="550"/>
                  </a:lnTo>
                  <a:lnTo>
                    <a:pt x="189" y="543"/>
                  </a:lnTo>
                  <a:lnTo>
                    <a:pt x="189" y="537"/>
                  </a:lnTo>
                  <a:lnTo>
                    <a:pt x="183" y="537"/>
                  </a:lnTo>
                  <a:lnTo>
                    <a:pt x="183" y="532"/>
                  </a:lnTo>
                  <a:lnTo>
                    <a:pt x="176" y="532"/>
                  </a:lnTo>
                  <a:lnTo>
                    <a:pt x="176" y="525"/>
                  </a:lnTo>
                  <a:lnTo>
                    <a:pt x="171" y="525"/>
                  </a:lnTo>
                  <a:lnTo>
                    <a:pt x="171" y="532"/>
                  </a:lnTo>
                  <a:lnTo>
                    <a:pt x="171" y="525"/>
                  </a:lnTo>
                  <a:lnTo>
                    <a:pt x="171" y="532"/>
                  </a:lnTo>
                  <a:lnTo>
                    <a:pt x="165" y="532"/>
                  </a:lnTo>
                  <a:lnTo>
                    <a:pt x="165" y="537"/>
                  </a:lnTo>
                  <a:lnTo>
                    <a:pt x="165" y="532"/>
                  </a:lnTo>
                  <a:lnTo>
                    <a:pt x="160" y="532"/>
                  </a:lnTo>
                  <a:lnTo>
                    <a:pt x="160" y="525"/>
                  </a:lnTo>
                  <a:lnTo>
                    <a:pt x="153" y="525"/>
                  </a:lnTo>
                  <a:lnTo>
                    <a:pt x="153" y="520"/>
                  </a:lnTo>
                  <a:lnTo>
                    <a:pt x="153" y="525"/>
                  </a:lnTo>
                  <a:lnTo>
                    <a:pt x="147" y="525"/>
                  </a:lnTo>
                  <a:lnTo>
                    <a:pt x="142" y="525"/>
                  </a:lnTo>
                  <a:lnTo>
                    <a:pt x="135" y="525"/>
                  </a:lnTo>
                  <a:lnTo>
                    <a:pt x="135" y="520"/>
                  </a:lnTo>
                  <a:lnTo>
                    <a:pt x="130" y="520"/>
                  </a:lnTo>
                  <a:lnTo>
                    <a:pt x="130" y="514"/>
                  </a:lnTo>
                  <a:lnTo>
                    <a:pt x="130" y="508"/>
                  </a:lnTo>
                  <a:lnTo>
                    <a:pt x="135" y="508"/>
                  </a:lnTo>
                  <a:lnTo>
                    <a:pt x="130" y="508"/>
                  </a:lnTo>
                  <a:lnTo>
                    <a:pt x="130" y="502"/>
                  </a:lnTo>
                  <a:lnTo>
                    <a:pt x="124" y="502"/>
                  </a:lnTo>
                  <a:lnTo>
                    <a:pt x="124" y="496"/>
                  </a:lnTo>
                  <a:lnTo>
                    <a:pt x="118" y="496"/>
                  </a:lnTo>
                  <a:lnTo>
                    <a:pt x="118" y="491"/>
                  </a:lnTo>
                  <a:lnTo>
                    <a:pt x="124" y="491"/>
                  </a:lnTo>
                  <a:lnTo>
                    <a:pt x="118" y="491"/>
                  </a:lnTo>
                  <a:lnTo>
                    <a:pt x="118" y="496"/>
                  </a:lnTo>
                  <a:lnTo>
                    <a:pt x="112" y="496"/>
                  </a:lnTo>
                  <a:lnTo>
                    <a:pt x="106" y="496"/>
                  </a:lnTo>
                  <a:lnTo>
                    <a:pt x="106" y="491"/>
                  </a:lnTo>
                  <a:lnTo>
                    <a:pt x="112" y="491"/>
                  </a:lnTo>
                  <a:lnTo>
                    <a:pt x="106" y="491"/>
                  </a:lnTo>
                  <a:lnTo>
                    <a:pt x="106" y="484"/>
                  </a:lnTo>
                  <a:lnTo>
                    <a:pt x="106" y="491"/>
                  </a:lnTo>
                  <a:lnTo>
                    <a:pt x="106" y="484"/>
                  </a:lnTo>
                  <a:lnTo>
                    <a:pt x="112" y="484"/>
                  </a:lnTo>
                  <a:lnTo>
                    <a:pt x="118" y="484"/>
                  </a:lnTo>
                  <a:lnTo>
                    <a:pt x="118" y="478"/>
                  </a:lnTo>
                  <a:lnTo>
                    <a:pt x="124" y="478"/>
                  </a:lnTo>
                  <a:lnTo>
                    <a:pt x="118" y="478"/>
                  </a:lnTo>
                  <a:lnTo>
                    <a:pt x="112" y="478"/>
                  </a:lnTo>
                  <a:lnTo>
                    <a:pt x="106" y="478"/>
                  </a:lnTo>
                  <a:lnTo>
                    <a:pt x="101" y="478"/>
                  </a:lnTo>
                  <a:lnTo>
                    <a:pt x="94" y="478"/>
                  </a:lnTo>
                  <a:lnTo>
                    <a:pt x="88" y="478"/>
                  </a:lnTo>
                  <a:lnTo>
                    <a:pt x="83" y="478"/>
                  </a:lnTo>
                  <a:lnTo>
                    <a:pt x="77" y="478"/>
                  </a:lnTo>
                  <a:lnTo>
                    <a:pt x="70" y="478"/>
                  </a:lnTo>
                  <a:lnTo>
                    <a:pt x="65" y="478"/>
                  </a:lnTo>
                  <a:lnTo>
                    <a:pt x="59" y="478"/>
                  </a:lnTo>
                  <a:lnTo>
                    <a:pt x="53" y="478"/>
                  </a:lnTo>
                  <a:lnTo>
                    <a:pt x="47" y="478"/>
                  </a:lnTo>
                  <a:lnTo>
                    <a:pt x="41" y="478"/>
                  </a:lnTo>
                  <a:lnTo>
                    <a:pt x="18" y="473"/>
                  </a:lnTo>
                  <a:lnTo>
                    <a:pt x="18" y="466"/>
                  </a:lnTo>
                  <a:lnTo>
                    <a:pt x="24" y="460"/>
                  </a:lnTo>
                  <a:lnTo>
                    <a:pt x="24" y="449"/>
                  </a:lnTo>
                  <a:lnTo>
                    <a:pt x="24" y="443"/>
                  </a:lnTo>
                  <a:lnTo>
                    <a:pt x="24" y="437"/>
                  </a:lnTo>
                  <a:lnTo>
                    <a:pt x="24" y="431"/>
                  </a:lnTo>
                  <a:lnTo>
                    <a:pt x="24" y="425"/>
                  </a:lnTo>
                  <a:lnTo>
                    <a:pt x="24" y="419"/>
                  </a:lnTo>
                  <a:lnTo>
                    <a:pt x="24" y="414"/>
                  </a:lnTo>
                  <a:lnTo>
                    <a:pt x="24" y="407"/>
                  </a:lnTo>
                  <a:lnTo>
                    <a:pt x="29" y="407"/>
                  </a:lnTo>
                  <a:lnTo>
                    <a:pt x="29" y="401"/>
                  </a:lnTo>
                  <a:lnTo>
                    <a:pt x="29" y="396"/>
                  </a:lnTo>
                  <a:lnTo>
                    <a:pt x="29" y="390"/>
                  </a:lnTo>
                  <a:lnTo>
                    <a:pt x="29" y="384"/>
                  </a:lnTo>
                  <a:lnTo>
                    <a:pt x="29" y="378"/>
                  </a:lnTo>
                  <a:lnTo>
                    <a:pt x="29" y="372"/>
                  </a:lnTo>
                  <a:lnTo>
                    <a:pt x="29" y="366"/>
                  </a:lnTo>
                  <a:lnTo>
                    <a:pt x="29" y="360"/>
                  </a:lnTo>
                  <a:lnTo>
                    <a:pt x="29" y="355"/>
                  </a:lnTo>
                  <a:lnTo>
                    <a:pt x="29" y="348"/>
                  </a:lnTo>
                  <a:lnTo>
                    <a:pt x="36" y="348"/>
                  </a:lnTo>
                  <a:lnTo>
                    <a:pt x="36" y="342"/>
                  </a:lnTo>
                  <a:lnTo>
                    <a:pt x="36" y="337"/>
                  </a:lnTo>
                  <a:lnTo>
                    <a:pt x="36" y="331"/>
                  </a:lnTo>
                  <a:lnTo>
                    <a:pt x="36" y="324"/>
                  </a:lnTo>
                  <a:lnTo>
                    <a:pt x="36" y="319"/>
                  </a:lnTo>
                  <a:lnTo>
                    <a:pt x="36" y="313"/>
                  </a:lnTo>
                  <a:lnTo>
                    <a:pt x="36" y="307"/>
                  </a:lnTo>
                  <a:lnTo>
                    <a:pt x="36" y="301"/>
                  </a:lnTo>
                  <a:lnTo>
                    <a:pt x="41" y="295"/>
                  </a:lnTo>
                  <a:lnTo>
                    <a:pt x="41" y="289"/>
                  </a:lnTo>
                  <a:lnTo>
                    <a:pt x="41" y="283"/>
                  </a:lnTo>
                  <a:lnTo>
                    <a:pt x="41" y="278"/>
                  </a:lnTo>
                  <a:lnTo>
                    <a:pt x="41" y="272"/>
                  </a:lnTo>
                  <a:lnTo>
                    <a:pt x="41" y="265"/>
                  </a:lnTo>
                  <a:lnTo>
                    <a:pt x="41" y="260"/>
                  </a:lnTo>
                  <a:lnTo>
                    <a:pt x="41" y="254"/>
                  </a:lnTo>
                  <a:lnTo>
                    <a:pt x="47" y="247"/>
                  </a:lnTo>
                  <a:lnTo>
                    <a:pt x="47" y="242"/>
                  </a:lnTo>
                  <a:lnTo>
                    <a:pt x="47" y="236"/>
                  </a:lnTo>
                  <a:lnTo>
                    <a:pt x="47" y="230"/>
                  </a:lnTo>
                  <a:lnTo>
                    <a:pt x="47" y="224"/>
                  </a:lnTo>
                  <a:lnTo>
                    <a:pt x="47" y="218"/>
                  </a:lnTo>
                  <a:lnTo>
                    <a:pt x="47" y="213"/>
                  </a:lnTo>
                  <a:lnTo>
                    <a:pt x="47" y="206"/>
                  </a:lnTo>
                  <a:lnTo>
                    <a:pt x="53" y="206"/>
                  </a:lnTo>
                  <a:lnTo>
                    <a:pt x="53" y="201"/>
                  </a:lnTo>
                  <a:lnTo>
                    <a:pt x="53" y="195"/>
                  </a:lnTo>
                  <a:lnTo>
                    <a:pt x="53" y="188"/>
                  </a:lnTo>
                  <a:lnTo>
                    <a:pt x="53" y="183"/>
                  </a:lnTo>
                  <a:lnTo>
                    <a:pt x="53" y="177"/>
                  </a:lnTo>
                  <a:lnTo>
                    <a:pt x="53" y="171"/>
                  </a:lnTo>
                  <a:lnTo>
                    <a:pt x="53" y="165"/>
                  </a:lnTo>
                  <a:lnTo>
                    <a:pt x="53" y="159"/>
                  </a:lnTo>
                  <a:lnTo>
                    <a:pt x="53" y="154"/>
                  </a:lnTo>
                  <a:lnTo>
                    <a:pt x="59" y="154"/>
                  </a:lnTo>
                  <a:lnTo>
                    <a:pt x="59" y="142"/>
                  </a:lnTo>
                  <a:lnTo>
                    <a:pt x="59" y="136"/>
                  </a:lnTo>
                  <a:lnTo>
                    <a:pt x="59" y="129"/>
                  </a:lnTo>
                  <a:lnTo>
                    <a:pt x="59" y="124"/>
                  </a:lnTo>
                  <a:lnTo>
                    <a:pt x="59" y="118"/>
                  </a:lnTo>
                  <a:lnTo>
                    <a:pt x="59" y="111"/>
                  </a:lnTo>
                  <a:lnTo>
                    <a:pt x="59" y="106"/>
                  </a:lnTo>
                  <a:lnTo>
                    <a:pt x="59" y="100"/>
                  </a:lnTo>
                  <a:lnTo>
                    <a:pt x="59" y="95"/>
                  </a:lnTo>
                  <a:lnTo>
                    <a:pt x="65" y="95"/>
                  </a:lnTo>
                  <a:lnTo>
                    <a:pt x="65" y="88"/>
                  </a:lnTo>
                  <a:lnTo>
                    <a:pt x="65" y="82"/>
                  </a:lnTo>
                  <a:lnTo>
                    <a:pt x="65" y="77"/>
                  </a:lnTo>
                  <a:lnTo>
                    <a:pt x="59" y="77"/>
                  </a:lnTo>
                  <a:lnTo>
                    <a:pt x="53" y="77"/>
                  </a:lnTo>
                  <a:lnTo>
                    <a:pt x="53" y="70"/>
                  </a:lnTo>
                  <a:lnTo>
                    <a:pt x="47" y="70"/>
                  </a:lnTo>
                  <a:lnTo>
                    <a:pt x="41" y="70"/>
                  </a:lnTo>
                  <a:lnTo>
                    <a:pt x="41" y="65"/>
                  </a:lnTo>
                  <a:lnTo>
                    <a:pt x="36" y="65"/>
                  </a:lnTo>
                  <a:lnTo>
                    <a:pt x="36" y="59"/>
                  </a:lnTo>
                  <a:lnTo>
                    <a:pt x="29" y="59"/>
                  </a:lnTo>
                  <a:lnTo>
                    <a:pt x="29" y="52"/>
                  </a:lnTo>
                  <a:lnTo>
                    <a:pt x="24" y="52"/>
                  </a:lnTo>
                  <a:lnTo>
                    <a:pt x="24" y="47"/>
                  </a:lnTo>
                  <a:lnTo>
                    <a:pt x="24" y="41"/>
                  </a:lnTo>
                  <a:lnTo>
                    <a:pt x="24" y="36"/>
                  </a:lnTo>
                  <a:lnTo>
                    <a:pt x="18" y="36"/>
                  </a:lnTo>
                  <a:lnTo>
                    <a:pt x="18" y="29"/>
                  </a:lnTo>
                  <a:lnTo>
                    <a:pt x="18" y="23"/>
                  </a:lnTo>
                  <a:lnTo>
                    <a:pt x="11" y="23"/>
                  </a:lnTo>
                  <a:lnTo>
                    <a:pt x="11" y="18"/>
                  </a:lnTo>
                  <a:lnTo>
                    <a:pt x="6" y="18"/>
                  </a:lnTo>
                  <a:lnTo>
                    <a:pt x="6" y="11"/>
                  </a:lnTo>
                  <a:lnTo>
                    <a:pt x="6" y="6"/>
                  </a:lnTo>
                  <a:lnTo>
                    <a:pt x="6" y="0"/>
                  </a:lnTo>
                  <a:lnTo>
                    <a:pt x="0" y="0"/>
                  </a:lnTo>
                  <a:lnTo>
                    <a:pt x="6" y="0"/>
                  </a:lnTo>
                  <a:lnTo>
                    <a:pt x="11" y="0"/>
                  </a:lnTo>
                  <a:lnTo>
                    <a:pt x="18" y="0"/>
                  </a:lnTo>
                  <a:lnTo>
                    <a:pt x="29" y="0"/>
                  </a:lnTo>
                  <a:lnTo>
                    <a:pt x="36" y="0"/>
                  </a:lnTo>
                  <a:lnTo>
                    <a:pt x="41" y="0"/>
                  </a:lnTo>
                  <a:lnTo>
                    <a:pt x="47" y="0"/>
                  </a:lnTo>
                  <a:lnTo>
                    <a:pt x="53" y="0"/>
                  </a:lnTo>
                  <a:lnTo>
                    <a:pt x="59" y="0"/>
                  </a:lnTo>
                  <a:lnTo>
                    <a:pt x="65" y="0"/>
                  </a:lnTo>
                  <a:lnTo>
                    <a:pt x="70" y="0"/>
                  </a:lnTo>
                  <a:lnTo>
                    <a:pt x="77" y="0"/>
                  </a:lnTo>
                  <a:lnTo>
                    <a:pt x="83" y="0"/>
                  </a:lnTo>
                  <a:lnTo>
                    <a:pt x="88" y="0"/>
                  </a:lnTo>
                  <a:lnTo>
                    <a:pt x="94" y="0"/>
                  </a:lnTo>
                  <a:lnTo>
                    <a:pt x="101" y="0"/>
                  </a:lnTo>
                  <a:lnTo>
                    <a:pt x="106" y="0"/>
                  </a:lnTo>
                  <a:lnTo>
                    <a:pt x="112" y="0"/>
                  </a:lnTo>
                  <a:lnTo>
                    <a:pt x="118" y="0"/>
                  </a:lnTo>
                  <a:lnTo>
                    <a:pt x="124" y="0"/>
                  </a:lnTo>
                  <a:lnTo>
                    <a:pt x="130" y="0"/>
                  </a:lnTo>
                  <a:lnTo>
                    <a:pt x="135" y="0"/>
                  </a:lnTo>
                  <a:lnTo>
                    <a:pt x="142" y="0"/>
                  </a:lnTo>
                  <a:lnTo>
                    <a:pt x="147" y="0"/>
                  </a:lnTo>
                  <a:lnTo>
                    <a:pt x="153" y="0"/>
                  </a:lnTo>
                  <a:lnTo>
                    <a:pt x="160" y="0"/>
                  </a:lnTo>
                  <a:lnTo>
                    <a:pt x="165" y="0"/>
                  </a:lnTo>
                  <a:lnTo>
                    <a:pt x="171" y="0"/>
                  </a:lnTo>
                  <a:lnTo>
                    <a:pt x="176" y="0"/>
                  </a:lnTo>
                  <a:lnTo>
                    <a:pt x="183" y="0"/>
                  </a:lnTo>
                  <a:lnTo>
                    <a:pt x="189" y="0"/>
                  </a:lnTo>
                  <a:lnTo>
                    <a:pt x="194" y="0"/>
                  </a:lnTo>
                  <a:lnTo>
                    <a:pt x="201" y="0"/>
                  </a:lnTo>
                  <a:lnTo>
                    <a:pt x="207" y="0"/>
                  </a:lnTo>
                  <a:lnTo>
                    <a:pt x="212" y="0"/>
                  </a:lnTo>
                  <a:lnTo>
                    <a:pt x="218" y="0"/>
                  </a:lnTo>
                  <a:lnTo>
                    <a:pt x="224" y="0"/>
                  </a:lnTo>
                  <a:lnTo>
                    <a:pt x="230" y="0"/>
                  </a:lnTo>
                  <a:lnTo>
                    <a:pt x="242" y="0"/>
                  </a:lnTo>
                  <a:lnTo>
                    <a:pt x="248" y="0"/>
                  </a:lnTo>
                  <a:lnTo>
                    <a:pt x="253" y="0"/>
                  </a:lnTo>
                  <a:lnTo>
                    <a:pt x="259" y="0"/>
                  </a:lnTo>
                  <a:lnTo>
                    <a:pt x="266" y="0"/>
                  </a:lnTo>
                  <a:lnTo>
                    <a:pt x="271" y="0"/>
                  </a:lnTo>
                  <a:lnTo>
                    <a:pt x="277" y="0"/>
                  </a:lnTo>
                  <a:lnTo>
                    <a:pt x="284" y="0"/>
                  </a:lnTo>
                  <a:lnTo>
                    <a:pt x="289" y="0"/>
                  </a:lnTo>
                  <a:lnTo>
                    <a:pt x="295" y="0"/>
                  </a:lnTo>
                  <a:lnTo>
                    <a:pt x="300" y="0"/>
                  </a:lnTo>
                  <a:lnTo>
                    <a:pt x="307" y="0"/>
                  </a:lnTo>
                  <a:lnTo>
                    <a:pt x="313" y="0"/>
                  </a:lnTo>
                  <a:lnTo>
                    <a:pt x="318" y="0"/>
                  </a:lnTo>
                  <a:lnTo>
                    <a:pt x="325" y="0"/>
                  </a:lnTo>
                  <a:lnTo>
                    <a:pt x="330" y="0"/>
                  </a:lnTo>
                  <a:lnTo>
                    <a:pt x="336" y="0"/>
                  </a:lnTo>
                  <a:lnTo>
                    <a:pt x="342" y="0"/>
                  </a:lnTo>
                  <a:lnTo>
                    <a:pt x="348" y="0"/>
                  </a:lnTo>
                  <a:lnTo>
                    <a:pt x="354" y="0"/>
                  </a:lnTo>
                  <a:lnTo>
                    <a:pt x="359" y="0"/>
                  </a:lnTo>
                  <a:lnTo>
                    <a:pt x="366" y="0"/>
                  </a:lnTo>
                  <a:lnTo>
                    <a:pt x="372" y="0"/>
                  </a:lnTo>
                  <a:lnTo>
                    <a:pt x="377" y="0"/>
                  </a:lnTo>
                  <a:lnTo>
                    <a:pt x="384" y="0"/>
                  </a:lnTo>
                  <a:lnTo>
                    <a:pt x="390" y="0"/>
                  </a:lnTo>
                  <a:lnTo>
                    <a:pt x="395" y="0"/>
                  </a:lnTo>
                  <a:lnTo>
                    <a:pt x="401" y="0"/>
                  </a:lnTo>
                  <a:lnTo>
                    <a:pt x="407" y="0"/>
                  </a:lnTo>
                  <a:lnTo>
                    <a:pt x="413" y="0"/>
                  </a:lnTo>
                  <a:lnTo>
                    <a:pt x="419" y="0"/>
                  </a:lnTo>
                  <a:lnTo>
                    <a:pt x="425" y="0"/>
                  </a:lnTo>
                  <a:lnTo>
                    <a:pt x="431" y="0"/>
                  </a:lnTo>
                  <a:lnTo>
                    <a:pt x="436" y="0"/>
                  </a:lnTo>
                  <a:lnTo>
                    <a:pt x="442" y="0"/>
                  </a:lnTo>
                  <a:lnTo>
                    <a:pt x="449" y="0"/>
                  </a:lnTo>
                  <a:lnTo>
                    <a:pt x="454" y="0"/>
                  </a:lnTo>
                  <a:lnTo>
                    <a:pt x="460" y="0"/>
                  </a:lnTo>
                  <a:lnTo>
                    <a:pt x="467" y="0"/>
                  </a:lnTo>
                  <a:lnTo>
                    <a:pt x="472" y="0"/>
                  </a:lnTo>
                  <a:lnTo>
                    <a:pt x="478" y="0"/>
                  </a:lnTo>
                  <a:lnTo>
                    <a:pt x="483" y="0"/>
                  </a:lnTo>
                  <a:lnTo>
                    <a:pt x="490" y="0"/>
                  </a:lnTo>
                  <a:lnTo>
                    <a:pt x="496" y="0"/>
                  </a:lnTo>
                  <a:lnTo>
                    <a:pt x="501" y="0"/>
                  </a:lnTo>
                  <a:lnTo>
                    <a:pt x="508" y="0"/>
                  </a:lnTo>
                  <a:lnTo>
                    <a:pt x="513" y="0"/>
                  </a:lnTo>
                  <a:lnTo>
                    <a:pt x="519" y="0"/>
                  </a:lnTo>
                  <a:lnTo>
                    <a:pt x="525" y="0"/>
                  </a:lnTo>
                  <a:lnTo>
                    <a:pt x="531" y="0"/>
                  </a:lnTo>
                  <a:lnTo>
                    <a:pt x="531" y="6"/>
                  </a:lnTo>
                  <a:lnTo>
                    <a:pt x="537" y="6"/>
                  </a:lnTo>
                  <a:lnTo>
                    <a:pt x="542" y="6"/>
                  </a:lnTo>
                  <a:lnTo>
                    <a:pt x="549" y="6"/>
                  </a:lnTo>
                  <a:lnTo>
                    <a:pt x="555" y="6"/>
                  </a:lnTo>
                  <a:lnTo>
                    <a:pt x="560" y="6"/>
                  </a:lnTo>
                  <a:lnTo>
                    <a:pt x="566" y="6"/>
                  </a:lnTo>
                  <a:lnTo>
                    <a:pt x="573" y="6"/>
                  </a:lnTo>
                  <a:lnTo>
                    <a:pt x="578" y="6"/>
                  </a:lnTo>
                  <a:lnTo>
                    <a:pt x="584" y="6"/>
                  </a:lnTo>
                  <a:lnTo>
                    <a:pt x="584" y="11"/>
                  </a:lnTo>
                  <a:lnTo>
                    <a:pt x="584" y="18"/>
                  </a:lnTo>
                  <a:lnTo>
                    <a:pt x="584" y="23"/>
                  </a:lnTo>
                  <a:lnTo>
                    <a:pt x="584" y="29"/>
                  </a:lnTo>
                  <a:lnTo>
                    <a:pt x="584" y="36"/>
                  </a:lnTo>
                  <a:lnTo>
                    <a:pt x="584" y="41"/>
                  </a:lnTo>
                  <a:lnTo>
                    <a:pt x="584" y="47"/>
                  </a:lnTo>
                  <a:lnTo>
                    <a:pt x="584" y="52"/>
                  </a:lnTo>
                  <a:lnTo>
                    <a:pt x="584" y="65"/>
                  </a:lnTo>
                  <a:lnTo>
                    <a:pt x="584" y="70"/>
                  </a:lnTo>
                  <a:lnTo>
                    <a:pt x="578" y="77"/>
                  </a:lnTo>
                  <a:lnTo>
                    <a:pt x="578" y="82"/>
                  </a:lnTo>
                  <a:lnTo>
                    <a:pt x="578" y="88"/>
                  </a:lnTo>
                  <a:lnTo>
                    <a:pt x="578" y="95"/>
                  </a:lnTo>
                  <a:lnTo>
                    <a:pt x="578" y="100"/>
                  </a:lnTo>
                  <a:lnTo>
                    <a:pt x="578" y="106"/>
                  </a:lnTo>
                  <a:lnTo>
                    <a:pt x="578" y="111"/>
                  </a:lnTo>
                  <a:lnTo>
                    <a:pt x="578" y="118"/>
                  </a:lnTo>
                  <a:lnTo>
                    <a:pt x="578" y="124"/>
                  </a:lnTo>
                  <a:lnTo>
                    <a:pt x="578" y="129"/>
                  </a:lnTo>
                  <a:lnTo>
                    <a:pt x="578" y="136"/>
                  </a:lnTo>
                  <a:lnTo>
                    <a:pt x="573" y="136"/>
                  </a:lnTo>
                  <a:lnTo>
                    <a:pt x="573" y="142"/>
                  </a:lnTo>
                  <a:lnTo>
                    <a:pt x="566" y="142"/>
                  </a:lnTo>
                  <a:lnTo>
                    <a:pt x="566" y="147"/>
                  </a:lnTo>
                  <a:lnTo>
                    <a:pt x="560" y="147"/>
                  </a:lnTo>
                  <a:lnTo>
                    <a:pt x="555" y="147"/>
                  </a:lnTo>
                  <a:lnTo>
                    <a:pt x="555" y="154"/>
                  </a:lnTo>
                  <a:lnTo>
                    <a:pt x="549" y="154"/>
                  </a:lnTo>
                  <a:lnTo>
                    <a:pt x="542" y="154"/>
                  </a:lnTo>
                  <a:lnTo>
                    <a:pt x="542" y="159"/>
                  </a:lnTo>
                  <a:lnTo>
                    <a:pt x="542" y="165"/>
                  </a:lnTo>
                  <a:lnTo>
                    <a:pt x="549" y="165"/>
                  </a:lnTo>
                  <a:lnTo>
                    <a:pt x="549" y="171"/>
                  </a:lnTo>
                  <a:lnTo>
                    <a:pt x="555" y="171"/>
                  </a:lnTo>
                  <a:lnTo>
                    <a:pt x="549" y="171"/>
                  </a:lnTo>
                  <a:lnTo>
                    <a:pt x="542" y="177"/>
                  </a:lnTo>
                  <a:lnTo>
                    <a:pt x="537" y="177"/>
                  </a:lnTo>
                  <a:lnTo>
                    <a:pt x="531" y="177"/>
                  </a:lnTo>
                  <a:lnTo>
                    <a:pt x="525" y="171"/>
                  </a:lnTo>
                  <a:lnTo>
                    <a:pt x="519" y="159"/>
                  </a:lnTo>
                  <a:lnTo>
                    <a:pt x="513" y="154"/>
                  </a:lnTo>
                  <a:lnTo>
                    <a:pt x="508" y="147"/>
                  </a:lnTo>
                  <a:lnTo>
                    <a:pt x="501" y="147"/>
                  </a:lnTo>
                  <a:lnTo>
                    <a:pt x="501" y="142"/>
                  </a:lnTo>
                  <a:lnTo>
                    <a:pt x="496" y="142"/>
                  </a:lnTo>
                  <a:lnTo>
                    <a:pt x="490" y="142"/>
                  </a:lnTo>
                  <a:lnTo>
                    <a:pt x="483" y="142"/>
                  </a:lnTo>
                  <a:lnTo>
                    <a:pt x="478" y="142"/>
                  </a:lnTo>
                  <a:lnTo>
                    <a:pt x="472" y="142"/>
                  </a:lnTo>
                  <a:lnTo>
                    <a:pt x="467" y="142"/>
                  </a:lnTo>
                  <a:lnTo>
                    <a:pt x="460" y="142"/>
                  </a:lnTo>
                  <a:lnTo>
                    <a:pt x="454" y="142"/>
                  </a:lnTo>
                  <a:lnTo>
                    <a:pt x="454" y="147"/>
                  </a:lnTo>
                  <a:lnTo>
                    <a:pt x="454" y="154"/>
                  </a:lnTo>
                  <a:lnTo>
                    <a:pt x="454" y="159"/>
                  </a:lnTo>
                  <a:lnTo>
                    <a:pt x="460" y="159"/>
                  </a:lnTo>
                  <a:lnTo>
                    <a:pt x="460" y="165"/>
                  </a:lnTo>
                  <a:lnTo>
                    <a:pt x="460" y="171"/>
                  </a:lnTo>
                  <a:lnTo>
                    <a:pt x="454" y="171"/>
                  </a:lnTo>
                  <a:lnTo>
                    <a:pt x="454" y="177"/>
                  </a:lnTo>
                  <a:lnTo>
                    <a:pt x="454" y="183"/>
                  </a:lnTo>
                  <a:lnTo>
                    <a:pt x="460" y="183"/>
                  </a:lnTo>
                  <a:lnTo>
                    <a:pt x="454" y="183"/>
                  </a:lnTo>
                  <a:lnTo>
                    <a:pt x="460" y="183"/>
                  </a:lnTo>
                  <a:lnTo>
                    <a:pt x="454" y="183"/>
                  </a:lnTo>
                  <a:lnTo>
                    <a:pt x="454" y="188"/>
                  </a:lnTo>
                  <a:lnTo>
                    <a:pt x="449" y="188"/>
                  </a:lnTo>
                  <a:lnTo>
                    <a:pt x="449" y="195"/>
                  </a:lnTo>
                  <a:lnTo>
                    <a:pt x="454" y="195"/>
                  </a:lnTo>
                  <a:lnTo>
                    <a:pt x="454" y="201"/>
                  </a:lnTo>
                  <a:lnTo>
                    <a:pt x="454" y="206"/>
                  </a:lnTo>
                  <a:lnTo>
                    <a:pt x="449" y="206"/>
                  </a:lnTo>
                  <a:lnTo>
                    <a:pt x="449" y="213"/>
                  </a:lnTo>
                  <a:lnTo>
                    <a:pt x="442" y="213"/>
                  </a:lnTo>
                  <a:lnTo>
                    <a:pt x="442" y="218"/>
                  </a:lnTo>
                  <a:lnTo>
                    <a:pt x="442" y="224"/>
                  </a:lnTo>
                  <a:lnTo>
                    <a:pt x="442" y="230"/>
                  </a:lnTo>
                  <a:lnTo>
                    <a:pt x="442" y="224"/>
                  </a:lnTo>
                  <a:lnTo>
                    <a:pt x="442" y="230"/>
                  </a:lnTo>
                  <a:lnTo>
                    <a:pt x="449" y="230"/>
                  </a:lnTo>
                  <a:lnTo>
                    <a:pt x="442" y="230"/>
                  </a:lnTo>
                  <a:lnTo>
                    <a:pt x="442" y="236"/>
                  </a:lnTo>
                  <a:lnTo>
                    <a:pt x="449" y="236"/>
                  </a:lnTo>
                  <a:lnTo>
                    <a:pt x="442" y="236"/>
                  </a:lnTo>
                  <a:lnTo>
                    <a:pt x="442" y="242"/>
                  </a:lnTo>
                  <a:lnTo>
                    <a:pt x="442" y="247"/>
                  </a:lnTo>
                  <a:lnTo>
                    <a:pt x="436" y="247"/>
                  </a:lnTo>
                  <a:lnTo>
                    <a:pt x="431" y="247"/>
                  </a:lnTo>
                  <a:lnTo>
                    <a:pt x="425" y="247"/>
                  </a:lnTo>
                  <a:lnTo>
                    <a:pt x="425" y="254"/>
                  </a:lnTo>
                  <a:lnTo>
                    <a:pt x="419" y="254"/>
                  </a:lnTo>
                  <a:lnTo>
                    <a:pt x="425" y="254"/>
                  </a:lnTo>
                  <a:lnTo>
                    <a:pt x="419" y="254"/>
                  </a:lnTo>
                  <a:lnTo>
                    <a:pt x="419" y="260"/>
                  </a:lnTo>
                  <a:lnTo>
                    <a:pt x="425" y="260"/>
                  </a:lnTo>
                  <a:lnTo>
                    <a:pt x="419" y="260"/>
                  </a:lnTo>
                  <a:lnTo>
                    <a:pt x="425" y="260"/>
                  </a:lnTo>
                  <a:lnTo>
                    <a:pt x="419" y="260"/>
                  </a:lnTo>
                  <a:lnTo>
                    <a:pt x="419" y="265"/>
                  </a:lnTo>
                  <a:lnTo>
                    <a:pt x="419" y="260"/>
                  </a:lnTo>
                  <a:lnTo>
                    <a:pt x="419" y="265"/>
                  </a:lnTo>
                  <a:lnTo>
                    <a:pt x="413" y="265"/>
                  </a:lnTo>
                  <a:lnTo>
                    <a:pt x="419" y="265"/>
                  </a:lnTo>
                  <a:lnTo>
                    <a:pt x="413" y="265"/>
                  </a:lnTo>
                  <a:lnTo>
                    <a:pt x="413" y="272"/>
                  </a:lnTo>
                  <a:lnTo>
                    <a:pt x="407" y="272"/>
                  </a:lnTo>
                  <a:lnTo>
                    <a:pt x="413" y="272"/>
                  </a:lnTo>
                  <a:lnTo>
                    <a:pt x="413" y="278"/>
                  </a:lnTo>
                  <a:lnTo>
                    <a:pt x="407" y="278"/>
                  </a:lnTo>
                  <a:lnTo>
                    <a:pt x="407" y="283"/>
                  </a:lnTo>
                  <a:lnTo>
                    <a:pt x="407" y="289"/>
                  </a:lnTo>
                  <a:lnTo>
                    <a:pt x="407" y="295"/>
                  </a:lnTo>
                  <a:lnTo>
                    <a:pt x="401" y="295"/>
                  </a:lnTo>
                  <a:lnTo>
                    <a:pt x="401" y="301"/>
                  </a:lnTo>
                  <a:lnTo>
                    <a:pt x="401" y="307"/>
                  </a:lnTo>
                  <a:lnTo>
                    <a:pt x="401" y="301"/>
                  </a:lnTo>
                  <a:lnTo>
                    <a:pt x="401" y="307"/>
                  </a:lnTo>
                  <a:lnTo>
                    <a:pt x="395" y="307"/>
                  </a:lnTo>
                  <a:lnTo>
                    <a:pt x="395" y="313"/>
                  </a:lnTo>
                  <a:lnTo>
                    <a:pt x="395" y="319"/>
                  </a:lnTo>
                  <a:lnTo>
                    <a:pt x="395" y="324"/>
                  </a:lnTo>
                  <a:lnTo>
                    <a:pt x="395" y="331"/>
                  </a:lnTo>
                  <a:lnTo>
                    <a:pt x="395" y="337"/>
                  </a:lnTo>
                  <a:lnTo>
                    <a:pt x="395" y="342"/>
                  </a:lnTo>
                  <a:lnTo>
                    <a:pt x="395" y="348"/>
                  </a:lnTo>
                  <a:lnTo>
                    <a:pt x="395" y="355"/>
                  </a:lnTo>
                  <a:lnTo>
                    <a:pt x="395" y="360"/>
                  </a:lnTo>
                  <a:lnTo>
                    <a:pt x="395" y="366"/>
                  </a:lnTo>
                  <a:lnTo>
                    <a:pt x="395" y="372"/>
                  </a:lnTo>
                  <a:lnTo>
                    <a:pt x="395" y="378"/>
                  </a:lnTo>
                  <a:lnTo>
                    <a:pt x="395" y="390"/>
                  </a:lnTo>
                  <a:lnTo>
                    <a:pt x="395" y="396"/>
                  </a:lnTo>
                  <a:lnTo>
                    <a:pt x="395" y="401"/>
                  </a:lnTo>
                  <a:lnTo>
                    <a:pt x="395" y="407"/>
                  </a:lnTo>
                  <a:lnTo>
                    <a:pt x="395" y="414"/>
                  </a:lnTo>
                  <a:lnTo>
                    <a:pt x="395" y="419"/>
                  </a:lnTo>
                  <a:lnTo>
                    <a:pt x="395" y="425"/>
                  </a:lnTo>
                  <a:lnTo>
                    <a:pt x="395" y="437"/>
                  </a:lnTo>
                  <a:lnTo>
                    <a:pt x="395" y="443"/>
                  </a:lnTo>
                  <a:lnTo>
                    <a:pt x="395" y="449"/>
                  </a:lnTo>
                  <a:lnTo>
                    <a:pt x="395" y="455"/>
                  </a:lnTo>
                  <a:lnTo>
                    <a:pt x="395" y="460"/>
                  </a:lnTo>
                  <a:lnTo>
                    <a:pt x="395" y="466"/>
                  </a:lnTo>
                  <a:lnTo>
                    <a:pt x="395" y="473"/>
                  </a:lnTo>
                  <a:lnTo>
                    <a:pt x="395" y="478"/>
                  </a:lnTo>
                  <a:lnTo>
                    <a:pt x="395" y="484"/>
                  </a:lnTo>
                  <a:lnTo>
                    <a:pt x="390" y="484"/>
                  </a:lnTo>
                  <a:lnTo>
                    <a:pt x="384" y="484"/>
                  </a:lnTo>
                  <a:lnTo>
                    <a:pt x="377" y="484"/>
                  </a:lnTo>
                  <a:lnTo>
                    <a:pt x="372" y="484"/>
                  </a:lnTo>
                  <a:lnTo>
                    <a:pt x="366" y="484"/>
                  </a:lnTo>
                  <a:lnTo>
                    <a:pt x="359" y="484"/>
                  </a:lnTo>
                  <a:lnTo>
                    <a:pt x="354" y="484"/>
                  </a:lnTo>
                  <a:lnTo>
                    <a:pt x="348" y="484"/>
                  </a:lnTo>
                  <a:lnTo>
                    <a:pt x="342" y="484"/>
                  </a:lnTo>
                  <a:lnTo>
                    <a:pt x="336" y="484"/>
                  </a:lnTo>
                  <a:lnTo>
                    <a:pt x="336" y="491"/>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Freeform 28">
              <a:extLst>
                <a:ext uri="{FF2B5EF4-FFF2-40B4-BE49-F238E27FC236}">
                  <a16:creationId xmlns:a16="http://schemas.microsoft.com/office/drawing/2014/main" id="{F17054FC-EBE3-0239-A7DB-6489B92B8601}"/>
                </a:ext>
              </a:extLst>
            </p:cNvPr>
            <p:cNvSpPr>
              <a:spLocks/>
            </p:cNvSpPr>
            <p:nvPr/>
          </p:nvSpPr>
          <p:spPr bwMode="auto">
            <a:xfrm>
              <a:off x="4733925" y="1230313"/>
              <a:ext cx="927100" cy="984250"/>
            </a:xfrm>
            <a:custGeom>
              <a:avLst/>
              <a:gdLst>
                <a:gd name="T0" fmla="*/ 336 w 584"/>
                <a:gd name="T1" fmla="*/ 537 h 620"/>
                <a:gd name="T2" fmla="*/ 330 w 584"/>
                <a:gd name="T3" fmla="*/ 579 h 620"/>
                <a:gd name="T4" fmla="*/ 313 w 584"/>
                <a:gd name="T5" fmla="*/ 609 h 620"/>
                <a:gd name="T6" fmla="*/ 289 w 584"/>
                <a:gd name="T7" fmla="*/ 620 h 620"/>
                <a:gd name="T8" fmla="*/ 253 w 584"/>
                <a:gd name="T9" fmla="*/ 614 h 620"/>
                <a:gd name="T10" fmla="*/ 230 w 584"/>
                <a:gd name="T11" fmla="*/ 620 h 620"/>
                <a:gd name="T12" fmla="*/ 242 w 584"/>
                <a:gd name="T13" fmla="*/ 584 h 620"/>
                <a:gd name="T14" fmla="*/ 236 w 584"/>
                <a:gd name="T15" fmla="*/ 584 h 620"/>
                <a:gd name="T16" fmla="*/ 201 w 584"/>
                <a:gd name="T17" fmla="*/ 573 h 620"/>
                <a:gd name="T18" fmla="*/ 189 w 584"/>
                <a:gd name="T19" fmla="*/ 550 h 620"/>
                <a:gd name="T20" fmla="*/ 183 w 584"/>
                <a:gd name="T21" fmla="*/ 532 h 620"/>
                <a:gd name="T22" fmla="*/ 165 w 584"/>
                <a:gd name="T23" fmla="*/ 537 h 620"/>
                <a:gd name="T24" fmla="*/ 142 w 584"/>
                <a:gd name="T25" fmla="*/ 525 h 620"/>
                <a:gd name="T26" fmla="*/ 130 w 584"/>
                <a:gd name="T27" fmla="*/ 502 h 620"/>
                <a:gd name="T28" fmla="*/ 112 w 584"/>
                <a:gd name="T29" fmla="*/ 496 h 620"/>
                <a:gd name="T30" fmla="*/ 112 w 584"/>
                <a:gd name="T31" fmla="*/ 484 h 620"/>
                <a:gd name="T32" fmla="*/ 94 w 584"/>
                <a:gd name="T33" fmla="*/ 478 h 620"/>
                <a:gd name="T34" fmla="*/ 47 w 584"/>
                <a:gd name="T35" fmla="*/ 478 h 620"/>
                <a:gd name="T36" fmla="*/ 24 w 584"/>
                <a:gd name="T37" fmla="*/ 431 h 620"/>
                <a:gd name="T38" fmla="*/ 29 w 584"/>
                <a:gd name="T39" fmla="*/ 390 h 620"/>
                <a:gd name="T40" fmla="*/ 36 w 584"/>
                <a:gd name="T41" fmla="*/ 348 h 620"/>
                <a:gd name="T42" fmla="*/ 36 w 584"/>
                <a:gd name="T43" fmla="*/ 301 h 620"/>
                <a:gd name="T44" fmla="*/ 41 w 584"/>
                <a:gd name="T45" fmla="*/ 254 h 620"/>
                <a:gd name="T46" fmla="*/ 47 w 584"/>
                <a:gd name="T47" fmla="*/ 206 h 620"/>
                <a:gd name="T48" fmla="*/ 53 w 584"/>
                <a:gd name="T49" fmla="*/ 165 h 620"/>
                <a:gd name="T50" fmla="*/ 59 w 584"/>
                <a:gd name="T51" fmla="*/ 118 h 620"/>
                <a:gd name="T52" fmla="*/ 65 w 584"/>
                <a:gd name="T53" fmla="*/ 77 h 620"/>
                <a:gd name="T54" fmla="*/ 36 w 584"/>
                <a:gd name="T55" fmla="*/ 59 h 620"/>
                <a:gd name="T56" fmla="*/ 18 w 584"/>
                <a:gd name="T57" fmla="*/ 29 h 620"/>
                <a:gd name="T58" fmla="*/ 0 w 584"/>
                <a:gd name="T59" fmla="*/ 0 h 620"/>
                <a:gd name="T60" fmla="*/ 53 w 584"/>
                <a:gd name="T61" fmla="*/ 0 h 620"/>
                <a:gd name="T62" fmla="*/ 101 w 584"/>
                <a:gd name="T63" fmla="*/ 0 h 620"/>
                <a:gd name="T64" fmla="*/ 147 w 584"/>
                <a:gd name="T65" fmla="*/ 0 h 620"/>
                <a:gd name="T66" fmla="*/ 194 w 584"/>
                <a:gd name="T67" fmla="*/ 0 h 620"/>
                <a:gd name="T68" fmla="*/ 248 w 584"/>
                <a:gd name="T69" fmla="*/ 0 h 620"/>
                <a:gd name="T70" fmla="*/ 295 w 584"/>
                <a:gd name="T71" fmla="*/ 0 h 620"/>
                <a:gd name="T72" fmla="*/ 342 w 584"/>
                <a:gd name="T73" fmla="*/ 0 h 620"/>
                <a:gd name="T74" fmla="*/ 390 w 584"/>
                <a:gd name="T75" fmla="*/ 0 h 620"/>
                <a:gd name="T76" fmla="*/ 436 w 584"/>
                <a:gd name="T77" fmla="*/ 0 h 620"/>
                <a:gd name="T78" fmla="*/ 483 w 584"/>
                <a:gd name="T79" fmla="*/ 0 h 620"/>
                <a:gd name="T80" fmla="*/ 531 w 584"/>
                <a:gd name="T81" fmla="*/ 0 h 620"/>
                <a:gd name="T82" fmla="*/ 573 w 584"/>
                <a:gd name="T83" fmla="*/ 6 h 620"/>
                <a:gd name="T84" fmla="*/ 584 w 584"/>
                <a:gd name="T85" fmla="*/ 41 h 620"/>
                <a:gd name="T86" fmla="*/ 578 w 584"/>
                <a:gd name="T87" fmla="*/ 95 h 620"/>
                <a:gd name="T88" fmla="*/ 573 w 584"/>
                <a:gd name="T89" fmla="*/ 136 h 620"/>
                <a:gd name="T90" fmla="*/ 542 w 584"/>
                <a:gd name="T91" fmla="*/ 154 h 620"/>
                <a:gd name="T92" fmla="*/ 537 w 584"/>
                <a:gd name="T93" fmla="*/ 177 h 620"/>
                <a:gd name="T94" fmla="*/ 496 w 584"/>
                <a:gd name="T95" fmla="*/ 142 h 620"/>
                <a:gd name="T96" fmla="*/ 454 w 584"/>
                <a:gd name="T97" fmla="*/ 147 h 620"/>
                <a:gd name="T98" fmla="*/ 454 w 584"/>
                <a:gd name="T99" fmla="*/ 183 h 620"/>
                <a:gd name="T100" fmla="*/ 454 w 584"/>
                <a:gd name="T101" fmla="*/ 195 h 620"/>
                <a:gd name="T102" fmla="*/ 442 w 584"/>
                <a:gd name="T103" fmla="*/ 230 h 620"/>
                <a:gd name="T104" fmla="*/ 442 w 584"/>
                <a:gd name="T105" fmla="*/ 242 h 620"/>
                <a:gd name="T106" fmla="*/ 419 w 584"/>
                <a:gd name="T107" fmla="*/ 254 h 620"/>
                <a:gd name="T108" fmla="*/ 419 w 584"/>
                <a:gd name="T109" fmla="*/ 265 h 620"/>
                <a:gd name="T110" fmla="*/ 407 w 584"/>
                <a:gd name="T111" fmla="*/ 278 h 620"/>
                <a:gd name="T112" fmla="*/ 401 w 584"/>
                <a:gd name="T113" fmla="*/ 307 h 620"/>
                <a:gd name="T114" fmla="*/ 395 w 584"/>
                <a:gd name="T115" fmla="*/ 348 h 620"/>
                <a:gd name="T116" fmla="*/ 395 w 584"/>
                <a:gd name="T117" fmla="*/ 401 h 620"/>
                <a:gd name="T118" fmla="*/ 395 w 584"/>
                <a:gd name="T119" fmla="*/ 455 h 620"/>
                <a:gd name="T120" fmla="*/ 377 w 584"/>
                <a:gd name="T121" fmla="*/ 484 h 620"/>
                <a:gd name="T122" fmla="*/ 336 w 584"/>
                <a:gd name="T123" fmla="*/ 491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4" h="620">
                  <a:moveTo>
                    <a:pt x="336" y="491"/>
                  </a:moveTo>
                  <a:lnTo>
                    <a:pt x="336" y="502"/>
                  </a:lnTo>
                  <a:lnTo>
                    <a:pt x="336" y="508"/>
                  </a:lnTo>
                  <a:lnTo>
                    <a:pt x="336" y="514"/>
                  </a:lnTo>
                  <a:lnTo>
                    <a:pt x="336" y="520"/>
                  </a:lnTo>
                  <a:lnTo>
                    <a:pt x="336" y="525"/>
                  </a:lnTo>
                  <a:lnTo>
                    <a:pt x="336" y="532"/>
                  </a:lnTo>
                  <a:lnTo>
                    <a:pt x="336" y="537"/>
                  </a:lnTo>
                  <a:lnTo>
                    <a:pt x="336" y="543"/>
                  </a:lnTo>
                  <a:lnTo>
                    <a:pt x="336" y="550"/>
                  </a:lnTo>
                  <a:lnTo>
                    <a:pt x="336" y="555"/>
                  </a:lnTo>
                  <a:lnTo>
                    <a:pt x="336" y="561"/>
                  </a:lnTo>
                  <a:lnTo>
                    <a:pt x="336" y="567"/>
                  </a:lnTo>
                  <a:lnTo>
                    <a:pt x="336" y="573"/>
                  </a:lnTo>
                  <a:lnTo>
                    <a:pt x="330" y="573"/>
                  </a:lnTo>
                  <a:lnTo>
                    <a:pt x="330" y="579"/>
                  </a:lnTo>
                  <a:lnTo>
                    <a:pt x="325" y="579"/>
                  </a:lnTo>
                  <a:lnTo>
                    <a:pt x="325" y="584"/>
                  </a:lnTo>
                  <a:lnTo>
                    <a:pt x="325" y="591"/>
                  </a:lnTo>
                  <a:lnTo>
                    <a:pt x="325" y="597"/>
                  </a:lnTo>
                  <a:lnTo>
                    <a:pt x="318" y="597"/>
                  </a:lnTo>
                  <a:lnTo>
                    <a:pt x="318" y="602"/>
                  </a:lnTo>
                  <a:lnTo>
                    <a:pt x="313" y="602"/>
                  </a:lnTo>
                  <a:lnTo>
                    <a:pt x="313" y="609"/>
                  </a:lnTo>
                  <a:lnTo>
                    <a:pt x="307" y="609"/>
                  </a:lnTo>
                  <a:lnTo>
                    <a:pt x="300" y="609"/>
                  </a:lnTo>
                  <a:lnTo>
                    <a:pt x="300" y="614"/>
                  </a:lnTo>
                  <a:lnTo>
                    <a:pt x="300" y="620"/>
                  </a:lnTo>
                  <a:lnTo>
                    <a:pt x="295" y="620"/>
                  </a:lnTo>
                  <a:lnTo>
                    <a:pt x="295" y="614"/>
                  </a:lnTo>
                  <a:lnTo>
                    <a:pt x="295" y="620"/>
                  </a:lnTo>
                  <a:lnTo>
                    <a:pt x="289" y="620"/>
                  </a:lnTo>
                  <a:lnTo>
                    <a:pt x="284" y="620"/>
                  </a:lnTo>
                  <a:lnTo>
                    <a:pt x="277" y="620"/>
                  </a:lnTo>
                  <a:lnTo>
                    <a:pt x="271" y="620"/>
                  </a:lnTo>
                  <a:lnTo>
                    <a:pt x="266" y="614"/>
                  </a:lnTo>
                  <a:lnTo>
                    <a:pt x="266" y="609"/>
                  </a:lnTo>
                  <a:lnTo>
                    <a:pt x="259" y="609"/>
                  </a:lnTo>
                  <a:lnTo>
                    <a:pt x="259" y="614"/>
                  </a:lnTo>
                  <a:lnTo>
                    <a:pt x="253" y="614"/>
                  </a:lnTo>
                  <a:lnTo>
                    <a:pt x="253" y="609"/>
                  </a:lnTo>
                  <a:lnTo>
                    <a:pt x="253" y="614"/>
                  </a:lnTo>
                  <a:lnTo>
                    <a:pt x="248" y="614"/>
                  </a:lnTo>
                  <a:lnTo>
                    <a:pt x="248" y="609"/>
                  </a:lnTo>
                  <a:lnTo>
                    <a:pt x="242" y="609"/>
                  </a:lnTo>
                  <a:lnTo>
                    <a:pt x="242" y="614"/>
                  </a:lnTo>
                  <a:lnTo>
                    <a:pt x="236" y="614"/>
                  </a:lnTo>
                  <a:lnTo>
                    <a:pt x="230" y="620"/>
                  </a:lnTo>
                  <a:lnTo>
                    <a:pt x="230" y="614"/>
                  </a:lnTo>
                  <a:lnTo>
                    <a:pt x="236" y="614"/>
                  </a:lnTo>
                  <a:lnTo>
                    <a:pt x="236" y="609"/>
                  </a:lnTo>
                  <a:lnTo>
                    <a:pt x="236" y="602"/>
                  </a:lnTo>
                  <a:lnTo>
                    <a:pt x="236" y="597"/>
                  </a:lnTo>
                  <a:lnTo>
                    <a:pt x="236" y="591"/>
                  </a:lnTo>
                  <a:lnTo>
                    <a:pt x="242" y="591"/>
                  </a:lnTo>
                  <a:lnTo>
                    <a:pt x="242" y="584"/>
                  </a:lnTo>
                  <a:lnTo>
                    <a:pt x="248" y="584"/>
                  </a:lnTo>
                  <a:lnTo>
                    <a:pt x="248" y="579"/>
                  </a:lnTo>
                  <a:lnTo>
                    <a:pt x="242" y="579"/>
                  </a:lnTo>
                  <a:lnTo>
                    <a:pt x="248" y="579"/>
                  </a:lnTo>
                  <a:lnTo>
                    <a:pt x="248" y="573"/>
                  </a:lnTo>
                  <a:lnTo>
                    <a:pt x="242" y="579"/>
                  </a:lnTo>
                  <a:lnTo>
                    <a:pt x="236" y="579"/>
                  </a:lnTo>
                  <a:lnTo>
                    <a:pt x="236" y="584"/>
                  </a:lnTo>
                  <a:lnTo>
                    <a:pt x="230" y="584"/>
                  </a:lnTo>
                  <a:lnTo>
                    <a:pt x="230" y="579"/>
                  </a:lnTo>
                  <a:lnTo>
                    <a:pt x="224" y="579"/>
                  </a:lnTo>
                  <a:lnTo>
                    <a:pt x="218" y="579"/>
                  </a:lnTo>
                  <a:lnTo>
                    <a:pt x="212" y="579"/>
                  </a:lnTo>
                  <a:lnTo>
                    <a:pt x="207" y="579"/>
                  </a:lnTo>
                  <a:lnTo>
                    <a:pt x="207" y="573"/>
                  </a:lnTo>
                  <a:lnTo>
                    <a:pt x="201" y="573"/>
                  </a:lnTo>
                  <a:lnTo>
                    <a:pt x="201" y="567"/>
                  </a:lnTo>
                  <a:lnTo>
                    <a:pt x="194" y="567"/>
                  </a:lnTo>
                  <a:lnTo>
                    <a:pt x="189" y="567"/>
                  </a:lnTo>
                  <a:lnTo>
                    <a:pt x="189" y="561"/>
                  </a:lnTo>
                  <a:lnTo>
                    <a:pt x="183" y="561"/>
                  </a:lnTo>
                  <a:lnTo>
                    <a:pt x="189" y="561"/>
                  </a:lnTo>
                  <a:lnTo>
                    <a:pt x="189" y="555"/>
                  </a:lnTo>
                  <a:lnTo>
                    <a:pt x="189" y="550"/>
                  </a:lnTo>
                  <a:lnTo>
                    <a:pt x="194" y="550"/>
                  </a:lnTo>
                  <a:lnTo>
                    <a:pt x="194" y="543"/>
                  </a:lnTo>
                  <a:lnTo>
                    <a:pt x="189" y="543"/>
                  </a:lnTo>
                  <a:lnTo>
                    <a:pt x="189" y="550"/>
                  </a:lnTo>
                  <a:lnTo>
                    <a:pt x="189" y="543"/>
                  </a:lnTo>
                  <a:lnTo>
                    <a:pt x="189" y="537"/>
                  </a:lnTo>
                  <a:lnTo>
                    <a:pt x="183" y="537"/>
                  </a:lnTo>
                  <a:lnTo>
                    <a:pt x="183" y="532"/>
                  </a:lnTo>
                  <a:lnTo>
                    <a:pt x="176" y="532"/>
                  </a:lnTo>
                  <a:lnTo>
                    <a:pt x="176" y="525"/>
                  </a:lnTo>
                  <a:lnTo>
                    <a:pt x="171" y="525"/>
                  </a:lnTo>
                  <a:lnTo>
                    <a:pt x="171" y="532"/>
                  </a:lnTo>
                  <a:lnTo>
                    <a:pt x="171" y="525"/>
                  </a:lnTo>
                  <a:lnTo>
                    <a:pt x="171" y="532"/>
                  </a:lnTo>
                  <a:lnTo>
                    <a:pt x="165" y="532"/>
                  </a:lnTo>
                  <a:lnTo>
                    <a:pt x="165" y="537"/>
                  </a:lnTo>
                  <a:lnTo>
                    <a:pt x="165" y="532"/>
                  </a:lnTo>
                  <a:lnTo>
                    <a:pt x="160" y="532"/>
                  </a:lnTo>
                  <a:lnTo>
                    <a:pt x="160" y="525"/>
                  </a:lnTo>
                  <a:lnTo>
                    <a:pt x="153" y="525"/>
                  </a:lnTo>
                  <a:lnTo>
                    <a:pt x="153" y="520"/>
                  </a:lnTo>
                  <a:lnTo>
                    <a:pt x="153" y="525"/>
                  </a:lnTo>
                  <a:lnTo>
                    <a:pt x="147" y="525"/>
                  </a:lnTo>
                  <a:lnTo>
                    <a:pt x="142" y="525"/>
                  </a:lnTo>
                  <a:lnTo>
                    <a:pt x="135" y="525"/>
                  </a:lnTo>
                  <a:lnTo>
                    <a:pt x="135" y="520"/>
                  </a:lnTo>
                  <a:lnTo>
                    <a:pt x="130" y="520"/>
                  </a:lnTo>
                  <a:lnTo>
                    <a:pt x="130" y="514"/>
                  </a:lnTo>
                  <a:lnTo>
                    <a:pt x="130" y="508"/>
                  </a:lnTo>
                  <a:lnTo>
                    <a:pt x="135" y="508"/>
                  </a:lnTo>
                  <a:lnTo>
                    <a:pt x="130" y="508"/>
                  </a:lnTo>
                  <a:lnTo>
                    <a:pt x="130" y="502"/>
                  </a:lnTo>
                  <a:lnTo>
                    <a:pt x="124" y="502"/>
                  </a:lnTo>
                  <a:lnTo>
                    <a:pt x="124" y="496"/>
                  </a:lnTo>
                  <a:lnTo>
                    <a:pt x="118" y="496"/>
                  </a:lnTo>
                  <a:lnTo>
                    <a:pt x="118" y="491"/>
                  </a:lnTo>
                  <a:lnTo>
                    <a:pt x="124" y="491"/>
                  </a:lnTo>
                  <a:lnTo>
                    <a:pt x="118" y="491"/>
                  </a:lnTo>
                  <a:lnTo>
                    <a:pt x="118" y="496"/>
                  </a:lnTo>
                  <a:lnTo>
                    <a:pt x="112" y="496"/>
                  </a:lnTo>
                  <a:lnTo>
                    <a:pt x="106" y="496"/>
                  </a:lnTo>
                  <a:lnTo>
                    <a:pt x="106" y="491"/>
                  </a:lnTo>
                  <a:lnTo>
                    <a:pt x="112" y="491"/>
                  </a:lnTo>
                  <a:lnTo>
                    <a:pt x="106" y="491"/>
                  </a:lnTo>
                  <a:lnTo>
                    <a:pt x="106" y="484"/>
                  </a:lnTo>
                  <a:lnTo>
                    <a:pt x="106" y="491"/>
                  </a:lnTo>
                  <a:lnTo>
                    <a:pt x="106" y="484"/>
                  </a:lnTo>
                  <a:lnTo>
                    <a:pt x="112" y="484"/>
                  </a:lnTo>
                  <a:lnTo>
                    <a:pt x="118" y="484"/>
                  </a:lnTo>
                  <a:lnTo>
                    <a:pt x="118" y="478"/>
                  </a:lnTo>
                  <a:lnTo>
                    <a:pt x="124" y="478"/>
                  </a:lnTo>
                  <a:lnTo>
                    <a:pt x="118" y="478"/>
                  </a:lnTo>
                  <a:lnTo>
                    <a:pt x="112" y="478"/>
                  </a:lnTo>
                  <a:lnTo>
                    <a:pt x="106" y="478"/>
                  </a:lnTo>
                  <a:lnTo>
                    <a:pt x="101" y="478"/>
                  </a:lnTo>
                  <a:lnTo>
                    <a:pt x="94" y="478"/>
                  </a:lnTo>
                  <a:lnTo>
                    <a:pt x="88" y="478"/>
                  </a:lnTo>
                  <a:lnTo>
                    <a:pt x="83" y="478"/>
                  </a:lnTo>
                  <a:lnTo>
                    <a:pt x="77" y="478"/>
                  </a:lnTo>
                  <a:lnTo>
                    <a:pt x="70" y="478"/>
                  </a:lnTo>
                  <a:lnTo>
                    <a:pt x="65" y="478"/>
                  </a:lnTo>
                  <a:lnTo>
                    <a:pt x="59" y="478"/>
                  </a:lnTo>
                  <a:lnTo>
                    <a:pt x="53" y="478"/>
                  </a:lnTo>
                  <a:lnTo>
                    <a:pt x="47" y="478"/>
                  </a:lnTo>
                  <a:lnTo>
                    <a:pt x="41" y="478"/>
                  </a:lnTo>
                  <a:lnTo>
                    <a:pt x="18" y="473"/>
                  </a:lnTo>
                  <a:lnTo>
                    <a:pt x="18" y="466"/>
                  </a:lnTo>
                  <a:lnTo>
                    <a:pt x="24" y="460"/>
                  </a:lnTo>
                  <a:lnTo>
                    <a:pt x="24" y="449"/>
                  </a:lnTo>
                  <a:lnTo>
                    <a:pt x="24" y="443"/>
                  </a:lnTo>
                  <a:lnTo>
                    <a:pt x="24" y="437"/>
                  </a:lnTo>
                  <a:lnTo>
                    <a:pt x="24" y="431"/>
                  </a:lnTo>
                  <a:lnTo>
                    <a:pt x="24" y="425"/>
                  </a:lnTo>
                  <a:lnTo>
                    <a:pt x="24" y="419"/>
                  </a:lnTo>
                  <a:lnTo>
                    <a:pt x="24" y="414"/>
                  </a:lnTo>
                  <a:lnTo>
                    <a:pt x="24" y="407"/>
                  </a:lnTo>
                  <a:lnTo>
                    <a:pt x="29" y="407"/>
                  </a:lnTo>
                  <a:lnTo>
                    <a:pt x="29" y="401"/>
                  </a:lnTo>
                  <a:lnTo>
                    <a:pt x="29" y="396"/>
                  </a:lnTo>
                  <a:lnTo>
                    <a:pt x="29" y="390"/>
                  </a:lnTo>
                  <a:lnTo>
                    <a:pt x="29" y="384"/>
                  </a:lnTo>
                  <a:lnTo>
                    <a:pt x="29" y="378"/>
                  </a:lnTo>
                  <a:lnTo>
                    <a:pt x="29" y="372"/>
                  </a:lnTo>
                  <a:lnTo>
                    <a:pt x="29" y="366"/>
                  </a:lnTo>
                  <a:lnTo>
                    <a:pt x="29" y="360"/>
                  </a:lnTo>
                  <a:lnTo>
                    <a:pt x="29" y="355"/>
                  </a:lnTo>
                  <a:lnTo>
                    <a:pt x="29" y="348"/>
                  </a:lnTo>
                  <a:lnTo>
                    <a:pt x="36" y="348"/>
                  </a:lnTo>
                  <a:lnTo>
                    <a:pt x="36" y="342"/>
                  </a:lnTo>
                  <a:lnTo>
                    <a:pt x="36" y="337"/>
                  </a:lnTo>
                  <a:lnTo>
                    <a:pt x="36" y="331"/>
                  </a:lnTo>
                  <a:lnTo>
                    <a:pt x="36" y="324"/>
                  </a:lnTo>
                  <a:lnTo>
                    <a:pt x="36" y="319"/>
                  </a:lnTo>
                  <a:lnTo>
                    <a:pt x="36" y="313"/>
                  </a:lnTo>
                  <a:lnTo>
                    <a:pt x="36" y="307"/>
                  </a:lnTo>
                  <a:lnTo>
                    <a:pt x="36" y="301"/>
                  </a:lnTo>
                  <a:lnTo>
                    <a:pt x="41" y="295"/>
                  </a:lnTo>
                  <a:lnTo>
                    <a:pt x="41" y="289"/>
                  </a:lnTo>
                  <a:lnTo>
                    <a:pt x="41" y="283"/>
                  </a:lnTo>
                  <a:lnTo>
                    <a:pt x="41" y="278"/>
                  </a:lnTo>
                  <a:lnTo>
                    <a:pt x="41" y="272"/>
                  </a:lnTo>
                  <a:lnTo>
                    <a:pt x="41" y="265"/>
                  </a:lnTo>
                  <a:lnTo>
                    <a:pt x="41" y="260"/>
                  </a:lnTo>
                  <a:lnTo>
                    <a:pt x="41" y="254"/>
                  </a:lnTo>
                  <a:lnTo>
                    <a:pt x="47" y="247"/>
                  </a:lnTo>
                  <a:lnTo>
                    <a:pt x="47" y="242"/>
                  </a:lnTo>
                  <a:lnTo>
                    <a:pt x="47" y="236"/>
                  </a:lnTo>
                  <a:lnTo>
                    <a:pt x="47" y="230"/>
                  </a:lnTo>
                  <a:lnTo>
                    <a:pt x="47" y="224"/>
                  </a:lnTo>
                  <a:lnTo>
                    <a:pt x="47" y="218"/>
                  </a:lnTo>
                  <a:lnTo>
                    <a:pt x="47" y="213"/>
                  </a:lnTo>
                  <a:lnTo>
                    <a:pt x="47" y="206"/>
                  </a:lnTo>
                  <a:lnTo>
                    <a:pt x="53" y="206"/>
                  </a:lnTo>
                  <a:lnTo>
                    <a:pt x="53" y="201"/>
                  </a:lnTo>
                  <a:lnTo>
                    <a:pt x="53" y="195"/>
                  </a:lnTo>
                  <a:lnTo>
                    <a:pt x="53" y="188"/>
                  </a:lnTo>
                  <a:lnTo>
                    <a:pt x="53" y="183"/>
                  </a:lnTo>
                  <a:lnTo>
                    <a:pt x="53" y="177"/>
                  </a:lnTo>
                  <a:lnTo>
                    <a:pt x="53" y="171"/>
                  </a:lnTo>
                  <a:lnTo>
                    <a:pt x="53" y="165"/>
                  </a:lnTo>
                  <a:lnTo>
                    <a:pt x="53" y="159"/>
                  </a:lnTo>
                  <a:lnTo>
                    <a:pt x="53" y="154"/>
                  </a:lnTo>
                  <a:lnTo>
                    <a:pt x="59" y="154"/>
                  </a:lnTo>
                  <a:lnTo>
                    <a:pt x="59" y="142"/>
                  </a:lnTo>
                  <a:lnTo>
                    <a:pt x="59" y="136"/>
                  </a:lnTo>
                  <a:lnTo>
                    <a:pt x="59" y="129"/>
                  </a:lnTo>
                  <a:lnTo>
                    <a:pt x="59" y="124"/>
                  </a:lnTo>
                  <a:lnTo>
                    <a:pt x="59" y="118"/>
                  </a:lnTo>
                  <a:lnTo>
                    <a:pt x="59" y="111"/>
                  </a:lnTo>
                  <a:lnTo>
                    <a:pt x="59" y="106"/>
                  </a:lnTo>
                  <a:lnTo>
                    <a:pt x="59" y="100"/>
                  </a:lnTo>
                  <a:lnTo>
                    <a:pt x="59" y="95"/>
                  </a:lnTo>
                  <a:lnTo>
                    <a:pt x="65" y="95"/>
                  </a:lnTo>
                  <a:lnTo>
                    <a:pt x="65" y="88"/>
                  </a:lnTo>
                  <a:lnTo>
                    <a:pt x="65" y="82"/>
                  </a:lnTo>
                  <a:lnTo>
                    <a:pt x="65" y="77"/>
                  </a:lnTo>
                  <a:lnTo>
                    <a:pt x="59" y="77"/>
                  </a:lnTo>
                  <a:lnTo>
                    <a:pt x="53" y="77"/>
                  </a:lnTo>
                  <a:lnTo>
                    <a:pt x="53" y="70"/>
                  </a:lnTo>
                  <a:lnTo>
                    <a:pt x="47" y="70"/>
                  </a:lnTo>
                  <a:lnTo>
                    <a:pt x="41" y="70"/>
                  </a:lnTo>
                  <a:lnTo>
                    <a:pt x="41" y="65"/>
                  </a:lnTo>
                  <a:lnTo>
                    <a:pt x="36" y="65"/>
                  </a:lnTo>
                  <a:lnTo>
                    <a:pt x="36" y="59"/>
                  </a:lnTo>
                  <a:lnTo>
                    <a:pt x="29" y="59"/>
                  </a:lnTo>
                  <a:lnTo>
                    <a:pt x="29" y="52"/>
                  </a:lnTo>
                  <a:lnTo>
                    <a:pt x="24" y="52"/>
                  </a:lnTo>
                  <a:lnTo>
                    <a:pt x="24" y="47"/>
                  </a:lnTo>
                  <a:lnTo>
                    <a:pt x="24" y="41"/>
                  </a:lnTo>
                  <a:lnTo>
                    <a:pt x="24" y="36"/>
                  </a:lnTo>
                  <a:lnTo>
                    <a:pt x="18" y="36"/>
                  </a:lnTo>
                  <a:lnTo>
                    <a:pt x="18" y="29"/>
                  </a:lnTo>
                  <a:lnTo>
                    <a:pt x="18" y="23"/>
                  </a:lnTo>
                  <a:lnTo>
                    <a:pt x="11" y="23"/>
                  </a:lnTo>
                  <a:lnTo>
                    <a:pt x="11" y="18"/>
                  </a:lnTo>
                  <a:lnTo>
                    <a:pt x="6" y="18"/>
                  </a:lnTo>
                  <a:lnTo>
                    <a:pt x="6" y="11"/>
                  </a:lnTo>
                  <a:lnTo>
                    <a:pt x="6" y="6"/>
                  </a:lnTo>
                  <a:lnTo>
                    <a:pt x="6" y="0"/>
                  </a:lnTo>
                  <a:lnTo>
                    <a:pt x="0" y="0"/>
                  </a:lnTo>
                  <a:lnTo>
                    <a:pt x="6" y="0"/>
                  </a:lnTo>
                  <a:lnTo>
                    <a:pt x="11" y="0"/>
                  </a:lnTo>
                  <a:lnTo>
                    <a:pt x="18" y="0"/>
                  </a:lnTo>
                  <a:lnTo>
                    <a:pt x="29" y="0"/>
                  </a:lnTo>
                  <a:lnTo>
                    <a:pt x="36" y="0"/>
                  </a:lnTo>
                  <a:lnTo>
                    <a:pt x="41" y="0"/>
                  </a:lnTo>
                  <a:lnTo>
                    <a:pt x="47" y="0"/>
                  </a:lnTo>
                  <a:lnTo>
                    <a:pt x="53" y="0"/>
                  </a:lnTo>
                  <a:lnTo>
                    <a:pt x="59" y="0"/>
                  </a:lnTo>
                  <a:lnTo>
                    <a:pt x="65" y="0"/>
                  </a:lnTo>
                  <a:lnTo>
                    <a:pt x="70" y="0"/>
                  </a:lnTo>
                  <a:lnTo>
                    <a:pt x="77" y="0"/>
                  </a:lnTo>
                  <a:lnTo>
                    <a:pt x="83" y="0"/>
                  </a:lnTo>
                  <a:lnTo>
                    <a:pt x="88" y="0"/>
                  </a:lnTo>
                  <a:lnTo>
                    <a:pt x="94" y="0"/>
                  </a:lnTo>
                  <a:lnTo>
                    <a:pt x="101" y="0"/>
                  </a:lnTo>
                  <a:lnTo>
                    <a:pt x="106" y="0"/>
                  </a:lnTo>
                  <a:lnTo>
                    <a:pt x="112" y="0"/>
                  </a:lnTo>
                  <a:lnTo>
                    <a:pt x="118" y="0"/>
                  </a:lnTo>
                  <a:lnTo>
                    <a:pt x="124" y="0"/>
                  </a:lnTo>
                  <a:lnTo>
                    <a:pt x="130" y="0"/>
                  </a:lnTo>
                  <a:lnTo>
                    <a:pt x="135" y="0"/>
                  </a:lnTo>
                  <a:lnTo>
                    <a:pt x="142" y="0"/>
                  </a:lnTo>
                  <a:lnTo>
                    <a:pt x="147" y="0"/>
                  </a:lnTo>
                  <a:lnTo>
                    <a:pt x="153" y="0"/>
                  </a:lnTo>
                  <a:lnTo>
                    <a:pt x="160" y="0"/>
                  </a:lnTo>
                  <a:lnTo>
                    <a:pt x="165" y="0"/>
                  </a:lnTo>
                  <a:lnTo>
                    <a:pt x="171" y="0"/>
                  </a:lnTo>
                  <a:lnTo>
                    <a:pt x="176" y="0"/>
                  </a:lnTo>
                  <a:lnTo>
                    <a:pt x="183" y="0"/>
                  </a:lnTo>
                  <a:lnTo>
                    <a:pt x="189" y="0"/>
                  </a:lnTo>
                  <a:lnTo>
                    <a:pt x="194" y="0"/>
                  </a:lnTo>
                  <a:lnTo>
                    <a:pt x="201" y="0"/>
                  </a:lnTo>
                  <a:lnTo>
                    <a:pt x="207" y="0"/>
                  </a:lnTo>
                  <a:lnTo>
                    <a:pt x="212" y="0"/>
                  </a:lnTo>
                  <a:lnTo>
                    <a:pt x="218" y="0"/>
                  </a:lnTo>
                  <a:lnTo>
                    <a:pt x="224" y="0"/>
                  </a:lnTo>
                  <a:lnTo>
                    <a:pt x="230" y="0"/>
                  </a:lnTo>
                  <a:lnTo>
                    <a:pt x="242" y="0"/>
                  </a:lnTo>
                  <a:lnTo>
                    <a:pt x="248" y="0"/>
                  </a:lnTo>
                  <a:lnTo>
                    <a:pt x="253" y="0"/>
                  </a:lnTo>
                  <a:lnTo>
                    <a:pt x="259" y="0"/>
                  </a:lnTo>
                  <a:lnTo>
                    <a:pt x="266" y="0"/>
                  </a:lnTo>
                  <a:lnTo>
                    <a:pt x="271" y="0"/>
                  </a:lnTo>
                  <a:lnTo>
                    <a:pt x="277" y="0"/>
                  </a:lnTo>
                  <a:lnTo>
                    <a:pt x="284" y="0"/>
                  </a:lnTo>
                  <a:lnTo>
                    <a:pt x="289" y="0"/>
                  </a:lnTo>
                  <a:lnTo>
                    <a:pt x="295" y="0"/>
                  </a:lnTo>
                  <a:lnTo>
                    <a:pt x="300" y="0"/>
                  </a:lnTo>
                  <a:lnTo>
                    <a:pt x="307" y="0"/>
                  </a:lnTo>
                  <a:lnTo>
                    <a:pt x="313" y="0"/>
                  </a:lnTo>
                  <a:lnTo>
                    <a:pt x="318" y="0"/>
                  </a:lnTo>
                  <a:lnTo>
                    <a:pt x="325" y="0"/>
                  </a:lnTo>
                  <a:lnTo>
                    <a:pt x="330" y="0"/>
                  </a:lnTo>
                  <a:lnTo>
                    <a:pt x="336" y="0"/>
                  </a:lnTo>
                  <a:lnTo>
                    <a:pt x="342" y="0"/>
                  </a:lnTo>
                  <a:lnTo>
                    <a:pt x="348" y="0"/>
                  </a:lnTo>
                  <a:lnTo>
                    <a:pt x="354" y="0"/>
                  </a:lnTo>
                  <a:lnTo>
                    <a:pt x="359" y="0"/>
                  </a:lnTo>
                  <a:lnTo>
                    <a:pt x="366" y="0"/>
                  </a:lnTo>
                  <a:lnTo>
                    <a:pt x="372" y="0"/>
                  </a:lnTo>
                  <a:lnTo>
                    <a:pt x="377" y="0"/>
                  </a:lnTo>
                  <a:lnTo>
                    <a:pt x="384" y="0"/>
                  </a:lnTo>
                  <a:lnTo>
                    <a:pt x="390" y="0"/>
                  </a:lnTo>
                  <a:lnTo>
                    <a:pt x="395" y="0"/>
                  </a:lnTo>
                  <a:lnTo>
                    <a:pt x="401" y="0"/>
                  </a:lnTo>
                  <a:lnTo>
                    <a:pt x="407" y="0"/>
                  </a:lnTo>
                  <a:lnTo>
                    <a:pt x="413" y="0"/>
                  </a:lnTo>
                  <a:lnTo>
                    <a:pt x="419" y="0"/>
                  </a:lnTo>
                  <a:lnTo>
                    <a:pt x="425" y="0"/>
                  </a:lnTo>
                  <a:lnTo>
                    <a:pt x="431" y="0"/>
                  </a:lnTo>
                  <a:lnTo>
                    <a:pt x="436" y="0"/>
                  </a:lnTo>
                  <a:lnTo>
                    <a:pt x="442" y="0"/>
                  </a:lnTo>
                  <a:lnTo>
                    <a:pt x="449" y="0"/>
                  </a:lnTo>
                  <a:lnTo>
                    <a:pt x="454" y="0"/>
                  </a:lnTo>
                  <a:lnTo>
                    <a:pt x="460" y="0"/>
                  </a:lnTo>
                  <a:lnTo>
                    <a:pt x="467" y="0"/>
                  </a:lnTo>
                  <a:lnTo>
                    <a:pt x="472" y="0"/>
                  </a:lnTo>
                  <a:lnTo>
                    <a:pt x="478" y="0"/>
                  </a:lnTo>
                  <a:lnTo>
                    <a:pt x="483" y="0"/>
                  </a:lnTo>
                  <a:lnTo>
                    <a:pt x="490" y="0"/>
                  </a:lnTo>
                  <a:lnTo>
                    <a:pt x="496" y="0"/>
                  </a:lnTo>
                  <a:lnTo>
                    <a:pt x="501" y="0"/>
                  </a:lnTo>
                  <a:lnTo>
                    <a:pt x="508" y="0"/>
                  </a:lnTo>
                  <a:lnTo>
                    <a:pt x="513" y="0"/>
                  </a:lnTo>
                  <a:lnTo>
                    <a:pt x="519" y="0"/>
                  </a:lnTo>
                  <a:lnTo>
                    <a:pt x="525" y="0"/>
                  </a:lnTo>
                  <a:lnTo>
                    <a:pt x="531" y="0"/>
                  </a:lnTo>
                  <a:lnTo>
                    <a:pt x="531" y="6"/>
                  </a:lnTo>
                  <a:lnTo>
                    <a:pt x="537" y="6"/>
                  </a:lnTo>
                  <a:lnTo>
                    <a:pt x="542" y="6"/>
                  </a:lnTo>
                  <a:lnTo>
                    <a:pt x="549" y="6"/>
                  </a:lnTo>
                  <a:lnTo>
                    <a:pt x="555" y="6"/>
                  </a:lnTo>
                  <a:lnTo>
                    <a:pt x="560" y="6"/>
                  </a:lnTo>
                  <a:lnTo>
                    <a:pt x="566" y="6"/>
                  </a:lnTo>
                  <a:lnTo>
                    <a:pt x="573" y="6"/>
                  </a:lnTo>
                  <a:lnTo>
                    <a:pt x="578" y="6"/>
                  </a:lnTo>
                  <a:lnTo>
                    <a:pt x="584" y="6"/>
                  </a:lnTo>
                  <a:lnTo>
                    <a:pt x="584" y="11"/>
                  </a:lnTo>
                  <a:lnTo>
                    <a:pt x="584" y="18"/>
                  </a:lnTo>
                  <a:lnTo>
                    <a:pt x="584" y="23"/>
                  </a:lnTo>
                  <a:lnTo>
                    <a:pt x="584" y="29"/>
                  </a:lnTo>
                  <a:lnTo>
                    <a:pt x="584" y="36"/>
                  </a:lnTo>
                  <a:lnTo>
                    <a:pt x="584" y="41"/>
                  </a:lnTo>
                  <a:lnTo>
                    <a:pt x="584" y="47"/>
                  </a:lnTo>
                  <a:lnTo>
                    <a:pt x="584" y="52"/>
                  </a:lnTo>
                  <a:lnTo>
                    <a:pt x="584" y="65"/>
                  </a:lnTo>
                  <a:lnTo>
                    <a:pt x="584" y="70"/>
                  </a:lnTo>
                  <a:lnTo>
                    <a:pt x="578" y="77"/>
                  </a:lnTo>
                  <a:lnTo>
                    <a:pt x="578" y="82"/>
                  </a:lnTo>
                  <a:lnTo>
                    <a:pt x="578" y="88"/>
                  </a:lnTo>
                  <a:lnTo>
                    <a:pt x="578" y="95"/>
                  </a:lnTo>
                  <a:lnTo>
                    <a:pt x="578" y="100"/>
                  </a:lnTo>
                  <a:lnTo>
                    <a:pt x="578" y="106"/>
                  </a:lnTo>
                  <a:lnTo>
                    <a:pt x="578" y="111"/>
                  </a:lnTo>
                  <a:lnTo>
                    <a:pt x="578" y="118"/>
                  </a:lnTo>
                  <a:lnTo>
                    <a:pt x="578" y="124"/>
                  </a:lnTo>
                  <a:lnTo>
                    <a:pt x="578" y="129"/>
                  </a:lnTo>
                  <a:lnTo>
                    <a:pt x="578" y="136"/>
                  </a:lnTo>
                  <a:lnTo>
                    <a:pt x="573" y="136"/>
                  </a:lnTo>
                  <a:lnTo>
                    <a:pt x="573" y="142"/>
                  </a:lnTo>
                  <a:lnTo>
                    <a:pt x="566" y="142"/>
                  </a:lnTo>
                  <a:lnTo>
                    <a:pt x="566" y="147"/>
                  </a:lnTo>
                  <a:lnTo>
                    <a:pt x="560" y="147"/>
                  </a:lnTo>
                  <a:lnTo>
                    <a:pt x="555" y="147"/>
                  </a:lnTo>
                  <a:lnTo>
                    <a:pt x="555" y="154"/>
                  </a:lnTo>
                  <a:lnTo>
                    <a:pt x="549" y="154"/>
                  </a:lnTo>
                  <a:lnTo>
                    <a:pt x="542" y="154"/>
                  </a:lnTo>
                  <a:lnTo>
                    <a:pt x="542" y="159"/>
                  </a:lnTo>
                  <a:lnTo>
                    <a:pt x="542" y="165"/>
                  </a:lnTo>
                  <a:lnTo>
                    <a:pt x="549" y="165"/>
                  </a:lnTo>
                  <a:lnTo>
                    <a:pt x="549" y="171"/>
                  </a:lnTo>
                  <a:lnTo>
                    <a:pt x="555" y="171"/>
                  </a:lnTo>
                  <a:lnTo>
                    <a:pt x="549" y="171"/>
                  </a:lnTo>
                  <a:lnTo>
                    <a:pt x="542" y="177"/>
                  </a:lnTo>
                  <a:lnTo>
                    <a:pt x="537" y="177"/>
                  </a:lnTo>
                  <a:lnTo>
                    <a:pt x="531" y="177"/>
                  </a:lnTo>
                  <a:lnTo>
                    <a:pt x="525" y="171"/>
                  </a:lnTo>
                  <a:lnTo>
                    <a:pt x="519" y="159"/>
                  </a:lnTo>
                  <a:lnTo>
                    <a:pt x="513" y="154"/>
                  </a:lnTo>
                  <a:lnTo>
                    <a:pt x="508" y="147"/>
                  </a:lnTo>
                  <a:lnTo>
                    <a:pt x="501" y="147"/>
                  </a:lnTo>
                  <a:lnTo>
                    <a:pt x="501" y="142"/>
                  </a:lnTo>
                  <a:lnTo>
                    <a:pt x="496" y="142"/>
                  </a:lnTo>
                  <a:lnTo>
                    <a:pt x="490" y="142"/>
                  </a:lnTo>
                  <a:lnTo>
                    <a:pt x="483" y="142"/>
                  </a:lnTo>
                  <a:lnTo>
                    <a:pt x="478" y="142"/>
                  </a:lnTo>
                  <a:lnTo>
                    <a:pt x="472" y="142"/>
                  </a:lnTo>
                  <a:lnTo>
                    <a:pt x="467" y="142"/>
                  </a:lnTo>
                  <a:lnTo>
                    <a:pt x="460" y="142"/>
                  </a:lnTo>
                  <a:lnTo>
                    <a:pt x="454" y="142"/>
                  </a:lnTo>
                  <a:lnTo>
                    <a:pt x="454" y="147"/>
                  </a:lnTo>
                  <a:lnTo>
                    <a:pt x="454" y="154"/>
                  </a:lnTo>
                  <a:lnTo>
                    <a:pt x="454" y="159"/>
                  </a:lnTo>
                  <a:lnTo>
                    <a:pt x="460" y="159"/>
                  </a:lnTo>
                  <a:lnTo>
                    <a:pt x="460" y="165"/>
                  </a:lnTo>
                  <a:lnTo>
                    <a:pt x="460" y="171"/>
                  </a:lnTo>
                  <a:lnTo>
                    <a:pt x="454" y="171"/>
                  </a:lnTo>
                  <a:lnTo>
                    <a:pt x="454" y="177"/>
                  </a:lnTo>
                  <a:lnTo>
                    <a:pt x="454" y="183"/>
                  </a:lnTo>
                  <a:lnTo>
                    <a:pt x="460" y="183"/>
                  </a:lnTo>
                  <a:lnTo>
                    <a:pt x="454" y="183"/>
                  </a:lnTo>
                  <a:lnTo>
                    <a:pt x="460" y="183"/>
                  </a:lnTo>
                  <a:lnTo>
                    <a:pt x="454" y="183"/>
                  </a:lnTo>
                  <a:lnTo>
                    <a:pt x="454" y="188"/>
                  </a:lnTo>
                  <a:lnTo>
                    <a:pt x="449" y="188"/>
                  </a:lnTo>
                  <a:lnTo>
                    <a:pt x="449" y="195"/>
                  </a:lnTo>
                  <a:lnTo>
                    <a:pt x="454" y="195"/>
                  </a:lnTo>
                  <a:lnTo>
                    <a:pt x="454" y="201"/>
                  </a:lnTo>
                  <a:lnTo>
                    <a:pt x="454" y="206"/>
                  </a:lnTo>
                  <a:lnTo>
                    <a:pt x="449" y="206"/>
                  </a:lnTo>
                  <a:lnTo>
                    <a:pt x="449" y="213"/>
                  </a:lnTo>
                  <a:lnTo>
                    <a:pt x="442" y="213"/>
                  </a:lnTo>
                  <a:lnTo>
                    <a:pt x="442" y="218"/>
                  </a:lnTo>
                  <a:lnTo>
                    <a:pt x="442" y="224"/>
                  </a:lnTo>
                  <a:lnTo>
                    <a:pt x="442" y="230"/>
                  </a:lnTo>
                  <a:lnTo>
                    <a:pt x="442" y="224"/>
                  </a:lnTo>
                  <a:lnTo>
                    <a:pt x="442" y="230"/>
                  </a:lnTo>
                  <a:lnTo>
                    <a:pt x="449" y="230"/>
                  </a:lnTo>
                  <a:lnTo>
                    <a:pt x="442" y="230"/>
                  </a:lnTo>
                  <a:lnTo>
                    <a:pt x="442" y="236"/>
                  </a:lnTo>
                  <a:lnTo>
                    <a:pt x="449" y="236"/>
                  </a:lnTo>
                  <a:lnTo>
                    <a:pt x="442" y="236"/>
                  </a:lnTo>
                  <a:lnTo>
                    <a:pt x="442" y="242"/>
                  </a:lnTo>
                  <a:lnTo>
                    <a:pt x="442" y="247"/>
                  </a:lnTo>
                  <a:lnTo>
                    <a:pt x="436" y="247"/>
                  </a:lnTo>
                  <a:lnTo>
                    <a:pt x="431" y="247"/>
                  </a:lnTo>
                  <a:lnTo>
                    <a:pt x="425" y="247"/>
                  </a:lnTo>
                  <a:lnTo>
                    <a:pt x="425" y="254"/>
                  </a:lnTo>
                  <a:lnTo>
                    <a:pt x="419" y="254"/>
                  </a:lnTo>
                  <a:lnTo>
                    <a:pt x="425" y="254"/>
                  </a:lnTo>
                  <a:lnTo>
                    <a:pt x="419" y="254"/>
                  </a:lnTo>
                  <a:lnTo>
                    <a:pt x="419" y="260"/>
                  </a:lnTo>
                  <a:lnTo>
                    <a:pt x="425" y="260"/>
                  </a:lnTo>
                  <a:lnTo>
                    <a:pt x="419" y="260"/>
                  </a:lnTo>
                  <a:lnTo>
                    <a:pt x="425" y="260"/>
                  </a:lnTo>
                  <a:lnTo>
                    <a:pt x="419" y="260"/>
                  </a:lnTo>
                  <a:lnTo>
                    <a:pt x="419" y="265"/>
                  </a:lnTo>
                  <a:lnTo>
                    <a:pt x="419" y="260"/>
                  </a:lnTo>
                  <a:lnTo>
                    <a:pt x="419" y="265"/>
                  </a:lnTo>
                  <a:lnTo>
                    <a:pt x="413" y="265"/>
                  </a:lnTo>
                  <a:lnTo>
                    <a:pt x="419" y="265"/>
                  </a:lnTo>
                  <a:lnTo>
                    <a:pt x="413" y="265"/>
                  </a:lnTo>
                  <a:lnTo>
                    <a:pt x="413" y="272"/>
                  </a:lnTo>
                  <a:lnTo>
                    <a:pt x="407" y="272"/>
                  </a:lnTo>
                  <a:lnTo>
                    <a:pt x="413" y="272"/>
                  </a:lnTo>
                  <a:lnTo>
                    <a:pt x="413" y="278"/>
                  </a:lnTo>
                  <a:lnTo>
                    <a:pt x="407" y="278"/>
                  </a:lnTo>
                  <a:lnTo>
                    <a:pt x="407" y="283"/>
                  </a:lnTo>
                  <a:lnTo>
                    <a:pt x="407" y="289"/>
                  </a:lnTo>
                  <a:lnTo>
                    <a:pt x="407" y="295"/>
                  </a:lnTo>
                  <a:lnTo>
                    <a:pt x="401" y="295"/>
                  </a:lnTo>
                  <a:lnTo>
                    <a:pt x="401" y="301"/>
                  </a:lnTo>
                  <a:lnTo>
                    <a:pt x="401" y="307"/>
                  </a:lnTo>
                  <a:lnTo>
                    <a:pt x="401" y="301"/>
                  </a:lnTo>
                  <a:lnTo>
                    <a:pt x="401" y="307"/>
                  </a:lnTo>
                  <a:lnTo>
                    <a:pt x="395" y="307"/>
                  </a:lnTo>
                  <a:lnTo>
                    <a:pt x="395" y="313"/>
                  </a:lnTo>
                  <a:lnTo>
                    <a:pt x="395" y="319"/>
                  </a:lnTo>
                  <a:lnTo>
                    <a:pt x="395" y="324"/>
                  </a:lnTo>
                  <a:lnTo>
                    <a:pt x="395" y="331"/>
                  </a:lnTo>
                  <a:lnTo>
                    <a:pt x="395" y="337"/>
                  </a:lnTo>
                  <a:lnTo>
                    <a:pt x="395" y="342"/>
                  </a:lnTo>
                  <a:lnTo>
                    <a:pt x="395" y="348"/>
                  </a:lnTo>
                  <a:lnTo>
                    <a:pt x="395" y="355"/>
                  </a:lnTo>
                  <a:lnTo>
                    <a:pt x="395" y="360"/>
                  </a:lnTo>
                  <a:lnTo>
                    <a:pt x="395" y="366"/>
                  </a:lnTo>
                  <a:lnTo>
                    <a:pt x="395" y="372"/>
                  </a:lnTo>
                  <a:lnTo>
                    <a:pt x="395" y="378"/>
                  </a:lnTo>
                  <a:lnTo>
                    <a:pt x="395" y="390"/>
                  </a:lnTo>
                  <a:lnTo>
                    <a:pt x="395" y="396"/>
                  </a:lnTo>
                  <a:lnTo>
                    <a:pt x="395" y="401"/>
                  </a:lnTo>
                  <a:lnTo>
                    <a:pt x="395" y="407"/>
                  </a:lnTo>
                  <a:lnTo>
                    <a:pt x="395" y="414"/>
                  </a:lnTo>
                  <a:lnTo>
                    <a:pt x="395" y="419"/>
                  </a:lnTo>
                  <a:lnTo>
                    <a:pt x="395" y="425"/>
                  </a:lnTo>
                  <a:lnTo>
                    <a:pt x="395" y="437"/>
                  </a:lnTo>
                  <a:lnTo>
                    <a:pt x="395" y="443"/>
                  </a:lnTo>
                  <a:lnTo>
                    <a:pt x="395" y="449"/>
                  </a:lnTo>
                  <a:lnTo>
                    <a:pt x="395" y="455"/>
                  </a:lnTo>
                  <a:lnTo>
                    <a:pt x="395" y="460"/>
                  </a:lnTo>
                  <a:lnTo>
                    <a:pt x="395" y="466"/>
                  </a:lnTo>
                  <a:lnTo>
                    <a:pt x="395" y="473"/>
                  </a:lnTo>
                  <a:lnTo>
                    <a:pt x="395" y="478"/>
                  </a:lnTo>
                  <a:lnTo>
                    <a:pt x="395" y="484"/>
                  </a:lnTo>
                  <a:lnTo>
                    <a:pt x="390" y="484"/>
                  </a:lnTo>
                  <a:lnTo>
                    <a:pt x="384" y="484"/>
                  </a:lnTo>
                  <a:lnTo>
                    <a:pt x="377" y="484"/>
                  </a:lnTo>
                  <a:lnTo>
                    <a:pt x="372" y="484"/>
                  </a:lnTo>
                  <a:lnTo>
                    <a:pt x="366" y="484"/>
                  </a:lnTo>
                  <a:lnTo>
                    <a:pt x="359" y="484"/>
                  </a:lnTo>
                  <a:lnTo>
                    <a:pt x="354" y="484"/>
                  </a:lnTo>
                  <a:lnTo>
                    <a:pt x="348" y="484"/>
                  </a:lnTo>
                  <a:lnTo>
                    <a:pt x="342" y="484"/>
                  </a:lnTo>
                  <a:lnTo>
                    <a:pt x="336" y="484"/>
                  </a:lnTo>
                  <a:lnTo>
                    <a:pt x="336" y="491"/>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Freeform 29">
              <a:extLst>
                <a:ext uri="{FF2B5EF4-FFF2-40B4-BE49-F238E27FC236}">
                  <a16:creationId xmlns:a16="http://schemas.microsoft.com/office/drawing/2014/main" id="{F0A08920-515A-CBEB-3518-ED9B4E982A2B}"/>
                </a:ext>
              </a:extLst>
            </p:cNvPr>
            <p:cNvSpPr>
              <a:spLocks/>
            </p:cNvSpPr>
            <p:nvPr/>
          </p:nvSpPr>
          <p:spPr bwMode="auto">
            <a:xfrm>
              <a:off x="5359400" y="1454150"/>
              <a:ext cx="909637" cy="554038"/>
            </a:xfrm>
            <a:custGeom>
              <a:avLst/>
              <a:gdLst>
                <a:gd name="T0" fmla="*/ 343 w 573"/>
                <a:gd name="T1" fmla="*/ 142 h 349"/>
                <a:gd name="T2" fmla="*/ 372 w 573"/>
                <a:gd name="T3" fmla="*/ 160 h 349"/>
                <a:gd name="T4" fmla="*/ 402 w 573"/>
                <a:gd name="T5" fmla="*/ 165 h 349"/>
                <a:gd name="T6" fmla="*/ 431 w 573"/>
                <a:gd name="T7" fmla="*/ 172 h 349"/>
                <a:gd name="T8" fmla="*/ 455 w 573"/>
                <a:gd name="T9" fmla="*/ 172 h 349"/>
                <a:gd name="T10" fmla="*/ 473 w 573"/>
                <a:gd name="T11" fmla="*/ 154 h 349"/>
                <a:gd name="T12" fmla="*/ 496 w 573"/>
                <a:gd name="T13" fmla="*/ 154 h 349"/>
                <a:gd name="T14" fmla="*/ 508 w 573"/>
                <a:gd name="T15" fmla="*/ 178 h 349"/>
                <a:gd name="T16" fmla="*/ 532 w 573"/>
                <a:gd name="T17" fmla="*/ 165 h 349"/>
                <a:gd name="T18" fmla="*/ 561 w 573"/>
                <a:gd name="T19" fmla="*/ 154 h 349"/>
                <a:gd name="T20" fmla="*/ 573 w 573"/>
                <a:gd name="T21" fmla="*/ 178 h 349"/>
                <a:gd name="T22" fmla="*/ 567 w 573"/>
                <a:gd name="T23" fmla="*/ 219 h 349"/>
                <a:gd name="T24" fmla="*/ 561 w 573"/>
                <a:gd name="T25" fmla="*/ 249 h 349"/>
                <a:gd name="T26" fmla="*/ 555 w 573"/>
                <a:gd name="T27" fmla="*/ 284 h 349"/>
                <a:gd name="T28" fmla="*/ 555 w 573"/>
                <a:gd name="T29" fmla="*/ 319 h 349"/>
                <a:gd name="T30" fmla="*/ 543 w 573"/>
                <a:gd name="T31" fmla="*/ 343 h 349"/>
                <a:gd name="T32" fmla="*/ 508 w 573"/>
                <a:gd name="T33" fmla="*/ 343 h 349"/>
                <a:gd name="T34" fmla="*/ 473 w 573"/>
                <a:gd name="T35" fmla="*/ 343 h 349"/>
                <a:gd name="T36" fmla="*/ 431 w 573"/>
                <a:gd name="T37" fmla="*/ 343 h 349"/>
                <a:gd name="T38" fmla="*/ 390 w 573"/>
                <a:gd name="T39" fmla="*/ 343 h 349"/>
                <a:gd name="T40" fmla="*/ 354 w 573"/>
                <a:gd name="T41" fmla="*/ 343 h 349"/>
                <a:gd name="T42" fmla="*/ 313 w 573"/>
                <a:gd name="T43" fmla="*/ 343 h 349"/>
                <a:gd name="T44" fmla="*/ 278 w 573"/>
                <a:gd name="T45" fmla="*/ 343 h 349"/>
                <a:gd name="T46" fmla="*/ 248 w 573"/>
                <a:gd name="T47" fmla="*/ 343 h 349"/>
                <a:gd name="T48" fmla="*/ 212 w 573"/>
                <a:gd name="T49" fmla="*/ 349 h 349"/>
                <a:gd name="T50" fmla="*/ 178 w 573"/>
                <a:gd name="T51" fmla="*/ 349 h 349"/>
                <a:gd name="T52" fmla="*/ 142 w 573"/>
                <a:gd name="T53" fmla="*/ 349 h 349"/>
                <a:gd name="T54" fmla="*/ 106 w 573"/>
                <a:gd name="T55" fmla="*/ 349 h 349"/>
                <a:gd name="T56" fmla="*/ 72 w 573"/>
                <a:gd name="T57" fmla="*/ 349 h 349"/>
                <a:gd name="T58" fmla="*/ 30 w 573"/>
                <a:gd name="T59" fmla="*/ 343 h 349"/>
                <a:gd name="T60" fmla="*/ 0 w 573"/>
                <a:gd name="T61" fmla="*/ 337 h 349"/>
                <a:gd name="T62" fmla="*/ 0 w 573"/>
                <a:gd name="T63" fmla="*/ 301 h 349"/>
                <a:gd name="T64" fmla="*/ 0 w 573"/>
                <a:gd name="T65" fmla="*/ 260 h 349"/>
                <a:gd name="T66" fmla="*/ 0 w 573"/>
                <a:gd name="T67" fmla="*/ 219 h 349"/>
                <a:gd name="T68" fmla="*/ 0 w 573"/>
                <a:gd name="T69" fmla="*/ 183 h 349"/>
                <a:gd name="T70" fmla="*/ 6 w 573"/>
                <a:gd name="T71" fmla="*/ 165 h 349"/>
                <a:gd name="T72" fmla="*/ 12 w 573"/>
                <a:gd name="T73" fmla="*/ 136 h 349"/>
                <a:gd name="T74" fmla="*/ 24 w 573"/>
                <a:gd name="T75" fmla="*/ 124 h 349"/>
                <a:gd name="T76" fmla="*/ 30 w 573"/>
                <a:gd name="T77" fmla="*/ 118 h 349"/>
                <a:gd name="T78" fmla="*/ 24 w 573"/>
                <a:gd name="T79" fmla="*/ 113 h 349"/>
                <a:gd name="T80" fmla="*/ 47 w 573"/>
                <a:gd name="T81" fmla="*/ 101 h 349"/>
                <a:gd name="T82" fmla="*/ 47 w 573"/>
                <a:gd name="T83" fmla="*/ 88 h 349"/>
                <a:gd name="T84" fmla="*/ 54 w 573"/>
                <a:gd name="T85" fmla="*/ 72 h 349"/>
                <a:gd name="T86" fmla="*/ 54 w 573"/>
                <a:gd name="T87" fmla="*/ 47 h 349"/>
                <a:gd name="T88" fmla="*/ 59 w 573"/>
                <a:gd name="T89" fmla="*/ 42 h 349"/>
                <a:gd name="T90" fmla="*/ 59 w 573"/>
                <a:gd name="T91" fmla="*/ 18 h 349"/>
                <a:gd name="T92" fmla="*/ 77 w 573"/>
                <a:gd name="T93" fmla="*/ 0 h 349"/>
                <a:gd name="T94" fmla="*/ 106 w 573"/>
                <a:gd name="T95" fmla="*/ 6 h 349"/>
                <a:gd name="T96" fmla="*/ 142 w 573"/>
                <a:gd name="T97" fmla="*/ 36 h 349"/>
                <a:gd name="T98" fmla="*/ 171 w 573"/>
                <a:gd name="T99" fmla="*/ 24 h 349"/>
                <a:gd name="T100" fmla="*/ 207 w 573"/>
                <a:gd name="T101" fmla="*/ 36 h 349"/>
                <a:gd name="T102" fmla="*/ 230 w 573"/>
                <a:gd name="T103" fmla="*/ 59 h 349"/>
                <a:gd name="T104" fmla="*/ 248 w 573"/>
                <a:gd name="T105" fmla="*/ 83 h 349"/>
                <a:gd name="T106" fmla="*/ 278 w 573"/>
                <a:gd name="T107" fmla="*/ 101 h 349"/>
                <a:gd name="T108" fmla="*/ 302 w 573"/>
                <a:gd name="T109" fmla="*/ 113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73" h="349">
                  <a:moveTo>
                    <a:pt x="320" y="124"/>
                  </a:moveTo>
                  <a:lnTo>
                    <a:pt x="325" y="131"/>
                  </a:lnTo>
                  <a:lnTo>
                    <a:pt x="331" y="131"/>
                  </a:lnTo>
                  <a:lnTo>
                    <a:pt x="331" y="136"/>
                  </a:lnTo>
                  <a:lnTo>
                    <a:pt x="336" y="136"/>
                  </a:lnTo>
                  <a:lnTo>
                    <a:pt x="343" y="142"/>
                  </a:lnTo>
                  <a:lnTo>
                    <a:pt x="349" y="142"/>
                  </a:lnTo>
                  <a:lnTo>
                    <a:pt x="354" y="147"/>
                  </a:lnTo>
                  <a:lnTo>
                    <a:pt x="361" y="154"/>
                  </a:lnTo>
                  <a:lnTo>
                    <a:pt x="366" y="154"/>
                  </a:lnTo>
                  <a:lnTo>
                    <a:pt x="372" y="154"/>
                  </a:lnTo>
                  <a:lnTo>
                    <a:pt x="372" y="160"/>
                  </a:lnTo>
                  <a:lnTo>
                    <a:pt x="378" y="160"/>
                  </a:lnTo>
                  <a:lnTo>
                    <a:pt x="384" y="160"/>
                  </a:lnTo>
                  <a:lnTo>
                    <a:pt x="390" y="160"/>
                  </a:lnTo>
                  <a:lnTo>
                    <a:pt x="390" y="165"/>
                  </a:lnTo>
                  <a:lnTo>
                    <a:pt x="395" y="165"/>
                  </a:lnTo>
                  <a:lnTo>
                    <a:pt x="402" y="165"/>
                  </a:lnTo>
                  <a:lnTo>
                    <a:pt x="402" y="172"/>
                  </a:lnTo>
                  <a:lnTo>
                    <a:pt x="408" y="172"/>
                  </a:lnTo>
                  <a:lnTo>
                    <a:pt x="413" y="172"/>
                  </a:lnTo>
                  <a:lnTo>
                    <a:pt x="419" y="172"/>
                  </a:lnTo>
                  <a:lnTo>
                    <a:pt x="426" y="172"/>
                  </a:lnTo>
                  <a:lnTo>
                    <a:pt x="431" y="172"/>
                  </a:lnTo>
                  <a:lnTo>
                    <a:pt x="437" y="172"/>
                  </a:lnTo>
                  <a:lnTo>
                    <a:pt x="437" y="178"/>
                  </a:lnTo>
                  <a:lnTo>
                    <a:pt x="444" y="178"/>
                  </a:lnTo>
                  <a:lnTo>
                    <a:pt x="444" y="172"/>
                  </a:lnTo>
                  <a:lnTo>
                    <a:pt x="449" y="172"/>
                  </a:lnTo>
                  <a:lnTo>
                    <a:pt x="455" y="172"/>
                  </a:lnTo>
                  <a:lnTo>
                    <a:pt x="455" y="165"/>
                  </a:lnTo>
                  <a:lnTo>
                    <a:pt x="460" y="165"/>
                  </a:lnTo>
                  <a:lnTo>
                    <a:pt x="460" y="160"/>
                  </a:lnTo>
                  <a:lnTo>
                    <a:pt x="467" y="160"/>
                  </a:lnTo>
                  <a:lnTo>
                    <a:pt x="467" y="154"/>
                  </a:lnTo>
                  <a:lnTo>
                    <a:pt x="473" y="154"/>
                  </a:lnTo>
                  <a:lnTo>
                    <a:pt x="473" y="147"/>
                  </a:lnTo>
                  <a:lnTo>
                    <a:pt x="478" y="147"/>
                  </a:lnTo>
                  <a:lnTo>
                    <a:pt x="485" y="147"/>
                  </a:lnTo>
                  <a:lnTo>
                    <a:pt x="490" y="147"/>
                  </a:lnTo>
                  <a:lnTo>
                    <a:pt x="496" y="147"/>
                  </a:lnTo>
                  <a:lnTo>
                    <a:pt x="496" y="154"/>
                  </a:lnTo>
                  <a:lnTo>
                    <a:pt x="502" y="154"/>
                  </a:lnTo>
                  <a:lnTo>
                    <a:pt x="502" y="160"/>
                  </a:lnTo>
                  <a:lnTo>
                    <a:pt x="502" y="165"/>
                  </a:lnTo>
                  <a:lnTo>
                    <a:pt x="502" y="172"/>
                  </a:lnTo>
                  <a:lnTo>
                    <a:pt x="508" y="172"/>
                  </a:lnTo>
                  <a:lnTo>
                    <a:pt x="508" y="178"/>
                  </a:lnTo>
                  <a:lnTo>
                    <a:pt x="514" y="178"/>
                  </a:lnTo>
                  <a:lnTo>
                    <a:pt x="519" y="178"/>
                  </a:lnTo>
                  <a:lnTo>
                    <a:pt x="519" y="172"/>
                  </a:lnTo>
                  <a:lnTo>
                    <a:pt x="526" y="172"/>
                  </a:lnTo>
                  <a:lnTo>
                    <a:pt x="526" y="165"/>
                  </a:lnTo>
                  <a:lnTo>
                    <a:pt x="532" y="165"/>
                  </a:lnTo>
                  <a:lnTo>
                    <a:pt x="532" y="160"/>
                  </a:lnTo>
                  <a:lnTo>
                    <a:pt x="537" y="154"/>
                  </a:lnTo>
                  <a:lnTo>
                    <a:pt x="543" y="154"/>
                  </a:lnTo>
                  <a:lnTo>
                    <a:pt x="550" y="154"/>
                  </a:lnTo>
                  <a:lnTo>
                    <a:pt x="555" y="154"/>
                  </a:lnTo>
                  <a:lnTo>
                    <a:pt x="561" y="154"/>
                  </a:lnTo>
                  <a:lnTo>
                    <a:pt x="561" y="160"/>
                  </a:lnTo>
                  <a:lnTo>
                    <a:pt x="567" y="160"/>
                  </a:lnTo>
                  <a:lnTo>
                    <a:pt x="567" y="165"/>
                  </a:lnTo>
                  <a:lnTo>
                    <a:pt x="573" y="165"/>
                  </a:lnTo>
                  <a:lnTo>
                    <a:pt x="573" y="172"/>
                  </a:lnTo>
                  <a:lnTo>
                    <a:pt x="573" y="178"/>
                  </a:lnTo>
                  <a:lnTo>
                    <a:pt x="573" y="183"/>
                  </a:lnTo>
                  <a:lnTo>
                    <a:pt x="573" y="195"/>
                  </a:lnTo>
                  <a:lnTo>
                    <a:pt x="567" y="201"/>
                  </a:lnTo>
                  <a:lnTo>
                    <a:pt x="567" y="207"/>
                  </a:lnTo>
                  <a:lnTo>
                    <a:pt x="567" y="213"/>
                  </a:lnTo>
                  <a:lnTo>
                    <a:pt x="567" y="219"/>
                  </a:lnTo>
                  <a:lnTo>
                    <a:pt x="567" y="224"/>
                  </a:lnTo>
                  <a:lnTo>
                    <a:pt x="567" y="231"/>
                  </a:lnTo>
                  <a:lnTo>
                    <a:pt x="567" y="237"/>
                  </a:lnTo>
                  <a:lnTo>
                    <a:pt x="561" y="237"/>
                  </a:lnTo>
                  <a:lnTo>
                    <a:pt x="561" y="242"/>
                  </a:lnTo>
                  <a:lnTo>
                    <a:pt x="561" y="249"/>
                  </a:lnTo>
                  <a:lnTo>
                    <a:pt x="561" y="255"/>
                  </a:lnTo>
                  <a:lnTo>
                    <a:pt x="561" y="260"/>
                  </a:lnTo>
                  <a:lnTo>
                    <a:pt x="561" y="266"/>
                  </a:lnTo>
                  <a:lnTo>
                    <a:pt x="561" y="272"/>
                  </a:lnTo>
                  <a:lnTo>
                    <a:pt x="555" y="278"/>
                  </a:lnTo>
                  <a:lnTo>
                    <a:pt x="555" y="284"/>
                  </a:lnTo>
                  <a:lnTo>
                    <a:pt x="555" y="290"/>
                  </a:lnTo>
                  <a:lnTo>
                    <a:pt x="555" y="296"/>
                  </a:lnTo>
                  <a:lnTo>
                    <a:pt x="555" y="301"/>
                  </a:lnTo>
                  <a:lnTo>
                    <a:pt x="555" y="308"/>
                  </a:lnTo>
                  <a:lnTo>
                    <a:pt x="555" y="314"/>
                  </a:lnTo>
                  <a:lnTo>
                    <a:pt x="555" y="319"/>
                  </a:lnTo>
                  <a:lnTo>
                    <a:pt x="555" y="325"/>
                  </a:lnTo>
                  <a:lnTo>
                    <a:pt x="555" y="332"/>
                  </a:lnTo>
                  <a:lnTo>
                    <a:pt x="555" y="337"/>
                  </a:lnTo>
                  <a:lnTo>
                    <a:pt x="555" y="343"/>
                  </a:lnTo>
                  <a:lnTo>
                    <a:pt x="550" y="343"/>
                  </a:lnTo>
                  <a:lnTo>
                    <a:pt x="543" y="343"/>
                  </a:lnTo>
                  <a:lnTo>
                    <a:pt x="537" y="343"/>
                  </a:lnTo>
                  <a:lnTo>
                    <a:pt x="532" y="343"/>
                  </a:lnTo>
                  <a:lnTo>
                    <a:pt x="526" y="343"/>
                  </a:lnTo>
                  <a:lnTo>
                    <a:pt x="519" y="343"/>
                  </a:lnTo>
                  <a:lnTo>
                    <a:pt x="514" y="343"/>
                  </a:lnTo>
                  <a:lnTo>
                    <a:pt x="508" y="343"/>
                  </a:lnTo>
                  <a:lnTo>
                    <a:pt x="502" y="343"/>
                  </a:lnTo>
                  <a:lnTo>
                    <a:pt x="496" y="343"/>
                  </a:lnTo>
                  <a:lnTo>
                    <a:pt x="490" y="343"/>
                  </a:lnTo>
                  <a:lnTo>
                    <a:pt x="485" y="343"/>
                  </a:lnTo>
                  <a:lnTo>
                    <a:pt x="478" y="343"/>
                  </a:lnTo>
                  <a:lnTo>
                    <a:pt x="473" y="343"/>
                  </a:lnTo>
                  <a:lnTo>
                    <a:pt x="467" y="343"/>
                  </a:lnTo>
                  <a:lnTo>
                    <a:pt x="460" y="343"/>
                  </a:lnTo>
                  <a:lnTo>
                    <a:pt x="455" y="343"/>
                  </a:lnTo>
                  <a:lnTo>
                    <a:pt x="449" y="343"/>
                  </a:lnTo>
                  <a:lnTo>
                    <a:pt x="444" y="343"/>
                  </a:lnTo>
                  <a:lnTo>
                    <a:pt x="431" y="343"/>
                  </a:lnTo>
                  <a:lnTo>
                    <a:pt x="426" y="343"/>
                  </a:lnTo>
                  <a:lnTo>
                    <a:pt x="419" y="343"/>
                  </a:lnTo>
                  <a:lnTo>
                    <a:pt x="408" y="343"/>
                  </a:lnTo>
                  <a:lnTo>
                    <a:pt x="402" y="343"/>
                  </a:lnTo>
                  <a:lnTo>
                    <a:pt x="395" y="343"/>
                  </a:lnTo>
                  <a:lnTo>
                    <a:pt x="390" y="343"/>
                  </a:lnTo>
                  <a:lnTo>
                    <a:pt x="384" y="343"/>
                  </a:lnTo>
                  <a:lnTo>
                    <a:pt x="378" y="343"/>
                  </a:lnTo>
                  <a:lnTo>
                    <a:pt x="372" y="343"/>
                  </a:lnTo>
                  <a:lnTo>
                    <a:pt x="366" y="343"/>
                  </a:lnTo>
                  <a:lnTo>
                    <a:pt x="361" y="343"/>
                  </a:lnTo>
                  <a:lnTo>
                    <a:pt x="354" y="343"/>
                  </a:lnTo>
                  <a:lnTo>
                    <a:pt x="349" y="343"/>
                  </a:lnTo>
                  <a:lnTo>
                    <a:pt x="336" y="343"/>
                  </a:lnTo>
                  <a:lnTo>
                    <a:pt x="331" y="343"/>
                  </a:lnTo>
                  <a:lnTo>
                    <a:pt x="325" y="343"/>
                  </a:lnTo>
                  <a:lnTo>
                    <a:pt x="320" y="343"/>
                  </a:lnTo>
                  <a:lnTo>
                    <a:pt x="313" y="343"/>
                  </a:lnTo>
                  <a:lnTo>
                    <a:pt x="307" y="343"/>
                  </a:lnTo>
                  <a:lnTo>
                    <a:pt x="302" y="343"/>
                  </a:lnTo>
                  <a:lnTo>
                    <a:pt x="295" y="343"/>
                  </a:lnTo>
                  <a:lnTo>
                    <a:pt x="289" y="343"/>
                  </a:lnTo>
                  <a:lnTo>
                    <a:pt x="284" y="343"/>
                  </a:lnTo>
                  <a:lnTo>
                    <a:pt x="278" y="343"/>
                  </a:lnTo>
                  <a:lnTo>
                    <a:pt x="272" y="343"/>
                  </a:lnTo>
                  <a:lnTo>
                    <a:pt x="266" y="343"/>
                  </a:lnTo>
                  <a:lnTo>
                    <a:pt x="260" y="343"/>
                  </a:lnTo>
                  <a:lnTo>
                    <a:pt x="254" y="337"/>
                  </a:lnTo>
                  <a:lnTo>
                    <a:pt x="248" y="337"/>
                  </a:lnTo>
                  <a:lnTo>
                    <a:pt x="248" y="343"/>
                  </a:lnTo>
                  <a:lnTo>
                    <a:pt x="248" y="349"/>
                  </a:lnTo>
                  <a:lnTo>
                    <a:pt x="242" y="349"/>
                  </a:lnTo>
                  <a:lnTo>
                    <a:pt x="237" y="349"/>
                  </a:lnTo>
                  <a:lnTo>
                    <a:pt x="230" y="349"/>
                  </a:lnTo>
                  <a:lnTo>
                    <a:pt x="225" y="349"/>
                  </a:lnTo>
                  <a:lnTo>
                    <a:pt x="212" y="349"/>
                  </a:lnTo>
                  <a:lnTo>
                    <a:pt x="207" y="349"/>
                  </a:lnTo>
                  <a:lnTo>
                    <a:pt x="201" y="349"/>
                  </a:lnTo>
                  <a:lnTo>
                    <a:pt x="196" y="349"/>
                  </a:lnTo>
                  <a:lnTo>
                    <a:pt x="189" y="349"/>
                  </a:lnTo>
                  <a:lnTo>
                    <a:pt x="183" y="349"/>
                  </a:lnTo>
                  <a:lnTo>
                    <a:pt x="178" y="349"/>
                  </a:lnTo>
                  <a:lnTo>
                    <a:pt x="171" y="349"/>
                  </a:lnTo>
                  <a:lnTo>
                    <a:pt x="165" y="349"/>
                  </a:lnTo>
                  <a:lnTo>
                    <a:pt x="160" y="349"/>
                  </a:lnTo>
                  <a:lnTo>
                    <a:pt x="154" y="349"/>
                  </a:lnTo>
                  <a:lnTo>
                    <a:pt x="148" y="349"/>
                  </a:lnTo>
                  <a:lnTo>
                    <a:pt x="142" y="349"/>
                  </a:lnTo>
                  <a:lnTo>
                    <a:pt x="136" y="349"/>
                  </a:lnTo>
                  <a:lnTo>
                    <a:pt x="130" y="349"/>
                  </a:lnTo>
                  <a:lnTo>
                    <a:pt x="124" y="349"/>
                  </a:lnTo>
                  <a:lnTo>
                    <a:pt x="119" y="349"/>
                  </a:lnTo>
                  <a:lnTo>
                    <a:pt x="113" y="349"/>
                  </a:lnTo>
                  <a:lnTo>
                    <a:pt x="106" y="349"/>
                  </a:lnTo>
                  <a:lnTo>
                    <a:pt x="101" y="349"/>
                  </a:lnTo>
                  <a:lnTo>
                    <a:pt x="95" y="349"/>
                  </a:lnTo>
                  <a:lnTo>
                    <a:pt x="88" y="349"/>
                  </a:lnTo>
                  <a:lnTo>
                    <a:pt x="83" y="349"/>
                  </a:lnTo>
                  <a:lnTo>
                    <a:pt x="77" y="349"/>
                  </a:lnTo>
                  <a:lnTo>
                    <a:pt x="72" y="349"/>
                  </a:lnTo>
                  <a:lnTo>
                    <a:pt x="65" y="349"/>
                  </a:lnTo>
                  <a:lnTo>
                    <a:pt x="59" y="349"/>
                  </a:lnTo>
                  <a:lnTo>
                    <a:pt x="54" y="349"/>
                  </a:lnTo>
                  <a:lnTo>
                    <a:pt x="42" y="349"/>
                  </a:lnTo>
                  <a:lnTo>
                    <a:pt x="36" y="349"/>
                  </a:lnTo>
                  <a:lnTo>
                    <a:pt x="30" y="343"/>
                  </a:lnTo>
                  <a:lnTo>
                    <a:pt x="24" y="343"/>
                  </a:lnTo>
                  <a:lnTo>
                    <a:pt x="18" y="343"/>
                  </a:lnTo>
                  <a:lnTo>
                    <a:pt x="12" y="343"/>
                  </a:lnTo>
                  <a:lnTo>
                    <a:pt x="6" y="343"/>
                  </a:lnTo>
                  <a:lnTo>
                    <a:pt x="0" y="343"/>
                  </a:lnTo>
                  <a:lnTo>
                    <a:pt x="0" y="337"/>
                  </a:lnTo>
                  <a:lnTo>
                    <a:pt x="0" y="332"/>
                  </a:lnTo>
                  <a:lnTo>
                    <a:pt x="0" y="325"/>
                  </a:lnTo>
                  <a:lnTo>
                    <a:pt x="0" y="319"/>
                  </a:lnTo>
                  <a:lnTo>
                    <a:pt x="0" y="314"/>
                  </a:lnTo>
                  <a:lnTo>
                    <a:pt x="0" y="308"/>
                  </a:lnTo>
                  <a:lnTo>
                    <a:pt x="0" y="301"/>
                  </a:lnTo>
                  <a:lnTo>
                    <a:pt x="0" y="296"/>
                  </a:lnTo>
                  <a:lnTo>
                    <a:pt x="0" y="284"/>
                  </a:lnTo>
                  <a:lnTo>
                    <a:pt x="0" y="278"/>
                  </a:lnTo>
                  <a:lnTo>
                    <a:pt x="0" y="272"/>
                  </a:lnTo>
                  <a:lnTo>
                    <a:pt x="0" y="266"/>
                  </a:lnTo>
                  <a:lnTo>
                    <a:pt x="0" y="260"/>
                  </a:lnTo>
                  <a:lnTo>
                    <a:pt x="0" y="255"/>
                  </a:lnTo>
                  <a:lnTo>
                    <a:pt x="0" y="249"/>
                  </a:lnTo>
                  <a:lnTo>
                    <a:pt x="0" y="237"/>
                  </a:lnTo>
                  <a:lnTo>
                    <a:pt x="0" y="231"/>
                  </a:lnTo>
                  <a:lnTo>
                    <a:pt x="0" y="224"/>
                  </a:lnTo>
                  <a:lnTo>
                    <a:pt x="0" y="219"/>
                  </a:lnTo>
                  <a:lnTo>
                    <a:pt x="0" y="213"/>
                  </a:lnTo>
                  <a:lnTo>
                    <a:pt x="0" y="207"/>
                  </a:lnTo>
                  <a:lnTo>
                    <a:pt x="0" y="201"/>
                  </a:lnTo>
                  <a:lnTo>
                    <a:pt x="0" y="195"/>
                  </a:lnTo>
                  <a:lnTo>
                    <a:pt x="0" y="190"/>
                  </a:lnTo>
                  <a:lnTo>
                    <a:pt x="0" y="183"/>
                  </a:lnTo>
                  <a:lnTo>
                    <a:pt x="0" y="178"/>
                  </a:lnTo>
                  <a:lnTo>
                    <a:pt x="0" y="172"/>
                  </a:lnTo>
                  <a:lnTo>
                    <a:pt x="0" y="165"/>
                  </a:lnTo>
                  <a:lnTo>
                    <a:pt x="6" y="165"/>
                  </a:lnTo>
                  <a:lnTo>
                    <a:pt x="6" y="160"/>
                  </a:lnTo>
                  <a:lnTo>
                    <a:pt x="6" y="165"/>
                  </a:lnTo>
                  <a:lnTo>
                    <a:pt x="6" y="160"/>
                  </a:lnTo>
                  <a:lnTo>
                    <a:pt x="6" y="154"/>
                  </a:lnTo>
                  <a:lnTo>
                    <a:pt x="12" y="154"/>
                  </a:lnTo>
                  <a:lnTo>
                    <a:pt x="12" y="147"/>
                  </a:lnTo>
                  <a:lnTo>
                    <a:pt x="12" y="142"/>
                  </a:lnTo>
                  <a:lnTo>
                    <a:pt x="12" y="136"/>
                  </a:lnTo>
                  <a:lnTo>
                    <a:pt x="18" y="136"/>
                  </a:lnTo>
                  <a:lnTo>
                    <a:pt x="18" y="131"/>
                  </a:lnTo>
                  <a:lnTo>
                    <a:pt x="12" y="131"/>
                  </a:lnTo>
                  <a:lnTo>
                    <a:pt x="18" y="131"/>
                  </a:lnTo>
                  <a:lnTo>
                    <a:pt x="18" y="124"/>
                  </a:lnTo>
                  <a:lnTo>
                    <a:pt x="24" y="124"/>
                  </a:lnTo>
                  <a:lnTo>
                    <a:pt x="18" y="124"/>
                  </a:lnTo>
                  <a:lnTo>
                    <a:pt x="24" y="124"/>
                  </a:lnTo>
                  <a:lnTo>
                    <a:pt x="24" y="118"/>
                  </a:lnTo>
                  <a:lnTo>
                    <a:pt x="24" y="124"/>
                  </a:lnTo>
                  <a:lnTo>
                    <a:pt x="24" y="118"/>
                  </a:lnTo>
                  <a:lnTo>
                    <a:pt x="30" y="118"/>
                  </a:lnTo>
                  <a:lnTo>
                    <a:pt x="24" y="118"/>
                  </a:lnTo>
                  <a:lnTo>
                    <a:pt x="30" y="118"/>
                  </a:lnTo>
                  <a:lnTo>
                    <a:pt x="24" y="118"/>
                  </a:lnTo>
                  <a:lnTo>
                    <a:pt x="24" y="113"/>
                  </a:lnTo>
                  <a:lnTo>
                    <a:pt x="30" y="113"/>
                  </a:lnTo>
                  <a:lnTo>
                    <a:pt x="24" y="113"/>
                  </a:lnTo>
                  <a:lnTo>
                    <a:pt x="30" y="113"/>
                  </a:lnTo>
                  <a:lnTo>
                    <a:pt x="30" y="106"/>
                  </a:lnTo>
                  <a:lnTo>
                    <a:pt x="36" y="106"/>
                  </a:lnTo>
                  <a:lnTo>
                    <a:pt x="42" y="106"/>
                  </a:lnTo>
                  <a:lnTo>
                    <a:pt x="47" y="106"/>
                  </a:lnTo>
                  <a:lnTo>
                    <a:pt x="47" y="101"/>
                  </a:lnTo>
                  <a:lnTo>
                    <a:pt x="47" y="95"/>
                  </a:lnTo>
                  <a:lnTo>
                    <a:pt x="54" y="95"/>
                  </a:lnTo>
                  <a:lnTo>
                    <a:pt x="47" y="95"/>
                  </a:lnTo>
                  <a:lnTo>
                    <a:pt x="47" y="88"/>
                  </a:lnTo>
                  <a:lnTo>
                    <a:pt x="54" y="88"/>
                  </a:lnTo>
                  <a:lnTo>
                    <a:pt x="47" y="88"/>
                  </a:lnTo>
                  <a:lnTo>
                    <a:pt x="47" y="83"/>
                  </a:lnTo>
                  <a:lnTo>
                    <a:pt x="47" y="88"/>
                  </a:lnTo>
                  <a:lnTo>
                    <a:pt x="47" y="83"/>
                  </a:lnTo>
                  <a:lnTo>
                    <a:pt x="47" y="77"/>
                  </a:lnTo>
                  <a:lnTo>
                    <a:pt x="47" y="72"/>
                  </a:lnTo>
                  <a:lnTo>
                    <a:pt x="54" y="72"/>
                  </a:lnTo>
                  <a:lnTo>
                    <a:pt x="54" y="65"/>
                  </a:lnTo>
                  <a:lnTo>
                    <a:pt x="59" y="65"/>
                  </a:lnTo>
                  <a:lnTo>
                    <a:pt x="59" y="59"/>
                  </a:lnTo>
                  <a:lnTo>
                    <a:pt x="59" y="54"/>
                  </a:lnTo>
                  <a:lnTo>
                    <a:pt x="54" y="54"/>
                  </a:lnTo>
                  <a:lnTo>
                    <a:pt x="54" y="47"/>
                  </a:lnTo>
                  <a:lnTo>
                    <a:pt x="59" y="47"/>
                  </a:lnTo>
                  <a:lnTo>
                    <a:pt x="59" y="42"/>
                  </a:lnTo>
                  <a:lnTo>
                    <a:pt x="65" y="42"/>
                  </a:lnTo>
                  <a:lnTo>
                    <a:pt x="59" y="42"/>
                  </a:lnTo>
                  <a:lnTo>
                    <a:pt x="65" y="42"/>
                  </a:lnTo>
                  <a:lnTo>
                    <a:pt x="59" y="42"/>
                  </a:lnTo>
                  <a:lnTo>
                    <a:pt x="59" y="36"/>
                  </a:lnTo>
                  <a:lnTo>
                    <a:pt x="59" y="29"/>
                  </a:lnTo>
                  <a:lnTo>
                    <a:pt x="65" y="29"/>
                  </a:lnTo>
                  <a:lnTo>
                    <a:pt x="65" y="24"/>
                  </a:lnTo>
                  <a:lnTo>
                    <a:pt x="65" y="18"/>
                  </a:lnTo>
                  <a:lnTo>
                    <a:pt x="59" y="18"/>
                  </a:lnTo>
                  <a:lnTo>
                    <a:pt x="59" y="13"/>
                  </a:lnTo>
                  <a:lnTo>
                    <a:pt x="59" y="6"/>
                  </a:lnTo>
                  <a:lnTo>
                    <a:pt x="59" y="0"/>
                  </a:lnTo>
                  <a:lnTo>
                    <a:pt x="65" y="0"/>
                  </a:lnTo>
                  <a:lnTo>
                    <a:pt x="72" y="0"/>
                  </a:lnTo>
                  <a:lnTo>
                    <a:pt x="77" y="0"/>
                  </a:lnTo>
                  <a:lnTo>
                    <a:pt x="83" y="0"/>
                  </a:lnTo>
                  <a:lnTo>
                    <a:pt x="88" y="0"/>
                  </a:lnTo>
                  <a:lnTo>
                    <a:pt x="95" y="0"/>
                  </a:lnTo>
                  <a:lnTo>
                    <a:pt x="101" y="0"/>
                  </a:lnTo>
                  <a:lnTo>
                    <a:pt x="106" y="0"/>
                  </a:lnTo>
                  <a:lnTo>
                    <a:pt x="106" y="6"/>
                  </a:lnTo>
                  <a:lnTo>
                    <a:pt x="113" y="6"/>
                  </a:lnTo>
                  <a:lnTo>
                    <a:pt x="119" y="13"/>
                  </a:lnTo>
                  <a:lnTo>
                    <a:pt x="124" y="18"/>
                  </a:lnTo>
                  <a:lnTo>
                    <a:pt x="130" y="29"/>
                  </a:lnTo>
                  <a:lnTo>
                    <a:pt x="136" y="36"/>
                  </a:lnTo>
                  <a:lnTo>
                    <a:pt x="142" y="36"/>
                  </a:lnTo>
                  <a:lnTo>
                    <a:pt x="148" y="36"/>
                  </a:lnTo>
                  <a:lnTo>
                    <a:pt x="154" y="29"/>
                  </a:lnTo>
                  <a:lnTo>
                    <a:pt x="160" y="29"/>
                  </a:lnTo>
                  <a:lnTo>
                    <a:pt x="165" y="29"/>
                  </a:lnTo>
                  <a:lnTo>
                    <a:pt x="165" y="24"/>
                  </a:lnTo>
                  <a:lnTo>
                    <a:pt x="171" y="24"/>
                  </a:lnTo>
                  <a:lnTo>
                    <a:pt x="178" y="24"/>
                  </a:lnTo>
                  <a:lnTo>
                    <a:pt x="183" y="29"/>
                  </a:lnTo>
                  <a:lnTo>
                    <a:pt x="189" y="29"/>
                  </a:lnTo>
                  <a:lnTo>
                    <a:pt x="196" y="36"/>
                  </a:lnTo>
                  <a:lnTo>
                    <a:pt x="201" y="36"/>
                  </a:lnTo>
                  <a:lnTo>
                    <a:pt x="207" y="36"/>
                  </a:lnTo>
                  <a:lnTo>
                    <a:pt x="207" y="42"/>
                  </a:lnTo>
                  <a:lnTo>
                    <a:pt x="212" y="42"/>
                  </a:lnTo>
                  <a:lnTo>
                    <a:pt x="219" y="47"/>
                  </a:lnTo>
                  <a:lnTo>
                    <a:pt x="225" y="47"/>
                  </a:lnTo>
                  <a:lnTo>
                    <a:pt x="230" y="54"/>
                  </a:lnTo>
                  <a:lnTo>
                    <a:pt x="230" y="59"/>
                  </a:lnTo>
                  <a:lnTo>
                    <a:pt x="237" y="65"/>
                  </a:lnTo>
                  <a:lnTo>
                    <a:pt x="237" y="72"/>
                  </a:lnTo>
                  <a:lnTo>
                    <a:pt x="242" y="72"/>
                  </a:lnTo>
                  <a:lnTo>
                    <a:pt x="242" y="77"/>
                  </a:lnTo>
                  <a:lnTo>
                    <a:pt x="248" y="77"/>
                  </a:lnTo>
                  <a:lnTo>
                    <a:pt x="248" y="83"/>
                  </a:lnTo>
                  <a:lnTo>
                    <a:pt x="254" y="83"/>
                  </a:lnTo>
                  <a:lnTo>
                    <a:pt x="254" y="88"/>
                  </a:lnTo>
                  <a:lnTo>
                    <a:pt x="260" y="88"/>
                  </a:lnTo>
                  <a:lnTo>
                    <a:pt x="272" y="95"/>
                  </a:lnTo>
                  <a:lnTo>
                    <a:pt x="272" y="101"/>
                  </a:lnTo>
                  <a:lnTo>
                    <a:pt x="278" y="101"/>
                  </a:lnTo>
                  <a:lnTo>
                    <a:pt x="278" y="106"/>
                  </a:lnTo>
                  <a:lnTo>
                    <a:pt x="284" y="106"/>
                  </a:lnTo>
                  <a:lnTo>
                    <a:pt x="289" y="106"/>
                  </a:lnTo>
                  <a:lnTo>
                    <a:pt x="295" y="106"/>
                  </a:lnTo>
                  <a:lnTo>
                    <a:pt x="295" y="113"/>
                  </a:lnTo>
                  <a:lnTo>
                    <a:pt x="302" y="113"/>
                  </a:lnTo>
                  <a:lnTo>
                    <a:pt x="307" y="113"/>
                  </a:lnTo>
                  <a:lnTo>
                    <a:pt x="307" y="118"/>
                  </a:lnTo>
                  <a:lnTo>
                    <a:pt x="313" y="118"/>
                  </a:lnTo>
                  <a:lnTo>
                    <a:pt x="320" y="124"/>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6" name="Freeform 30">
              <a:extLst>
                <a:ext uri="{FF2B5EF4-FFF2-40B4-BE49-F238E27FC236}">
                  <a16:creationId xmlns:a16="http://schemas.microsoft.com/office/drawing/2014/main" id="{87D918D2-1A97-A44B-A416-DB1B0871E75B}"/>
                </a:ext>
              </a:extLst>
            </p:cNvPr>
            <p:cNvSpPr>
              <a:spLocks/>
            </p:cNvSpPr>
            <p:nvPr/>
          </p:nvSpPr>
          <p:spPr bwMode="auto">
            <a:xfrm>
              <a:off x="5359400" y="1454150"/>
              <a:ext cx="909637" cy="554038"/>
            </a:xfrm>
            <a:custGeom>
              <a:avLst/>
              <a:gdLst>
                <a:gd name="T0" fmla="*/ 343 w 573"/>
                <a:gd name="T1" fmla="*/ 142 h 349"/>
                <a:gd name="T2" fmla="*/ 372 w 573"/>
                <a:gd name="T3" fmla="*/ 160 h 349"/>
                <a:gd name="T4" fmla="*/ 402 w 573"/>
                <a:gd name="T5" fmla="*/ 165 h 349"/>
                <a:gd name="T6" fmla="*/ 431 w 573"/>
                <a:gd name="T7" fmla="*/ 172 h 349"/>
                <a:gd name="T8" fmla="*/ 455 w 573"/>
                <a:gd name="T9" fmla="*/ 172 h 349"/>
                <a:gd name="T10" fmla="*/ 473 w 573"/>
                <a:gd name="T11" fmla="*/ 154 h 349"/>
                <a:gd name="T12" fmla="*/ 496 w 573"/>
                <a:gd name="T13" fmla="*/ 154 h 349"/>
                <a:gd name="T14" fmla="*/ 508 w 573"/>
                <a:gd name="T15" fmla="*/ 178 h 349"/>
                <a:gd name="T16" fmla="*/ 532 w 573"/>
                <a:gd name="T17" fmla="*/ 165 h 349"/>
                <a:gd name="T18" fmla="*/ 561 w 573"/>
                <a:gd name="T19" fmla="*/ 154 h 349"/>
                <a:gd name="T20" fmla="*/ 573 w 573"/>
                <a:gd name="T21" fmla="*/ 178 h 349"/>
                <a:gd name="T22" fmla="*/ 567 w 573"/>
                <a:gd name="T23" fmla="*/ 219 h 349"/>
                <a:gd name="T24" fmla="*/ 561 w 573"/>
                <a:gd name="T25" fmla="*/ 249 h 349"/>
                <a:gd name="T26" fmla="*/ 555 w 573"/>
                <a:gd name="T27" fmla="*/ 284 h 349"/>
                <a:gd name="T28" fmla="*/ 555 w 573"/>
                <a:gd name="T29" fmla="*/ 319 h 349"/>
                <a:gd name="T30" fmla="*/ 543 w 573"/>
                <a:gd name="T31" fmla="*/ 343 h 349"/>
                <a:gd name="T32" fmla="*/ 508 w 573"/>
                <a:gd name="T33" fmla="*/ 343 h 349"/>
                <a:gd name="T34" fmla="*/ 473 w 573"/>
                <a:gd name="T35" fmla="*/ 343 h 349"/>
                <a:gd name="T36" fmla="*/ 431 w 573"/>
                <a:gd name="T37" fmla="*/ 343 h 349"/>
                <a:gd name="T38" fmla="*/ 390 w 573"/>
                <a:gd name="T39" fmla="*/ 343 h 349"/>
                <a:gd name="T40" fmla="*/ 354 w 573"/>
                <a:gd name="T41" fmla="*/ 343 h 349"/>
                <a:gd name="T42" fmla="*/ 313 w 573"/>
                <a:gd name="T43" fmla="*/ 343 h 349"/>
                <a:gd name="T44" fmla="*/ 278 w 573"/>
                <a:gd name="T45" fmla="*/ 343 h 349"/>
                <a:gd name="T46" fmla="*/ 248 w 573"/>
                <a:gd name="T47" fmla="*/ 343 h 349"/>
                <a:gd name="T48" fmla="*/ 212 w 573"/>
                <a:gd name="T49" fmla="*/ 349 h 349"/>
                <a:gd name="T50" fmla="*/ 178 w 573"/>
                <a:gd name="T51" fmla="*/ 349 h 349"/>
                <a:gd name="T52" fmla="*/ 142 w 573"/>
                <a:gd name="T53" fmla="*/ 349 h 349"/>
                <a:gd name="T54" fmla="*/ 106 w 573"/>
                <a:gd name="T55" fmla="*/ 349 h 349"/>
                <a:gd name="T56" fmla="*/ 72 w 573"/>
                <a:gd name="T57" fmla="*/ 349 h 349"/>
                <a:gd name="T58" fmla="*/ 30 w 573"/>
                <a:gd name="T59" fmla="*/ 343 h 349"/>
                <a:gd name="T60" fmla="*/ 0 w 573"/>
                <a:gd name="T61" fmla="*/ 337 h 349"/>
                <a:gd name="T62" fmla="*/ 0 w 573"/>
                <a:gd name="T63" fmla="*/ 301 h 349"/>
                <a:gd name="T64" fmla="*/ 0 w 573"/>
                <a:gd name="T65" fmla="*/ 260 h 349"/>
                <a:gd name="T66" fmla="*/ 0 w 573"/>
                <a:gd name="T67" fmla="*/ 219 h 349"/>
                <a:gd name="T68" fmla="*/ 0 w 573"/>
                <a:gd name="T69" fmla="*/ 183 h 349"/>
                <a:gd name="T70" fmla="*/ 6 w 573"/>
                <a:gd name="T71" fmla="*/ 165 h 349"/>
                <a:gd name="T72" fmla="*/ 12 w 573"/>
                <a:gd name="T73" fmla="*/ 136 h 349"/>
                <a:gd name="T74" fmla="*/ 24 w 573"/>
                <a:gd name="T75" fmla="*/ 124 h 349"/>
                <a:gd name="T76" fmla="*/ 30 w 573"/>
                <a:gd name="T77" fmla="*/ 118 h 349"/>
                <a:gd name="T78" fmla="*/ 24 w 573"/>
                <a:gd name="T79" fmla="*/ 113 h 349"/>
                <a:gd name="T80" fmla="*/ 47 w 573"/>
                <a:gd name="T81" fmla="*/ 101 h 349"/>
                <a:gd name="T82" fmla="*/ 47 w 573"/>
                <a:gd name="T83" fmla="*/ 88 h 349"/>
                <a:gd name="T84" fmla="*/ 54 w 573"/>
                <a:gd name="T85" fmla="*/ 72 h 349"/>
                <a:gd name="T86" fmla="*/ 54 w 573"/>
                <a:gd name="T87" fmla="*/ 47 h 349"/>
                <a:gd name="T88" fmla="*/ 59 w 573"/>
                <a:gd name="T89" fmla="*/ 42 h 349"/>
                <a:gd name="T90" fmla="*/ 59 w 573"/>
                <a:gd name="T91" fmla="*/ 18 h 349"/>
                <a:gd name="T92" fmla="*/ 77 w 573"/>
                <a:gd name="T93" fmla="*/ 0 h 349"/>
                <a:gd name="T94" fmla="*/ 106 w 573"/>
                <a:gd name="T95" fmla="*/ 6 h 349"/>
                <a:gd name="T96" fmla="*/ 142 w 573"/>
                <a:gd name="T97" fmla="*/ 36 h 349"/>
                <a:gd name="T98" fmla="*/ 171 w 573"/>
                <a:gd name="T99" fmla="*/ 24 h 349"/>
                <a:gd name="T100" fmla="*/ 207 w 573"/>
                <a:gd name="T101" fmla="*/ 36 h 349"/>
                <a:gd name="T102" fmla="*/ 230 w 573"/>
                <a:gd name="T103" fmla="*/ 59 h 349"/>
                <a:gd name="T104" fmla="*/ 248 w 573"/>
                <a:gd name="T105" fmla="*/ 83 h 349"/>
                <a:gd name="T106" fmla="*/ 278 w 573"/>
                <a:gd name="T107" fmla="*/ 101 h 349"/>
                <a:gd name="T108" fmla="*/ 302 w 573"/>
                <a:gd name="T109" fmla="*/ 113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73" h="349">
                  <a:moveTo>
                    <a:pt x="320" y="124"/>
                  </a:moveTo>
                  <a:lnTo>
                    <a:pt x="325" y="131"/>
                  </a:lnTo>
                  <a:lnTo>
                    <a:pt x="331" y="131"/>
                  </a:lnTo>
                  <a:lnTo>
                    <a:pt x="331" y="136"/>
                  </a:lnTo>
                  <a:lnTo>
                    <a:pt x="336" y="136"/>
                  </a:lnTo>
                  <a:lnTo>
                    <a:pt x="343" y="142"/>
                  </a:lnTo>
                  <a:lnTo>
                    <a:pt x="349" y="142"/>
                  </a:lnTo>
                  <a:lnTo>
                    <a:pt x="354" y="147"/>
                  </a:lnTo>
                  <a:lnTo>
                    <a:pt x="361" y="154"/>
                  </a:lnTo>
                  <a:lnTo>
                    <a:pt x="366" y="154"/>
                  </a:lnTo>
                  <a:lnTo>
                    <a:pt x="372" y="154"/>
                  </a:lnTo>
                  <a:lnTo>
                    <a:pt x="372" y="160"/>
                  </a:lnTo>
                  <a:lnTo>
                    <a:pt x="378" y="160"/>
                  </a:lnTo>
                  <a:lnTo>
                    <a:pt x="384" y="160"/>
                  </a:lnTo>
                  <a:lnTo>
                    <a:pt x="390" y="160"/>
                  </a:lnTo>
                  <a:lnTo>
                    <a:pt x="390" y="165"/>
                  </a:lnTo>
                  <a:lnTo>
                    <a:pt x="395" y="165"/>
                  </a:lnTo>
                  <a:lnTo>
                    <a:pt x="402" y="165"/>
                  </a:lnTo>
                  <a:lnTo>
                    <a:pt x="402" y="172"/>
                  </a:lnTo>
                  <a:lnTo>
                    <a:pt x="408" y="172"/>
                  </a:lnTo>
                  <a:lnTo>
                    <a:pt x="413" y="172"/>
                  </a:lnTo>
                  <a:lnTo>
                    <a:pt x="419" y="172"/>
                  </a:lnTo>
                  <a:lnTo>
                    <a:pt x="426" y="172"/>
                  </a:lnTo>
                  <a:lnTo>
                    <a:pt x="431" y="172"/>
                  </a:lnTo>
                  <a:lnTo>
                    <a:pt x="437" y="172"/>
                  </a:lnTo>
                  <a:lnTo>
                    <a:pt x="437" y="178"/>
                  </a:lnTo>
                  <a:lnTo>
                    <a:pt x="444" y="178"/>
                  </a:lnTo>
                  <a:lnTo>
                    <a:pt x="444" y="172"/>
                  </a:lnTo>
                  <a:lnTo>
                    <a:pt x="449" y="172"/>
                  </a:lnTo>
                  <a:lnTo>
                    <a:pt x="455" y="172"/>
                  </a:lnTo>
                  <a:lnTo>
                    <a:pt x="455" y="165"/>
                  </a:lnTo>
                  <a:lnTo>
                    <a:pt x="460" y="165"/>
                  </a:lnTo>
                  <a:lnTo>
                    <a:pt x="460" y="160"/>
                  </a:lnTo>
                  <a:lnTo>
                    <a:pt x="467" y="160"/>
                  </a:lnTo>
                  <a:lnTo>
                    <a:pt x="467" y="154"/>
                  </a:lnTo>
                  <a:lnTo>
                    <a:pt x="473" y="154"/>
                  </a:lnTo>
                  <a:lnTo>
                    <a:pt x="473" y="147"/>
                  </a:lnTo>
                  <a:lnTo>
                    <a:pt x="478" y="147"/>
                  </a:lnTo>
                  <a:lnTo>
                    <a:pt x="485" y="147"/>
                  </a:lnTo>
                  <a:lnTo>
                    <a:pt x="490" y="147"/>
                  </a:lnTo>
                  <a:lnTo>
                    <a:pt x="496" y="147"/>
                  </a:lnTo>
                  <a:lnTo>
                    <a:pt x="496" y="154"/>
                  </a:lnTo>
                  <a:lnTo>
                    <a:pt x="502" y="154"/>
                  </a:lnTo>
                  <a:lnTo>
                    <a:pt x="502" y="160"/>
                  </a:lnTo>
                  <a:lnTo>
                    <a:pt x="502" y="165"/>
                  </a:lnTo>
                  <a:lnTo>
                    <a:pt x="502" y="172"/>
                  </a:lnTo>
                  <a:lnTo>
                    <a:pt x="508" y="172"/>
                  </a:lnTo>
                  <a:lnTo>
                    <a:pt x="508" y="178"/>
                  </a:lnTo>
                  <a:lnTo>
                    <a:pt x="514" y="178"/>
                  </a:lnTo>
                  <a:lnTo>
                    <a:pt x="519" y="178"/>
                  </a:lnTo>
                  <a:lnTo>
                    <a:pt x="519" y="172"/>
                  </a:lnTo>
                  <a:lnTo>
                    <a:pt x="526" y="172"/>
                  </a:lnTo>
                  <a:lnTo>
                    <a:pt x="526" y="165"/>
                  </a:lnTo>
                  <a:lnTo>
                    <a:pt x="532" y="165"/>
                  </a:lnTo>
                  <a:lnTo>
                    <a:pt x="532" y="160"/>
                  </a:lnTo>
                  <a:lnTo>
                    <a:pt x="537" y="154"/>
                  </a:lnTo>
                  <a:lnTo>
                    <a:pt x="543" y="154"/>
                  </a:lnTo>
                  <a:lnTo>
                    <a:pt x="550" y="154"/>
                  </a:lnTo>
                  <a:lnTo>
                    <a:pt x="555" y="154"/>
                  </a:lnTo>
                  <a:lnTo>
                    <a:pt x="561" y="154"/>
                  </a:lnTo>
                  <a:lnTo>
                    <a:pt x="561" y="160"/>
                  </a:lnTo>
                  <a:lnTo>
                    <a:pt x="567" y="160"/>
                  </a:lnTo>
                  <a:lnTo>
                    <a:pt x="567" y="165"/>
                  </a:lnTo>
                  <a:lnTo>
                    <a:pt x="573" y="165"/>
                  </a:lnTo>
                  <a:lnTo>
                    <a:pt x="573" y="172"/>
                  </a:lnTo>
                  <a:lnTo>
                    <a:pt x="573" y="178"/>
                  </a:lnTo>
                  <a:lnTo>
                    <a:pt x="573" y="183"/>
                  </a:lnTo>
                  <a:lnTo>
                    <a:pt x="573" y="195"/>
                  </a:lnTo>
                  <a:lnTo>
                    <a:pt x="567" y="201"/>
                  </a:lnTo>
                  <a:lnTo>
                    <a:pt x="567" y="207"/>
                  </a:lnTo>
                  <a:lnTo>
                    <a:pt x="567" y="213"/>
                  </a:lnTo>
                  <a:lnTo>
                    <a:pt x="567" y="219"/>
                  </a:lnTo>
                  <a:lnTo>
                    <a:pt x="567" y="224"/>
                  </a:lnTo>
                  <a:lnTo>
                    <a:pt x="567" y="231"/>
                  </a:lnTo>
                  <a:lnTo>
                    <a:pt x="567" y="237"/>
                  </a:lnTo>
                  <a:lnTo>
                    <a:pt x="561" y="237"/>
                  </a:lnTo>
                  <a:lnTo>
                    <a:pt x="561" y="242"/>
                  </a:lnTo>
                  <a:lnTo>
                    <a:pt x="561" y="249"/>
                  </a:lnTo>
                  <a:lnTo>
                    <a:pt x="561" y="255"/>
                  </a:lnTo>
                  <a:lnTo>
                    <a:pt x="561" y="260"/>
                  </a:lnTo>
                  <a:lnTo>
                    <a:pt x="561" y="266"/>
                  </a:lnTo>
                  <a:lnTo>
                    <a:pt x="561" y="272"/>
                  </a:lnTo>
                  <a:lnTo>
                    <a:pt x="555" y="278"/>
                  </a:lnTo>
                  <a:lnTo>
                    <a:pt x="555" y="284"/>
                  </a:lnTo>
                  <a:lnTo>
                    <a:pt x="555" y="290"/>
                  </a:lnTo>
                  <a:lnTo>
                    <a:pt x="555" y="296"/>
                  </a:lnTo>
                  <a:lnTo>
                    <a:pt x="555" y="301"/>
                  </a:lnTo>
                  <a:lnTo>
                    <a:pt x="555" y="308"/>
                  </a:lnTo>
                  <a:lnTo>
                    <a:pt x="555" y="314"/>
                  </a:lnTo>
                  <a:lnTo>
                    <a:pt x="555" y="319"/>
                  </a:lnTo>
                  <a:lnTo>
                    <a:pt x="555" y="325"/>
                  </a:lnTo>
                  <a:lnTo>
                    <a:pt x="555" y="332"/>
                  </a:lnTo>
                  <a:lnTo>
                    <a:pt x="555" y="337"/>
                  </a:lnTo>
                  <a:lnTo>
                    <a:pt x="555" y="343"/>
                  </a:lnTo>
                  <a:lnTo>
                    <a:pt x="550" y="343"/>
                  </a:lnTo>
                  <a:lnTo>
                    <a:pt x="543" y="343"/>
                  </a:lnTo>
                  <a:lnTo>
                    <a:pt x="537" y="343"/>
                  </a:lnTo>
                  <a:lnTo>
                    <a:pt x="532" y="343"/>
                  </a:lnTo>
                  <a:lnTo>
                    <a:pt x="526" y="343"/>
                  </a:lnTo>
                  <a:lnTo>
                    <a:pt x="519" y="343"/>
                  </a:lnTo>
                  <a:lnTo>
                    <a:pt x="514" y="343"/>
                  </a:lnTo>
                  <a:lnTo>
                    <a:pt x="508" y="343"/>
                  </a:lnTo>
                  <a:lnTo>
                    <a:pt x="502" y="343"/>
                  </a:lnTo>
                  <a:lnTo>
                    <a:pt x="496" y="343"/>
                  </a:lnTo>
                  <a:lnTo>
                    <a:pt x="490" y="343"/>
                  </a:lnTo>
                  <a:lnTo>
                    <a:pt x="485" y="343"/>
                  </a:lnTo>
                  <a:lnTo>
                    <a:pt x="478" y="343"/>
                  </a:lnTo>
                  <a:lnTo>
                    <a:pt x="473" y="343"/>
                  </a:lnTo>
                  <a:lnTo>
                    <a:pt x="467" y="343"/>
                  </a:lnTo>
                  <a:lnTo>
                    <a:pt x="460" y="343"/>
                  </a:lnTo>
                  <a:lnTo>
                    <a:pt x="455" y="343"/>
                  </a:lnTo>
                  <a:lnTo>
                    <a:pt x="449" y="343"/>
                  </a:lnTo>
                  <a:lnTo>
                    <a:pt x="444" y="343"/>
                  </a:lnTo>
                  <a:lnTo>
                    <a:pt x="431" y="343"/>
                  </a:lnTo>
                  <a:lnTo>
                    <a:pt x="426" y="343"/>
                  </a:lnTo>
                  <a:lnTo>
                    <a:pt x="419" y="343"/>
                  </a:lnTo>
                  <a:lnTo>
                    <a:pt x="408" y="343"/>
                  </a:lnTo>
                  <a:lnTo>
                    <a:pt x="402" y="343"/>
                  </a:lnTo>
                  <a:lnTo>
                    <a:pt x="395" y="343"/>
                  </a:lnTo>
                  <a:lnTo>
                    <a:pt x="390" y="343"/>
                  </a:lnTo>
                  <a:lnTo>
                    <a:pt x="384" y="343"/>
                  </a:lnTo>
                  <a:lnTo>
                    <a:pt x="378" y="343"/>
                  </a:lnTo>
                  <a:lnTo>
                    <a:pt x="372" y="343"/>
                  </a:lnTo>
                  <a:lnTo>
                    <a:pt x="366" y="343"/>
                  </a:lnTo>
                  <a:lnTo>
                    <a:pt x="361" y="343"/>
                  </a:lnTo>
                  <a:lnTo>
                    <a:pt x="354" y="343"/>
                  </a:lnTo>
                  <a:lnTo>
                    <a:pt x="349" y="343"/>
                  </a:lnTo>
                  <a:lnTo>
                    <a:pt x="336" y="343"/>
                  </a:lnTo>
                  <a:lnTo>
                    <a:pt x="331" y="343"/>
                  </a:lnTo>
                  <a:lnTo>
                    <a:pt x="325" y="343"/>
                  </a:lnTo>
                  <a:lnTo>
                    <a:pt x="320" y="343"/>
                  </a:lnTo>
                  <a:lnTo>
                    <a:pt x="313" y="343"/>
                  </a:lnTo>
                  <a:lnTo>
                    <a:pt x="307" y="343"/>
                  </a:lnTo>
                  <a:lnTo>
                    <a:pt x="302" y="343"/>
                  </a:lnTo>
                  <a:lnTo>
                    <a:pt x="295" y="343"/>
                  </a:lnTo>
                  <a:lnTo>
                    <a:pt x="289" y="343"/>
                  </a:lnTo>
                  <a:lnTo>
                    <a:pt x="284" y="343"/>
                  </a:lnTo>
                  <a:lnTo>
                    <a:pt x="278" y="343"/>
                  </a:lnTo>
                  <a:lnTo>
                    <a:pt x="272" y="343"/>
                  </a:lnTo>
                  <a:lnTo>
                    <a:pt x="266" y="343"/>
                  </a:lnTo>
                  <a:lnTo>
                    <a:pt x="260" y="343"/>
                  </a:lnTo>
                  <a:lnTo>
                    <a:pt x="254" y="337"/>
                  </a:lnTo>
                  <a:lnTo>
                    <a:pt x="248" y="337"/>
                  </a:lnTo>
                  <a:lnTo>
                    <a:pt x="248" y="343"/>
                  </a:lnTo>
                  <a:lnTo>
                    <a:pt x="248" y="349"/>
                  </a:lnTo>
                  <a:lnTo>
                    <a:pt x="242" y="349"/>
                  </a:lnTo>
                  <a:lnTo>
                    <a:pt x="237" y="349"/>
                  </a:lnTo>
                  <a:lnTo>
                    <a:pt x="230" y="349"/>
                  </a:lnTo>
                  <a:lnTo>
                    <a:pt x="225" y="349"/>
                  </a:lnTo>
                  <a:lnTo>
                    <a:pt x="212" y="349"/>
                  </a:lnTo>
                  <a:lnTo>
                    <a:pt x="207" y="349"/>
                  </a:lnTo>
                  <a:lnTo>
                    <a:pt x="201" y="349"/>
                  </a:lnTo>
                  <a:lnTo>
                    <a:pt x="196" y="349"/>
                  </a:lnTo>
                  <a:lnTo>
                    <a:pt x="189" y="349"/>
                  </a:lnTo>
                  <a:lnTo>
                    <a:pt x="183" y="349"/>
                  </a:lnTo>
                  <a:lnTo>
                    <a:pt x="178" y="349"/>
                  </a:lnTo>
                  <a:lnTo>
                    <a:pt x="171" y="349"/>
                  </a:lnTo>
                  <a:lnTo>
                    <a:pt x="165" y="349"/>
                  </a:lnTo>
                  <a:lnTo>
                    <a:pt x="160" y="349"/>
                  </a:lnTo>
                  <a:lnTo>
                    <a:pt x="154" y="349"/>
                  </a:lnTo>
                  <a:lnTo>
                    <a:pt x="148" y="349"/>
                  </a:lnTo>
                  <a:lnTo>
                    <a:pt x="142" y="349"/>
                  </a:lnTo>
                  <a:lnTo>
                    <a:pt x="136" y="349"/>
                  </a:lnTo>
                  <a:lnTo>
                    <a:pt x="130" y="349"/>
                  </a:lnTo>
                  <a:lnTo>
                    <a:pt x="124" y="349"/>
                  </a:lnTo>
                  <a:lnTo>
                    <a:pt x="119" y="349"/>
                  </a:lnTo>
                  <a:lnTo>
                    <a:pt x="113" y="349"/>
                  </a:lnTo>
                  <a:lnTo>
                    <a:pt x="106" y="349"/>
                  </a:lnTo>
                  <a:lnTo>
                    <a:pt x="101" y="349"/>
                  </a:lnTo>
                  <a:lnTo>
                    <a:pt x="95" y="349"/>
                  </a:lnTo>
                  <a:lnTo>
                    <a:pt x="88" y="349"/>
                  </a:lnTo>
                  <a:lnTo>
                    <a:pt x="83" y="349"/>
                  </a:lnTo>
                  <a:lnTo>
                    <a:pt x="77" y="349"/>
                  </a:lnTo>
                  <a:lnTo>
                    <a:pt x="72" y="349"/>
                  </a:lnTo>
                  <a:lnTo>
                    <a:pt x="65" y="349"/>
                  </a:lnTo>
                  <a:lnTo>
                    <a:pt x="59" y="349"/>
                  </a:lnTo>
                  <a:lnTo>
                    <a:pt x="54" y="349"/>
                  </a:lnTo>
                  <a:lnTo>
                    <a:pt x="42" y="349"/>
                  </a:lnTo>
                  <a:lnTo>
                    <a:pt x="36" y="349"/>
                  </a:lnTo>
                  <a:lnTo>
                    <a:pt x="30" y="343"/>
                  </a:lnTo>
                  <a:lnTo>
                    <a:pt x="24" y="343"/>
                  </a:lnTo>
                  <a:lnTo>
                    <a:pt x="18" y="343"/>
                  </a:lnTo>
                  <a:lnTo>
                    <a:pt x="12" y="343"/>
                  </a:lnTo>
                  <a:lnTo>
                    <a:pt x="6" y="343"/>
                  </a:lnTo>
                  <a:lnTo>
                    <a:pt x="0" y="343"/>
                  </a:lnTo>
                  <a:lnTo>
                    <a:pt x="0" y="337"/>
                  </a:lnTo>
                  <a:lnTo>
                    <a:pt x="0" y="332"/>
                  </a:lnTo>
                  <a:lnTo>
                    <a:pt x="0" y="325"/>
                  </a:lnTo>
                  <a:lnTo>
                    <a:pt x="0" y="319"/>
                  </a:lnTo>
                  <a:lnTo>
                    <a:pt x="0" y="314"/>
                  </a:lnTo>
                  <a:lnTo>
                    <a:pt x="0" y="308"/>
                  </a:lnTo>
                  <a:lnTo>
                    <a:pt x="0" y="301"/>
                  </a:lnTo>
                  <a:lnTo>
                    <a:pt x="0" y="296"/>
                  </a:lnTo>
                  <a:lnTo>
                    <a:pt x="0" y="284"/>
                  </a:lnTo>
                  <a:lnTo>
                    <a:pt x="0" y="278"/>
                  </a:lnTo>
                  <a:lnTo>
                    <a:pt x="0" y="272"/>
                  </a:lnTo>
                  <a:lnTo>
                    <a:pt x="0" y="266"/>
                  </a:lnTo>
                  <a:lnTo>
                    <a:pt x="0" y="260"/>
                  </a:lnTo>
                  <a:lnTo>
                    <a:pt x="0" y="255"/>
                  </a:lnTo>
                  <a:lnTo>
                    <a:pt x="0" y="249"/>
                  </a:lnTo>
                  <a:lnTo>
                    <a:pt x="0" y="237"/>
                  </a:lnTo>
                  <a:lnTo>
                    <a:pt x="0" y="231"/>
                  </a:lnTo>
                  <a:lnTo>
                    <a:pt x="0" y="224"/>
                  </a:lnTo>
                  <a:lnTo>
                    <a:pt x="0" y="219"/>
                  </a:lnTo>
                  <a:lnTo>
                    <a:pt x="0" y="213"/>
                  </a:lnTo>
                  <a:lnTo>
                    <a:pt x="0" y="207"/>
                  </a:lnTo>
                  <a:lnTo>
                    <a:pt x="0" y="201"/>
                  </a:lnTo>
                  <a:lnTo>
                    <a:pt x="0" y="195"/>
                  </a:lnTo>
                  <a:lnTo>
                    <a:pt x="0" y="190"/>
                  </a:lnTo>
                  <a:lnTo>
                    <a:pt x="0" y="183"/>
                  </a:lnTo>
                  <a:lnTo>
                    <a:pt x="0" y="178"/>
                  </a:lnTo>
                  <a:lnTo>
                    <a:pt x="0" y="172"/>
                  </a:lnTo>
                  <a:lnTo>
                    <a:pt x="0" y="165"/>
                  </a:lnTo>
                  <a:lnTo>
                    <a:pt x="6" y="165"/>
                  </a:lnTo>
                  <a:lnTo>
                    <a:pt x="6" y="160"/>
                  </a:lnTo>
                  <a:lnTo>
                    <a:pt x="6" y="165"/>
                  </a:lnTo>
                  <a:lnTo>
                    <a:pt x="6" y="160"/>
                  </a:lnTo>
                  <a:lnTo>
                    <a:pt x="6" y="154"/>
                  </a:lnTo>
                  <a:lnTo>
                    <a:pt x="12" y="154"/>
                  </a:lnTo>
                  <a:lnTo>
                    <a:pt x="12" y="147"/>
                  </a:lnTo>
                  <a:lnTo>
                    <a:pt x="12" y="142"/>
                  </a:lnTo>
                  <a:lnTo>
                    <a:pt x="12" y="136"/>
                  </a:lnTo>
                  <a:lnTo>
                    <a:pt x="18" y="136"/>
                  </a:lnTo>
                  <a:lnTo>
                    <a:pt x="18" y="131"/>
                  </a:lnTo>
                  <a:lnTo>
                    <a:pt x="12" y="131"/>
                  </a:lnTo>
                  <a:lnTo>
                    <a:pt x="18" y="131"/>
                  </a:lnTo>
                  <a:lnTo>
                    <a:pt x="18" y="124"/>
                  </a:lnTo>
                  <a:lnTo>
                    <a:pt x="24" y="124"/>
                  </a:lnTo>
                  <a:lnTo>
                    <a:pt x="18" y="124"/>
                  </a:lnTo>
                  <a:lnTo>
                    <a:pt x="24" y="124"/>
                  </a:lnTo>
                  <a:lnTo>
                    <a:pt x="24" y="118"/>
                  </a:lnTo>
                  <a:lnTo>
                    <a:pt x="24" y="124"/>
                  </a:lnTo>
                  <a:lnTo>
                    <a:pt x="24" y="118"/>
                  </a:lnTo>
                  <a:lnTo>
                    <a:pt x="30" y="118"/>
                  </a:lnTo>
                  <a:lnTo>
                    <a:pt x="24" y="118"/>
                  </a:lnTo>
                  <a:lnTo>
                    <a:pt x="30" y="118"/>
                  </a:lnTo>
                  <a:lnTo>
                    <a:pt x="24" y="118"/>
                  </a:lnTo>
                  <a:lnTo>
                    <a:pt x="24" y="113"/>
                  </a:lnTo>
                  <a:lnTo>
                    <a:pt x="30" y="113"/>
                  </a:lnTo>
                  <a:lnTo>
                    <a:pt x="24" y="113"/>
                  </a:lnTo>
                  <a:lnTo>
                    <a:pt x="30" y="113"/>
                  </a:lnTo>
                  <a:lnTo>
                    <a:pt x="30" y="106"/>
                  </a:lnTo>
                  <a:lnTo>
                    <a:pt x="36" y="106"/>
                  </a:lnTo>
                  <a:lnTo>
                    <a:pt x="42" y="106"/>
                  </a:lnTo>
                  <a:lnTo>
                    <a:pt x="47" y="106"/>
                  </a:lnTo>
                  <a:lnTo>
                    <a:pt x="47" y="101"/>
                  </a:lnTo>
                  <a:lnTo>
                    <a:pt x="47" y="95"/>
                  </a:lnTo>
                  <a:lnTo>
                    <a:pt x="54" y="95"/>
                  </a:lnTo>
                  <a:lnTo>
                    <a:pt x="47" y="95"/>
                  </a:lnTo>
                  <a:lnTo>
                    <a:pt x="47" y="88"/>
                  </a:lnTo>
                  <a:lnTo>
                    <a:pt x="54" y="88"/>
                  </a:lnTo>
                  <a:lnTo>
                    <a:pt x="47" y="88"/>
                  </a:lnTo>
                  <a:lnTo>
                    <a:pt x="47" y="83"/>
                  </a:lnTo>
                  <a:lnTo>
                    <a:pt x="47" y="88"/>
                  </a:lnTo>
                  <a:lnTo>
                    <a:pt x="47" y="83"/>
                  </a:lnTo>
                  <a:lnTo>
                    <a:pt x="47" y="77"/>
                  </a:lnTo>
                  <a:lnTo>
                    <a:pt x="47" y="72"/>
                  </a:lnTo>
                  <a:lnTo>
                    <a:pt x="54" y="72"/>
                  </a:lnTo>
                  <a:lnTo>
                    <a:pt x="54" y="65"/>
                  </a:lnTo>
                  <a:lnTo>
                    <a:pt x="59" y="65"/>
                  </a:lnTo>
                  <a:lnTo>
                    <a:pt x="59" y="59"/>
                  </a:lnTo>
                  <a:lnTo>
                    <a:pt x="59" y="54"/>
                  </a:lnTo>
                  <a:lnTo>
                    <a:pt x="54" y="54"/>
                  </a:lnTo>
                  <a:lnTo>
                    <a:pt x="54" y="47"/>
                  </a:lnTo>
                  <a:lnTo>
                    <a:pt x="59" y="47"/>
                  </a:lnTo>
                  <a:lnTo>
                    <a:pt x="59" y="42"/>
                  </a:lnTo>
                  <a:lnTo>
                    <a:pt x="65" y="42"/>
                  </a:lnTo>
                  <a:lnTo>
                    <a:pt x="59" y="42"/>
                  </a:lnTo>
                  <a:lnTo>
                    <a:pt x="65" y="42"/>
                  </a:lnTo>
                  <a:lnTo>
                    <a:pt x="59" y="42"/>
                  </a:lnTo>
                  <a:lnTo>
                    <a:pt x="59" y="36"/>
                  </a:lnTo>
                  <a:lnTo>
                    <a:pt x="59" y="29"/>
                  </a:lnTo>
                  <a:lnTo>
                    <a:pt x="65" y="29"/>
                  </a:lnTo>
                  <a:lnTo>
                    <a:pt x="65" y="24"/>
                  </a:lnTo>
                  <a:lnTo>
                    <a:pt x="65" y="18"/>
                  </a:lnTo>
                  <a:lnTo>
                    <a:pt x="59" y="18"/>
                  </a:lnTo>
                  <a:lnTo>
                    <a:pt x="59" y="13"/>
                  </a:lnTo>
                  <a:lnTo>
                    <a:pt x="59" y="6"/>
                  </a:lnTo>
                  <a:lnTo>
                    <a:pt x="59" y="0"/>
                  </a:lnTo>
                  <a:lnTo>
                    <a:pt x="65" y="0"/>
                  </a:lnTo>
                  <a:lnTo>
                    <a:pt x="72" y="0"/>
                  </a:lnTo>
                  <a:lnTo>
                    <a:pt x="77" y="0"/>
                  </a:lnTo>
                  <a:lnTo>
                    <a:pt x="83" y="0"/>
                  </a:lnTo>
                  <a:lnTo>
                    <a:pt x="88" y="0"/>
                  </a:lnTo>
                  <a:lnTo>
                    <a:pt x="95" y="0"/>
                  </a:lnTo>
                  <a:lnTo>
                    <a:pt x="101" y="0"/>
                  </a:lnTo>
                  <a:lnTo>
                    <a:pt x="106" y="0"/>
                  </a:lnTo>
                  <a:lnTo>
                    <a:pt x="106" y="6"/>
                  </a:lnTo>
                  <a:lnTo>
                    <a:pt x="113" y="6"/>
                  </a:lnTo>
                  <a:lnTo>
                    <a:pt x="119" y="13"/>
                  </a:lnTo>
                  <a:lnTo>
                    <a:pt x="124" y="18"/>
                  </a:lnTo>
                  <a:lnTo>
                    <a:pt x="130" y="29"/>
                  </a:lnTo>
                  <a:lnTo>
                    <a:pt x="136" y="36"/>
                  </a:lnTo>
                  <a:lnTo>
                    <a:pt x="142" y="36"/>
                  </a:lnTo>
                  <a:lnTo>
                    <a:pt x="148" y="36"/>
                  </a:lnTo>
                  <a:lnTo>
                    <a:pt x="154" y="29"/>
                  </a:lnTo>
                  <a:lnTo>
                    <a:pt x="160" y="29"/>
                  </a:lnTo>
                  <a:lnTo>
                    <a:pt x="165" y="29"/>
                  </a:lnTo>
                  <a:lnTo>
                    <a:pt x="165" y="24"/>
                  </a:lnTo>
                  <a:lnTo>
                    <a:pt x="171" y="24"/>
                  </a:lnTo>
                  <a:lnTo>
                    <a:pt x="178" y="24"/>
                  </a:lnTo>
                  <a:lnTo>
                    <a:pt x="183" y="29"/>
                  </a:lnTo>
                  <a:lnTo>
                    <a:pt x="189" y="29"/>
                  </a:lnTo>
                  <a:lnTo>
                    <a:pt x="196" y="36"/>
                  </a:lnTo>
                  <a:lnTo>
                    <a:pt x="201" y="36"/>
                  </a:lnTo>
                  <a:lnTo>
                    <a:pt x="207" y="36"/>
                  </a:lnTo>
                  <a:lnTo>
                    <a:pt x="207" y="42"/>
                  </a:lnTo>
                  <a:lnTo>
                    <a:pt x="212" y="42"/>
                  </a:lnTo>
                  <a:lnTo>
                    <a:pt x="219" y="47"/>
                  </a:lnTo>
                  <a:lnTo>
                    <a:pt x="225" y="47"/>
                  </a:lnTo>
                  <a:lnTo>
                    <a:pt x="230" y="54"/>
                  </a:lnTo>
                  <a:lnTo>
                    <a:pt x="230" y="59"/>
                  </a:lnTo>
                  <a:lnTo>
                    <a:pt x="237" y="65"/>
                  </a:lnTo>
                  <a:lnTo>
                    <a:pt x="237" y="72"/>
                  </a:lnTo>
                  <a:lnTo>
                    <a:pt x="242" y="72"/>
                  </a:lnTo>
                  <a:lnTo>
                    <a:pt x="242" y="77"/>
                  </a:lnTo>
                  <a:lnTo>
                    <a:pt x="248" y="77"/>
                  </a:lnTo>
                  <a:lnTo>
                    <a:pt x="248" y="83"/>
                  </a:lnTo>
                  <a:lnTo>
                    <a:pt x="254" y="83"/>
                  </a:lnTo>
                  <a:lnTo>
                    <a:pt x="254" y="88"/>
                  </a:lnTo>
                  <a:lnTo>
                    <a:pt x="260" y="88"/>
                  </a:lnTo>
                  <a:lnTo>
                    <a:pt x="272" y="95"/>
                  </a:lnTo>
                  <a:lnTo>
                    <a:pt x="272" y="101"/>
                  </a:lnTo>
                  <a:lnTo>
                    <a:pt x="278" y="101"/>
                  </a:lnTo>
                  <a:lnTo>
                    <a:pt x="278" y="106"/>
                  </a:lnTo>
                  <a:lnTo>
                    <a:pt x="284" y="106"/>
                  </a:lnTo>
                  <a:lnTo>
                    <a:pt x="289" y="106"/>
                  </a:lnTo>
                  <a:lnTo>
                    <a:pt x="295" y="106"/>
                  </a:lnTo>
                  <a:lnTo>
                    <a:pt x="295" y="113"/>
                  </a:lnTo>
                  <a:lnTo>
                    <a:pt x="302" y="113"/>
                  </a:lnTo>
                  <a:lnTo>
                    <a:pt x="307" y="113"/>
                  </a:lnTo>
                  <a:lnTo>
                    <a:pt x="307" y="118"/>
                  </a:lnTo>
                  <a:lnTo>
                    <a:pt x="313" y="118"/>
                  </a:lnTo>
                  <a:lnTo>
                    <a:pt x="320" y="124"/>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7" name="Freeform 31">
              <a:extLst>
                <a:ext uri="{FF2B5EF4-FFF2-40B4-BE49-F238E27FC236}">
                  <a16:creationId xmlns:a16="http://schemas.microsoft.com/office/drawing/2014/main" id="{710BE852-B9E0-B954-DEDB-6C00D25F023B}"/>
                </a:ext>
              </a:extLst>
            </p:cNvPr>
            <p:cNvSpPr>
              <a:spLocks/>
            </p:cNvSpPr>
            <p:nvPr/>
          </p:nvSpPr>
          <p:spPr bwMode="auto">
            <a:xfrm>
              <a:off x="5286375" y="3114675"/>
              <a:ext cx="176212" cy="187325"/>
            </a:xfrm>
            <a:custGeom>
              <a:avLst/>
              <a:gdLst>
                <a:gd name="T0" fmla="*/ 47 w 111"/>
                <a:gd name="T1" fmla="*/ 0 h 118"/>
                <a:gd name="T2" fmla="*/ 53 w 111"/>
                <a:gd name="T3" fmla="*/ 0 h 118"/>
                <a:gd name="T4" fmla="*/ 53 w 111"/>
                <a:gd name="T5" fmla="*/ 6 h 118"/>
                <a:gd name="T6" fmla="*/ 47 w 111"/>
                <a:gd name="T7" fmla="*/ 6 h 118"/>
                <a:gd name="T8" fmla="*/ 53 w 111"/>
                <a:gd name="T9" fmla="*/ 6 h 118"/>
                <a:gd name="T10" fmla="*/ 65 w 111"/>
                <a:gd name="T11" fmla="*/ 6 h 118"/>
                <a:gd name="T12" fmla="*/ 59 w 111"/>
                <a:gd name="T13" fmla="*/ 18 h 118"/>
                <a:gd name="T14" fmla="*/ 65 w 111"/>
                <a:gd name="T15" fmla="*/ 30 h 118"/>
                <a:gd name="T16" fmla="*/ 70 w 111"/>
                <a:gd name="T17" fmla="*/ 30 h 118"/>
                <a:gd name="T18" fmla="*/ 88 w 111"/>
                <a:gd name="T19" fmla="*/ 30 h 118"/>
                <a:gd name="T20" fmla="*/ 88 w 111"/>
                <a:gd name="T21" fmla="*/ 48 h 118"/>
                <a:gd name="T22" fmla="*/ 88 w 111"/>
                <a:gd name="T23" fmla="*/ 54 h 118"/>
                <a:gd name="T24" fmla="*/ 88 w 111"/>
                <a:gd name="T25" fmla="*/ 59 h 118"/>
                <a:gd name="T26" fmla="*/ 94 w 111"/>
                <a:gd name="T27" fmla="*/ 59 h 118"/>
                <a:gd name="T28" fmla="*/ 94 w 111"/>
                <a:gd name="T29" fmla="*/ 65 h 118"/>
                <a:gd name="T30" fmla="*/ 94 w 111"/>
                <a:gd name="T31" fmla="*/ 72 h 118"/>
                <a:gd name="T32" fmla="*/ 100 w 111"/>
                <a:gd name="T33" fmla="*/ 83 h 118"/>
                <a:gd name="T34" fmla="*/ 106 w 111"/>
                <a:gd name="T35" fmla="*/ 95 h 118"/>
                <a:gd name="T36" fmla="*/ 111 w 111"/>
                <a:gd name="T37" fmla="*/ 107 h 118"/>
                <a:gd name="T38" fmla="*/ 94 w 111"/>
                <a:gd name="T39" fmla="*/ 107 h 118"/>
                <a:gd name="T40" fmla="*/ 83 w 111"/>
                <a:gd name="T41" fmla="*/ 113 h 118"/>
                <a:gd name="T42" fmla="*/ 77 w 111"/>
                <a:gd name="T43" fmla="*/ 113 h 118"/>
                <a:gd name="T44" fmla="*/ 70 w 111"/>
                <a:gd name="T45" fmla="*/ 113 h 118"/>
                <a:gd name="T46" fmla="*/ 59 w 111"/>
                <a:gd name="T47" fmla="*/ 107 h 118"/>
                <a:gd name="T48" fmla="*/ 53 w 111"/>
                <a:gd name="T49" fmla="*/ 107 h 118"/>
                <a:gd name="T50" fmla="*/ 47 w 111"/>
                <a:gd name="T51" fmla="*/ 107 h 118"/>
                <a:gd name="T52" fmla="*/ 29 w 111"/>
                <a:gd name="T53" fmla="*/ 107 h 118"/>
                <a:gd name="T54" fmla="*/ 24 w 111"/>
                <a:gd name="T55" fmla="*/ 107 h 118"/>
                <a:gd name="T56" fmla="*/ 18 w 111"/>
                <a:gd name="T57" fmla="*/ 95 h 118"/>
                <a:gd name="T58" fmla="*/ 6 w 111"/>
                <a:gd name="T59" fmla="*/ 100 h 118"/>
                <a:gd name="T60" fmla="*/ 0 w 111"/>
                <a:gd name="T61" fmla="*/ 89 h 118"/>
                <a:gd name="T62" fmla="*/ 6 w 111"/>
                <a:gd name="T63" fmla="*/ 77 h 118"/>
                <a:gd name="T64" fmla="*/ 0 w 111"/>
                <a:gd name="T65" fmla="*/ 65 h 118"/>
                <a:gd name="T66" fmla="*/ 6 w 111"/>
                <a:gd name="T67" fmla="*/ 54 h 118"/>
                <a:gd name="T68" fmla="*/ 11 w 111"/>
                <a:gd name="T69" fmla="*/ 54 h 118"/>
                <a:gd name="T70" fmla="*/ 6 w 111"/>
                <a:gd name="T71" fmla="*/ 54 h 118"/>
                <a:gd name="T72" fmla="*/ 11 w 111"/>
                <a:gd name="T73" fmla="*/ 42 h 118"/>
                <a:gd name="T74" fmla="*/ 24 w 111"/>
                <a:gd name="T75" fmla="*/ 36 h 118"/>
                <a:gd name="T76" fmla="*/ 24 w 111"/>
                <a:gd name="T77" fmla="*/ 18 h 118"/>
                <a:gd name="T78" fmla="*/ 29 w 111"/>
                <a:gd name="T79" fmla="*/ 6 h 118"/>
                <a:gd name="T80" fmla="*/ 36 w 111"/>
                <a:gd name="T81" fmla="*/ 18 h 118"/>
                <a:gd name="T82" fmla="*/ 41 w 111"/>
                <a:gd name="T83" fmla="*/ 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118">
                  <a:moveTo>
                    <a:pt x="47" y="13"/>
                  </a:moveTo>
                  <a:lnTo>
                    <a:pt x="47" y="6"/>
                  </a:lnTo>
                  <a:lnTo>
                    <a:pt x="47" y="0"/>
                  </a:lnTo>
                  <a:lnTo>
                    <a:pt x="47" y="6"/>
                  </a:lnTo>
                  <a:lnTo>
                    <a:pt x="47" y="0"/>
                  </a:lnTo>
                  <a:lnTo>
                    <a:pt x="53" y="0"/>
                  </a:lnTo>
                  <a:lnTo>
                    <a:pt x="53" y="6"/>
                  </a:lnTo>
                  <a:lnTo>
                    <a:pt x="53" y="0"/>
                  </a:lnTo>
                  <a:lnTo>
                    <a:pt x="53" y="6"/>
                  </a:lnTo>
                  <a:lnTo>
                    <a:pt x="53" y="0"/>
                  </a:lnTo>
                  <a:lnTo>
                    <a:pt x="53" y="6"/>
                  </a:lnTo>
                  <a:lnTo>
                    <a:pt x="47" y="6"/>
                  </a:lnTo>
                  <a:lnTo>
                    <a:pt x="53" y="6"/>
                  </a:lnTo>
                  <a:lnTo>
                    <a:pt x="47" y="6"/>
                  </a:lnTo>
                  <a:lnTo>
                    <a:pt x="53" y="6"/>
                  </a:lnTo>
                  <a:lnTo>
                    <a:pt x="53" y="0"/>
                  </a:lnTo>
                  <a:lnTo>
                    <a:pt x="59" y="6"/>
                  </a:lnTo>
                  <a:lnTo>
                    <a:pt x="65" y="6"/>
                  </a:lnTo>
                  <a:lnTo>
                    <a:pt x="65" y="13"/>
                  </a:lnTo>
                  <a:lnTo>
                    <a:pt x="59" y="13"/>
                  </a:lnTo>
                  <a:lnTo>
                    <a:pt x="59" y="18"/>
                  </a:lnTo>
                  <a:lnTo>
                    <a:pt x="59" y="24"/>
                  </a:lnTo>
                  <a:lnTo>
                    <a:pt x="65" y="24"/>
                  </a:lnTo>
                  <a:lnTo>
                    <a:pt x="65" y="30"/>
                  </a:lnTo>
                  <a:lnTo>
                    <a:pt x="65" y="36"/>
                  </a:lnTo>
                  <a:lnTo>
                    <a:pt x="70" y="36"/>
                  </a:lnTo>
                  <a:lnTo>
                    <a:pt x="70" y="30"/>
                  </a:lnTo>
                  <a:lnTo>
                    <a:pt x="77" y="30"/>
                  </a:lnTo>
                  <a:lnTo>
                    <a:pt x="83" y="30"/>
                  </a:lnTo>
                  <a:lnTo>
                    <a:pt x="88" y="30"/>
                  </a:lnTo>
                  <a:lnTo>
                    <a:pt x="88" y="36"/>
                  </a:lnTo>
                  <a:lnTo>
                    <a:pt x="88" y="42"/>
                  </a:lnTo>
                  <a:lnTo>
                    <a:pt x="88" y="48"/>
                  </a:lnTo>
                  <a:lnTo>
                    <a:pt x="83" y="48"/>
                  </a:lnTo>
                  <a:lnTo>
                    <a:pt x="83" y="54"/>
                  </a:lnTo>
                  <a:lnTo>
                    <a:pt x="88" y="54"/>
                  </a:lnTo>
                  <a:lnTo>
                    <a:pt x="88" y="59"/>
                  </a:lnTo>
                  <a:lnTo>
                    <a:pt x="83" y="59"/>
                  </a:lnTo>
                  <a:lnTo>
                    <a:pt x="88" y="59"/>
                  </a:lnTo>
                  <a:lnTo>
                    <a:pt x="88" y="65"/>
                  </a:lnTo>
                  <a:lnTo>
                    <a:pt x="88" y="59"/>
                  </a:lnTo>
                  <a:lnTo>
                    <a:pt x="94" y="59"/>
                  </a:lnTo>
                  <a:lnTo>
                    <a:pt x="100" y="59"/>
                  </a:lnTo>
                  <a:lnTo>
                    <a:pt x="94" y="59"/>
                  </a:lnTo>
                  <a:lnTo>
                    <a:pt x="94" y="65"/>
                  </a:lnTo>
                  <a:lnTo>
                    <a:pt x="100" y="65"/>
                  </a:lnTo>
                  <a:lnTo>
                    <a:pt x="94" y="65"/>
                  </a:lnTo>
                  <a:lnTo>
                    <a:pt x="94" y="72"/>
                  </a:lnTo>
                  <a:lnTo>
                    <a:pt x="100" y="72"/>
                  </a:lnTo>
                  <a:lnTo>
                    <a:pt x="100" y="77"/>
                  </a:lnTo>
                  <a:lnTo>
                    <a:pt x="100" y="83"/>
                  </a:lnTo>
                  <a:lnTo>
                    <a:pt x="100" y="89"/>
                  </a:lnTo>
                  <a:lnTo>
                    <a:pt x="106" y="89"/>
                  </a:lnTo>
                  <a:lnTo>
                    <a:pt x="106" y="95"/>
                  </a:lnTo>
                  <a:lnTo>
                    <a:pt x="106" y="100"/>
                  </a:lnTo>
                  <a:lnTo>
                    <a:pt x="111" y="100"/>
                  </a:lnTo>
                  <a:lnTo>
                    <a:pt x="111" y="107"/>
                  </a:lnTo>
                  <a:lnTo>
                    <a:pt x="106" y="107"/>
                  </a:lnTo>
                  <a:lnTo>
                    <a:pt x="100" y="107"/>
                  </a:lnTo>
                  <a:lnTo>
                    <a:pt x="94" y="107"/>
                  </a:lnTo>
                  <a:lnTo>
                    <a:pt x="94" y="113"/>
                  </a:lnTo>
                  <a:lnTo>
                    <a:pt x="88" y="113"/>
                  </a:lnTo>
                  <a:lnTo>
                    <a:pt x="83" y="113"/>
                  </a:lnTo>
                  <a:lnTo>
                    <a:pt x="83" y="107"/>
                  </a:lnTo>
                  <a:lnTo>
                    <a:pt x="83" y="113"/>
                  </a:lnTo>
                  <a:lnTo>
                    <a:pt x="77" y="113"/>
                  </a:lnTo>
                  <a:lnTo>
                    <a:pt x="77" y="118"/>
                  </a:lnTo>
                  <a:lnTo>
                    <a:pt x="70" y="118"/>
                  </a:lnTo>
                  <a:lnTo>
                    <a:pt x="70" y="113"/>
                  </a:lnTo>
                  <a:lnTo>
                    <a:pt x="65" y="113"/>
                  </a:lnTo>
                  <a:lnTo>
                    <a:pt x="59" y="113"/>
                  </a:lnTo>
                  <a:lnTo>
                    <a:pt x="59" y="107"/>
                  </a:lnTo>
                  <a:lnTo>
                    <a:pt x="53" y="107"/>
                  </a:lnTo>
                  <a:lnTo>
                    <a:pt x="53" y="100"/>
                  </a:lnTo>
                  <a:lnTo>
                    <a:pt x="53" y="107"/>
                  </a:lnTo>
                  <a:lnTo>
                    <a:pt x="53" y="100"/>
                  </a:lnTo>
                  <a:lnTo>
                    <a:pt x="47" y="100"/>
                  </a:lnTo>
                  <a:lnTo>
                    <a:pt x="47" y="107"/>
                  </a:lnTo>
                  <a:lnTo>
                    <a:pt x="41" y="107"/>
                  </a:lnTo>
                  <a:lnTo>
                    <a:pt x="36" y="107"/>
                  </a:lnTo>
                  <a:lnTo>
                    <a:pt x="29" y="107"/>
                  </a:lnTo>
                  <a:lnTo>
                    <a:pt x="24" y="107"/>
                  </a:lnTo>
                  <a:lnTo>
                    <a:pt x="24" y="113"/>
                  </a:lnTo>
                  <a:lnTo>
                    <a:pt x="24" y="107"/>
                  </a:lnTo>
                  <a:lnTo>
                    <a:pt x="24" y="100"/>
                  </a:lnTo>
                  <a:lnTo>
                    <a:pt x="24" y="95"/>
                  </a:lnTo>
                  <a:lnTo>
                    <a:pt x="18" y="95"/>
                  </a:lnTo>
                  <a:lnTo>
                    <a:pt x="11" y="95"/>
                  </a:lnTo>
                  <a:lnTo>
                    <a:pt x="11" y="100"/>
                  </a:lnTo>
                  <a:lnTo>
                    <a:pt x="6" y="100"/>
                  </a:lnTo>
                  <a:lnTo>
                    <a:pt x="6" y="95"/>
                  </a:lnTo>
                  <a:lnTo>
                    <a:pt x="6" y="89"/>
                  </a:lnTo>
                  <a:lnTo>
                    <a:pt x="0" y="89"/>
                  </a:lnTo>
                  <a:lnTo>
                    <a:pt x="0" y="83"/>
                  </a:lnTo>
                  <a:lnTo>
                    <a:pt x="0" y="77"/>
                  </a:lnTo>
                  <a:lnTo>
                    <a:pt x="6" y="77"/>
                  </a:lnTo>
                  <a:lnTo>
                    <a:pt x="6" y="72"/>
                  </a:lnTo>
                  <a:lnTo>
                    <a:pt x="6" y="65"/>
                  </a:lnTo>
                  <a:lnTo>
                    <a:pt x="0" y="65"/>
                  </a:lnTo>
                  <a:lnTo>
                    <a:pt x="6" y="65"/>
                  </a:lnTo>
                  <a:lnTo>
                    <a:pt x="6" y="59"/>
                  </a:lnTo>
                  <a:lnTo>
                    <a:pt x="6" y="54"/>
                  </a:lnTo>
                  <a:lnTo>
                    <a:pt x="11" y="54"/>
                  </a:lnTo>
                  <a:lnTo>
                    <a:pt x="6" y="54"/>
                  </a:lnTo>
                  <a:lnTo>
                    <a:pt x="11" y="54"/>
                  </a:lnTo>
                  <a:lnTo>
                    <a:pt x="6" y="54"/>
                  </a:lnTo>
                  <a:lnTo>
                    <a:pt x="11" y="54"/>
                  </a:lnTo>
                  <a:lnTo>
                    <a:pt x="6" y="54"/>
                  </a:lnTo>
                  <a:lnTo>
                    <a:pt x="6" y="48"/>
                  </a:lnTo>
                  <a:lnTo>
                    <a:pt x="6" y="42"/>
                  </a:lnTo>
                  <a:lnTo>
                    <a:pt x="11" y="42"/>
                  </a:lnTo>
                  <a:lnTo>
                    <a:pt x="18" y="42"/>
                  </a:lnTo>
                  <a:lnTo>
                    <a:pt x="24" y="42"/>
                  </a:lnTo>
                  <a:lnTo>
                    <a:pt x="24" y="36"/>
                  </a:lnTo>
                  <a:lnTo>
                    <a:pt x="24" y="30"/>
                  </a:lnTo>
                  <a:lnTo>
                    <a:pt x="24" y="24"/>
                  </a:lnTo>
                  <a:lnTo>
                    <a:pt x="24" y="18"/>
                  </a:lnTo>
                  <a:lnTo>
                    <a:pt x="24" y="13"/>
                  </a:lnTo>
                  <a:lnTo>
                    <a:pt x="24" y="6"/>
                  </a:lnTo>
                  <a:lnTo>
                    <a:pt x="29" y="6"/>
                  </a:lnTo>
                  <a:lnTo>
                    <a:pt x="29" y="13"/>
                  </a:lnTo>
                  <a:lnTo>
                    <a:pt x="36" y="13"/>
                  </a:lnTo>
                  <a:lnTo>
                    <a:pt x="36" y="18"/>
                  </a:lnTo>
                  <a:lnTo>
                    <a:pt x="41" y="18"/>
                  </a:lnTo>
                  <a:lnTo>
                    <a:pt x="41" y="24"/>
                  </a:lnTo>
                  <a:lnTo>
                    <a:pt x="41" y="18"/>
                  </a:lnTo>
                  <a:lnTo>
                    <a:pt x="41" y="13"/>
                  </a:lnTo>
                  <a:lnTo>
                    <a:pt x="47" y="13"/>
                  </a:lnTo>
                  <a:close/>
                </a:path>
              </a:pathLst>
            </a:custGeom>
            <a:solidFill>
              <a:srgbClr val="B4C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8" name="Freeform 32">
              <a:extLst>
                <a:ext uri="{FF2B5EF4-FFF2-40B4-BE49-F238E27FC236}">
                  <a16:creationId xmlns:a16="http://schemas.microsoft.com/office/drawing/2014/main" id="{A2FB65C0-5105-BDE9-838C-E511A758E844}"/>
                </a:ext>
              </a:extLst>
            </p:cNvPr>
            <p:cNvSpPr>
              <a:spLocks/>
            </p:cNvSpPr>
            <p:nvPr/>
          </p:nvSpPr>
          <p:spPr bwMode="auto">
            <a:xfrm>
              <a:off x="5286375" y="3114675"/>
              <a:ext cx="176212" cy="187325"/>
            </a:xfrm>
            <a:custGeom>
              <a:avLst/>
              <a:gdLst>
                <a:gd name="T0" fmla="*/ 47 w 111"/>
                <a:gd name="T1" fmla="*/ 0 h 118"/>
                <a:gd name="T2" fmla="*/ 53 w 111"/>
                <a:gd name="T3" fmla="*/ 0 h 118"/>
                <a:gd name="T4" fmla="*/ 53 w 111"/>
                <a:gd name="T5" fmla="*/ 6 h 118"/>
                <a:gd name="T6" fmla="*/ 47 w 111"/>
                <a:gd name="T7" fmla="*/ 6 h 118"/>
                <a:gd name="T8" fmla="*/ 53 w 111"/>
                <a:gd name="T9" fmla="*/ 6 h 118"/>
                <a:gd name="T10" fmla="*/ 65 w 111"/>
                <a:gd name="T11" fmla="*/ 6 h 118"/>
                <a:gd name="T12" fmla="*/ 59 w 111"/>
                <a:gd name="T13" fmla="*/ 18 h 118"/>
                <a:gd name="T14" fmla="*/ 65 w 111"/>
                <a:gd name="T15" fmla="*/ 30 h 118"/>
                <a:gd name="T16" fmla="*/ 70 w 111"/>
                <a:gd name="T17" fmla="*/ 30 h 118"/>
                <a:gd name="T18" fmla="*/ 88 w 111"/>
                <a:gd name="T19" fmla="*/ 30 h 118"/>
                <a:gd name="T20" fmla="*/ 88 w 111"/>
                <a:gd name="T21" fmla="*/ 48 h 118"/>
                <a:gd name="T22" fmla="*/ 88 w 111"/>
                <a:gd name="T23" fmla="*/ 54 h 118"/>
                <a:gd name="T24" fmla="*/ 88 w 111"/>
                <a:gd name="T25" fmla="*/ 59 h 118"/>
                <a:gd name="T26" fmla="*/ 94 w 111"/>
                <a:gd name="T27" fmla="*/ 59 h 118"/>
                <a:gd name="T28" fmla="*/ 94 w 111"/>
                <a:gd name="T29" fmla="*/ 65 h 118"/>
                <a:gd name="T30" fmla="*/ 94 w 111"/>
                <a:gd name="T31" fmla="*/ 72 h 118"/>
                <a:gd name="T32" fmla="*/ 100 w 111"/>
                <a:gd name="T33" fmla="*/ 83 h 118"/>
                <a:gd name="T34" fmla="*/ 106 w 111"/>
                <a:gd name="T35" fmla="*/ 95 h 118"/>
                <a:gd name="T36" fmla="*/ 111 w 111"/>
                <a:gd name="T37" fmla="*/ 107 h 118"/>
                <a:gd name="T38" fmla="*/ 94 w 111"/>
                <a:gd name="T39" fmla="*/ 107 h 118"/>
                <a:gd name="T40" fmla="*/ 83 w 111"/>
                <a:gd name="T41" fmla="*/ 113 h 118"/>
                <a:gd name="T42" fmla="*/ 77 w 111"/>
                <a:gd name="T43" fmla="*/ 113 h 118"/>
                <a:gd name="T44" fmla="*/ 70 w 111"/>
                <a:gd name="T45" fmla="*/ 113 h 118"/>
                <a:gd name="T46" fmla="*/ 59 w 111"/>
                <a:gd name="T47" fmla="*/ 107 h 118"/>
                <a:gd name="T48" fmla="*/ 53 w 111"/>
                <a:gd name="T49" fmla="*/ 107 h 118"/>
                <a:gd name="T50" fmla="*/ 47 w 111"/>
                <a:gd name="T51" fmla="*/ 107 h 118"/>
                <a:gd name="T52" fmla="*/ 29 w 111"/>
                <a:gd name="T53" fmla="*/ 107 h 118"/>
                <a:gd name="T54" fmla="*/ 24 w 111"/>
                <a:gd name="T55" fmla="*/ 107 h 118"/>
                <a:gd name="T56" fmla="*/ 18 w 111"/>
                <a:gd name="T57" fmla="*/ 95 h 118"/>
                <a:gd name="T58" fmla="*/ 6 w 111"/>
                <a:gd name="T59" fmla="*/ 100 h 118"/>
                <a:gd name="T60" fmla="*/ 0 w 111"/>
                <a:gd name="T61" fmla="*/ 89 h 118"/>
                <a:gd name="T62" fmla="*/ 6 w 111"/>
                <a:gd name="T63" fmla="*/ 77 h 118"/>
                <a:gd name="T64" fmla="*/ 0 w 111"/>
                <a:gd name="T65" fmla="*/ 65 h 118"/>
                <a:gd name="T66" fmla="*/ 6 w 111"/>
                <a:gd name="T67" fmla="*/ 54 h 118"/>
                <a:gd name="T68" fmla="*/ 11 w 111"/>
                <a:gd name="T69" fmla="*/ 54 h 118"/>
                <a:gd name="T70" fmla="*/ 6 w 111"/>
                <a:gd name="T71" fmla="*/ 54 h 118"/>
                <a:gd name="T72" fmla="*/ 11 w 111"/>
                <a:gd name="T73" fmla="*/ 42 h 118"/>
                <a:gd name="T74" fmla="*/ 24 w 111"/>
                <a:gd name="T75" fmla="*/ 36 h 118"/>
                <a:gd name="T76" fmla="*/ 24 w 111"/>
                <a:gd name="T77" fmla="*/ 18 h 118"/>
                <a:gd name="T78" fmla="*/ 29 w 111"/>
                <a:gd name="T79" fmla="*/ 6 h 118"/>
                <a:gd name="T80" fmla="*/ 36 w 111"/>
                <a:gd name="T81" fmla="*/ 18 h 118"/>
                <a:gd name="T82" fmla="*/ 41 w 111"/>
                <a:gd name="T83" fmla="*/ 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118">
                  <a:moveTo>
                    <a:pt x="47" y="13"/>
                  </a:moveTo>
                  <a:lnTo>
                    <a:pt x="47" y="6"/>
                  </a:lnTo>
                  <a:lnTo>
                    <a:pt x="47" y="0"/>
                  </a:lnTo>
                  <a:lnTo>
                    <a:pt x="47" y="6"/>
                  </a:lnTo>
                  <a:lnTo>
                    <a:pt x="47" y="0"/>
                  </a:lnTo>
                  <a:lnTo>
                    <a:pt x="53" y="0"/>
                  </a:lnTo>
                  <a:lnTo>
                    <a:pt x="53" y="6"/>
                  </a:lnTo>
                  <a:lnTo>
                    <a:pt x="53" y="0"/>
                  </a:lnTo>
                  <a:lnTo>
                    <a:pt x="53" y="6"/>
                  </a:lnTo>
                  <a:lnTo>
                    <a:pt x="53" y="0"/>
                  </a:lnTo>
                  <a:lnTo>
                    <a:pt x="53" y="6"/>
                  </a:lnTo>
                  <a:lnTo>
                    <a:pt x="47" y="6"/>
                  </a:lnTo>
                  <a:lnTo>
                    <a:pt x="53" y="6"/>
                  </a:lnTo>
                  <a:lnTo>
                    <a:pt x="47" y="6"/>
                  </a:lnTo>
                  <a:lnTo>
                    <a:pt x="53" y="6"/>
                  </a:lnTo>
                  <a:lnTo>
                    <a:pt x="53" y="0"/>
                  </a:lnTo>
                  <a:lnTo>
                    <a:pt x="59" y="6"/>
                  </a:lnTo>
                  <a:lnTo>
                    <a:pt x="65" y="6"/>
                  </a:lnTo>
                  <a:lnTo>
                    <a:pt x="65" y="13"/>
                  </a:lnTo>
                  <a:lnTo>
                    <a:pt x="59" y="13"/>
                  </a:lnTo>
                  <a:lnTo>
                    <a:pt x="59" y="18"/>
                  </a:lnTo>
                  <a:lnTo>
                    <a:pt x="59" y="24"/>
                  </a:lnTo>
                  <a:lnTo>
                    <a:pt x="65" y="24"/>
                  </a:lnTo>
                  <a:lnTo>
                    <a:pt x="65" y="30"/>
                  </a:lnTo>
                  <a:lnTo>
                    <a:pt x="65" y="36"/>
                  </a:lnTo>
                  <a:lnTo>
                    <a:pt x="70" y="36"/>
                  </a:lnTo>
                  <a:lnTo>
                    <a:pt x="70" y="30"/>
                  </a:lnTo>
                  <a:lnTo>
                    <a:pt x="77" y="30"/>
                  </a:lnTo>
                  <a:lnTo>
                    <a:pt x="83" y="30"/>
                  </a:lnTo>
                  <a:lnTo>
                    <a:pt x="88" y="30"/>
                  </a:lnTo>
                  <a:lnTo>
                    <a:pt x="88" y="36"/>
                  </a:lnTo>
                  <a:lnTo>
                    <a:pt x="88" y="42"/>
                  </a:lnTo>
                  <a:lnTo>
                    <a:pt x="88" y="48"/>
                  </a:lnTo>
                  <a:lnTo>
                    <a:pt x="83" y="48"/>
                  </a:lnTo>
                  <a:lnTo>
                    <a:pt x="83" y="54"/>
                  </a:lnTo>
                  <a:lnTo>
                    <a:pt x="88" y="54"/>
                  </a:lnTo>
                  <a:lnTo>
                    <a:pt x="88" y="59"/>
                  </a:lnTo>
                  <a:lnTo>
                    <a:pt x="83" y="59"/>
                  </a:lnTo>
                  <a:lnTo>
                    <a:pt x="88" y="59"/>
                  </a:lnTo>
                  <a:lnTo>
                    <a:pt x="88" y="65"/>
                  </a:lnTo>
                  <a:lnTo>
                    <a:pt x="88" y="59"/>
                  </a:lnTo>
                  <a:lnTo>
                    <a:pt x="94" y="59"/>
                  </a:lnTo>
                  <a:lnTo>
                    <a:pt x="100" y="59"/>
                  </a:lnTo>
                  <a:lnTo>
                    <a:pt x="94" y="59"/>
                  </a:lnTo>
                  <a:lnTo>
                    <a:pt x="94" y="65"/>
                  </a:lnTo>
                  <a:lnTo>
                    <a:pt x="100" y="65"/>
                  </a:lnTo>
                  <a:lnTo>
                    <a:pt x="94" y="65"/>
                  </a:lnTo>
                  <a:lnTo>
                    <a:pt x="94" y="72"/>
                  </a:lnTo>
                  <a:lnTo>
                    <a:pt x="100" y="72"/>
                  </a:lnTo>
                  <a:lnTo>
                    <a:pt x="100" y="77"/>
                  </a:lnTo>
                  <a:lnTo>
                    <a:pt x="100" y="83"/>
                  </a:lnTo>
                  <a:lnTo>
                    <a:pt x="100" y="89"/>
                  </a:lnTo>
                  <a:lnTo>
                    <a:pt x="106" y="89"/>
                  </a:lnTo>
                  <a:lnTo>
                    <a:pt x="106" y="95"/>
                  </a:lnTo>
                  <a:lnTo>
                    <a:pt x="106" y="100"/>
                  </a:lnTo>
                  <a:lnTo>
                    <a:pt x="111" y="100"/>
                  </a:lnTo>
                  <a:lnTo>
                    <a:pt x="111" y="107"/>
                  </a:lnTo>
                  <a:lnTo>
                    <a:pt x="106" y="107"/>
                  </a:lnTo>
                  <a:lnTo>
                    <a:pt x="100" y="107"/>
                  </a:lnTo>
                  <a:lnTo>
                    <a:pt x="94" y="107"/>
                  </a:lnTo>
                  <a:lnTo>
                    <a:pt x="94" y="113"/>
                  </a:lnTo>
                  <a:lnTo>
                    <a:pt x="88" y="113"/>
                  </a:lnTo>
                  <a:lnTo>
                    <a:pt x="83" y="113"/>
                  </a:lnTo>
                  <a:lnTo>
                    <a:pt x="83" y="107"/>
                  </a:lnTo>
                  <a:lnTo>
                    <a:pt x="83" y="113"/>
                  </a:lnTo>
                  <a:lnTo>
                    <a:pt x="77" y="113"/>
                  </a:lnTo>
                  <a:lnTo>
                    <a:pt x="77" y="118"/>
                  </a:lnTo>
                  <a:lnTo>
                    <a:pt x="70" y="118"/>
                  </a:lnTo>
                  <a:lnTo>
                    <a:pt x="70" y="113"/>
                  </a:lnTo>
                  <a:lnTo>
                    <a:pt x="65" y="113"/>
                  </a:lnTo>
                  <a:lnTo>
                    <a:pt x="59" y="113"/>
                  </a:lnTo>
                  <a:lnTo>
                    <a:pt x="59" y="107"/>
                  </a:lnTo>
                  <a:lnTo>
                    <a:pt x="53" y="107"/>
                  </a:lnTo>
                  <a:lnTo>
                    <a:pt x="53" y="100"/>
                  </a:lnTo>
                  <a:lnTo>
                    <a:pt x="53" y="107"/>
                  </a:lnTo>
                  <a:lnTo>
                    <a:pt x="53" y="100"/>
                  </a:lnTo>
                  <a:lnTo>
                    <a:pt x="47" y="100"/>
                  </a:lnTo>
                  <a:lnTo>
                    <a:pt x="47" y="107"/>
                  </a:lnTo>
                  <a:lnTo>
                    <a:pt x="41" y="107"/>
                  </a:lnTo>
                  <a:lnTo>
                    <a:pt x="36" y="107"/>
                  </a:lnTo>
                  <a:lnTo>
                    <a:pt x="29" y="107"/>
                  </a:lnTo>
                  <a:lnTo>
                    <a:pt x="24" y="107"/>
                  </a:lnTo>
                  <a:lnTo>
                    <a:pt x="24" y="113"/>
                  </a:lnTo>
                  <a:lnTo>
                    <a:pt x="24" y="107"/>
                  </a:lnTo>
                  <a:lnTo>
                    <a:pt x="24" y="100"/>
                  </a:lnTo>
                  <a:lnTo>
                    <a:pt x="24" y="95"/>
                  </a:lnTo>
                  <a:lnTo>
                    <a:pt x="18" y="95"/>
                  </a:lnTo>
                  <a:lnTo>
                    <a:pt x="11" y="95"/>
                  </a:lnTo>
                  <a:lnTo>
                    <a:pt x="11" y="100"/>
                  </a:lnTo>
                  <a:lnTo>
                    <a:pt x="6" y="100"/>
                  </a:lnTo>
                  <a:lnTo>
                    <a:pt x="6" y="95"/>
                  </a:lnTo>
                  <a:lnTo>
                    <a:pt x="6" y="89"/>
                  </a:lnTo>
                  <a:lnTo>
                    <a:pt x="0" y="89"/>
                  </a:lnTo>
                  <a:lnTo>
                    <a:pt x="0" y="83"/>
                  </a:lnTo>
                  <a:lnTo>
                    <a:pt x="0" y="77"/>
                  </a:lnTo>
                  <a:lnTo>
                    <a:pt x="6" y="77"/>
                  </a:lnTo>
                  <a:lnTo>
                    <a:pt x="6" y="72"/>
                  </a:lnTo>
                  <a:lnTo>
                    <a:pt x="6" y="65"/>
                  </a:lnTo>
                  <a:lnTo>
                    <a:pt x="0" y="65"/>
                  </a:lnTo>
                  <a:lnTo>
                    <a:pt x="6" y="65"/>
                  </a:lnTo>
                  <a:lnTo>
                    <a:pt x="6" y="59"/>
                  </a:lnTo>
                  <a:lnTo>
                    <a:pt x="6" y="54"/>
                  </a:lnTo>
                  <a:lnTo>
                    <a:pt x="11" y="54"/>
                  </a:lnTo>
                  <a:lnTo>
                    <a:pt x="6" y="54"/>
                  </a:lnTo>
                  <a:lnTo>
                    <a:pt x="11" y="54"/>
                  </a:lnTo>
                  <a:lnTo>
                    <a:pt x="6" y="54"/>
                  </a:lnTo>
                  <a:lnTo>
                    <a:pt x="11" y="54"/>
                  </a:lnTo>
                  <a:lnTo>
                    <a:pt x="6" y="54"/>
                  </a:lnTo>
                  <a:lnTo>
                    <a:pt x="6" y="48"/>
                  </a:lnTo>
                  <a:lnTo>
                    <a:pt x="6" y="42"/>
                  </a:lnTo>
                  <a:lnTo>
                    <a:pt x="11" y="42"/>
                  </a:lnTo>
                  <a:lnTo>
                    <a:pt x="18" y="42"/>
                  </a:lnTo>
                  <a:lnTo>
                    <a:pt x="24" y="42"/>
                  </a:lnTo>
                  <a:lnTo>
                    <a:pt x="24" y="36"/>
                  </a:lnTo>
                  <a:lnTo>
                    <a:pt x="24" y="30"/>
                  </a:lnTo>
                  <a:lnTo>
                    <a:pt x="24" y="24"/>
                  </a:lnTo>
                  <a:lnTo>
                    <a:pt x="24" y="18"/>
                  </a:lnTo>
                  <a:lnTo>
                    <a:pt x="24" y="13"/>
                  </a:lnTo>
                  <a:lnTo>
                    <a:pt x="24" y="6"/>
                  </a:lnTo>
                  <a:lnTo>
                    <a:pt x="29" y="6"/>
                  </a:lnTo>
                  <a:lnTo>
                    <a:pt x="29" y="13"/>
                  </a:lnTo>
                  <a:lnTo>
                    <a:pt x="36" y="13"/>
                  </a:lnTo>
                  <a:lnTo>
                    <a:pt x="36" y="18"/>
                  </a:lnTo>
                  <a:lnTo>
                    <a:pt x="41" y="18"/>
                  </a:lnTo>
                  <a:lnTo>
                    <a:pt x="41" y="24"/>
                  </a:lnTo>
                  <a:lnTo>
                    <a:pt x="41" y="18"/>
                  </a:lnTo>
                  <a:lnTo>
                    <a:pt x="41" y="13"/>
                  </a:lnTo>
                  <a:lnTo>
                    <a:pt x="47" y="13"/>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9" name="Freeform 33">
              <a:extLst>
                <a:ext uri="{FF2B5EF4-FFF2-40B4-BE49-F238E27FC236}">
                  <a16:creationId xmlns:a16="http://schemas.microsoft.com/office/drawing/2014/main" id="{E0481A38-A2DE-8AC6-1F63-A4F70A4F497A}"/>
                </a:ext>
              </a:extLst>
            </p:cNvPr>
            <p:cNvSpPr>
              <a:spLocks/>
            </p:cNvSpPr>
            <p:nvPr/>
          </p:nvSpPr>
          <p:spPr bwMode="auto">
            <a:xfrm>
              <a:off x="5257800" y="1987550"/>
              <a:ext cx="1104900" cy="508000"/>
            </a:xfrm>
            <a:custGeom>
              <a:avLst/>
              <a:gdLst>
                <a:gd name="T0" fmla="*/ 507 w 696"/>
                <a:gd name="T1" fmla="*/ 6 h 320"/>
                <a:gd name="T2" fmla="*/ 549 w 696"/>
                <a:gd name="T3" fmla="*/ 6 h 320"/>
                <a:gd name="T4" fmla="*/ 590 w 696"/>
                <a:gd name="T5" fmla="*/ 6 h 320"/>
                <a:gd name="T6" fmla="*/ 631 w 696"/>
                <a:gd name="T7" fmla="*/ 6 h 320"/>
                <a:gd name="T8" fmla="*/ 666 w 696"/>
                <a:gd name="T9" fmla="*/ 13 h 320"/>
                <a:gd name="T10" fmla="*/ 690 w 696"/>
                <a:gd name="T11" fmla="*/ 31 h 320"/>
                <a:gd name="T12" fmla="*/ 684 w 696"/>
                <a:gd name="T13" fmla="*/ 42 h 320"/>
                <a:gd name="T14" fmla="*/ 655 w 696"/>
                <a:gd name="T15" fmla="*/ 42 h 320"/>
                <a:gd name="T16" fmla="*/ 642 w 696"/>
                <a:gd name="T17" fmla="*/ 72 h 320"/>
                <a:gd name="T18" fmla="*/ 631 w 696"/>
                <a:gd name="T19" fmla="*/ 90 h 320"/>
                <a:gd name="T20" fmla="*/ 625 w 696"/>
                <a:gd name="T21" fmla="*/ 106 h 320"/>
                <a:gd name="T22" fmla="*/ 607 w 696"/>
                <a:gd name="T23" fmla="*/ 131 h 320"/>
                <a:gd name="T24" fmla="*/ 590 w 696"/>
                <a:gd name="T25" fmla="*/ 142 h 320"/>
                <a:gd name="T26" fmla="*/ 572 w 696"/>
                <a:gd name="T27" fmla="*/ 160 h 320"/>
                <a:gd name="T28" fmla="*/ 554 w 696"/>
                <a:gd name="T29" fmla="*/ 160 h 320"/>
                <a:gd name="T30" fmla="*/ 560 w 696"/>
                <a:gd name="T31" fmla="*/ 184 h 320"/>
                <a:gd name="T32" fmla="*/ 549 w 696"/>
                <a:gd name="T33" fmla="*/ 190 h 320"/>
                <a:gd name="T34" fmla="*/ 536 w 696"/>
                <a:gd name="T35" fmla="*/ 208 h 320"/>
                <a:gd name="T36" fmla="*/ 519 w 696"/>
                <a:gd name="T37" fmla="*/ 219 h 320"/>
                <a:gd name="T38" fmla="*/ 507 w 696"/>
                <a:gd name="T39" fmla="*/ 243 h 320"/>
                <a:gd name="T40" fmla="*/ 490 w 696"/>
                <a:gd name="T41" fmla="*/ 255 h 320"/>
                <a:gd name="T42" fmla="*/ 477 w 696"/>
                <a:gd name="T43" fmla="*/ 260 h 320"/>
                <a:gd name="T44" fmla="*/ 454 w 696"/>
                <a:gd name="T45" fmla="*/ 267 h 320"/>
                <a:gd name="T46" fmla="*/ 436 w 696"/>
                <a:gd name="T47" fmla="*/ 278 h 320"/>
                <a:gd name="T48" fmla="*/ 418 w 696"/>
                <a:gd name="T49" fmla="*/ 291 h 320"/>
                <a:gd name="T50" fmla="*/ 400 w 696"/>
                <a:gd name="T51" fmla="*/ 308 h 320"/>
                <a:gd name="T52" fmla="*/ 395 w 696"/>
                <a:gd name="T53" fmla="*/ 320 h 320"/>
                <a:gd name="T54" fmla="*/ 371 w 696"/>
                <a:gd name="T55" fmla="*/ 314 h 320"/>
                <a:gd name="T56" fmla="*/ 348 w 696"/>
                <a:gd name="T57" fmla="*/ 296 h 320"/>
                <a:gd name="T58" fmla="*/ 318 w 696"/>
                <a:gd name="T59" fmla="*/ 296 h 320"/>
                <a:gd name="T60" fmla="*/ 318 w 696"/>
                <a:gd name="T61" fmla="*/ 267 h 320"/>
                <a:gd name="T62" fmla="*/ 301 w 696"/>
                <a:gd name="T63" fmla="*/ 249 h 320"/>
                <a:gd name="T64" fmla="*/ 283 w 696"/>
                <a:gd name="T65" fmla="*/ 225 h 320"/>
                <a:gd name="T66" fmla="*/ 260 w 696"/>
                <a:gd name="T67" fmla="*/ 231 h 320"/>
                <a:gd name="T68" fmla="*/ 224 w 696"/>
                <a:gd name="T69" fmla="*/ 225 h 320"/>
                <a:gd name="T70" fmla="*/ 177 w 696"/>
                <a:gd name="T71" fmla="*/ 225 h 320"/>
                <a:gd name="T72" fmla="*/ 136 w 696"/>
                <a:gd name="T73" fmla="*/ 225 h 320"/>
                <a:gd name="T74" fmla="*/ 95 w 696"/>
                <a:gd name="T75" fmla="*/ 225 h 320"/>
                <a:gd name="T76" fmla="*/ 41 w 696"/>
                <a:gd name="T77" fmla="*/ 219 h 320"/>
                <a:gd name="T78" fmla="*/ 6 w 696"/>
                <a:gd name="T79" fmla="*/ 214 h 320"/>
                <a:gd name="T80" fmla="*/ 6 w 696"/>
                <a:gd name="T81" fmla="*/ 166 h 320"/>
                <a:gd name="T82" fmla="*/ 0 w 696"/>
                <a:gd name="T83" fmla="*/ 131 h 320"/>
                <a:gd name="T84" fmla="*/ 6 w 696"/>
                <a:gd name="T85" fmla="*/ 90 h 320"/>
                <a:gd name="T86" fmla="*/ 6 w 696"/>
                <a:gd name="T87" fmla="*/ 47 h 320"/>
                <a:gd name="T88" fmla="*/ 11 w 696"/>
                <a:gd name="T89" fmla="*/ 6 h 320"/>
                <a:gd name="T90" fmla="*/ 53 w 696"/>
                <a:gd name="T91" fmla="*/ 6 h 320"/>
                <a:gd name="T92" fmla="*/ 95 w 696"/>
                <a:gd name="T93" fmla="*/ 6 h 320"/>
                <a:gd name="T94" fmla="*/ 142 w 696"/>
                <a:gd name="T95" fmla="*/ 13 h 320"/>
                <a:gd name="T96" fmla="*/ 183 w 696"/>
                <a:gd name="T97" fmla="*/ 13 h 320"/>
                <a:gd name="T98" fmla="*/ 224 w 696"/>
                <a:gd name="T99" fmla="*/ 13 h 320"/>
                <a:gd name="T100" fmla="*/ 265 w 696"/>
                <a:gd name="T101" fmla="*/ 13 h 320"/>
                <a:gd name="T102" fmla="*/ 312 w 696"/>
                <a:gd name="T103" fmla="*/ 13 h 320"/>
                <a:gd name="T104" fmla="*/ 342 w 696"/>
                <a:gd name="T105" fmla="*/ 6 h 320"/>
                <a:gd name="T106" fmla="*/ 384 w 696"/>
                <a:gd name="T107" fmla="*/ 6 h 320"/>
                <a:gd name="T108" fmla="*/ 430 w 696"/>
                <a:gd name="T109" fmla="*/ 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96" h="320">
                  <a:moveTo>
                    <a:pt x="459" y="6"/>
                  </a:moveTo>
                  <a:lnTo>
                    <a:pt x="466" y="6"/>
                  </a:lnTo>
                  <a:lnTo>
                    <a:pt x="472" y="6"/>
                  </a:lnTo>
                  <a:lnTo>
                    <a:pt x="483" y="6"/>
                  </a:lnTo>
                  <a:lnTo>
                    <a:pt x="490" y="6"/>
                  </a:lnTo>
                  <a:lnTo>
                    <a:pt x="495" y="6"/>
                  </a:lnTo>
                  <a:lnTo>
                    <a:pt x="507" y="6"/>
                  </a:lnTo>
                  <a:lnTo>
                    <a:pt x="513" y="6"/>
                  </a:lnTo>
                  <a:lnTo>
                    <a:pt x="519" y="6"/>
                  </a:lnTo>
                  <a:lnTo>
                    <a:pt x="524" y="6"/>
                  </a:lnTo>
                  <a:lnTo>
                    <a:pt x="531" y="6"/>
                  </a:lnTo>
                  <a:lnTo>
                    <a:pt x="536" y="6"/>
                  </a:lnTo>
                  <a:lnTo>
                    <a:pt x="542" y="6"/>
                  </a:lnTo>
                  <a:lnTo>
                    <a:pt x="549" y="6"/>
                  </a:lnTo>
                  <a:lnTo>
                    <a:pt x="554" y="6"/>
                  </a:lnTo>
                  <a:lnTo>
                    <a:pt x="560" y="6"/>
                  </a:lnTo>
                  <a:lnTo>
                    <a:pt x="565" y="6"/>
                  </a:lnTo>
                  <a:lnTo>
                    <a:pt x="572" y="6"/>
                  </a:lnTo>
                  <a:lnTo>
                    <a:pt x="578" y="6"/>
                  </a:lnTo>
                  <a:lnTo>
                    <a:pt x="583" y="6"/>
                  </a:lnTo>
                  <a:lnTo>
                    <a:pt x="590" y="6"/>
                  </a:lnTo>
                  <a:lnTo>
                    <a:pt x="596" y="6"/>
                  </a:lnTo>
                  <a:lnTo>
                    <a:pt x="601" y="6"/>
                  </a:lnTo>
                  <a:lnTo>
                    <a:pt x="607" y="6"/>
                  </a:lnTo>
                  <a:lnTo>
                    <a:pt x="613" y="6"/>
                  </a:lnTo>
                  <a:lnTo>
                    <a:pt x="619" y="6"/>
                  </a:lnTo>
                  <a:lnTo>
                    <a:pt x="625" y="6"/>
                  </a:lnTo>
                  <a:lnTo>
                    <a:pt x="631" y="6"/>
                  </a:lnTo>
                  <a:lnTo>
                    <a:pt x="637" y="6"/>
                  </a:lnTo>
                  <a:lnTo>
                    <a:pt x="637" y="13"/>
                  </a:lnTo>
                  <a:lnTo>
                    <a:pt x="642" y="13"/>
                  </a:lnTo>
                  <a:lnTo>
                    <a:pt x="649" y="13"/>
                  </a:lnTo>
                  <a:lnTo>
                    <a:pt x="655" y="13"/>
                  </a:lnTo>
                  <a:lnTo>
                    <a:pt x="660" y="13"/>
                  </a:lnTo>
                  <a:lnTo>
                    <a:pt x="666" y="13"/>
                  </a:lnTo>
                  <a:lnTo>
                    <a:pt x="673" y="13"/>
                  </a:lnTo>
                  <a:lnTo>
                    <a:pt x="678" y="13"/>
                  </a:lnTo>
                  <a:lnTo>
                    <a:pt x="678" y="18"/>
                  </a:lnTo>
                  <a:lnTo>
                    <a:pt x="684" y="18"/>
                  </a:lnTo>
                  <a:lnTo>
                    <a:pt x="690" y="18"/>
                  </a:lnTo>
                  <a:lnTo>
                    <a:pt x="690" y="24"/>
                  </a:lnTo>
                  <a:lnTo>
                    <a:pt x="690" y="31"/>
                  </a:lnTo>
                  <a:lnTo>
                    <a:pt x="696" y="31"/>
                  </a:lnTo>
                  <a:lnTo>
                    <a:pt x="696" y="36"/>
                  </a:lnTo>
                  <a:lnTo>
                    <a:pt x="690" y="36"/>
                  </a:lnTo>
                  <a:lnTo>
                    <a:pt x="696" y="36"/>
                  </a:lnTo>
                  <a:lnTo>
                    <a:pt x="696" y="42"/>
                  </a:lnTo>
                  <a:lnTo>
                    <a:pt x="690" y="42"/>
                  </a:lnTo>
                  <a:lnTo>
                    <a:pt x="684" y="42"/>
                  </a:lnTo>
                  <a:lnTo>
                    <a:pt x="678" y="42"/>
                  </a:lnTo>
                  <a:lnTo>
                    <a:pt x="673" y="42"/>
                  </a:lnTo>
                  <a:lnTo>
                    <a:pt x="673" y="47"/>
                  </a:lnTo>
                  <a:lnTo>
                    <a:pt x="666" y="47"/>
                  </a:lnTo>
                  <a:lnTo>
                    <a:pt x="666" y="42"/>
                  </a:lnTo>
                  <a:lnTo>
                    <a:pt x="660" y="42"/>
                  </a:lnTo>
                  <a:lnTo>
                    <a:pt x="655" y="42"/>
                  </a:lnTo>
                  <a:lnTo>
                    <a:pt x="655" y="47"/>
                  </a:lnTo>
                  <a:lnTo>
                    <a:pt x="655" y="54"/>
                  </a:lnTo>
                  <a:lnTo>
                    <a:pt x="655" y="60"/>
                  </a:lnTo>
                  <a:lnTo>
                    <a:pt x="655" y="65"/>
                  </a:lnTo>
                  <a:lnTo>
                    <a:pt x="649" y="65"/>
                  </a:lnTo>
                  <a:lnTo>
                    <a:pt x="642" y="65"/>
                  </a:lnTo>
                  <a:lnTo>
                    <a:pt x="642" y="72"/>
                  </a:lnTo>
                  <a:lnTo>
                    <a:pt x="637" y="72"/>
                  </a:lnTo>
                  <a:lnTo>
                    <a:pt x="642" y="72"/>
                  </a:lnTo>
                  <a:lnTo>
                    <a:pt x="642" y="78"/>
                  </a:lnTo>
                  <a:lnTo>
                    <a:pt x="637" y="78"/>
                  </a:lnTo>
                  <a:lnTo>
                    <a:pt x="637" y="83"/>
                  </a:lnTo>
                  <a:lnTo>
                    <a:pt x="631" y="83"/>
                  </a:lnTo>
                  <a:lnTo>
                    <a:pt x="631" y="90"/>
                  </a:lnTo>
                  <a:lnTo>
                    <a:pt x="637" y="90"/>
                  </a:lnTo>
                  <a:lnTo>
                    <a:pt x="642" y="90"/>
                  </a:lnTo>
                  <a:lnTo>
                    <a:pt x="637" y="95"/>
                  </a:lnTo>
                  <a:lnTo>
                    <a:pt x="631" y="95"/>
                  </a:lnTo>
                  <a:lnTo>
                    <a:pt x="631" y="101"/>
                  </a:lnTo>
                  <a:lnTo>
                    <a:pt x="625" y="101"/>
                  </a:lnTo>
                  <a:lnTo>
                    <a:pt x="625" y="106"/>
                  </a:lnTo>
                  <a:lnTo>
                    <a:pt x="625" y="113"/>
                  </a:lnTo>
                  <a:lnTo>
                    <a:pt x="619" y="113"/>
                  </a:lnTo>
                  <a:lnTo>
                    <a:pt x="619" y="119"/>
                  </a:lnTo>
                  <a:lnTo>
                    <a:pt x="613" y="119"/>
                  </a:lnTo>
                  <a:lnTo>
                    <a:pt x="613" y="124"/>
                  </a:lnTo>
                  <a:lnTo>
                    <a:pt x="607" y="124"/>
                  </a:lnTo>
                  <a:lnTo>
                    <a:pt x="607" y="131"/>
                  </a:lnTo>
                  <a:lnTo>
                    <a:pt x="607" y="137"/>
                  </a:lnTo>
                  <a:lnTo>
                    <a:pt x="601" y="137"/>
                  </a:lnTo>
                  <a:lnTo>
                    <a:pt x="601" y="142"/>
                  </a:lnTo>
                  <a:lnTo>
                    <a:pt x="601" y="137"/>
                  </a:lnTo>
                  <a:lnTo>
                    <a:pt x="596" y="137"/>
                  </a:lnTo>
                  <a:lnTo>
                    <a:pt x="590" y="137"/>
                  </a:lnTo>
                  <a:lnTo>
                    <a:pt x="590" y="142"/>
                  </a:lnTo>
                  <a:lnTo>
                    <a:pt x="583" y="142"/>
                  </a:lnTo>
                  <a:lnTo>
                    <a:pt x="583" y="149"/>
                  </a:lnTo>
                  <a:lnTo>
                    <a:pt x="583" y="142"/>
                  </a:lnTo>
                  <a:lnTo>
                    <a:pt x="578" y="142"/>
                  </a:lnTo>
                  <a:lnTo>
                    <a:pt x="578" y="149"/>
                  </a:lnTo>
                  <a:lnTo>
                    <a:pt x="578" y="154"/>
                  </a:lnTo>
                  <a:lnTo>
                    <a:pt x="572" y="160"/>
                  </a:lnTo>
                  <a:lnTo>
                    <a:pt x="565" y="160"/>
                  </a:lnTo>
                  <a:lnTo>
                    <a:pt x="560" y="160"/>
                  </a:lnTo>
                  <a:lnTo>
                    <a:pt x="560" y="166"/>
                  </a:lnTo>
                  <a:lnTo>
                    <a:pt x="554" y="166"/>
                  </a:lnTo>
                  <a:lnTo>
                    <a:pt x="554" y="160"/>
                  </a:lnTo>
                  <a:lnTo>
                    <a:pt x="554" y="154"/>
                  </a:lnTo>
                  <a:lnTo>
                    <a:pt x="554" y="160"/>
                  </a:lnTo>
                  <a:lnTo>
                    <a:pt x="549" y="160"/>
                  </a:lnTo>
                  <a:lnTo>
                    <a:pt x="549" y="166"/>
                  </a:lnTo>
                  <a:lnTo>
                    <a:pt x="549" y="172"/>
                  </a:lnTo>
                  <a:lnTo>
                    <a:pt x="554" y="172"/>
                  </a:lnTo>
                  <a:lnTo>
                    <a:pt x="554" y="178"/>
                  </a:lnTo>
                  <a:lnTo>
                    <a:pt x="560" y="178"/>
                  </a:lnTo>
                  <a:lnTo>
                    <a:pt x="560" y="184"/>
                  </a:lnTo>
                  <a:lnTo>
                    <a:pt x="554" y="184"/>
                  </a:lnTo>
                  <a:lnTo>
                    <a:pt x="554" y="178"/>
                  </a:lnTo>
                  <a:lnTo>
                    <a:pt x="549" y="178"/>
                  </a:lnTo>
                  <a:lnTo>
                    <a:pt x="549" y="184"/>
                  </a:lnTo>
                  <a:lnTo>
                    <a:pt x="542" y="184"/>
                  </a:lnTo>
                  <a:lnTo>
                    <a:pt x="542" y="190"/>
                  </a:lnTo>
                  <a:lnTo>
                    <a:pt x="549" y="190"/>
                  </a:lnTo>
                  <a:lnTo>
                    <a:pt x="549" y="196"/>
                  </a:lnTo>
                  <a:lnTo>
                    <a:pt x="549" y="201"/>
                  </a:lnTo>
                  <a:lnTo>
                    <a:pt x="542" y="201"/>
                  </a:lnTo>
                  <a:lnTo>
                    <a:pt x="542" y="196"/>
                  </a:lnTo>
                  <a:lnTo>
                    <a:pt x="536" y="196"/>
                  </a:lnTo>
                  <a:lnTo>
                    <a:pt x="536" y="201"/>
                  </a:lnTo>
                  <a:lnTo>
                    <a:pt x="536" y="208"/>
                  </a:lnTo>
                  <a:lnTo>
                    <a:pt x="531" y="208"/>
                  </a:lnTo>
                  <a:lnTo>
                    <a:pt x="531" y="214"/>
                  </a:lnTo>
                  <a:lnTo>
                    <a:pt x="524" y="214"/>
                  </a:lnTo>
                  <a:lnTo>
                    <a:pt x="524" y="219"/>
                  </a:lnTo>
                  <a:lnTo>
                    <a:pt x="524" y="225"/>
                  </a:lnTo>
                  <a:lnTo>
                    <a:pt x="519" y="225"/>
                  </a:lnTo>
                  <a:lnTo>
                    <a:pt x="519" y="219"/>
                  </a:lnTo>
                  <a:lnTo>
                    <a:pt x="519" y="225"/>
                  </a:lnTo>
                  <a:lnTo>
                    <a:pt x="513" y="225"/>
                  </a:lnTo>
                  <a:lnTo>
                    <a:pt x="519" y="225"/>
                  </a:lnTo>
                  <a:lnTo>
                    <a:pt x="513" y="231"/>
                  </a:lnTo>
                  <a:lnTo>
                    <a:pt x="513" y="237"/>
                  </a:lnTo>
                  <a:lnTo>
                    <a:pt x="507" y="237"/>
                  </a:lnTo>
                  <a:lnTo>
                    <a:pt x="507" y="243"/>
                  </a:lnTo>
                  <a:lnTo>
                    <a:pt x="501" y="243"/>
                  </a:lnTo>
                  <a:lnTo>
                    <a:pt x="495" y="243"/>
                  </a:lnTo>
                  <a:lnTo>
                    <a:pt x="495" y="249"/>
                  </a:lnTo>
                  <a:lnTo>
                    <a:pt x="501" y="249"/>
                  </a:lnTo>
                  <a:lnTo>
                    <a:pt x="495" y="249"/>
                  </a:lnTo>
                  <a:lnTo>
                    <a:pt x="495" y="255"/>
                  </a:lnTo>
                  <a:lnTo>
                    <a:pt x="490" y="255"/>
                  </a:lnTo>
                  <a:lnTo>
                    <a:pt x="483" y="255"/>
                  </a:lnTo>
                  <a:lnTo>
                    <a:pt x="483" y="249"/>
                  </a:lnTo>
                  <a:lnTo>
                    <a:pt x="477" y="249"/>
                  </a:lnTo>
                  <a:lnTo>
                    <a:pt x="477" y="255"/>
                  </a:lnTo>
                  <a:lnTo>
                    <a:pt x="477" y="260"/>
                  </a:lnTo>
                  <a:lnTo>
                    <a:pt x="483" y="260"/>
                  </a:lnTo>
                  <a:lnTo>
                    <a:pt x="477" y="260"/>
                  </a:lnTo>
                  <a:lnTo>
                    <a:pt x="472" y="260"/>
                  </a:lnTo>
                  <a:lnTo>
                    <a:pt x="472" y="255"/>
                  </a:lnTo>
                  <a:lnTo>
                    <a:pt x="466" y="255"/>
                  </a:lnTo>
                  <a:lnTo>
                    <a:pt x="466" y="260"/>
                  </a:lnTo>
                  <a:lnTo>
                    <a:pt x="459" y="260"/>
                  </a:lnTo>
                  <a:lnTo>
                    <a:pt x="459" y="267"/>
                  </a:lnTo>
                  <a:lnTo>
                    <a:pt x="454" y="267"/>
                  </a:lnTo>
                  <a:lnTo>
                    <a:pt x="454" y="273"/>
                  </a:lnTo>
                  <a:lnTo>
                    <a:pt x="454" y="267"/>
                  </a:lnTo>
                  <a:lnTo>
                    <a:pt x="448" y="267"/>
                  </a:lnTo>
                  <a:lnTo>
                    <a:pt x="442" y="267"/>
                  </a:lnTo>
                  <a:lnTo>
                    <a:pt x="442" y="273"/>
                  </a:lnTo>
                  <a:lnTo>
                    <a:pt x="442" y="278"/>
                  </a:lnTo>
                  <a:lnTo>
                    <a:pt x="436" y="278"/>
                  </a:lnTo>
                  <a:lnTo>
                    <a:pt x="430" y="278"/>
                  </a:lnTo>
                  <a:lnTo>
                    <a:pt x="430" y="284"/>
                  </a:lnTo>
                  <a:lnTo>
                    <a:pt x="430" y="278"/>
                  </a:lnTo>
                  <a:lnTo>
                    <a:pt x="425" y="278"/>
                  </a:lnTo>
                  <a:lnTo>
                    <a:pt x="425" y="284"/>
                  </a:lnTo>
                  <a:lnTo>
                    <a:pt x="418" y="284"/>
                  </a:lnTo>
                  <a:lnTo>
                    <a:pt x="418" y="291"/>
                  </a:lnTo>
                  <a:lnTo>
                    <a:pt x="418" y="296"/>
                  </a:lnTo>
                  <a:lnTo>
                    <a:pt x="418" y="302"/>
                  </a:lnTo>
                  <a:lnTo>
                    <a:pt x="418" y="308"/>
                  </a:lnTo>
                  <a:lnTo>
                    <a:pt x="418" y="314"/>
                  </a:lnTo>
                  <a:lnTo>
                    <a:pt x="413" y="314"/>
                  </a:lnTo>
                  <a:lnTo>
                    <a:pt x="407" y="314"/>
                  </a:lnTo>
                  <a:lnTo>
                    <a:pt x="400" y="308"/>
                  </a:lnTo>
                  <a:lnTo>
                    <a:pt x="400" y="314"/>
                  </a:lnTo>
                  <a:lnTo>
                    <a:pt x="407" y="314"/>
                  </a:lnTo>
                  <a:lnTo>
                    <a:pt x="407" y="320"/>
                  </a:lnTo>
                  <a:lnTo>
                    <a:pt x="400" y="320"/>
                  </a:lnTo>
                  <a:lnTo>
                    <a:pt x="400" y="314"/>
                  </a:lnTo>
                  <a:lnTo>
                    <a:pt x="395" y="314"/>
                  </a:lnTo>
                  <a:lnTo>
                    <a:pt x="395" y="320"/>
                  </a:lnTo>
                  <a:lnTo>
                    <a:pt x="400" y="320"/>
                  </a:lnTo>
                  <a:lnTo>
                    <a:pt x="395" y="320"/>
                  </a:lnTo>
                  <a:lnTo>
                    <a:pt x="389" y="320"/>
                  </a:lnTo>
                  <a:lnTo>
                    <a:pt x="384" y="320"/>
                  </a:lnTo>
                  <a:lnTo>
                    <a:pt x="377" y="320"/>
                  </a:lnTo>
                  <a:lnTo>
                    <a:pt x="377" y="314"/>
                  </a:lnTo>
                  <a:lnTo>
                    <a:pt x="371" y="314"/>
                  </a:lnTo>
                  <a:lnTo>
                    <a:pt x="371" y="308"/>
                  </a:lnTo>
                  <a:lnTo>
                    <a:pt x="371" y="302"/>
                  </a:lnTo>
                  <a:lnTo>
                    <a:pt x="371" y="296"/>
                  </a:lnTo>
                  <a:lnTo>
                    <a:pt x="366" y="296"/>
                  </a:lnTo>
                  <a:lnTo>
                    <a:pt x="359" y="296"/>
                  </a:lnTo>
                  <a:lnTo>
                    <a:pt x="354" y="296"/>
                  </a:lnTo>
                  <a:lnTo>
                    <a:pt x="348" y="296"/>
                  </a:lnTo>
                  <a:lnTo>
                    <a:pt x="342" y="296"/>
                  </a:lnTo>
                  <a:lnTo>
                    <a:pt x="336" y="296"/>
                  </a:lnTo>
                  <a:lnTo>
                    <a:pt x="330" y="296"/>
                  </a:lnTo>
                  <a:lnTo>
                    <a:pt x="324" y="296"/>
                  </a:lnTo>
                  <a:lnTo>
                    <a:pt x="318" y="296"/>
                  </a:lnTo>
                  <a:lnTo>
                    <a:pt x="324" y="296"/>
                  </a:lnTo>
                  <a:lnTo>
                    <a:pt x="318" y="296"/>
                  </a:lnTo>
                  <a:lnTo>
                    <a:pt x="318" y="291"/>
                  </a:lnTo>
                  <a:lnTo>
                    <a:pt x="324" y="291"/>
                  </a:lnTo>
                  <a:lnTo>
                    <a:pt x="324" y="284"/>
                  </a:lnTo>
                  <a:lnTo>
                    <a:pt x="324" y="278"/>
                  </a:lnTo>
                  <a:lnTo>
                    <a:pt x="324" y="273"/>
                  </a:lnTo>
                  <a:lnTo>
                    <a:pt x="318" y="273"/>
                  </a:lnTo>
                  <a:lnTo>
                    <a:pt x="318" y="267"/>
                  </a:lnTo>
                  <a:lnTo>
                    <a:pt x="312" y="267"/>
                  </a:lnTo>
                  <a:lnTo>
                    <a:pt x="312" y="260"/>
                  </a:lnTo>
                  <a:lnTo>
                    <a:pt x="312" y="255"/>
                  </a:lnTo>
                  <a:lnTo>
                    <a:pt x="307" y="255"/>
                  </a:lnTo>
                  <a:lnTo>
                    <a:pt x="312" y="249"/>
                  </a:lnTo>
                  <a:lnTo>
                    <a:pt x="307" y="249"/>
                  </a:lnTo>
                  <a:lnTo>
                    <a:pt x="301" y="249"/>
                  </a:lnTo>
                  <a:lnTo>
                    <a:pt x="301" y="243"/>
                  </a:lnTo>
                  <a:lnTo>
                    <a:pt x="294" y="243"/>
                  </a:lnTo>
                  <a:lnTo>
                    <a:pt x="294" y="237"/>
                  </a:lnTo>
                  <a:lnTo>
                    <a:pt x="294" y="231"/>
                  </a:lnTo>
                  <a:lnTo>
                    <a:pt x="289" y="231"/>
                  </a:lnTo>
                  <a:lnTo>
                    <a:pt x="289" y="225"/>
                  </a:lnTo>
                  <a:lnTo>
                    <a:pt x="283" y="225"/>
                  </a:lnTo>
                  <a:lnTo>
                    <a:pt x="283" y="219"/>
                  </a:lnTo>
                  <a:lnTo>
                    <a:pt x="277" y="219"/>
                  </a:lnTo>
                  <a:lnTo>
                    <a:pt x="271" y="219"/>
                  </a:lnTo>
                  <a:lnTo>
                    <a:pt x="265" y="219"/>
                  </a:lnTo>
                  <a:lnTo>
                    <a:pt x="260" y="219"/>
                  </a:lnTo>
                  <a:lnTo>
                    <a:pt x="260" y="225"/>
                  </a:lnTo>
                  <a:lnTo>
                    <a:pt x="260" y="231"/>
                  </a:lnTo>
                  <a:lnTo>
                    <a:pt x="253" y="231"/>
                  </a:lnTo>
                  <a:lnTo>
                    <a:pt x="253" y="225"/>
                  </a:lnTo>
                  <a:lnTo>
                    <a:pt x="248" y="225"/>
                  </a:lnTo>
                  <a:lnTo>
                    <a:pt x="242" y="225"/>
                  </a:lnTo>
                  <a:lnTo>
                    <a:pt x="235" y="225"/>
                  </a:lnTo>
                  <a:lnTo>
                    <a:pt x="230" y="225"/>
                  </a:lnTo>
                  <a:lnTo>
                    <a:pt x="224" y="225"/>
                  </a:lnTo>
                  <a:lnTo>
                    <a:pt x="219" y="225"/>
                  </a:lnTo>
                  <a:lnTo>
                    <a:pt x="212" y="225"/>
                  </a:lnTo>
                  <a:lnTo>
                    <a:pt x="206" y="225"/>
                  </a:lnTo>
                  <a:lnTo>
                    <a:pt x="194" y="225"/>
                  </a:lnTo>
                  <a:lnTo>
                    <a:pt x="188" y="225"/>
                  </a:lnTo>
                  <a:lnTo>
                    <a:pt x="183" y="225"/>
                  </a:lnTo>
                  <a:lnTo>
                    <a:pt x="177" y="225"/>
                  </a:lnTo>
                  <a:lnTo>
                    <a:pt x="171" y="225"/>
                  </a:lnTo>
                  <a:lnTo>
                    <a:pt x="165" y="225"/>
                  </a:lnTo>
                  <a:lnTo>
                    <a:pt x="159" y="225"/>
                  </a:lnTo>
                  <a:lnTo>
                    <a:pt x="153" y="225"/>
                  </a:lnTo>
                  <a:lnTo>
                    <a:pt x="147" y="225"/>
                  </a:lnTo>
                  <a:lnTo>
                    <a:pt x="142" y="225"/>
                  </a:lnTo>
                  <a:lnTo>
                    <a:pt x="136" y="225"/>
                  </a:lnTo>
                  <a:lnTo>
                    <a:pt x="129" y="225"/>
                  </a:lnTo>
                  <a:lnTo>
                    <a:pt x="124" y="225"/>
                  </a:lnTo>
                  <a:lnTo>
                    <a:pt x="118" y="225"/>
                  </a:lnTo>
                  <a:lnTo>
                    <a:pt x="111" y="225"/>
                  </a:lnTo>
                  <a:lnTo>
                    <a:pt x="106" y="225"/>
                  </a:lnTo>
                  <a:lnTo>
                    <a:pt x="100" y="225"/>
                  </a:lnTo>
                  <a:lnTo>
                    <a:pt x="95" y="225"/>
                  </a:lnTo>
                  <a:lnTo>
                    <a:pt x="88" y="225"/>
                  </a:lnTo>
                  <a:lnTo>
                    <a:pt x="82" y="225"/>
                  </a:lnTo>
                  <a:lnTo>
                    <a:pt x="70" y="219"/>
                  </a:lnTo>
                  <a:lnTo>
                    <a:pt x="65" y="219"/>
                  </a:lnTo>
                  <a:lnTo>
                    <a:pt x="59" y="219"/>
                  </a:lnTo>
                  <a:lnTo>
                    <a:pt x="47" y="219"/>
                  </a:lnTo>
                  <a:lnTo>
                    <a:pt x="41" y="219"/>
                  </a:lnTo>
                  <a:lnTo>
                    <a:pt x="36" y="219"/>
                  </a:lnTo>
                  <a:lnTo>
                    <a:pt x="29" y="219"/>
                  </a:lnTo>
                  <a:lnTo>
                    <a:pt x="23" y="219"/>
                  </a:lnTo>
                  <a:lnTo>
                    <a:pt x="18" y="219"/>
                  </a:lnTo>
                  <a:lnTo>
                    <a:pt x="11" y="219"/>
                  </a:lnTo>
                  <a:lnTo>
                    <a:pt x="6" y="219"/>
                  </a:lnTo>
                  <a:lnTo>
                    <a:pt x="6" y="214"/>
                  </a:lnTo>
                  <a:lnTo>
                    <a:pt x="6" y="208"/>
                  </a:lnTo>
                  <a:lnTo>
                    <a:pt x="6" y="201"/>
                  </a:lnTo>
                  <a:lnTo>
                    <a:pt x="6" y="196"/>
                  </a:lnTo>
                  <a:lnTo>
                    <a:pt x="6" y="190"/>
                  </a:lnTo>
                  <a:lnTo>
                    <a:pt x="6" y="178"/>
                  </a:lnTo>
                  <a:lnTo>
                    <a:pt x="6" y="172"/>
                  </a:lnTo>
                  <a:lnTo>
                    <a:pt x="6" y="166"/>
                  </a:lnTo>
                  <a:lnTo>
                    <a:pt x="6" y="160"/>
                  </a:lnTo>
                  <a:lnTo>
                    <a:pt x="0" y="160"/>
                  </a:lnTo>
                  <a:lnTo>
                    <a:pt x="0" y="154"/>
                  </a:lnTo>
                  <a:lnTo>
                    <a:pt x="0" y="149"/>
                  </a:lnTo>
                  <a:lnTo>
                    <a:pt x="0" y="142"/>
                  </a:lnTo>
                  <a:lnTo>
                    <a:pt x="0" y="137"/>
                  </a:lnTo>
                  <a:lnTo>
                    <a:pt x="0" y="131"/>
                  </a:lnTo>
                  <a:lnTo>
                    <a:pt x="6" y="124"/>
                  </a:lnTo>
                  <a:lnTo>
                    <a:pt x="6" y="119"/>
                  </a:lnTo>
                  <a:lnTo>
                    <a:pt x="6" y="113"/>
                  </a:lnTo>
                  <a:lnTo>
                    <a:pt x="6" y="106"/>
                  </a:lnTo>
                  <a:lnTo>
                    <a:pt x="6" y="101"/>
                  </a:lnTo>
                  <a:lnTo>
                    <a:pt x="6" y="95"/>
                  </a:lnTo>
                  <a:lnTo>
                    <a:pt x="6" y="90"/>
                  </a:lnTo>
                  <a:lnTo>
                    <a:pt x="6" y="83"/>
                  </a:lnTo>
                  <a:lnTo>
                    <a:pt x="6" y="78"/>
                  </a:lnTo>
                  <a:lnTo>
                    <a:pt x="6" y="72"/>
                  </a:lnTo>
                  <a:lnTo>
                    <a:pt x="6" y="65"/>
                  </a:lnTo>
                  <a:lnTo>
                    <a:pt x="6" y="60"/>
                  </a:lnTo>
                  <a:lnTo>
                    <a:pt x="6" y="54"/>
                  </a:lnTo>
                  <a:lnTo>
                    <a:pt x="6" y="47"/>
                  </a:lnTo>
                  <a:lnTo>
                    <a:pt x="6" y="42"/>
                  </a:lnTo>
                  <a:lnTo>
                    <a:pt x="6" y="36"/>
                  </a:lnTo>
                  <a:lnTo>
                    <a:pt x="6" y="31"/>
                  </a:lnTo>
                  <a:lnTo>
                    <a:pt x="6" y="24"/>
                  </a:lnTo>
                  <a:lnTo>
                    <a:pt x="6" y="13"/>
                  </a:lnTo>
                  <a:lnTo>
                    <a:pt x="6" y="6"/>
                  </a:lnTo>
                  <a:lnTo>
                    <a:pt x="11" y="6"/>
                  </a:lnTo>
                  <a:lnTo>
                    <a:pt x="18" y="6"/>
                  </a:lnTo>
                  <a:lnTo>
                    <a:pt x="23" y="6"/>
                  </a:lnTo>
                  <a:lnTo>
                    <a:pt x="29" y="6"/>
                  </a:lnTo>
                  <a:lnTo>
                    <a:pt x="36" y="6"/>
                  </a:lnTo>
                  <a:lnTo>
                    <a:pt x="41" y="6"/>
                  </a:lnTo>
                  <a:lnTo>
                    <a:pt x="47" y="6"/>
                  </a:lnTo>
                  <a:lnTo>
                    <a:pt x="53" y="6"/>
                  </a:lnTo>
                  <a:lnTo>
                    <a:pt x="59" y="6"/>
                  </a:lnTo>
                  <a:lnTo>
                    <a:pt x="65" y="6"/>
                  </a:lnTo>
                  <a:lnTo>
                    <a:pt x="70" y="6"/>
                  </a:lnTo>
                  <a:lnTo>
                    <a:pt x="77" y="6"/>
                  </a:lnTo>
                  <a:lnTo>
                    <a:pt x="82" y="6"/>
                  </a:lnTo>
                  <a:lnTo>
                    <a:pt x="88" y="6"/>
                  </a:lnTo>
                  <a:lnTo>
                    <a:pt x="95" y="6"/>
                  </a:lnTo>
                  <a:lnTo>
                    <a:pt x="100" y="13"/>
                  </a:lnTo>
                  <a:lnTo>
                    <a:pt x="106" y="13"/>
                  </a:lnTo>
                  <a:lnTo>
                    <a:pt x="118" y="13"/>
                  </a:lnTo>
                  <a:lnTo>
                    <a:pt x="124" y="13"/>
                  </a:lnTo>
                  <a:lnTo>
                    <a:pt x="129" y="13"/>
                  </a:lnTo>
                  <a:lnTo>
                    <a:pt x="136" y="13"/>
                  </a:lnTo>
                  <a:lnTo>
                    <a:pt x="142" y="13"/>
                  </a:lnTo>
                  <a:lnTo>
                    <a:pt x="147" y="13"/>
                  </a:lnTo>
                  <a:lnTo>
                    <a:pt x="153" y="13"/>
                  </a:lnTo>
                  <a:lnTo>
                    <a:pt x="159" y="13"/>
                  </a:lnTo>
                  <a:lnTo>
                    <a:pt x="165" y="13"/>
                  </a:lnTo>
                  <a:lnTo>
                    <a:pt x="171" y="13"/>
                  </a:lnTo>
                  <a:lnTo>
                    <a:pt x="177" y="13"/>
                  </a:lnTo>
                  <a:lnTo>
                    <a:pt x="183" y="13"/>
                  </a:lnTo>
                  <a:lnTo>
                    <a:pt x="188" y="13"/>
                  </a:lnTo>
                  <a:lnTo>
                    <a:pt x="194" y="13"/>
                  </a:lnTo>
                  <a:lnTo>
                    <a:pt x="201" y="13"/>
                  </a:lnTo>
                  <a:lnTo>
                    <a:pt x="206" y="13"/>
                  </a:lnTo>
                  <a:lnTo>
                    <a:pt x="212" y="13"/>
                  </a:lnTo>
                  <a:lnTo>
                    <a:pt x="219" y="13"/>
                  </a:lnTo>
                  <a:lnTo>
                    <a:pt x="224" y="13"/>
                  </a:lnTo>
                  <a:lnTo>
                    <a:pt x="230" y="13"/>
                  </a:lnTo>
                  <a:lnTo>
                    <a:pt x="235" y="13"/>
                  </a:lnTo>
                  <a:lnTo>
                    <a:pt x="242" y="13"/>
                  </a:lnTo>
                  <a:lnTo>
                    <a:pt x="248" y="13"/>
                  </a:lnTo>
                  <a:lnTo>
                    <a:pt x="253" y="13"/>
                  </a:lnTo>
                  <a:lnTo>
                    <a:pt x="260" y="13"/>
                  </a:lnTo>
                  <a:lnTo>
                    <a:pt x="265" y="13"/>
                  </a:lnTo>
                  <a:lnTo>
                    <a:pt x="271" y="13"/>
                  </a:lnTo>
                  <a:lnTo>
                    <a:pt x="277" y="13"/>
                  </a:lnTo>
                  <a:lnTo>
                    <a:pt x="289" y="13"/>
                  </a:lnTo>
                  <a:lnTo>
                    <a:pt x="294" y="13"/>
                  </a:lnTo>
                  <a:lnTo>
                    <a:pt x="301" y="13"/>
                  </a:lnTo>
                  <a:lnTo>
                    <a:pt x="307" y="13"/>
                  </a:lnTo>
                  <a:lnTo>
                    <a:pt x="312" y="13"/>
                  </a:lnTo>
                  <a:lnTo>
                    <a:pt x="312" y="6"/>
                  </a:lnTo>
                  <a:lnTo>
                    <a:pt x="312" y="0"/>
                  </a:lnTo>
                  <a:lnTo>
                    <a:pt x="318" y="0"/>
                  </a:lnTo>
                  <a:lnTo>
                    <a:pt x="324" y="6"/>
                  </a:lnTo>
                  <a:lnTo>
                    <a:pt x="330" y="6"/>
                  </a:lnTo>
                  <a:lnTo>
                    <a:pt x="336" y="6"/>
                  </a:lnTo>
                  <a:lnTo>
                    <a:pt x="342" y="6"/>
                  </a:lnTo>
                  <a:lnTo>
                    <a:pt x="348" y="6"/>
                  </a:lnTo>
                  <a:lnTo>
                    <a:pt x="354" y="6"/>
                  </a:lnTo>
                  <a:lnTo>
                    <a:pt x="359" y="6"/>
                  </a:lnTo>
                  <a:lnTo>
                    <a:pt x="366" y="6"/>
                  </a:lnTo>
                  <a:lnTo>
                    <a:pt x="371" y="6"/>
                  </a:lnTo>
                  <a:lnTo>
                    <a:pt x="377" y="6"/>
                  </a:lnTo>
                  <a:lnTo>
                    <a:pt x="384" y="6"/>
                  </a:lnTo>
                  <a:lnTo>
                    <a:pt x="389" y="6"/>
                  </a:lnTo>
                  <a:lnTo>
                    <a:pt x="395" y="6"/>
                  </a:lnTo>
                  <a:lnTo>
                    <a:pt x="400" y="6"/>
                  </a:lnTo>
                  <a:lnTo>
                    <a:pt x="413" y="6"/>
                  </a:lnTo>
                  <a:lnTo>
                    <a:pt x="418" y="6"/>
                  </a:lnTo>
                  <a:lnTo>
                    <a:pt x="425" y="6"/>
                  </a:lnTo>
                  <a:lnTo>
                    <a:pt x="430" y="6"/>
                  </a:lnTo>
                  <a:lnTo>
                    <a:pt x="436" y="6"/>
                  </a:lnTo>
                  <a:lnTo>
                    <a:pt x="442" y="6"/>
                  </a:lnTo>
                  <a:lnTo>
                    <a:pt x="448" y="6"/>
                  </a:lnTo>
                  <a:lnTo>
                    <a:pt x="454" y="6"/>
                  </a:lnTo>
                  <a:lnTo>
                    <a:pt x="459" y="6"/>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0" name="Freeform 34">
              <a:extLst>
                <a:ext uri="{FF2B5EF4-FFF2-40B4-BE49-F238E27FC236}">
                  <a16:creationId xmlns:a16="http://schemas.microsoft.com/office/drawing/2014/main" id="{739FDB64-CE70-7C4D-CA13-56168823FEDB}"/>
                </a:ext>
              </a:extLst>
            </p:cNvPr>
            <p:cNvSpPr>
              <a:spLocks/>
            </p:cNvSpPr>
            <p:nvPr/>
          </p:nvSpPr>
          <p:spPr bwMode="auto">
            <a:xfrm>
              <a:off x="5257800" y="1987550"/>
              <a:ext cx="1104900" cy="508000"/>
            </a:xfrm>
            <a:custGeom>
              <a:avLst/>
              <a:gdLst>
                <a:gd name="T0" fmla="*/ 507 w 696"/>
                <a:gd name="T1" fmla="*/ 6 h 320"/>
                <a:gd name="T2" fmla="*/ 549 w 696"/>
                <a:gd name="T3" fmla="*/ 6 h 320"/>
                <a:gd name="T4" fmla="*/ 590 w 696"/>
                <a:gd name="T5" fmla="*/ 6 h 320"/>
                <a:gd name="T6" fmla="*/ 631 w 696"/>
                <a:gd name="T7" fmla="*/ 6 h 320"/>
                <a:gd name="T8" fmla="*/ 666 w 696"/>
                <a:gd name="T9" fmla="*/ 13 h 320"/>
                <a:gd name="T10" fmla="*/ 690 w 696"/>
                <a:gd name="T11" fmla="*/ 31 h 320"/>
                <a:gd name="T12" fmla="*/ 684 w 696"/>
                <a:gd name="T13" fmla="*/ 42 h 320"/>
                <a:gd name="T14" fmla="*/ 655 w 696"/>
                <a:gd name="T15" fmla="*/ 42 h 320"/>
                <a:gd name="T16" fmla="*/ 642 w 696"/>
                <a:gd name="T17" fmla="*/ 72 h 320"/>
                <a:gd name="T18" fmla="*/ 631 w 696"/>
                <a:gd name="T19" fmla="*/ 90 h 320"/>
                <a:gd name="T20" fmla="*/ 625 w 696"/>
                <a:gd name="T21" fmla="*/ 106 h 320"/>
                <a:gd name="T22" fmla="*/ 607 w 696"/>
                <a:gd name="T23" fmla="*/ 131 h 320"/>
                <a:gd name="T24" fmla="*/ 590 w 696"/>
                <a:gd name="T25" fmla="*/ 142 h 320"/>
                <a:gd name="T26" fmla="*/ 572 w 696"/>
                <a:gd name="T27" fmla="*/ 160 h 320"/>
                <a:gd name="T28" fmla="*/ 554 w 696"/>
                <a:gd name="T29" fmla="*/ 160 h 320"/>
                <a:gd name="T30" fmla="*/ 560 w 696"/>
                <a:gd name="T31" fmla="*/ 184 h 320"/>
                <a:gd name="T32" fmla="*/ 549 w 696"/>
                <a:gd name="T33" fmla="*/ 190 h 320"/>
                <a:gd name="T34" fmla="*/ 536 w 696"/>
                <a:gd name="T35" fmla="*/ 208 h 320"/>
                <a:gd name="T36" fmla="*/ 519 w 696"/>
                <a:gd name="T37" fmla="*/ 219 h 320"/>
                <a:gd name="T38" fmla="*/ 507 w 696"/>
                <a:gd name="T39" fmla="*/ 243 h 320"/>
                <a:gd name="T40" fmla="*/ 490 w 696"/>
                <a:gd name="T41" fmla="*/ 255 h 320"/>
                <a:gd name="T42" fmla="*/ 477 w 696"/>
                <a:gd name="T43" fmla="*/ 260 h 320"/>
                <a:gd name="T44" fmla="*/ 454 w 696"/>
                <a:gd name="T45" fmla="*/ 267 h 320"/>
                <a:gd name="T46" fmla="*/ 436 w 696"/>
                <a:gd name="T47" fmla="*/ 278 h 320"/>
                <a:gd name="T48" fmla="*/ 418 w 696"/>
                <a:gd name="T49" fmla="*/ 291 h 320"/>
                <a:gd name="T50" fmla="*/ 400 w 696"/>
                <a:gd name="T51" fmla="*/ 308 h 320"/>
                <a:gd name="T52" fmla="*/ 395 w 696"/>
                <a:gd name="T53" fmla="*/ 320 h 320"/>
                <a:gd name="T54" fmla="*/ 371 w 696"/>
                <a:gd name="T55" fmla="*/ 314 h 320"/>
                <a:gd name="T56" fmla="*/ 348 w 696"/>
                <a:gd name="T57" fmla="*/ 296 h 320"/>
                <a:gd name="T58" fmla="*/ 318 w 696"/>
                <a:gd name="T59" fmla="*/ 296 h 320"/>
                <a:gd name="T60" fmla="*/ 318 w 696"/>
                <a:gd name="T61" fmla="*/ 267 h 320"/>
                <a:gd name="T62" fmla="*/ 301 w 696"/>
                <a:gd name="T63" fmla="*/ 249 h 320"/>
                <a:gd name="T64" fmla="*/ 283 w 696"/>
                <a:gd name="T65" fmla="*/ 225 h 320"/>
                <a:gd name="T66" fmla="*/ 260 w 696"/>
                <a:gd name="T67" fmla="*/ 231 h 320"/>
                <a:gd name="T68" fmla="*/ 224 w 696"/>
                <a:gd name="T69" fmla="*/ 225 h 320"/>
                <a:gd name="T70" fmla="*/ 177 w 696"/>
                <a:gd name="T71" fmla="*/ 225 h 320"/>
                <a:gd name="T72" fmla="*/ 136 w 696"/>
                <a:gd name="T73" fmla="*/ 225 h 320"/>
                <a:gd name="T74" fmla="*/ 95 w 696"/>
                <a:gd name="T75" fmla="*/ 225 h 320"/>
                <a:gd name="T76" fmla="*/ 41 w 696"/>
                <a:gd name="T77" fmla="*/ 219 h 320"/>
                <a:gd name="T78" fmla="*/ 6 w 696"/>
                <a:gd name="T79" fmla="*/ 214 h 320"/>
                <a:gd name="T80" fmla="*/ 6 w 696"/>
                <a:gd name="T81" fmla="*/ 166 h 320"/>
                <a:gd name="T82" fmla="*/ 0 w 696"/>
                <a:gd name="T83" fmla="*/ 131 h 320"/>
                <a:gd name="T84" fmla="*/ 6 w 696"/>
                <a:gd name="T85" fmla="*/ 90 h 320"/>
                <a:gd name="T86" fmla="*/ 6 w 696"/>
                <a:gd name="T87" fmla="*/ 47 h 320"/>
                <a:gd name="T88" fmla="*/ 11 w 696"/>
                <a:gd name="T89" fmla="*/ 6 h 320"/>
                <a:gd name="T90" fmla="*/ 53 w 696"/>
                <a:gd name="T91" fmla="*/ 6 h 320"/>
                <a:gd name="T92" fmla="*/ 95 w 696"/>
                <a:gd name="T93" fmla="*/ 6 h 320"/>
                <a:gd name="T94" fmla="*/ 142 w 696"/>
                <a:gd name="T95" fmla="*/ 13 h 320"/>
                <a:gd name="T96" fmla="*/ 183 w 696"/>
                <a:gd name="T97" fmla="*/ 13 h 320"/>
                <a:gd name="T98" fmla="*/ 224 w 696"/>
                <a:gd name="T99" fmla="*/ 13 h 320"/>
                <a:gd name="T100" fmla="*/ 265 w 696"/>
                <a:gd name="T101" fmla="*/ 13 h 320"/>
                <a:gd name="T102" fmla="*/ 312 w 696"/>
                <a:gd name="T103" fmla="*/ 13 h 320"/>
                <a:gd name="T104" fmla="*/ 342 w 696"/>
                <a:gd name="T105" fmla="*/ 6 h 320"/>
                <a:gd name="T106" fmla="*/ 384 w 696"/>
                <a:gd name="T107" fmla="*/ 6 h 320"/>
                <a:gd name="T108" fmla="*/ 430 w 696"/>
                <a:gd name="T109" fmla="*/ 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96" h="320">
                  <a:moveTo>
                    <a:pt x="459" y="6"/>
                  </a:moveTo>
                  <a:lnTo>
                    <a:pt x="466" y="6"/>
                  </a:lnTo>
                  <a:lnTo>
                    <a:pt x="472" y="6"/>
                  </a:lnTo>
                  <a:lnTo>
                    <a:pt x="483" y="6"/>
                  </a:lnTo>
                  <a:lnTo>
                    <a:pt x="490" y="6"/>
                  </a:lnTo>
                  <a:lnTo>
                    <a:pt x="495" y="6"/>
                  </a:lnTo>
                  <a:lnTo>
                    <a:pt x="507" y="6"/>
                  </a:lnTo>
                  <a:lnTo>
                    <a:pt x="513" y="6"/>
                  </a:lnTo>
                  <a:lnTo>
                    <a:pt x="519" y="6"/>
                  </a:lnTo>
                  <a:lnTo>
                    <a:pt x="524" y="6"/>
                  </a:lnTo>
                  <a:lnTo>
                    <a:pt x="531" y="6"/>
                  </a:lnTo>
                  <a:lnTo>
                    <a:pt x="536" y="6"/>
                  </a:lnTo>
                  <a:lnTo>
                    <a:pt x="542" y="6"/>
                  </a:lnTo>
                  <a:lnTo>
                    <a:pt x="549" y="6"/>
                  </a:lnTo>
                  <a:lnTo>
                    <a:pt x="554" y="6"/>
                  </a:lnTo>
                  <a:lnTo>
                    <a:pt x="560" y="6"/>
                  </a:lnTo>
                  <a:lnTo>
                    <a:pt x="565" y="6"/>
                  </a:lnTo>
                  <a:lnTo>
                    <a:pt x="572" y="6"/>
                  </a:lnTo>
                  <a:lnTo>
                    <a:pt x="578" y="6"/>
                  </a:lnTo>
                  <a:lnTo>
                    <a:pt x="583" y="6"/>
                  </a:lnTo>
                  <a:lnTo>
                    <a:pt x="590" y="6"/>
                  </a:lnTo>
                  <a:lnTo>
                    <a:pt x="596" y="6"/>
                  </a:lnTo>
                  <a:lnTo>
                    <a:pt x="601" y="6"/>
                  </a:lnTo>
                  <a:lnTo>
                    <a:pt x="607" y="6"/>
                  </a:lnTo>
                  <a:lnTo>
                    <a:pt x="613" y="6"/>
                  </a:lnTo>
                  <a:lnTo>
                    <a:pt x="619" y="6"/>
                  </a:lnTo>
                  <a:lnTo>
                    <a:pt x="625" y="6"/>
                  </a:lnTo>
                  <a:lnTo>
                    <a:pt x="631" y="6"/>
                  </a:lnTo>
                  <a:lnTo>
                    <a:pt x="637" y="6"/>
                  </a:lnTo>
                  <a:lnTo>
                    <a:pt x="637" y="13"/>
                  </a:lnTo>
                  <a:lnTo>
                    <a:pt x="642" y="13"/>
                  </a:lnTo>
                  <a:lnTo>
                    <a:pt x="649" y="13"/>
                  </a:lnTo>
                  <a:lnTo>
                    <a:pt x="655" y="13"/>
                  </a:lnTo>
                  <a:lnTo>
                    <a:pt x="660" y="13"/>
                  </a:lnTo>
                  <a:lnTo>
                    <a:pt x="666" y="13"/>
                  </a:lnTo>
                  <a:lnTo>
                    <a:pt x="673" y="13"/>
                  </a:lnTo>
                  <a:lnTo>
                    <a:pt x="678" y="13"/>
                  </a:lnTo>
                  <a:lnTo>
                    <a:pt x="678" y="18"/>
                  </a:lnTo>
                  <a:lnTo>
                    <a:pt x="684" y="18"/>
                  </a:lnTo>
                  <a:lnTo>
                    <a:pt x="690" y="18"/>
                  </a:lnTo>
                  <a:lnTo>
                    <a:pt x="690" y="24"/>
                  </a:lnTo>
                  <a:lnTo>
                    <a:pt x="690" y="31"/>
                  </a:lnTo>
                  <a:lnTo>
                    <a:pt x="696" y="31"/>
                  </a:lnTo>
                  <a:lnTo>
                    <a:pt x="696" y="36"/>
                  </a:lnTo>
                  <a:lnTo>
                    <a:pt x="690" y="36"/>
                  </a:lnTo>
                  <a:lnTo>
                    <a:pt x="696" y="36"/>
                  </a:lnTo>
                  <a:lnTo>
                    <a:pt x="696" y="42"/>
                  </a:lnTo>
                  <a:lnTo>
                    <a:pt x="690" y="42"/>
                  </a:lnTo>
                  <a:lnTo>
                    <a:pt x="684" y="42"/>
                  </a:lnTo>
                  <a:lnTo>
                    <a:pt x="678" y="42"/>
                  </a:lnTo>
                  <a:lnTo>
                    <a:pt x="673" y="42"/>
                  </a:lnTo>
                  <a:lnTo>
                    <a:pt x="673" y="47"/>
                  </a:lnTo>
                  <a:lnTo>
                    <a:pt x="666" y="47"/>
                  </a:lnTo>
                  <a:lnTo>
                    <a:pt x="666" y="42"/>
                  </a:lnTo>
                  <a:lnTo>
                    <a:pt x="660" y="42"/>
                  </a:lnTo>
                  <a:lnTo>
                    <a:pt x="655" y="42"/>
                  </a:lnTo>
                  <a:lnTo>
                    <a:pt x="655" y="47"/>
                  </a:lnTo>
                  <a:lnTo>
                    <a:pt x="655" y="54"/>
                  </a:lnTo>
                  <a:lnTo>
                    <a:pt x="655" y="60"/>
                  </a:lnTo>
                  <a:lnTo>
                    <a:pt x="655" y="65"/>
                  </a:lnTo>
                  <a:lnTo>
                    <a:pt x="649" y="65"/>
                  </a:lnTo>
                  <a:lnTo>
                    <a:pt x="642" y="65"/>
                  </a:lnTo>
                  <a:lnTo>
                    <a:pt x="642" y="72"/>
                  </a:lnTo>
                  <a:lnTo>
                    <a:pt x="637" y="72"/>
                  </a:lnTo>
                  <a:lnTo>
                    <a:pt x="642" y="72"/>
                  </a:lnTo>
                  <a:lnTo>
                    <a:pt x="642" y="78"/>
                  </a:lnTo>
                  <a:lnTo>
                    <a:pt x="637" y="78"/>
                  </a:lnTo>
                  <a:lnTo>
                    <a:pt x="637" y="83"/>
                  </a:lnTo>
                  <a:lnTo>
                    <a:pt x="631" y="83"/>
                  </a:lnTo>
                  <a:lnTo>
                    <a:pt x="631" y="90"/>
                  </a:lnTo>
                  <a:lnTo>
                    <a:pt x="637" y="90"/>
                  </a:lnTo>
                  <a:lnTo>
                    <a:pt x="642" y="90"/>
                  </a:lnTo>
                  <a:lnTo>
                    <a:pt x="637" y="95"/>
                  </a:lnTo>
                  <a:lnTo>
                    <a:pt x="631" y="95"/>
                  </a:lnTo>
                  <a:lnTo>
                    <a:pt x="631" y="101"/>
                  </a:lnTo>
                  <a:lnTo>
                    <a:pt x="625" y="101"/>
                  </a:lnTo>
                  <a:lnTo>
                    <a:pt x="625" y="106"/>
                  </a:lnTo>
                  <a:lnTo>
                    <a:pt x="625" y="113"/>
                  </a:lnTo>
                  <a:lnTo>
                    <a:pt x="619" y="113"/>
                  </a:lnTo>
                  <a:lnTo>
                    <a:pt x="619" y="119"/>
                  </a:lnTo>
                  <a:lnTo>
                    <a:pt x="613" y="119"/>
                  </a:lnTo>
                  <a:lnTo>
                    <a:pt x="613" y="124"/>
                  </a:lnTo>
                  <a:lnTo>
                    <a:pt x="607" y="124"/>
                  </a:lnTo>
                  <a:lnTo>
                    <a:pt x="607" y="131"/>
                  </a:lnTo>
                  <a:lnTo>
                    <a:pt x="607" y="137"/>
                  </a:lnTo>
                  <a:lnTo>
                    <a:pt x="601" y="137"/>
                  </a:lnTo>
                  <a:lnTo>
                    <a:pt x="601" y="142"/>
                  </a:lnTo>
                  <a:lnTo>
                    <a:pt x="601" y="137"/>
                  </a:lnTo>
                  <a:lnTo>
                    <a:pt x="596" y="137"/>
                  </a:lnTo>
                  <a:lnTo>
                    <a:pt x="590" y="137"/>
                  </a:lnTo>
                  <a:lnTo>
                    <a:pt x="590" y="142"/>
                  </a:lnTo>
                  <a:lnTo>
                    <a:pt x="583" y="142"/>
                  </a:lnTo>
                  <a:lnTo>
                    <a:pt x="583" y="149"/>
                  </a:lnTo>
                  <a:lnTo>
                    <a:pt x="583" y="142"/>
                  </a:lnTo>
                  <a:lnTo>
                    <a:pt x="578" y="142"/>
                  </a:lnTo>
                  <a:lnTo>
                    <a:pt x="578" y="149"/>
                  </a:lnTo>
                  <a:lnTo>
                    <a:pt x="578" y="154"/>
                  </a:lnTo>
                  <a:lnTo>
                    <a:pt x="572" y="160"/>
                  </a:lnTo>
                  <a:lnTo>
                    <a:pt x="565" y="160"/>
                  </a:lnTo>
                  <a:lnTo>
                    <a:pt x="560" y="160"/>
                  </a:lnTo>
                  <a:lnTo>
                    <a:pt x="560" y="166"/>
                  </a:lnTo>
                  <a:lnTo>
                    <a:pt x="554" y="166"/>
                  </a:lnTo>
                  <a:lnTo>
                    <a:pt x="554" y="160"/>
                  </a:lnTo>
                  <a:lnTo>
                    <a:pt x="554" y="154"/>
                  </a:lnTo>
                  <a:lnTo>
                    <a:pt x="554" y="160"/>
                  </a:lnTo>
                  <a:lnTo>
                    <a:pt x="549" y="160"/>
                  </a:lnTo>
                  <a:lnTo>
                    <a:pt x="549" y="166"/>
                  </a:lnTo>
                  <a:lnTo>
                    <a:pt x="549" y="172"/>
                  </a:lnTo>
                  <a:lnTo>
                    <a:pt x="554" y="172"/>
                  </a:lnTo>
                  <a:lnTo>
                    <a:pt x="554" y="178"/>
                  </a:lnTo>
                  <a:lnTo>
                    <a:pt x="560" y="178"/>
                  </a:lnTo>
                  <a:lnTo>
                    <a:pt x="560" y="184"/>
                  </a:lnTo>
                  <a:lnTo>
                    <a:pt x="554" y="184"/>
                  </a:lnTo>
                  <a:lnTo>
                    <a:pt x="554" y="178"/>
                  </a:lnTo>
                  <a:lnTo>
                    <a:pt x="549" y="178"/>
                  </a:lnTo>
                  <a:lnTo>
                    <a:pt x="549" y="184"/>
                  </a:lnTo>
                  <a:lnTo>
                    <a:pt x="542" y="184"/>
                  </a:lnTo>
                  <a:lnTo>
                    <a:pt x="542" y="190"/>
                  </a:lnTo>
                  <a:lnTo>
                    <a:pt x="549" y="190"/>
                  </a:lnTo>
                  <a:lnTo>
                    <a:pt x="549" y="196"/>
                  </a:lnTo>
                  <a:lnTo>
                    <a:pt x="549" y="201"/>
                  </a:lnTo>
                  <a:lnTo>
                    <a:pt x="542" y="201"/>
                  </a:lnTo>
                  <a:lnTo>
                    <a:pt x="542" y="196"/>
                  </a:lnTo>
                  <a:lnTo>
                    <a:pt x="536" y="196"/>
                  </a:lnTo>
                  <a:lnTo>
                    <a:pt x="536" y="201"/>
                  </a:lnTo>
                  <a:lnTo>
                    <a:pt x="536" y="208"/>
                  </a:lnTo>
                  <a:lnTo>
                    <a:pt x="531" y="208"/>
                  </a:lnTo>
                  <a:lnTo>
                    <a:pt x="531" y="214"/>
                  </a:lnTo>
                  <a:lnTo>
                    <a:pt x="524" y="214"/>
                  </a:lnTo>
                  <a:lnTo>
                    <a:pt x="524" y="219"/>
                  </a:lnTo>
                  <a:lnTo>
                    <a:pt x="524" y="225"/>
                  </a:lnTo>
                  <a:lnTo>
                    <a:pt x="519" y="225"/>
                  </a:lnTo>
                  <a:lnTo>
                    <a:pt x="519" y="219"/>
                  </a:lnTo>
                  <a:lnTo>
                    <a:pt x="519" y="225"/>
                  </a:lnTo>
                  <a:lnTo>
                    <a:pt x="513" y="225"/>
                  </a:lnTo>
                  <a:lnTo>
                    <a:pt x="519" y="225"/>
                  </a:lnTo>
                  <a:lnTo>
                    <a:pt x="513" y="231"/>
                  </a:lnTo>
                  <a:lnTo>
                    <a:pt x="513" y="237"/>
                  </a:lnTo>
                  <a:lnTo>
                    <a:pt x="507" y="237"/>
                  </a:lnTo>
                  <a:lnTo>
                    <a:pt x="507" y="243"/>
                  </a:lnTo>
                  <a:lnTo>
                    <a:pt x="501" y="243"/>
                  </a:lnTo>
                  <a:lnTo>
                    <a:pt x="495" y="243"/>
                  </a:lnTo>
                  <a:lnTo>
                    <a:pt x="495" y="249"/>
                  </a:lnTo>
                  <a:lnTo>
                    <a:pt x="501" y="249"/>
                  </a:lnTo>
                  <a:lnTo>
                    <a:pt x="495" y="249"/>
                  </a:lnTo>
                  <a:lnTo>
                    <a:pt x="495" y="255"/>
                  </a:lnTo>
                  <a:lnTo>
                    <a:pt x="490" y="255"/>
                  </a:lnTo>
                  <a:lnTo>
                    <a:pt x="483" y="255"/>
                  </a:lnTo>
                  <a:lnTo>
                    <a:pt x="483" y="249"/>
                  </a:lnTo>
                  <a:lnTo>
                    <a:pt x="477" y="249"/>
                  </a:lnTo>
                  <a:lnTo>
                    <a:pt x="477" y="255"/>
                  </a:lnTo>
                  <a:lnTo>
                    <a:pt x="477" y="260"/>
                  </a:lnTo>
                  <a:lnTo>
                    <a:pt x="483" y="260"/>
                  </a:lnTo>
                  <a:lnTo>
                    <a:pt x="477" y="260"/>
                  </a:lnTo>
                  <a:lnTo>
                    <a:pt x="472" y="260"/>
                  </a:lnTo>
                  <a:lnTo>
                    <a:pt x="472" y="255"/>
                  </a:lnTo>
                  <a:lnTo>
                    <a:pt x="466" y="255"/>
                  </a:lnTo>
                  <a:lnTo>
                    <a:pt x="466" y="260"/>
                  </a:lnTo>
                  <a:lnTo>
                    <a:pt x="459" y="260"/>
                  </a:lnTo>
                  <a:lnTo>
                    <a:pt x="459" y="267"/>
                  </a:lnTo>
                  <a:lnTo>
                    <a:pt x="454" y="267"/>
                  </a:lnTo>
                  <a:lnTo>
                    <a:pt x="454" y="273"/>
                  </a:lnTo>
                  <a:lnTo>
                    <a:pt x="454" y="267"/>
                  </a:lnTo>
                  <a:lnTo>
                    <a:pt x="448" y="267"/>
                  </a:lnTo>
                  <a:lnTo>
                    <a:pt x="442" y="267"/>
                  </a:lnTo>
                  <a:lnTo>
                    <a:pt x="442" y="273"/>
                  </a:lnTo>
                  <a:lnTo>
                    <a:pt x="442" y="278"/>
                  </a:lnTo>
                  <a:lnTo>
                    <a:pt x="436" y="278"/>
                  </a:lnTo>
                  <a:lnTo>
                    <a:pt x="430" y="278"/>
                  </a:lnTo>
                  <a:lnTo>
                    <a:pt x="430" y="284"/>
                  </a:lnTo>
                  <a:lnTo>
                    <a:pt x="430" y="278"/>
                  </a:lnTo>
                  <a:lnTo>
                    <a:pt x="425" y="278"/>
                  </a:lnTo>
                  <a:lnTo>
                    <a:pt x="425" y="284"/>
                  </a:lnTo>
                  <a:lnTo>
                    <a:pt x="418" y="284"/>
                  </a:lnTo>
                  <a:lnTo>
                    <a:pt x="418" y="291"/>
                  </a:lnTo>
                  <a:lnTo>
                    <a:pt x="418" y="296"/>
                  </a:lnTo>
                  <a:lnTo>
                    <a:pt x="418" y="302"/>
                  </a:lnTo>
                  <a:lnTo>
                    <a:pt x="418" y="308"/>
                  </a:lnTo>
                  <a:lnTo>
                    <a:pt x="418" y="314"/>
                  </a:lnTo>
                  <a:lnTo>
                    <a:pt x="413" y="314"/>
                  </a:lnTo>
                  <a:lnTo>
                    <a:pt x="407" y="314"/>
                  </a:lnTo>
                  <a:lnTo>
                    <a:pt x="400" y="308"/>
                  </a:lnTo>
                  <a:lnTo>
                    <a:pt x="400" y="314"/>
                  </a:lnTo>
                  <a:lnTo>
                    <a:pt x="407" y="314"/>
                  </a:lnTo>
                  <a:lnTo>
                    <a:pt x="407" y="320"/>
                  </a:lnTo>
                  <a:lnTo>
                    <a:pt x="400" y="320"/>
                  </a:lnTo>
                  <a:lnTo>
                    <a:pt x="400" y="314"/>
                  </a:lnTo>
                  <a:lnTo>
                    <a:pt x="395" y="314"/>
                  </a:lnTo>
                  <a:lnTo>
                    <a:pt x="395" y="320"/>
                  </a:lnTo>
                  <a:lnTo>
                    <a:pt x="400" y="320"/>
                  </a:lnTo>
                  <a:lnTo>
                    <a:pt x="395" y="320"/>
                  </a:lnTo>
                  <a:lnTo>
                    <a:pt x="389" y="320"/>
                  </a:lnTo>
                  <a:lnTo>
                    <a:pt x="384" y="320"/>
                  </a:lnTo>
                  <a:lnTo>
                    <a:pt x="377" y="320"/>
                  </a:lnTo>
                  <a:lnTo>
                    <a:pt x="377" y="314"/>
                  </a:lnTo>
                  <a:lnTo>
                    <a:pt x="371" y="314"/>
                  </a:lnTo>
                  <a:lnTo>
                    <a:pt x="371" y="308"/>
                  </a:lnTo>
                  <a:lnTo>
                    <a:pt x="371" y="302"/>
                  </a:lnTo>
                  <a:lnTo>
                    <a:pt x="371" y="296"/>
                  </a:lnTo>
                  <a:lnTo>
                    <a:pt x="366" y="296"/>
                  </a:lnTo>
                  <a:lnTo>
                    <a:pt x="359" y="296"/>
                  </a:lnTo>
                  <a:lnTo>
                    <a:pt x="354" y="296"/>
                  </a:lnTo>
                  <a:lnTo>
                    <a:pt x="348" y="296"/>
                  </a:lnTo>
                  <a:lnTo>
                    <a:pt x="342" y="296"/>
                  </a:lnTo>
                  <a:lnTo>
                    <a:pt x="336" y="296"/>
                  </a:lnTo>
                  <a:lnTo>
                    <a:pt x="330" y="296"/>
                  </a:lnTo>
                  <a:lnTo>
                    <a:pt x="324" y="296"/>
                  </a:lnTo>
                  <a:lnTo>
                    <a:pt x="318" y="296"/>
                  </a:lnTo>
                  <a:lnTo>
                    <a:pt x="324" y="296"/>
                  </a:lnTo>
                  <a:lnTo>
                    <a:pt x="318" y="296"/>
                  </a:lnTo>
                  <a:lnTo>
                    <a:pt x="318" y="291"/>
                  </a:lnTo>
                  <a:lnTo>
                    <a:pt x="324" y="291"/>
                  </a:lnTo>
                  <a:lnTo>
                    <a:pt x="324" y="284"/>
                  </a:lnTo>
                  <a:lnTo>
                    <a:pt x="324" y="278"/>
                  </a:lnTo>
                  <a:lnTo>
                    <a:pt x="324" y="273"/>
                  </a:lnTo>
                  <a:lnTo>
                    <a:pt x="318" y="273"/>
                  </a:lnTo>
                  <a:lnTo>
                    <a:pt x="318" y="267"/>
                  </a:lnTo>
                  <a:lnTo>
                    <a:pt x="312" y="267"/>
                  </a:lnTo>
                  <a:lnTo>
                    <a:pt x="312" y="260"/>
                  </a:lnTo>
                  <a:lnTo>
                    <a:pt x="312" y="255"/>
                  </a:lnTo>
                  <a:lnTo>
                    <a:pt x="307" y="255"/>
                  </a:lnTo>
                  <a:lnTo>
                    <a:pt x="312" y="249"/>
                  </a:lnTo>
                  <a:lnTo>
                    <a:pt x="307" y="249"/>
                  </a:lnTo>
                  <a:lnTo>
                    <a:pt x="301" y="249"/>
                  </a:lnTo>
                  <a:lnTo>
                    <a:pt x="301" y="243"/>
                  </a:lnTo>
                  <a:lnTo>
                    <a:pt x="294" y="243"/>
                  </a:lnTo>
                  <a:lnTo>
                    <a:pt x="294" y="237"/>
                  </a:lnTo>
                  <a:lnTo>
                    <a:pt x="294" y="231"/>
                  </a:lnTo>
                  <a:lnTo>
                    <a:pt x="289" y="231"/>
                  </a:lnTo>
                  <a:lnTo>
                    <a:pt x="289" y="225"/>
                  </a:lnTo>
                  <a:lnTo>
                    <a:pt x="283" y="225"/>
                  </a:lnTo>
                  <a:lnTo>
                    <a:pt x="283" y="219"/>
                  </a:lnTo>
                  <a:lnTo>
                    <a:pt x="277" y="219"/>
                  </a:lnTo>
                  <a:lnTo>
                    <a:pt x="271" y="219"/>
                  </a:lnTo>
                  <a:lnTo>
                    <a:pt x="265" y="219"/>
                  </a:lnTo>
                  <a:lnTo>
                    <a:pt x="260" y="219"/>
                  </a:lnTo>
                  <a:lnTo>
                    <a:pt x="260" y="225"/>
                  </a:lnTo>
                  <a:lnTo>
                    <a:pt x="260" y="231"/>
                  </a:lnTo>
                  <a:lnTo>
                    <a:pt x="253" y="231"/>
                  </a:lnTo>
                  <a:lnTo>
                    <a:pt x="253" y="225"/>
                  </a:lnTo>
                  <a:lnTo>
                    <a:pt x="248" y="225"/>
                  </a:lnTo>
                  <a:lnTo>
                    <a:pt x="242" y="225"/>
                  </a:lnTo>
                  <a:lnTo>
                    <a:pt x="235" y="225"/>
                  </a:lnTo>
                  <a:lnTo>
                    <a:pt x="230" y="225"/>
                  </a:lnTo>
                  <a:lnTo>
                    <a:pt x="224" y="225"/>
                  </a:lnTo>
                  <a:lnTo>
                    <a:pt x="219" y="225"/>
                  </a:lnTo>
                  <a:lnTo>
                    <a:pt x="212" y="225"/>
                  </a:lnTo>
                  <a:lnTo>
                    <a:pt x="206" y="225"/>
                  </a:lnTo>
                  <a:lnTo>
                    <a:pt x="194" y="225"/>
                  </a:lnTo>
                  <a:lnTo>
                    <a:pt x="188" y="225"/>
                  </a:lnTo>
                  <a:lnTo>
                    <a:pt x="183" y="225"/>
                  </a:lnTo>
                  <a:lnTo>
                    <a:pt x="177" y="225"/>
                  </a:lnTo>
                  <a:lnTo>
                    <a:pt x="171" y="225"/>
                  </a:lnTo>
                  <a:lnTo>
                    <a:pt x="165" y="225"/>
                  </a:lnTo>
                  <a:lnTo>
                    <a:pt x="159" y="225"/>
                  </a:lnTo>
                  <a:lnTo>
                    <a:pt x="153" y="225"/>
                  </a:lnTo>
                  <a:lnTo>
                    <a:pt x="147" y="225"/>
                  </a:lnTo>
                  <a:lnTo>
                    <a:pt x="142" y="225"/>
                  </a:lnTo>
                  <a:lnTo>
                    <a:pt x="136" y="225"/>
                  </a:lnTo>
                  <a:lnTo>
                    <a:pt x="129" y="225"/>
                  </a:lnTo>
                  <a:lnTo>
                    <a:pt x="124" y="225"/>
                  </a:lnTo>
                  <a:lnTo>
                    <a:pt x="118" y="225"/>
                  </a:lnTo>
                  <a:lnTo>
                    <a:pt x="111" y="225"/>
                  </a:lnTo>
                  <a:lnTo>
                    <a:pt x="106" y="225"/>
                  </a:lnTo>
                  <a:lnTo>
                    <a:pt x="100" y="225"/>
                  </a:lnTo>
                  <a:lnTo>
                    <a:pt x="95" y="225"/>
                  </a:lnTo>
                  <a:lnTo>
                    <a:pt x="88" y="225"/>
                  </a:lnTo>
                  <a:lnTo>
                    <a:pt x="82" y="225"/>
                  </a:lnTo>
                  <a:lnTo>
                    <a:pt x="70" y="219"/>
                  </a:lnTo>
                  <a:lnTo>
                    <a:pt x="65" y="219"/>
                  </a:lnTo>
                  <a:lnTo>
                    <a:pt x="59" y="219"/>
                  </a:lnTo>
                  <a:lnTo>
                    <a:pt x="47" y="219"/>
                  </a:lnTo>
                  <a:lnTo>
                    <a:pt x="41" y="219"/>
                  </a:lnTo>
                  <a:lnTo>
                    <a:pt x="36" y="219"/>
                  </a:lnTo>
                  <a:lnTo>
                    <a:pt x="29" y="219"/>
                  </a:lnTo>
                  <a:lnTo>
                    <a:pt x="23" y="219"/>
                  </a:lnTo>
                  <a:lnTo>
                    <a:pt x="18" y="219"/>
                  </a:lnTo>
                  <a:lnTo>
                    <a:pt x="11" y="219"/>
                  </a:lnTo>
                  <a:lnTo>
                    <a:pt x="6" y="219"/>
                  </a:lnTo>
                  <a:lnTo>
                    <a:pt x="6" y="214"/>
                  </a:lnTo>
                  <a:lnTo>
                    <a:pt x="6" y="208"/>
                  </a:lnTo>
                  <a:lnTo>
                    <a:pt x="6" y="201"/>
                  </a:lnTo>
                  <a:lnTo>
                    <a:pt x="6" y="196"/>
                  </a:lnTo>
                  <a:lnTo>
                    <a:pt x="6" y="190"/>
                  </a:lnTo>
                  <a:lnTo>
                    <a:pt x="6" y="178"/>
                  </a:lnTo>
                  <a:lnTo>
                    <a:pt x="6" y="172"/>
                  </a:lnTo>
                  <a:lnTo>
                    <a:pt x="6" y="166"/>
                  </a:lnTo>
                  <a:lnTo>
                    <a:pt x="6" y="160"/>
                  </a:lnTo>
                  <a:lnTo>
                    <a:pt x="0" y="160"/>
                  </a:lnTo>
                  <a:lnTo>
                    <a:pt x="0" y="154"/>
                  </a:lnTo>
                  <a:lnTo>
                    <a:pt x="0" y="149"/>
                  </a:lnTo>
                  <a:lnTo>
                    <a:pt x="0" y="142"/>
                  </a:lnTo>
                  <a:lnTo>
                    <a:pt x="0" y="137"/>
                  </a:lnTo>
                  <a:lnTo>
                    <a:pt x="0" y="131"/>
                  </a:lnTo>
                  <a:lnTo>
                    <a:pt x="6" y="124"/>
                  </a:lnTo>
                  <a:lnTo>
                    <a:pt x="6" y="119"/>
                  </a:lnTo>
                  <a:lnTo>
                    <a:pt x="6" y="113"/>
                  </a:lnTo>
                  <a:lnTo>
                    <a:pt x="6" y="106"/>
                  </a:lnTo>
                  <a:lnTo>
                    <a:pt x="6" y="101"/>
                  </a:lnTo>
                  <a:lnTo>
                    <a:pt x="6" y="95"/>
                  </a:lnTo>
                  <a:lnTo>
                    <a:pt x="6" y="90"/>
                  </a:lnTo>
                  <a:lnTo>
                    <a:pt x="6" y="83"/>
                  </a:lnTo>
                  <a:lnTo>
                    <a:pt x="6" y="78"/>
                  </a:lnTo>
                  <a:lnTo>
                    <a:pt x="6" y="72"/>
                  </a:lnTo>
                  <a:lnTo>
                    <a:pt x="6" y="65"/>
                  </a:lnTo>
                  <a:lnTo>
                    <a:pt x="6" y="60"/>
                  </a:lnTo>
                  <a:lnTo>
                    <a:pt x="6" y="54"/>
                  </a:lnTo>
                  <a:lnTo>
                    <a:pt x="6" y="47"/>
                  </a:lnTo>
                  <a:lnTo>
                    <a:pt x="6" y="42"/>
                  </a:lnTo>
                  <a:lnTo>
                    <a:pt x="6" y="36"/>
                  </a:lnTo>
                  <a:lnTo>
                    <a:pt x="6" y="31"/>
                  </a:lnTo>
                  <a:lnTo>
                    <a:pt x="6" y="24"/>
                  </a:lnTo>
                  <a:lnTo>
                    <a:pt x="6" y="13"/>
                  </a:lnTo>
                  <a:lnTo>
                    <a:pt x="6" y="6"/>
                  </a:lnTo>
                  <a:lnTo>
                    <a:pt x="11" y="6"/>
                  </a:lnTo>
                  <a:lnTo>
                    <a:pt x="18" y="6"/>
                  </a:lnTo>
                  <a:lnTo>
                    <a:pt x="23" y="6"/>
                  </a:lnTo>
                  <a:lnTo>
                    <a:pt x="29" y="6"/>
                  </a:lnTo>
                  <a:lnTo>
                    <a:pt x="36" y="6"/>
                  </a:lnTo>
                  <a:lnTo>
                    <a:pt x="41" y="6"/>
                  </a:lnTo>
                  <a:lnTo>
                    <a:pt x="47" y="6"/>
                  </a:lnTo>
                  <a:lnTo>
                    <a:pt x="53" y="6"/>
                  </a:lnTo>
                  <a:lnTo>
                    <a:pt x="59" y="6"/>
                  </a:lnTo>
                  <a:lnTo>
                    <a:pt x="65" y="6"/>
                  </a:lnTo>
                  <a:lnTo>
                    <a:pt x="70" y="6"/>
                  </a:lnTo>
                  <a:lnTo>
                    <a:pt x="77" y="6"/>
                  </a:lnTo>
                  <a:lnTo>
                    <a:pt x="82" y="6"/>
                  </a:lnTo>
                  <a:lnTo>
                    <a:pt x="88" y="6"/>
                  </a:lnTo>
                  <a:lnTo>
                    <a:pt x="95" y="6"/>
                  </a:lnTo>
                  <a:lnTo>
                    <a:pt x="100" y="13"/>
                  </a:lnTo>
                  <a:lnTo>
                    <a:pt x="106" y="13"/>
                  </a:lnTo>
                  <a:lnTo>
                    <a:pt x="118" y="13"/>
                  </a:lnTo>
                  <a:lnTo>
                    <a:pt x="124" y="13"/>
                  </a:lnTo>
                  <a:lnTo>
                    <a:pt x="129" y="13"/>
                  </a:lnTo>
                  <a:lnTo>
                    <a:pt x="136" y="13"/>
                  </a:lnTo>
                  <a:lnTo>
                    <a:pt x="142" y="13"/>
                  </a:lnTo>
                  <a:lnTo>
                    <a:pt x="147" y="13"/>
                  </a:lnTo>
                  <a:lnTo>
                    <a:pt x="153" y="13"/>
                  </a:lnTo>
                  <a:lnTo>
                    <a:pt x="159" y="13"/>
                  </a:lnTo>
                  <a:lnTo>
                    <a:pt x="165" y="13"/>
                  </a:lnTo>
                  <a:lnTo>
                    <a:pt x="171" y="13"/>
                  </a:lnTo>
                  <a:lnTo>
                    <a:pt x="177" y="13"/>
                  </a:lnTo>
                  <a:lnTo>
                    <a:pt x="183" y="13"/>
                  </a:lnTo>
                  <a:lnTo>
                    <a:pt x="188" y="13"/>
                  </a:lnTo>
                  <a:lnTo>
                    <a:pt x="194" y="13"/>
                  </a:lnTo>
                  <a:lnTo>
                    <a:pt x="201" y="13"/>
                  </a:lnTo>
                  <a:lnTo>
                    <a:pt x="206" y="13"/>
                  </a:lnTo>
                  <a:lnTo>
                    <a:pt x="212" y="13"/>
                  </a:lnTo>
                  <a:lnTo>
                    <a:pt x="219" y="13"/>
                  </a:lnTo>
                  <a:lnTo>
                    <a:pt x="224" y="13"/>
                  </a:lnTo>
                  <a:lnTo>
                    <a:pt x="230" y="13"/>
                  </a:lnTo>
                  <a:lnTo>
                    <a:pt x="235" y="13"/>
                  </a:lnTo>
                  <a:lnTo>
                    <a:pt x="242" y="13"/>
                  </a:lnTo>
                  <a:lnTo>
                    <a:pt x="248" y="13"/>
                  </a:lnTo>
                  <a:lnTo>
                    <a:pt x="253" y="13"/>
                  </a:lnTo>
                  <a:lnTo>
                    <a:pt x="260" y="13"/>
                  </a:lnTo>
                  <a:lnTo>
                    <a:pt x="265" y="13"/>
                  </a:lnTo>
                  <a:lnTo>
                    <a:pt x="271" y="13"/>
                  </a:lnTo>
                  <a:lnTo>
                    <a:pt x="277" y="13"/>
                  </a:lnTo>
                  <a:lnTo>
                    <a:pt x="289" y="13"/>
                  </a:lnTo>
                  <a:lnTo>
                    <a:pt x="294" y="13"/>
                  </a:lnTo>
                  <a:lnTo>
                    <a:pt x="301" y="13"/>
                  </a:lnTo>
                  <a:lnTo>
                    <a:pt x="307" y="13"/>
                  </a:lnTo>
                  <a:lnTo>
                    <a:pt x="312" y="13"/>
                  </a:lnTo>
                  <a:lnTo>
                    <a:pt x="312" y="6"/>
                  </a:lnTo>
                  <a:lnTo>
                    <a:pt x="312" y="0"/>
                  </a:lnTo>
                  <a:lnTo>
                    <a:pt x="318" y="0"/>
                  </a:lnTo>
                  <a:lnTo>
                    <a:pt x="324" y="6"/>
                  </a:lnTo>
                  <a:lnTo>
                    <a:pt x="330" y="6"/>
                  </a:lnTo>
                  <a:lnTo>
                    <a:pt x="336" y="6"/>
                  </a:lnTo>
                  <a:lnTo>
                    <a:pt x="342" y="6"/>
                  </a:lnTo>
                  <a:lnTo>
                    <a:pt x="348" y="6"/>
                  </a:lnTo>
                  <a:lnTo>
                    <a:pt x="354" y="6"/>
                  </a:lnTo>
                  <a:lnTo>
                    <a:pt x="359" y="6"/>
                  </a:lnTo>
                  <a:lnTo>
                    <a:pt x="366" y="6"/>
                  </a:lnTo>
                  <a:lnTo>
                    <a:pt x="371" y="6"/>
                  </a:lnTo>
                  <a:lnTo>
                    <a:pt x="377" y="6"/>
                  </a:lnTo>
                  <a:lnTo>
                    <a:pt x="384" y="6"/>
                  </a:lnTo>
                  <a:lnTo>
                    <a:pt x="389" y="6"/>
                  </a:lnTo>
                  <a:lnTo>
                    <a:pt x="395" y="6"/>
                  </a:lnTo>
                  <a:lnTo>
                    <a:pt x="400" y="6"/>
                  </a:lnTo>
                  <a:lnTo>
                    <a:pt x="413" y="6"/>
                  </a:lnTo>
                  <a:lnTo>
                    <a:pt x="418" y="6"/>
                  </a:lnTo>
                  <a:lnTo>
                    <a:pt x="425" y="6"/>
                  </a:lnTo>
                  <a:lnTo>
                    <a:pt x="430" y="6"/>
                  </a:lnTo>
                  <a:lnTo>
                    <a:pt x="436" y="6"/>
                  </a:lnTo>
                  <a:lnTo>
                    <a:pt x="442" y="6"/>
                  </a:lnTo>
                  <a:lnTo>
                    <a:pt x="448" y="6"/>
                  </a:lnTo>
                  <a:lnTo>
                    <a:pt x="454" y="6"/>
                  </a:lnTo>
                  <a:lnTo>
                    <a:pt x="459" y="6"/>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1" name="Freeform 35">
              <a:extLst>
                <a:ext uri="{FF2B5EF4-FFF2-40B4-BE49-F238E27FC236}">
                  <a16:creationId xmlns:a16="http://schemas.microsoft.com/office/drawing/2014/main" id="{F1326156-03E0-ED6F-B3E2-29A6525660FA}"/>
                </a:ext>
              </a:extLst>
            </p:cNvPr>
            <p:cNvSpPr>
              <a:spLocks/>
            </p:cNvSpPr>
            <p:nvPr/>
          </p:nvSpPr>
          <p:spPr bwMode="auto">
            <a:xfrm>
              <a:off x="5540375" y="2711450"/>
              <a:ext cx="457200" cy="460375"/>
            </a:xfrm>
            <a:custGeom>
              <a:avLst/>
              <a:gdLst>
                <a:gd name="T0" fmla="*/ 234 w 288"/>
                <a:gd name="T1" fmla="*/ 77 h 290"/>
                <a:gd name="T2" fmla="*/ 247 w 288"/>
                <a:gd name="T3" fmla="*/ 89 h 290"/>
                <a:gd name="T4" fmla="*/ 252 w 288"/>
                <a:gd name="T5" fmla="*/ 100 h 290"/>
                <a:gd name="T6" fmla="*/ 229 w 288"/>
                <a:gd name="T7" fmla="*/ 107 h 290"/>
                <a:gd name="T8" fmla="*/ 240 w 288"/>
                <a:gd name="T9" fmla="*/ 118 h 290"/>
                <a:gd name="T10" fmla="*/ 234 w 288"/>
                <a:gd name="T11" fmla="*/ 130 h 290"/>
                <a:gd name="T12" fmla="*/ 229 w 288"/>
                <a:gd name="T13" fmla="*/ 148 h 290"/>
                <a:gd name="T14" fmla="*/ 240 w 288"/>
                <a:gd name="T15" fmla="*/ 141 h 290"/>
                <a:gd name="T16" fmla="*/ 229 w 288"/>
                <a:gd name="T17" fmla="*/ 166 h 290"/>
                <a:gd name="T18" fmla="*/ 252 w 288"/>
                <a:gd name="T19" fmla="*/ 159 h 290"/>
                <a:gd name="T20" fmla="*/ 276 w 288"/>
                <a:gd name="T21" fmla="*/ 148 h 290"/>
                <a:gd name="T22" fmla="*/ 288 w 288"/>
                <a:gd name="T23" fmla="*/ 141 h 290"/>
                <a:gd name="T24" fmla="*/ 281 w 288"/>
                <a:gd name="T25" fmla="*/ 166 h 290"/>
                <a:gd name="T26" fmla="*/ 270 w 288"/>
                <a:gd name="T27" fmla="*/ 189 h 290"/>
                <a:gd name="T28" fmla="*/ 270 w 288"/>
                <a:gd name="T29" fmla="*/ 218 h 290"/>
                <a:gd name="T30" fmla="*/ 258 w 288"/>
                <a:gd name="T31" fmla="*/ 236 h 290"/>
                <a:gd name="T32" fmla="*/ 247 w 288"/>
                <a:gd name="T33" fmla="*/ 254 h 290"/>
                <a:gd name="T34" fmla="*/ 234 w 288"/>
                <a:gd name="T35" fmla="*/ 272 h 290"/>
                <a:gd name="T36" fmla="*/ 211 w 288"/>
                <a:gd name="T37" fmla="*/ 278 h 290"/>
                <a:gd name="T38" fmla="*/ 193 w 288"/>
                <a:gd name="T39" fmla="*/ 290 h 290"/>
                <a:gd name="T40" fmla="*/ 158 w 288"/>
                <a:gd name="T41" fmla="*/ 290 h 290"/>
                <a:gd name="T42" fmla="*/ 152 w 288"/>
                <a:gd name="T43" fmla="*/ 266 h 290"/>
                <a:gd name="T44" fmla="*/ 129 w 288"/>
                <a:gd name="T45" fmla="*/ 260 h 290"/>
                <a:gd name="T46" fmla="*/ 111 w 288"/>
                <a:gd name="T47" fmla="*/ 248 h 290"/>
                <a:gd name="T48" fmla="*/ 93 w 288"/>
                <a:gd name="T49" fmla="*/ 236 h 290"/>
                <a:gd name="T50" fmla="*/ 82 w 288"/>
                <a:gd name="T51" fmla="*/ 218 h 290"/>
                <a:gd name="T52" fmla="*/ 64 w 288"/>
                <a:gd name="T53" fmla="*/ 207 h 290"/>
                <a:gd name="T54" fmla="*/ 58 w 288"/>
                <a:gd name="T55" fmla="*/ 184 h 290"/>
                <a:gd name="T56" fmla="*/ 41 w 288"/>
                <a:gd name="T57" fmla="*/ 171 h 290"/>
                <a:gd name="T58" fmla="*/ 29 w 288"/>
                <a:gd name="T59" fmla="*/ 154 h 290"/>
                <a:gd name="T60" fmla="*/ 11 w 288"/>
                <a:gd name="T61" fmla="*/ 141 h 290"/>
                <a:gd name="T62" fmla="*/ 0 w 288"/>
                <a:gd name="T63" fmla="*/ 125 h 290"/>
                <a:gd name="T64" fmla="*/ 16 w 288"/>
                <a:gd name="T65" fmla="*/ 118 h 290"/>
                <a:gd name="T66" fmla="*/ 29 w 288"/>
                <a:gd name="T67" fmla="*/ 125 h 290"/>
                <a:gd name="T68" fmla="*/ 46 w 288"/>
                <a:gd name="T69" fmla="*/ 112 h 290"/>
                <a:gd name="T70" fmla="*/ 34 w 288"/>
                <a:gd name="T71" fmla="*/ 94 h 290"/>
                <a:gd name="T72" fmla="*/ 46 w 288"/>
                <a:gd name="T73" fmla="*/ 100 h 290"/>
                <a:gd name="T74" fmla="*/ 58 w 288"/>
                <a:gd name="T75" fmla="*/ 82 h 290"/>
                <a:gd name="T76" fmla="*/ 75 w 288"/>
                <a:gd name="T77" fmla="*/ 82 h 290"/>
                <a:gd name="T78" fmla="*/ 82 w 288"/>
                <a:gd name="T79" fmla="*/ 64 h 290"/>
                <a:gd name="T80" fmla="*/ 82 w 288"/>
                <a:gd name="T81" fmla="*/ 48 h 290"/>
                <a:gd name="T82" fmla="*/ 99 w 288"/>
                <a:gd name="T83" fmla="*/ 35 h 290"/>
                <a:gd name="T84" fmla="*/ 116 w 288"/>
                <a:gd name="T85" fmla="*/ 23 h 290"/>
                <a:gd name="T86" fmla="*/ 140 w 288"/>
                <a:gd name="T87" fmla="*/ 12 h 290"/>
                <a:gd name="T88" fmla="*/ 164 w 288"/>
                <a:gd name="T89" fmla="*/ 5 h 290"/>
                <a:gd name="T90" fmla="*/ 170 w 288"/>
                <a:gd name="T91" fmla="*/ 17 h 290"/>
                <a:gd name="T92" fmla="*/ 152 w 288"/>
                <a:gd name="T93" fmla="*/ 30 h 290"/>
                <a:gd name="T94" fmla="*/ 164 w 288"/>
                <a:gd name="T95" fmla="*/ 23 h 290"/>
                <a:gd name="T96" fmla="*/ 175 w 288"/>
                <a:gd name="T97" fmla="*/ 30 h 290"/>
                <a:gd name="T98" fmla="*/ 188 w 288"/>
                <a:gd name="T99" fmla="*/ 35 h 290"/>
                <a:gd name="T100" fmla="*/ 181 w 288"/>
                <a:gd name="T101" fmla="*/ 48 h 290"/>
                <a:gd name="T102" fmla="*/ 188 w 288"/>
                <a:gd name="T103" fmla="*/ 53 h 290"/>
                <a:gd name="T104" fmla="*/ 188 w 288"/>
                <a:gd name="T105" fmla="*/ 71 h 290"/>
                <a:gd name="T106" fmla="*/ 193 w 288"/>
                <a:gd name="T107" fmla="*/ 59 h 290"/>
                <a:gd name="T108" fmla="*/ 205 w 288"/>
                <a:gd name="T109" fmla="*/ 64 h 290"/>
                <a:gd name="T110" fmla="*/ 217 w 288"/>
                <a:gd name="T111" fmla="*/ 7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8" h="290">
                  <a:moveTo>
                    <a:pt x="222" y="77"/>
                  </a:moveTo>
                  <a:lnTo>
                    <a:pt x="222" y="82"/>
                  </a:lnTo>
                  <a:lnTo>
                    <a:pt x="229" y="82"/>
                  </a:lnTo>
                  <a:lnTo>
                    <a:pt x="229" y="77"/>
                  </a:lnTo>
                  <a:lnTo>
                    <a:pt x="234" y="77"/>
                  </a:lnTo>
                  <a:lnTo>
                    <a:pt x="234" y="82"/>
                  </a:lnTo>
                  <a:lnTo>
                    <a:pt x="240" y="77"/>
                  </a:lnTo>
                  <a:lnTo>
                    <a:pt x="240" y="82"/>
                  </a:lnTo>
                  <a:lnTo>
                    <a:pt x="247" y="82"/>
                  </a:lnTo>
                  <a:lnTo>
                    <a:pt x="247" y="89"/>
                  </a:lnTo>
                  <a:lnTo>
                    <a:pt x="252" y="89"/>
                  </a:lnTo>
                  <a:lnTo>
                    <a:pt x="258" y="89"/>
                  </a:lnTo>
                  <a:lnTo>
                    <a:pt x="258" y="94"/>
                  </a:lnTo>
                  <a:lnTo>
                    <a:pt x="258" y="100"/>
                  </a:lnTo>
                  <a:lnTo>
                    <a:pt x="252" y="100"/>
                  </a:lnTo>
                  <a:lnTo>
                    <a:pt x="247" y="100"/>
                  </a:lnTo>
                  <a:lnTo>
                    <a:pt x="240" y="100"/>
                  </a:lnTo>
                  <a:lnTo>
                    <a:pt x="240" y="107"/>
                  </a:lnTo>
                  <a:lnTo>
                    <a:pt x="234" y="107"/>
                  </a:lnTo>
                  <a:lnTo>
                    <a:pt x="229" y="107"/>
                  </a:lnTo>
                  <a:lnTo>
                    <a:pt x="229" y="112"/>
                  </a:lnTo>
                  <a:lnTo>
                    <a:pt x="229" y="118"/>
                  </a:lnTo>
                  <a:lnTo>
                    <a:pt x="234" y="118"/>
                  </a:lnTo>
                  <a:lnTo>
                    <a:pt x="234" y="112"/>
                  </a:lnTo>
                  <a:lnTo>
                    <a:pt x="240" y="118"/>
                  </a:lnTo>
                  <a:lnTo>
                    <a:pt x="247" y="118"/>
                  </a:lnTo>
                  <a:lnTo>
                    <a:pt x="240" y="118"/>
                  </a:lnTo>
                  <a:lnTo>
                    <a:pt x="240" y="125"/>
                  </a:lnTo>
                  <a:lnTo>
                    <a:pt x="234" y="125"/>
                  </a:lnTo>
                  <a:lnTo>
                    <a:pt x="234" y="130"/>
                  </a:lnTo>
                  <a:lnTo>
                    <a:pt x="234" y="136"/>
                  </a:lnTo>
                  <a:lnTo>
                    <a:pt x="229" y="136"/>
                  </a:lnTo>
                  <a:lnTo>
                    <a:pt x="222" y="141"/>
                  </a:lnTo>
                  <a:lnTo>
                    <a:pt x="222" y="148"/>
                  </a:lnTo>
                  <a:lnTo>
                    <a:pt x="229" y="148"/>
                  </a:lnTo>
                  <a:lnTo>
                    <a:pt x="229" y="154"/>
                  </a:lnTo>
                  <a:lnTo>
                    <a:pt x="234" y="154"/>
                  </a:lnTo>
                  <a:lnTo>
                    <a:pt x="234" y="148"/>
                  </a:lnTo>
                  <a:lnTo>
                    <a:pt x="240" y="148"/>
                  </a:lnTo>
                  <a:lnTo>
                    <a:pt x="240" y="141"/>
                  </a:lnTo>
                  <a:lnTo>
                    <a:pt x="240" y="148"/>
                  </a:lnTo>
                  <a:lnTo>
                    <a:pt x="234" y="154"/>
                  </a:lnTo>
                  <a:lnTo>
                    <a:pt x="234" y="159"/>
                  </a:lnTo>
                  <a:lnTo>
                    <a:pt x="229" y="159"/>
                  </a:lnTo>
                  <a:lnTo>
                    <a:pt x="229" y="166"/>
                  </a:lnTo>
                  <a:lnTo>
                    <a:pt x="234" y="166"/>
                  </a:lnTo>
                  <a:lnTo>
                    <a:pt x="240" y="166"/>
                  </a:lnTo>
                  <a:lnTo>
                    <a:pt x="240" y="171"/>
                  </a:lnTo>
                  <a:lnTo>
                    <a:pt x="247" y="166"/>
                  </a:lnTo>
                  <a:lnTo>
                    <a:pt x="252" y="159"/>
                  </a:lnTo>
                  <a:lnTo>
                    <a:pt x="258" y="154"/>
                  </a:lnTo>
                  <a:lnTo>
                    <a:pt x="263" y="154"/>
                  </a:lnTo>
                  <a:lnTo>
                    <a:pt x="263" y="148"/>
                  </a:lnTo>
                  <a:lnTo>
                    <a:pt x="270" y="148"/>
                  </a:lnTo>
                  <a:lnTo>
                    <a:pt x="276" y="148"/>
                  </a:lnTo>
                  <a:lnTo>
                    <a:pt x="276" y="141"/>
                  </a:lnTo>
                  <a:lnTo>
                    <a:pt x="281" y="141"/>
                  </a:lnTo>
                  <a:lnTo>
                    <a:pt x="281" y="136"/>
                  </a:lnTo>
                  <a:lnTo>
                    <a:pt x="288" y="136"/>
                  </a:lnTo>
                  <a:lnTo>
                    <a:pt x="288" y="141"/>
                  </a:lnTo>
                  <a:lnTo>
                    <a:pt x="288" y="148"/>
                  </a:lnTo>
                  <a:lnTo>
                    <a:pt x="288" y="154"/>
                  </a:lnTo>
                  <a:lnTo>
                    <a:pt x="288" y="159"/>
                  </a:lnTo>
                  <a:lnTo>
                    <a:pt x="281" y="159"/>
                  </a:lnTo>
                  <a:lnTo>
                    <a:pt x="281" y="166"/>
                  </a:lnTo>
                  <a:lnTo>
                    <a:pt x="276" y="171"/>
                  </a:lnTo>
                  <a:lnTo>
                    <a:pt x="276" y="177"/>
                  </a:lnTo>
                  <a:lnTo>
                    <a:pt x="270" y="177"/>
                  </a:lnTo>
                  <a:lnTo>
                    <a:pt x="270" y="184"/>
                  </a:lnTo>
                  <a:lnTo>
                    <a:pt x="270" y="189"/>
                  </a:lnTo>
                  <a:lnTo>
                    <a:pt x="276" y="195"/>
                  </a:lnTo>
                  <a:lnTo>
                    <a:pt x="276" y="200"/>
                  </a:lnTo>
                  <a:lnTo>
                    <a:pt x="270" y="207"/>
                  </a:lnTo>
                  <a:lnTo>
                    <a:pt x="270" y="213"/>
                  </a:lnTo>
                  <a:lnTo>
                    <a:pt x="270" y="218"/>
                  </a:lnTo>
                  <a:lnTo>
                    <a:pt x="270" y="225"/>
                  </a:lnTo>
                  <a:lnTo>
                    <a:pt x="270" y="231"/>
                  </a:lnTo>
                  <a:lnTo>
                    <a:pt x="263" y="231"/>
                  </a:lnTo>
                  <a:lnTo>
                    <a:pt x="263" y="236"/>
                  </a:lnTo>
                  <a:lnTo>
                    <a:pt x="258" y="236"/>
                  </a:lnTo>
                  <a:lnTo>
                    <a:pt x="258" y="243"/>
                  </a:lnTo>
                  <a:lnTo>
                    <a:pt x="252" y="243"/>
                  </a:lnTo>
                  <a:lnTo>
                    <a:pt x="252" y="248"/>
                  </a:lnTo>
                  <a:lnTo>
                    <a:pt x="247" y="248"/>
                  </a:lnTo>
                  <a:lnTo>
                    <a:pt x="247" y="254"/>
                  </a:lnTo>
                  <a:lnTo>
                    <a:pt x="240" y="254"/>
                  </a:lnTo>
                  <a:lnTo>
                    <a:pt x="240" y="260"/>
                  </a:lnTo>
                  <a:lnTo>
                    <a:pt x="240" y="266"/>
                  </a:lnTo>
                  <a:lnTo>
                    <a:pt x="234" y="266"/>
                  </a:lnTo>
                  <a:lnTo>
                    <a:pt x="234" y="272"/>
                  </a:lnTo>
                  <a:lnTo>
                    <a:pt x="229" y="272"/>
                  </a:lnTo>
                  <a:lnTo>
                    <a:pt x="222" y="272"/>
                  </a:lnTo>
                  <a:lnTo>
                    <a:pt x="217" y="272"/>
                  </a:lnTo>
                  <a:lnTo>
                    <a:pt x="217" y="278"/>
                  </a:lnTo>
                  <a:lnTo>
                    <a:pt x="211" y="278"/>
                  </a:lnTo>
                  <a:lnTo>
                    <a:pt x="211" y="284"/>
                  </a:lnTo>
                  <a:lnTo>
                    <a:pt x="205" y="284"/>
                  </a:lnTo>
                  <a:lnTo>
                    <a:pt x="205" y="290"/>
                  </a:lnTo>
                  <a:lnTo>
                    <a:pt x="199" y="290"/>
                  </a:lnTo>
                  <a:lnTo>
                    <a:pt x="193" y="290"/>
                  </a:lnTo>
                  <a:lnTo>
                    <a:pt x="188" y="290"/>
                  </a:lnTo>
                  <a:lnTo>
                    <a:pt x="181" y="290"/>
                  </a:lnTo>
                  <a:lnTo>
                    <a:pt x="175" y="290"/>
                  </a:lnTo>
                  <a:lnTo>
                    <a:pt x="170" y="290"/>
                  </a:lnTo>
                  <a:lnTo>
                    <a:pt x="158" y="290"/>
                  </a:lnTo>
                  <a:lnTo>
                    <a:pt x="158" y="284"/>
                  </a:lnTo>
                  <a:lnTo>
                    <a:pt x="158" y="278"/>
                  </a:lnTo>
                  <a:lnTo>
                    <a:pt x="158" y="272"/>
                  </a:lnTo>
                  <a:lnTo>
                    <a:pt x="158" y="266"/>
                  </a:lnTo>
                  <a:lnTo>
                    <a:pt x="152" y="266"/>
                  </a:lnTo>
                  <a:lnTo>
                    <a:pt x="146" y="266"/>
                  </a:lnTo>
                  <a:lnTo>
                    <a:pt x="146" y="260"/>
                  </a:lnTo>
                  <a:lnTo>
                    <a:pt x="140" y="260"/>
                  </a:lnTo>
                  <a:lnTo>
                    <a:pt x="134" y="260"/>
                  </a:lnTo>
                  <a:lnTo>
                    <a:pt x="129" y="260"/>
                  </a:lnTo>
                  <a:lnTo>
                    <a:pt x="123" y="260"/>
                  </a:lnTo>
                  <a:lnTo>
                    <a:pt x="123" y="254"/>
                  </a:lnTo>
                  <a:lnTo>
                    <a:pt x="123" y="248"/>
                  </a:lnTo>
                  <a:lnTo>
                    <a:pt x="116" y="248"/>
                  </a:lnTo>
                  <a:lnTo>
                    <a:pt x="111" y="248"/>
                  </a:lnTo>
                  <a:lnTo>
                    <a:pt x="105" y="248"/>
                  </a:lnTo>
                  <a:lnTo>
                    <a:pt x="99" y="248"/>
                  </a:lnTo>
                  <a:lnTo>
                    <a:pt x="99" y="243"/>
                  </a:lnTo>
                  <a:lnTo>
                    <a:pt x="99" y="236"/>
                  </a:lnTo>
                  <a:lnTo>
                    <a:pt x="93" y="236"/>
                  </a:lnTo>
                  <a:lnTo>
                    <a:pt x="93" y="231"/>
                  </a:lnTo>
                  <a:lnTo>
                    <a:pt x="93" y="225"/>
                  </a:lnTo>
                  <a:lnTo>
                    <a:pt x="88" y="225"/>
                  </a:lnTo>
                  <a:lnTo>
                    <a:pt x="82" y="225"/>
                  </a:lnTo>
                  <a:lnTo>
                    <a:pt x="82" y="218"/>
                  </a:lnTo>
                  <a:lnTo>
                    <a:pt x="82" y="213"/>
                  </a:lnTo>
                  <a:lnTo>
                    <a:pt x="75" y="213"/>
                  </a:lnTo>
                  <a:lnTo>
                    <a:pt x="70" y="213"/>
                  </a:lnTo>
                  <a:lnTo>
                    <a:pt x="70" y="207"/>
                  </a:lnTo>
                  <a:lnTo>
                    <a:pt x="64" y="207"/>
                  </a:lnTo>
                  <a:lnTo>
                    <a:pt x="64" y="200"/>
                  </a:lnTo>
                  <a:lnTo>
                    <a:pt x="64" y="195"/>
                  </a:lnTo>
                  <a:lnTo>
                    <a:pt x="64" y="189"/>
                  </a:lnTo>
                  <a:lnTo>
                    <a:pt x="64" y="184"/>
                  </a:lnTo>
                  <a:lnTo>
                    <a:pt x="58" y="184"/>
                  </a:lnTo>
                  <a:lnTo>
                    <a:pt x="52" y="184"/>
                  </a:lnTo>
                  <a:lnTo>
                    <a:pt x="52" y="177"/>
                  </a:lnTo>
                  <a:lnTo>
                    <a:pt x="46" y="177"/>
                  </a:lnTo>
                  <a:lnTo>
                    <a:pt x="46" y="171"/>
                  </a:lnTo>
                  <a:lnTo>
                    <a:pt x="41" y="171"/>
                  </a:lnTo>
                  <a:lnTo>
                    <a:pt x="41" y="166"/>
                  </a:lnTo>
                  <a:lnTo>
                    <a:pt x="34" y="166"/>
                  </a:lnTo>
                  <a:lnTo>
                    <a:pt x="29" y="166"/>
                  </a:lnTo>
                  <a:lnTo>
                    <a:pt x="29" y="159"/>
                  </a:lnTo>
                  <a:lnTo>
                    <a:pt x="29" y="154"/>
                  </a:lnTo>
                  <a:lnTo>
                    <a:pt x="23" y="154"/>
                  </a:lnTo>
                  <a:lnTo>
                    <a:pt x="16" y="154"/>
                  </a:lnTo>
                  <a:lnTo>
                    <a:pt x="11" y="154"/>
                  </a:lnTo>
                  <a:lnTo>
                    <a:pt x="11" y="148"/>
                  </a:lnTo>
                  <a:lnTo>
                    <a:pt x="11" y="141"/>
                  </a:lnTo>
                  <a:lnTo>
                    <a:pt x="5" y="141"/>
                  </a:lnTo>
                  <a:lnTo>
                    <a:pt x="0" y="141"/>
                  </a:lnTo>
                  <a:lnTo>
                    <a:pt x="0" y="136"/>
                  </a:lnTo>
                  <a:lnTo>
                    <a:pt x="0" y="130"/>
                  </a:lnTo>
                  <a:lnTo>
                    <a:pt x="0" y="125"/>
                  </a:lnTo>
                  <a:lnTo>
                    <a:pt x="5" y="125"/>
                  </a:lnTo>
                  <a:lnTo>
                    <a:pt x="5" y="118"/>
                  </a:lnTo>
                  <a:lnTo>
                    <a:pt x="11" y="118"/>
                  </a:lnTo>
                  <a:lnTo>
                    <a:pt x="11" y="125"/>
                  </a:lnTo>
                  <a:lnTo>
                    <a:pt x="16" y="118"/>
                  </a:lnTo>
                  <a:lnTo>
                    <a:pt x="23" y="118"/>
                  </a:lnTo>
                  <a:lnTo>
                    <a:pt x="23" y="125"/>
                  </a:lnTo>
                  <a:lnTo>
                    <a:pt x="23" y="130"/>
                  </a:lnTo>
                  <a:lnTo>
                    <a:pt x="29" y="130"/>
                  </a:lnTo>
                  <a:lnTo>
                    <a:pt x="29" y="125"/>
                  </a:lnTo>
                  <a:lnTo>
                    <a:pt x="29" y="118"/>
                  </a:lnTo>
                  <a:lnTo>
                    <a:pt x="29" y="112"/>
                  </a:lnTo>
                  <a:lnTo>
                    <a:pt x="34" y="112"/>
                  </a:lnTo>
                  <a:lnTo>
                    <a:pt x="41" y="112"/>
                  </a:lnTo>
                  <a:lnTo>
                    <a:pt x="46" y="112"/>
                  </a:lnTo>
                  <a:lnTo>
                    <a:pt x="46" y="107"/>
                  </a:lnTo>
                  <a:lnTo>
                    <a:pt x="41" y="107"/>
                  </a:lnTo>
                  <a:lnTo>
                    <a:pt x="41" y="100"/>
                  </a:lnTo>
                  <a:lnTo>
                    <a:pt x="34" y="100"/>
                  </a:lnTo>
                  <a:lnTo>
                    <a:pt x="34" y="94"/>
                  </a:lnTo>
                  <a:lnTo>
                    <a:pt x="41" y="94"/>
                  </a:lnTo>
                  <a:lnTo>
                    <a:pt x="41" y="89"/>
                  </a:lnTo>
                  <a:lnTo>
                    <a:pt x="41" y="94"/>
                  </a:lnTo>
                  <a:lnTo>
                    <a:pt x="46" y="94"/>
                  </a:lnTo>
                  <a:lnTo>
                    <a:pt x="46" y="100"/>
                  </a:lnTo>
                  <a:lnTo>
                    <a:pt x="52" y="100"/>
                  </a:lnTo>
                  <a:lnTo>
                    <a:pt x="52" y="94"/>
                  </a:lnTo>
                  <a:lnTo>
                    <a:pt x="58" y="94"/>
                  </a:lnTo>
                  <a:lnTo>
                    <a:pt x="58" y="89"/>
                  </a:lnTo>
                  <a:lnTo>
                    <a:pt x="58" y="82"/>
                  </a:lnTo>
                  <a:lnTo>
                    <a:pt x="64" y="82"/>
                  </a:lnTo>
                  <a:lnTo>
                    <a:pt x="64" y="89"/>
                  </a:lnTo>
                  <a:lnTo>
                    <a:pt x="70" y="89"/>
                  </a:lnTo>
                  <a:lnTo>
                    <a:pt x="75" y="89"/>
                  </a:lnTo>
                  <a:lnTo>
                    <a:pt x="75" y="82"/>
                  </a:lnTo>
                  <a:lnTo>
                    <a:pt x="82" y="77"/>
                  </a:lnTo>
                  <a:lnTo>
                    <a:pt x="88" y="77"/>
                  </a:lnTo>
                  <a:lnTo>
                    <a:pt x="88" y="71"/>
                  </a:lnTo>
                  <a:lnTo>
                    <a:pt x="82" y="71"/>
                  </a:lnTo>
                  <a:lnTo>
                    <a:pt x="82" y="64"/>
                  </a:lnTo>
                  <a:lnTo>
                    <a:pt x="75" y="64"/>
                  </a:lnTo>
                  <a:lnTo>
                    <a:pt x="75" y="59"/>
                  </a:lnTo>
                  <a:lnTo>
                    <a:pt x="75" y="53"/>
                  </a:lnTo>
                  <a:lnTo>
                    <a:pt x="82" y="53"/>
                  </a:lnTo>
                  <a:lnTo>
                    <a:pt x="82" y="48"/>
                  </a:lnTo>
                  <a:lnTo>
                    <a:pt x="82" y="41"/>
                  </a:lnTo>
                  <a:lnTo>
                    <a:pt x="88" y="41"/>
                  </a:lnTo>
                  <a:lnTo>
                    <a:pt x="93" y="41"/>
                  </a:lnTo>
                  <a:lnTo>
                    <a:pt x="93" y="35"/>
                  </a:lnTo>
                  <a:lnTo>
                    <a:pt x="99" y="35"/>
                  </a:lnTo>
                  <a:lnTo>
                    <a:pt x="105" y="35"/>
                  </a:lnTo>
                  <a:lnTo>
                    <a:pt x="111" y="35"/>
                  </a:lnTo>
                  <a:lnTo>
                    <a:pt x="111" y="30"/>
                  </a:lnTo>
                  <a:lnTo>
                    <a:pt x="111" y="23"/>
                  </a:lnTo>
                  <a:lnTo>
                    <a:pt x="116" y="23"/>
                  </a:lnTo>
                  <a:lnTo>
                    <a:pt x="123" y="23"/>
                  </a:lnTo>
                  <a:lnTo>
                    <a:pt x="134" y="23"/>
                  </a:lnTo>
                  <a:lnTo>
                    <a:pt x="140" y="23"/>
                  </a:lnTo>
                  <a:lnTo>
                    <a:pt x="140" y="17"/>
                  </a:lnTo>
                  <a:lnTo>
                    <a:pt x="140" y="12"/>
                  </a:lnTo>
                  <a:lnTo>
                    <a:pt x="140" y="5"/>
                  </a:lnTo>
                  <a:lnTo>
                    <a:pt x="146" y="5"/>
                  </a:lnTo>
                  <a:lnTo>
                    <a:pt x="152" y="5"/>
                  </a:lnTo>
                  <a:lnTo>
                    <a:pt x="158" y="5"/>
                  </a:lnTo>
                  <a:lnTo>
                    <a:pt x="164" y="5"/>
                  </a:lnTo>
                  <a:lnTo>
                    <a:pt x="164" y="0"/>
                  </a:lnTo>
                  <a:lnTo>
                    <a:pt x="164" y="5"/>
                  </a:lnTo>
                  <a:lnTo>
                    <a:pt x="170" y="5"/>
                  </a:lnTo>
                  <a:lnTo>
                    <a:pt x="170" y="12"/>
                  </a:lnTo>
                  <a:lnTo>
                    <a:pt x="170" y="17"/>
                  </a:lnTo>
                  <a:lnTo>
                    <a:pt x="164" y="17"/>
                  </a:lnTo>
                  <a:lnTo>
                    <a:pt x="158" y="17"/>
                  </a:lnTo>
                  <a:lnTo>
                    <a:pt x="158" y="23"/>
                  </a:lnTo>
                  <a:lnTo>
                    <a:pt x="152" y="23"/>
                  </a:lnTo>
                  <a:lnTo>
                    <a:pt x="152" y="30"/>
                  </a:lnTo>
                  <a:lnTo>
                    <a:pt x="152" y="23"/>
                  </a:lnTo>
                  <a:lnTo>
                    <a:pt x="152" y="30"/>
                  </a:lnTo>
                  <a:lnTo>
                    <a:pt x="158" y="30"/>
                  </a:lnTo>
                  <a:lnTo>
                    <a:pt x="158" y="23"/>
                  </a:lnTo>
                  <a:lnTo>
                    <a:pt x="164" y="23"/>
                  </a:lnTo>
                  <a:lnTo>
                    <a:pt x="164" y="30"/>
                  </a:lnTo>
                  <a:lnTo>
                    <a:pt x="170" y="30"/>
                  </a:lnTo>
                  <a:lnTo>
                    <a:pt x="170" y="23"/>
                  </a:lnTo>
                  <a:lnTo>
                    <a:pt x="175" y="23"/>
                  </a:lnTo>
                  <a:lnTo>
                    <a:pt x="175" y="30"/>
                  </a:lnTo>
                  <a:lnTo>
                    <a:pt x="181" y="30"/>
                  </a:lnTo>
                  <a:lnTo>
                    <a:pt x="181" y="23"/>
                  </a:lnTo>
                  <a:lnTo>
                    <a:pt x="181" y="30"/>
                  </a:lnTo>
                  <a:lnTo>
                    <a:pt x="188" y="30"/>
                  </a:lnTo>
                  <a:lnTo>
                    <a:pt x="188" y="35"/>
                  </a:lnTo>
                  <a:lnTo>
                    <a:pt x="193" y="35"/>
                  </a:lnTo>
                  <a:lnTo>
                    <a:pt x="193" y="41"/>
                  </a:lnTo>
                  <a:lnTo>
                    <a:pt x="188" y="41"/>
                  </a:lnTo>
                  <a:lnTo>
                    <a:pt x="181" y="41"/>
                  </a:lnTo>
                  <a:lnTo>
                    <a:pt x="181" y="48"/>
                  </a:lnTo>
                  <a:lnTo>
                    <a:pt x="181" y="53"/>
                  </a:lnTo>
                  <a:lnTo>
                    <a:pt x="181" y="48"/>
                  </a:lnTo>
                  <a:lnTo>
                    <a:pt x="188" y="48"/>
                  </a:lnTo>
                  <a:lnTo>
                    <a:pt x="181" y="53"/>
                  </a:lnTo>
                  <a:lnTo>
                    <a:pt x="188" y="53"/>
                  </a:lnTo>
                  <a:lnTo>
                    <a:pt x="188" y="59"/>
                  </a:lnTo>
                  <a:lnTo>
                    <a:pt x="193" y="59"/>
                  </a:lnTo>
                  <a:lnTo>
                    <a:pt x="193" y="64"/>
                  </a:lnTo>
                  <a:lnTo>
                    <a:pt x="188" y="64"/>
                  </a:lnTo>
                  <a:lnTo>
                    <a:pt x="188" y="71"/>
                  </a:lnTo>
                  <a:lnTo>
                    <a:pt x="188" y="64"/>
                  </a:lnTo>
                  <a:lnTo>
                    <a:pt x="193" y="64"/>
                  </a:lnTo>
                  <a:lnTo>
                    <a:pt x="199" y="64"/>
                  </a:lnTo>
                  <a:lnTo>
                    <a:pt x="193" y="64"/>
                  </a:lnTo>
                  <a:lnTo>
                    <a:pt x="193" y="59"/>
                  </a:lnTo>
                  <a:lnTo>
                    <a:pt x="199" y="59"/>
                  </a:lnTo>
                  <a:lnTo>
                    <a:pt x="199" y="64"/>
                  </a:lnTo>
                  <a:lnTo>
                    <a:pt x="199" y="59"/>
                  </a:lnTo>
                  <a:lnTo>
                    <a:pt x="205" y="59"/>
                  </a:lnTo>
                  <a:lnTo>
                    <a:pt x="205" y="64"/>
                  </a:lnTo>
                  <a:lnTo>
                    <a:pt x="211" y="64"/>
                  </a:lnTo>
                  <a:lnTo>
                    <a:pt x="211" y="71"/>
                  </a:lnTo>
                  <a:lnTo>
                    <a:pt x="211" y="64"/>
                  </a:lnTo>
                  <a:lnTo>
                    <a:pt x="217" y="64"/>
                  </a:lnTo>
                  <a:lnTo>
                    <a:pt x="217" y="71"/>
                  </a:lnTo>
                  <a:lnTo>
                    <a:pt x="217" y="77"/>
                  </a:lnTo>
                  <a:lnTo>
                    <a:pt x="222" y="77"/>
                  </a:lnTo>
                  <a:close/>
                </a:path>
              </a:pathLst>
            </a:custGeom>
            <a:solidFill>
              <a:srgbClr val="F4B1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2" name="Freeform 36">
              <a:extLst>
                <a:ext uri="{FF2B5EF4-FFF2-40B4-BE49-F238E27FC236}">
                  <a16:creationId xmlns:a16="http://schemas.microsoft.com/office/drawing/2014/main" id="{192BB079-8FD4-6396-A7DB-26B9D9337BCB}"/>
                </a:ext>
              </a:extLst>
            </p:cNvPr>
            <p:cNvSpPr>
              <a:spLocks/>
            </p:cNvSpPr>
            <p:nvPr/>
          </p:nvSpPr>
          <p:spPr bwMode="auto">
            <a:xfrm>
              <a:off x="5540375" y="2711450"/>
              <a:ext cx="457200" cy="460375"/>
            </a:xfrm>
            <a:custGeom>
              <a:avLst/>
              <a:gdLst>
                <a:gd name="T0" fmla="*/ 234 w 288"/>
                <a:gd name="T1" fmla="*/ 77 h 290"/>
                <a:gd name="T2" fmla="*/ 247 w 288"/>
                <a:gd name="T3" fmla="*/ 89 h 290"/>
                <a:gd name="T4" fmla="*/ 252 w 288"/>
                <a:gd name="T5" fmla="*/ 100 h 290"/>
                <a:gd name="T6" fmla="*/ 229 w 288"/>
                <a:gd name="T7" fmla="*/ 107 h 290"/>
                <a:gd name="T8" fmla="*/ 240 w 288"/>
                <a:gd name="T9" fmla="*/ 118 h 290"/>
                <a:gd name="T10" fmla="*/ 234 w 288"/>
                <a:gd name="T11" fmla="*/ 130 h 290"/>
                <a:gd name="T12" fmla="*/ 229 w 288"/>
                <a:gd name="T13" fmla="*/ 148 h 290"/>
                <a:gd name="T14" fmla="*/ 240 w 288"/>
                <a:gd name="T15" fmla="*/ 141 h 290"/>
                <a:gd name="T16" fmla="*/ 229 w 288"/>
                <a:gd name="T17" fmla="*/ 166 h 290"/>
                <a:gd name="T18" fmla="*/ 252 w 288"/>
                <a:gd name="T19" fmla="*/ 159 h 290"/>
                <a:gd name="T20" fmla="*/ 276 w 288"/>
                <a:gd name="T21" fmla="*/ 148 h 290"/>
                <a:gd name="T22" fmla="*/ 288 w 288"/>
                <a:gd name="T23" fmla="*/ 141 h 290"/>
                <a:gd name="T24" fmla="*/ 281 w 288"/>
                <a:gd name="T25" fmla="*/ 166 h 290"/>
                <a:gd name="T26" fmla="*/ 270 w 288"/>
                <a:gd name="T27" fmla="*/ 189 h 290"/>
                <a:gd name="T28" fmla="*/ 270 w 288"/>
                <a:gd name="T29" fmla="*/ 218 h 290"/>
                <a:gd name="T30" fmla="*/ 258 w 288"/>
                <a:gd name="T31" fmla="*/ 236 h 290"/>
                <a:gd name="T32" fmla="*/ 247 w 288"/>
                <a:gd name="T33" fmla="*/ 254 h 290"/>
                <a:gd name="T34" fmla="*/ 234 w 288"/>
                <a:gd name="T35" fmla="*/ 272 h 290"/>
                <a:gd name="T36" fmla="*/ 211 w 288"/>
                <a:gd name="T37" fmla="*/ 278 h 290"/>
                <a:gd name="T38" fmla="*/ 193 w 288"/>
                <a:gd name="T39" fmla="*/ 290 h 290"/>
                <a:gd name="T40" fmla="*/ 158 w 288"/>
                <a:gd name="T41" fmla="*/ 290 h 290"/>
                <a:gd name="T42" fmla="*/ 152 w 288"/>
                <a:gd name="T43" fmla="*/ 266 h 290"/>
                <a:gd name="T44" fmla="*/ 129 w 288"/>
                <a:gd name="T45" fmla="*/ 260 h 290"/>
                <a:gd name="T46" fmla="*/ 111 w 288"/>
                <a:gd name="T47" fmla="*/ 248 h 290"/>
                <a:gd name="T48" fmla="*/ 93 w 288"/>
                <a:gd name="T49" fmla="*/ 236 h 290"/>
                <a:gd name="T50" fmla="*/ 82 w 288"/>
                <a:gd name="T51" fmla="*/ 218 h 290"/>
                <a:gd name="T52" fmla="*/ 64 w 288"/>
                <a:gd name="T53" fmla="*/ 207 h 290"/>
                <a:gd name="T54" fmla="*/ 58 w 288"/>
                <a:gd name="T55" fmla="*/ 184 h 290"/>
                <a:gd name="T56" fmla="*/ 41 w 288"/>
                <a:gd name="T57" fmla="*/ 171 h 290"/>
                <a:gd name="T58" fmla="*/ 29 w 288"/>
                <a:gd name="T59" fmla="*/ 154 h 290"/>
                <a:gd name="T60" fmla="*/ 11 w 288"/>
                <a:gd name="T61" fmla="*/ 141 h 290"/>
                <a:gd name="T62" fmla="*/ 0 w 288"/>
                <a:gd name="T63" fmla="*/ 125 h 290"/>
                <a:gd name="T64" fmla="*/ 16 w 288"/>
                <a:gd name="T65" fmla="*/ 118 h 290"/>
                <a:gd name="T66" fmla="*/ 29 w 288"/>
                <a:gd name="T67" fmla="*/ 125 h 290"/>
                <a:gd name="T68" fmla="*/ 46 w 288"/>
                <a:gd name="T69" fmla="*/ 112 h 290"/>
                <a:gd name="T70" fmla="*/ 34 w 288"/>
                <a:gd name="T71" fmla="*/ 94 h 290"/>
                <a:gd name="T72" fmla="*/ 46 w 288"/>
                <a:gd name="T73" fmla="*/ 100 h 290"/>
                <a:gd name="T74" fmla="*/ 58 w 288"/>
                <a:gd name="T75" fmla="*/ 82 h 290"/>
                <a:gd name="T76" fmla="*/ 75 w 288"/>
                <a:gd name="T77" fmla="*/ 82 h 290"/>
                <a:gd name="T78" fmla="*/ 82 w 288"/>
                <a:gd name="T79" fmla="*/ 64 h 290"/>
                <a:gd name="T80" fmla="*/ 82 w 288"/>
                <a:gd name="T81" fmla="*/ 48 h 290"/>
                <a:gd name="T82" fmla="*/ 99 w 288"/>
                <a:gd name="T83" fmla="*/ 35 h 290"/>
                <a:gd name="T84" fmla="*/ 116 w 288"/>
                <a:gd name="T85" fmla="*/ 23 h 290"/>
                <a:gd name="T86" fmla="*/ 140 w 288"/>
                <a:gd name="T87" fmla="*/ 12 h 290"/>
                <a:gd name="T88" fmla="*/ 164 w 288"/>
                <a:gd name="T89" fmla="*/ 5 h 290"/>
                <a:gd name="T90" fmla="*/ 170 w 288"/>
                <a:gd name="T91" fmla="*/ 17 h 290"/>
                <a:gd name="T92" fmla="*/ 152 w 288"/>
                <a:gd name="T93" fmla="*/ 30 h 290"/>
                <a:gd name="T94" fmla="*/ 164 w 288"/>
                <a:gd name="T95" fmla="*/ 23 h 290"/>
                <a:gd name="T96" fmla="*/ 175 w 288"/>
                <a:gd name="T97" fmla="*/ 30 h 290"/>
                <a:gd name="T98" fmla="*/ 188 w 288"/>
                <a:gd name="T99" fmla="*/ 35 h 290"/>
                <a:gd name="T100" fmla="*/ 181 w 288"/>
                <a:gd name="T101" fmla="*/ 48 h 290"/>
                <a:gd name="T102" fmla="*/ 188 w 288"/>
                <a:gd name="T103" fmla="*/ 53 h 290"/>
                <a:gd name="T104" fmla="*/ 188 w 288"/>
                <a:gd name="T105" fmla="*/ 71 h 290"/>
                <a:gd name="T106" fmla="*/ 193 w 288"/>
                <a:gd name="T107" fmla="*/ 59 h 290"/>
                <a:gd name="T108" fmla="*/ 205 w 288"/>
                <a:gd name="T109" fmla="*/ 64 h 290"/>
                <a:gd name="T110" fmla="*/ 217 w 288"/>
                <a:gd name="T111" fmla="*/ 7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8" h="290">
                  <a:moveTo>
                    <a:pt x="222" y="77"/>
                  </a:moveTo>
                  <a:lnTo>
                    <a:pt x="222" y="82"/>
                  </a:lnTo>
                  <a:lnTo>
                    <a:pt x="229" y="82"/>
                  </a:lnTo>
                  <a:lnTo>
                    <a:pt x="229" y="77"/>
                  </a:lnTo>
                  <a:lnTo>
                    <a:pt x="234" y="77"/>
                  </a:lnTo>
                  <a:lnTo>
                    <a:pt x="234" y="82"/>
                  </a:lnTo>
                  <a:lnTo>
                    <a:pt x="240" y="77"/>
                  </a:lnTo>
                  <a:lnTo>
                    <a:pt x="240" y="82"/>
                  </a:lnTo>
                  <a:lnTo>
                    <a:pt x="247" y="82"/>
                  </a:lnTo>
                  <a:lnTo>
                    <a:pt x="247" y="89"/>
                  </a:lnTo>
                  <a:lnTo>
                    <a:pt x="252" y="89"/>
                  </a:lnTo>
                  <a:lnTo>
                    <a:pt x="258" y="89"/>
                  </a:lnTo>
                  <a:lnTo>
                    <a:pt x="258" y="94"/>
                  </a:lnTo>
                  <a:lnTo>
                    <a:pt x="258" y="100"/>
                  </a:lnTo>
                  <a:lnTo>
                    <a:pt x="252" y="100"/>
                  </a:lnTo>
                  <a:lnTo>
                    <a:pt x="247" y="100"/>
                  </a:lnTo>
                  <a:lnTo>
                    <a:pt x="240" y="100"/>
                  </a:lnTo>
                  <a:lnTo>
                    <a:pt x="240" y="107"/>
                  </a:lnTo>
                  <a:lnTo>
                    <a:pt x="234" y="107"/>
                  </a:lnTo>
                  <a:lnTo>
                    <a:pt x="229" y="107"/>
                  </a:lnTo>
                  <a:lnTo>
                    <a:pt x="229" y="112"/>
                  </a:lnTo>
                  <a:lnTo>
                    <a:pt x="229" y="118"/>
                  </a:lnTo>
                  <a:lnTo>
                    <a:pt x="234" y="118"/>
                  </a:lnTo>
                  <a:lnTo>
                    <a:pt x="234" y="112"/>
                  </a:lnTo>
                  <a:lnTo>
                    <a:pt x="240" y="118"/>
                  </a:lnTo>
                  <a:lnTo>
                    <a:pt x="247" y="118"/>
                  </a:lnTo>
                  <a:lnTo>
                    <a:pt x="240" y="118"/>
                  </a:lnTo>
                  <a:lnTo>
                    <a:pt x="240" y="125"/>
                  </a:lnTo>
                  <a:lnTo>
                    <a:pt x="234" y="125"/>
                  </a:lnTo>
                  <a:lnTo>
                    <a:pt x="234" y="130"/>
                  </a:lnTo>
                  <a:lnTo>
                    <a:pt x="234" y="136"/>
                  </a:lnTo>
                  <a:lnTo>
                    <a:pt x="229" y="136"/>
                  </a:lnTo>
                  <a:lnTo>
                    <a:pt x="222" y="141"/>
                  </a:lnTo>
                  <a:lnTo>
                    <a:pt x="222" y="148"/>
                  </a:lnTo>
                  <a:lnTo>
                    <a:pt x="229" y="148"/>
                  </a:lnTo>
                  <a:lnTo>
                    <a:pt x="229" y="154"/>
                  </a:lnTo>
                  <a:lnTo>
                    <a:pt x="234" y="154"/>
                  </a:lnTo>
                  <a:lnTo>
                    <a:pt x="234" y="148"/>
                  </a:lnTo>
                  <a:lnTo>
                    <a:pt x="240" y="148"/>
                  </a:lnTo>
                  <a:lnTo>
                    <a:pt x="240" y="141"/>
                  </a:lnTo>
                  <a:lnTo>
                    <a:pt x="240" y="148"/>
                  </a:lnTo>
                  <a:lnTo>
                    <a:pt x="234" y="154"/>
                  </a:lnTo>
                  <a:lnTo>
                    <a:pt x="234" y="159"/>
                  </a:lnTo>
                  <a:lnTo>
                    <a:pt x="229" y="159"/>
                  </a:lnTo>
                  <a:lnTo>
                    <a:pt x="229" y="166"/>
                  </a:lnTo>
                  <a:lnTo>
                    <a:pt x="234" y="166"/>
                  </a:lnTo>
                  <a:lnTo>
                    <a:pt x="240" y="166"/>
                  </a:lnTo>
                  <a:lnTo>
                    <a:pt x="240" y="171"/>
                  </a:lnTo>
                  <a:lnTo>
                    <a:pt x="247" y="166"/>
                  </a:lnTo>
                  <a:lnTo>
                    <a:pt x="252" y="159"/>
                  </a:lnTo>
                  <a:lnTo>
                    <a:pt x="258" y="154"/>
                  </a:lnTo>
                  <a:lnTo>
                    <a:pt x="263" y="154"/>
                  </a:lnTo>
                  <a:lnTo>
                    <a:pt x="263" y="148"/>
                  </a:lnTo>
                  <a:lnTo>
                    <a:pt x="270" y="148"/>
                  </a:lnTo>
                  <a:lnTo>
                    <a:pt x="276" y="148"/>
                  </a:lnTo>
                  <a:lnTo>
                    <a:pt x="276" y="141"/>
                  </a:lnTo>
                  <a:lnTo>
                    <a:pt x="281" y="141"/>
                  </a:lnTo>
                  <a:lnTo>
                    <a:pt x="281" y="136"/>
                  </a:lnTo>
                  <a:lnTo>
                    <a:pt x="288" y="136"/>
                  </a:lnTo>
                  <a:lnTo>
                    <a:pt x="288" y="141"/>
                  </a:lnTo>
                  <a:lnTo>
                    <a:pt x="288" y="148"/>
                  </a:lnTo>
                  <a:lnTo>
                    <a:pt x="288" y="154"/>
                  </a:lnTo>
                  <a:lnTo>
                    <a:pt x="288" y="159"/>
                  </a:lnTo>
                  <a:lnTo>
                    <a:pt x="281" y="159"/>
                  </a:lnTo>
                  <a:lnTo>
                    <a:pt x="281" y="166"/>
                  </a:lnTo>
                  <a:lnTo>
                    <a:pt x="276" y="171"/>
                  </a:lnTo>
                  <a:lnTo>
                    <a:pt x="276" y="177"/>
                  </a:lnTo>
                  <a:lnTo>
                    <a:pt x="270" y="177"/>
                  </a:lnTo>
                  <a:lnTo>
                    <a:pt x="270" y="184"/>
                  </a:lnTo>
                  <a:lnTo>
                    <a:pt x="270" y="189"/>
                  </a:lnTo>
                  <a:lnTo>
                    <a:pt x="276" y="195"/>
                  </a:lnTo>
                  <a:lnTo>
                    <a:pt x="276" y="200"/>
                  </a:lnTo>
                  <a:lnTo>
                    <a:pt x="270" y="207"/>
                  </a:lnTo>
                  <a:lnTo>
                    <a:pt x="270" y="213"/>
                  </a:lnTo>
                  <a:lnTo>
                    <a:pt x="270" y="218"/>
                  </a:lnTo>
                  <a:lnTo>
                    <a:pt x="270" y="225"/>
                  </a:lnTo>
                  <a:lnTo>
                    <a:pt x="270" y="231"/>
                  </a:lnTo>
                  <a:lnTo>
                    <a:pt x="263" y="231"/>
                  </a:lnTo>
                  <a:lnTo>
                    <a:pt x="263" y="236"/>
                  </a:lnTo>
                  <a:lnTo>
                    <a:pt x="258" y="236"/>
                  </a:lnTo>
                  <a:lnTo>
                    <a:pt x="258" y="243"/>
                  </a:lnTo>
                  <a:lnTo>
                    <a:pt x="252" y="243"/>
                  </a:lnTo>
                  <a:lnTo>
                    <a:pt x="252" y="248"/>
                  </a:lnTo>
                  <a:lnTo>
                    <a:pt x="247" y="248"/>
                  </a:lnTo>
                  <a:lnTo>
                    <a:pt x="247" y="254"/>
                  </a:lnTo>
                  <a:lnTo>
                    <a:pt x="240" y="254"/>
                  </a:lnTo>
                  <a:lnTo>
                    <a:pt x="240" y="260"/>
                  </a:lnTo>
                  <a:lnTo>
                    <a:pt x="240" y="266"/>
                  </a:lnTo>
                  <a:lnTo>
                    <a:pt x="234" y="266"/>
                  </a:lnTo>
                  <a:lnTo>
                    <a:pt x="234" y="272"/>
                  </a:lnTo>
                  <a:lnTo>
                    <a:pt x="229" y="272"/>
                  </a:lnTo>
                  <a:lnTo>
                    <a:pt x="222" y="272"/>
                  </a:lnTo>
                  <a:lnTo>
                    <a:pt x="217" y="272"/>
                  </a:lnTo>
                  <a:lnTo>
                    <a:pt x="217" y="278"/>
                  </a:lnTo>
                  <a:lnTo>
                    <a:pt x="211" y="278"/>
                  </a:lnTo>
                  <a:lnTo>
                    <a:pt x="211" y="284"/>
                  </a:lnTo>
                  <a:lnTo>
                    <a:pt x="205" y="284"/>
                  </a:lnTo>
                  <a:lnTo>
                    <a:pt x="205" y="290"/>
                  </a:lnTo>
                  <a:lnTo>
                    <a:pt x="199" y="290"/>
                  </a:lnTo>
                  <a:lnTo>
                    <a:pt x="193" y="290"/>
                  </a:lnTo>
                  <a:lnTo>
                    <a:pt x="188" y="290"/>
                  </a:lnTo>
                  <a:lnTo>
                    <a:pt x="181" y="290"/>
                  </a:lnTo>
                  <a:lnTo>
                    <a:pt x="175" y="290"/>
                  </a:lnTo>
                  <a:lnTo>
                    <a:pt x="170" y="290"/>
                  </a:lnTo>
                  <a:lnTo>
                    <a:pt x="158" y="290"/>
                  </a:lnTo>
                  <a:lnTo>
                    <a:pt x="158" y="284"/>
                  </a:lnTo>
                  <a:lnTo>
                    <a:pt x="158" y="278"/>
                  </a:lnTo>
                  <a:lnTo>
                    <a:pt x="158" y="272"/>
                  </a:lnTo>
                  <a:lnTo>
                    <a:pt x="158" y="266"/>
                  </a:lnTo>
                  <a:lnTo>
                    <a:pt x="152" y="266"/>
                  </a:lnTo>
                  <a:lnTo>
                    <a:pt x="146" y="266"/>
                  </a:lnTo>
                  <a:lnTo>
                    <a:pt x="146" y="260"/>
                  </a:lnTo>
                  <a:lnTo>
                    <a:pt x="140" y="260"/>
                  </a:lnTo>
                  <a:lnTo>
                    <a:pt x="134" y="260"/>
                  </a:lnTo>
                  <a:lnTo>
                    <a:pt x="129" y="260"/>
                  </a:lnTo>
                  <a:lnTo>
                    <a:pt x="123" y="260"/>
                  </a:lnTo>
                  <a:lnTo>
                    <a:pt x="123" y="254"/>
                  </a:lnTo>
                  <a:lnTo>
                    <a:pt x="123" y="248"/>
                  </a:lnTo>
                  <a:lnTo>
                    <a:pt x="116" y="248"/>
                  </a:lnTo>
                  <a:lnTo>
                    <a:pt x="111" y="248"/>
                  </a:lnTo>
                  <a:lnTo>
                    <a:pt x="105" y="248"/>
                  </a:lnTo>
                  <a:lnTo>
                    <a:pt x="99" y="248"/>
                  </a:lnTo>
                  <a:lnTo>
                    <a:pt x="99" y="243"/>
                  </a:lnTo>
                  <a:lnTo>
                    <a:pt x="99" y="236"/>
                  </a:lnTo>
                  <a:lnTo>
                    <a:pt x="93" y="236"/>
                  </a:lnTo>
                  <a:lnTo>
                    <a:pt x="93" y="231"/>
                  </a:lnTo>
                  <a:lnTo>
                    <a:pt x="93" y="225"/>
                  </a:lnTo>
                  <a:lnTo>
                    <a:pt x="88" y="225"/>
                  </a:lnTo>
                  <a:lnTo>
                    <a:pt x="82" y="225"/>
                  </a:lnTo>
                  <a:lnTo>
                    <a:pt x="82" y="218"/>
                  </a:lnTo>
                  <a:lnTo>
                    <a:pt x="82" y="213"/>
                  </a:lnTo>
                  <a:lnTo>
                    <a:pt x="75" y="213"/>
                  </a:lnTo>
                  <a:lnTo>
                    <a:pt x="70" y="213"/>
                  </a:lnTo>
                  <a:lnTo>
                    <a:pt x="70" y="207"/>
                  </a:lnTo>
                  <a:lnTo>
                    <a:pt x="64" y="207"/>
                  </a:lnTo>
                  <a:lnTo>
                    <a:pt x="64" y="200"/>
                  </a:lnTo>
                  <a:lnTo>
                    <a:pt x="64" y="195"/>
                  </a:lnTo>
                  <a:lnTo>
                    <a:pt x="64" y="189"/>
                  </a:lnTo>
                  <a:lnTo>
                    <a:pt x="64" y="184"/>
                  </a:lnTo>
                  <a:lnTo>
                    <a:pt x="58" y="184"/>
                  </a:lnTo>
                  <a:lnTo>
                    <a:pt x="52" y="184"/>
                  </a:lnTo>
                  <a:lnTo>
                    <a:pt x="52" y="177"/>
                  </a:lnTo>
                  <a:lnTo>
                    <a:pt x="46" y="177"/>
                  </a:lnTo>
                  <a:lnTo>
                    <a:pt x="46" y="171"/>
                  </a:lnTo>
                  <a:lnTo>
                    <a:pt x="41" y="171"/>
                  </a:lnTo>
                  <a:lnTo>
                    <a:pt x="41" y="166"/>
                  </a:lnTo>
                  <a:lnTo>
                    <a:pt x="34" y="166"/>
                  </a:lnTo>
                  <a:lnTo>
                    <a:pt x="29" y="166"/>
                  </a:lnTo>
                  <a:lnTo>
                    <a:pt x="29" y="159"/>
                  </a:lnTo>
                  <a:lnTo>
                    <a:pt x="29" y="154"/>
                  </a:lnTo>
                  <a:lnTo>
                    <a:pt x="23" y="154"/>
                  </a:lnTo>
                  <a:lnTo>
                    <a:pt x="16" y="154"/>
                  </a:lnTo>
                  <a:lnTo>
                    <a:pt x="11" y="154"/>
                  </a:lnTo>
                  <a:lnTo>
                    <a:pt x="11" y="148"/>
                  </a:lnTo>
                  <a:lnTo>
                    <a:pt x="11" y="141"/>
                  </a:lnTo>
                  <a:lnTo>
                    <a:pt x="5" y="141"/>
                  </a:lnTo>
                  <a:lnTo>
                    <a:pt x="0" y="141"/>
                  </a:lnTo>
                  <a:lnTo>
                    <a:pt x="0" y="136"/>
                  </a:lnTo>
                  <a:lnTo>
                    <a:pt x="0" y="130"/>
                  </a:lnTo>
                  <a:lnTo>
                    <a:pt x="0" y="125"/>
                  </a:lnTo>
                  <a:lnTo>
                    <a:pt x="5" y="125"/>
                  </a:lnTo>
                  <a:lnTo>
                    <a:pt x="5" y="118"/>
                  </a:lnTo>
                  <a:lnTo>
                    <a:pt x="11" y="118"/>
                  </a:lnTo>
                  <a:lnTo>
                    <a:pt x="11" y="125"/>
                  </a:lnTo>
                  <a:lnTo>
                    <a:pt x="16" y="118"/>
                  </a:lnTo>
                  <a:lnTo>
                    <a:pt x="23" y="118"/>
                  </a:lnTo>
                  <a:lnTo>
                    <a:pt x="23" y="125"/>
                  </a:lnTo>
                  <a:lnTo>
                    <a:pt x="23" y="130"/>
                  </a:lnTo>
                  <a:lnTo>
                    <a:pt x="29" y="130"/>
                  </a:lnTo>
                  <a:lnTo>
                    <a:pt x="29" y="125"/>
                  </a:lnTo>
                  <a:lnTo>
                    <a:pt x="29" y="118"/>
                  </a:lnTo>
                  <a:lnTo>
                    <a:pt x="29" y="112"/>
                  </a:lnTo>
                  <a:lnTo>
                    <a:pt x="34" y="112"/>
                  </a:lnTo>
                  <a:lnTo>
                    <a:pt x="41" y="112"/>
                  </a:lnTo>
                  <a:lnTo>
                    <a:pt x="46" y="112"/>
                  </a:lnTo>
                  <a:lnTo>
                    <a:pt x="46" y="107"/>
                  </a:lnTo>
                  <a:lnTo>
                    <a:pt x="41" y="107"/>
                  </a:lnTo>
                  <a:lnTo>
                    <a:pt x="41" y="100"/>
                  </a:lnTo>
                  <a:lnTo>
                    <a:pt x="34" y="100"/>
                  </a:lnTo>
                  <a:lnTo>
                    <a:pt x="34" y="94"/>
                  </a:lnTo>
                  <a:lnTo>
                    <a:pt x="41" y="94"/>
                  </a:lnTo>
                  <a:lnTo>
                    <a:pt x="41" y="89"/>
                  </a:lnTo>
                  <a:lnTo>
                    <a:pt x="41" y="94"/>
                  </a:lnTo>
                  <a:lnTo>
                    <a:pt x="46" y="94"/>
                  </a:lnTo>
                  <a:lnTo>
                    <a:pt x="46" y="100"/>
                  </a:lnTo>
                  <a:lnTo>
                    <a:pt x="52" y="100"/>
                  </a:lnTo>
                  <a:lnTo>
                    <a:pt x="52" y="94"/>
                  </a:lnTo>
                  <a:lnTo>
                    <a:pt x="58" y="94"/>
                  </a:lnTo>
                  <a:lnTo>
                    <a:pt x="58" y="89"/>
                  </a:lnTo>
                  <a:lnTo>
                    <a:pt x="58" y="82"/>
                  </a:lnTo>
                  <a:lnTo>
                    <a:pt x="64" y="82"/>
                  </a:lnTo>
                  <a:lnTo>
                    <a:pt x="64" y="89"/>
                  </a:lnTo>
                  <a:lnTo>
                    <a:pt x="70" y="89"/>
                  </a:lnTo>
                  <a:lnTo>
                    <a:pt x="75" y="89"/>
                  </a:lnTo>
                  <a:lnTo>
                    <a:pt x="75" y="82"/>
                  </a:lnTo>
                  <a:lnTo>
                    <a:pt x="82" y="77"/>
                  </a:lnTo>
                  <a:lnTo>
                    <a:pt x="88" y="77"/>
                  </a:lnTo>
                  <a:lnTo>
                    <a:pt x="88" y="71"/>
                  </a:lnTo>
                  <a:lnTo>
                    <a:pt x="82" y="71"/>
                  </a:lnTo>
                  <a:lnTo>
                    <a:pt x="82" y="64"/>
                  </a:lnTo>
                  <a:lnTo>
                    <a:pt x="75" y="64"/>
                  </a:lnTo>
                  <a:lnTo>
                    <a:pt x="75" y="59"/>
                  </a:lnTo>
                  <a:lnTo>
                    <a:pt x="75" y="53"/>
                  </a:lnTo>
                  <a:lnTo>
                    <a:pt x="82" y="53"/>
                  </a:lnTo>
                  <a:lnTo>
                    <a:pt x="82" y="48"/>
                  </a:lnTo>
                  <a:lnTo>
                    <a:pt x="82" y="41"/>
                  </a:lnTo>
                  <a:lnTo>
                    <a:pt x="88" y="41"/>
                  </a:lnTo>
                  <a:lnTo>
                    <a:pt x="93" y="41"/>
                  </a:lnTo>
                  <a:lnTo>
                    <a:pt x="93" y="35"/>
                  </a:lnTo>
                  <a:lnTo>
                    <a:pt x="99" y="35"/>
                  </a:lnTo>
                  <a:lnTo>
                    <a:pt x="105" y="35"/>
                  </a:lnTo>
                  <a:lnTo>
                    <a:pt x="111" y="35"/>
                  </a:lnTo>
                  <a:lnTo>
                    <a:pt x="111" y="30"/>
                  </a:lnTo>
                  <a:lnTo>
                    <a:pt x="111" y="23"/>
                  </a:lnTo>
                  <a:lnTo>
                    <a:pt x="116" y="23"/>
                  </a:lnTo>
                  <a:lnTo>
                    <a:pt x="123" y="23"/>
                  </a:lnTo>
                  <a:lnTo>
                    <a:pt x="134" y="23"/>
                  </a:lnTo>
                  <a:lnTo>
                    <a:pt x="140" y="23"/>
                  </a:lnTo>
                  <a:lnTo>
                    <a:pt x="140" y="17"/>
                  </a:lnTo>
                  <a:lnTo>
                    <a:pt x="140" y="12"/>
                  </a:lnTo>
                  <a:lnTo>
                    <a:pt x="140" y="5"/>
                  </a:lnTo>
                  <a:lnTo>
                    <a:pt x="146" y="5"/>
                  </a:lnTo>
                  <a:lnTo>
                    <a:pt x="152" y="5"/>
                  </a:lnTo>
                  <a:lnTo>
                    <a:pt x="158" y="5"/>
                  </a:lnTo>
                  <a:lnTo>
                    <a:pt x="164" y="5"/>
                  </a:lnTo>
                  <a:lnTo>
                    <a:pt x="164" y="0"/>
                  </a:lnTo>
                  <a:lnTo>
                    <a:pt x="164" y="5"/>
                  </a:lnTo>
                  <a:lnTo>
                    <a:pt x="170" y="5"/>
                  </a:lnTo>
                  <a:lnTo>
                    <a:pt x="170" y="12"/>
                  </a:lnTo>
                  <a:lnTo>
                    <a:pt x="170" y="17"/>
                  </a:lnTo>
                  <a:lnTo>
                    <a:pt x="164" y="17"/>
                  </a:lnTo>
                  <a:lnTo>
                    <a:pt x="158" y="17"/>
                  </a:lnTo>
                  <a:lnTo>
                    <a:pt x="158" y="23"/>
                  </a:lnTo>
                  <a:lnTo>
                    <a:pt x="152" y="23"/>
                  </a:lnTo>
                  <a:lnTo>
                    <a:pt x="152" y="30"/>
                  </a:lnTo>
                  <a:lnTo>
                    <a:pt x="152" y="23"/>
                  </a:lnTo>
                  <a:lnTo>
                    <a:pt x="152" y="30"/>
                  </a:lnTo>
                  <a:lnTo>
                    <a:pt x="158" y="30"/>
                  </a:lnTo>
                  <a:lnTo>
                    <a:pt x="158" y="23"/>
                  </a:lnTo>
                  <a:lnTo>
                    <a:pt x="164" y="23"/>
                  </a:lnTo>
                  <a:lnTo>
                    <a:pt x="164" y="30"/>
                  </a:lnTo>
                  <a:lnTo>
                    <a:pt x="170" y="30"/>
                  </a:lnTo>
                  <a:lnTo>
                    <a:pt x="170" y="23"/>
                  </a:lnTo>
                  <a:lnTo>
                    <a:pt x="175" y="23"/>
                  </a:lnTo>
                  <a:lnTo>
                    <a:pt x="175" y="30"/>
                  </a:lnTo>
                  <a:lnTo>
                    <a:pt x="181" y="30"/>
                  </a:lnTo>
                  <a:lnTo>
                    <a:pt x="181" y="23"/>
                  </a:lnTo>
                  <a:lnTo>
                    <a:pt x="181" y="30"/>
                  </a:lnTo>
                  <a:lnTo>
                    <a:pt x="188" y="30"/>
                  </a:lnTo>
                  <a:lnTo>
                    <a:pt x="188" y="35"/>
                  </a:lnTo>
                  <a:lnTo>
                    <a:pt x="193" y="35"/>
                  </a:lnTo>
                  <a:lnTo>
                    <a:pt x="193" y="41"/>
                  </a:lnTo>
                  <a:lnTo>
                    <a:pt x="188" y="41"/>
                  </a:lnTo>
                  <a:lnTo>
                    <a:pt x="181" y="41"/>
                  </a:lnTo>
                  <a:lnTo>
                    <a:pt x="181" y="48"/>
                  </a:lnTo>
                  <a:lnTo>
                    <a:pt x="181" y="53"/>
                  </a:lnTo>
                  <a:lnTo>
                    <a:pt x="181" y="48"/>
                  </a:lnTo>
                  <a:lnTo>
                    <a:pt x="188" y="48"/>
                  </a:lnTo>
                  <a:lnTo>
                    <a:pt x="181" y="53"/>
                  </a:lnTo>
                  <a:lnTo>
                    <a:pt x="188" y="53"/>
                  </a:lnTo>
                  <a:lnTo>
                    <a:pt x="188" y="59"/>
                  </a:lnTo>
                  <a:lnTo>
                    <a:pt x="193" y="59"/>
                  </a:lnTo>
                  <a:lnTo>
                    <a:pt x="193" y="64"/>
                  </a:lnTo>
                  <a:lnTo>
                    <a:pt x="188" y="64"/>
                  </a:lnTo>
                  <a:lnTo>
                    <a:pt x="188" y="71"/>
                  </a:lnTo>
                  <a:lnTo>
                    <a:pt x="188" y="64"/>
                  </a:lnTo>
                  <a:lnTo>
                    <a:pt x="193" y="64"/>
                  </a:lnTo>
                  <a:lnTo>
                    <a:pt x="199" y="64"/>
                  </a:lnTo>
                  <a:lnTo>
                    <a:pt x="193" y="64"/>
                  </a:lnTo>
                  <a:lnTo>
                    <a:pt x="193" y="59"/>
                  </a:lnTo>
                  <a:lnTo>
                    <a:pt x="199" y="59"/>
                  </a:lnTo>
                  <a:lnTo>
                    <a:pt x="199" y="64"/>
                  </a:lnTo>
                  <a:lnTo>
                    <a:pt x="199" y="59"/>
                  </a:lnTo>
                  <a:lnTo>
                    <a:pt x="205" y="59"/>
                  </a:lnTo>
                  <a:lnTo>
                    <a:pt x="205" y="64"/>
                  </a:lnTo>
                  <a:lnTo>
                    <a:pt x="211" y="64"/>
                  </a:lnTo>
                  <a:lnTo>
                    <a:pt x="211" y="71"/>
                  </a:lnTo>
                  <a:lnTo>
                    <a:pt x="211" y="64"/>
                  </a:lnTo>
                  <a:lnTo>
                    <a:pt x="217" y="64"/>
                  </a:lnTo>
                  <a:lnTo>
                    <a:pt x="217" y="71"/>
                  </a:lnTo>
                  <a:lnTo>
                    <a:pt x="217" y="77"/>
                  </a:lnTo>
                  <a:lnTo>
                    <a:pt x="222" y="77"/>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3" name="Freeform 37">
              <a:extLst>
                <a:ext uri="{FF2B5EF4-FFF2-40B4-BE49-F238E27FC236}">
                  <a16:creationId xmlns:a16="http://schemas.microsoft.com/office/drawing/2014/main" id="{B9B10F79-5335-0F52-4805-E5BCAD8A49C8}"/>
                </a:ext>
              </a:extLst>
            </p:cNvPr>
            <p:cNvSpPr>
              <a:spLocks/>
            </p:cNvSpPr>
            <p:nvPr/>
          </p:nvSpPr>
          <p:spPr bwMode="auto">
            <a:xfrm>
              <a:off x="5978525" y="2760663"/>
              <a:ext cx="196850" cy="157163"/>
            </a:xfrm>
            <a:custGeom>
              <a:avLst/>
              <a:gdLst>
                <a:gd name="T0" fmla="*/ 77 w 124"/>
                <a:gd name="T1" fmla="*/ 5 h 99"/>
                <a:gd name="T2" fmla="*/ 83 w 124"/>
                <a:gd name="T3" fmla="*/ 11 h 99"/>
                <a:gd name="T4" fmla="*/ 88 w 124"/>
                <a:gd name="T5" fmla="*/ 5 h 99"/>
                <a:gd name="T6" fmla="*/ 95 w 124"/>
                <a:gd name="T7" fmla="*/ 11 h 99"/>
                <a:gd name="T8" fmla="*/ 95 w 124"/>
                <a:gd name="T9" fmla="*/ 0 h 99"/>
                <a:gd name="T10" fmla="*/ 106 w 124"/>
                <a:gd name="T11" fmla="*/ 0 h 99"/>
                <a:gd name="T12" fmla="*/ 101 w 124"/>
                <a:gd name="T13" fmla="*/ 5 h 99"/>
                <a:gd name="T14" fmla="*/ 112 w 124"/>
                <a:gd name="T15" fmla="*/ 5 h 99"/>
                <a:gd name="T16" fmla="*/ 119 w 124"/>
                <a:gd name="T17" fmla="*/ 11 h 99"/>
                <a:gd name="T18" fmla="*/ 124 w 124"/>
                <a:gd name="T19" fmla="*/ 17 h 99"/>
                <a:gd name="T20" fmla="*/ 119 w 124"/>
                <a:gd name="T21" fmla="*/ 23 h 99"/>
                <a:gd name="T22" fmla="*/ 106 w 124"/>
                <a:gd name="T23" fmla="*/ 23 h 99"/>
                <a:gd name="T24" fmla="*/ 101 w 124"/>
                <a:gd name="T25" fmla="*/ 34 h 99"/>
                <a:gd name="T26" fmla="*/ 95 w 124"/>
                <a:gd name="T27" fmla="*/ 52 h 99"/>
                <a:gd name="T28" fmla="*/ 88 w 124"/>
                <a:gd name="T29" fmla="*/ 58 h 99"/>
                <a:gd name="T30" fmla="*/ 95 w 124"/>
                <a:gd name="T31" fmla="*/ 64 h 99"/>
                <a:gd name="T32" fmla="*/ 88 w 124"/>
                <a:gd name="T33" fmla="*/ 69 h 99"/>
                <a:gd name="T34" fmla="*/ 77 w 124"/>
                <a:gd name="T35" fmla="*/ 69 h 99"/>
                <a:gd name="T36" fmla="*/ 77 w 124"/>
                <a:gd name="T37" fmla="*/ 82 h 99"/>
                <a:gd name="T38" fmla="*/ 77 w 124"/>
                <a:gd name="T39" fmla="*/ 82 h 99"/>
                <a:gd name="T40" fmla="*/ 70 w 124"/>
                <a:gd name="T41" fmla="*/ 76 h 99"/>
                <a:gd name="T42" fmla="*/ 70 w 124"/>
                <a:gd name="T43" fmla="*/ 76 h 99"/>
                <a:gd name="T44" fmla="*/ 65 w 124"/>
                <a:gd name="T45" fmla="*/ 69 h 99"/>
                <a:gd name="T46" fmla="*/ 59 w 124"/>
                <a:gd name="T47" fmla="*/ 76 h 99"/>
                <a:gd name="T48" fmla="*/ 54 w 124"/>
                <a:gd name="T49" fmla="*/ 82 h 99"/>
                <a:gd name="T50" fmla="*/ 54 w 124"/>
                <a:gd name="T51" fmla="*/ 82 h 99"/>
                <a:gd name="T52" fmla="*/ 47 w 124"/>
                <a:gd name="T53" fmla="*/ 87 h 99"/>
                <a:gd name="T54" fmla="*/ 36 w 124"/>
                <a:gd name="T55" fmla="*/ 87 h 99"/>
                <a:gd name="T56" fmla="*/ 29 w 124"/>
                <a:gd name="T57" fmla="*/ 94 h 99"/>
                <a:gd name="T58" fmla="*/ 29 w 124"/>
                <a:gd name="T59" fmla="*/ 94 h 99"/>
                <a:gd name="T60" fmla="*/ 23 w 124"/>
                <a:gd name="T61" fmla="*/ 94 h 99"/>
                <a:gd name="T62" fmla="*/ 29 w 124"/>
                <a:gd name="T63" fmla="*/ 87 h 99"/>
                <a:gd name="T64" fmla="*/ 29 w 124"/>
                <a:gd name="T65" fmla="*/ 76 h 99"/>
                <a:gd name="T66" fmla="*/ 23 w 124"/>
                <a:gd name="T67" fmla="*/ 69 h 99"/>
                <a:gd name="T68" fmla="*/ 23 w 124"/>
                <a:gd name="T69" fmla="*/ 58 h 99"/>
                <a:gd name="T70" fmla="*/ 12 w 124"/>
                <a:gd name="T71" fmla="*/ 52 h 99"/>
                <a:gd name="T72" fmla="*/ 6 w 124"/>
                <a:gd name="T73" fmla="*/ 58 h 99"/>
                <a:gd name="T74" fmla="*/ 6 w 124"/>
                <a:gd name="T75" fmla="*/ 58 h 99"/>
                <a:gd name="T76" fmla="*/ 6 w 124"/>
                <a:gd name="T77" fmla="*/ 46 h 99"/>
                <a:gd name="T78" fmla="*/ 18 w 124"/>
                <a:gd name="T79" fmla="*/ 41 h 99"/>
                <a:gd name="T80" fmla="*/ 18 w 124"/>
                <a:gd name="T81" fmla="*/ 41 h 99"/>
                <a:gd name="T82" fmla="*/ 18 w 124"/>
                <a:gd name="T83" fmla="*/ 41 h 99"/>
                <a:gd name="T84" fmla="*/ 23 w 124"/>
                <a:gd name="T85" fmla="*/ 34 h 99"/>
                <a:gd name="T86" fmla="*/ 29 w 124"/>
                <a:gd name="T87" fmla="*/ 28 h 99"/>
                <a:gd name="T88" fmla="*/ 36 w 124"/>
                <a:gd name="T89" fmla="*/ 23 h 99"/>
                <a:gd name="T90" fmla="*/ 36 w 124"/>
                <a:gd name="T91" fmla="*/ 23 h 99"/>
                <a:gd name="T92" fmla="*/ 47 w 124"/>
                <a:gd name="T93" fmla="*/ 23 h 99"/>
                <a:gd name="T94" fmla="*/ 54 w 124"/>
                <a:gd name="T95" fmla="*/ 17 h 99"/>
                <a:gd name="T96" fmla="*/ 59 w 124"/>
                <a:gd name="T97" fmla="*/ 11 h 99"/>
                <a:gd name="T98" fmla="*/ 70 w 124"/>
                <a:gd name="T99" fmla="*/ 1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4" h="99">
                  <a:moveTo>
                    <a:pt x="70" y="5"/>
                  </a:moveTo>
                  <a:lnTo>
                    <a:pt x="77" y="5"/>
                  </a:lnTo>
                  <a:lnTo>
                    <a:pt x="77" y="11"/>
                  </a:lnTo>
                  <a:lnTo>
                    <a:pt x="83" y="11"/>
                  </a:lnTo>
                  <a:lnTo>
                    <a:pt x="88" y="11"/>
                  </a:lnTo>
                  <a:lnTo>
                    <a:pt x="88" y="5"/>
                  </a:lnTo>
                  <a:lnTo>
                    <a:pt x="88" y="11"/>
                  </a:lnTo>
                  <a:lnTo>
                    <a:pt x="95" y="11"/>
                  </a:lnTo>
                  <a:lnTo>
                    <a:pt x="95" y="5"/>
                  </a:lnTo>
                  <a:lnTo>
                    <a:pt x="95" y="0"/>
                  </a:lnTo>
                  <a:lnTo>
                    <a:pt x="101" y="0"/>
                  </a:lnTo>
                  <a:lnTo>
                    <a:pt x="106" y="0"/>
                  </a:lnTo>
                  <a:lnTo>
                    <a:pt x="106" y="5"/>
                  </a:lnTo>
                  <a:lnTo>
                    <a:pt x="101" y="5"/>
                  </a:lnTo>
                  <a:lnTo>
                    <a:pt x="106" y="5"/>
                  </a:lnTo>
                  <a:lnTo>
                    <a:pt x="112" y="5"/>
                  </a:lnTo>
                  <a:lnTo>
                    <a:pt x="119" y="5"/>
                  </a:lnTo>
                  <a:lnTo>
                    <a:pt x="119" y="11"/>
                  </a:lnTo>
                  <a:lnTo>
                    <a:pt x="124" y="11"/>
                  </a:lnTo>
                  <a:lnTo>
                    <a:pt x="124" y="17"/>
                  </a:lnTo>
                  <a:lnTo>
                    <a:pt x="119" y="17"/>
                  </a:lnTo>
                  <a:lnTo>
                    <a:pt x="119" y="23"/>
                  </a:lnTo>
                  <a:lnTo>
                    <a:pt x="112" y="23"/>
                  </a:lnTo>
                  <a:lnTo>
                    <a:pt x="106" y="23"/>
                  </a:lnTo>
                  <a:lnTo>
                    <a:pt x="106" y="28"/>
                  </a:lnTo>
                  <a:lnTo>
                    <a:pt x="101" y="34"/>
                  </a:lnTo>
                  <a:lnTo>
                    <a:pt x="95" y="46"/>
                  </a:lnTo>
                  <a:lnTo>
                    <a:pt x="95" y="52"/>
                  </a:lnTo>
                  <a:lnTo>
                    <a:pt x="88" y="52"/>
                  </a:lnTo>
                  <a:lnTo>
                    <a:pt x="88" y="58"/>
                  </a:lnTo>
                  <a:lnTo>
                    <a:pt x="95" y="58"/>
                  </a:lnTo>
                  <a:lnTo>
                    <a:pt x="95" y="64"/>
                  </a:lnTo>
                  <a:lnTo>
                    <a:pt x="88" y="64"/>
                  </a:lnTo>
                  <a:lnTo>
                    <a:pt x="88" y="69"/>
                  </a:lnTo>
                  <a:lnTo>
                    <a:pt x="83" y="69"/>
                  </a:lnTo>
                  <a:lnTo>
                    <a:pt x="77" y="69"/>
                  </a:lnTo>
                  <a:lnTo>
                    <a:pt x="77" y="76"/>
                  </a:lnTo>
                  <a:lnTo>
                    <a:pt x="77" y="82"/>
                  </a:lnTo>
                  <a:lnTo>
                    <a:pt x="77" y="76"/>
                  </a:lnTo>
                  <a:lnTo>
                    <a:pt x="77" y="82"/>
                  </a:lnTo>
                  <a:lnTo>
                    <a:pt x="70" y="82"/>
                  </a:lnTo>
                  <a:lnTo>
                    <a:pt x="70" y="76"/>
                  </a:lnTo>
                  <a:lnTo>
                    <a:pt x="77" y="76"/>
                  </a:lnTo>
                  <a:lnTo>
                    <a:pt x="70" y="76"/>
                  </a:lnTo>
                  <a:lnTo>
                    <a:pt x="70" y="69"/>
                  </a:lnTo>
                  <a:lnTo>
                    <a:pt x="65" y="69"/>
                  </a:lnTo>
                  <a:lnTo>
                    <a:pt x="65" y="76"/>
                  </a:lnTo>
                  <a:lnTo>
                    <a:pt x="59" y="76"/>
                  </a:lnTo>
                  <a:lnTo>
                    <a:pt x="59" y="82"/>
                  </a:lnTo>
                  <a:lnTo>
                    <a:pt x="54" y="82"/>
                  </a:lnTo>
                  <a:lnTo>
                    <a:pt x="47" y="82"/>
                  </a:lnTo>
                  <a:lnTo>
                    <a:pt x="54" y="82"/>
                  </a:lnTo>
                  <a:lnTo>
                    <a:pt x="47" y="82"/>
                  </a:lnTo>
                  <a:lnTo>
                    <a:pt x="47" y="87"/>
                  </a:lnTo>
                  <a:lnTo>
                    <a:pt x="41" y="87"/>
                  </a:lnTo>
                  <a:lnTo>
                    <a:pt x="36" y="87"/>
                  </a:lnTo>
                  <a:lnTo>
                    <a:pt x="36" y="94"/>
                  </a:lnTo>
                  <a:lnTo>
                    <a:pt x="29" y="94"/>
                  </a:lnTo>
                  <a:lnTo>
                    <a:pt x="36" y="94"/>
                  </a:lnTo>
                  <a:lnTo>
                    <a:pt x="29" y="94"/>
                  </a:lnTo>
                  <a:lnTo>
                    <a:pt x="23" y="99"/>
                  </a:lnTo>
                  <a:lnTo>
                    <a:pt x="23" y="94"/>
                  </a:lnTo>
                  <a:lnTo>
                    <a:pt x="23" y="87"/>
                  </a:lnTo>
                  <a:lnTo>
                    <a:pt x="29" y="87"/>
                  </a:lnTo>
                  <a:lnTo>
                    <a:pt x="29" y="82"/>
                  </a:lnTo>
                  <a:lnTo>
                    <a:pt x="29" y="76"/>
                  </a:lnTo>
                  <a:lnTo>
                    <a:pt x="23" y="76"/>
                  </a:lnTo>
                  <a:lnTo>
                    <a:pt x="23" y="69"/>
                  </a:lnTo>
                  <a:lnTo>
                    <a:pt x="23" y="64"/>
                  </a:lnTo>
                  <a:lnTo>
                    <a:pt x="23" y="58"/>
                  </a:lnTo>
                  <a:lnTo>
                    <a:pt x="18" y="52"/>
                  </a:lnTo>
                  <a:lnTo>
                    <a:pt x="12" y="52"/>
                  </a:lnTo>
                  <a:lnTo>
                    <a:pt x="12" y="58"/>
                  </a:lnTo>
                  <a:lnTo>
                    <a:pt x="6" y="58"/>
                  </a:lnTo>
                  <a:lnTo>
                    <a:pt x="0" y="58"/>
                  </a:lnTo>
                  <a:lnTo>
                    <a:pt x="6" y="58"/>
                  </a:lnTo>
                  <a:lnTo>
                    <a:pt x="6" y="52"/>
                  </a:lnTo>
                  <a:lnTo>
                    <a:pt x="6" y="46"/>
                  </a:lnTo>
                  <a:lnTo>
                    <a:pt x="12" y="41"/>
                  </a:lnTo>
                  <a:lnTo>
                    <a:pt x="18" y="41"/>
                  </a:lnTo>
                  <a:lnTo>
                    <a:pt x="18" y="34"/>
                  </a:lnTo>
                  <a:lnTo>
                    <a:pt x="18" y="41"/>
                  </a:lnTo>
                  <a:lnTo>
                    <a:pt x="23" y="41"/>
                  </a:lnTo>
                  <a:lnTo>
                    <a:pt x="18" y="41"/>
                  </a:lnTo>
                  <a:lnTo>
                    <a:pt x="23" y="41"/>
                  </a:lnTo>
                  <a:lnTo>
                    <a:pt x="23" y="34"/>
                  </a:lnTo>
                  <a:lnTo>
                    <a:pt x="29" y="34"/>
                  </a:lnTo>
                  <a:lnTo>
                    <a:pt x="29" y="28"/>
                  </a:lnTo>
                  <a:lnTo>
                    <a:pt x="29" y="23"/>
                  </a:lnTo>
                  <a:lnTo>
                    <a:pt x="36" y="23"/>
                  </a:lnTo>
                  <a:lnTo>
                    <a:pt x="36" y="17"/>
                  </a:lnTo>
                  <a:lnTo>
                    <a:pt x="36" y="23"/>
                  </a:lnTo>
                  <a:lnTo>
                    <a:pt x="41" y="23"/>
                  </a:lnTo>
                  <a:lnTo>
                    <a:pt x="47" y="23"/>
                  </a:lnTo>
                  <a:lnTo>
                    <a:pt x="54" y="23"/>
                  </a:lnTo>
                  <a:lnTo>
                    <a:pt x="54" y="17"/>
                  </a:lnTo>
                  <a:lnTo>
                    <a:pt x="59" y="17"/>
                  </a:lnTo>
                  <a:lnTo>
                    <a:pt x="59" y="11"/>
                  </a:lnTo>
                  <a:lnTo>
                    <a:pt x="65" y="11"/>
                  </a:lnTo>
                  <a:lnTo>
                    <a:pt x="70" y="11"/>
                  </a:lnTo>
                  <a:lnTo>
                    <a:pt x="70" y="5"/>
                  </a:lnTo>
                  <a:close/>
                </a:path>
              </a:pathLst>
            </a:custGeom>
            <a:solidFill>
              <a:srgbClr val="F4B1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4" name="Freeform 38">
              <a:extLst>
                <a:ext uri="{FF2B5EF4-FFF2-40B4-BE49-F238E27FC236}">
                  <a16:creationId xmlns:a16="http://schemas.microsoft.com/office/drawing/2014/main" id="{B70CFE18-5C58-B2E5-E980-9CF93185895D}"/>
                </a:ext>
              </a:extLst>
            </p:cNvPr>
            <p:cNvSpPr>
              <a:spLocks/>
            </p:cNvSpPr>
            <p:nvPr/>
          </p:nvSpPr>
          <p:spPr bwMode="auto">
            <a:xfrm>
              <a:off x="5978525" y="2760663"/>
              <a:ext cx="196850" cy="157163"/>
            </a:xfrm>
            <a:custGeom>
              <a:avLst/>
              <a:gdLst>
                <a:gd name="T0" fmla="*/ 77 w 124"/>
                <a:gd name="T1" fmla="*/ 5 h 99"/>
                <a:gd name="T2" fmla="*/ 83 w 124"/>
                <a:gd name="T3" fmla="*/ 11 h 99"/>
                <a:gd name="T4" fmla="*/ 88 w 124"/>
                <a:gd name="T5" fmla="*/ 5 h 99"/>
                <a:gd name="T6" fmla="*/ 95 w 124"/>
                <a:gd name="T7" fmla="*/ 11 h 99"/>
                <a:gd name="T8" fmla="*/ 95 w 124"/>
                <a:gd name="T9" fmla="*/ 0 h 99"/>
                <a:gd name="T10" fmla="*/ 106 w 124"/>
                <a:gd name="T11" fmla="*/ 0 h 99"/>
                <a:gd name="T12" fmla="*/ 101 w 124"/>
                <a:gd name="T13" fmla="*/ 5 h 99"/>
                <a:gd name="T14" fmla="*/ 112 w 124"/>
                <a:gd name="T15" fmla="*/ 5 h 99"/>
                <a:gd name="T16" fmla="*/ 119 w 124"/>
                <a:gd name="T17" fmla="*/ 11 h 99"/>
                <a:gd name="T18" fmla="*/ 124 w 124"/>
                <a:gd name="T19" fmla="*/ 17 h 99"/>
                <a:gd name="T20" fmla="*/ 119 w 124"/>
                <a:gd name="T21" fmla="*/ 23 h 99"/>
                <a:gd name="T22" fmla="*/ 106 w 124"/>
                <a:gd name="T23" fmla="*/ 23 h 99"/>
                <a:gd name="T24" fmla="*/ 101 w 124"/>
                <a:gd name="T25" fmla="*/ 34 h 99"/>
                <a:gd name="T26" fmla="*/ 95 w 124"/>
                <a:gd name="T27" fmla="*/ 52 h 99"/>
                <a:gd name="T28" fmla="*/ 88 w 124"/>
                <a:gd name="T29" fmla="*/ 58 h 99"/>
                <a:gd name="T30" fmla="*/ 95 w 124"/>
                <a:gd name="T31" fmla="*/ 64 h 99"/>
                <a:gd name="T32" fmla="*/ 88 w 124"/>
                <a:gd name="T33" fmla="*/ 69 h 99"/>
                <a:gd name="T34" fmla="*/ 77 w 124"/>
                <a:gd name="T35" fmla="*/ 69 h 99"/>
                <a:gd name="T36" fmla="*/ 77 w 124"/>
                <a:gd name="T37" fmla="*/ 82 h 99"/>
                <a:gd name="T38" fmla="*/ 77 w 124"/>
                <a:gd name="T39" fmla="*/ 82 h 99"/>
                <a:gd name="T40" fmla="*/ 70 w 124"/>
                <a:gd name="T41" fmla="*/ 76 h 99"/>
                <a:gd name="T42" fmla="*/ 70 w 124"/>
                <a:gd name="T43" fmla="*/ 76 h 99"/>
                <a:gd name="T44" fmla="*/ 65 w 124"/>
                <a:gd name="T45" fmla="*/ 69 h 99"/>
                <a:gd name="T46" fmla="*/ 59 w 124"/>
                <a:gd name="T47" fmla="*/ 76 h 99"/>
                <a:gd name="T48" fmla="*/ 54 w 124"/>
                <a:gd name="T49" fmla="*/ 82 h 99"/>
                <a:gd name="T50" fmla="*/ 54 w 124"/>
                <a:gd name="T51" fmla="*/ 82 h 99"/>
                <a:gd name="T52" fmla="*/ 47 w 124"/>
                <a:gd name="T53" fmla="*/ 87 h 99"/>
                <a:gd name="T54" fmla="*/ 36 w 124"/>
                <a:gd name="T55" fmla="*/ 87 h 99"/>
                <a:gd name="T56" fmla="*/ 29 w 124"/>
                <a:gd name="T57" fmla="*/ 94 h 99"/>
                <a:gd name="T58" fmla="*/ 29 w 124"/>
                <a:gd name="T59" fmla="*/ 94 h 99"/>
                <a:gd name="T60" fmla="*/ 23 w 124"/>
                <a:gd name="T61" fmla="*/ 94 h 99"/>
                <a:gd name="T62" fmla="*/ 29 w 124"/>
                <a:gd name="T63" fmla="*/ 87 h 99"/>
                <a:gd name="T64" fmla="*/ 29 w 124"/>
                <a:gd name="T65" fmla="*/ 76 h 99"/>
                <a:gd name="T66" fmla="*/ 23 w 124"/>
                <a:gd name="T67" fmla="*/ 69 h 99"/>
                <a:gd name="T68" fmla="*/ 23 w 124"/>
                <a:gd name="T69" fmla="*/ 58 h 99"/>
                <a:gd name="T70" fmla="*/ 12 w 124"/>
                <a:gd name="T71" fmla="*/ 52 h 99"/>
                <a:gd name="T72" fmla="*/ 6 w 124"/>
                <a:gd name="T73" fmla="*/ 58 h 99"/>
                <a:gd name="T74" fmla="*/ 6 w 124"/>
                <a:gd name="T75" fmla="*/ 58 h 99"/>
                <a:gd name="T76" fmla="*/ 6 w 124"/>
                <a:gd name="T77" fmla="*/ 46 h 99"/>
                <a:gd name="T78" fmla="*/ 18 w 124"/>
                <a:gd name="T79" fmla="*/ 41 h 99"/>
                <a:gd name="T80" fmla="*/ 18 w 124"/>
                <a:gd name="T81" fmla="*/ 41 h 99"/>
                <a:gd name="T82" fmla="*/ 18 w 124"/>
                <a:gd name="T83" fmla="*/ 41 h 99"/>
                <a:gd name="T84" fmla="*/ 23 w 124"/>
                <a:gd name="T85" fmla="*/ 34 h 99"/>
                <a:gd name="T86" fmla="*/ 29 w 124"/>
                <a:gd name="T87" fmla="*/ 28 h 99"/>
                <a:gd name="T88" fmla="*/ 36 w 124"/>
                <a:gd name="T89" fmla="*/ 23 h 99"/>
                <a:gd name="T90" fmla="*/ 36 w 124"/>
                <a:gd name="T91" fmla="*/ 23 h 99"/>
                <a:gd name="T92" fmla="*/ 47 w 124"/>
                <a:gd name="T93" fmla="*/ 23 h 99"/>
                <a:gd name="T94" fmla="*/ 54 w 124"/>
                <a:gd name="T95" fmla="*/ 17 h 99"/>
                <a:gd name="T96" fmla="*/ 59 w 124"/>
                <a:gd name="T97" fmla="*/ 11 h 99"/>
                <a:gd name="T98" fmla="*/ 70 w 124"/>
                <a:gd name="T99" fmla="*/ 1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4" h="99">
                  <a:moveTo>
                    <a:pt x="70" y="5"/>
                  </a:moveTo>
                  <a:lnTo>
                    <a:pt x="77" y="5"/>
                  </a:lnTo>
                  <a:lnTo>
                    <a:pt x="77" y="11"/>
                  </a:lnTo>
                  <a:lnTo>
                    <a:pt x="83" y="11"/>
                  </a:lnTo>
                  <a:lnTo>
                    <a:pt x="88" y="11"/>
                  </a:lnTo>
                  <a:lnTo>
                    <a:pt x="88" y="5"/>
                  </a:lnTo>
                  <a:lnTo>
                    <a:pt x="88" y="11"/>
                  </a:lnTo>
                  <a:lnTo>
                    <a:pt x="95" y="11"/>
                  </a:lnTo>
                  <a:lnTo>
                    <a:pt x="95" y="5"/>
                  </a:lnTo>
                  <a:lnTo>
                    <a:pt x="95" y="0"/>
                  </a:lnTo>
                  <a:lnTo>
                    <a:pt x="101" y="0"/>
                  </a:lnTo>
                  <a:lnTo>
                    <a:pt x="106" y="0"/>
                  </a:lnTo>
                  <a:lnTo>
                    <a:pt x="106" y="5"/>
                  </a:lnTo>
                  <a:lnTo>
                    <a:pt x="101" y="5"/>
                  </a:lnTo>
                  <a:lnTo>
                    <a:pt x="106" y="5"/>
                  </a:lnTo>
                  <a:lnTo>
                    <a:pt x="112" y="5"/>
                  </a:lnTo>
                  <a:lnTo>
                    <a:pt x="119" y="5"/>
                  </a:lnTo>
                  <a:lnTo>
                    <a:pt x="119" y="11"/>
                  </a:lnTo>
                  <a:lnTo>
                    <a:pt x="124" y="11"/>
                  </a:lnTo>
                  <a:lnTo>
                    <a:pt x="124" y="17"/>
                  </a:lnTo>
                  <a:lnTo>
                    <a:pt x="119" y="17"/>
                  </a:lnTo>
                  <a:lnTo>
                    <a:pt x="119" y="23"/>
                  </a:lnTo>
                  <a:lnTo>
                    <a:pt x="112" y="23"/>
                  </a:lnTo>
                  <a:lnTo>
                    <a:pt x="106" y="23"/>
                  </a:lnTo>
                  <a:lnTo>
                    <a:pt x="106" y="28"/>
                  </a:lnTo>
                  <a:lnTo>
                    <a:pt x="101" y="34"/>
                  </a:lnTo>
                  <a:lnTo>
                    <a:pt x="95" y="46"/>
                  </a:lnTo>
                  <a:lnTo>
                    <a:pt x="95" y="52"/>
                  </a:lnTo>
                  <a:lnTo>
                    <a:pt x="88" y="52"/>
                  </a:lnTo>
                  <a:lnTo>
                    <a:pt x="88" y="58"/>
                  </a:lnTo>
                  <a:lnTo>
                    <a:pt x="95" y="58"/>
                  </a:lnTo>
                  <a:lnTo>
                    <a:pt x="95" y="64"/>
                  </a:lnTo>
                  <a:lnTo>
                    <a:pt x="88" y="64"/>
                  </a:lnTo>
                  <a:lnTo>
                    <a:pt x="88" y="69"/>
                  </a:lnTo>
                  <a:lnTo>
                    <a:pt x="83" y="69"/>
                  </a:lnTo>
                  <a:lnTo>
                    <a:pt x="77" y="69"/>
                  </a:lnTo>
                  <a:lnTo>
                    <a:pt x="77" y="76"/>
                  </a:lnTo>
                  <a:lnTo>
                    <a:pt x="77" y="82"/>
                  </a:lnTo>
                  <a:lnTo>
                    <a:pt x="77" y="76"/>
                  </a:lnTo>
                  <a:lnTo>
                    <a:pt x="77" y="82"/>
                  </a:lnTo>
                  <a:lnTo>
                    <a:pt x="70" y="82"/>
                  </a:lnTo>
                  <a:lnTo>
                    <a:pt x="70" y="76"/>
                  </a:lnTo>
                  <a:lnTo>
                    <a:pt x="77" y="76"/>
                  </a:lnTo>
                  <a:lnTo>
                    <a:pt x="70" y="76"/>
                  </a:lnTo>
                  <a:lnTo>
                    <a:pt x="70" y="69"/>
                  </a:lnTo>
                  <a:lnTo>
                    <a:pt x="65" y="69"/>
                  </a:lnTo>
                  <a:lnTo>
                    <a:pt x="65" y="76"/>
                  </a:lnTo>
                  <a:lnTo>
                    <a:pt x="59" y="76"/>
                  </a:lnTo>
                  <a:lnTo>
                    <a:pt x="59" y="82"/>
                  </a:lnTo>
                  <a:lnTo>
                    <a:pt x="54" y="82"/>
                  </a:lnTo>
                  <a:lnTo>
                    <a:pt x="47" y="82"/>
                  </a:lnTo>
                  <a:lnTo>
                    <a:pt x="54" y="82"/>
                  </a:lnTo>
                  <a:lnTo>
                    <a:pt x="47" y="82"/>
                  </a:lnTo>
                  <a:lnTo>
                    <a:pt x="47" y="87"/>
                  </a:lnTo>
                  <a:lnTo>
                    <a:pt x="41" y="87"/>
                  </a:lnTo>
                  <a:lnTo>
                    <a:pt x="36" y="87"/>
                  </a:lnTo>
                  <a:lnTo>
                    <a:pt x="36" y="94"/>
                  </a:lnTo>
                  <a:lnTo>
                    <a:pt x="29" y="94"/>
                  </a:lnTo>
                  <a:lnTo>
                    <a:pt x="36" y="94"/>
                  </a:lnTo>
                  <a:lnTo>
                    <a:pt x="29" y="94"/>
                  </a:lnTo>
                  <a:lnTo>
                    <a:pt x="23" y="99"/>
                  </a:lnTo>
                  <a:lnTo>
                    <a:pt x="23" y="94"/>
                  </a:lnTo>
                  <a:lnTo>
                    <a:pt x="23" y="87"/>
                  </a:lnTo>
                  <a:lnTo>
                    <a:pt x="29" y="87"/>
                  </a:lnTo>
                  <a:lnTo>
                    <a:pt x="29" y="82"/>
                  </a:lnTo>
                  <a:lnTo>
                    <a:pt x="29" y="76"/>
                  </a:lnTo>
                  <a:lnTo>
                    <a:pt x="23" y="76"/>
                  </a:lnTo>
                  <a:lnTo>
                    <a:pt x="23" y="69"/>
                  </a:lnTo>
                  <a:lnTo>
                    <a:pt x="23" y="64"/>
                  </a:lnTo>
                  <a:lnTo>
                    <a:pt x="23" y="58"/>
                  </a:lnTo>
                  <a:lnTo>
                    <a:pt x="18" y="52"/>
                  </a:lnTo>
                  <a:lnTo>
                    <a:pt x="12" y="52"/>
                  </a:lnTo>
                  <a:lnTo>
                    <a:pt x="12" y="58"/>
                  </a:lnTo>
                  <a:lnTo>
                    <a:pt x="6" y="58"/>
                  </a:lnTo>
                  <a:lnTo>
                    <a:pt x="0" y="58"/>
                  </a:lnTo>
                  <a:lnTo>
                    <a:pt x="6" y="58"/>
                  </a:lnTo>
                  <a:lnTo>
                    <a:pt x="6" y="52"/>
                  </a:lnTo>
                  <a:lnTo>
                    <a:pt x="6" y="46"/>
                  </a:lnTo>
                  <a:lnTo>
                    <a:pt x="12" y="41"/>
                  </a:lnTo>
                  <a:lnTo>
                    <a:pt x="18" y="41"/>
                  </a:lnTo>
                  <a:lnTo>
                    <a:pt x="18" y="34"/>
                  </a:lnTo>
                  <a:lnTo>
                    <a:pt x="18" y="41"/>
                  </a:lnTo>
                  <a:lnTo>
                    <a:pt x="23" y="41"/>
                  </a:lnTo>
                  <a:lnTo>
                    <a:pt x="18" y="41"/>
                  </a:lnTo>
                  <a:lnTo>
                    <a:pt x="23" y="41"/>
                  </a:lnTo>
                  <a:lnTo>
                    <a:pt x="23" y="34"/>
                  </a:lnTo>
                  <a:lnTo>
                    <a:pt x="29" y="34"/>
                  </a:lnTo>
                  <a:lnTo>
                    <a:pt x="29" y="28"/>
                  </a:lnTo>
                  <a:lnTo>
                    <a:pt x="29" y="23"/>
                  </a:lnTo>
                  <a:lnTo>
                    <a:pt x="36" y="23"/>
                  </a:lnTo>
                  <a:lnTo>
                    <a:pt x="36" y="17"/>
                  </a:lnTo>
                  <a:lnTo>
                    <a:pt x="36" y="23"/>
                  </a:lnTo>
                  <a:lnTo>
                    <a:pt x="41" y="23"/>
                  </a:lnTo>
                  <a:lnTo>
                    <a:pt x="47" y="23"/>
                  </a:lnTo>
                  <a:lnTo>
                    <a:pt x="54" y="23"/>
                  </a:lnTo>
                  <a:lnTo>
                    <a:pt x="54" y="17"/>
                  </a:lnTo>
                  <a:lnTo>
                    <a:pt x="59" y="17"/>
                  </a:lnTo>
                  <a:lnTo>
                    <a:pt x="59" y="11"/>
                  </a:lnTo>
                  <a:lnTo>
                    <a:pt x="65" y="11"/>
                  </a:lnTo>
                  <a:lnTo>
                    <a:pt x="70" y="11"/>
                  </a:lnTo>
                  <a:lnTo>
                    <a:pt x="70" y="5"/>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5" name="Freeform 39">
              <a:extLst>
                <a:ext uri="{FF2B5EF4-FFF2-40B4-BE49-F238E27FC236}">
                  <a16:creationId xmlns:a16="http://schemas.microsoft.com/office/drawing/2014/main" id="{876E726B-C9B9-B04B-600A-49F76C4C489C}"/>
                </a:ext>
              </a:extLst>
            </p:cNvPr>
            <p:cNvSpPr>
              <a:spLocks/>
            </p:cNvSpPr>
            <p:nvPr/>
          </p:nvSpPr>
          <p:spPr bwMode="auto">
            <a:xfrm>
              <a:off x="5892800" y="2824163"/>
              <a:ext cx="131762" cy="160338"/>
            </a:xfrm>
            <a:custGeom>
              <a:avLst/>
              <a:gdLst>
                <a:gd name="T0" fmla="*/ 59 w 83"/>
                <a:gd name="T1" fmla="*/ 18 h 101"/>
                <a:gd name="T2" fmla="*/ 66 w 83"/>
                <a:gd name="T3" fmla="*/ 12 h 101"/>
                <a:gd name="T4" fmla="*/ 77 w 83"/>
                <a:gd name="T5" fmla="*/ 18 h 101"/>
                <a:gd name="T6" fmla="*/ 77 w 83"/>
                <a:gd name="T7" fmla="*/ 29 h 101"/>
                <a:gd name="T8" fmla="*/ 83 w 83"/>
                <a:gd name="T9" fmla="*/ 36 h 101"/>
                <a:gd name="T10" fmla="*/ 83 w 83"/>
                <a:gd name="T11" fmla="*/ 47 h 101"/>
                <a:gd name="T12" fmla="*/ 77 w 83"/>
                <a:gd name="T13" fmla="*/ 54 h 101"/>
                <a:gd name="T14" fmla="*/ 77 w 83"/>
                <a:gd name="T15" fmla="*/ 65 h 101"/>
                <a:gd name="T16" fmla="*/ 66 w 83"/>
                <a:gd name="T17" fmla="*/ 65 h 101"/>
                <a:gd name="T18" fmla="*/ 66 w 83"/>
                <a:gd name="T19" fmla="*/ 65 h 101"/>
                <a:gd name="T20" fmla="*/ 59 w 83"/>
                <a:gd name="T21" fmla="*/ 71 h 101"/>
                <a:gd name="T22" fmla="*/ 54 w 83"/>
                <a:gd name="T23" fmla="*/ 78 h 101"/>
                <a:gd name="T24" fmla="*/ 42 w 83"/>
                <a:gd name="T25" fmla="*/ 78 h 101"/>
                <a:gd name="T26" fmla="*/ 36 w 83"/>
                <a:gd name="T27" fmla="*/ 83 h 101"/>
                <a:gd name="T28" fmla="*/ 25 w 83"/>
                <a:gd name="T29" fmla="*/ 95 h 101"/>
                <a:gd name="T30" fmla="*/ 18 w 83"/>
                <a:gd name="T31" fmla="*/ 95 h 101"/>
                <a:gd name="T32" fmla="*/ 7 w 83"/>
                <a:gd name="T33" fmla="*/ 95 h 101"/>
                <a:gd name="T34" fmla="*/ 13 w 83"/>
                <a:gd name="T35" fmla="*/ 89 h 101"/>
                <a:gd name="T36" fmla="*/ 18 w 83"/>
                <a:gd name="T37" fmla="*/ 78 h 101"/>
                <a:gd name="T38" fmla="*/ 18 w 83"/>
                <a:gd name="T39" fmla="*/ 78 h 101"/>
                <a:gd name="T40" fmla="*/ 13 w 83"/>
                <a:gd name="T41" fmla="*/ 83 h 101"/>
                <a:gd name="T42" fmla="*/ 7 w 83"/>
                <a:gd name="T43" fmla="*/ 78 h 101"/>
                <a:gd name="T44" fmla="*/ 0 w 83"/>
                <a:gd name="T45" fmla="*/ 71 h 101"/>
                <a:gd name="T46" fmla="*/ 13 w 83"/>
                <a:gd name="T47" fmla="*/ 65 h 101"/>
                <a:gd name="T48" fmla="*/ 13 w 83"/>
                <a:gd name="T49" fmla="*/ 54 h 101"/>
                <a:gd name="T50" fmla="*/ 18 w 83"/>
                <a:gd name="T51" fmla="*/ 47 h 101"/>
                <a:gd name="T52" fmla="*/ 18 w 83"/>
                <a:gd name="T53" fmla="*/ 47 h 101"/>
                <a:gd name="T54" fmla="*/ 13 w 83"/>
                <a:gd name="T55" fmla="*/ 47 h 101"/>
                <a:gd name="T56" fmla="*/ 7 w 83"/>
                <a:gd name="T57" fmla="*/ 42 h 101"/>
                <a:gd name="T58" fmla="*/ 13 w 83"/>
                <a:gd name="T59" fmla="*/ 36 h 101"/>
                <a:gd name="T60" fmla="*/ 18 w 83"/>
                <a:gd name="T61" fmla="*/ 29 h 101"/>
                <a:gd name="T62" fmla="*/ 30 w 83"/>
                <a:gd name="T63" fmla="*/ 29 h 101"/>
                <a:gd name="T64" fmla="*/ 36 w 83"/>
                <a:gd name="T65" fmla="*/ 24 h 101"/>
                <a:gd name="T66" fmla="*/ 30 w 83"/>
                <a:gd name="T67" fmla="*/ 18 h 101"/>
                <a:gd name="T68" fmla="*/ 30 w 83"/>
                <a:gd name="T69" fmla="*/ 18 h 101"/>
                <a:gd name="T70" fmla="*/ 36 w 83"/>
                <a:gd name="T71" fmla="*/ 6 h 101"/>
                <a:gd name="T72" fmla="*/ 48 w 83"/>
                <a:gd name="T73" fmla="*/ 6 h 101"/>
                <a:gd name="T74" fmla="*/ 54 w 83"/>
                <a:gd name="T75" fmla="*/ 0 h 101"/>
                <a:gd name="T76" fmla="*/ 66 w 83"/>
                <a:gd name="T77" fmla="*/ 0 h 101"/>
                <a:gd name="T78" fmla="*/ 59 w 83"/>
                <a:gd name="T79" fmla="*/ 12 h 101"/>
                <a:gd name="T80" fmla="*/ 54 w 83"/>
                <a:gd name="T81" fmla="*/ 1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3" h="101">
                  <a:moveTo>
                    <a:pt x="54" y="18"/>
                  </a:moveTo>
                  <a:lnTo>
                    <a:pt x="59" y="18"/>
                  </a:lnTo>
                  <a:lnTo>
                    <a:pt x="66" y="18"/>
                  </a:lnTo>
                  <a:lnTo>
                    <a:pt x="66" y="12"/>
                  </a:lnTo>
                  <a:lnTo>
                    <a:pt x="72" y="12"/>
                  </a:lnTo>
                  <a:lnTo>
                    <a:pt x="77" y="18"/>
                  </a:lnTo>
                  <a:lnTo>
                    <a:pt x="77" y="24"/>
                  </a:lnTo>
                  <a:lnTo>
                    <a:pt x="77" y="29"/>
                  </a:lnTo>
                  <a:lnTo>
                    <a:pt x="77" y="36"/>
                  </a:lnTo>
                  <a:lnTo>
                    <a:pt x="83" y="36"/>
                  </a:lnTo>
                  <a:lnTo>
                    <a:pt x="83" y="42"/>
                  </a:lnTo>
                  <a:lnTo>
                    <a:pt x="83" y="47"/>
                  </a:lnTo>
                  <a:lnTo>
                    <a:pt x="77" y="47"/>
                  </a:lnTo>
                  <a:lnTo>
                    <a:pt x="77" y="54"/>
                  </a:lnTo>
                  <a:lnTo>
                    <a:pt x="77" y="60"/>
                  </a:lnTo>
                  <a:lnTo>
                    <a:pt x="77" y="65"/>
                  </a:lnTo>
                  <a:lnTo>
                    <a:pt x="72" y="65"/>
                  </a:lnTo>
                  <a:lnTo>
                    <a:pt x="66" y="65"/>
                  </a:lnTo>
                  <a:lnTo>
                    <a:pt x="66" y="71"/>
                  </a:lnTo>
                  <a:lnTo>
                    <a:pt x="66" y="65"/>
                  </a:lnTo>
                  <a:lnTo>
                    <a:pt x="59" y="65"/>
                  </a:lnTo>
                  <a:lnTo>
                    <a:pt x="59" y="71"/>
                  </a:lnTo>
                  <a:lnTo>
                    <a:pt x="54" y="71"/>
                  </a:lnTo>
                  <a:lnTo>
                    <a:pt x="54" y="78"/>
                  </a:lnTo>
                  <a:lnTo>
                    <a:pt x="48" y="78"/>
                  </a:lnTo>
                  <a:lnTo>
                    <a:pt x="42" y="78"/>
                  </a:lnTo>
                  <a:lnTo>
                    <a:pt x="42" y="83"/>
                  </a:lnTo>
                  <a:lnTo>
                    <a:pt x="36" y="83"/>
                  </a:lnTo>
                  <a:lnTo>
                    <a:pt x="30" y="89"/>
                  </a:lnTo>
                  <a:lnTo>
                    <a:pt x="25" y="95"/>
                  </a:lnTo>
                  <a:lnTo>
                    <a:pt x="18" y="101"/>
                  </a:lnTo>
                  <a:lnTo>
                    <a:pt x="18" y="95"/>
                  </a:lnTo>
                  <a:lnTo>
                    <a:pt x="13" y="95"/>
                  </a:lnTo>
                  <a:lnTo>
                    <a:pt x="7" y="95"/>
                  </a:lnTo>
                  <a:lnTo>
                    <a:pt x="7" y="89"/>
                  </a:lnTo>
                  <a:lnTo>
                    <a:pt x="13" y="89"/>
                  </a:lnTo>
                  <a:lnTo>
                    <a:pt x="13" y="83"/>
                  </a:lnTo>
                  <a:lnTo>
                    <a:pt x="18" y="78"/>
                  </a:lnTo>
                  <a:lnTo>
                    <a:pt x="18" y="71"/>
                  </a:lnTo>
                  <a:lnTo>
                    <a:pt x="18" y="78"/>
                  </a:lnTo>
                  <a:lnTo>
                    <a:pt x="13" y="78"/>
                  </a:lnTo>
                  <a:lnTo>
                    <a:pt x="13" y="83"/>
                  </a:lnTo>
                  <a:lnTo>
                    <a:pt x="7" y="83"/>
                  </a:lnTo>
                  <a:lnTo>
                    <a:pt x="7" y="78"/>
                  </a:lnTo>
                  <a:lnTo>
                    <a:pt x="0" y="78"/>
                  </a:lnTo>
                  <a:lnTo>
                    <a:pt x="0" y="71"/>
                  </a:lnTo>
                  <a:lnTo>
                    <a:pt x="7" y="65"/>
                  </a:lnTo>
                  <a:lnTo>
                    <a:pt x="13" y="65"/>
                  </a:lnTo>
                  <a:lnTo>
                    <a:pt x="13" y="60"/>
                  </a:lnTo>
                  <a:lnTo>
                    <a:pt x="13" y="54"/>
                  </a:lnTo>
                  <a:lnTo>
                    <a:pt x="18" y="54"/>
                  </a:lnTo>
                  <a:lnTo>
                    <a:pt x="18" y="47"/>
                  </a:lnTo>
                  <a:lnTo>
                    <a:pt x="25" y="47"/>
                  </a:lnTo>
                  <a:lnTo>
                    <a:pt x="18" y="47"/>
                  </a:lnTo>
                  <a:lnTo>
                    <a:pt x="13" y="42"/>
                  </a:lnTo>
                  <a:lnTo>
                    <a:pt x="13" y="47"/>
                  </a:lnTo>
                  <a:lnTo>
                    <a:pt x="7" y="47"/>
                  </a:lnTo>
                  <a:lnTo>
                    <a:pt x="7" y="42"/>
                  </a:lnTo>
                  <a:lnTo>
                    <a:pt x="7" y="36"/>
                  </a:lnTo>
                  <a:lnTo>
                    <a:pt x="13" y="36"/>
                  </a:lnTo>
                  <a:lnTo>
                    <a:pt x="18" y="36"/>
                  </a:lnTo>
                  <a:lnTo>
                    <a:pt x="18" y="29"/>
                  </a:lnTo>
                  <a:lnTo>
                    <a:pt x="25" y="29"/>
                  </a:lnTo>
                  <a:lnTo>
                    <a:pt x="30" y="29"/>
                  </a:lnTo>
                  <a:lnTo>
                    <a:pt x="36" y="29"/>
                  </a:lnTo>
                  <a:lnTo>
                    <a:pt x="36" y="24"/>
                  </a:lnTo>
                  <a:lnTo>
                    <a:pt x="36" y="18"/>
                  </a:lnTo>
                  <a:lnTo>
                    <a:pt x="30" y="18"/>
                  </a:lnTo>
                  <a:lnTo>
                    <a:pt x="25" y="18"/>
                  </a:lnTo>
                  <a:lnTo>
                    <a:pt x="30" y="18"/>
                  </a:lnTo>
                  <a:lnTo>
                    <a:pt x="30" y="12"/>
                  </a:lnTo>
                  <a:lnTo>
                    <a:pt x="36" y="6"/>
                  </a:lnTo>
                  <a:lnTo>
                    <a:pt x="42" y="6"/>
                  </a:lnTo>
                  <a:lnTo>
                    <a:pt x="48" y="6"/>
                  </a:lnTo>
                  <a:lnTo>
                    <a:pt x="54" y="6"/>
                  </a:lnTo>
                  <a:lnTo>
                    <a:pt x="54" y="0"/>
                  </a:lnTo>
                  <a:lnTo>
                    <a:pt x="59" y="0"/>
                  </a:lnTo>
                  <a:lnTo>
                    <a:pt x="66" y="0"/>
                  </a:lnTo>
                  <a:lnTo>
                    <a:pt x="59" y="6"/>
                  </a:lnTo>
                  <a:lnTo>
                    <a:pt x="59" y="12"/>
                  </a:lnTo>
                  <a:lnTo>
                    <a:pt x="59" y="18"/>
                  </a:lnTo>
                  <a:lnTo>
                    <a:pt x="54" y="18"/>
                  </a:lnTo>
                  <a:close/>
                </a:path>
              </a:pathLst>
            </a:custGeom>
            <a:solidFill>
              <a:srgbClr val="F4B1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6" name="Freeform 40">
              <a:extLst>
                <a:ext uri="{FF2B5EF4-FFF2-40B4-BE49-F238E27FC236}">
                  <a16:creationId xmlns:a16="http://schemas.microsoft.com/office/drawing/2014/main" id="{4351763A-975D-E7ED-8D83-8F3069E368CB}"/>
                </a:ext>
              </a:extLst>
            </p:cNvPr>
            <p:cNvSpPr>
              <a:spLocks/>
            </p:cNvSpPr>
            <p:nvPr/>
          </p:nvSpPr>
          <p:spPr bwMode="auto">
            <a:xfrm>
              <a:off x="5892800" y="2824163"/>
              <a:ext cx="131762" cy="160338"/>
            </a:xfrm>
            <a:custGeom>
              <a:avLst/>
              <a:gdLst>
                <a:gd name="T0" fmla="*/ 59 w 83"/>
                <a:gd name="T1" fmla="*/ 18 h 101"/>
                <a:gd name="T2" fmla="*/ 66 w 83"/>
                <a:gd name="T3" fmla="*/ 12 h 101"/>
                <a:gd name="T4" fmla="*/ 77 w 83"/>
                <a:gd name="T5" fmla="*/ 18 h 101"/>
                <a:gd name="T6" fmla="*/ 77 w 83"/>
                <a:gd name="T7" fmla="*/ 29 h 101"/>
                <a:gd name="T8" fmla="*/ 83 w 83"/>
                <a:gd name="T9" fmla="*/ 36 h 101"/>
                <a:gd name="T10" fmla="*/ 83 w 83"/>
                <a:gd name="T11" fmla="*/ 47 h 101"/>
                <a:gd name="T12" fmla="*/ 77 w 83"/>
                <a:gd name="T13" fmla="*/ 54 h 101"/>
                <a:gd name="T14" fmla="*/ 77 w 83"/>
                <a:gd name="T15" fmla="*/ 65 h 101"/>
                <a:gd name="T16" fmla="*/ 66 w 83"/>
                <a:gd name="T17" fmla="*/ 65 h 101"/>
                <a:gd name="T18" fmla="*/ 66 w 83"/>
                <a:gd name="T19" fmla="*/ 65 h 101"/>
                <a:gd name="T20" fmla="*/ 59 w 83"/>
                <a:gd name="T21" fmla="*/ 71 h 101"/>
                <a:gd name="T22" fmla="*/ 54 w 83"/>
                <a:gd name="T23" fmla="*/ 78 h 101"/>
                <a:gd name="T24" fmla="*/ 42 w 83"/>
                <a:gd name="T25" fmla="*/ 78 h 101"/>
                <a:gd name="T26" fmla="*/ 36 w 83"/>
                <a:gd name="T27" fmla="*/ 83 h 101"/>
                <a:gd name="T28" fmla="*/ 25 w 83"/>
                <a:gd name="T29" fmla="*/ 95 h 101"/>
                <a:gd name="T30" fmla="*/ 18 w 83"/>
                <a:gd name="T31" fmla="*/ 95 h 101"/>
                <a:gd name="T32" fmla="*/ 7 w 83"/>
                <a:gd name="T33" fmla="*/ 95 h 101"/>
                <a:gd name="T34" fmla="*/ 13 w 83"/>
                <a:gd name="T35" fmla="*/ 89 h 101"/>
                <a:gd name="T36" fmla="*/ 18 w 83"/>
                <a:gd name="T37" fmla="*/ 78 h 101"/>
                <a:gd name="T38" fmla="*/ 18 w 83"/>
                <a:gd name="T39" fmla="*/ 78 h 101"/>
                <a:gd name="T40" fmla="*/ 13 w 83"/>
                <a:gd name="T41" fmla="*/ 83 h 101"/>
                <a:gd name="T42" fmla="*/ 7 w 83"/>
                <a:gd name="T43" fmla="*/ 78 h 101"/>
                <a:gd name="T44" fmla="*/ 0 w 83"/>
                <a:gd name="T45" fmla="*/ 71 h 101"/>
                <a:gd name="T46" fmla="*/ 13 w 83"/>
                <a:gd name="T47" fmla="*/ 65 h 101"/>
                <a:gd name="T48" fmla="*/ 13 w 83"/>
                <a:gd name="T49" fmla="*/ 54 h 101"/>
                <a:gd name="T50" fmla="*/ 18 w 83"/>
                <a:gd name="T51" fmla="*/ 47 h 101"/>
                <a:gd name="T52" fmla="*/ 18 w 83"/>
                <a:gd name="T53" fmla="*/ 47 h 101"/>
                <a:gd name="T54" fmla="*/ 13 w 83"/>
                <a:gd name="T55" fmla="*/ 47 h 101"/>
                <a:gd name="T56" fmla="*/ 7 w 83"/>
                <a:gd name="T57" fmla="*/ 42 h 101"/>
                <a:gd name="T58" fmla="*/ 13 w 83"/>
                <a:gd name="T59" fmla="*/ 36 h 101"/>
                <a:gd name="T60" fmla="*/ 18 w 83"/>
                <a:gd name="T61" fmla="*/ 29 h 101"/>
                <a:gd name="T62" fmla="*/ 30 w 83"/>
                <a:gd name="T63" fmla="*/ 29 h 101"/>
                <a:gd name="T64" fmla="*/ 36 w 83"/>
                <a:gd name="T65" fmla="*/ 24 h 101"/>
                <a:gd name="T66" fmla="*/ 30 w 83"/>
                <a:gd name="T67" fmla="*/ 18 h 101"/>
                <a:gd name="T68" fmla="*/ 30 w 83"/>
                <a:gd name="T69" fmla="*/ 18 h 101"/>
                <a:gd name="T70" fmla="*/ 36 w 83"/>
                <a:gd name="T71" fmla="*/ 6 h 101"/>
                <a:gd name="T72" fmla="*/ 48 w 83"/>
                <a:gd name="T73" fmla="*/ 6 h 101"/>
                <a:gd name="T74" fmla="*/ 54 w 83"/>
                <a:gd name="T75" fmla="*/ 0 h 101"/>
                <a:gd name="T76" fmla="*/ 66 w 83"/>
                <a:gd name="T77" fmla="*/ 0 h 101"/>
                <a:gd name="T78" fmla="*/ 59 w 83"/>
                <a:gd name="T79" fmla="*/ 12 h 101"/>
                <a:gd name="T80" fmla="*/ 54 w 83"/>
                <a:gd name="T81" fmla="*/ 1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3" h="101">
                  <a:moveTo>
                    <a:pt x="54" y="18"/>
                  </a:moveTo>
                  <a:lnTo>
                    <a:pt x="59" y="18"/>
                  </a:lnTo>
                  <a:lnTo>
                    <a:pt x="66" y="18"/>
                  </a:lnTo>
                  <a:lnTo>
                    <a:pt x="66" y="12"/>
                  </a:lnTo>
                  <a:lnTo>
                    <a:pt x="72" y="12"/>
                  </a:lnTo>
                  <a:lnTo>
                    <a:pt x="77" y="18"/>
                  </a:lnTo>
                  <a:lnTo>
                    <a:pt x="77" y="24"/>
                  </a:lnTo>
                  <a:lnTo>
                    <a:pt x="77" y="29"/>
                  </a:lnTo>
                  <a:lnTo>
                    <a:pt x="77" y="36"/>
                  </a:lnTo>
                  <a:lnTo>
                    <a:pt x="83" y="36"/>
                  </a:lnTo>
                  <a:lnTo>
                    <a:pt x="83" y="42"/>
                  </a:lnTo>
                  <a:lnTo>
                    <a:pt x="83" y="47"/>
                  </a:lnTo>
                  <a:lnTo>
                    <a:pt x="77" y="47"/>
                  </a:lnTo>
                  <a:lnTo>
                    <a:pt x="77" y="54"/>
                  </a:lnTo>
                  <a:lnTo>
                    <a:pt x="77" y="60"/>
                  </a:lnTo>
                  <a:lnTo>
                    <a:pt x="77" y="65"/>
                  </a:lnTo>
                  <a:lnTo>
                    <a:pt x="72" y="65"/>
                  </a:lnTo>
                  <a:lnTo>
                    <a:pt x="66" y="65"/>
                  </a:lnTo>
                  <a:lnTo>
                    <a:pt x="66" y="71"/>
                  </a:lnTo>
                  <a:lnTo>
                    <a:pt x="66" y="65"/>
                  </a:lnTo>
                  <a:lnTo>
                    <a:pt x="59" y="65"/>
                  </a:lnTo>
                  <a:lnTo>
                    <a:pt x="59" y="71"/>
                  </a:lnTo>
                  <a:lnTo>
                    <a:pt x="54" y="71"/>
                  </a:lnTo>
                  <a:lnTo>
                    <a:pt x="54" y="78"/>
                  </a:lnTo>
                  <a:lnTo>
                    <a:pt x="48" y="78"/>
                  </a:lnTo>
                  <a:lnTo>
                    <a:pt x="42" y="78"/>
                  </a:lnTo>
                  <a:lnTo>
                    <a:pt x="42" y="83"/>
                  </a:lnTo>
                  <a:lnTo>
                    <a:pt x="36" y="83"/>
                  </a:lnTo>
                  <a:lnTo>
                    <a:pt x="30" y="89"/>
                  </a:lnTo>
                  <a:lnTo>
                    <a:pt x="25" y="95"/>
                  </a:lnTo>
                  <a:lnTo>
                    <a:pt x="18" y="101"/>
                  </a:lnTo>
                  <a:lnTo>
                    <a:pt x="18" y="95"/>
                  </a:lnTo>
                  <a:lnTo>
                    <a:pt x="13" y="95"/>
                  </a:lnTo>
                  <a:lnTo>
                    <a:pt x="7" y="95"/>
                  </a:lnTo>
                  <a:lnTo>
                    <a:pt x="7" y="89"/>
                  </a:lnTo>
                  <a:lnTo>
                    <a:pt x="13" y="89"/>
                  </a:lnTo>
                  <a:lnTo>
                    <a:pt x="13" y="83"/>
                  </a:lnTo>
                  <a:lnTo>
                    <a:pt x="18" y="78"/>
                  </a:lnTo>
                  <a:lnTo>
                    <a:pt x="18" y="71"/>
                  </a:lnTo>
                  <a:lnTo>
                    <a:pt x="18" y="78"/>
                  </a:lnTo>
                  <a:lnTo>
                    <a:pt x="13" y="78"/>
                  </a:lnTo>
                  <a:lnTo>
                    <a:pt x="13" y="83"/>
                  </a:lnTo>
                  <a:lnTo>
                    <a:pt x="7" y="83"/>
                  </a:lnTo>
                  <a:lnTo>
                    <a:pt x="7" y="78"/>
                  </a:lnTo>
                  <a:lnTo>
                    <a:pt x="0" y="78"/>
                  </a:lnTo>
                  <a:lnTo>
                    <a:pt x="0" y="71"/>
                  </a:lnTo>
                  <a:lnTo>
                    <a:pt x="7" y="65"/>
                  </a:lnTo>
                  <a:lnTo>
                    <a:pt x="13" y="65"/>
                  </a:lnTo>
                  <a:lnTo>
                    <a:pt x="13" y="60"/>
                  </a:lnTo>
                  <a:lnTo>
                    <a:pt x="13" y="54"/>
                  </a:lnTo>
                  <a:lnTo>
                    <a:pt x="18" y="54"/>
                  </a:lnTo>
                  <a:lnTo>
                    <a:pt x="18" y="47"/>
                  </a:lnTo>
                  <a:lnTo>
                    <a:pt x="25" y="47"/>
                  </a:lnTo>
                  <a:lnTo>
                    <a:pt x="18" y="47"/>
                  </a:lnTo>
                  <a:lnTo>
                    <a:pt x="13" y="42"/>
                  </a:lnTo>
                  <a:lnTo>
                    <a:pt x="13" y="47"/>
                  </a:lnTo>
                  <a:lnTo>
                    <a:pt x="7" y="47"/>
                  </a:lnTo>
                  <a:lnTo>
                    <a:pt x="7" y="42"/>
                  </a:lnTo>
                  <a:lnTo>
                    <a:pt x="7" y="36"/>
                  </a:lnTo>
                  <a:lnTo>
                    <a:pt x="13" y="36"/>
                  </a:lnTo>
                  <a:lnTo>
                    <a:pt x="18" y="36"/>
                  </a:lnTo>
                  <a:lnTo>
                    <a:pt x="18" y="29"/>
                  </a:lnTo>
                  <a:lnTo>
                    <a:pt x="25" y="29"/>
                  </a:lnTo>
                  <a:lnTo>
                    <a:pt x="30" y="29"/>
                  </a:lnTo>
                  <a:lnTo>
                    <a:pt x="36" y="29"/>
                  </a:lnTo>
                  <a:lnTo>
                    <a:pt x="36" y="24"/>
                  </a:lnTo>
                  <a:lnTo>
                    <a:pt x="36" y="18"/>
                  </a:lnTo>
                  <a:lnTo>
                    <a:pt x="30" y="18"/>
                  </a:lnTo>
                  <a:lnTo>
                    <a:pt x="25" y="18"/>
                  </a:lnTo>
                  <a:lnTo>
                    <a:pt x="30" y="18"/>
                  </a:lnTo>
                  <a:lnTo>
                    <a:pt x="30" y="12"/>
                  </a:lnTo>
                  <a:lnTo>
                    <a:pt x="36" y="6"/>
                  </a:lnTo>
                  <a:lnTo>
                    <a:pt x="42" y="6"/>
                  </a:lnTo>
                  <a:lnTo>
                    <a:pt x="48" y="6"/>
                  </a:lnTo>
                  <a:lnTo>
                    <a:pt x="54" y="6"/>
                  </a:lnTo>
                  <a:lnTo>
                    <a:pt x="54" y="0"/>
                  </a:lnTo>
                  <a:lnTo>
                    <a:pt x="59" y="0"/>
                  </a:lnTo>
                  <a:lnTo>
                    <a:pt x="66" y="0"/>
                  </a:lnTo>
                  <a:lnTo>
                    <a:pt x="59" y="6"/>
                  </a:lnTo>
                  <a:lnTo>
                    <a:pt x="59" y="12"/>
                  </a:lnTo>
                  <a:lnTo>
                    <a:pt x="59" y="18"/>
                  </a:lnTo>
                  <a:lnTo>
                    <a:pt x="54" y="18"/>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7" name="Freeform 41">
              <a:extLst>
                <a:ext uri="{FF2B5EF4-FFF2-40B4-BE49-F238E27FC236}">
                  <a16:creationId xmlns:a16="http://schemas.microsoft.com/office/drawing/2014/main" id="{453DD6DB-9E7F-CA07-B84B-E709D6A49737}"/>
                </a:ext>
              </a:extLst>
            </p:cNvPr>
            <p:cNvSpPr>
              <a:spLocks/>
            </p:cNvSpPr>
            <p:nvPr/>
          </p:nvSpPr>
          <p:spPr bwMode="auto">
            <a:xfrm>
              <a:off x="6240463" y="1500188"/>
              <a:ext cx="487362" cy="733425"/>
            </a:xfrm>
            <a:custGeom>
              <a:avLst/>
              <a:gdLst>
                <a:gd name="T0" fmla="*/ 124 w 307"/>
                <a:gd name="T1" fmla="*/ 408 h 462"/>
                <a:gd name="T2" fmla="*/ 106 w 307"/>
                <a:gd name="T3" fmla="*/ 390 h 462"/>
                <a:gd name="T4" fmla="*/ 88 w 307"/>
                <a:gd name="T5" fmla="*/ 367 h 462"/>
                <a:gd name="T6" fmla="*/ 83 w 307"/>
                <a:gd name="T7" fmla="*/ 349 h 462"/>
                <a:gd name="T8" fmla="*/ 77 w 307"/>
                <a:gd name="T9" fmla="*/ 338 h 462"/>
                <a:gd name="T10" fmla="*/ 59 w 307"/>
                <a:gd name="T11" fmla="*/ 326 h 462"/>
                <a:gd name="T12" fmla="*/ 36 w 307"/>
                <a:gd name="T13" fmla="*/ 320 h 462"/>
                <a:gd name="T14" fmla="*/ 12 w 307"/>
                <a:gd name="T15" fmla="*/ 313 h 462"/>
                <a:gd name="T16" fmla="*/ 0 w 307"/>
                <a:gd name="T17" fmla="*/ 296 h 462"/>
                <a:gd name="T18" fmla="*/ 0 w 307"/>
                <a:gd name="T19" fmla="*/ 267 h 462"/>
                <a:gd name="T20" fmla="*/ 5 w 307"/>
                <a:gd name="T21" fmla="*/ 237 h 462"/>
                <a:gd name="T22" fmla="*/ 5 w 307"/>
                <a:gd name="T23" fmla="*/ 208 h 462"/>
                <a:gd name="T24" fmla="*/ 12 w 307"/>
                <a:gd name="T25" fmla="*/ 184 h 462"/>
                <a:gd name="T26" fmla="*/ 18 w 307"/>
                <a:gd name="T27" fmla="*/ 148 h 462"/>
                <a:gd name="T28" fmla="*/ 5 w 307"/>
                <a:gd name="T29" fmla="*/ 131 h 462"/>
                <a:gd name="T30" fmla="*/ 23 w 307"/>
                <a:gd name="T31" fmla="*/ 113 h 462"/>
                <a:gd name="T32" fmla="*/ 30 w 307"/>
                <a:gd name="T33" fmla="*/ 102 h 462"/>
                <a:gd name="T34" fmla="*/ 36 w 307"/>
                <a:gd name="T35" fmla="*/ 89 h 462"/>
                <a:gd name="T36" fmla="*/ 36 w 307"/>
                <a:gd name="T37" fmla="*/ 72 h 462"/>
                <a:gd name="T38" fmla="*/ 36 w 307"/>
                <a:gd name="T39" fmla="*/ 54 h 462"/>
                <a:gd name="T40" fmla="*/ 36 w 307"/>
                <a:gd name="T41" fmla="*/ 36 h 462"/>
                <a:gd name="T42" fmla="*/ 54 w 307"/>
                <a:gd name="T43" fmla="*/ 36 h 462"/>
                <a:gd name="T44" fmla="*/ 59 w 307"/>
                <a:gd name="T45" fmla="*/ 12 h 462"/>
                <a:gd name="T46" fmla="*/ 71 w 307"/>
                <a:gd name="T47" fmla="*/ 7 h 462"/>
                <a:gd name="T48" fmla="*/ 95 w 307"/>
                <a:gd name="T49" fmla="*/ 18 h 462"/>
                <a:gd name="T50" fmla="*/ 106 w 307"/>
                <a:gd name="T51" fmla="*/ 36 h 462"/>
                <a:gd name="T52" fmla="*/ 106 w 307"/>
                <a:gd name="T53" fmla="*/ 30 h 462"/>
                <a:gd name="T54" fmla="*/ 113 w 307"/>
                <a:gd name="T55" fmla="*/ 18 h 462"/>
                <a:gd name="T56" fmla="*/ 118 w 307"/>
                <a:gd name="T57" fmla="*/ 18 h 462"/>
                <a:gd name="T58" fmla="*/ 129 w 307"/>
                <a:gd name="T59" fmla="*/ 36 h 462"/>
                <a:gd name="T60" fmla="*/ 129 w 307"/>
                <a:gd name="T61" fmla="*/ 66 h 462"/>
                <a:gd name="T62" fmla="*/ 136 w 307"/>
                <a:gd name="T63" fmla="*/ 89 h 462"/>
                <a:gd name="T64" fmla="*/ 147 w 307"/>
                <a:gd name="T65" fmla="*/ 107 h 462"/>
                <a:gd name="T66" fmla="*/ 171 w 307"/>
                <a:gd name="T67" fmla="*/ 113 h 462"/>
                <a:gd name="T68" fmla="*/ 201 w 307"/>
                <a:gd name="T69" fmla="*/ 113 h 462"/>
                <a:gd name="T70" fmla="*/ 237 w 307"/>
                <a:gd name="T71" fmla="*/ 113 h 462"/>
                <a:gd name="T72" fmla="*/ 254 w 307"/>
                <a:gd name="T73" fmla="*/ 148 h 462"/>
                <a:gd name="T74" fmla="*/ 260 w 307"/>
                <a:gd name="T75" fmla="*/ 154 h 462"/>
                <a:gd name="T76" fmla="*/ 260 w 307"/>
                <a:gd name="T77" fmla="*/ 161 h 462"/>
                <a:gd name="T78" fmla="*/ 271 w 307"/>
                <a:gd name="T79" fmla="*/ 166 h 462"/>
                <a:gd name="T80" fmla="*/ 284 w 307"/>
                <a:gd name="T81" fmla="*/ 172 h 462"/>
                <a:gd name="T82" fmla="*/ 284 w 307"/>
                <a:gd name="T83" fmla="*/ 177 h 462"/>
                <a:gd name="T84" fmla="*/ 289 w 307"/>
                <a:gd name="T85" fmla="*/ 202 h 462"/>
                <a:gd name="T86" fmla="*/ 307 w 307"/>
                <a:gd name="T87" fmla="*/ 195 h 462"/>
                <a:gd name="T88" fmla="*/ 289 w 307"/>
                <a:gd name="T89" fmla="*/ 220 h 462"/>
                <a:gd name="T90" fmla="*/ 278 w 307"/>
                <a:gd name="T91" fmla="*/ 237 h 462"/>
                <a:gd name="T92" fmla="*/ 278 w 307"/>
                <a:gd name="T93" fmla="*/ 254 h 462"/>
                <a:gd name="T94" fmla="*/ 278 w 307"/>
                <a:gd name="T95" fmla="*/ 284 h 462"/>
                <a:gd name="T96" fmla="*/ 278 w 307"/>
                <a:gd name="T97" fmla="*/ 313 h 462"/>
                <a:gd name="T98" fmla="*/ 278 w 307"/>
                <a:gd name="T99" fmla="*/ 344 h 462"/>
                <a:gd name="T100" fmla="*/ 278 w 307"/>
                <a:gd name="T101" fmla="*/ 373 h 462"/>
                <a:gd name="T102" fmla="*/ 271 w 307"/>
                <a:gd name="T103" fmla="*/ 397 h 462"/>
                <a:gd name="T104" fmla="*/ 242 w 307"/>
                <a:gd name="T105" fmla="*/ 397 h 462"/>
                <a:gd name="T106" fmla="*/ 212 w 307"/>
                <a:gd name="T107" fmla="*/ 414 h 462"/>
                <a:gd name="T108" fmla="*/ 195 w 307"/>
                <a:gd name="T109" fmla="*/ 426 h 462"/>
                <a:gd name="T110" fmla="*/ 183 w 307"/>
                <a:gd name="T111" fmla="*/ 444 h 462"/>
                <a:gd name="T112" fmla="*/ 165 w 307"/>
                <a:gd name="T113" fmla="*/ 456 h 462"/>
                <a:gd name="T114" fmla="*/ 154 w 307"/>
                <a:gd name="T115" fmla="*/ 449 h 462"/>
                <a:gd name="T116" fmla="*/ 136 w 307"/>
                <a:gd name="T117" fmla="*/ 43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7" h="462">
                  <a:moveTo>
                    <a:pt x="136" y="432"/>
                  </a:moveTo>
                  <a:lnTo>
                    <a:pt x="136" y="426"/>
                  </a:lnTo>
                  <a:lnTo>
                    <a:pt x="129" y="420"/>
                  </a:lnTo>
                  <a:lnTo>
                    <a:pt x="124" y="414"/>
                  </a:lnTo>
                  <a:lnTo>
                    <a:pt x="124" y="408"/>
                  </a:lnTo>
                  <a:lnTo>
                    <a:pt x="118" y="408"/>
                  </a:lnTo>
                  <a:lnTo>
                    <a:pt x="113" y="403"/>
                  </a:lnTo>
                  <a:lnTo>
                    <a:pt x="113" y="397"/>
                  </a:lnTo>
                  <a:lnTo>
                    <a:pt x="106" y="397"/>
                  </a:lnTo>
                  <a:lnTo>
                    <a:pt x="106" y="390"/>
                  </a:lnTo>
                  <a:lnTo>
                    <a:pt x="100" y="390"/>
                  </a:lnTo>
                  <a:lnTo>
                    <a:pt x="100" y="385"/>
                  </a:lnTo>
                  <a:lnTo>
                    <a:pt x="100" y="379"/>
                  </a:lnTo>
                  <a:lnTo>
                    <a:pt x="95" y="379"/>
                  </a:lnTo>
                  <a:lnTo>
                    <a:pt x="88" y="367"/>
                  </a:lnTo>
                  <a:lnTo>
                    <a:pt x="83" y="361"/>
                  </a:lnTo>
                  <a:lnTo>
                    <a:pt x="83" y="355"/>
                  </a:lnTo>
                  <a:lnTo>
                    <a:pt x="77" y="355"/>
                  </a:lnTo>
                  <a:lnTo>
                    <a:pt x="83" y="355"/>
                  </a:lnTo>
                  <a:lnTo>
                    <a:pt x="83" y="349"/>
                  </a:lnTo>
                  <a:lnTo>
                    <a:pt x="77" y="349"/>
                  </a:lnTo>
                  <a:lnTo>
                    <a:pt x="77" y="344"/>
                  </a:lnTo>
                  <a:lnTo>
                    <a:pt x="71" y="344"/>
                  </a:lnTo>
                  <a:lnTo>
                    <a:pt x="77" y="344"/>
                  </a:lnTo>
                  <a:lnTo>
                    <a:pt x="77" y="338"/>
                  </a:lnTo>
                  <a:lnTo>
                    <a:pt x="71" y="338"/>
                  </a:lnTo>
                  <a:lnTo>
                    <a:pt x="71" y="331"/>
                  </a:lnTo>
                  <a:lnTo>
                    <a:pt x="71" y="326"/>
                  </a:lnTo>
                  <a:lnTo>
                    <a:pt x="65" y="326"/>
                  </a:lnTo>
                  <a:lnTo>
                    <a:pt x="59" y="326"/>
                  </a:lnTo>
                  <a:lnTo>
                    <a:pt x="59" y="320"/>
                  </a:lnTo>
                  <a:lnTo>
                    <a:pt x="54" y="320"/>
                  </a:lnTo>
                  <a:lnTo>
                    <a:pt x="47" y="320"/>
                  </a:lnTo>
                  <a:lnTo>
                    <a:pt x="41" y="320"/>
                  </a:lnTo>
                  <a:lnTo>
                    <a:pt x="36" y="320"/>
                  </a:lnTo>
                  <a:lnTo>
                    <a:pt x="30" y="320"/>
                  </a:lnTo>
                  <a:lnTo>
                    <a:pt x="23" y="320"/>
                  </a:lnTo>
                  <a:lnTo>
                    <a:pt x="18" y="320"/>
                  </a:lnTo>
                  <a:lnTo>
                    <a:pt x="18" y="313"/>
                  </a:lnTo>
                  <a:lnTo>
                    <a:pt x="12" y="313"/>
                  </a:lnTo>
                  <a:lnTo>
                    <a:pt x="5" y="313"/>
                  </a:lnTo>
                  <a:lnTo>
                    <a:pt x="0" y="313"/>
                  </a:lnTo>
                  <a:lnTo>
                    <a:pt x="0" y="308"/>
                  </a:lnTo>
                  <a:lnTo>
                    <a:pt x="0" y="302"/>
                  </a:lnTo>
                  <a:lnTo>
                    <a:pt x="0" y="296"/>
                  </a:lnTo>
                  <a:lnTo>
                    <a:pt x="0" y="290"/>
                  </a:lnTo>
                  <a:lnTo>
                    <a:pt x="0" y="284"/>
                  </a:lnTo>
                  <a:lnTo>
                    <a:pt x="0" y="279"/>
                  </a:lnTo>
                  <a:lnTo>
                    <a:pt x="0" y="272"/>
                  </a:lnTo>
                  <a:lnTo>
                    <a:pt x="0" y="267"/>
                  </a:lnTo>
                  <a:lnTo>
                    <a:pt x="0" y="261"/>
                  </a:lnTo>
                  <a:lnTo>
                    <a:pt x="0" y="254"/>
                  </a:lnTo>
                  <a:lnTo>
                    <a:pt x="0" y="249"/>
                  </a:lnTo>
                  <a:lnTo>
                    <a:pt x="5" y="243"/>
                  </a:lnTo>
                  <a:lnTo>
                    <a:pt x="5" y="237"/>
                  </a:lnTo>
                  <a:lnTo>
                    <a:pt x="5" y="231"/>
                  </a:lnTo>
                  <a:lnTo>
                    <a:pt x="5" y="225"/>
                  </a:lnTo>
                  <a:lnTo>
                    <a:pt x="5" y="220"/>
                  </a:lnTo>
                  <a:lnTo>
                    <a:pt x="5" y="213"/>
                  </a:lnTo>
                  <a:lnTo>
                    <a:pt x="5" y="208"/>
                  </a:lnTo>
                  <a:lnTo>
                    <a:pt x="12" y="208"/>
                  </a:lnTo>
                  <a:lnTo>
                    <a:pt x="12" y="202"/>
                  </a:lnTo>
                  <a:lnTo>
                    <a:pt x="12" y="195"/>
                  </a:lnTo>
                  <a:lnTo>
                    <a:pt x="12" y="190"/>
                  </a:lnTo>
                  <a:lnTo>
                    <a:pt x="12" y="184"/>
                  </a:lnTo>
                  <a:lnTo>
                    <a:pt x="12" y="177"/>
                  </a:lnTo>
                  <a:lnTo>
                    <a:pt x="12" y="172"/>
                  </a:lnTo>
                  <a:lnTo>
                    <a:pt x="18" y="166"/>
                  </a:lnTo>
                  <a:lnTo>
                    <a:pt x="18" y="154"/>
                  </a:lnTo>
                  <a:lnTo>
                    <a:pt x="18" y="148"/>
                  </a:lnTo>
                  <a:lnTo>
                    <a:pt x="18" y="143"/>
                  </a:lnTo>
                  <a:lnTo>
                    <a:pt x="18" y="136"/>
                  </a:lnTo>
                  <a:lnTo>
                    <a:pt x="12" y="136"/>
                  </a:lnTo>
                  <a:lnTo>
                    <a:pt x="12" y="131"/>
                  </a:lnTo>
                  <a:lnTo>
                    <a:pt x="5" y="131"/>
                  </a:lnTo>
                  <a:lnTo>
                    <a:pt x="12" y="125"/>
                  </a:lnTo>
                  <a:lnTo>
                    <a:pt x="18" y="125"/>
                  </a:lnTo>
                  <a:lnTo>
                    <a:pt x="18" y="118"/>
                  </a:lnTo>
                  <a:lnTo>
                    <a:pt x="18" y="113"/>
                  </a:lnTo>
                  <a:lnTo>
                    <a:pt x="23" y="113"/>
                  </a:lnTo>
                  <a:lnTo>
                    <a:pt x="30" y="113"/>
                  </a:lnTo>
                  <a:lnTo>
                    <a:pt x="30" y="107"/>
                  </a:lnTo>
                  <a:lnTo>
                    <a:pt x="36" y="107"/>
                  </a:lnTo>
                  <a:lnTo>
                    <a:pt x="30" y="107"/>
                  </a:lnTo>
                  <a:lnTo>
                    <a:pt x="30" y="102"/>
                  </a:lnTo>
                  <a:lnTo>
                    <a:pt x="36" y="102"/>
                  </a:lnTo>
                  <a:lnTo>
                    <a:pt x="36" y="95"/>
                  </a:lnTo>
                  <a:lnTo>
                    <a:pt x="41" y="95"/>
                  </a:lnTo>
                  <a:lnTo>
                    <a:pt x="41" y="89"/>
                  </a:lnTo>
                  <a:lnTo>
                    <a:pt x="36" y="89"/>
                  </a:lnTo>
                  <a:lnTo>
                    <a:pt x="41" y="89"/>
                  </a:lnTo>
                  <a:lnTo>
                    <a:pt x="41" y="84"/>
                  </a:lnTo>
                  <a:lnTo>
                    <a:pt x="41" y="77"/>
                  </a:lnTo>
                  <a:lnTo>
                    <a:pt x="36" y="77"/>
                  </a:lnTo>
                  <a:lnTo>
                    <a:pt x="36" y="72"/>
                  </a:lnTo>
                  <a:lnTo>
                    <a:pt x="41" y="72"/>
                  </a:lnTo>
                  <a:lnTo>
                    <a:pt x="41" y="66"/>
                  </a:lnTo>
                  <a:lnTo>
                    <a:pt x="41" y="59"/>
                  </a:lnTo>
                  <a:lnTo>
                    <a:pt x="41" y="54"/>
                  </a:lnTo>
                  <a:lnTo>
                    <a:pt x="36" y="54"/>
                  </a:lnTo>
                  <a:lnTo>
                    <a:pt x="36" y="48"/>
                  </a:lnTo>
                  <a:lnTo>
                    <a:pt x="36" y="43"/>
                  </a:lnTo>
                  <a:lnTo>
                    <a:pt x="30" y="43"/>
                  </a:lnTo>
                  <a:lnTo>
                    <a:pt x="36" y="43"/>
                  </a:lnTo>
                  <a:lnTo>
                    <a:pt x="36" y="36"/>
                  </a:lnTo>
                  <a:lnTo>
                    <a:pt x="41" y="36"/>
                  </a:lnTo>
                  <a:lnTo>
                    <a:pt x="47" y="36"/>
                  </a:lnTo>
                  <a:lnTo>
                    <a:pt x="47" y="43"/>
                  </a:lnTo>
                  <a:lnTo>
                    <a:pt x="54" y="43"/>
                  </a:lnTo>
                  <a:lnTo>
                    <a:pt x="54" y="36"/>
                  </a:lnTo>
                  <a:lnTo>
                    <a:pt x="54" y="30"/>
                  </a:lnTo>
                  <a:lnTo>
                    <a:pt x="54" y="25"/>
                  </a:lnTo>
                  <a:lnTo>
                    <a:pt x="54" y="18"/>
                  </a:lnTo>
                  <a:lnTo>
                    <a:pt x="59" y="18"/>
                  </a:lnTo>
                  <a:lnTo>
                    <a:pt x="59" y="12"/>
                  </a:lnTo>
                  <a:lnTo>
                    <a:pt x="59" y="7"/>
                  </a:lnTo>
                  <a:lnTo>
                    <a:pt x="65" y="7"/>
                  </a:lnTo>
                  <a:lnTo>
                    <a:pt x="65" y="0"/>
                  </a:lnTo>
                  <a:lnTo>
                    <a:pt x="65" y="7"/>
                  </a:lnTo>
                  <a:lnTo>
                    <a:pt x="71" y="7"/>
                  </a:lnTo>
                  <a:lnTo>
                    <a:pt x="77" y="7"/>
                  </a:lnTo>
                  <a:lnTo>
                    <a:pt x="77" y="12"/>
                  </a:lnTo>
                  <a:lnTo>
                    <a:pt x="83" y="12"/>
                  </a:lnTo>
                  <a:lnTo>
                    <a:pt x="88" y="18"/>
                  </a:lnTo>
                  <a:lnTo>
                    <a:pt x="95" y="18"/>
                  </a:lnTo>
                  <a:lnTo>
                    <a:pt x="95" y="25"/>
                  </a:lnTo>
                  <a:lnTo>
                    <a:pt x="100" y="25"/>
                  </a:lnTo>
                  <a:lnTo>
                    <a:pt x="100" y="30"/>
                  </a:lnTo>
                  <a:lnTo>
                    <a:pt x="106" y="30"/>
                  </a:lnTo>
                  <a:lnTo>
                    <a:pt x="106" y="36"/>
                  </a:lnTo>
                  <a:lnTo>
                    <a:pt x="106" y="30"/>
                  </a:lnTo>
                  <a:lnTo>
                    <a:pt x="106" y="36"/>
                  </a:lnTo>
                  <a:lnTo>
                    <a:pt x="106" y="30"/>
                  </a:lnTo>
                  <a:lnTo>
                    <a:pt x="106" y="36"/>
                  </a:lnTo>
                  <a:lnTo>
                    <a:pt x="106" y="30"/>
                  </a:lnTo>
                  <a:lnTo>
                    <a:pt x="113" y="30"/>
                  </a:lnTo>
                  <a:lnTo>
                    <a:pt x="113" y="25"/>
                  </a:lnTo>
                  <a:lnTo>
                    <a:pt x="113" y="18"/>
                  </a:lnTo>
                  <a:lnTo>
                    <a:pt x="113" y="25"/>
                  </a:lnTo>
                  <a:lnTo>
                    <a:pt x="113" y="18"/>
                  </a:lnTo>
                  <a:lnTo>
                    <a:pt x="118" y="18"/>
                  </a:lnTo>
                  <a:lnTo>
                    <a:pt x="118" y="12"/>
                  </a:lnTo>
                  <a:lnTo>
                    <a:pt x="124" y="12"/>
                  </a:lnTo>
                  <a:lnTo>
                    <a:pt x="118" y="12"/>
                  </a:lnTo>
                  <a:lnTo>
                    <a:pt x="118" y="18"/>
                  </a:lnTo>
                  <a:lnTo>
                    <a:pt x="124" y="18"/>
                  </a:lnTo>
                  <a:lnTo>
                    <a:pt x="124" y="25"/>
                  </a:lnTo>
                  <a:lnTo>
                    <a:pt x="124" y="30"/>
                  </a:lnTo>
                  <a:lnTo>
                    <a:pt x="129" y="30"/>
                  </a:lnTo>
                  <a:lnTo>
                    <a:pt x="129" y="36"/>
                  </a:lnTo>
                  <a:lnTo>
                    <a:pt x="129" y="43"/>
                  </a:lnTo>
                  <a:lnTo>
                    <a:pt x="129" y="48"/>
                  </a:lnTo>
                  <a:lnTo>
                    <a:pt x="129" y="54"/>
                  </a:lnTo>
                  <a:lnTo>
                    <a:pt x="129" y="59"/>
                  </a:lnTo>
                  <a:lnTo>
                    <a:pt x="129" y="66"/>
                  </a:lnTo>
                  <a:lnTo>
                    <a:pt x="129" y="72"/>
                  </a:lnTo>
                  <a:lnTo>
                    <a:pt x="129" y="77"/>
                  </a:lnTo>
                  <a:lnTo>
                    <a:pt x="129" y="84"/>
                  </a:lnTo>
                  <a:lnTo>
                    <a:pt x="129" y="89"/>
                  </a:lnTo>
                  <a:lnTo>
                    <a:pt x="136" y="89"/>
                  </a:lnTo>
                  <a:lnTo>
                    <a:pt x="136" y="95"/>
                  </a:lnTo>
                  <a:lnTo>
                    <a:pt x="142" y="95"/>
                  </a:lnTo>
                  <a:lnTo>
                    <a:pt x="142" y="102"/>
                  </a:lnTo>
                  <a:lnTo>
                    <a:pt x="147" y="102"/>
                  </a:lnTo>
                  <a:lnTo>
                    <a:pt x="147" y="107"/>
                  </a:lnTo>
                  <a:lnTo>
                    <a:pt x="147" y="113"/>
                  </a:lnTo>
                  <a:lnTo>
                    <a:pt x="154" y="113"/>
                  </a:lnTo>
                  <a:lnTo>
                    <a:pt x="160" y="113"/>
                  </a:lnTo>
                  <a:lnTo>
                    <a:pt x="165" y="113"/>
                  </a:lnTo>
                  <a:lnTo>
                    <a:pt x="171" y="113"/>
                  </a:lnTo>
                  <a:lnTo>
                    <a:pt x="178" y="113"/>
                  </a:lnTo>
                  <a:lnTo>
                    <a:pt x="183" y="113"/>
                  </a:lnTo>
                  <a:lnTo>
                    <a:pt x="189" y="113"/>
                  </a:lnTo>
                  <a:lnTo>
                    <a:pt x="195" y="113"/>
                  </a:lnTo>
                  <a:lnTo>
                    <a:pt x="201" y="113"/>
                  </a:lnTo>
                  <a:lnTo>
                    <a:pt x="207" y="113"/>
                  </a:lnTo>
                  <a:lnTo>
                    <a:pt x="212" y="113"/>
                  </a:lnTo>
                  <a:lnTo>
                    <a:pt x="224" y="113"/>
                  </a:lnTo>
                  <a:lnTo>
                    <a:pt x="230" y="113"/>
                  </a:lnTo>
                  <a:lnTo>
                    <a:pt x="237" y="113"/>
                  </a:lnTo>
                  <a:lnTo>
                    <a:pt x="242" y="113"/>
                  </a:lnTo>
                  <a:lnTo>
                    <a:pt x="254" y="113"/>
                  </a:lnTo>
                  <a:lnTo>
                    <a:pt x="254" y="118"/>
                  </a:lnTo>
                  <a:lnTo>
                    <a:pt x="254" y="136"/>
                  </a:lnTo>
                  <a:lnTo>
                    <a:pt x="254" y="148"/>
                  </a:lnTo>
                  <a:lnTo>
                    <a:pt x="248" y="143"/>
                  </a:lnTo>
                  <a:lnTo>
                    <a:pt x="248" y="148"/>
                  </a:lnTo>
                  <a:lnTo>
                    <a:pt x="254" y="148"/>
                  </a:lnTo>
                  <a:lnTo>
                    <a:pt x="254" y="154"/>
                  </a:lnTo>
                  <a:lnTo>
                    <a:pt x="260" y="154"/>
                  </a:lnTo>
                  <a:lnTo>
                    <a:pt x="260" y="161"/>
                  </a:lnTo>
                  <a:lnTo>
                    <a:pt x="254" y="161"/>
                  </a:lnTo>
                  <a:lnTo>
                    <a:pt x="254" y="166"/>
                  </a:lnTo>
                  <a:lnTo>
                    <a:pt x="260" y="166"/>
                  </a:lnTo>
                  <a:lnTo>
                    <a:pt x="260" y="161"/>
                  </a:lnTo>
                  <a:lnTo>
                    <a:pt x="266" y="161"/>
                  </a:lnTo>
                  <a:lnTo>
                    <a:pt x="266" y="154"/>
                  </a:lnTo>
                  <a:lnTo>
                    <a:pt x="266" y="161"/>
                  </a:lnTo>
                  <a:lnTo>
                    <a:pt x="271" y="161"/>
                  </a:lnTo>
                  <a:lnTo>
                    <a:pt x="271" y="166"/>
                  </a:lnTo>
                  <a:lnTo>
                    <a:pt x="271" y="161"/>
                  </a:lnTo>
                  <a:lnTo>
                    <a:pt x="278" y="161"/>
                  </a:lnTo>
                  <a:lnTo>
                    <a:pt x="278" y="166"/>
                  </a:lnTo>
                  <a:lnTo>
                    <a:pt x="284" y="166"/>
                  </a:lnTo>
                  <a:lnTo>
                    <a:pt x="284" y="172"/>
                  </a:lnTo>
                  <a:lnTo>
                    <a:pt x="278" y="172"/>
                  </a:lnTo>
                  <a:lnTo>
                    <a:pt x="284" y="172"/>
                  </a:lnTo>
                  <a:lnTo>
                    <a:pt x="278" y="172"/>
                  </a:lnTo>
                  <a:lnTo>
                    <a:pt x="278" y="177"/>
                  </a:lnTo>
                  <a:lnTo>
                    <a:pt x="284" y="177"/>
                  </a:lnTo>
                  <a:lnTo>
                    <a:pt x="284" y="184"/>
                  </a:lnTo>
                  <a:lnTo>
                    <a:pt x="284" y="190"/>
                  </a:lnTo>
                  <a:lnTo>
                    <a:pt x="289" y="190"/>
                  </a:lnTo>
                  <a:lnTo>
                    <a:pt x="289" y="195"/>
                  </a:lnTo>
                  <a:lnTo>
                    <a:pt x="289" y="202"/>
                  </a:lnTo>
                  <a:lnTo>
                    <a:pt x="289" y="208"/>
                  </a:lnTo>
                  <a:lnTo>
                    <a:pt x="295" y="202"/>
                  </a:lnTo>
                  <a:lnTo>
                    <a:pt x="302" y="202"/>
                  </a:lnTo>
                  <a:lnTo>
                    <a:pt x="302" y="195"/>
                  </a:lnTo>
                  <a:lnTo>
                    <a:pt x="307" y="195"/>
                  </a:lnTo>
                  <a:lnTo>
                    <a:pt x="302" y="202"/>
                  </a:lnTo>
                  <a:lnTo>
                    <a:pt x="302" y="208"/>
                  </a:lnTo>
                  <a:lnTo>
                    <a:pt x="295" y="208"/>
                  </a:lnTo>
                  <a:lnTo>
                    <a:pt x="289" y="213"/>
                  </a:lnTo>
                  <a:lnTo>
                    <a:pt x="289" y="220"/>
                  </a:lnTo>
                  <a:lnTo>
                    <a:pt x="284" y="220"/>
                  </a:lnTo>
                  <a:lnTo>
                    <a:pt x="284" y="225"/>
                  </a:lnTo>
                  <a:lnTo>
                    <a:pt x="278" y="225"/>
                  </a:lnTo>
                  <a:lnTo>
                    <a:pt x="278" y="231"/>
                  </a:lnTo>
                  <a:lnTo>
                    <a:pt x="278" y="237"/>
                  </a:lnTo>
                  <a:lnTo>
                    <a:pt x="278" y="243"/>
                  </a:lnTo>
                  <a:lnTo>
                    <a:pt x="278" y="249"/>
                  </a:lnTo>
                  <a:lnTo>
                    <a:pt x="271" y="249"/>
                  </a:lnTo>
                  <a:lnTo>
                    <a:pt x="271" y="254"/>
                  </a:lnTo>
                  <a:lnTo>
                    <a:pt x="278" y="254"/>
                  </a:lnTo>
                  <a:lnTo>
                    <a:pt x="278" y="261"/>
                  </a:lnTo>
                  <a:lnTo>
                    <a:pt x="278" y="267"/>
                  </a:lnTo>
                  <a:lnTo>
                    <a:pt x="278" y="272"/>
                  </a:lnTo>
                  <a:lnTo>
                    <a:pt x="278" y="279"/>
                  </a:lnTo>
                  <a:lnTo>
                    <a:pt x="278" y="284"/>
                  </a:lnTo>
                  <a:lnTo>
                    <a:pt x="278" y="290"/>
                  </a:lnTo>
                  <a:lnTo>
                    <a:pt x="278" y="296"/>
                  </a:lnTo>
                  <a:lnTo>
                    <a:pt x="278" y="302"/>
                  </a:lnTo>
                  <a:lnTo>
                    <a:pt x="278" y="308"/>
                  </a:lnTo>
                  <a:lnTo>
                    <a:pt x="278" y="313"/>
                  </a:lnTo>
                  <a:lnTo>
                    <a:pt x="278" y="320"/>
                  </a:lnTo>
                  <a:lnTo>
                    <a:pt x="278" y="326"/>
                  </a:lnTo>
                  <a:lnTo>
                    <a:pt x="278" y="331"/>
                  </a:lnTo>
                  <a:lnTo>
                    <a:pt x="278" y="338"/>
                  </a:lnTo>
                  <a:lnTo>
                    <a:pt x="278" y="344"/>
                  </a:lnTo>
                  <a:lnTo>
                    <a:pt x="278" y="349"/>
                  </a:lnTo>
                  <a:lnTo>
                    <a:pt x="278" y="355"/>
                  </a:lnTo>
                  <a:lnTo>
                    <a:pt x="278" y="361"/>
                  </a:lnTo>
                  <a:lnTo>
                    <a:pt x="278" y="367"/>
                  </a:lnTo>
                  <a:lnTo>
                    <a:pt x="278" y="373"/>
                  </a:lnTo>
                  <a:lnTo>
                    <a:pt x="278" y="379"/>
                  </a:lnTo>
                  <a:lnTo>
                    <a:pt x="278" y="385"/>
                  </a:lnTo>
                  <a:lnTo>
                    <a:pt x="278" y="390"/>
                  </a:lnTo>
                  <a:lnTo>
                    <a:pt x="278" y="397"/>
                  </a:lnTo>
                  <a:lnTo>
                    <a:pt x="271" y="397"/>
                  </a:lnTo>
                  <a:lnTo>
                    <a:pt x="266" y="397"/>
                  </a:lnTo>
                  <a:lnTo>
                    <a:pt x="260" y="397"/>
                  </a:lnTo>
                  <a:lnTo>
                    <a:pt x="254" y="397"/>
                  </a:lnTo>
                  <a:lnTo>
                    <a:pt x="248" y="397"/>
                  </a:lnTo>
                  <a:lnTo>
                    <a:pt x="242" y="397"/>
                  </a:lnTo>
                  <a:lnTo>
                    <a:pt x="237" y="403"/>
                  </a:lnTo>
                  <a:lnTo>
                    <a:pt x="230" y="403"/>
                  </a:lnTo>
                  <a:lnTo>
                    <a:pt x="224" y="403"/>
                  </a:lnTo>
                  <a:lnTo>
                    <a:pt x="219" y="408"/>
                  </a:lnTo>
                  <a:lnTo>
                    <a:pt x="212" y="414"/>
                  </a:lnTo>
                  <a:lnTo>
                    <a:pt x="207" y="414"/>
                  </a:lnTo>
                  <a:lnTo>
                    <a:pt x="207" y="420"/>
                  </a:lnTo>
                  <a:lnTo>
                    <a:pt x="201" y="420"/>
                  </a:lnTo>
                  <a:lnTo>
                    <a:pt x="201" y="426"/>
                  </a:lnTo>
                  <a:lnTo>
                    <a:pt x="195" y="426"/>
                  </a:lnTo>
                  <a:lnTo>
                    <a:pt x="195" y="432"/>
                  </a:lnTo>
                  <a:lnTo>
                    <a:pt x="189" y="432"/>
                  </a:lnTo>
                  <a:lnTo>
                    <a:pt x="189" y="438"/>
                  </a:lnTo>
                  <a:lnTo>
                    <a:pt x="183" y="438"/>
                  </a:lnTo>
                  <a:lnTo>
                    <a:pt x="183" y="444"/>
                  </a:lnTo>
                  <a:lnTo>
                    <a:pt x="178" y="444"/>
                  </a:lnTo>
                  <a:lnTo>
                    <a:pt x="178" y="449"/>
                  </a:lnTo>
                  <a:lnTo>
                    <a:pt x="171" y="449"/>
                  </a:lnTo>
                  <a:lnTo>
                    <a:pt x="171" y="456"/>
                  </a:lnTo>
                  <a:lnTo>
                    <a:pt x="165" y="456"/>
                  </a:lnTo>
                  <a:lnTo>
                    <a:pt x="165" y="462"/>
                  </a:lnTo>
                  <a:lnTo>
                    <a:pt x="165" y="456"/>
                  </a:lnTo>
                  <a:lnTo>
                    <a:pt x="160" y="456"/>
                  </a:lnTo>
                  <a:lnTo>
                    <a:pt x="160" y="449"/>
                  </a:lnTo>
                  <a:lnTo>
                    <a:pt x="154" y="449"/>
                  </a:lnTo>
                  <a:lnTo>
                    <a:pt x="154" y="444"/>
                  </a:lnTo>
                  <a:lnTo>
                    <a:pt x="147" y="444"/>
                  </a:lnTo>
                  <a:lnTo>
                    <a:pt x="142" y="438"/>
                  </a:lnTo>
                  <a:lnTo>
                    <a:pt x="142" y="432"/>
                  </a:lnTo>
                  <a:lnTo>
                    <a:pt x="136" y="432"/>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8" name="Freeform 42">
              <a:extLst>
                <a:ext uri="{FF2B5EF4-FFF2-40B4-BE49-F238E27FC236}">
                  <a16:creationId xmlns:a16="http://schemas.microsoft.com/office/drawing/2014/main" id="{2A8733CC-743F-F563-0E41-95F8FE4E1EF6}"/>
                </a:ext>
              </a:extLst>
            </p:cNvPr>
            <p:cNvSpPr>
              <a:spLocks/>
            </p:cNvSpPr>
            <p:nvPr/>
          </p:nvSpPr>
          <p:spPr bwMode="auto">
            <a:xfrm>
              <a:off x="6240463" y="1500188"/>
              <a:ext cx="487362" cy="733425"/>
            </a:xfrm>
            <a:custGeom>
              <a:avLst/>
              <a:gdLst>
                <a:gd name="T0" fmla="*/ 124 w 307"/>
                <a:gd name="T1" fmla="*/ 408 h 462"/>
                <a:gd name="T2" fmla="*/ 106 w 307"/>
                <a:gd name="T3" fmla="*/ 390 h 462"/>
                <a:gd name="T4" fmla="*/ 88 w 307"/>
                <a:gd name="T5" fmla="*/ 367 h 462"/>
                <a:gd name="T6" fmla="*/ 83 w 307"/>
                <a:gd name="T7" fmla="*/ 349 h 462"/>
                <a:gd name="T8" fmla="*/ 77 w 307"/>
                <a:gd name="T9" fmla="*/ 338 h 462"/>
                <a:gd name="T10" fmla="*/ 59 w 307"/>
                <a:gd name="T11" fmla="*/ 326 h 462"/>
                <a:gd name="T12" fmla="*/ 36 w 307"/>
                <a:gd name="T13" fmla="*/ 320 h 462"/>
                <a:gd name="T14" fmla="*/ 12 w 307"/>
                <a:gd name="T15" fmla="*/ 313 h 462"/>
                <a:gd name="T16" fmla="*/ 0 w 307"/>
                <a:gd name="T17" fmla="*/ 296 h 462"/>
                <a:gd name="T18" fmla="*/ 0 w 307"/>
                <a:gd name="T19" fmla="*/ 267 h 462"/>
                <a:gd name="T20" fmla="*/ 5 w 307"/>
                <a:gd name="T21" fmla="*/ 237 h 462"/>
                <a:gd name="T22" fmla="*/ 5 w 307"/>
                <a:gd name="T23" fmla="*/ 208 h 462"/>
                <a:gd name="T24" fmla="*/ 12 w 307"/>
                <a:gd name="T25" fmla="*/ 184 h 462"/>
                <a:gd name="T26" fmla="*/ 18 w 307"/>
                <a:gd name="T27" fmla="*/ 148 h 462"/>
                <a:gd name="T28" fmla="*/ 5 w 307"/>
                <a:gd name="T29" fmla="*/ 131 h 462"/>
                <a:gd name="T30" fmla="*/ 23 w 307"/>
                <a:gd name="T31" fmla="*/ 113 h 462"/>
                <a:gd name="T32" fmla="*/ 30 w 307"/>
                <a:gd name="T33" fmla="*/ 102 h 462"/>
                <a:gd name="T34" fmla="*/ 36 w 307"/>
                <a:gd name="T35" fmla="*/ 89 h 462"/>
                <a:gd name="T36" fmla="*/ 36 w 307"/>
                <a:gd name="T37" fmla="*/ 72 h 462"/>
                <a:gd name="T38" fmla="*/ 36 w 307"/>
                <a:gd name="T39" fmla="*/ 54 h 462"/>
                <a:gd name="T40" fmla="*/ 36 w 307"/>
                <a:gd name="T41" fmla="*/ 36 h 462"/>
                <a:gd name="T42" fmla="*/ 54 w 307"/>
                <a:gd name="T43" fmla="*/ 36 h 462"/>
                <a:gd name="T44" fmla="*/ 59 w 307"/>
                <a:gd name="T45" fmla="*/ 12 h 462"/>
                <a:gd name="T46" fmla="*/ 71 w 307"/>
                <a:gd name="T47" fmla="*/ 7 h 462"/>
                <a:gd name="T48" fmla="*/ 95 w 307"/>
                <a:gd name="T49" fmla="*/ 18 h 462"/>
                <a:gd name="T50" fmla="*/ 106 w 307"/>
                <a:gd name="T51" fmla="*/ 36 h 462"/>
                <a:gd name="T52" fmla="*/ 106 w 307"/>
                <a:gd name="T53" fmla="*/ 30 h 462"/>
                <a:gd name="T54" fmla="*/ 113 w 307"/>
                <a:gd name="T55" fmla="*/ 18 h 462"/>
                <a:gd name="T56" fmla="*/ 118 w 307"/>
                <a:gd name="T57" fmla="*/ 18 h 462"/>
                <a:gd name="T58" fmla="*/ 129 w 307"/>
                <a:gd name="T59" fmla="*/ 36 h 462"/>
                <a:gd name="T60" fmla="*/ 129 w 307"/>
                <a:gd name="T61" fmla="*/ 66 h 462"/>
                <a:gd name="T62" fmla="*/ 136 w 307"/>
                <a:gd name="T63" fmla="*/ 89 h 462"/>
                <a:gd name="T64" fmla="*/ 147 w 307"/>
                <a:gd name="T65" fmla="*/ 107 h 462"/>
                <a:gd name="T66" fmla="*/ 171 w 307"/>
                <a:gd name="T67" fmla="*/ 113 h 462"/>
                <a:gd name="T68" fmla="*/ 201 w 307"/>
                <a:gd name="T69" fmla="*/ 113 h 462"/>
                <a:gd name="T70" fmla="*/ 237 w 307"/>
                <a:gd name="T71" fmla="*/ 113 h 462"/>
                <a:gd name="T72" fmla="*/ 254 w 307"/>
                <a:gd name="T73" fmla="*/ 148 h 462"/>
                <a:gd name="T74" fmla="*/ 260 w 307"/>
                <a:gd name="T75" fmla="*/ 154 h 462"/>
                <a:gd name="T76" fmla="*/ 260 w 307"/>
                <a:gd name="T77" fmla="*/ 161 h 462"/>
                <a:gd name="T78" fmla="*/ 271 w 307"/>
                <a:gd name="T79" fmla="*/ 166 h 462"/>
                <a:gd name="T80" fmla="*/ 284 w 307"/>
                <a:gd name="T81" fmla="*/ 172 h 462"/>
                <a:gd name="T82" fmla="*/ 284 w 307"/>
                <a:gd name="T83" fmla="*/ 177 h 462"/>
                <a:gd name="T84" fmla="*/ 289 w 307"/>
                <a:gd name="T85" fmla="*/ 202 h 462"/>
                <a:gd name="T86" fmla="*/ 307 w 307"/>
                <a:gd name="T87" fmla="*/ 195 h 462"/>
                <a:gd name="T88" fmla="*/ 289 w 307"/>
                <a:gd name="T89" fmla="*/ 220 h 462"/>
                <a:gd name="T90" fmla="*/ 278 w 307"/>
                <a:gd name="T91" fmla="*/ 237 h 462"/>
                <a:gd name="T92" fmla="*/ 278 w 307"/>
                <a:gd name="T93" fmla="*/ 254 h 462"/>
                <a:gd name="T94" fmla="*/ 278 w 307"/>
                <a:gd name="T95" fmla="*/ 284 h 462"/>
                <a:gd name="T96" fmla="*/ 278 w 307"/>
                <a:gd name="T97" fmla="*/ 313 h 462"/>
                <a:gd name="T98" fmla="*/ 278 w 307"/>
                <a:gd name="T99" fmla="*/ 344 h 462"/>
                <a:gd name="T100" fmla="*/ 278 w 307"/>
                <a:gd name="T101" fmla="*/ 373 h 462"/>
                <a:gd name="T102" fmla="*/ 271 w 307"/>
                <a:gd name="T103" fmla="*/ 397 h 462"/>
                <a:gd name="T104" fmla="*/ 242 w 307"/>
                <a:gd name="T105" fmla="*/ 397 h 462"/>
                <a:gd name="T106" fmla="*/ 212 w 307"/>
                <a:gd name="T107" fmla="*/ 414 h 462"/>
                <a:gd name="T108" fmla="*/ 195 w 307"/>
                <a:gd name="T109" fmla="*/ 426 h 462"/>
                <a:gd name="T110" fmla="*/ 183 w 307"/>
                <a:gd name="T111" fmla="*/ 444 h 462"/>
                <a:gd name="T112" fmla="*/ 165 w 307"/>
                <a:gd name="T113" fmla="*/ 456 h 462"/>
                <a:gd name="T114" fmla="*/ 154 w 307"/>
                <a:gd name="T115" fmla="*/ 449 h 462"/>
                <a:gd name="T116" fmla="*/ 136 w 307"/>
                <a:gd name="T117" fmla="*/ 43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7" h="462">
                  <a:moveTo>
                    <a:pt x="136" y="432"/>
                  </a:moveTo>
                  <a:lnTo>
                    <a:pt x="136" y="426"/>
                  </a:lnTo>
                  <a:lnTo>
                    <a:pt x="129" y="420"/>
                  </a:lnTo>
                  <a:lnTo>
                    <a:pt x="124" y="414"/>
                  </a:lnTo>
                  <a:lnTo>
                    <a:pt x="124" y="408"/>
                  </a:lnTo>
                  <a:lnTo>
                    <a:pt x="118" y="408"/>
                  </a:lnTo>
                  <a:lnTo>
                    <a:pt x="113" y="403"/>
                  </a:lnTo>
                  <a:lnTo>
                    <a:pt x="113" y="397"/>
                  </a:lnTo>
                  <a:lnTo>
                    <a:pt x="106" y="397"/>
                  </a:lnTo>
                  <a:lnTo>
                    <a:pt x="106" y="390"/>
                  </a:lnTo>
                  <a:lnTo>
                    <a:pt x="100" y="390"/>
                  </a:lnTo>
                  <a:lnTo>
                    <a:pt x="100" y="385"/>
                  </a:lnTo>
                  <a:lnTo>
                    <a:pt x="100" y="379"/>
                  </a:lnTo>
                  <a:lnTo>
                    <a:pt x="95" y="379"/>
                  </a:lnTo>
                  <a:lnTo>
                    <a:pt x="88" y="367"/>
                  </a:lnTo>
                  <a:lnTo>
                    <a:pt x="83" y="361"/>
                  </a:lnTo>
                  <a:lnTo>
                    <a:pt x="83" y="355"/>
                  </a:lnTo>
                  <a:lnTo>
                    <a:pt x="77" y="355"/>
                  </a:lnTo>
                  <a:lnTo>
                    <a:pt x="83" y="355"/>
                  </a:lnTo>
                  <a:lnTo>
                    <a:pt x="83" y="349"/>
                  </a:lnTo>
                  <a:lnTo>
                    <a:pt x="77" y="349"/>
                  </a:lnTo>
                  <a:lnTo>
                    <a:pt x="77" y="344"/>
                  </a:lnTo>
                  <a:lnTo>
                    <a:pt x="71" y="344"/>
                  </a:lnTo>
                  <a:lnTo>
                    <a:pt x="77" y="344"/>
                  </a:lnTo>
                  <a:lnTo>
                    <a:pt x="77" y="338"/>
                  </a:lnTo>
                  <a:lnTo>
                    <a:pt x="71" y="338"/>
                  </a:lnTo>
                  <a:lnTo>
                    <a:pt x="71" y="331"/>
                  </a:lnTo>
                  <a:lnTo>
                    <a:pt x="71" y="326"/>
                  </a:lnTo>
                  <a:lnTo>
                    <a:pt x="65" y="326"/>
                  </a:lnTo>
                  <a:lnTo>
                    <a:pt x="59" y="326"/>
                  </a:lnTo>
                  <a:lnTo>
                    <a:pt x="59" y="320"/>
                  </a:lnTo>
                  <a:lnTo>
                    <a:pt x="54" y="320"/>
                  </a:lnTo>
                  <a:lnTo>
                    <a:pt x="47" y="320"/>
                  </a:lnTo>
                  <a:lnTo>
                    <a:pt x="41" y="320"/>
                  </a:lnTo>
                  <a:lnTo>
                    <a:pt x="36" y="320"/>
                  </a:lnTo>
                  <a:lnTo>
                    <a:pt x="30" y="320"/>
                  </a:lnTo>
                  <a:lnTo>
                    <a:pt x="23" y="320"/>
                  </a:lnTo>
                  <a:lnTo>
                    <a:pt x="18" y="320"/>
                  </a:lnTo>
                  <a:lnTo>
                    <a:pt x="18" y="313"/>
                  </a:lnTo>
                  <a:lnTo>
                    <a:pt x="12" y="313"/>
                  </a:lnTo>
                  <a:lnTo>
                    <a:pt x="5" y="313"/>
                  </a:lnTo>
                  <a:lnTo>
                    <a:pt x="0" y="313"/>
                  </a:lnTo>
                  <a:lnTo>
                    <a:pt x="0" y="308"/>
                  </a:lnTo>
                  <a:lnTo>
                    <a:pt x="0" y="302"/>
                  </a:lnTo>
                  <a:lnTo>
                    <a:pt x="0" y="296"/>
                  </a:lnTo>
                  <a:lnTo>
                    <a:pt x="0" y="290"/>
                  </a:lnTo>
                  <a:lnTo>
                    <a:pt x="0" y="284"/>
                  </a:lnTo>
                  <a:lnTo>
                    <a:pt x="0" y="279"/>
                  </a:lnTo>
                  <a:lnTo>
                    <a:pt x="0" y="272"/>
                  </a:lnTo>
                  <a:lnTo>
                    <a:pt x="0" y="267"/>
                  </a:lnTo>
                  <a:lnTo>
                    <a:pt x="0" y="261"/>
                  </a:lnTo>
                  <a:lnTo>
                    <a:pt x="0" y="254"/>
                  </a:lnTo>
                  <a:lnTo>
                    <a:pt x="0" y="249"/>
                  </a:lnTo>
                  <a:lnTo>
                    <a:pt x="5" y="243"/>
                  </a:lnTo>
                  <a:lnTo>
                    <a:pt x="5" y="237"/>
                  </a:lnTo>
                  <a:lnTo>
                    <a:pt x="5" y="231"/>
                  </a:lnTo>
                  <a:lnTo>
                    <a:pt x="5" y="225"/>
                  </a:lnTo>
                  <a:lnTo>
                    <a:pt x="5" y="220"/>
                  </a:lnTo>
                  <a:lnTo>
                    <a:pt x="5" y="213"/>
                  </a:lnTo>
                  <a:lnTo>
                    <a:pt x="5" y="208"/>
                  </a:lnTo>
                  <a:lnTo>
                    <a:pt x="12" y="208"/>
                  </a:lnTo>
                  <a:lnTo>
                    <a:pt x="12" y="202"/>
                  </a:lnTo>
                  <a:lnTo>
                    <a:pt x="12" y="195"/>
                  </a:lnTo>
                  <a:lnTo>
                    <a:pt x="12" y="190"/>
                  </a:lnTo>
                  <a:lnTo>
                    <a:pt x="12" y="184"/>
                  </a:lnTo>
                  <a:lnTo>
                    <a:pt x="12" y="177"/>
                  </a:lnTo>
                  <a:lnTo>
                    <a:pt x="12" y="172"/>
                  </a:lnTo>
                  <a:lnTo>
                    <a:pt x="18" y="166"/>
                  </a:lnTo>
                  <a:lnTo>
                    <a:pt x="18" y="154"/>
                  </a:lnTo>
                  <a:lnTo>
                    <a:pt x="18" y="148"/>
                  </a:lnTo>
                  <a:lnTo>
                    <a:pt x="18" y="143"/>
                  </a:lnTo>
                  <a:lnTo>
                    <a:pt x="18" y="136"/>
                  </a:lnTo>
                  <a:lnTo>
                    <a:pt x="12" y="136"/>
                  </a:lnTo>
                  <a:lnTo>
                    <a:pt x="12" y="131"/>
                  </a:lnTo>
                  <a:lnTo>
                    <a:pt x="5" y="131"/>
                  </a:lnTo>
                  <a:lnTo>
                    <a:pt x="12" y="125"/>
                  </a:lnTo>
                  <a:lnTo>
                    <a:pt x="18" y="125"/>
                  </a:lnTo>
                  <a:lnTo>
                    <a:pt x="18" y="118"/>
                  </a:lnTo>
                  <a:lnTo>
                    <a:pt x="18" y="113"/>
                  </a:lnTo>
                  <a:lnTo>
                    <a:pt x="23" y="113"/>
                  </a:lnTo>
                  <a:lnTo>
                    <a:pt x="30" y="113"/>
                  </a:lnTo>
                  <a:lnTo>
                    <a:pt x="30" y="107"/>
                  </a:lnTo>
                  <a:lnTo>
                    <a:pt x="36" y="107"/>
                  </a:lnTo>
                  <a:lnTo>
                    <a:pt x="30" y="107"/>
                  </a:lnTo>
                  <a:lnTo>
                    <a:pt x="30" y="102"/>
                  </a:lnTo>
                  <a:lnTo>
                    <a:pt x="36" y="102"/>
                  </a:lnTo>
                  <a:lnTo>
                    <a:pt x="36" y="95"/>
                  </a:lnTo>
                  <a:lnTo>
                    <a:pt x="41" y="95"/>
                  </a:lnTo>
                  <a:lnTo>
                    <a:pt x="41" y="89"/>
                  </a:lnTo>
                  <a:lnTo>
                    <a:pt x="36" y="89"/>
                  </a:lnTo>
                  <a:lnTo>
                    <a:pt x="41" y="89"/>
                  </a:lnTo>
                  <a:lnTo>
                    <a:pt x="41" y="84"/>
                  </a:lnTo>
                  <a:lnTo>
                    <a:pt x="41" y="77"/>
                  </a:lnTo>
                  <a:lnTo>
                    <a:pt x="36" y="77"/>
                  </a:lnTo>
                  <a:lnTo>
                    <a:pt x="36" y="72"/>
                  </a:lnTo>
                  <a:lnTo>
                    <a:pt x="41" y="72"/>
                  </a:lnTo>
                  <a:lnTo>
                    <a:pt x="41" y="66"/>
                  </a:lnTo>
                  <a:lnTo>
                    <a:pt x="41" y="59"/>
                  </a:lnTo>
                  <a:lnTo>
                    <a:pt x="41" y="54"/>
                  </a:lnTo>
                  <a:lnTo>
                    <a:pt x="36" y="54"/>
                  </a:lnTo>
                  <a:lnTo>
                    <a:pt x="36" y="48"/>
                  </a:lnTo>
                  <a:lnTo>
                    <a:pt x="36" y="43"/>
                  </a:lnTo>
                  <a:lnTo>
                    <a:pt x="30" y="43"/>
                  </a:lnTo>
                  <a:lnTo>
                    <a:pt x="36" y="43"/>
                  </a:lnTo>
                  <a:lnTo>
                    <a:pt x="36" y="36"/>
                  </a:lnTo>
                  <a:lnTo>
                    <a:pt x="41" y="36"/>
                  </a:lnTo>
                  <a:lnTo>
                    <a:pt x="47" y="36"/>
                  </a:lnTo>
                  <a:lnTo>
                    <a:pt x="47" y="43"/>
                  </a:lnTo>
                  <a:lnTo>
                    <a:pt x="54" y="43"/>
                  </a:lnTo>
                  <a:lnTo>
                    <a:pt x="54" y="36"/>
                  </a:lnTo>
                  <a:lnTo>
                    <a:pt x="54" y="30"/>
                  </a:lnTo>
                  <a:lnTo>
                    <a:pt x="54" y="25"/>
                  </a:lnTo>
                  <a:lnTo>
                    <a:pt x="54" y="18"/>
                  </a:lnTo>
                  <a:lnTo>
                    <a:pt x="59" y="18"/>
                  </a:lnTo>
                  <a:lnTo>
                    <a:pt x="59" y="12"/>
                  </a:lnTo>
                  <a:lnTo>
                    <a:pt x="59" y="7"/>
                  </a:lnTo>
                  <a:lnTo>
                    <a:pt x="65" y="7"/>
                  </a:lnTo>
                  <a:lnTo>
                    <a:pt x="65" y="0"/>
                  </a:lnTo>
                  <a:lnTo>
                    <a:pt x="65" y="7"/>
                  </a:lnTo>
                  <a:lnTo>
                    <a:pt x="71" y="7"/>
                  </a:lnTo>
                  <a:lnTo>
                    <a:pt x="77" y="7"/>
                  </a:lnTo>
                  <a:lnTo>
                    <a:pt x="77" y="12"/>
                  </a:lnTo>
                  <a:lnTo>
                    <a:pt x="83" y="12"/>
                  </a:lnTo>
                  <a:lnTo>
                    <a:pt x="88" y="18"/>
                  </a:lnTo>
                  <a:lnTo>
                    <a:pt x="95" y="18"/>
                  </a:lnTo>
                  <a:lnTo>
                    <a:pt x="95" y="25"/>
                  </a:lnTo>
                  <a:lnTo>
                    <a:pt x="100" y="25"/>
                  </a:lnTo>
                  <a:lnTo>
                    <a:pt x="100" y="30"/>
                  </a:lnTo>
                  <a:lnTo>
                    <a:pt x="106" y="30"/>
                  </a:lnTo>
                  <a:lnTo>
                    <a:pt x="106" y="36"/>
                  </a:lnTo>
                  <a:lnTo>
                    <a:pt x="106" y="30"/>
                  </a:lnTo>
                  <a:lnTo>
                    <a:pt x="106" y="36"/>
                  </a:lnTo>
                  <a:lnTo>
                    <a:pt x="106" y="30"/>
                  </a:lnTo>
                  <a:lnTo>
                    <a:pt x="106" y="36"/>
                  </a:lnTo>
                  <a:lnTo>
                    <a:pt x="106" y="30"/>
                  </a:lnTo>
                  <a:lnTo>
                    <a:pt x="113" y="30"/>
                  </a:lnTo>
                  <a:lnTo>
                    <a:pt x="113" y="25"/>
                  </a:lnTo>
                  <a:lnTo>
                    <a:pt x="113" y="18"/>
                  </a:lnTo>
                  <a:lnTo>
                    <a:pt x="113" y="25"/>
                  </a:lnTo>
                  <a:lnTo>
                    <a:pt x="113" y="18"/>
                  </a:lnTo>
                  <a:lnTo>
                    <a:pt x="118" y="18"/>
                  </a:lnTo>
                  <a:lnTo>
                    <a:pt x="118" y="12"/>
                  </a:lnTo>
                  <a:lnTo>
                    <a:pt x="124" y="12"/>
                  </a:lnTo>
                  <a:lnTo>
                    <a:pt x="118" y="12"/>
                  </a:lnTo>
                  <a:lnTo>
                    <a:pt x="118" y="18"/>
                  </a:lnTo>
                  <a:lnTo>
                    <a:pt x="124" y="18"/>
                  </a:lnTo>
                  <a:lnTo>
                    <a:pt x="124" y="25"/>
                  </a:lnTo>
                  <a:lnTo>
                    <a:pt x="124" y="30"/>
                  </a:lnTo>
                  <a:lnTo>
                    <a:pt x="129" y="30"/>
                  </a:lnTo>
                  <a:lnTo>
                    <a:pt x="129" y="36"/>
                  </a:lnTo>
                  <a:lnTo>
                    <a:pt x="129" y="43"/>
                  </a:lnTo>
                  <a:lnTo>
                    <a:pt x="129" y="48"/>
                  </a:lnTo>
                  <a:lnTo>
                    <a:pt x="129" y="54"/>
                  </a:lnTo>
                  <a:lnTo>
                    <a:pt x="129" y="59"/>
                  </a:lnTo>
                  <a:lnTo>
                    <a:pt x="129" y="66"/>
                  </a:lnTo>
                  <a:lnTo>
                    <a:pt x="129" y="72"/>
                  </a:lnTo>
                  <a:lnTo>
                    <a:pt x="129" y="77"/>
                  </a:lnTo>
                  <a:lnTo>
                    <a:pt x="129" y="84"/>
                  </a:lnTo>
                  <a:lnTo>
                    <a:pt x="129" y="89"/>
                  </a:lnTo>
                  <a:lnTo>
                    <a:pt x="136" y="89"/>
                  </a:lnTo>
                  <a:lnTo>
                    <a:pt x="136" y="95"/>
                  </a:lnTo>
                  <a:lnTo>
                    <a:pt x="142" y="95"/>
                  </a:lnTo>
                  <a:lnTo>
                    <a:pt x="142" y="102"/>
                  </a:lnTo>
                  <a:lnTo>
                    <a:pt x="147" y="102"/>
                  </a:lnTo>
                  <a:lnTo>
                    <a:pt x="147" y="107"/>
                  </a:lnTo>
                  <a:lnTo>
                    <a:pt x="147" y="113"/>
                  </a:lnTo>
                  <a:lnTo>
                    <a:pt x="154" y="113"/>
                  </a:lnTo>
                  <a:lnTo>
                    <a:pt x="160" y="113"/>
                  </a:lnTo>
                  <a:lnTo>
                    <a:pt x="165" y="113"/>
                  </a:lnTo>
                  <a:lnTo>
                    <a:pt x="171" y="113"/>
                  </a:lnTo>
                  <a:lnTo>
                    <a:pt x="178" y="113"/>
                  </a:lnTo>
                  <a:lnTo>
                    <a:pt x="183" y="113"/>
                  </a:lnTo>
                  <a:lnTo>
                    <a:pt x="189" y="113"/>
                  </a:lnTo>
                  <a:lnTo>
                    <a:pt x="195" y="113"/>
                  </a:lnTo>
                  <a:lnTo>
                    <a:pt x="201" y="113"/>
                  </a:lnTo>
                  <a:lnTo>
                    <a:pt x="207" y="113"/>
                  </a:lnTo>
                  <a:lnTo>
                    <a:pt x="212" y="113"/>
                  </a:lnTo>
                  <a:lnTo>
                    <a:pt x="224" y="113"/>
                  </a:lnTo>
                  <a:lnTo>
                    <a:pt x="230" y="113"/>
                  </a:lnTo>
                  <a:lnTo>
                    <a:pt x="237" y="113"/>
                  </a:lnTo>
                  <a:lnTo>
                    <a:pt x="242" y="113"/>
                  </a:lnTo>
                  <a:lnTo>
                    <a:pt x="254" y="113"/>
                  </a:lnTo>
                  <a:lnTo>
                    <a:pt x="254" y="118"/>
                  </a:lnTo>
                  <a:lnTo>
                    <a:pt x="254" y="136"/>
                  </a:lnTo>
                  <a:lnTo>
                    <a:pt x="254" y="148"/>
                  </a:lnTo>
                  <a:lnTo>
                    <a:pt x="248" y="143"/>
                  </a:lnTo>
                  <a:lnTo>
                    <a:pt x="248" y="148"/>
                  </a:lnTo>
                  <a:lnTo>
                    <a:pt x="254" y="148"/>
                  </a:lnTo>
                  <a:lnTo>
                    <a:pt x="254" y="154"/>
                  </a:lnTo>
                  <a:lnTo>
                    <a:pt x="260" y="154"/>
                  </a:lnTo>
                  <a:lnTo>
                    <a:pt x="260" y="161"/>
                  </a:lnTo>
                  <a:lnTo>
                    <a:pt x="254" y="161"/>
                  </a:lnTo>
                  <a:lnTo>
                    <a:pt x="254" y="166"/>
                  </a:lnTo>
                  <a:lnTo>
                    <a:pt x="260" y="166"/>
                  </a:lnTo>
                  <a:lnTo>
                    <a:pt x="260" y="161"/>
                  </a:lnTo>
                  <a:lnTo>
                    <a:pt x="266" y="161"/>
                  </a:lnTo>
                  <a:lnTo>
                    <a:pt x="266" y="154"/>
                  </a:lnTo>
                  <a:lnTo>
                    <a:pt x="266" y="161"/>
                  </a:lnTo>
                  <a:lnTo>
                    <a:pt x="271" y="161"/>
                  </a:lnTo>
                  <a:lnTo>
                    <a:pt x="271" y="166"/>
                  </a:lnTo>
                  <a:lnTo>
                    <a:pt x="271" y="161"/>
                  </a:lnTo>
                  <a:lnTo>
                    <a:pt x="278" y="161"/>
                  </a:lnTo>
                  <a:lnTo>
                    <a:pt x="278" y="166"/>
                  </a:lnTo>
                  <a:lnTo>
                    <a:pt x="284" y="166"/>
                  </a:lnTo>
                  <a:lnTo>
                    <a:pt x="284" y="172"/>
                  </a:lnTo>
                  <a:lnTo>
                    <a:pt x="278" y="172"/>
                  </a:lnTo>
                  <a:lnTo>
                    <a:pt x="284" y="172"/>
                  </a:lnTo>
                  <a:lnTo>
                    <a:pt x="278" y="172"/>
                  </a:lnTo>
                  <a:lnTo>
                    <a:pt x="278" y="177"/>
                  </a:lnTo>
                  <a:lnTo>
                    <a:pt x="284" y="177"/>
                  </a:lnTo>
                  <a:lnTo>
                    <a:pt x="284" y="184"/>
                  </a:lnTo>
                  <a:lnTo>
                    <a:pt x="284" y="190"/>
                  </a:lnTo>
                  <a:lnTo>
                    <a:pt x="289" y="190"/>
                  </a:lnTo>
                  <a:lnTo>
                    <a:pt x="289" y="195"/>
                  </a:lnTo>
                  <a:lnTo>
                    <a:pt x="289" y="202"/>
                  </a:lnTo>
                  <a:lnTo>
                    <a:pt x="289" y="208"/>
                  </a:lnTo>
                  <a:lnTo>
                    <a:pt x="295" y="202"/>
                  </a:lnTo>
                  <a:lnTo>
                    <a:pt x="302" y="202"/>
                  </a:lnTo>
                  <a:lnTo>
                    <a:pt x="302" y="195"/>
                  </a:lnTo>
                  <a:lnTo>
                    <a:pt x="307" y="195"/>
                  </a:lnTo>
                  <a:lnTo>
                    <a:pt x="302" y="202"/>
                  </a:lnTo>
                  <a:lnTo>
                    <a:pt x="302" y="208"/>
                  </a:lnTo>
                  <a:lnTo>
                    <a:pt x="295" y="208"/>
                  </a:lnTo>
                  <a:lnTo>
                    <a:pt x="289" y="213"/>
                  </a:lnTo>
                  <a:lnTo>
                    <a:pt x="289" y="220"/>
                  </a:lnTo>
                  <a:lnTo>
                    <a:pt x="284" y="220"/>
                  </a:lnTo>
                  <a:lnTo>
                    <a:pt x="284" y="225"/>
                  </a:lnTo>
                  <a:lnTo>
                    <a:pt x="278" y="225"/>
                  </a:lnTo>
                  <a:lnTo>
                    <a:pt x="278" y="231"/>
                  </a:lnTo>
                  <a:lnTo>
                    <a:pt x="278" y="237"/>
                  </a:lnTo>
                  <a:lnTo>
                    <a:pt x="278" y="243"/>
                  </a:lnTo>
                  <a:lnTo>
                    <a:pt x="278" y="249"/>
                  </a:lnTo>
                  <a:lnTo>
                    <a:pt x="271" y="249"/>
                  </a:lnTo>
                  <a:lnTo>
                    <a:pt x="271" y="254"/>
                  </a:lnTo>
                  <a:lnTo>
                    <a:pt x="278" y="254"/>
                  </a:lnTo>
                  <a:lnTo>
                    <a:pt x="278" y="261"/>
                  </a:lnTo>
                  <a:lnTo>
                    <a:pt x="278" y="267"/>
                  </a:lnTo>
                  <a:lnTo>
                    <a:pt x="278" y="272"/>
                  </a:lnTo>
                  <a:lnTo>
                    <a:pt x="278" y="279"/>
                  </a:lnTo>
                  <a:lnTo>
                    <a:pt x="278" y="284"/>
                  </a:lnTo>
                  <a:lnTo>
                    <a:pt x="278" y="290"/>
                  </a:lnTo>
                  <a:lnTo>
                    <a:pt x="278" y="296"/>
                  </a:lnTo>
                  <a:lnTo>
                    <a:pt x="278" y="302"/>
                  </a:lnTo>
                  <a:lnTo>
                    <a:pt x="278" y="308"/>
                  </a:lnTo>
                  <a:lnTo>
                    <a:pt x="278" y="313"/>
                  </a:lnTo>
                  <a:lnTo>
                    <a:pt x="278" y="320"/>
                  </a:lnTo>
                  <a:lnTo>
                    <a:pt x="278" y="326"/>
                  </a:lnTo>
                  <a:lnTo>
                    <a:pt x="278" y="331"/>
                  </a:lnTo>
                  <a:lnTo>
                    <a:pt x="278" y="338"/>
                  </a:lnTo>
                  <a:lnTo>
                    <a:pt x="278" y="344"/>
                  </a:lnTo>
                  <a:lnTo>
                    <a:pt x="278" y="349"/>
                  </a:lnTo>
                  <a:lnTo>
                    <a:pt x="278" y="355"/>
                  </a:lnTo>
                  <a:lnTo>
                    <a:pt x="278" y="361"/>
                  </a:lnTo>
                  <a:lnTo>
                    <a:pt x="278" y="367"/>
                  </a:lnTo>
                  <a:lnTo>
                    <a:pt x="278" y="373"/>
                  </a:lnTo>
                  <a:lnTo>
                    <a:pt x="278" y="379"/>
                  </a:lnTo>
                  <a:lnTo>
                    <a:pt x="278" y="385"/>
                  </a:lnTo>
                  <a:lnTo>
                    <a:pt x="278" y="390"/>
                  </a:lnTo>
                  <a:lnTo>
                    <a:pt x="278" y="397"/>
                  </a:lnTo>
                  <a:lnTo>
                    <a:pt x="271" y="397"/>
                  </a:lnTo>
                  <a:lnTo>
                    <a:pt x="266" y="397"/>
                  </a:lnTo>
                  <a:lnTo>
                    <a:pt x="260" y="397"/>
                  </a:lnTo>
                  <a:lnTo>
                    <a:pt x="254" y="397"/>
                  </a:lnTo>
                  <a:lnTo>
                    <a:pt x="248" y="397"/>
                  </a:lnTo>
                  <a:lnTo>
                    <a:pt x="242" y="397"/>
                  </a:lnTo>
                  <a:lnTo>
                    <a:pt x="237" y="403"/>
                  </a:lnTo>
                  <a:lnTo>
                    <a:pt x="230" y="403"/>
                  </a:lnTo>
                  <a:lnTo>
                    <a:pt x="224" y="403"/>
                  </a:lnTo>
                  <a:lnTo>
                    <a:pt x="219" y="408"/>
                  </a:lnTo>
                  <a:lnTo>
                    <a:pt x="212" y="414"/>
                  </a:lnTo>
                  <a:lnTo>
                    <a:pt x="207" y="414"/>
                  </a:lnTo>
                  <a:lnTo>
                    <a:pt x="207" y="420"/>
                  </a:lnTo>
                  <a:lnTo>
                    <a:pt x="201" y="420"/>
                  </a:lnTo>
                  <a:lnTo>
                    <a:pt x="201" y="426"/>
                  </a:lnTo>
                  <a:lnTo>
                    <a:pt x="195" y="426"/>
                  </a:lnTo>
                  <a:lnTo>
                    <a:pt x="195" y="432"/>
                  </a:lnTo>
                  <a:lnTo>
                    <a:pt x="189" y="432"/>
                  </a:lnTo>
                  <a:lnTo>
                    <a:pt x="189" y="438"/>
                  </a:lnTo>
                  <a:lnTo>
                    <a:pt x="183" y="438"/>
                  </a:lnTo>
                  <a:lnTo>
                    <a:pt x="183" y="444"/>
                  </a:lnTo>
                  <a:lnTo>
                    <a:pt x="178" y="444"/>
                  </a:lnTo>
                  <a:lnTo>
                    <a:pt x="178" y="449"/>
                  </a:lnTo>
                  <a:lnTo>
                    <a:pt x="171" y="449"/>
                  </a:lnTo>
                  <a:lnTo>
                    <a:pt x="171" y="456"/>
                  </a:lnTo>
                  <a:lnTo>
                    <a:pt x="165" y="456"/>
                  </a:lnTo>
                  <a:lnTo>
                    <a:pt x="165" y="462"/>
                  </a:lnTo>
                  <a:lnTo>
                    <a:pt x="165" y="456"/>
                  </a:lnTo>
                  <a:lnTo>
                    <a:pt x="160" y="456"/>
                  </a:lnTo>
                  <a:lnTo>
                    <a:pt x="160" y="449"/>
                  </a:lnTo>
                  <a:lnTo>
                    <a:pt x="154" y="449"/>
                  </a:lnTo>
                  <a:lnTo>
                    <a:pt x="154" y="444"/>
                  </a:lnTo>
                  <a:lnTo>
                    <a:pt x="147" y="444"/>
                  </a:lnTo>
                  <a:lnTo>
                    <a:pt x="142" y="438"/>
                  </a:lnTo>
                  <a:lnTo>
                    <a:pt x="142" y="432"/>
                  </a:lnTo>
                  <a:lnTo>
                    <a:pt x="136" y="432"/>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9" name="Rectangle 43">
              <a:extLst>
                <a:ext uri="{FF2B5EF4-FFF2-40B4-BE49-F238E27FC236}">
                  <a16:creationId xmlns:a16="http://schemas.microsoft.com/office/drawing/2014/main" id="{42A56AFC-A452-E039-C228-033FC7378702}"/>
                </a:ext>
              </a:extLst>
            </p:cNvPr>
            <p:cNvSpPr>
              <a:spLocks noChangeArrowheads="1"/>
            </p:cNvSpPr>
            <p:nvPr/>
          </p:nvSpPr>
          <p:spPr bwMode="auto">
            <a:xfrm>
              <a:off x="6632575" y="1744663"/>
              <a:ext cx="11112" cy="11113"/>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0" name="Rectangle 44">
              <a:extLst>
                <a:ext uri="{FF2B5EF4-FFF2-40B4-BE49-F238E27FC236}">
                  <a16:creationId xmlns:a16="http://schemas.microsoft.com/office/drawing/2014/main" id="{5BB27840-3AE4-71F1-E9B0-B87705E41662}"/>
                </a:ext>
              </a:extLst>
            </p:cNvPr>
            <p:cNvSpPr>
              <a:spLocks noChangeArrowheads="1"/>
            </p:cNvSpPr>
            <p:nvPr/>
          </p:nvSpPr>
          <p:spPr bwMode="auto">
            <a:xfrm>
              <a:off x="6632575" y="1744663"/>
              <a:ext cx="11112" cy="11113"/>
            </a:xfrm>
            <a:prstGeom prst="rect">
              <a:avLst/>
            </a:pr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1" name="Freeform 45">
              <a:extLst>
                <a:ext uri="{FF2B5EF4-FFF2-40B4-BE49-F238E27FC236}">
                  <a16:creationId xmlns:a16="http://schemas.microsoft.com/office/drawing/2014/main" id="{08BCF83A-9FA6-8987-C06E-5FE64433C2A4}"/>
                </a:ext>
              </a:extLst>
            </p:cNvPr>
            <p:cNvSpPr>
              <a:spLocks/>
            </p:cNvSpPr>
            <p:nvPr/>
          </p:nvSpPr>
          <p:spPr bwMode="auto">
            <a:xfrm>
              <a:off x="5594350" y="1238250"/>
              <a:ext cx="944562" cy="498475"/>
            </a:xfrm>
            <a:custGeom>
              <a:avLst/>
              <a:gdLst>
                <a:gd name="T0" fmla="*/ 513 w 595"/>
                <a:gd name="T1" fmla="*/ 6 h 314"/>
                <a:gd name="T2" fmla="*/ 561 w 595"/>
                <a:gd name="T3" fmla="*/ 6 h 314"/>
                <a:gd name="T4" fmla="*/ 577 w 595"/>
                <a:gd name="T5" fmla="*/ 24 h 314"/>
                <a:gd name="T6" fmla="*/ 595 w 595"/>
                <a:gd name="T7" fmla="*/ 54 h 314"/>
                <a:gd name="T8" fmla="*/ 577 w 595"/>
                <a:gd name="T9" fmla="*/ 36 h 314"/>
                <a:gd name="T10" fmla="*/ 561 w 595"/>
                <a:gd name="T11" fmla="*/ 54 h 314"/>
                <a:gd name="T12" fmla="*/ 549 w 595"/>
                <a:gd name="T13" fmla="*/ 77 h 314"/>
                <a:gd name="T14" fmla="*/ 549 w 595"/>
                <a:gd name="T15" fmla="*/ 113 h 314"/>
                <a:gd name="T16" fmla="*/ 549 w 595"/>
                <a:gd name="T17" fmla="*/ 137 h 314"/>
                <a:gd name="T18" fmla="*/ 543 w 595"/>
                <a:gd name="T19" fmla="*/ 178 h 314"/>
                <a:gd name="T20" fmla="*/ 531 w 595"/>
                <a:gd name="T21" fmla="*/ 190 h 314"/>
                <a:gd name="T22" fmla="*/ 520 w 595"/>
                <a:gd name="T23" fmla="*/ 190 h 314"/>
                <a:gd name="T24" fmla="*/ 513 w 595"/>
                <a:gd name="T25" fmla="*/ 196 h 314"/>
                <a:gd name="T26" fmla="*/ 489 w 595"/>
                <a:gd name="T27" fmla="*/ 178 h 314"/>
                <a:gd name="T28" fmla="*/ 466 w 595"/>
                <a:gd name="T29" fmla="*/ 178 h 314"/>
                <a:gd name="T30" fmla="*/ 454 w 595"/>
                <a:gd name="T31" fmla="*/ 201 h 314"/>
                <a:gd name="T32" fmla="*/ 437 w 595"/>
                <a:gd name="T33" fmla="*/ 196 h 314"/>
                <a:gd name="T34" fmla="*/ 443 w 595"/>
                <a:gd name="T35" fmla="*/ 178 h 314"/>
                <a:gd name="T36" fmla="*/ 443 w 595"/>
                <a:gd name="T37" fmla="*/ 154 h 314"/>
                <a:gd name="T38" fmla="*/ 407 w 595"/>
                <a:gd name="T39" fmla="*/ 142 h 314"/>
                <a:gd name="T40" fmla="*/ 395 w 595"/>
                <a:gd name="T41" fmla="*/ 119 h 314"/>
                <a:gd name="T42" fmla="*/ 348 w 595"/>
                <a:gd name="T43" fmla="*/ 124 h 314"/>
                <a:gd name="T44" fmla="*/ 307 w 595"/>
                <a:gd name="T45" fmla="*/ 131 h 314"/>
                <a:gd name="T46" fmla="*/ 289 w 595"/>
                <a:gd name="T47" fmla="*/ 160 h 314"/>
                <a:gd name="T48" fmla="*/ 289 w 595"/>
                <a:gd name="T49" fmla="*/ 208 h 314"/>
                <a:gd name="T50" fmla="*/ 307 w 595"/>
                <a:gd name="T51" fmla="*/ 225 h 314"/>
                <a:gd name="T52" fmla="*/ 342 w 595"/>
                <a:gd name="T53" fmla="*/ 208 h 314"/>
                <a:gd name="T54" fmla="*/ 378 w 595"/>
                <a:gd name="T55" fmla="*/ 196 h 314"/>
                <a:gd name="T56" fmla="*/ 389 w 595"/>
                <a:gd name="T57" fmla="*/ 231 h 314"/>
                <a:gd name="T58" fmla="*/ 407 w 595"/>
                <a:gd name="T59" fmla="*/ 249 h 314"/>
                <a:gd name="T60" fmla="*/ 407 w 595"/>
                <a:gd name="T61" fmla="*/ 278 h 314"/>
                <a:gd name="T62" fmla="*/ 378 w 595"/>
                <a:gd name="T63" fmla="*/ 302 h 314"/>
                <a:gd name="T64" fmla="*/ 353 w 595"/>
                <a:gd name="T65" fmla="*/ 302 h 314"/>
                <a:gd name="T66" fmla="*/ 324 w 595"/>
                <a:gd name="T67" fmla="*/ 284 h 314"/>
                <a:gd name="T68" fmla="*/ 301 w 595"/>
                <a:gd name="T69" fmla="*/ 308 h 314"/>
                <a:gd name="T70" fmla="*/ 265 w 595"/>
                <a:gd name="T71" fmla="*/ 308 h 314"/>
                <a:gd name="T72" fmla="*/ 230 w 595"/>
                <a:gd name="T73" fmla="*/ 296 h 314"/>
                <a:gd name="T74" fmla="*/ 188 w 595"/>
                <a:gd name="T75" fmla="*/ 273 h 314"/>
                <a:gd name="T76" fmla="*/ 154 w 595"/>
                <a:gd name="T77" fmla="*/ 249 h 314"/>
                <a:gd name="T78" fmla="*/ 124 w 595"/>
                <a:gd name="T79" fmla="*/ 231 h 314"/>
                <a:gd name="T80" fmla="*/ 89 w 595"/>
                <a:gd name="T81" fmla="*/ 208 h 314"/>
                <a:gd name="T82" fmla="*/ 59 w 595"/>
                <a:gd name="T83" fmla="*/ 172 h 314"/>
                <a:gd name="T84" fmla="*/ 18 w 595"/>
                <a:gd name="T85" fmla="*/ 166 h 314"/>
                <a:gd name="T86" fmla="*/ 12 w 595"/>
                <a:gd name="T87" fmla="*/ 149 h 314"/>
                <a:gd name="T88" fmla="*/ 36 w 595"/>
                <a:gd name="T89" fmla="*/ 124 h 314"/>
                <a:gd name="T90" fmla="*/ 36 w 595"/>
                <a:gd name="T91" fmla="*/ 77 h 314"/>
                <a:gd name="T92" fmla="*/ 41 w 595"/>
                <a:gd name="T93" fmla="*/ 24 h 314"/>
                <a:gd name="T94" fmla="*/ 65 w 595"/>
                <a:gd name="T95" fmla="*/ 0 h 314"/>
                <a:gd name="T96" fmla="*/ 113 w 595"/>
                <a:gd name="T97" fmla="*/ 0 h 314"/>
                <a:gd name="T98" fmla="*/ 165 w 595"/>
                <a:gd name="T99" fmla="*/ 0 h 314"/>
                <a:gd name="T100" fmla="*/ 213 w 595"/>
                <a:gd name="T101" fmla="*/ 0 h 314"/>
                <a:gd name="T102" fmla="*/ 254 w 595"/>
                <a:gd name="T103" fmla="*/ 6 h 314"/>
                <a:gd name="T104" fmla="*/ 289 w 595"/>
                <a:gd name="T105" fmla="*/ 6 h 314"/>
                <a:gd name="T106" fmla="*/ 337 w 595"/>
                <a:gd name="T107" fmla="*/ 6 h 314"/>
                <a:gd name="T108" fmla="*/ 371 w 595"/>
                <a:gd name="T109" fmla="*/ 6 h 314"/>
                <a:gd name="T110" fmla="*/ 419 w 595"/>
                <a:gd name="T111" fmla="*/ 6 h 314"/>
                <a:gd name="T112" fmla="*/ 466 w 595"/>
                <a:gd name="T113" fmla="*/ 6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95" h="314">
                  <a:moveTo>
                    <a:pt x="472" y="6"/>
                  </a:moveTo>
                  <a:lnTo>
                    <a:pt x="478" y="6"/>
                  </a:lnTo>
                  <a:lnTo>
                    <a:pt x="484" y="6"/>
                  </a:lnTo>
                  <a:lnTo>
                    <a:pt x="489" y="6"/>
                  </a:lnTo>
                  <a:lnTo>
                    <a:pt x="495" y="6"/>
                  </a:lnTo>
                  <a:lnTo>
                    <a:pt x="502" y="6"/>
                  </a:lnTo>
                  <a:lnTo>
                    <a:pt x="507" y="6"/>
                  </a:lnTo>
                  <a:lnTo>
                    <a:pt x="513" y="6"/>
                  </a:lnTo>
                  <a:lnTo>
                    <a:pt x="520" y="6"/>
                  </a:lnTo>
                  <a:lnTo>
                    <a:pt x="525" y="6"/>
                  </a:lnTo>
                  <a:lnTo>
                    <a:pt x="531" y="6"/>
                  </a:lnTo>
                  <a:lnTo>
                    <a:pt x="536" y="6"/>
                  </a:lnTo>
                  <a:lnTo>
                    <a:pt x="543" y="6"/>
                  </a:lnTo>
                  <a:lnTo>
                    <a:pt x="549" y="6"/>
                  </a:lnTo>
                  <a:lnTo>
                    <a:pt x="554" y="6"/>
                  </a:lnTo>
                  <a:lnTo>
                    <a:pt x="561" y="6"/>
                  </a:lnTo>
                  <a:lnTo>
                    <a:pt x="566" y="6"/>
                  </a:lnTo>
                  <a:lnTo>
                    <a:pt x="566" y="13"/>
                  </a:lnTo>
                  <a:lnTo>
                    <a:pt x="566" y="18"/>
                  </a:lnTo>
                  <a:lnTo>
                    <a:pt x="566" y="13"/>
                  </a:lnTo>
                  <a:lnTo>
                    <a:pt x="566" y="18"/>
                  </a:lnTo>
                  <a:lnTo>
                    <a:pt x="572" y="18"/>
                  </a:lnTo>
                  <a:lnTo>
                    <a:pt x="577" y="18"/>
                  </a:lnTo>
                  <a:lnTo>
                    <a:pt x="577" y="24"/>
                  </a:lnTo>
                  <a:lnTo>
                    <a:pt x="577" y="30"/>
                  </a:lnTo>
                  <a:lnTo>
                    <a:pt x="584" y="30"/>
                  </a:lnTo>
                  <a:lnTo>
                    <a:pt x="590" y="30"/>
                  </a:lnTo>
                  <a:lnTo>
                    <a:pt x="590" y="36"/>
                  </a:lnTo>
                  <a:lnTo>
                    <a:pt x="595" y="36"/>
                  </a:lnTo>
                  <a:lnTo>
                    <a:pt x="595" y="42"/>
                  </a:lnTo>
                  <a:lnTo>
                    <a:pt x="595" y="47"/>
                  </a:lnTo>
                  <a:lnTo>
                    <a:pt x="595" y="54"/>
                  </a:lnTo>
                  <a:lnTo>
                    <a:pt x="590" y="54"/>
                  </a:lnTo>
                  <a:lnTo>
                    <a:pt x="590" y="47"/>
                  </a:lnTo>
                  <a:lnTo>
                    <a:pt x="584" y="47"/>
                  </a:lnTo>
                  <a:lnTo>
                    <a:pt x="590" y="47"/>
                  </a:lnTo>
                  <a:lnTo>
                    <a:pt x="584" y="47"/>
                  </a:lnTo>
                  <a:lnTo>
                    <a:pt x="584" y="42"/>
                  </a:lnTo>
                  <a:lnTo>
                    <a:pt x="577" y="42"/>
                  </a:lnTo>
                  <a:lnTo>
                    <a:pt x="577" y="36"/>
                  </a:lnTo>
                  <a:lnTo>
                    <a:pt x="572" y="36"/>
                  </a:lnTo>
                  <a:lnTo>
                    <a:pt x="572" y="42"/>
                  </a:lnTo>
                  <a:lnTo>
                    <a:pt x="566" y="42"/>
                  </a:lnTo>
                  <a:lnTo>
                    <a:pt x="561" y="42"/>
                  </a:lnTo>
                  <a:lnTo>
                    <a:pt x="554" y="42"/>
                  </a:lnTo>
                  <a:lnTo>
                    <a:pt x="554" y="47"/>
                  </a:lnTo>
                  <a:lnTo>
                    <a:pt x="561" y="47"/>
                  </a:lnTo>
                  <a:lnTo>
                    <a:pt x="561" y="54"/>
                  </a:lnTo>
                  <a:lnTo>
                    <a:pt x="566" y="54"/>
                  </a:lnTo>
                  <a:lnTo>
                    <a:pt x="566" y="59"/>
                  </a:lnTo>
                  <a:lnTo>
                    <a:pt x="561" y="59"/>
                  </a:lnTo>
                  <a:lnTo>
                    <a:pt x="561" y="65"/>
                  </a:lnTo>
                  <a:lnTo>
                    <a:pt x="554" y="65"/>
                  </a:lnTo>
                  <a:lnTo>
                    <a:pt x="554" y="72"/>
                  </a:lnTo>
                  <a:lnTo>
                    <a:pt x="549" y="72"/>
                  </a:lnTo>
                  <a:lnTo>
                    <a:pt x="549" y="77"/>
                  </a:lnTo>
                  <a:lnTo>
                    <a:pt x="549" y="83"/>
                  </a:lnTo>
                  <a:lnTo>
                    <a:pt x="543" y="83"/>
                  </a:lnTo>
                  <a:lnTo>
                    <a:pt x="543" y="90"/>
                  </a:lnTo>
                  <a:lnTo>
                    <a:pt x="543" y="95"/>
                  </a:lnTo>
                  <a:lnTo>
                    <a:pt x="543" y="101"/>
                  </a:lnTo>
                  <a:lnTo>
                    <a:pt x="549" y="101"/>
                  </a:lnTo>
                  <a:lnTo>
                    <a:pt x="549" y="106"/>
                  </a:lnTo>
                  <a:lnTo>
                    <a:pt x="549" y="113"/>
                  </a:lnTo>
                  <a:lnTo>
                    <a:pt x="554" y="113"/>
                  </a:lnTo>
                  <a:lnTo>
                    <a:pt x="554" y="119"/>
                  </a:lnTo>
                  <a:lnTo>
                    <a:pt x="549" y="119"/>
                  </a:lnTo>
                  <a:lnTo>
                    <a:pt x="549" y="124"/>
                  </a:lnTo>
                  <a:lnTo>
                    <a:pt x="549" y="131"/>
                  </a:lnTo>
                  <a:lnTo>
                    <a:pt x="543" y="131"/>
                  </a:lnTo>
                  <a:lnTo>
                    <a:pt x="543" y="137"/>
                  </a:lnTo>
                  <a:lnTo>
                    <a:pt x="549" y="137"/>
                  </a:lnTo>
                  <a:lnTo>
                    <a:pt x="549" y="142"/>
                  </a:lnTo>
                  <a:lnTo>
                    <a:pt x="549" y="149"/>
                  </a:lnTo>
                  <a:lnTo>
                    <a:pt x="549" y="154"/>
                  </a:lnTo>
                  <a:lnTo>
                    <a:pt x="549" y="160"/>
                  </a:lnTo>
                  <a:lnTo>
                    <a:pt x="549" y="166"/>
                  </a:lnTo>
                  <a:lnTo>
                    <a:pt x="549" y="172"/>
                  </a:lnTo>
                  <a:lnTo>
                    <a:pt x="549" y="178"/>
                  </a:lnTo>
                  <a:lnTo>
                    <a:pt x="543" y="178"/>
                  </a:lnTo>
                  <a:lnTo>
                    <a:pt x="536" y="178"/>
                  </a:lnTo>
                  <a:lnTo>
                    <a:pt x="536" y="183"/>
                  </a:lnTo>
                  <a:lnTo>
                    <a:pt x="536" y="190"/>
                  </a:lnTo>
                  <a:lnTo>
                    <a:pt x="536" y="196"/>
                  </a:lnTo>
                  <a:lnTo>
                    <a:pt x="536" y="201"/>
                  </a:lnTo>
                  <a:lnTo>
                    <a:pt x="536" y="196"/>
                  </a:lnTo>
                  <a:lnTo>
                    <a:pt x="531" y="196"/>
                  </a:lnTo>
                  <a:lnTo>
                    <a:pt x="531" y="190"/>
                  </a:lnTo>
                  <a:lnTo>
                    <a:pt x="531" y="183"/>
                  </a:lnTo>
                  <a:lnTo>
                    <a:pt x="525" y="183"/>
                  </a:lnTo>
                  <a:lnTo>
                    <a:pt x="525" y="178"/>
                  </a:lnTo>
                  <a:lnTo>
                    <a:pt x="531" y="178"/>
                  </a:lnTo>
                  <a:lnTo>
                    <a:pt x="525" y="178"/>
                  </a:lnTo>
                  <a:lnTo>
                    <a:pt x="525" y="183"/>
                  </a:lnTo>
                  <a:lnTo>
                    <a:pt x="520" y="183"/>
                  </a:lnTo>
                  <a:lnTo>
                    <a:pt x="520" y="190"/>
                  </a:lnTo>
                  <a:lnTo>
                    <a:pt x="520" y="183"/>
                  </a:lnTo>
                  <a:lnTo>
                    <a:pt x="520" y="190"/>
                  </a:lnTo>
                  <a:lnTo>
                    <a:pt x="520" y="196"/>
                  </a:lnTo>
                  <a:lnTo>
                    <a:pt x="513" y="196"/>
                  </a:lnTo>
                  <a:lnTo>
                    <a:pt x="513" y="201"/>
                  </a:lnTo>
                  <a:lnTo>
                    <a:pt x="513" y="196"/>
                  </a:lnTo>
                  <a:lnTo>
                    <a:pt x="513" y="201"/>
                  </a:lnTo>
                  <a:lnTo>
                    <a:pt x="513" y="196"/>
                  </a:lnTo>
                  <a:lnTo>
                    <a:pt x="513" y="201"/>
                  </a:lnTo>
                  <a:lnTo>
                    <a:pt x="513" y="196"/>
                  </a:lnTo>
                  <a:lnTo>
                    <a:pt x="507" y="196"/>
                  </a:lnTo>
                  <a:lnTo>
                    <a:pt x="507" y="190"/>
                  </a:lnTo>
                  <a:lnTo>
                    <a:pt x="502" y="190"/>
                  </a:lnTo>
                  <a:lnTo>
                    <a:pt x="502" y="183"/>
                  </a:lnTo>
                  <a:lnTo>
                    <a:pt x="495" y="183"/>
                  </a:lnTo>
                  <a:lnTo>
                    <a:pt x="489" y="178"/>
                  </a:lnTo>
                  <a:lnTo>
                    <a:pt x="484" y="178"/>
                  </a:lnTo>
                  <a:lnTo>
                    <a:pt x="484" y="172"/>
                  </a:lnTo>
                  <a:lnTo>
                    <a:pt x="478" y="172"/>
                  </a:lnTo>
                  <a:lnTo>
                    <a:pt x="472" y="172"/>
                  </a:lnTo>
                  <a:lnTo>
                    <a:pt x="472" y="166"/>
                  </a:lnTo>
                  <a:lnTo>
                    <a:pt x="472" y="172"/>
                  </a:lnTo>
                  <a:lnTo>
                    <a:pt x="466" y="172"/>
                  </a:lnTo>
                  <a:lnTo>
                    <a:pt x="466" y="178"/>
                  </a:lnTo>
                  <a:lnTo>
                    <a:pt x="466" y="183"/>
                  </a:lnTo>
                  <a:lnTo>
                    <a:pt x="460" y="183"/>
                  </a:lnTo>
                  <a:lnTo>
                    <a:pt x="460" y="190"/>
                  </a:lnTo>
                  <a:lnTo>
                    <a:pt x="460" y="196"/>
                  </a:lnTo>
                  <a:lnTo>
                    <a:pt x="460" y="201"/>
                  </a:lnTo>
                  <a:lnTo>
                    <a:pt x="460" y="208"/>
                  </a:lnTo>
                  <a:lnTo>
                    <a:pt x="454" y="208"/>
                  </a:lnTo>
                  <a:lnTo>
                    <a:pt x="454" y="201"/>
                  </a:lnTo>
                  <a:lnTo>
                    <a:pt x="448" y="201"/>
                  </a:lnTo>
                  <a:lnTo>
                    <a:pt x="443" y="201"/>
                  </a:lnTo>
                  <a:lnTo>
                    <a:pt x="443" y="208"/>
                  </a:lnTo>
                  <a:lnTo>
                    <a:pt x="443" y="201"/>
                  </a:lnTo>
                  <a:lnTo>
                    <a:pt x="437" y="201"/>
                  </a:lnTo>
                  <a:lnTo>
                    <a:pt x="437" y="196"/>
                  </a:lnTo>
                  <a:lnTo>
                    <a:pt x="430" y="196"/>
                  </a:lnTo>
                  <a:lnTo>
                    <a:pt x="437" y="196"/>
                  </a:lnTo>
                  <a:lnTo>
                    <a:pt x="430" y="196"/>
                  </a:lnTo>
                  <a:lnTo>
                    <a:pt x="430" y="190"/>
                  </a:lnTo>
                  <a:lnTo>
                    <a:pt x="437" y="190"/>
                  </a:lnTo>
                  <a:lnTo>
                    <a:pt x="443" y="190"/>
                  </a:lnTo>
                  <a:lnTo>
                    <a:pt x="443" y="183"/>
                  </a:lnTo>
                  <a:lnTo>
                    <a:pt x="437" y="183"/>
                  </a:lnTo>
                  <a:lnTo>
                    <a:pt x="443" y="183"/>
                  </a:lnTo>
                  <a:lnTo>
                    <a:pt x="443" y="178"/>
                  </a:lnTo>
                  <a:lnTo>
                    <a:pt x="443" y="172"/>
                  </a:lnTo>
                  <a:lnTo>
                    <a:pt x="437" y="172"/>
                  </a:lnTo>
                  <a:lnTo>
                    <a:pt x="437" y="166"/>
                  </a:lnTo>
                  <a:lnTo>
                    <a:pt x="443" y="166"/>
                  </a:lnTo>
                  <a:lnTo>
                    <a:pt x="443" y="160"/>
                  </a:lnTo>
                  <a:lnTo>
                    <a:pt x="443" y="154"/>
                  </a:lnTo>
                  <a:lnTo>
                    <a:pt x="448" y="154"/>
                  </a:lnTo>
                  <a:lnTo>
                    <a:pt x="443" y="154"/>
                  </a:lnTo>
                  <a:lnTo>
                    <a:pt x="443" y="149"/>
                  </a:lnTo>
                  <a:lnTo>
                    <a:pt x="437" y="149"/>
                  </a:lnTo>
                  <a:lnTo>
                    <a:pt x="430" y="149"/>
                  </a:lnTo>
                  <a:lnTo>
                    <a:pt x="425" y="149"/>
                  </a:lnTo>
                  <a:lnTo>
                    <a:pt x="425" y="142"/>
                  </a:lnTo>
                  <a:lnTo>
                    <a:pt x="419" y="142"/>
                  </a:lnTo>
                  <a:lnTo>
                    <a:pt x="412" y="142"/>
                  </a:lnTo>
                  <a:lnTo>
                    <a:pt x="407" y="142"/>
                  </a:lnTo>
                  <a:lnTo>
                    <a:pt x="412" y="142"/>
                  </a:lnTo>
                  <a:lnTo>
                    <a:pt x="412" y="137"/>
                  </a:lnTo>
                  <a:lnTo>
                    <a:pt x="412" y="131"/>
                  </a:lnTo>
                  <a:lnTo>
                    <a:pt x="412" y="124"/>
                  </a:lnTo>
                  <a:lnTo>
                    <a:pt x="412" y="119"/>
                  </a:lnTo>
                  <a:lnTo>
                    <a:pt x="407" y="119"/>
                  </a:lnTo>
                  <a:lnTo>
                    <a:pt x="401" y="119"/>
                  </a:lnTo>
                  <a:lnTo>
                    <a:pt x="395" y="119"/>
                  </a:lnTo>
                  <a:lnTo>
                    <a:pt x="389" y="119"/>
                  </a:lnTo>
                  <a:lnTo>
                    <a:pt x="383" y="119"/>
                  </a:lnTo>
                  <a:lnTo>
                    <a:pt x="378" y="119"/>
                  </a:lnTo>
                  <a:lnTo>
                    <a:pt x="371" y="119"/>
                  </a:lnTo>
                  <a:lnTo>
                    <a:pt x="366" y="119"/>
                  </a:lnTo>
                  <a:lnTo>
                    <a:pt x="360" y="119"/>
                  </a:lnTo>
                  <a:lnTo>
                    <a:pt x="353" y="119"/>
                  </a:lnTo>
                  <a:lnTo>
                    <a:pt x="348" y="124"/>
                  </a:lnTo>
                  <a:lnTo>
                    <a:pt x="342" y="124"/>
                  </a:lnTo>
                  <a:lnTo>
                    <a:pt x="337" y="124"/>
                  </a:lnTo>
                  <a:lnTo>
                    <a:pt x="330" y="124"/>
                  </a:lnTo>
                  <a:lnTo>
                    <a:pt x="330" y="131"/>
                  </a:lnTo>
                  <a:lnTo>
                    <a:pt x="324" y="131"/>
                  </a:lnTo>
                  <a:lnTo>
                    <a:pt x="319" y="131"/>
                  </a:lnTo>
                  <a:lnTo>
                    <a:pt x="312" y="131"/>
                  </a:lnTo>
                  <a:lnTo>
                    <a:pt x="307" y="131"/>
                  </a:lnTo>
                  <a:lnTo>
                    <a:pt x="301" y="131"/>
                  </a:lnTo>
                  <a:lnTo>
                    <a:pt x="295" y="131"/>
                  </a:lnTo>
                  <a:lnTo>
                    <a:pt x="289" y="131"/>
                  </a:lnTo>
                  <a:lnTo>
                    <a:pt x="289" y="137"/>
                  </a:lnTo>
                  <a:lnTo>
                    <a:pt x="289" y="142"/>
                  </a:lnTo>
                  <a:lnTo>
                    <a:pt x="289" y="149"/>
                  </a:lnTo>
                  <a:lnTo>
                    <a:pt x="289" y="154"/>
                  </a:lnTo>
                  <a:lnTo>
                    <a:pt x="289" y="160"/>
                  </a:lnTo>
                  <a:lnTo>
                    <a:pt x="289" y="166"/>
                  </a:lnTo>
                  <a:lnTo>
                    <a:pt x="289" y="172"/>
                  </a:lnTo>
                  <a:lnTo>
                    <a:pt x="289" y="178"/>
                  </a:lnTo>
                  <a:lnTo>
                    <a:pt x="289" y="183"/>
                  </a:lnTo>
                  <a:lnTo>
                    <a:pt x="289" y="190"/>
                  </a:lnTo>
                  <a:lnTo>
                    <a:pt x="289" y="196"/>
                  </a:lnTo>
                  <a:lnTo>
                    <a:pt x="289" y="201"/>
                  </a:lnTo>
                  <a:lnTo>
                    <a:pt x="289" y="208"/>
                  </a:lnTo>
                  <a:lnTo>
                    <a:pt x="289" y="214"/>
                  </a:lnTo>
                  <a:lnTo>
                    <a:pt x="289" y="219"/>
                  </a:lnTo>
                  <a:lnTo>
                    <a:pt x="289" y="225"/>
                  </a:lnTo>
                  <a:lnTo>
                    <a:pt x="289" y="231"/>
                  </a:lnTo>
                  <a:lnTo>
                    <a:pt x="295" y="231"/>
                  </a:lnTo>
                  <a:lnTo>
                    <a:pt x="295" y="225"/>
                  </a:lnTo>
                  <a:lnTo>
                    <a:pt x="301" y="225"/>
                  </a:lnTo>
                  <a:lnTo>
                    <a:pt x="307" y="225"/>
                  </a:lnTo>
                  <a:lnTo>
                    <a:pt x="307" y="219"/>
                  </a:lnTo>
                  <a:lnTo>
                    <a:pt x="312" y="219"/>
                  </a:lnTo>
                  <a:lnTo>
                    <a:pt x="319" y="219"/>
                  </a:lnTo>
                  <a:lnTo>
                    <a:pt x="324" y="214"/>
                  </a:lnTo>
                  <a:lnTo>
                    <a:pt x="330" y="214"/>
                  </a:lnTo>
                  <a:lnTo>
                    <a:pt x="337" y="214"/>
                  </a:lnTo>
                  <a:lnTo>
                    <a:pt x="337" y="208"/>
                  </a:lnTo>
                  <a:lnTo>
                    <a:pt x="342" y="208"/>
                  </a:lnTo>
                  <a:lnTo>
                    <a:pt x="348" y="208"/>
                  </a:lnTo>
                  <a:lnTo>
                    <a:pt x="348" y="201"/>
                  </a:lnTo>
                  <a:lnTo>
                    <a:pt x="353" y="201"/>
                  </a:lnTo>
                  <a:lnTo>
                    <a:pt x="360" y="201"/>
                  </a:lnTo>
                  <a:lnTo>
                    <a:pt x="360" y="196"/>
                  </a:lnTo>
                  <a:lnTo>
                    <a:pt x="366" y="196"/>
                  </a:lnTo>
                  <a:lnTo>
                    <a:pt x="371" y="196"/>
                  </a:lnTo>
                  <a:lnTo>
                    <a:pt x="378" y="196"/>
                  </a:lnTo>
                  <a:lnTo>
                    <a:pt x="378" y="201"/>
                  </a:lnTo>
                  <a:lnTo>
                    <a:pt x="378" y="208"/>
                  </a:lnTo>
                  <a:lnTo>
                    <a:pt x="378" y="214"/>
                  </a:lnTo>
                  <a:lnTo>
                    <a:pt x="378" y="219"/>
                  </a:lnTo>
                  <a:lnTo>
                    <a:pt x="383" y="219"/>
                  </a:lnTo>
                  <a:lnTo>
                    <a:pt x="389" y="219"/>
                  </a:lnTo>
                  <a:lnTo>
                    <a:pt x="389" y="225"/>
                  </a:lnTo>
                  <a:lnTo>
                    <a:pt x="389" y="231"/>
                  </a:lnTo>
                  <a:lnTo>
                    <a:pt x="395" y="231"/>
                  </a:lnTo>
                  <a:lnTo>
                    <a:pt x="395" y="237"/>
                  </a:lnTo>
                  <a:lnTo>
                    <a:pt x="401" y="237"/>
                  </a:lnTo>
                  <a:lnTo>
                    <a:pt x="401" y="231"/>
                  </a:lnTo>
                  <a:lnTo>
                    <a:pt x="407" y="231"/>
                  </a:lnTo>
                  <a:lnTo>
                    <a:pt x="407" y="237"/>
                  </a:lnTo>
                  <a:lnTo>
                    <a:pt x="407" y="243"/>
                  </a:lnTo>
                  <a:lnTo>
                    <a:pt x="407" y="249"/>
                  </a:lnTo>
                  <a:lnTo>
                    <a:pt x="407" y="255"/>
                  </a:lnTo>
                  <a:lnTo>
                    <a:pt x="401" y="255"/>
                  </a:lnTo>
                  <a:lnTo>
                    <a:pt x="401" y="260"/>
                  </a:lnTo>
                  <a:lnTo>
                    <a:pt x="407" y="267"/>
                  </a:lnTo>
                  <a:lnTo>
                    <a:pt x="401" y="267"/>
                  </a:lnTo>
                  <a:lnTo>
                    <a:pt x="401" y="273"/>
                  </a:lnTo>
                  <a:lnTo>
                    <a:pt x="401" y="278"/>
                  </a:lnTo>
                  <a:lnTo>
                    <a:pt x="407" y="278"/>
                  </a:lnTo>
                  <a:lnTo>
                    <a:pt x="407" y="284"/>
                  </a:lnTo>
                  <a:lnTo>
                    <a:pt x="407" y="291"/>
                  </a:lnTo>
                  <a:lnTo>
                    <a:pt x="401" y="291"/>
                  </a:lnTo>
                  <a:lnTo>
                    <a:pt x="395" y="291"/>
                  </a:lnTo>
                  <a:lnTo>
                    <a:pt x="389" y="291"/>
                  </a:lnTo>
                  <a:lnTo>
                    <a:pt x="383" y="296"/>
                  </a:lnTo>
                  <a:lnTo>
                    <a:pt x="383" y="302"/>
                  </a:lnTo>
                  <a:lnTo>
                    <a:pt x="378" y="302"/>
                  </a:lnTo>
                  <a:lnTo>
                    <a:pt x="378" y="308"/>
                  </a:lnTo>
                  <a:lnTo>
                    <a:pt x="371" y="308"/>
                  </a:lnTo>
                  <a:lnTo>
                    <a:pt x="371" y="314"/>
                  </a:lnTo>
                  <a:lnTo>
                    <a:pt x="366" y="314"/>
                  </a:lnTo>
                  <a:lnTo>
                    <a:pt x="360" y="314"/>
                  </a:lnTo>
                  <a:lnTo>
                    <a:pt x="360" y="308"/>
                  </a:lnTo>
                  <a:lnTo>
                    <a:pt x="353" y="308"/>
                  </a:lnTo>
                  <a:lnTo>
                    <a:pt x="353" y="302"/>
                  </a:lnTo>
                  <a:lnTo>
                    <a:pt x="353" y="296"/>
                  </a:lnTo>
                  <a:lnTo>
                    <a:pt x="353" y="291"/>
                  </a:lnTo>
                  <a:lnTo>
                    <a:pt x="348" y="291"/>
                  </a:lnTo>
                  <a:lnTo>
                    <a:pt x="348" y="284"/>
                  </a:lnTo>
                  <a:lnTo>
                    <a:pt x="342" y="284"/>
                  </a:lnTo>
                  <a:lnTo>
                    <a:pt x="337" y="284"/>
                  </a:lnTo>
                  <a:lnTo>
                    <a:pt x="330" y="284"/>
                  </a:lnTo>
                  <a:lnTo>
                    <a:pt x="324" y="284"/>
                  </a:lnTo>
                  <a:lnTo>
                    <a:pt x="324" y="291"/>
                  </a:lnTo>
                  <a:lnTo>
                    <a:pt x="319" y="291"/>
                  </a:lnTo>
                  <a:lnTo>
                    <a:pt x="319" y="296"/>
                  </a:lnTo>
                  <a:lnTo>
                    <a:pt x="312" y="296"/>
                  </a:lnTo>
                  <a:lnTo>
                    <a:pt x="312" y="302"/>
                  </a:lnTo>
                  <a:lnTo>
                    <a:pt x="307" y="302"/>
                  </a:lnTo>
                  <a:lnTo>
                    <a:pt x="307" y="308"/>
                  </a:lnTo>
                  <a:lnTo>
                    <a:pt x="301" y="308"/>
                  </a:lnTo>
                  <a:lnTo>
                    <a:pt x="295" y="308"/>
                  </a:lnTo>
                  <a:lnTo>
                    <a:pt x="295" y="314"/>
                  </a:lnTo>
                  <a:lnTo>
                    <a:pt x="289" y="314"/>
                  </a:lnTo>
                  <a:lnTo>
                    <a:pt x="289" y="308"/>
                  </a:lnTo>
                  <a:lnTo>
                    <a:pt x="283" y="308"/>
                  </a:lnTo>
                  <a:lnTo>
                    <a:pt x="278" y="308"/>
                  </a:lnTo>
                  <a:lnTo>
                    <a:pt x="271" y="308"/>
                  </a:lnTo>
                  <a:lnTo>
                    <a:pt x="265" y="308"/>
                  </a:lnTo>
                  <a:lnTo>
                    <a:pt x="260" y="308"/>
                  </a:lnTo>
                  <a:lnTo>
                    <a:pt x="254" y="308"/>
                  </a:lnTo>
                  <a:lnTo>
                    <a:pt x="254" y="302"/>
                  </a:lnTo>
                  <a:lnTo>
                    <a:pt x="247" y="302"/>
                  </a:lnTo>
                  <a:lnTo>
                    <a:pt x="242" y="302"/>
                  </a:lnTo>
                  <a:lnTo>
                    <a:pt x="242" y="296"/>
                  </a:lnTo>
                  <a:lnTo>
                    <a:pt x="236" y="296"/>
                  </a:lnTo>
                  <a:lnTo>
                    <a:pt x="230" y="296"/>
                  </a:lnTo>
                  <a:lnTo>
                    <a:pt x="224" y="296"/>
                  </a:lnTo>
                  <a:lnTo>
                    <a:pt x="224" y="291"/>
                  </a:lnTo>
                  <a:lnTo>
                    <a:pt x="218" y="291"/>
                  </a:lnTo>
                  <a:lnTo>
                    <a:pt x="213" y="291"/>
                  </a:lnTo>
                  <a:lnTo>
                    <a:pt x="206" y="284"/>
                  </a:lnTo>
                  <a:lnTo>
                    <a:pt x="201" y="278"/>
                  </a:lnTo>
                  <a:lnTo>
                    <a:pt x="195" y="278"/>
                  </a:lnTo>
                  <a:lnTo>
                    <a:pt x="188" y="273"/>
                  </a:lnTo>
                  <a:lnTo>
                    <a:pt x="183" y="273"/>
                  </a:lnTo>
                  <a:lnTo>
                    <a:pt x="183" y="267"/>
                  </a:lnTo>
                  <a:lnTo>
                    <a:pt x="177" y="267"/>
                  </a:lnTo>
                  <a:lnTo>
                    <a:pt x="172" y="260"/>
                  </a:lnTo>
                  <a:lnTo>
                    <a:pt x="165" y="255"/>
                  </a:lnTo>
                  <a:lnTo>
                    <a:pt x="159" y="255"/>
                  </a:lnTo>
                  <a:lnTo>
                    <a:pt x="159" y="249"/>
                  </a:lnTo>
                  <a:lnTo>
                    <a:pt x="154" y="249"/>
                  </a:lnTo>
                  <a:lnTo>
                    <a:pt x="147" y="249"/>
                  </a:lnTo>
                  <a:lnTo>
                    <a:pt x="147" y="243"/>
                  </a:lnTo>
                  <a:lnTo>
                    <a:pt x="142" y="243"/>
                  </a:lnTo>
                  <a:lnTo>
                    <a:pt x="136" y="243"/>
                  </a:lnTo>
                  <a:lnTo>
                    <a:pt x="130" y="243"/>
                  </a:lnTo>
                  <a:lnTo>
                    <a:pt x="130" y="237"/>
                  </a:lnTo>
                  <a:lnTo>
                    <a:pt x="124" y="237"/>
                  </a:lnTo>
                  <a:lnTo>
                    <a:pt x="124" y="231"/>
                  </a:lnTo>
                  <a:lnTo>
                    <a:pt x="113" y="225"/>
                  </a:lnTo>
                  <a:lnTo>
                    <a:pt x="106" y="225"/>
                  </a:lnTo>
                  <a:lnTo>
                    <a:pt x="106" y="219"/>
                  </a:lnTo>
                  <a:lnTo>
                    <a:pt x="100" y="219"/>
                  </a:lnTo>
                  <a:lnTo>
                    <a:pt x="100" y="214"/>
                  </a:lnTo>
                  <a:lnTo>
                    <a:pt x="95" y="214"/>
                  </a:lnTo>
                  <a:lnTo>
                    <a:pt x="95" y="208"/>
                  </a:lnTo>
                  <a:lnTo>
                    <a:pt x="89" y="208"/>
                  </a:lnTo>
                  <a:lnTo>
                    <a:pt x="89" y="201"/>
                  </a:lnTo>
                  <a:lnTo>
                    <a:pt x="82" y="196"/>
                  </a:lnTo>
                  <a:lnTo>
                    <a:pt x="82" y="190"/>
                  </a:lnTo>
                  <a:lnTo>
                    <a:pt x="77" y="183"/>
                  </a:lnTo>
                  <a:lnTo>
                    <a:pt x="71" y="183"/>
                  </a:lnTo>
                  <a:lnTo>
                    <a:pt x="65" y="178"/>
                  </a:lnTo>
                  <a:lnTo>
                    <a:pt x="59" y="178"/>
                  </a:lnTo>
                  <a:lnTo>
                    <a:pt x="59" y="172"/>
                  </a:lnTo>
                  <a:lnTo>
                    <a:pt x="53" y="172"/>
                  </a:lnTo>
                  <a:lnTo>
                    <a:pt x="48" y="172"/>
                  </a:lnTo>
                  <a:lnTo>
                    <a:pt x="41" y="166"/>
                  </a:lnTo>
                  <a:lnTo>
                    <a:pt x="36" y="166"/>
                  </a:lnTo>
                  <a:lnTo>
                    <a:pt x="30" y="160"/>
                  </a:lnTo>
                  <a:lnTo>
                    <a:pt x="23" y="160"/>
                  </a:lnTo>
                  <a:lnTo>
                    <a:pt x="18" y="160"/>
                  </a:lnTo>
                  <a:lnTo>
                    <a:pt x="18" y="166"/>
                  </a:lnTo>
                  <a:lnTo>
                    <a:pt x="12" y="166"/>
                  </a:lnTo>
                  <a:lnTo>
                    <a:pt x="7" y="166"/>
                  </a:lnTo>
                  <a:lnTo>
                    <a:pt x="7" y="160"/>
                  </a:lnTo>
                  <a:lnTo>
                    <a:pt x="0" y="160"/>
                  </a:lnTo>
                  <a:lnTo>
                    <a:pt x="0" y="154"/>
                  </a:lnTo>
                  <a:lnTo>
                    <a:pt x="0" y="149"/>
                  </a:lnTo>
                  <a:lnTo>
                    <a:pt x="7" y="149"/>
                  </a:lnTo>
                  <a:lnTo>
                    <a:pt x="12" y="149"/>
                  </a:lnTo>
                  <a:lnTo>
                    <a:pt x="12" y="142"/>
                  </a:lnTo>
                  <a:lnTo>
                    <a:pt x="18" y="142"/>
                  </a:lnTo>
                  <a:lnTo>
                    <a:pt x="23" y="142"/>
                  </a:lnTo>
                  <a:lnTo>
                    <a:pt x="23" y="137"/>
                  </a:lnTo>
                  <a:lnTo>
                    <a:pt x="30" y="137"/>
                  </a:lnTo>
                  <a:lnTo>
                    <a:pt x="30" y="131"/>
                  </a:lnTo>
                  <a:lnTo>
                    <a:pt x="36" y="131"/>
                  </a:lnTo>
                  <a:lnTo>
                    <a:pt x="36" y="124"/>
                  </a:lnTo>
                  <a:lnTo>
                    <a:pt x="36" y="119"/>
                  </a:lnTo>
                  <a:lnTo>
                    <a:pt x="36" y="113"/>
                  </a:lnTo>
                  <a:lnTo>
                    <a:pt x="36" y="106"/>
                  </a:lnTo>
                  <a:lnTo>
                    <a:pt x="36" y="101"/>
                  </a:lnTo>
                  <a:lnTo>
                    <a:pt x="36" y="95"/>
                  </a:lnTo>
                  <a:lnTo>
                    <a:pt x="36" y="90"/>
                  </a:lnTo>
                  <a:lnTo>
                    <a:pt x="36" y="83"/>
                  </a:lnTo>
                  <a:lnTo>
                    <a:pt x="36" y="77"/>
                  </a:lnTo>
                  <a:lnTo>
                    <a:pt x="36" y="72"/>
                  </a:lnTo>
                  <a:lnTo>
                    <a:pt x="41" y="65"/>
                  </a:lnTo>
                  <a:lnTo>
                    <a:pt x="41" y="59"/>
                  </a:lnTo>
                  <a:lnTo>
                    <a:pt x="41" y="47"/>
                  </a:lnTo>
                  <a:lnTo>
                    <a:pt x="41" y="42"/>
                  </a:lnTo>
                  <a:lnTo>
                    <a:pt x="41" y="36"/>
                  </a:lnTo>
                  <a:lnTo>
                    <a:pt x="41" y="30"/>
                  </a:lnTo>
                  <a:lnTo>
                    <a:pt x="41" y="24"/>
                  </a:lnTo>
                  <a:lnTo>
                    <a:pt x="41" y="18"/>
                  </a:lnTo>
                  <a:lnTo>
                    <a:pt x="41" y="13"/>
                  </a:lnTo>
                  <a:lnTo>
                    <a:pt x="41" y="6"/>
                  </a:lnTo>
                  <a:lnTo>
                    <a:pt x="41" y="0"/>
                  </a:lnTo>
                  <a:lnTo>
                    <a:pt x="48" y="0"/>
                  </a:lnTo>
                  <a:lnTo>
                    <a:pt x="53" y="0"/>
                  </a:lnTo>
                  <a:lnTo>
                    <a:pt x="59" y="0"/>
                  </a:lnTo>
                  <a:lnTo>
                    <a:pt x="65" y="0"/>
                  </a:lnTo>
                  <a:lnTo>
                    <a:pt x="71" y="0"/>
                  </a:lnTo>
                  <a:lnTo>
                    <a:pt x="77" y="0"/>
                  </a:lnTo>
                  <a:lnTo>
                    <a:pt x="82" y="0"/>
                  </a:lnTo>
                  <a:lnTo>
                    <a:pt x="89" y="0"/>
                  </a:lnTo>
                  <a:lnTo>
                    <a:pt x="95" y="0"/>
                  </a:lnTo>
                  <a:lnTo>
                    <a:pt x="100" y="0"/>
                  </a:lnTo>
                  <a:lnTo>
                    <a:pt x="106" y="0"/>
                  </a:lnTo>
                  <a:lnTo>
                    <a:pt x="113" y="0"/>
                  </a:lnTo>
                  <a:lnTo>
                    <a:pt x="118" y="0"/>
                  </a:lnTo>
                  <a:lnTo>
                    <a:pt x="130" y="0"/>
                  </a:lnTo>
                  <a:lnTo>
                    <a:pt x="136" y="0"/>
                  </a:lnTo>
                  <a:lnTo>
                    <a:pt x="142" y="0"/>
                  </a:lnTo>
                  <a:lnTo>
                    <a:pt x="147" y="0"/>
                  </a:lnTo>
                  <a:lnTo>
                    <a:pt x="154" y="0"/>
                  </a:lnTo>
                  <a:lnTo>
                    <a:pt x="159" y="0"/>
                  </a:lnTo>
                  <a:lnTo>
                    <a:pt x="165" y="0"/>
                  </a:lnTo>
                  <a:lnTo>
                    <a:pt x="172" y="0"/>
                  </a:lnTo>
                  <a:lnTo>
                    <a:pt x="177" y="0"/>
                  </a:lnTo>
                  <a:lnTo>
                    <a:pt x="183" y="0"/>
                  </a:lnTo>
                  <a:lnTo>
                    <a:pt x="188" y="0"/>
                  </a:lnTo>
                  <a:lnTo>
                    <a:pt x="195" y="0"/>
                  </a:lnTo>
                  <a:lnTo>
                    <a:pt x="201" y="0"/>
                  </a:lnTo>
                  <a:lnTo>
                    <a:pt x="206" y="0"/>
                  </a:lnTo>
                  <a:lnTo>
                    <a:pt x="213" y="0"/>
                  </a:lnTo>
                  <a:lnTo>
                    <a:pt x="218" y="0"/>
                  </a:lnTo>
                  <a:lnTo>
                    <a:pt x="224" y="0"/>
                  </a:lnTo>
                  <a:lnTo>
                    <a:pt x="230" y="0"/>
                  </a:lnTo>
                  <a:lnTo>
                    <a:pt x="230" y="6"/>
                  </a:lnTo>
                  <a:lnTo>
                    <a:pt x="236" y="6"/>
                  </a:lnTo>
                  <a:lnTo>
                    <a:pt x="242" y="6"/>
                  </a:lnTo>
                  <a:lnTo>
                    <a:pt x="247" y="6"/>
                  </a:lnTo>
                  <a:lnTo>
                    <a:pt x="254" y="6"/>
                  </a:lnTo>
                  <a:lnTo>
                    <a:pt x="254" y="0"/>
                  </a:lnTo>
                  <a:lnTo>
                    <a:pt x="254" y="6"/>
                  </a:lnTo>
                  <a:lnTo>
                    <a:pt x="260" y="6"/>
                  </a:lnTo>
                  <a:lnTo>
                    <a:pt x="265" y="6"/>
                  </a:lnTo>
                  <a:lnTo>
                    <a:pt x="271" y="6"/>
                  </a:lnTo>
                  <a:lnTo>
                    <a:pt x="278" y="6"/>
                  </a:lnTo>
                  <a:lnTo>
                    <a:pt x="283" y="6"/>
                  </a:lnTo>
                  <a:lnTo>
                    <a:pt x="289" y="6"/>
                  </a:lnTo>
                  <a:lnTo>
                    <a:pt x="295" y="6"/>
                  </a:lnTo>
                  <a:lnTo>
                    <a:pt x="301" y="6"/>
                  </a:lnTo>
                  <a:lnTo>
                    <a:pt x="307" y="6"/>
                  </a:lnTo>
                  <a:lnTo>
                    <a:pt x="312" y="6"/>
                  </a:lnTo>
                  <a:lnTo>
                    <a:pt x="319" y="6"/>
                  </a:lnTo>
                  <a:lnTo>
                    <a:pt x="324" y="6"/>
                  </a:lnTo>
                  <a:lnTo>
                    <a:pt x="330" y="6"/>
                  </a:lnTo>
                  <a:lnTo>
                    <a:pt x="337" y="6"/>
                  </a:lnTo>
                  <a:lnTo>
                    <a:pt x="342" y="6"/>
                  </a:lnTo>
                  <a:lnTo>
                    <a:pt x="348" y="6"/>
                  </a:lnTo>
                  <a:lnTo>
                    <a:pt x="353" y="6"/>
                  </a:lnTo>
                  <a:lnTo>
                    <a:pt x="353" y="0"/>
                  </a:lnTo>
                  <a:lnTo>
                    <a:pt x="353" y="6"/>
                  </a:lnTo>
                  <a:lnTo>
                    <a:pt x="360" y="6"/>
                  </a:lnTo>
                  <a:lnTo>
                    <a:pt x="366" y="6"/>
                  </a:lnTo>
                  <a:lnTo>
                    <a:pt x="371" y="6"/>
                  </a:lnTo>
                  <a:lnTo>
                    <a:pt x="378" y="6"/>
                  </a:lnTo>
                  <a:lnTo>
                    <a:pt x="383" y="6"/>
                  </a:lnTo>
                  <a:lnTo>
                    <a:pt x="389" y="6"/>
                  </a:lnTo>
                  <a:lnTo>
                    <a:pt x="395" y="6"/>
                  </a:lnTo>
                  <a:lnTo>
                    <a:pt x="401" y="6"/>
                  </a:lnTo>
                  <a:lnTo>
                    <a:pt x="407" y="6"/>
                  </a:lnTo>
                  <a:lnTo>
                    <a:pt x="412" y="6"/>
                  </a:lnTo>
                  <a:lnTo>
                    <a:pt x="419" y="6"/>
                  </a:lnTo>
                  <a:lnTo>
                    <a:pt x="425" y="6"/>
                  </a:lnTo>
                  <a:lnTo>
                    <a:pt x="430" y="6"/>
                  </a:lnTo>
                  <a:lnTo>
                    <a:pt x="437" y="6"/>
                  </a:lnTo>
                  <a:lnTo>
                    <a:pt x="443" y="6"/>
                  </a:lnTo>
                  <a:lnTo>
                    <a:pt x="448" y="6"/>
                  </a:lnTo>
                  <a:lnTo>
                    <a:pt x="454" y="6"/>
                  </a:lnTo>
                  <a:lnTo>
                    <a:pt x="460" y="6"/>
                  </a:lnTo>
                  <a:lnTo>
                    <a:pt x="466" y="6"/>
                  </a:lnTo>
                  <a:lnTo>
                    <a:pt x="472" y="6"/>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2" name="Freeform 46">
              <a:extLst>
                <a:ext uri="{FF2B5EF4-FFF2-40B4-BE49-F238E27FC236}">
                  <a16:creationId xmlns:a16="http://schemas.microsoft.com/office/drawing/2014/main" id="{E9628BA5-46B0-D9A6-EBFA-3F1BC9E5CC62}"/>
                </a:ext>
              </a:extLst>
            </p:cNvPr>
            <p:cNvSpPr>
              <a:spLocks/>
            </p:cNvSpPr>
            <p:nvPr/>
          </p:nvSpPr>
          <p:spPr bwMode="auto">
            <a:xfrm>
              <a:off x="5594350" y="1238250"/>
              <a:ext cx="944562" cy="498475"/>
            </a:xfrm>
            <a:custGeom>
              <a:avLst/>
              <a:gdLst>
                <a:gd name="T0" fmla="*/ 513 w 595"/>
                <a:gd name="T1" fmla="*/ 6 h 314"/>
                <a:gd name="T2" fmla="*/ 561 w 595"/>
                <a:gd name="T3" fmla="*/ 6 h 314"/>
                <a:gd name="T4" fmla="*/ 577 w 595"/>
                <a:gd name="T5" fmla="*/ 24 h 314"/>
                <a:gd name="T6" fmla="*/ 595 w 595"/>
                <a:gd name="T7" fmla="*/ 54 h 314"/>
                <a:gd name="T8" fmla="*/ 577 w 595"/>
                <a:gd name="T9" fmla="*/ 36 h 314"/>
                <a:gd name="T10" fmla="*/ 561 w 595"/>
                <a:gd name="T11" fmla="*/ 54 h 314"/>
                <a:gd name="T12" fmla="*/ 549 w 595"/>
                <a:gd name="T13" fmla="*/ 77 h 314"/>
                <a:gd name="T14" fmla="*/ 549 w 595"/>
                <a:gd name="T15" fmla="*/ 113 h 314"/>
                <a:gd name="T16" fmla="*/ 549 w 595"/>
                <a:gd name="T17" fmla="*/ 137 h 314"/>
                <a:gd name="T18" fmla="*/ 543 w 595"/>
                <a:gd name="T19" fmla="*/ 178 h 314"/>
                <a:gd name="T20" fmla="*/ 531 w 595"/>
                <a:gd name="T21" fmla="*/ 190 h 314"/>
                <a:gd name="T22" fmla="*/ 520 w 595"/>
                <a:gd name="T23" fmla="*/ 190 h 314"/>
                <a:gd name="T24" fmla="*/ 513 w 595"/>
                <a:gd name="T25" fmla="*/ 196 h 314"/>
                <a:gd name="T26" fmla="*/ 489 w 595"/>
                <a:gd name="T27" fmla="*/ 178 h 314"/>
                <a:gd name="T28" fmla="*/ 466 w 595"/>
                <a:gd name="T29" fmla="*/ 178 h 314"/>
                <a:gd name="T30" fmla="*/ 454 w 595"/>
                <a:gd name="T31" fmla="*/ 201 h 314"/>
                <a:gd name="T32" fmla="*/ 437 w 595"/>
                <a:gd name="T33" fmla="*/ 196 h 314"/>
                <a:gd name="T34" fmla="*/ 443 w 595"/>
                <a:gd name="T35" fmla="*/ 178 h 314"/>
                <a:gd name="T36" fmla="*/ 443 w 595"/>
                <a:gd name="T37" fmla="*/ 154 h 314"/>
                <a:gd name="T38" fmla="*/ 407 w 595"/>
                <a:gd name="T39" fmla="*/ 142 h 314"/>
                <a:gd name="T40" fmla="*/ 395 w 595"/>
                <a:gd name="T41" fmla="*/ 119 h 314"/>
                <a:gd name="T42" fmla="*/ 348 w 595"/>
                <a:gd name="T43" fmla="*/ 124 h 314"/>
                <a:gd name="T44" fmla="*/ 307 w 595"/>
                <a:gd name="T45" fmla="*/ 131 h 314"/>
                <a:gd name="T46" fmla="*/ 289 w 595"/>
                <a:gd name="T47" fmla="*/ 160 h 314"/>
                <a:gd name="T48" fmla="*/ 289 w 595"/>
                <a:gd name="T49" fmla="*/ 208 h 314"/>
                <a:gd name="T50" fmla="*/ 307 w 595"/>
                <a:gd name="T51" fmla="*/ 225 h 314"/>
                <a:gd name="T52" fmla="*/ 342 w 595"/>
                <a:gd name="T53" fmla="*/ 208 h 314"/>
                <a:gd name="T54" fmla="*/ 378 w 595"/>
                <a:gd name="T55" fmla="*/ 196 h 314"/>
                <a:gd name="T56" fmla="*/ 389 w 595"/>
                <a:gd name="T57" fmla="*/ 231 h 314"/>
                <a:gd name="T58" fmla="*/ 407 w 595"/>
                <a:gd name="T59" fmla="*/ 249 h 314"/>
                <a:gd name="T60" fmla="*/ 407 w 595"/>
                <a:gd name="T61" fmla="*/ 278 h 314"/>
                <a:gd name="T62" fmla="*/ 378 w 595"/>
                <a:gd name="T63" fmla="*/ 302 h 314"/>
                <a:gd name="T64" fmla="*/ 353 w 595"/>
                <a:gd name="T65" fmla="*/ 302 h 314"/>
                <a:gd name="T66" fmla="*/ 324 w 595"/>
                <a:gd name="T67" fmla="*/ 284 h 314"/>
                <a:gd name="T68" fmla="*/ 301 w 595"/>
                <a:gd name="T69" fmla="*/ 308 h 314"/>
                <a:gd name="T70" fmla="*/ 265 w 595"/>
                <a:gd name="T71" fmla="*/ 308 h 314"/>
                <a:gd name="T72" fmla="*/ 230 w 595"/>
                <a:gd name="T73" fmla="*/ 296 h 314"/>
                <a:gd name="T74" fmla="*/ 188 w 595"/>
                <a:gd name="T75" fmla="*/ 273 h 314"/>
                <a:gd name="T76" fmla="*/ 154 w 595"/>
                <a:gd name="T77" fmla="*/ 249 h 314"/>
                <a:gd name="T78" fmla="*/ 124 w 595"/>
                <a:gd name="T79" fmla="*/ 231 h 314"/>
                <a:gd name="T80" fmla="*/ 89 w 595"/>
                <a:gd name="T81" fmla="*/ 208 h 314"/>
                <a:gd name="T82" fmla="*/ 59 w 595"/>
                <a:gd name="T83" fmla="*/ 172 h 314"/>
                <a:gd name="T84" fmla="*/ 18 w 595"/>
                <a:gd name="T85" fmla="*/ 166 h 314"/>
                <a:gd name="T86" fmla="*/ 12 w 595"/>
                <a:gd name="T87" fmla="*/ 149 h 314"/>
                <a:gd name="T88" fmla="*/ 36 w 595"/>
                <a:gd name="T89" fmla="*/ 124 h 314"/>
                <a:gd name="T90" fmla="*/ 36 w 595"/>
                <a:gd name="T91" fmla="*/ 77 h 314"/>
                <a:gd name="T92" fmla="*/ 41 w 595"/>
                <a:gd name="T93" fmla="*/ 24 h 314"/>
                <a:gd name="T94" fmla="*/ 65 w 595"/>
                <a:gd name="T95" fmla="*/ 0 h 314"/>
                <a:gd name="T96" fmla="*/ 113 w 595"/>
                <a:gd name="T97" fmla="*/ 0 h 314"/>
                <a:gd name="T98" fmla="*/ 165 w 595"/>
                <a:gd name="T99" fmla="*/ 0 h 314"/>
                <a:gd name="T100" fmla="*/ 213 w 595"/>
                <a:gd name="T101" fmla="*/ 0 h 314"/>
                <a:gd name="T102" fmla="*/ 254 w 595"/>
                <a:gd name="T103" fmla="*/ 6 h 314"/>
                <a:gd name="T104" fmla="*/ 289 w 595"/>
                <a:gd name="T105" fmla="*/ 6 h 314"/>
                <a:gd name="T106" fmla="*/ 337 w 595"/>
                <a:gd name="T107" fmla="*/ 6 h 314"/>
                <a:gd name="T108" fmla="*/ 371 w 595"/>
                <a:gd name="T109" fmla="*/ 6 h 314"/>
                <a:gd name="T110" fmla="*/ 419 w 595"/>
                <a:gd name="T111" fmla="*/ 6 h 314"/>
                <a:gd name="T112" fmla="*/ 466 w 595"/>
                <a:gd name="T113" fmla="*/ 6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95" h="314">
                  <a:moveTo>
                    <a:pt x="472" y="6"/>
                  </a:moveTo>
                  <a:lnTo>
                    <a:pt x="478" y="6"/>
                  </a:lnTo>
                  <a:lnTo>
                    <a:pt x="484" y="6"/>
                  </a:lnTo>
                  <a:lnTo>
                    <a:pt x="489" y="6"/>
                  </a:lnTo>
                  <a:lnTo>
                    <a:pt x="495" y="6"/>
                  </a:lnTo>
                  <a:lnTo>
                    <a:pt x="502" y="6"/>
                  </a:lnTo>
                  <a:lnTo>
                    <a:pt x="507" y="6"/>
                  </a:lnTo>
                  <a:lnTo>
                    <a:pt x="513" y="6"/>
                  </a:lnTo>
                  <a:lnTo>
                    <a:pt x="520" y="6"/>
                  </a:lnTo>
                  <a:lnTo>
                    <a:pt x="525" y="6"/>
                  </a:lnTo>
                  <a:lnTo>
                    <a:pt x="531" y="6"/>
                  </a:lnTo>
                  <a:lnTo>
                    <a:pt x="536" y="6"/>
                  </a:lnTo>
                  <a:lnTo>
                    <a:pt x="543" y="6"/>
                  </a:lnTo>
                  <a:lnTo>
                    <a:pt x="549" y="6"/>
                  </a:lnTo>
                  <a:lnTo>
                    <a:pt x="554" y="6"/>
                  </a:lnTo>
                  <a:lnTo>
                    <a:pt x="561" y="6"/>
                  </a:lnTo>
                  <a:lnTo>
                    <a:pt x="566" y="6"/>
                  </a:lnTo>
                  <a:lnTo>
                    <a:pt x="566" y="13"/>
                  </a:lnTo>
                  <a:lnTo>
                    <a:pt x="566" y="18"/>
                  </a:lnTo>
                  <a:lnTo>
                    <a:pt x="566" y="13"/>
                  </a:lnTo>
                  <a:lnTo>
                    <a:pt x="566" y="18"/>
                  </a:lnTo>
                  <a:lnTo>
                    <a:pt x="572" y="18"/>
                  </a:lnTo>
                  <a:lnTo>
                    <a:pt x="577" y="18"/>
                  </a:lnTo>
                  <a:lnTo>
                    <a:pt x="577" y="24"/>
                  </a:lnTo>
                  <a:lnTo>
                    <a:pt x="577" y="30"/>
                  </a:lnTo>
                  <a:lnTo>
                    <a:pt x="584" y="30"/>
                  </a:lnTo>
                  <a:lnTo>
                    <a:pt x="590" y="30"/>
                  </a:lnTo>
                  <a:lnTo>
                    <a:pt x="590" y="36"/>
                  </a:lnTo>
                  <a:lnTo>
                    <a:pt x="595" y="36"/>
                  </a:lnTo>
                  <a:lnTo>
                    <a:pt x="595" y="42"/>
                  </a:lnTo>
                  <a:lnTo>
                    <a:pt x="595" y="47"/>
                  </a:lnTo>
                  <a:lnTo>
                    <a:pt x="595" y="54"/>
                  </a:lnTo>
                  <a:lnTo>
                    <a:pt x="590" y="54"/>
                  </a:lnTo>
                  <a:lnTo>
                    <a:pt x="590" y="47"/>
                  </a:lnTo>
                  <a:lnTo>
                    <a:pt x="584" y="47"/>
                  </a:lnTo>
                  <a:lnTo>
                    <a:pt x="590" y="47"/>
                  </a:lnTo>
                  <a:lnTo>
                    <a:pt x="584" y="47"/>
                  </a:lnTo>
                  <a:lnTo>
                    <a:pt x="584" y="42"/>
                  </a:lnTo>
                  <a:lnTo>
                    <a:pt x="577" y="42"/>
                  </a:lnTo>
                  <a:lnTo>
                    <a:pt x="577" y="36"/>
                  </a:lnTo>
                  <a:lnTo>
                    <a:pt x="572" y="36"/>
                  </a:lnTo>
                  <a:lnTo>
                    <a:pt x="572" y="42"/>
                  </a:lnTo>
                  <a:lnTo>
                    <a:pt x="566" y="42"/>
                  </a:lnTo>
                  <a:lnTo>
                    <a:pt x="561" y="42"/>
                  </a:lnTo>
                  <a:lnTo>
                    <a:pt x="554" y="42"/>
                  </a:lnTo>
                  <a:lnTo>
                    <a:pt x="554" y="47"/>
                  </a:lnTo>
                  <a:lnTo>
                    <a:pt x="561" y="47"/>
                  </a:lnTo>
                  <a:lnTo>
                    <a:pt x="561" y="54"/>
                  </a:lnTo>
                  <a:lnTo>
                    <a:pt x="566" y="54"/>
                  </a:lnTo>
                  <a:lnTo>
                    <a:pt x="566" y="59"/>
                  </a:lnTo>
                  <a:lnTo>
                    <a:pt x="561" y="59"/>
                  </a:lnTo>
                  <a:lnTo>
                    <a:pt x="561" y="65"/>
                  </a:lnTo>
                  <a:lnTo>
                    <a:pt x="554" y="65"/>
                  </a:lnTo>
                  <a:lnTo>
                    <a:pt x="554" y="72"/>
                  </a:lnTo>
                  <a:lnTo>
                    <a:pt x="549" y="72"/>
                  </a:lnTo>
                  <a:lnTo>
                    <a:pt x="549" y="77"/>
                  </a:lnTo>
                  <a:lnTo>
                    <a:pt x="549" y="83"/>
                  </a:lnTo>
                  <a:lnTo>
                    <a:pt x="543" y="83"/>
                  </a:lnTo>
                  <a:lnTo>
                    <a:pt x="543" y="90"/>
                  </a:lnTo>
                  <a:lnTo>
                    <a:pt x="543" y="95"/>
                  </a:lnTo>
                  <a:lnTo>
                    <a:pt x="543" y="101"/>
                  </a:lnTo>
                  <a:lnTo>
                    <a:pt x="549" y="101"/>
                  </a:lnTo>
                  <a:lnTo>
                    <a:pt x="549" y="106"/>
                  </a:lnTo>
                  <a:lnTo>
                    <a:pt x="549" y="113"/>
                  </a:lnTo>
                  <a:lnTo>
                    <a:pt x="554" y="113"/>
                  </a:lnTo>
                  <a:lnTo>
                    <a:pt x="554" y="119"/>
                  </a:lnTo>
                  <a:lnTo>
                    <a:pt x="549" y="119"/>
                  </a:lnTo>
                  <a:lnTo>
                    <a:pt x="549" y="124"/>
                  </a:lnTo>
                  <a:lnTo>
                    <a:pt x="549" y="131"/>
                  </a:lnTo>
                  <a:lnTo>
                    <a:pt x="543" y="131"/>
                  </a:lnTo>
                  <a:lnTo>
                    <a:pt x="543" y="137"/>
                  </a:lnTo>
                  <a:lnTo>
                    <a:pt x="549" y="137"/>
                  </a:lnTo>
                  <a:lnTo>
                    <a:pt x="549" y="142"/>
                  </a:lnTo>
                  <a:lnTo>
                    <a:pt x="549" y="149"/>
                  </a:lnTo>
                  <a:lnTo>
                    <a:pt x="549" y="154"/>
                  </a:lnTo>
                  <a:lnTo>
                    <a:pt x="549" y="160"/>
                  </a:lnTo>
                  <a:lnTo>
                    <a:pt x="549" y="166"/>
                  </a:lnTo>
                  <a:lnTo>
                    <a:pt x="549" y="172"/>
                  </a:lnTo>
                  <a:lnTo>
                    <a:pt x="549" y="178"/>
                  </a:lnTo>
                  <a:lnTo>
                    <a:pt x="543" y="178"/>
                  </a:lnTo>
                  <a:lnTo>
                    <a:pt x="536" y="178"/>
                  </a:lnTo>
                  <a:lnTo>
                    <a:pt x="536" y="183"/>
                  </a:lnTo>
                  <a:lnTo>
                    <a:pt x="536" y="190"/>
                  </a:lnTo>
                  <a:lnTo>
                    <a:pt x="536" y="196"/>
                  </a:lnTo>
                  <a:lnTo>
                    <a:pt x="536" y="201"/>
                  </a:lnTo>
                  <a:lnTo>
                    <a:pt x="536" y="196"/>
                  </a:lnTo>
                  <a:lnTo>
                    <a:pt x="531" y="196"/>
                  </a:lnTo>
                  <a:lnTo>
                    <a:pt x="531" y="190"/>
                  </a:lnTo>
                  <a:lnTo>
                    <a:pt x="531" y="183"/>
                  </a:lnTo>
                  <a:lnTo>
                    <a:pt x="525" y="183"/>
                  </a:lnTo>
                  <a:lnTo>
                    <a:pt x="525" y="178"/>
                  </a:lnTo>
                  <a:lnTo>
                    <a:pt x="531" y="178"/>
                  </a:lnTo>
                  <a:lnTo>
                    <a:pt x="525" y="178"/>
                  </a:lnTo>
                  <a:lnTo>
                    <a:pt x="525" y="183"/>
                  </a:lnTo>
                  <a:lnTo>
                    <a:pt x="520" y="183"/>
                  </a:lnTo>
                  <a:lnTo>
                    <a:pt x="520" y="190"/>
                  </a:lnTo>
                  <a:lnTo>
                    <a:pt x="520" y="183"/>
                  </a:lnTo>
                  <a:lnTo>
                    <a:pt x="520" y="190"/>
                  </a:lnTo>
                  <a:lnTo>
                    <a:pt x="520" y="196"/>
                  </a:lnTo>
                  <a:lnTo>
                    <a:pt x="513" y="196"/>
                  </a:lnTo>
                  <a:lnTo>
                    <a:pt x="513" y="201"/>
                  </a:lnTo>
                  <a:lnTo>
                    <a:pt x="513" y="196"/>
                  </a:lnTo>
                  <a:lnTo>
                    <a:pt x="513" y="201"/>
                  </a:lnTo>
                  <a:lnTo>
                    <a:pt x="513" y="196"/>
                  </a:lnTo>
                  <a:lnTo>
                    <a:pt x="513" y="201"/>
                  </a:lnTo>
                  <a:lnTo>
                    <a:pt x="513" y="196"/>
                  </a:lnTo>
                  <a:lnTo>
                    <a:pt x="507" y="196"/>
                  </a:lnTo>
                  <a:lnTo>
                    <a:pt x="507" y="190"/>
                  </a:lnTo>
                  <a:lnTo>
                    <a:pt x="502" y="190"/>
                  </a:lnTo>
                  <a:lnTo>
                    <a:pt x="502" y="183"/>
                  </a:lnTo>
                  <a:lnTo>
                    <a:pt x="495" y="183"/>
                  </a:lnTo>
                  <a:lnTo>
                    <a:pt x="489" y="178"/>
                  </a:lnTo>
                  <a:lnTo>
                    <a:pt x="484" y="178"/>
                  </a:lnTo>
                  <a:lnTo>
                    <a:pt x="484" y="172"/>
                  </a:lnTo>
                  <a:lnTo>
                    <a:pt x="478" y="172"/>
                  </a:lnTo>
                  <a:lnTo>
                    <a:pt x="472" y="172"/>
                  </a:lnTo>
                  <a:lnTo>
                    <a:pt x="472" y="166"/>
                  </a:lnTo>
                  <a:lnTo>
                    <a:pt x="472" y="172"/>
                  </a:lnTo>
                  <a:lnTo>
                    <a:pt x="466" y="172"/>
                  </a:lnTo>
                  <a:lnTo>
                    <a:pt x="466" y="178"/>
                  </a:lnTo>
                  <a:lnTo>
                    <a:pt x="466" y="183"/>
                  </a:lnTo>
                  <a:lnTo>
                    <a:pt x="460" y="183"/>
                  </a:lnTo>
                  <a:lnTo>
                    <a:pt x="460" y="190"/>
                  </a:lnTo>
                  <a:lnTo>
                    <a:pt x="460" y="196"/>
                  </a:lnTo>
                  <a:lnTo>
                    <a:pt x="460" y="201"/>
                  </a:lnTo>
                  <a:lnTo>
                    <a:pt x="460" y="208"/>
                  </a:lnTo>
                  <a:lnTo>
                    <a:pt x="454" y="208"/>
                  </a:lnTo>
                  <a:lnTo>
                    <a:pt x="454" y="201"/>
                  </a:lnTo>
                  <a:lnTo>
                    <a:pt x="448" y="201"/>
                  </a:lnTo>
                  <a:lnTo>
                    <a:pt x="443" y="201"/>
                  </a:lnTo>
                  <a:lnTo>
                    <a:pt x="443" y="208"/>
                  </a:lnTo>
                  <a:lnTo>
                    <a:pt x="443" y="201"/>
                  </a:lnTo>
                  <a:lnTo>
                    <a:pt x="437" y="201"/>
                  </a:lnTo>
                  <a:lnTo>
                    <a:pt x="437" y="196"/>
                  </a:lnTo>
                  <a:lnTo>
                    <a:pt x="430" y="196"/>
                  </a:lnTo>
                  <a:lnTo>
                    <a:pt x="437" y="196"/>
                  </a:lnTo>
                  <a:lnTo>
                    <a:pt x="430" y="196"/>
                  </a:lnTo>
                  <a:lnTo>
                    <a:pt x="430" y="190"/>
                  </a:lnTo>
                  <a:lnTo>
                    <a:pt x="437" y="190"/>
                  </a:lnTo>
                  <a:lnTo>
                    <a:pt x="443" y="190"/>
                  </a:lnTo>
                  <a:lnTo>
                    <a:pt x="443" y="183"/>
                  </a:lnTo>
                  <a:lnTo>
                    <a:pt x="437" y="183"/>
                  </a:lnTo>
                  <a:lnTo>
                    <a:pt x="443" y="183"/>
                  </a:lnTo>
                  <a:lnTo>
                    <a:pt x="443" y="178"/>
                  </a:lnTo>
                  <a:lnTo>
                    <a:pt x="443" y="172"/>
                  </a:lnTo>
                  <a:lnTo>
                    <a:pt x="437" y="172"/>
                  </a:lnTo>
                  <a:lnTo>
                    <a:pt x="437" y="166"/>
                  </a:lnTo>
                  <a:lnTo>
                    <a:pt x="443" y="166"/>
                  </a:lnTo>
                  <a:lnTo>
                    <a:pt x="443" y="160"/>
                  </a:lnTo>
                  <a:lnTo>
                    <a:pt x="443" y="154"/>
                  </a:lnTo>
                  <a:lnTo>
                    <a:pt x="448" y="154"/>
                  </a:lnTo>
                  <a:lnTo>
                    <a:pt x="443" y="154"/>
                  </a:lnTo>
                  <a:lnTo>
                    <a:pt x="443" y="149"/>
                  </a:lnTo>
                  <a:lnTo>
                    <a:pt x="437" y="149"/>
                  </a:lnTo>
                  <a:lnTo>
                    <a:pt x="430" y="149"/>
                  </a:lnTo>
                  <a:lnTo>
                    <a:pt x="425" y="149"/>
                  </a:lnTo>
                  <a:lnTo>
                    <a:pt x="425" y="142"/>
                  </a:lnTo>
                  <a:lnTo>
                    <a:pt x="419" y="142"/>
                  </a:lnTo>
                  <a:lnTo>
                    <a:pt x="412" y="142"/>
                  </a:lnTo>
                  <a:lnTo>
                    <a:pt x="407" y="142"/>
                  </a:lnTo>
                  <a:lnTo>
                    <a:pt x="412" y="142"/>
                  </a:lnTo>
                  <a:lnTo>
                    <a:pt x="412" y="137"/>
                  </a:lnTo>
                  <a:lnTo>
                    <a:pt x="412" y="131"/>
                  </a:lnTo>
                  <a:lnTo>
                    <a:pt x="412" y="124"/>
                  </a:lnTo>
                  <a:lnTo>
                    <a:pt x="412" y="119"/>
                  </a:lnTo>
                  <a:lnTo>
                    <a:pt x="407" y="119"/>
                  </a:lnTo>
                  <a:lnTo>
                    <a:pt x="401" y="119"/>
                  </a:lnTo>
                  <a:lnTo>
                    <a:pt x="395" y="119"/>
                  </a:lnTo>
                  <a:lnTo>
                    <a:pt x="389" y="119"/>
                  </a:lnTo>
                  <a:lnTo>
                    <a:pt x="383" y="119"/>
                  </a:lnTo>
                  <a:lnTo>
                    <a:pt x="378" y="119"/>
                  </a:lnTo>
                  <a:lnTo>
                    <a:pt x="371" y="119"/>
                  </a:lnTo>
                  <a:lnTo>
                    <a:pt x="366" y="119"/>
                  </a:lnTo>
                  <a:lnTo>
                    <a:pt x="360" y="119"/>
                  </a:lnTo>
                  <a:lnTo>
                    <a:pt x="353" y="119"/>
                  </a:lnTo>
                  <a:lnTo>
                    <a:pt x="348" y="124"/>
                  </a:lnTo>
                  <a:lnTo>
                    <a:pt x="342" y="124"/>
                  </a:lnTo>
                  <a:lnTo>
                    <a:pt x="337" y="124"/>
                  </a:lnTo>
                  <a:lnTo>
                    <a:pt x="330" y="124"/>
                  </a:lnTo>
                  <a:lnTo>
                    <a:pt x="330" y="131"/>
                  </a:lnTo>
                  <a:lnTo>
                    <a:pt x="324" y="131"/>
                  </a:lnTo>
                  <a:lnTo>
                    <a:pt x="319" y="131"/>
                  </a:lnTo>
                  <a:lnTo>
                    <a:pt x="312" y="131"/>
                  </a:lnTo>
                  <a:lnTo>
                    <a:pt x="307" y="131"/>
                  </a:lnTo>
                  <a:lnTo>
                    <a:pt x="301" y="131"/>
                  </a:lnTo>
                  <a:lnTo>
                    <a:pt x="295" y="131"/>
                  </a:lnTo>
                  <a:lnTo>
                    <a:pt x="289" y="131"/>
                  </a:lnTo>
                  <a:lnTo>
                    <a:pt x="289" y="137"/>
                  </a:lnTo>
                  <a:lnTo>
                    <a:pt x="289" y="142"/>
                  </a:lnTo>
                  <a:lnTo>
                    <a:pt x="289" y="149"/>
                  </a:lnTo>
                  <a:lnTo>
                    <a:pt x="289" y="154"/>
                  </a:lnTo>
                  <a:lnTo>
                    <a:pt x="289" y="160"/>
                  </a:lnTo>
                  <a:lnTo>
                    <a:pt x="289" y="166"/>
                  </a:lnTo>
                  <a:lnTo>
                    <a:pt x="289" y="172"/>
                  </a:lnTo>
                  <a:lnTo>
                    <a:pt x="289" y="178"/>
                  </a:lnTo>
                  <a:lnTo>
                    <a:pt x="289" y="183"/>
                  </a:lnTo>
                  <a:lnTo>
                    <a:pt x="289" y="190"/>
                  </a:lnTo>
                  <a:lnTo>
                    <a:pt x="289" y="196"/>
                  </a:lnTo>
                  <a:lnTo>
                    <a:pt x="289" y="201"/>
                  </a:lnTo>
                  <a:lnTo>
                    <a:pt x="289" y="208"/>
                  </a:lnTo>
                  <a:lnTo>
                    <a:pt x="289" y="214"/>
                  </a:lnTo>
                  <a:lnTo>
                    <a:pt x="289" y="219"/>
                  </a:lnTo>
                  <a:lnTo>
                    <a:pt x="289" y="225"/>
                  </a:lnTo>
                  <a:lnTo>
                    <a:pt x="289" y="231"/>
                  </a:lnTo>
                  <a:lnTo>
                    <a:pt x="295" y="231"/>
                  </a:lnTo>
                  <a:lnTo>
                    <a:pt x="295" y="225"/>
                  </a:lnTo>
                  <a:lnTo>
                    <a:pt x="301" y="225"/>
                  </a:lnTo>
                  <a:lnTo>
                    <a:pt x="307" y="225"/>
                  </a:lnTo>
                  <a:lnTo>
                    <a:pt x="307" y="219"/>
                  </a:lnTo>
                  <a:lnTo>
                    <a:pt x="312" y="219"/>
                  </a:lnTo>
                  <a:lnTo>
                    <a:pt x="319" y="219"/>
                  </a:lnTo>
                  <a:lnTo>
                    <a:pt x="324" y="214"/>
                  </a:lnTo>
                  <a:lnTo>
                    <a:pt x="330" y="214"/>
                  </a:lnTo>
                  <a:lnTo>
                    <a:pt x="337" y="214"/>
                  </a:lnTo>
                  <a:lnTo>
                    <a:pt x="337" y="208"/>
                  </a:lnTo>
                  <a:lnTo>
                    <a:pt x="342" y="208"/>
                  </a:lnTo>
                  <a:lnTo>
                    <a:pt x="348" y="208"/>
                  </a:lnTo>
                  <a:lnTo>
                    <a:pt x="348" y="201"/>
                  </a:lnTo>
                  <a:lnTo>
                    <a:pt x="353" y="201"/>
                  </a:lnTo>
                  <a:lnTo>
                    <a:pt x="360" y="201"/>
                  </a:lnTo>
                  <a:lnTo>
                    <a:pt x="360" y="196"/>
                  </a:lnTo>
                  <a:lnTo>
                    <a:pt x="366" y="196"/>
                  </a:lnTo>
                  <a:lnTo>
                    <a:pt x="371" y="196"/>
                  </a:lnTo>
                  <a:lnTo>
                    <a:pt x="378" y="196"/>
                  </a:lnTo>
                  <a:lnTo>
                    <a:pt x="378" y="201"/>
                  </a:lnTo>
                  <a:lnTo>
                    <a:pt x="378" y="208"/>
                  </a:lnTo>
                  <a:lnTo>
                    <a:pt x="378" y="214"/>
                  </a:lnTo>
                  <a:lnTo>
                    <a:pt x="378" y="219"/>
                  </a:lnTo>
                  <a:lnTo>
                    <a:pt x="383" y="219"/>
                  </a:lnTo>
                  <a:lnTo>
                    <a:pt x="389" y="219"/>
                  </a:lnTo>
                  <a:lnTo>
                    <a:pt x="389" y="225"/>
                  </a:lnTo>
                  <a:lnTo>
                    <a:pt x="389" y="231"/>
                  </a:lnTo>
                  <a:lnTo>
                    <a:pt x="395" y="231"/>
                  </a:lnTo>
                  <a:lnTo>
                    <a:pt x="395" y="237"/>
                  </a:lnTo>
                  <a:lnTo>
                    <a:pt x="401" y="237"/>
                  </a:lnTo>
                  <a:lnTo>
                    <a:pt x="401" y="231"/>
                  </a:lnTo>
                  <a:lnTo>
                    <a:pt x="407" y="231"/>
                  </a:lnTo>
                  <a:lnTo>
                    <a:pt x="407" y="237"/>
                  </a:lnTo>
                  <a:lnTo>
                    <a:pt x="407" y="243"/>
                  </a:lnTo>
                  <a:lnTo>
                    <a:pt x="407" y="249"/>
                  </a:lnTo>
                  <a:lnTo>
                    <a:pt x="407" y="255"/>
                  </a:lnTo>
                  <a:lnTo>
                    <a:pt x="401" y="255"/>
                  </a:lnTo>
                  <a:lnTo>
                    <a:pt x="401" y="260"/>
                  </a:lnTo>
                  <a:lnTo>
                    <a:pt x="407" y="267"/>
                  </a:lnTo>
                  <a:lnTo>
                    <a:pt x="401" y="267"/>
                  </a:lnTo>
                  <a:lnTo>
                    <a:pt x="401" y="273"/>
                  </a:lnTo>
                  <a:lnTo>
                    <a:pt x="401" y="278"/>
                  </a:lnTo>
                  <a:lnTo>
                    <a:pt x="407" y="278"/>
                  </a:lnTo>
                  <a:lnTo>
                    <a:pt x="407" y="284"/>
                  </a:lnTo>
                  <a:lnTo>
                    <a:pt x="407" y="291"/>
                  </a:lnTo>
                  <a:lnTo>
                    <a:pt x="401" y="291"/>
                  </a:lnTo>
                  <a:lnTo>
                    <a:pt x="395" y="291"/>
                  </a:lnTo>
                  <a:lnTo>
                    <a:pt x="389" y="291"/>
                  </a:lnTo>
                  <a:lnTo>
                    <a:pt x="383" y="296"/>
                  </a:lnTo>
                  <a:lnTo>
                    <a:pt x="383" y="302"/>
                  </a:lnTo>
                  <a:lnTo>
                    <a:pt x="378" y="302"/>
                  </a:lnTo>
                  <a:lnTo>
                    <a:pt x="378" y="308"/>
                  </a:lnTo>
                  <a:lnTo>
                    <a:pt x="371" y="308"/>
                  </a:lnTo>
                  <a:lnTo>
                    <a:pt x="371" y="314"/>
                  </a:lnTo>
                  <a:lnTo>
                    <a:pt x="366" y="314"/>
                  </a:lnTo>
                  <a:lnTo>
                    <a:pt x="360" y="314"/>
                  </a:lnTo>
                  <a:lnTo>
                    <a:pt x="360" y="308"/>
                  </a:lnTo>
                  <a:lnTo>
                    <a:pt x="353" y="308"/>
                  </a:lnTo>
                  <a:lnTo>
                    <a:pt x="353" y="302"/>
                  </a:lnTo>
                  <a:lnTo>
                    <a:pt x="353" y="296"/>
                  </a:lnTo>
                  <a:lnTo>
                    <a:pt x="353" y="291"/>
                  </a:lnTo>
                  <a:lnTo>
                    <a:pt x="348" y="291"/>
                  </a:lnTo>
                  <a:lnTo>
                    <a:pt x="348" y="284"/>
                  </a:lnTo>
                  <a:lnTo>
                    <a:pt x="342" y="284"/>
                  </a:lnTo>
                  <a:lnTo>
                    <a:pt x="337" y="284"/>
                  </a:lnTo>
                  <a:lnTo>
                    <a:pt x="330" y="284"/>
                  </a:lnTo>
                  <a:lnTo>
                    <a:pt x="324" y="284"/>
                  </a:lnTo>
                  <a:lnTo>
                    <a:pt x="324" y="291"/>
                  </a:lnTo>
                  <a:lnTo>
                    <a:pt x="319" y="291"/>
                  </a:lnTo>
                  <a:lnTo>
                    <a:pt x="319" y="296"/>
                  </a:lnTo>
                  <a:lnTo>
                    <a:pt x="312" y="296"/>
                  </a:lnTo>
                  <a:lnTo>
                    <a:pt x="312" y="302"/>
                  </a:lnTo>
                  <a:lnTo>
                    <a:pt x="307" y="302"/>
                  </a:lnTo>
                  <a:lnTo>
                    <a:pt x="307" y="308"/>
                  </a:lnTo>
                  <a:lnTo>
                    <a:pt x="301" y="308"/>
                  </a:lnTo>
                  <a:lnTo>
                    <a:pt x="295" y="308"/>
                  </a:lnTo>
                  <a:lnTo>
                    <a:pt x="295" y="314"/>
                  </a:lnTo>
                  <a:lnTo>
                    <a:pt x="289" y="314"/>
                  </a:lnTo>
                  <a:lnTo>
                    <a:pt x="289" y="308"/>
                  </a:lnTo>
                  <a:lnTo>
                    <a:pt x="283" y="308"/>
                  </a:lnTo>
                  <a:lnTo>
                    <a:pt x="278" y="308"/>
                  </a:lnTo>
                  <a:lnTo>
                    <a:pt x="271" y="308"/>
                  </a:lnTo>
                  <a:lnTo>
                    <a:pt x="265" y="308"/>
                  </a:lnTo>
                  <a:lnTo>
                    <a:pt x="260" y="308"/>
                  </a:lnTo>
                  <a:lnTo>
                    <a:pt x="254" y="308"/>
                  </a:lnTo>
                  <a:lnTo>
                    <a:pt x="254" y="302"/>
                  </a:lnTo>
                  <a:lnTo>
                    <a:pt x="247" y="302"/>
                  </a:lnTo>
                  <a:lnTo>
                    <a:pt x="242" y="302"/>
                  </a:lnTo>
                  <a:lnTo>
                    <a:pt x="242" y="296"/>
                  </a:lnTo>
                  <a:lnTo>
                    <a:pt x="236" y="296"/>
                  </a:lnTo>
                  <a:lnTo>
                    <a:pt x="230" y="296"/>
                  </a:lnTo>
                  <a:lnTo>
                    <a:pt x="224" y="296"/>
                  </a:lnTo>
                  <a:lnTo>
                    <a:pt x="224" y="291"/>
                  </a:lnTo>
                  <a:lnTo>
                    <a:pt x="218" y="291"/>
                  </a:lnTo>
                  <a:lnTo>
                    <a:pt x="213" y="291"/>
                  </a:lnTo>
                  <a:lnTo>
                    <a:pt x="206" y="284"/>
                  </a:lnTo>
                  <a:lnTo>
                    <a:pt x="201" y="278"/>
                  </a:lnTo>
                  <a:lnTo>
                    <a:pt x="195" y="278"/>
                  </a:lnTo>
                  <a:lnTo>
                    <a:pt x="188" y="273"/>
                  </a:lnTo>
                  <a:lnTo>
                    <a:pt x="183" y="273"/>
                  </a:lnTo>
                  <a:lnTo>
                    <a:pt x="183" y="267"/>
                  </a:lnTo>
                  <a:lnTo>
                    <a:pt x="177" y="267"/>
                  </a:lnTo>
                  <a:lnTo>
                    <a:pt x="172" y="260"/>
                  </a:lnTo>
                  <a:lnTo>
                    <a:pt x="165" y="255"/>
                  </a:lnTo>
                  <a:lnTo>
                    <a:pt x="159" y="255"/>
                  </a:lnTo>
                  <a:lnTo>
                    <a:pt x="159" y="249"/>
                  </a:lnTo>
                  <a:lnTo>
                    <a:pt x="154" y="249"/>
                  </a:lnTo>
                  <a:lnTo>
                    <a:pt x="147" y="249"/>
                  </a:lnTo>
                  <a:lnTo>
                    <a:pt x="147" y="243"/>
                  </a:lnTo>
                  <a:lnTo>
                    <a:pt x="142" y="243"/>
                  </a:lnTo>
                  <a:lnTo>
                    <a:pt x="136" y="243"/>
                  </a:lnTo>
                  <a:lnTo>
                    <a:pt x="130" y="243"/>
                  </a:lnTo>
                  <a:lnTo>
                    <a:pt x="130" y="237"/>
                  </a:lnTo>
                  <a:lnTo>
                    <a:pt x="124" y="237"/>
                  </a:lnTo>
                  <a:lnTo>
                    <a:pt x="124" y="231"/>
                  </a:lnTo>
                  <a:lnTo>
                    <a:pt x="113" y="225"/>
                  </a:lnTo>
                  <a:lnTo>
                    <a:pt x="106" y="225"/>
                  </a:lnTo>
                  <a:lnTo>
                    <a:pt x="106" y="219"/>
                  </a:lnTo>
                  <a:lnTo>
                    <a:pt x="100" y="219"/>
                  </a:lnTo>
                  <a:lnTo>
                    <a:pt x="100" y="214"/>
                  </a:lnTo>
                  <a:lnTo>
                    <a:pt x="95" y="214"/>
                  </a:lnTo>
                  <a:lnTo>
                    <a:pt x="95" y="208"/>
                  </a:lnTo>
                  <a:lnTo>
                    <a:pt x="89" y="208"/>
                  </a:lnTo>
                  <a:lnTo>
                    <a:pt x="89" y="201"/>
                  </a:lnTo>
                  <a:lnTo>
                    <a:pt x="82" y="196"/>
                  </a:lnTo>
                  <a:lnTo>
                    <a:pt x="82" y="190"/>
                  </a:lnTo>
                  <a:lnTo>
                    <a:pt x="77" y="183"/>
                  </a:lnTo>
                  <a:lnTo>
                    <a:pt x="71" y="183"/>
                  </a:lnTo>
                  <a:lnTo>
                    <a:pt x="65" y="178"/>
                  </a:lnTo>
                  <a:lnTo>
                    <a:pt x="59" y="178"/>
                  </a:lnTo>
                  <a:lnTo>
                    <a:pt x="59" y="172"/>
                  </a:lnTo>
                  <a:lnTo>
                    <a:pt x="53" y="172"/>
                  </a:lnTo>
                  <a:lnTo>
                    <a:pt x="48" y="172"/>
                  </a:lnTo>
                  <a:lnTo>
                    <a:pt x="41" y="166"/>
                  </a:lnTo>
                  <a:lnTo>
                    <a:pt x="36" y="166"/>
                  </a:lnTo>
                  <a:lnTo>
                    <a:pt x="30" y="160"/>
                  </a:lnTo>
                  <a:lnTo>
                    <a:pt x="23" y="160"/>
                  </a:lnTo>
                  <a:lnTo>
                    <a:pt x="18" y="160"/>
                  </a:lnTo>
                  <a:lnTo>
                    <a:pt x="18" y="166"/>
                  </a:lnTo>
                  <a:lnTo>
                    <a:pt x="12" y="166"/>
                  </a:lnTo>
                  <a:lnTo>
                    <a:pt x="7" y="166"/>
                  </a:lnTo>
                  <a:lnTo>
                    <a:pt x="7" y="160"/>
                  </a:lnTo>
                  <a:lnTo>
                    <a:pt x="0" y="160"/>
                  </a:lnTo>
                  <a:lnTo>
                    <a:pt x="0" y="154"/>
                  </a:lnTo>
                  <a:lnTo>
                    <a:pt x="0" y="149"/>
                  </a:lnTo>
                  <a:lnTo>
                    <a:pt x="7" y="149"/>
                  </a:lnTo>
                  <a:lnTo>
                    <a:pt x="12" y="149"/>
                  </a:lnTo>
                  <a:lnTo>
                    <a:pt x="12" y="142"/>
                  </a:lnTo>
                  <a:lnTo>
                    <a:pt x="18" y="142"/>
                  </a:lnTo>
                  <a:lnTo>
                    <a:pt x="23" y="142"/>
                  </a:lnTo>
                  <a:lnTo>
                    <a:pt x="23" y="137"/>
                  </a:lnTo>
                  <a:lnTo>
                    <a:pt x="30" y="137"/>
                  </a:lnTo>
                  <a:lnTo>
                    <a:pt x="30" y="131"/>
                  </a:lnTo>
                  <a:lnTo>
                    <a:pt x="36" y="131"/>
                  </a:lnTo>
                  <a:lnTo>
                    <a:pt x="36" y="124"/>
                  </a:lnTo>
                  <a:lnTo>
                    <a:pt x="36" y="119"/>
                  </a:lnTo>
                  <a:lnTo>
                    <a:pt x="36" y="113"/>
                  </a:lnTo>
                  <a:lnTo>
                    <a:pt x="36" y="106"/>
                  </a:lnTo>
                  <a:lnTo>
                    <a:pt x="36" y="101"/>
                  </a:lnTo>
                  <a:lnTo>
                    <a:pt x="36" y="95"/>
                  </a:lnTo>
                  <a:lnTo>
                    <a:pt x="36" y="90"/>
                  </a:lnTo>
                  <a:lnTo>
                    <a:pt x="36" y="83"/>
                  </a:lnTo>
                  <a:lnTo>
                    <a:pt x="36" y="77"/>
                  </a:lnTo>
                  <a:lnTo>
                    <a:pt x="36" y="72"/>
                  </a:lnTo>
                  <a:lnTo>
                    <a:pt x="41" y="65"/>
                  </a:lnTo>
                  <a:lnTo>
                    <a:pt x="41" y="59"/>
                  </a:lnTo>
                  <a:lnTo>
                    <a:pt x="41" y="47"/>
                  </a:lnTo>
                  <a:lnTo>
                    <a:pt x="41" y="42"/>
                  </a:lnTo>
                  <a:lnTo>
                    <a:pt x="41" y="36"/>
                  </a:lnTo>
                  <a:lnTo>
                    <a:pt x="41" y="30"/>
                  </a:lnTo>
                  <a:lnTo>
                    <a:pt x="41" y="24"/>
                  </a:lnTo>
                  <a:lnTo>
                    <a:pt x="41" y="18"/>
                  </a:lnTo>
                  <a:lnTo>
                    <a:pt x="41" y="13"/>
                  </a:lnTo>
                  <a:lnTo>
                    <a:pt x="41" y="6"/>
                  </a:lnTo>
                  <a:lnTo>
                    <a:pt x="41" y="0"/>
                  </a:lnTo>
                  <a:lnTo>
                    <a:pt x="48" y="0"/>
                  </a:lnTo>
                  <a:lnTo>
                    <a:pt x="53" y="0"/>
                  </a:lnTo>
                  <a:lnTo>
                    <a:pt x="59" y="0"/>
                  </a:lnTo>
                  <a:lnTo>
                    <a:pt x="65" y="0"/>
                  </a:lnTo>
                  <a:lnTo>
                    <a:pt x="71" y="0"/>
                  </a:lnTo>
                  <a:lnTo>
                    <a:pt x="77" y="0"/>
                  </a:lnTo>
                  <a:lnTo>
                    <a:pt x="82" y="0"/>
                  </a:lnTo>
                  <a:lnTo>
                    <a:pt x="89" y="0"/>
                  </a:lnTo>
                  <a:lnTo>
                    <a:pt x="95" y="0"/>
                  </a:lnTo>
                  <a:lnTo>
                    <a:pt x="100" y="0"/>
                  </a:lnTo>
                  <a:lnTo>
                    <a:pt x="106" y="0"/>
                  </a:lnTo>
                  <a:lnTo>
                    <a:pt x="113" y="0"/>
                  </a:lnTo>
                  <a:lnTo>
                    <a:pt x="118" y="0"/>
                  </a:lnTo>
                  <a:lnTo>
                    <a:pt x="130" y="0"/>
                  </a:lnTo>
                  <a:lnTo>
                    <a:pt x="136" y="0"/>
                  </a:lnTo>
                  <a:lnTo>
                    <a:pt x="142" y="0"/>
                  </a:lnTo>
                  <a:lnTo>
                    <a:pt x="147" y="0"/>
                  </a:lnTo>
                  <a:lnTo>
                    <a:pt x="154" y="0"/>
                  </a:lnTo>
                  <a:lnTo>
                    <a:pt x="159" y="0"/>
                  </a:lnTo>
                  <a:lnTo>
                    <a:pt x="165" y="0"/>
                  </a:lnTo>
                  <a:lnTo>
                    <a:pt x="172" y="0"/>
                  </a:lnTo>
                  <a:lnTo>
                    <a:pt x="177" y="0"/>
                  </a:lnTo>
                  <a:lnTo>
                    <a:pt x="183" y="0"/>
                  </a:lnTo>
                  <a:lnTo>
                    <a:pt x="188" y="0"/>
                  </a:lnTo>
                  <a:lnTo>
                    <a:pt x="195" y="0"/>
                  </a:lnTo>
                  <a:lnTo>
                    <a:pt x="201" y="0"/>
                  </a:lnTo>
                  <a:lnTo>
                    <a:pt x="206" y="0"/>
                  </a:lnTo>
                  <a:lnTo>
                    <a:pt x="213" y="0"/>
                  </a:lnTo>
                  <a:lnTo>
                    <a:pt x="218" y="0"/>
                  </a:lnTo>
                  <a:lnTo>
                    <a:pt x="224" y="0"/>
                  </a:lnTo>
                  <a:lnTo>
                    <a:pt x="230" y="0"/>
                  </a:lnTo>
                  <a:lnTo>
                    <a:pt x="230" y="6"/>
                  </a:lnTo>
                  <a:lnTo>
                    <a:pt x="236" y="6"/>
                  </a:lnTo>
                  <a:lnTo>
                    <a:pt x="242" y="6"/>
                  </a:lnTo>
                  <a:lnTo>
                    <a:pt x="247" y="6"/>
                  </a:lnTo>
                  <a:lnTo>
                    <a:pt x="254" y="6"/>
                  </a:lnTo>
                  <a:lnTo>
                    <a:pt x="254" y="0"/>
                  </a:lnTo>
                  <a:lnTo>
                    <a:pt x="254" y="6"/>
                  </a:lnTo>
                  <a:lnTo>
                    <a:pt x="260" y="6"/>
                  </a:lnTo>
                  <a:lnTo>
                    <a:pt x="265" y="6"/>
                  </a:lnTo>
                  <a:lnTo>
                    <a:pt x="271" y="6"/>
                  </a:lnTo>
                  <a:lnTo>
                    <a:pt x="278" y="6"/>
                  </a:lnTo>
                  <a:lnTo>
                    <a:pt x="283" y="6"/>
                  </a:lnTo>
                  <a:lnTo>
                    <a:pt x="289" y="6"/>
                  </a:lnTo>
                  <a:lnTo>
                    <a:pt x="295" y="6"/>
                  </a:lnTo>
                  <a:lnTo>
                    <a:pt x="301" y="6"/>
                  </a:lnTo>
                  <a:lnTo>
                    <a:pt x="307" y="6"/>
                  </a:lnTo>
                  <a:lnTo>
                    <a:pt x="312" y="6"/>
                  </a:lnTo>
                  <a:lnTo>
                    <a:pt x="319" y="6"/>
                  </a:lnTo>
                  <a:lnTo>
                    <a:pt x="324" y="6"/>
                  </a:lnTo>
                  <a:lnTo>
                    <a:pt x="330" y="6"/>
                  </a:lnTo>
                  <a:lnTo>
                    <a:pt x="337" y="6"/>
                  </a:lnTo>
                  <a:lnTo>
                    <a:pt x="342" y="6"/>
                  </a:lnTo>
                  <a:lnTo>
                    <a:pt x="348" y="6"/>
                  </a:lnTo>
                  <a:lnTo>
                    <a:pt x="353" y="6"/>
                  </a:lnTo>
                  <a:lnTo>
                    <a:pt x="353" y="0"/>
                  </a:lnTo>
                  <a:lnTo>
                    <a:pt x="353" y="6"/>
                  </a:lnTo>
                  <a:lnTo>
                    <a:pt x="360" y="6"/>
                  </a:lnTo>
                  <a:lnTo>
                    <a:pt x="366" y="6"/>
                  </a:lnTo>
                  <a:lnTo>
                    <a:pt x="371" y="6"/>
                  </a:lnTo>
                  <a:lnTo>
                    <a:pt x="378" y="6"/>
                  </a:lnTo>
                  <a:lnTo>
                    <a:pt x="383" y="6"/>
                  </a:lnTo>
                  <a:lnTo>
                    <a:pt x="389" y="6"/>
                  </a:lnTo>
                  <a:lnTo>
                    <a:pt x="395" y="6"/>
                  </a:lnTo>
                  <a:lnTo>
                    <a:pt x="401" y="6"/>
                  </a:lnTo>
                  <a:lnTo>
                    <a:pt x="407" y="6"/>
                  </a:lnTo>
                  <a:lnTo>
                    <a:pt x="412" y="6"/>
                  </a:lnTo>
                  <a:lnTo>
                    <a:pt x="419" y="6"/>
                  </a:lnTo>
                  <a:lnTo>
                    <a:pt x="425" y="6"/>
                  </a:lnTo>
                  <a:lnTo>
                    <a:pt x="430" y="6"/>
                  </a:lnTo>
                  <a:lnTo>
                    <a:pt x="437" y="6"/>
                  </a:lnTo>
                  <a:lnTo>
                    <a:pt x="443" y="6"/>
                  </a:lnTo>
                  <a:lnTo>
                    <a:pt x="448" y="6"/>
                  </a:lnTo>
                  <a:lnTo>
                    <a:pt x="454" y="6"/>
                  </a:lnTo>
                  <a:lnTo>
                    <a:pt x="460" y="6"/>
                  </a:lnTo>
                  <a:lnTo>
                    <a:pt x="466" y="6"/>
                  </a:lnTo>
                  <a:lnTo>
                    <a:pt x="472" y="6"/>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3" name="Freeform 47">
              <a:extLst>
                <a:ext uri="{FF2B5EF4-FFF2-40B4-BE49-F238E27FC236}">
                  <a16:creationId xmlns:a16="http://schemas.microsoft.com/office/drawing/2014/main" id="{E94D472C-9E92-716F-C7C0-2C6BA6B5ACE1}"/>
                </a:ext>
              </a:extLst>
            </p:cNvPr>
            <p:cNvSpPr>
              <a:spLocks/>
            </p:cNvSpPr>
            <p:nvPr/>
          </p:nvSpPr>
          <p:spPr bwMode="auto">
            <a:xfrm>
              <a:off x="6053138" y="1425575"/>
              <a:ext cx="195262" cy="177800"/>
            </a:xfrm>
            <a:custGeom>
              <a:avLst/>
              <a:gdLst>
                <a:gd name="T0" fmla="*/ 59 w 123"/>
                <a:gd name="T1" fmla="*/ 82 h 112"/>
                <a:gd name="T2" fmla="*/ 53 w 123"/>
                <a:gd name="T3" fmla="*/ 89 h 112"/>
                <a:gd name="T4" fmla="*/ 48 w 123"/>
                <a:gd name="T5" fmla="*/ 95 h 112"/>
                <a:gd name="T6" fmla="*/ 36 w 123"/>
                <a:gd name="T7" fmla="*/ 95 h 112"/>
                <a:gd name="T8" fmla="*/ 23 w 123"/>
                <a:gd name="T9" fmla="*/ 100 h 112"/>
                <a:gd name="T10" fmla="*/ 18 w 123"/>
                <a:gd name="T11" fmla="*/ 106 h 112"/>
                <a:gd name="T12" fmla="*/ 7 w 123"/>
                <a:gd name="T13" fmla="*/ 106 h 112"/>
                <a:gd name="T14" fmla="*/ 0 w 123"/>
                <a:gd name="T15" fmla="*/ 112 h 112"/>
                <a:gd name="T16" fmla="*/ 0 w 123"/>
                <a:gd name="T17" fmla="*/ 100 h 112"/>
                <a:gd name="T18" fmla="*/ 0 w 123"/>
                <a:gd name="T19" fmla="*/ 89 h 112"/>
                <a:gd name="T20" fmla="*/ 0 w 123"/>
                <a:gd name="T21" fmla="*/ 77 h 112"/>
                <a:gd name="T22" fmla="*/ 0 w 123"/>
                <a:gd name="T23" fmla="*/ 65 h 112"/>
                <a:gd name="T24" fmla="*/ 0 w 123"/>
                <a:gd name="T25" fmla="*/ 54 h 112"/>
                <a:gd name="T26" fmla="*/ 0 w 123"/>
                <a:gd name="T27" fmla="*/ 41 h 112"/>
                <a:gd name="T28" fmla="*/ 0 w 123"/>
                <a:gd name="T29" fmla="*/ 30 h 112"/>
                <a:gd name="T30" fmla="*/ 0 w 123"/>
                <a:gd name="T31" fmla="*/ 18 h 112"/>
                <a:gd name="T32" fmla="*/ 7 w 123"/>
                <a:gd name="T33" fmla="*/ 12 h 112"/>
                <a:gd name="T34" fmla="*/ 18 w 123"/>
                <a:gd name="T35" fmla="*/ 12 h 112"/>
                <a:gd name="T36" fmla="*/ 30 w 123"/>
                <a:gd name="T37" fmla="*/ 12 h 112"/>
                <a:gd name="T38" fmla="*/ 41 w 123"/>
                <a:gd name="T39" fmla="*/ 12 h 112"/>
                <a:gd name="T40" fmla="*/ 48 w 123"/>
                <a:gd name="T41" fmla="*/ 6 h 112"/>
                <a:gd name="T42" fmla="*/ 59 w 123"/>
                <a:gd name="T43" fmla="*/ 6 h 112"/>
                <a:gd name="T44" fmla="*/ 71 w 123"/>
                <a:gd name="T45" fmla="*/ 0 h 112"/>
                <a:gd name="T46" fmla="*/ 82 w 123"/>
                <a:gd name="T47" fmla="*/ 0 h 112"/>
                <a:gd name="T48" fmla="*/ 94 w 123"/>
                <a:gd name="T49" fmla="*/ 0 h 112"/>
                <a:gd name="T50" fmla="*/ 105 w 123"/>
                <a:gd name="T51" fmla="*/ 0 h 112"/>
                <a:gd name="T52" fmla="*/ 118 w 123"/>
                <a:gd name="T53" fmla="*/ 0 h 112"/>
                <a:gd name="T54" fmla="*/ 123 w 123"/>
                <a:gd name="T55" fmla="*/ 6 h 112"/>
                <a:gd name="T56" fmla="*/ 123 w 123"/>
                <a:gd name="T57" fmla="*/ 18 h 112"/>
                <a:gd name="T58" fmla="*/ 118 w 123"/>
                <a:gd name="T59" fmla="*/ 23 h 112"/>
                <a:gd name="T60" fmla="*/ 118 w 123"/>
                <a:gd name="T61" fmla="*/ 36 h 112"/>
                <a:gd name="T62" fmla="*/ 112 w 123"/>
                <a:gd name="T63" fmla="*/ 41 h 112"/>
                <a:gd name="T64" fmla="*/ 112 w 123"/>
                <a:gd name="T65" fmla="*/ 54 h 112"/>
                <a:gd name="T66" fmla="*/ 105 w 123"/>
                <a:gd name="T67" fmla="*/ 59 h 112"/>
                <a:gd name="T68" fmla="*/ 94 w 123"/>
                <a:gd name="T69" fmla="*/ 59 h 112"/>
                <a:gd name="T70" fmla="*/ 100 w 123"/>
                <a:gd name="T71" fmla="*/ 65 h 112"/>
                <a:gd name="T72" fmla="*/ 105 w 123"/>
                <a:gd name="T73" fmla="*/ 71 h 112"/>
                <a:gd name="T74" fmla="*/ 94 w 123"/>
                <a:gd name="T75" fmla="*/ 71 h 112"/>
                <a:gd name="T76" fmla="*/ 89 w 123"/>
                <a:gd name="T77" fmla="*/ 77 h 112"/>
                <a:gd name="T78" fmla="*/ 77 w 123"/>
                <a:gd name="T79" fmla="*/ 77 h 112"/>
                <a:gd name="T80" fmla="*/ 71 w 123"/>
                <a:gd name="T81" fmla="*/ 8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3" h="112">
                  <a:moveTo>
                    <a:pt x="64" y="82"/>
                  </a:moveTo>
                  <a:lnTo>
                    <a:pt x="59" y="82"/>
                  </a:lnTo>
                  <a:lnTo>
                    <a:pt x="59" y="89"/>
                  </a:lnTo>
                  <a:lnTo>
                    <a:pt x="53" y="89"/>
                  </a:lnTo>
                  <a:lnTo>
                    <a:pt x="48" y="89"/>
                  </a:lnTo>
                  <a:lnTo>
                    <a:pt x="48" y="95"/>
                  </a:lnTo>
                  <a:lnTo>
                    <a:pt x="41" y="95"/>
                  </a:lnTo>
                  <a:lnTo>
                    <a:pt x="36" y="95"/>
                  </a:lnTo>
                  <a:lnTo>
                    <a:pt x="30" y="100"/>
                  </a:lnTo>
                  <a:lnTo>
                    <a:pt x="23" y="100"/>
                  </a:lnTo>
                  <a:lnTo>
                    <a:pt x="18" y="100"/>
                  </a:lnTo>
                  <a:lnTo>
                    <a:pt x="18" y="106"/>
                  </a:lnTo>
                  <a:lnTo>
                    <a:pt x="12" y="106"/>
                  </a:lnTo>
                  <a:lnTo>
                    <a:pt x="7" y="106"/>
                  </a:lnTo>
                  <a:lnTo>
                    <a:pt x="7" y="112"/>
                  </a:lnTo>
                  <a:lnTo>
                    <a:pt x="0" y="112"/>
                  </a:lnTo>
                  <a:lnTo>
                    <a:pt x="0" y="106"/>
                  </a:lnTo>
                  <a:lnTo>
                    <a:pt x="0" y="100"/>
                  </a:lnTo>
                  <a:lnTo>
                    <a:pt x="0" y="95"/>
                  </a:lnTo>
                  <a:lnTo>
                    <a:pt x="0" y="89"/>
                  </a:lnTo>
                  <a:lnTo>
                    <a:pt x="0" y="82"/>
                  </a:lnTo>
                  <a:lnTo>
                    <a:pt x="0" y="77"/>
                  </a:lnTo>
                  <a:lnTo>
                    <a:pt x="0" y="71"/>
                  </a:lnTo>
                  <a:lnTo>
                    <a:pt x="0" y="65"/>
                  </a:lnTo>
                  <a:lnTo>
                    <a:pt x="0" y="59"/>
                  </a:lnTo>
                  <a:lnTo>
                    <a:pt x="0" y="54"/>
                  </a:lnTo>
                  <a:lnTo>
                    <a:pt x="0" y="47"/>
                  </a:lnTo>
                  <a:lnTo>
                    <a:pt x="0" y="41"/>
                  </a:lnTo>
                  <a:lnTo>
                    <a:pt x="0" y="36"/>
                  </a:lnTo>
                  <a:lnTo>
                    <a:pt x="0" y="30"/>
                  </a:lnTo>
                  <a:lnTo>
                    <a:pt x="0" y="23"/>
                  </a:lnTo>
                  <a:lnTo>
                    <a:pt x="0" y="18"/>
                  </a:lnTo>
                  <a:lnTo>
                    <a:pt x="0" y="12"/>
                  </a:lnTo>
                  <a:lnTo>
                    <a:pt x="7" y="12"/>
                  </a:lnTo>
                  <a:lnTo>
                    <a:pt x="12" y="12"/>
                  </a:lnTo>
                  <a:lnTo>
                    <a:pt x="18" y="12"/>
                  </a:lnTo>
                  <a:lnTo>
                    <a:pt x="23" y="12"/>
                  </a:lnTo>
                  <a:lnTo>
                    <a:pt x="30" y="12"/>
                  </a:lnTo>
                  <a:lnTo>
                    <a:pt x="36" y="12"/>
                  </a:lnTo>
                  <a:lnTo>
                    <a:pt x="41" y="12"/>
                  </a:lnTo>
                  <a:lnTo>
                    <a:pt x="41" y="6"/>
                  </a:lnTo>
                  <a:lnTo>
                    <a:pt x="48" y="6"/>
                  </a:lnTo>
                  <a:lnTo>
                    <a:pt x="53" y="6"/>
                  </a:lnTo>
                  <a:lnTo>
                    <a:pt x="59" y="6"/>
                  </a:lnTo>
                  <a:lnTo>
                    <a:pt x="64" y="0"/>
                  </a:lnTo>
                  <a:lnTo>
                    <a:pt x="71" y="0"/>
                  </a:lnTo>
                  <a:lnTo>
                    <a:pt x="77" y="0"/>
                  </a:lnTo>
                  <a:lnTo>
                    <a:pt x="82" y="0"/>
                  </a:lnTo>
                  <a:lnTo>
                    <a:pt x="89" y="0"/>
                  </a:lnTo>
                  <a:lnTo>
                    <a:pt x="94" y="0"/>
                  </a:lnTo>
                  <a:lnTo>
                    <a:pt x="100" y="0"/>
                  </a:lnTo>
                  <a:lnTo>
                    <a:pt x="105" y="0"/>
                  </a:lnTo>
                  <a:lnTo>
                    <a:pt x="112" y="0"/>
                  </a:lnTo>
                  <a:lnTo>
                    <a:pt x="118" y="0"/>
                  </a:lnTo>
                  <a:lnTo>
                    <a:pt x="123" y="0"/>
                  </a:lnTo>
                  <a:lnTo>
                    <a:pt x="123" y="6"/>
                  </a:lnTo>
                  <a:lnTo>
                    <a:pt x="123" y="12"/>
                  </a:lnTo>
                  <a:lnTo>
                    <a:pt x="123" y="18"/>
                  </a:lnTo>
                  <a:lnTo>
                    <a:pt x="123" y="23"/>
                  </a:lnTo>
                  <a:lnTo>
                    <a:pt x="118" y="23"/>
                  </a:lnTo>
                  <a:lnTo>
                    <a:pt x="118" y="30"/>
                  </a:lnTo>
                  <a:lnTo>
                    <a:pt x="118" y="36"/>
                  </a:lnTo>
                  <a:lnTo>
                    <a:pt x="118" y="41"/>
                  </a:lnTo>
                  <a:lnTo>
                    <a:pt x="112" y="41"/>
                  </a:lnTo>
                  <a:lnTo>
                    <a:pt x="112" y="47"/>
                  </a:lnTo>
                  <a:lnTo>
                    <a:pt x="112" y="54"/>
                  </a:lnTo>
                  <a:lnTo>
                    <a:pt x="105" y="54"/>
                  </a:lnTo>
                  <a:lnTo>
                    <a:pt x="105" y="59"/>
                  </a:lnTo>
                  <a:lnTo>
                    <a:pt x="100" y="59"/>
                  </a:lnTo>
                  <a:lnTo>
                    <a:pt x="94" y="59"/>
                  </a:lnTo>
                  <a:lnTo>
                    <a:pt x="100" y="59"/>
                  </a:lnTo>
                  <a:lnTo>
                    <a:pt x="100" y="65"/>
                  </a:lnTo>
                  <a:lnTo>
                    <a:pt x="100" y="71"/>
                  </a:lnTo>
                  <a:lnTo>
                    <a:pt x="105" y="71"/>
                  </a:lnTo>
                  <a:lnTo>
                    <a:pt x="100" y="71"/>
                  </a:lnTo>
                  <a:lnTo>
                    <a:pt x="94" y="71"/>
                  </a:lnTo>
                  <a:lnTo>
                    <a:pt x="89" y="71"/>
                  </a:lnTo>
                  <a:lnTo>
                    <a:pt x="89" y="77"/>
                  </a:lnTo>
                  <a:lnTo>
                    <a:pt x="82" y="77"/>
                  </a:lnTo>
                  <a:lnTo>
                    <a:pt x="77" y="77"/>
                  </a:lnTo>
                  <a:lnTo>
                    <a:pt x="71" y="77"/>
                  </a:lnTo>
                  <a:lnTo>
                    <a:pt x="71" y="82"/>
                  </a:lnTo>
                  <a:lnTo>
                    <a:pt x="64" y="82"/>
                  </a:lnTo>
                  <a:close/>
                </a:path>
              </a:pathLst>
            </a:custGeom>
            <a:solidFill>
              <a:srgbClr val="8FAA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5" name="Freeform 48">
              <a:extLst>
                <a:ext uri="{FF2B5EF4-FFF2-40B4-BE49-F238E27FC236}">
                  <a16:creationId xmlns:a16="http://schemas.microsoft.com/office/drawing/2014/main" id="{00D05D7F-453C-DEAD-84B2-01A2BEBE92C0}"/>
                </a:ext>
              </a:extLst>
            </p:cNvPr>
            <p:cNvSpPr>
              <a:spLocks/>
            </p:cNvSpPr>
            <p:nvPr/>
          </p:nvSpPr>
          <p:spPr bwMode="auto">
            <a:xfrm>
              <a:off x="6053138" y="1425575"/>
              <a:ext cx="195262" cy="177800"/>
            </a:xfrm>
            <a:custGeom>
              <a:avLst/>
              <a:gdLst>
                <a:gd name="T0" fmla="*/ 59 w 123"/>
                <a:gd name="T1" fmla="*/ 82 h 112"/>
                <a:gd name="T2" fmla="*/ 53 w 123"/>
                <a:gd name="T3" fmla="*/ 89 h 112"/>
                <a:gd name="T4" fmla="*/ 48 w 123"/>
                <a:gd name="T5" fmla="*/ 95 h 112"/>
                <a:gd name="T6" fmla="*/ 36 w 123"/>
                <a:gd name="T7" fmla="*/ 95 h 112"/>
                <a:gd name="T8" fmla="*/ 23 w 123"/>
                <a:gd name="T9" fmla="*/ 100 h 112"/>
                <a:gd name="T10" fmla="*/ 18 w 123"/>
                <a:gd name="T11" fmla="*/ 106 h 112"/>
                <a:gd name="T12" fmla="*/ 7 w 123"/>
                <a:gd name="T13" fmla="*/ 106 h 112"/>
                <a:gd name="T14" fmla="*/ 0 w 123"/>
                <a:gd name="T15" fmla="*/ 112 h 112"/>
                <a:gd name="T16" fmla="*/ 0 w 123"/>
                <a:gd name="T17" fmla="*/ 100 h 112"/>
                <a:gd name="T18" fmla="*/ 0 w 123"/>
                <a:gd name="T19" fmla="*/ 89 h 112"/>
                <a:gd name="T20" fmla="*/ 0 w 123"/>
                <a:gd name="T21" fmla="*/ 77 h 112"/>
                <a:gd name="T22" fmla="*/ 0 w 123"/>
                <a:gd name="T23" fmla="*/ 65 h 112"/>
                <a:gd name="T24" fmla="*/ 0 w 123"/>
                <a:gd name="T25" fmla="*/ 54 h 112"/>
                <a:gd name="T26" fmla="*/ 0 w 123"/>
                <a:gd name="T27" fmla="*/ 41 h 112"/>
                <a:gd name="T28" fmla="*/ 0 w 123"/>
                <a:gd name="T29" fmla="*/ 30 h 112"/>
                <a:gd name="T30" fmla="*/ 0 w 123"/>
                <a:gd name="T31" fmla="*/ 18 h 112"/>
                <a:gd name="T32" fmla="*/ 7 w 123"/>
                <a:gd name="T33" fmla="*/ 12 h 112"/>
                <a:gd name="T34" fmla="*/ 18 w 123"/>
                <a:gd name="T35" fmla="*/ 12 h 112"/>
                <a:gd name="T36" fmla="*/ 30 w 123"/>
                <a:gd name="T37" fmla="*/ 12 h 112"/>
                <a:gd name="T38" fmla="*/ 41 w 123"/>
                <a:gd name="T39" fmla="*/ 12 h 112"/>
                <a:gd name="T40" fmla="*/ 48 w 123"/>
                <a:gd name="T41" fmla="*/ 6 h 112"/>
                <a:gd name="T42" fmla="*/ 59 w 123"/>
                <a:gd name="T43" fmla="*/ 6 h 112"/>
                <a:gd name="T44" fmla="*/ 71 w 123"/>
                <a:gd name="T45" fmla="*/ 0 h 112"/>
                <a:gd name="T46" fmla="*/ 82 w 123"/>
                <a:gd name="T47" fmla="*/ 0 h 112"/>
                <a:gd name="T48" fmla="*/ 94 w 123"/>
                <a:gd name="T49" fmla="*/ 0 h 112"/>
                <a:gd name="T50" fmla="*/ 105 w 123"/>
                <a:gd name="T51" fmla="*/ 0 h 112"/>
                <a:gd name="T52" fmla="*/ 118 w 123"/>
                <a:gd name="T53" fmla="*/ 0 h 112"/>
                <a:gd name="T54" fmla="*/ 123 w 123"/>
                <a:gd name="T55" fmla="*/ 6 h 112"/>
                <a:gd name="T56" fmla="*/ 123 w 123"/>
                <a:gd name="T57" fmla="*/ 18 h 112"/>
                <a:gd name="T58" fmla="*/ 118 w 123"/>
                <a:gd name="T59" fmla="*/ 23 h 112"/>
                <a:gd name="T60" fmla="*/ 118 w 123"/>
                <a:gd name="T61" fmla="*/ 36 h 112"/>
                <a:gd name="T62" fmla="*/ 112 w 123"/>
                <a:gd name="T63" fmla="*/ 41 h 112"/>
                <a:gd name="T64" fmla="*/ 112 w 123"/>
                <a:gd name="T65" fmla="*/ 54 h 112"/>
                <a:gd name="T66" fmla="*/ 105 w 123"/>
                <a:gd name="T67" fmla="*/ 59 h 112"/>
                <a:gd name="T68" fmla="*/ 94 w 123"/>
                <a:gd name="T69" fmla="*/ 59 h 112"/>
                <a:gd name="T70" fmla="*/ 100 w 123"/>
                <a:gd name="T71" fmla="*/ 65 h 112"/>
                <a:gd name="T72" fmla="*/ 105 w 123"/>
                <a:gd name="T73" fmla="*/ 71 h 112"/>
                <a:gd name="T74" fmla="*/ 94 w 123"/>
                <a:gd name="T75" fmla="*/ 71 h 112"/>
                <a:gd name="T76" fmla="*/ 89 w 123"/>
                <a:gd name="T77" fmla="*/ 77 h 112"/>
                <a:gd name="T78" fmla="*/ 77 w 123"/>
                <a:gd name="T79" fmla="*/ 77 h 112"/>
                <a:gd name="T80" fmla="*/ 71 w 123"/>
                <a:gd name="T81" fmla="*/ 8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3" h="112">
                  <a:moveTo>
                    <a:pt x="64" y="82"/>
                  </a:moveTo>
                  <a:lnTo>
                    <a:pt x="59" y="82"/>
                  </a:lnTo>
                  <a:lnTo>
                    <a:pt x="59" y="89"/>
                  </a:lnTo>
                  <a:lnTo>
                    <a:pt x="53" y="89"/>
                  </a:lnTo>
                  <a:lnTo>
                    <a:pt x="48" y="89"/>
                  </a:lnTo>
                  <a:lnTo>
                    <a:pt x="48" y="95"/>
                  </a:lnTo>
                  <a:lnTo>
                    <a:pt x="41" y="95"/>
                  </a:lnTo>
                  <a:lnTo>
                    <a:pt x="36" y="95"/>
                  </a:lnTo>
                  <a:lnTo>
                    <a:pt x="30" y="100"/>
                  </a:lnTo>
                  <a:lnTo>
                    <a:pt x="23" y="100"/>
                  </a:lnTo>
                  <a:lnTo>
                    <a:pt x="18" y="100"/>
                  </a:lnTo>
                  <a:lnTo>
                    <a:pt x="18" y="106"/>
                  </a:lnTo>
                  <a:lnTo>
                    <a:pt x="12" y="106"/>
                  </a:lnTo>
                  <a:lnTo>
                    <a:pt x="7" y="106"/>
                  </a:lnTo>
                  <a:lnTo>
                    <a:pt x="7" y="112"/>
                  </a:lnTo>
                  <a:lnTo>
                    <a:pt x="0" y="112"/>
                  </a:lnTo>
                  <a:lnTo>
                    <a:pt x="0" y="106"/>
                  </a:lnTo>
                  <a:lnTo>
                    <a:pt x="0" y="100"/>
                  </a:lnTo>
                  <a:lnTo>
                    <a:pt x="0" y="95"/>
                  </a:lnTo>
                  <a:lnTo>
                    <a:pt x="0" y="89"/>
                  </a:lnTo>
                  <a:lnTo>
                    <a:pt x="0" y="82"/>
                  </a:lnTo>
                  <a:lnTo>
                    <a:pt x="0" y="77"/>
                  </a:lnTo>
                  <a:lnTo>
                    <a:pt x="0" y="71"/>
                  </a:lnTo>
                  <a:lnTo>
                    <a:pt x="0" y="65"/>
                  </a:lnTo>
                  <a:lnTo>
                    <a:pt x="0" y="59"/>
                  </a:lnTo>
                  <a:lnTo>
                    <a:pt x="0" y="54"/>
                  </a:lnTo>
                  <a:lnTo>
                    <a:pt x="0" y="47"/>
                  </a:lnTo>
                  <a:lnTo>
                    <a:pt x="0" y="41"/>
                  </a:lnTo>
                  <a:lnTo>
                    <a:pt x="0" y="36"/>
                  </a:lnTo>
                  <a:lnTo>
                    <a:pt x="0" y="30"/>
                  </a:lnTo>
                  <a:lnTo>
                    <a:pt x="0" y="23"/>
                  </a:lnTo>
                  <a:lnTo>
                    <a:pt x="0" y="18"/>
                  </a:lnTo>
                  <a:lnTo>
                    <a:pt x="0" y="12"/>
                  </a:lnTo>
                  <a:lnTo>
                    <a:pt x="7" y="12"/>
                  </a:lnTo>
                  <a:lnTo>
                    <a:pt x="12" y="12"/>
                  </a:lnTo>
                  <a:lnTo>
                    <a:pt x="18" y="12"/>
                  </a:lnTo>
                  <a:lnTo>
                    <a:pt x="23" y="12"/>
                  </a:lnTo>
                  <a:lnTo>
                    <a:pt x="30" y="12"/>
                  </a:lnTo>
                  <a:lnTo>
                    <a:pt x="36" y="12"/>
                  </a:lnTo>
                  <a:lnTo>
                    <a:pt x="41" y="12"/>
                  </a:lnTo>
                  <a:lnTo>
                    <a:pt x="41" y="6"/>
                  </a:lnTo>
                  <a:lnTo>
                    <a:pt x="48" y="6"/>
                  </a:lnTo>
                  <a:lnTo>
                    <a:pt x="53" y="6"/>
                  </a:lnTo>
                  <a:lnTo>
                    <a:pt x="59" y="6"/>
                  </a:lnTo>
                  <a:lnTo>
                    <a:pt x="64" y="0"/>
                  </a:lnTo>
                  <a:lnTo>
                    <a:pt x="71" y="0"/>
                  </a:lnTo>
                  <a:lnTo>
                    <a:pt x="77" y="0"/>
                  </a:lnTo>
                  <a:lnTo>
                    <a:pt x="82" y="0"/>
                  </a:lnTo>
                  <a:lnTo>
                    <a:pt x="89" y="0"/>
                  </a:lnTo>
                  <a:lnTo>
                    <a:pt x="94" y="0"/>
                  </a:lnTo>
                  <a:lnTo>
                    <a:pt x="100" y="0"/>
                  </a:lnTo>
                  <a:lnTo>
                    <a:pt x="105" y="0"/>
                  </a:lnTo>
                  <a:lnTo>
                    <a:pt x="112" y="0"/>
                  </a:lnTo>
                  <a:lnTo>
                    <a:pt x="118" y="0"/>
                  </a:lnTo>
                  <a:lnTo>
                    <a:pt x="123" y="0"/>
                  </a:lnTo>
                  <a:lnTo>
                    <a:pt x="123" y="6"/>
                  </a:lnTo>
                  <a:lnTo>
                    <a:pt x="123" y="12"/>
                  </a:lnTo>
                  <a:lnTo>
                    <a:pt x="123" y="18"/>
                  </a:lnTo>
                  <a:lnTo>
                    <a:pt x="123" y="23"/>
                  </a:lnTo>
                  <a:lnTo>
                    <a:pt x="118" y="23"/>
                  </a:lnTo>
                  <a:lnTo>
                    <a:pt x="118" y="30"/>
                  </a:lnTo>
                  <a:lnTo>
                    <a:pt x="118" y="36"/>
                  </a:lnTo>
                  <a:lnTo>
                    <a:pt x="118" y="41"/>
                  </a:lnTo>
                  <a:lnTo>
                    <a:pt x="112" y="41"/>
                  </a:lnTo>
                  <a:lnTo>
                    <a:pt x="112" y="47"/>
                  </a:lnTo>
                  <a:lnTo>
                    <a:pt x="112" y="54"/>
                  </a:lnTo>
                  <a:lnTo>
                    <a:pt x="105" y="54"/>
                  </a:lnTo>
                  <a:lnTo>
                    <a:pt x="105" y="59"/>
                  </a:lnTo>
                  <a:lnTo>
                    <a:pt x="100" y="59"/>
                  </a:lnTo>
                  <a:lnTo>
                    <a:pt x="94" y="59"/>
                  </a:lnTo>
                  <a:lnTo>
                    <a:pt x="100" y="59"/>
                  </a:lnTo>
                  <a:lnTo>
                    <a:pt x="100" y="65"/>
                  </a:lnTo>
                  <a:lnTo>
                    <a:pt x="100" y="71"/>
                  </a:lnTo>
                  <a:lnTo>
                    <a:pt x="105" y="71"/>
                  </a:lnTo>
                  <a:lnTo>
                    <a:pt x="100" y="71"/>
                  </a:lnTo>
                  <a:lnTo>
                    <a:pt x="94" y="71"/>
                  </a:lnTo>
                  <a:lnTo>
                    <a:pt x="89" y="71"/>
                  </a:lnTo>
                  <a:lnTo>
                    <a:pt x="89" y="77"/>
                  </a:lnTo>
                  <a:lnTo>
                    <a:pt x="82" y="77"/>
                  </a:lnTo>
                  <a:lnTo>
                    <a:pt x="77" y="77"/>
                  </a:lnTo>
                  <a:lnTo>
                    <a:pt x="71" y="77"/>
                  </a:lnTo>
                  <a:lnTo>
                    <a:pt x="71" y="82"/>
                  </a:lnTo>
                  <a:lnTo>
                    <a:pt x="64" y="82"/>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6" name="Freeform 49">
              <a:extLst>
                <a:ext uri="{FF2B5EF4-FFF2-40B4-BE49-F238E27FC236}">
                  <a16:creationId xmlns:a16="http://schemas.microsoft.com/office/drawing/2014/main" id="{669A98C9-D114-DBF5-DE9D-F7605921EF36}"/>
                </a:ext>
              </a:extLst>
            </p:cNvPr>
            <p:cNvSpPr>
              <a:spLocks/>
            </p:cNvSpPr>
            <p:nvPr/>
          </p:nvSpPr>
          <p:spPr bwMode="auto">
            <a:xfrm>
              <a:off x="6183313" y="1463675"/>
              <a:ext cx="123825" cy="244475"/>
            </a:xfrm>
            <a:custGeom>
              <a:avLst/>
              <a:gdLst>
                <a:gd name="T0" fmla="*/ 42 w 78"/>
                <a:gd name="T1" fmla="*/ 148 h 154"/>
                <a:gd name="T2" fmla="*/ 36 w 78"/>
                <a:gd name="T3" fmla="*/ 142 h 154"/>
                <a:gd name="T4" fmla="*/ 31 w 78"/>
                <a:gd name="T5" fmla="*/ 136 h 154"/>
                <a:gd name="T6" fmla="*/ 31 w 78"/>
                <a:gd name="T7" fmla="*/ 125 h 154"/>
                <a:gd name="T8" fmla="*/ 31 w 78"/>
                <a:gd name="T9" fmla="*/ 118 h 154"/>
                <a:gd name="T10" fmla="*/ 36 w 78"/>
                <a:gd name="T11" fmla="*/ 112 h 154"/>
                <a:gd name="T12" fmla="*/ 36 w 78"/>
                <a:gd name="T13" fmla="*/ 100 h 154"/>
                <a:gd name="T14" fmla="*/ 36 w 78"/>
                <a:gd name="T15" fmla="*/ 89 h 154"/>
                <a:gd name="T16" fmla="*/ 31 w 78"/>
                <a:gd name="T17" fmla="*/ 95 h 154"/>
                <a:gd name="T18" fmla="*/ 24 w 78"/>
                <a:gd name="T19" fmla="*/ 89 h 154"/>
                <a:gd name="T20" fmla="*/ 18 w 78"/>
                <a:gd name="T21" fmla="*/ 82 h 154"/>
                <a:gd name="T22" fmla="*/ 13 w 78"/>
                <a:gd name="T23" fmla="*/ 77 h 154"/>
                <a:gd name="T24" fmla="*/ 7 w 78"/>
                <a:gd name="T25" fmla="*/ 71 h 154"/>
                <a:gd name="T26" fmla="*/ 7 w 78"/>
                <a:gd name="T27" fmla="*/ 59 h 154"/>
                <a:gd name="T28" fmla="*/ 0 w 78"/>
                <a:gd name="T29" fmla="*/ 53 h 154"/>
                <a:gd name="T30" fmla="*/ 7 w 78"/>
                <a:gd name="T31" fmla="*/ 48 h 154"/>
                <a:gd name="T32" fmla="*/ 18 w 78"/>
                <a:gd name="T33" fmla="*/ 48 h 154"/>
                <a:gd name="T34" fmla="*/ 18 w 78"/>
                <a:gd name="T35" fmla="*/ 48 h 154"/>
                <a:gd name="T36" fmla="*/ 18 w 78"/>
                <a:gd name="T37" fmla="*/ 35 h 154"/>
                <a:gd name="T38" fmla="*/ 18 w 78"/>
                <a:gd name="T39" fmla="*/ 35 h 154"/>
                <a:gd name="T40" fmla="*/ 24 w 78"/>
                <a:gd name="T41" fmla="*/ 30 h 154"/>
                <a:gd name="T42" fmla="*/ 31 w 78"/>
                <a:gd name="T43" fmla="*/ 23 h 154"/>
                <a:gd name="T44" fmla="*/ 36 w 78"/>
                <a:gd name="T45" fmla="*/ 18 h 154"/>
                <a:gd name="T46" fmla="*/ 36 w 78"/>
                <a:gd name="T47" fmla="*/ 6 h 154"/>
                <a:gd name="T48" fmla="*/ 42 w 78"/>
                <a:gd name="T49" fmla="*/ 0 h 154"/>
                <a:gd name="T50" fmla="*/ 54 w 78"/>
                <a:gd name="T51" fmla="*/ 0 h 154"/>
                <a:gd name="T52" fmla="*/ 60 w 78"/>
                <a:gd name="T53" fmla="*/ 6 h 154"/>
                <a:gd name="T54" fmla="*/ 72 w 78"/>
                <a:gd name="T55" fmla="*/ 6 h 154"/>
                <a:gd name="T56" fmla="*/ 78 w 78"/>
                <a:gd name="T57" fmla="*/ 12 h 154"/>
                <a:gd name="T58" fmla="*/ 72 w 78"/>
                <a:gd name="T59" fmla="*/ 18 h 154"/>
                <a:gd name="T60" fmla="*/ 66 w 78"/>
                <a:gd name="T61" fmla="*/ 23 h 154"/>
                <a:gd name="T62" fmla="*/ 72 w 78"/>
                <a:gd name="T63" fmla="*/ 30 h 154"/>
                <a:gd name="T64" fmla="*/ 72 w 78"/>
                <a:gd name="T65" fmla="*/ 41 h 154"/>
                <a:gd name="T66" fmla="*/ 72 w 78"/>
                <a:gd name="T67" fmla="*/ 41 h 154"/>
                <a:gd name="T68" fmla="*/ 66 w 78"/>
                <a:gd name="T69" fmla="*/ 48 h 154"/>
                <a:gd name="T70" fmla="*/ 60 w 78"/>
                <a:gd name="T71" fmla="*/ 53 h 154"/>
                <a:gd name="T72" fmla="*/ 60 w 78"/>
                <a:gd name="T73" fmla="*/ 53 h 154"/>
                <a:gd name="T74" fmla="*/ 66 w 78"/>
                <a:gd name="T75" fmla="*/ 59 h 154"/>
                <a:gd name="T76" fmla="*/ 72 w 78"/>
                <a:gd name="T77" fmla="*/ 66 h 154"/>
                <a:gd name="T78" fmla="*/ 72 w 78"/>
                <a:gd name="T79" fmla="*/ 66 h 154"/>
                <a:gd name="T80" fmla="*/ 72 w 78"/>
                <a:gd name="T81" fmla="*/ 77 h 154"/>
                <a:gd name="T82" fmla="*/ 78 w 78"/>
                <a:gd name="T83" fmla="*/ 82 h 154"/>
                <a:gd name="T84" fmla="*/ 78 w 78"/>
                <a:gd name="T85" fmla="*/ 95 h 154"/>
                <a:gd name="T86" fmla="*/ 72 w 78"/>
                <a:gd name="T87" fmla="*/ 100 h 154"/>
                <a:gd name="T88" fmla="*/ 78 w 78"/>
                <a:gd name="T89" fmla="*/ 107 h 154"/>
                <a:gd name="T90" fmla="*/ 72 w 78"/>
                <a:gd name="T91" fmla="*/ 112 h 154"/>
                <a:gd name="T92" fmla="*/ 78 w 78"/>
                <a:gd name="T93" fmla="*/ 118 h 154"/>
                <a:gd name="T94" fmla="*/ 72 w 78"/>
                <a:gd name="T95" fmla="*/ 125 h 154"/>
                <a:gd name="T96" fmla="*/ 66 w 78"/>
                <a:gd name="T97" fmla="*/ 130 h 154"/>
                <a:gd name="T98" fmla="*/ 66 w 78"/>
                <a:gd name="T99" fmla="*/ 130 h 154"/>
                <a:gd name="T100" fmla="*/ 60 w 78"/>
                <a:gd name="T101" fmla="*/ 136 h 154"/>
                <a:gd name="T102" fmla="*/ 54 w 78"/>
                <a:gd name="T103" fmla="*/ 142 h 154"/>
                <a:gd name="T104" fmla="*/ 49 w 78"/>
                <a:gd name="T105" fmla="*/ 148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8" h="154">
                  <a:moveTo>
                    <a:pt x="42" y="154"/>
                  </a:moveTo>
                  <a:lnTo>
                    <a:pt x="42" y="148"/>
                  </a:lnTo>
                  <a:lnTo>
                    <a:pt x="36" y="148"/>
                  </a:lnTo>
                  <a:lnTo>
                    <a:pt x="36" y="142"/>
                  </a:lnTo>
                  <a:lnTo>
                    <a:pt x="36" y="136"/>
                  </a:lnTo>
                  <a:lnTo>
                    <a:pt x="31" y="136"/>
                  </a:lnTo>
                  <a:lnTo>
                    <a:pt x="31" y="130"/>
                  </a:lnTo>
                  <a:lnTo>
                    <a:pt x="31" y="125"/>
                  </a:lnTo>
                  <a:lnTo>
                    <a:pt x="36" y="125"/>
                  </a:lnTo>
                  <a:lnTo>
                    <a:pt x="31" y="118"/>
                  </a:lnTo>
                  <a:lnTo>
                    <a:pt x="31" y="112"/>
                  </a:lnTo>
                  <a:lnTo>
                    <a:pt x="36" y="112"/>
                  </a:lnTo>
                  <a:lnTo>
                    <a:pt x="36" y="107"/>
                  </a:lnTo>
                  <a:lnTo>
                    <a:pt x="36" y="100"/>
                  </a:lnTo>
                  <a:lnTo>
                    <a:pt x="36" y="95"/>
                  </a:lnTo>
                  <a:lnTo>
                    <a:pt x="36" y="89"/>
                  </a:lnTo>
                  <a:lnTo>
                    <a:pt x="31" y="89"/>
                  </a:lnTo>
                  <a:lnTo>
                    <a:pt x="31" y="95"/>
                  </a:lnTo>
                  <a:lnTo>
                    <a:pt x="24" y="95"/>
                  </a:lnTo>
                  <a:lnTo>
                    <a:pt x="24" y="89"/>
                  </a:lnTo>
                  <a:lnTo>
                    <a:pt x="18" y="89"/>
                  </a:lnTo>
                  <a:lnTo>
                    <a:pt x="18" y="82"/>
                  </a:lnTo>
                  <a:lnTo>
                    <a:pt x="18" y="77"/>
                  </a:lnTo>
                  <a:lnTo>
                    <a:pt x="13" y="77"/>
                  </a:lnTo>
                  <a:lnTo>
                    <a:pt x="7" y="77"/>
                  </a:lnTo>
                  <a:lnTo>
                    <a:pt x="7" y="71"/>
                  </a:lnTo>
                  <a:lnTo>
                    <a:pt x="7" y="66"/>
                  </a:lnTo>
                  <a:lnTo>
                    <a:pt x="7" y="59"/>
                  </a:lnTo>
                  <a:lnTo>
                    <a:pt x="7" y="53"/>
                  </a:lnTo>
                  <a:lnTo>
                    <a:pt x="0" y="53"/>
                  </a:lnTo>
                  <a:lnTo>
                    <a:pt x="7" y="53"/>
                  </a:lnTo>
                  <a:lnTo>
                    <a:pt x="7" y="48"/>
                  </a:lnTo>
                  <a:lnTo>
                    <a:pt x="13" y="48"/>
                  </a:lnTo>
                  <a:lnTo>
                    <a:pt x="18" y="48"/>
                  </a:lnTo>
                  <a:lnTo>
                    <a:pt x="24" y="48"/>
                  </a:lnTo>
                  <a:lnTo>
                    <a:pt x="18" y="48"/>
                  </a:lnTo>
                  <a:lnTo>
                    <a:pt x="18" y="41"/>
                  </a:lnTo>
                  <a:lnTo>
                    <a:pt x="18" y="35"/>
                  </a:lnTo>
                  <a:lnTo>
                    <a:pt x="13" y="35"/>
                  </a:lnTo>
                  <a:lnTo>
                    <a:pt x="18" y="35"/>
                  </a:lnTo>
                  <a:lnTo>
                    <a:pt x="24" y="35"/>
                  </a:lnTo>
                  <a:lnTo>
                    <a:pt x="24" y="30"/>
                  </a:lnTo>
                  <a:lnTo>
                    <a:pt x="31" y="30"/>
                  </a:lnTo>
                  <a:lnTo>
                    <a:pt x="31" y="23"/>
                  </a:lnTo>
                  <a:lnTo>
                    <a:pt x="31" y="18"/>
                  </a:lnTo>
                  <a:lnTo>
                    <a:pt x="36" y="18"/>
                  </a:lnTo>
                  <a:lnTo>
                    <a:pt x="36" y="12"/>
                  </a:lnTo>
                  <a:lnTo>
                    <a:pt x="36" y="6"/>
                  </a:lnTo>
                  <a:lnTo>
                    <a:pt x="36" y="0"/>
                  </a:lnTo>
                  <a:lnTo>
                    <a:pt x="42" y="0"/>
                  </a:lnTo>
                  <a:lnTo>
                    <a:pt x="49" y="0"/>
                  </a:lnTo>
                  <a:lnTo>
                    <a:pt x="54" y="0"/>
                  </a:lnTo>
                  <a:lnTo>
                    <a:pt x="54" y="6"/>
                  </a:lnTo>
                  <a:lnTo>
                    <a:pt x="60" y="6"/>
                  </a:lnTo>
                  <a:lnTo>
                    <a:pt x="66" y="6"/>
                  </a:lnTo>
                  <a:lnTo>
                    <a:pt x="72" y="6"/>
                  </a:lnTo>
                  <a:lnTo>
                    <a:pt x="72" y="12"/>
                  </a:lnTo>
                  <a:lnTo>
                    <a:pt x="78" y="12"/>
                  </a:lnTo>
                  <a:lnTo>
                    <a:pt x="72" y="12"/>
                  </a:lnTo>
                  <a:lnTo>
                    <a:pt x="72" y="18"/>
                  </a:lnTo>
                  <a:lnTo>
                    <a:pt x="72" y="23"/>
                  </a:lnTo>
                  <a:lnTo>
                    <a:pt x="66" y="23"/>
                  </a:lnTo>
                  <a:lnTo>
                    <a:pt x="66" y="30"/>
                  </a:lnTo>
                  <a:lnTo>
                    <a:pt x="72" y="30"/>
                  </a:lnTo>
                  <a:lnTo>
                    <a:pt x="72" y="35"/>
                  </a:lnTo>
                  <a:lnTo>
                    <a:pt x="72" y="41"/>
                  </a:lnTo>
                  <a:lnTo>
                    <a:pt x="66" y="41"/>
                  </a:lnTo>
                  <a:lnTo>
                    <a:pt x="72" y="41"/>
                  </a:lnTo>
                  <a:lnTo>
                    <a:pt x="72" y="48"/>
                  </a:lnTo>
                  <a:lnTo>
                    <a:pt x="66" y="48"/>
                  </a:lnTo>
                  <a:lnTo>
                    <a:pt x="60" y="48"/>
                  </a:lnTo>
                  <a:lnTo>
                    <a:pt x="60" y="53"/>
                  </a:lnTo>
                  <a:lnTo>
                    <a:pt x="66" y="53"/>
                  </a:lnTo>
                  <a:lnTo>
                    <a:pt x="60" y="53"/>
                  </a:lnTo>
                  <a:lnTo>
                    <a:pt x="66" y="53"/>
                  </a:lnTo>
                  <a:lnTo>
                    <a:pt x="66" y="59"/>
                  </a:lnTo>
                  <a:lnTo>
                    <a:pt x="72" y="59"/>
                  </a:lnTo>
                  <a:lnTo>
                    <a:pt x="72" y="66"/>
                  </a:lnTo>
                  <a:lnTo>
                    <a:pt x="66" y="66"/>
                  </a:lnTo>
                  <a:lnTo>
                    <a:pt x="72" y="66"/>
                  </a:lnTo>
                  <a:lnTo>
                    <a:pt x="72" y="71"/>
                  </a:lnTo>
                  <a:lnTo>
                    <a:pt x="72" y="77"/>
                  </a:lnTo>
                  <a:lnTo>
                    <a:pt x="78" y="77"/>
                  </a:lnTo>
                  <a:lnTo>
                    <a:pt x="78" y="82"/>
                  </a:lnTo>
                  <a:lnTo>
                    <a:pt x="78" y="89"/>
                  </a:lnTo>
                  <a:lnTo>
                    <a:pt x="78" y="95"/>
                  </a:lnTo>
                  <a:lnTo>
                    <a:pt x="72" y="95"/>
                  </a:lnTo>
                  <a:lnTo>
                    <a:pt x="72" y="100"/>
                  </a:lnTo>
                  <a:lnTo>
                    <a:pt x="78" y="100"/>
                  </a:lnTo>
                  <a:lnTo>
                    <a:pt x="78" y="107"/>
                  </a:lnTo>
                  <a:lnTo>
                    <a:pt x="78" y="112"/>
                  </a:lnTo>
                  <a:lnTo>
                    <a:pt x="72" y="112"/>
                  </a:lnTo>
                  <a:lnTo>
                    <a:pt x="78" y="112"/>
                  </a:lnTo>
                  <a:lnTo>
                    <a:pt x="78" y="118"/>
                  </a:lnTo>
                  <a:lnTo>
                    <a:pt x="72" y="118"/>
                  </a:lnTo>
                  <a:lnTo>
                    <a:pt x="72" y="125"/>
                  </a:lnTo>
                  <a:lnTo>
                    <a:pt x="66" y="125"/>
                  </a:lnTo>
                  <a:lnTo>
                    <a:pt x="66" y="130"/>
                  </a:lnTo>
                  <a:lnTo>
                    <a:pt x="72" y="130"/>
                  </a:lnTo>
                  <a:lnTo>
                    <a:pt x="66" y="130"/>
                  </a:lnTo>
                  <a:lnTo>
                    <a:pt x="66" y="136"/>
                  </a:lnTo>
                  <a:lnTo>
                    <a:pt x="60" y="136"/>
                  </a:lnTo>
                  <a:lnTo>
                    <a:pt x="54" y="136"/>
                  </a:lnTo>
                  <a:lnTo>
                    <a:pt x="54" y="142"/>
                  </a:lnTo>
                  <a:lnTo>
                    <a:pt x="54" y="148"/>
                  </a:lnTo>
                  <a:lnTo>
                    <a:pt x="49" y="148"/>
                  </a:lnTo>
                  <a:lnTo>
                    <a:pt x="42" y="154"/>
                  </a:lnTo>
                  <a:close/>
                </a:path>
              </a:pathLst>
            </a:custGeom>
            <a:solidFill>
              <a:srgbClr val="8FAA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7" name="Freeform 50">
              <a:extLst>
                <a:ext uri="{FF2B5EF4-FFF2-40B4-BE49-F238E27FC236}">
                  <a16:creationId xmlns:a16="http://schemas.microsoft.com/office/drawing/2014/main" id="{90A77807-D776-6024-CCDF-408DF1B8C839}"/>
                </a:ext>
              </a:extLst>
            </p:cNvPr>
            <p:cNvSpPr>
              <a:spLocks/>
            </p:cNvSpPr>
            <p:nvPr/>
          </p:nvSpPr>
          <p:spPr bwMode="auto">
            <a:xfrm>
              <a:off x="6183313" y="1463675"/>
              <a:ext cx="123825" cy="244475"/>
            </a:xfrm>
            <a:custGeom>
              <a:avLst/>
              <a:gdLst>
                <a:gd name="T0" fmla="*/ 42 w 78"/>
                <a:gd name="T1" fmla="*/ 148 h 154"/>
                <a:gd name="T2" fmla="*/ 36 w 78"/>
                <a:gd name="T3" fmla="*/ 142 h 154"/>
                <a:gd name="T4" fmla="*/ 31 w 78"/>
                <a:gd name="T5" fmla="*/ 136 h 154"/>
                <a:gd name="T6" fmla="*/ 31 w 78"/>
                <a:gd name="T7" fmla="*/ 125 h 154"/>
                <a:gd name="T8" fmla="*/ 31 w 78"/>
                <a:gd name="T9" fmla="*/ 118 h 154"/>
                <a:gd name="T10" fmla="*/ 36 w 78"/>
                <a:gd name="T11" fmla="*/ 112 h 154"/>
                <a:gd name="T12" fmla="*/ 36 w 78"/>
                <a:gd name="T13" fmla="*/ 100 h 154"/>
                <a:gd name="T14" fmla="*/ 36 w 78"/>
                <a:gd name="T15" fmla="*/ 89 h 154"/>
                <a:gd name="T16" fmla="*/ 31 w 78"/>
                <a:gd name="T17" fmla="*/ 95 h 154"/>
                <a:gd name="T18" fmla="*/ 24 w 78"/>
                <a:gd name="T19" fmla="*/ 89 h 154"/>
                <a:gd name="T20" fmla="*/ 18 w 78"/>
                <a:gd name="T21" fmla="*/ 82 h 154"/>
                <a:gd name="T22" fmla="*/ 13 w 78"/>
                <a:gd name="T23" fmla="*/ 77 h 154"/>
                <a:gd name="T24" fmla="*/ 7 w 78"/>
                <a:gd name="T25" fmla="*/ 71 h 154"/>
                <a:gd name="T26" fmla="*/ 7 w 78"/>
                <a:gd name="T27" fmla="*/ 59 h 154"/>
                <a:gd name="T28" fmla="*/ 0 w 78"/>
                <a:gd name="T29" fmla="*/ 53 h 154"/>
                <a:gd name="T30" fmla="*/ 7 w 78"/>
                <a:gd name="T31" fmla="*/ 48 h 154"/>
                <a:gd name="T32" fmla="*/ 18 w 78"/>
                <a:gd name="T33" fmla="*/ 48 h 154"/>
                <a:gd name="T34" fmla="*/ 18 w 78"/>
                <a:gd name="T35" fmla="*/ 48 h 154"/>
                <a:gd name="T36" fmla="*/ 18 w 78"/>
                <a:gd name="T37" fmla="*/ 35 h 154"/>
                <a:gd name="T38" fmla="*/ 18 w 78"/>
                <a:gd name="T39" fmla="*/ 35 h 154"/>
                <a:gd name="T40" fmla="*/ 24 w 78"/>
                <a:gd name="T41" fmla="*/ 30 h 154"/>
                <a:gd name="T42" fmla="*/ 31 w 78"/>
                <a:gd name="T43" fmla="*/ 23 h 154"/>
                <a:gd name="T44" fmla="*/ 36 w 78"/>
                <a:gd name="T45" fmla="*/ 18 h 154"/>
                <a:gd name="T46" fmla="*/ 36 w 78"/>
                <a:gd name="T47" fmla="*/ 6 h 154"/>
                <a:gd name="T48" fmla="*/ 42 w 78"/>
                <a:gd name="T49" fmla="*/ 0 h 154"/>
                <a:gd name="T50" fmla="*/ 54 w 78"/>
                <a:gd name="T51" fmla="*/ 0 h 154"/>
                <a:gd name="T52" fmla="*/ 60 w 78"/>
                <a:gd name="T53" fmla="*/ 6 h 154"/>
                <a:gd name="T54" fmla="*/ 72 w 78"/>
                <a:gd name="T55" fmla="*/ 6 h 154"/>
                <a:gd name="T56" fmla="*/ 78 w 78"/>
                <a:gd name="T57" fmla="*/ 12 h 154"/>
                <a:gd name="T58" fmla="*/ 72 w 78"/>
                <a:gd name="T59" fmla="*/ 18 h 154"/>
                <a:gd name="T60" fmla="*/ 66 w 78"/>
                <a:gd name="T61" fmla="*/ 23 h 154"/>
                <a:gd name="T62" fmla="*/ 72 w 78"/>
                <a:gd name="T63" fmla="*/ 30 h 154"/>
                <a:gd name="T64" fmla="*/ 72 w 78"/>
                <a:gd name="T65" fmla="*/ 41 h 154"/>
                <a:gd name="T66" fmla="*/ 72 w 78"/>
                <a:gd name="T67" fmla="*/ 41 h 154"/>
                <a:gd name="T68" fmla="*/ 66 w 78"/>
                <a:gd name="T69" fmla="*/ 48 h 154"/>
                <a:gd name="T70" fmla="*/ 60 w 78"/>
                <a:gd name="T71" fmla="*/ 53 h 154"/>
                <a:gd name="T72" fmla="*/ 60 w 78"/>
                <a:gd name="T73" fmla="*/ 53 h 154"/>
                <a:gd name="T74" fmla="*/ 66 w 78"/>
                <a:gd name="T75" fmla="*/ 59 h 154"/>
                <a:gd name="T76" fmla="*/ 72 w 78"/>
                <a:gd name="T77" fmla="*/ 66 h 154"/>
                <a:gd name="T78" fmla="*/ 72 w 78"/>
                <a:gd name="T79" fmla="*/ 66 h 154"/>
                <a:gd name="T80" fmla="*/ 72 w 78"/>
                <a:gd name="T81" fmla="*/ 77 h 154"/>
                <a:gd name="T82" fmla="*/ 78 w 78"/>
                <a:gd name="T83" fmla="*/ 82 h 154"/>
                <a:gd name="T84" fmla="*/ 78 w 78"/>
                <a:gd name="T85" fmla="*/ 95 h 154"/>
                <a:gd name="T86" fmla="*/ 72 w 78"/>
                <a:gd name="T87" fmla="*/ 100 h 154"/>
                <a:gd name="T88" fmla="*/ 78 w 78"/>
                <a:gd name="T89" fmla="*/ 107 h 154"/>
                <a:gd name="T90" fmla="*/ 72 w 78"/>
                <a:gd name="T91" fmla="*/ 112 h 154"/>
                <a:gd name="T92" fmla="*/ 78 w 78"/>
                <a:gd name="T93" fmla="*/ 118 h 154"/>
                <a:gd name="T94" fmla="*/ 72 w 78"/>
                <a:gd name="T95" fmla="*/ 125 h 154"/>
                <a:gd name="T96" fmla="*/ 66 w 78"/>
                <a:gd name="T97" fmla="*/ 130 h 154"/>
                <a:gd name="T98" fmla="*/ 66 w 78"/>
                <a:gd name="T99" fmla="*/ 130 h 154"/>
                <a:gd name="T100" fmla="*/ 60 w 78"/>
                <a:gd name="T101" fmla="*/ 136 h 154"/>
                <a:gd name="T102" fmla="*/ 54 w 78"/>
                <a:gd name="T103" fmla="*/ 142 h 154"/>
                <a:gd name="T104" fmla="*/ 49 w 78"/>
                <a:gd name="T105" fmla="*/ 148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8" h="154">
                  <a:moveTo>
                    <a:pt x="42" y="154"/>
                  </a:moveTo>
                  <a:lnTo>
                    <a:pt x="42" y="148"/>
                  </a:lnTo>
                  <a:lnTo>
                    <a:pt x="36" y="148"/>
                  </a:lnTo>
                  <a:lnTo>
                    <a:pt x="36" y="142"/>
                  </a:lnTo>
                  <a:lnTo>
                    <a:pt x="36" y="136"/>
                  </a:lnTo>
                  <a:lnTo>
                    <a:pt x="31" y="136"/>
                  </a:lnTo>
                  <a:lnTo>
                    <a:pt x="31" y="130"/>
                  </a:lnTo>
                  <a:lnTo>
                    <a:pt x="31" y="125"/>
                  </a:lnTo>
                  <a:lnTo>
                    <a:pt x="36" y="125"/>
                  </a:lnTo>
                  <a:lnTo>
                    <a:pt x="31" y="118"/>
                  </a:lnTo>
                  <a:lnTo>
                    <a:pt x="31" y="112"/>
                  </a:lnTo>
                  <a:lnTo>
                    <a:pt x="36" y="112"/>
                  </a:lnTo>
                  <a:lnTo>
                    <a:pt x="36" y="107"/>
                  </a:lnTo>
                  <a:lnTo>
                    <a:pt x="36" y="100"/>
                  </a:lnTo>
                  <a:lnTo>
                    <a:pt x="36" y="95"/>
                  </a:lnTo>
                  <a:lnTo>
                    <a:pt x="36" y="89"/>
                  </a:lnTo>
                  <a:lnTo>
                    <a:pt x="31" y="89"/>
                  </a:lnTo>
                  <a:lnTo>
                    <a:pt x="31" y="95"/>
                  </a:lnTo>
                  <a:lnTo>
                    <a:pt x="24" y="95"/>
                  </a:lnTo>
                  <a:lnTo>
                    <a:pt x="24" y="89"/>
                  </a:lnTo>
                  <a:lnTo>
                    <a:pt x="18" y="89"/>
                  </a:lnTo>
                  <a:lnTo>
                    <a:pt x="18" y="82"/>
                  </a:lnTo>
                  <a:lnTo>
                    <a:pt x="18" y="77"/>
                  </a:lnTo>
                  <a:lnTo>
                    <a:pt x="13" y="77"/>
                  </a:lnTo>
                  <a:lnTo>
                    <a:pt x="7" y="77"/>
                  </a:lnTo>
                  <a:lnTo>
                    <a:pt x="7" y="71"/>
                  </a:lnTo>
                  <a:lnTo>
                    <a:pt x="7" y="66"/>
                  </a:lnTo>
                  <a:lnTo>
                    <a:pt x="7" y="59"/>
                  </a:lnTo>
                  <a:lnTo>
                    <a:pt x="7" y="53"/>
                  </a:lnTo>
                  <a:lnTo>
                    <a:pt x="0" y="53"/>
                  </a:lnTo>
                  <a:lnTo>
                    <a:pt x="7" y="53"/>
                  </a:lnTo>
                  <a:lnTo>
                    <a:pt x="7" y="48"/>
                  </a:lnTo>
                  <a:lnTo>
                    <a:pt x="13" y="48"/>
                  </a:lnTo>
                  <a:lnTo>
                    <a:pt x="18" y="48"/>
                  </a:lnTo>
                  <a:lnTo>
                    <a:pt x="24" y="48"/>
                  </a:lnTo>
                  <a:lnTo>
                    <a:pt x="18" y="48"/>
                  </a:lnTo>
                  <a:lnTo>
                    <a:pt x="18" y="41"/>
                  </a:lnTo>
                  <a:lnTo>
                    <a:pt x="18" y="35"/>
                  </a:lnTo>
                  <a:lnTo>
                    <a:pt x="13" y="35"/>
                  </a:lnTo>
                  <a:lnTo>
                    <a:pt x="18" y="35"/>
                  </a:lnTo>
                  <a:lnTo>
                    <a:pt x="24" y="35"/>
                  </a:lnTo>
                  <a:lnTo>
                    <a:pt x="24" y="30"/>
                  </a:lnTo>
                  <a:lnTo>
                    <a:pt x="31" y="30"/>
                  </a:lnTo>
                  <a:lnTo>
                    <a:pt x="31" y="23"/>
                  </a:lnTo>
                  <a:lnTo>
                    <a:pt x="31" y="18"/>
                  </a:lnTo>
                  <a:lnTo>
                    <a:pt x="36" y="18"/>
                  </a:lnTo>
                  <a:lnTo>
                    <a:pt x="36" y="12"/>
                  </a:lnTo>
                  <a:lnTo>
                    <a:pt x="36" y="6"/>
                  </a:lnTo>
                  <a:lnTo>
                    <a:pt x="36" y="0"/>
                  </a:lnTo>
                  <a:lnTo>
                    <a:pt x="42" y="0"/>
                  </a:lnTo>
                  <a:lnTo>
                    <a:pt x="49" y="0"/>
                  </a:lnTo>
                  <a:lnTo>
                    <a:pt x="54" y="0"/>
                  </a:lnTo>
                  <a:lnTo>
                    <a:pt x="54" y="6"/>
                  </a:lnTo>
                  <a:lnTo>
                    <a:pt x="60" y="6"/>
                  </a:lnTo>
                  <a:lnTo>
                    <a:pt x="66" y="6"/>
                  </a:lnTo>
                  <a:lnTo>
                    <a:pt x="72" y="6"/>
                  </a:lnTo>
                  <a:lnTo>
                    <a:pt x="72" y="12"/>
                  </a:lnTo>
                  <a:lnTo>
                    <a:pt x="78" y="12"/>
                  </a:lnTo>
                  <a:lnTo>
                    <a:pt x="72" y="12"/>
                  </a:lnTo>
                  <a:lnTo>
                    <a:pt x="72" y="18"/>
                  </a:lnTo>
                  <a:lnTo>
                    <a:pt x="72" y="23"/>
                  </a:lnTo>
                  <a:lnTo>
                    <a:pt x="66" y="23"/>
                  </a:lnTo>
                  <a:lnTo>
                    <a:pt x="66" y="30"/>
                  </a:lnTo>
                  <a:lnTo>
                    <a:pt x="72" y="30"/>
                  </a:lnTo>
                  <a:lnTo>
                    <a:pt x="72" y="35"/>
                  </a:lnTo>
                  <a:lnTo>
                    <a:pt x="72" y="41"/>
                  </a:lnTo>
                  <a:lnTo>
                    <a:pt x="66" y="41"/>
                  </a:lnTo>
                  <a:lnTo>
                    <a:pt x="72" y="41"/>
                  </a:lnTo>
                  <a:lnTo>
                    <a:pt x="72" y="48"/>
                  </a:lnTo>
                  <a:lnTo>
                    <a:pt x="66" y="48"/>
                  </a:lnTo>
                  <a:lnTo>
                    <a:pt x="60" y="48"/>
                  </a:lnTo>
                  <a:lnTo>
                    <a:pt x="60" y="53"/>
                  </a:lnTo>
                  <a:lnTo>
                    <a:pt x="66" y="53"/>
                  </a:lnTo>
                  <a:lnTo>
                    <a:pt x="60" y="53"/>
                  </a:lnTo>
                  <a:lnTo>
                    <a:pt x="66" y="53"/>
                  </a:lnTo>
                  <a:lnTo>
                    <a:pt x="66" y="59"/>
                  </a:lnTo>
                  <a:lnTo>
                    <a:pt x="72" y="59"/>
                  </a:lnTo>
                  <a:lnTo>
                    <a:pt x="72" y="66"/>
                  </a:lnTo>
                  <a:lnTo>
                    <a:pt x="66" y="66"/>
                  </a:lnTo>
                  <a:lnTo>
                    <a:pt x="72" y="66"/>
                  </a:lnTo>
                  <a:lnTo>
                    <a:pt x="72" y="71"/>
                  </a:lnTo>
                  <a:lnTo>
                    <a:pt x="72" y="77"/>
                  </a:lnTo>
                  <a:lnTo>
                    <a:pt x="78" y="77"/>
                  </a:lnTo>
                  <a:lnTo>
                    <a:pt x="78" y="82"/>
                  </a:lnTo>
                  <a:lnTo>
                    <a:pt x="78" y="89"/>
                  </a:lnTo>
                  <a:lnTo>
                    <a:pt x="78" y="95"/>
                  </a:lnTo>
                  <a:lnTo>
                    <a:pt x="72" y="95"/>
                  </a:lnTo>
                  <a:lnTo>
                    <a:pt x="72" y="100"/>
                  </a:lnTo>
                  <a:lnTo>
                    <a:pt x="78" y="100"/>
                  </a:lnTo>
                  <a:lnTo>
                    <a:pt x="78" y="107"/>
                  </a:lnTo>
                  <a:lnTo>
                    <a:pt x="78" y="112"/>
                  </a:lnTo>
                  <a:lnTo>
                    <a:pt x="72" y="112"/>
                  </a:lnTo>
                  <a:lnTo>
                    <a:pt x="78" y="112"/>
                  </a:lnTo>
                  <a:lnTo>
                    <a:pt x="78" y="118"/>
                  </a:lnTo>
                  <a:lnTo>
                    <a:pt x="72" y="118"/>
                  </a:lnTo>
                  <a:lnTo>
                    <a:pt x="72" y="125"/>
                  </a:lnTo>
                  <a:lnTo>
                    <a:pt x="66" y="125"/>
                  </a:lnTo>
                  <a:lnTo>
                    <a:pt x="66" y="130"/>
                  </a:lnTo>
                  <a:lnTo>
                    <a:pt x="72" y="130"/>
                  </a:lnTo>
                  <a:lnTo>
                    <a:pt x="66" y="130"/>
                  </a:lnTo>
                  <a:lnTo>
                    <a:pt x="66" y="136"/>
                  </a:lnTo>
                  <a:lnTo>
                    <a:pt x="60" y="136"/>
                  </a:lnTo>
                  <a:lnTo>
                    <a:pt x="54" y="136"/>
                  </a:lnTo>
                  <a:lnTo>
                    <a:pt x="54" y="142"/>
                  </a:lnTo>
                  <a:lnTo>
                    <a:pt x="54" y="148"/>
                  </a:lnTo>
                  <a:lnTo>
                    <a:pt x="49" y="148"/>
                  </a:lnTo>
                  <a:lnTo>
                    <a:pt x="42" y="154"/>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8" name="Freeform 51">
              <a:extLst>
                <a:ext uri="{FF2B5EF4-FFF2-40B4-BE49-F238E27FC236}">
                  <a16:creationId xmlns:a16="http://schemas.microsoft.com/office/drawing/2014/main" id="{42BB66A5-C066-DEFA-BACC-425176951E70}"/>
                </a:ext>
              </a:extLst>
            </p:cNvPr>
            <p:cNvSpPr>
              <a:spLocks/>
            </p:cNvSpPr>
            <p:nvPr/>
          </p:nvSpPr>
          <p:spPr bwMode="auto">
            <a:xfrm>
              <a:off x="5827713" y="2843213"/>
              <a:ext cx="636587" cy="581025"/>
            </a:xfrm>
            <a:custGeom>
              <a:avLst/>
              <a:gdLst>
                <a:gd name="T0" fmla="*/ 189 w 401"/>
                <a:gd name="T1" fmla="*/ 71 h 366"/>
                <a:gd name="T2" fmla="*/ 206 w 401"/>
                <a:gd name="T3" fmla="*/ 59 h 366"/>
                <a:gd name="T4" fmla="*/ 231 w 401"/>
                <a:gd name="T5" fmla="*/ 54 h 366"/>
                <a:gd name="T6" fmla="*/ 254 w 401"/>
                <a:gd name="T7" fmla="*/ 48 h 366"/>
                <a:gd name="T8" fmla="*/ 265 w 401"/>
                <a:gd name="T9" fmla="*/ 30 h 366"/>
                <a:gd name="T10" fmla="*/ 283 w 401"/>
                <a:gd name="T11" fmla="*/ 18 h 366"/>
                <a:gd name="T12" fmla="*/ 295 w 401"/>
                <a:gd name="T13" fmla="*/ 0 h 366"/>
                <a:gd name="T14" fmla="*/ 319 w 401"/>
                <a:gd name="T15" fmla="*/ 7 h 366"/>
                <a:gd name="T16" fmla="*/ 324 w 401"/>
                <a:gd name="T17" fmla="*/ 30 h 366"/>
                <a:gd name="T18" fmla="*/ 354 w 401"/>
                <a:gd name="T19" fmla="*/ 30 h 366"/>
                <a:gd name="T20" fmla="*/ 378 w 401"/>
                <a:gd name="T21" fmla="*/ 42 h 366"/>
                <a:gd name="T22" fmla="*/ 378 w 401"/>
                <a:gd name="T23" fmla="*/ 84 h 366"/>
                <a:gd name="T24" fmla="*/ 378 w 401"/>
                <a:gd name="T25" fmla="*/ 113 h 366"/>
                <a:gd name="T26" fmla="*/ 396 w 401"/>
                <a:gd name="T27" fmla="*/ 125 h 366"/>
                <a:gd name="T28" fmla="*/ 383 w 401"/>
                <a:gd name="T29" fmla="*/ 136 h 366"/>
                <a:gd name="T30" fmla="*/ 383 w 401"/>
                <a:gd name="T31" fmla="*/ 154 h 366"/>
                <a:gd name="T32" fmla="*/ 389 w 401"/>
                <a:gd name="T33" fmla="*/ 177 h 366"/>
                <a:gd name="T34" fmla="*/ 366 w 401"/>
                <a:gd name="T35" fmla="*/ 189 h 366"/>
                <a:gd name="T36" fmla="*/ 348 w 401"/>
                <a:gd name="T37" fmla="*/ 189 h 366"/>
                <a:gd name="T38" fmla="*/ 342 w 401"/>
                <a:gd name="T39" fmla="*/ 207 h 366"/>
                <a:gd name="T40" fmla="*/ 331 w 401"/>
                <a:gd name="T41" fmla="*/ 213 h 366"/>
                <a:gd name="T42" fmla="*/ 331 w 401"/>
                <a:gd name="T43" fmla="*/ 231 h 366"/>
                <a:gd name="T44" fmla="*/ 319 w 401"/>
                <a:gd name="T45" fmla="*/ 236 h 366"/>
                <a:gd name="T46" fmla="*/ 306 w 401"/>
                <a:gd name="T47" fmla="*/ 254 h 366"/>
                <a:gd name="T48" fmla="*/ 319 w 401"/>
                <a:gd name="T49" fmla="*/ 272 h 366"/>
                <a:gd name="T50" fmla="*/ 331 w 401"/>
                <a:gd name="T51" fmla="*/ 290 h 366"/>
                <a:gd name="T52" fmla="*/ 313 w 401"/>
                <a:gd name="T53" fmla="*/ 302 h 366"/>
                <a:gd name="T54" fmla="*/ 301 w 401"/>
                <a:gd name="T55" fmla="*/ 320 h 366"/>
                <a:gd name="T56" fmla="*/ 295 w 401"/>
                <a:gd name="T57" fmla="*/ 343 h 366"/>
                <a:gd name="T58" fmla="*/ 283 w 401"/>
                <a:gd name="T59" fmla="*/ 361 h 366"/>
                <a:gd name="T60" fmla="*/ 265 w 401"/>
                <a:gd name="T61" fmla="*/ 361 h 366"/>
                <a:gd name="T62" fmla="*/ 247 w 401"/>
                <a:gd name="T63" fmla="*/ 343 h 366"/>
                <a:gd name="T64" fmla="*/ 242 w 401"/>
                <a:gd name="T65" fmla="*/ 337 h 366"/>
                <a:gd name="T66" fmla="*/ 218 w 401"/>
                <a:gd name="T67" fmla="*/ 331 h 366"/>
                <a:gd name="T68" fmla="*/ 189 w 401"/>
                <a:gd name="T69" fmla="*/ 331 h 366"/>
                <a:gd name="T70" fmla="*/ 159 w 401"/>
                <a:gd name="T71" fmla="*/ 331 h 366"/>
                <a:gd name="T72" fmla="*/ 130 w 401"/>
                <a:gd name="T73" fmla="*/ 331 h 366"/>
                <a:gd name="T74" fmla="*/ 100 w 401"/>
                <a:gd name="T75" fmla="*/ 325 h 366"/>
                <a:gd name="T76" fmla="*/ 82 w 401"/>
                <a:gd name="T77" fmla="*/ 343 h 366"/>
                <a:gd name="T78" fmla="*/ 59 w 401"/>
                <a:gd name="T79" fmla="*/ 337 h 366"/>
                <a:gd name="T80" fmla="*/ 41 w 401"/>
                <a:gd name="T81" fmla="*/ 325 h 366"/>
                <a:gd name="T82" fmla="*/ 35 w 401"/>
                <a:gd name="T83" fmla="*/ 302 h 366"/>
                <a:gd name="T84" fmla="*/ 35 w 401"/>
                <a:gd name="T85" fmla="*/ 272 h 366"/>
                <a:gd name="T86" fmla="*/ 12 w 401"/>
                <a:gd name="T87" fmla="*/ 266 h 366"/>
                <a:gd name="T88" fmla="*/ 0 w 401"/>
                <a:gd name="T89" fmla="*/ 248 h 366"/>
                <a:gd name="T90" fmla="*/ 0 w 401"/>
                <a:gd name="T91" fmla="*/ 219 h 366"/>
                <a:gd name="T92" fmla="*/ 17 w 401"/>
                <a:gd name="T93" fmla="*/ 207 h 366"/>
                <a:gd name="T94" fmla="*/ 35 w 401"/>
                <a:gd name="T95" fmla="*/ 195 h 366"/>
                <a:gd name="T96" fmla="*/ 53 w 401"/>
                <a:gd name="T97" fmla="*/ 184 h 366"/>
                <a:gd name="T98" fmla="*/ 65 w 401"/>
                <a:gd name="T99" fmla="*/ 166 h 366"/>
                <a:gd name="T100" fmla="*/ 82 w 401"/>
                <a:gd name="T101" fmla="*/ 154 h 366"/>
                <a:gd name="T102" fmla="*/ 107 w 401"/>
                <a:gd name="T103" fmla="*/ 148 h 366"/>
                <a:gd name="T104" fmla="*/ 112 w 401"/>
                <a:gd name="T105" fmla="*/ 125 h 366"/>
                <a:gd name="T106" fmla="*/ 141 w 401"/>
                <a:gd name="T107" fmla="*/ 125 h 366"/>
                <a:gd name="T108" fmla="*/ 154 w 401"/>
                <a:gd name="T109" fmla="*/ 107 h 366"/>
                <a:gd name="T110" fmla="*/ 165 w 401"/>
                <a:gd name="T111" fmla="*/ 8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1" h="366">
                  <a:moveTo>
                    <a:pt x="177" y="84"/>
                  </a:moveTo>
                  <a:lnTo>
                    <a:pt x="177" y="77"/>
                  </a:lnTo>
                  <a:lnTo>
                    <a:pt x="183" y="77"/>
                  </a:lnTo>
                  <a:lnTo>
                    <a:pt x="189" y="77"/>
                  </a:lnTo>
                  <a:lnTo>
                    <a:pt x="189" y="71"/>
                  </a:lnTo>
                  <a:lnTo>
                    <a:pt x="195" y="71"/>
                  </a:lnTo>
                  <a:lnTo>
                    <a:pt x="195" y="66"/>
                  </a:lnTo>
                  <a:lnTo>
                    <a:pt x="200" y="66"/>
                  </a:lnTo>
                  <a:lnTo>
                    <a:pt x="206" y="66"/>
                  </a:lnTo>
                  <a:lnTo>
                    <a:pt x="206" y="59"/>
                  </a:lnTo>
                  <a:lnTo>
                    <a:pt x="206" y="54"/>
                  </a:lnTo>
                  <a:lnTo>
                    <a:pt x="213" y="54"/>
                  </a:lnTo>
                  <a:lnTo>
                    <a:pt x="218" y="54"/>
                  </a:lnTo>
                  <a:lnTo>
                    <a:pt x="224" y="54"/>
                  </a:lnTo>
                  <a:lnTo>
                    <a:pt x="231" y="54"/>
                  </a:lnTo>
                  <a:lnTo>
                    <a:pt x="236" y="54"/>
                  </a:lnTo>
                  <a:lnTo>
                    <a:pt x="242" y="54"/>
                  </a:lnTo>
                  <a:lnTo>
                    <a:pt x="247" y="54"/>
                  </a:lnTo>
                  <a:lnTo>
                    <a:pt x="247" y="48"/>
                  </a:lnTo>
                  <a:lnTo>
                    <a:pt x="254" y="48"/>
                  </a:lnTo>
                  <a:lnTo>
                    <a:pt x="254" y="42"/>
                  </a:lnTo>
                  <a:lnTo>
                    <a:pt x="254" y="36"/>
                  </a:lnTo>
                  <a:lnTo>
                    <a:pt x="260" y="36"/>
                  </a:lnTo>
                  <a:lnTo>
                    <a:pt x="260" y="30"/>
                  </a:lnTo>
                  <a:lnTo>
                    <a:pt x="265" y="30"/>
                  </a:lnTo>
                  <a:lnTo>
                    <a:pt x="265" y="25"/>
                  </a:lnTo>
                  <a:lnTo>
                    <a:pt x="272" y="25"/>
                  </a:lnTo>
                  <a:lnTo>
                    <a:pt x="272" y="18"/>
                  </a:lnTo>
                  <a:lnTo>
                    <a:pt x="277" y="18"/>
                  </a:lnTo>
                  <a:lnTo>
                    <a:pt x="283" y="18"/>
                  </a:lnTo>
                  <a:lnTo>
                    <a:pt x="283" y="12"/>
                  </a:lnTo>
                  <a:lnTo>
                    <a:pt x="290" y="12"/>
                  </a:lnTo>
                  <a:lnTo>
                    <a:pt x="295" y="12"/>
                  </a:lnTo>
                  <a:lnTo>
                    <a:pt x="295" y="7"/>
                  </a:lnTo>
                  <a:lnTo>
                    <a:pt x="295" y="0"/>
                  </a:lnTo>
                  <a:lnTo>
                    <a:pt x="301" y="0"/>
                  </a:lnTo>
                  <a:lnTo>
                    <a:pt x="306" y="0"/>
                  </a:lnTo>
                  <a:lnTo>
                    <a:pt x="313" y="0"/>
                  </a:lnTo>
                  <a:lnTo>
                    <a:pt x="319" y="0"/>
                  </a:lnTo>
                  <a:lnTo>
                    <a:pt x="319" y="7"/>
                  </a:lnTo>
                  <a:lnTo>
                    <a:pt x="319" y="12"/>
                  </a:lnTo>
                  <a:lnTo>
                    <a:pt x="319" y="18"/>
                  </a:lnTo>
                  <a:lnTo>
                    <a:pt x="319" y="25"/>
                  </a:lnTo>
                  <a:lnTo>
                    <a:pt x="319" y="30"/>
                  </a:lnTo>
                  <a:lnTo>
                    <a:pt x="324" y="30"/>
                  </a:lnTo>
                  <a:lnTo>
                    <a:pt x="331" y="30"/>
                  </a:lnTo>
                  <a:lnTo>
                    <a:pt x="337" y="30"/>
                  </a:lnTo>
                  <a:lnTo>
                    <a:pt x="342" y="30"/>
                  </a:lnTo>
                  <a:lnTo>
                    <a:pt x="348" y="30"/>
                  </a:lnTo>
                  <a:lnTo>
                    <a:pt x="354" y="30"/>
                  </a:lnTo>
                  <a:lnTo>
                    <a:pt x="360" y="30"/>
                  </a:lnTo>
                  <a:lnTo>
                    <a:pt x="366" y="30"/>
                  </a:lnTo>
                  <a:lnTo>
                    <a:pt x="372" y="30"/>
                  </a:lnTo>
                  <a:lnTo>
                    <a:pt x="378" y="30"/>
                  </a:lnTo>
                  <a:lnTo>
                    <a:pt x="378" y="42"/>
                  </a:lnTo>
                  <a:lnTo>
                    <a:pt x="378" y="48"/>
                  </a:lnTo>
                  <a:lnTo>
                    <a:pt x="378" y="54"/>
                  </a:lnTo>
                  <a:lnTo>
                    <a:pt x="378" y="59"/>
                  </a:lnTo>
                  <a:lnTo>
                    <a:pt x="378" y="66"/>
                  </a:lnTo>
                  <a:lnTo>
                    <a:pt x="378" y="84"/>
                  </a:lnTo>
                  <a:lnTo>
                    <a:pt x="378" y="89"/>
                  </a:lnTo>
                  <a:lnTo>
                    <a:pt x="378" y="95"/>
                  </a:lnTo>
                  <a:lnTo>
                    <a:pt x="378" y="101"/>
                  </a:lnTo>
                  <a:lnTo>
                    <a:pt x="378" y="107"/>
                  </a:lnTo>
                  <a:lnTo>
                    <a:pt x="378" y="113"/>
                  </a:lnTo>
                  <a:lnTo>
                    <a:pt x="383" y="113"/>
                  </a:lnTo>
                  <a:lnTo>
                    <a:pt x="389" y="113"/>
                  </a:lnTo>
                  <a:lnTo>
                    <a:pt x="389" y="118"/>
                  </a:lnTo>
                  <a:lnTo>
                    <a:pt x="396" y="118"/>
                  </a:lnTo>
                  <a:lnTo>
                    <a:pt x="396" y="125"/>
                  </a:lnTo>
                  <a:lnTo>
                    <a:pt x="401" y="130"/>
                  </a:lnTo>
                  <a:lnTo>
                    <a:pt x="401" y="136"/>
                  </a:lnTo>
                  <a:lnTo>
                    <a:pt x="396" y="136"/>
                  </a:lnTo>
                  <a:lnTo>
                    <a:pt x="389" y="136"/>
                  </a:lnTo>
                  <a:lnTo>
                    <a:pt x="383" y="136"/>
                  </a:lnTo>
                  <a:lnTo>
                    <a:pt x="383" y="143"/>
                  </a:lnTo>
                  <a:lnTo>
                    <a:pt x="383" y="148"/>
                  </a:lnTo>
                  <a:lnTo>
                    <a:pt x="389" y="148"/>
                  </a:lnTo>
                  <a:lnTo>
                    <a:pt x="383" y="148"/>
                  </a:lnTo>
                  <a:lnTo>
                    <a:pt x="383" y="154"/>
                  </a:lnTo>
                  <a:lnTo>
                    <a:pt x="383" y="160"/>
                  </a:lnTo>
                  <a:lnTo>
                    <a:pt x="389" y="160"/>
                  </a:lnTo>
                  <a:lnTo>
                    <a:pt x="389" y="166"/>
                  </a:lnTo>
                  <a:lnTo>
                    <a:pt x="389" y="172"/>
                  </a:lnTo>
                  <a:lnTo>
                    <a:pt x="389" y="177"/>
                  </a:lnTo>
                  <a:lnTo>
                    <a:pt x="383" y="177"/>
                  </a:lnTo>
                  <a:lnTo>
                    <a:pt x="378" y="177"/>
                  </a:lnTo>
                  <a:lnTo>
                    <a:pt x="378" y="184"/>
                  </a:lnTo>
                  <a:lnTo>
                    <a:pt x="372" y="184"/>
                  </a:lnTo>
                  <a:lnTo>
                    <a:pt x="366" y="189"/>
                  </a:lnTo>
                  <a:lnTo>
                    <a:pt x="360" y="189"/>
                  </a:lnTo>
                  <a:lnTo>
                    <a:pt x="354" y="189"/>
                  </a:lnTo>
                  <a:lnTo>
                    <a:pt x="354" y="184"/>
                  </a:lnTo>
                  <a:lnTo>
                    <a:pt x="348" y="184"/>
                  </a:lnTo>
                  <a:lnTo>
                    <a:pt x="348" y="189"/>
                  </a:lnTo>
                  <a:lnTo>
                    <a:pt x="348" y="195"/>
                  </a:lnTo>
                  <a:lnTo>
                    <a:pt x="354" y="195"/>
                  </a:lnTo>
                  <a:lnTo>
                    <a:pt x="348" y="202"/>
                  </a:lnTo>
                  <a:lnTo>
                    <a:pt x="348" y="207"/>
                  </a:lnTo>
                  <a:lnTo>
                    <a:pt x="342" y="207"/>
                  </a:lnTo>
                  <a:lnTo>
                    <a:pt x="342" y="213"/>
                  </a:lnTo>
                  <a:lnTo>
                    <a:pt x="342" y="207"/>
                  </a:lnTo>
                  <a:lnTo>
                    <a:pt x="337" y="207"/>
                  </a:lnTo>
                  <a:lnTo>
                    <a:pt x="331" y="207"/>
                  </a:lnTo>
                  <a:lnTo>
                    <a:pt x="331" y="213"/>
                  </a:lnTo>
                  <a:lnTo>
                    <a:pt x="331" y="219"/>
                  </a:lnTo>
                  <a:lnTo>
                    <a:pt x="324" y="219"/>
                  </a:lnTo>
                  <a:lnTo>
                    <a:pt x="324" y="225"/>
                  </a:lnTo>
                  <a:lnTo>
                    <a:pt x="331" y="225"/>
                  </a:lnTo>
                  <a:lnTo>
                    <a:pt x="331" y="231"/>
                  </a:lnTo>
                  <a:lnTo>
                    <a:pt x="331" y="236"/>
                  </a:lnTo>
                  <a:lnTo>
                    <a:pt x="331" y="243"/>
                  </a:lnTo>
                  <a:lnTo>
                    <a:pt x="324" y="243"/>
                  </a:lnTo>
                  <a:lnTo>
                    <a:pt x="319" y="243"/>
                  </a:lnTo>
                  <a:lnTo>
                    <a:pt x="319" y="236"/>
                  </a:lnTo>
                  <a:lnTo>
                    <a:pt x="313" y="236"/>
                  </a:lnTo>
                  <a:lnTo>
                    <a:pt x="313" y="243"/>
                  </a:lnTo>
                  <a:lnTo>
                    <a:pt x="306" y="243"/>
                  </a:lnTo>
                  <a:lnTo>
                    <a:pt x="306" y="248"/>
                  </a:lnTo>
                  <a:lnTo>
                    <a:pt x="306" y="254"/>
                  </a:lnTo>
                  <a:lnTo>
                    <a:pt x="306" y="261"/>
                  </a:lnTo>
                  <a:lnTo>
                    <a:pt x="313" y="261"/>
                  </a:lnTo>
                  <a:lnTo>
                    <a:pt x="313" y="266"/>
                  </a:lnTo>
                  <a:lnTo>
                    <a:pt x="319" y="266"/>
                  </a:lnTo>
                  <a:lnTo>
                    <a:pt x="319" y="272"/>
                  </a:lnTo>
                  <a:lnTo>
                    <a:pt x="319" y="278"/>
                  </a:lnTo>
                  <a:lnTo>
                    <a:pt x="324" y="278"/>
                  </a:lnTo>
                  <a:lnTo>
                    <a:pt x="324" y="284"/>
                  </a:lnTo>
                  <a:lnTo>
                    <a:pt x="331" y="284"/>
                  </a:lnTo>
                  <a:lnTo>
                    <a:pt x="331" y="290"/>
                  </a:lnTo>
                  <a:lnTo>
                    <a:pt x="331" y="295"/>
                  </a:lnTo>
                  <a:lnTo>
                    <a:pt x="324" y="295"/>
                  </a:lnTo>
                  <a:lnTo>
                    <a:pt x="319" y="295"/>
                  </a:lnTo>
                  <a:lnTo>
                    <a:pt x="319" y="302"/>
                  </a:lnTo>
                  <a:lnTo>
                    <a:pt x="313" y="302"/>
                  </a:lnTo>
                  <a:lnTo>
                    <a:pt x="313" y="307"/>
                  </a:lnTo>
                  <a:lnTo>
                    <a:pt x="306" y="307"/>
                  </a:lnTo>
                  <a:lnTo>
                    <a:pt x="306" y="313"/>
                  </a:lnTo>
                  <a:lnTo>
                    <a:pt x="301" y="313"/>
                  </a:lnTo>
                  <a:lnTo>
                    <a:pt x="301" y="320"/>
                  </a:lnTo>
                  <a:lnTo>
                    <a:pt x="301" y="325"/>
                  </a:lnTo>
                  <a:lnTo>
                    <a:pt x="301" y="331"/>
                  </a:lnTo>
                  <a:lnTo>
                    <a:pt x="301" y="337"/>
                  </a:lnTo>
                  <a:lnTo>
                    <a:pt x="295" y="337"/>
                  </a:lnTo>
                  <a:lnTo>
                    <a:pt x="295" y="343"/>
                  </a:lnTo>
                  <a:lnTo>
                    <a:pt x="295" y="349"/>
                  </a:lnTo>
                  <a:lnTo>
                    <a:pt x="295" y="354"/>
                  </a:lnTo>
                  <a:lnTo>
                    <a:pt x="295" y="361"/>
                  </a:lnTo>
                  <a:lnTo>
                    <a:pt x="290" y="361"/>
                  </a:lnTo>
                  <a:lnTo>
                    <a:pt x="283" y="361"/>
                  </a:lnTo>
                  <a:lnTo>
                    <a:pt x="277" y="361"/>
                  </a:lnTo>
                  <a:lnTo>
                    <a:pt x="277" y="366"/>
                  </a:lnTo>
                  <a:lnTo>
                    <a:pt x="272" y="366"/>
                  </a:lnTo>
                  <a:lnTo>
                    <a:pt x="272" y="361"/>
                  </a:lnTo>
                  <a:lnTo>
                    <a:pt x="265" y="361"/>
                  </a:lnTo>
                  <a:lnTo>
                    <a:pt x="265" y="354"/>
                  </a:lnTo>
                  <a:lnTo>
                    <a:pt x="260" y="354"/>
                  </a:lnTo>
                  <a:lnTo>
                    <a:pt x="260" y="349"/>
                  </a:lnTo>
                  <a:lnTo>
                    <a:pt x="254" y="349"/>
                  </a:lnTo>
                  <a:lnTo>
                    <a:pt x="247" y="343"/>
                  </a:lnTo>
                  <a:lnTo>
                    <a:pt x="247" y="337"/>
                  </a:lnTo>
                  <a:lnTo>
                    <a:pt x="242" y="337"/>
                  </a:lnTo>
                  <a:lnTo>
                    <a:pt x="242" y="343"/>
                  </a:lnTo>
                  <a:lnTo>
                    <a:pt x="236" y="337"/>
                  </a:lnTo>
                  <a:lnTo>
                    <a:pt x="242" y="337"/>
                  </a:lnTo>
                  <a:lnTo>
                    <a:pt x="242" y="331"/>
                  </a:lnTo>
                  <a:lnTo>
                    <a:pt x="236" y="331"/>
                  </a:lnTo>
                  <a:lnTo>
                    <a:pt x="231" y="331"/>
                  </a:lnTo>
                  <a:lnTo>
                    <a:pt x="224" y="331"/>
                  </a:lnTo>
                  <a:lnTo>
                    <a:pt x="218" y="331"/>
                  </a:lnTo>
                  <a:lnTo>
                    <a:pt x="213" y="331"/>
                  </a:lnTo>
                  <a:lnTo>
                    <a:pt x="206" y="331"/>
                  </a:lnTo>
                  <a:lnTo>
                    <a:pt x="200" y="331"/>
                  </a:lnTo>
                  <a:lnTo>
                    <a:pt x="195" y="331"/>
                  </a:lnTo>
                  <a:lnTo>
                    <a:pt x="189" y="331"/>
                  </a:lnTo>
                  <a:lnTo>
                    <a:pt x="183" y="331"/>
                  </a:lnTo>
                  <a:lnTo>
                    <a:pt x="177" y="331"/>
                  </a:lnTo>
                  <a:lnTo>
                    <a:pt x="171" y="331"/>
                  </a:lnTo>
                  <a:lnTo>
                    <a:pt x="165" y="331"/>
                  </a:lnTo>
                  <a:lnTo>
                    <a:pt x="159" y="331"/>
                  </a:lnTo>
                  <a:lnTo>
                    <a:pt x="154" y="331"/>
                  </a:lnTo>
                  <a:lnTo>
                    <a:pt x="148" y="331"/>
                  </a:lnTo>
                  <a:lnTo>
                    <a:pt x="141" y="331"/>
                  </a:lnTo>
                  <a:lnTo>
                    <a:pt x="136" y="331"/>
                  </a:lnTo>
                  <a:lnTo>
                    <a:pt x="130" y="331"/>
                  </a:lnTo>
                  <a:lnTo>
                    <a:pt x="123" y="331"/>
                  </a:lnTo>
                  <a:lnTo>
                    <a:pt x="118" y="331"/>
                  </a:lnTo>
                  <a:lnTo>
                    <a:pt x="112" y="331"/>
                  </a:lnTo>
                  <a:lnTo>
                    <a:pt x="107" y="331"/>
                  </a:lnTo>
                  <a:lnTo>
                    <a:pt x="100" y="325"/>
                  </a:lnTo>
                  <a:lnTo>
                    <a:pt x="94" y="325"/>
                  </a:lnTo>
                  <a:lnTo>
                    <a:pt x="89" y="325"/>
                  </a:lnTo>
                  <a:lnTo>
                    <a:pt x="82" y="325"/>
                  </a:lnTo>
                  <a:lnTo>
                    <a:pt x="82" y="331"/>
                  </a:lnTo>
                  <a:lnTo>
                    <a:pt x="82" y="343"/>
                  </a:lnTo>
                  <a:lnTo>
                    <a:pt x="77" y="343"/>
                  </a:lnTo>
                  <a:lnTo>
                    <a:pt x="77" y="337"/>
                  </a:lnTo>
                  <a:lnTo>
                    <a:pt x="71" y="337"/>
                  </a:lnTo>
                  <a:lnTo>
                    <a:pt x="65" y="337"/>
                  </a:lnTo>
                  <a:lnTo>
                    <a:pt x="59" y="337"/>
                  </a:lnTo>
                  <a:lnTo>
                    <a:pt x="59" y="331"/>
                  </a:lnTo>
                  <a:lnTo>
                    <a:pt x="53" y="331"/>
                  </a:lnTo>
                  <a:lnTo>
                    <a:pt x="53" y="325"/>
                  </a:lnTo>
                  <a:lnTo>
                    <a:pt x="48" y="325"/>
                  </a:lnTo>
                  <a:lnTo>
                    <a:pt x="41" y="325"/>
                  </a:lnTo>
                  <a:lnTo>
                    <a:pt x="41" y="320"/>
                  </a:lnTo>
                  <a:lnTo>
                    <a:pt x="41" y="313"/>
                  </a:lnTo>
                  <a:lnTo>
                    <a:pt x="41" y="307"/>
                  </a:lnTo>
                  <a:lnTo>
                    <a:pt x="35" y="307"/>
                  </a:lnTo>
                  <a:lnTo>
                    <a:pt x="35" y="302"/>
                  </a:lnTo>
                  <a:lnTo>
                    <a:pt x="35" y="295"/>
                  </a:lnTo>
                  <a:lnTo>
                    <a:pt x="35" y="290"/>
                  </a:lnTo>
                  <a:lnTo>
                    <a:pt x="35" y="284"/>
                  </a:lnTo>
                  <a:lnTo>
                    <a:pt x="35" y="278"/>
                  </a:lnTo>
                  <a:lnTo>
                    <a:pt x="35" y="272"/>
                  </a:lnTo>
                  <a:lnTo>
                    <a:pt x="35" y="266"/>
                  </a:lnTo>
                  <a:lnTo>
                    <a:pt x="30" y="266"/>
                  </a:lnTo>
                  <a:lnTo>
                    <a:pt x="24" y="266"/>
                  </a:lnTo>
                  <a:lnTo>
                    <a:pt x="17" y="266"/>
                  </a:lnTo>
                  <a:lnTo>
                    <a:pt x="12" y="266"/>
                  </a:lnTo>
                  <a:lnTo>
                    <a:pt x="12" y="261"/>
                  </a:lnTo>
                  <a:lnTo>
                    <a:pt x="6" y="261"/>
                  </a:lnTo>
                  <a:lnTo>
                    <a:pt x="0" y="261"/>
                  </a:lnTo>
                  <a:lnTo>
                    <a:pt x="0" y="254"/>
                  </a:lnTo>
                  <a:lnTo>
                    <a:pt x="0" y="248"/>
                  </a:lnTo>
                  <a:lnTo>
                    <a:pt x="0" y="243"/>
                  </a:lnTo>
                  <a:lnTo>
                    <a:pt x="0" y="236"/>
                  </a:lnTo>
                  <a:lnTo>
                    <a:pt x="0" y="231"/>
                  </a:lnTo>
                  <a:lnTo>
                    <a:pt x="0" y="225"/>
                  </a:lnTo>
                  <a:lnTo>
                    <a:pt x="0" y="219"/>
                  </a:lnTo>
                  <a:lnTo>
                    <a:pt x="0" y="213"/>
                  </a:lnTo>
                  <a:lnTo>
                    <a:pt x="0" y="207"/>
                  </a:lnTo>
                  <a:lnTo>
                    <a:pt x="6" y="207"/>
                  </a:lnTo>
                  <a:lnTo>
                    <a:pt x="12" y="207"/>
                  </a:lnTo>
                  <a:lnTo>
                    <a:pt x="17" y="207"/>
                  </a:lnTo>
                  <a:lnTo>
                    <a:pt x="24" y="207"/>
                  </a:lnTo>
                  <a:lnTo>
                    <a:pt x="24" y="202"/>
                  </a:lnTo>
                  <a:lnTo>
                    <a:pt x="30" y="202"/>
                  </a:lnTo>
                  <a:lnTo>
                    <a:pt x="30" y="195"/>
                  </a:lnTo>
                  <a:lnTo>
                    <a:pt x="35" y="195"/>
                  </a:lnTo>
                  <a:lnTo>
                    <a:pt x="35" y="189"/>
                  </a:lnTo>
                  <a:lnTo>
                    <a:pt x="41" y="189"/>
                  </a:lnTo>
                  <a:lnTo>
                    <a:pt x="48" y="189"/>
                  </a:lnTo>
                  <a:lnTo>
                    <a:pt x="53" y="189"/>
                  </a:lnTo>
                  <a:lnTo>
                    <a:pt x="53" y="184"/>
                  </a:lnTo>
                  <a:lnTo>
                    <a:pt x="59" y="184"/>
                  </a:lnTo>
                  <a:lnTo>
                    <a:pt x="59" y="177"/>
                  </a:lnTo>
                  <a:lnTo>
                    <a:pt x="59" y="172"/>
                  </a:lnTo>
                  <a:lnTo>
                    <a:pt x="65" y="172"/>
                  </a:lnTo>
                  <a:lnTo>
                    <a:pt x="65" y="166"/>
                  </a:lnTo>
                  <a:lnTo>
                    <a:pt x="71" y="166"/>
                  </a:lnTo>
                  <a:lnTo>
                    <a:pt x="71" y="160"/>
                  </a:lnTo>
                  <a:lnTo>
                    <a:pt x="77" y="160"/>
                  </a:lnTo>
                  <a:lnTo>
                    <a:pt x="77" y="154"/>
                  </a:lnTo>
                  <a:lnTo>
                    <a:pt x="82" y="154"/>
                  </a:lnTo>
                  <a:lnTo>
                    <a:pt x="82" y="148"/>
                  </a:lnTo>
                  <a:lnTo>
                    <a:pt x="89" y="148"/>
                  </a:lnTo>
                  <a:lnTo>
                    <a:pt x="94" y="148"/>
                  </a:lnTo>
                  <a:lnTo>
                    <a:pt x="100" y="148"/>
                  </a:lnTo>
                  <a:lnTo>
                    <a:pt x="107" y="148"/>
                  </a:lnTo>
                  <a:lnTo>
                    <a:pt x="112" y="148"/>
                  </a:lnTo>
                  <a:lnTo>
                    <a:pt x="112" y="143"/>
                  </a:lnTo>
                  <a:lnTo>
                    <a:pt x="112" y="136"/>
                  </a:lnTo>
                  <a:lnTo>
                    <a:pt x="112" y="130"/>
                  </a:lnTo>
                  <a:lnTo>
                    <a:pt x="112" y="125"/>
                  </a:lnTo>
                  <a:lnTo>
                    <a:pt x="118" y="125"/>
                  </a:lnTo>
                  <a:lnTo>
                    <a:pt x="123" y="125"/>
                  </a:lnTo>
                  <a:lnTo>
                    <a:pt x="130" y="125"/>
                  </a:lnTo>
                  <a:lnTo>
                    <a:pt x="136" y="125"/>
                  </a:lnTo>
                  <a:lnTo>
                    <a:pt x="141" y="125"/>
                  </a:lnTo>
                  <a:lnTo>
                    <a:pt x="141" y="118"/>
                  </a:lnTo>
                  <a:lnTo>
                    <a:pt x="141" y="113"/>
                  </a:lnTo>
                  <a:lnTo>
                    <a:pt x="141" y="107"/>
                  </a:lnTo>
                  <a:lnTo>
                    <a:pt x="148" y="107"/>
                  </a:lnTo>
                  <a:lnTo>
                    <a:pt x="154" y="107"/>
                  </a:lnTo>
                  <a:lnTo>
                    <a:pt x="154" y="101"/>
                  </a:lnTo>
                  <a:lnTo>
                    <a:pt x="159" y="101"/>
                  </a:lnTo>
                  <a:lnTo>
                    <a:pt x="159" y="95"/>
                  </a:lnTo>
                  <a:lnTo>
                    <a:pt x="159" y="89"/>
                  </a:lnTo>
                  <a:lnTo>
                    <a:pt x="165" y="89"/>
                  </a:lnTo>
                  <a:lnTo>
                    <a:pt x="171" y="89"/>
                  </a:lnTo>
                  <a:lnTo>
                    <a:pt x="177" y="89"/>
                  </a:lnTo>
                  <a:lnTo>
                    <a:pt x="177" y="84"/>
                  </a:lnTo>
                  <a:close/>
                </a:path>
              </a:pathLst>
            </a:custGeom>
            <a:solidFill>
              <a:srgbClr val="F4B1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0" name="Freeform 52">
              <a:extLst>
                <a:ext uri="{FF2B5EF4-FFF2-40B4-BE49-F238E27FC236}">
                  <a16:creationId xmlns:a16="http://schemas.microsoft.com/office/drawing/2014/main" id="{B57EA575-22D1-9CB0-B623-225EC92925F2}"/>
                </a:ext>
              </a:extLst>
            </p:cNvPr>
            <p:cNvSpPr>
              <a:spLocks/>
            </p:cNvSpPr>
            <p:nvPr/>
          </p:nvSpPr>
          <p:spPr bwMode="auto">
            <a:xfrm>
              <a:off x="5827713" y="2843213"/>
              <a:ext cx="636587" cy="581025"/>
            </a:xfrm>
            <a:custGeom>
              <a:avLst/>
              <a:gdLst>
                <a:gd name="T0" fmla="*/ 189 w 401"/>
                <a:gd name="T1" fmla="*/ 71 h 366"/>
                <a:gd name="T2" fmla="*/ 206 w 401"/>
                <a:gd name="T3" fmla="*/ 59 h 366"/>
                <a:gd name="T4" fmla="*/ 231 w 401"/>
                <a:gd name="T5" fmla="*/ 54 h 366"/>
                <a:gd name="T6" fmla="*/ 254 w 401"/>
                <a:gd name="T7" fmla="*/ 48 h 366"/>
                <a:gd name="T8" fmla="*/ 265 w 401"/>
                <a:gd name="T9" fmla="*/ 30 h 366"/>
                <a:gd name="T10" fmla="*/ 283 w 401"/>
                <a:gd name="T11" fmla="*/ 18 h 366"/>
                <a:gd name="T12" fmla="*/ 295 w 401"/>
                <a:gd name="T13" fmla="*/ 0 h 366"/>
                <a:gd name="T14" fmla="*/ 319 w 401"/>
                <a:gd name="T15" fmla="*/ 7 h 366"/>
                <a:gd name="T16" fmla="*/ 324 w 401"/>
                <a:gd name="T17" fmla="*/ 30 h 366"/>
                <a:gd name="T18" fmla="*/ 354 w 401"/>
                <a:gd name="T19" fmla="*/ 30 h 366"/>
                <a:gd name="T20" fmla="*/ 378 w 401"/>
                <a:gd name="T21" fmla="*/ 42 h 366"/>
                <a:gd name="T22" fmla="*/ 378 w 401"/>
                <a:gd name="T23" fmla="*/ 84 h 366"/>
                <a:gd name="T24" fmla="*/ 378 w 401"/>
                <a:gd name="T25" fmla="*/ 113 h 366"/>
                <a:gd name="T26" fmla="*/ 396 w 401"/>
                <a:gd name="T27" fmla="*/ 125 h 366"/>
                <a:gd name="T28" fmla="*/ 383 w 401"/>
                <a:gd name="T29" fmla="*/ 136 h 366"/>
                <a:gd name="T30" fmla="*/ 383 w 401"/>
                <a:gd name="T31" fmla="*/ 154 h 366"/>
                <a:gd name="T32" fmla="*/ 389 w 401"/>
                <a:gd name="T33" fmla="*/ 177 h 366"/>
                <a:gd name="T34" fmla="*/ 366 w 401"/>
                <a:gd name="T35" fmla="*/ 189 h 366"/>
                <a:gd name="T36" fmla="*/ 348 w 401"/>
                <a:gd name="T37" fmla="*/ 189 h 366"/>
                <a:gd name="T38" fmla="*/ 342 w 401"/>
                <a:gd name="T39" fmla="*/ 207 h 366"/>
                <a:gd name="T40" fmla="*/ 331 w 401"/>
                <a:gd name="T41" fmla="*/ 213 h 366"/>
                <a:gd name="T42" fmla="*/ 331 w 401"/>
                <a:gd name="T43" fmla="*/ 231 h 366"/>
                <a:gd name="T44" fmla="*/ 319 w 401"/>
                <a:gd name="T45" fmla="*/ 236 h 366"/>
                <a:gd name="T46" fmla="*/ 306 w 401"/>
                <a:gd name="T47" fmla="*/ 254 h 366"/>
                <a:gd name="T48" fmla="*/ 319 w 401"/>
                <a:gd name="T49" fmla="*/ 272 h 366"/>
                <a:gd name="T50" fmla="*/ 331 w 401"/>
                <a:gd name="T51" fmla="*/ 290 h 366"/>
                <a:gd name="T52" fmla="*/ 313 w 401"/>
                <a:gd name="T53" fmla="*/ 302 h 366"/>
                <a:gd name="T54" fmla="*/ 301 w 401"/>
                <a:gd name="T55" fmla="*/ 320 h 366"/>
                <a:gd name="T56" fmla="*/ 295 w 401"/>
                <a:gd name="T57" fmla="*/ 343 h 366"/>
                <a:gd name="T58" fmla="*/ 283 w 401"/>
                <a:gd name="T59" fmla="*/ 361 h 366"/>
                <a:gd name="T60" fmla="*/ 265 w 401"/>
                <a:gd name="T61" fmla="*/ 361 h 366"/>
                <a:gd name="T62" fmla="*/ 247 w 401"/>
                <a:gd name="T63" fmla="*/ 343 h 366"/>
                <a:gd name="T64" fmla="*/ 242 w 401"/>
                <a:gd name="T65" fmla="*/ 337 h 366"/>
                <a:gd name="T66" fmla="*/ 218 w 401"/>
                <a:gd name="T67" fmla="*/ 331 h 366"/>
                <a:gd name="T68" fmla="*/ 189 w 401"/>
                <a:gd name="T69" fmla="*/ 331 h 366"/>
                <a:gd name="T70" fmla="*/ 159 w 401"/>
                <a:gd name="T71" fmla="*/ 331 h 366"/>
                <a:gd name="T72" fmla="*/ 130 w 401"/>
                <a:gd name="T73" fmla="*/ 331 h 366"/>
                <a:gd name="T74" fmla="*/ 100 w 401"/>
                <a:gd name="T75" fmla="*/ 325 h 366"/>
                <a:gd name="T76" fmla="*/ 82 w 401"/>
                <a:gd name="T77" fmla="*/ 343 h 366"/>
                <a:gd name="T78" fmla="*/ 59 w 401"/>
                <a:gd name="T79" fmla="*/ 337 h 366"/>
                <a:gd name="T80" fmla="*/ 41 w 401"/>
                <a:gd name="T81" fmla="*/ 325 h 366"/>
                <a:gd name="T82" fmla="*/ 35 w 401"/>
                <a:gd name="T83" fmla="*/ 302 h 366"/>
                <a:gd name="T84" fmla="*/ 35 w 401"/>
                <a:gd name="T85" fmla="*/ 272 h 366"/>
                <a:gd name="T86" fmla="*/ 12 w 401"/>
                <a:gd name="T87" fmla="*/ 266 h 366"/>
                <a:gd name="T88" fmla="*/ 0 w 401"/>
                <a:gd name="T89" fmla="*/ 248 h 366"/>
                <a:gd name="T90" fmla="*/ 0 w 401"/>
                <a:gd name="T91" fmla="*/ 219 h 366"/>
                <a:gd name="T92" fmla="*/ 17 w 401"/>
                <a:gd name="T93" fmla="*/ 207 h 366"/>
                <a:gd name="T94" fmla="*/ 35 w 401"/>
                <a:gd name="T95" fmla="*/ 195 h 366"/>
                <a:gd name="T96" fmla="*/ 53 w 401"/>
                <a:gd name="T97" fmla="*/ 184 h 366"/>
                <a:gd name="T98" fmla="*/ 65 w 401"/>
                <a:gd name="T99" fmla="*/ 166 h 366"/>
                <a:gd name="T100" fmla="*/ 82 w 401"/>
                <a:gd name="T101" fmla="*/ 154 h 366"/>
                <a:gd name="T102" fmla="*/ 107 w 401"/>
                <a:gd name="T103" fmla="*/ 148 h 366"/>
                <a:gd name="T104" fmla="*/ 112 w 401"/>
                <a:gd name="T105" fmla="*/ 125 h 366"/>
                <a:gd name="T106" fmla="*/ 141 w 401"/>
                <a:gd name="T107" fmla="*/ 125 h 366"/>
                <a:gd name="T108" fmla="*/ 154 w 401"/>
                <a:gd name="T109" fmla="*/ 107 h 366"/>
                <a:gd name="T110" fmla="*/ 165 w 401"/>
                <a:gd name="T111" fmla="*/ 8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1" h="366">
                  <a:moveTo>
                    <a:pt x="177" y="84"/>
                  </a:moveTo>
                  <a:lnTo>
                    <a:pt x="177" y="77"/>
                  </a:lnTo>
                  <a:lnTo>
                    <a:pt x="183" y="77"/>
                  </a:lnTo>
                  <a:lnTo>
                    <a:pt x="189" y="77"/>
                  </a:lnTo>
                  <a:lnTo>
                    <a:pt x="189" y="71"/>
                  </a:lnTo>
                  <a:lnTo>
                    <a:pt x="195" y="71"/>
                  </a:lnTo>
                  <a:lnTo>
                    <a:pt x="195" y="66"/>
                  </a:lnTo>
                  <a:lnTo>
                    <a:pt x="200" y="66"/>
                  </a:lnTo>
                  <a:lnTo>
                    <a:pt x="206" y="66"/>
                  </a:lnTo>
                  <a:lnTo>
                    <a:pt x="206" y="59"/>
                  </a:lnTo>
                  <a:lnTo>
                    <a:pt x="206" y="54"/>
                  </a:lnTo>
                  <a:lnTo>
                    <a:pt x="213" y="54"/>
                  </a:lnTo>
                  <a:lnTo>
                    <a:pt x="218" y="54"/>
                  </a:lnTo>
                  <a:lnTo>
                    <a:pt x="224" y="54"/>
                  </a:lnTo>
                  <a:lnTo>
                    <a:pt x="231" y="54"/>
                  </a:lnTo>
                  <a:lnTo>
                    <a:pt x="236" y="54"/>
                  </a:lnTo>
                  <a:lnTo>
                    <a:pt x="242" y="54"/>
                  </a:lnTo>
                  <a:lnTo>
                    <a:pt x="247" y="54"/>
                  </a:lnTo>
                  <a:lnTo>
                    <a:pt x="247" y="48"/>
                  </a:lnTo>
                  <a:lnTo>
                    <a:pt x="254" y="48"/>
                  </a:lnTo>
                  <a:lnTo>
                    <a:pt x="254" y="42"/>
                  </a:lnTo>
                  <a:lnTo>
                    <a:pt x="254" y="36"/>
                  </a:lnTo>
                  <a:lnTo>
                    <a:pt x="260" y="36"/>
                  </a:lnTo>
                  <a:lnTo>
                    <a:pt x="260" y="30"/>
                  </a:lnTo>
                  <a:lnTo>
                    <a:pt x="265" y="30"/>
                  </a:lnTo>
                  <a:lnTo>
                    <a:pt x="265" y="25"/>
                  </a:lnTo>
                  <a:lnTo>
                    <a:pt x="272" y="25"/>
                  </a:lnTo>
                  <a:lnTo>
                    <a:pt x="272" y="18"/>
                  </a:lnTo>
                  <a:lnTo>
                    <a:pt x="277" y="18"/>
                  </a:lnTo>
                  <a:lnTo>
                    <a:pt x="283" y="18"/>
                  </a:lnTo>
                  <a:lnTo>
                    <a:pt x="283" y="12"/>
                  </a:lnTo>
                  <a:lnTo>
                    <a:pt x="290" y="12"/>
                  </a:lnTo>
                  <a:lnTo>
                    <a:pt x="295" y="12"/>
                  </a:lnTo>
                  <a:lnTo>
                    <a:pt x="295" y="7"/>
                  </a:lnTo>
                  <a:lnTo>
                    <a:pt x="295" y="0"/>
                  </a:lnTo>
                  <a:lnTo>
                    <a:pt x="301" y="0"/>
                  </a:lnTo>
                  <a:lnTo>
                    <a:pt x="306" y="0"/>
                  </a:lnTo>
                  <a:lnTo>
                    <a:pt x="313" y="0"/>
                  </a:lnTo>
                  <a:lnTo>
                    <a:pt x="319" y="0"/>
                  </a:lnTo>
                  <a:lnTo>
                    <a:pt x="319" y="7"/>
                  </a:lnTo>
                  <a:lnTo>
                    <a:pt x="319" y="12"/>
                  </a:lnTo>
                  <a:lnTo>
                    <a:pt x="319" y="18"/>
                  </a:lnTo>
                  <a:lnTo>
                    <a:pt x="319" y="25"/>
                  </a:lnTo>
                  <a:lnTo>
                    <a:pt x="319" y="30"/>
                  </a:lnTo>
                  <a:lnTo>
                    <a:pt x="324" y="30"/>
                  </a:lnTo>
                  <a:lnTo>
                    <a:pt x="331" y="30"/>
                  </a:lnTo>
                  <a:lnTo>
                    <a:pt x="337" y="30"/>
                  </a:lnTo>
                  <a:lnTo>
                    <a:pt x="342" y="30"/>
                  </a:lnTo>
                  <a:lnTo>
                    <a:pt x="348" y="30"/>
                  </a:lnTo>
                  <a:lnTo>
                    <a:pt x="354" y="30"/>
                  </a:lnTo>
                  <a:lnTo>
                    <a:pt x="360" y="30"/>
                  </a:lnTo>
                  <a:lnTo>
                    <a:pt x="366" y="30"/>
                  </a:lnTo>
                  <a:lnTo>
                    <a:pt x="372" y="30"/>
                  </a:lnTo>
                  <a:lnTo>
                    <a:pt x="378" y="30"/>
                  </a:lnTo>
                  <a:lnTo>
                    <a:pt x="378" y="42"/>
                  </a:lnTo>
                  <a:lnTo>
                    <a:pt x="378" y="48"/>
                  </a:lnTo>
                  <a:lnTo>
                    <a:pt x="378" y="54"/>
                  </a:lnTo>
                  <a:lnTo>
                    <a:pt x="378" y="59"/>
                  </a:lnTo>
                  <a:lnTo>
                    <a:pt x="378" y="66"/>
                  </a:lnTo>
                  <a:lnTo>
                    <a:pt x="378" y="84"/>
                  </a:lnTo>
                  <a:lnTo>
                    <a:pt x="378" y="89"/>
                  </a:lnTo>
                  <a:lnTo>
                    <a:pt x="378" y="95"/>
                  </a:lnTo>
                  <a:lnTo>
                    <a:pt x="378" y="101"/>
                  </a:lnTo>
                  <a:lnTo>
                    <a:pt x="378" y="107"/>
                  </a:lnTo>
                  <a:lnTo>
                    <a:pt x="378" y="113"/>
                  </a:lnTo>
                  <a:lnTo>
                    <a:pt x="383" y="113"/>
                  </a:lnTo>
                  <a:lnTo>
                    <a:pt x="389" y="113"/>
                  </a:lnTo>
                  <a:lnTo>
                    <a:pt x="389" y="118"/>
                  </a:lnTo>
                  <a:lnTo>
                    <a:pt x="396" y="118"/>
                  </a:lnTo>
                  <a:lnTo>
                    <a:pt x="396" y="125"/>
                  </a:lnTo>
                  <a:lnTo>
                    <a:pt x="401" y="130"/>
                  </a:lnTo>
                  <a:lnTo>
                    <a:pt x="401" y="136"/>
                  </a:lnTo>
                  <a:lnTo>
                    <a:pt x="396" y="136"/>
                  </a:lnTo>
                  <a:lnTo>
                    <a:pt x="389" y="136"/>
                  </a:lnTo>
                  <a:lnTo>
                    <a:pt x="383" y="136"/>
                  </a:lnTo>
                  <a:lnTo>
                    <a:pt x="383" y="143"/>
                  </a:lnTo>
                  <a:lnTo>
                    <a:pt x="383" y="148"/>
                  </a:lnTo>
                  <a:lnTo>
                    <a:pt x="389" y="148"/>
                  </a:lnTo>
                  <a:lnTo>
                    <a:pt x="383" y="148"/>
                  </a:lnTo>
                  <a:lnTo>
                    <a:pt x="383" y="154"/>
                  </a:lnTo>
                  <a:lnTo>
                    <a:pt x="383" y="160"/>
                  </a:lnTo>
                  <a:lnTo>
                    <a:pt x="389" y="160"/>
                  </a:lnTo>
                  <a:lnTo>
                    <a:pt x="389" y="166"/>
                  </a:lnTo>
                  <a:lnTo>
                    <a:pt x="389" y="172"/>
                  </a:lnTo>
                  <a:lnTo>
                    <a:pt x="389" y="177"/>
                  </a:lnTo>
                  <a:lnTo>
                    <a:pt x="383" y="177"/>
                  </a:lnTo>
                  <a:lnTo>
                    <a:pt x="378" y="177"/>
                  </a:lnTo>
                  <a:lnTo>
                    <a:pt x="378" y="184"/>
                  </a:lnTo>
                  <a:lnTo>
                    <a:pt x="372" y="184"/>
                  </a:lnTo>
                  <a:lnTo>
                    <a:pt x="366" y="189"/>
                  </a:lnTo>
                  <a:lnTo>
                    <a:pt x="360" y="189"/>
                  </a:lnTo>
                  <a:lnTo>
                    <a:pt x="354" y="189"/>
                  </a:lnTo>
                  <a:lnTo>
                    <a:pt x="354" y="184"/>
                  </a:lnTo>
                  <a:lnTo>
                    <a:pt x="348" y="184"/>
                  </a:lnTo>
                  <a:lnTo>
                    <a:pt x="348" y="189"/>
                  </a:lnTo>
                  <a:lnTo>
                    <a:pt x="348" y="195"/>
                  </a:lnTo>
                  <a:lnTo>
                    <a:pt x="354" y="195"/>
                  </a:lnTo>
                  <a:lnTo>
                    <a:pt x="348" y="202"/>
                  </a:lnTo>
                  <a:lnTo>
                    <a:pt x="348" y="207"/>
                  </a:lnTo>
                  <a:lnTo>
                    <a:pt x="342" y="207"/>
                  </a:lnTo>
                  <a:lnTo>
                    <a:pt x="342" y="213"/>
                  </a:lnTo>
                  <a:lnTo>
                    <a:pt x="342" y="207"/>
                  </a:lnTo>
                  <a:lnTo>
                    <a:pt x="337" y="207"/>
                  </a:lnTo>
                  <a:lnTo>
                    <a:pt x="331" y="207"/>
                  </a:lnTo>
                  <a:lnTo>
                    <a:pt x="331" y="213"/>
                  </a:lnTo>
                  <a:lnTo>
                    <a:pt x="331" y="219"/>
                  </a:lnTo>
                  <a:lnTo>
                    <a:pt x="324" y="219"/>
                  </a:lnTo>
                  <a:lnTo>
                    <a:pt x="324" y="225"/>
                  </a:lnTo>
                  <a:lnTo>
                    <a:pt x="331" y="225"/>
                  </a:lnTo>
                  <a:lnTo>
                    <a:pt x="331" y="231"/>
                  </a:lnTo>
                  <a:lnTo>
                    <a:pt x="331" y="236"/>
                  </a:lnTo>
                  <a:lnTo>
                    <a:pt x="331" y="243"/>
                  </a:lnTo>
                  <a:lnTo>
                    <a:pt x="324" y="243"/>
                  </a:lnTo>
                  <a:lnTo>
                    <a:pt x="319" y="243"/>
                  </a:lnTo>
                  <a:lnTo>
                    <a:pt x="319" y="236"/>
                  </a:lnTo>
                  <a:lnTo>
                    <a:pt x="313" y="236"/>
                  </a:lnTo>
                  <a:lnTo>
                    <a:pt x="313" y="243"/>
                  </a:lnTo>
                  <a:lnTo>
                    <a:pt x="306" y="243"/>
                  </a:lnTo>
                  <a:lnTo>
                    <a:pt x="306" y="248"/>
                  </a:lnTo>
                  <a:lnTo>
                    <a:pt x="306" y="254"/>
                  </a:lnTo>
                  <a:lnTo>
                    <a:pt x="306" y="261"/>
                  </a:lnTo>
                  <a:lnTo>
                    <a:pt x="313" y="261"/>
                  </a:lnTo>
                  <a:lnTo>
                    <a:pt x="313" y="266"/>
                  </a:lnTo>
                  <a:lnTo>
                    <a:pt x="319" y="266"/>
                  </a:lnTo>
                  <a:lnTo>
                    <a:pt x="319" y="272"/>
                  </a:lnTo>
                  <a:lnTo>
                    <a:pt x="319" y="278"/>
                  </a:lnTo>
                  <a:lnTo>
                    <a:pt x="324" y="278"/>
                  </a:lnTo>
                  <a:lnTo>
                    <a:pt x="324" y="284"/>
                  </a:lnTo>
                  <a:lnTo>
                    <a:pt x="331" y="284"/>
                  </a:lnTo>
                  <a:lnTo>
                    <a:pt x="331" y="290"/>
                  </a:lnTo>
                  <a:lnTo>
                    <a:pt x="331" y="295"/>
                  </a:lnTo>
                  <a:lnTo>
                    <a:pt x="324" y="295"/>
                  </a:lnTo>
                  <a:lnTo>
                    <a:pt x="319" y="295"/>
                  </a:lnTo>
                  <a:lnTo>
                    <a:pt x="319" y="302"/>
                  </a:lnTo>
                  <a:lnTo>
                    <a:pt x="313" y="302"/>
                  </a:lnTo>
                  <a:lnTo>
                    <a:pt x="313" y="307"/>
                  </a:lnTo>
                  <a:lnTo>
                    <a:pt x="306" y="307"/>
                  </a:lnTo>
                  <a:lnTo>
                    <a:pt x="306" y="313"/>
                  </a:lnTo>
                  <a:lnTo>
                    <a:pt x="301" y="313"/>
                  </a:lnTo>
                  <a:lnTo>
                    <a:pt x="301" y="320"/>
                  </a:lnTo>
                  <a:lnTo>
                    <a:pt x="301" y="325"/>
                  </a:lnTo>
                  <a:lnTo>
                    <a:pt x="301" y="331"/>
                  </a:lnTo>
                  <a:lnTo>
                    <a:pt x="301" y="337"/>
                  </a:lnTo>
                  <a:lnTo>
                    <a:pt x="295" y="337"/>
                  </a:lnTo>
                  <a:lnTo>
                    <a:pt x="295" y="343"/>
                  </a:lnTo>
                  <a:lnTo>
                    <a:pt x="295" y="349"/>
                  </a:lnTo>
                  <a:lnTo>
                    <a:pt x="295" y="354"/>
                  </a:lnTo>
                  <a:lnTo>
                    <a:pt x="295" y="361"/>
                  </a:lnTo>
                  <a:lnTo>
                    <a:pt x="290" y="361"/>
                  </a:lnTo>
                  <a:lnTo>
                    <a:pt x="283" y="361"/>
                  </a:lnTo>
                  <a:lnTo>
                    <a:pt x="277" y="361"/>
                  </a:lnTo>
                  <a:lnTo>
                    <a:pt x="277" y="366"/>
                  </a:lnTo>
                  <a:lnTo>
                    <a:pt x="272" y="366"/>
                  </a:lnTo>
                  <a:lnTo>
                    <a:pt x="272" y="361"/>
                  </a:lnTo>
                  <a:lnTo>
                    <a:pt x="265" y="361"/>
                  </a:lnTo>
                  <a:lnTo>
                    <a:pt x="265" y="354"/>
                  </a:lnTo>
                  <a:lnTo>
                    <a:pt x="260" y="354"/>
                  </a:lnTo>
                  <a:lnTo>
                    <a:pt x="260" y="349"/>
                  </a:lnTo>
                  <a:lnTo>
                    <a:pt x="254" y="349"/>
                  </a:lnTo>
                  <a:lnTo>
                    <a:pt x="247" y="343"/>
                  </a:lnTo>
                  <a:lnTo>
                    <a:pt x="247" y="337"/>
                  </a:lnTo>
                  <a:lnTo>
                    <a:pt x="242" y="337"/>
                  </a:lnTo>
                  <a:lnTo>
                    <a:pt x="242" y="343"/>
                  </a:lnTo>
                  <a:lnTo>
                    <a:pt x="236" y="337"/>
                  </a:lnTo>
                  <a:lnTo>
                    <a:pt x="242" y="337"/>
                  </a:lnTo>
                  <a:lnTo>
                    <a:pt x="242" y="331"/>
                  </a:lnTo>
                  <a:lnTo>
                    <a:pt x="236" y="331"/>
                  </a:lnTo>
                  <a:lnTo>
                    <a:pt x="231" y="331"/>
                  </a:lnTo>
                  <a:lnTo>
                    <a:pt x="224" y="331"/>
                  </a:lnTo>
                  <a:lnTo>
                    <a:pt x="218" y="331"/>
                  </a:lnTo>
                  <a:lnTo>
                    <a:pt x="213" y="331"/>
                  </a:lnTo>
                  <a:lnTo>
                    <a:pt x="206" y="331"/>
                  </a:lnTo>
                  <a:lnTo>
                    <a:pt x="200" y="331"/>
                  </a:lnTo>
                  <a:lnTo>
                    <a:pt x="195" y="331"/>
                  </a:lnTo>
                  <a:lnTo>
                    <a:pt x="189" y="331"/>
                  </a:lnTo>
                  <a:lnTo>
                    <a:pt x="183" y="331"/>
                  </a:lnTo>
                  <a:lnTo>
                    <a:pt x="177" y="331"/>
                  </a:lnTo>
                  <a:lnTo>
                    <a:pt x="171" y="331"/>
                  </a:lnTo>
                  <a:lnTo>
                    <a:pt x="165" y="331"/>
                  </a:lnTo>
                  <a:lnTo>
                    <a:pt x="159" y="331"/>
                  </a:lnTo>
                  <a:lnTo>
                    <a:pt x="154" y="331"/>
                  </a:lnTo>
                  <a:lnTo>
                    <a:pt x="148" y="331"/>
                  </a:lnTo>
                  <a:lnTo>
                    <a:pt x="141" y="331"/>
                  </a:lnTo>
                  <a:lnTo>
                    <a:pt x="136" y="331"/>
                  </a:lnTo>
                  <a:lnTo>
                    <a:pt x="130" y="331"/>
                  </a:lnTo>
                  <a:lnTo>
                    <a:pt x="123" y="331"/>
                  </a:lnTo>
                  <a:lnTo>
                    <a:pt x="118" y="331"/>
                  </a:lnTo>
                  <a:lnTo>
                    <a:pt x="112" y="331"/>
                  </a:lnTo>
                  <a:lnTo>
                    <a:pt x="107" y="331"/>
                  </a:lnTo>
                  <a:lnTo>
                    <a:pt x="100" y="325"/>
                  </a:lnTo>
                  <a:lnTo>
                    <a:pt x="94" y="325"/>
                  </a:lnTo>
                  <a:lnTo>
                    <a:pt x="89" y="325"/>
                  </a:lnTo>
                  <a:lnTo>
                    <a:pt x="82" y="325"/>
                  </a:lnTo>
                  <a:lnTo>
                    <a:pt x="82" y="331"/>
                  </a:lnTo>
                  <a:lnTo>
                    <a:pt x="82" y="343"/>
                  </a:lnTo>
                  <a:lnTo>
                    <a:pt x="77" y="343"/>
                  </a:lnTo>
                  <a:lnTo>
                    <a:pt x="77" y="337"/>
                  </a:lnTo>
                  <a:lnTo>
                    <a:pt x="71" y="337"/>
                  </a:lnTo>
                  <a:lnTo>
                    <a:pt x="65" y="337"/>
                  </a:lnTo>
                  <a:lnTo>
                    <a:pt x="59" y="337"/>
                  </a:lnTo>
                  <a:lnTo>
                    <a:pt x="59" y="331"/>
                  </a:lnTo>
                  <a:lnTo>
                    <a:pt x="53" y="331"/>
                  </a:lnTo>
                  <a:lnTo>
                    <a:pt x="53" y="325"/>
                  </a:lnTo>
                  <a:lnTo>
                    <a:pt x="48" y="325"/>
                  </a:lnTo>
                  <a:lnTo>
                    <a:pt x="41" y="325"/>
                  </a:lnTo>
                  <a:lnTo>
                    <a:pt x="41" y="320"/>
                  </a:lnTo>
                  <a:lnTo>
                    <a:pt x="41" y="313"/>
                  </a:lnTo>
                  <a:lnTo>
                    <a:pt x="41" y="307"/>
                  </a:lnTo>
                  <a:lnTo>
                    <a:pt x="35" y="307"/>
                  </a:lnTo>
                  <a:lnTo>
                    <a:pt x="35" y="302"/>
                  </a:lnTo>
                  <a:lnTo>
                    <a:pt x="35" y="295"/>
                  </a:lnTo>
                  <a:lnTo>
                    <a:pt x="35" y="290"/>
                  </a:lnTo>
                  <a:lnTo>
                    <a:pt x="35" y="284"/>
                  </a:lnTo>
                  <a:lnTo>
                    <a:pt x="35" y="278"/>
                  </a:lnTo>
                  <a:lnTo>
                    <a:pt x="35" y="272"/>
                  </a:lnTo>
                  <a:lnTo>
                    <a:pt x="35" y="266"/>
                  </a:lnTo>
                  <a:lnTo>
                    <a:pt x="30" y="266"/>
                  </a:lnTo>
                  <a:lnTo>
                    <a:pt x="24" y="266"/>
                  </a:lnTo>
                  <a:lnTo>
                    <a:pt x="17" y="266"/>
                  </a:lnTo>
                  <a:lnTo>
                    <a:pt x="12" y="266"/>
                  </a:lnTo>
                  <a:lnTo>
                    <a:pt x="12" y="261"/>
                  </a:lnTo>
                  <a:lnTo>
                    <a:pt x="6" y="261"/>
                  </a:lnTo>
                  <a:lnTo>
                    <a:pt x="0" y="261"/>
                  </a:lnTo>
                  <a:lnTo>
                    <a:pt x="0" y="254"/>
                  </a:lnTo>
                  <a:lnTo>
                    <a:pt x="0" y="248"/>
                  </a:lnTo>
                  <a:lnTo>
                    <a:pt x="0" y="243"/>
                  </a:lnTo>
                  <a:lnTo>
                    <a:pt x="0" y="236"/>
                  </a:lnTo>
                  <a:lnTo>
                    <a:pt x="0" y="231"/>
                  </a:lnTo>
                  <a:lnTo>
                    <a:pt x="0" y="225"/>
                  </a:lnTo>
                  <a:lnTo>
                    <a:pt x="0" y="219"/>
                  </a:lnTo>
                  <a:lnTo>
                    <a:pt x="0" y="213"/>
                  </a:lnTo>
                  <a:lnTo>
                    <a:pt x="0" y="207"/>
                  </a:lnTo>
                  <a:lnTo>
                    <a:pt x="6" y="207"/>
                  </a:lnTo>
                  <a:lnTo>
                    <a:pt x="12" y="207"/>
                  </a:lnTo>
                  <a:lnTo>
                    <a:pt x="17" y="207"/>
                  </a:lnTo>
                  <a:lnTo>
                    <a:pt x="24" y="207"/>
                  </a:lnTo>
                  <a:lnTo>
                    <a:pt x="24" y="202"/>
                  </a:lnTo>
                  <a:lnTo>
                    <a:pt x="30" y="202"/>
                  </a:lnTo>
                  <a:lnTo>
                    <a:pt x="30" y="195"/>
                  </a:lnTo>
                  <a:lnTo>
                    <a:pt x="35" y="195"/>
                  </a:lnTo>
                  <a:lnTo>
                    <a:pt x="35" y="189"/>
                  </a:lnTo>
                  <a:lnTo>
                    <a:pt x="41" y="189"/>
                  </a:lnTo>
                  <a:lnTo>
                    <a:pt x="48" y="189"/>
                  </a:lnTo>
                  <a:lnTo>
                    <a:pt x="53" y="189"/>
                  </a:lnTo>
                  <a:lnTo>
                    <a:pt x="53" y="184"/>
                  </a:lnTo>
                  <a:lnTo>
                    <a:pt x="59" y="184"/>
                  </a:lnTo>
                  <a:lnTo>
                    <a:pt x="59" y="177"/>
                  </a:lnTo>
                  <a:lnTo>
                    <a:pt x="59" y="172"/>
                  </a:lnTo>
                  <a:lnTo>
                    <a:pt x="65" y="172"/>
                  </a:lnTo>
                  <a:lnTo>
                    <a:pt x="65" y="166"/>
                  </a:lnTo>
                  <a:lnTo>
                    <a:pt x="71" y="166"/>
                  </a:lnTo>
                  <a:lnTo>
                    <a:pt x="71" y="160"/>
                  </a:lnTo>
                  <a:lnTo>
                    <a:pt x="77" y="160"/>
                  </a:lnTo>
                  <a:lnTo>
                    <a:pt x="77" y="154"/>
                  </a:lnTo>
                  <a:lnTo>
                    <a:pt x="82" y="154"/>
                  </a:lnTo>
                  <a:lnTo>
                    <a:pt x="82" y="148"/>
                  </a:lnTo>
                  <a:lnTo>
                    <a:pt x="89" y="148"/>
                  </a:lnTo>
                  <a:lnTo>
                    <a:pt x="94" y="148"/>
                  </a:lnTo>
                  <a:lnTo>
                    <a:pt x="100" y="148"/>
                  </a:lnTo>
                  <a:lnTo>
                    <a:pt x="107" y="148"/>
                  </a:lnTo>
                  <a:lnTo>
                    <a:pt x="112" y="148"/>
                  </a:lnTo>
                  <a:lnTo>
                    <a:pt x="112" y="143"/>
                  </a:lnTo>
                  <a:lnTo>
                    <a:pt x="112" y="136"/>
                  </a:lnTo>
                  <a:lnTo>
                    <a:pt x="112" y="130"/>
                  </a:lnTo>
                  <a:lnTo>
                    <a:pt x="112" y="125"/>
                  </a:lnTo>
                  <a:lnTo>
                    <a:pt x="118" y="125"/>
                  </a:lnTo>
                  <a:lnTo>
                    <a:pt x="123" y="125"/>
                  </a:lnTo>
                  <a:lnTo>
                    <a:pt x="130" y="125"/>
                  </a:lnTo>
                  <a:lnTo>
                    <a:pt x="136" y="125"/>
                  </a:lnTo>
                  <a:lnTo>
                    <a:pt x="141" y="125"/>
                  </a:lnTo>
                  <a:lnTo>
                    <a:pt x="141" y="118"/>
                  </a:lnTo>
                  <a:lnTo>
                    <a:pt x="141" y="113"/>
                  </a:lnTo>
                  <a:lnTo>
                    <a:pt x="141" y="107"/>
                  </a:lnTo>
                  <a:lnTo>
                    <a:pt x="148" y="107"/>
                  </a:lnTo>
                  <a:lnTo>
                    <a:pt x="154" y="107"/>
                  </a:lnTo>
                  <a:lnTo>
                    <a:pt x="154" y="101"/>
                  </a:lnTo>
                  <a:lnTo>
                    <a:pt x="159" y="101"/>
                  </a:lnTo>
                  <a:lnTo>
                    <a:pt x="159" y="95"/>
                  </a:lnTo>
                  <a:lnTo>
                    <a:pt x="159" y="89"/>
                  </a:lnTo>
                  <a:lnTo>
                    <a:pt x="165" y="89"/>
                  </a:lnTo>
                  <a:lnTo>
                    <a:pt x="171" y="89"/>
                  </a:lnTo>
                  <a:lnTo>
                    <a:pt x="177" y="89"/>
                  </a:lnTo>
                  <a:lnTo>
                    <a:pt x="177" y="84"/>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1" name="Freeform 53">
              <a:extLst>
                <a:ext uri="{FF2B5EF4-FFF2-40B4-BE49-F238E27FC236}">
                  <a16:creationId xmlns:a16="http://schemas.microsoft.com/office/drawing/2014/main" id="{19D9AFF4-D796-FA8C-BCF7-7521385A0748}"/>
                </a:ext>
              </a:extLst>
            </p:cNvPr>
            <p:cNvSpPr>
              <a:spLocks/>
            </p:cNvSpPr>
            <p:nvPr/>
          </p:nvSpPr>
          <p:spPr bwMode="auto">
            <a:xfrm>
              <a:off x="5781675" y="2514600"/>
              <a:ext cx="515937" cy="339725"/>
            </a:xfrm>
            <a:custGeom>
              <a:avLst/>
              <a:gdLst>
                <a:gd name="T0" fmla="*/ 212 w 325"/>
                <a:gd name="T1" fmla="*/ 18 h 214"/>
                <a:gd name="T2" fmla="*/ 225 w 325"/>
                <a:gd name="T3" fmla="*/ 29 h 214"/>
                <a:gd name="T4" fmla="*/ 248 w 325"/>
                <a:gd name="T5" fmla="*/ 42 h 214"/>
                <a:gd name="T6" fmla="*/ 248 w 325"/>
                <a:gd name="T7" fmla="*/ 54 h 214"/>
                <a:gd name="T8" fmla="*/ 266 w 325"/>
                <a:gd name="T9" fmla="*/ 54 h 214"/>
                <a:gd name="T10" fmla="*/ 289 w 325"/>
                <a:gd name="T11" fmla="*/ 54 h 214"/>
                <a:gd name="T12" fmla="*/ 313 w 325"/>
                <a:gd name="T13" fmla="*/ 54 h 214"/>
                <a:gd name="T14" fmla="*/ 320 w 325"/>
                <a:gd name="T15" fmla="*/ 71 h 214"/>
                <a:gd name="T16" fmla="*/ 325 w 325"/>
                <a:gd name="T17" fmla="*/ 89 h 214"/>
                <a:gd name="T18" fmla="*/ 325 w 325"/>
                <a:gd name="T19" fmla="*/ 113 h 214"/>
                <a:gd name="T20" fmla="*/ 320 w 325"/>
                <a:gd name="T21" fmla="*/ 130 h 214"/>
                <a:gd name="T22" fmla="*/ 313 w 325"/>
                <a:gd name="T23" fmla="*/ 148 h 214"/>
                <a:gd name="T24" fmla="*/ 307 w 325"/>
                <a:gd name="T25" fmla="*/ 166 h 214"/>
                <a:gd name="T26" fmla="*/ 295 w 325"/>
                <a:gd name="T27" fmla="*/ 183 h 214"/>
                <a:gd name="T28" fmla="*/ 272 w 325"/>
                <a:gd name="T29" fmla="*/ 189 h 214"/>
                <a:gd name="T30" fmla="*/ 254 w 325"/>
                <a:gd name="T31" fmla="*/ 189 h 214"/>
                <a:gd name="T32" fmla="*/ 248 w 325"/>
                <a:gd name="T33" fmla="*/ 166 h 214"/>
                <a:gd name="T34" fmla="*/ 230 w 325"/>
                <a:gd name="T35" fmla="*/ 160 h 214"/>
                <a:gd name="T36" fmla="*/ 225 w 325"/>
                <a:gd name="T37" fmla="*/ 154 h 214"/>
                <a:gd name="T38" fmla="*/ 212 w 325"/>
                <a:gd name="T39" fmla="*/ 166 h 214"/>
                <a:gd name="T40" fmla="*/ 201 w 325"/>
                <a:gd name="T41" fmla="*/ 166 h 214"/>
                <a:gd name="T42" fmla="*/ 189 w 325"/>
                <a:gd name="T43" fmla="*/ 166 h 214"/>
                <a:gd name="T44" fmla="*/ 178 w 325"/>
                <a:gd name="T45" fmla="*/ 178 h 214"/>
                <a:gd name="T46" fmla="*/ 160 w 325"/>
                <a:gd name="T47" fmla="*/ 172 h 214"/>
                <a:gd name="T48" fmla="*/ 153 w 325"/>
                <a:gd name="T49" fmla="*/ 189 h 214"/>
                <a:gd name="T50" fmla="*/ 147 w 325"/>
                <a:gd name="T51" fmla="*/ 196 h 214"/>
                <a:gd name="T52" fmla="*/ 136 w 325"/>
                <a:gd name="T53" fmla="*/ 196 h 214"/>
                <a:gd name="T54" fmla="*/ 118 w 325"/>
                <a:gd name="T55" fmla="*/ 201 h 214"/>
                <a:gd name="T56" fmla="*/ 100 w 325"/>
                <a:gd name="T57" fmla="*/ 214 h 214"/>
                <a:gd name="T58" fmla="*/ 88 w 325"/>
                <a:gd name="T59" fmla="*/ 201 h 214"/>
                <a:gd name="T60" fmla="*/ 77 w 325"/>
                <a:gd name="T61" fmla="*/ 207 h 214"/>
                <a:gd name="T62" fmla="*/ 65 w 325"/>
                <a:gd name="T63" fmla="*/ 196 h 214"/>
                <a:gd name="T64" fmla="*/ 59 w 325"/>
                <a:gd name="T65" fmla="*/ 189 h 214"/>
                <a:gd name="T66" fmla="*/ 47 w 325"/>
                <a:gd name="T67" fmla="*/ 189 h 214"/>
                <a:gd name="T68" fmla="*/ 47 w 325"/>
                <a:gd name="T69" fmla="*/ 189 h 214"/>
                <a:gd name="T70" fmla="*/ 36 w 325"/>
                <a:gd name="T71" fmla="*/ 189 h 214"/>
                <a:gd name="T72" fmla="*/ 36 w 325"/>
                <a:gd name="T73" fmla="*/ 178 h 214"/>
                <a:gd name="T74" fmla="*/ 29 w 325"/>
                <a:gd name="T75" fmla="*/ 178 h 214"/>
                <a:gd name="T76" fmla="*/ 41 w 325"/>
                <a:gd name="T77" fmla="*/ 166 h 214"/>
                <a:gd name="T78" fmla="*/ 29 w 325"/>
                <a:gd name="T79" fmla="*/ 154 h 214"/>
                <a:gd name="T80" fmla="*/ 23 w 325"/>
                <a:gd name="T81" fmla="*/ 148 h 214"/>
                <a:gd name="T82" fmla="*/ 12 w 325"/>
                <a:gd name="T83" fmla="*/ 148 h 214"/>
                <a:gd name="T84" fmla="*/ 0 w 325"/>
                <a:gd name="T85" fmla="*/ 148 h 214"/>
                <a:gd name="T86" fmla="*/ 5 w 325"/>
                <a:gd name="T87" fmla="*/ 142 h 214"/>
                <a:gd name="T88" fmla="*/ 18 w 325"/>
                <a:gd name="T89" fmla="*/ 130 h 214"/>
                <a:gd name="T90" fmla="*/ 12 w 325"/>
                <a:gd name="T91" fmla="*/ 113 h 214"/>
                <a:gd name="T92" fmla="*/ 23 w 325"/>
                <a:gd name="T93" fmla="*/ 101 h 214"/>
                <a:gd name="T94" fmla="*/ 23 w 325"/>
                <a:gd name="T95" fmla="*/ 71 h 214"/>
                <a:gd name="T96" fmla="*/ 29 w 325"/>
                <a:gd name="T97" fmla="*/ 54 h 214"/>
                <a:gd name="T98" fmla="*/ 41 w 325"/>
                <a:gd name="T99" fmla="*/ 42 h 214"/>
                <a:gd name="T100" fmla="*/ 59 w 325"/>
                <a:gd name="T101" fmla="*/ 36 h 214"/>
                <a:gd name="T102" fmla="*/ 70 w 325"/>
                <a:gd name="T103" fmla="*/ 24 h 214"/>
                <a:gd name="T104" fmla="*/ 88 w 325"/>
                <a:gd name="T105" fmla="*/ 18 h 214"/>
                <a:gd name="T106" fmla="*/ 106 w 325"/>
                <a:gd name="T107" fmla="*/ 0 h 214"/>
                <a:gd name="T108" fmla="*/ 129 w 325"/>
                <a:gd name="T109" fmla="*/ 0 h 214"/>
                <a:gd name="T110" fmla="*/ 153 w 325"/>
                <a:gd name="T111" fmla="*/ 0 h 214"/>
                <a:gd name="T112" fmla="*/ 178 w 325"/>
                <a:gd name="T113" fmla="*/ 0 h 214"/>
                <a:gd name="T114" fmla="*/ 194 w 325"/>
                <a:gd name="T115" fmla="*/ 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5" h="214">
                  <a:moveTo>
                    <a:pt x="201" y="12"/>
                  </a:moveTo>
                  <a:lnTo>
                    <a:pt x="207" y="12"/>
                  </a:lnTo>
                  <a:lnTo>
                    <a:pt x="207" y="18"/>
                  </a:lnTo>
                  <a:lnTo>
                    <a:pt x="212" y="18"/>
                  </a:lnTo>
                  <a:lnTo>
                    <a:pt x="212" y="24"/>
                  </a:lnTo>
                  <a:lnTo>
                    <a:pt x="219" y="24"/>
                  </a:lnTo>
                  <a:lnTo>
                    <a:pt x="225" y="24"/>
                  </a:lnTo>
                  <a:lnTo>
                    <a:pt x="225" y="29"/>
                  </a:lnTo>
                  <a:lnTo>
                    <a:pt x="230" y="29"/>
                  </a:lnTo>
                  <a:lnTo>
                    <a:pt x="230" y="36"/>
                  </a:lnTo>
                  <a:lnTo>
                    <a:pt x="236" y="36"/>
                  </a:lnTo>
                  <a:lnTo>
                    <a:pt x="248" y="42"/>
                  </a:lnTo>
                  <a:lnTo>
                    <a:pt x="248" y="47"/>
                  </a:lnTo>
                  <a:lnTo>
                    <a:pt x="254" y="47"/>
                  </a:lnTo>
                  <a:lnTo>
                    <a:pt x="248" y="47"/>
                  </a:lnTo>
                  <a:lnTo>
                    <a:pt x="248" y="54"/>
                  </a:lnTo>
                  <a:lnTo>
                    <a:pt x="254" y="54"/>
                  </a:lnTo>
                  <a:lnTo>
                    <a:pt x="254" y="47"/>
                  </a:lnTo>
                  <a:lnTo>
                    <a:pt x="260" y="54"/>
                  </a:lnTo>
                  <a:lnTo>
                    <a:pt x="266" y="54"/>
                  </a:lnTo>
                  <a:lnTo>
                    <a:pt x="272" y="54"/>
                  </a:lnTo>
                  <a:lnTo>
                    <a:pt x="277" y="54"/>
                  </a:lnTo>
                  <a:lnTo>
                    <a:pt x="284" y="54"/>
                  </a:lnTo>
                  <a:lnTo>
                    <a:pt x="289" y="54"/>
                  </a:lnTo>
                  <a:lnTo>
                    <a:pt x="295" y="54"/>
                  </a:lnTo>
                  <a:lnTo>
                    <a:pt x="302" y="54"/>
                  </a:lnTo>
                  <a:lnTo>
                    <a:pt x="307" y="54"/>
                  </a:lnTo>
                  <a:lnTo>
                    <a:pt x="313" y="54"/>
                  </a:lnTo>
                  <a:lnTo>
                    <a:pt x="313" y="60"/>
                  </a:lnTo>
                  <a:lnTo>
                    <a:pt x="313" y="65"/>
                  </a:lnTo>
                  <a:lnTo>
                    <a:pt x="313" y="71"/>
                  </a:lnTo>
                  <a:lnTo>
                    <a:pt x="320" y="71"/>
                  </a:lnTo>
                  <a:lnTo>
                    <a:pt x="320" y="77"/>
                  </a:lnTo>
                  <a:lnTo>
                    <a:pt x="320" y="83"/>
                  </a:lnTo>
                  <a:lnTo>
                    <a:pt x="325" y="83"/>
                  </a:lnTo>
                  <a:lnTo>
                    <a:pt x="325" y="89"/>
                  </a:lnTo>
                  <a:lnTo>
                    <a:pt x="325" y="95"/>
                  </a:lnTo>
                  <a:lnTo>
                    <a:pt x="325" y="101"/>
                  </a:lnTo>
                  <a:lnTo>
                    <a:pt x="325" y="106"/>
                  </a:lnTo>
                  <a:lnTo>
                    <a:pt x="325" y="113"/>
                  </a:lnTo>
                  <a:lnTo>
                    <a:pt x="325" y="119"/>
                  </a:lnTo>
                  <a:lnTo>
                    <a:pt x="325" y="124"/>
                  </a:lnTo>
                  <a:lnTo>
                    <a:pt x="325" y="130"/>
                  </a:lnTo>
                  <a:lnTo>
                    <a:pt x="320" y="130"/>
                  </a:lnTo>
                  <a:lnTo>
                    <a:pt x="320" y="137"/>
                  </a:lnTo>
                  <a:lnTo>
                    <a:pt x="320" y="142"/>
                  </a:lnTo>
                  <a:lnTo>
                    <a:pt x="313" y="142"/>
                  </a:lnTo>
                  <a:lnTo>
                    <a:pt x="313" y="148"/>
                  </a:lnTo>
                  <a:lnTo>
                    <a:pt x="313" y="154"/>
                  </a:lnTo>
                  <a:lnTo>
                    <a:pt x="307" y="154"/>
                  </a:lnTo>
                  <a:lnTo>
                    <a:pt x="307" y="160"/>
                  </a:lnTo>
                  <a:lnTo>
                    <a:pt x="307" y="166"/>
                  </a:lnTo>
                  <a:lnTo>
                    <a:pt x="307" y="172"/>
                  </a:lnTo>
                  <a:lnTo>
                    <a:pt x="307" y="178"/>
                  </a:lnTo>
                  <a:lnTo>
                    <a:pt x="302" y="183"/>
                  </a:lnTo>
                  <a:lnTo>
                    <a:pt x="295" y="183"/>
                  </a:lnTo>
                  <a:lnTo>
                    <a:pt x="289" y="189"/>
                  </a:lnTo>
                  <a:lnTo>
                    <a:pt x="284" y="189"/>
                  </a:lnTo>
                  <a:lnTo>
                    <a:pt x="277" y="189"/>
                  </a:lnTo>
                  <a:lnTo>
                    <a:pt x="272" y="189"/>
                  </a:lnTo>
                  <a:lnTo>
                    <a:pt x="266" y="196"/>
                  </a:lnTo>
                  <a:lnTo>
                    <a:pt x="260" y="196"/>
                  </a:lnTo>
                  <a:lnTo>
                    <a:pt x="254" y="196"/>
                  </a:lnTo>
                  <a:lnTo>
                    <a:pt x="254" y="189"/>
                  </a:lnTo>
                  <a:lnTo>
                    <a:pt x="254" y="183"/>
                  </a:lnTo>
                  <a:lnTo>
                    <a:pt x="254" y="178"/>
                  </a:lnTo>
                  <a:lnTo>
                    <a:pt x="248" y="172"/>
                  </a:lnTo>
                  <a:lnTo>
                    <a:pt x="248" y="166"/>
                  </a:lnTo>
                  <a:lnTo>
                    <a:pt x="243" y="166"/>
                  </a:lnTo>
                  <a:lnTo>
                    <a:pt x="243" y="160"/>
                  </a:lnTo>
                  <a:lnTo>
                    <a:pt x="236" y="160"/>
                  </a:lnTo>
                  <a:lnTo>
                    <a:pt x="230" y="160"/>
                  </a:lnTo>
                  <a:lnTo>
                    <a:pt x="225" y="160"/>
                  </a:lnTo>
                  <a:lnTo>
                    <a:pt x="230" y="160"/>
                  </a:lnTo>
                  <a:lnTo>
                    <a:pt x="230" y="154"/>
                  </a:lnTo>
                  <a:lnTo>
                    <a:pt x="225" y="154"/>
                  </a:lnTo>
                  <a:lnTo>
                    <a:pt x="219" y="154"/>
                  </a:lnTo>
                  <a:lnTo>
                    <a:pt x="219" y="160"/>
                  </a:lnTo>
                  <a:lnTo>
                    <a:pt x="219" y="166"/>
                  </a:lnTo>
                  <a:lnTo>
                    <a:pt x="212" y="166"/>
                  </a:lnTo>
                  <a:lnTo>
                    <a:pt x="212" y="160"/>
                  </a:lnTo>
                  <a:lnTo>
                    <a:pt x="212" y="166"/>
                  </a:lnTo>
                  <a:lnTo>
                    <a:pt x="207" y="166"/>
                  </a:lnTo>
                  <a:lnTo>
                    <a:pt x="201" y="166"/>
                  </a:lnTo>
                  <a:lnTo>
                    <a:pt x="201" y="160"/>
                  </a:lnTo>
                  <a:lnTo>
                    <a:pt x="194" y="160"/>
                  </a:lnTo>
                  <a:lnTo>
                    <a:pt x="194" y="166"/>
                  </a:lnTo>
                  <a:lnTo>
                    <a:pt x="189" y="166"/>
                  </a:lnTo>
                  <a:lnTo>
                    <a:pt x="183" y="166"/>
                  </a:lnTo>
                  <a:lnTo>
                    <a:pt x="183" y="172"/>
                  </a:lnTo>
                  <a:lnTo>
                    <a:pt x="178" y="172"/>
                  </a:lnTo>
                  <a:lnTo>
                    <a:pt x="178" y="178"/>
                  </a:lnTo>
                  <a:lnTo>
                    <a:pt x="171" y="178"/>
                  </a:lnTo>
                  <a:lnTo>
                    <a:pt x="165" y="178"/>
                  </a:lnTo>
                  <a:lnTo>
                    <a:pt x="160" y="178"/>
                  </a:lnTo>
                  <a:lnTo>
                    <a:pt x="160" y="172"/>
                  </a:lnTo>
                  <a:lnTo>
                    <a:pt x="160" y="178"/>
                  </a:lnTo>
                  <a:lnTo>
                    <a:pt x="153" y="178"/>
                  </a:lnTo>
                  <a:lnTo>
                    <a:pt x="153" y="183"/>
                  </a:lnTo>
                  <a:lnTo>
                    <a:pt x="153" y="189"/>
                  </a:lnTo>
                  <a:lnTo>
                    <a:pt x="147" y="189"/>
                  </a:lnTo>
                  <a:lnTo>
                    <a:pt x="147" y="196"/>
                  </a:lnTo>
                  <a:lnTo>
                    <a:pt x="142" y="196"/>
                  </a:lnTo>
                  <a:lnTo>
                    <a:pt x="147" y="196"/>
                  </a:lnTo>
                  <a:lnTo>
                    <a:pt x="142" y="196"/>
                  </a:lnTo>
                  <a:lnTo>
                    <a:pt x="142" y="189"/>
                  </a:lnTo>
                  <a:lnTo>
                    <a:pt x="142" y="196"/>
                  </a:lnTo>
                  <a:lnTo>
                    <a:pt x="136" y="196"/>
                  </a:lnTo>
                  <a:lnTo>
                    <a:pt x="129" y="196"/>
                  </a:lnTo>
                  <a:lnTo>
                    <a:pt x="124" y="196"/>
                  </a:lnTo>
                  <a:lnTo>
                    <a:pt x="124" y="201"/>
                  </a:lnTo>
                  <a:lnTo>
                    <a:pt x="118" y="201"/>
                  </a:lnTo>
                  <a:lnTo>
                    <a:pt x="112" y="201"/>
                  </a:lnTo>
                  <a:lnTo>
                    <a:pt x="106" y="201"/>
                  </a:lnTo>
                  <a:lnTo>
                    <a:pt x="100" y="207"/>
                  </a:lnTo>
                  <a:lnTo>
                    <a:pt x="100" y="214"/>
                  </a:lnTo>
                  <a:lnTo>
                    <a:pt x="95" y="214"/>
                  </a:lnTo>
                  <a:lnTo>
                    <a:pt x="95" y="207"/>
                  </a:lnTo>
                  <a:lnTo>
                    <a:pt x="88" y="207"/>
                  </a:lnTo>
                  <a:lnTo>
                    <a:pt x="88" y="201"/>
                  </a:lnTo>
                  <a:lnTo>
                    <a:pt x="82" y="207"/>
                  </a:lnTo>
                  <a:lnTo>
                    <a:pt x="82" y="201"/>
                  </a:lnTo>
                  <a:lnTo>
                    <a:pt x="77" y="201"/>
                  </a:lnTo>
                  <a:lnTo>
                    <a:pt x="77" y="207"/>
                  </a:lnTo>
                  <a:lnTo>
                    <a:pt x="70" y="207"/>
                  </a:lnTo>
                  <a:lnTo>
                    <a:pt x="70" y="201"/>
                  </a:lnTo>
                  <a:lnTo>
                    <a:pt x="65" y="201"/>
                  </a:lnTo>
                  <a:lnTo>
                    <a:pt x="65" y="196"/>
                  </a:lnTo>
                  <a:lnTo>
                    <a:pt x="65" y="189"/>
                  </a:lnTo>
                  <a:lnTo>
                    <a:pt x="59" y="189"/>
                  </a:lnTo>
                  <a:lnTo>
                    <a:pt x="59" y="196"/>
                  </a:lnTo>
                  <a:lnTo>
                    <a:pt x="59" y="189"/>
                  </a:lnTo>
                  <a:lnTo>
                    <a:pt x="53" y="189"/>
                  </a:lnTo>
                  <a:lnTo>
                    <a:pt x="53" y="183"/>
                  </a:lnTo>
                  <a:lnTo>
                    <a:pt x="47" y="183"/>
                  </a:lnTo>
                  <a:lnTo>
                    <a:pt x="47" y="189"/>
                  </a:lnTo>
                  <a:lnTo>
                    <a:pt x="47" y="183"/>
                  </a:lnTo>
                  <a:lnTo>
                    <a:pt x="41" y="183"/>
                  </a:lnTo>
                  <a:lnTo>
                    <a:pt x="41" y="189"/>
                  </a:lnTo>
                  <a:lnTo>
                    <a:pt x="47" y="189"/>
                  </a:lnTo>
                  <a:lnTo>
                    <a:pt x="41" y="189"/>
                  </a:lnTo>
                  <a:lnTo>
                    <a:pt x="36" y="189"/>
                  </a:lnTo>
                  <a:lnTo>
                    <a:pt x="36" y="196"/>
                  </a:lnTo>
                  <a:lnTo>
                    <a:pt x="36" y="189"/>
                  </a:lnTo>
                  <a:lnTo>
                    <a:pt x="41" y="189"/>
                  </a:lnTo>
                  <a:lnTo>
                    <a:pt x="41" y="183"/>
                  </a:lnTo>
                  <a:lnTo>
                    <a:pt x="36" y="183"/>
                  </a:lnTo>
                  <a:lnTo>
                    <a:pt x="36" y="178"/>
                  </a:lnTo>
                  <a:lnTo>
                    <a:pt x="29" y="178"/>
                  </a:lnTo>
                  <a:lnTo>
                    <a:pt x="36" y="172"/>
                  </a:lnTo>
                  <a:lnTo>
                    <a:pt x="29" y="172"/>
                  </a:lnTo>
                  <a:lnTo>
                    <a:pt x="29" y="178"/>
                  </a:lnTo>
                  <a:lnTo>
                    <a:pt x="29" y="172"/>
                  </a:lnTo>
                  <a:lnTo>
                    <a:pt x="29" y="166"/>
                  </a:lnTo>
                  <a:lnTo>
                    <a:pt x="36" y="166"/>
                  </a:lnTo>
                  <a:lnTo>
                    <a:pt x="41" y="166"/>
                  </a:lnTo>
                  <a:lnTo>
                    <a:pt x="41" y="160"/>
                  </a:lnTo>
                  <a:lnTo>
                    <a:pt x="36" y="160"/>
                  </a:lnTo>
                  <a:lnTo>
                    <a:pt x="36" y="154"/>
                  </a:lnTo>
                  <a:lnTo>
                    <a:pt x="29" y="154"/>
                  </a:lnTo>
                  <a:lnTo>
                    <a:pt x="29" y="148"/>
                  </a:lnTo>
                  <a:lnTo>
                    <a:pt x="29" y="154"/>
                  </a:lnTo>
                  <a:lnTo>
                    <a:pt x="23" y="154"/>
                  </a:lnTo>
                  <a:lnTo>
                    <a:pt x="23" y="148"/>
                  </a:lnTo>
                  <a:lnTo>
                    <a:pt x="18" y="148"/>
                  </a:lnTo>
                  <a:lnTo>
                    <a:pt x="18" y="154"/>
                  </a:lnTo>
                  <a:lnTo>
                    <a:pt x="12" y="154"/>
                  </a:lnTo>
                  <a:lnTo>
                    <a:pt x="12" y="148"/>
                  </a:lnTo>
                  <a:lnTo>
                    <a:pt x="5" y="148"/>
                  </a:lnTo>
                  <a:lnTo>
                    <a:pt x="5" y="154"/>
                  </a:lnTo>
                  <a:lnTo>
                    <a:pt x="0" y="154"/>
                  </a:lnTo>
                  <a:lnTo>
                    <a:pt x="0" y="148"/>
                  </a:lnTo>
                  <a:lnTo>
                    <a:pt x="0" y="154"/>
                  </a:lnTo>
                  <a:lnTo>
                    <a:pt x="0" y="148"/>
                  </a:lnTo>
                  <a:lnTo>
                    <a:pt x="5" y="148"/>
                  </a:lnTo>
                  <a:lnTo>
                    <a:pt x="5" y="142"/>
                  </a:lnTo>
                  <a:lnTo>
                    <a:pt x="12" y="142"/>
                  </a:lnTo>
                  <a:lnTo>
                    <a:pt x="18" y="142"/>
                  </a:lnTo>
                  <a:lnTo>
                    <a:pt x="18" y="137"/>
                  </a:lnTo>
                  <a:lnTo>
                    <a:pt x="18" y="130"/>
                  </a:lnTo>
                  <a:lnTo>
                    <a:pt x="12" y="130"/>
                  </a:lnTo>
                  <a:lnTo>
                    <a:pt x="12" y="124"/>
                  </a:lnTo>
                  <a:lnTo>
                    <a:pt x="12" y="119"/>
                  </a:lnTo>
                  <a:lnTo>
                    <a:pt x="12" y="113"/>
                  </a:lnTo>
                  <a:lnTo>
                    <a:pt x="12" y="106"/>
                  </a:lnTo>
                  <a:lnTo>
                    <a:pt x="18" y="106"/>
                  </a:lnTo>
                  <a:lnTo>
                    <a:pt x="23" y="106"/>
                  </a:lnTo>
                  <a:lnTo>
                    <a:pt x="23" y="101"/>
                  </a:lnTo>
                  <a:lnTo>
                    <a:pt x="23" y="95"/>
                  </a:lnTo>
                  <a:lnTo>
                    <a:pt x="23" y="83"/>
                  </a:lnTo>
                  <a:lnTo>
                    <a:pt x="23" y="77"/>
                  </a:lnTo>
                  <a:lnTo>
                    <a:pt x="23" y="71"/>
                  </a:lnTo>
                  <a:lnTo>
                    <a:pt x="23" y="65"/>
                  </a:lnTo>
                  <a:lnTo>
                    <a:pt x="29" y="65"/>
                  </a:lnTo>
                  <a:lnTo>
                    <a:pt x="29" y="60"/>
                  </a:lnTo>
                  <a:lnTo>
                    <a:pt x="29" y="54"/>
                  </a:lnTo>
                  <a:lnTo>
                    <a:pt x="29" y="47"/>
                  </a:lnTo>
                  <a:lnTo>
                    <a:pt x="36" y="47"/>
                  </a:lnTo>
                  <a:lnTo>
                    <a:pt x="41" y="47"/>
                  </a:lnTo>
                  <a:lnTo>
                    <a:pt x="41" y="42"/>
                  </a:lnTo>
                  <a:lnTo>
                    <a:pt x="41" y="36"/>
                  </a:lnTo>
                  <a:lnTo>
                    <a:pt x="47" y="36"/>
                  </a:lnTo>
                  <a:lnTo>
                    <a:pt x="53" y="36"/>
                  </a:lnTo>
                  <a:lnTo>
                    <a:pt x="59" y="36"/>
                  </a:lnTo>
                  <a:lnTo>
                    <a:pt x="59" y="29"/>
                  </a:lnTo>
                  <a:lnTo>
                    <a:pt x="65" y="29"/>
                  </a:lnTo>
                  <a:lnTo>
                    <a:pt x="70" y="29"/>
                  </a:lnTo>
                  <a:lnTo>
                    <a:pt x="70" y="24"/>
                  </a:lnTo>
                  <a:lnTo>
                    <a:pt x="70" y="18"/>
                  </a:lnTo>
                  <a:lnTo>
                    <a:pt x="77" y="18"/>
                  </a:lnTo>
                  <a:lnTo>
                    <a:pt x="82" y="18"/>
                  </a:lnTo>
                  <a:lnTo>
                    <a:pt x="88" y="18"/>
                  </a:lnTo>
                  <a:lnTo>
                    <a:pt x="88" y="12"/>
                  </a:lnTo>
                  <a:lnTo>
                    <a:pt x="95" y="12"/>
                  </a:lnTo>
                  <a:lnTo>
                    <a:pt x="100" y="6"/>
                  </a:lnTo>
                  <a:lnTo>
                    <a:pt x="106" y="0"/>
                  </a:lnTo>
                  <a:lnTo>
                    <a:pt x="112" y="0"/>
                  </a:lnTo>
                  <a:lnTo>
                    <a:pt x="118" y="0"/>
                  </a:lnTo>
                  <a:lnTo>
                    <a:pt x="124" y="0"/>
                  </a:lnTo>
                  <a:lnTo>
                    <a:pt x="129" y="0"/>
                  </a:lnTo>
                  <a:lnTo>
                    <a:pt x="136" y="0"/>
                  </a:lnTo>
                  <a:lnTo>
                    <a:pt x="142" y="0"/>
                  </a:lnTo>
                  <a:lnTo>
                    <a:pt x="147" y="0"/>
                  </a:lnTo>
                  <a:lnTo>
                    <a:pt x="153" y="0"/>
                  </a:lnTo>
                  <a:lnTo>
                    <a:pt x="160" y="0"/>
                  </a:lnTo>
                  <a:lnTo>
                    <a:pt x="165" y="0"/>
                  </a:lnTo>
                  <a:lnTo>
                    <a:pt x="171" y="0"/>
                  </a:lnTo>
                  <a:lnTo>
                    <a:pt x="178" y="0"/>
                  </a:lnTo>
                  <a:lnTo>
                    <a:pt x="183" y="0"/>
                  </a:lnTo>
                  <a:lnTo>
                    <a:pt x="189" y="0"/>
                  </a:lnTo>
                  <a:lnTo>
                    <a:pt x="189" y="6"/>
                  </a:lnTo>
                  <a:lnTo>
                    <a:pt x="194" y="6"/>
                  </a:lnTo>
                  <a:lnTo>
                    <a:pt x="201" y="12"/>
                  </a:lnTo>
                  <a:close/>
                </a:path>
              </a:pathLst>
            </a:custGeom>
            <a:solidFill>
              <a:srgbClr val="F4B1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2" name="Freeform 54">
              <a:extLst>
                <a:ext uri="{FF2B5EF4-FFF2-40B4-BE49-F238E27FC236}">
                  <a16:creationId xmlns:a16="http://schemas.microsoft.com/office/drawing/2014/main" id="{A06F0960-41F6-4886-63EA-5E1820845671}"/>
                </a:ext>
              </a:extLst>
            </p:cNvPr>
            <p:cNvSpPr>
              <a:spLocks/>
            </p:cNvSpPr>
            <p:nvPr/>
          </p:nvSpPr>
          <p:spPr bwMode="auto">
            <a:xfrm>
              <a:off x="5781675" y="2514600"/>
              <a:ext cx="515937" cy="339725"/>
            </a:xfrm>
            <a:custGeom>
              <a:avLst/>
              <a:gdLst>
                <a:gd name="T0" fmla="*/ 212 w 325"/>
                <a:gd name="T1" fmla="*/ 18 h 214"/>
                <a:gd name="T2" fmla="*/ 225 w 325"/>
                <a:gd name="T3" fmla="*/ 29 h 214"/>
                <a:gd name="T4" fmla="*/ 248 w 325"/>
                <a:gd name="T5" fmla="*/ 42 h 214"/>
                <a:gd name="T6" fmla="*/ 248 w 325"/>
                <a:gd name="T7" fmla="*/ 54 h 214"/>
                <a:gd name="T8" fmla="*/ 266 w 325"/>
                <a:gd name="T9" fmla="*/ 54 h 214"/>
                <a:gd name="T10" fmla="*/ 289 w 325"/>
                <a:gd name="T11" fmla="*/ 54 h 214"/>
                <a:gd name="T12" fmla="*/ 313 w 325"/>
                <a:gd name="T13" fmla="*/ 54 h 214"/>
                <a:gd name="T14" fmla="*/ 320 w 325"/>
                <a:gd name="T15" fmla="*/ 71 h 214"/>
                <a:gd name="T16" fmla="*/ 325 w 325"/>
                <a:gd name="T17" fmla="*/ 89 h 214"/>
                <a:gd name="T18" fmla="*/ 325 w 325"/>
                <a:gd name="T19" fmla="*/ 113 h 214"/>
                <a:gd name="T20" fmla="*/ 320 w 325"/>
                <a:gd name="T21" fmla="*/ 130 h 214"/>
                <a:gd name="T22" fmla="*/ 313 w 325"/>
                <a:gd name="T23" fmla="*/ 148 h 214"/>
                <a:gd name="T24" fmla="*/ 307 w 325"/>
                <a:gd name="T25" fmla="*/ 166 h 214"/>
                <a:gd name="T26" fmla="*/ 295 w 325"/>
                <a:gd name="T27" fmla="*/ 183 h 214"/>
                <a:gd name="T28" fmla="*/ 272 w 325"/>
                <a:gd name="T29" fmla="*/ 189 h 214"/>
                <a:gd name="T30" fmla="*/ 254 w 325"/>
                <a:gd name="T31" fmla="*/ 189 h 214"/>
                <a:gd name="T32" fmla="*/ 248 w 325"/>
                <a:gd name="T33" fmla="*/ 166 h 214"/>
                <a:gd name="T34" fmla="*/ 230 w 325"/>
                <a:gd name="T35" fmla="*/ 160 h 214"/>
                <a:gd name="T36" fmla="*/ 225 w 325"/>
                <a:gd name="T37" fmla="*/ 154 h 214"/>
                <a:gd name="T38" fmla="*/ 212 w 325"/>
                <a:gd name="T39" fmla="*/ 166 h 214"/>
                <a:gd name="T40" fmla="*/ 201 w 325"/>
                <a:gd name="T41" fmla="*/ 166 h 214"/>
                <a:gd name="T42" fmla="*/ 189 w 325"/>
                <a:gd name="T43" fmla="*/ 166 h 214"/>
                <a:gd name="T44" fmla="*/ 178 w 325"/>
                <a:gd name="T45" fmla="*/ 178 h 214"/>
                <a:gd name="T46" fmla="*/ 160 w 325"/>
                <a:gd name="T47" fmla="*/ 172 h 214"/>
                <a:gd name="T48" fmla="*/ 153 w 325"/>
                <a:gd name="T49" fmla="*/ 189 h 214"/>
                <a:gd name="T50" fmla="*/ 147 w 325"/>
                <a:gd name="T51" fmla="*/ 196 h 214"/>
                <a:gd name="T52" fmla="*/ 136 w 325"/>
                <a:gd name="T53" fmla="*/ 196 h 214"/>
                <a:gd name="T54" fmla="*/ 118 w 325"/>
                <a:gd name="T55" fmla="*/ 201 h 214"/>
                <a:gd name="T56" fmla="*/ 100 w 325"/>
                <a:gd name="T57" fmla="*/ 214 h 214"/>
                <a:gd name="T58" fmla="*/ 88 w 325"/>
                <a:gd name="T59" fmla="*/ 201 h 214"/>
                <a:gd name="T60" fmla="*/ 77 w 325"/>
                <a:gd name="T61" fmla="*/ 207 h 214"/>
                <a:gd name="T62" fmla="*/ 65 w 325"/>
                <a:gd name="T63" fmla="*/ 196 h 214"/>
                <a:gd name="T64" fmla="*/ 59 w 325"/>
                <a:gd name="T65" fmla="*/ 189 h 214"/>
                <a:gd name="T66" fmla="*/ 47 w 325"/>
                <a:gd name="T67" fmla="*/ 189 h 214"/>
                <a:gd name="T68" fmla="*/ 47 w 325"/>
                <a:gd name="T69" fmla="*/ 189 h 214"/>
                <a:gd name="T70" fmla="*/ 36 w 325"/>
                <a:gd name="T71" fmla="*/ 189 h 214"/>
                <a:gd name="T72" fmla="*/ 36 w 325"/>
                <a:gd name="T73" fmla="*/ 178 h 214"/>
                <a:gd name="T74" fmla="*/ 29 w 325"/>
                <a:gd name="T75" fmla="*/ 178 h 214"/>
                <a:gd name="T76" fmla="*/ 41 w 325"/>
                <a:gd name="T77" fmla="*/ 166 h 214"/>
                <a:gd name="T78" fmla="*/ 29 w 325"/>
                <a:gd name="T79" fmla="*/ 154 h 214"/>
                <a:gd name="T80" fmla="*/ 23 w 325"/>
                <a:gd name="T81" fmla="*/ 148 h 214"/>
                <a:gd name="T82" fmla="*/ 12 w 325"/>
                <a:gd name="T83" fmla="*/ 148 h 214"/>
                <a:gd name="T84" fmla="*/ 0 w 325"/>
                <a:gd name="T85" fmla="*/ 148 h 214"/>
                <a:gd name="T86" fmla="*/ 5 w 325"/>
                <a:gd name="T87" fmla="*/ 142 h 214"/>
                <a:gd name="T88" fmla="*/ 18 w 325"/>
                <a:gd name="T89" fmla="*/ 130 h 214"/>
                <a:gd name="T90" fmla="*/ 12 w 325"/>
                <a:gd name="T91" fmla="*/ 113 h 214"/>
                <a:gd name="T92" fmla="*/ 23 w 325"/>
                <a:gd name="T93" fmla="*/ 101 h 214"/>
                <a:gd name="T94" fmla="*/ 23 w 325"/>
                <a:gd name="T95" fmla="*/ 71 h 214"/>
                <a:gd name="T96" fmla="*/ 29 w 325"/>
                <a:gd name="T97" fmla="*/ 54 h 214"/>
                <a:gd name="T98" fmla="*/ 41 w 325"/>
                <a:gd name="T99" fmla="*/ 42 h 214"/>
                <a:gd name="T100" fmla="*/ 59 w 325"/>
                <a:gd name="T101" fmla="*/ 36 h 214"/>
                <a:gd name="T102" fmla="*/ 70 w 325"/>
                <a:gd name="T103" fmla="*/ 24 h 214"/>
                <a:gd name="T104" fmla="*/ 88 w 325"/>
                <a:gd name="T105" fmla="*/ 18 h 214"/>
                <a:gd name="T106" fmla="*/ 106 w 325"/>
                <a:gd name="T107" fmla="*/ 0 h 214"/>
                <a:gd name="T108" fmla="*/ 129 w 325"/>
                <a:gd name="T109" fmla="*/ 0 h 214"/>
                <a:gd name="T110" fmla="*/ 153 w 325"/>
                <a:gd name="T111" fmla="*/ 0 h 214"/>
                <a:gd name="T112" fmla="*/ 178 w 325"/>
                <a:gd name="T113" fmla="*/ 0 h 214"/>
                <a:gd name="T114" fmla="*/ 194 w 325"/>
                <a:gd name="T115" fmla="*/ 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5" h="214">
                  <a:moveTo>
                    <a:pt x="201" y="12"/>
                  </a:moveTo>
                  <a:lnTo>
                    <a:pt x="207" y="12"/>
                  </a:lnTo>
                  <a:lnTo>
                    <a:pt x="207" y="18"/>
                  </a:lnTo>
                  <a:lnTo>
                    <a:pt x="212" y="18"/>
                  </a:lnTo>
                  <a:lnTo>
                    <a:pt x="212" y="24"/>
                  </a:lnTo>
                  <a:lnTo>
                    <a:pt x="219" y="24"/>
                  </a:lnTo>
                  <a:lnTo>
                    <a:pt x="225" y="24"/>
                  </a:lnTo>
                  <a:lnTo>
                    <a:pt x="225" y="29"/>
                  </a:lnTo>
                  <a:lnTo>
                    <a:pt x="230" y="29"/>
                  </a:lnTo>
                  <a:lnTo>
                    <a:pt x="230" y="36"/>
                  </a:lnTo>
                  <a:lnTo>
                    <a:pt x="236" y="36"/>
                  </a:lnTo>
                  <a:lnTo>
                    <a:pt x="248" y="42"/>
                  </a:lnTo>
                  <a:lnTo>
                    <a:pt x="248" y="47"/>
                  </a:lnTo>
                  <a:lnTo>
                    <a:pt x="254" y="47"/>
                  </a:lnTo>
                  <a:lnTo>
                    <a:pt x="248" y="47"/>
                  </a:lnTo>
                  <a:lnTo>
                    <a:pt x="248" y="54"/>
                  </a:lnTo>
                  <a:lnTo>
                    <a:pt x="254" y="54"/>
                  </a:lnTo>
                  <a:lnTo>
                    <a:pt x="254" y="47"/>
                  </a:lnTo>
                  <a:lnTo>
                    <a:pt x="260" y="54"/>
                  </a:lnTo>
                  <a:lnTo>
                    <a:pt x="266" y="54"/>
                  </a:lnTo>
                  <a:lnTo>
                    <a:pt x="272" y="54"/>
                  </a:lnTo>
                  <a:lnTo>
                    <a:pt x="277" y="54"/>
                  </a:lnTo>
                  <a:lnTo>
                    <a:pt x="284" y="54"/>
                  </a:lnTo>
                  <a:lnTo>
                    <a:pt x="289" y="54"/>
                  </a:lnTo>
                  <a:lnTo>
                    <a:pt x="295" y="54"/>
                  </a:lnTo>
                  <a:lnTo>
                    <a:pt x="302" y="54"/>
                  </a:lnTo>
                  <a:lnTo>
                    <a:pt x="307" y="54"/>
                  </a:lnTo>
                  <a:lnTo>
                    <a:pt x="313" y="54"/>
                  </a:lnTo>
                  <a:lnTo>
                    <a:pt x="313" y="60"/>
                  </a:lnTo>
                  <a:lnTo>
                    <a:pt x="313" y="65"/>
                  </a:lnTo>
                  <a:lnTo>
                    <a:pt x="313" y="71"/>
                  </a:lnTo>
                  <a:lnTo>
                    <a:pt x="320" y="71"/>
                  </a:lnTo>
                  <a:lnTo>
                    <a:pt x="320" y="77"/>
                  </a:lnTo>
                  <a:lnTo>
                    <a:pt x="320" y="83"/>
                  </a:lnTo>
                  <a:lnTo>
                    <a:pt x="325" y="83"/>
                  </a:lnTo>
                  <a:lnTo>
                    <a:pt x="325" y="89"/>
                  </a:lnTo>
                  <a:lnTo>
                    <a:pt x="325" y="95"/>
                  </a:lnTo>
                  <a:lnTo>
                    <a:pt x="325" y="101"/>
                  </a:lnTo>
                  <a:lnTo>
                    <a:pt x="325" y="106"/>
                  </a:lnTo>
                  <a:lnTo>
                    <a:pt x="325" y="113"/>
                  </a:lnTo>
                  <a:lnTo>
                    <a:pt x="325" y="119"/>
                  </a:lnTo>
                  <a:lnTo>
                    <a:pt x="325" y="124"/>
                  </a:lnTo>
                  <a:lnTo>
                    <a:pt x="325" y="130"/>
                  </a:lnTo>
                  <a:lnTo>
                    <a:pt x="320" y="130"/>
                  </a:lnTo>
                  <a:lnTo>
                    <a:pt x="320" y="137"/>
                  </a:lnTo>
                  <a:lnTo>
                    <a:pt x="320" y="142"/>
                  </a:lnTo>
                  <a:lnTo>
                    <a:pt x="313" y="142"/>
                  </a:lnTo>
                  <a:lnTo>
                    <a:pt x="313" y="148"/>
                  </a:lnTo>
                  <a:lnTo>
                    <a:pt x="313" y="154"/>
                  </a:lnTo>
                  <a:lnTo>
                    <a:pt x="307" y="154"/>
                  </a:lnTo>
                  <a:lnTo>
                    <a:pt x="307" y="160"/>
                  </a:lnTo>
                  <a:lnTo>
                    <a:pt x="307" y="166"/>
                  </a:lnTo>
                  <a:lnTo>
                    <a:pt x="307" y="172"/>
                  </a:lnTo>
                  <a:lnTo>
                    <a:pt x="307" y="178"/>
                  </a:lnTo>
                  <a:lnTo>
                    <a:pt x="302" y="183"/>
                  </a:lnTo>
                  <a:lnTo>
                    <a:pt x="295" y="183"/>
                  </a:lnTo>
                  <a:lnTo>
                    <a:pt x="289" y="189"/>
                  </a:lnTo>
                  <a:lnTo>
                    <a:pt x="284" y="189"/>
                  </a:lnTo>
                  <a:lnTo>
                    <a:pt x="277" y="189"/>
                  </a:lnTo>
                  <a:lnTo>
                    <a:pt x="272" y="189"/>
                  </a:lnTo>
                  <a:lnTo>
                    <a:pt x="266" y="196"/>
                  </a:lnTo>
                  <a:lnTo>
                    <a:pt x="260" y="196"/>
                  </a:lnTo>
                  <a:lnTo>
                    <a:pt x="254" y="196"/>
                  </a:lnTo>
                  <a:lnTo>
                    <a:pt x="254" y="189"/>
                  </a:lnTo>
                  <a:lnTo>
                    <a:pt x="254" y="183"/>
                  </a:lnTo>
                  <a:lnTo>
                    <a:pt x="254" y="178"/>
                  </a:lnTo>
                  <a:lnTo>
                    <a:pt x="248" y="172"/>
                  </a:lnTo>
                  <a:lnTo>
                    <a:pt x="248" y="166"/>
                  </a:lnTo>
                  <a:lnTo>
                    <a:pt x="243" y="166"/>
                  </a:lnTo>
                  <a:lnTo>
                    <a:pt x="243" y="160"/>
                  </a:lnTo>
                  <a:lnTo>
                    <a:pt x="236" y="160"/>
                  </a:lnTo>
                  <a:lnTo>
                    <a:pt x="230" y="160"/>
                  </a:lnTo>
                  <a:lnTo>
                    <a:pt x="225" y="160"/>
                  </a:lnTo>
                  <a:lnTo>
                    <a:pt x="230" y="160"/>
                  </a:lnTo>
                  <a:lnTo>
                    <a:pt x="230" y="154"/>
                  </a:lnTo>
                  <a:lnTo>
                    <a:pt x="225" y="154"/>
                  </a:lnTo>
                  <a:lnTo>
                    <a:pt x="219" y="154"/>
                  </a:lnTo>
                  <a:lnTo>
                    <a:pt x="219" y="160"/>
                  </a:lnTo>
                  <a:lnTo>
                    <a:pt x="219" y="166"/>
                  </a:lnTo>
                  <a:lnTo>
                    <a:pt x="212" y="166"/>
                  </a:lnTo>
                  <a:lnTo>
                    <a:pt x="212" y="160"/>
                  </a:lnTo>
                  <a:lnTo>
                    <a:pt x="212" y="166"/>
                  </a:lnTo>
                  <a:lnTo>
                    <a:pt x="207" y="166"/>
                  </a:lnTo>
                  <a:lnTo>
                    <a:pt x="201" y="166"/>
                  </a:lnTo>
                  <a:lnTo>
                    <a:pt x="201" y="160"/>
                  </a:lnTo>
                  <a:lnTo>
                    <a:pt x="194" y="160"/>
                  </a:lnTo>
                  <a:lnTo>
                    <a:pt x="194" y="166"/>
                  </a:lnTo>
                  <a:lnTo>
                    <a:pt x="189" y="166"/>
                  </a:lnTo>
                  <a:lnTo>
                    <a:pt x="183" y="166"/>
                  </a:lnTo>
                  <a:lnTo>
                    <a:pt x="183" y="172"/>
                  </a:lnTo>
                  <a:lnTo>
                    <a:pt x="178" y="172"/>
                  </a:lnTo>
                  <a:lnTo>
                    <a:pt x="178" y="178"/>
                  </a:lnTo>
                  <a:lnTo>
                    <a:pt x="171" y="178"/>
                  </a:lnTo>
                  <a:lnTo>
                    <a:pt x="165" y="178"/>
                  </a:lnTo>
                  <a:lnTo>
                    <a:pt x="160" y="178"/>
                  </a:lnTo>
                  <a:lnTo>
                    <a:pt x="160" y="172"/>
                  </a:lnTo>
                  <a:lnTo>
                    <a:pt x="160" y="178"/>
                  </a:lnTo>
                  <a:lnTo>
                    <a:pt x="153" y="178"/>
                  </a:lnTo>
                  <a:lnTo>
                    <a:pt x="153" y="183"/>
                  </a:lnTo>
                  <a:lnTo>
                    <a:pt x="153" y="189"/>
                  </a:lnTo>
                  <a:lnTo>
                    <a:pt x="147" y="189"/>
                  </a:lnTo>
                  <a:lnTo>
                    <a:pt x="147" y="196"/>
                  </a:lnTo>
                  <a:lnTo>
                    <a:pt x="142" y="196"/>
                  </a:lnTo>
                  <a:lnTo>
                    <a:pt x="147" y="196"/>
                  </a:lnTo>
                  <a:lnTo>
                    <a:pt x="142" y="196"/>
                  </a:lnTo>
                  <a:lnTo>
                    <a:pt x="142" y="189"/>
                  </a:lnTo>
                  <a:lnTo>
                    <a:pt x="142" y="196"/>
                  </a:lnTo>
                  <a:lnTo>
                    <a:pt x="136" y="196"/>
                  </a:lnTo>
                  <a:lnTo>
                    <a:pt x="129" y="196"/>
                  </a:lnTo>
                  <a:lnTo>
                    <a:pt x="124" y="196"/>
                  </a:lnTo>
                  <a:lnTo>
                    <a:pt x="124" y="201"/>
                  </a:lnTo>
                  <a:lnTo>
                    <a:pt x="118" y="201"/>
                  </a:lnTo>
                  <a:lnTo>
                    <a:pt x="112" y="201"/>
                  </a:lnTo>
                  <a:lnTo>
                    <a:pt x="106" y="201"/>
                  </a:lnTo>
                  <a:lnTo>
                    <a:pt x="100" y="207"/>
                  </a:lnTo>
                  <a:lnTo>
                    <a:pt x="100" y="214"/>
                  </a:lnTo>
                  <a:lnTo>
                    <a:pt x="95" y="214"/>
                  </a:lnTo>
                  <a:lnTo>
                    <a:pt x="95" y="207"/>
                  </a:lnTo>
                  <a:lnTo>
                    <a:pt x="88" y="207"/>
                  </a:lnTo>
                  <a:lnTo>
                    <a:pt x="88" y="201"/>
                  </a:lnTo>
                  <a:lnTo>
                    <a:pt x="82" y="207"/>
                  </a:lnTo>
                  <a:lnTo>
                    <a:pt x="82" y="201"/>
                  </a:lnTo>
                  <a:lnTo>
                    <a:pt x="77" y="201"/>
                  </a:lnTo>
                  <a:lnTo>
                    <a:pt x="77" y="207"/>
                  </a:lnTo>
                  <a:lnTo>
                    <a:pt x="70" y="207"/>
                  </a:lnTo>
                  <a:lnTo>
                    <a:pt x="70" y="201"/>
                  </a:lnTo>
                  <a:lnTo>
                    <a:pt x="65" y="201"/>
                  </a:lnTo>
                  <a:lnTo>
                    <a:pt x="65" y="196"/>
                  </a:lnTo>
                  <a:lnTo>
                    <a:pt x="65" y="189"/>
                  </a:lnTo>
                  <a:lnTo>
                    <a:pt x="59" y="189"/>
                  </a:lnTo>
                  <a:lnTo>
                    <a:pt x="59" y="196"/>
                  </a:lnTo>
                  <a:lnTo>
                    <a:pt x="59" y="189"/>
                  </a:lnTo>
                  <a:lnTo>
                    <a:pt x="53" y="189"/>
                  </a:lnTo>
                  <a:lnTo>
                    <a:pt x="53" y="183"/>
                  </a:lnTo>
                  <a:lnTo>
                    <a:pt x="47" y="183"/>
                  </a:lnTo>
                  <a:lnTo>
                    <a:pt x="47" y="189"/>
                  </a:lnTo>
                  <a:lnTo>
                    <a:pt x="47" y="183"/>
                  </a:lnTo>
                  <a:lnTo>
                    <a:pt x="41" y="183"/>
                  </a:lnTo>
                  <a:lnTo>
                    <a:pt x="41" y="189"/>
                  </a:lnTo>
                  <a:lnTo>
                    <a:pt x="47" y="189"/>
                  </a:lnTo>
                  <a:lnTo>
                    <a:pt x="41" y="189"/>
                  </a:lnTo>
                  <a:lnTo>
                    <a:pt x="36" y="189"/>
                  </a:lnTo>
                  <a:lnTo>
                    <a:pt x="36" y="196"/>
                  </a:lnTo>
                  <a:lnTo>
                    <a:pt x="36" y="189"/>
                  </a:lnTo>
                  <a:lnTo>
                    <a:pt x="41" y="189"/>
                  </a:lnTo>
                  <a:lnTo>
                    <a:pt x="41" y="183"/>
                  </a:lnTo>
                  <a:lnTo>
                    <a:pt x="36" y="183"/>
                  </a:lnTo>
                  <a:lnTo>
                    <a:pt x="36" y="178"/>
                  </a:lnTo>
                  <a:lnTo>
                    <a:pt x="29" y="178"/>
                  </a:lnTo>
                  <a:lnTo>
                    <a:pt x="36" y="172"/>
                  </a:lnTo>
                  <a:lnTo>
                    <a:pt x="29" y="172"/>
                  </a:lnTo>
                  <a:lnTo>
                    <a:pt x="29" y="178"/>
                  </a:lnTo>
                  <a:lnTo>
                    <a:pt x="29" y="172"/>
                  </a:lnTo>
                  <a:lnTo>
                    <a:pt x="29" y="166"/>
                  </a:lnTo>
                  <a:lnTo>
                    <a:pt x="36" y="166"/>
                  </a:lnTo>
                  <a:lnTo>
                    <a:pt x="41" y="166"/>
                  </a:lnTo>
                  <a:lnTo>
                    <a:pt x="41" y="160"/>
                  </a:lnTo>
                  <a:lnTo>
                    <a:pt x="36" y="160"/>
                  </a:lnTo>
                  <a:lnTo>
                    <a:pt x="36" y="154"/>
                  </a:lnTo>
                  <a:lnTo>
                    <a:pt x="29" y="154"/>
                  </a:lnTo>
                  <a:lnTo>
                    <a:pt x="29" y="148"/>
                  </a:lnTo>
                  <a:lnTo>
                    <a:pt x="29" y="154"/>
                  </a:lnTo>
                  <a:lnTo>
                    <a:pt x="23" y="154"/>
                  </a:lnTo>
                  <a:lnTo>
                    <a:pt x="23" y="148"/>
                  </a:lnTo>
                  <a:lnTo>
                    <a:pt x="18" y="148"/>
                  </a:lnTo>
                  <a:lnTo>
                    <a:pt x="18" y="154"/>
                  </a:lnTo>
                  <a:lnTo>
                    <a:pt x="12" y="154"/>
                  </a:lnTo>
                  <a:lnTo>
                    <a:pt x="12" y="148"/>
                  </a:lnTo>
                  <a:lnTo>
                    <a:pt x="5" y="148"/>
                  </a:lnTo>
                  <a:lnTo>
                    <a:pt x="5" y="154"/>
                  </a:lnTo>
                  <a:lnTo>
                    <a:pt x="0" y="154"/>
                  </a:lnTo>
                  <a:lnTo>
                    <a:pt x="0" y="148"/>
                  </a:lnTo>
                  <a:lnTo>
                    <a:pt x="0" y="154"/>
                  </a:lnTo>
                  <a:lnTo>
                    <a:pt x="0" y="148"/>
                  </a:lnTo>
                  <a:lnTo>
                    <a:pt x="5" y="148"/>
                  </a:lnTo>
                  <a:lnTo>
                    <a:pt x="5" y="142"/>
                  </a:lnTo>
                  <a:lnTo>
                    <a:pt x="12" y="142"/>
                  </a:lnTo>
                  <a:lnTo>
                    <a:pt x="18" y="142"/>
                  </a:lnTo>
                  <a:lnTo>
                    <a:pt x="18" y="137"/>
                  </a:lnTo>
                  <a:lnTo>
                    <a:pt x="18" y="130"/>
                  </a:lnTo>
                  <a:lnTo>
                    <a:pt x="12" y="130"/>
                  </a:lnTo>
                  <a:lnTo>
                    <a:pt x="12" y="124"/>
                  </a:lnTo>
                  <a:lnTo>
                    <a:pt x="12" y="119"/>
                  </a:lnTo>
                  <a:lnTo>
                    <a:pt x="12" y="113"/>
                  </a:lnTo>
                  <a:lnTo>
                    <a:pt x="12" y="106"/>
                  </a:lnTo>
                  <a:lnTo>
                    <a:pt x="18" y="106"/>
                  </a:lnTo>
                  <a:lnTo>
                    <a:pt x="23" y="106"/>
                  </a:lnTo>
                  <a:lnTo>
                    <a:pt x="23" y="101"/>
                  </a:lnTo>
                  <a:lnTo>
                    <a:pt x="23" y="95"/>
                  </a:lnTo>
                  <a:lnTo>
                    <a:pt x="23" y="83"/>
                  </a:lnTo>
                  <a:lnTo>
                    <a:pt x="23" y="77"/>
                  </a:lnTo>
                  <a:lnTo>
                    <a:pt x="23" y="71"/>
                  </a:lnTo>
                  <a:lnTo>
                    <a:pt x="23" y="65"/>
                  </a:lnTo>
                  <a:lnTo>
                    <a:pt x="29" y="65"/>
                  </a:lnTo>
                  <a:lnTo>
                    <a:pt x="29" y="60"/>
                  </a:lnTo>
                  <a:lnTo>
                    <a:pt x="29" y="54"/>
                  </a:lnTo>
                  <a:lnTo>
                    <a:pt x="29" y="47"/>
                  </a:lnTo>
                  <a:lnTo>
                    <a:pt x="36" y="47"/>
                  </a:lnTo>
                  <a:lnTo>
                    <a:pt x="41" y="47"/>
                  </a:lnTo>
                  <a:lnTo>
                    <a:pt x="41" y="42"/>
                  </a:lnTo>
                  <a:lnTo>
                    <a:pt x="41" y="36"/>
                  </a:lnTo>
                  <a:lnTo>
                    <a:pt x="47" y="36"/>
                  </a:lnTo>
                  <a:lnTo>
                    <a:pt x="53" y="36"/>
                  </a:lnTo>
                  <a:lnTo>
                    <a:pt x="59" y="36"/>
                  </a:lnTo>
                  <a:lnTo>
                    <a:pt x="59" y="29"/>
                  </a:lnTo>
                  <a:lnTo>
                    <a:pt x="65" y="29"/>
                  </a:lnTo>
                  <a:lnTo>
                    <a:pt x="70" y="29"/>
                  </a:lnTo>
                  <a:lnTo>
                    <a:pt x="70" y="24"/>
                  </a:lnTo>
                  <a:lnTo>
                    <a:pt x="70" y="18"/>
                  </a:lnTo>
                  <a:lnTo>
                    <a:pt x="77" y="18"/>
                  </a:lnTo>
                  <a:lnTo>
                    <a:pt x="82" y="18"/>
                  </a:lnTo>
                  <a:lnTo>
                    <a:pt x="88" y="18"/>
                  </a:lnTo>
                  <a:lnTo>
                    <a:pt x="88" y="12"/>
                  </a:lnTo>
                  <a:lnTo>
                    <a:pt x="95" y="12"/>
                  </a:lnTo>
                  <a:lnTo>
                    <a:pt x="100" y="6"/>
                  </a:lnTo>
                  <a:lnTo>
                    <a:pt x="106" y="0"/>
                  </a:lnTo>
                  <a:lnTo>
                    <a:pt x="112" y="0"/>
                  </a:lnTo>
                  <a:lnTo>
                    <a:pt x="118" y="0"/>
                  </a:lnTo>
                  <a:lnTo>
                    <a:pt x="124" y="0"/>
                  </a:lnTo>
                  <a:lnTo>
                    <a:pt x="129" y="0"/>
                  </a:lnTo>
                  <a:lnTo>
                    <a:pt x="136" y="0"/>
                  </a:lnTo>
                  <a:lnTo>
                    <a:pt x="142" y="0"/>
                  </a:lnTo>
                  <a:lnTo>
                    <a:pt x="147" y="0"/>
                  </a:lnTo>
                  <a:lnTo>
                    <a:pt x="153" y="0"/>
                  </a:lnTo>
                  <a:lnTo>
                    <a:pt x="160" y="0"/>
                  </a:lnTo>
                  <a:lnTo>
                    <a:pt x="165" y="0"/>
                  </a:lnTo>
                  <a:lnTo>
                    <a:pt x="171" y="0"/>
                  </a:lnTo>
                  <a:lnTo>
                    <a:pt x="178" y="0"/>
                  </a:lnTo>
                  <a:lnTo>
                    <a:pt x="183" y="0"/>
                  </a:lnTo>
                  <a:lnTo>
                    <a:pt x="189" y="0"/>
                  </a:lnTo>
                  <a:lnTo>
                    <a:pt x="189" y="6"/>
                  </a:lnTo>
                  <a:lnTo>
                    <a:pt x="194" y="6"/>
                  </a:lnTo>
                  <a:lnTo>
                    <a:pt x="201" y="12"/>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3" name="Freeform 55">
              <a:extLst>
                <a:ext uri="{FF2B5EF4-FFF2-40B4-BE49-F238E27FC236}">
                  <a16:creationId xmlns:a16="http://schemas.microsoft.com/office/drawing/2014/main" id="{88F36449-34C9-D82A-A5FB-43CDE1C4442F}"/>
                </a:ext>
              </a:extLst>
            </p:cNvPr>
            <p:cNvSpPr>
              <a:spLocks/>
            </p:cNvSpPr>
            <p:nvPr/>
          </p:nvSpPr>
          <p:spPr bwMode="auto">
            <a:xfrm>
              <a:off x="5884863" y="2054225"/>
              <a:ext cx="852487" cy="958850"/>
            </a:xfrm>
            <a:custGeom>
              <a:avLst/>
              <a:gdLst>
                <a:gd name="T0" fmla="*/ 296 w 537"/>
                <a:gd name="T1" fmla="*/ 527 h 604"/>
                <a:gd name="T2" fmla="*/ 278 w 537"/>
                <a:gd name="T3" fmla="*/ 497 h 604"/>
                <a:gd name="T4" fmla="*/ 242 w 537"/>
                <a:gd name="T5" fmla="*/ 486 h 604"/>
                <a:gd name="T6" fmla="*/ 248 w 537"/>
                <a:gd name="T7" fmla="*/ 445 h 604"/>
                <a:gd name="T8" fmla="*/ 260 w 537"/>
                <a:gd name="T9" fmla="*/ 409 h 604"/>
                <a:gd name="T10" fmla="*/ 254 w 537"/>
                <a:gd name="T11" fmla="*/ 368 h 604"/>
                <a:gd name="T12" fmla="*/ 230 w 537"/>
                <a:gd name="T13" fmla="*/ 344 h 604"/>
                <a:gd name="T14" fmla="*/ 189 w 537"/>
                <a:gd name="T15" fmla="*/ 344 h 604"/>
                <a:gd name="T16" fmla="*/ 165 w 537"/>
                <a:gd name="T17" fmla="*/ 320 h 604"/>
                <a:gd name="T18" fmla="*/ 136 w 537"/>
                <a:gd name="T19" fmla="*/ 302 h 604"/>
                <a:gd name="T20" fmla="*/ 95 w 537"/>
                <a:gd name="T21" fmla="*/ 290 h 604"/>
                <a:gd name="T22" fmla="*/ 47 w 537"/>
                <a:gd name="T23" fmla="*/ 290 h 604"/>
                <a:gd name="T24" fmla="*/ 6 w 537"/>
                <a:gd name="T25" fmla="*/ 308 h 604"/>
                <a:gd name="T26" fmla="*/ 0 w 537"/>
                <a:gd name="T27" fmla="*/ 278 h 604"/>
                <a:gd name="T28" fmla="*/ 12 w 537"/>
                <a:gd name="T29" fmla="*/ 273 h 604"/>
                <a:gd name="T30" fmla="*/ 30 w 537"/>
                <a:gd name="T31" fmla="*/ 243 h 604"/>
                <a:gd name="T32" fmla="*/ 47 w 537"/>
                <a:gd name="T33" fmla="*/ 226 h 604"/>
                <a:gd name="T34" fmla="*/ 71 w 537"/>
                <a:gd name="T35" fmla="*/ 213 h 604"/>
                <a:gd name="T36" fmla="*/ 88 w 537"/>
                <a:gd name="T37" fmla="*/ 208 h 604"/>
                <a:gd name="T38" fmla="*/ 106 w 537"/>
                <a:gd name="T39" fmla="*/ 201 h 604"/>
                <a:gd name="T40" fmla="*/ 124 w 537"/>
                <a:gd name="T41" fmla="*/ 178 h 604"/>
                <a:gd name="T42" fmla="*/ 142 w 537"/>
                <a:gd name="T43" fmla="*/ 160 h 604"/>
                <a:gd name="T44" fmla="*/ 147 w 537"/>
                <a:gd name="T45" fmla="*/ 142 h 604"/>
                <a:gd name="T46" fmla="*/ 160 w 537"/>
                <a:gd name="T47" fmla="*/ 131 h 604"/>
                <a:gd name="T48" fmla="*/ 165 w 537"/>
                <a:gd name="T49" fmla="*/ 124 h 604"/>
                <a:gd name="T50" fmla="*/ 189 w 537"/>
                <a:gd name="T51" fmla="*/ 107 h 604"/>
                <a:gd name="T52" fmla="*/ 212 w 537"/>
                <a:gd name="T53" fmla="*/ 95 h 604"/>
                <a:gd name="T54" fmla="*/ 230 w 537"/>
                <a:gd name="T55" fmla="*/ 65 h 604"/>
                <a:gd name="T56" fmla="*/ 237 w 537"/>
                <a:gd name="T57" fmla="*/ 42 h 604"/>
                <a:gd name="T58" fmla="*/ 254 w 537"/>
                <a:gd name="T59" fmla="*/ 24 h 604"/>
                <a:gd name="T60" fmla="*/ 271 w 537"/>
                <a:gd name="T61" fmla="*/ 6 h 604"/>
                <a:gd name="T62" fmla="*/ 307 w 537"/>
                <a:gd name="T63" fmla="*/ 6 h 604"/>
                <a:gd name="T64" fmla="*/ 325 w 537"/>
                <a:gd name="T65" fmla="*/ 42 h 604"/>
                <a:gd name="T66" fmla="*/ 354 w 537"/>
                <a:gd name="T67" fmla="*/ 72 h 604"/>
                <a:gd name="T68" fmla="*/ 384 w 537"/>
                <a:gd name="T69" fmla="*/ 101 h 604"/>
                <a:gd name="T70" fmla="*/ 371 w 537"/>
                <a:gd name="T71" fmla="*/ 131 h 604"/>
                <a:gd name="T72" fmla="*/ 371 w 537"/>
                <a:gd name="T73" fmla="*/ 178 h 604"/>
                <a:gd name="T74" fmla="*/ 360 w 537"/>
                <a:gd name="T75" fmla="*/ 201 h 604"/>
                <a:gd name="T76" fmla="*/ 366 w 537"/>
                <a:gd name="T77" fmla="*/ 219 h 604"/>
                <a:gd name="T78" fmla="*/ 389 w 537"/>
                <a:gd name="T79" fmla="*/ 196 h 604"/>
                <a:gd name="T80" fmla="*/ 407 w 537"/>
                <a:gd name="T81" fmla="*/ 201 h 604"/>
                <a:gd name="T82" fmla="*/ 443 w 537"/>
                <a:gd name="T83" fmla="*/ 190 h 604"/>
                <a:gd name="T84" fmla="*/ 454 w 537"/>
                <a:gd name="T85" fmla="*/ 201 h 604"/>
                <a:gd name="T86" fmla="*/ 472 w 537"/>
                <a:gd name="T87" fmla="*/ 231 h 604"/>
                <a:gd name="T88" fmla="*/ 477 w 537"/>
                <a:gd name="T89" fmla="*/ 249 h 604"/>
                <a:gd name="T90" fmla="*/ 490 w 537"/>
                <a:gd name="T91" fmla="*/ 249 h 604"/>
                <a:gd name="T92" fmla="*/ 508 w 537"/>
                <a:gd name="T93" fmla="*/ 278 h 604"/>
                <a:gd name="T94" fmla="*/ 531 w 537"/>
                <a:gd name="T95" fmla="*/ 290 h 604"/>
                <a:gd name="T96" fmla="*/ 525 w 537"/>
                <a:gd name="T97" fmla="*/ 320 h 604"/>
                <a:gd name="T98" fmla="*/ 525 w 537"/>
                <a:gd name="T99" fmla="*/ 344 h 604"/>
                <a:gd name="T100" fmla="*/ 495 w 537"/>
                <a:gd name="T101" fmla="*/ 373 h 604"/>
                <a:gd name="T102" fmla="*/ 477 w 537"/>
                <a:gd name="T103" fmla="*/ 403 h 604"/>
                <a:gd name="T104" fmla="*/ 448 w 537"/>
                <a:gd name="T105" fmla="*/ 391 h 604"/>
                <a:gd name="T106" fmla="*/ 461 w 537"/>
                <a:gd name="T107" fmla="*/ 414 h 604"/>
                <a:gd name="T108" fmla="*/ 461 w 537"/>
                <a:gd name="T109" fmla="*/ 450 h 604"/>
                <a:gd name="T110" fmla="*/ 436 w 537"/>
                <a:gd name="T111" fmla="*/ 462 h 604"/>
                <a:gd name="T112" fmla="*/ 454 w 537"/>
                <a:gd name="T113" fmla="*/ 491 h 604"/>
                <a:gd name="T114" fmla="*/ 431 w 537"/>
                <a:gd name="T115" fmla="*/ 515 h 604"/>
                <a:gd name="T116" fmla="*/ 413 w 537"/>
                <a:gd name="T117" fmla="*/ 522 h 604"/>
                <a:gd name="T118" fmla="*/ 389 w 537"/>
                <a:gd name="T119" fmla="*/ 539 h 604"/>
                <a:gd name="T120" fmla="*/ 371 w 537"/>
                <a:gd name="T121" fmla="*/ 568 h 604"/>
                <a:gd name="T122" fmla="*/ 348 w 537"/>
                <a:gd name="T123" fmla="*/ 592 h 604"/>
                <a:gd name="T124" fmla="*/ 342 w 537"/>
                <a:gd name="T125" fmla="*/ 563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37" h="604">
                  <a:moveTo>
                    <a:pt x="337" y="527"/>
                  </a:moveTo>
                  <a:lnTo>
                    <a:pt x="330" y="527"/>
                  </a:lnTo>
                  <a:lnTo>
                    <a:pt x="325" y="527"/>
                  </a:lnTo>
                  <a:lnTo>
                    <a:pt x="319" y="527"/>
                  </a:lnTo>
                  <a:lnTo>
                    <a:pt x="312" y="527"/>
                  </a:lnTo>
                  <a:lnTo>
                    <a:pt x="307" y="527"/>
                  </a:lnTo>
                  <a:lnTo>
                    <a:pt x="301" y="527"/>
                  </a:lnTo>
                  <a:lnTo>
                    <a:pt x="296" y="527"/>
                  </a:lnTo>
                  <a:lnTo>
                    <a:pt x="289" y="527"/>
                  </a:lnTo>
                  <a:lnTo>
                    <a:pt x="283" y="527"/>
                  </a:lnTo>
                  <a:lnTo>
                    <a:pt x="283" y="522"/>
                  </a:lnTo>
                  <a:lnTo>
                    <a:pt x="283" y="515"/>
                  </a:lnTo>
                  <a:lnTo>
                    <a:pt x="283" y="509"/>
                  </a:lnTo>
                  <a:lnTo>
                    <a:pt x="283" y="504"/>
                  </a:lnTo>
                  <a:lnTo>
                    <a:pt x="283" y="497"/>
                  </a:lnTo>
                  <a:lnTo>
                    <a:pt x="278" y="497"/>
                  </a:lnTo>
                  <a:lnTo>
                    <a:pt x="271" y="497"/>
                  </a:lnTo>
                  <a:lnTo>
                    <a:pt x="266" y="497"/>
                  </a:lnTo>
                  <a:lnTo>
                    <a:pt x="260" y="497"/>
                  </a:lnTo>
                  <a:lnTo>
                    <a:pt x="260" y="491"/>
                  </a:lnTo>
                  <a:lnTo>
                    <a:pt x="254" y="491"/>
                  </a:lnTo>
                  <a:lnTo>
                    <a:pt x="248" y="491"/>
                  </a:lnTo>
                  <a:lnTo>
                    <a:pt x="248" y="486"/>
                  </a:lnTo>
                  <a:lnTo>
                    <a:pt x="242" y="486"/>
                  </a:lnTo>
                  <a:lnTo>
                    <a:pt x="242" y="479"/>
                  </a:lnTo>
                  <a:lnTo>
                    <a:pt x="242" y="474"/>
                  </a:lnTo>
                  <a:lnTo>
                    <a:pt x="242" y="468"/>
                  </a:lnTo>
                  <a:lnTo>
                    <a:pt x="242" y="462"/>
                  </a:lnTo>
                  <a:lnTo>
                    <a:pt x="242" y="456"/>
                  </a:lnTo>
                  <a:lnTo>
                    <a:pt x="242" y="450"/>
                  </a:lnTo>
                  <a:lnTo>
                    <a:pt x="242" y="445"/>
                  </a:lnTo>
                  <a:lnTo>
                    <a:pt x="248" y="445"/>
                  </a:lnTo>
                  <a:lnTo>
                    <a:pt x="248" y="438"/>
                  </a:lnTo>
                  <a:lnTo>
                    <a:pt x="248" y="432"/>
                  </a:lnTo>
                  <a:lnTo>
                    <a:pt x="254" y="432"/>
                  </a:lnTo>
                  <a:lnTo>
                    <a:pt x="254" y="427"/>
                  </a:lnTo>
                  <a:lnTo>
                    <a:pt x="254" y="420"/>
                  </a:lnTo>
                  <a:lnTo>
                    <a:pt x="260" y="420"/>
                  </a:lnTo>
                  <a:lnTo>
                    <a:pt x="260" y="414"/>
                  </a:lnTo>
                  <a:lnTo>
                    <a:pt x="260" y="409"/>
                  </a:lnTo>
                  <a:lnTo>
                    <a:pt x="260" y="403"/>
                  </a:lnTo>
                  <a:lnTo>
                    <a:pt x="260" y="397"/>
                  </a:lnTo>
                  <a:lnTo>
                    <a:pt x="260" y="391"/>
                  </a:lnTo>
                  <a:lnTo>
                    <a:pt x="260" y="385"/>
                  </a:lnTo>
                  <a:lnTo>
                    <a:pt x="260" y="379"/>
                  </a:lnTo>
                  <a:lnTo>
                    <a:pt x="260" y="373"/>
                  </a:lnTo>
                  <a:lnTo>
                    <a:pt x="254" y="373"/>
                  </a:lnTo>
                  <a:lnTo>
                    <a:pt x="254" y="368"/>
                  </a:lnTo>
                  <a:lnTo>
                    <a:pt x="254" y="361"/>
                  </a:lnTo>
                  <a:lnTo>
                    <a:pt x="248" y="361"/>
                  </a:lnTo>
                  <a:lnTo>
                    <a:pt x="248" y="355"/>
                  </a:lnTo>
                  <a:lnTo>
                    <a:pt x="248" y="350"/>
                  </a:lnTo>
                  <a:lnTo>
                    <a:pt x="248" y="344"/>
                  </a:lnTo>
                  <a:lnTo>
                    <a:pt x="242" y="344"/>
                  </a:lnTo>
                  <a:lnTo>
                    <a:pt x="237" y="344"/>
                  </a:lnTo>
                  <a:lnTo>
                    <a:pt x="230" y="344"/>
                  </a:lnTo>
                  <a:lnTo>
                    <a:pt x="224" y="344"/>
                  </a:lnTo>
                  <a:lnTo>
                    <a:pt x="219" y="344"/>
                  </a:lnTo>
                  <a:lnTo>
                    <a:pt x="212" y="344"/>
                  </a:lnTo>
                  <a:lnTo>
                    <a:pt x="206" y="344"/>
                  </a:lnTo>
                  <a:lnTo>
                    <a:pt x="201" y="344"/>
                  </a:lnTo>
                  <a:lnTo>
                    <a:pt x="195" y="344"/>
                  </a:lnTo>
                  <a:lnTo>
                    <a:pt x="189" y="337"/>
                  </a:lnTo>
                  <a:lnTo>
                    <a:pt x="189" y="344"/>
                  </a:lnTo>
                  <a:lnTo>
                    <a:pt x="183" y="344"/>
                  </a:lnTo>
                  <a:lnTo>
                    <a:pt x="183" y="337"/>
                  </a:lnTo>
                  <a:lnTo>
                    <a:pt x="189" y="337"/>
                  </a:lnTo>
                  <a:lnTo>
                    <a:pt x="183" y="337"/>
                  </a:lnTo>
                  <a:lnTo>
                    <a:pt x="183" y="332"/>
                  </a:lnTo>
                  <a:lnTo>
                    <a:pt x="171" y="326"/>
                  </a:lnTo>
                  <a:lnTo>
                    <a:pt x="165" y="326"/>
                  </a:lnTo>
                  <a:lnTo>
                    <a:pt x="165" y="320"/>
                  </a:lnTo>
                  <a:lnTo>
                    <a:pt x="160" y="320"/>
                  </a:lnTo>
                  <a:lnTo>
                    <a:pt x="160" y="314"/>
                  </a:lnTo>
                  <a:lnTo>
                    <a:pt x="154" y="314"/>
                  </a:lnTo>
                  <a:lnTo>
                    <a:pt x="147" y="314"/>
                  </a:lnTo>
                  <a:lnTo>
                    <a:pt x="147" y="308"/>
                  </a:lnTo>
                  <a:lnTo>
                    <a:pt x="142" y="308"/>
                  </a:lnTo>
                  <a:lnTo>
                    <a:pt x="142" y="302"/>
                  </a:lnTo>
                  <a:lnTo>
                    <a:pt x="136" y="302"/>
                  </a:lnTo>
                  <a:lnTo>
                    <a:pt x="129" y="296"/>
                  </a:lnTo>
                  <a:lnTo>
                    <a:pt x="124" y="296"/>
                  </a:lnTo>
                  <a:lnTo>
                    <a:pt x="124" y="290"/>
                  </a:lnTo>
                  <a:lnTo>
                    <a:pt x="118" y="290"/>
                  </a:lnTo>
                  <a:lnTo>
                    <a:pt x="113" y="290"/>
                  </a:lnTo>
                  <a:lnTo>
                    <a:pt x="106" y="290"/>
                  </a:lnTo>
                  <a:lnTo>
                    <a:pt x="100" y="290"/>
                  </a:lnTo>
                  <a:lnTo>
                    <a:pt x="95" y="290"/>
                  </a:lnTo>
                  <a:lnTo>
                    <a:pt x="88" y="290"/>
                  </a:lnTo>
                  <a:lnTo>
                    <a:pt x="83" y="290"/>
                  </a:lnTo>
                  <a:lnTo>
                    <a:pt x="77" y="290"/>
                  </a:lnTo>
                  <a:lnTo>
                    <a:pt x="71" y="290"/>
                  </a:lnTo>
                  <a:lnTo>
                    <a:pt x="65" y="290"/>
                  </a:lnTo>
                  <a:lnTo>
                    <a:pt x="59" y="290"/>
                  </a:lnTo>
                  <a:lnTo>
                    <a:pt x="54" y="290"/>
                  </a:lnTo>
                  <a:lnTo>
                    <a:pt x="47" y="290"/>
                  </a:lnTo>
                  <a:lnTo>
                    <a:pt x="41" y="290"/>
                  </a:lnTo>
                  <a:lnTo>
                    <a:pt x="36" y="296"/>
                  </a:lnTo>
                  <a:lnTo>
                    <a:pt x="30" y="302"/>
                  </a:lnTo>
                  <a:lnTo>
                    <a:pt x="23" y="302"/>
                  </a:lnTo>
                  <a:lnTo>
                    <a:pt x="23" y="308"/>
                  </a:lnTo>
                  <a:lnTo>
                    <a:pt x="18" y="308"/>
                  </a:lnTo>
                  <a:lnTo>
                    <a:pt x="12" y="308"/>
                  </a:lnTo>
                  <a:lnTo>
                    <a:pt x="6" y="308"/>
                  </a:lnTo>
                  <a:lnTo>
                    <a:pt x="6" y="302"/>
                  </a:lnTo>
                  <a:lnTo>
                    <a:pt x="6" y="296"/>
                  </a:lnTo>
                  <a:lnTo>
                    <a:pt x="6" y="290"/>
                  </a:lnTo>
                  <a:lnTo>
                    <a:pt x="6" y="285"/>
                  </a:lnTo>
                  <a:lnTo>
                    <a:pt x="0" y="285"/>
                  </a:lnTo>
                  <a:lnTo>
                    <a:pt x="0" y="278"/>
                  </a:lnTo>
                  <a:lnTo>
                    <a:pt x="6" y="278"/>
                  </a:lnTo>
                  <a:lnTo>
                    <a:pt x="0" y="278"/>
                  </a:lnTo>
                  <a:lnTo>
                    <a:pt x="0" y="273"/>
                  </a:lnTo>
                  <a:lnTo>
                    <a:pt x="6" y="273"/>
                  </a:lnTo>
                  <a:lnTo>
                    <a:pt x="6" y="278"/>
                  </a:lnTo>
                  <a:lnTo>
                    <a:pt x="12" y="278"/>
                  </a:lnTo>
                  <a:lnTo>
                    <a:pt x="12" y="273"/>
                  </a:lnTo>
                  <a:lnTo>
                    <a:pt x="6" y="273"/>
                  </a:lnTo>
                  <a:lnTo>
                    <a:pt x="6" y="267"/>
                  </a:lnTo>
                  <a:lnTo>
                    <a:pt x="12" y="273"/>
                  </a:lnTo>
                  <a:lnTo>
                    <a:pt x="18" y="273"/>
                  </a:lnTo>
                  <a:lnTo>
                    <a:pt x="23" y="273"/>
                  </a:lnTo>
                  <a:lnTo>
                    <a:pt x="23" y="267"/>
                  </a:lnTo>
                  <a:lnTo>
                    <a:pt x="23" y="260"/>
                  </a:lnTo>
                  <a:lnTo>
                    <a:pt x="23" y="255"/>
                  </a:lnTo>
                  <a:lnTo>
                    <a:pt x="23" y="249"/>
                  </a:lnTo>
                  <a:lnTo>
                    <a:pt x="23" y="243"/>
                  </a:lnTo>
                  <a:lnTo>
                    <a:pt x="30" y="243"/>
                  </a:lnTo>
                  <a:lnTo>
                    <a:pt x="30" y="237"/>
                  </a:lnTo>
                  <a:lnTo>
                    <a:pt x="36" y="237"/>
                  </a:lnTo>
                  <a:lnTo>
                    <a:pt x="36" y="243"/>
                  </a:lnTo>
                  <a:lnTo>
                    <a:pt x="36" y="237"/>
                  </a:lnTo>
                  <a:lnTo>
                    <a:pt x="41" y="237"/>
                  </a:lnTo>
                  <a:lnTo>
                    <a:pt x="47" y="237"/>
                  </a:lnTo>
                  <a:lnTo>
                    <a:pt x="47" y="231"/>
                  </a:lnTo>
                  <a:lnTo>
                    <a:pt x="47" y="226"/>
                  </a:lnTo>
                  <a:lnTo>
                    <a:pt x="54" y="226"/>
                  </a:lnTo>
                  <a:lnTo>
                    <a:pt x="59" y="226"/>
                  </a:lnTo>
                  <a:lnTo>
                    <a:pt x="59" y="231"/>
                  </a:lnTo>
                  <a:lnTo>
                    <a:pt x="59" y="226"/>
                  </a:lnTo>
                  <a:lnTo>
                    <a:pt x="65" y="226"/>
                  </a:lnTo>
                  <a:lnTo>
                    <a:pt x="65" y="219"/>
                  </a:lnTo>
                  <a:lnTo>
                    <a:pt x="71" y="219"/>
                  </a:lnTo>
                  <a:lnTo>
                    <a:pt x="71" y="213"/>
                  </a:lnTo>
                  <a:lnTo>
                    <a:pt x="77" y="213"/>
                  </a:lnTo>
                  <a:lnTo>
                    <a:pt x="77" y="219"/>
                  </a:lnTo>
                  <a:lnTo>
                    <a:pt x="83" y="219"/>
                  </a:lnTo>
                  <a:lnTo>
                    <a:pt x="88" y="219"/>
                  </a:lnTo>
                  <a:lnTo>
                    <a:pt x="83" y="219"/>
                  </a:lnTo>
                  <a:lnTo>
                    <a:pt x="83" y="213"/>
                  </a:lnTo>
                  <a:lnTo>
                    <a:pt x="83" y="208"/>
                  </a:lnTo>
                  <a:lnTo>
                    <a:pt x="88" y="208"/>
                  </a:lnTo>
                  <a:lnTo>
                    <a:pt x="88" y="213"/>
                  </a:lnTo>
                  <a:lnTo>
                    <a:pt x="95" y="213"/>
                  </a:lnTo>
                  <a:lnTo>
                    <a:pt x="100" y="213"/>
                  </a:lnTo>
                  <a:lnTo>
                    <a:pt x="100" y="208"/>
                  </a:lnTo>
                  <a:lnTo>
                    <a:pt x="106" y="208"/>
                  </a:lnTo>
                  <a:lnTo>
                    <a:pt x="100" y="208"/>
                  </a:lnTo>
                  <a:lnTo>
                    <a:pt x="100" y="201"/>
                  </a:lnTo>
                  <a:lnTo>
                    <a:pt x="106" y="201"/>
                  </a:lnTo>
                  <a:lnTo>
                    <a:pt x="113" y="201"/>
                  </a:lnTo>
                  <a:lnTo>
                    <a:pt x="113" y="196"/>
                  </a:lnTo>
                  <a:lnTo>
                    <a:pt x="118" y="196"/>
                  </a:lnTo>
                  <a:lnTo>
                    <a:pt x="118" y="190"/>
                  </a:lnTo>
                  <a:lnTo>
                    <a:pt x="124" y="183"/>
                  </a:lnTo>
                  <a:lnTo>
                    <a:pt x="118" y="183"/>
                  </a:lnTo>
                  <a:lnTo>
                    <a:pt x="124" y="183"/>
                  </a:lnTo>
                  <a:lnTo>
                    <a:pt x="124" y="178"/>
                  </a:lnTo>
                  <a:lnTo>
                    <a:pt x="124" y="183"/>
                  </a:lnTo>
                  <a:lnTo>
                    <a:pt x="129" y="183"/>
                  </a:lnTo>
                  <a:lnTo>
                    <a:pt x="129" y="178"/>
                  </a:lnTo>
                  <a:lnTo>
                    <a:pt x="129" y="172"/>
                  </a:lnTo>
                  <a:lnTo>
                    <a:pt x="136" y="172"/>
                  </a:lnTo>
                  <a:lnTo>
                    <a:pt x="136" y="167"/>
                  </a:lnTo>
                  <a:lnTo>
                    <a:pt x="142" y="167"/>
                  </a:lnTo>
                  <a:lnTo>
                    <a:pt x="142" y="160"/>
                  </a:lnTo>
                  <a:lnTo>
                    <a:pt x="142" y="154"/>
                  </a:lnTo>
                  <a:lnTo>
                    <a:pt x="147" y="154"/>
                  </a:lnTo>
                  <a:lnTo>
                    <a:pt x="147" y="160"/>
                  </a:lnTo>
                  <a:lnTo>
                    <a:pt x="154" y="160"/>
                  </a:lnTo>
                  <a:lnTo>
                    <a:pt x="154" y="154"/>
                  </a:lnTo>
                  <a:lnTo>
                    <a:pt x="154" y="149"/>
                  </a:lnTo>
                  <a:lnTo>
                    <a:pt x="147" y="149"/>
                  </a:lnTo>
                  <a:lnTo>
                    <a:pt x="147" y="142"/>
                  </a:lnTo>
                  <a:lnTo>
                    <a:pt x="154" y="142"/>
                  </a:lnTo>
                  <a:lnTo>
                    <a:pt x="154" y="136"/>
                  </a:lnTo>
                  <a:lnTo>
                    <a:pt x="160" y="136"/>
                  </a:lnTo>
                  <a:lnTo>
                    <a:pt x="160" y="142"/>
                  </a:lnTo>
                  <a:lnTo>
                    <a:pt x="165" y="142"/>
                  </a:lnTo>
                  <a:lnTo>
                    <a:pt x="165" y="136"/>
                  </a:lnTo>
                  <a:lnTo>
                    <a:pt x="160" y="136"/>
                  </a:lnTo>
                  <a:lnTo>
                    <a:pt x="160" y="131"/>
                  </a:lnTo>
                  <a:lnTo>
                    <a:pt x="154" y="131"/>
                  </a:lnTo>
                  <a:lnTo>
                    <a:pt x="154" y="124"/>
                  </a:lnTo>
                  <a:lnTo>
                    <a:pt x="154" y="119"/>
                  </a:lnTo>
                  <a:lnTo>
                    <a:pt x="160" y="119"/>
                  </a:lnTo>
                  <a:lnTo>
                    <a:pt x="160" y="113"/>
                  </a:lnTo>
                  <a:lnTo>
                    <a:pt x="160" y="119"/>
                  </a:lnTo>
                  <a:lnTo>
                    <a:pt x="160" y="124"/>
                  </a:lnTo>
                  <a:lnTo>
                    <a:pt x="165" y="124"/>
                  </a:lnTo>
                  <a:lnTo>
                    <a:pt x="165" y="119"/>
                  </a:lnTo>
                  <a:lnTo>
                    <a:pt x="171" y="119"/>
                  </a:lnTo>
                  <a:lnTo>
                    <a:pt x="177" y="119"/>
                  </a:lnTo>
                  <a:lnTo>
                    <a:pt x="183" y="113"/>
                  </a:lnTo>
                  <a:lnTo>
                    <a:pt x="183" y="107"/>
                  </a:lnTo>
                  <a:lnTo>
                    <a:pt x="183" y="101"/>
                  </a:lnTo>
                  <a:lnTo>
                    <a:pt x="189" y="101"/>
                  </a:lnTo>
                  <a:lnTo>
                    <a:pt x="189" y="107"/>
                  </a:lnTo>
                  <a:lnTo>
                    <a:pt x="189" y="101"/>
                  </a:lnTo>
                  <a:lnTo>
                    <a:pt x="195" y="101"/>
                  </a:lnTo>
                  <a:lnTo>
                    <a:pt x="195" y="95"/>
                  </a:lnTo>
                  <a:lnTo>
                    <a:pt x="201" y="95"/>
                  </a:lnTo>
                  <a:lnTo>
                    <a:pt x="206" y="95"/>
                  </a:lnTo>
                  <a:lnTo>
                    <a:pt x="206" y="101"/>
                  </a:lnTo>
                  <a:lnTo>
                    <a:pt x="206" y="95"/>
                  </a:lnTo>
                  <a:lnTo>
                    <a:pt x="212" y="95"/>
                  </a:lnTo>
                  <a:lnTo>
                    <a:pt x="212" y="90"/>
                  </a:lnTo>
                  <a:lnTo>
                    <a:pt x="212" y="83"/>
                  </a:lnTo>
                  <a:lnTo>
                    <a:pt x="219" y="83"/>
                  </a:lnTo>
                  <a:lnTo>
                    <a:pt x="219" y="77"/>
                  </a:lnTo>
                  <a:lnTo>
                    <a:pt x="224" y="77"/>
                  </a:lnTo>
                  <a:lnTo>
                    <a:pt x="224" y="72"/>
                  </a:lnTo>
                  <a:lnTo>
                    <a:pt x="230" y="72"/>
                  </a:lnTo>
                  <a:lnTo>
                    <a:pt x="230" y="65"/>
                  </a:lnTo>
                  <a:lnTo>
                    <a:pt x="230" y="59"/>
                  </a:lnTo>
                  <a:lnTo>
                    <a:pt x="237" y="59"/>
                  </a:lnTo>
                  <a:lnTo>
                    <a:pt x="237" y="54"/>
                  </a:lnTo>
                  <a:lnTo>
                    <a:pt x="242" y="54"/>
                  </a:lnTo>
                  <a:lnTo>
                    <a:pt x="248" y="48"/>
                  </a:lnTo>
                  <a:lnTo>
                    <a:pt x="242" y="48"/>
                  </a:lnTo>
                  <a:lnTo>
                    <a:pt x="237" y="48"/>
                  </a:lnTo>
                  <a:lnTo>
                    <a:pt x="237" y="42"/>
                  </a:lnTo>
                  <a:lnTo>
                    <a:pt x="242" y="42"/>
                  </a:lnTo>
                  <a:lnTo>
                    <a:pt x="242" y="36"/>
                  </a:lnTo>
                  <a:lnTo>
                    <a:pt x="248" y="36"/>
                  </a:lnTo>
                  <a:lnTo>
                    <a:pt x="248" y="30"/>
                  </a:lnTo>
                  <a:lnTo>
                    <a:pt x="242" y="30"/>
                  </a:lnTo>
                  <a:lnTo>
                    <a:pt x="248" y="30"/>
                  </a:lnTo>
                  <a:lnTo>
                    <a:pt x="248" y="24"/>
                  </a:lnTo>
                  <a:lnTo>
                    <a:pt x="254" y="24"/>
                  </a:lnTo>
                  <a:lnTo>
                    <a:pt x="260" y="24"/>
                  </a:lnTo>
                  <a:lnTo>
                    <a:pt x="260" y="18"/>
                  </a:lnTo>
                  <a:lnTo>
                    <a:pt x="260" y="13"/>
                  </a:lnTo>
                  <a:lnTo>
                    <a:pt x="260" y="6"/>
                  </a:lnTo>
                  <a:lnTo>
                    <a:pt x="260" y="0"/>
                  </a:lnTo>
                  <a:lnTo>
                    <a:pt x="266" y="0"/>
                  </a:lnTo>
                  <a:lnTo>
                    <a:pt x="271" y="0"/>
                  </a:lnTo>
                  <a:lnTo>
                    <a:pt x="271" y="6"/>
                  </a:lnTo>
                  <a:lnTo>
                    <a:pt x="278" y="6"/>
                  </a:lnTo>
                  <a:lnTo>
                    <a:pt x="278" y="0"/>
                  </a:lnTo>
                  <a:lnTo>
                    <a:pt x="283" y="0"/>
                  </a:lnTo>
                  <a:lnTo>
                    <a:pt x="289" y="0"/>
                  </a:lnTo>
                  <a:lnTo>
                    <a:pt x="296" y="0"/>
                  </a:lnTo>
                  <a:lnTo>
                    <a:pt x="301" y="0"/>
                  </a:lnTo>
                  <a:lnTo>
                    <a:pt x="307" y="0"/>
                  </a:lnTo>
                  <a:lnTo>
                    <a:pt x="307" y="6"/>
                  </a:lnTo>
                  <a:lnTo>
                    <a:pt x="301" y="6"/>
                  </a:lnTo>
                  <a:lnTo>
                    <a:pt x="307" y="6"/>
                  </a:lnTo>
                  <a:lnTo>
                    <a:pt x="307" y="13"/>
                  </a:lnTo>
                  <a:lnTo>
                    <a:pt x="312" y="18"/>
                  </a:lnTo>
                  <a:lnTo>
                    <a:pt x="319" y="30"/>
                  </a:lnTo>
                  <a:lnTo>
                    <a:pt x="325" y="30"/>
                  </a:lnTo>
                  <a:lnTo>
                    <a:pt x="325" y="36"/>
                  </a:lnTo>
                  <a:lnTo>
                    <a:pt x="325" y="42"/>
                  </a:lnTo>
                  <a:lnTo>
                    <a:pt x="330" y="42"/>
                  </a:lnTo>
                  <a:lnTo>
                    <a:pt x="330" y="48"/>
                  </a:lnTo>
                  <a:lnTo>
                    <a:pt x="337" y="48"/>
                  </a:lnTo>
                  <a:lnTo>
                    <a:pt x="337" y="54"/>
                  </a:lnTo>
                  <a:lnTo>
                    <a:pt x="342" y="59"/>
                  </a:lnTo>
                  <a:lnTo>
                    <a:pt x="348" y="59"/>
                  </a:lnTo>
                  <a:lnTo>
                    <a:pt x="348" y="65"/>
                  </a:lnTo>
                  <a:lnTo>
                    <a:pt x="354" y="72"/>
                  </a:lnTo>
                  <a:lnTo>
                    <a:pt x="360" y="77"/>
                  </a:lnTo>
                  <a:lnTo>
                    <a:pt x="360" y="83"/>
                  </a:lnTo>
                  <a:lnTo>
                    <a:pt x="366" y="83"/>
                  </a:lnTo>
                  <a:lnTo>
                    <a:pt x="366" y="90"/>
                  </a:lnTo>
                  <a:lnTo>
                    <a:pt x="371" y="95"/>
                  </a:lnTo>
                  <a:lnTo>
                    <a:pt x="378" y="95"/>
                  </a:lnTo>
                  <a:lnTo>
                    <a:pt x="378" y="101"/>
                  </a:lnTo>
                  <a:lnTo>
                    <a:pt x="384" y="101"/>
                  </a:lnTo>
                  <a:lnTo>
                    <a:pt x="384" y="107"/>
                  </a:lnTo>
                  <a:lnTo>
                    <a:pt x="389" y="107"/>
                  </a:lnTo>
                  <a:lnTo>
                    <a:pt x="389" y="113"/>
                  </a:lnTo>
                  <a:lnTo>
                    <a:pt x="384" y="113"/>
                  </a:lnTo>
                  <a:lnTo>
                    <a:pt x="384" y="119"/>
                  </a:lnTo>
                  <a:lnTo>
                    <a:pt x="378" y="124"/>
                  </a:lnTo>
                  <a:lnTo>
                    <a:pt x="378" y="131"/>
                  </a:lnTo>
                  <a:lnTo>
                    <a:pt x="371" y="131"/>
                  </a:lnTo>
                  <a:lnTo>
                    <a:pt x="371" y="136"/>
                  </a:lnTo>
                  <a:lnTo>
                    <a:pt x="371" y="142"/>
                  </a:lnTo>
                  <a:lnTo>
                    <a:pt x="371" y="149"/>
                  </a:lnTo>
                  <a:lnTo>
                    <a:pt x="371" y="154"/>
                  </a:lnTo>
                  <a:lnTo>
                    <a:pt x="371" y="160"/>
                  </a:lnTo>
                  <a:lnTo>
                    <a:pt x="371" y="167"/>
                  </a:lnTo>
                  <a:lnTo>
                    <a:pt x="371" y="172"/>
                  </a:lnTo>
                  <a:lnTo>
                    <a:pt x="371" y="178"/>
                  </a:lnTo>
                  <a:lnTo>
                    <a:pt x="371" y="183"/>
                  </a:lnTo>
                  <a:lnTo>
                    <a:pt x="371" y="190"/>
                  </a:lnTo>
                  <a:lnTo>
                    <a:pt x="366" y="190"/>
                  </a:lnTo>
                  <a:lnTo>
                    <a:pt x="371" y="190"/>
                  </a:lnTo>
                  <a:lnTo>
                    <a:pt x="366" y="190"/>
                  </a:lnTo>
                  <a:lnTo>
                    <a:pt x="366" y="196"/>
                  </a:lnTo>
                  <a:lnTo>
                    <a:pt x="366" y="201"/>
                  </a:lnTo>
                  <a:lnTo>
                    <a:pt x="360" y="201"/>
                  </a:lnTo>
                  <a:lnTo>
                    <a:pt x="360" y="208"/>
                  </a:lnTo>
                  <a:lnTo>
                    <a:pt x="360" y="213"/>
                  </a:lnTo>
                  <a:lnTo>
                    <a:pt x="354" y="213"/>
                  </a:lnTo>
                  <a:lnTo>
                    <a:pt x="354" y="219"/>
                  </a:lnTo>
                  <a:lnTo>
                    <a:pt x="348" y="219"/>
                  </a:lnTo>
                  <a:lnTo>
                    <a:pt x="354" y="219"/>
                  </a:lnTo>
                  <a:lnTo>
                    <a:pt x="360" y="219"/>
                  </a:lnTo>
                  <a:lnTo>
                    <a:pt x="366" y="219"/>
                  </a:lnTo>
                  <a:lnTo>
                    <a:pt x="371" y="219"/>
                  </a:lnTo>
                  <a:lnTo>
                    <a:pt x="378" y="219"/>
                  </a:lnTo>
                  <a:lnTo>
                    <a:pt x="378" y="213"/>
                  </a:lnTo>
                  <a:lnTo>
                    <a:pt x="378" y="208"/>
                  </a:lnTo>
                  <a:lnTo>
                    <a:pt x="384" y="208"/>
                  </a:lnTo>
                  <a:lnTo>
                    <a:pt x="384" y="201"/>
                  </a:lnTo>
                  <a:lnTo>
                    <a:pt x="389" y="201"/>
                  </a:lnTo>
                  <a:lnTo>
                    <a:pt x="389" y="196"/>
                  </a:lnTo>
                  <a:lnTo>
                    <a:pt x="395" y="196"/>
                  </a:lnTo>
                  <a:lnTo>
                    <a:pt x="395" y="190"/>
                  </a:lnTo>
                  <a:lnTo>
                    <a:pt x="402" y="190"/>
                  </a:lnTo>
                  <a:lnTo>
                    <a:pt x="402" y="183"/>
                  </a:lnTo>
                  <a:lnTo>
                    <a:pt x="402" y="190"/>
                  </a:lnTo>
                  <a:lnTo>
                    <a:pt x="407" y="190"/>
                  </a:lnTo>
                  <a:lnTo>
                    <a:pt x="407" y="196"/>
                  </a:lnTo>
                  <a:lnTo>
                    <a:pt x="407" y="201"/>
                  </a:lnTo>
                  <a:lnTo>
                    <a:pt x="413" y="201"/>
                  </a:lnTo>
                  <a:lnTo>
                    <a:pt x="419" y="201"/>
                  </a:lnTo>
                  <a:lnTo>
                    <a:pt x="419" y="196"/>
                  </a:lnTo>
                  <a:lnTo>
                    <a:pt x="425" y="196"/>
                  </a:lnTo>
                  <a:lnTo>
                    <a:pt x="431" y="196"/>
                  </a:lnTo>
                  <a:lnTo>
                    <a:pt x="431" y="190"/>
                  </a:lnTo>
                  <a:lnTo>
                    <a:pt x="436" y="190"/>
                  </a:lnTo>
                  <a:lnTo>
                    <a:pt x="443" y="190"/>
                  </a:lnTo>
                  <a:lnTo>
                    <a:pt x="448" y="190"/>
                  </a:lnTo>
                  <a:lnTo>
                    <a:pt x="454" y="190"/>
                  </a:lnTo>
                  <a:lnTo>
                    <a:pt x="454" y="196"/>
                  </a:lnTo>
                  <a:lnTo>
                    <a:pt x="448" y="196"/>
                  </a:lnTo>
                  <a:lnTo>
                    <a:pt x="454" y="196"/>
                  </a:lnTo>
                  <a:lnTo>
                    <a:pt x="454" y="201"/>
                  </a:lnTo>
                  <a:lnTo>
                    <a:pt x="454" y="196"/>
                  </a:lnTo>
                  <a:lnTo>
                    <a:pt x="454" y="201"/>
                  </a:lnTo>
                  <a:lnTo>
                    <a:pt x="461" y="201"/>
                  </a:lnTo>
                  <a:lnTo>
                    <a:pt x="466" y="201"/>
                  </a:lnTo>
                  <a:lnTo>
                    <a:pt x="466" y="208"/>
                  </a:lnTo>
                  <a:lnTo>
                    <a:pt x="466" y="213"/>
                  </a:lnTo>
                  <a:lnTo>
                    <a:pt x="466" y="219"/>
                  </a:lnTo>
                  <a:lnTo>
                    <a:pt x="466" y="226"/>
                  </a:lnTo>
                  <a:lnTo>
                    <a:pt x="466" y="231"/>
                  </a:lnTo>
                  <a:lnTo>
                    <a:pt x="472" y="231"/>
                  </a:lnTo>
                  <a:lnTo>
                    <a:pt x="472" y="237"/>
                  </a:lnTo>
                  <a:lnTo>
                    <a:pt x="472" y="231"/>
                  </a:lnTo>
                  <a:lnTo>
                    <a:pt x="472" y="237"/>
                  </a:lnTo>
                  <a:lnTo>
                    <a:pt x="477" y="237"/>
                  </a:lnTo>
                  <a:lnTo>
                    <a:pt x="477" y="243"/>
                  </a:lnTo>
                  <a:lnTo>
                    <a:pt x="477" y="249"/>
                  </a:lnTo>
                  <a:lnTo>
                    <a:pt x="484" y="249"/>
                  </a:lnTo>
                  <a:lnTo>
                    <a:pt x="477" y="249"/>
                  </a:lnTo>
                  <a:lnTo>
                    <a:pt x="484" y="249"/>
                  </a:lnTo>
                  <a:lnTo>
                    <a:pt x="477" y="249"/>
                  </a:lnTo>
                  <a:lnTo>
                    <a:pt x="484" y="249"/>
                  </a:lnTo>
                  <a:lnTo>
                    <a:pt x="477" y="249"/>
                  </a:lnTo>
                  <a:lnTo>
                    <a:pt x="484" y="249"/>
                  </a:lnTo>
                  <a:lnTo>
                    <a:pt x="477" y="249"/>
                  </a:lnTo>
                  <a:lnTo>
                    <a:pt x="484" y="249"/>
                  </a:lnTo>
                  <a:lnTo>
                    <a:pt x="490" y="249"/>
                  </a:lnTo>
                  <a:lnTo>
                    <a:pt x="495" y="249"/>
                  </a:lnTo>
                  <a:lnTo>
                    <a:pt x="502" y="249"/>
                  </a:lnTo>
                  <a:lnTo>
                    <a:pt x="502" y="255"/>
                  </a:lnTo>
                  <a:lnTo>
                    <a:pt x="502" y="260"/>
                  </a:lnTo>
                  <a:lnTo>
                    <a:pt x="502" y="267"/>
                  </a:lnTo>
                  <a:lnTo>
                    <a:pt x="508" y="267"/>
                  </a:lnTo>
                  <a:lnTo>
                    <a:pt x="508" y="273"/>
                  </a:lnTo>
                  <a:lnTo>
                    <a:pt x="508" y="278"/>
                  </a:lnTo>
                  <a:lnTo>
                    <a:pt x="508" y="273"/>
                  </a:lnTo>
                  <a:lnTo>
                    <a:pt x="513" y="273"/>
                  </a:lnTo>
                  <a:lnTo>
                    <a:pt x="519" y="273"/>
                  </a:lnTo>
                  <a:lnTo>
                    <a:pt x="525" y="273"/>
                  </a:lnTo>
                  <a:lnTo>
                    <a:pt x="531" y="273"/>
                  </a:lnTo>
                  <a:lnTo>
                    <a:pt x="531" y="278"/>
                  </a:lnTo>
                  <a:lnTo>
                    <a:pt x="531" y="285"/>
                  </a:lnTo>
                  <a:lnTo>
                    <a:pt x="531" y="290"/>
                  </a:lnTo>
                  <a:lnTo>
                    <a:pt x="525" y="290"/>
                  </a:lnTo>
                  <a:lnTo>
                    <a:pt x="531" y="290"/>
                  </a:lnTo>
                  <a:lnTo>
                    <a:pt x="531" y="296"/>
                  </a:lnTo>
                  <a:lnTo>
                    <a:pt x="531" y="302"/>
                  </a:lnTo>
                  <a:lnTo>
                    <a:pt x="531" y="308"/>
                  </a:lnTo>
                  <a:lnTo>
                    <a:pt x="525" y="308"/>
                  </a:lnTo>
                  <a:lnTo>
                    <a:pt x="525" y="314"/>
                  </a:lnTo>
                  <a:lnTo>
                    <a:pt x="525" y="320"/>
                  </a:lnTo>
                  <a:lnTo>
                    <a:pt x="525" y="326"/>
                  </a:lnTo>
                  <a:lnTo>
                    <a:pt x="531" y="326"/>
                  </a:lnTo>
                  <a:lnTo>
                    <a:pt x="531" y="332"/>
                  </a:lnTo>
                  <a:lnTo>
                    <a:pt x="537" y="332"/>
                  </a:lnTo>
                  <a:lnTo>
                    <a:pt x="537" y="337"/>
                  </a:lnTo>
                  <a:lnTo>
                    <a:pt x="537" y="344"/>
                  </a:lnTo>
                  <a:lnTo>
                    <a:pt x="531" y="344"/>
                  </a:lnTo>
                  <a:lnTo>
                    <a:pt x="525" y="344"/>
                  </a:lnTo>
                  <a:lnTo>
                    <a:pt x="525" y="350"/>
                  </a:lnTo>
                  <a:lnTo>
                    <a:pt x="519" y="350"/>
                  </a:lnTo>
                  <a:lnTo>
                    <a:pt x="519" y="355"/>
                  </a:lnTo>
                  <a:lnTo>
                    <a:pt x="513" y="361"/>
                  </a:lnTo>
                  <a:lnTo>
                    <a:pt x="508" y="361"/>
                  </a:lnTo>
                  <a:lnTo>
                    <a:pt x="502" y="368"/>
                  </a:lnTo>
                  <a:lnTo>
                    <a:pt x="495" y="368"/>
                  </a:lnTo>
                  <a:lnTo>
                    <a:pt x="495" y="373"/>
                  </a:lnTo>
                  <a:lnTo>
                    <a:pt x="495" y="379"/>
                  </a:lnTo>
                  <a:lnTo>
                    <a:pt x="490" y="379"/>
                  </a:lnTo>
                  <a:lnTo>
                    <a:pt x="484" y="379"/>
                  </a:lnTo>
                  <a:lnTo>
                    <a:pt x="477" y="379"/>
                  </a:lnTo>
                  <a:lnTo>
                    <a:pt x="477" y="385"/>
                  </a:lnTo>
                  <a:lnTo>
                    <a:pt x="477" y="391"/>
                  </a:lnTo>
                  <a:lnTo>
                    <a:pt x="477" y="397"/>
                  </a:lnTo>
                  <a:lnTo>
                    <a:pt x="477" y="403"/>
                  </a:lnTo>
                  <a:lnTo>
                    <a:pt x="477" y="409"/>
                  </a:lnTo>
                  <a:lnTo>
                    <a:pt x="472" y="409"/>
                  </a:lnTo>
                  <a:lnTo>
                    <a:pt x="466" y="409"/>
                  </a:lnTo>
                  <a:lnTo>
                    <a:pt x="466" y="403"/>
                  </a:lnTo>
                  <a:lnTo>
                    <a:pt x="466" y="397"/>
                  </a:lnTo>
                  <a:lnTo>
                    <a:pt x="461" y="391"/>
                  </a:lnTo>
                  <a:lnTo>
                    <a:pt x="454" y="391"/>
                  </a:lnTo>
                  <a:lnTo>
                    <a:pt x="448" y="391"/>
                  </a:lnTo>
                  <a:lnTo>
                    <a:pt x="443" y="391"/>
                  </a:lnTo>
                  <a:lnTo>
                    <a:pt x="443" y="397"/>
                  </a:lnTo>
                  <a:lnTo>
                    <a:pt x="443" y="403"/>
                  </a:lnTo>
                  <a:lnTo>
                    <a:pt x="448" y="403"/>
                  </a:lnTo>
                  <a:lnTo>
                    <a:pt x="448" y="409"/>
                  </a:lnTo>
                  <a:lnTo>
                    <a:pt x="454" y="409"/>
                  </a:lnTo>
                  <a:lnTo>
                    <a:pt x="461" y="409"/>
                  </a:lnTo>
                  <a:lnTo>
                    <a:pt x="461" y="414"/>
                  </a:lnTo>
                  <a:lnTo>
                    <a:pt x="466" y="414"/>
                  </a:lnTo>
                  <a:lnTo>
                    <a:pt x="466" y="420"/>
                  </a:lnTo>
                  <a:lnTo>
                    <a:pt x="466" y="427"/>
                  </a:lnTo>
                  <a:lnTo>
                    <a:pt x="466" y="432"/>
                  </a:lnTo>
                  <a:lnTo>
                    <a:pt x="466" y="438"/>
                  </a:lnTo>
                  <a:lnTo>
                    <a:pt x="466" y="445"/>
                  </a:lnTo>
                  <a:lnTo>
                    <a:pt x="461" y="445"/>
                  </a:lnTo>
                  <a:lnTo>
                    <a:pt x="461" y="450"/>
                  </a:lnTo>
                  <a:lnTo>
                    <a:pt x="454" y="450"/>
                  </a:lnTo>
                  <a:lnTo>
                    <a:pt x="448" y="450"/>
                  </a:lnTo>
                  <a:lnTo>
                    <a:pt x="448" y="456"/>
                  </a:lnTo>
                  <a:lnTo>
                    <a:pt x="454" y="456"/>
                  </a:lnTo>
                  <a:lnTo>
                    <a:pt x="454" y="462"/>
                  </a:lnTo>
                  <a:lnTo>
                    <a:pt x="448" y="462"/>
                  </a:lnTo>
                  <a:lnTo>
                    <a:pt x="443" y="462"/>
                  </a:lnTo>
                  <a:lnTo>
                    <a:pt x="436" y="462"/>
                  </a:lnTo>
                  <a:lnTo>
                    <a:pt x="436" y="468"/>
                  </a:lnTo>
                  <a:lnTo>
                    <a:pt x="436" y="474"/>
                  </a:lnTo>
                  <a:lnTo>
                    <a:pt x="443" y="474"/>
                  </a:lnTo>
                  <a:lnTo>
                    <a:pt x="443" y="479"/>
                  </a:lnTo>
                  <a:lnTo>
                    <a:pt x="443" y="486"/>
                  </a:lnTo>
                  <a:lnTo>
                    <a:pt x="448" y="486"/>
                  </a:lnTo>
                  <a:lnTo>
                    <a:pt x="448" y="491"/>
                  </a:lnTo>
                  <a:lnTo>
                    <a:pt x="454" y="491"/>
                  </a:lnTo>
                  <a:lnTo>
                    <a:pt x="454" y="497"/>
                  </a:lnTo>
                  <a:lnTo>
                    <a:pt x="448" y="497"/>
                  </a:lnTo>
                  <a:lnTo>
                    <a:pt x="448" y="504"/>
                  </a:lnTo>
                  <a:lnTo>
                    <a:pt x="443" y="504"/>
                  </a:lnTo>
                  <a:lnTo>
                    <a:pt x="436" y="504"/>
                  </a:lnTo>
                  <a:lnTo>
                    <a:pt x="436" y="509"/>
                  </a:lnTo>
                  <a:lnTo>
                    <a:pt x="431" y="509"/>
                  </a:lnTo>
                  <a:lnTo>
                    <a:pt x="431" y="515"/>
                  </a:lnTo>
                  <a:lnTo>
                    <a:pt x="431" y="522"/>
                  </a:lnTo>
                  <a:lnTo>
                    <a:pt x="431" y="527"/>
                  </a:lnTo>
                  <a:lnTo>
                    <a:pt x="425" y="533"/>
                  </a:lnTo>
                  <a:lnTo>
                    <a:pt x="419" y="533"/>
                  </a:lnTo>
                  <a:lnTo>
                    <a:pt x="413" y="533"/>
                  </a:lnTo>
                  <a:lnTo>
                    <a:pt x="407" y="533"/>
                  </a:lnTo>
                  <a:lnTo>
                    <a:pt x="407" y="527"/>
                  </a:lnTo>
                  <a:lnTo>
                    <a:pt x="413" y="522"/>
                  </a:lnTo>
                  <a:lnTo>
                    <a:pt x="407" y="515"/>
                  </a:lnTo>
                  <a:lnTo>
                    <a:pt x="402" y="515"/>
                  </a:lnTo>
                  <a:lnTo>
                    <a:pt x="402" y="522"/>
                  </a:lnTo>
                  <a:lnTo>
                    <a:pt x="395" y="522"/>
                  </a:lnTo>
                  <a:lnTo>
                    <a:pt x="395" y="527"/>
                  </a:lnTo>
                  <a:lnTo>
                    <a:pt x="395" y="533"/>
                  </a:lnTo>
                  <a:lnTo>
                    <a:pt x="395" y="539"/>
                  </a:lnTo>
                  <a:lnTo>
                    <a:pt x="389" y="539"/>
                  </a:lnTo>
                  <a:lnTo>
                    <a:pt x="389" y="545"/>
                  </a:lnTo>
                  <a:lnTo>
                    <a:pt x="389" y="551"/>
                  </a:lnTo>
                  <a:lnTo>
                    <a:pt x="389" y="556"/>
                  </a:lnTo>
                  <a:lnTo>
                    <a:pt x="384" y="556"/>
                  </a:lnTo>
                  <a:lnTo>
                    <a:pt x="384" y="563"/>
                  </a:lnTo>
                  <a:lnTo>
                    <a:pt x="378" y="563"/>
                  </a:lnTo>
                  <a:lnTo>
                    <a:pt x="378" y="568"/>
                  </a:lnTo>
                  <a:lnTo>
                    <a:pt x="371" y="568"/>
                  </a:lnTo>
                  <a:lnTo>
                    <a:pt x="371" y="574"/>
                  </a:lnTo>
                  <a:lnTo>
                    <a:pt x="371" y="581"/>
                  </a:lnTo>
                  <a:lnTo>
                    <a:pt x="366" y="581"/>
                  </a:lnTo>
                  <a:lnTo>
                    <a:pt x="366" y="586"/>
                  </a:lnTo>
                  <a:lnTo>
                    <a:pt x="360" y="586"/>
                  </a:lnTo>
                  <a:lnTo>
                    <a:pt x="360" y="592"/>
                  </a:lnTo>
                  <a:lnTo>
                    <a:pt x="354" y="592"/>
                  </a:lnTo>
                  <a:lnTo>
                    <a:pt x="348" y="592"/>
                  </a:lnTo>
                  <a:lnTo>
                    <a:pt x="348" y="599"/>
                  </a:lnTo>
                  <a:lnTo>
                    <a:pt x="342" y="599"/>
                  </a:lnTo>
                  <a:lnTo>
                    <a:pt x="342" y="604"/>
                  </a:lnTo>
                  <a:lnTo>
                    <a:pt x="342" y="599"/>
                  </a:lnTo>
                  <a:lnTo>
                    <a:pt x="342" y="592"/>
                  </a:lnTo>
                  <a:lnTo>
                    <a:pt x="342" y="586"/>
                  </a:lnTo>
                  <a:lnTo>
                    <a:pt x="342" y="581"/>
                  </a:lnTo>
                  <a:lnTo>
                    <a:pt x="342" y="563"/>
                  </a:lnTo>
                  <a:lnTo>
                    <a:pt x="342" y="556"/>
                  </a:lnTo>
                  <a:lnTo>
                    <a:pt x="342" y="551"/>
                  </a:lnTo>
                  <a:lnTo>
                    <a:pt x="342" y="545"/>
                  </a:lnTo>
                  <a:lnTo>
                    <a:pt x="342" y="539"/>
                  </a:lnTo>
                  <a:lnTo>
                    <a:pt x="342" y="527"/>
                  </a:lnTo>
                  <a:lnTo>
                    <a:pt x="337" y="527"/>
                  </a:lnTo>
                  <a:close/>
                </a:path>
              </a:pathLst>
            </a:custGeom>
            <a:solidFill>
              <a:srgbClr val="F4B1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4" name="Freeform 56">
              <a:extLst>
                <a:ext uri="{FF2B5EF4-FFF2-40B4-BE49-F238E27FC236}">
                  <a16:creationId xmlns:a16="http://schemas.microsoft.com/office/drawing/2014/main" id="{9B14871E-47CC-557B-CD35-A6E8A6ABB82F}"/>
                </a:ext>
              </a:extLst>
            </p:cNvPr>
            <p:cNvSpPr>
              <a:spLocks/>
            </p:cNvSpPr>
            <p:nvPr/>
          </p:nvSpPr>
          <p:spPr bwMode="auto">
            <a:xfrm>
              <a:off x="5884863" y="2054225"/>
              <a:ext cx="852487" cy="958850"/>
            </a:xfrm>
            <a:custGeom>
              <a:avLst/>
              <a:gdLst>
                <a:gd name="T0" fmla="*/ 296 w 537"/>
                <a:gd name="T1" fmla="*/ 527 h 604"/>
                <a:gd name="T2" fmla="*/ 278 w 537"/>
                <a:gd name="T3" fmla="*/ 497 h 604"/>
                <a:gd name="T4" fmla="*/ 242 w 537"/>
                <a:gd name="T5" fmla="*/ 486 h 604"/>
                <a:gd name="T6" fmla="*/ 248 w 537"/>
                <a:gd name="T7" fmla="*/ 445 h 604"/>
                <a:gd name="T8" fmla="*/ 260 w 537"/>
                <a:gd name="T9" fmla="*/ 409 h 604"/>
                <a:gd name="T10" fmla="*/ 254 w 537"/>
                <a:gd name="T11" fmla="*/ 368 h 604"/>
                <a:gd name="T12" fmla="*/ 230 w 537"/>
                <a:gd name="T13" fmla="*/ 344 h 604"/>
                <a:gd name="T14" fmla="*/ 189 w 537"/>
                <a:gd name="T15" fmla="*/ 344 h 604"/>
                <a:gd name="T16" fmla="*/ 165 w 537"/>
                <a:gd name="T17" fmla="*/ 320 h 604"/>
                <a:gd name="T18" fmla="*/ 136 w 537"/>
                <a:gd name="T19" fmla="*/ 302 h 604"/>
                <a:gd name="T20" fmla="*/ 95 w 537"/>
                <a:gd name="T21" fmla="*/ 290 h 604"/>
                <a:gd name="T22" fmla="*/ 47 w 537"/>
                <a:gd name="T23" fmla="*/ 290 h 604"/>
                <a:gd name="T24" fmla="*/ 6 w 537"/>
                <a:gd name="T25" fmla="*/ 308 h 604"/>
                <a:gd name="T26" fmla="*/ 0 w 537"/>
                <a:gd name="T27" fmla="*/ 278 h 604"/>
                <a:gd name="T28" fmla="*/ 12 w 537"/>
                <a:gd name="T29" fmla="*/ 273 h 604"/>
                <a:gd name="T30" fmla="*/ 30 w 537"/>
                <a:gd name="T31" fmla="*/ 243 h 604"/>
                <a:gd name="T32" fmla="*/ 47 w 537"/>
                <a:gd name="T33" fmla="*/ 226 h 604"/>
                <a:gd name="T34" fmla="*/ 71 w 537"/>
                <a:gd name="T35" fmla="*/ 213 h 604"/>
                <a:gd name="T36" fmla="*/ 88 w 537"/>
                <a:gd name="T37" fmla="*/ 208 h 604"/>
                <a:gd name="T38" fmla="*/ 106 w 537"/>
                <a:gd name="T39" fmla="*/ 201 h 604"/>
                <a:gd name="T40" fmla="*/ 124 w 537"/>
                <a:gd name="T41" fmla="*/ 178 h 604"/>
                <a:gd name="T42" fmla="*/ 142 w 537"/>
                <a:gd name="T43" fmla="*/ 160 h 604"/>
                <a:gd name="T44" fmla="*/ 147 w 537"/>
                <a:gd name="T45" fmla="*/ 142 h 604"/>
                <a:gd name="T46" fmla="*/ 160 w 537"/>
                <a:gd name="T47" fmla="*/ 131 h 604"/>
                <a:gd name="T48" fmla="*/ 165 w 537"/>
                <a:gd name="T49" fmla="*/ 124 h 604"/>
                <a:gd name="T50" fmla="*/ 189 w 537"/>
                <a:gd name="T51" fmla="*/ 107 h 604"/>
                <a:gd name="T52" fmla="*/ 212 w 537"/>
                <a:gd name="T53" fmla="*/ 95 h 604"/>
                <a:gd name="T54" fmla="*/ 230 w 537"/>
                <a:gd name="T55" fmla="*/ 65 h 604"/>
                <a:gd name="T56" fmla="*/ 237 w 537"/>
                <a:gd name="T57" fmla="*/ 42 h 604"/>
                <a:gd name="T58" fmla="*/ 254 w 537"/>
                <a:gd name="T59" fmla="*/ 24 h 604"/>
                <a:gd name="T60" fmla="*/ 271 w 537"/>
                <a:gd name="T61" fmla="*/ 6 h 604"/>
                <a:gd name="T62" fmla="*/ 307 w 537"/>
                <a:gd name="T63" fmla="*/ 6 h 604"/>
                <a:gd name="T64" fmla="*/ 325 w 537"/>
                <a:gd name="T65" fmla="*/ 42 h 604"/>
                <a:gd name="T66" fmla="*/ 354 w 537"/>
                <a:gd name="T67" fmla="*/ 72 h 604"/>
                <a:gd name="T68" fmla="*/ 384 w 537"/>
                <a:gd name="T69" fmla="*/ 101 h 604"/>
                <a:gd name="T70" fmla="*/ 371 w 537"/>
                <a:gd name="T71" fmla="*/ 131 h 604"/>
                <a:gd name="T72" fmla="*/ 371 w 537"/>
                <a:gd name="T73" fmla="*/ 178 h 604"/>
                <a:gd name="T74" fmla="*/ 360 w 537"/>
                <a:gd name="T75" fmla="*/ 201 h 604"/>
                <a:gd name="T76" fmla="*/ 366 w 537"/>
                <a:gd name="T77" fmla="*/ 219 h 604"/>
                <a:gd name="T78" fmla="*/ 389 w 537"/>
                <a:gd name="T79" fmla="*/ 196 h 604"/>
                <a:gd name="T80" fmla="*/ 407 w 537"/>
                <a:gd name="T81" fmla="*/ 201 h 604"/>
                <a:gd name="T82" fmla="*/ 443 w 537"/>
                <a:gd name="T83" fmla="*/ 190 h 604"/>
                <a:gd name="T84" fmla="*/ 454 w 537"/>
                <a:gd name="T85" fmla="*/ 201 h 604"/>
                <a:gd name="T86" fmla="*/ 472 w 537"/>
                <a:gd name="T87" fmla="*/ 231 h 604"/>
                <a:gd name="T88" fmla="*/ 477 w 537"/>
                <a:gd name="T89" fmla="*/ 249 h 604"/>
                <a:gd name="T90" fmla="*/ 490 w 537"/>
                <a:gd name="T91" fmla="*/ 249 h 604"/>
                <a:gd name="T92" fmla="*/ 508 w 537"/>
                <a:gd name="T93" fmla="*/ 278 h 604"/>
                <a:gd name="T94" fmla="*/ 531 w 537"/>
                <a:gd name="T95" fmla="*/ 290 h 604"/>
                <a:gd name="T96" fmla="*/ 525 w 537"/>
                <a:gd name="T97" fmla="*/ 320 h 604"/>
                <a:gd name="T98" fmla="*/ 525 w 537"/>
                <a:gd name="T99" fmla="*/ 344 h 604"/>
                <a:gd name="T100" fmla="*/ 495 w 537"/>
                <a:gd name="T101" fmla="*/ 373 h 604"/>
                <a:gd name="T102" fmla="*/ 477 w 537"/>
                <a:gd name="T103" fmla="*/ 403 h 604"/>
                <a:gd name="T104" fmla="*/ 448 w 537"/>
                <a:gd name="T105" fmla="*/ 391 h 604"/>
                <a:gd name="T106" fmla="*/ 461 w 537"/>
                <a:gd name="T107" fmla="*/ 414 h 604"/>
                <a:gd name="T108" fmla="*/ 461 w 537"/>
                <a:gd name="T109" fmla="*/ 450 h 604"/>
                <a:gd name="T110" fmla="*/ 436 w 537"/>
                <a:gd name="T111" fmla="*/ 462 h 604"/>
                <a:gd name="T112" fmla="*/ 454 w 537"/>
                <a:gd name="T113" fmla="*/ 491 h 604"/>
                <a:gd name="T114" fmla="*/ 431 w 537"/>
                <a:gd name="T115" fmla="*/ 515 h 604"/>
                <a:gd name="T116" fmla="*/ 413 w 537"/>
                <a:gd name="T117" fmla="*/ 522 h 604"/>
                <a:gd name="T118" fmla="*/ 389 w 537"/>
                <a:gd name="T119" fmla="*/ 539 h 604"/>
                <a:gd name="T120" fmla="*/ 371 w 537"/>
                <a:gd name="T121" fmla="*/ 568 h 604"/>
                <a:gd name="T122" fmla="*/ 348 w 537"/>
                <a:gd name="T123" fmla="*/ 592 h 604"/>
                <a:gd name="T124" fmla="*/ 342 w 537"/>
                <a:gd name="T125" fmla="*/ 563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37" h="604">
                  <a:moveTo>
                    <a:pt x="337" y="527"/>
                  </a:moveTo>
                  <a:lnTo>
                    <a:pt x="330" y="527"/>
                  </a:lnTo>
                  <a:lnTo>
                    <a:pt x="325" y="527"/>
                  </a:lnTo>
                  <a:lnTo>
                    <a:pt x="319" y="527"/>
                  </a:lnTo>
                  <a:lnTo>
                    <a:pt x="312" y="527"/>
                  </a:lnTo>
                  <a:lnTo>
                    <a:pt x="307" y="527"/>
                  </a:lnTo>
                  <a:lnTo>
                    <a:pt x="301" y="527"/>
                  </a:lnTo>
                  <a:lnTo>
                    <a:pt x="296" y="527"/>
                  </a:lnTo>
                  <a:lnTo>
                    <a:pt x="289" y="527"/>
                  </a:lnTo>
                  <a:lnTo>
                    <a:pt x="283" y="527"/>
                  </a:lnTo>
                  <a:lnTo>
                    <a:pt x="283" y="522"/>
                  </a:lnTo>
                  <a:lnTo>
                    <a:pt x="283" y="515"/>
                  </a:lnTo>
                  <a:lnTo>
                    <a:pt x="283" y="509"/>
                  </a:lnTo>
                  <a:lnTo>
                    <a:pt x="283" y="504"/>
                  </a:lnTo>
                  <a:lnTo>
                    <a:pt x="283" y="497"/>
                  </a:lnTo>
                  <a:lnTo>
                    <a:pt x="278" y="497"/>
                  </a:lnTo>
                  <a:lnTo>
                    <a:pt x="271" y="497"/>
                  </a:lnTo>
                  <a:lnTo>
                    <a:pt x="266" y="497"/>
                  </a:lnTo>
                  <a:lnTo>
                    <a:pt x="260" y="497"/>
                  </a:lnTo>
                  <a:lnTo>
                    <a:pt x="260" y="491"/>
                  </a:lnTo>
                  <a:lnTo>
                    <a:pt x="254" y="491"/>
                  </a:lnTo>
                  <a:lnTo>
                    <a:pt x="248" y="491"/>
                  </a:lnTo>
                  <a:lnTo>
                    <a:pt x="248" y="486"/>
                  </a:lnTo>
                  <a:lnTo>
                    <a:pt x="242" y="486"/>
                  </a:lnTo>
                  <a:lnTo>
                    <a:pt x="242" y="479"/>
                  </a:lnTo>
                  <a:lnTo>
                    <a:pt x="242" y="474"/>
                  </a:lnTo>
                  <a:lnTo>
                    <a:pt x="242" y="468"/>
                  </a:lnTo>
                  <a:lnTo>
                    <a:pt x="242" y="462"/>
                  </a:lnTo>
                  <a:lnTo>
                    <a:pt x="242" y="456"/>
                  </a:lnTo>
                  <a:lnTo>
                    <a:pt x="242" y="450"/>
                  </a:lnTo>
                  <a:lnTo>
                    <a:pt x="242" y="445"/>
                  </a:lnTo>
                  <a:lnTo>
                    <a:pt x="248" y="445"/>
                  </a:lnTo>
                  <a:lnTo>
                    <a:pt x="248" y="438"/>
                  </a:lnTo>
                  <a:lnTo>
                    <a:pt x="248" y="432"/>
                  </a:lnTo>
                  <a:lnTo>
                    <a:pt x="254" y="432"/>
                  </a:lnTo>
                  <a:lnTo>
                    <a:pt x="254" y="427"/>
                  </a:lnTo>
                  <a:lnTo>
                    <a:pt x="254" y="420"/>
                  </a:lnTo>
                  <a:lnTo>
                    <a:pt x="260" y="420"/>
                  </a:lnTo>
                  <a:lnTo>
                    <a:pt x="260" y="414"/>
                  </a:lnTo>
                  <a:lnTo>
                    <a:pt x="260" y="409"/>
                  </a:lnTo>
                  <a:lnTo>
                    <a:pt x="260" y="403"/>
                  </a:lnTo>
                  <a:lnTo>
                    <a:pt x="260" y="397"/>
                  </a:lnTo>
                  <a:lnTo>
                    <a:pt x="260" y="391"/>
                  </a:lnTo>
                  <a:lnTo>
                    <a:pt x="260" y="385"/>
                  </a:lnTo>
                  <a:lnTo>
                    <a:pt x="260" y="379"/>
                  </a:lnTo>
                  <a:lnTo>
                    <a:pt x="260" y="373"/>
                  </a:lnTo>
                  <a:lnTo>
                    <a:pt x="254" y="373"/>
                  </a:lnTo>
                  <a:lnTo>
                    <a:pt x="254" y="368"/>
                  </a:lnTo>
                  <a:lnTo>
                    <a:pt x="254" y="361"/>
                  </a:lnTo>
                  <a:lnTo>
                    <a:pt x="248" y="361"/>
                  </a:lnTo>
                  <a:lnTo>
                    <a:pt x="248" y="355"/>
                  </a:lnTo>
                  <a:lnTo>
                    <a:pt x="248" y="350"/>
                  </a:lnTo>
                  <a:lnTo>
                    <a:pt x="248" y="344"/>
                  </a:lnTo>
                  <a:lnTo>
                    <a:pt x="242" y="344"/>
                  </a:lnTo>
                  <a:lnTo>
                    <a:pt x="237" y="344"/>
                  </a:lnTo>
                  <a:lnTo>
                    <a:pt x="230" y="344"/>
                  </a:lnTo>
                  <a:lnTo>
                    <a:pt x="224" y="344"/>
                  </a:lnTo>
                  <a:lnTo>
                    <a:pt x="219" y="344"/>
                  </a:lnTo>
                  <a:lnTo>
                    <a:pt x="212" y="344"/>
                  </a:lnTo>
                  <a:lnTo>
                    <a:pt x="206" y="344"/>
                  </a:lnTo>
                  <a:lnTo>
                    <a:pt x="201" y="344"/>
                  </a:lnTo>
                  <a:lnTo>
                    <a:pt x="195" y="344"/>
                  </a:lnTo>
                  <a:lnTo>
                    <a:pt x="189" y="337"/>
                  </a:lnTo>
                  <a:lnTo>
                    <a:pt x="189" y="344"/>
                  </a:lnTo>
                  <a:lnTo>
                    <a:pt x="183" y="344"/>
                  </a:lnTo>
                  <a:lnTo>
                    <a:pt x="183" y="337"/>
                  </a:lnTo>
                  <a:lnTo>
                    <a:pt x="189" y="337"/>
                  </a:lnTo>
                  <a:lnTo>
                    <a:pt x="183" y="337"/>
                  </a:lnTo>
                  <a:lnTo>
                    <a:pt x="183" y="332"/>
                  </a:lnTo>
                  <a:lnTo>
                    <a:pt x="171" y="326"/>
                  </a:lnTo>
                  <a:lnTo>
                    <a:pt x="165" y="326"/>
                  </a:lnTo>
                  <a:lnTo>
                    <a:pt x="165" y="320"/>
                  </a:lnTo>
                  <a:lnTo>
                    <a:pt x="160" y="320"/>
                  </a:lnTo>
                  <a:lnTo>
                    <a:pt x="160" y="314"/>
                  </a:lnTo>
                  <a:lnTo>
                    <a:pt x="154" y="314"/>
                  </a:lnTo>
                  <a:lnTo>
                    <a:pt x="147" y="314"/>
                  </a:lnTo>
                  <a:lnTo>
                    <a:pt x="147" y="308"/>
                  </a:lnTo>
                  <a:lnTo>
                    <a:pt x="142" y="308"/>
                  </a:lnTo>
                  <a:lnTo>
                    <a:pt x="142" y="302"/>
                  </a:lnTo>
                  <a:lnTo>
                    <a:pt x="136" y="302"/>
                  </a:lnTo>
                  <a:lnTo>
                    <a:pt x="129" y="296"/>
                  </a:lnTo>
                  <a:lnTo>
                    <a:pt x="124" y="296"/>
                  </a:lnTo>
                  <a:lnTo>
                    <a:pt x="124" y="290"/>
                  </a:lnTo>
                  <a:lnTo>
                    <a:pt x="118" y="290"/>
                  </a:lnTo>
                  <a:lnTo>
                    <a:pt x="113" y="290"/>
                  </a:lnTo>
                  <a:lnTo>
                    <a:pt x="106" y="290"/>
                  </a:lnTo>
                  <a:lnTo>
                    <a:pt x="100" y="290"/>
                  </a:lnTo>
                  <a:lnTo>
                    <a:pt x="95" y="290"/>
                  </a:lnTo>
                  <a:lnTo>
                    <a:pt x="88" y="290"/>
                  </a:lnTo>
                  <a:lnTo>
                    <a:pt x="83" y="290"/>
                  </a:lnTo>
                  <a:lnTo>
                    <a:pt x="77" y="290"/>
                  </a:lnTo>
                  <a:lnTo>
                    <a:pt x="71" y="290"/>
                  </a:lnTo>
                  <a:lnTo>
                    <a:pt x="65" y="290"/>
                  </a:lnTo>
                  <a:lnTo>
                    <a:pt x="59" y="290"/>
                  </a:lnTo>
                  <a:lnTo>
                    <a:pt x="54" y="290"/>
                  </a:lnTo>
                  <a:lnTo>
                    <a:pt x="47" y="290"/>
                  </a:lnTo>
                  <a:lnTo>
                    <a:pt x="41" y="290"/>
                  </a:lnTo>
                  <a:lnTo>
                    <a:pt x="36" y="296"/>
                  </a:lnTo>
                  <a:lnTo>
                    <a:pt x="30" y="302"/>
                  </a:lnTo>
                  <a:lnTo>
                    <a:pt x="23" y="302"/>
                  </a:lnTo>
                  <a:lnTo>
                    <a:pt x="23" y="308"/>
                  </a:lnTo>
                  <a:lnTo>
                    <a:pt x="18" y="308"/>
                  </a:lnTo>
                  <a:lnTo>
                    <a:pt x="12" y="308"/>
                  </a:lnTo>
                  <a:lnTo>
                    <a:pt x="6" y="308"/>
                  </a:lnTo>
                  <a:lnTo>
                    <a:pt x="6" y="302"/>
                  </a:lnTo>
                  <a:lnTo>
                    <a:pt x="6" y="296"/>
                  </a:lnTo>
                  <a:lnTo>
                    <a:pt x="6" y="290"/>
                  </a:lnTo>
                  <a:lnTo>
                    <a:pt x="6" y="285"/>
                  </a:lnTo>
                  <a:lnTo>
                    <a:pt x="0" y="285"/>
                  </a:lnTo>
                  <a:lnTo>
                    <a:pt x="0" y="278"/>
                  </a:lnTo>
                  <a:lnTo>
                    <a:pt x="6" y="278"/>
                  </a:lnTo>
                  <a:lnTo>
                    <a:pt x="0" y="278"/>
                  </a:lnTo>
                  <a:lnTo>
                    <a:pt x="0" y="273"/>
                  </a:lnTo>
                  <a:lnTo>
                    <a:pt x="6" y="273"/>
                  </a:lnTo>
                  <a:lnTo>
                    <a:pt x="6" y="278"/>
                  </a:lnTo>
                  <a:lnTo>
                    <a:pt x="12" y="278"/>
                  </a:lnTo>
                  <a:lnTo>
                    <a:pt x="12" y="273"/>
                  </a:lnTo>
                  <a:lnTo>
                    <a:pt x="6" y="273"/>
                  </a:lnTo>
                  <a:lnTo>
                    <a:pt x="6" y="267"/>
                  </a:lnTo>
                  <a:lnTo>
                    <a:pt x="12" y="273"/>
                  </a:lnTo>
                  <a:lnTo>
                    <a:pt x="18" y="273"/>
                  </a:lnTo>
                  <a:lnTo>
                    <a:pt x="23" y="273"/>
                  </a:lnTo>
                  <a:lnTo>
                    <a:pt x="23" y="267"/>
                  </a:lnTo>
                  <a:lnTo>
                    <a:pt x="23" y="260"/>
                  </a:lnTo>
                  <a:lnTo>
                    <a:pt x="23" y="255"/>
                  </a:lnTo>
                  <a:lnTo>
                    <a:pt x="23" y="249"/>
                  </a:lnTo>
                  <a:lnTo>
                    <a:pt x="23" y="243"/>
                  </a:lnTo>
                  <a:lnTo>
                    <a:pt x="30" y="243"/>
                  </a:lnTo>
                  <a:lnTo>
                    <a:pt x="30" y="237"/>
                  </a:lnTo>
                  <a:lnTo>
                    <a:pt x="36" y="237"/>
                  </a:lnTo>
                  <a:lnTo>
                    <a:pt x="36" y="243"/>
                  </a:lnTo>
                  <a:lnTo>
                    <a:pt x="36" y="237"/>
                  </a:lnTo>
                  <a:lnTo>
                    <a:pt x="41" y="237"/>
                  </a:lnTo>
                  <a:lnTo>
                    <a:pt x="47" y="237"/>
                  </a:lnTo>
                  <a:lnTo>
                    <a:pt x="47" y="231"/>
                  </a:lnTo>
                  <a:lnTo>
                    <a:pt x="47" y="226"/>
                  </a:lnTo>
                  <a:lnTo>
                    <a:pt x="54" y="226"/>
                  </a:lnTo>
                  <a:lnTo>
                    <a:pt x="59" y="226"/>
                  </a:lnTo>
                  <a:lnTo>
                    <a:pt x="59" y="231"/>
                  </a:lnTo>
                  <a:lnTo>
                    <a:pt x="59" y="226"/>
                  </a:lnTo>
                  <a:lnTo>
                    <a:pt x="65" y="226"/>
                  </a:lnTo>
                  <a:lnTo>
                    <a:pt x="65" y="219"/>
                  </a:lnTo>
                  <a:lnTo>
                    <a:pt x="71" y="219"/>
                  </a:lnTo>
                  <a:lnTo>
                    <a:pt x="71" y="213"/>
                  </a:lnTo>
                  <a:lnTo>
                    <a:pt x="77" y="213"/>
                  </a:lnTo>
                  <a:lnTo>
                    <a:pt x="77" y="219"/>
                  </a:lnTo>
                  <a:lnTo>
                    <a:pt x="83" y="219"/>
                  </a:lnTo>
                  <a:lnTo>
                    <a:pt x="88" y="219"/>
                  </a:lnTo>
                  <a:lnTo>
                    <a:pt x="83" y="219"/>
                  </a:lnTo>
                  <a:lnTo>
                    <a:pt x="83" y="213"/>
                  </a:lnTo>
                  <a:lnTo>
                    <a:pt x="83" y="208"/>
                  </a:lnTo>
                  <a:lnTo>
                    <a:pt x="88" y="208"/>
                  </a:lnTo>
                  <a:lnTo>
                    <a:pt x="88" y="213"/>
                  </a:lnTo>
                  <a:lnTo>
                    <a:pt x="95" y="213"/>
                  </a:lnTo>
                  <a:lnTo>
                    <a:pt x="100" y="213"/>
                  </a:lnTo>
                  <a:lnTo>
                    <a:pt x="100" y="208"/>
                  </a:lnTo>
                  <a:lnTo>
                    <a:pt x="106" y="208"/>
                  </a:lnTo>
                  <a:lnTo>
                    <a:pt x="100" y="208"/>
                  </a:lnTo>
                  <a:lnTo>
                    <a:pt x="100" y="201"/>
                  </a:lnTo>
                  <a:lnTo>
                    <a:pt x="106" y="201"/>
                  </a:lnTo>
                  <a:lnTo>
                    <a:pt x="113" y="201"/>
                  </a:lnTo>
                  <a:lnTo>
                    <a:pt x="113" y="196"/>
                  </a:lnTo>
                  <a:lnTo>
                    <a:pt x="118" y="196"/>
                  </a:lnTo>
                  <a:lnTo>
                    <a:pt x="118" y="190"/>
                  </a:lnTo>
                  <a:lnTo>
                    <a:pt x="124" y="183"/>
                  </a:lnTo>
                  <a:lnTo>
                    <a:pt x="118" y="183"/>
                  </a:lnTo>
                  <a:lnTo>
                    <a:pt x="124" y="183"/>
                  </a:lnTo>
                  <a:lnTo>
                    <a:pt x="124" y="178"/>
                  </a:lnTo>
                  <a:lnTo>
                    <a:pt x="124" y="183"/>
                  </a:lnTo>
                  <a:lnTo>
                    <a:pt x="129" y="183"/>
                  </a:lnTo>
                  <a:lnTo>
                    <a:pt x="129" y="178"/>
                  </a:lnTo>
                  <a:lnTo>
                    <a:pt x="129" y="172"/>
                  </a:lnTo>
                  <a:lnTo>
                    <a:pt x="136" y="172"/>
                  </a:lnTo>
                  <a:lnTo>
                    <a:pt x="136" y="167"/>
                  </a:lnTo>
                  <a:lnTo>
                    <a:pt x="142" y="167"/>
                  </a:lnTo>
                  <a:lnTo>
                    <a:pt x="142" y="160"/>
                  </a:lnTo>
                  <a:lnTo>
                    <a:pt x="142" y="154"/>
                  </a:lnTo>
                  <a:lnTo>
                    <a:pt x="147" y="154"/>
                  </a:lnTo>
                  <a:lnTo>
                    <a:pt x="147" y="160"/>
                  </a:lnTo>
                  <a:lnTo>
                    <a:pt x="154" y="160"/>
                  </a:lnTo>
                  <a:lnTo>
                    <a:pt x="154" y="154"/>
                  </a:lnTo>
                  <a:lnTo>
                    <a:pt x="154" y="149"/>
                  </a:lnTo>
                  <a:lnTo>
                    <a:pt x="147" y="149"/>
                  </a:lnTo>
                  <a:lnTo>
                    <a:pt x="147" y="142"/>
                  </a:lnTo>
                  <a:lnTo>
                    <a:pt x="154" y="142"/>
                  </a:lnTo>
                  <a:lnTo>
                    <a:pt x="154" y="136"/>
                  </a:lnTo>
                  <a:lnTo>
                    <a:pt x="160" y="136"/>
                  </a:lnTo>
                  <a:lnTo>
                    <a:pt x="160" y="142"/>
                  </a:lnTo>
                  <a:lnTo>
                    <a:pt x="165" y="142"/>
                  </a:lnTo>
                  <a:lnTo>
                    <a:pt x="165" y="136"/>
                  </a:lnTo>
                  <a:lnTo>
                    <a:pt x="160" y="136"/>
                  </a:lnTo>
                  <a:lnTo>
                    <a:pt x="160" y="131"/>
                  </a:lnTo>
                  <a:lnTo>
                    <a:pt x="154" y="131"/>
                  </a:lnTo>
                  <a:lnTo>
                    <a:pt x="154" y="124"/>
                  </a:lnTo>
                  <a:lnTo>
                    <a:pt x="154" y="119"/>
                  </a:lnTo>
                  <a:lnTo>
                    <a:pt x="160" y="119"/>
                  </a:lnTo>
                  <a:lnTo>
                    <a:pt x="160" y="113"/>
                  </a:lnTo>
                  <a:lnTo>
                    <a:pt x="160" y="119"/>
                  </a:lnTo>
                  <a:lnTo>
                    <a:pt x="160" y="124"/>
                  </a:lnTo>
                  <a:lnTo>
                    <a:pt x="165" y="124"/>
                  </a:lnTo>
                  <a:lnTo>
                    <a:pt x="165" y="119"/>
                  </a:lnTo>
                  <a:lnTo>
                    <a:pt x="171" y="119"/>
                  </a:lnTo>
                  <a:lnTo>
                    <a:pt x="177" y="119"/>
                  </a:lnTo>
                  <a:lnTo>
                    <a:pt x="183" y="113"/>
                  </a:lnTo>
                  <a:lnTo>
                    <a:pt x="183" y="107"/>
                  </a:lnTo>
                  <a:lnTo>
                    <a:pt x="183" y="101"/>
                  </a:lnTo>
                  <a:lnTo>
                    <a:pt x="189" y="101"/>
                  </a:lnTo>
                  <a:lnTo>
                    <a:pt x="189" y="107"/>
                  </a:lnTo>
                  <a:lnTo>
                    <a:pt x="189" y="101"/>
                  </a:lnTo>
                  <a:lnTo>
                    <a:pt x="195" y="101"/>
                  </a:lnTo>
                  <a:lnTo>
                    <a:pt x="195" y="95"/>
                  </a:lnTo>
                  <a:lnTo>
                    <a:pt x="201" y="95"/>
                  </a:lnTo>
                  <a:lnTo>
                    <a:pt x="206" y="95"/>
                  </a:lnTo>
                  <a:lnTo>
                    <a:pt x="206" y="101"/>
                  </a:lnTo>
                  <a:lnTo>
                    <a:pt x="206" y="95"/>
                  </a:lnTo>
                  <a:lnTo>
                    <a:pt x="212" y="95"/>
                  </a:lnTo>
                  <a:lnTo>
                    <a:pt x="212" y="90"/>
                  </a:lnTo>
                  <a:lnTo>
                    <a:pt x="212" y="83"/>
                  </a:lnTo>
                  <a:lnTo>
                    <a:pt x="219" y="83"/>
                  </a:lnTo>
                  <a:lnTo>
                    <a:pt x="219" y="77"/>
                  </a:lnTo>
                  <a:lnTo>
                    <a:pt x="224" y="77"/>
                  </a:lnTo>
                  <a:lnTo>
                    <a:pt x="224" y="72"/>
                  </a:lnTo>
                  <a:lnTo>
                    <a:pt x="230" y="72"/>
                  </a:lnTo>
                  <a:lnTo>
                    <a:pt x="230" y="65"/>
                  </a:lnTo>
                  <a:lnTo>
                    <a:pt x="230" y="59"/>
                  </a:lnTo>
                  <a:lnTo>
                    <a:pt x="237" y="59"/>
                  </a:lnTo>
                  <a:lnTo>
                    <a:pt x="237" y="54"/>
                  </a:lnTo>
                  <a:lnTo>
                    <a:pt x="242" y="54"/>
                  </a:lnTo>
                  <a:lnTo>
                    <a:pt x="248" y="48"/>
                  </a:lnTo>
                  <a:lnTo>
                    <a:pt x="242" y="48"/>
                  </a:lnTo>
                  <a:lnTo>
                    <a:pt x="237" y="48"/>
                  </a:lnTo>
                  <a:lnTo>
                    <a:pt x="237" y="42"/>
                  </a:lnTo>
                  <a:lnTo>
                    <a:pt x="242" y="42"/>
                  </a:lnTo>
                  <a:lnTo>
                    <a:pt x="242" y="36"/>
                  </a:lnTo>
                  <a:lnTo>
                    <a:pt x="248" y="36"/>
                  </a:lnTo>
                  <a:lnTo>
                    <a:pt x="248" y="30"/>
                  </a:lnTo>
                  <a:lnTo>
                    <a:pt x="242" y="30"/>
                  </a:lnTo>
                  <a:lnTo>
                    <a:pt x="248" y="30"/>
                  </a:lnTo>
                  <a:lnTo>
                    <a:pt x="248" y="24"/>
                  </a:lnTo>
                  <a:lnTo>
                    <a:pt x="254" y="24"/>
                  </a:lnTo>
                  <a:lnTo>
                    <a:pt x="260" y="24"/>
                  </a:lnTo>
                  <a:lnTo>
                    <a:pt x="260" y="18"/>
                  </a:lnTo>
                  <a:lnTo>
                    <a:pt x="260" y="13"/>
                  </a:lnTo>
                  <a:lnTo>
                    <a:pt x="260" y="6"/>
                  </a:lnTo>
                  <a:lnTo>
                    <a:pt x="260" y="0"/>
                  </a:lnTo>
                  <a:lnTo>
                    <a:pt x="266" y="0"/>
                  </a:lnTo>
                  <a:lnTo>
                    <a:pt x="271" y="0"/>
                  </a:lnTo>
                  <a:lnTo>
                    <a:pt x="271" y="6"/>
                  </a:lnTo>
                  <a:lnTo>
                    <a:pt x="278" y="6"/>
                  </a:lnTo>
                  <a:lnTo>
                    <a:pt x="278" y="0"/>
                  </a:lnTo>
                  <a:lnTo>
                    <a:pt x="283" y="0"/>
                  </a:lnTo>
                  <a:lnTo>
                    <a:pt x="289" y="0"/>
                  </a:lnTo>
                  <a:lnTo>
                    <a:pt x="296" y="0"/>
                  </a:lnTo>
                  <a:lnTo>
                    <a:pt x="301" y="0"/>
                  </a:lnTo>
                  <a:lnTo>
                    <a:pt x="307" y="0"/>
                  </a:lnTo>
                  <a:lnTo>
                    <a:pt x="307" y="6"/>
                  </a:lnTo>
                  <a:lnTo>
                    <a:pt x="301" y="6"/>
                  </a:lnTo>
                  <a:lnTo>
                    <a:pt x="307" y="6"/>
                  </a:lnTo>
                  <a:lnTo>
                    <a:pt x="307" y="13"/>
                  </a:lnTo>
                  <a:lnTo>
                    <a:pt x="312" y="18"/>
                  </a:lnTo>
                  <a:lnTo>
                    <a:pt x="319" y="30"/>
                  </a:lnTo>
                  <a:lnTo>
                    <a:pt x="325" y="30"/>
                  </a:lnTo>
                  <a:lnTo>
                    <a:pt x="325" y="36"/>
                  </a:lnTo>
                  <a:lnTo>
                    <a:pt x="325" y="42"/>
                  </a:lnTo>
                  <a:lnTo>
                    <a:pt x="330" y="42"/>
                  </a:lnTo>
                  <a:lnTo>
                    <a:pt x="330" y="48"/>
                  </a:lnTo>
                  <a:lnTo>
                    <a:pt x="337" y="48"/>
                  </a:lnTo>
                  <a:lnTo>
                    <a:pt x="337" y="54"/>
                  </a:lnTo>
                  <a:lnTo>
                    <a:pt x="342" y="59"/>
                  </a:lnTo>
                  <a:lnTo>
                    <a:pt x="348" y="59"/>
                  </a:lnTo>
                  <a:lnTo>
                    <a:pt x="348" y="65"/>
                  </a:lnTo>
                  <a:lnTo>
                    <a:pt x="354" y="72"/>
                  </a:lnTo>
                  <a:lnTo>
                    <a:pt x="360" y="77"/>
                  </a:lnTo>
                  <a:lnTo>
                    <a:pt x="360" y="83"/>
                  </a:lnTo>
                  <a:lnTo>
                    <a:pt x="366" y="83"/>
                  </a:lnTo>
                  <a:lnTo>
                    <a:pt x="366" y="90"/>
                  </a:lnTo>
                  <a:lnTo>
                    <a:pt x="371" y="95"/>
                  </a:lnTo>
                  <a:lnTo>
                    <a:pt x="378" y="95"/>
                  </a:lnTo>
                  <a:lnTo>
                    <a:pt x="378" y="101"/>
                  </a:lnTo>
                  <a:lnTo>
                    <a:pt x="384" y="101"/>
                  </a:lnTo>
                  <a:lnTo>
                    <a:pt x="384" y="107"/>
                  </a:lnTo>
                  <a:lnTo>
                    <a:pt x="389" y="107"/>
                  </a:lnTo>
                  <a:lnTo>
                    <a:pt x="389" y="113"/>
                  </a:lnTo>
                  <a:lnTo>
                    <a:pt x="384" y="113"/>
                  </a:lnTo>
                  <a:lnTo>
                    <a:pt x="384" y="119"/>
                  </a:lnTo>
                  <a:lnTo>
                    <a:pt x="378" y="124"/>
                  </a:lnTo>
                  <a:lnTo>
                    <a:pt x="378" y="131"/>
                  </a:lnTo>
                  <a:lnTo>
                    <a:pt x="371" y="131"/>
                  </a:lnTo>
                  <a:lnTo>
                    <a:pt x="371" y="136"/>
                  </a:lnTo>
                  <a:lnTo>
                    <a:pt x="371" y="142"/>
                  </a:lnTo>
                  <a:lnTo>
                    <a:pt x="371" y="149"/>
                  </a:lnTo>
                  <a:lnTo>
                    <a:pt x="371" y="154"/>
                  </a:lnTo>
                  <a:lnTo>
                    <a:pt x="371" y="160"/>
                  </a:lnTo>
                  <a:lnTo>
                    <a:pt x="371" y="167"/>
                  </a:lnTo>
                  <a:lnTo>
                    <a:pt x="371" y="172"/>
                  </a:lnTo>
                  <a:lnTo>
                    <a:pt x="371" y="178"/>
                  </a:lnTo>
                  <a:lnTo>
                    <a:pt x="371" y="183"/>
                  </a:lnTo>
                  <a:lnTo>
                    <a:pt x="371" y="190"/>
                  </a:lnTo>
                  <a:lnTo>
                    <a:pt x="366" y="190"/>
                  </a:lnTo>
                  <a:lnTo>
                    <a:pt x="371" y="190"/>
                  </a:lnTo>
                  <a:lnTo>
                    <a:pt x="366" y="190"/>
                  </a:lnTo>
                  <a:lnTo>
                    <a:pt x="366" y="196"/>
                  </a:lnTo>
                  <a:lnTo>
                    <a:pt x="366" y="201"/>
                  </a:lnTo>
                  <a:lnTo>
                    <a:pt x="360" y="201"/>
                  </a:lnTo>
                  <a:lnTo>
                    <a:pt x="360" y="208"/>
                  </a:lnTo>
                  <a:lnTo>
                    <a:pt x="360" y="213"/>
                  </a:lnTo>
                  <a:lnTo>
                    <a:pt x="354" y="213"/>
                  </a:lnTo>
                  <a:lnTo>
                    <a:pt x="354" y="219"/>
                  </a:lnTo>
                  <a:lnTo>
                    <a:pt x="348" y="219"/>
                  </a:lnTo>
                  <a:lnTo>
                    <a:pt x="354" y="219"/>
                  </a:lnTo>
                  <a:lnTo>
                    <a:pt x="360" y="219"/>
                  </a:lnTo>
                  <a:lnTo>
                    <a:pt x="366" y="219"/>
                  </a:lnTo>
                  <a:lnTo>
                    <a:pt x="371" y="219"/>
                  </a:lnTo>
                  <a:lnTo>
                    <a:pt x="378" y="219"/>
                  </a:lnTo>
                  <a:lnTo>
                    <a:pt x="378" y="213"/>
                  </a:lnTo>
                  <a:lnTo>
                    <a:pt x="378" y="208"/>
                  </a:lnTo>
                  <a:lnTo>
                    <a:pt x="384" y="208"/>
                  </a:lnTo>
                  <a:lnTo>
                    <a:pt x="384" y="201"/>
                  </a:lnTo>
                  <a:lnTo>
                    <a:pt x="389" y="201"/>
                  </a:lnTo>
                  <a:lnTo>
                    <a:pt x="389" y="196"/>
                  </a:lnTo>
                  <a:lnTo>
                    <a:pt x="395" y="196"/>
                  </a:lnTo>
                  <a:lnTo>
                    <a:pt x="395" y="190"/>
                  </a:lnTo>
                  <a:lnTo>
                    <a:pt x="402" y="190"/>
                  </a:lnTo>
                  <a:lnTo>
                    <a:pt x="402" y="183"/>
                  </a:lnTo>
                  <a:lnTo>
                    <a:pt x="402" y="190"/>
                  </a:lnTo>
                  <a:lnTo>
                    <a:pt x="407" y="190"/>
                  </a:lnTo>
                  <a:lnTo>
                    <a:pt x="407" y="196"/>
                  </a:lnTo>
                  <a:lnTo>
                    <a:pt x="407" y="201"/>
                  </a:lnTo>
                  <a:lnTo>
                    <a:pt x="413" y="201"/>
                  </a:lnTo>
                  <a:lnTo>
                    <a:pt x="419" y="201"/>
                  </a:lnTo>
                  <a:lnTo>
                    <a:pt x="419" y="196"/>
                  </a:lnTo>
                  <a:lnTo>
                    <a:pt x="425" y="196"/>
                  </a:lnTo>
                  <a:lnTo>
                    <a:pt x="431" y="196"/>
                  </a:lnTo>
                  <a:lnTo>
                    <a:pt x="431" y="190"/>
                  </a:lnTo>
                  <a:lnTo>
                    <a:pt x="436" y="190"/>
                  </a:lnTo>
                  <a:lnTo>
                    <a:pt x="443" y="190"/>
                  </a:lnTo>
                  <a:lnTo>
                    <a:pt x="448" y="190"/>
                  </a:lnTo>
                  <a:lnTo>
                    <a:pt x="454" y="190"/>
                  </a:lnTo>
                  <a:lnTo>
                    <a:pt x="454" y="196"/>
                  </a:lnTo>
                  <a:lnTo>
                    <a:pt x="448" y="196"/>
                  </a:lnTo>
                  <a:lnTo>
                    <a:pt x="454" y="196"/>
                  </a:lnTo>
                  <a:lnTo>
                    <a:pt x="454" y="201"/>
                  </a:lnTo>
                  <a:lnTo>
                    <a:pt x="454" y="196"/>
                  </a:lnTo>
                  <a:lnTo>
                    <a:pt x="454" y="201"/>
                  </a:lnTo>
                  <a:lnTo>
                    <a:pt x="461" y="201"/>
                  </a:lnTo>
                  <a:lnTo>
                    <a:pt x="466" y="201"/>
                  </a:lnTo>
                  <a:lnTo>
                    <a:pt x="466" y="208"/>
                  </a:lnTo>
                  <a:lnTo>
                    <a:pt x="466" y="213"/>
                  </a:lnTo>
                  <a:lnTo>
                    <a:pt x="466" y="219"/>
                  </a:lnTo>
                  <a:lnTo>
                    <a:pt x="466" y="226"/>
                  </a:lnTo>
                  <a:lnTo>
                    <a:pt x="466" y="231"/>
                  </a:lnTo>
                  <a:lnTo>
                    <a:pt x="472" y="231"/>
                  </a:lnTo>
                  <a:lnTo>
                    <a:pt x="472" y="237"/>
                  </a:lnTo>
                  <a:lnTo>
                    <a:pt x="472" y="231"/>
                  </a:lnTo>
                  <a:lnTo>
                    <a:pt x="472" y="237"/>
                  </a:lnTo>
                  <a:lnTo>
                    <a:pt x="477" y="237"/>
                  </a:lnTo>
                  <a:lnTo>
                    <a:pt x="477" y="243"/>
                  </a:lnTo>
                  <a:lnTo>
                    <a:pt x="477" y="249"/>
                  </a:lnTo>
                  <a:lnTo>
                    <a:pt x="484" y="249"/>
                  </a:lnTo>
                  <a:lnTo>
                    <a:pt x="477" y="249"/>
                  </a:lnTo>
                  <a:lnTo>
                    <a:pt x="484" y="249"/>
                  </a:lnTo>
                  <a:lnTo>
                    <a:pt x="477" y="249"/>
                  </a:lnTo>
                  <a:lnTo>
                    <a:pt x="484" y="249"/>
                  </a:lnTo>
                  <a:lnTo>
                    <a:pt x="477" y="249"/>
                  </a:lnTo>
                  <a:lnTo>
                    <a:pt x="484" y="249"/>
                  </a:lnTo>
                  <a:lnTo>
                    <a:pt x="477" y="249"/>
                  </a:lnTo>
                  <a:lnTo>
                    <a:pt x="484" y="249"/>
                  </a:lnTo>
                  <a:lnTo>
                    <a:pt x="490" y="249"/>
                  </a:lnTo>
                  <a:lnTo>
                    <a:pt x="495" y="249"/>
                  </a:lnTo>
                  <a:lnTo>
                    <a:pt x="502" y="249"/>
                  </a:lnTo>
                  <a:lnTo>
                    <a:pt x="502" y="255"/>
                  </a:lnTo>
                  <a:lnTo>
                    <a:pt x="502" y="260"/>
                  </a:lnTo>
                  <a:lnTo>
                    <a:pt x="502" y="267"/>
                  </a:lnTo>
                  <a:lnTo>
                    <a:pt x="508" y="267"/>
                  </a:lnTo>
                  <a:lnTo>
                    <a:pt x="508" y="273"/>
                  </a:lnTo>
                  <a:lnTo>
                    <a:pt x="508" y="278"/>
                  </a:lnTo>
                  <a:lnTo>
                    <a:pt x="508" y="273"/>
                  </a:lnTo>
                  <a:lnTo>
                    <a:pt x="513" y="273"/>
                  </a:lnTo>
                  <a:lnTo>
                    <a:pt x="519" y="273"/>
                  </a:lnTo>
                  <a:lnTo>
                    <a:pt x="525" y="273"/>
                  </a:lnTo>
                  <a:lnTo>
                    <a:pt x="531" y="273"/>
                  </a:lnTo>
                  <a:lnTo>
                    <a:pt x="531" y="278"/>
                  </a:lnTo>
                  <a:lnTo>
                    <a:pt x="531" y="285"/>
                  </a:lnTo>
                  <a:lnTo>
                    <a:pt x="531" y="290"/>
                  </a:lnTo>
                  <a:lnTo>
                    <a:pt x="525" y="290"/>
                  </a:lnTo>
                  <a:lnTo>
                    <a:pt x="531" y="290"/>
                  </a:lnTo>
                  <a:lnTo>
                    <a:pt x="531" y="296"/>
                  </a:lnTo>
                  <a:lnTo>
                    <a:pt x="531" y="302"/>
                  </a:lnTo>
                  <a:lnTo>
                    <a:pt x="531" y="308"/>
                  </a:lnTo>
                  <a:lnTo>
                    <a:pt x="525" y="308"/>
                  </a:lnTo>
                  <a:lnTo>
                    <a:pt x="525" y="314"/>
                  </a:lnTo>
                  <a:lnTo>
                    <a:pt x="525" y="320"/>
                  </a:lnTo>
                  <a:lnTo>
                    <a:pt x="525" y="326"/>
                  </a:lnTo>
                  <a:lnTo>
                    <a:pt x="531" y="326"/>
                  </a:lnTo>
                  <a:lnTo>
                    <a:pt x="531" y="332"/>
                  </a:lnTo>
                  <a:lnTo>
                    <a:pt x="537" y="332"/>
                  </a:lnTo>
                  <a:lnTo>
                    <a:pt x="537" y="337"/>
                  </a:lnTo>
                  <a:lnTo>
                    <a:pt x="537" y="344"/>
                  </a:lnTo>
                  <a:lnTo>
                    <a:pt x="531" y="344"/>
                  </a:lnTo>
                  <a:lnTo>
                    <a:pt x="525" y="344"/>
                  </a:lnTo>
                  <a:lnTo>
                    <a:pt x="525" y="350"/>
                  </a:lnTo>
                  <a:lnTo>
                    <a:pt x="519" y="350"/>
                  </a:lnTo>
                  <a:lnTo>
                    <a:pt x="519" y="355"/>
                  </a:lnTo>
                  <a:lnTo>
                    <a:pt x="513" y="361"/>
                  </a:lnTo>
                  <a:lnTo>
                    <a:pt x="508" y="361"/>
                  </a:lnTo>
                  <a:lnTo>
                    <a:pt x="502" y="368"/>
                  </a:lnTo>
                  <a:lnTo>
                    <a:pt x="495" y="368"/>
                  </a:lnTo>
                  <a:lnTo>
                    <a:pt x="495" y="373"/>
                  </a:lnTo>
                  <a:lnTo>
                    <a:pt x="495" y="379"/>
                  </a:lnTo>
                  <a:lnTo>
                    <a:pt x="490" y="379"/>
                  </a:lnTo>
                  <a:lnTo>
                    <a:pt x="484" y="379"/>
                  </a:lnTo>
                  <a:lnTo>
                    <a:pt x="477" y="379"/>
                  </a:lnTo>
                  <a:lnTo>
                    <a:pt x="477" y="385"/>
                  </a:lnTo>
                  <a:lnTo>
                    <a:pt x="477" y="391"/>
                  </a:lnTo>
                  <a:lnTo>
                    <a:pt x="477" y="397"/>
                  </a:lnTo>
                  <a:lnTo>
                    <a:pt x="477" y="403"/>
                  </a:lnTo>
                  <a:lnTo>
                    <a:pt x="477" y="409"/>
                  </a:lnTo>
                  <a:lnTo>
                    <a:pt x="472" y="409"/>
                  </a:lnTo>
                  <a:lnTo>
                    <a:pt x="466" y="409"/>
                  </a:lnTo>
                  <a:lnTo>
                    <a:pt x="466" y="403"/>
                  </a:lnTo>
                  <a:lnTo>
                    <a:pt x="466" y="397"/>
                  </a:lnTo>
                  <a:lnTo>
                    <a:pt x="461" y="391"/>
                  </a:lnTo>
                  <a:lnTo>
                    <a:pt x="454" y="391"/>
                  </a:lnTo>
                  <a:lnTo>
                    <a:pt x="448" y="391"/>
                  </a:lnTo>
                  <a:lnTo>
                    <a:pt x="443" y="391"/>
                  </a:lnTo>
                  <a:lnTo>
                    <a:pt x="443" y="397"/>
                  </a:lnTo>
                  <a:lnTo>
                    <a:pt x="443" y="403"/>
                  </a:lnTo>
                  <a:lnTo>
                    <a:pt x="448" y="403"/>
                  </a:lnTo>
                  <a:lnTo>
                    <a:pt x="448" y="409"/>
                  </a:lnTo>
                  <a:lnTo>
                    <a:pt x="454" y="409"/>
                  </a:lnTo>
                  <a:lnTo>
                    <a:pt x="461" y="409"/>
                  </a:lnTo>
                  <a:lnTo>
                    <a:pt x="461" y="414"/>
                  </a:lnTo>
                  <a:lnTo>
                    <a:pt x="466" y="414"/>
                  </a:lnTo>
                  <a:lnTo>
                    <a:pt x="466" y="420"/>
                  </a:lnTo>
                  <a:lnTo>
                    <a:pt x="466" y="427"/>
                  </a:lnTo>
                  <a:lnTo>
                    <a:pt x="466" y="432"/>
                  </a:lnTo>
                  <a:lnTo>
                    <a:pt x="466" y="438"/>
                  </a:lnTo>
                  <a:lnTo>
                    <a:pt x="466" y="445"/>
                  </a:lnTo>
                  <a:lnTo>
                    <a:pt x="461" y="445"/>
                  </a:lnTo>
                  <a:lnTo>
                    <a:pt x="461" y="450"/>
                  </a:lnTo>
                  <a:lnTo>
                    <a:pt x="454" y="450"/>
                  </a:lnTo>
                  <a:lnTo>
                    <a:pt x="448" y="450"/>
                  </a:lnTo>
                  <a:lnTo>
                    <a:pt x="448" y="456"/>
                  </a:lnTo>
                  <a:lnTo>
                    <a:pt x="454" y="456"/>
                  </a:lnTo>
                  <a:lnTo>
                    <a:pt x="454" y="462"/>
                  </a:lnTo>
                  <a:lnTo>
                    <a:pt x="448" y="462"/>
                  </a:lnTo>
                  <a:lnTo>
                    <a:pt x="443" y="462"/>
                  </a:lnTo>
                  <a:lnTo>
                    <a:pt x="436" y="462"/>
                  </a:lnTo>
                  <a:lnTo>
                    <a:pt x="436" y="468"/>
                  </a:lnTo>
                  <a:lnTo>
                    <a:pt x="436" y="474"/>
                  </a:lnTo>
                  <a:lnTo>
                    <a:pt x="443" y="474"/>
                  </a:lnTo>
                  <a:lnTo>
                    <a:pt x="443" y="479"/>
                  </a:lnTo>
                  <a:lnTo>
                    <a:pt x="443" y="486"/>
                  </a:lnTo>
                  <a:lnTo>
                    <a:pt x="448" y="486"/>
                  </a:lnTo>
                  <a:lnTo>
                    <a:pt x="448" y="491"/>
                  </a:lnTo>
                  <a:lnTo>
                    <a:pt x="454" y="491"/>
                  </a:lnTo>
                  <a:lnTo>
                    <a:pt x="454" y="497"/>
                  </a:lnTo>
                  <a:lnTo>
                    <a:pt x="448" y="497"/>
                  </a:lnTo>
                  <a:lnTo>
                    <a:pt x="448" y="504"/>
                  </a:lnTo>
                  <a:lnTo>
                    <a:pt x="443" y="504"/>
                  </a:lnTo>
                  <a:lnTo>
                    <a:pt x="436" y="504"/>
                  </a:lnTo>
                  <a:lnTo>
                    <a:pt x="436" y="509"/>
                  </a:lnTo>
                  <a:lnTo>
                    <a:pt x="431" y="509"/>
                  </a:lnTo>
                  <a:lnTo>
                    <a:pt x="431" y="515"/>
                  </a:lnTo>
                  <a:lnTo>
                    <a:pt x="431" y="522"/>
                  </a:lnTo>
                  <a:lnTo>
                    <a:pt x="431" y="527"/>
                  </a:lnTo>
                  <a:lnTo>
                    <a:pt x="425" y="533"/>
                  </a:lnTo>
                  <a:lnTo>
                    <a:pt x="419" y="533"/>
                  </a:lnTo>
                  <a:lnTo>
                    <a:pt x="413" y="533"/>
                  </a:lnTo>
                  <a:lnTo>
                    <a:pt x="407" y="533"/>
                  </a:lnTo>
                  <a:lnTo>
                    <a:pt x="407" y="527"/>
                  </a:lnTo>
                  <a:lnTo>
                    <a:pt x="413" y="522"/>
                  </a:lnTo>
                  <a:lnTo>
                    <a:pt x="407" y="515"/>
                  </a:lnTo>
                  <a:lnTo>
                    <a:pt x="402" y="515"/>
                  </a:lnTo>
                  <a:lnTo>
                    <a:pt x="402" y="522"/>
                  </a:lnTo>
                  <a:lnTo>
                    <a:pt x="395" y="522"/>
                  </a:lnTo>
                  <a:lnTo>
                    <a:pt x="395" y="527"/>
                  </a:lnTo>
                  <a:lnTo>
                    <a:pt x="395" y="533"/>
                  </a:lnTo>
                  <a:lnTo>
                    <a:pt x="395" y="539"/>
                  </a:lnTo>
                  <a:lnTo>
                    <a:pt x="389" y="539"/>
                  </a:lnTo>
                  <a:lnTo>
                    <a:pt x="389" y="545"/>
                  </a:lnTo>
                  <a:lnTo>
                    <a:pt x="389" y="551"/>
                  </a:lnTo>
                  <a:lnTo>
                    <a:pt x="389" y="556"/>
                  </a:lnTo>
                  <a:lnTo>
                    <a:pt x="384" y="556"/>
                  </a:lnTo>
                  <a:lnTo>
                    <a:pt x="384" y="563"/>
                  </a:lnTo>
                  <a:lnTo>
                    <a:pt x="378" y="563"/>
                  </a:lnTo>
                  <a:lnTo>
                    <a:pt x="378" y="568"/>
                  </a:lnTo>
                  <a:lnTo>
                    <a:pt x="371" y="568"/>
                  </a:lnTo>
                  <a:lnTo>
                    <a:pt x="371" y="574"/>
                  </a:lnTo>
                  <a:lnTo>
                    <a:pt x="371" y="581"/>
                  </a:lnTo>
                  <a:lnTo>
                    <a:pt x="366" y="581"/>
                  </a:lnTo>
                  <a:lnTo>
                    <a:pt x="366" y="586"/>
                  </a:lnTo>
                  <a:lnTo>
                    <a:pt x="360" y="586"/>
                  </a:lnTo>
                  <a:lnTo>
                    <a:pt x="360" y="592"/>
                  </a:lnTo>
                  <a:lnTo>
                    <a:pt x="354" y="592"/>
                  </a:lnTo>
                  <a:lnTo>
                    <a:pt x="348" y="592"/>
                  </a:lnTo>
                  <a:lnTo>
                    <a:pt x="348" y="599"/>
                  </a:lnTo>
                  <a:lnTo>
                    <a:pt x="342" y="599"/>
                  </a:lnTo>
                  <a:lnTo>
                    <a:pt x="342" y="604"/>
                  </a:lnTo>
                  <a:lnTo>
                    <a:pt x="342" y="599"/>
                  </a:lnTo>
                  <a:lnTo>
                    <a:pt x="342" y="592"/>
                  </a:lnTo>
                  <a:lnTo>
                    <a:pt x="342" y="586"/>
                  </a:lnTo>
                  <a:lnTo>
                    <a:pt x="342" y="581"/>
                  </a:lnTo>
                  <a:lnTo>
                    <a:pt x="342" y="563"/>
                  </a:lnTo>
                  <a:lnTo>
                    <a:pt x="342" y="556"/>
                  </a:lnTo>
                  <a:lnTo>
                    <a:pt x="342" y="551"/>
                  </a:lnTo>
                  <a:lnTo>
                    <a:pt x="342" y="545"/>
                  </a:lnTo>
                  <a:lnTo>
                    <a:pt x="342" y="539"/>
                  </a:lnTo>
                  <a:lnTo>
                    <a:pt x="342" y="527"/>
                  </a:lnTo>
                  <a:lnTo>
                    <a:pt x="337" y="527"/>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5" name="Freeform 57">
              <a:extLst>
                <a:ext uri="{FF2B5EF4-FFF2-40B4-BE49-F238E27FC236}">
                  <a16:creationId xmlns:a16="http://schemas.microsoft.com/office/drawing/2014/main" id="{EF97D633-3595-6C19-6C6F-2048D3A7F87A}"/>
                </a:ext>
              </a:extLst>
            </p:cNvPr>
            <p:cNvSpPr>
              <a:spLocks/>
            </p:cNvSpPr>
            <p:nvPr/>
          </p:nvSpPr>
          <p:spPr bwMode="auto">
            <a:xfrm>
              <a:off x="5970588" y="2776538"/>
              <a:ext cx="327025" cy="301625"/>
            </a:xfrm>
            <a:custGeom>
              <a:avLst/>
              <a:gdLst>
                <a:gd name="T0" fmla="*/ 111 w 206"/>
                <a:gd name="T1" fmla="*/ 18 h 190"/>
                <a:gd name="T2" fmla="*/ 124 w 206"/>
                <a:gd name="T3" fmla="*/ 13 h 190"/>
                <a:gd name="T4" fmla="*/ 129 w 206"/>
                <a:gd name="T5" fmla="*/ 0 h 190"/>
                <a:gd name="T6" fmla="*/ 135 w 206"/>
                <a:gd name="T7" fmla="*/ 18 h 190"/>
                <a:gd name="T8" fmla="*/ 141 w 206"/>
                <a:gd name="T9" fmla="*/ 30 h 190"/>
                <a:gd name="T10" fmla="*/ 158 w 206"/>
                <a:gd name="T11" fmla="*/ 24 h 190"/>
                <a:gd name="T12" fmla="*/ 176 w 206"/>
                <a:gd name="T13" fmla="*/ 18 h 190"/>
                <a:gd name="T14" fmla="*/ 188 w 206"/>
                <a:gd name="T15" fmla="*/ 18 h 190"/>
                <a:gd name="T16" fmla="*/ 194 w 206"/>
                <a:gd name="T17" fmla="*/ 30 h 190"/>
                <a:gd name="T18" fmla="*/ 206 w 206"/>
                <a:gd name="T19" fmla="*/ 36 h 190"/>
                <a:gd name="T20" fmla="*/ 206 w 206"/>
                <a:gd name="T21" fmla="*/ 54 h 190"/>
                <a:gd name="T22" fmla="*/ 194 w 206"/>
                <a:gd name="T23" fmla="*/ 59 h 190"/>
                <a:gd name="T24" fmla="*/ 183 w 206"/>
                <a:gd name="T25" fmla="*/ 66 h 190"/>
                <a:gd name="T26" fmla="*/ 170 w 206"/>
                <a:gd name="T27" fmla="*/ 72 h 190"/>
                <a:gd name="T28" fmla="*/ 165 w 206"/>
                <a:gd name="T29" fmla="*/ 84 h 190"/>
                <a:gd name="T30" fmla="*/ 158 w 206"/>
                <a:gd name="T31" fmla="*/ 95 h 190"/>
                <a:gd name="T32" fmla="*/ 141 w 206"/>
                <a:gd name="T33" fmla="*/ 95 h 190"/>
                <a:gd name="T34" fmla="*/ 124 w 206"/>
                <a:gd name="T35" fmla="*/ 95 h 190"/>
                <a:gd name="T36" fmla="*/ 117 w 206"/>
                <a:gd name="T37" fmla="*/ 107 h 190"/>
                <a:gd name="T38" fmla="*/ 106 w 206"/>
                <a:gd name="T39" fmla="*/ 113 h 190"/>
                <a:gd name="T40" fmla="*/ 93 w 206"/>
                <a:gd name="T41" fmla="*/ 119 h 190"/>
                <a:gd name="T42" fmla="*/ 88 w 206"/>
                <a:gd name="T43" fmla="*/ 131 h 190"/>
                <a:gd name="T44" fmla="*/ 70 w 206"/>
                <a:gd name="T45" fmla="*/ 131 h 190"/>
                <a:gd name="T46" fmla="*/ 64 w 206"/>
                <a:gd name="T47" fmla="*/ 143 h 190"/>
                <a:gd name="T48" fmla="*/ 52 w 206"/>
                <a:gd name="T49" fmla="*/ 149 h 190"/>
                <a:gd name="T50" fmla="*/ 52 w 206"/>
                <a:gd name="T51" fmla="*/ 167 h 190"/>
                <a:gd name="T52" fmla="*/ 34 w 206"/>
                <a:gd name="T53" fmla="*/ 167 h 190"/>
                <a:gd name="T54" fmla="*/ 23 w 206"/>
                <a:gd name="T55" fmla="*/ 172 h 190"/>
                <a:gd name="T56" fmla="*/ 23 w 206"/>
                <a:gd name="T57" fmla="*/ 190 h 190"/>
                <a:gd name="T58" fmla="*/ 5 w 206"/>
                <a:gd name="T59" fmla="*/ 190 h 190"/>
                <a:gd name="T60" fmla="*/ 0 w 206"/>
                <a:gd name="T61" fmla="*/ 178 h 190"/>
                <a:gd name="T62" fmla="*/ 5 w 206"/>
                <a:gd name="T63" fmla="*/ 160 h 190"/>
                <a:gd name="T64" fmla="*/ 0 w 206"/>
                <a:gd name="T65" fmla="*/ 143 h 190"/>
                <a:gd name="T66" fmla="*/ 5 w 206"/>
                <a:gd name="T67" fmla="*/ 131 h 190"/>
                <a:gd name="T68" fmla="*/ 18 w 206"/>
                <a:gd name="T69" fmla="*/ 119 h 190"/>
                <a:gd name="T70" fmla="*/ 18 w 206"/>
                <a:gd name="T71" fmla="*/ 101 h 190"/>
                <a:gd name="T72" fmla="*/ 29 w 206"/>
                <a:gd name="T73" fmla="*/ 95 h 190"/>
                <a:gd name="T74" fmla="*/ 41 w 206"/>
                <a:gd name="T75" fmla="*/ 84 h 190"/>
                <a:gd name="T76" fmla="*/ 41 w 206"/>
                <a:gd name="T77" fmla="*/ 77 h 190"/>
                <a:gd name="T78" fmla="*/ 52 w 206"/>
                <a:gd name="T79" fmla="*/ 72 h 190"/>
                <a:gd name="T80" fmla="*/ 59 w 206"/>
                <a:gd name="T81" fmla="*/ 72 h 190"/>
                <a:gd name="T82" fmla="*/ 70 w 206"/>
                <a:gd name="T83" fmla="*/ 66 h 190"/>
                <a:gd name="T84" fmla="*/ 76 w 206"/>
                <a:gd name="T85" fmla="*/ 66 h 190"/>
                <a:gd name="T86" fmla="*/ 76 w 206"/>
                <a:gd name="T87" fmla="*/ 72 h 190"/>
                <a:gd name="T88" fmla="*/ 82 w 206"/>
                <a:gd name="T89" fmla="*/ 72 h 190"/>
                <a:gd name="T90" fmla="*/ 88 w 206"/>
                <a:gd name="T91" fmla="*/ 59 h 190"/>
                <a:gd name="T92" fmla="*/ 100 w 206"/>
                <a:gd name="T93" fmla="*/ 54 h 190"/>
                <a:gd name="T94" fmla="*/ 93 w 206"/>
                <a:gd name="T95" fmla="*/ 4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6" h="190">
                  <a:moveTo>
                    <a:pt x="100" y="36"/>
                  </a:moveTo>
                  <a:lnTo>
                    <a:pt x="106" y="24"/>
                  </a:lnTo>
                  <a:lnTo>
                    <a:pt x="111" y="18"/>
                  </a:lnTo>
                  <a:lnTo>
                    <a:pt x="111" y="13"/>
                  </a:lnTo>
                  <a:lnTo>
                    <a:pt x="117" y="13"/>
                  </a:lnTo>
                  <a:lnTo>
                    <a:pt x="124" y="13"/>
                  </a:lnTo>
                  <a:lnTo>
                    <a:pt x="124" y="7"/>
                  </a:lnTo>
                  <a:lnTo>
                    <a:pt x="129" y="7"/>
                  </a:lnTo>
                  <a:lnTo>
                    <a:pt x="129" y="0"/>
                  </a:lnTo>
                  <a:lnTo>
                    <a:pt x="129" y="7"/>
                  </a:lnTo>
                  <a:lnTo>
                    <a:pt x="135" y="13"/>
                  </a:lnTo>
                  <a:lnTo>
                    <a:pt x="135" y="18"/>
                  </a:lnTo>
                  <a:lnTo>
                    <a:pt x="135" y="24"/>
                  </a:lnTo>
                  <a:lnTo>
                    <a:pt x="135" y="30"/>
                  </a:lnTo>
                  <a:lnTo>
                    <a:pt x="141" y="30"/>
                  </a:lnTo>
                  <a:lnTo>
                    <a:pt x="147" y="30"/>
                  </a:lnTo>
                  <a:lnTo>
                    <a:pt x="153" y="24"/>
                  </a:lnTo>
                  <a:lnTo>
                    <a:pt x="158" y="24"/>
                  </a:lnTo>
                  <a:lnTo>
                    <a:pt x="165" y="24"/>
                  </a:lnTo>
                  <a:lnTo>
                    <a:pt x="170" y="24"/>
                  </a:lnTo>
                  <a:lnTo>
                    <a:pt x="176" y="18"/>
                  </a:lnTo>
                  <a:lnTo>
                    <a:pt x="183" y="18"/>
                  </a:lnTo>
                  <a:lnTo>
                    <a:pt x="188" y="13"/>
                  </a:lnTo>
                  <a:lnTo>
                    <a:pt x="188" y="18"/>
                  </a:lnTo>
                  <a:lnTo>
                    <a:pt x="188" y="24"/>
                  </a:lnTo>
                  <a:lnTo>
                    <a:pt x="188" y="30"/>
                  </a:lnTo>
                  <a:lnTo>
                    <a:pt x="194" y="30"/>
                  </a:lnTo>
                  <a:lnTo>
                    <a:pt x="194" y="36"/>
                  </a:lnTo>
                  <a:lnTo>
                    <a:pt x="201" y="36"/>
                  </a:lnTo>
                  <a:lnTo>
                    <a:pt x="206" y="36"/>
                  </a:lnTo>
                  <a:lnTo>
                    <a:pt x="206" y="42"/>
                  </a:lnTo>
                  <a:lnTo>
                    <a:pt x="206" y="48"/>
                  </a:lnTo>
                  <a:lnTo>
                    <a:pt x="206" y="54"/>
                  </a:lnTo>
                  <a:lnTo>
                    <a:pt x="201" y="54"/>
                  </a:lnTo>
                  <a:lnTo>
                    <a:pt x="194" y="54"/>
                  </a:lnTo>
                  <a:lnTo>
                    <a:pt x="194" y="59"/>
                  </a:lnTo>
                  <a:lnTo>
                    <a:pt x="188" y="59"/>
                  </a:lnTo>
                  <a:lnTo>
                    <a:pt x="183" y="59"/>
                  </a:lnTo>
                  <a:lnTo>
                    <a:pt x="183" y="66"/>
                  </a:lnTo>
                  <a:lnTo>
                    <a:pt x="176" y="66"/>
                  </a:lnTo>
                  <a:lnTo>
                    <a:pt x="176" y="72"/>
                  </a:lnTo>
                  <a:lnTo>
                    <a:pt x="170" y="72"/>
                  </a:lnTo>
                  <a:lnTo>
                    <a:pt x="170" y="77"/>
                  </a:lnTo>
                  <a:lnTo>
                    <a:pt x="165" y="77"/>
                  </a:lnTo>
                  <a:lnTo>
                    <a:pt x="165" y="84"/>
                  </a:lnTo>
                  <a:lnTo>
                    <a:pt x="165" y="90"/>
                  </a:lnTo>
                  <a:lnTo>
                    <a:pt x="158" y="90"/>
                  </a:lnTo>
                  <a:lnTo>
                    <a:pt x="158" y="95"/>
                  </a:lnTo>
                  <a:lnTo>
                    <a:pt x="153" y="95"/>
                  </a:lnTo>
                  <a:lnTo>
                    <a:pt x="147" y="95"/>
                  </a:lnTo>
                  <a:lnTo>
                    <a:pt x="141" y="95"/>
                  </a:lnTo>
                  <a:lnTo>
                    <a:pt x="135" y="95"/>
                  </a:lnTo>
                  <a:lnTo>
                    <a:pt x="129" y="95"/>
                  </a:lnTo>
                  <a:lnTo>
                    <a:pt x="124" y="95"/>
                  </a:lnTo>
                  <a:lnTo>
                    <a:pt x="117" y="95"/>
                  </a:lnTo>
                  <a:lnTo>
                    <a:pt x="117" y="101"/>
                  </a:lnTo>
                  <a:lnTo>
                    <a:pt x="117" y="107"/>
                  </a:lnTo>
                  <a:lnTo>
                    <a:pt x="111" y="107"/>
                  </a:lnTo>
                  <a:lnTo>
                    <a:pt x="106" y="107"/>
                  </a:lnTo>
                  <a:lnTo>
                    <a:pt x="106" y="113"/>
                  </a:lnTo>
                  <a:lnTo>
                    <a:pt x="100" y="113"/>
                  </a:lnTo>
                  <a:lnTo>
                    <a:pt x="100" y="119"/>
                  </a:lnTo>
                  <a:lnTo>
                    <a:pt x="93" y="119"/>
                  </a:lnTo>
                  <a:lnTo>
                    <a:pt x="88" y="119"/>
                  </a:lnTo>
                  <a:lnTo>
                    <a:pt x="88" y="125"/>
                  </a:lnTo>
                  <a:lnTo>
                    <a:pt x="88" y="131"/>
                  </a:lnTo>
                  <a:lnTo>
                    <a:pt x="82" y="131"/>
                  </a:lnTo>
                  <a:lnTo>
                    <a:pt x="76" y="131"/>
                  </a:lnTo>
                  <a:lnTo>
                    <a:pt x="70" y="131"/>
                  </a:lnTo>
                  <a:lnTo>
                    <a:pt x="70" y="136"/>
                  </a:lnTo>
                  <a:lnTo>
                    <a:pt x="70" y="143"/>
                  </a:lnTo>
                  <a:lnTo>
                    <a:pt x="64" y="143"/>
                  </a:lnTo>
                  <a:lnTo>
                    <a:pt x="64" y="149"/>
                  </a:lnTo>
                  <a:lnTo>
                    <a:pt x="59" y="149"/>
                  </a:lnTo>
                  <a:lnTo>
                    <a:pt x="52" y="149"/>
                  </a:lnTo>
                  <a:lnTo>
                    <a:pt x="52" y="154"/>
                  </a:lnTo>
                  <a:lnTo>
                    <a:pt x="52" y="160"/>
                  </a:lnTo>
                  <a:lnTo>
                    <a:pt x="52" y="167"/>
                  </a:lnTo>
                  <a:lnTo>
                    <a:pt x="47" y="167"/>
                  </a:lnTo>
                  <a:lnTo>
                    <a:pt x="41" y="167"/>
                  </a:lnTo>
                  <a:lnTo>
                    <a:pt x="34" y="167"/>
                  </a:lnTo>
                  <a:lnTo>
                    <a:pt x="29" y="167"/>
                  </a:lnTo>
                  <a:lnTo>
                    <a:pt x="23" y="167"/>
                  </a:lnTo>
                  <a:lnTo>
                    <a:pt x="23" y="172"/>
                  </a:lnTo>
                  <a:lnTo>
                    <a:pt x="23" y="178"/>
                  </a:lnTo>
                  <a:lnTo>
                    <a:pt x="23" y="184"/>
                  </a:lnTo>
                  <a:lnTo>
                    <a:pt x="23" y="190"/>
                  </a:lnTo>
                  <a:lnTo>
                    <a:pt x="18" y="190"/>
                  </a:lnTo>
                  <a:lnTo>
                    <a:pt x="11" y="190"/>
                  </a:lnTo>
                  <a:lnTo>
                    <a:pt x="5" y="190"/>
                  </a:lnTo>
                  <a:lnTo>
                    <a:pt x="0" y="190"/>
                  </a:lnTo>
                  <a:lnTo>
                    <a:pt x="0" y="184"/>
                  </a:lnTo>
                  <a:lnTo>
                    <a:pt x="0" y="178"/>
                  </a:lnTo>
                  <a:lnTo>
                    <a:pt x="0" y="172"/>
                  </a:lnTo>
                  <a:lnTo>
                    <a:pt x="0" y="167"/>
                  </a:lnTo>
                  <a:lnTo>
                    <a:pt x="5" y="160"/>
                  </a:lnTo>
                  <a:lnTo>
                    <a:pt x="5" y="154"/>
                  </a:lnTo>
                  <a:lnTo>
                    <a:pt x="0" y="149"/>
                  </a:lnTo>
                  <a:lnTo>
                    <a:pt x="0" y="143"/>
                  </a:lnTo>
                  <a:lnTo>
                    <a:pt x="0" y="136"/>
                  </a:lnTo>
                  <a:lnTo>
                    <a:pt x="5" y="136"/>
                  </a:lnTo>
                  <a:lnTo>
                    <a:pt x="5" y="131"/>
                  </a:lnTo>
                  <a:lnTo>
                    <a:pt x="11" y="125"/>
                  </a:lnTo>
                  <a:lnTo>
                    <a:pt x="11" y="119"/>
                  </a:lnTo>
                  <a:lnTo>
                    <a:pt x="18" y="119"/>
                  </a:lnTo>
                  <a:lnTo>
                    <a:pt x="18" y="113"/>
                  </a:lnTo>
                  <a:lnTo>
                    <a:pt x="18" y="107"/>
                  </a:lnTo>
                  <a:lnTo>
                    <a:pt x="18" y="101"/>
                  </a:lnTo>
                  <a:lnTo>
                    <a:pt x="18" y="95"/>
                  </a:lnTo>
                  <a:lnTo>
                    <a:pt x="23" y="95"/>
                  </a:lnTo>
                  <a:lnTo>
                    <a:pt x="29" y="95"/>
                  </a:lnTo>
                  <a:lnTo>
                    <a:pt x="29" y="90"/>
                  </a:lnTo>
                  <a:lnTo>
                    <a:pt x="34" y="84"/>
                  </a:lnTo>
                  <a:lnTo>
                    <a:pt x="41" y="84"/>
                  </a:lnTo>
                  <a:lnTo>
                    <a:pt x="34" y="84"/>
                  </a:lnTo>
                  <a:lnTo>
                    <a:pt x="41" y="84"/>
                  </a:lnTo>
                  <a:lnTo>
                    <a:pt x="41" y="77"/>
                  </a:lnTo>
                  <a:lnTo>
                    <a:pt x="47" y="77"/>
                  </a:lnTo>
                  <a:lnTo>
                    <a:pt x="52" y="77"/>
                  </a:lnTo>
                  <a:lnTo>
                    <a:pt x="52" y="72"/>
                  </a:lnTo>
                  <a:lnTo>
                    <a:pt x="59" y="72"/>
                  </a:lnTo>
                  <a:lnTo>
                    <a:pt x="52" y="72"/>
                  </a:lnTo>
                  <a:lnTo>
                    <a:pt x="59" y="72"/>
                  </a:lnTo>
                  <a:lnTo>
                    <a:pt x="64" y="72"/>
                  </a:lnTo>
                  <a:lnTo>
                    <a:pt x="64" y="66"/>
                  </a:lnTo>
                  <a:lnTo>
                    <a:pt x="70" y="66"/>
                  </a:lnTo>
                  <a:lnTo>
                    <a:pt x="70" y="59"/>
                  </a:lnTo>
                  <a:lnTo>
                    <a:pt x="76" y="59"/>
                  </a:lnTo>
                  <a:lnTo>
                    <a:pt x="76" y="66"/>
                  </a:lnTo>
                  <a:lnTo>
                    <a:pt x="82" y="66"/>
                  </a:lnTo>
                  <a:lnTo>
                    <a:pt x="76" y="66"/>
                  </a:lnTo>
                  <a:lnTo>
                    <a:pt x="76" y="72"/>
                  </a:lnTo>
                  <a:lnTo>
                    <a:pt x="82" y="72"/>
                  </a:lnTo>
                  <a:lnTo>
                    <a:pt x="82" y="66"/>
                  </a:lnTo>
                  <a:lnTo>
                    <a:pt x="82" y="72"/>
                  </a:lnTo>
                  <a:lnTo>
                    <a:pt x="82" y="66"/>
                  </a:lnTo>
                  <a:lnTo>
                    <a:pt x="82" y="59"/>
                  </a:lnTo>
                  <a:lnTo>
                    <a:pt x="88" y="59"/>
                  </a:lnTo>
                  <a:lnTo>
                    <a:pt x="93" y="59"/>
                  </a:lnTo>
                  <a:lnTo>
                    <a:pt x="93" y="54"/>
                  </a:lnTo>
                  <a:lnTo>
                    <a:pt x="100" y="54"/>
                  </a:lnTo>
                  <a:lnTo>
                    <a:pt x="100" y="48"/>
                  </a:lnTo>
                  <a:lnTo>
                    <a:pt x="93" y="48"/>
                  </a:lnTo>
                  <a:lnTo>
                    <a:pt x="93" y="42"/>
                  </a:lnTo>
                  <a:lnTo>
                    <a:pt x="100" y="42"/>
                  </a:lnTo>
                  <a:lnTo>
                    <a:pt x="100" y="36"/>
                  </a:lnTo>
                  <a:close/>
                </a:path>
              </a:pathLst>
            </a:custGeom>
            <a:solidFill>
              <a:srgbClr val="F4B1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6" name="Freeform 58">
              <a:extLst>
                <a:ext uri="{FF2B5EF4-FFF2-40B4-BE49-F238E27FC236}">
                  <a16:creationId xmlns:a16="http://schemas.microsoft.com/office/drawing/2014/main" id="{1AB1724A-8F44-F743-4FFF-EBC8D48173DF}"/>
                </a:ext>
              </a:extLst>
            </p:cNvPr>
            <p:cNvSpPr>
              <a:spLocks/>
            </p:cNvSpPr>
            <p:nvPr/>
          </p:nvSpPr>
          <p:spPr bwMode="auto">
            <a:xfrm>
              <a:off x="5970588" y="2776538"/>
              <a:ext cx="327025" cy="301625"/>
            </a:xfrm>
            <a:custGeom>
              <a:avLst/>
              <a:gdLst>
                <a:gd name="T0" fmla="*/ 111 w 206"/>
                <a:gd name="T1" fmla="*/ 18 h 190"/>
                <a:gd name="T2" fmla="*/ 124 w 206"/>
                <a:gd name="T3" fmla="*/ 13 h 190"/>
                <a:gd name="T4" fmla="*/ 129 w 206"/>
                <a:gd name="T5" fmla="*/ 0 h 190"/>
                <a:gd name="T6" fmla="*/ 135 w 206"/>
                <a:gd name="T7" fmla="*/ 18 h 190"/>
                <a:gd name="T8" fmla="*/ 141 w 206"/>
                <a:gd name="T9" fmla="*/ 30 h 190"/>
                <a:gd name="T10" fmla="*/ 158 w 206"/>
                <a:gd name="T11" fmla="*/ 24 h 190"/>
                <a:gd name="T12" fmla="*/ 176 w 206"/>
                <a:gd name="T13" fmla="*/ 18 h 190"/>
                <a:gd name="T14" fmla="*/ 188 w 206"/>
                <a:gd name="T15" fmla="*/ 18 h 190"/>
                <a:gd name="T16" fmla="*/ 194 w 206"/>
                <a:gd name="T17" fmla="*/ 30 h 190"/>
                <a:gd name="T18" fmla="*/ 206 w 206"/>
                <a:gd name="T19" fmla="*/ 36 h 190"/>
                <a:gd name="T20" fmla="*/ 206 w 206"/>
                <a:gd name="T21" fmla="*/ 54 h 190"/>
                <a:gd name="T22" fmla="*/ 194 w 206"/>
                <a:gd name="T23" fmla="*/ 59 h 190"/>
                <a:gd name="T24" fmla="*/ 183 w 206"/>
                <a:gd name="T25" fmla="*/ 66 h 190"/>
                <a:gd name="T26" fmla="*/ 170 w 206"/>
                <a:gd name="T27" fmla="*/ 72 h 190"/>
                <a:gd name="T28" fmla="*/ 165 w 206"/>
                <a:gd name="T29" fmla="*/ 84 h 190"/>
                <a:gd name="T30" fmla="*/ 158 w 206"/>
                <a:gd name="T31" fmla="*/ 95 h 190"/>
                <a:gd name="T32" fmla="*/ 141 w 206"/>
                <a:gd name="T33" fmla="*/ 95 h 190"/>
                <a:gd name="T34" fmla="*/ 124 w 206"/>
                <a:gd name="T35" fmla="*/ 95 h 190"/>
                <a:gd name="T36" fmla="*/ 117 w 206"/>
                <a:gd name="T37" fmla="*/ 107 h 190"/>
                <a:gd name="T38" fmla="*/ 106 w 206"/>
                <a:gd name="T39" fmla="*/ 113 h 190"/>
                <a:gd name="T40" fmla="*/ 93 w 206"/>
                <a:gd name="T41" fmla="*/ 119 h 190"/>
                <a:gd name="T42" fmla="*/ 88 w 206"/>
                <a:gd name="T43" fmla="*/ 131 h 190"/>
                <a:gd name="T44" fmla="*/ 70 w 206"/>
                <a:gd name="T45" fmla="*/ 131 h 190"/>
                <a:gd name="T46" fmla="*/ 64 w 206"/>
                <a:gd name="T47" fmla="*/ 143 h 190"/>
                <a:gd name="T48" fmla="*/ 52 w 206"/>
                <a:gd name="T49" fmla="*/ 149 h 190"/>
                <a:gd name="T50" fmla="*/ 52 w 206"/>
                <a:gd name="T51" fmla="*/ 167 h 190"/>
                <a:gd name="T52" fmla="*/ 34 w 206"/>
                <a:gd name="T53" fmla="*/ 167 h 190"/>
                <a:gd name="T54" fmla="*/ 23 w 206"/>
                <a:gd name="T55" fmla="*/ 172 h 190"/>
                <a:gd name="T56" fmla="*/ 23 w 206"/>
                <a:gd name="T57" fmla="*/ 190 h 190"/>
                <a:gd name="T58" fmla="*/ 5 w 206"/>
                <a:gd name="T59" fmla="*/ 190 h 190"/>
                <a:gd name="T60" fmla="*/ 0 w 206"/>
                <a:gd name="T61" fmla="*/ 178 h 190"/>
                <a:gd name="T62" fmla="*/ 5 w 206"/>
                <a:gd name="T63" fmla="*/ 160 h 190"/>
                <a:gd name="T64" fmla="*/ 0 w 206"/>
                <a:gd name="T65" fmla="*/ 143 h 190"/>
                <a:gd name="T66" fmla="*/ 5 w 206"/>
                <a:gd name="T67" fmla="*/ 131 h 190"/>
                <a:gd name="T68" fmla="*/ 18 w 206"/>
                <a:gd name="T69" fmla="*/ 119 h 190"/>
                <a:gd name="T70" fmla="*/ 18 w 206"/>
                <a:gd name="T71" fmla="*/ 101 h 190"/>
                <a:gd name="T72" fmla="*/ 29 w 206"/>
                <a:gd name="T73" fmla="*/ 95 h 190"/>
                <a:gd name="T74" fmla="*/ 41 w 206"/>
                <a:gd name="T75" fmla="*/ 84 h 190"/>
                <a:gd name="T76" fmla="*/ 41 w 206"/>
                <a:gd name="T77" fmla="*/ 77 h 190"/>
                <a:gd name="T78" fmla="*/ 52 w 206"/>
                <a:gd name="T79" fmla="*/ 72 h 190"/>
                <a:gd name="T80" fmla="*/ 59 w 206"/>
                <a:gd name="T81" fmla="*/ 72 h 190"/>
                <a:gd name="T82" fmla="*/ 70 w 206"/>
                <a:gd name="T83" fmla="*/ 66 h 190"/>
                <a:gd name="T84" fmla="*/ 76 w 206"/>
                <a:gd name="T85" fmla="*/ 66 h 190"/>
                <a:gd name="T86" fmla="*/ 76 w 206"/>
                <a:gd name="T87" fmla="*/ 72 h 190"/>
                <a:gd name="T88" fmla="*/ 82 w 206"/>
                <a:gd name="T89" fmla="*/ 72 h 190"/>
                <a:gd name="T90" fmla="*/ 88 w 206"/>
                <a:gd name="T91" fmla="*/ 59 h 190"/>
                <a:gd name="T92" fmla="*/ 100 w 206"/>
                <a:gd name="T93" fmla="*/ 54 h 190"/>
                <a:gd name="T94" fmla="*/ 93 w 206"/>
                <a:gd name="T95" fmla="*/ 4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6" h="190">
                  <a:moveTo>
                    <a:pt x="100" y="36"/>
                  </a:moveTo>
                  <a:lnTo>
                    <a:pt x="106" y="24"/>
                  </a:lnTo>
                  <a:lnTo>
                    <a:pt x="111" y="18"/>
                  </a:lnTo>
                  <a:lnTo>
                    <a:pt x="111" y="13"/>
                  </a:lnTo>
                  <a:lnTo>
                    <a:pt x="117" y="13"/>
                  </a:lnTo>
                  <a:lnTo>
                    <a:pt x="124" y="13"/>
                  </a:lnTo>
                  <a:lnTo>
                    <a:pt x="124" y="7"/>
                  </a:lnTo>
                  <a:lnTo>
                    <a:pt x="129" y="7"/>
                  </a:lnTo>
                  <a:lnTo>
                    <a:pt x="129" y="0"/>
                  </a:lnTo>
                  <a:lnTo>
                    <a:pt x="129" y="7"/>
                  </a:lnTo>
                  <a:lnTo>
                    <a:pt x="135" y="13"/>
                  </a:lnTo>
                  <a:lnTo>
                    <a:pt x="135" y="18"/>
                  </a:lnTo>
                  <a:lnTo>
                    <a:pt x="135" y="24"/>
                  </a:lnTo>
                  <a:lnTo>
                    <a:pt x="135" y="30"/>
                  </a:lnTo>
                  <a:lnTo>
                    <a:pt x="141" y="30"/>
                  </a:lnTo>
                  <a:lnTo>
                    <a:pt x="147" y="30"/>
                  </a:lnTo>
                  <a:lnTo>
                    <a:pt x="153" y="24"/>
                  </a:lnTo>
                  <a:lnTo>
                    <a:pt x="158" y="24"/>
                  </a:lnTo>
                  <a:lnTo>
                    <a:pt x="165" y="24"/>
                  </a:lnTo>
                  <a:lnTo>
                    <a:pt x="170" y="24"/>
                  </a:lnTo>
                  <a:lnTo>
                    <a:pt x="176" y="18"/>
                  </a:lnTo>
                  <a:lnTo>
                    <a:pt x="183" y="18"/>
                  </a:lnTo>
                  <a:lnTo>
                    <a:pt x="188" y="13"/>
                  </a:lnTo>
                  <a:lnTo>
                    <a:pt x="188" y="18"/>
                  </a:lnTo>
                  <a:lnTo>
                    <a:pt x="188" y="24"/>
                  </a:lnTo>
                  <a:lnTo>
                    <a:pt x="188" y="30"/>
                  </a:lnTo>
                  <a:lnTo>
                    <a:pt x="194" y="30"/>
                  </a:lnTo>
                  <a:lnTo>
                    <a:pt x="194" y="36"/>
                  </a:lnTo>
                  <a:lnTo>
                    <a:pt x="201" y="36"/>
                  </a:lnTo>
                  <a:lnTo>
                    <a:pt x="206" y="36"/>
                  </a:lnTo>
                  <a:lnTo>
                    <a:pt x="206" y="42"/>
                  </a:lnTo>
                  <a:lnTo>
                    <a:pt x="206" y="48"/>
                  </a:lnTo>
                  <a:lnTo>
                    <a:pt x="206" y="54"/>
                  </a:lnTo>
                  <a:lnTo>
                    <a:pt x="201" y="54"/>
                  </a:lnTo>
                  <a:lnTo>
                    <a:pt x="194" y="54"/>
                  </a:lnTo>
                  <a:lnTo>
                    <a:pt x="194" y="59"/>
                  </a:lnTo>
                  <a:lnTo>
                    <a:pt x="188" y="59"/>
                  </a:lnTo>
                  <a:lnTo>
                    <a:pt x="183" y="59"/>
                  </a:lnTo>
                  <a:lnTo>
                    <a:pt x="183" y="66"/>
                  </a:lnTo>
                  <a:lnTo>
                    <a:pt x="176" y="66"/>
                  </a:lnTo>
                  <a:lnTo>
                    <a:pt x="176" y="72"/>
                  </a:lnTo>
                  <a:lnTo>
                    <a:pt x="170" y="72"/>
                  </a:lnTo>
                  <a:lnTo>
                    <a:pt x="170" y="77"/>
                  </a:lnTo>
                  <a:lnTo>
                    <a:pt x="165" y="77"/>
                  </a:lnTo>
                  <a:lnTo>
                    <a:pt x="165" y="84"/>
                  </a:lnTo>
                  <a:lnTo>
                    <a:pt x="165" y="90"/>
                  </a:lnTo>
                  <a:lnTo>
                    <a:pt x="158" y="90"/>
                  </a:lnTo>
                  <a:lnTo>
                    <a:pt x="158" y="95"/>
                  </a:lnTo>
                  <a:lnTo>
                    <a:pt x="153" y="95"/>
                  </a:lnTo>
                  <a:lnTo>
                    <a:pt x="147" y="95"/>
                  </a:lnTo>
                  <a:lnTo>
                    <a:pt x="141" y="95"/>
                  </a:lnTo>
                  <a:lnTo>
                    <a:pt x="135" y="95"/>
                  </a:lnTo>
                  <a:lnTo>
                    <a:pt x="129" y="95"/>
                  </a:lnTo>
                  <a:lnTo>
                    <a:pt x="124" y="95"/>
                  </a:lnTo>
                  <a:lnTo>
                    <a:pt x="117" y="95"/>
                  </a:lnTo>
                  <a:lnTo>
                    <a:pt x="117" y="101"/>
                  </a:lnTo>
                  <a:lnTo>
                    <a:pt x="117" y="107"/>
                  </a:lnTo>
                  <a:lnTo>
                    <a:pt x="111" y="107"/>
                  </a:lnTo>
                  <a:lnTo>
                    <a:pt x="106" y="107"/>
                  </a:lnTo>
                  <a:lnTo>
                    <a:pt x="106" y="113"/>
                  </a:lnTo>
                  <a:lnTo>
                    <a:pt x="100" y="113"/>
                  </a:lnTo>
                  <a:lnTo>
                    <a:pt x="100" y="119"/>
                  </a:lnTo>
                  <a:lnTo>
                    <a:pt x="93" y="119"/>
                  </a:lnTo>
                  <a:lnTo>
                    <a:pt x="88" y="119"/>
                  </a:lnTo>
                  <a:lnTo>
                    <a:pt x="88" y="125"/>
                  </a:lnTo>
                  <a:lnTo>
                    <a:pt x="88" y="131"/>
                  </a:lnTo>
                  <a:lnTo>
                    <a:pt x="82" y="131"/>
                  </a:lnTo>
                  <a:lnTo>
                    <a:pt x="76" y="131"/>
                  </a:lnTo>
                  <a:lnTo>
                    <a:pt x="70" y="131"/>
                  </a:lnTo>
                  <a:lnTo>
                    <a:pt x="70" y="136"/>
                  </a:lnTo>
                  <a:lnTo>
                    <a:pt x="70" y="143"/>
                  </a:lnTo>
                  <a:lnTo>
                    <a:pt x="64" y="143"/>
                  </a:lnTo>
                  <a:lnTo>
                    <a:pt x="64" y="149"/>
                  </a:lnTo>
                  <a:lnTo>
                    <a:pt x="59" y="149"/>
                  </a:lnTo>
                  <a:lnTo>
                    <a:pt x="52" y="149"/>
                  </a:lnTo>
                  <a:lnTo>
                    <a:pt x="52" y="154"/>
                  </a:lnTo>
                  <a:lnTo>
                    <a:pt x="52" y="160"/>
                  </a:lnTo>
                  <a:lnTo>
                    <a:pt x="52" y="167"/>
                  </a:lnTo>
                  <a:lnTo>
                    <a:pt x="47" y="167"/>
                  </a:lnTo>
                  <a:lnTo>
                    <a:pt x="41" y="167"/>
                  </a:lnTo>
                  <a:lnTo>
                    <a:pt x="34" y="167"/>
                  </a:lnTo>
                  <a:lnTo>
                    <a:pt x="29" y="167"/>
                  </a:lnTo>
                  <a:lnTo>
                    <a:pt x="23" y="167"/>
                  </a:lnTo>
                  <a:lnTo>
                    <a:pt x="23" y="172"/>
                  </a:lnTo>
                  <a:lnTo>
                    <a:pt x="23" y="178"/>
                  </a:lnTo>
                  <a:lnTo>
                    <a:pt x="23" y="184"/>
                  </a:lnTo>
                  <a:lnTo>
                    <a:pt x="23" y="190"/>
                  </a:lnTo>
                  <a:lnTo>
                    <a:pt x="18" y="190"/>
                  </a:lnTo>
                  <a:lnTo>
                    <a:pt x="11" y="190"/>
                  </a:lnTo>
                  <a:lnTo>
                    <a:pt x="5" y="190"/>
                  </a:lnTo>
                  <a:lnTo>
                    <a:pt x="0" y="190"/>
                  </a:lnTo>
                  <a:lnTo>
                    <a:pt x="0" y="184"/>
                  </a:lnTo>
                  <a:lnTo>
                    <a:pt x="0" y="178"/>
                  </a:lnTo>
                  <a:lnTo>
                    <a:pt x="0" y="172"/>
                  </a:lnTo>
                  <a:lnTo>
                    <a:pt x="0" y="167"/>
                  </a:lnTo>
                  <a:lnTo>
                    <a:pt x="5" y="160"/>
                  </a:lnTo>
                  <a:lnTo>
                    <a:pt x="5" y="154"/>
                  </a:lnTo>
                  <a:lnTo>
                    <a:pt x="0" y="149"/>
                  </a:lnTo>
                  <a:lnTo>
                    <a:pt x="0" y="143"/>
                  </a:lnTo>
                  <a:lnTo>
                    <a:pt x="0" y="136"/>
                  </a:lnTo>
                  <a:lnTo>
                    <a:pt x="5" y="136"/>
                  </a:lnTo>
                  <a:lnTo>
                    <a:pt x="5" y="131"/>
                  </a:lnTo>
                  <a:lnTo>
                    <a:pt x="11" y="125"/>
                  </a:lnTo>
                  <a:lnTo>
                    <a:pt x="11" y="119"/>
                  </a:lnTo>
                  <a:lnTo>
                    <a:pt x="18" y="119"/>
                  </a:lnTo>
                  <a:lnTo>
                    <a:pt x="18" y="113"/>
                  </a:lnTo>
                  <a:lnTo>
                    <a:pt x="18" y="107"/>
                  </a:lnTo>
                  <a:lnTo>
                    <a:pt x="18" y="101"/>
                  </a:lnTo>
                  <a:lnTo>
                    <a:pt x="18" y="95"/>
                  </a:lnTo>
                  <a:lnTo>
                    <a:pt x="23" y="95"/>
                  </a:lnTo>
                  <a:lnTo>
                    <a:pt x="29" y="95"/>
                  </a:lnTo>
                  <a:lnTo>
                    <a:pt x="29" y="90"/>
                  </a:lnTo>
                  <a:lnTo>
                    <a:pt x="34" y="84"/>
                  </a:lnTo>
                  <a:lnTo>
                    <a:pt x="41" y="84"/>
                  </a:lnTo>
                  <a:lnTo>
                    <a:pt x="34" y="84"/>
                  </a:lnTo>
                  <a:lnTo>
                    <a:pt x="41" y="84"/>
                  </a:lnTo>
                  <a:lnTo>
                    <a:pt x="41" y="77"/>
                  </a:lnTo>
                  <a:lnTo>
                    <a:pt x="47" y="77"/>
                  </a:lnTo>
                  <a:lnTo>
                    <a:pt x="52" y="77"/>
                  </a:lnTo>
                  <a:lnTo>
                    <a:pt x="52" y="72"/>
                  </a:lnTo>
                  <a:lnTo>
                    <a:pt x="59" y="72"/>
                  </a:lnTo>
                  <a:lnTo>
                    <a:pt x="52" y="72"/>
                  </a:lnTo>
                  <a:lnTo>
                    <a:pt x="59" y="72"/>
                  </a:lnTo>
                  <a:lnTo>
                    <a:pt x="64" y="72"/>
                  </a:lnTo>
                  <a:lnTo>
                    <a:pt x="64" y="66"/>
                  </a:lnTo>
                  <a:lnTo>
                    <a:pt x="70" y="66"/>
                  </a:lnTo>
                  <a:lnTo>
                    <a:pt x="70" y="59"/>
                  </a:lnTo>
                  <a:lnTo>
                    <a:pt x="76" y="59"/>
                  </a:lnTo>
                  <a:lnTo>
                    <a:pt x="76" y="66"/>
                  </a:lnTo>
                  <a:lnTo>
                    <a:pt x="82" y="66"/>
                  </a:lnTo>
                  <a:lnTo>
                    <a:pt x="76" y="66"/>
                  </a:lnTo>
                  <a:lnTo>
                    <a:pt x="76" y="72"/>
                  </a:lnTo>
                  <a:lnTo>
                    <a:pt x="82" y="72"/>
                  </a:lnTo>
                  <a:lnTo>
                    <a:pt x="82" y="66"/>
                  </a:lnTo>
                  <a:lnTo>
                    <a:pt x="82" y="72"/>
                  </a:lnTo>
                  <a:lnTo>
                    <a:pt x="82" y="66"/>
                  </a:lnTo>
                  <a:lnTo>
                    <a:pt x="82" y="59"/>
                  </a:lnTo>
                  <a:lnTo>
                    <a:pt x="88" y="59"/>
                  </a:lnTo>
                  <a:lnTo>
                    <a:pt x="93" y="59"/>
                  </a:lnTo>
                  <a:lnTo>
                    <a:pt x="93" y="54"/>
                  </a:lnTo>
                  <a:lnTo>
                    <a:pt x="100" y="54"/>
                  </a:lnTo>
                  <a:lnTo>
                    <a:pt x="100" y="48"/>
                  </a:lnTo>
                  <a:lnTo>
                    <a:pt x="93" y="48"/>
                  </a:lnTo>
                  <a:lnTo>
                    <a:pt x="93" y="42"/>
                  </a:lnTo>
                  <a:lnTo>
                    <a:pt x="100" y="42"/>
                  </a:lnTo>
                  <a:lnTo>
                    <a:pt x="100" y="36"/>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7" name="Freeform 59">
              <a:extLst>
                <a:ext uri="{FF2B5EF4-FFF2-40B4-BE49-F238E27FC236}">
                  <a16:creationId xmlns:a16="http://schemas.microsoft.com/office/drawing/2014/main" id="{7F40A8BF-114D-E624-6FDE-4A89BB585A5B}"/>
                </a:ext>
              </a:extLst>
            </p:cNvPr>
            <p:cNvSpPr>
              <a:spLocks/>
            </p:cNvSpPr>
            <p:nvPr/>
          </p:nvSpPr>
          <p:spPr bwMode="auto">
            <a:xfrm>
              <a:off x="6391275" y="4054475"/>
              <a:ext cx="363537" cy="196850"/>
            </a:xfrm>
            <a:custGeom>
              <a:avLst/>
              <a:gdLst>
                <a:gd name="T0" fmla="*/ 70 w 229"/>
                <a:gd name="T1" fmla="*/ 107 h 124"/>
                <a:gd name="T2" fmla="*/ 65 w 229"/>
                <a:gd name="T3" fmla="*/ 89 h 124"/>
                <a:gd name="T4" fmla="*/ 47 w 229"/>
                <a:gd name="T5" fmla="*/ 82 h 124"/>
                <a:gd name="T6" fmla="*/ 47 w 229"/>
                <a:gd name="T7" fmla="*/ 107 h 124"/>
                <a:gd name="T8" fmla="*/ 41 w 229"/>
                <a:gd name="T9" fmla="*/ 113 h 124"/>
                <a:gd name="T10" fmla="*/ 35 w 229"/>
                <a:gd name="T11" fmla="*/ 95 h 124"/>
                <a:gd name="T12" fmla="*/ 11 w 229"/>
                <a:gd name="T13" fmla="*/ 95 h 124"/>
                <a:gd name="T14" fmla="*/ 6 w 229"/>
                <a:gd name="T15" fmla="*/ 100 h 124"/>
                <a:gd name="T16" fmla="*/ 18 w 229"/>
                <a:gd name="T17" fmla="*/ 89 h 124"/>
                <a:gd name="T18" fmla="*/ 24 w 229"/>
                <a:gd name="T19" fmla="*/ 82 h 124"/>
                <a:gd name="T20" fmla="*/ 29 w 229"/>
                <a:gd name="T21" fmla="*/ 89 h 124"/>
                <a:gd name="T22" fmla="*/ 35 w 229"/>
                <a:gd name="T23" fmla="*/ 82 h 124"/>
                <a:gd name="T24" fmla="*/ 24 w 229"/>
                <a:gd name="T25" fmla="*/ 64 h 124"/>
                <a:gd name="T26" fmla="*/ 29 w 229"/>
                <a:gd name="T27" fmla="*/ 59 h 124"/>
                <a:gd name="T28" fmla="*/ 29 w 229"/>
                <a:gd name="T29" fmla="*/ 53 h 124"/>
                <a:gd name="T30" fmla="*/ 24 w 229"/>
                <a:gd name="T31" fmla="*/ 35 h 124"/>
                <a:gd name="T32" fmla="*/ 47 w 229"/>
                <a:gd name="T33" fmla="*/ 41 h 124"/>
                <a:gd name="T34" fmla="*/ 59 w 229"/>
                <a:gd name="T35" fmla="*/ 41 h 124"/>
                <a:gd name="T36" fmla="*/ 70 w 229"/>
                <a:gd name="T37" fmla="*/ 41 h 124"/>
                <a:gd name="T38" fmla="*/ 76 w 229"/>
                <a:gd name="T39" fmla="*/ 23 h 124"/>
                <a:gd name="T40" fmla="*/ 70 w 229"/>
                <a:gd name="T41" fmla="*/ 17 h 124"/>
                <a:gd name="T42" fmla="*/ 76 w 229"/>
                <a:gd name="T43" fmla="*/ 0 h 124"/>
                <a:gd name="T44" fmla="*/ 94 w 229"/>
                <a:gd name="T45" fmla="*/ 12 h 124"/>
                <a:gd name="T46" fmla="*/ 100 w 229"/>
                <a:gd name="T47" fmla="*/ 30 h 124"/>
                <a:gd name="T48" fmla="*/ 106 w 229"/>
                <a:gd name="T49" fmla="*/ 23 h 124"/>
                <a:gd name="T50" fmla="*/ 117 w 229"/>
                <a:gd name="T51" fmla="*/ 23 h 124"/>
                <a:gd name="T52" fmla="*/ 135 w 229"/>
                <a:gd name="T53" fmla="*/ 30 h 124"/>
                <a:gd name="T54" fmla="*/ 141 w 229"/>
                <a:gd name="T55" fmla="*/ 48 h 124"/>
                <a:gd name="T56" fmla="*/ 158 w 229"/>
                <a:gd name="T57" fmla="*/ 53 h 124"/>
                <a:gd name="T58" fmla="*/ 183 w 229"/>
                <a:gd name="T59" fmla="*/ 53 h 124"/>
                <a:gd name="T60" fmla="*/ 206 w 229"/>
                <a:gd name="T61" fmla="*/ 53 h 124"/>
                <a:gd name="T62" fmla="*/ 217 w 229"/>
                <a:gd name="T63" fmla="*/ 64 h 124"/>
                <a:gd name="T64" fmla="*/ 224 w 229"/>
                <a:gd name="T65" fmla="*/ 82 h 124"/>
                <a:gd name="T66" fmla="*/ 224 w 229"/>
                <a:gd name="T67" fmla="*/ 95 h 124"/>
                <a:gd name="T68" fmla="*/ 206 w 229"/>
                <a:gd name="T69" fmla="*/ 89 h 124"/>
                <a:gd name="T70" fmla="*/ 194 w 229"/>
                <a:gd name="T71" fmla="*/ 77 h 124"/>
                <a:gd name="T72" fmla="*/ 188 w 229"/>
                <a:gd name="T73" fmla="*/ 82 h 124"/>
                <a:gd name="T74" fmla="*/ 183 w 229"/>
                <a:gd name="T75" fmla="*/ 100 h 124"/>
                <a:gd name="T76" fmla="*/ 170 w 229"/>
                <a:gd name="T77" fmla="*/ 118 h 124"/>
                <a:gd name="T78" fmla="*/ 153 w 229"/>
                <a:gd name="T79" fmla="*/ 124 h 124"/>
                <a:gd name="T80" fmla="*/ 141 w 229"/>
                <a:gd name="T81" fmla="*/ 124 h 124"/>
                <a:gd name="T82" fmla="*/ 129 w 229"/>
                <a:gd name="T83" fmla="*/ 113 h 124"/>
                <a:gd name="T84" fmla="*/ 124 w 229"/>
                <a:gd name="T85" fmla="*/ 118 h 124"/>
                <a:gd name="T86" fmla="*/ 124 w 229"/>
                <a:gd name="T87" fmla="*/ 118 h 124"/>
                <a:gd name="T88" fmla="*/ 106 w 229"/>
                <a:gd name="T89" fmla="*/ 118 h 124"/>
                <a:gd name="T90" fmla="*/ 100 w 229"/>
                <a:gd name="T91" fmla="*/ 124 h 124"/>
                <a:gd name="T92" fmla="*/ 88 w 229"/>
                <a:gd name="T93" fmla="*/ 124 h 124"/>
                <a:gd name="T94" fmla="*/ 82 w 229"/>
                <a:gd name="T95"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9" h="124">
                  <a:moveTo>
                    <a:pt x="82" y="113"/>
                  </a:moveTo>
                  <a:lnTo>
                    <a:pt x="76" y="113"/>
                  </a:lnTo>
                  <a:lnTo>
                    <a:pt x="76" y="107"/>
                  </a:lnTo>
                  <a:lnTo>
                    <a:pt x="70" y="107"/>
                  </a:lnTo>
                  <a:lnTo>
                    <a:pt x="70" y="100"/>
                  </a:lnTo>
                  <a:lnTo>
                    <a:pt x="70" y="95"/>
                  </a:lnTo>
                  <a:lnTo>
                    <a:pt x="65" y="95"/>
                  </a:lnTo>
                  <a:lnTo>
                    <a:pt x="65" y="89"/>
                  </a:lnTo>
                  <a:lnTo>
                    <a:pt x="59" y="89"/>
                  </a:lnTo>
                  <a:lnTo>
                    <a:pt x="59" y="82"/>
                  </a:lnTo>
                  <a:lnTo>
                    <a:pt x="52" y="82"/>
                  </a:lnTo>
                  <a:lnTo>
                    <a:pt x="47" y="82"/>
                  </a:lnTo>
                  <a:lnTo>
                    <a:pt x="47" y="89"/>
                  </a:lnTo>
                  <a:lnTo>
                    <a:pt x="47" y="95"/>
                  </a:lnTo>
                  <a:lnTo>
                    <a:pt x="47" y="100"/>
                  </a:lnTo>
                  <a:lnTo>
                    <a:pt x="47" y="107"/>
                  </a:lnTo>
                  <a:lnTo>
                    <a:pt x="47" y="113"/>
                  </a:lnTo>
                  <a:lnTo>
                    <a:pt x="41" y="113"/>
                  </a:lnTo>
                  <a:lnTo>
                    <a:pt x="41" y="118"/>
                  </a:lnTo>
                  <a:lnTo>
                    <a:pt x="41" y="113"/>
                  </a:lnTo>
                  <a:lnTo>
                    <a:pt x="41" y="107"/>
                  </a:lnTo>
                  <a:lnTo>
                    <a:pt x="41" y="100"/>
                  </a:lnTo>
                  <a:lnTo>
                    <a:pt x="41" y="95"/>
                  </a:lnTo>
                  <a:lnTo>
                    <a:pt x="35" y="95"/>
                  </a:lnTo>
                  <a:lnTo>
                    <a:pt x="29" y="95"/>
                  </a:lnTo>
                  <a:lnTo>
                    <a:pt x="24" y="95"/>
                  </a:lnTo>
                  <a:lnTo>
                    <a:pt x="18" y="95"/>
                  </a:lnTo>
                  <a:lnTo>
                    <a:pt x="11" y="95"/>
                  </a:lnTo>
                  <a:lnTo>
                    <a:pt x="11" y="100"/>
                  </a:lnTo>
                  <a:lnTo>
                    <a:pt x="6" y="100"/>
                  </a:lnTo>
                  <a:lnTo>
                    <a:pt x="0" y="100"/>
                  </a:lnTo>
                  <a:lnTo>
                    <a:pt x="6" y="100"/>
                  </a:lnTo>
                  <a:lnTo>
                    <a:pt x="6" y="95"/>
                  </a:lnTo>
                  <a:lnTo>
                    <a:pt x="11" y="95"/>
                  </a:lnTo>
                  <a:lnTo>
                    <a:pt x="11" y="89"/>
                  </a:lnTo>
                  <a:lnTo>
                    <a:pt x="18" y="89"/>
                  </a:lnTo>
                  <a:lnTo>
                    <a:pt x="18" y="82"/>
                  </a:lnTo>
                  <a:lnTo>
                    <a:pt x="18" y="89"/>
                  </a:lnTo>
                  <a:lnTo>
                    <a:pt x="24" y="89"/>
                  </a:lnTo>
                  <a:lnTo>
                    <a:pt x="24" y="82"/>
                  </a:lnTo>
                  <a:lnTo>
                    <a:pt x="29" y="82"/>
                  </a:lnTo>
                  <a:lnTo>
                    <a:pt x="29" y="89"/>
                  </a:lnTo>
                  <a:lnTo>
                    <a:pt x="29" y="82"/>
                  </a:lnTo>
                  <a:lnTo>
                    <a:pt x="29" y="89"/>
                  </a:lnTo>
                  <a:lnTo>
                    <a:pt x="35" y="89"/>
                  </a:lnTo>
                  <a:lnTo>
                    <a:pt x="41" y="89"/>
                  </a:lnTo>
                  <a:lnTo>
                    <a:pt x="41" y="82"/>
                  </a:lnTo>
                  <a:lnTo>
                    <a:pt x="35" y="82"/>
                  </a:lnTo>
                  <a:lnTo>
                    <a:pt x="35" y="77"/>
                  </a:lnTo>
                  <a:lnTo>
                    <a:pt x="29" y="77"/>
                  </a:lnTo>
                  <a:lnTo>
                    <a:pt x="29" y="71"/>
                  </a:lnTo>
                  <a:lnTo>
                    <a:pt x="24" y="64"/>
                  </a:lnTo>
                  <a:lnTo>
                    <a:pt x="24" y="59"/>
                  </a:lnTo>
                  <a:lnTo>
                    <a:pt x="24" y="53"/>
                  </a:lnTo>
                  <a:lnTo>
                    <a:pt x="29" y="53"/>
                  </a:lnTo>
                  <a:lnTo>
                    <a:pt x="29" y="59"/>
                  </a:lnTo>
                  <a:lnTo>
                    <a:pt x="35" y="53"/>
                  </a:lnTo>
                  <a:lnTo>
                    <a:pt x="29" y="53"/>
                  </a:lnTo>
                  <a:lnTo>
                    <a:pt x="29" y="59"/>
                  </a:lnTo>
                  <a:lnTo>
                    <a:pt x="29" y="53"/>
                  </a:lnTo>
                  <a:lnTo>
                    <a:pt x="29" y="48"/>
                  </a:lnTo>
                  <a:lnTo>
                    <a:pt x="29" y="41"/>
                  </a:lnTo>
                  <a:lnTo>
                    <a:pt x="24" y="41"/>
                  </a:lnTo>
                  <a:lnTo>
                    <a:pt x="24" y="35"/>
                  </a:lnTo>
                  <a:lnTo>
                    <a:pt x="29" y="35"/>
                  </a:lnTo>
                  <a:lnTo>
                    <a:pt x="35" y="35"/>
                  </a:lnTo>
                  <a:lnTo>
                    <a:pt x="41" y="35"/>
                  </a:lnTo>
                  <a:lnTo>
                    <a:pt x="47" y="41"/>
                  </a:lnTo>
                  <a:lnTo>
                    <a:pt x="52" y="41"/>
                  </a:lnTo>
                  <a:lnTo>
                    <a:pt x="52" y="48"/>
                  </a:lnTo>
                  <a:lnTo>
                    <a:pt x="59" y="48"/>
                  </a:lnTo>
                  <a:lnTo>
                    <a:pt x="59" y="41"/>
                  </a:lnTo>
                  <a:lnTo>
                    <a:pt x="65" y="41"/>
                  </a:lnTo>
                  <a:lnTo>
                    <a:pt x="65" y="48"/>
                  </a:lnTo>
                  <a:lnTo>
                    <a:pt x="65" y="41"/>
                  </a:lnTo>
                  <a:lnTo>
                    <a:pt x="70" y="41"/>
                  </a:lnTo>
                  <a:lnTo>
                    <a:pt x="70" y="35"/>
                  </a:lnTo>
                  <a:lnTo>
                    <a:pt x="76" y="35"/>
                  </a:lnTo>
                  <a:lnTo>
                    <a:pt x="76" y="30"/>
                  </a:lnTo>
                  <a:lnTo>
                    <a:pt x="76" y="23"/>
                  </a:lnTo>
                  <a:lnTo>
                    <a:pt x="76" y="17"/>
                  </a:lnTo>
                  <a:lnTo>
                    <a:pt x="70" y="17"/>
                  </a:lnTo>
                  <a:lnTo>
                    <a:pt x="70" y="23"/>
                  </a:lnTo>
                  <a:lnTo>
                    <a:pt x="70" y="17"/>
                  </a:lnTo>
                  <a:lnTo>
                    <a:pt x="70" y="12"/>
                  </a:lnTo>
                  <a:lnTo>
                    <a:pt x="76" y="12"/>
                  </a:lnTo>
                  <a:lnTo>
                    <a:pt x="76" y="5"/>
                  </a:lnTo>
                  <a:lnTo>
                    <a:pt x="76" y="0"/>
                  </a:lnTo>
                  <a:lnTo>
                    <a:pt x="82" y="0"/>
                  </a:lnTo>
                  <a:lnTo>
                    <a:pt x="88" y="5"/>
                  </a:lnTo>
                  <a:lnTo>
                    <a:pt x="94" y="5"/>
                  </a:lnTo>
                  <a:lnTo>
                    <a:pt x="94" y="12"/>
                  </a:lnTo>
                  <a:lnTo>
                    <a:pt x="94" y="17"/>
                  </a:lnTo>
                  <a:lnTo>
                    <a:pt x="94" y="23"/>
                  </a:lnTo>
                  <a:lnTo>
                    <a:pt x="94" y="30"/>
                  </a:lnTo>
                  <a:lnTo>
                    <a:pt x="100" y="30"/>
                  </a:lnTo>
                  <a:lnTo>
                    <a:pt x="100" y="23"/>
                  </a:lnTo>
                  <a:lnTo>
                    <a:pt x="94" y="23"/>
                  </a:lnTo>
                  <a:lnTo>
                    <a:pt x="100" y="23"/>
                  </a:lnTo>
                  <a:lnTo>
                    <a:pt x="106" y="23"/>
                  </a:lnTo>
                  <a:lnTo>
                    <a:pt x="106" y="17"/>
                  </a:lnTo>
                  <a:lnTo>
                    <a:pt x="111" y="17"/>
                  </a:lnTo>
                  <a:lnTo>
                    <a:pt x="117" y="17"/>
                  </a:lnTo>
                  <a:lnTo>
                    <a:pt x="117" y="23"/>
                  </a:lnTo>
                  <a:lnTo>
                    <a:pt x="117" y="30"/>
                  </a:lnTo>
                  <a:lnTo>
                    <a:pt x="124" y="30"/>
                  </a:lnTo>
                  <a:lnTo>
                    <a:pt x="129" y="30"/>
                  </a:lnTo>
                  <a:lnTo>
                    <a:pt x="135" y="30"/>
                  </a:lnTo>
                  <a:lnTo>
                    <a:pt x="135" y="35"/>
                  </a:lnTo>
                  <a:lnTo>
                    <a:pt x="135" y="41"/>
                  </a:lnTo>
                  <a:lnTo>
                    <a:pt x="135" y="48"/>
                  </a:lnTo>
                  <a:lnTo>
                    <a:pt x="141" y="48"/>
                  </a:lnTo>
                  <a:lnTo>
                    <a:pt x="147" y="48"/>
                  </a:lnTo>
                  <a:lnTo>
                    <a:pt x="153" y="48"/>
                  </a:lnTo>
                  <a:lnTo>
                    <a:pt x="158" y="48"/>
                  </a:lnTo>
                  <a:lnTo>
                    <a:pt x="158" y="53"/>
                  </a:lnTo>
                  <a:lnTo>
                    <a:pt x="165" y="53"/>
                  </a:lnTo>
                  <a:lnTo>
                    <a:pt x="170" y="53"/>
                  </a:lnTo>
                  <a:lnTo>
                    <a:pt x="176" y="53"/>
                  </a:lnTo>
                  <a:lnTo>
                    <a:pt x="183" y="53"/>
                  </a:lnTo>
                  <a:lnTo>
                    <a:pt x="188" y="53"/>
                  </a:lnTo>
                  <a:lnTo>
                    <a:pt x="194" y="53"/>
                  </a:lnTo>
                  <a:lnTo>
                    <a:pt x="199" y="53"/>
                  </a:lnTo>
                  <a:lnTo>
                    <a:pt x="206" y="53"/>
                  </a:lnTo>
                  <a:lnTo>
                    <a:pt x="212" y="53"/>
                  </a:lnTo>
                  <a:lnTo>
                    <a:pt x="217" y="53"/>
                  </a:lnTo>
                  <a:lnTo>
                    <a:pt x="217" y="59"/>
                  </a:lnTo>
                  <a:lnTo>
                    <a:pt x="217" y="64"/>
                  </a:lnTo>
                  <a:lnTo>
                    <a:pt x="217" y="71"/>
                  </a:lnTo>
                  <a:lnTo>
                    <a:pt x="224" y="71"/>
                  </a:lnTo>
                  <a:lnTo>
                    <a:pt x="224" y="77"/>
                  </a:lnTo>
                  <a:lnTo>
                    <a:pt x="224" y="82"/>
                  </a:lnTo>
                  <a:lnTo>
                    <a:pt x="229" y="82"/>
                  </a:lnTo>
                  <a:lnTo>
                    <a:pt x="229" y="89"/>
                  </a:lnTo>
                  <a:lnTo>
                    <a:pt x="229" y="95"/>
                  </a:lnTo>
                  <a:lnTo>
                    <a:pt x="224" y="95"/>
                  </a:lnTo>
                  <a:lnTo>
                    <a:pt x="217" y="95"/>
                  </a:lnTo>
                  <a:lnTo>
                    <a:pt x="217" y="89"/>
                  </a:lnTo>
                  <a:lnTo>
                    <a:pt x="212" y="89"/>
                  </a:lnTo>
                  <a:lnTo>
                    <a:pt x="206" y="89"/>
                  </a:lnTo>
                  <a:lnTo>
                    <a:pt x="206" y="82"/>
                  </a:lnTo>
                  <a:lnTo>
                    <a:pt x="199" y="82"/>
                  </a:lnTo>
                  <a:lnTo>
                    <a:pt x="199" y="77"/>
                  </a:lnTo>
                  <a:lnTo>
                    <a:pt x="194" y="77"/>
                  </a:lnTo>
                  <a:lnTo>
                    <a:pt x="194" y="71"/>
                  </a:lnTo>
                  <a:lnTo>
                    <a:pt x="188" y="71"/>
                  </a:lnTo>
                  <a:lnTo>
                    <a:pt x="188" y="77"/>
                  </a:lnTo>
                  <a:lnTo>
                    <a:pt x="188" y="82"/>
                  </a:lnTo>
                  <a:lnTo>
                    <a:pt x="188" y="89"/>
                  </a:lnTo>
                  <a:lnTo>
                    <a:pt x="188" y="95"/>
                  </a:lnTo>
                  <a:lnTo>
                    <a:pt x="183" y="95"/>
                  </a:lnTo>
                  <a:lnTo>
                    <a:pt x="183" y="100"/>
                  </a:lnTo>
                  <a:lnTo>
                    <a:pt x="183" y="107"/>
                  </a:lnTo>
                  <a:lnTo>
                    <a:pt x="183" y="113"/>
                  </a:lnTo>
                  <a:lnTo>
                    <a:pt x="176" y="118"/>
                  </a:lnTo>
                  <a:lnTo>
                    <a:pt x="170" y="118"/>
                  </a:lnTo>
                  <a:lnTo>
                    <a:pt x="165" y="118"/>
                  </a:lnTo>
                  <a:lnTo>
                    <a:pt x="158" y="118"/>
                  </a:lnTo>
                  <a:lnTo>
                    <a:pt x="158" y="124"/>
                  </a:lnTo>
                  <a:lnTo>
                    <a:pt x="153" y="124"/>
                  </a:lnTo>
                  <a:lnTo>
                    <a:pt x="147" y="124"/>
                  </a:lnTo>
                  <a:lnTo>
                    <a:pt x="141" y="124"/>
                  </a:lnTo>
                  <a:lnTo>
                    <a:pt x="141" y="118"/>
                  </a:lnTo>
                  <a:lnTo>
                    <a:pt x="141" y="124"/>
                  </a:lnTo>
                  <a:lnTo>
                    <a:pt x="135" y="124"/>
                  </a:lnTo>
                  <a:lnTo>
                    <a:pt x="135" y="118"/>
                  </a:lnTo>
                  <a:lnTo>
                    <a:pt x="129" y="118"/>
                  </a:lnTo>
                  <a:lnTo>
                    <a:pt x="129" y="113"/>
                  </a:lnTo>
                  <a:lnTo>
                    <a:pt x="124" y="113"/>
                  </a:lnTo>
                  <a:lnTo>
                    <a:pt x="124" y="118"/>
                  </a:lnTo>
                  <a:lnTo>
                    <a:pt x="124" y="113"/>
                  </a:lnTo>
                  <a:lnTo>
                    <a:pt x="124" y="118"/>
                  </a:lnTo>
                  <a:lnTo>
                    <a:pt x="124" y="113"/>
                  </a:lnTo>
                  <a:lnTo>
                    <a:pt x="124" y="118"/>
                  </a:lnTo>
                  <a:lnTo>
                    <a:pt x="124" y="113"/>
                  </a:lnTo>
                  <a:lnTo>
                    <a:pt x="124" y="118"/>
                  </a:lnTo>
                  <a:lnTo>
                    <a:pt x="117" y="113"/>
                  </a:lnTo>
                  <a:lnTo>
                    <a:pt x="117" y="118"/>
                  </a:lnTo>
                  <a:lnTo>
                    <a:pt x="111" y="118"/>
                  </a:lnTo>
                  <a:lnTo>
                    <a:pt x="106" y="118"/>
                  </a:lnTo>
                  <a:lnTo>
                    <a:pt x="106" y="124"/>
                  </a:lnTo>
                  <a:lnTo>
                    <a:pt x="100" y="124"/>
                  </a:lnTo>
                  <a:lnTo>
                    <a:pt x="106" y="124"/>
                  </a:lnTo>
                  <a:lnTo>
                    <a:pt x="100" y="124"/>
                  </a:lnTo>
                  <a:lnTo>
                    <a:pt x="100" y="118"/>
                  </a:lnTo>
                  <a:lnTo>
                    <a:pt x="100" y="124"/>
                  </a:lnTo>
                  <a:lnTo>
                    <a:pt x="94" y="124"/>
                  </a:lnTo>
                  <a:lnTo>
                    <a:pt x="88" y="124"/>
                  </a:lnTo>
                  <a:lnTo>
                    <a:pt x="88" y="118"/>
                  </a:lnTo>
                  <a:lnTo>
                    <a:pt x="82" y="118"/>
                  </a:lnTo>
                  <a:lnTo>
                    <a:pt x="88" y="118"/>
                  </a:lnTo>
                  <a:lnTo>
                    <a:pt x="82" y="118"/>
                  </a:lnTo>
                  <a:lnTo>
                    <a:pt x="82" y="113"/>
                  </a:lnTo>
                  <a:close/>
                </a:path>
              </a:pathLst>
            </a:custGeom>
            <a:solidFill>
              <a:srgbClr val="A9D1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8" name="Freeform 60">
              <a:extLst>
                <a:ext uri="{FF2B5EF4-FFF2-40B4-BE49-F238E27FC236}">
                  <a16:creationId xmlns:a16="http://schemas.microsoft.com/office/drawing/2014/main" id="{C81303D2-10CC-F65B-AB71-CC40E0DB3221}"/>
                </a:ext>
              </a:extLst>
            </p:cNvPr>
            <p:cNvSpPr>
              <a:spLocks/>
            </p:cNvSpPr>
            <p:nvPr/>
          </p:nvSpPr>
          <p:spPr bwMode="auto">
            <a:xfrm>
              <a:off x="6391275" y="4054475"/>
              <a:ext cx="363537" cy="196850"/>
            </a:xfrm>
            <a:custGeom>
              <a:avLst/>
              <a:gdLst>
                <a:gd name="T0" fmla="*/ 70 w 229"/>
                <a:gd name="T1" fmla="*/ 107 h 124"/>
                <a:gd name="T2" fmla="*/ 65 w 229"/>
                <a:gd name="T3" fmla="*/ 89 h 124"/>
                <a:gd name="T4" fmla="*/ 47 w 229"/>
                <a:gd name="T5" fmla="*/ 82 h 124"/>
                <a:gd name="T6" fmla="*/ 47 w 229"/>
                <a:gd name="T7" fmla="*/ 107 h 124"/>
                <a:gd name="T8" fmla="*/ 41 w 229"/>
                <a:gd name="T9" fmla="*/ 113 h 124"/>
                <a:gd name="T10" fmla="*/ 35 w 229"/>
                <a:gd name="T11" fmla="*/ 95 h 124"/>
                <a:gd name="T12" fmla="*/ 11 w 229"/>
                <a:gd name="T13" fmla="*/ 95 h 124"/>
                <a:gd name="T14" fmla="*/ 6 w 229"/>
                <a:gd name="T15" fmla="*/ 100 h 124"/>
                <a:gd name="T16" fmla="*/ 18 w 229"/>
                <a:gd name="T17" fmla="*/ 89 h 124"/>
                <a:gd name="T18" fmla="*/ 24 w 229"/>
                <a:gd name="T19" fmla="*/ 82 h 124"/>
                <a:gd name="T20" fmla="*/ 29 w 229"/>
                <a:gd name="T21" fmla="*/ 89 h 124"/>
                <a:gd name="T22" fmla="*/ 35 w 229"/>
                <a:gd name="T23" fmla="*/ 82 h 124"/>
                <a:gd name="T24" fmla="*/ 24 w 229"/>
                <a:gd name="T25" fmla="*/ 64 h 124"/>
                <a:gd name="T26" fmla="*/ 29 w 229"/>
                <a:gd name="T27" fmla="*/ 59 h 124"/>
                <a:gd name="T28" fmla="*/ 29 w 229"/>
                <a:gd name="T29" fmla="*/ 53 h 124"/>
                <a:gd name="T30" fmla="*/ 24 w 229"/>
                <a:gd name="T31" fmla="*/ 35 h 124"/>
                <a:gd name="T32" fmla="*/ 47 w 229"/>
                <a:gd name="T33" fmla="*/ 41 h 124"/>
                <a:gd name="T34" fmla="*/ 59 w 229"/>
                <a:gd name="T35" fmla="*/ 41 h 124"/>
                <a:gd name="T36" fmla="*/ 70 w 229"/>
                <a:gd name="T37" fmla="*/ 41 h 124"/>
                <a:gd name="T38" fmla="*/ 76 w 229"/>
                <a:gd name="T39" fmla="*/ 23 h 124"/>
                <a:gd name="T40" fmla="*/ 70 w 229"/>
                <a:gd name="T41" fmla="*/ 17 h 124"/>
                <a:gd name="T42" fmla="*/ 76 w 229"/>
                <a:gd name="T43" fmla="*/ 0 h 124"/>
                <a:gd name="T44" fmla="*/ 94 w 229"/>
                <a:gd name="T45" fmla="*/ 12 h 124"/>
                <a:gd name="T46" fmla="*/ 100 w 229"/>
                <a:gd name="T47" fmla="*/ 30 h 124"/>
                <a:gd name="T48" fmla="*/ 106 w 229"/>
                <a:gd name="T49" fmla="*/ 23 h 124"/>
                <a:gd name="T50" fmla="*/ 117 w 229"/>
                <a:gd name="T51" fmla="*/ 23 h 124"/>
                <a:gd name="T52" fmla="*/ 135 w 229"/>
                <a:gd name="T53" fmla="*/ 30 h 124"/>
                <a:gd name="T54" fmla="*/ 141 w 229"/>
                <a:gd name="T55" fmla="*/ 48 h 124"/>
                <a:gd name="T56" fmla="*/ 158 w 229"/>
                <a:gd name="T57" fmla="*/ 53 h 124"/>
                <a:gd name="T58" fmla="*/ 183 w 229"/>
                <a:gd name="T59" fmla="*/ 53 h 124"/>
                <a:gd name="T60" fmla="*/ 206 w 229"/>
                <a:gd name="T61" fmla="*/ 53 h 124"/>
                <a:gd name="T62" fmla="*/ 217 w 229"/>
                <a:gd name="T63" fmla="*/ 64 h 124"/>
                <a:gd name="T64" fmla="*/ 224 w 229"/>
                <a:gd name="T65" fmla="*/ 82 h 124"/>
                <a:gd name="T66" fmla="*/ 224 w 229"/>
                <a:gd name="T67" fmla="*/ 95 h 124"/>
                <a:gd name="T68" fmla="*/ 206 w 229"/>
                <a:gd name="T69" fmla="*/ 89 h 124"/>
                <a:gd name="T70" fmla="*/ 194 w 229"/>
                <a:gd name="T71" fmla="*/ 77 h 124"/>
                <a:gd name="T72" fmla="*/ 188 w 229"/>
                <a:gd name="T73" fmla="*/ 82 h 124"/>
                <a:gd name="T74" fmla="*/ 183 w 229"/>
                <a:gd name="T75" fmla="*/ 100 h 124"/>
                <a:gd name="T76" fmla="*/ 170 w 229"/>
                <a:gd name="T77" fmla="*/ 118 h 124"/>
                <a:gd name="T78" fmla="*/ 153 w 229"/>
                <a:gd name="T79" fmla="*/ 124 h 124"/>
                <a:gd name="T80" fmla="*/ 141 w 229"/>
                <a:gd name="T81" fmla="*/ 124 h 124"/>
                <a:gd name="T82" fmla="*/ 129 w 229"/>
                <a:gd name="T83" fmla="*/ 113 h 124"/>
                <a:gd name="T84" fmla="*/ 124 w 229"/>
                <a:gd name="T85" fmla="*/ 118 h 124"/>
                <a:gd name="T86" fmla="*/ 124 w 229"/>
                <a:gd name="T87" fmla="*/ 118 h 124"/>
                <a:gd name="T88" fmla="*/ 106 w 229"/>
                <a:gd name="T89" fmla="*/ 118 h 124"/>
                <a:gd name="T90" fmla="*/ 100 w 229"/>
                <a:gd name="T91" fmla="*/ 124 h 124"/>
                <a:gd name="T92" fmla="*/ 88 w 229"/>
                <a:gd name="T93" fmla="*/ 124 h 124"/>
                <a:gd name="T94" fmla="*/ 82 w 229"/>
                <a:gd name="T95"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9" h="124">
                  <a:moveTo>
                    <a:pt x="82" y="113"/>
                  </a:moveTo>
                  <a:lnTo>
                    <a:pt x="76" y="113"/>
                  </a:lnTo>
                  <a:lnTo>
                    <a:pt x="76" y="107"/>
                  </a:lnTo>
                  <a:lnTo>
                    <a:pt x="70" y="107"/>
                  </a:lnTo>
                  <a:lnTo>
                    <a:pt x="70" y="100"/>
                  </a:lnTo>
                  <a:lnTo>
                    <a:pt x="70" y="95"/>
                  </a:lnTo>
                  <a:lnTo>
                    <a:pt x="65" y="95"/>
                  </a:lnTo>
                  <a:lnTo>
                    <a:pt x="65" y="89"/>
                  </a:lnTo>
                  <a:lnTo>
                    <a:pt x="59" y="89"/>
                  </a:lnTo>
                  <a:lnTo>
                    <a:pt x="59" y="82"/>
                  </a:lnTo>
                  <a:lnTo>
                    <a:pt x="52" y="82"/>
                  </a:lnTo>
                  <a:lnTo>
                    <a:pt x="47" y="82"/>
                  </a:lnTo>
                  <a:lnTo>
                    <a:pt x="47" y="89"/>
                  </a:lnTo>
                  <a:lnTo>
                    <a:pt x="47" y="95"/>
                  </a:lnTo>
                  <a:lnTo>
                    <a:pt x="47" y="100"/>
                  </a:lnTo>
                  <a:lnTo>
                    <a:pt x="47" y="107"/>
                  </a:lnTo>
                  <a:lnTo>
                    <a:pt x="47" y="113"/>
                  </a:lnTo>
                  <a:lnTo>
                    <a:pt x="41" y="113"/>
                  </a:lnTo>
                  <a:lnTo>
                    <a:pt x="41" y="118"/>
                  </a:lnTo>
                  <a:lnTo>
                    <a:pt x="41" y="113"/>
                  </a:lnTo>
                  <a:lnTo>
                    <a:pt x="41" y="107"/>
                  </a:lnTo>
                  <a:lnTo>
                    <a:pt x="41" y="100"/>
                  </a:lnTo>
                  <a:lnTo>
                    <a:pt x="41" y="95"/>
                  </a:lnTo>
                  <a:lnTo>
                    <a:pt x="35" y="95"/>
                  </a:lnTo>
                  <a:lnTo>
                    <a:pt x="29" y="95"/>
                  </a:lnTo>
                  <a:lnTo>
                    <a:pt x="24" y="95"/>
                  </a:lnTo>
                  <a:lnTo>
                    <a:pt x="18" y="95"/>
                  </a:lnTo>
                  <a:lnTo>
                    <a:pt x="11" y="95"/>
                  </a:lnTo>
                  <a:lnTo>
                    <a:pt x="11" y="100"/>
                  </a:lnTo>
                  <a:lnTo>
                    <a:pt x="6" y="100"/>
                  </a:lnTo>
                  <a:lnTo>
                    <a:pt x="0" y="100"/>
                  </a:lnTo>
                  <a:lnTo>
                    <a:pt x="6" y="100"/>
                  </a:lnTo>
                  <a:lnTo>
                    <a:pt x="6" y="95"/>
                  </a:lnTo>
                  <a:lnTo>
                    <a:pt x="11" y="95"/>
                  </a:lnTo>
                  <a:lnTo>
                    <a:pt x="11" y="89"/>
                  </a:lnTo>
                  <a:lnTo>
                    <a:pt x="18" y="89"/>
                  </a:lnTo>
                  <a:lnTo>
                    <a:pt x="18" y="82"/>
                  </a:lnTo>
                  <a:lnTo>
                    <a:pt x="18" y="89"/>
                  </a:lnTo>
                  <a:lnTo>
                    <a:pt x="24" y="89"/>
                  </a:lnTo>
                  <a:lnTo>
                    <a:pt x="24" y="82"/>
                  </a:lnTo>
                  <a:lnTo>
                    <a:pt x="29" y="82"/>
                  </a:lnTo>
                  <a:lnTo>
                    <a:pt x="29" y="89"/>
                  </a:lnTo>
                  <a:lnTo>
                    <a:pt x="29" y="82"/>
                  </a:lnTo>
                  <a:lnTo>
                    <a:pt x="29" y="89"/>
                  </a:lnTo>
                  <a:lnTo>
                    <a:pt x="35" y="89"/>
                  </a:lnTo>
                  <a:lnTo>
                    <a:pt x="41" y="89"/>
                  </a:lnTo>
                  <a:lnTo>
                    <a:pt x="41" y="82"/>
                  </a:lnTo>
                  <a:lnTo>
                    <a:pt x="35" y="82"/>
                  </a:lnTo>
                  <a:lnTo>
                    <a:pt x="35" y="77"/>
                  </a:lnTo>
                  <a:lnTo>
                    <a:pt x="29" y="77"/>
                  </a:lnTo>
                  <a:lnTo>
                    <a:pt x="29" y="71"/>
                  </a:lnTo>
                  <a:lnTo>
                    <a:pt x="24" y="64"/>
                  </a:lnTo>
                  <a:lnTo>
                    <a:pt x="24" y="59"/>
                  </a:lnTo>
                  <a:lnTo>
                    <a:pt x="24" y="53"/>
                  </a:lnTo>
                  <a:lnTo>
                    <a:pt x="29" y="53"/>
                  </a:lnTo>
                  <a:lnTo>
                    <a:pt x="29" y="59"/>
                  </a:lnTo>
                  <a:lnTo>
                    <a:pt x="35" y="53"/>
                  </a:lnTo>
                  <a:lnTo>
                    <a:pt x="29" y="53"/>
                  </a:lnTo>
                  <a:lnTo>
                    <a:pt x="29" y="59"/>
                  </a:lnTo>
                  <a:lnTo>
                    <a:pt x="29" y="53"/>
                  </a:lnTo>
                  <a:lnTo>
                    <a:pt x="29" y="48"/>
                  </a:lnTo>
                  <a:lnTo>
                    <a:pt x="29" y="41"/>
                  </a:lnTo>
                  <a:lnTo>
                    <a:pt x="24" y="41"/>
                  </a:lnTo>
                  <a:lnTo>
                    <a:pt x="24" y="35"/>
                  </a:lnTo>
                  <a:lnTo>
                    <a:pt x="29" y="35"/>
                  </a:lnTo>
                  <a:lnTo>
                    <a:pt x="35" y="35"/>
                  </a:lnTo>
                  <a:lnTo>
                    <a:pt x="41" y="35"/>
                  </a:lnTo>
                  <a:lnTo>
                    <a:pt x="47" y="41"/>
                  </a:lnTo>
                  <a:lnTo>
                    <a:pt x="52" y="41"/>
                  </a:lnTo>
                  <a:lnTo>
                    <a:pt x="52" y="48"/>
                  </a:lnTo>
                  <a:lnTo>
                    <a:pt x="59" y="48"/>
                  </a:lnTo>
                  <a:lnTo>
                    <a:pt x="59" y="41"/>
                  </a:lnTo>
                  <a:lnTo>
                    <a:pt x="65" y="41"/>
                  </a:lnTo>
                  <a:lnTo>
                    <a:pt x="65" y="48"/>
                  </a:lnTo>
                  <a:lnTo>
                    <a:pt x="65" y="41"/>
                  </a:lnTo>
                  <a:lnTo>
                    <a:pt x="70" y="41"/>
                  </a:lnTo>
                  <a:lnTo>
                    <a:pt x="70" y="35"/>
                  </a:lnTo>
                  <a:lnTo>
                    <a:pt x="76" y="35"/>
                  </a:lnTo>
                  <a:lnTo>
                    <a:pt x="76" y="30"/>
                  </a:lnTo>
                  <a:lnTo>
                    <a:pt x="76" y="23"/>
                  </a:lnTo>
                  <a:lnTo>
                    <a:pt x="76" y="17"/>
                  </a:lnTo>
                  <a:lnTo>
                    <a:pt x="70" y="17"/>
                  </a:lnTo>
                  <a:lnTo>
                    <a:pt x="70" y="23"/>
                  </a:lnTo>
                  <a:lnTo>
                    <a:pt x="70" y="17"/>
                  </a:lnTo>
                  <a:lnTo>
                    <a:pt x="70" y="12"/>
                  </a:lnTo>
                  <a:lnTo>
                    <a:pt x="76" y="12"/>
                  </a:lnTo>
                  <a:lnTo>
                    <a:pt x="76" y="5"/>
                  </a:lnTo>
                  <a:lnTo>
                    <a:pt x="76" y="0"/>
                  </a:lnTo>
                  <a:lnTo>
                    <a:pt x="82" y="0"/>
                  </a:lnTo>
                  <a:lnTo>
                    <a:pt x="88" y="5"/>
                  </a:lnTo>
                  <a:lnTo>
                    <a:pt x="94" y="5"/>
                  </a:lnTo>
                  <a:lnTo>
                    <a:pt x="94" y="12"/>
                  </a:lnTo>
                  <a:lnTo>
                    <a:pt x="94" y="17"/>
                  </a:lnTo>
                  <a:lnTo>
                    <a:pt x="94" y="23"/>
                  </a:lnTo>
                  <a:lnTo>
                    <a:pt x="94" y="30"/>
                  </a:lnTo>
                  <a:lnTo>
                    <a:pt x="100" y="30"/>
                  </a:lnTo>
                  <a:lnTo>
                    <a:pt x="100" y="23"/>
                  </a:lnTo>
                  <a:lnTo>
                    <a:pt x="94" y="23"/>
                  </a:lnTo>
                  <a:lnTo>
                    <a:pt x="100" y="23"/>
                  </a:lnTo>
                  <a:lnTo>
                    <a:pt x="106" y="23"/>
                  </a:lnTo>
                  <a:lnTo>
                    <a:pt x="106" y="17"/>
                  </a:lnTo>
                  <a:lnTo>
                    <a:pt x="111" y="17"/>
                  </a:lnTo>
                  <a:lnTo>
                    <a:pt x="117" y="17"/>
                  </a:lnTo>
                  <a:lnTo>
                    <a:pt x="117" y="23"/>
                  </a:lnTo>
                  <a:lnTo>
                    <a:pt x="117" y="30"/>
                  </a:lnTo>
                  <a:lnTo>
                    <a:pt x="124" y="30"/>
                  </a:lnTo>
                  <a:lnTo>
                    <a:pt x="129" y="30"/>
                  </a:lnTo>
                  <a:lnTo>
                    <a:pt x="135" y="30"/>
                  </a:lnTo>
                  <a:lnTo>
                    <a:pt x="135" y="35"/>
                  </a:lnTo>
                  <a:lnTo>
                    <a:pt x="135" y="41"/>
                  </a:lnTo>
                  <a:lnTo>
                    <a:pt x="135" y="48"/>
                  </a:lnTo>
                  <a:lnTo>
                    <a:pt x="141" y="48"/>
                  </a:lnTo>
                  <a:lnTo>
                    <a:pt x="147" y="48"/>
                  </a:lnTo>
                  <a:lnTo>
                    <a:pt x="153" y="48"/>
                  </a:lnTo>
                  <a:lnTo>
                    <a:pt x="158" y="48"/>
                  </a:lnTo>
                  <a:lnTo>
                    <a:pt x="158" y="53"/>
                  </a:lnTo>
                  <a:lnTo>
                    <a:pt x="165" y="53"/>
                  </a:lnTo>
                  <a:lnTo>
                    <a:pt x="170" y="53"/>
                  </a:lnTo>
                  <a:lnTo>
                    <a:pt x="176" y="53"/>
                  </a:lnTo>
                  <a:lnTo>
                    <a:pt x="183" y="53"/>
                  </a:lnTo>
                  <a:lnTo>
                    <a:pt x="188" y="53"/>
                  </a:lnTo>
                  <a:lnTo>
                    <a:pt x="194" y="53"/>
                  </a:lnTo>
                  <a:lnTo>
                    <a:pt x="199" y="53"/>
                  </a:lnTo>
                  <a:lnTo>
                    <a:pt x="206" y="53"/>
                  </a:lnTo>
                  <a:lnTo>
                    <a:pt x="212" y="53"/>
                  </a:lnTo>
                  <a:lnTo>
                    <a:pt x="217" y="53"/>
                  </a:lnTo>
                  <a:lnTo>
                    <a:pt x="217" y="59"/>
                  </a:lnTo>
                  <a:lnTo>
                    <a:pt x="217" y="64"/>
                  </a:lnTo>
                  <a:lnTo>
                    <a:pt x="217" y="71"/>
                  </a:lnTo>
                  <a:lnTo>
                    <a:pt x="224" y="71"/>
                  </a:lnTo>
                  <a:lnTo>
                    <a:pt x="224" y="77"/>
                  </a:lnTo>
                  <a:lnTo>
                    <a:pt x="224" y="82"/>
                  </a:lnTo>
                  <a:lnTo>
                    <a:pt x="229" y="82"/>
                  </a:lnTo>
                  <a:lnTo>
                    <a:pt x="229" y="89"/>
                  </a:lnTo>
                  <a:lnTo>
                    <a:pt x="229" y="95"/>
                  </a:lnTo>
                  <a:lnTo>
                    <a:pt x="224" y="95"/>
                  </a:lnTo>
                  <a:lnTo>
                    <a:pt x="217" y="95"/>
                  </a:lnTo>
                  <a:lnTo>
                    <a:pt x="217" y="89"/>
                  </a:lnTo>
                  <a:lnTo>
                    <a:pt x="212" y="89"/>
                  </a:lnTo>
                  <a:lnTo>
                    <a:pt x="206" y="89"/>
                  </a:lnTo>
                  <a:lnTo>
                    <a:pt x="206" y="82"/>
                  </a:lnTo>
                  <a:lnTo>
                    <a:pt x="199" y="82"/>
                  </a:lnTo>
                  <a:lnTo>
                    <a:pt x="199" y="77"/>
                  </a:lnTo>
                  <a:lnTo>
                    <a:pt x="194" y="77"/>
                  </a:lnTo>
                  <a:lnTo>
                    <a:pt x="194" y="71"/>
                  </a:lnTo>
                  <a:lnTo>
                    <a:pt x="188" y="71"/>
                  </a:lnTo>
                  <a:lnTo>
                    <a:pt x="188" y="77"/>
                  </a:lnTo>
                  <a:lnTo>
                    <a:pt x="188" y="82"/>
                  </a:lnTo>
                  <a:lnTo>
                    <a:pt x="188" y="89"/>
                  </a:lnTo>
                  <a:lnTo>
                    <a:pt x="188" y="95"/>
                  </a:lnTo>
                  <a:lnTo>
                    <a:pt x="183" y="95"/>
                  </a:lnTo>
                  <a:lnTo>
                    <a:pt x="183" y="100"/>
                  </a:lnTo>
                  <a:lnTo>
                    <a:pt x="183" y="107"/>
                  </a:lnTo>
                  <a:lnTo>
                    <a:pt x="183" y="113"/>
                  </a:lnTo>
                  <a:lnTo>
                    <a:pt x="176" y="118"/>
                  </a:lnTo>
                  <a:lnTo>
                    <a:pt x="170" y="118"/>
                  </a:lnTo>
                  <a:lnTo>
                    <a:pt x="165" y="118"/>
                  </a:lnTo>
                  <a:lnTo>
                    <a:pt x="158" y="118"/>
                  </a:lnTo>
                  <a:lnTo>
                    <a:pt x="158" y="124"/>
                  </a:lnTo>
                  <a:lnTo>
                    <a:pt x="153" y="124"/>
                  </a:lnTo>
                  <a:lnTo>
                    <a:pt x="147" y="124"/>
                  </a:lnTo>
                  <a:lnTo>
                    <a:pt x="141" y="124"/>
                  </a:lnTo>
                  <a:lnTo>
                    <a:pt x="141" y="118"/>
                  </a:lnTo>
                  <a:lnTo>
                    <a:pt x="141" y="124"/>
                  </a:lnTo>
                  <a:lnTo>
                    <a:pt x="135" y="124"/>
                  </a:lnTo>
                  <a:lnTo>
                    <a:pt x="135" y="118"/>
                  </a:lnTo>
                  <a:lnTo>
                    <a:pt x="129" y="118"/>
                  </a:lnTo>
                  <a:lnTo>
                    <a:pt x="129" y="113"/>
                  </a:lnTo>
                  <a:lnTo>
                    <a:pt x="124" y="113"/>
                  </a:lnTo>
                  <a:lnTo>
                    <a:pt x="124" y="118"/>
                  </a:lnTo>
                  <a:lnTo>
                    <a:pt x="124" y="113"/>
                  </a:lnTo>
                  <a:lnTo>
                    <a:pt x="124" y="118"/>
                  </a:lnTo>
                  <a:lnTo>
                    <a:pt x="124" y="113"/>
                  </a:lnTo>
                  <a:lnTo>
                    <a:pt x="124" y="118"/>
                  </a:lnTo>
                  <a:lnTo>
                    <a:pt x="124" y="113"/>
                  </a:lnTo>
                  <a:lnTo>
                    <a:pt x="124" y="118"/>
                  </a:lnTo>
                  <a:lnTo>
                    <a:pt x="117" y="113"/>
                  </a:lnTo>
                  <a:lnTo>
                    <a:pt x="117" y="118"/>
                  </a:lnTo>
                  <a:lnTo>
                    <a:pt x="111" y="118"/>
                  </a:lnTo>
                  <a:lnTo>
                    <a:pt x="106" y="118"/>
                  </a:lnTo>
                  <a:lnTo>
                    <a:pt x="106" y="124"/>
                  </a:lnTo>
                  <a:lnTo>
                    <a:pt x="100" y="124"/>
                  </a:lnTo>
                  <a:lnTo>
                    <a:pt x="106" y="124"/>
                  </a:lnTo>
                  <a:lnTo>
                    <a:pt x="100" y="124"/>
                  </a:lnTo>
                  <a:lnTo>
                    <a:pt x="100" y="118"/>
                  </a:lnTo>
                  <a:lnTo>
                    <a:pt x="100" y="124"/>
                  </a:lnTo>
                  <a:lnTo>
                    <a:pt x="94" y="124"/>
                  </a:lnTo>
                  <a:lnTo>
                    <a:pt x="88" y="124"/>
                  </a:lnTo>
                  <a:lnTo>
                    <a:pt x="88" y="118"/>
                  </a:lnTo>
                  <a:lnTo>
                    <a:pt x="82" y="118"/>
                  </a:lnTo>
                  <a:lnTo>
                    <a:pt x="88" y="118"/>
                  </a:lnTo>
                  <a:lnTo>
                    <a:pt x="82" y="118"/>
                  </a:lnTo>
                  <a:lnTo>
                    <a:pt x="82" y="113"/>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9" name="Freeform 61">
              <a:extLst>
                <a:ext uri="{FF2B5EF4-FFF2-40B4-BE49-F238E27FC236}">
                  <a16:creationId xmlns:a16="http://schemas.microsoft.com/office/drawing/2014/main" id="{9ACD3591-9B5B-01E2-ABB8-40936016DF2A}"/>
                </a:ext>
              </a:extLst>
            </p:cNvPr>
            <p:cNvSpPr>
              <a:spLocks/>
            </p:cNvSpPr>
            <p:nvPr/>
          </p:nvSpPr>
          <p:spPr bwMode="auto">
            <a:xfrm>
              <a:off x="5940425" y="4484688"/>
              <a:ext cx="1028700" cy="1174750"/>
            </a:xfrm>
            <a:custGeom>
              <a:avLst/>
              <a:gdLst>
                <a:gd name="T0" fmla="*/ 648 w 648"/>
                <a:gd name="T1" fmla="*/ 332 h 740"/>
                <a:gd name="T2" fmla="*/ 648 w 648"/>
                <a:gd name="T3" fmla="*/ 397 h 740"/>
                <a:gd name="T4" fmla="*/ 648 w 648"/>
                <a:gd name="T5" fmla="*/ 450 h 740"/>
                <a:gd name="T6" fmla="*/ 648 w 648"/>
                <a:gd name="T7" fmla="*/ 497 h 740"/>
                <a:gd name="T8" fmla="*/ 648 w 648"/>
                <a:gd name="T9" fmla="*/ 545 h 740"/>
                <a:gd name="T10" fmla="*/ 637 w 648"/>
                <a:gd name="T11" fmla="*/ 598 h 740"/>
                <a:gd name="T12" fmla="*/ 584 w 648"/>
                <a:gd name="T13" fmla="*/ 598 h 740"/>
                <a:gd name="T14" fmla="*/ 537 w 648"/>
                <a:gd name="T15" fmla="*/ 598 h 740"/>
                <a:gd name="T16" fmla="*/ 483 w 648"/>
                <a:gd name="T17" fmla="*/ 598 h 740"/>
                <a:gd name="T18" fmla="*/ 454 w 648"/>
                <a:gd name="T19" fmla="*/ 604 h 740"/>
                <a:gd name="T20" fmla="*/ 413 w 648"/>
                <a:gd name="T21" fmla="*/ 616 h 740"/>
                <a:gd name="T22" fmla="*/ 419 w 648"/>
                <a:gd name="T23" fmla="*/ 669 h 740"/>
                <a:gd name="T24" fmla="*/ 419 w 648"/>
                <a:gd name="T25" fmla="*/ 723 h 740"/>
                <a:gd name="T26" fmla="*/ 390 w 648"/>
                <a:gd name="T27" fmla="*/ 740 h 740"/>
                <a:gd name="T28" fmla="*/ 343 w 648"/>
                <a:gd name="T29" fmla="*/ 740 h 740"/>
                <a:gd name="T30" fmla="*/ 295 w 648"/>
                <a:gd name="T31" fmla="*/ 740 h 740"/>
                <a:gd name="T32" fmla="*/ 248 w 648"/>
                <a:gd name="T33" fmla="*/ 740 h 740"/>
                <a:gd name="T34" fmla="*/ 201 w 648"/>
                <a:gd name="T35" fmla="*/ 740 h 740"/>
                <a:gd name="T36" fmla="*/ 153 w 648"/>
                <a:gd name="T37" fmla="*/ 740 h 740"/>
                <a:gd name="T38" fmla="*/ 119 w 648"/>
                <a:gd name="T39" fmla="*/ 728 h 740"/>
                <a:gd name="T40" fmla="*/ 119 w 648"/>
                <a:gd name="T41" fmla="*/ 681 h 740"/>
                <a:gd name="T42" fmla="*/ 119 w 648"/>
                <a:gd name="T43" fmla="*/ 633 h 740"/>
                <a:gd name="T44" fmla="*/ 119 w 648"/>
                <a:gd name="T45" fmla="*/ 563 h 740"/>
                <a:gd name="T46" fmla="*/ 119 w 648"/>
                <a:gd name="T47" fmla="*/ 510 h 740"/>
                <a:gd name="T48" fmla="*/ 135 w 648"/>
                <a:gd name="T49" fmla="*/ 486 h 740"/>
                <a:gd name="T50" fmla="*/ 142 w 648"/>
                <a:gd name="T51" fmla="*/ 456 h 740"/>
                <a:gd name="T52" fmla="*/ 135 w 648"/>
                <a:gd name="T53" fmla="*/ 438 h 740"/>
                <a:gd name="T54" fmla="*/ 119 w 648"/>
                <a:gd name="T55" fmla="*/ 402 h 740"/>
                <a:gd name="T56" fmla="*/ 94 w 648"/>
                <a:gd name="T57" fmla="*/ 373 h 740"/>
                <a:gd name="T58" fmla="*/ 47 w 648"/>
                <a:gd name="T59" fmla="*/ 368 h 740"/>
                <a:gd name="T60" fmla="*/ 24 w 648"/>
                <a:gd name="T61" fmla="*/ 355 h 740"/>
                <a:gd name="T62" fmla="*/ 12 w 648"/>
                <a:gd name="T63" fmla="*/ 332 h 740"/>
                <a:gd name="T64" fmla="*/ 6 w 648"/>
                <a:gd name="T65" fmla="*/ 302 h 740"/>
                <a:gd name="T66" fmla="*/ 0 w 648"/>
                <a:gd name="T67" fmla="*/ 261 h 740"/>
                <a:gd name="T68" fmla="*/ 0 w 648"/>
                <a:gd name="T69" fmla="*/ 214 h 740"/>
                <a:gd name="T70" fmla="*/ 0 w 648"/>
                <a:gd name="T71" fmla="*/ 155 h 740"/>
                <a:gd name="T72" fmla="*/ 0 w 648"/>
                <a:gd name="T73" fmla="*/ 107 h 740"/>
                <a:gd name="T74" fmla="*/ 24 w 648"/>
                <a:gd name="T75" fmla="*/ 65 h 740"/>
                <a:gd name="T76" fmla="*/ 77 w 648"/>
                <a:gd name="T77" fmla="*/ 65 h 740"/>
                <a:gd name="T78" fmla="*/ 153 w 648"/>
                <a:gd name="T79" fmla="*/ 65 h 740"/>
                <a:gd name="T80" fmla="*/ 207 w 648"/>
                <a:gd name="T81" fmla="*/ 65 h 740"/>
                <a:gd name="T82" fmla="*/ 260 w 648"/>
                <a:gd name="T83" fmla="*/ 65 h 740"/>
                <a:gd name="T84" fmla="*/ 289 w 648"/>
                <a:gd name="T85" fmla="*/ 36 h 740"/>
                <a:gd name="T86" fmla="*/ 302 w 648"/>
                <a:gd name="T87" fmla="*/ 6 h 740"/>
                <a:gd name="T88" fmla="*/ 354 w 648"/>
                <a:gd name="T89" fmla="*/ 0 h 740"/>
                <a:gd name="T90" fmla="*/ 354 w 648"/>
                <a:gd name="T91" fmla="*/ 54 h 740"/>
                <a:gd name="T92" fmla="*/ 390 w 648"/>
                <a:gd name="T93" fmla="*/ 65 h 740"/>
                <a:gd name="T94" fmla="*/ 425 w 648"/>
                <a:gd name="T95" fmla="*/ 78 h 740"/>
                <a:gd name="T96" fmla="*/ 425 w 648"/>
                <a:gd name="T97" fmla="*/ 124 h 740"/>
                <a:gd name="T98" fmla="*/ 419 w 648"/>
                <a:gd name="T99" fmla="*/ 155 h 740"/>
                <a:gd name="T100" fmla="*/ 425 w 648"/>
                <a:gd name="T101" fmla="*/ 184 h 740"/>
                <a:gd name="T102" fmla="*/ 442 w 648"/>
                <a:gd name="T103" fmla="*/ 225 h 740"/>
                <a:gd name="T104" fmla="*/ 436 w 648"/>
                <a:gd name="T105" fmla="*/ 273 h 740"/>
                <a:gd name="T106" fmla="*/ 436 w 648"/>
                <a:gd name="T107" fmla="*/ 291 h 740"/>
                <a:gd name="T108" fmla="*/ 431 w 648"/>
                <a:gd name="T109" fmla="*/ 309 h 740"/>
                <a:gd name="T110" fmla="*/ 478 w 648"/>
                <a:gd name="T111" fmla="*/ 302 h 740"/>
                <a:gd name="T112" fmla="*/ 537 w 648"/>
                <a:gd name="T113" fmla="*/ 302 h 740"/>
                <a:gd name="T114" fmla="*/ 584 w 648"/>
                <a:gd name="T115" fmla="*/ 302 h 740"/>
                <a:gd name="T116" fmla="*/ 632 w 648"/>
                <a:gd name="T117" fmla="*/ 302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48" h="740">
                  <a:moveTo>
                    <a:pt x="637" y="302"/>
                  </a:moveTo>
                  <a:lnTo>
                    <a:pt x="643" y="302"/>
                  </a:lnTo>
                  <a:lnTo>
                    <a:pt x="648" y="302"/>
                  </a:lnTo>
                  <a:lnTo>
                    <a:pt x="648" y="309"/>
                  </a:lnTo>
                  <a:lnTo>
                    <a:pt x="648" y="314"/>
                  </a:lnTo>
                  <a:lnTo>
                    <a:pt x="648" y="320"/>
                  </a:lnTo>
                  <a:lnTo>
                    <a:pt x="648" y="326"/>
                  </a:lnTo>
                  <a:lnTo>
                    <a:pt x="648" y="332"/>
                  </a:lnTo>
                  <a:lnTo>
                    <a:pt x="648" y="343"/>
                  </a:lnTo>
                  <a:lnTo>
                    <a:pt x="648" y="350"/>
                  </a:lnTo>
                  <a:lnTo>
                    <a:pt x="648" y="361"/>
                  </a:lnTo>
                  <a:lnTo>
                    <a:pt x="648" y="373"/>
                  </a:lnTo>
                  <a:lnTo>
                    <a:pt x="648" y="379"/>
                  </a:lnTo>
                  <a:lnTo>
                    <a:pt x="648" y="386"/>
                  </a:lnTo>
                  <a:lnTo>
                    <a:pt x="648" y="391"/>
                  </a:lnTo>
                  <a:lnTo>
                    <a:pt x="648" y="397"/>
                  </a:lnTo>
                  <a:lnTo>
                    <a:pt x="648" y="402"/>
                  </a:lnTo>
                  <a:lnTo>
                    <a:pt x="648" y="409"/>
                  </a:lnTo>
                  <a:lnTo>
                    <a:pt x="648" y="420"/>
                  </a:lnTo>
                  <a:lnTo>
                    <a:pt x="648" y="427"/>
                  </a:lnTo>
                  <a:lnTo>
                    <a:pt x="648" y="432"/>
                  </a:lnTo>
                  <a:lnTo>
                    <a:pt x="648" y="438"/>
                  </a:lnTo>
                  <a:lnTo>
                    <a:pt x="648" y="445"/>
                  </a:lnTo>
                  <a:lnTo>
                    <a:pt x="648" y="450"/>
                  </a:lnTo>
                  <a:lnTo>
                    <a:pt x="648" y="456"/>
                  </a:lnTo>
                  <a:lnTo>
                    <a:pt x="648" y="461"/>
                  </a:lnTo>
                  <a:lnTo>
                    <a:pt x="648" y="468"/>
                  </a:lnTo>
                  <a:lnTo>
                    <a:pt x="648" y="474"/>
                  </a:lnTo>
                  <a:lnTo>
                    <a:pt x="648" y="479"/>
                  </a:lnTo>
                  <a:lnTo>
                    <a:pt x="648" y="486"/>
                  </a:lnTo>
                  <a:lnTo>
                    <a:pt x="648" y="492"/>
                  </a:lnTo>
                  <a:lnTo>
                    <a:pt x="648" y="497"/>
                  </a:lnTo>
                  <a:lnTo>
                    <a:pt x="648" y="504"/>
                  </a:lnTo>
                  <a:lnTo>
                    <a:pt x="648" y="510"/>
                  </a:lnTo>
                  <a:lnTo>
                    <a:pt x="648" y="515"/>
                  </a:lnTo>
                  <a:lnTo>
                    <a:pt x="648" y="521"/>
                  </a:lnTo>
                  <a:lnTo>
                    <a:pt x="648" y="527"/>
                  </a:lnTo>
                  <a:lnTo>
                    <a:pt x="648" y="533"/>
                  </a:lnTo>
                  <a:lnTo>
                    <a:pt x="648" y="538"/>
                  </a:lnTo>
                  <a:lnTo>
                    <a:pt x="648" y="545"/>
                  </a:lnTo>
                  <a:lnTo>
                    <a:pt x="648" y="556"/>
                  </a:lnTo>
                  <a:lnTo>
                    <a:pt x="648" y="563"/>
                  </a:lnTo>
                  <a:lnTo>
                    <a:pt x="648" y="569"/>
                  </a:lnTo>
                  <a:lnTo>
                    <a:pt x="648" y="574"/>
                  </a:lnTo>
                  <a:lnTo>
                    <a:pt x="648" y="580"/>
                  </a:lnTo>
                  <a:lnTo>
                    <a:pt x="648" y="586"/>
                  </a:lnTo>
                  <a:lnTo>
                    <a:pt x="648" y="598"/>
                  </a:lnTo>
                  <a:lnTo>
                    <a:pt x="637" y="598"/>
                  </a:lnTo>
                  <a:lnTo>
                    <a:pt x="632" y="598"/>
                  </a:lnTo>
                  <a:lnTo>
                    <a:pt x="619" y="598"/>
                  </a:lnTo>
                  <a:lnTo>
                    <a:pt x="614" y="598"/>
                  </a:lnTo>
                  <a:lnTo>
                    <a:pt x="607" y="598"/>
                  </a:lnTo>
                  <a:lnTo>
                    <a:pt x="601" y="598"/>
                  </a:lnTo>
                  <a:lnTo>
                    <a:pt x="596" y="598"/>
                  </a:lnTo>
                  <a:lnTo>
                    <a:pt x="590" y="598"/>
                  </a:lnTo>
                  <a:lnTo>
                    <a:pt x="584" y="598"/>
                  </a:lnTo>
                  <a:lnTo>
                    <a:pt x="578" y="598"/>
                  </a:lnTo>
                  <a:lnTo>
                    <a:pt x="572" y="598"/>
                  </a:lnTo>
                  <a:lnTo>
                    <a:pt x="566" y="598"/>
                  </a:lnTo>
                  <a:lnTo>
                    <a:pt x="560" y="598"/>
                  </a:lnTo>
                  <a:lnTo>
                    <a:pt x="555" y="598"/>
                  </a:lnTo>
                  <a:lnTo>
                    <a:pt x="549" y="598"/>
                  </a:lnTo>
                  <a:lnTo>
                    <a:pt x="542" y="598"/>
                  </a:lnTo>
                  <a:lnTo>
                    <a:pt x="537" y="598"/>
                  </a:lnTo>
                  <a:lnTo>
                    <a:pt x="531" y="598"/>
                  </a:lnTo>
                  <a:lnTo>
                    <a:pt x="519" y="598"/>
                  </a:lnTo>
                  <a:lnTo>
                    <a:pt x="513" y="598"/>
                  </a:lnTo>
                  <a:lnTo>
                    <a:pt x="508" y="598"/>
                  </a:lnTo>
                  <a:lnTo>
                    <a:pt x="501" y="598"/>
                  </a:lnTo>
                  <a:lnTo>
                    <a:pt x="495" y="598"/>
                  </a:lnTo>
                  <a:lnTo>
                    <a:pt x="490" y="598"/>
                  </a:lnTo>
                  <a:lnTo>
                    <a:pt x="483" y="598"/>
                  </a:lnTo>
                  <a:lnTo>
                    <a:pt x="478" y="598"/>
                  </a:lnTo>
                  <a:lnTo>
                    <a:pt x="472" y="598"/>
                  </a:lnTo>
                  <a:lnTo>
                    <a:pt x="467" y="598"/>
                  </a:lnTo>
                  <a:lnTo>
                    <a:pt x="460" y="598"/>
                  </a:lnTo>
                  <a:lnTo>
                    <a:pt x="460" y="604"/>
                  </a:lnTo>
                  <a:lnTo>
                    <a:pt x="460" y="610"/>
                  </a:lnTo>
                  <a:lnTo>
                    <a:pt x="454" y="610"/>
                  </a:lnTo>
                  <a:lnTo>
                    <a:pt x="454" y="604"/>
                  </a:lnTo>
                  <a:lnTo>
                    <a:pt x="449" y="604"/>
                  </a:lnTo>
                  <a:lnTo>
                    <a:pt x="442" y="604"/>
                  </a:lnTo>
                  <a:lnTo>
                    <a:pt x="436" y="604"/>
                  </a:lnTo>
                  <a:lnTo>
                    <a:pt x="431" y="604"/>
                  </a:lnTo>
                  <a:lnTo>
                    <a:pt x="419" y="604"/>
                  </a:lnTo>
                  <a:lnTo>
                    <a:pt x="413" y="604"/>
                  </a:lnTo>
                  <a:lnTo>
                    <a:pt x="413" y="610"/>
                  </a:lnTo>
                  <a:lnTo>
                    <a:pt x="413" y="616"/>
                  </a:lnTo>
                  <a:lnTo>
                    <a:pt x="413" y="622"/>
                  </a:lnTo>
                  <a:lnTo>
                    <a:pt x="413" y="628"/>
                  </a:lnTo>
                  <a:lnTo>
                    <a:pt x="413" y="639"/>
                  </a:lnTo>
                  <a:lnTo>
                    <a:pt x="413" y="646"/>
                  </a:lnTo>
                  <a:lnTo>
                    <a:pt x="413" y="651"/>
                  </a:lnTo>
                  <a:lnTo>
                    <a:pt x="413" y="657"/>
                  </a:lnTo>
                  <a:lnTo>
                    <a:pt x="419" y="663"/>
                  </a:lnTo>
                  <a:lnTo>
                    <a:pt x="419" y="669"/>
                  </a:lnTo>
                  <a:lnTo>
                    <a:pt x="419" y="675"/>
                  </a:lnTo>
                  <a:lnTo>
                    <a:pt x="419" y="681"/>
                  </a:lnTo>
                  <a:lnTo>
                    <a:pt x="419" y="687"/>
                  </a:lnTo>
                  <a:lnTo>
                    <a:pt x="419" y="692"/>
                  </a:lnTo>
                  <a:lnTo>
                    <a:pt x="419" y="705"/>
                  </a:lnTo>
                  <a:lnTo>
                    <a:pt x="419" y="710"/>
                  </a:lnTo>
                  <a:lnTo>
                    <a:pt x="419" y="716"/>
                  </a:lnTo>
                  <a:lnTo>
                    <a:pt x="419" y="723"/>
                  </a:lnTo>
                  <a:lnTo>
                    <a:pt x="419" y="728"/>
                  </a:lnTo>
                  <a:lnTo>
                    <a:pt x="419" y="734"/>
                  </a:lnTo>
                  <a:lnTo>
                    <a:pt x="419" y="740"/>
                  </a:lnTo>
                  <a:lnTo>
                    <a:pt x="413" y="740"/>
                  </a:lnTo>
                  <a:lnTo>
                    <a:pt x="407" y="740"/>
                  </a:lnTo>
                  <a:lnTo>
                    <a:pt x="401" y="740"/>
                  </a:lnTo>
                  <a:lnTo>
                    <a:pt x="395" y="740"/>
                  </a:lnTo>
                  <a:lnTo>
                    <a:pt x="390" y="740"/>
                  </a:lnTo>
                  <a:lnTo>
                    <a:pt x="384" y="740"/>
                  </a:lnTo>
                  <a:lnTo>
                    <a:pt x="377" y="740"/>
                  </a:lnTo>
                  <a:lnTo>
                    <a:pt x="372" y="740"/>
                  </a:lnTo>
                  <a:lnTo>
                    <a:pt x="366" y="740"/>
                  </a:lnTo>
                  <a:lnTo>
                    <a:pt x="359" y="740"/>
                  </a:lnTo>
                  <a:lnTo>
                    <a:pt x="354" y="740"/>
                  </a:lnTo>
                  <a:lnTo>
                    <a:pt x="348" y="740"/>
                  </a:lnTo>
                  <a:lnTo>
                    <a:pt x="343" y="740"/>
                  </a:lnTo>
                  <a:lnTo>
                    <a:pt x="336" y="740"/>
                  </a:lnTo>
                  <a:lnTo>
                    <a:pt x="330" y="740"/>
                  </a:lnTo>
                  <a:lnTo>
                    <a:pt x="325" y="740"/>
                  </a:lnTo>
                  <a:lnTo>
                    <a:pt x="318" y="740"/>
                  </a:lnTo>
                  <a:lnTo>
                    <a:pt x="313" y="740"/>
                  </a:lnTo>
                  <a:lnTo>
                    <a:pt x="307" y="740"/>
                  </a:lnTo>
                  <a:lnTo>
                    <a:pt x="302" y="740"/>
                  </a:lnTo>
                  <a:lnTo>
                    <a:pt x="295" y="740"/>
                  </a:lnTo>
                  <a:lnTo>
                    <a:pt x="289" y="740"/>
                  </a:lnTo>
                  <a:lnTo>
                    <a:pt x="284" y="740"/>
                  </a:lnTo>
                  <a:lnTo>
                    <a:pt x="277" y="740"/>
                  </a:lnTo>
                  <a:lnTo>
                    <a:pt x="271" y="740"/>
                  </a:lnTo>
                  <a:lnTo>
                    <a:pt x="266" y="740"/>
                  </a:lnTo>
                  <a:lnTo>
                    <a:pt x="260" y="740"/>
                  </a:lnTo>
                  <a:lnTo>
                    <a:pt x="253" y="740"/>
                  </a:lnTo>
                  <a:lnTo>
                    <a:pt x="248" y="740"/>
                  </a:lnTo>
                  <a:lnTo>
                    <a:pt x="242" y="740"/>
                  </a:lnTo>
                  <a:lnTo>
                    <a:pt x="236" y="740"/>
                  </a:lnTo>
                  <a:lnTo>
                    <a:pt x="230" y="740"/>
                  </a:lnTo>
                  <a:lnTo>
                    <a:pt x="225" y="740"/>
                  </a:lnTo>
                  <a:lnTo>
                    <a:pt x="219" y="740"/>
                  </a:lnTo>
                  <a:lnTo>
                    <a:pt x="212" y="740"/>
                  </a:lnTo>
                  <a:lnTo>
                    <a:pt x="207" y="740"/>
                  </a:lnTo>
                  <a:lnTo>
                    <a:pt x="201" y="740"/>
                  </a:lnTo>
                  <a:lnTo>
                    <a:pt x="194" y="740"/>
                  </a:lnTo>
                  <a:lnTo>
                    <a:pt x="189" y="740"/>
                  </a:lnTo>
                  <a:lnTo>
                    <a:pt x="183" y="740"/>
                  </a:lnTo>
                  <a:lnTo>
                    <a:pt x="177" y="740"/>
                  </a:lnTo>
                  <a:lnTo>
                    <a:pt x="171" y="740"/>
                  </a:lnTo>
                  <a:lnTo>
                    <a:pt x="165" y="740"/>
                  </a:lnTo>
                  <a:lnTo>
                    <a:pt x="160" y="740"/>
                  </a:lnTo>
                  <a:lnTo>
                    <a:pt x="153" y="740"/>
                  </a:lnTo>
                  <a:lnTo>
                    <a:pt x="148" y="740"/>
                  </a:lnTo>
                  <a:lnTo>
                    <a:pt x="142" y="740"/>
                  </a:lnTo>
                  <a:lnTo>
                    <a:pt x="135" y="740"/>
                  </a:lnTo>
                  <a:lnTo>
                    <a:pt x="130" y="740"/>
                  </a:lnTo>
                  <a:lnTo>
                    <a:pt x="124" y="740"/>
                  </a:lnTo>
                  <a:lnTo>
                    <a:pt x="124" y="734"/>
                  </a:lnTo>
                  <a:lnTo>
                    <a:pt x="119" y="734"/>
                  </a:lnTo>
                  <a:lnTo>
                    <a:pt x="119" y="728"/>
                  </a:lnTo>
                  <a:lnTo>
                    <a:pt x="119" y="723"/>
                  </a:lnTo>
                  <a:lnTo>
                    <a:pt x="119" y="716"/>
                  </a:lnTo>
                  <a:lnTo>
                    <a:pt x="119" y="710"/>
                  </a:lnTo>
                  <a:lnTo>
                    <a:pt x="119" y="705"/>
                  </a:lnTo>
                  <a:lnTo>
                    <a:pt x="119" y="698"/>
                  </a:lnTo>
                  <a:lnTo>
                    <a:pt x="119" y="692"/>
                  </a:lnTo>
                  <a:lnTo>
                    <a:pt x="119" y="687"/>
                  </a:lnTo>
                  <a:lnTo>
                    <a:pt x="119" y="681"/>
                  </a:lnTo>
                  <a:lnTo>
                    <a:pt x="119" y="675"/>
                  </a:lnTo>
                  <a:lnTo>
                    <a:pt x="119" y="669"/>
                  </a:lnTo>
                  <a:lnTo>
                    <a:pt x="119" y="663"/>
                  </a:lnTo>
                  <a:lnTo>
                    <a:pt x="119" y="657"/>
                  </a:lnTo>
                  <a:lnTo>
                    <a:pt x="119" y="651"/>
                  </a:lnTo>
                  <a:lnTo>
                    <a:pt x="119" y="646"/>
                  </a:lnTo>
                  <a:lnTo>
                    <a:pt x="119" y="639"/>
                  </a:lnTo>
                  <a:lnTo>
                    <a:pt x="119" y="633"/>
                  </a:lnTo>
                  <a:lnTo>
                    <a:pt x="119" y="622"/>
                  </a:lnTo>
                  <a:lnTo>
                    <a:pt x="119" y="610"/>
                  </a:lnTo>
                  <a:lnTo>
                    <a:pt x="119" y="604"/>
                  </a:lnTo>
                  <a:lnTo>
                    <a:pt x="119" y="598"/>
                  </a:lnTo>
                  <a:lnTo>
                    <a:pt x="119" y="586"/>
                  </a:lnTo>
                  <a:lnTo>
                    <a:pt x="119" y="580"/>
                  </a:lnTo>
                  <a:lnTo>
                    <a:pt x="119" y="569"/>
                  </a:lnTo>
                  <a:lnTo>
                    <a:pt x="119" y="563"/>
                  </a:lnTo>
                  <a:lnTo>
                    <a:pt x="119" y="556"/>
                  </a:lnTo>
                  <a:lnTo>
                    <a:pt x="119" y="551"/>
                  </a:lnTo>
                  <a:lnTo>
                    <a:pt x="119" y="545"/>
                  </a:lnTo>
                  <a:lnTo>
                    <a:pt x="119" y="538"/>
                  </a:lnTo>
                  <a:lnTo>
                    <a:pt x="119" y="533"/>
                  </a:lnTo>
                  <a:lnTo>
                    <a:pt x="119" y="527"/>
                  </a:lnTo>
                  <a:lnTo>
                    <a:pt x="119" y="515"/>
                  </a:lnTo>
                  <a:lnTo>
                    <a:pt x="119" y="510"/>
                  </a:lnTo>
                  <a:lnTo>
                    <a:pt x="119" y="497"/>
                  </a:lnTo>
                  <a:lnTo>
                    <a:pt x="119" y="492"/>
                  </a:lnTo>
                  <a:lnTo>
                    <a:pt x="124" y="492"/>
                  </a:lnTo>
                  <a:lnTo>
                    <a:pt x="130" y="492"/>
                  </a:lnTo>
                  <a:lnTo>
                    <a:pt x="130" y="486"/>
                  </a:lnTo>
                  <a:lnTo>
                    <a:pt x="130" y="479"/>
                  </a:lnTo>
                  <a:lnTo>
                    <a:pt x="135" y="479"/>
                  </a:lnTo>
                  <a:lnTo>
                    <a:pt x="135" y="486"/>
                  </a:lnTo>
                  <a:lnTo>
                    <a:pt x="135" y="479"/>
                  </a:lnTo>
                  <a:lnTo>
                    <a:pt x="135" y="474"/>
                  </a:lnTo>
                  <a:lnTo>
                    <a:pt x="135" y="468"/>
                  </a:lnTo>
                  <a:lnTo>
                    <a:pt x="135" y="461"/>
                  </a:lnTo>
                  <a:lnTo>
                    <a:pt x="135" y="468"/>
                  </a:lnTo>
                  <a:lnTo>
                    <a:pt x="135" y="461"/>
                  </a:lnTo>
                  <a:lnTo>
                    <a:pt x="142" y="461"/>
                  </a:lnTo>
                  <a:lnTo>
                    <a:pt x="142" y="456"/>
                  </a:lnTo>
                  <a:lnTo>
                    <a:pt x="142" y="450"/>
                  </a:lnTo>
                  <a:lnTo>
                    <a:pt x="135" y="450"/>
                  </a:lnTo>
                  <a:lnTo>
                    <a:pt x="142" y="450"/>
                  </a:lnTo>
                  <a:lnTo>
                    <a:pt x="135" y="450"/>
                  </a:lnTo>
                  <a:lnTo>
                    <a:pt x="135" y="445"/>
                  </a:lnTo>
                  <a:lnTo>
                    <a:pt x="142" y="445"/>
                  </a:lnTo>
                  <a:lnTo>
                    <a:pt x="135" y="445"/>
                  </a:lnTo>
                  <a:lnTo>
                    <a:pt x="135" y="438"/>
                  </a:lnTo>
                  <a:lnTo>
                    <a:pt x="135" y="432"/>
                  </a:lnTo>
                  <a:lnTo>
                    <a:pt x="124" y="432"/>
                  </a:lnTo>
                  <a:lnTo>
                    <a:pt x="119" y="432"/>
                  </a:lnTo>
                  <a:lnTo>
                    <a:pt x="119" y="427"/>
                  </a:lnTo>
                  <a:lnTo>
                    <a:pt x="119" y="420"/>
                  </a:lnTo>
                  <a:lnTo>
                    <a:pt x="119" y="415"/>
                  </a:lnTo>
                  <a:lnTo>
                    <a:pt x="119" y="409"/>
                  </a:lnTo>
                  <a:lnTo>
                    <a:pt x="119" y="402"/>
                  </a:lnTo>
                  <a:lnTo>
                    <a:pt x="119" y="397"/>
                  </a:lnTo>
                  <a:lnTo>
                    <a:pt x="119" y="391"/>
                  </a:lnTo>
                  <a:lnTo>
                    <a:pt x="119" y="386"/>
                  </a:lnTo>
                  <a:lnTo>
                    <a:pt x="119" y="373"/>
                  </a:lnTo>
                  <a:lnTo>
                    <a:pt x="112" y="373"/>
                  </a:lnTo>
                  <a:lnTo>
                    <a:pt x="106" y="373"/>
                  </a:lnTo>
                  <a:lnTo>
                    <a:pt x="101" y="373"/>
                  </a:lnTo>
                  <a:lnTo>
                    <a:pt x="94" y="373"/>
                  </a:lnTo>
                  <a:lnTo>
                    <a:pt x="89" y="373"/>
                  </a:lnTo>
                  <a:lnTo>
                    <a:pt x="83" y="373"/>
                  </a:lnTo>
                  <a:lnTo>
                    <a:pt x="77" y="373"/>
                  </a:lnTo>
                  <a:lnTo>
                    <a:pt x="71" y="373"/>
                  </a:lnTo>
                  <a:lnTo>
                    <a:pt x="65" y="373"/>
                  </a:lnTo>
                  <a:lnTo>
                    <a:pt x="60" y="373"/>
                  </a:lnTo>
                  <a:lnTo>
                    <a:pt x="53" y="368"/>
                  </a:lnTo>
                  <a:lnTo>
                    <a:pt x="47" y="368"/>
                  </a:lnTo>
                  <a:lnTo>
                    <a:pt x="42" y="368"/>
                  </a:lnTo>
                  <a:lnTo>
                    <a:pt x="36" y="368"/>
                  </a:lnTo>
                  <a:lnTo>
                    <a:pt x="36" y="361"/>
                  </a:lnTo>
                  <a:lnTo>
                    <a:pt x="29" y="361"/>
                  </a:lnTo>
                  <a:lnTo>
                    <a:pt x="24" y="361"/>
                  </a:lnTo>
                  <a:lnTo>
                    <a:pt x="29" y="361"/>
                  </a:lnTo>
                  <a:lnTo>
                    <a:pt x="29" y="355"/>
                  </a:lnTo>
                  <a:lnTo>
                    <a:pt x="24" y="355"/>
                  </a:lnTo>
                  <a:lnTo>
                    <a:pt x="24" y="350"/>
                  </a:lnTo>
                  <a:lnTo>
                    <a:pt x="24" y="343"/>
                  </a:lnTo>
                  <a:lnTo>
                    <a:pt x="18" y="343"/>
                  </a:lnTo>
                  <a:lnTo>
                    <a:pt x="18" y="338"/>
                  </a:lnTo>
                  <a:lnTo>
                    <a:pt x="18" y="343"/>
                  </a:lnTo>
                  <a:lnTo>
                    <a:pt x="18" y="338"/>
                  </a:lnTo>
                  <a:lnTo>
                    <a:pt x="18" y="332"/>
                  </a:lnTo>
                  <a:lnTo>
                    <a:pt x="12" y="332"/>
                  </a:lnTo>
                  <a:lnTo>
                    <a:pt x="12" y="326"/>
                  </a:lnTo>
                  <a:lnTo>
                    <a:pt x="12" y="320"/>
                  </a:lnTo>
                  <a:lnTo>
                    <a:pt x="6" y="320"/>
                  </a:lnTo>
                  <a:lnTo>
                    <a:pt x="6" y="314"/>
                  </a:lnTo>
                  <a:lnTo>
                    <a:pt x="6" y="309"/>
                  </a:lnTo>
                  <a:lnTo>
                    <a:pt x="6" y="302"/>
                  </a:lnTo>
                  <a:lnTo>
                    <a:pt x="6" y="309"/>
                  </a:lnTo>
                  <a:lnTo>
                    <a:pt x="6" y="302"/>
                  </a:lnTo>
                  <a:lnTo>
                    <a:pt x="0" y="302"/>
                  </a:lnTo>
                  <a:lnTo>
                    <a:pt x="0" y="296"/>
                  </a:lnTo>
                  <a:lnTo>
                    <a:pt x="0" y="291"/>
                  </a:lnTo>
                  <a:lnTo>
                    <a:pt x="0" y="284"/>
                  </a:lnTo>
                  <a:lnTo>
                    <a:pt x="0" y="278"/>
                  </a:lnTo>
                  <a:lnTo>
                    <a:pt x="0" y="273"/>
                  </a:lnTo>
                  <a:lnTo>
                    <a:pt x="0" y="267"/>
                  </a:lnTo>
                  <a:lnTo>
                    <a:pt x="0" y="261"/>
                  </a:lnTo>
                  <a:lnTo>
                    <a:pt x="0" y="255"/>
                  </a:lnTo>
                  <a:lnTo>
                    <a:pt x="0" y="249"/>
                  </a:lnTo>
                  <a:lnTo>
                    <a:pt x="0" y="243"/>
                  </a:lnTo>
                  <a:lnTo>
                    <a:pt x="0" y="237"/>
                  </a:lnTo>
                  <a:lnTo>
                    <a:pt x="0" y="232"/>
                  </a:lnTo>
                  <a:lnTo>
                    <a:pt x="0" y="225"/>
                  </a:lnTo>
                  <a:lnTo>
                    <a:pt x="0" y="219"/>
                  </a:lnTo>
                  <a:lnTo>
                    <a:pt x="0" y="214"/>
                  </a:lnTo>
                  <a:lnTo>
                    <a:pt x="0" y="201"/>
                  </a:lnTo>
                  <a:lnTo>
                    <a:pt x="0" y="190"/>
                  </a:lnTo>
                  <a:lnTo>
                    <a:pt x="0" y="184"/>
                  </a:lnTo>
                  <a:lnTo>
                    <a:pt x="0" y="178"/>
                  </a:lnTo>
                  <a:lnTo>
                    <a:pt x="0" y="172"/>
                  </a:lnTo>
                  <a:lnTo>
                    <a:pt x="0" y="166"/>
                  </a:lnTo>
                  <a:lnTo>
                    <a:pt x="0" y="160"/>
                  </a:lnTo>
                  <a:lnTo>
                    <a:pt x="0" y="155"/>
                  </a:lnTo>
                  <a:lnTo>
                    <a:pt x="0" y="149"/>
                  </a:lnTo>
                  <a:lnTo>
                    <a:pt x="0" y="142"/>
                  </a:lnTo>
                  <a:lnTo>
                    <a:pt x="0" y="137"/>
                  </a:lnTo>
                  <a:lnTo>
                    <a:pt x="0" y="131"/>
                  </a:lnTo>
                  <a:lnTo>
                    <a:pt x="0" y="124"/>
                  </a:lnTo>
                  <a:lnTo>
                    <a:pt x="0" y="119"/>
                  </a:lnTo>
                  <a:lnTo>
                    <a:pt x="0" y="113"/>
                  </a:lnTo>
                  <a:lnTo>
                    <a:pt x="0" y="107"/>
                  </a:lnTo>
                  <a:lnTo>
                    <a:pt x="0" y="101"/>
                  </a:lnTo>
                  <a:lnTo>
                    <a:pt x="0" y="95"/>
                  </a:lnTo>
                  <a:lnTo>
                    <a:pt x="0" y="90"/>
                  </a:lnTo>
                  <a:lnTo>
                    <a:pt x="0" y="72"/>
                  </a:lnTo>
                  <a:lnTo>
                    <a:pt x="0" y="65"/>
                  </a:lnTo>
                  <a:lnTo>
                    <a:pt x="12" y="65"/>
                  </a:lnTo>
                  <a:lnTo>
                    <a:pt x="18" y="65"/>
                  </a:lnTo>
                  <a:lnTo>
                    <a:pt x="24" y="65"/>
                  </a:lnTo>
                  <a:lnTo>
                    <a:pt x="29" y="65"/>
                  </a:lnTo>
                  <a:lnTo>
                    <a:pt x="36" y="65"/>
                  </a:lnTo>
                  <a:lnTo>
                    <a:pt x="42" y="65"/>
                  </a:lnTo>
                  <a:lnTo>
                    <a:pt x="47" y="65"/>
                  </a:lnTo>
                  <a:lnTo>
                    <a:pt x="53" y="65"/>
                  </a:lnTo>
                  <a:lnTo>
                    <a:pt x="60" y="65"/>
                  </a:lnTo>
                  <a:lnTo>
                    <a:pt x="65" y="65"/>
                  </a:lnTo>
                  <a:lnTo>
                    <a:pt x="77" y="65"/>
                  </a:lnTo>
                  <a:lnTo>
                    <a:pt x="89" y="65"/>
                  </a:lnTo>
                  <a:lnTo>
                    <a:pt x="101" y="65"/>
                  </a:lnTo>
                  <a:lnTo>
                    <a:pt x="106" y="65"/>
                  </a:lnTo>
                  <a:lnTo>
                    <a:pt x="112" y="65"/>
                  </a:lnTo>
                  <a:lnTo>
                    <a:pt x="130" y="65"/>
                  </a:lnTo>
                  <a:lnTo>
                    <a:pt x="135" y="65"/>
                  </a:lnTo>
                  <a:lnTo>
                    <a:pt x="142" y="65"/>
                  </a:lnTo>
                  <a:lnTo>
                    <a:pt x="153" y="65"/>
                  </a:lnTo>
                  <a:lnTo>
                    <a:pt x="160" y="65"/>
                  </a:lnTo>
                  <a:lnTo>
                    <a:pt x="165" y="65"/>
                  </a:lnTo>
                  <a:lnTo>
                    <a:pt x="171" y="65"/>
                  </a:lnTo>
                  <a:lnTo>
                    <a:pt x="183" y="65"/>
                  </a:lnTo>
                  <a:lnTo>
                    <a:pt x="189" y="65"/>
                  </a:lnTo>
                  <a:lnTo>
                    <a:pt x="194" y="65"/>
                  </a:lnTo>
                  <a:lnTo>
                    <a:pt x="201" y="65"/>
                  </a:lnTo>
                  <a:lnTo>
                    <a:pt x="207" y="65"/>
                  </a:lnTo>
                  <a:lnTo>
                    <a:pt x="212" y="65"/>
                  </a:lnTo>
                  <a:lnTo>
                    <a:pt x="219" y="65"/>
                  </a:lnTo>
                  <a:lnTo>
                    <a:pt x="230" y="65"/>
                  </a:lnTo>
                  <a:lnTo>
                    <a:pt x="236" y="65"/>
                  </a:lnTo>
                  <a:lnTo>
                    <a:pt x="242" y="65"/>
                  </a:lnTo>
                  <a:lnTo>
                    <a:pt x="248" y="65"/>
                  </a:lnTo>
                  <a:lnTo>
                    <a:pt x="253" y="65"/>
                  </a:lnTo>
                  <a:lnTo>
                    <a:pt x="260" y="65"/>
                  </a:lnTo>
                  <a:lnTo>
                    <a:pt x="266" y="65"/>
                  </a:lnTo>
                  <a:lnTo>
                    <a:pt x="277" y="65"/>
                  </a:lnTo>
                  <a:lnTo>
                    <a:pt x="284" y="65"/>
                  </a:lnTo>
                  <a:lnTo>
                    <a:pt x="289" y="65"/>
                  </a:lnTo>
                  <a:lnTo>
                    <a:pt x="289" y="60"/>
                  </a:lnTo>
                  <a:lnTo>
                    <a:pt x="289" y="47"/>
                  </a:lnTo>
                  <a:lnTo>
                    <a:pt x="289" y="42"/>
                  </a:lnTo>
                  <a:lnTo>
                    <a:pt x="289" y="36"/>
                  </a:lnTo>
                  <a:lnTo>
                    <a:pt x="289" y="30"/>
                  </a:lnTo>
                  <a:lnTo>
                    <a:pt x="289" y="24"/>
                  </a:lnTo>
                  <a:lnTo>
                    <a:pt x="289" y="18"/>
                  </a:lnTo>
                  <a:lnTo>
                    <a:pt x="289" y="13"/>
                  </a:lnTo>
                  <a:lnTo>
                    <a:pt x="295" y="13"/>
                  </a:lnTo>
                  <a:lnTo>
                    <a:pt x="295" y="6"/>
                  </a:lnTo>
                  <a:lnTo>
                    <a:pt x="289" y="6"/>
                  </a:lnTo>
                  <a:lnTo>
                    <a:pt x="302" y="6"/>
                  </a:lnTo>
                  <a:lnTo>
                    <a:pt x="307" y="6"/>
                  </a:lnTo>
                  <a:lnTo>
                    <a:pt x="318" y="6"/>
                  </a:lnTo>
                  <a:lnTo>
                    <a:pt x="325" y="0"/>
                  </a:lnTo>
                  <a:lnTo>
                    <a:pt x="330" y="0"/>
                  </a:lnTo>
                  <a:lnTo>
                    <a:pt x="336" y="0"/>
                  </a:lnTo>
                  <a:lnTo>
                    <a:pt x="343" y="0"/>
                  </a:lnTo>
                  <a:lnTo>
                    <a:pt x="348" y="0"/>
                  </a:lnTo>
                  <a:lnTo>
                    <a:pt x="354" y="0"/>
                  </a:lnTo>
                  <a:lnTo>
                    <a:pt x="354" y="6"/>
                  </a:lnTo>
                  <a:lnTo>
                    <a:pt x="354" y="13"/>
                  </a:lnTo>
                  <a:lnTo>
                    <a:pt x="354" y="24"/>
                  </a:lnTo>
                  <a:lnTo>
                    <a:pt x="354" y="30"/>
                  </a:lnTo>
                  <a:lnTo>
                    <a:pt x="354" y="36"/>
                  </a:lnTo>
                  <a:lnTo>
                    <a:pt x="354" y="42"/>
                  </a:lnTo>
                  <a:lnTo>
                    <a:pt x="354" y="47"/>
                  </a:lnTo>
                  <a:lnTo>
                    <a:pt x="354" y="54"/>
                  </a:lnTo>
                  <a:lnTo>
                    <a:pt x="354" y="60"/>
                  </a:lnTo>
                  <a:lnTo>
                    <a:pt x="354" y="65"/>
                  </a:lnTo>
                  <a:lnTo>
                    <a:pt x="359" y="65"/>
                  </a:lnTo>
                  <a:lnTo>
                    <a:pt x="366" y="65"/>
                  </a:lnTo>
                  <a:lnTo>
                    <a:pt x="372" y="65"/>
                  </a:lnTo>
                  <a:lnTo>
                    <a:pt x="377" y="65"/>
                  </a:lnTo>
                  <a:lnTo>
                    <a:pt x="384" y="65"/>
                  </a:lnTo>
                  <a:lnTo>
                    <a:pt x="390" y="65"/>
                  </a:lnTo>
                  <a:lnTo>
                    <a:pt x="395" y="65"/>
                  </a:lnTo>
                  <a:lnTo>
                    <a:pt x="401" y="60"/>
                  </a:lnTo>
                  <a:lnTo>
                    <a:pt x="407" y="60"/>
                  </a:lnTo>
                  <a:lnTo>
                    <a:pt x="419" y="60"/>
                  </a:lnTo>
                  <a:lnTo>
                    <a:pt x="419" y="65"/>
                  </a:lnTo>
                  <a:lnTo>
                    <a:pt x="419" y="72"/>
                  </a:lnTo>
                  <a:lnTo>
                    <a:pt x="425" y="72"/>
                  </a:lnTo>
                  <a:lnTo>
                    <a:pt x="425" y="78"/>
                  </a:lnTo>
                  <a:lnTo>
                    <a:pt x="425" y="83"/>
                  </a:lnTo>
                  <a:lnTo>
                    <a:pt x="425" y="90"/>
                  </a:lnTo>
                  <a:lnTo>
                    <a:pt x="425" y="95"/>
                  </a:lnTo>
                  <a:lnTo>
                    <a:pt x="425" y="101"/>
                  </a:lnTo>
                  <a:lnTo>
                    <a:pt x="425" y="107"/>
                  </a:lnTo>
                  <a:lnTo>
                    <a:pt x="425" y="113"/>
                  </a:lnTo>
                  <a:lnTo>
                    <a:pt x="425" y="119"/>
                  </a:lnTo>
                  <a:lnTo>
                    <a:pt x="425" y="124"/>
                  </a:lnTo>
                  <a:lnTo>
                    <a:pt x="425" y="131"/>
                  </a:lnTo>
                  <a:lnTo>
                    <a:pt x="419" y="131"/>
                  </a:lnTo>
                  <a:lnTo>
                    <a:pt x="419" y="137"/>
                  </a:lnTo>
                  <a:lnTo>
                    <a:pt x="425" y="137"/>
                  </a:lnTo>
                  <a:lnTo>
                    <a:pt x="419" y="137"/>
                  </a:lnTo>
                  <a:lnTo>
                    <a:pt x="419" y="142"/>
                  </a:lnTo>
                  <a:lnTo>
                    <a:pt x="419" y="149"/>
                  </a:lnTo>
                  <a:lnTo>
                    <a:pt x="419" y="155"/>
                  </a:lnTo>
                  <a:lnTo>
                    <a:pt x="419" y="160"/>
                  </a:lnTo>
                  <a:lnTo>
                    <a:pt x="419" y="166"/>
                  </a:lnTo>
                  <a:lnTo>
                    <a:pt x="413" y="166"/>
                  </a:lnTo>
                  <a:lnTo>
                    <a:pt x="413" y="172"/>
                  </a:lnTo>
                  <a:lnTo>
                    <a:pt x="413" y="178"/>
                  </a:lnTo>
                  <a:lnTo>
                    <a:pt x="413" y="184"/>
                  </a:lnTo>
                  <a:lnTo>
                    <a:pt x="419" y="184"/>
                  </a:lnTo>
                  <a:lnTo>
                    <a:pt x="425" y="184"/>
                  </a:lnTo>
                  <a:lnTo>
                    <a:pt x="436" y="184"/>
                  </a:lnTo>
                  <a:lnTo>
                    <a:pt x="442" y="184"/>
                  </a:lnTo>
                  <a:lnTo>
                    <a:pt x="442" y="196"/>
                  </a:lnTo>
                  <a:lnTo>
                    <a:pt x="442" y="201"/>
                  </a:lnTo>
                  <a:lnTo>
                    <a:pt x="442" y="208"/>
                  </a:lnTo>
                  <a:lnTo>
                    <a:pt x="442" y="214"/>
                  </a:lnTo>
                  <a:lnTo>
                    <a:pt x="442" y="219"/>
                  </a:lnTo>
                  <a:lnTo>
                    <a:pt x="442" y="225"/>
                  </a:lnTo>
                  <a:lnTo>
                    <a:pt x="442" y="232"/>
                  </a:lnTo>
                  <a:lnTo>
                    <a:pt x="442" y="237"/>
                  </a:lnTo>
                  <a:lnTo>
                    <a:pt x="442" y="249"/>
                  </a:lnTo>
                  <a:lnTo>
                    <a:pt x="442" y="255"/>
                  </a:lnTo>
                  <a:lnTo>
                    <a:pt x="442" y="261"/>
                  </a:lnTo>
                  <a:lnTo>
                    <a:pt x="442" y="267"/>
                  </a:lnTo>
                  <a:lnTo>
                    <a:pt x="442" y="273"/>
                  </a:lnTo>
                  <a:lnTo>
                    <a:pt x="436" y="273"/>
                  </a:lnTo>
                  <a:lnTo>
                    <a:pt x="436" y="278"/>
                  </a:lnTo>
                  <a:lnTo>
                    <a:pt x="436" y="273"/>
                  </a:lnTo>
                  <a:lnTo>
                    <a:pt x="436" y="278"/>
                  </a:lnTo>
                  <a:lnTo>
                    <a:pt x="436" y="284"/>
                  </a:lnTo>
                  <a:lnTo>
                    <a:pt x="436" y="291"/>
                  </a:lnTo>
                  <a:lnTo>
                    <a:pt x="436" y="284"/>
                  </a:lnTo>
                  <a:lnTo>
                    <a:pt x="431" y="291"/>
                  </a:lnTo>
                  <a:lnTo>
                    <a:pt x="436" y="291"/>
                  </a:lnTo>
                  <a:lnTo>
                    <a:pt x="431" y="291"/>
                  </a:lnTo>
                  <a:lnTo>
                    <a:pt x="431" y="296"/>
                  </a:lnTo>
                  <a:lnTo>
                    <a:pt x="431" y="291"/>
                  </a:lnTo>
                  <a:lnTo>
                    <a:pt x="431" y="296"/>
                  </a:lnTo>
                  <a:lnTo>
                    <a:pt x="425" y="296"/>
                  </a:lnTo>
                  <a:lnTo>
                    <a:pt x="425" y="302"/>
                  </a:lnTo>
                  <a:lnTo>
                    <a:pt x="425" y="309"/>
                  </a:lnTo>
                  <a:lnTo>
                    <a:pt x="431" y="309"/>
                  </a:lnTo>
                  <a:lnTo>
                    <a:pt x="436" y="309"/>
                  </a:lnTo>
                  <a:lnTo>
                    <a:pt x="442" y="309"/>
                  </a:lnTo>
                  <a:lnTo>
                    <a:pt x="449" y="302"/>
                  </a:lnTo>
                  <a:lnTo>
                    <a:pt x="454" y="302"/>
                  </a:lnTo>
                  <a:lnTo>
                    <a:pt x="460" y="302"/>
                  </a:lnTo>
                  <a:lnTo>
                    <a:pt x="467" y="302"/>
                  </a:lnTo>
                  <a:lnTo>
                    <a:pt x="472" y="302"/>
                  </a:lnTo>
                  <a:lnTo>
                    <a:pt x="478" y="302"/>
                  </a:lnTo>
                  <a:lnTo>
                    <a:pt x="483" y="302"/>
                  </a:lnTo>
                  <a:lnTo>
                    <a:pt x="490" y="302"/>
                  </a:lnTo>
                  <a:lnTo>
                    <a:pt x="495" y="302"/>
                  </a:lnTo>
                  <a:lnTo>
                    <a:pt x="508" y="302"/>
                  </a:lnTo>
                  <a:lnTo>
                    <a:pt x="513" y="302"/>
                  </a:lnTo>
                  <a:lnTo>
                    <a:pt x="525" y="302"/>
                  </a:lnTo>
                  <a:lnTo>
                    <a:pt x="531" y="302"/>
                  </a:lnTo>
                  <a:lnTo>
                    <a:pt x="537" y="302"/>
                  </a:lnTo>
                  <a:lnTo>
                    <a:pt x="542" y="302"/>
                  </a:lnTo>
                  <a:lnTo>
                    <a:pt x="549" y="302"/>
                  </a:lnTo>
                  <a:lnTo>
                    <a:pt x="555" y="302"/>
                  </a:lnTo>
                  <a:lnTo>
                    <a:pt x="560" y="302"/>
                  </a:lnTo>
                  <a:lnTo>
                    <a:pt x="566" y="302"/>
                  </a:lnTo>
                  <a:lnTo>
                    <a:pt x="572" y="302"/>
                  </a:lnTo>
                  <a:lnTo>
                    <a:pt x="578" y="302"/>
                  </a:lnTo>
                  <a:lnTo>
                    <a:pt x="584" y="302"/>
                  </a:lnTo>
                  <a:lnTo>
                    <a:pt x="590" y="302"/>
                  </a:lnTo>
                  <a:lnTo>
                    <a:pt x="596" y="302"/>
                  </a:lnTo>
                  <a:lnTo>
                    <a:pt x="601" y="302"/>
                  </a:lnTo>
                  <a:lnTo>
                    <a:pt x="607" y="302"/>
                  </a:lnTo>
                  <a:lnTo>
                    <a:pt x="614" y="302"/>
                  </a:lnTo>
                  <a:lnTo>
                    <a:pt x="619" y="302"/>
                  </a:lnTo>
                  <a:lnTo>
                    <a:pt x="625" y="302"/>
                  </a:lnTo>
                  <a:lnTo>
                    <a:pt x="632" y="302"/>
                  </a:lnTo>
                  <a:lnTo>
                    <a:pt x="637" y="302"/>
                  </a:lnTo>
                  <a:close/>
                </a:path>
              </a:pathLst>
            </a:custGeom>
            <a:solidFill>
              <a:schemeClr val="accent4">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0" name="Freeform 62">
              <a:extLst>
                <a:ext uri="{FF2B5EF4-FFF2-40B4-BE49-F238E27FC236}">
                  <a16:creationId xmlns:a16="http://schemas.microsoft.com/office/drawing/2014/main" id="{7D2F947F-C95E-6DC5-8967-EB01F76D2843}"/>
                </a:ext>
              </a:extLst>
            </p:cNvPr>
            <p:cNvSpPr>
              <a:spLocks/>
            </p:cNvSpPr>
            <p:nvPr/>
          </p:nvSpPr>
          <p:spPr bwMode="auto">
            <a:xfrm>
              <a:off x="5940425" y="4484688"/>
              <a:ext cx="1028700" cy="1174750"/>
            </a:xfrm>
            <a:custGeom>
              <a:avLst/>
              <a:gdLst>
                <a:gd name="T0" fmla="*/ 648 w 648"/>
                <a:gd name="T1" fmla="*/ 332 h 740"/>
                <a:gd name="T2" fmla="*/ 648 w 648"/>
                <a:gd name="T3" fmla="*/ 397 h 740"/>
                <a:gd name="T4" fmla="*/ 648 w 648"/>
                <a:gd name="T5" fmla="*/ 450 h 740"/>
                <a:gd name="T6" fmla="*/ 648 w 648"/>
                <a:gd name="T7" fmla="*/ 497 h 740"/>
                <a:gd name="T8" fmla="*/ 648 w 648"/>
                <a:gd name="T9" fmla="*/ 545 h 740"/>
                <a:gd name="T10" fmla="*/ 637 w 648"/>
                <a:gd name="T11" fmla="*/ 598 h 740"/>
                <a:gd name="T12" fmla="*/ 584 w 648"/>
                <a:gd name="T13" fmla="*/ 598 h 740"/>
                <a:gd name="T14" fmla="*/ 537 w 648"/>
                <a:gd name="T15" fmla="*/ 598 h 740"/>
                <a:gd name="T16" fmla="*/ 483 w 648"/>
                <a:gd name="T17" fmla="*/ 598 h 740"/>
                <a:gd name="T18" fmla="*/ 454 w 648"/>
                <a:gd name="T19" fmla="*/ 604 h 740"/>
                <a:gd name="T20" fmla="*/ 413 w 648"/>
                <a:gd name="T21" fmla="*/ 616 h 740"/>
                <a:gd name="T22" fmla="*/ 419 w 648"/>
                <a:gd name="T23" fmla="*/ 669 h 740"/>
                <a:gd name="T24" fmla="*/ 419 w 648"/>
                <a:gd name="T25" fmla="*/ 723 h 740"/>
                <a:gd name="T26" fmla="*/ 390 w 648"/>
                <a:gd name="T27" fmla="*/ 740 h 740"/>
                <a:gd name="T28" fmla="*/ 343 w 648"/>
                <a:gd name="T29" fmla="*/ 740 h 740"/>
                <a:gd name="T30" fmla="*/ 295 w 648"/>
                <a:gd name="T31" fmla="*/ 740 h 740"/>
                <a:gd name="T32" fmla="*/ 248 w 648"/>
                <a:gd name="T33" fmla="*/ 740 h 740"/>
                <a:gd name="T34" fmla="*/ 201 w 648"/>
                <a:gd name="T35" fmla="*/ 740 h 740"/>
                <a:gd name="T36" fmla="*/ 153 w 648"/>
                <a:gd name="T37" fmla="*/ 740 h 740"/>
                <a:gd name="T38" fmla="*/ 119 w 648"/>
                <a:gd name="T39" fmla="*/ 728 h 740"/>
                <a:gd name="T40" fmla="*/ 119 w 648"/>
                <a:gd name="T41" fmla="*/ 681 h 740"/>
                <a:gd name="T42" fmla="*/ 119 w 648"/>
                <a:gd name="T43" fmla="*/ 633 h 740"/>
                <a:gd name="T44" fmla="*/ 119 w 648"/>
                <a:gd name="T45" fmla="*/ 563 h 740"/>
                <a:gd name="T46" fmla="*/ 119 w 648"/>
                <a:gd name="T47" fmla="*/ 510 h 740"/>
                <a:gd name="T48" fmla="*/ 135 w 648"/>
                <a:gd name="T49" fmla="*/ 486 h 740"/>
                <a:gd name="T50" fmla="*/ 142 w 648"/>
                <a:gd name="T51" fmla="*/ 456 h 740"/>
                <a:gd name="T52" fmla="*/ 135 w 648"/>
                <a:gd name="T53" fmla="*/ 438 h 740"/>
                <a:gd name="T54" fmla="*/ 119 w 648"/>
                <a:gd name="T55" fmla="*/ 402 h 740"/>
                <a:gd name="T56" fmla="*/ 94 w 648"/>
                <a:gd name="T57" fmla="*/ 373 h 740"/>
                <a:gd name="T58" fmla="*/ 47 w 648"/>
                <a:gd name="T59" fmla="*/ 368 h 740"/>
                <a:gd name="T60" fmla="*/ 24 w 648"/>
                <a:gd name="T61" fmla="*/ 355 h 740"/>
                <a:gd name="T62" fmla="*/ 12 w 648"/>
                <a:gd name="T63" fmla="*/ 332 h 740"/>
                <a:gd name="T64" fmla="*/ 6 w 648"/>
                <a:gd name="T65" fmla="*/ 302 h 740"/>
                <a:gd name="T66" fmla="*/ 0 w 648"/>
                <a:gd name="T67" fmla="*/ 261 h 740"/>
                <a:gd name="T68" fmla="*/ 0 w 648"/>
                <a:gd name="T69" fmla="*/ 214 h 740"/>
                <a:gd name="T70" fmla="*/ 0 w 648"/>
                <a:gd name="T71" fmla="*/ 155 h 740"/>
                <a:gd name="T72" fmla="*/ 0 w 648"/>
                <a:gd name="T73" fmla="*/ 107 h 740"/>
                <a:gd name="T74" fmla="*/ 24 w 648"/>
                <a:gd name="T75" fmla="*/ 65 h 740"/>
                <a:gd name="T76" fmla="*/ 77 w 648"/>
                <a:gd name="T77" fmla="*/ 65 h 740"/>
                <a:gd name="T78" fmla="*/ 153 w 648"/>
                <a:gd name="T79" fmla="*/ 65 h 740"/>
                <a:gd name="T80" fmla="*/ 207 w 648"/>
                <a:gd name="T81" fmla="*/ 65 h 740"/>
                <a:gd name="T82" fmla="*/ 260 w 648"/>
                <a:gd name="T83" fmla="*/ 65 h 740"/>
                <a:gd name="T84" fmla="*/ 289 w 648"/>
                <a:gd name="T85" fmla="*/ 36 h 740"/>
                <a:gd name="T86" fmla="*/ 302 w 648"/>
                <a:gd name="T87" fmla="*/ 6 h 740"/>
                <a:gd name="T88" fmla="*/ 354 w 648"/>
                <a:gd name="T89" fmla="*/ 0 h 740"/>
                <a:gd name="T90" fmla="*/ 354 w 648"/>
                <a:gd name="T91" fmla="*/ 54 h 740"/>
                <a:gd name="T92" fmla="*/ 390 w 648"/>
                <a:gd name="T93" fmla="*/ 65 h 740"/>
                <a:gd name="T94" fmla="*/ 425 w 648"/>
                <a:gd name="T95" fmla="*/ 78 h 740"/>
                <a:gd name="T96" fmla="*/ 425 w 648"/>
                <a:gd name="T97" fmla="*/ 124 h 740"/>
                <a:gd name="T98" fmla="*/ 419 w 648"/>
                <a:gd name="T99" fmla="*/ 155 h 740"/>
                <a:gd name="T100" fmla="*/ 425 w 648"/>
                <a:gd name="T101" fmla="*/ 184 h 740"/>
                <a:gd name="T102" fmla="*/ 442 w 648"/>
                <a:gd name="T103" fmla="*/ 225 h 740"/>
                <a:gd name="T104" fmla="*/ 436 w 648"/>
                <a:gd name="T105" fmla="*/ 273 h 740"/>
                <a:gd name="T106" fmla="*/ 436 w 648"/>
                <a:gd name="T107" fmla="*/ 291 h 740"/>
                <a:gd name="T108" fmla="*/ 431 w 648"/>
                <a:gd name="T109" fmla="*/ 309 h 740"/>
                <a:gd name="T110" fmla="*/ 478 w 648"/>
                <a:gd name="T111" fmla="*/ 302 h 740"/>
                <a:gd name="T112" fmla="*/ 537 w 648"/>
                <a:gd name="T113" fmla="*/ 302 h 740"/>
                <a:gd name="T114" fmla="*/ 584 w 648"/>
                <a:gd name="T115" fmla="*/ 302 h 740"/>
                <a:gd name="T116" fmla="*/ 632 w 648"/>
                <a:gd name="T117" fmla="*/ 302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48" h="740">
                  <a:moveTo>
                    <a:pt x="637" y="302"/>
                  </a:moveTo>
                  <a:lnTo>
                    <a:pt x="643" y="302"/>
                  </a:lnTo>
                  <a:lnTo>
                    <a:pt x="648" y="302"/>
                  </a:lnTo>
                  <a:lnTo>
                    <a:pt x="648" y="309"/>
                  </a:lnTo>
                  <a:lnTo>
                    <a:pt x="648" y="314"/>
                  </a:lnTo>
                  <a:lnTo>
                    <a:pt x="648" y="320"/>
                  </a:lnTo>
                  <a:lnTo>
                    <a:pt x="648" y="326"/>
                  </a:lnTo>
                  <a:lnTo>
                    <a:pt x="648" y="332"/>
                  </a:lnTo>
                  <a:lnTo>
                    <a:pt x="648" y="343"/>
                  </a:lnTo>
                  <a:lnTo>
                    <a:pt x="648" y="350"/>
                  </a:lnTo>
                  <a:lnTo>
                    <a:pt x="648" y="361"/>
                  </a:lnTo>
                  <a:lnTo>
                    <a:pt x="648" y="373"/>
                  </a:lnTo>
                  <a:lnTo>
                    <a:pt x="648" y="379"/>
                  </a:lnTo>
                  <a:lnTo>
                    <a:pt x="648" y="386"/>
                  </a:lnTo>
                  <a:lnTo>
                    <a:pt x="648" y="391"/>
                  </a:lnTo>
                  <a:lnTo>
                    <a:pt x="648" y="397"/>
                  </a:lnTo>
                  <a:lnTo>
                    <a:pt x="648" y="402"/>
                  </a:lnTo>
                  <a:lnTo>
                    <a:pt x="648" y="409"/>
                  </a:lnTo>
                  <a:lnTo>
                    <a:pt x="648" y="420"/>
                  </a:lnTo>
                  <a:lnTo>
                    <a:pt x="648" y="427"/>
                  </a:lnTo>
                  <a:lnTo>
                    <a:pt x="648" y="432"/>
                  </a:lnTo>
                  <a:lnTo>
                    <a:pt x="648" y="438"/>
                  </a:lnTo>
                  <a:lnTo>
                    <a:pt x="648" y="445"/>
                  </a:lnTo>
                  <a:lnTo>
                    <a:pt x="648" y="450"/>
                  </a:lnTo>
                  <a:lnTo>
                    <a:pt x="648" y="456"/>
                  </a:lnTo>
                  <a:lnTo>
                    <a:pt x="648" y="461"/>
                  </a:lnTo>
                  <a:lnTo>
                    <a:pt x="648" y="468"/>
                  </a:lnTo>
                  <a:lnTo>
                    <a:pt x="648" y="474"/>
                  </a:lnTo>
                  <a:lnTo>
                    <a:pt x="648" y="479"/>
                  </a:lnTo>
                  <a:lnTo>
                    <a:pt x="648" y="486"/>
                  </a:lnTo>
                  <a:lnTo>
                    <a:pt x="648" y="492"/>
                  </a:lnTo>
                  <a:lnTo>
                    <a:pt x="648" y="497"/>
                  </a:lnTo>
                  <a:lnTo>
                    <a:pt x="648" y="504"/>
                  </a:lnTo>
                  <a:lnTo>
                    <a:pt x="648" y="510"/>
                  </a:lnTo>
                  <a:lnTo>
                    <a:pt x="648" y="515"/>
                  </a:lnTo>
                  <a:lnTo>
                    <a:pt x="648" y="521"/>
                  </a:lnTo>
                  <a:lnTo>
                    <a:pt x="648" y="527"/>
                  </a:lnTo>
                  <a:lnTo>
                    <a:pt x="648" y="533"/>
                  </a:lnTo>
                  <a:lnTo>
                    <a:pt x="648" y="538"/>
                  </a:lnTo>
                  <a:lnTo>
                    <a:pt x="648" y="545"/>
                  </a:lnTo>
                  <a:lnTo>
                    <a:pt x="648" y="556"/>
                  </a:lnTo>
                  <a:lnTo>
                    <a:pt x="648" y="563"/>
                  </a:lnTo>
                  <a:lnTo>
                    <a:pt x="648" y="569"/>
                  </a:lnTo>
                  <a:lnTo>
                    <a:pt x="648" y="574"/>
                  </a:lnTo>
                  <a:lnTo>
                    <a:pt x="648" y="580"/>
                  </a:lnTo>
                  <a:lnTo>
                    <a:pt x="648" y="586"/>
                  </a:lnTo>
                  <a:lnTo>
                    <a:pt x="648" y="598"/>
                  </a:lnTo>
                  <a:lnTo>
                    <a:pt x="637" y="598"/>
                  </a:lnTo>
                  <a:lnTo>
                    <a:pt x="632" y="598"/>
                  </a:lnTo>
                  <a:lnTo>
                    <a:pt x="619" y="598"/>
                  </a:lnTo>
                  <a:lnTo>
                    <a:pt x="614" y="598"/>
                  </a:lnTo>
                  <a:lnTo>
                    <a:pt x="607" y="598"/>
                  </a:lnTo>
                  <a:lnTo>
                    <a:pt x="601" y="598"/>
                  </a:lnTo>
                  <a:lnTo>
                    <a:pt x="596" y="598"/>
                  </a:lnTo>
                  <a:lnTo>
                    <a:pt x="590" y="598"/>
                  </a:lnTo>
                  <a:lnTo>
                    <a:pt x="584" y="598"/>
                  </a:lnTo>
                  <a:lnTo>
                    <a:pt x="578" y="598"/>
                  </a:lnTo>
                  <a:lnTo>
                    <a:pt x="572" y="598"/>
                  </a:lnTo>
                  <a:lnTo>
                    <a:pt x="566" y="598"/>
                  </a:lnTo>
                  <a:lnTo>
                    <a:pt x="560" y="598"/>
                  </a:lnTo>
                  <a:lnTo>
                    <a:pt x="555" y="598"/>
                  </a:lnTo>
                  <a:lnTo>
                    <a:pt x="549" y="598"/>
                  </a:lnTo>
                  <a:lnTo>
                    <a:pt x="542" y="598"/>
                  </a:lnTo>
                  <a:lnTo>
                    <a:pt x="537" y="598"/>
                  </a:lnTo>
                  <a:lnTo>
                    <a:pt x="531" y="598"/>
                  </a:lnTo>
                  <a:lnTo>
                    <a:pt x="519" y="598"/>
                  </a:lnTo>
                  <a:lnTo>
                    <a:pt x="513" y="598"/>
                  </a:lnTo>
                  <a:lnTo>
                    <a:pt x="508" y="598"/>
                  </a:lnTo>
                  <a:lnTo>
                    <a:pt x="501" y="598"/>
                  </a:lnTo>
                  <a:lnTo>
                    <a:pt x="495" y="598"/>
                  </a:lnTo>
                  <a:lnTo>
                    <a:pt x="490" y="598"/>
                  </a:lnTo>
                  <a:lnTo>
                    <a:pt x="483" y="598"/>
                  </a:lnTo>
                  <a:lnTo>
                    <a:pt x="478" y="598"/>
                  </a:lnTo>
                  <a:lnTo>
                    <a:pt x="472" y="598"/>
                  </a:lnTo>
                  <a:lnTo>
                    <a:pt x="467" y="598"/>
                  </a:lnTo>
                  <a:lnTo>
                    <a:pt x="460" y="598"/>
                  </a:lnTo>
                  <a:lnTo>
                    <a:pt x="460" y="604"/>
                  </a:lnTo>
                  <a:lnTo>
                    <a:pt x="460" y="610"/>
                  </a:lnTo>
                  <a:lnTo>
                    <a:pt x="454" y="610"/>
                  </a:lnTo>
                  <a:lnTo>
                    <a:pt x="454" y="604"/>
                  </a:lnTo>
                  <a:lnTo>
                    <a:pt x="449" y="604"/>
                  </a:lnTo>
                  <a:lnTo>
                    <a:pt x="442" y="604"/>
                  </a:lnTo>
                  <a:lnTo>
                    <a:pt x="436" y="604"/>
                  </a:lnTo>
                  <a:lnTo>
                    <a:pt x="431" y="604"/>
                  </a:lnTo>
                  <a:lnTo>
                    <a:pt x="419" y="604"/>
                  </a:lnTo>
                  <a:lnTo>
                    <a:pt x="413" y="604"/>
                  </a:lnTo>
                  <a:lnTo>
                    <a:pt x="413" y="610"/>
                  </a:lnTo>
                  <a:lnTo>
                    <a:pt x="413" y="616"/>
                  </a:lnTo>
                  <a:lnTo>
                    <a:pt x="413" y="622"/>
                  </a:lnTo>
                  <a:lnTo>
                    <a:pt x="413" y="628"/>
                  </a:lnTo>
                  <a:lnTo>
                    <a:pt x="413" y="639"/>
                  </a:lnTo>
                  <a:lnTo>
                    <a:pt x="413" y="646"/>
                  </a:lnTo>
                  <a:lnTo>
                    <a:pt x="413" y="651"/>
                  </a:lnTo>
                  <a:lnTo>
                    <a:pt x="413" y="657"/>
                  </a:lnTo>
                  <a:lnTo>
                    <a:pt x="419" y="663"/>
                  </a:lnTo>
                  <a:lnTo>
                    <a:pt x="419" y="669"/>
                  </a:lnTo>
                  <a:lnTo>
                    <a:pt x="419" y="675"/>
                  </a:lnTo>
                  <a:lnTo>
                    <a:pt x="419" y="681"/>
                  </a:lnTo>
                  <a:lnTo>
                    <a:pt x="419" y="687"/>
                  </a:lnTo>
                  <a:lnTo>
                    <a:pt x="419" y="692"/>
                  </a:lnTo>
                  <a:lnTo>
                    <a:pt x="419" y="705"/>
                  </a:lnTo>
                  <a:lnTo>
                    <a:pt x="419" y="710"/>
                  </a:lnTo>
                  <a:lnTo>
                    <a:pt x="419" y="716"/>
                  </a:lnTo>
                  <a:lnTo>
                    <a:pt x="419" y="723"/>
                  </a:lnTo>
                  <a:lnTo>
                    <a:pt x="419" y="728"/>
                  </a:lnTo>
                  <a:lnTo>
                    <a:pt x="419" y="734"/>
                  </a:lnTo>
                  <a:lnTo>
                    <a:pt x="419" y="740"/>
                  </a:lnTo>
                  <a:lnTo>
                    <a:pt x="413" y="740"/>
                  </a:lnTo>
                  <a:lnTo>
                    <a:pt x="407" y="740"/>
                  </a:lnTo>
                  <a:lnTo>
                    <a:pt x="401" y="740"/>
                  </a:lnTo>
                  <a:lnTo>
                    <a:pt x="395" y="740"/>
                  </a:lnTo>
                  <a:lnTo>
                    <a:pt x="390" y="740"/>
                  </a:lnTo>
                  <a:lnTo>
                    <a:pt x="384" y="740"/>
                  </a:lnTo>
                  <a:lnTo>
                    <a:pt x="377" y="740"/>
                  </a:lnTo>
                  <a:lnTo>
                    <a:pt x="372" y="740"/>
                  </a:lnTo>
                  <a:lnTo>
                    <a:pt x="366" y="740"/>
                  </a:lnTo>
                  <a:lnTo>
                    <a:pt x="359" y="740"/>
                  </a:lnTo>
                  <a:lnTo>
                    <a:pt x="354" y="740"/>
                  </a:lnTo>
                  <a:lnTo>
                    <a:pt x="348" y="740"/>
                  </a:lnTo>
                  <a:lnTo>
                    <a:pt x="343" y="740"/>
                  </a:lnTo>
                  <a:lnTo>
                    <a:pt x="336" y="740"/>
                  </a:lnTo>
                  <a:lnTo>
                    <a:pt x="330" y="740"/>
                  </a:lnTo>
                  <a:lnTo>
                    <a:pt x="325" y="740"/>
                  </a:lnTo>
                  <a:lnTo>
                    <a:pt x="318" y="740"/>
                  </a:lnTo>
                  <a:lnTo>
                    <a:pt x="313" y="740"/>
                  </a:lnTo>
                  <a:lnTo>
                    <a:pt x="307" y="740"/>
                  </a:lnTo>
                  <a:lnTo>
                    <a:pt x="302" y="740"/>
                  </a:lnTo>
                  <a:lnTo>
                    <a:pt x="295" y="740"/>
                  </a:lnTo>
                  <a:lnTo>
                    <a:pt x="289" y="740"/>
                  </a:lnTo>
                  <a:lnTo>
                    <a:pt x="284" y="740"/>
                  </a:lnTo>
                  <a:lnTo>
                    <a:pt x="277" y="740"/>
                  </a:lnTo>
                  <a:lnTo>
                    <a:pt x="271" y="740"/>
                  </a:lnTo>
                  <a:lnTo>
                    <a:pt x="266" y="740"/>
                  </a:lnTo>
                  <a:lnTo>
                    <a:pt x="260" y="740"/>
                  </a:lnTo>
                  <a:lnTo>
                    <a:pt x="253" y="740"/>
                  </a:lnTo>
                  <a:lnTo>
                    <a:pt x="248" y="740"/>
                  </a:lnTo>
                  <a:lnTo>
                    <a:pt x="242" y="740"/>
                  </a:lnTo>
                  <a:lnTo>
                    <a:pt x="236" y="740"/>
                  </a:lnTo>
                  <a:lnTo>
                    <a:pt x="230" y="740"/>
                  </a:lnTo>
                  <a:lnTo>
                    <a:pt x="225" y="740"/>
                  </a:lnTo>
                  <a:lnTo>
                    <a:pt x="219" y="740"/>
                  </a:lnTo>
                  <a:lnTo>
                    <a:pt x="212" y="740"/>
                  </a:lnTo>
                  <a:lnTo>
                    <a:pt x="207" y="740"/>
                  </a:lnTo>
                  <a:lnTo>
                    <a:pt x="201" y="740"/>
                  </a:lnTo>
                  <a:lnTo>
                    <a:pt x="194" y="740"/>
                  </a:lnTo>
                  <a:lnTo>
                    <a:pt x="189" y="740"/>
                  </a:lnTo>
                  <a:lnTo>
                    <a:pt x="183" y="740"/>
                  </a:lnTo>
                  <a:lnTo>
                    <a:pt x="177" y="740"/>
                  </a:lnTo>
                  <a:lnTo>
                    <a:pt x="171" y="740"/>
                  </a:lnTo>
                  <a:lnTo>
                    <a:pt x="165" y="740"/>
                  </a:lnTo>
                  <a:lnTo>
                    <a:pt x="160" y="740"/>
                  </a:lnTo>
                  <a:lnTo>
                    <a:pt x="153" y="740"/>
                  </a:lnTo>
                  <a:lnTo>
                    <a:pt x="148" y="740"/>
                  </a:lnTo>
                  <a:lnTo>
                    <a:pt x="142" y="740"/>
                  </a:lnTo>
                  <a:lnTo>
                    <a:pt x="135" y="740"/>
                  </a:lnTo>
                  <a:lnTo>
                    <a:pt x="130" y="740"/>
                  </a:lnTo>
                  <a:lnTo>
                    <a:pt x="124" y="740"/>
                  </a:lnTo>
                  <a:lnTo>
                    <a:pt x="124" y="734"/>
                  </a:lnTo>
                  <a:lnTo>
                    <a:pt x="119" y="734"/>
                  </a:lnTo>
                  <a:lnTo>
                    <a:pt x="119" y="728"/>
                  </a:lnTo>
                  <a:lnTo>
                    <a:pt x="119" y="723"/>
                  </a:lnTo>
                  <a:lnTo>
                    <a:pt x="119" y="716"/>
                  </a:lnTo>
                  <a:lnTo>
                    <a:pt x="119" y="710"/>
                  </a:lnTo>
                  <a:lnTo>
                    <a:pt x="119" y="705"/>
                  </a:lnTo>
                  <a:lnTo>
                    <a:pt x="119" y="698"/>
                  </a:lnTo>
                  <a:lnTo>
                    <a:pt x="119" y="692"/>
                  </a:lnTo>
                  <a:lnTo>
                    <a:pt x="119" y="687"/>
                  </a:lnTo>
                  <a:lnTo>
                    <a:pt x="119" y="681"/>
                  </a:lnTo>
                  <a:lnTo>
                    <a:pt x="119" y="675"/>
                  </a:lnTo>
                  <a:lnTo>
                    <a:pt x="119" y="669"/>
                  </a:lnTo>
                  <a:lnTo>
                    <a:pt x="119" y="663"/>
                  </a:lnTo>
                  <a:lnTo>
                    <a:pt x="119" y="657"/>
                  </a:lnTo>
                  <a:lnTo>
                    <a:pt x="119" y="651"/>
                  </a:lnTo>
                  <a:lnTo>
                    <a:pt x="119" y="646"/>
                  </a:lnTo>
                  <a:lnTo>
                    <a:pt x="119" y="639"/>
                  </a:lnTo>
                  <a:lnTo>
                    <a:pt x="119" y="633"/>
                  </a:lnTo>
                  <a:lnTo>
                    <a:pt x="119" y="622"/>
                  </a:lnTo>
                  <a:lnTo>
                    <a:pt x="119" y="610"/>
                  </a:lnTo>
                  <a:lnTo>
                    <a:pt x="119" y="604"/>
                  </a:lnTo>
                  <a:lnTo>
                    <a:pt x="119" y="598"/>
                  </a:lnTo>
                  <a:lnTo>
                    <a:pt x="119" y="586"/>
                  </a:lnTo>
                  <a:lnTo>
                    <a:pt x="119" y="580"/>
                  </a:lnTo>
                  <a:lnTo>
                    <a:pt x="119" y="569"/>
                  </a:lnTo>
                  <a:lnTo>
                    <a:pt x="119" y="563"/>
                  </a:lnTo>
                  <a:lnTo>
                    <a:pt x="119" y="556"/>
                  </a:lnTo>
                  <a:lnTo>
                    <a:pt x="119" y="551"/>
                  </a:lnTo>
                  <a:lnTo>
                    <a:pt x="119" y="545"/>
                  </a:lnTo>
                  <a:lnTo>
                    <a:pt x="119" y="538"/>
                  </a:lnTo>
                  <a:lnTo>
                    <a:pt x="119" y="533"/>
                  </a:lnTo>
                  <a:lnTo>
                    <a:pt x="119" y="527"/>
                  </a:lnTo>
                  <a:lnTo>
                    <a:pt x="119" y="515"/>
                  </a:lnTo>
                  <a:lnTo>
                    <a:pt x="119" y="510"/>
                  </a:lnTo>
                  <a:lnTo>
                    <a:pt x="119" y="497"/>
                  </a:lnTo>
                  <a:lnTo>
                    <a:pt x="119" y="492"/>
                  </a:lnTo>
                  <a:lnTo>
                    <a:pt x="124" y="492"/>
                  </a:lnTo>
                  <a:lnTo>
                    <a:pt x="130" y="492"/>
                  </a:lnTo>
                  <a:lnTo>
                    <a:pt x="130" y="486"/>
                  </a:lnTo>
                  <a:lnTo>
                    <a:pt x="130" y="479"/>
                  </a:lnTo>
                  <a:lnTo>
                    <a:pt x="135" y="479"/>
                  </a:lnTo>
                  <a:lnTo>
                    <a:pt x="135" y="486"/>
                  </a:lnTo>
                  <a:lnTo>
                    <a:pt x="135" y="479"/>
                  </a:lnTo>
                  <a:lnTo>
                    <a:pt x="135" y="474"/>
                  </a:lnTo>
                  <a:lnTo>
                    <a:pt x="135" y="468"/>
                  </a:lnTo>
                  <a:lnTo>
                    <a:pt x="135" y="461"/>
                  </a:lnTo>
                  <a:lnTo>
                    <a:pt x="135" y="468"/>
                  </a:lnTo>
                  <a:lnTo>
                    <a:pt x="135" y="461"/>
                  </a:lnTo>
                  <a:lnTo>
                    <a:pt x="142" y="461"/>
                  </a:lnTo>
                  <a:lnTo>
                    <a:pt x="142" y="456"/>
                  </a:lnTo>
                  <a:lnTo>
                    <a:pt x="142" y="450"/>
                  </a:lnTo>
                  <a:lnTo>
                    <a:pt x="135" y="450"/>
                  </a:lnTo>
                  <a:lnTo>
                    <a:pt x="142" y="450"/>
                  </a:lnTo>
                  <a:lnTo>
                    <a:pt x="135" y="450"/>
                  </a:lnTo>
                  <a:lnTo>
                    <a:pt x="135" y="445"/>
                  </a:lnTo>
                  <a:lnTo>
                    <a:pt x="142" y="445"/>
                  </a:lnTo>
                  <a:lnTo>
                    <a:pt x="135" y="445"/>
                  </a:lnTo>
                  <a:lnTo>
                    <a:pt x="135" y="438"/>
                  </a:lnTo>
                  <a:lnTo>
                    <a:pt x="135" y="432"/>
                  </a:lnTo>
                  <a:lnTo>
                    <a:pt x="124" y="432"/>
                  </a:lnTo>
                  <a:lnTo>
                    <a:pt x="119" y="432"/>
                  </a:lnTo>
                  <a:lnTo>
                    <a:pt x="119" y="427"/>
                  </a:lnTo>
                  <a:lnTo>
                    <a:pt x="119" y="420"/>
                  </a:lnTo>
                  <a:lnTo>
                    <a:pt x="119" y="415"/>
                  </a:lnTo>
                  <a:lnTo>
                    <a:pt x="119" y="409"/>
                  </a:lnTo>
                  <a:lnTo>
                    <a:pt x="119" y="402"/>
                  </a:lnTo>
                  <a:lnTo>
                    <a:pt x="119" y="397"/>
                  </a:lnTo>
                  <a:lnTo>
                    <a:pt x="119" y="391"/>
                  </a:lnTo>
                  <a:lnTo>
                    <a:pt x="119" y="386"/>
                  </a:lnTo>
                  <a:lnTo>
                    <a:pt x="119" y="373"/>
                  </a:lnTo>
                  <a:lnTo>
                    <a:pt x="112" y="373"/>
                  </a:lnTo>
                  <a:lnTo>
                    <a:pt x="106" y="373"/>
                  </a:lnTo>
                  <a:lnTo>
                    <a:pt x="101" y="373"/>
                  </a:lnTo>
                  <a:lnTo>
                    <a:pt x="94" y="373"/>
                  </a:lnTo>
                  <a:lnTo>
                    <a:pt x="89" y="373"/>
                  </a:lnTo>
                  <a:lnTo>
                    <a:pt x="83" y="373"/>
                  </a:lnTo>
                  <a:lnTo>
                    <a:pt x="77" y="373"/>
                  </a:lnTo>
                  <a:lnTo>
                    <a:pt x="71" y="373"/>
                  </a:lnTo>
                  <a:lnTo>
                    <a:pt x="65" y="373"/>
                  </a:lnTo>
                  <a:lnTo>
                    <a:pt x="60" y="373"/>
                  </a:lnTo>
                  <a:lnTo>
                    <a:pt x="53" y="368"/>
                  </a:lnTo>
                  <a:lnTo>
                    <a:pt x="47" y="368"/>
                  </a:lnTo>
                  <a:lnTo>
                    <a:pt x="42" y="368"/>
                  </a:lnTo>
                  <a:lnTo>
                    <a:pt x="36" y="368"/>
                  </a:lnTo>
                  <a:lnTo>
                    <a:pt x="36" y="361"/>
                  </a:lnTo>
                  <a:lnTo>
                    <a:pt x="29" y="361"/>
                  </a:lnTo>
                  <a:lnTo>
                    <a:pt x="24" y="361"/>
                  </a:lnTo>
                  <a:lnTo>
                    <a:pt x="29" y="361"/>
                  </a:lnTo>
                  <a:lnTo>
                    <a:pt x="29" y="355"/>
                  </a:lnTo>
                  <a:lnTo>
                    <a:pt x="24" y="355"/>
                  </a:lnTo>
                  <a:lnTo>
                    <a:pt x="24" y="350"/>
                  </a:lnTo>
                  <a:lnTo>
                    <a:pt x="24" y="343"/>
                  </a:lnTo>
                  <a:lnTo>
                    <a:pt x="18" y="343"/>
                  </a:lnTo>
                  <a:lnTo>
                    <a:pt x="18" y="338"/>
                  </a:lnTo>
                  <a:lnTo>
                    <a:pt x="18" y="343"/>
                  </a:lnTo>
                  <a:lnTo>
                    <a:pt x="18" y="338"/>
                  </a:lnTo>
                  <a:lnTo>
                    <a:pt x="18" y="332"/>
                  </a:lnTo>
                  <a:lnTo>
                    <a:pt x="12" y="332"/>
                  </a:lnTo>
                  <a:lnTo>
                    <a:pt x="12" y="326"/>
                  </a:lnTo>
                  <a:lnTo>
                    <a:pt x="12" y="320"/>
                  </a:lnTo>
                  <a:lnTo>
                    <a:pt x="6" y="320"/>
                  </a:lnTo>
                  <a:lnTo>
                    <a:pt x="6" y="314"/>
                  </a:lnTo>
                  <a:lnTo>
                    <a:pt x="6" y="309"/>
                  </a:lnTo>
                  <a:lnTo>
                    <a:pt x="6" y="302"/>
                  </a:lnTo>
                  <a:lnTo>
                    <a:pt x="6" y="309"/>
                  </a:lnTo>
                  <a:lnTo>
                    <a:pt x="6" y="302"/>
                  </a:lnTo>
                  <a:lnTo>
                    <a:pt x="0" y="302"/>
                  </a:lnTo>
                  <a:lnTo>
                    <a:pt x="0" y="296"/>
                  </a:lnTo>
                  <a:lnTo>
                    <a:pt x="0" y="291"/>
                  </a:lnTo>
                  <a:lnTo>
                    <a:pt x="0" y="284"/>
                  </a:lnTo>
                  <a:lnTo>
                    <a:pt x="0" y="278"/>
                  </a:lnTo>
                  <a:lnTo>
                    <a:pt x="0" y="273"/>
                  </a:lnTo>
                  <a:lnTo>
                    <a:pt x="0" y="267"/>
                  </a:lnTo>
                  <a:lnTo>
                    <a:pt x="0" y="261"/>
                  </a:lnTo>
                  <a:lnTo>
                    <a:pt x="0" y="255"/>
                  </a:lnTo>
                  <a:lnTo>
                    <a:pt x="0" y="249"/>
                  </a:lnTo>
                  <a:lnTo>
                    <a:pt x="0" y="243"/>
                  </a:lnTo>
                  <a:lnTo>
                    <a:pt x="0" y="237"/>
                  </a:lnTo>
                  <a:lnTo>
                    <a:pt x="0" y="232"/>
                  </a:lnTo>
                  <a:lnTo>
                    <a:pt x="0" y="225"/>
                  </a:lnTo>
                  <a:lnTo>
                    <a:pt x="0" y="219"/>
                  </a:lnTo>
                  <a:lnTo>
                    <a:pt x="0" y="214"/>
                  </a:lnTo>
                  <a:lnTo>
                    <a:pt x="0" y="201"/>
                  </a:lnTo>
                  <a:lnTo>
                    <a:pt x="0" y="190"/>
                  </a:lnTo>
                  <a:lnTo>
                    <a:pt x="0" y="184"/>
                  </a:lnTo>
                  <a:lnTo>
                    <a:pt x="0" y="178"/>
                  </a:lnTo>
                  <a:lnTo>
                    <a:pt x="0" y="172"/>
                  </a:lnTo>
                  <a:lnTo>
                    <a:pt x="0" y="166"/>
                  </a:lnTo>
                  <a:lnTo>
                    <a:pt x="0" y="160"/>
                  </a:lnTo>
                  <a:lnTo>
                    <a:pt x="0" y="155"/>
                  </a:lnTo>
                  <a:lnTo>
                    <a:pt x="0" y="149"/>
                  </a:lnTo>
                  <a:lnTo>
                    <a:pt x="0" y="142"/>
                  </a:lnTo>
                  <a:lnTo>
                    <a:pt x="0" y="137"/>
                  </a:lnTo>
                  <a:lnTo>
                    <a:pt x="0" y="131"/>
                  </a:lnTo>
                  <a:lnTo>
                    <a:pt x="0" y="124"/>
                  </a:lnTo>
                  <a:lnTo>
                    <a:pt x="0" y="119"/>
                  </a:lnTo>
                  <a:lnTo>
                    <a:pt x="0" y="113"/>
                  </a:lnTo>
                  <a:lnTo>
                    <a:pt x="0" y="107"/>
                  </a:lnTo>
                  <a:lnTo>
                    <a:pt x="0" y="101"/>
                  </a:lnTo>
                  <a:lnTo>
                    <a:pt x="0" y="95"/>
                  </a:lnTo>
                  <a:lnTo>
                    <a:pt x="0" y="90"/>
                  </a:lnTo>
                  <a:lnTo>
                    <a:pt x="0" y="72"/>
                  </a:lnTo>
                  <a:lnTo>
                    <a:pt x="0" y="65"/>
                  </a:lnTo>
                  <a:lnTo>
                    <a:pt x="12" y="65"/>
                  </a:lnTo>
                  <a:lnTo>
                    <a:pt x="18" y="65"/>
                  </a:lnTo>
                  <a:lnTo>
                    <a:pt x="24" y="65"/>
                  </a:lnTo>
                  <a:lnTo>
                    <a:pt x="29" y="65"/>
                  </a:lnTo>
                  <a:lnTo>
                    <a:pt x="36" y="65"/>
                  </a:lnTo>
                  <a:lnTo>
                    <a:pt x="42" y="65"/>
                  </a:lnTo>
                  <a:lnTo>
                    <a:pt x="47" y="65"/>
                  </a:lnTo>
                  <a:lnTo>
                    <a:pt x="53" y="65"/>
                  </a:lnTo>
                  <a:lnTo>
                    <a:pt x="60" y="65"/>
                  </a:lnTo>
                  <a:lnTo>
                    <a:pt x="65" y="65"/>
                  </a:lnTo>
                  <a:lnTo>
                    <a:pt x="77" y="65"/>
                  </a:lnTo>
                  <a:lnTo>
                    <a:pt x="89" y="65"/>
                  </a:lnTo>
                  <a:lnTo>
                    <a:pt x="101" y="65"/>
                  </a:lnTo>
                  <a:lnTo>
                    <a:pt x="106" y="65"/>
                  </a:lnTo>
                  <a:lnTo>
                    <a:pt x="112" y="65"/>
                  </a:lnTo>
                  <a:lnTo>
                    <a:pt x="130" y="65"/>
                  </a:lnTo>
                  <a:lnTo>
                    <a:pt x="135" y="65"/>
                  </a:lnTo>
                  <a:lnTo>
                    <a:pt x="142" y="65"/>
                  </a:lnTo>
                  <a:lnTo>
                    <a:pt x="153" y="65"/>
                  </a:lnTo>
                  <a:lnTo>
                    <a:pt x="160" y="65"/>
                  </a:lnTo>
                  <a:lnTo>
                    <a:pt x="165" y="65"/>
                  </a:lnTo>
                  <a:lnTo>
                    <a:pt x="171" y="65"/>
                  </a:lnTo>
                  <a:lnTo>
                    <a:pt x="183" y="65"/>
                  </a:lnTo>
                  <a:lnTo>
                    <a:pt x="189" y="65"/>
                  </a:lnTo>
                  <a:lnTo>
                    <a:pt x="194" y="65"/>
                  </a:lnTo>
                  <a:lnTo>
                    <a:pt x="201" y="65"/>
                  </a:lnTo>
                  <a:lnTo>
                    <a:pt x="207" y="65"/>
                  </a:lnTo>
                  <a:lnTo>
                    <a:pt x="212" y="65"/>
                  </a:lnTo>
                  <a:lnTo>
                    <a:pt x="219" y="65"/>
                  </a:lnTo>
                  <a:lnTo>
                    <a:pt x="230" y="65"/>
                  </a:lnTo>
                  <a:lnTo>
                    <a:pt x="236" y="65"/>
                  </a:lnTo>
                  <a:lnTo>
                    <a:pt x="242" y="65"/>
                  </a:lnTo>
                  <a:lnTo>
                    <a:pt x="248" y="65"/>
                  </a:lnTo>
                  <a:lnTo>
                    <a:pt x="253" y="65"/>
                  </a:lnTo>
                  <a:lnTo>
                    <a:pt x="260" y="65"/>
                  </a:lnTo>
                  <a:lnTo>
                    <a:pt x="266" y="65"/>
                  </a:lnTo>
                  <a:lnTo>
                    <a:pt x="277" y="65"/>
                  </a:lnTo>
                  <a:lnTo>
                    <a:pt x="284" y="65"/>
                  </a:lnTo>
                  <a:lnTo>
                    <a:pt x="289" y="65"/>
                  </a:lnTo>
                  <a:lnTo>
                    <a:pt x="289" y="60"/>
                  </a:lnTo>
                  <a:lnTo>
                    <a:pt x="289" y="47"/>
                  </a:lnTo>
                  <a:lnTo>
                    <a:pt x="289" y="42"/>
                  </a:lnTo>
                  <a:lnTo>
                    <a:pt x="289" y="36"/>
                  </a:lnTo>
                  <a:lnTo>
                    <a:pt x="289" y="30"/>
                  </a:lnTo>
                  <a:lnTo>
                    <a:pt x="289" y="24"/>
                  </a:lnTo>
                  <a:lnTo>
                    <a:pt x="289" y="18"/>
                  </a:lnTo>
                  <a:lnTo>
                    <a:pt x="289" y="13"/>
                  </a:lnTo>
                  <a:lnTo>
                    <a:pt x="295" y="13"/>
                  </a:lnTo>
                  <a:lnTo>
                    <a:pt x="295" y="6"/>
                  </a:lnTo>
                  <a:lnTo>
                    <a:pt x="289" y="6"/>
                  </a:lnTo>
                  <a:lnTo>
                    <a:pt x="302" y="6"/>
                  </a:lnTo>
                  <a:lnTo>
                    <a:pt x="307" y="6"/>
                  </a:lnTo>
                  <a:lnTo>
                    <a:pt x="318" y="6"/>
                  </a:lnTo>
                  <a:lnTo>
                    <a:pt x="325" y="0"/>
                  </a:lnTo>
                  <a:lnTo>
                    <a:pt x="330" y="0"/>
                  </a:lnTo>
                  <a:lnTo>
                    <a:pt x="336" y="0"/>
                  </a:lnTo>
                  <a:lnTo>
                    <a:pt x="343" y="0"/>
                  </a:lnTo>
                  <a:lnTo>
                    <a:pt x="348" y="0"/>
                  </a:lnTo>
                  <a:lnTo>
                    <a:pt x="354" y="0"/>
                  </a:lnTo>
                  <a:lnTo>
                    <a:pt x="354" y="6"/>
                  </a:lnTo>
                  <a:lnTo>
                    <a:pt x="354" y="13"/>
                  </a:lnTo>
                  <a:lnTo>
                    <a:pt x="354" y="24"/>
                  </a:lnTo>
                  <a:lnTo>
                    <a:pt x="354" y="30"/>
                  </a:lnTo>
                  <a:lnTo>
                    <a:pt x="354" y="36"/>
                  </a:lnTo>
                  <a:lnTo>
                    <a:pt x="354" y="42"/>
                  </a:lnTo>
                  <a:lnTo>
                    <a:pt x="354" y="47"/>
                  </a:lnTo>
                  <a:lnTo>
                    <a:pt x="354" y="54"/>
                  </a:lnTo>
                  <a:lnTo>
                    <a:pt x="354" y="60"/>
                  </a:lnTo>
                  <a:lnTo>
                    <a:pt x="354" y="65"/>
                  </a:lnTo>
                  <a:lnTo>
                    <a:pt x="359" y="65"/>
                  </a:lnTo>
                  <a:lnTo>
                    <a:pt x="366" y="65"/>
                  </a:lnTo>
                  <a:lnTo>
                    <a:pt x="372" y="65"/>
                  </a:lnTo>
                  <a:lnTo>
                    <a:pt x="377" y="65"/>
                  </a:lnTo>
                  <a:lnTo>
                    <a:pt x="384" y="65"/>
                  </a:lnTo>
                  <a:lnTo>
                    <a:pt x="390" y="65"/>
                  </a:lnTo>
                  <a:lnTo>
                    <a:pt x="395" y="65"/>
                  </a:lnTo>
                  <a:lnTo>
                    <a:pt x="401" y="60"/>
                  </a:lnTo>
                  <a:lnTo>
                    <a:pt x="407" y="60"/>
                  </a:lnTo>
                  <a:lnTo>
                    <a:pt x="419" y="60"/>
                  </a:lnTo>
                  <a:lnTo>
                    <a:pt x="419" y="65"/>
                  </a:lnTo>
                  <a:lnTo>
                    <a:pt x="419" y="72"/>
                  </a:lnTo>
                  <a:lnTo>
                    <a:pt x="425" y="72"/>
                  </a:lnTo>
                  <a:lnTo>
                    <a:pt x="425" y="78"/>
                  </a:lnTo>
                  <a:lnTo>
                    <a:pt x="425" y="83"/>
                  </a:lnTo>
                  <a:lnTo>
                    <a:pt x="425" y="90"/>
                  </a:lnTo>
                  <a:lnTo>
                    <a:pt x="425" y="95"/>
                  </a:lnTo>
                  <a:lnTo>
                    <a:pt x="425" y="101"/>
                  </a:lnTo>
                  <a:lnTo>
                    <a:pt x="425" y="107"/>
                  </a:lnTo>
                  <a:lnTo>
                    <a:pt x="425" y="113"/>
                  </a:lnTo>
                  <a:lnTo>
                    <a:pt x="425" y="119"/>
                  </a:lnTo>
                  <a:lnTo>
                    <a:pt x="425" y="124"/>
                  </a:lnTo>
                  <a:lnTo>
                    <a:pt x="425" y="131"/>
                  </a:lnTo>
                  <a:lnTo>
                    <a:pt x="419" y="131"/>
                  </a:lnTo>
                  <a:lnTo>
                    <a:pt x="419" y="137"/>
                  </a:lnTo>
                  <a:lnTo>
                    <a:pt x="425" y="137"/>
                  </a:lnTo>
                  <a:lnTo>
                    <a:pt x="419" y="137"/>
                  </a:lnTo>
                  <a:lnTo>
                    <a:pt x="419" y="142"/>
                  </a:lnTo>
                  <a:lnTo>
                    <a:pt x="419" y="149"/>
                  </a:lnTo>
                  <a:lnTo>
                    <a:pt x="419" y="155"/>
                  </a:lnTo>
                  <a:lnTo>
                    <a:pt x="419" y="160"/>
                  </a:lnTo>
                  <a:lnTo>
                    <a:pt x="419" y="166"/>
                  </a:lnTo>
                  <a:lnTo>
                    <a:pt x="413" y="166"/>
                  </a:lnTo>
                  <a:lnTo>
                    <a:pt x="413" y="172"/>
                  </a:lnTo>
                  <a:lnTo>
                    <a:pt x="413" y="178"/>
                  </a:lnTo>
                  <a:lnTo>
                    <a:pt x="413" y="184"/>
                  </a:lnTo>
                  <a:lnTo>
                    <a:pt x="419" y="184"/>
                  </a:lnTo>
                  <a:lnTo>
                    <a:pt x="425" y="184"/>
                  </a:lnTo>
                  <a:lnTo>
                    <a:pt x="436" y="184"/>
                  </a:lnTo>
                  <a:lnTo>
                    <a:pt x="442" y="184"/>
                  </a:lnTo>
                  <a:lnTo>
                    <a:pt x="442" y="196"/>
                  </a:lnTo>
                  <a:lnTo>
                    <a:pt x="442" y="201"/>
                  </a:lnTo>
                  <a:lnTo>
                    <a:pt x="442" y="208"/>
                  </a:lnTo>
                  <a:lnTo>
                    <a:pt x="442" y="214"/>
                  </a:lnTo>
                  <a:lnTo>
                    <a:pt x="442" y="219"/>
                  </a:lnTo>
                  <a:lnTo>
                    <a:pt x="442" y="225"/>
                  </a:lnTo>
                  <a:lnTo>
                    <a:pt x="442" y="232"/>
                  </a:lnTo>
                  <a:lnTo>
                    <a:pt x="442" y="237"/>
                  </a:lnTo>
                  <a:lnTo>
                    <a:pt x="442" y="249"/>
                  </a:lnTo>
                  <a:lnTo>
                    <a:pt x="442" y="255"/>
                  </a:lnTo>
                  <a:lnTo>
                    <a:pt x="442" y="261"/>
                  </a:lnTo>
                  <a:lnTo>
                    <a:pt x="442" y="267"/>
                  </a:lnTo>
                  <a:lnTo>
                    <a:pt x="442" y="273"/>
                  </a:lnTo>
                  <a:lnTo>
                    <a:pt x="436" y="273"/>
                  </a:lnTo>
                  <a:lnTo>
                    <a:pt x="436" y="278"/>
                  </a:lnTo>
                  <a:lnTo>
                    <a:pt x="436" y="273"/>
                  </a:lnTo>
                  <a:lnTo>
                    <a:pt x="436" y="278"/>
                  </a:lnTo>
                  <a:lnTo>
                    <a:pt x="436" y="284"/>
                  </a:lnTo>
                  <a:lnTo>
                    <a:pt x="436" y="291"/>
                  </a:lnTo>
                  <a:lnTo>
                    <a:pt x="436" y="284"/>
                  </a:lnTo>
                  <a:lnTo>
                    <a:pt x="431" y="291"/>
                  </a:lnTo>
                  <a:lnTo>
                    <a:pt x="436" y="291"/>
                  </a:lnTo>
                  <a:lnTo>
                    <a:pt x="431" y="291"/>
                  </a:lnTo>
                  <a:lnTo>
                    <a:pt x="431" y="296"/>
                  </a:lnTo>
                  <a:lnTo>
                    <a:pt x="431" y="291"/>
                  </a:lnTo>
                  <a:lnTo>
                    <a:pt x="431" y="296"/>
                  </a:lnTo>
                  <a:lnTo>
                    <a:pt x="425" y="296"/>
                  </a:lnTo>
                  <a:lnTo>
                    <a:pt x="425" y="302"/>
                  </a:lnTo>
                  <a:lnTo>
                    <a:pt x="425" y="309"/>
                  </a:lnTo>
                  <a:lnTo>
                    <a:pt x="431" y="309"/>
                  </a:lnTo>
                  <a:lnTo>
                    <a:pt x="436" y="309"/>
                  </a:lnTo>
                  <a:lnTo>
                    <a:pt x="442" y="309"/>
                  </a:lnTo>
                  <a:lnTo>
                    <a:pt x="449" y="302"/>
                  </a:lnTo>
                  <a:lnTo>
                    <a:pt x="454" y="302"/>
                  </a:lnTo>
                  <a:lnTo>
                    <a:pt x="460" y="302"/>
                  </a:lnTo>
                  <a:lnTo>
                    <a:pt x="467" y="302"/>
                  </a:lnTo>
                  <a:lnTo>
                    <a:pt x="472" y="302"/>
                  </a:lnTo>
                  <a:lnTo>
                    <a:pt x="478" y="302"/>
                  </a:lnTo>
                  <a:lnTo>
                    <a:pt x="483" y="302"/>
                  </a:lnTo>
                  <a:lnTo>
                    <a:pt x="490" y="302"/>
                  </a:lnTo>
                  <a:lnTo>
                    <a:pt x="495" y="302"/>
                  </a:lnTo>
                  <a:lnTo>
                    <a:pt x="508" y="302"/>
                  </a:lnTo>
                  <a:lnTo>
                    <a:pt x="513" y="302"/>
                  </a:lnTo>
                  <a:lnTo>
                    <a:pt x="525" y="302"/>
                  </a:lnTo>
                  <a:lnTo>
                    <a:pt x="531" y="302"/>
                  </a:lnTo>
                  <a:lnTo>
                    <a:pt x="537" y="302"/>
                  </a:lnTo>
                  <a:lnTo>
                    <a:pt x="542" y="302"/>
                  </a:lnTo>
                  <a:lnTo>
                    <a:pt x="549" y="302"/>
                  </a:lnTo>
                  <a:lnTo>
                    <a:pt x="555" y="302"/>
                  </a:lnTo>
                  <a:lnTo>
                    <a:pt x="560" y="302"/>
                  </a:lnTo>
                  <a:lnTo>
                    <a:pt x="566" y="302"/>
                  </a:lnTo>
                  <a:lnTo>
                    <a:pt x="572" y="302"/>
                  </a:lnTo>
                  <a:lnTo>
                    <a:pt x="578" y="302"/>
                  </a:lnTo>
                  <a:lnTo>
                    <a:pt x="584" y="302"/>
                  </a:lnTo>
                  <a:lnTo>
                    <a:pt x="590" y="302"/>
                  </a:lnTo>
                  <a:lnTo>
                    <a:pt x="596" y="302"/>
                  </a:lnTo>
                  <a:lnTo>
                    <a:pt x="601" y="302"/>
                  </a:lnTo>
                  <a:lnTo>
                    <a:pt x="607" y="302"/>
                  </a:lnTo>
                  <a:lnTo>
                    <a:pt x="614" y="302"/>
                  </a:lnTo>
                  <a:lnTo>
                    <a:pt x="619" y="302"/>
                  </a:lnTo>
                  <a:lnTo>
                    <a:pt x="625" y="302"/>
                  </a:lnTo>
                  <a:lnTo>
                    <a:pt x="632" y="302"/>
                  </a:lnTo>
                  <a:lnTo>
                    <a:pt x="637" y="302"/>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1" name="Freeform 63">
              <a:extLst>
                <a:ext uri="{FF2B5EF4-FFF2-40B4-BE49-F238E27FC236}">
                  <a16:creationId xmlns:a16="http://schemas.microsoft.com/office/drawing/2014/main" id="{BF265F38-538D-005A-5A83-931ADD33B13A}"/>
                </a:ext>
              </a:extLst>
            </p:cNvPr>
            <p:cNvSpPr>
              <a:spLocks/>
            </p:cNvSpPr>
            <p:nvPr/>
          </p:nvSpPr>
          <p:spPr bwMode="auto">
            <a:xfrm>
              <a:off x="5838825" y="3322638"/>
              <a:ext cx="1758950" cy="685800"/>
            </a:xfrm>
            <a:custGeom>
              <a:avLst/>
              <a:gdLst>
                <a:gd name="T0" fmla="*/ 1049 w 1108"/>
                <a:gd name="T1" fmla="*/ 41 h 432"/>
                <a:gd name="T2" fmla="*/ 1055 w 1108"/>
                <a:gd name="T3" fmla="*/ 88 h 432"/>
                <a:gd name="T4" fmla="*/ 1060 w 1108"/>
                <a:gd name="T5" fmla="*/ 136 h 432"/>
                <a:gd name="T6" fmla="*/ 1073 w 1108"/>
                <a:gd name="T7" fmla="*/ 177 h 432"/>
                <a:gd name="T8" fmla="*/ 1078 w 1108"/>
                <a:gd name="T9" fmla="*/ 213 h 432"/>
                <a:gd name="T10" fmla="*/ 1108 w 1108"/>
                <a:gd name="T11" fmla="*/ 237 h 432"/>
                <a:gd name="T12" fmla="*/ 1085 w 1108"/>
                <a:gd name="T13" fmla="*/ 254 h 432"/>
                <a:gd name="T14" fmla="*/ 1032 w 1108"/>
                <a:gd name="T15" fmla="*/ 254 h 432"/>
                <a:gd name="T16" fmla="*/ 990 w 1108"/>
                <a:gd name="T17" fmla="*/ 265 h 432"/>
                <a:gd name="T18" fmla="*/ 943 w 1108"/>
                <a:gd name="T19" fmla="*/ 260 h 432"/>
                <a:gd name="T20" fmla="*/ 908 w 1108"/>
                <a:gd name="T21" fmla="*/ 265 h 432"/>
                <a:gd name="T22" fmla="*/ 866 w 1108"/>
                <a:gd name="T23" fmla="*/ 265 h 432"/>
                <a:gd name="T24" fmla="*/ 825 w 1108"/>
                <a:gd name="T25" fmla="*/ 265 h 432"/>
                <a:gd name="T26" fmla="*/ 784 w 1108"/>
                <a:gd name="T27" fmla="*/ 278 h 432"/>
                <a:gd name="T28" fmla="*/ 772 w 1108"/>
                <a:gd name="T29" fmla="*/ 331 h 432"/>
                <a:gd name="T30" fmla="*/ 748 w 1108"/>
                <a:gd name="T31" fmla="*/ 366 h 432"/>
                <a:gd name="T32" fmla="*/ 713 w 1108"/>
                <a:gd name="T33" fmla="*/ 384 h 432"/>
                <a:gd name="T34" fmla="*/ 701 w 1108"/>
                <a:gd name="T35" fmla="*/ 425 h 432"/>
                <a:gd name="T36" fmla="*/ 655 w 1108"/>
                <a:gd name="T37" fmla="*/ 425 h 432"/>
                <a:gd name="T38" fmla="*/ 660 w 1108"/>
                <a:gd name="T39" fmla="*/ 378 h 432"/>
                <a:gd name="T40" fmla="*/ 655 w 1108"/>
                <a:gd name="T41" fmla="*/ 342 h 432"/>
                <a:gd name="T42" fmla="*/ 648 w 1108"/>
                <a:gd name="T43" fmla="*/ 307 h 432"/>
                <a:gd name="T44" fmla="*/ 655 w 1108"/>
                <a:gd name="T45" fmla="*/ 265 h 432"/>
                <a:gd name="T46" fmla="*/ 625 w 1108"/>
                <a:gd name="T47" fmla="*/ 248 h 432"/>
                <a:gd name="T48" fmla="*/ 596 w 1108"/>
                <a:gd name="T49" fmla="*/ 248 h 432"/>
                <a:gd name="T50" fmla="*/ 542 w 1108"/>
                <a:gd name="T51" fmla="*/ 248 h 432"/>
                <a:gd name="T52" fmla="*/ 490 w 1108"/>
                <a:gd name="T53" fmla="*/ 248 h 432"/>
                <a:gd name="T54" fmla="*/ 431 w 1108"/>
                <a:gd name="T55" fmla="*/ 248 h 432"/>
                <a:gd name="T56" fmla="*/ 395 w 1108"/>
                <a:gd name="T57" fmla="*/ 248 h 432"/>
                <a:gd name="T58" fmla="*/ 354 w 1108"/>
                <a:gd name="T59" fmla="*/ 248 h 432"/>
                <a:gd name="T60" fmla="*/ 325 w 1108"/>
                <a:gd name="T61" fmla="*/ 278 h 432"/>
                <a:gd name="T62" fmla="*/ 266 w 1108"/>
                <a:gd name="T63" fmla="*/ 278 h 432"/>
                <a:gd name="T64" fmla="*/ 212 w 1108"/>
                <a:gd name="T65" fmla="*/ 278 h 432"/>
                <a:gd name="T66" fmla="*/ 176 w 1108"/>
                <a:gd name="T67" fmla="*/ 301 h 432"/>
                <a:gd name="T68" fmla="*/ 129 w 1108"/>
                <a:gd name="T69" fmla="*/ 313 h 432"/>
                <a:gd name="T70" fmla="*/ 76 w 1108"/>
                <a:gd name="T71" fmla="*/ 313 h 432"/>
                <a:gd name="T72" fmla="*/ 24 w 1108"/>
                <a:gd name="T73" fmla="*/ 307 h 432"/>
                <a:gd name="T74" fmla="*/ 0 w 1108"/>
                <a:gd name="T75" fmla="*/ 278 h 432"/>
                <a:gd name="T76" fmla="*/ 0 w 1108"/>
                <a:gd name="T77" fmla="*/ 219 h 432"/>
                <a:gd name="T78" fmla="*/ 29 w 1108"/>
                <a:gd name="T79" fmla="*/ 189 h 432"/>
                <a:gd name="T80" fmla="*/ 83 w 1108"/>
                <a:gd name="T81" fmla="*/ 189 h 432"/>
                <a:gd name="T82" fmla="*/ 83 w 1108"/>
                <a:gd name="T83" fmla="*/ 124 h 432"/>
                <a:gd name="T84" fmla="*/ 83 w 1108"/>
                <a:gd name="T85" fmla="*/ 70 h 432"/>
                <a:gd name="T86" fmla="*/ 83 w 1108"/>
                <a:gd name="T87" fmla="*/ 23 h 432"/>
                <a:gd name="T88" fmla="*/ 135 w 1108"/>
                <a:gd name="T89" fmla="*/ 29 h 432"/>
                <a:gd name="T90" fmla="*/ 189 w 1108"/>
                <a:gd name="T91" fmla="*/ 29 h 432"/>
                <a:gd name="T92" fmla="*/ 235 w 1108"/>
                <a:gd name="T93" fmla="*/ 36 h 432"/>
                <a:gd name="T94" fmla="*/ 259 w 1108"/>
                <a:gd name="T95" fmla="*/ 53 h 432"/>
                <a:gd name="T96" fmla="*/ 289 w 1108"/>
                <a:gd name="T97" fmla="*/ 53 h 432"/>
                <a:gd name="T98" fmla="*/ 300 w 1108"/>
                <a:gd name="T99" fmla="*/ 11 h 432"/>
                <a:gd name="T100" fmla="*/ 348 w 1108"/>
                <a:gd name="T101" fmla="*/ 6 h 432"/>
                <a:gd name="T102" fmla="*/ 400 w 1108"/>
                <a:gd name="T103" fmla="*/ 6 h 432"/>
                <a:gd name="T104" fmla="*/ 454 w 1108"/>
                <a:gd name="T105" fmla="*/ 6 h 432"/>
                <a:gd name="T106" fmla="*/ 506 w 1108"/>
                <a:gd name="T107" fmla="*/ 6 h 432"/>
                <a:gd name="T108" fmla="*/ 560 w 1108"/>
                <a:gd name="T109" fmla="*/ 6 h 432"/>
                <a:gd name="T110" fmla="*/ 607 w 1108"/>
                <a:gd name="T111" fmla="*/ 6 h 432"/>
                <a:gd name="T112" fmla="*/ 660 w 1108"/>
                <a:gd name="T113" fmla="*/ 6 h 432"/>
                <a:gd name="T114" fmla="*/ 713 w 1108"/>
                <a:gd name="T115" fmla="*/ 6 h 432"/>
                <a:gd name="T116" fmla="*/ 761 w 1108"/>
                <a:gd name="T117" fmla="*/ 0 h 432"/>
                <a:gd name="T118" fmla="*/ 813 w 1108"/>
                <a:gd name="T119" fmla="*/ 0 h 432"/>
                <a:gd name="T120" fmla="*/ 866 w 1108"/>
                <a:gd name="T121" fmla="*/ 0 h 432"/>
                <a:gd name="T122" fmla="*/ 920 w 1108"/>
                <a:gd name="T123" fmla="*/ 0 h 432"/>
                <a:gd name="T124" fmla="*/ 978 w 1108"/>
                <a:gd name="T125"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08" h="432">
                  <a:moveTo>
                    <a:pt x="1032" y="0"/>
                  </a:moveTo>
                  <a:lnTo>
                    <a:pt x="1037" y="0"/>
                  </a:lnTo>
                  <a:lnTo>
                    <a:pt x="1044" y="0"/>
                  </a:lnTo>
                  <a:lnTo>
                    <a:pt x="1044" y="11"/>
                  </a:lnTo>
                  <a:lnTo>
                    <a:pt x="1044" y="18"/>
                  </a:lnTo>
                  <a:lnTo>
                    <a:pt x="1044" y="23"/>
                  </a:lnTo>
                  <a:lnTo>
                    <a:pt x="1044" y="29"/>
                  </a:lnTo>
                  <a:lnTo>
                    <a:pt x="1049" y="36"/>
                  </a:lnTo>
                  <a:lnTo>
                    <a:pt x="1049" y="41"/>
                  </a:lnTo>
                  <a:lnTo>
                    <a:pt x="1049" y="47"/>
                  </a:lnTo>
                  <a:lnTo>
                    <a:pt x="1049" y="53"/>
                  </a:lnTo>
                  <a:lnTo>
                    <a:pt x="1049" y="59"/>
                  </a:lnTo>
                  <a:lnTo>
                    <a:pt x="1049" y="65"/>
                  </a:lnTo>
                  <a:lnTo>
                    <a:pt x="1055" y="65"/>
                  </a:lnTo>
                  <a:lnTo>
                    <a:pt x="1055" y="70"/>
                  </a:lnTo>
                  <a:lnTo>
                    <a:pt x="1055" y="77"/>
                  </a:lnTo>
                  <a:lnTo>
                    <a:pt x="1055" y="83"/>
                  </a:lnTo>
                  <a:lnTo>
                    <a:pt x="1055" y="88"/>
                  </a:lnTo>
                  <a:lnTo>
                    <a:pt x="1055" y="95"/>
                  </a:lnTo>
                  <a:lnTo>
                    <a:pt x="1055" y="100"/>
                  </a:lnTo>
                  <a:lnTo>
                    <a:pt x="1060" y="100"/>
                  </a:lnTo>
                  <a:lnTo>
                    <a:pt x="1060" y="106"/>
                  </a:lnTo>
                  <a:lnTo>
                    <a:pt x="1060" y="112"/>
                  </a:lnTo>
                  <a:lnTo>
                    <a:pt x="1060" y="118"/>
                  </a:lnTo>
                  <a:lnTo>
                    <a:pt x="1060" y="124"/>
                  </a:lnTo>
                  <a:lnTo>
                    <a:pt x="1060" y="129"/>
                  </a:lnTo>
                  <a:lnTo>
                    <a:pt x="1060" y="136"/>
                  </a:lnTo>
                  <a:lnTo>
                    <a:pt x="1067" y="136"/>
                  </a:lnTo>
                  <a:lnTo>
                    <a:pt x="1067" y="142"/>
                  </a:lnTo>
                  <a:lnTo>
                    <a:pt x="1067" y="147"/>
                  </a:lnTo>
                  <a:lnTo>
                    <a:pt x="1067" y="154"/>
                  </a:lnTo>
                  <a:lnTo>
                    <a:pt x="1067" y="160"/>
                  </a:lnTo>
                  <a:lnTo>
                    <a:pt x="1067" y="165"/>
                  </a:lnTo>
                  <a:lnTo>
                    <a:pt x="1067" y="171"/>
                  </a:lnTo>
                  <a:lnTo>
                    <a:pt x="1073" y="171"/>
                  </a:lnTo>
                  <a:lnTo>
                    <a:pt x="1073" y="177"/>
                  </a:lnTo>
                  <a:lnTo>
                    <a:pt x="1078" y="177"/>
                  </a:lnTo>
                  <a:lnTo>
                    <a:pt x="1085" y="177"/>
                  </a:lnTo>
                  <a:lnTo>
                    <a:pt x="1085" y="183"/>
                  </a:lnTo>
                  <a:lnTo>
                    <a:pt x="1085" y="189"/>
                  </a:lnTo>
                  <a:lnTo>
                    <a:pt x="1078" y="189"/>
                  </a:lnTo>
                  <a:lnTo>
                    <a:pt x="1078" y="195"/>
                  </a:lnTo>
                  <a:lnTo>
                    <a:pt x="1078" y="201"/>
                  </a:lnTo>
                  <a:lnTo>
                    <a:pt x="1078" y="206"/>
                  </a:lnTo>
                  <a:lnTo>
                    <a:pt x="1078" y="213"/>
                  </a:lnTo>
                  <a:lnTo>
                    <a:pt x="1085" y="213"/>
                  </a:lnTo>
                  <a:lnTo>
                    <a:pt x="1085" y="219"/>
                  </a:lnTo>
                  <a:lnTo>
                    <a:pt x="1091" y="219"/>
                  </a:lnTo>
                  <a:lnTo>
                    <a:pt x="1096" y="219"/>
                  </a:lnTo>
                  <a:lnTo>
                    <a:pt x="1096" y="224"/>
                  </a:lnTo>
                  <a:lnTo>
                    <a:pt x="1096" y="230"/>
                  </a:lnTo>
                  <a:lnTo>
                    <a:pt x="1102" y="230"/>
                  </a:lnTo>
                  <a:lnTo>
                    <a:pt x="1108" y="230"/>
                  </a:lnTo>
                  <a:lnTo>
                    <a:pt x="1108" y="237"/>
                  </a:lnTo>
                  <a:lnTo>
                    <a:pt x="1102" y="237"/>
                  </a:lnTo>
                  <a:lnTo>
                    <a:pt x="1096" y="237"/>
                  </a:lnTo>
                  <a:lnTo>
                    <a:pt x="1096" y="242"/>
                  </a:lnTo>
                  <a:lnTo>
                    <a:pt x="1091" y="242"/>
                  </a:lnTo>
                  <a:lnTo>
                    <a:pt x="1096" y="242"/>
                  </a:lnTo>
                  <a:lnTo>
                    <a:pt x="1096" y="248"/>
                  </a:lnTo>
                  <a:lnTo>
                    <a:pt x="1096" y="254"/>
                  </a:lnTo>
                  <a:lnTo>
                    <a:pt x="1091" y="254"/>
                  </a:lnTo>
                  <a:lnTo>
                    <a:pt x="1085" y="254"/>
                  </a:lnTo>
                  <a:lnTo>
                    <a:pt x="1078" y="254"/>
                  </a:lnTo>
                  <a:lnTo>
                    <a:pt x="1073" y="254"/>
                  </a:lnTo>
                  <a:lnTo>
                    <a:pt x="1067" y="254"/>
                  </a:lnTo>
                  <a:lnTo>
                    <a:pt x="1060" y="254"/>
                  </a:lnTo>
                  <a:lnTo>
                    <a:pt x="1055" y="254"/>
                  </a:lnTo>
                  <a:lnTo>
                    <a:pt x="1049" y="254"/>
                  </a:lnTo>
                  <a:lnTo>
                    <a:pt x="1044" y="254"/>
                  </a:lnTo>
                  <a:lnTo>
                    <a:pt x="1037" y="254"/>
                  </a:lnTo>
                  <a:lnTo>
                    <a:pt x="1032" y="254"/>
                  </a:lnTo>
                  <a:lnTo>
                    <a:pt x="1026" y="254"/>
                  </a:lnTo>
                  <a:lnTo>
                    <a:pt x="1019" y="254"/>
                  </a:lnTo>
                  <a:lnTo>
                    <a:pt x="1014" y="254"/>
                  </a:lnTo>
                  <a:lnTo>
                    <a:pt x="1008" y="254"/>
                  </a:lnTo>
                  <a:lnTo>
                    <a:pt x="1008" y="260"/>
                  </a:lnTo>
                  <a:lnTo>
                    <a:pt x="1008" y="265"/>
                  </a:lnTo>
                  <a:lnTo>
                    <a:pt x="1003" y="265"/>
                  </a:lnTo>
                  <a:lnTo>
                    <a:pt x="996" y="265"/>
                  </a:lnTo>
                  <a:lnTo>
                    <a:pt x="990" y="265"/>
                  </a:lnTo>
                  <a:lnTo>
                    <a:pt x="985" y="265"/>
                  </a:lnTo>
                  <a:lnTo>
                    <a:pt x="978" y="265"/>
                  </a:lnTo>
                  <a:lnTo>
                    <a:pt x="972" y="265"/>
                  </a:lnTo>
                  <a:lnTo>
                    <a:pt x="967" y="265"/>
                  </a:lnTo>
                  <a:lnTo>
                    <a:pt x="961" y="265"/>
                  </a:lnTo>
                  <a:lnTo>
                    <a:pt x="955" y="265"/>
                  </a:lnTo>
                  <a:lnTo>
                    <a:pt x="949" y="265"/>
                  </a:lnTo>
                  <a:lnTo>
                    <a:pt x="943" y="265"/>
                  </a:lnTo>
                  <a:lnTo>
                    <a:pt x="943" y="260"/>
                  </a:lnTo>
                  <a:lnTo>
                    <a:pt x="937" y="260"/>
                  </a:lnTo>
                  <a:lnTo>
                    <a:pt x="937" y="254"/>
                  </a:lnTo>
                  <a:lnTo>
                    <a:pt x="931" y="254"/>
                  </a:lnTo>
                  <a:lnTo>
                    <a:pt x="926" y="254"/>
                  </a:lnTo>
                  <a:lnTo>
                    <a:pt x="926" y="260"/>
                  </a:lnTo>
                  <a:lnTo>
                    <a:pt x="926" y="265"/>
                  </a:lnTo>
                  <a:lnTo>
                    <a:pt x="920" y="265"/>
                  </a:lnTo>
                  <a:lnTo>
                    <a:pt x="913" y="265"/>
                  </a:lnTo>
                  <a:lnTo>
                    <a:pt x="908" y="265"/>
                  </a:lnTo>
                  <a:lnTo>
                    <a:pt x="902" y="265"/>
                  </a:lnTo>
                  <a:lnTo>
                    <a:pt x="895" y="265"/>
                  </a:lnTo>
                  <a:lnTo>
                    <a:pt x="895" y="260"/>
                  </a:lnTo>
                  <a:lnTo>
                    <a:pt x="890" y="260"/>
                  </a:lnTo>
                  <a:lnTo>
                    <a:pt x="890" y="265"/>
                  </a:lnTo>
                  <a:lnTo>
                    <a:pt x="884" y="265"/>
                  </a:lnTo>
                  <a:lnTo>
                    <a:pt x="879" y="265"/>
                  </a:lnTo>
                  <a:lnTo>
                    <a:pt x="872" y="265"/>
                  </a:lnTo>
                  <a:lnTo>
                    <a:pt x="866" y="265"/>
                  </a:lnTo>
                  <a:lnTo>
                    <a:pt x="861" y="265"/>
                  </a:lnTo>
                  <a:lnTo>
                    <a:pt x="854" y="265"/>
                  </a:lnTo>
                  <a:lnTo>
                    <a:pt x="849" y="265"/>
                  </a:lnTo>
                  <a:lnTo>
                    <a:pt x="843" y="265"/>
                  </a:lnTo>
                  <a:lnTo>
                    <a:pt x="843" y="260"/>
                  </a:lnTo>
                  <a:lnTo>
                    <a:pt x="843" y="265"/>
                  </a:lnTo>
                  <a:lnTo>
                    <a:pt x="837" y="265"/>
                  </a:lnTo>
                  <a:lnTo>
                    <a:pt x="831" y="265"/>
                  </a:lnTo>
                  <a:lnTo>
                    <a:pt x="825" y="265"/>
                  </a:lnTo>
                  <a:lnTo>
                    <a:pt x="820" y="265"/>
                  </a:lnTo>
                  <a:lnTo>
                    <a:pt x="820" y="272"/>
                  </a:lnTo>
                  <a:lnTo>
                    <a:pt x="820" y="278"/>
                  </a:lnTo>
                  <a:lnTo>
                    <a:pt x="813" y="278"/>
                  </a:lnTo>
                  <a:lnTo>
                    <a:pt x="807" y="278"/>
                  </a:lnTo>
                  <a:lnTo>
                    <a:pt x="802" y="278"/>
                  </a:lnTo>
                  <a:lnTo>
                    <a:pt x="795" y="278"/>
                  </a:lnTo>
                  <a:lnTo>
                    <a:pt x="790" y="278"/>
                  </a:lnTo>
                  <a:lnTo>
                    <a:pt x="784" y="278"/>
                  </a:lnTo>
                  <a:lnTo>
                    <a:pt x="778" y="278"/>
                  </a:lnTo>
                  <a:lnTo>
                    <a:pt x="778" y="283"/>
                  </a:lnTo>
                  <a:lnTo>
                    <a:pt x="772" y="283"/>
                  </a:lnTo>
                  <a:lnTo>
                    <a:pt x="772" y="296"/>
                  </a:lnTo>
                  <a:lnTo>
                    <a:pt x="772" y="301"/>
                  </a:lnTo>
                  <a:lnTo>
                    <a:pt x="772" y="307"/>
                  </a:lnTo>
                  <a:lnTo>
                    <a:pt x="772" y="313"/>
                  </a:lnTo>
                  <a:lnTo>
                    <a:pt x="772" y="325"/>
                  </a:lnTo>
                  <a:lnTo>
                    <a:pt x="772" y="331"/>
                  </a:lnTo>
                  <a:lnTo>
                    <a:pt x="772" y="337"/>
                  </a:lnTo>
                  <a:lnTo>
                    <a:pt x="772" y="348"/>
                  </a:lnTo>
                  <a:lnTo>
                    <a:pt x="772" y="355"/>
                  </a:lnTo>
                  <a:lnTo>
                    <a:pt x="766" y="355"/>
                  </a:lnTo>
                  <a:lnTo>
                    <a:pt x="761" y="355"/>
                  </a:lnTo>
                  <a:lnTo>
                    <a:pt x="761" y="360"/>
                  </a:lnTo>
                  <a:lnTo>
                    <a:pt x="761" y="366"/>
                  </a:lnTo>
                  <a:lnTo>
                    <a:pt x="754" y="366"/>
                  </a:lnTo>
                  <a:lnTo>
                    <a:pt x="748" y="366"/>
                  </a:lnTo>
                  <a:lnTo>
                    <a:pt x="743" y="366"/>
                  </a:lnTo>
                  <a:lnTo>
                    <a:pt x="737" y="366"/>
                  </a:lnTo>
                  <a:lnTo>
                    <a:pt x="730" y="366"/>
                  </a:lnTo>
                  <a:lnTo>
                    <a:pt x="725" y="366"/>
                  </a:lnTo>
                  <a:lnTo>
                    <a:pt x="719" y="366"/>
                  </a:lnTo>
                  <a:lnTo>
                    <a:pt x="713" y="366"/>
                  </a:lnTo>
                  <a:lnTo>
                    <a:pt x="713" y="372"/>
                  </a:lnTo>
                  <a:lnTo>
                    <a:pt x="713" y="378"/>
                  </a:lnTo>
                  <a:lnTo>
                    <a:pt x="713" y="384"/>
                  </a:lnTo>
                  <a:lnTo>
                    <a:pt x="713" y="390"/>
                  </a:lnTo>
                  <a:lnTo>
                    <a:pt x="713" y="396"/>
                  </a:lnTo>
                  <a:lnTo>
                    <a:pt x="713" y="402"/>
                  </a:lnTo>
                  <a:lnTo>
                    <a:pt x="713" y="407"/>
                  </a:lnTo>
                  <a:lnTo>
                    <a:pt x="713" y="414"/>
                  </a:lnTo>
                  <a:lnTo>
                    <a:pt x="713" y="419"/>
                  </a:lnTo>
                  <a:lnTo>
                    <a:pt x="713" y="425"/>
                  </a:lnTo>
                  <a:lnTo>
                    <a:pt x="707" y="425"/>
                  </a:lnTo>
                  <a:lnTo>
                    <a:pt x="701" y="425"/>
                  </a:lnTo>
                  <a:lnTo>
                    <a:pt x="696" y="425"/>
                  </a:lnTo>
                  <a:lnTo>
                    <a:pt x="689" y="425"/>
                  </a:lnTo>
                  <a:lnTo>
                    <a:pt x="684" y="425"/>
                  </a:lnTo>
                  <a:lnTo>
                    <a:pt x="678" y="425"/>
                  </a:lnTo>
                  <a:lnTo>
                    <a:pt x="671" y="425"/>
                  </a:lnTo>
                  <a:lnTo>
                    <a:pt x="666" y="432"/>
                  </a:lnTo>
                  <a:lnTo>
                    <a:pt x="660" y="432"/>
                  </a:lnTo>
                  <a:lnTo>
                    <a:pt x="660" y="425"/>
                  </a:lnTo>
                  <a:lnTo>
                    <a:pt x="655" y="425"/>
                  </a:lnTo>
                  <a:lnTo>
                    <a:pt x="655" y="419"/>
                  </a:lnTo>
                  <a:lnTo>
                    <a:pt x="655" y="414"/>
                  </a:lnTo>
                  <a:lnTo>
                    <a:pt x="655" y="407"/>
                  </a:lnTo>
                  <a:lnTo>
                    <a:pt x="660" y="407"/>
                  </a:lnTo>
                  <a:lnTo>
                    <a:pt x="660" y="402"/>
                  </a:lnTo>
                  <a:lnTo>
                    <a:pt x="660" y="396"/>
                  </a:lnTo>
                  <a:lnTo>
                    <a:pt x="660" y="390"/>
                  </a:lnTo>
                  <a:lnTo>
                    <a:pt x="660" y="384"/>
                  </a:lnTo>
                  <a:lnTo>
                    <a:pt x="660" y="378"/>
                  </a:lnTo>
                  <a:lnTo>
                    <a:pt x="655" y="378"/>
                  </a:lnTo>
                  <a:lnTo>
                    <a:pt x="655" y="372"/>
                  </a:lnTo>
                  <a:lnTo>
                    <a:pt x="660" y="372"/>
                  </a:lnTo>
                  <a:lnTo>
                    <a:pt x="655" y="372"/>
                  </a:lnTo>
                  <a:lnTo>
                    <a:pt x="655" y="366"/>
                  </a:lnTo>
                  <a:lnTo>
                    <a:pt x="655" y="360"/>
                  </a:lnTo>
                  <a:lnTo>
                    <a:pt x="655" y="355"/>
                  </a:lnTo>
                  <a:lnTo>
                    <a:pt x="655" y="348"/>
                  </a:lnTo>
                  <a:lnTo>
                    <a:pt x="655" y="342"/>
                  </a:lnTo>
                  <a:lnTo>
                    <a:pt x="655" y="337"/>
                  </a:lnTo>
                  <a:lnTo>
                    <a:pt x="655" y="331"/>
                  </a:lnTo>
                  <a:lnTo>
                    <a:pt x="660" y="331"/>
                  </a:lnTo>
                  <a:lnTo>
                    <a:pt x="660" y="325"/>
                  </a:lnTo>
                  <a:lnTo>
                    <a:pt x="660" y="319"/>
                  </a:lnTo>
                  <a:lnTo>
                    <a:pt x="655" y="319"/>
                  </a:lnTo>
                  <a:lnTo>
                    <a:pt x="655" y="313"/>
                  </a:lnTo>
                  <a:lnTo>
                    <a:pt x="648" y="313"/>
                  </a:lnTo>
                  <a:lnTo>
                    <a:pt x="648" y="307"/>
                  </a:lnTo>
                  <a:lnTo>
                    <a:pt x="648" y="301"/>
                  </a:lnTo>
                  <a:lnTo>
                    <a:pt x="642" y="301"/>
                  </a:lnTo>
                  <a:lnTo>
                    <a:pt x="642" y="296"/>
                  </a:lnTo>
                  <a:lnTo>
                    <a:pt x="648" y="289"/>
                  </a:lnTo>
                  <a:lnTo>
                    <a:pt x="648" y="283"/>
                  </a:lnTo>
                  <a:lnTo>
                    <a:pt x="655" y="283"/>
                  </a:lnTo>
                  <a:lnTo>
                    <a:pt x="655" y="278"/>
                  </a:lnTo>
                  <a:lnTo>
                    <a:pt x="655" y="272"/>
                  </a:lnTo>
                  <a:lnTo>
                    <a:pt x="655" y="265"/>
                  </a:lnTo>
                  <a:lnTo>
                    <a:pt x="660" y="260"/>
                  </a:lnTo>
                  <a:lnTo>
                    <a:pt x="660" y="254"/>
                  </a:lnTo>
                  <a:lnTo>
                    <a:pt x="660" y="248"/>
                  </a:lnTo>
                  <a:lnTo>
                    <a:pt x="655" y="248"/>
                  </a:lnTo>
                  <a:lnTo>
                    <a:pt x="648" y="248"/>
                  </a:lnTo>
                  <a:lnTo>
                    <a:pt x="642" y="248"/>
                  </a:lnTo>
                  <a:lnTo>
                    <a:pt x="637" y="248"/>
                  </a:lnTo>
                  <a:lnTo>
                    <a:pt x="630" y="248"/>
                  </a:lnTo>
                  <a:lnTo>
                    <a:pt x="625" y="248"/>
                  </a:lnTo>
                  <a:lnTo>
                    <a:pt x="619" y="248"/>
                  </a:lnTo>
                  <a:lnTo>
                    <a:pt x="619" y="242"/>
                  </a:lnTo>
                  <a:lnTo>
                    <a:pt x="619" y="237"/>
                  </a:lnTo>
                  <a:lnTo>
                    <a:pt x="613" y="237"/>
                  </a:lnTo>
                  <a:lnTo>
                    <a:pt x="607" y="237"/>
                  </a:lnTo>
                  <a:lnTo>
                    <a:pt x="607" y="242"/>
                  </a:lnTo>
                  <a:lnTo>
                    <a:pt x="607" y="248"/>
                  </a:lnTo>
                  <a:lnTo>
                    <a:pt x="601" y="248"/>
                  </a:lnTo>
                  <a:lnTo>
                    <a:pt x="596" y="248"/>
                  </a:lnTo>
                  <a:lnTo>
                    <a:pt x="589" y="248"/>
                  </a:lnTo>
                  <a:lnTo>
                    <a:pt x="583" y="248"/>
                  </a:lnTo>
                  <a:lnTo>
                    <a:pt x="578" y="248"/>
                  </a:lnTo>
                  <a:lnTo>
                    <a:pt x="572" y="248"/>
                  </a:lnTo>
                  <a:lnTo>
                    <a:pt x="565" y="248"/>
                  </a:lnTo>
                  <a:lnTo>
                    <a:pt x="560" y="248"/>
                  </a:lnTo>
                  <a:lnTo>
                    <a:pt x="554" y="248"/>
                  </a:lnTo>
                  <a:lnTo>
                    <a:pt x="548" y="248"/>
                  </a:lnTo>
                  <a:lnTo>
                    <a:pt x="542" y="248"/>
                  </a:lnTo>
                  <a:lnTo>
                    <a:pt x="536" y="248"/>
                  </a:lnTo>
                  <a:lnTo>
                    <a:pt x="531" y="248"/>
                  </a:lnTo>
                  <a:lnTo>
                    <a:pt x="524" y="248"/>
                  </a:lnTo>
                  <a:lnTo>
                    <a:pt x="519" y="248"/>
                  </a:lnTo>
                  <a:lnTo>
                    <a:pt x="513" y="248"/>
                  </a:lnTo>
                  <a:lnTo>
                    <a:pt x="506" y="248"/>
                  </a:lnTo>
                  <a:lnTo>
                    <a:pt x="501" y="248"/>
                  </a:lnTo>
                  <a:lnTo>
                    <a:pt x="495" y="248"/>
                  </a:lnTo>
                  <a:lnTo>
                    <a:pt x="490" y="248"/>
                  </a:lnTo>
                  <a:lnTo>
                    <a:pt x="483" y="248"/>
                  </a:lnTo>
                  <a:lnTo>
                    <a:pt x="477" y="248"/>
                  </a:lnTo>
                  <a:lnTo>
                    <a:pt x="472" y="248"/>
                  </a:lnTo>
                  <a:lnTo>
                    <a:pt x="465" y="248"/>
                  </a:lnTo>
                  <a:lnTo>
                    <a:pt x="459" y="248"/>
                  </a:lnTo>
                  <a:lnTo>
                    <a:pt x="454" y="248"/>
                  </a:lnTo>
                  <a:lnTo>
                    <a:pt x="448" y="248"/>
                  </a:lnTo>
                  <a:lnTo>
                    <a:pt x="436" y="248"/>
                  </a:lnTo>
                  <a:lnTo>
                    <a:pt x="431" y="248"/>
                  </a:lnTo>
                  <a:lnTo>
                    <a:pt x="424" y="248"/>
                  </a:lnTo>
                  <a:lnTo>
                    <a:pt x="418" y="248"/>
                  </a:lnTo>
                  <a:lnTo>
                    <a:pt x="413" y="248"/>
                  </a:lnTo>
                  <a:lnTo>
                    <a:pt x="407" y="248"/>
                  </a:lnTo>
                  <a:lnTo>
                    <a:pt x="407" y="242"/>
                  </a:lnTo>
                  <a:lnTo>
                    <a:pt x="407" y="237"/>
                  </a:lnTo>
                  <a:lnTo>
                    <a:pt x="400" y="237"/>
                  </a:lnTo>
                  <a:lnTo>
                    <a:pt x="395" y="237"/>
                  </a:lnTo>
                  <a:lnTo>
                    <a:pt x="395" y="248"/>
                  </a:lnTo>
                  <a:lnTo>
                    <a:pt x="389" y="248"/>
                  </a:lnTo>
                  <a:lnTo>
                    <a:pt x="383" y="248"/>
                  </a:lnTo>
                  <a:lnTo>
                    <a:pt x="377" y="248"/>
                  </a:lnTo>
                  <a:lnTo>
                    <a:pt x="371" y="248"/>
                  </a:lnTo>
                  <a:lnTo>
                    <a:pt x="377" y="248"/>
                  </a:lnTo>
                  <a:lnTo>
                    <a:pt x="371" y="248"/>
                  </a:lnTo>
                  <a:lnTo>
                    <a:pt x="366" y="248"/>
                  </a:lnTo>
                  <a:lnTo>
                    <a:pt x="359" y="248"/>
                  </a:lnTo>
                  <a:lnTo>
                    <a:pt x="354" y="248"/>
                  </a:lnTo>
                  <a:lnTo>
                    <a:pt x="354" y="254"/>
                  </a:lnTo>
                  <a:lnTo>
                    <a:pt x="354" y="260"/>
                  </a:lnTo>
                  <a:lnTo>
                    <a:pt x="354" y="265"/>
                  </a:lnTo>
                  <a:lnTo>
                    <a:pt x="354" y="272"/>
                  </a:lnTo>
                  <a:lnTo>
                    <a:pt x="354" y="278"/>
                  </a:lnTo>
                  <a:lnTo>
                    <a:pt x="348" y="278"/>
                  </a:lnTo>
                  <a:lnTo>
                    <a:pt x="336" y="278"/>
                  </a:lnTo>
                  <a:lnTo>
                    <a:pt x="330" y="278"/>
                  </a:lnTo>
                  <a:lnTo>
                    <a:pt x="325" y="278"/>
                  </a:lnTo>
                  <a:lnTo>
                    <a:pt x="318" y="278"/>
                  </a:lnTo>
                  <a:lnTo>
                    <a:pt x="312" y="278"/>
                  </a:lnTo>
                  <a:lnTo>
                    <a:pt x="307" y="278"/>
                  </a:lnTo>
                  <a:lnTo>
                    <a:pt x="300" y="278"/>
                  </a:lnTo>
                  <a:lnTo>
                    <a:pt x="295" y="278"/>
                  </a:lnTo>
                  <a:lnTo>
                    <a:pt x="289" y="278"/>
                  </a:lnTo>
                  <a:lnTo>
                    <a:pt x="283" y="278"/>
                  </a:lnTo>
                  <a:lnTo>
                    <a:pt x="271" y="278"/>
                  </a:lnTo>
                  <a:lnTo>
                    <a:pt x="266" y="278"/>
                  </a:lnTo>
                  <a:lnTo>
                    <a:pt x="259" y="278"/>
                  </a:lnTo>
                  <a:lnTo>
                    <a:pt x="253" y="278"/>
                  </a:lnTo>
                  <a:lnTo>
                    <a:pt x="248" y="278"/>
                  </a:lnTo>
                  <a:lnTo>
                    <a:pt x="241" y="278"/>
                  </a:lnTo>
                  <a:lnTo>
                    <a:pt x="235" y="278"/>
                  </a:lnTo>
                  <a:lnTo>
                    <a:pt x="230" y="278"/>
                  </a:lnTo>
                  <a:lnTo>
                    <a:pt x="224" y="278"/>
                  </a:lnTo>
                  <a:lnTo>
                    <a:pt x="218" y="278"/>
                  </a:lnTo>
                  <a:lnTo>
                    <a:pt x="212" y="278"/>
                  </a:lnTo>
                  <a:lnTo>
                    <a:pt x="206" y="278"/>
                  </a:lnTo>
                  <a:lnTo>
                    <a:pt x="200" y="278"/>
                  </a:lnTo>
                  <a:lnTo>
                    <a:pt x="194" y="278"/>
                  </a:lnTo>
                  <a:lnTo>
                    <a:pt x="189" y="278"/>
                  </a:lnTo>
                  <a:lnTo>
                    <a:pt x="183" y="278"/>
                  </a:lnTo>
                  <a:lnTo>
                    <a:pt x="176" y="283"/>
                  </a:lnTo>
                  <a:lnTo>
                    <a:pt x="176" y="289"/>
                  </a:lnTo>
                  <a:lnTo>
                    <a:pt x="176" y="296"/>
                  </a:lnTo>
                  <a:lnTo>
                    <a:pt x="176" y="301"/>
                  </a:lnTo>
                  <a:lnTo>
                    <a:pt x="176" y="307"/>
                  </a:lnTo>
                  <a:lnTo>
                    <a:pt x="176" y="313"/>
                  </a:lnTo>
                  <a:lnTo>
                    <a:pt x="171" y="313"/>
                  </a:lnTo>
                  <a:lnTo>
                    <a:pt x="165" y="313"/>
                  </a:lnTo>
                  <a:lnTo>
                    <a:pt x="153" y="313"/>
                  </a:lnTo>
                  <a:lnTo>
                    <a:pt x="147" y="313"/>
                  </a:lnTo>
                  <a:lnTo>
                    <a:pt x="142" y="313"/>
                  </a:lnTo>
                  <a:lnTo>
                    <a:pt x="135" y="313"/>
                  </a:lnTo>
                  <a:lnTo>
                    <a:pt x="129" y="313"/>
                  </a:lnTo>
                  <a:lnTo>
                    <a:pt x="124" y="313"/>
                  </a:lnTo>
                  <a:lnTo>
                    <a:pt x="117" y="313"/>
                  </a:lnTo>
                  <a:lnTo>
                    <a:pt x="112" y="313"/>
                  </a:lnTo>
                  <a:lnTo>
                    <a:pt x="106" y="313"/>
                  </a:lnTo>
                  <a:lnTo>
                    <a:pt x="101" y="313"/>
                  </a:lnTo>
                  <a:lnTo>
                    <a:pt x="94" y="313"/>
                  </a:lnTo>
                  <a:lnTo>
                    <a:pt x="88" y="313"/>
                  </a:lnTo>
                  <a:lnTo>
                    <a:pt x="83" y="313"/>
                  </a:lnTo>
                  <a:lnTo>
                    <a:pt x="76" y="313"/>
                  </a:lnTo>
                  <a:lnTo>
                    <a:pt x="70" y="307"/>
                  </a:lnTo>
                  <a:lnTo>
                    <a:pt x="65" y="307"/>
                  </a:lnTo>
                  <a:lnTo>
                    <a:pt x="59" y="307"/>
                  </a:lnTo>
                  <a:lnTo>
                    <a:pt x="53" y="307"/>
                  </a:lnTo>
                  <a:lnTo>
                    <a:pt x="47" y="307"/>
                  </a:lnTo>
                  <a:lnTo>
                    <a:pt x="41" y="307"/>
                  </a:lnTo>
                  <a:lnTo>
                    <a:pt x="35" y="307"/>
                  </a:lnTo>
                  <a:lnTo>
                    <a:pt x="29" y="307"/>
                  </a:lnTo>
                  <a:lnTo>
                    <a:pt x="24" y="307"/>
                  </a:lnTo>
                  <a:lnTo>
                    <a:pt x="18" y="307"/>
                  </a:lnTo>
                  <a:lnTo>
                    <a:pt x="11" y="313"/>
                  </a:lnTo>
                  <a:lnTo>
                    <a:pt x="6" y="313"/>
                  </a:lnTo>
                  <a:lnTo>
                    <a:pt x="0" y="313"/>
                  </a:lnTo>
                  <a:lnTo>
                    <a:pt x="0" y="307"/>
                  </a:lnTo>
                  <a:lnTo>
                    <a:pt x="0" y="301"/>
                  </a:lnTo>
                  <a:lnTo>
                    <a:pt x="0" y="289"/>
                  </a:lnTo>
                  <a:lnTo>
                    <a:pt x="0" y="283"/>
                  </a:lnTo>
                  <a:lnTo>
                    <a:pt x="0" y="278"/>
                  </a:lnTo>
                  <a:lnTo>
                    <a:pt x="0" y="272"/>
                  </a:lnTo>
                  <a:lnTo>
                    <a:pt x="0" y="265"/>
                  </a:lnTo>
                  <a:lnTo>
                    <a:pt x="0" y="260"/>
                  </a:lnTo>
                  <a:lnTo>
                    <a:pt x="0" y="254"/>
                  </a:lnTo>
                  <a:lnTo>
                    <a:pt x="0" y="248"/>
                  </a:lnTo>
                  <a:lnTo>
                    <a:pt x="0" y="242"/>
                  </a:lnTo>
                  <a:lnTo>
                    <a:pt x="0" y="237"/>
                  </a:lnTo>
                  <a:lnTo>
                    <a:pt x="0" y="224"/>
                  </a:lnTo>
                  <a:lnTo>
                    <a:pt x="0" y="219"/>
                  </a:lnTo>
                  <a:lnTo>
                    <a:pt x="0" y="213"/>
                  </a:lnTo>
                  <a:lnTo>
                    <a:pt x="0" y="201"/>
                  </a:lnTo>
                  <a:lnTo>
                    <a:pt x="0" y="195"/>
                  </a:lnTo>
                  <a:lnTo>
                    <a:pt x="0" y="189"/>
                  </a:lnTo>
                  <a:lnTo>
                    <a:pt x="6" y="189"/>
                  </a:lnTo>
                  <a:lnTo>
                    <a:pt x="11" y="189"/>
                  </a:lnTo>
                  <a:lnTo>
                    <a:pt x="18" y="189"/>
                  </a:lnTo>
                  <a:lnTo>
                    <a:pt x="24" y="189"/>
                  </a:lnTo>
                  <a:lnTo>
                    <a:pt x="29" y="189"/>
                  </a:lnTo>
                  <a:lnTo>
                    <a:pt x="35" y="189"/>
                  </a:lnTo>
                  <a:lnTo>
                    <a:pt x="41" y="189"/>
                  </a:lnTo>
                  <a:lnTo>
                    <a:pt x="47" y="189"/>
                  </a:lnTo>
                  <a:lnTo>
                    <a:pt x="53" y="189"/>
                  </a:lnTo>
                  <a:lnTo>
                    <a:pt x="59" y="189"/>
                  </a:lnTo>
                  <a:lnTo>
                    <a:pt x="65" y="189"/>
                  </a:lnTo>
                  <a:lnTo>
                    <a:pt x="70" y="189"/>
                  </a:lnTo>
                  <a:lnTo>
                    <a:pt x="76" y="189"/>
                  </a:lnTo>
                  <a:lnTo>
                    <a:pt x="83" y="189"/>
                  </a:lnTo>
                  <a:lnTo>
                    <a:pt x="83" y="183"/>
                  </a:lnTo>
                  <a:lnTo>
                    <a:pt x="83" y="177"/>
                  </a:lnTo>
                  <a:lnTo>
                    <a:pt x="83" y="171"/>
                  </a:lnTo>
                  <a:lnTo>
                    <a:pt x="83" y="165"/>
                  </a:lnTo>
                  <a:lnTo>
                    <a:pt x="83" y="154"/>
                  </a:lnTo>
                  <a:lnTo>
                    <a:pt x="83" y="147"/>
                  </a:lnTo>
                  <a:lnTo>
                    <a:pt x="83" y="142"/>
                  </a:lnTo>
                  <a:lnTo>
                    <a:pt x="83" y="136"/>
                  </a:lnTo>
                  <a:lnTo>
                    <a:pt x="83" y="124"/>
                  </a:lnTo>
                  <a:lnTo>
                    <a:pt x="83" y="118"/>
                  </a:lnTo>
                  <a:lnTo>
                    <a:pt x="83" y="112"/>
                  </a:lnTo>
                  <a:lnTo>
                    <a:pt x="83" y="106"/>
                  </a:lnTo>
                  <a:lnTo>
                    <a:pt x="83" y="100"/>
                  </a:lnTo>
                  <a:lnTo>
                    <a:pt x="83" y="95"/>
                  </a:lnTo>
                  <a:lnTo>
                    <a:pt x="83" y="88"/>
                  </a:lnTo>
                  <a:lnTo>
                    <a:pt x="83" y="83"/>
                  </a:lnTo>
                  <a:lnTo>
                    <a:pt x="83" y="77"/>
                  </a:lnTo>
                  <a:lnTo>
                    <a:pt x="83" y="70"/>
                  </a:lnTo>
                  <a:lnTo>
                    <a:pt x="83" y="65"/>
                  </a:lnTo>
                  <a:lnTo>
                    <a:pt x="83" y="59"/>
                  </a:lnTo>
                  <a:lnTo>
                    <a:pt x="83" y="53"/>
                  </a:lnTo>
                  <a:lnTo>
                    <a:pt x="83" y="47"/>
                  </a:lnTo>
                  <a:lnTo>
                    <a:pt x="83" y="41"/>
                  </a:lnTo>
                  <a:lnTo>
                    <a:pt x="76" y="41"/>
                  </a:lnTo>
                  <a:lnTo>
                    <a:pt x="76" y="29"/>
                  </a:lnTo>
                  <a:lnTo>
                    <a:pt x="76" y="23"/>
                  </a:lnTo>
                  <a:lnTo>
                    <a:pt x="83" y="23"/>
                  </a:lnTo>
                  <a:lnTo>
                    <a:pt x="88" y="23"/>
                  </a:lnTo>
                  <a:lnTo>
                    <a:pt x="94" y="23"/>
                  </a:lnTo>
                  <a:lnTo>
                    <a:pt x="101" y="29"/>
                  </a:lnTo>
                  <a:lnTo>
                    <a:pt x="106" y="29"/>
                  </a:lnTo>
                  <a:lnTo>
                    <a:pt x="112" y="29"/>
                  </a:lnTo>
                  <a:lnTo>
                    <a:pt x="117" y="29"/>
                  </a:lnTo>
                  <a:lnTo>
                    <a:pt x="124" y="29"/>
                  </a:lnTo>
                  <a:lnTo>
                    <a:pt x="129" y="29"/>
                  </a:lnTo>
                  <a:lnTo>
                    <a:pt x="135" y="29"/>
                  </a:lnTo>
                  <a:lnTo>
                    <a:pt x="142" y="29"/>
                  </a:lnTo>
                  <a:lnTo>
                    <a:pt x="147" y="29"/>
                  </a:lnTo>
                  <a:lnTo>
                    <a:pt x="153" y="29"/>
                  </a:lnTo>
                  <a:lnTo>
                    <a:pt x="158" y="29"/>
                  </a:lnTo>
                  <a:lnTo>
                    <a:pt x="165" y="29"/>
                  </a:lnTo>
                  <a:lnTo>
                    <a:pt x="171" y="29"/>
                  </a:lnTo>
                  <a:lnTo>
                    <a:pt x="176" y="29"/>
                  </a:lnTo>
                  <a:lnTo>
                    <a:pt x="183" y="29"/>
                  </a:lnTo>
                  <a:lnTo>
                    <a:pt x="189" y="29"/>
                  </a:lnTo>
                  <a:lnTo>
                    <a:pt x="194" y="29"/>
                  </a:lnTo>
                  <a:lnTo>
                    <a:pt x="200" y="29"/>
                  </a:lnTo>
                  <a:lnTo>
                    <a:pt x="206" y="29"/>
                  </a:lnTo>
                  <a:lnTo>
                    <a:pt x="212" y="29"/>
                  </a:lnTo>
                  <a:lnTo>
                    <a:pt x="218" y="29"/>
                  </a:lnTo>
                  <a:lnTo>
                    <a:pt x="224" y="29"/>
                  </a:lnTo>
                  <a:lnTo>
                    <a:pt x="230" y="29"/>
                  </a:lnTo>
                  <a:lnTo>
                    <a:pt x="235" y="29"/>
                  </a:lnTo>
                  <a:lnTo>
                    <a:pt x="235" y="36"/>
                  </a:lnTo>
                  <a:lnTo>
                    <a:pt x="230" y="36"/>
                  </a:lnTo>
                  <a:lnTo>
                    <a:pt x="235" y="41"/>
                  </a:lnTo>
                  <a:lnTo>
                    <a:pt x="235" y="36"/>
                  </a:lnTo>
                  <a:lnTo>
                    <a:pt x="241" y="36"/>
                  </a:lnTo>
                  <a:lnTo>
                    <a:pt x="241" y="41"/>
                  </a:lnTo>
                  <a:lnTo>
                    <a:pt x="248" y="47"/>
                  </a:lnTo>
                  <a:lnTo>
                    <a:pt x="253" y="47"/>
                  </a:lnTo>
                  <a:lnTo>
                    <a:pt x="253" y="53"/>
                  </a:lnTo>
                  <a:lnTo>
                    <a:pt x="259" y="53"/>
                  </a:lnTo>
                  <a:lnTo>
                    <a:pt x="259" y="59"/>
                  </a:lnTo>
                  <a:lnTo>
                    <a:pt x="266" y="59"/>
                  </a:lnTo>
                  <a:lnTo>
                    <a:pt x="266" y="65"/>
                  </a:lnTo>
                  <a:lnTo>
                    <a:pt x="271" y="65"/>
                  </a:lnTo>
                  <a:lnTo>
                    <a:pt x="271" y="59"/>
                  </a:lnTo>
                  <a:lnTo>
                    <a:pt x="277" y="59"/>
                  </a:lnTo>
                  <a:lnTo>
                    <a:pt x="283" y="59"/>
                  </a:lnTo>
                  <a:lnTo>
                    <a:pt x="289" y="59"/>
                  </a:lnTo>
                  <a:lnTo>
                    <a:pt x="289" y="53"/>
                  </a:lnTo>
                  <a:lnTo>
                    <a:pt x="289" y="47"/>
                  </a:lnTo>
                  <a:lnTo>
                    <a:pt x="289" y="41"/>
                  </a:lnTo>
                  <a:lnTo>
                    <a:pt x="289" y="36"/>
                  </a:lnTo>
                  <a:lnTo>
                    <a:pt x="295" y="36"/>
                  </a:lnTo>
                  <a:lnTo>
                    <a:pt x="295" y="29"/>
                  </a:lnTo>
                  <a:lnTo>
                    <a:pt x="295" y="23"/>
                  </a:lnTo>
                  <a:lnTo>
                    <a:pt x="295" y="18"/>
                  </a:lnTo>
                  <a:lnTo>
                    <a:pt x="295" y="11"/>
                  </a:lnTo>
                  <a:lnTo>
                    <a:pt x="300" y="11"/>
                  </a:lnTo>
                  <a:lnTo>
                    <a:pt x="300" y="6"/>
                  </a:lnTo>
                  <a:lnTo>
                    <a:pt x="307" y="6"/>
                  </a:lnTo>
                  <a:lnTo>
                    <a:pt x="312" y="6"/>
                  </a:lnTo>
                  <a:lnTo>
                    <a:pt x="318" y="6"/>
                  </a:lnTo>
                  <a:lnTo>
                    <a:pt x="325" y="6"/>
                  </a:lnTo>
                  <a:lnTo>
                    <a:pt x="330" y="6"/>
                  </a:lnTo>
                  <a:lnTo>
                    <a:pt x="336" y="6"/>
                  </a:lnTo>
                  <a:lnTo>
                    <a:pt x="341" y="6"/>
                  </a:lnTo>
                  <a:lnTo>
                    <a:pt x="348" y="6"/>
                  </a:lnTo>
                  <a:lnTo>
                    <a:pt x="354" y="6"/>
                  </a:lnTo>
                  <a:lnTo>
                    <a:pt x="359" y="6"/>
                  </a:lnTo>
                  <a:lnTo>
                    <a:pt x="366" y="6"/>
                  </a:lnTo>
                  <a:lnTo>
                    <a:pt x="371" y="6"/>
                  </a:lnTo>
                  <a:lnTo>
                    <a:pt x="377" y="6"/>
                  </a:lnTo>
                  <a:lnTo>
                    <a:pt x="383" y="6"/>
                  </a:lnTo>
                  <a:lnTo>
                    <a:pt x="389" y="6"/>
                  </a:lnTo>
                  <a:lnTo>
                    <a:pt x="395" y="6"/>
                  </a:lnTo>
                  <a:lnTo>
                    <a:pt x="400" y="6"/>
                  </a:lnTo>
                  <a:lnTo>
                    <a:pt x="407" y="6"/>
                  </a:lnTo>
                  <a:lnTo>
                    <a:pt x="413" y="6"/>
                  </a:lnTo>
                  <a:lnTo>
                    <a:pt x="418" y="6"/>
                  </a:lnTo>
                  <a:lnTo>
                    <a:pt x="424" y="6"/>
                  </a:lnTo>
                  <a:lnTo>
                    <a:pt x="431" y="6"/>
                  </a:lnTo>
                  <a:lnTo>
                    <a:pt x="436" y="6"/>
                  </a:lnTo>
                  <a:lnTo>
                    <a:pt x="442" y="6"/>
                  </a:lnTo>
                  <a:lnTo>
                    <a:pt x="448" y="6"/>
                  </a:lnTo>
                  <a:lnTo>
                    <a:pt x="454" y="6"/>
                  </a:lnTo>
                  <a:lnTo>
                    <a:pt x="459" y="6"/>
                  </a:lnTo>
                  <a:lnTo>
                    <a:pt x="465" y="6"/>
                  </a:lnTo>
                  <a:lnTo>
                    <a:pt x="472" y="6"/>
                  </a:lnTo>
                  <a:lnTo>
                    <a:pt x="477" y="6"/>
                  </a:lnTo>
                  <a:lnTo>
                    <a:pt x="483" y="6"/>
                  </a:lnTo>
                  <a:lnTo>
                    <a:pt x="490" y="6"/>
                  </a:lnTo>
                  <a:lnTo>
                    <a:pt x="495" y="6"/>
                  </a:lnTo>
                  <a:lnTo>
                    <a:pt x="501" y="6"/>
                  </a:lnTo>
                  <a:lnTo>
                    <a:pt x="506" y="6"/>
                  </a:lnTo>
                  <a:lnTo>
                    <a:pt x="513" y="6"/>
                  </a:lnTo>
                  <a:lnTo>
                    <a:pt x="519" y="6"/>
                  </a:lnTo>
                  <a:lnTo>
                    <a:pt x="524" y="6"/>
                  </a:lnTo>
                  <a:lnTo>
                    <a:pt x="531" y="6"/>
                  </a:lnTo>
                  <a:lnTo>
                    <a:pt x="536" y="6"/>
                  </a:lnTo>
                  <a:lnTo>
                    <a:pt x="542" y="6"/>
                  </a:lnTo>
                  <a:lnTo>
                    <a:pt x="548" y="6"/>
                  </a:lnTo>
                  <a:lnTo>
                    <a:pt x="554" y="6"/>
                  </a:lnTo>
                  <a:lnTo>
                    <a:pt x="560" y="6"/>
                  </a:lnTo>
                  <a:lnTo>
                    <a:pt x="565" y="6"/>
                  </a:lnTo>
                  <a:lnTo>
                    <a:pt x="572" y="6"/>
                  </a:lnTo>
                  <a:lnTo>
                    <a:pt x="578" y="6"/>
                  </a:lnTo>
                  <a:lnTo>
                    <a:pt x="589" y="6"/>
                  </a:lnTo>
                  <a:lnTo>
                    <a:pt x="589" y="11"/>
                  </a:lnTo>
                  <a:lnTo>
                    <a:pt x="596" y="11"/>
                  </a:lnTo>
                  <a:lnTo>
                    <a:pt x="601" y="11"/>
                  </a:lnTo>
                  <a:lnTo>
                    <a:pt x="607" y="11"/>
                  </a:lnTo>
                  <a:lnTo>
                    <a:pt x="607" y="6"/>
                  </a:lnTo>
                  <a:lnTo>
                    <a:pt x="613" y="0"/>
                  </a:lnTo>
                  <a:lnTo>
                    <a:pt x="619" y="0"/>
                  </a:lnTo>
                  <a:lnTo>
                    <a:pt x="625" y="6"/>
                  </a:lnTo>
                  <a:lnTo>
                    <a:pt x="630" y="6"/>
                  </a:lnTo>
                  <a:lnTo>
                    <a:pt x="637" y="6"/>
                  </a:lnTo>
                  <a:lnTo>
                    <a:pt x="642" y="6"/>
                  </a:lnTo>
                  <a:lnTo>
                    <a:pt x="648" y="6"/>
                  </a:lnTo>
                  <a:lnTo>
                    <a:pt x="655" y="6"/>
                  </a:lnTo>
                  <a:lnTo>
                    <a:pt x="660" y="6"/>
                  </a:lnTo>
                  <a:lnTo>
                    <a:pt x="666" y="6"/>
                  </a:lnTo>
                  <a:lnTo>
                    <a:pt x="671" y="6"/>
                  </a:lnTo>
                  <a:lnTo>
                    <a:pt x="678" y="6"/>
                  </a:lnTo>
                  <a:lnTo>
                    <a:pt x="684" y="6"/>
                  </a:lnTo>
                  <a:lnTo>
                    <a:pt x="689" y="6"/>
                  </a:lnTo>
                  <a:lnTo>
                    <a:pt x="696" y="6"/>
                  </a:lnTo>
                  <a:lnTo>
                    <a:pt x="701" y="6"/>
                  </a:lnTo>
                  <a:lnTo>
                    <a:pt x="707" y="6"/>
                  </a:lnTo>
                  <a:lnTo>
                    <a:pt x="713" y="6"/>
                  </a:lnTo>
                  <a:lnTo>
                    <a:pt x="719" y="6"/>
                  </a:lnTo>
                  <a:lnTo>
                    <a:pt x="725" y="6"/>
                  </a:lnTo>
                  <a:lnTo>
                    <a:pt x="730" y="6"/>
                  </a:lnTo>
                  <a:lnTo>
                    <a:pt x="737" y="6"/>
                  </a:lnTo>
                  <a:lnTo>
                    <a:pt x="737" y="0"/>
                  </a:lnTo>
                  <a:lnTo>
                    <a:pt x="743" y="0"/>
                  </a:lnTo>
                  <a:lnTo>
                    <a:pt x="748" y="0"/>
                  </a:lnTo>
                  <a:lnTo>
                    <a:pt x="754" y="0"/>
                  </a:lnTo>
                  <a:lnTo>
                    <a:pt x="761" y="0"/>
                  </a:lnTo>
                  <a:lnTo>
                    <a:pt x="766" y="0"/>
                  </a:lnTo>
                  <a:lnTo>
                    <a:pt x="772" y="0"/>
                  </a:lnTo>
                  <a:lnTo>
                    <a:pt x="778" y="0"/>
                  </a:lnTo>
                  <a:lnTo>
                    <a:pt x="784" y="0"/>
                  </a:lnTo>
                  <a:lnTo>
                    <a:pt x="790" y="0"/>
                  </a:lnTo>
                  <a:lnTo>
                    <a:pt x="795" y="0"/>
                  </a:lnTo>
                  <a:lnTo>
                    <a:pt x="802" y="0"/>
                  </a:lnTo>
                  <a:lnTo>
                    <a:pt x="807" y="0"/>
                  </a:lnTo>
                  <a:lnTo>
                    <a:pt x="813" y="0"/>
                  </a:lnTo>
                  <a:lnTo>
                    <a:pt x="820" y="0"/>
                  </a:lnTo>
                  <a:lnTo>
                    <a:pt x="825" y="0"/>
                  </a:lnTo>
                  <a:lnTo>
                    <a:pt x="831" y="0"/>
                  </a:lnTo>
                  <a:lnTo>
                    <a:pt x="837" y="0"/>
                  </a:lnTo>
                  <a:lnTo>
                    <a:pt x="843" y="0"/>
                  </a:lnTo>
                  <a:lnTo>
                    <a:pt x="849" y="0"/>
                  </a:lnTo>
                  <a:lnTo>
                    <a:pt x="854" y="0"/>
                  </a:lnTo>
                  <a:lnTo>
                    <a:pt x="861" y="0"/>
                  </a:lnTo>
                  <a:lnTo>
                    <a:pt x="866" y="0"/>
                  </a:lnTo>
                  <a:lnTo>
                    <a:pt x="872" y="0"/>
                  </a:lnTo>
                  <a:lnTo>
                    <a:pt x="879" y="0"/>
                  </a:lnTo>
                  <a:lnTo>
                    <a:pt x="884" y="0"/>
                  </a:lnTo>
                  <a:lnTo>
                    <a:pt x="890" y="0"/>
                  </a:lnTo>
                  <a:lnTo>
                    <a:pt x="895" y="0"/>
                  </a:lnTo>
                  <a:lnTo>
                    <a:pt x="902" y="0"/>
                  </a:lnTo>
                  <a:lnTo>
                    <a:pt x="908" y="0"/>
                  </a:lnTo>
                  <a:lnTo>
                    <a:pt x="913" y="0"/>
                  </a:lnTo>
                  <a:lnTo>
                    <a:pt x="920" y="0"/>
                  </a:lnTo>
                  <a:lnTo>
                    <a:pt x="931" y="0"/>
                  </a:lnTo>
                  <a:lnTo>
                    <a:pt x="937" y="0"/>
                  </a:lnTo>
                  <a:lnTo>
                    <a:pt x="943" y="0"/>
                  </a:lnTo>
                  <a:lnTo>
                    <a:pt x="949" y="0"/>
                  </a:lnTo>
                  <a:lnTo>
                    <a:pt x="955" y="0"/>
                  </a:lnTo>
                  <a:lnTo>
                    <a:pt x="961" y="0"/>
                  </a:lnTo>
                  <a:lnTo>
                    <a:pt x="967" y="0"/>
                  </a:lnTo>
                  <a:lnTo>
                    <a:pt x="972" y="0"/>
                  </a:lnTo>
                  <a:lnTo>
                    <a:pt x="978" y="0"/>
                  </a:lnTo>
                  <a:lnTo>
                    <a:pt x="985" y="0"/>
                  </a:lnTo>
                  <a:lnTo>
                    <a:pt x="996" y="0"/>
                  </a:lnTo>
                  <a:lnTo>
                    <a:pt x="1003" y="0"/>
                  </a:lnTo>
                  <a:lnTo>
                    <a:pt x="1008" y="0"/>
                  </a:lnTo>
                  <a:lnTo>
                    <a:pt x="1014" y="0"/>
                  </a:lnTo>
                  <a:lnTo>
                    <a:pt x="1019" y="0"/>
                  </a:lnTo>
                  <a:lnTo>
                    <a:pt x="1026" y="0"/>
                  </a:lnTo>
                  <a:lnTo>
                    <a:pt x="1032" y="0"/>
                  </a:lnTo>
                  <a:close/>
                </a:path>
              </a:pathLst>
            </a:custGeom>
            <a:solidFill>
              <a:srgbClr val="CCC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2" name="Freeform 64">
              <a:extLst>
                <a:ext uri="{FF2B5EF4-FFF2-40B4-BE49-F238E27FC236}">
                  <a16:creationId xmlns:a16="http://schemas.microsoft.com/office/drawing/2014/main" id="{DE1D67F0-6A97-D6B8-530B-AFBDC7FE6AD6}"/>
                </a:ext>
              </a:extLst>
            </p:cNvPr>
            <p:cNvSpPr>
              <a:spLocks/>
            </p:cNvSpPr>
            <p:nvPr/>
          </p:nvSpPr>
          <p:spPr bwMode="auto">
            <a:xfrm>
              <a:off x="5838825" y="3322638"/>
              <a:ext cx="1758950" cy="685800"/>
            </a:xfrm>
            <a:custGeom>
              <a:avLst/>
              <a:gdLst>
                <a:gd name="T0" fmla="*/ 1049 w 1108"/>
                <a:gd name="T1" fmla="*/ 41 h 432"/>
                <a:gd name="T2" fmla="*/ 1055 w 1108"/>
                <a:gd name="T3" fmla="*/ 88 h 432"/>
                <a:gd name="T4" fmla="*/ 1060 w 1108"/>
                <a:gd name="T5" fmla="*/ 136 h 432"/>
                <a:gd name="T6" fmla="*/ 1073 w 1108"/>
                <a:gd name="T7" fmla="*/ 177 h 432"/>
                <a:gd name="T8" fmla="*/ 1078 w 1108"/>
                <a:gd name="T9" fmla="*/ 213 h 432"/>
                <a:gd name="T10" fmla="*/ 1108 w 1108"/>
                <a:gd name="T11" fmla="*/ 237 h 432"/>
                <a:gd name="T12" fmla="*/ 1085 w 1108"/>
                <a:gd name="T13" fmla="*/ 254 h 432"/>
                <a:gd name="T14" fmla="*/ 1032 w 1108"/>
                <a:gd name="T15" fmla="*/ 254 h 432"/>
                <a:gd name="T16" fmla="*/ 990 w 1108"/>
                <a:gd name="T17" fmla="*/ 265 h 432"/>
                <a:gd name="T18" fmla="*/ 943 w 1108"/>
                <a:gd name="T19" fmla="*/ 260 h 432"/>
                <a:gd name="T20" fmla="*/ 908 w 1108"/>
                <a:gd name="T21" fmla="*/ 265 h 432"/>
                <a:gd name="T22" fmla="*/ 866 w 1108"/>
                <a:gd name="T23" fmla="*/ 265 h 432"/>
                <a:gd name="T24" fmla="*/ 825 w 1108"/>
                <a:gd name="T25" fmla="*/ 265 h 432"/>
                <a:gd name="T26" fmla="*/ 784 w 1108"/>
                <a:gd name="T27" fmla="*/ 278 h 432"/>
                <a:gd name="T28" fmla="*/ 772 w 1108"/>
                <a:gd name="T29" fmla="*/ 331 h 432"/>
                <a:gd name="T30" fmla="*/ 748 w 1108"/>
                <a:gd name="T31" fmla="*/ 366 h 432"/>
                <a:gd name="T32" fmla="*/ 713 w 1108"/>
                <a:gd name="T33" fmla="*/ 384 h 432"/>
                <a:gd name="T34" fmla="*/ 701 w 1108"/>
                <a:gd name="T35" fmla="*/ 425 h 432"/>
                <a:gd name="T36" fmla="*/ 655 w 1108"/>
                <a:gd name="T37" fmla="*/ 425 h 432"/>
                <a:gd name="T38" fmla="*/ 660 w 1108"/>
                <a:gd name="T39" fmla="*/ 378 h 432"/>
                <a:gd name="T40" fmla="*/ 655 w 1108"/>
                <a:gd name="T41" fmla="*/ 342 h 432"/>
                <a:gd name="T42" fmla="*/ 648 w 1108"/>
                <a:gd name="T43" fmla="*/ 307 h 432"/>
                <a:gd name="T44" fmla="*/ 655 w 1108"/>
                <a:gd name="T45" fmla="*/ 265 h 432"/>
                <a:gd name="T46" fmla="*/ 625 w 1108"/>
                <a:gd name="T47" fmla="*/ 248 h 432"/>
                <a:gd name="T48" fmla="*/ 596 w 1108"/>
                <a:gd name="T49" fmla="*/ 248 h 432"/>
                <a:gd name="T50" fmla="*/ 542 w 1108"/>
                <a:gd name="T51" fmla="*/ 248 h 432"/>
                <a:gd name="T52" fmla="*/ 490 w 1108"/>
                <a:gd name="T53" fmla="*/ 248 h 432"/>
                <a:gd name="T54" fmla="*/ 431 w 1108"/>
                <a:gd name="T55" fmla="*/ 248 h 432"/>
                <a:gd name="T56" fmla="*/ 395 w 1108"/>
                <a:gd name="T57" fmla="*/ 248 h 432"/>
                <a:gd name="T58" fmla="*/ 354 w 1108"/>
                <a:gd name="T59" fmla="*/ 248 h 432"/>
                <a:gd name="T60" fmla="*/ 325 w 1108"/>
                <a:gd name="T61" fmla="*/ 278 h 432"/>
                <a:gd name="T62" fmla="*/ 266 w 1108"/>
                <a:gd name="T63" fmla="*/ 278 h 432"/>
                <a:gd name="T64" fmla="*/ 212 w 1108"/>
                <a:gd name="T65" fmla="*/ 278 h 432"/>
                <a:gd name="T66" fmla="*/ 176 w 1108"/>
                <a:gd name="T67" fmla="*/ 301 h 432"/>
                <a:gd name="T68" fmla="*/ 129 w 1108"/>
                <a:gd name="T69" fmla="*/ 313 h 432"/>
                <a:gd name="T70" fmla="*/ 76 w 1108"/>
                <a:gd name="T71" fmla="*/ 313 h 432"/>
                <a:gd name="T72" fmla="*/ 24 w 1108"/>
                <a:gd name="T73" fmla="*/ 307 h 432"/>
                <a:gd name="T74" fmla="*/ 0 w 1108"/>
                <a:gd name="T75" fmla="*/ 278 h 432"/>
                <a:gd name="T76" fmla="*/ 0 w 1108"/>
                <a:gd name="T77" fmla="*/ 219 h 432"/>
                <a:gd name="T78" fmla="*/ 29 w 1108"/>
                <a:gd name="T79" fmla="*/ 189 h 432"/>
                <a:gd name="T80" fmla="*/ 83 w 1108"/>
                <a:gd name="T81" fmla="*/ 189 h 432"/>
                <a:gd name="T82" fmla="*/ 83 w 1108"/>
                <a:gd name="T83" fmla="*/ 124 h 432"/>
                <a:gd name="T84" fmla="*/ 83 w 1108"/>
                <a:gd name="T85" fmla="*/ 70 h 432"/>
                <a:gd name="T86" fmla="*/ 83 w 1108"/>
                <a:gd name="T87" fmla="*/ 23 h 432"/>
                <a:gd name="T88" fmla="*/ 135 w 1108"/>
                <a:gd name="T89" fmla="*/ 29 h 432"/>
                <a:gd name="T90" fmla="*/ 189 w 1108"/>
                <a:gd name="T91" fmla="*/ 29 h 432"/>
                <a:gd name="T92" fmla="*/ 235 w 1108"/>
                <a:gd name="T93" fmla="*/ 36 h 432"/>
                <a:gd name="T94" fmla="*/ 259 w 1108"/>
                <a:gd name="T95" fmla="*/ 53 h 432"/>
                <a:gd name="T96" fmla="*/ 289 w 1108"/>
                <a:gd name="T97" fmla="*/ 53 h 432"/>
                <a:gd name="T98" fmla="*/ 300 w 1108"/>
                <a:gd name="T99" fmla="*/ 11 h 432"/>
                <a:gd name="T100" fmla="*/ 348 w 1108"/>
                <a:gd name="T101" fmla="*/ 6 h 432"/>
                <a:gd name="T102" fmla="*/ 400 w 1108"/>
                <a:gd name="T103" fmla="*/ 6 h 432"/>
                <a:gd name="T104" fmla="*/ 454 w 1108"/>
                <a:gd name="T105" fmla="*/ 6 h 432"/>
                <a:gd name="T106" fmla="*/ 506 w 1108"/>
                <a:gd name="T107" fmla="*/ 6 h 432"/>
                <a:gd name="T108" fmla="*/ 560 w 1108"/>
                <a:gd name="T109" fmla="*/ 6 h 432"/>
                <a:gd name="T110" fmla="*/ 607 w 1108"/>
                <a:gd name="T111" fmla="*/ 6 h 432"/>
                <a:gd name="T112" fmla="*/ 660 w 1108"/>
                <a:gd name="T113" fmla="*/ 6 h 432"/>
                <a:gd name="T114" fmla="*/ 713 w 1108"/>
                <a:gd name="T115" fmla="*/ 6 h 432"/>
                <a:gd name="T116" fmla="*/ 761 w 1108"/>
                <a:gd name="T117" fmla="*/ 0 h 432"/>
                <a:gd name="T118" fmla="*/ 813 w 1108"/>
                <a:gd name="T119" fmla="*/ 0 h 432"/>
                <a:gd name="T120" fmla="*/ 866 w 1108"/>
                <a:gd name="T121" fmla="*/ 0 h 432"/>
                <a:gd name="T122" fmla="*/ 920 w 1108"/>
                <a:gd name="T123" fmla="*/ 0 h 432"/>
                <a:gd name="T124" fmla="*/ 978 w 1108"/>
                <a:gd name="T125"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08" h="432">
                  <a:moveTo>
                    <a:pt x="1032" y="0"/>
                  </a:moveTo>
                  <a:lnTo>
                    <a:pt x="1037" y="0"/>
                  </a:lnTo>
                  <a:lnTo>
                    <a:pt x="1044" y="0"/>
                  </a:lnTo>
                  <a:lnTo>
                    <a:pt x="1044" y="11"/>
                  </a:lnTo>
                  <a:lnTo>
                    <a:pt x="1044" y="18"/>
                  </a:lnTo>
                  <a:lnTo>
                    <a:pt x="1044" y="23"/>
                  </a:lnTo>
                  <a:lnTo>
                    <a:pt x="1044" y="29"/>
                  </a:lnTo>
                  <a:lnTo>
                    <a:pt x="1049" y="36"/>
                  </a:lnTo>
                  <a:lnTo>
                    <a:pt x="1049" y="41"/>
                  </a:lnTo>
                  <a:lnTo>
                    <a:pt x="1049" y="47"/>
                  </a:lnTo>
                  <a:lnTo>
                    <a:pt x="1049" y="53"/>
                  </a:lnTo>
                  <a:lnTo>
                    <a:pt x="1049" y="59"/>
                  </a:lnTo>
                  <a:lnTo>
                    <a:pt x="1049" y="65"/>
                  </a:lnTo>
                  <a:lnTo>
                    <a:pt x="1055" y="65"/>
                  </a:lnTo>
                  <a:lnTo>
                    <a:pt x="1055" y="70"/>
                  </a:lnTo>
                  <a:lnTo>
                    <a:pt x="1055" y="77"/>
                  </a:lnTo>
                  <a:lnTo>
                    <a:pt x="1055" y="83"/>
                  </a:lnTo>
                  <a:lnTo>
                    <a:pt x="1055" y="88"/>
                  </a:lnTo>
                  <a:lnTo>
                    <a:pt x="1055" y="95"/>
                  </a:lnTo>
                  <a:lnTo>
                    <a:pt x="1055" y="100"/>
                  </a:lnTo>
                  <a:lnTo>
                    <a:pt x="1060" y="100"/>
                  </a:lnTo>
                  <a:lnTo>
                    <a:pt x="1060" y="106"/>
                  </a:lnTo>
                  <a:lnTo>
                    <a:pt x="1060" y="112"/>
                  </a:lnTo>
                  <a:lnTo>
                    <a:pt x="1060" y="118"/>
                  </a:lnTo>
                  <a:lnTo>
                    <a:pt x="1060" y="124"/>
                  </a:lnTo>
                  <a:lnTo>
                    <a:pt x="1060" y="129"/>
                  </a:lnTo>
                  <a:lnTo>
                    <a:pt x="1060" y="136"/>
                  </a:lnTo>
                  <a:lnTo>
                    <a:pt x="1067" y="136"/>
                  </a:lnTo>
                  <a:lnTo>
                    <a:pt x="1067" y="142"/>
                  </a:lnTo>
                  <a:lnTo>
                    <a:pt x="1067" y="147"/>
                  </a:lnTo>
                  <a:lnTo>
                    <a:pt x="1067" y="154"/>
                  </a:lnTo>
                  <a:lnTo>
                    <a:pt x="1067" y="160"/>
                  </a:lnTo>
                  <a:lnTo>
                    <a:pt x="1067" y="165"/>
                  </a:lnTo>
                  <a:lnTo>
                    <a:pt x="1067" y="171"/>
                  </a:lnTo>
                  <a:lnTo>
                    <a:pt x="1073" y="171"/>
                  </a:lnTo>
                  <a:lnTo>
                    <a:pt x="1073" y="177"/>
                  </a:lnTo>
                  <a:lnTo>
                    <a:pt x="1078" y="177"/>
                  </a:lnTo>
                  <a:lnTo>
                    <a:pt x="1085" y="177"/>
                  </a:lnTo>
                  <a:lnTo>
                    <a:pt x="1085" y="183"/>
                  </a:lnTo>
                  <a:lnTo>
                    <a:pt x="1085" y="189"/>
                  </a:lnTo>
                  <a:lnTo>
                    <a:pt x="1078" y="189"/>
                  </a:lnTo>
                  <a:lnTo>
                    <a:pt x="1078" y="195"/>
                  </a:lnTo>
                  <a:lnTo>
                    <a:pt x="1078" y="201"/>
                  </a:lnTo>
                  <a:lnTo>
                    <a:pt x="1078" y="206"/>
                  </a:lnTo>
                  <a:lnTo>
                    <a:pt x="1078" y="213"/>
                  </a:lnTo>
                  <a:lnTo>
                    <a:pt x="1085" y="213"/>
                  </a:lnTo>
                  <a:lnTo>
                    <a:pt x="1085" y="219"/>
                  </a:lnTo>
                  <a:lnTo>
                    <a:pt x="1091" y="219"/>
                  </a:lnTo>
                  <a:lnTo>
                    <a:pt x="1096" y="219"/>
                  </a:lnTo>
                  <a:lnTo>
                    <a:pt x="1096" y="224"/>
                  </a:lnTo>
                  <a:lnTo>
                    <a:pt x="1096" y="230"/>
                  </a:lnTo>
                  <a:lnTo>
                    <a:pt x="1102" y="230"/>
                  </a:lnTo>
                  <a:lnTo>
                    <a:pt x="1108" y="230"/>
                  </a:lnTo>
                  <a:lnTo>
                    <a:pt x="1108" y="237"/>
                  </a:lnTo>
                  <a:lnTo>
                    <a:pt x="1102" y="237"/>
                  </a:lnTo>
                  <a:lnTo>
                    <a:pt x="1096" y="237"/>
                  </a:lnTo>
                  <a:lnTo>
                    <a:pt x="1096" y="242"/>
                  </a:lnTo>
                  <a:lnTo>
                    <a:pt x="1091" y="242"/>
                  </a:lnTo>
                  <a:lnTo>
                    <a:pt x="1096" y="242"/>
                  </a:lnTo>
                  <a:lnTo>
                    <a:pt x="1096" y="248"/>
                  </a:lnTo>
                  <a:lnTo>
                    <a:pt x="1096" y="254"/>
                  </a:lnTo>
                  <a:lnTo>
                    <a:pt x="1091" y="254"/>
                  </a:lnTo>
                  <a:lnTo>
                    <a:pt x="1085" y="254"/>
                  </a:lnTo>
                  <a:lnTo>
                    <a:pt x="1078" y="254"/>
                  </a:lnTo>
                  <a:lnTo>
                    <a:pt x="1073" y="254"/>
                  </a:lnTo>
                  <a:lnTo>
                    <a:pt x="1067" y="254"/>
                  </a:lnTo>
                  <a:lnTo>
                    <a:pt x="1060" y="254"/>
                  </a:lnTo>
                  <a:lnTo>
                    <a:pt x="1055" y="254"/>
                  </a:lnTo>
                  <a:lnTo>
                    <a:pt x="1049" y="254"/>
                  </a:lnTo>
                  <a:lnTo>
                    <a:pt x="1044" y="254"/>
                  </a:lnTo>
                  <a:lnTo>
                    <a:pt x="1037" y="254"/>
                  </a:lnTo>
                  <a:lnTo>
                    <a:pt x="1032" y="254"/>
                  </a:lnTo>
                  <a:lnTo>
                    <a:pt x="1026" y="254"/>
                  </a:lnTo>
                  <a:lnTo>
                    <a:pt x="1019" y="254"/>
                  </a:lnTo>
                  <a:lnTo>
                    <a:pt x="1014" y="254"/>
                  </a:lnTo>
                  <a:lnTo>
                    <a:pt x="1008" y="254"/>
                  </a:lnTo>
                  <a:lnTo>
                    <a:pt x="1008" y="260"/>
                  </a:lnTo>
                  <a:lnTo>
                    <a:pt x="1008" y="265"/>
                  </a:lnTo>
                  <a:lnTo>
                    <a:pt x="1003" y="265"/>
                  </a:lnTo>
                  <a:lnTo>
                    <a:pt x="996" y="265"/>
                  </a:lnTo>
                  <a:lnTo>
                    <a:pt x="990" y="265"/>
                  </a:lnTo>
                  <a:lnTo>
                    <a:pt x="985" y="265"/>
                  </a:lnTo>
                  <a:lnTo>
                    <a:pt x="978" y="265"/>
                  </a:lnTo>
                  <a:lnTo>
                    <a:pt x="972" y="265"/>
                  </a:lnTo>
                  <a:lnTo>
                    <a:pt x="967" y="265"/>
                  </a:lnTo>
                  <a:lnTo>
                    <a:pt x="961" y="265"/>
                  </a:lnTo>
                  <a:lnTo>
                    <a:pt x="955" y="265"/>
                  </a:lnTo>
                  <a:lnTo>
                    <a:pt x="949" y="265"/>
                  </a:lnTo>
                  <a:lnTo>
                    <a:pt x="943" y="265"/>
                  </a:lnTo>
                  <a:lnTo>
                    <a:pt x="943" y="260"/>
                  </a:lnTo>
                  <a:lnTo>
                    <a:pt x="937" y="260"/>
                  </a:lnTo>
                  <a:lnTo>
                    <a:pt x="937" y="254"/>
                  </a:lnTo>
                  <a:lnTo>
                    <a:pt x="931" y="254"/>
                  </a:lnTo>
                  <a:lnTo>
                    <a:pt x="926" y="254"/>
                  </a:lnTo>
                  <a:lnTo>
                    <a:pt x="926" y="260"/>
                  </a:lnTo>
                  <a:lnTo>
                    <a:pt x="926" y="265"/>
                  </a:lnTo>
                  <a:lnTo>
                    <a:pt x="920" y="265"/>
                  </a:lnTo>
                  <a:lnTo>
                    <a:pt x="913" y="265"/>
                  </a:lnTo>
                  <a:lnTo>
                    <a:pt x="908" y="265"/>
                  </a:lnTo>
                  <a:lnTo>
                    <a:pt x="902" y="265"/>
                  </a:lnTo>
                  <a:lnTo>
                    <a:pt x="895" y="265"/>
                  </a:lnTo>
                  <a:lnTo>
                    <a:pt x="895" y="260"/>
                  </a:lnTo>
                  <a:lnTo>
                    <a:pt x="890" y="260"/>
                  </a:lnTo>
                  <a:lnTo>
                    <a:pt x="890" y="265"/>
                  </a:lnTo>
                  <a:lnTo>
                    <a:pt x="884" y="265"/>
                  </a:lnTo>
                  <a:lnTo>
                    <a:pt x="879" y="265"/>
                  </a:lnTo>
                  <a:lnTo>
                    <a:pt x="872" y="265"/>
                  </a:lnTo>
                  <a:lnTo>
                    <a:pt x="866" y="265"/>
                  </a:lnTo>
                  <a:lnTo>
                    <a:pt x="861" y="265"/>
                  </a:lnTo>
                  <a:lnTo>
                    <a:pt x="854" y="265"/>
                  </a:lnTo>
                  <a:lnTo>
                    <a:pt x="849" y="265"/>
                  </a:lnTo>
                  <a:lnTo>
                    <a:pt x="843" y="265"/>
                  </a:lnTo>
                  <a:lnTo>
                    <a:pt x="843" y="260"/>
                  </a:lnTo>
                  <a:lnTo>
                    <a:pt x="843" y="265"/>
                  </a:lnTo>
                  <a:lnTo>
                    <a:pt x="837" y="265"/>
                  </a:lnTo>
                  <a:lnTo>
                    <a:pt x="831" y="265"/>
                  </a:lnTo>
                  <a:lnTo>
                    <a:pt x="825" y="265"/>
                  </a:lnTo>
                  <a:lnTo>
                    <a:pt x="820" y="265"/>
                  </a:lnTo>
                  <a:lnTo>
                    <a:pt x="820" y="272"/>
                  </a:lnTo>
                  <a:lnTo>
                    <a:pt x="820" y="278"/>
                  </a:lnTo>
                  <a:lnTo>
                    <a:pt x="813" y="278"/>
                  </a:lnTo>
                  <a:lnTo>
                    <a:pt x="807" y="278"/>
                  </a:lnTo>
                  <a:lnTo>
                    <a:pt x="802" y="278"/>
                  </a:lnTo>
                  <a:lnTo>
                    <a:pt x="795" y="278"/>
                  </a:lnTo>
                  <a:lnTo>
                    <a:pt x="790" y="278"/>
                  </a:lnTo>
                  <a:lnTo>
                    <a:pt x="784" y="278"/>
                  </a:lnTo>
                  <a:lnTo>
                    <a:pt x="778" y="278"/>
                  </a:lnTo>
                  <a:lnTo>
                    <a:pt x="778" y="283"/>
                  </a:lnTo>
                  <a:lnTo>
                    <a:pt x="772" y="283"/>
                  </a:lnTo>
                  <a:lnTo>
                    <a:pt x="772" y="296"/>
                  </a:lnTo>
                  <a:lnTo>
                    <a:pt x="772" y="301"/>
                  </a:lnTo>
                  <a:lnTo>
                    <a:pt x="772" y="307"/>
                  </a:lnTo>
                  <a:lnTo>
                    <a:pt x="772" y="313"/>
                  </a:lnTo>
                  <a:lnTo>
                    <a:pt x="772" y="325"/>
                  </a:lnTo>
                  <a:lnTo>
                    <a:pt x="772" y="331"/>
                  </a:lnTo>
                  <a:lnTo>
                    <a:pt x="772" y="337"/>
                  </a:lnTo>
                  <a:lnTo>
                    <a:pt x="772" y="348"/>
                  </a:lnTo>
                  <a:lnTo>
                    <a:pt x="772" y="355"/>
                  </a:lnTo>
                  <a:lnTo>
                    <a:pt x="766" y="355"/>
                  </a:lnTo>
                  <a:lnTo>
                    <a:pt x="761" y="355"/>
                  </a:lnTo>
                  <a:lnTo>
                    <a:pt x="761" y="360"/>
                  </a:lnTo>
                  <a:lnTo>
                    <a:pt x="761" y="366"/>
                  </a:lnTo>
                  <a:lnTo>
                    <a:pt x="754" y="366"/>
                  </a:lnTo>
                  <a:lnTo>
                    <a:pt x="748" y="366"/>
                  </a:lnTo>
                  <a:lnTo>
                    <a:pt x="743" y="366"/>
                  </a:lnTo>
                  <a:lnTo>
                    <a:pt x="737" y="366"/>
                  </a:lnTo>
                  <a:lnTo>
                    <a:pt x="730" y="366"/>
                  </a:lnTo>
                  <a:lnTo>
                    <a:pt x="725" y="366"/>
                  </a:lnTo>
                  <a:lnTo>
                    <a:pt x="719" y="366"/>
                  </a:lnTo>
                  <a:lnTo>
                    <a:pt x="713" y="366"/>
                  </a:lnTo>
                  <a:lnTo>
                    <a:pt x="713" y="372"/>
                  </a:lnTo>
                  <a:lnTo>
                    <a:pt x="713" y="378"/>
                  </a:lnTo>
                  <a:lnTo>
                    <a:pt x="713" y="384"/>
                  </a:lnTo>
                  <a:lnTo>
                    <a:pt x="713" y="390"/>
                  </a:lnTo>
                  <a:lnTo>
                    <a:pt x="713" y="396"/>
                  </a:lnTo>
                  <a:lnTo>
                    <a:pt x="713" y="402"/>
                  </a:lnTo>
                  <a:lnTo>
                    <a:pt x="713" y="407"/>
                  </a:lnTo>
                  <a:lnTo>
                    <a:pt x="713" y="414"/>
                  </a:lnTo>
                  <a:lnTo>
                    <a:pt x="713" y="419"/>
                  </a:lnTo>
                  <a:lnTo>
                    <a:pt x="713" y="425"/>
                  </a:lnTo>
                  <a:lnTo>
                    <a:pt x="707" y="425"/>
                  </a:lnTo>
                  <a:lnTo>
                    <a:pt x="701" y="425"/>
                  </a:lnTo>
                  <a:lnTo>
                    <a:pt x="696" y="425"/>
                  </a:lnTo>
                  <a:lnTo>
                    <a:pt x="689" y="425"/>
                  </a:lnTo>
                  <a:lnTo>
                    <a:pt x="684" y="425"/>
                  </a:lnTo>
                  <a:lnTo>
                    <a:pt x="678" y="425"/>
                  </a:lnTo>
                  <a:lnTo>
                    <a:pt x="671" y="425"/>
                  </a:lnTo>
                  <a:lnTo>
                    <a:pt x="666" y="432"/>
                  </a:lnTo>
                  <a:lnTo>
                    <a:pt x="660" y="432"/>
                  </a:lnTo>
                  <a:lnTo>
                    <a:pt x="660" y="425"/>
                  </a:lnTo>
                  <a:lnTo>
                    <a:pt x="655" y="425"/>
                  </a:lnTo>
                  <a:lnTo>
                    <a:pt x="655" y="419"/>
                  </a:lnTo>
                  <a:lnTo>
                    <a:pt x="655" y="414"/>
                  </a:lnTo>
                  <a:lnTo>
                    <a:pt x="655" y="407"/>
                  </a:lnTo>
                  <a:lnTo>
                    <a:pt x="660" y="407"/>
                  </a:lnTo>
                  <a:lnTo>
                    <a:pt x="660" y="402"/>
                  </a:lnTo>
                  <a:lnTo>
                    <a:pt x="660" y="396"/>
                  </a:lnTo>
                  <a:lnTo>
                    <a:pt x="660" y="390"/>
                  </a:lnTo>
                  <a:lnTo>
                    <a:pt x="660" y="384"/>
                  </a:lnTo>
                  <a:lnTo>
                    <a:pt x="660" y="378"/>
                  </a:lnTo>
                  <a:lnTo>
                    <a:pt x="655" y="378"/>
                  </a:lnTo>
                  <a:lnTo>
                    <a:pt x="655" y="372"/>
                  </a:lnTo>
                  <a:lnTo>
                    <a:pt x="660" y="372"/>
                  </a:lnTo>
                  <a:lnTo>
                    <a:pt x="655" y="372"/>
                  </a:lnTo>
                  <a:lnTo>
                    <a:pt x="655" y="366"/>
                  </a:lnTo>
                  <a:lnTo>
                    <a:pt x="655" y="360"/>
                  </a:lnTo>
                  <a:lnTo>
                    <a:pt x="655" y="355"/>
                  </a:lnTo>
                  <a:lnTo>
                    <a:pt x="655" y="348"/>
                  </a:lnTo>
                  <a:lnTo>
                    <a:pt x="655" y="342"/>
                  </a:lnTo>
                  <a:lnTo>
                    <a:pt x="655" y="337"/>
                  </a:lnTo>
                  <a:lnTo>
                    <a:pt x="655" y="331"/>
                  </a:lnTo>
                  <a:lnTo>
                    <a:pt x="660" y="331"/>
                  </a:lnTo>
                  <a:lnTo>
                    <a:pt x="660" y="325"/>
                  </a:lnTo>
                  <a:lnTo>
                    <a:pt x="660" y="319"/>
                  </a:lnTo>
                  <a:lnTo>
                    <a:pt x="655" y="319"/>
                  </a:lnTo>
                  <a:lnTo>
                    <a:pt x="655" y="313"/>
                  </a:lnTo>
                  <a:lnTo>
                    <a:pt x="648" y="313"/>
                  </a:lnTo>
                  <a:lnTo>
                    <a:pt x="648" y="307"/>
                  </a:lnTo>
                  <a:lnTo>
                    <a:pt x="648" y="301"/>
                  </a:lnTo>
                  <a:lnTo>
                    <a:pt x="642" y="301"/>
                  </a:lnTo>
                  <a:lnTo>
                    <a:pt x="642" y="296"/>
                  </a:lnTo>
                  <a:lnTo>
                    <a:pt x="648" y="289"/>
                  </a:lnTo>
                  <a:lnTo>
                    <a:pt x="648" y="283"/>
                  </a:lnTo>
                  <a:lnTo>
                    <a:pt x="655" y="283"/>
                  </a:lnTo>
                  <a:lnTo>
                    <a:pt x="655" y="278"/>
                  </a:lnTo>
                  <a:lnTo>
                    <a:pt x="655" y="272"/>
                  </a:lnTo>
                  <a:lnTo>
                    <a:pt x="655" y="265"/>
                  </a:lnTo>
                  <a:lnTo>
                    <a:pt x="660" y="260"/>
                  </a:lnTo>
                  <a:lnTo>
                    <a:pt x="660" y="254"/>
                  </a:lnTo>
                  <a:lnTo>
                    <a:pt x="660" y="248"/>
                  </a:lnTo>
                  <a:lnTo>
                    <a:pt x="655" y="248"/>
                  </a:lnTo>
                  <a:lnTo>
                    <a:pt x="648" y="248"/>
                  </a:lnTo>
                  <a:lnTo>
                    <a:pt x="642" y="248"/>
                  </a:lnTo>
                  <a:lnTo>
                    <a:pt x="637" y="248"/>
                  </a:lnTo>
                  <a:lnTo>
                    <a:pt x="630" y="248"/>
                  </a:lnTo>
                  <a:lnTo>
                    <a:pt x="625" y="248"/>
                  </a:lnTo>
                  <a:lnTo>
                    <a:pt x="619" y="248"/>
                  </a:lnTo>
                  <a:lnTo>
                    <a:pt x="619" y="242"/>
                  </a:lnTo>
                  <a:lnTo>
                    <a:pt x="619" y="237"/>
                  </a:lnTo>
                  <a:lnTo>
                    <a:pt x="613" y="237"/>
                  </a:lnTo>
                  <a:lnTo>
                    <a:pt x="607" y="237"/>
                  </a:lnTo>
                  <a:lnTo>
                    <a:pt x="607" y="242"/>
                  </a:lnTo>
                  <a:lnTo>
                    <a:pt x="607" y="248"/>
                  </a:lnTo>
                  <a:lnTo>
                    <a:pt x="601" y="248"/>
                  </a:lnTo>
                  <a:lnTo>
                    <a:pt x="596" y="248"/>
                  </a:lnTo>
                  <a:lnTo>
                    <a:pt x="589" y="248"/>
                  </a:lnTo>
                  <a:lnTo>
                    <a:pt x="583" y="248"/>
                  </a:lnTo>
                  <a:lnTo>
                    <a:pt x="578" y="248"/>
                  </a:lnTo>
                  <a:lnTo>
                    <a:pt x="572" y="248"/>
                  </a:lnTo>
                  <a:lnTo>
                    <a:pt x="565" y="248"/>
                  </a:lnTo>
                  <a:lnTo>
                    <a:pt x="560" y="248"/>
                  </a:lnTo>
                  <a:lnTo>
                    <a:pt x="554" y="248"/>
                  </a:lnTo>
                  <a:lnTo>
                    <a:pt x="548" y="248"/>
                  </a:lnTo>
                  <a:lnTo>
                    <a:pt x="542" y="248"/>
                  </a:lnTo>
                  <a:lnTo>
                    <a:pt x="536" y="248"/>
                  </a:lnTo>
                  <a:lnTo>
                    <a:pt x="531" y="248"/>
                  </a:lnTo>
                  <a:lnTo>
                    <a:pt x="524" y="248"/>
                  </a:lnTo>
                  <a:lnTo>
                    <a:pt x="519" y="248"/>
                  </a:lnTo>
                  <a:lnTo>
                    <a:pt x="513" y="248"/>
                  </a:lnTo>
                  <a:lnTo>
                    <a:pt x="506" y="248"/>
                  </a:lnTo>
                  <a:lnTo>
                    <a:pt x="501" y="248"/>
                  </a:lnTo>
                  <a:lnTo>
                    <a:pt x="495" y="248"/>
                  </a:lnTo>
                  <a:lnTo>
                    <a:pt x="490" y="248"/>
                  </a:lnTo>
                  <a:lnTo>
                    <a:pt x="483" y="248"/>
                  </a:lnTo>
                  <a:lnTo>
                    <a:pt x="477" y="248"/>
                  </a:lnTo>
                  <a:lnTo>
                    <a:pt x="472" y="248"/>
                  </a:lnTo>
                  <a:lnTo>
                    <a:pt x="465" y="248"/>
                  </a:lnTo>
                  <a:lnTo>
                    <a:pt x="459" y="248"/>
                  </a:lnTo>
                  <a:lnTo>
                    <a:pt x="454" y="248"/>
                  </a:lnTo>
                  <a:lnTo>
                    <a:pt x="448" y="248"/>
                  </a:lnTo>
                  <a:lnTo>
                    <a:pt x="436" y="248"/>
                  </a:lnTo>
                  <a:lnTo>
                    <a:pt x="431" y="248"/>
                  </a:lnTo>
                  <a:lnTo>
                    <a:pt x="424" y="248"/>
                  </a:lnTo>
                  <a:lnTo>
                    <a:pt x="418" y="248"/>
                  </a:lnTo>
                  <a:lnTo>
                    <a:pt x="413" y="248"/>
                  </a:lnTo>
                  <a:lnTo>
                    <a:pt x="407" y="248"/>
                  </a:lnTo>
                  <a:lnTo>
                    <a:pt x="407" y="242"/>
                  </a:lnTo>
                  <a:lnTo>
                    <a:pt x="407" y="237"/>
                  </a:lnTo>
                  <a:lnTo>
                    <a:pt x="400" y="237"/>
                  </a:lnTo>
                  <a:lnTo>
                    <a:pt x="395" y="237"/>
                  </a:lnTo>
                  <a:lnTo>
                    <a:pt x="395" y="248"/>
                  </a:lnTo>
                  <a:lnTo>
                    <a:pt x="389" y="248"/>
                  </a:lnTo>
                  <a:lnTo>
                    <a:pt x="383" y="248"/>
                  </a:lnTo>
                  <a:lnTo>
                    <a:pt x="377" y="248"/>
                  </a:lnTo>
                  <a:lnTo>
                    <a:pt x="371" y="248"/>
                  </a:lnTo>
                  <a:lnTo>
                    <a:pt x="377" y="248"/>
                  </a:lnTo>
                  <a:lnTo>
                    <a:pt x="371" y="248"/>
                  </a:lnTo>
                  <a:lnTo>
                    <a:pt x="366" y="248"/>
                  </a:lnTo>
                  <a:lnTo>
                    <a:pt x="359" y="248"/>
                  </a:lnTo>
                  <a:lnTo>
                    <a:pt x="354" y="248"/>
                  </a:lnTo>
                  <a:lnTo>
                    <a:pt x="354" y="254"/>
                  </a:lnTo>
                  <a:lnTo>
                    <a:pt x="354" y="260"/>
                  </a:lnTo>
                  <a:lnTo>
                    <a:pt x="354" y="265"/>
                  </a:lnTo>
                  <a:lnTo>
                    <a:pt x="354" y="272"/>
                  </a:lnTo>
                  <a:lnTo>
                    <a:pt x="354" y="278"/>
                  </a:lnTo>
                  <a:lnTo>
                    <a:pt x="348" y="278"/>
                  </a:lnTo>
                  <a:lnTo>
                    <a:pt x="336" y="278"/>
                  </a:lnTo>
                  <a:lnTo>
                    <a:pt x="330" y="278"/>
                  </a:lnTo>
                  <a:lnTo>
                    <a:pt x="325" y="278"/>
                  </a:lnTo>
                  <a:lnTo>
                    <a:pt x="318" y="278"/>
                  </a:lnTo>
                  <a:lnTo>
                    <a:pt x="312" y="278"/>
                  </a:lnTo>
                  <a:lnTo>
                    <a:pt x="307" y="278"/>
                  </a:lnTo>
                  <a:lnTo>
                    <a:pt x="300" y="278"/>
                  </a:lnTo>
                  <a:lnTo>
                    <a:pt x="295" y="278"/>
                  </a:lnTo>
                  <a:lnTo>
                    <a:pt x="289" y="278"/>
                  </a:lnTo>
                  <a:lnTo>
                    <a:pt x="283" y="278"/>
                  </a:lnTo>
                  <a:lnTo>
                    <a:pt x="271" y="278"/>
                  </a:lnTo>
                  <a:lnTo>
                    <a:pt x="266" y="278"/>
                  </a:lnTo>
                  <a:lnTo>
                    <a:pt x="259" y="278"/>
                  </a:lnTo>
                  <a:lnTo>
                    <a:pt x="253" y="278"/>
                  </a:lnTo>
                  <a:lnTo>
                    <a:pt x="248" y="278"/>
                  </a:lnTo>
                  <a:lnTo>
                    <a:pt x="241" y="278"/>
                  </a:lnTo>
                  <a:lnTo>
                    <a:pt x="235" y="278"/>
                  </a:lnTo>
                  <a:lnTo>
                    <a:pt x="230" y="278"/>
                  </a:lnTo>
                  <a:lnTo>
                    <a:pt x="224" y="278"/>
                  </a:lnTo>
                  <a:lnTo>
                    <a:pt x="218" y="278"/>
                  </a:lnTo>
                  <a:lnTo>
                    <a:pt x="212" y="278"/>
                  </a:lnTo>
                  <a:lnTo>
                    <a:pt x="206" y="278"/>
                  </a:lnTo>
                  <a:lnTo>
                    <a:pt x="200" y="278"/>
                  </a:lnTo>
                  <a:lnTo>
                    <a:pt x="194" y="278"/>
                  </a:lnTo>
                  <a:lnTo>
                    <a:pt x="189" y="278"/>
                  </a:lnTo>
                  <a:lnTo>
                    <a:pt x="183" y="278"/>
                  </a:lnTo>
                  <a:lnTo>
                    <a:pt x="176" y="283"/>
                  </a:lnTo>
                  <a:lnTo>
                    <a:pt x="176" y="289"/>
                  </a:lnTo>
                  <a:lnTo>
                    <a:pt x="176" y="296"/>
                  </a:lnTo>
                  <a:lnTo>
                    <a:pt x="176" y="301"/>
                  </a:lnTo>
                  <a:lnTo>
                    <a:pt x="176" y="307"/>
                  </a:lnTo>
                  <a:lnTo>
                    <a:pt x="176" y="313"/>
                  </a:lnTo>
                  <a:lnTo>
                    <a:pt x="171" y="313"/>
                  </a:lnTo>
                  <a:lnTo>
                    <a:pt x="165" y="313"/>
                  </a:lnTo>
                  <a:lnTo>
                    <a:pt x="153" y="313"/>
                  </a:lnTo>
                  <a:lnTo>
                    <a:pt x="147" y="313"/>
                  </a:lnTo>
                  <a:lnTo>
                    <a:pt x="142" y="313"/>
                  </a:lnTo>
                  <a:lnTo>
                    <a:pt x="135" y="313"/>
                  </a:lnTo>
                  <a:lnTo>
                    <a:pt x="129" y="313"/>
                  </a:lnTo>
                  <a:lnTo>
                    <a:pt x="124" y="313"/>
                  </a:lnTo>
                  <a:lnTo>
                    <a:pt x="117" y="313"/>
                  </a:lnTo>
                  <a:lnTo>
                    <a:pt x="112" y="313"/>
                  </a:lnTo>
                  <a:lnTo>
                    <a:pt x="106" y="313"/>
                  </a:lnTo>
                  <a:lnTo>
                    <a:pt x="101" y="313"/>
                  </a:lnTo>
                  <a:lnTo>
                    <a:pt x="94" y="313"/>
                  </a:lnTo>
                  <a:lnTo>
                    <a:pt x="88" y="313"/>
                  </a:lnTo>
                  <a:lnTo>
                    <a:pt x="83" y="313"/>
                  </a:lnTo>
                  <a:lnTo>
                    <a:pt x="76" y="313"/>
                  </a:lnTo>
                  <a:lnTo>
                    <a:pt x="70" y="307"/>
                  </a:lnTo>
                  <a:lnTo>
                    <a:pt x="65" y="307"/>
                  </a:lnTo>
                  <a:lnTo>
                    <a:pt x="59" y="307"/>
                  </a:lnTo>
                  <a:lnTo>
                    <a:pt x="53" y="307"/>
                  </a:lnTo>
                  <a:lnTo>
                    <a:pt x="47" y="307"/>
                  </a:lnTo>
                  <a:lnTo>
                    <a:pt x="41" y="307"/>
                  </a:lnTo>
                  <a:lnTo>
                    <a:pt x="35" y="307"/>
                  </a:lnTo>
                  <a:lnTo>
                    <a:pt x="29" y="307"/>
                  </a:lnTo>
                  <a:lnTo>
                    <a:pt x="24" y="307"/>
                  </a:lnTo>
                  <a:lnTo>
                    <a:pt x="18" y="307"/>
                  </a:lnTo>
                  <a:lnTo>
                    <a:pt x="11" y="313"/>
                  </a:lnTo>
                  <a:lnTo>
                    <a:pt x="6" y="313"/>
                  </a:lnTo>
                  <a:lnTo>
                    <a:pt x="0" y="313"/>
                  </a:lnTo>
                  <a:lnTo>
                    <a:pt x="0" y="307"/>
                  </a:lnTo>
                  <a:lnTo>
                    <a:pt x="0" y="301"/>
                  </a:lnTo>
                  <a:lnTo>
                    <a:pt x="0" y="289"/>
                  </a:lnTo>
                  <a:lnTo>
                    <a:pt x="0" y="283"/>
                  </a:lnTo>
                  <a:lnTo>
                    <a:pt x="0" y="278"/>
                  </a:lnTo>
                  <a:lnTo>
                    <a:pt x="0" y="272"/>
                  </a:lnTo>
                  <a:lnTo>
                    <a:pt x="0" y="265"/>
                  </a:lnTo>
                  <a:lnTo>
                    <a:pt x="0" y="260"/>
                  </a:lnTo>
                  <a:lnTo>
                    <a:pt x="0" y="254"/>
                  </a:lnTo>
                  <a:lnTo>
                    <a:pt x="0" y="248"/>
                  </a:lnTo>
                  <a:lnTo>
                    <a:pt x="0" y="242"/>
                  </a:lnTo>
                  <a:lnTo>
                    <a:pt x="0" y="237"/>
                  </a:lnTo>
                  <a:lnTo>
                    <a:pt x="0" y="224"/>
                  </a:lnTo>
                  <a:lnTo>
                    <a:pt x="0" y="219"/>
                  </a:lnTo>
                  <a:lnTo>
                    <a:pt x="0" y="213"/>
                  </a:lnTo>
                  <a:lnTo>
                    <a:pt x="0" y="201"/>
                  </a:lnTo>
                  <a:lnTo>
                    <a:pt x="0" y="195"/>
                  </a:lnTo>
                  <a:lnTo>
                    <a:pt x="0" y="189"/>
                  </a:lnTo>
                  <a:lnTo>
                    <a:pt x="6" y="189"/>
                  </a:lnTo>
                  <a:lnTo>
                    <a:pt x="11" y="189"/>
                  </a:lnTo>
                  <a:lnTo>
                    <a:pt x="18" y="189"/>
                  </a:lnTo>
                  <a:lnTo>
                    <a:pt x="24" y="189"/>
                  </a:lnTo>
                  <a:lnTo>
                    <a:pt x="29" y="189"/>
                  </a:lnTo>
                  <a:lnTo>
                    <a:pt x="35" y="189"/>
                  </a:lnTo>
                  <a:lnTo>
                    <a:pt x="41" y="189"/>
                  </a:lnTo>
                  <a:lnTo>
                    <a:pt x="47" y="189"/>
                  </a:lnTo>
                  <a:lnTo>
                    <a:pt x="53" y="189"/>
                  </a:lnTo>
                  <a:lnTo>
                    <a:pt x="59" y="189"/>
                  </a:lnTo>
                  <a:lnTo>
                    <a:pt x="65" y="189"/>
                  </a:lnTo>
                  <a:lnTo>
                    <a:pt x="70" y="189"/>
                  </a:lnTo>
                  <a:lnTo>
                    <a:pt x="76" y="189"/>
                  </a:lnTo>
                  <a:lnTo>
                    <a:pt x="83" y="189"/>
                  </a:lnTo>
                  <a:lnTo>
                    <a:pt x="83" y="183"/>
                  </a:lnTo>
                  <a:lnTo>
                    <a:pt x="83" y="177"/>
                  </a:lnTo>
                  <a:lnTo>
                    <a:pt x="83" y="171"/>
                  </a:lnTo>
                  <a:lnTo>
                    <a:pt x="83" y="165"/>
                  </a:lnTo>
                  <a:lnTo>
                    <a:pt x="83" y="154"/>
                  </a:lnTo>
                  <a:lnTo>
                    <a:pt x="83" y="147"/>
                  </a:lnTo>
                  <a:lnTo>
                    <a:pt x="83" y="142"/>
                  </a:lnTo>
                  <a:lnTo>
                    <a:pt x="83" y="136"/>
                  </a:lnTo>
                  <a:lnTo>
                    <a:pt x="83" y="124"/>
                  </a:lnTo>
                  <a:lnTo>
                    <a:pt x="83" y="118"/>
                  </a:lnTo>
                  <a:lnTo>
                    <a:pt x="83" y="112"/>
                  </a:lnTo>
                  <a:lnTo>
                    <a:pt x="83" y="106"/>
                  </a:lnTo>
                  <a:lnTo>
                    <a:pt x="83" y="100"/>
                  </a:lnTo>
                  <a:lnTo>
                    <a:pt x="83" y="95"/>
                  </a:lnTo>
                  <a:lnTo>
                    <a:pt x="83" y="88"/>
                  </a:lnTo>
                  <a:lnTo>
                    <a:pt x="83" y="83"/>
                  </a:lnTo>
                  <a:lnTo>
                    <a:pt x="83" y="77"/>
                  </a:lnTo>
                  <a:lnTo>
                    <a:pt x="83" y="70"/>
                  </a:lnTo>
                  <a:lnTo>
                    <a:pt x="83" y="65"/>
                  </a:lnTo>
                  <a:lnTo>
                    <a:pt x="83" y="59"/>
                  </a:lnTo>
                  <a:lnTo>
                    <a:pt x="83" y="53"/>
                  </a:lnTo>
                  <a:lnTo>
                    <a:pt x="83" y="47"/>
                  </a:lnTo>
                  <a:lnTo>
                    <a:pt x="83" y="41"/>
                  </a:lnTo>
                  <a:lnTo>
                    <a:pt x="76" y="41"/>
                  </a:lnTo>
                  <a:lnTo>
                    <a:pt x="76" y="29"/>
                  </a:lnTo>
                  <a:lnTo>
                    <a:pt x="76" y="23"/>
                  </a:lnTo>
                  <a:lnTo>
                    <a:pt x="83" y="23"/>
                  </a:lnTo>
                  <a:lnTo>
                    <a:pt x="88" y="23"/>
                  </a:lnTo>
                  <a:lnTo>
                    <a:pt x="94" y="23"/>
                  </a:lnTo>
                  <a:lnTo>
                    <a:pt x="101" y="29"/>
                  </a:lnTo>
                  <a:lnTo>
                    <a:pt x="106" y="29"/>
                  </a:lnTo>
                  <a:lnTo>
                    <a:pt x="112" y="29"/>
                  </a:lnTo>
                  <a:lnTo>
                    <a:pt x="117" y="29"/>
                  </a:lnTo>
                  <a:lnTo>
                    <a:pt x="124" y="29"/>
                  </a:lnTo>
                  <a:lnTo>
                    <a:pt x="129" y="29"/>
                  </a:lnTo>
                  <a:lnTo>
                    <a:pt x="135" y="29"/>
                  </a:lnTo>
                  <a:lnTo>
                    <a:pt x="142" y="29"/>
                  </a:lnTo>
                  <a:lnTo>
                    <a:pt x="147" y="29"/>
                  </a:lnTo>
                  <a:lnTo>
                    <a:pt x="153" y="29"/>
                  </a:lnTo>
                  <a:lnTo>
                    <a:pt x="158" y="29"/>
                  </a:lnTo>
                  <a:lnTo>
                    <a:pt x="165" y="29"/>
                  </a:lnTo>
                  <a:lnTo>
                    <a:pt x="171" y="29"/>
                  </a:lnTo>
                  <a:lnTo>
                    <a:pt x="176" y="29"/>
                  </a:lnTo>
                  <a:lnTo>
                    <a:pt x="183" y="29"/>
                  </a:lnTo>
                  <a:lnTo>
                    <a:pt x="189" y="29"/>
                  </a:lnTo>
                  <a:lnTo>
                    <a:pt x="194" y="29"/>
                  </a:lnTo>
                  <a:lnTo>
                    <a:pt x="200" y="29"/>
                  </a:lnTo>
                  <a:lnTo>
                    <a:pt x="206" y="29"/>
                  </a:lnTo>
                  <a:lnTo>
                    <a:pt x="212" y="29"/>
                  </a:lnTo>
                  <a:lnTo>
                    <a:pt x="218" y="29"/>
                  </a:lnTo>
                  <a:lnTo>
                    <a:pt x="224" y="29"/>
                  </a:lnTo>
                  <a:lnTo>
                    <a:pt x="230" y="29"/>
                  </a:lnTo>
                  <a:lnTo>
                    <a:pt x="235" y="29"/>
                  </a:lnTo>
                  <a:lnTo>
                    <a:pt x="235" y="36"/>
                  </a:lnTo>
                  <a:lnTo>
                    <a:pt x="230" y="36"/>
                  </a:lnTo>
                  <a:lnTo>
                    <a:pt x="235" y="41"/>
                  </a:lnTo>
                  <a:lnTo>
                    <a:pt x="235" y="36"/>
                  </a:lnTo>
                  <a:lnTo>
                    <a:pt x="241" y="36"/>
                  </a:lnTo>
                  <a:lnTo>
                    <a:pt x="241" y="41"/>
                  </a:lnTo>
                  <a:lnTo>
                    <a:pt x="248" y="47"/>
                  </a:lnTo>
                  <a:lnTo>
                    <a:pt x="253" y="47"/>
                  </a:lnTo>
                  <a:lnTo>
                    <a:pt x="253" y="53"/>
                  </a:lnTo>
                  <a:lnTo>
                    <a:pt x="259" y="53"/>
                  </a:lnTo>
                  <a:lnTo>
                    <a:pt x="259" y="59"/>
                  </a:lnTo>
                  <a:lnTo>
                    <a:pt x="266" y="59"/>
                  </a:lnTo>
                  <a:lnTo>
                    <a:pt x="266" y="65"/>
                  </a:lnTo>
                  <a:lnTo>
                    <a:pt x="271" y="65"/>
                  </a:lnTo>
                  <a:lnTo>
                    <a:pt x="271" y="59"/>
                  </a:lnTo>
                  <a:lnTo>
                    <a:pt x="277" y="59"/>
                  </a:lnTo>
                  <a:lnTo>
                    <a:pt x="283" y="59"/>
                  </a:lnTo>
                  <a:lnTo>
                    <a:pt x="289" y="59"/>
                  </a:lnTo>
                  <a:lnTo>
                    <a:pt x="289" y="53"/>
                  </a:lnTo>
                  <a:lnTo>
                    <a:pt x="289" y="47"/>
                  </a:lnTo>
                  <a:lnTo>
                    <a:pt x="289" y="41"/>
                  </a:lnTo>
                  <a:lnTo>
                    <a:pt x="289" y="36"/>
                  </a:lnTo>
                  <a:lnTo>
                    <a:pt x="295" y="36"/>
                  </a:lnTo>
                  <a:lnTo>
                    <a:pt x="295" y="29"/>
                  </a:lnTo>
                  <a:lnTo>
                    <a:pt x="295" y="23"/>
                  </a:lnTo>
                  <a:lnTo>
                    <a:pt x="295" y="18"/>
                  </a:lnTo>
                  <a:lnTo>
                    <a:pt x="295" y="11"/>
                  </a:lnTo>
                  <a:lnTo>
                    <a:pt x="300" y="11"/>
                  </a:lnTo>
                  <a:lnTo>
                    <a:pt x="300" y="6"/>
                  </a:lnTo>
                  <a:lnTo>
                    <a:pt x="307" y="6"/>
                  </a:lnTo>
                  <a:lnTo>
                    <a:pt x="312" y="6"/>
                  </a:lnTo>
                  <a:lnTo>
                    <a:pt x="318" y="6"/>
                  </a:lnTo>
                  <a:lnTo>
                    <a:pt x="325" y="6"/>
                  </a:lnTo>
                  <a:lnTo>
                    <a:pt x="330" y="6"/>
                  </a:lnTo>
                  <a:lnTo>
                    <a:pt x="336" y="6"/>
                  </a:lnTo>
                  <a:lnTo>
                    <a:pt x="341" y="6"/>
                  </a:lnTo>
                  <a:lnTo>
                    <a:pt x="348" y="6"/>
                  </a:lnTo>
                  <a:lnTo>
                    <a:pt x="354" y="6"/>
                  </a:lnTo>
                  <a:lnTo>
                    <a:pt x="359" y="6"/>
                  </a:lnTo>
                  <a:lnTo>
                    <a:pt x="366" y="6"/>
                  </a:lnTo>
                  <a:lnTo>
                    <a:pt x="371" y="6"/>
                  </a:lnTo>
                  <a:lnTo>
                    <a:pt x="377" y="6"/>
                  </a:lnTo>
                  <a:lnTo>
                    <a:pt x="383" y="6"/>
                  </a:lnTo>
                  <a:lnTo>
                    <a:pt x="389" y="6"/>
                  </a:lnTo>
                  <a:lnTo>
                    <a:pt x="395" y="6"/>
                  </a:lnTo>
                  <a:lnTo>
                    <a:pt x="400" y="6"/>
                  </a:lnTo>
                  <a:lnTo>
                    <a:pt x="407" y="6"/>
                  </a:lnTo>
                  <a:lnTo>
                    <a:pt x="413" y="6"/>
                  </a:lnTo>
                  <a:lnTo>
                    <a:pt x="418" y="6"/>
                  </a:lnTo>
                  <a:lnTo>
                    <a:pt x="424" y="6"/>
                  </a:lnTo>
                  <a:lnTo>
                    <a:pt x="431" y="6"/>
                  </a:lnTo>
                  <a:lnTo>
                    <a:pt x="436" y="6"/>
                  </a:lnTo>
                  <a:lnTo>
                    <a:pt x="442" y="6"/>
                  </a:lnTo>
                  <a:lnTo>
                    <a:pt x="448" y="6"/>
                  </a:lnTo>
                  <a:lnTo>
                    <a:pt x="454" y="6"/>
                  </a:lnTo>
                  <a:lnTo>
                    <a:pt x="459" y="6"/>
                  </a:lnTo>
                  <a:lnTo>
                    <a:pt x="465" y="6"/>
                  </a:lnTo>
                  <a:lnTo>
                    <a:pt x="472" y="6"/>
                  </a:lnTo>
                  <a:lnTo>
                    <a:pt x="477" y="6"/>
                  </a:lnTo>
                  <a:lnTo>
                    <a:pt x="483" y="6"/>
                  </a:lnTo>
                  <a:lnTo>
                    <a:pt x="490" y="6"/>
                  </a:lnTo>
                  <a:lnTo>
                    <a:pt x="495" y="6"/>
                  </a:lnTo>
                  <a:lnTo>
                    <a:pt x="501" y="6"/>
                  </a:lnTo>
                  <a:lnTo>
                    <a:pt x="506" y="6"/>
                  </a:lnTo>
                  <a:lnTo>
                    <a:pt x="513" y="6"/>
                  </a:lnTo>
                  <a:lnTo>
                    <a:pt x="519" y="6"/>
                  </a:lnTo>
                  <a:lnTo>
                    <a:pt x="524" y="6"/>
                  </a:lnTo>
                  <a:lnTo>
                    <a:pt x="531" y="6"/>
                  </a:lnTo>
                  <a:lnTo>
                    <a:pt x="536" y="6"/>
                  </a:lnTo>
                  <a:lnTo>
                    <a:pt x="542" y="6"/>
                  </a:lnTo>
                  <a:lnTo>
                    <a:pt x="548" y="6"/>
                  </a:lnTo>
                  <a:lnTo>
                    <a:pt x="554" y="6"/>
                  </a:lnTo>
                  <a:lnTo>
                    <a:pt x="560" y="6"/>
                  </a:lnTo>
                  <a:lnTo>
                    <a:pt x="565" y="6"/>
                  </a:lnTo>
                  <a:lnTo>
                    <a:pt x="572" y="6"/>
                  </a:lnTo>
                  <a:lnTo>
                    <a:pt x="578" y="6"/>
                  </a:lnTo>
                  <a:lnTo>
                    <a:pt x="589" y="6"/>
                  </a:lnTo>
                  <a:lnTo>
                    <a:pt x="589" y="11"/>
                  </a:lnTo>
                  <a:lnTo>
                    <a:pt x="596" y="11"/>
                  </a:lnTo>
                  <a:lnTo>
                    <a:pt x="601" y="11"/>
                  </a:lnTo>
                  <a:lnTo>
                    <a:pt x="607" y="11"/>
                  </a:lnTo>
                  <a:lnTo>
                    <a:pt x="607" y="6"/>
                  </a:lnTo>
                  <a:lnTo>
                    <a:pt x="613" y="0"/>
                  </a:lnTo>
                  <a:lnTo>
                    <a:pt x="619" y="0"/>
                  </a:lnTo>
                  <a:lnTo>
                    <a:pt x="625" y="6"/>
                  </a:lnTo>
                  <a:lnTo>
                    <a:pt x="630" y="6"/>
                  </a:lnTo>
                  <a:lnTo>
                    <a:pt x="637" y="6"/>
                  </a:lnTo>
                  <a:lnTo>
                    <a:pt x="642" y="6"/>
                  </a:lnTo>
                  <a:lnTo>
                    <a:pt x="648" y="6"/>
                  </a:lnTo>
                  <a:lnTo>
                    <a:pt x="655" y="6"/>
                  </a:lnTo>
                  <a:lnTo>
                    <a:pt x="660" y="6"/>
                  </a:lnTo>
                  <a:lnTo>
                    <a:pt x="666" y="6"/>
                  </a:lnTo>
                  <a:lnTo>
                    <a:pt x="671" y="6"/>
                  </a:lnTo>
                  <a:lnTo>
                    <a:pt x="678" y="6"/>
                  </a:lnTo>
                  <a:lnTo>
                    <a:pt x="684" y="6"/>
                  </a:lnTo>
                  <a:lnTo>
                    <a:pt x="689" y="6"/>
                  </a:lnTo>
                  <a:lnTo>
                    <a:pt x="696" y="6"/>
                  </a:lnTo>
                  <a:lnTo>
                    <a:pt x="701" y="6"/>
                  </a:lnTo>
                  <a:lnTo>
                    <a:pt x="707" y="6"/>
                  </a:lnTo>
                  <a:lnTo>
                    <a:pt x="713" y="6"/>
                  </a:lnTo>
                  <a:lnTo>
                    <a:pt x="719" y="6"/>
                  </a:lnTo>
                  <a:lnTo>
                    <a:pt x="725" y="6"/>
                  </a:lnTo>
                  <a:lnTo>
                    <a:pt x="730" y="6"/>
                  </a:lnTo>
                  <a:lnTo>
                    <a:pt x="737" y="6"/>
                  </a:lnTo>
                  <a:lnTo>
                    <a:pt x="737" y="0"/>
                  </a:lnTo>
                  <a:lnTo>
                    <a:pt x="743" y="0"/>
                  </a:lnTo>
                  <a:lnTo>
                    <a:pt x="748" y="0"/>
                  </a:lnTo>
                  <a:lnTo>
                    <a:pt x="754" y="0"/>
                  </a:lnTo>
                  <a:lnTo>
                    <a:pt x="761" y="0"/>
                  </a:lnTo>
                  <a:lnTo>
                    <a:pt x="766" y="0"/>
                  </a:lnTo>
                  <a:lnTo>
                    <a:pt x="772" y="0"/>
                  </a:lnTo>
                  <a:lnTo>
                    <a:pt x="778" y="0"/>
                  </a:lnTo>
                  <a:lnTo>
                    <a:pt x="784" y="0"/>
                  </a:lnTo>
                  <a:lnTo>
                    <a:pt x="790" y="0"/>
                  </a:lnTo>
                  <a:lnTo>
                    <a:pt x="795" y="0"/>
                  </a:lnTo>
                  <a:lnTo>
                    <a:pt x="802" y="0"/>
                  </a:lnTo>
                  <a:lnTo>
                    <a:pt x="807" y="0"/>
                  </a:lnTo>
                  <a:lnTo>
                    <a:pt x="813" y="0"/>
                  </a:lnTo>
                  <a:lnTo>
                    <a:pt x="820" y="0"/>
                  </a:lnTo>
                  <a:lnTo>
                    <a:pt x="825" y="0"/>
                  </a:lnTo>
                  <a:lnTo>
                    <a:pt x="831" y="0"/>
                  </a:lnTo>
                  <a:lnTo>
                    <a:pt x="837" y="0"/>
                  </a:lnTo>
                  <a:lnTo>
                    <a:pt x="843" y="0"/>
                  </a:lnTo>
                  <a:lnTo>
                    <a:pt x="849" y="0"/>
                  </a:lnTo>
                  <a:lnTo>
                    <a:pt x="854" y="0"/>
                  </a:lnTo>
                  <a:lnTo>
                    <a:pt x="861" y="0"/>
                  </a:lnTo>
                  <a:lnTo>
                    <a:pt x="866" y="0"/>
                  </a:lnTo>
                  <a:lnTo>
                    <a:pt x="872" y="0"/>
                  </a:lnTo>
                  <a:lnTo>
                    <a:pt x="879" y="0"/>
                  </a:lnTo>
                  <a:lnTo>
                    <a:pt x="884" y="0"/>
                  </a:lnTo>
                  <a:lnTo>
                    <a:pt x="890" y="0"/>
                  </a:lnTo>
                  <a:lnTo>
                    <a:pt x="895" y="0"/>
                  </a:lnTo>
                  <a:lnTo>
                    <a:pt x="902" y="0"/>
                  </a:lnTo>
                  <a:lnTo>
                    <a:pt x="908" y="0"/>
                  </a:lnTo>
                  <a:lnTo>
                    <a:pt x="913" y="0"/>
                  </a:lnTo>
                  <a:lnTo>
                    <a:pt x="920" y="0"/>
                  </a:lnTo>
                  <a:lnTo>
                    <a:pt x="931" y="0"/>
                  </a:lnTo>
                  <a:lnTo>
                    <a:pt x="937" y="0"/>
                  </a:lnTo>
                  <a:lnTo>
                    <a:pt x="943" y="0"/>
                  </a:lnTo>
                  <a:lnTo>
                    <a:pt x="949" y="0"/>
                  </a:lnTo>
                  <a:lnTo>
                    <a:pt x="955" y="0"/>
                  </a:lnTo>
                  <a:lnTo>
                    <a:pt x="961" y="0"/>
                  </a:lnTo>
                  <a:lnTo>
                    <a:pt x="967" y="0"/>
                  </a:lnTo>
                  <a:lnTo>
                    <a:pt x="972" y="0"/>
                  </a:lnTo>
                  <a:lnTo>
                    <a:pt x="978" y="0"/>
                  </a:lnTo>
                  <a:lnTo>
                    <a:pt x="985" y="0"/>
                  </a:lnTo>
                  <a:lnTo>
                    <a:pt x="996" y="0"/>
                  </a:lnTo>
                  <a:lnTo>
                    <a:pt x="1003" y="0"/>
                  </a:lnTo>
                  <a:lnTo>
                    <a:pt x="1008" y="0"/>
                  </a:lnTo>
                  <a:lnTo>
                    <a:pt x="1014" y="0"/>
                  </a:lnTo>
                  <a:lnTo>
                    <a:pt x="1019" y="0"/>
                  </a:lnTo>
                  <a:lnTo>
                    <a:pt x="1026" y="0"/>
                  </a:lnTo>
                  <a:lnTo>
                    <a:pt x="1032" y="0"/>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3" name="Freeform 65">
              <a:extLst>
                <a:ext uri="{FF2B5EF4-FFF2-40B4-BE49-F238E27FC236}">
                  <a16:creationId xmlns:a16="http://schemas.microsoft.com/office/drawing/2014/main" id="{0601DF23-0C6C-2821-B9C0-578726F84378}"/>
                </a:ext>
              </a:extLst>
            </p:cNvPr>
            <p:cNvSpPr>
              <a:spLocks/>
            </p:cNvSpPr>
            <p:nvPr/>
          </p:nvSpPr>
          <p:spPr bwMode="auto">
            <a:xfrm>
              <a:off x="7064375" y="3725863"/>
              <a:ext cx="646112" cy="365125"/>
            </a:xfrm>
            <a:custGeom>
              <a:avLst/>
              <a:gdLst>
                <a:gd name="T0" fmla="*/ 402 w 407"/>
                <a:gd name="T1" fmla="*/ 160 h 230"/>
                <a:gd name="T2" fmla="*/ 396 w 407"/>
                <a:gd name="T3" fmla="*/ 165 h 230"/>
                <a:gd name="T4" fmla="*/ 371 w 407"/>
                <a:gd name="T5" fmla="*/ 165 h 230"/>
                <a:gd name="T6" fmla="*/ 366 w 407"/>
                <a:gd name="T7" fmla="*/ 189 h 230"/>
                <a:gd name="T8" fmla="*/ 342 w 407"/>
                <a:gd name="T9" fmla="*/ 189 h 230"/>
                <a:gd name="T10" fmla="*/ 319 w 407"/>
                <a:gd name="T11" fmla="*/ 189 h 230"/>
                <a:gd name="T12" fmla="*/ 296 w 407"/>
                <a:gd name="T13" fmla="*/ 189 h 230"/>
                <a:gd name="T14" fmla="*/ 272 w 407"/>
                <a:gd name="T15" fmla="*/ 189 h 230"/>
                <a:gd name="T16" fmla="*/ 248 w 407"/>
                <a:gd name="T17" fmla="*/ 189 h 230"/>
                <a:gd name="T18" fmla="*/ 224 w 407"/>
                <a:gd name="T19" fmla="*/ 189 h 230"/>
                <a:gd name="T20" fmla="*/ 213 w 407"/>
                <a:gd name="T21" fmla="*/ 201 h 230"/>
                <a:gd name="T22" fmla="*/ 213 w 407"/>
                <a:gd name="T23" fmla="*/ 230 h 230"/>
                <a:gd name="T24" fmla="*/ 183 w 407"/>
                <a:gd name="T25" fmla="*/ 230 h 230"/>
                <a:gd name="T26" fmla="*/ 154 w 407"/>
                <a:gd name="T27" fmla="*/ 225 h 230"/>
                <a:gd name="T28" fmla="*/ 148 w 407"/>
                <a:gd name="T29" fmla="*/ 207 h 230"/>
                <a:gd name="T30" fmla="*/ 148 w 407"/>
                <a:gd name="T31" fmla="*/ 178 h 230"/>
                <a:gd name="T32" fmla="*/ 131 w 407"/>
                <a:gd name="T33" fmla="*/ 171 h 230"/>
                <a:gd name="T34" fmla="*/ 113 w 407"/>
                <a:gd name="T35" fmla="*/ 165 h 230"/>
                <a:gd name="T36" fmla="*/ 83 w 407"/>
                <a:gd name="T37" fmla="*/ 153 h 230"/>
                <a:gd name="T38" fmla="*/ 59 w 407"/>
                <a:gd name="T39" fmla="*/ 142 h 230"/>
                <a:gd name="T40" fmla="*/ 41 w 407"/>
                <a:gd name="T41" fmla="*/ 130 h 230"/>
                <a:gd name="T42" fmla="*/ 24 w 407"/>
                <a:gd name="T43" fmla="*/ 124 h 230"/>
                <a:gd name="T44" fmla="*/ 7 w 407"/>
                <a:gd name="T45" fmla="*/ 112 h 230"/>
                <a:gd name="T46" fmla="*/ 0 w 407"/>
                <a:gd name="T47" fmla="*/ 94 h 230"/>
                <a:gd name="T48" fmla="*/ 0 w 407"/>
                <a:gd name="T49" fmla="*/ 59 h 230"/>
                <a:gd name="T50" fmla="*/ 0 w 407"/>
                <a:gd name="T51" fmla="*/ 29 h 230"/>
                <a:gd name="T52" fmla="*/ 18 w 407"/>
                <a:gd name="T53" fmla="*/ 23 h 230"/>
                <a:gd name="T54" fmla="*/ 41 w 407"/>
                <a:gd name="T55" fmla="*/ 23 h 230"/>
                <a:gd name="T56" fmla="*/ 54 w 407"/>
                <a:gd name="T57" fmla="*/ 11 h 230"/>
                <a:gd name="T58" fmla="*/ 72 w 407"/>
                <a:gd name="T59" fmla="*/ 5 h 230"/>
                <a:gd name="T60" fmla="*/ 89 w 407"/>
                <a:gd name="T61" fmla="*/ 11 h 230"/>
                <a:gd name="T62" fmla="*/ 113 w 407"/>
                <a:gd name="T63" fmla="*/ 11 h 230"/>
                <a:gd name="T64" fmla="*/ 124 w 407"/>
                <a:gd name="T65" fmla="*/ 11 h 230"/>
                <a:gd name="T66" fmla="*/ 148 w 407"/>
                <a:gd name="T67" fmla="*/ 11 h 230"/>
                <a:gd name="T68" fmla="*/ 160 w 407"/>
                <a:gd name="T69" fmla="*/ 0 h 230"/>
                <a:gd name="T70" fmla="*/ 172 w 407"/>
                <a:gd name="T71" fmla="*/ 11 h 230"/>
                <a:gd name="T72" fmla="*/ 195 w 407"/>
                <a:gd name="T73" fmla="*/ 11 h 230"/>
                <a:gd name="T74" fmla="*/ 219 w 407"/>
                <a:gd name="T75" fmla="*/ 11 h 230"/>
                <a:gd name="T76" fmla="*/ 237 w 407"/>
                <a:gd name="T77" fmla="*/ 5 h 230"/>
                <a:gd name="T78" fmla="*/ 254 w 407"/>
                <a:gd name="T79" fmla="*/ 0 h 230"/>
                <a:gd name="T80" fmla="*/ 278 w 407"/>
                <a:gd name="T81" fmla="*/ 0 h 230"/>
                <a:gd name="T82" fmla="*/ 301 w 407"/>
                <a:gd name="T83" fmla="*/ 0 h 230"/>
                <a:gd name="T84" fmla="*/ 325 w 407"/>
                <a:gd name="T85" fmla="*/ 0 h 230"/>
                <a:gd name="T86" fmla="*/ 337 w 407"/>
                <a:gd name="T87" fmla="*/ 11 h 230"/>
                <a:gd name="T88" fmla="*/ 337 w 407"/>
                <a:gd name="T89" fmla="*/ 23 h 230"/>
                <a:gd name="T90" fmla="*/ 342 w 407"/>
                <a:gd name="T91" fmla="*/ 41 h 230"/>
                <a:gd name="T92" fmla="*/ 355 w 407"/>
                <a:gd name="T93" fmla="*/ 59 h 230"/>
                <a:gd name="T94" fmla="*/ 348 w 407"/>
                <a:gd name="T95" fmla="*/ 70 h 230"/>
                <a:gd name="T96" fmla="*/ 355 w 407"/>
                <a:gd name="T97" fmla="*/ 88 h 230"/>
                <a:gd name="T98" fmla="*/ 360 w 407"/>
                <a:gd name="T99" fmla="*/ 94 h 230"/>
                <a:gd name="T100" fmla="*/ 366 w 407"/>
                <a:gd name="T101" fmla="*/ 112 h 230"/>
                <a:gd name="T102" fmla="*/ 378 w 407"/>
                <a:gd name="T103" fmla="*/ 124 h 230"/>
                <a:gd name="T104" fmla="*/ 389 w 407"/>
                <a:gd name="T105" fmla="*/ 142 h 230"/>
                <a:gd name="T106" fmla="*/ 389 w 407"/>
                <a:gd name="T107" fmla="*/ 14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7" h="230">
                  <a:moveTo>
                    <a:pt x="396" y="147"/>
                  </a:moveTo>
                  <a:lnTo>
                    <a:pt x="396" y="153"/>
                  </a:lnTo>
                  <a:lnTo>
                    <a:pt x="402" y="153"/>
                  </a:lnTo>
                  <a:lnTo>
                    <a:pt x="402" y="160"/>
                  </a:lnTo>
                  <a:lnTo>
                    <a:pt x="407" y="160"/>
                  </a:lnTo>
                  <a:lnTo>
                    <a:pt x="407" y="165"/>
                  </a:lnTo>
                  <a:lnTo>
                    <a:pt x="402" y="165"/>
                  </a:lnTo>
                  <a:lnTo>
                    <a:pt x="396" y="165"/>
                  </a:lnTo>
                  <a:lnTo>
                    <a:pt x="389" y="165"/>
                  </a:lnTo>
                  <a:lnTo>
                    <a:pt x="384" y="165"/>
                  </a:lnTo>
                  <a:lnTo>
                    <a:pt x="378" y="165"/>
                  </a:lnTo>
                  <a:lnTo>
                    <a:pt x="371" y="165"/>
                  </a:lnTo>
                  <a:lnTo>
                    <a:pt x="371" y="171"/>
                  </a:lnTo>
                  <a:lnTo>
                    <a:pt x="371" y="178"/>
                  </a:lnTo>
                  <a:lnTo>
                    <a:pt x="371" y="189"/>
                  </a:lnTo>
                  <a:lnTo>
                    <a:pt x="366" y="189"/>
                  </a:lnTo>
                  <a:lnTo>
                    <a:pt x="360" y="189"/>
                  </a:lnTo>
                  <a:lnTo>
                    <a:pt x="355" y="189"/>
                  </a:lnTo>
                  <a:lnTo>
                    <a:pt x="348" y="189"/>
                  </a:lnTo>
                  <a:lnTo>
                    <a:pt x="342" y="189"/>
                  </a:lnTo>
                  <a:lnTo>
                    <a:pt x="337" y="189"/>
                  </a:lnTo>
                  <a:lnTo>
                    <a:pt x="330" y="189"/>
                  </a:lnTo>
                  <a:lnTo>
                    <a:pt x="325" y="189"/>
                  </a:lnTo>
                  <a:lnTo>
                    <a:pt x="319" y="189"/>
                  </a:lnTo>
                  <a:lnTo>
                    <a:pt x="313" y="189"/>
                  </a:lnTo>
                  <a:lnTo>
                    <a:pt x="307" y="189"/>
                  </a:lnTo>
                  <a:lnTo>
                    <a:pt x="301" y="189"/>
                  </a:lnTo>
                  <a:lnTo>
                    <a:pt x="296" y="189"/>
                  </a:lnTo>
                  <a:lnTo>
                    <a:pt x="289" y="189"/>
                  </a:lnTo>
                  <a:lnTo>
                    <a:pt x="283" y="189"/>
                  </a:lnTo>
                  <a:lnTo>
                    <a:pt x="278" y="189"/>
                  </a:lnTo>
                  <a:lnTo>
                    <a:pt x="272" y="189"/>
                  </a:lnTo>
                  <a:lnTo>
                    <a:pt x="266" y="189"/>
                  </a:lnTo>
                  <a:lnTo>
                    <a:pt x="260" y="189"/>
                  </a:lnTo>
                  <a:lnTo>
                    <a:pt x="254" y="189"/>
                  </a:lnTo>
                  <a:lnTo>
                    <a:pt x="248" y="189"/>
                  </a:lnTo>
                  <a:lnTo>
                    <a:pt x="242" y="189"/>
                  </a:lnTo>
                  <a:lnTo>
                    <a:pt x="237" y="189"/>
                  </a:lnTo>
                  <a:lnTo>
                    <a:pt x="231" y="189"/>
                  </a:lnTo>
                  <a:lnTo>
                    <a:pt x="224" y="189"/>
                  </a:lnTo>
                  <a:lnTo>
                    <a:pt x="219" y="189"/>
                  </a:lnTo>
                  <a:lnTo>
                    <a:pt x="213" y="189"/>
                  </a:lnTo>
                  <a:lnTo>
                    <a:pt x="213" y="195"/>
                  </a:lnTo>
                  <a:lnTo>
                    <a:pt x="213" y="201"/>
                  </a:lnTo>
                  <a:lnTo>
                    <a:pt x="213" y="212"/>
                  </a:lnTo>
                  <a:lnTo>
                    <a:pt x="213" y="219"/>
                  </a:lnTo>
                  <a:lnTo>
                    <a:pt x="213" y="225"/>
                  </a:lnTo>
                  <a:lnTo>
                    <a:pt x="213" y="230"/>
                  </a:lnTo>
                  <a:lnTo>
                    <a:pt x="201" y="230"/>
                  </a:lnTo>
                  <a:lnTo>
                    <a:pt x="195" y="230"/>
                  </a:lnTo>
                  <a:lnTo>
                    <a:pt x="190" y="230"/>
                  </a:lnTo>
                  <a:lnTo>
                    <a:pt x="183" y="230"/>
                  </a:lnTo>
                  <a:lnTo>
                    <a:pt x="165" y="230"/>
                  </a:lnTo>
                  <a:lnTo>
                    <a:pt x="160" y="230"/>
                  </a:lnTo>
                  <a:lnTo>
                    <a:pt x="154" y="230"/>
                  </a:lnTo>
                  <a:lnTo>
                    <a:pt x="154" y="225"/>
                  </a:lnTo>
                  <a:lnTo>
                    <a:pt x="154" y="219"/>
                  </a:lnTo>
                  <a:lnTo>
                    <a:pt x="154" y="212"/>
                  </a:lnTo>
                  <a:lnTo>
                    <a:pt x="154" y="207"/>
                  </a:lnTo>
                  <a:lnTo>
                    <a:pt x="148" y="207"/>
                  </a:lnTo>
                  <a:lnTo>
                    <a:pt x="148" y="195"/>
                  </a:lnTo>
                  <a:lnTo>
                    <a:pt x="148" y="189"/>
                  </a:lnTo>
                  <a:lnTo>
                    <a:pt x="148" y="183"/>
                  </a:lnTo>
                  <a:lnTo>
                    <a:pt x="148" y="178"/>
                  </a:lnTo>
                  <a:lnTo>
                    <a:pt x="148" y="171"/>
                  </a:lnTo>
                  <a:lnTo>
                    <a:pt x="142" y="171"/>
                  </a:lnTo>
                  <a:lnTo>
                    <a:pt x="136" y="171"/>
                  </a:lnTo>
                  <a:lnTo>
                    <a:pt x="131" y="171"/>
                  </a:lnTo>
                  <a:lnTo>
                    <a:pt x="124" y="171"/>
                  </a:lnTo>
                  <a:lnTo>
                    <a:pt x="118" y="171"/>
                  </a:lnTo>
                  <a:lnTo>
                    <a:pt x="113" y="171"/>
                  </a:lnTo>
                  <a:lnTo>
                    <a:pt x="113" y="165"/>
                  </a:lnTo>
                  <a:lnTo>
                    <a:pt x="107" y="165"/>
                  </a:lnTo>
                  <a:lnTo>
                    <a:pt x="95" y="160"/>
                  </a:lnTo>
                  <a:lnTo>
                    <a:pt x="89" y="160"/>
                  </a:lnTo>
                  <a:lnTo>
                    <a:pt x="83" y="153"/>
                  </a:lnTo>
                  <a:lnTo>
                    <a:pt x="77" y="147"/>
                  </a:lnTo>
                  <a:lnTo>
                    <a:pt x="72" y="147"/>
                  </a:lnTo>
                  <a:lnTo>
                    <a:pt x="66" y="147"/>
                  </a:lnTo>
                  <a:lnTo>
                    <a:pt x="59" y="142"/>
                  </a:lnTo>
                  <a:lnTo>
                    <a:pt x="54" y="142"/>
                  </a:lnTo>
                  <a:lnTo>
                    <a:pt x="48" y="136"/>
                  </a:lnTo>
                  <a:lnTo>
                    <a:pt x="41" y="136"/>
                  </a:lnTo>
                  <a:lnTo>
                    <a:pt x="41" y="130"/>
                  </a:lnTo>
                  <a:lnTo>
                    <a:pt x="36" y="130"/>
                  </a:lnTo>
                  <a:lnTo>
                    <a:pt x="30" y="130"/>
                  </a:lnTo>
                  <a:lnTo>
                    <a:pt x="30" y="124"/>
                  </a:lnTo>
                  <a:lnTo>
                    <a:pt x="24" y="124"/>
                  </a:lnTo>
                  <a:lnTo>
                    <a:pt x="18" y="124"/>
                  </a:lnTo>
                  <a:lnTo>
                    <a:pt x="18" y="118"/>
                  </a:lnTo>
                  <a:lnTo>
                    <a:pt x="18" y="112"/>
                  </a:lnTo>
                  <a:lnTo>
                    <a:pt x="7" y="112"/>
                  </a:lnTo>
                  <a:lnTo>
                    <a:pt x="0" y="112"/>
                  </a:lnTo>
                  <a:lnTo>
                    <a:pt x="0" y="106"/>
                  </a:lnTo>
                  <a:lnTo>
                    <a:pt x="0" y="100"/>
                  </a:lnTo>
                  <a:lnTo>
                    <a:pt x="0" y="94"/>
                  </a:lnTo>
                  <a:lnTo>
                    <a:pt x="0" y="83"/>
                  </a:lnTo>
                  <a:lnTo>
                    <a:pt x="0" y="77"/>
                  </a:lnTo>
                  <a:lnTo>
                    <a:pt x="0" y="70"/>
                  </a:lnTo>
                  <a:lnTo>
                    <a:pt x="0" y="59"/>
                  </a:lnTo>
                  <a:lnTo>
                    <a:pt x="0" y="52"/>
                  </a:lnTo>
                  <a:lnTo>
                    <a:pt x="0" y="47"/>
                  </a:lnTo>
                  <a:lnTo>
                    <a:pt x="0" y="41"/>
                  </a:lnTo>
                  <a:lnTo>
                    <a:pt x="0" y="29"/>
                  </a:lnTo>
                  <a:lnTo>
                    <a:pt x="7" y="29"/>
                  </a:lnTo>
                  <a:lnTo>
                    <a:pt x="7" y="23"/>
                  </a:lnTo>
                  <a:lnTo>
                    <a:pt x="12" y="23"/>
                  </a:lnTo>
                  <a:lnTo>
                    <a:pt x="18" y="23"/>
                  </a:lnTo>
                  <a:lnTo>
                    <a:pt x="24" y="23"/>
                  </a:lnTo>
                  <a:lnTo>
                    <a:pt x="30" y="23"/>
                  </a:lnTo>
                  <a:lnTo>
                    <a:pt x="36" y="23"/>
                  </a:lnTo>
                  <a:lnTo>
                    <a:pt x="41" y="23"/>
                  </a:lnTo>
                  <a:lnTo>
                    <a:pt x="48" y="23"/>
                  </a:lnTo>
                  <a:lnTo>
                    <a:pt x="48" y="18"/>
                  </a:lnTo>
                  <a:lnTo>
                    <a:pt x="48" y="11"/>
                  </a:lnTo>
                  <a:lnTo>
                    <a:pt x="54" y="11"/>
                  </a:lnTo>
                  <a:lnTo>
                    <a:pt x="59" y="11"/>
                  </a:lnTo>
                  <a:lnTo>
                    <a:pt x="66" y="11"/>
                  </a:lnTo>
                  <a:lnTo>
                    <a:pt x="72" y="11"/>
                  </a:lnTo>
                  <a:lnTo>
                    <a:pt x="72" y="5"/>
                  </a:lnTo>
                  <a:lnTo>
                    <a:pt x="72" y="11"/>
                  </a:lnTo>
                  <a:lnTo>
                    <a:pt x="77" y="11"/>
                  </a:lnTo>
                  <a:lnTo>
                    <a:pt x="83" y="11"/>
                  </a:lnTo>
                  <a:lnTo>
                    <a:pt x="89" y="11"/>
                  </a:lnTo>
                  <a:lnTo>
                    <a:pt x="95" y="11"/>
                  </a:lnTo>
                  <a:lnTo>
                    <a:pt x="101" y="11"/>
                  </a:lnTo>
                  <a:lnTo>
                    <a:pt x="107" y="11"/>
                  </a:lnTo>
                  <a:lnTo>
                    <a:pt x="113" y="11"/>
                  </a:lnTo>
                  <a:lnTo>
                    <a:pt x="118" y="11"/>
                  </a:lnTo>
                  <a:lnTo>
                    <a:pt x="118" y="5"/>
                  </a:lnTo>
                  <a:lnTo>
                    <a:pt x="124" y="5"/>
                  </a:lnTo>
                  <a:lnTo>
                    <a:pt x="124" y="11"/>
                  </a:lnTo>
                  <a:lnTo>
                    <a:pt x="131" y="11"/>
                  </a:lnTo>
                  <a:lnTo>
                    <a:pt x="136" y="11"/>
                  </a:lnTo>
                  <a:lnTo>
                    <a:pt x="142" y="11"/>
                  </a:lnTo>
                  <a:lnTo>
                    <a:pt x="148" y="11"/>
                  </a:lnTo>
                  <a:lnTo>
                    <a:pt x="154" y="11"/>
                  </a:lnTo>
                  <a:lnTo>
                    <a:pt x="154" y="5"/>
                  </a:lnTo>
                  <a:lnTo>
                    <a:pt x="154" y="0"/>
                  </a:lnTo>
                  <a:lnTo>
                    <a:pt x="160" y="0"/>
                  </a:lnTo>
                  <a:lnTo>
                    <a:pt x="165" y="0"/>
                  </a:lnTo>
                  <a:lnTo>
                    <a:pt x="165" y="5"/>
                  </a:lnTo>
                  <a:lnTo>
                    <a:pt x="172" y="5"/>
                  </a:lnTo>
                  <a:lnTo>
                    <a:pt x="172" y="11"/>
                  </a:lnTo>
                  <a:lnTo>
                    <a:pt x="177" y="11"/>
                  </a:lnTo>
                  <a:lnTo>
                    <a:pt x="183" y="11"/>
                  </a:lnTo>
                  <a:lnTo>
                    <a:pt x="190" y="11"/>
                  </a:lnTo>
                  <a:lnTo>
                    <a:pt x="195" y="11"/>
                  </a:lnTo>
                  <a:lnTo>
                    <a:pt x="201" y="11"/>
                  </a:lnTo>
                  <a:lnTo>
                    <a:pt x="206" y="11"/>
                  </a:lnTo>
                  <a:lnTo>
                    <a:pt x="213" y="11"/>
                  </a:lnTo>
                  <a:lnTo>
                    <a:pt x="219" y="11"/>
                  </a:lnTo>
                  <a:lnTo>
                    <a:pt x="224" y="11"/>
                  </a:lnTo>
                  <a:lnTo>
                    <a:pt x="231" y="11"/>
                  </a:lnTo>
                  <a:lnTo>
                    <a:pt x="237" y="11"/>
                  </a:lnTo>
                  <a:lnTo>
                    <a:pt x="237" y="5"/>
                  </a:lnTo>
                  <a:lnTo>
                    <a:pt x="237" y="0"/>
                  </a:lnTo>
                  <a:lnTo>
                    <a:pt x="242" y="0"/>
                  </a:lnTo>
                  <a:lnTo>
                    <a:pt x="248" y="0"/>
                  </a:lnTo>
                  <a:lnTo>
                    <a:pt x="254" y="0"/>
                  </a:lnTo>
                  <a:lnTo>
                    <a:pt x="260" y="0"/>
                  </a:lnTo>
                  <a:lnTo>
                    <a:pt x="266" y="0"/>
                  </a:lnTo>
                  <a:lnTo>
                    <a:pt x="272" y="0"/>
                  </a:lnTo>
                  <a:lnTo>
                    <a:pt x="278" y="0"/>
                  </a:lnTo>
                  <a:lnTo>
                    <a:pt x="283" y="0"/>
                  </a:lnTo>
                  <a:lnTo>
                    <a:pt x="289" y="0"/>
                  </a:lnTo>
                  <a:lnTo>
                    <a:pt x="296" y="0"/>
                  </a:lnTo>
                  <a:lnTo>
                    <a:pt x="301" y="0"/>
                  </a:lnTo>
                  <a:lnTo>
                    <a:pt x="307" y="0"/>
                  </a:lnTo>
                  <a:lnTo>
                    <a:pt x="313" y="0"/>
                  </a:lnTo>
                  <a:lnTo>
                    <a:pt x="319" y="0"/>
                  </a:lnTo>
                  <a:lnTo>
                    <a:pt x="325" y="0"/>
                  </a:lnTo>
                  <a:lnTo>
                    <a:pt x="330" y="0"/>
                  </a:lnTo>
                  <a:lnTo>
                    <a:pt x="337" y="0"/>
                  </a:lnTo>
                  <a:lnTo>
                    <a:pt x="337" y="5"/>
                  </a:lnTo>
                  <a:lnTo>
                    <a:pt x="337" y="11"/>
                  </a:lnTo>
                  <a:lnTo>
                    <a:pt x="337" y="18"/>
                  </a:lnTo>
                  <a:lnTo>
                    <a:pt x="330" y="18"/>
                  </a:lnTo>
                  <a:lnTo>
                    <a:pt x="337" y="18"/>
                  </a:lnTo>
                  <a:lnTo>
                    <a:pt x="337" y="23"/>
                  </a:lnTo>
                  <a:lnTo>
                    <a:pt x="337" y="29"/>
                  </a:lnTo>
                  <a:lnTo>
                    <a:pt x="337" y="35"/>
                  </a:lnTo>
                  <a:lnTo>
                    <a:pt x="337" y="41"/>
                  </a:lnTo>
                  <a:lnTo>
                    <a:pt x="342" y="41"/>
                  </a:lnTo>
                  <a:lnTo>
                    <a:pt x="342" y="47"/>
                  </a:lnTo>
                  <a:lnTo>
                    <a:pt x="348" y="47"/>
                  </a:lnTo>
                  <a:lnTo>
                    <a:pt x="348" y="52"/>
                  </a:lnTo>
                  <a:lnTo>
                    <a:pt x="355" y="59"/>
                  </a:lnTo>
                  <a:lnTo>
                    <a:pt x="348" y="65"/>
                  </a:lnTo>
                  <a:lnTo>
                    <a:pt x="342" y="65"/>
                  </a:lnTo>
                  <a:lnTo>
                    <a:pt x="342" y="70"/>
                  </a:lnTo>
                  <a:lnTo>
                    <a:pt x="348" y="70"/>
                  </a:lnTo>
                  <a:lnTo>
                    <a:pt x="348" y="77"/>
                  </a:lnTo>
                  <a:lnTo>
                    <a:pt x="355" y="77"/>
                  </a:lnTo>
                  <a:lnTo>
                    <a:pt x="355" y="83"/>
                  </a:lnTo>
                  <a:lnTo>
                    <a:pt x="355" y="88"/>
                  </a:lnTo>
                  <a:lnTo>
                    <a:pt x="360" y="88"/>
                  </a:lnTo>
                  <a:lnTo>
                    <a:pt x="355" y="88"/>
                  </a:lnTo>
                  <a:lnTo>
                    <a:pt x="355" y="94"/>
                  </a:lnTo>
                  <a:lnTo>
                    <a:pt x="360" y="94"/>
                  </a:lnTo>
                  <a:lnTo>
                    <a:pt x="360" y="100"/>
                  </a:lnTo>
                  <a:lnTo>
                    <a:pt x="360" y="106"/>
                  </a:lnTo>
                  <a:lnTo>
                    <a:pt x="366" y="106"/>
                  </a:lnTo>
                  <a:lnTo>
                    <a:pt x="366" y="112"/>
                  </a:lnTo>
                  <a:lnTo>
                    <a:pt x="366" y="118"/>
                  </a:lnTo>
                  <a:lnTo>
                    <a:pt x="371" y="118"/>
                  </a:lnTo>
                  <a:lnTo>
                    <a:pt x="371" y="124"/>
                  </a:lnTo>
                  <a:lnTo>
                    <a:pt x="378" y="124"/>
                  </a:lnTo>
                  <a:lnTo>
                    <a:pt x="378" y="130"/>
                  </a:lnTo>
                  <a:lnTo>
                    <a:pt x="384" y="130"/>
                  </a:lnTo>
                  <a:lnTo>
                    <a:pt x="384" y="136"/>
                  </a:lnTo>
                  <a:lnTo>
                    <a:pt x="389" y="142"/>
                  </a:lnTo>
                  <a:lnTo>
                    <a:pt x="389" y="136"/>
                  </a:lnTo>
                  <a:lnTo>
                    <a:pt x="389" y="142"/>
                  </a:lnTo>
                  <a:lnTo>
                    <a:pt x="396" y="142"/>
                  </a:lnTo>
                  <a:lnTo>
                    <a:pt x="389" y="142"/>
                  </a:lnTo>
                  <a:lnTo>
                    <a:pt x="396" y="142"/>
                  </a:lnTo>
                  <a:lnTo>
                    <a:pt x="396" y="147"/>
                  </a:lnTo>
                  <a:close/>
                </a:path>
              </a:pathLst>
            </a:custGeom>
            <a:solidFill>
              <a:srgbClr val="CCC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4" name="Freeform 66">
              <a:extLst>
                <a:ext uri="{FF2B5EF4-FFF2-40B4-BE49-F238E27FC236}">
                  <a16:creationId xmlns:a16="http://schemas.microsoft.com/office/drawing/2014/main" id="{94C2F279-5D32-8A4D-2CF4-B4D468D9E5CD}"/>
                </a:ext>
              </a:extLst>
            </p:cNvPr>
            <p:cNvSpPr>
              <a:spLocks/>
            </p:cNvSpPr>
            <p:nvPr/>
          </p:nvSpPr>
          <p:spPr bwMode="auto">
            <a:xfrm>
              <a:off x="7064375" y="3725863"/>
              <a:ext cx="646112" cy="365125"/>
            </a:xfrm>
            <a:custGeom>
              <a:avLst/>
              <a:gdLst>
                <a:gd name="T0" fmla="*/ 402 w 407"/>
                <a:gd name="T1" fmla="*/ 160 h 230"/>
                <a:gd name="T2" fmla="*/ 396 w 407"/>
                <a:gd name="T3" fmla="*/ 165 h 230"/>
                <a:gd name="T4" fmla="*/ 371 w 407"/>
                <a:gd name="T5" fmla="*/ 165 h 230"/>
                <a:gd name="T6" fmla="*/ 366 w 407"/>
                <a:gd name="T7" fmla="*/ 189 h 230"/>
                <a:gd name="T8" fmla="*/ 342 w 407"/>
                <a:gd name="T9" fmla="*/ 189 h 230"/>
                <a:gd name="T10" fmla="*/ 319 w 407"/>
                <a:gd name="T11" fmla="*/ 189 h 230"/>
                <a:gd name="T12" fmla="*/ 296 w 407"/>
                <a:gd name="T13" fmla="*/ 189 h 230"/>
                <a:gd name="T14" fmla="*/ 272 w 407"/>
                <a:gd name="T15" fmla="*/ 189 h 230"/>
                <a:gd name="T16" fmla="*/ 248 w 407"/>
                <a:gd name="T17" fmla="*/ 189 h 230"/>
                <a:gd name="T18" fmla="*/ 224 w 407"/>
                <a:gd name="T19" fmla="*/ 189 h 230"/>
                <a:gd name="T20" fmla="*/ 213 w 407"/>
                <a:gd name="T21" fmla="*/ 201 h 230"/>
                <a:gd name="T22" fmla="*/ 213 w 407"/>
                <a:gd name="T23" fmla="*/ 230 h 230"/>
                <a:gd name="T24" fmla="*/ 183 w 407"/>
                <a:gd name="T25" fmla="*/ 230 h 230"/>
                <a:gd name="T26" fmla="*/ 154 w 407"/>
                <a:gd name="T27" fmla="*/ 225 h 230"/>
                <a:gd name="T28" fmla="*/ 148 w 407"/>
                <a:gd name="T29" fmla="*/ 207 h 230"/>
                <a:gd name="T30" fmla="*/ 148 w 407"/>
                <a:gd name="T31" fmla="*/ 178 h 230"/>
                <a:gd name="T32" fmla="*/ 131 w 407"/>
                <a:gd name="T33" fmla="*/ 171 h 230"/>
                <a:gd name="T34" fmla="*/ 113 w 407"/>
                <a:gd name="T35" fmla="*/ 165 h 230"/>
                <a:gd name="T36" fmla="*/ 83 w 407"/>
                <a:gd name="T37" fmla="*/ 153 h 230"/>
                <a:gd name="T38" fmla="*/ 59 w 407"/>
                <a:gd name="T39" fmla="*/ 142 h 230"/>
                <a:gd name="T40" fmla="*/ 41 w 407"/>
                <a:gd name="T41" fmla="*/ 130 h 230"/>
                <a:gd name="T42" fmla="*/ 24 w 407"/>
                <a:gd name="T43" fmla="*/ 124 h 230"/>
                <a:gd name="T44" fmla="*/ 7 w 407"/>
                <a:gd name="T45" fmla="*/ 112 h 230"/>
                <a:gd name="T46" fmla="*/ 0 w 407"/>
                <a:gd name="T47" fmla="*/ 94 h 230"/>
                <a:gd name="T48" fmla="*/ 0 w 407"/>
                <a:gd name="T49" fmla="*/ 59 h 230"/>
                <a:gd name="T50" fmla="*/ 0 w 407"/>
                <a:gd name="T51" fmla="*/ 29 h 230"/>
                <a:gd name="T52" fmla="*/ 18 w 407"/>
                <a:gd name="T53" fmla="*/ 23 h 230"/>
                <a:gd name="T54" fmla="*/ 41 w 407"/>
                <a:gd name="T55" fmla="*/ 23 h 230"/>
                <a:gd name="T56" fmla="*/ 54 w 407"/>
                <a:gd name="T57" fmla="*/ 11 h 230"/>
                <a:gd name="T58" fmla="*/ 72 w 407"/>
                <a:gd name="T59" fmla="*/ 5 h 230"/>
                <a:gd name="T60" fmla="*/ 89 w 407"/>
                <a:gd name="T61" fmla="*/ 11 h 230"/>
                <a:gd name="T62" fmla="*/ 113 w 407"/>
                <a:gd name="T63" fmla="*/ 11 h 230"/>
                <a:gd name="T64" fmla="*/ 124 w 407"/>
                <a:gd name="T65" fmla="*/ 11 h 230"/>
                <a:gd name="T66" fmla="*/ 148 w 407"/>
                <a:gd name="T67" fmla="*/ 11 h 230"/>
                <a:gd name="T68" fmla="*/ 160 w 407"/>
                <a:gd name="T69" fmla="*/ 0 h 230"/>
                <a:gd name="T70" fmla="*/ 172 w 407"/>
                <a:gd name="T71" fmla="*/ 11 h 230"/>
                <a:gd name="T72" fmla="*/ 195 w 407"/>
                <a:gd name="T73" fmla="*/ 11 h 230"/>
                <a:gd name="T74" fmla="*/ 219 w 407"/>
                <a:gd name="T75" fmla="*/ 11 h 230"/>
                <a:gd name="T76" fmla="*/ 237 w 407"/>
                <a:gd name="T77" fmla="*/ 5 h 230"/>
                <a:gd name="T78" fmla="*/ 254 w 407"/>
                <a:gd name="T79" fmla="*/ 0 h 230"/>
                <a:gd name="T80" fmla="*/ 278 w 407"/>
                <a:gd name="T81" fmla="*/ 0 h 230"/>
                <a:gd name="T82" fmla="*/ 301 w 407"/>
                <a:gd name="T83" fmla="*/ 0 h 230"/>
                <a:gd name="T84" fmla="*/ 325 w 407"/>
                <a:gd name="T85" fmla="*/ 0 h 230"/>
                <a:gd name="T86" fmla="*/ 337 w 407"/>
                <a:gd name="T87" fmla="*/ 11 h 230"/>
                <a:gd name="T88" fmla="*/ 337 w 407"/>
                <a:gd name="T89" fmla="*/ 23 h 230"/>
                <a:gd name="T90" fmla="*/ 342 w 407"/>
                <a:gd name="T91" fmla="*/ 41 h 230"/>
                <a:gd name="T92" fmla="*/ 355 w 407"/>
                <a:gd name="T93" fmla="*/ 59 h 230"/>
                <a:gd name="T94" fmla="*/ 348 w 407"/>
                <a:gd name="T95" fmla="*/ 70 h 230"/>
                <a:gd name="T96" fmla="*/ 355 w 407"/>
                <a:gd name="T97" fmla="*/ 88 h 230"/>
                <a:gd name="T98" fmla="*/ 360 w 407"/>
                <a:gd name="T99" fmla="*/ 94 h 230"/>
                <a:gd name="T100" fmla="*/ 366 w 407"/>
                <a:gd name="T101" fmla="*/ 112 h 230"/>
                <a:gd name="T102" fmla="*/ 378 w 407"/>
                <a:gd name="T103" fmla="*/ 124 h 230"/>
                <a:gd name="T104" fmla="*/ 389 w 407"/>
                <a:gd name="T105" fmla="*/ 142 h 230"/>
                <a:gd name="T106" fmla="*/ 389 w 407"/>
                <a:gd name="T107" fmla="*/ 14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7" h="230">
                  <a:moveTo>
                    <a:pt x="396" y="147"/>
                  </a:moveTo>
                  <a:lnTo>
                    <a:pt x="396" y="153"/>
                  </a:lnTo>
                  <a:lnTo>
                    <a:pt x="402" y="153"/>
                  </a:lnTo>
                  <a:lnTo>
                    <a:pt x="402" y="160"/>
                  </a:lnTo>
                  <a:lnTo>
                    <a:pt x="407" y="160"/>
                  </a:lnTo>
                  <a:lnTo>
                    <a:pt x="407" y="165"/>
                  </a:lnTo>
                  <a:lnTo>
                    <a:pt x="402" y="165"/>
                  </a:lnTo>
                  <a:lnTo>
                    <a:pt x="396" y="165"/>
                  </a:lnTo>
                  <a:lnTo>
                    <a:pt x="389" y="165"/>
                  </a:lnTo>
                  <a:lnTo>
                    <a:pt x="384" y="165"/>
                  </a:lnTo>
                  <a:lnTo>
                    <a:pt x="378" y="165"/>
                  </a:lnTo>
                  <a:lnTo>
                    <a:pt x="371" y="165"/>
                  </a:lnTo>
                  <a:lnTo>
                    <a:pt x="371" y="171"/>
                  </a:lnTo>
                  <a:lnTo>
                    <a:pt x="371" y="178"/>
                  </a:lnTo>
                  <a:lnTo>
                    <a:pt x="371" y="189"/>
                  </a:lnTo>
                  <a:lnTo>
                    <a:pt x="366" y="189"/>
                  </a:lnTo>
                  <a:lnTo>
                    <a:pt x="360" y="189"/>
                  </a:lnTo>
                  <a:lnTo>
                    <a:pt x="355" y="189"/>
                  </a:lnTo>
                  <a:lnTo>
                    <a:pt x="348" y="189"/>
                  </a:lnTo>
                  <a:lnTo>
                    <a:pt x="342" y="189"/>
                  </a:lnTo>
                  <a:lnTo>
                    <a:pt x="337" y="189"/>
                  </a:lnTo>
                  <a:lnTo>
                    <a:pt x="330" y="189"/>
                  </a:lnTo>
                  <a:lnTo>
                    <a:pt x="325" y="189"/>
                  </a:lnTo>
                  <a:lnTo>
                    <a:pt x="319" y="189"/>
                  </a:lnTo>
                  <a:lnTo>
                    <a:pt x="313" y="189"/>
                  </a:lnTo>
                  <a:lnTo>
                    <a:pt x="307" y="189"/>
                  </a:lnTo>
                  <a:lnTo>
                    <a:pt x="301" y="189"/>
                  </a:lnTo>
                  <a:lnTo>
                    <a:pt x="296" y="189"/>
                  </a:lnTo>
                  <a:lnTo>
                    <a:pt x="289" y="189"/>
                  </a:lnTo>
                  <a:lnTo>
                    <a:pt x="283" y="189"/>
                  </a:lnTo>
                  <a:lnTo>
                    <a:pt x="278" y="189"/>
                  </a:lnTo>
                  <a:lnTo>
                    <a:pt x="272" y="189"/>
                  </a:lnTo>
                  <a:lnTo>
                    <a:pt x="266" y="189"/>
                  </a:lnTo>
                  <a:lnTo>
                    <a:pt x="260" y="189"/>
                  </a:lnTo>
                  <a:lnTo>
                    <a:pt x="254" y="189"/>
                  </a:lnTo>
                  <a:lnTo>
                    <a:pt x="248" y="189"/>
                  </a:lnTo>
                  <a:lnTo>
                    <a:pt x="242" y="189"/>
                  </a:lnTo>
                  <a:lnTo>
                    <a:pt x="237" y="189"/>
                  </a:lnTo>
                  <a:lnTo>
                    <a:pt x="231" y="189"/>
                  </a:lnTo>
                  <a:lnTo>
                    <a:pt x="224" y="189"/>
                  </a:lnTo>
                  <a:lnTo>
                    <a:pt x="219" y="189"/>
                  </a:lnTo>
                  <a:lnTo>
                    <a:pt x="213" y="189"/>
                  </a:lnTo>
                  <a:lnTo>
                    <a:pt x="213" y="195"/>
                  </a:lnTo>
                  <a:lnTo>
                    <a:pt x="213" y="201"/>
                  </a:lnTo>
                  <a:lnTo>
                    <a:pt x="213" y="212"/>
                  </a:lnTo>
                  <a:lnTo>
                    <a:pt x="213" y="219"/>
                  </a:lnTo>
                  <a:lnTo>
                    <a:pt x="213" y="225"/>
                  </a:lnTo>
                  <a:lnTo>
                    <a:pt x="213" y="230"/>
                  </a:lnTo>
                  <a:lnTo>
                    <a:pt x="201" y="230"/>
                  </a:lnTo>
                  <a:lnTo>
                    <a:pt x="195" y="230"/>
                  </a:lnTo>
                  <a:lnTo>
                    <a:pt x="190" y="230"/>
                  </a:lnTo>
                  <a:lnTo>
                    <a:pt x="183" y="230"/>
                  </a:lnTo>
                  <a:lnTo>
                    <a:pt x="165" y="230"/>
                  </a:lnTo>
                  <a:lnTo>
                    <a:pt x="160" y="230"/>
                  </a:lnTo>
                  <a:lnTo>
                    <a:pt x="154" y="230"/>
                  </a:lnTo>
                  <a:lnTo>
                    <a:pt x="154" y="225"/>
                  </a:lnTo>
                  <a:lnTo>
                    <a:pt x="154" y="219"/>
                  </a:lnTo>
                  <a:lnTo>
                    <a:pt x="154" y="212"/>
                  </a:lnTo>
                  <a:lnTo>
                    <a:pt x="154" y="207"/>
                  </a:lnTo>
                  <a:lnTo>
                    <a:pt x="148" y="207"/>
                  </a:lnTo>
                  <a:lnTo>
                    <a:pt x="148" y="195"/>
                  </a:lnTo>
                  <a:lnTo>
                    <a:pt x="148" y="189"/>
                  </a:lnTo>
                  <a:lnTo>
                    <a:pt x="148" y="183"/>
                  </a:lnTo>
                  <a:lnTo>
                    <a:pt x="148" y="178"/>
                  </a:lnTo>
                  <a:lnTo>
                    <a:pt x="148" y="171"/>
                  </a:lnTo>
                  <a:lnTo>
                    <a:pt x="142" y="171"/>
                  </a:lnTo>
                  <a:lnTo>
                    <a:pt x="136" y="171"/>
                  </a:lnTo>
                  <a:lnTo>
                    <a:pt x="131" y="171"/>
                  </a:lnTo>
                  <a:lnTo>
                    <a:pt x="124" y="171"/>
                  </a:lnTo>
                  <a:lnTo>
                    <a:pt x="118" y="171"/>
                  </a:lnTo>
                  <a:lnTo>
                    <a:pt x="113" y="171"/>
                  </a:lnTo>
                  <a:lnTo>
                    <a:pt x="113" y="165"/>
                  </a:lnTo>
                  <a:lnTo>
                    <a:pt x="107" y="165"/>
                  </a:lnTo>
                  <a:lnTo>
                    <a:pt x="95" y="160"/>
                  </a:lnTo>
                  <a:lnTo>
                    <a:pt x="89" y="160"/>
                  </a:lnTo>
                  <a:lnTo>
                    <a:pt x="83" y="153"/>
                  </a:lnTo>
                  <a:lnTo>
                    <a:pt x="77" y="147"/>
                  </a:lnTo>
                  <a:lnTo>
                    <a:pt x="72" y="147"/>
                  </a:lnTo>
                  <a:lnTo>
                    <a:pt x="66" y="147"/>
                  </a:lnTo>
                  <a:lnTo>
                    <a:pt x="59" y="142"/>
                  </a:lnTo>
                  <a:lnTo>
                    <a:pt x="54" y="142"/>
                  </a:lnTo>
                  <a:lnTo>
                    <a:pt x="48" y="136"/>
                  </a:lnTo>
                  <a:lnTo>
                    <a:pt x="41" y="136"/>
                  </a:lnTo>
                  <a:lnTo>
                    <a:pt x="41" y="130"/>
                  </a:lnTo>
                  <a:lnTo>
                    <a:pt x="36" y="130"/>
                  </a:lnTo>
                  <a:lnTo>
                    <a:pt x="30" y="130"/>
                  </a:lnTo>
                  <a:lnTo>
                    <a:pt x="30" y="124"/>
                  </a:lnTo>
                  <a:lnTo>
                    <a:pt x="24" y="124"/>
                  </a:lnTo>
                  <a:lnTo>
                    <a:pt x="18" y="124"/>
                  </a:lnTo>
                  <a:lnTo>
                    <a:pt x="18" y="118"/>
                  </a:lnTo>
                  <a:lnTo>
                    <a:pt x="18" y="112"/>
                  </a:lnTo>
                  <a:lnTo>
                    <a:pt x="7" y="112"/>
                  </a:lnTo>
                  <a:lnTo>
                    <a:pt x="0" y="112"/>
                  </a:lnTo>
                  <a:lnTo>
                    <a:pt x="0" y="106"/>
                  </a:lnTo>
                  <a:lnTo>
                    <a:pt x="0" y="100"/>
                  </a:lnTo>
                  <a:lnTo>
                    <a:pt x="0" y="94"/>
                  </a:lnTo>
                  <a:lnTo>
                    <a:pt x="0" y="83"/>
                  </a:lnTo>
                  <a:lnTo>
                    <a:pt x="0" y="77"/>
                  </a:lnTo>
                  <a:lnTo>
                    <a:pt x="0" y="70"/>
                  </a:lnTo>
                  <a:lnTo>
                    <a:pt x="0" y="59"/>
                  </a:lnTo>
                  <a:lnTo>
                    <a:pt x="0" y="52"/>
                  </a:lnTo>
                  <a:lnTo>
                    <a:pt x="0" y="47"/>
                  </a:lnTo>
                  <a:lnTo>
                    <a:pt x="0" y="41"/>
                  </a:lnTo>
                  <a:lnTo>
                    <a:pt x="0" y="29"/>
                  </a:lnTo>
                  <a:lnTo>
                    <a:pt x="7" y="29"/>
                  </a:lnTo>
                  <a:lnTo>
                    <a:pt x="7" y="23"/>
                  </a:lnTo>
                  <a:lnTo>
                    <a:pt x="12" y="23"/>
                  </a:lnTo>
                  <a:lnTo>
                    <a:pt x="18" y="23"/>
                  </a:lnTo>
                  <a:lnTo>
                    <a:pt x="24" y="23"/>
                  </a:lnTo>
                  <a:lnTo>
                    <a:pt x="30" y="23"/>
                  </a:lnTo>
                  <a:lnTo>
                    <a:pt x="36" y="23"/>
                  </a:lnTo>
                  <a:lnTo>
                    <a:pt x="41" y="23"/>
                  </a:lnTo>
                  <a:lnTo>
                    <a:pt x="48" y="23"/>
                  </a:lnTo>
                  <a:lnTo>
                    <a:pt x="48" y="18"/>
                  </a:lnTo>
                  <a:lnTo>
                    <a:pt x="48" y="11"/>
                  </a:lnTo>
                  <a:lnTo>
                    <a:pt x="54" y="11"/>
                  </a:lnTo>
                  <a:lnTo>
                    <a:pt x="59" y="11"/>
                  </a:lnTo>
                  <a:lnTo>
                    <a:pt x="66" y="11"/>
                  </a:lnTo>
                  <a:lnTo>
                    <a:pt x="72" y="11"/>
                  </a:lnTo>
                  <a:lnTo>
                    <a:pt x="72" y="5"/>
                  </a:lnTo>
                  <a:lnTo>
                    <a:pt x="72" y="11"/>
                  </a:lnTo>
                  <a:lnTo>
                    <a:pt x="77" y="11"/>
                  </a:lnTo>
                  <a:lnTo>
                    <a:pt x="83" y="11"/>
                  </a:lnTo>
                  <a:lnTo>
                    <a:pt x="89" y="11"/>
                  </a:lnTo>
                  <a:lnTo>
                    <a:pt x="95" y="11"/>
                  </a:lnTo>
                  <a:lnTo>
                    <a:pt x="101" y="11"/>
                  </a:lnTo>
                  <a:lnTo>
                    <a:pt x="107" y="11"/>
                  </a:lnTo>
                  <a:lnTo>
                    <a:pt x="113" y="11"/>
                  </a:lnTo>
                  <a:lnTo>
                    <a:pt x="118" y="11"/>
                  </a:lnTo>
                  <a:lnTo>
                    <a:pt x="118" y="5"/>
                  </a:lnTo>
                  <a:lnTo>
                    <a:pt x="124" y="5"/>
                  </a:lnTo>
                  <a:lnTo>
                    <a:pt x="124" y="11"/>
                  </a:lnTo>
                  <a:lnTo>
                    <a:pt x="131" y="11"/>
                  </a:lnTo>
                  <a:lnTo>
                    <a:pt x="136" y="11"/>
                  </a:lnTo>
                  <a:lnTo>
                    <a:pt x="142" y="11"/>
                  </a:lnTo>
                  <a:lnTo>
                    <a:pt x="148" y="11"/>
                  </a:lnTo>
                  <a:lnTo>
                    <a:pt x="154" y="11"/>
                  </a:lnTo>
                  <a:lnTo>
                    <a:pt x="154" y="5"/>
                  </a:lnTo>
                  <a:lnTo>
                    <a:pt x="154" y="0"/>
                  </a:lnTo>
                  <a:lnTo>
                    <a:pt x="160" y="0"/>
                  </a:lnTo>
                  <a:lnTo>
                    <a:pt x="165" y="0"/>
                  </a:lnTo>
                  <a:lnTo>
                    <a:pt x="165" y="5"/>
                  </a:lnTo>
                  <a:lnTo>
                    <a:pt x="172" y="5"/>
                  </a:lnTo>
                  <a:lnTo>
                    <a:pt x="172" y="11"/>
                  </a:lnTo>
                  <a:lnTo>
                    <a:pt x="177" y="11"/>
                  </a:lnTo>
                  <a:lnTo>
                    <a:pt x="183" y="11"/>
                  </a:lnTo>
                  <a:lnTo>
                    <a:pt x="190" y="11"/>
                  </a:lnTo>
                  <a:lnTo>
                    <a:pt x="195" y="11"/>
                  </a:lnTo>
                  <a:lnTo>
                    <a:pt x="201" y="11"/>
                  </a:lnTo>
                  <a:lnTo>
                    <a:pt x="206" y="11"/>
                  </a:lnTo>
                  <a:lnTo>
                    <a:pt x="213" y="11"/>
                  </a:lnTo>
                  <a:lnTo>
                    <a:pt x="219" y="11"/>
                  </a:lnTo>
                  <a:lnTo>
                    <a:pt x="224" y="11"/>
                  </a:lnTo>
                  <a:lnTo>
                    <a:pt x="231" y="11"/>
                  </a:lnTo>
                  <a:lnTo>
                    <a:pt x="237" y="11"/>
                  </a:lnTo>
                  <a:lnTo>
                    <a:pt x="237" y="5"/>
                  </a:lnTo>
                  <a:lnTo>
                    <a:pt x="237" y="0"/>
                  </a:lnTo>
                  <a:lnTo>
                    <a:pt x="242" y="0"/>
                  </a:lnTo>
                  <a:lnTo>
                    <a:pt x="248" y="0"/>
                  </a:lnTo>
                  <a:lnTo>
                    <a:pt x="254" y="0"/>
                  </a:lnTo>
                  <a:lnTo>
                    <a:pt x="260" y="0"/>
                  </a:lnTo>
                  <a:lnTo>
                    <a:pt x="266" y="0"/>
                  </a:lnTo>
                  <a:lnTo>
                    <a:pt x="272" y="0"/>
                  </a:lnTo>
                  <a:lnTo>
                    <a:pt x="278" y="0"/>
                  </a:lnTo>
                  <a:lnTo>
                    <a:pt x="283" y="0"/>
                  </a:lnTo>
                  <a:lnTo>
                    <a:pt x="289" y="0"/>
                  </a:lnTo>
                  <a:lnTo>
                    <a:pt x="296" y="0"/>
                  </a:lnTo>
                  <a:lnTo>
                    <a:pt x="301" y="0"/>
                  </a:lnTo>
                  <a:lnTo>
                    <a:pt x="307" y="0"/>
                  </a:lnTo>
                  <a:lnTo>
                    <a:pt x="313" y="0"/>
                  </a:lnTo>
                  <a:lnTo>
                    <a:pt x="319" y="0"/>
                  </a:lnTo>
                  <a:lnTo>
                    <a:pt x="325" y="0"/>
                  </a:lnTo>
                  <a:lnTo>
                    <a:pt x="330" y="0"/>
                  </a:lnTo>
                  <a:lnTo>
                    <a:pt x="337" y="0"/>
                  </a:lnTo>
                  <a:lnTo>
                    <a:pt x="337" y="5"/>
                  </a:lnTo>
                  <a:lnTo>
                    <a:pt x="337" y="11"/>
                  </a:lnTo>
                  <a:lnTo>
                    <a:pt x="337" y="18"/>
                  </a:lnTo>
                  <a:lnTo>
                    <a:pt x="330" y="18"/>
                  </a:lnTo>
                  <a:lnTo>
                    <a:pt x="337" y="18"/>
                  </a:lnTo>
                  <a:lnTo>
                    <a:pt x="337" y="23"/>
                  </a:lnTo>
                  <a:lnTo>
                    <a:pt x="337" y="29"/>
                  </a:lnTo>
                  <a:lnTo>
                    <a:pt x="337" y="35"/>
                  </a:lnTo>
                  <a:lnTo>
                    <a:pt x="337" y="41"/>
                  </a:lnTo>
                  <a:lnTo>
                    <a:pt x="342" y="41"/>
                  </a:lnTo>
                  <a:lnTo>
                    <a:pt x="342" y="47"/>
                  </a:lnTo>
                  <a:lnTo>
                    <a:pt x="348" y="47"/>
                  </a:lnTo>
                  <a:lnTo>
                    <a:pt x="348" y="52"/>
                  </a:lnTo>
                  <a:lnTo>
                    <a:pt x="355" y="59"/>
                  </a:lnTo>
                  <a:lnTo>
                    <a:pt x="348" y="65"/>
                  </a:lnTo>
                  <a:lnTo>
                    <a:pt x="342" y="65"/>
                  </a:lnTo>
                  <a:lnTo>
                    <a:pt x="342" y="70"/>
                  </a:lnTo>
                  <a:lnTo>
                    <a:pt x="348" y="70"/>
                  </a:lnTo>
                  <a:lnTo>
                    <a:pt x="348" y="77"/>
                  </a:lnTo>
                  <a:lnTo>
                    <a:pt x="355" y="77"/>
                  </a:lnTo>
                  <a:lnTo>
                    <a:pt x="355" y="83"/>
                  </a:lnTo>
                  <a:lnTo>
                    <a:pt x="355" y="88"/>
                  </a:lnTo>
                  <a:lnTo>
                    <a:pt x="360" y="88"/>
                  </a:lnTo>
                  <a:lnTo>
                    <a:pt x="355" y="88"/>
                  </a:lnTo>
                  <a:lnTo>
                    <a:pt x="355" y="94"/>
                  </a:lnTo>
                  <a:lnTo>
                    <a:pt x="360" y="94"/>
                  </a:lnTo>
                  <a:lnTo>
                    <a:pt x="360" y="100"/>
                  </a:lnTo>
                  <a:lnTo>
                    <a:pt x="360" y="106"/>
                  </a:lnTo>
                  <a:lnTo>
                    <a:pt x="366" y="106"/>
                  </a:lnTo>
                  <a:lnTo>
                    <a:pt x="366" y="112"/>
                  </a:lnTo>
                  <a:lnTo>
                    <a:pt x="366" y="118"/>
                  </a:lnTo>
                  <a:lnTo>
                    <a:pt x="371" y="118"/>
                  </a:lnTo>
                  <a:lnTo>
                    <a:pt x="371" y="124"/>
                  </a:lnTo>
                  <a:lnTo>
                    <a:pt x="378" y="124"/>
                  </a:lnTo>
                  <a:lnTo>
                    <a:pt x="378" y="130"/>
                  </a:lnTo>
                  <a:lnTo>
                    <a:pt x="384" y="130"/>
                  </a:lnTo>
                  <a:lnTo>
                    <a:pt x="384" y="136"/>
                  </a:lnTo>
                  <a:lnTo>
                    <a:pt x="389" y="142"/>
                  </a:lnTo>
                  <a:lnTo>
                    <a:pt x="389" y="136"/>
                  </a:lnTo>
                  <a:lnTo>
                    <a:pt x="389" y="142"/>
                  </a:lnTo>
                  <a:lnTo>
                    <a:pt x="396" y="142"/>
                  </a:lnTo>
                  <a:lnTo>
                    <a:pt x="389" y="142"/>
                  </a:lnTo>
                  <a:lnTo>
                    <a:pt x="396" y="142"/>
                  </a:lnTo>
                  <a:lnTo>
                    <a:pt x="396" y="147"/>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5" name="Freeform 67">
              <a:extLst>
                <a:ext uri="{FF2B5EF4-FFF2-40B4-BE49-F238E27FC236}">
                  <a16:creationId xmlns:a16="http://schemas.microsoft.com/office/drawing/2014/main" id="{89A1D816-E4CA-1B5C-2A30-7906EAD8BD69}"/>
                </a:ext>
              </a:extLst>
            </p:cNvPr>
            <p:cNvSpPr>
              <a:spLocks/>
            </p:cNvSpPr>
            <p:nvPr/>
          </p:nvSpPr>
          <p:spPr bwMode="auto">
            <a:xfrm>
              <a:off x="6597650" y="3884613"/>
              <a:ext cx="1214437" cy="1090613"/>
            </a:xfrm>
            <a:custGeom>
              <a:avLst/>
              <a:gdLst>
                <a:gd name="T0" fmla="*/ 719 w 765"/>
                <a:gd name="T1" fmla="*/ 112 h 687"/>
                <a:gd name="T2" fmla="*/ 706 w 765"/>
                <a:gd name="T3" fmla="*/ 148 h 687"/>
                <a:gd name="T4" fmla="*/ 695 w 765"/>
                <a:gd name="T5" fmla="*/ 178 h 687"/>
                <a:gd name="T6" fmla="*/ 724 w 765"/>
                <a:gd name="T7" fmla="*/ 207 h 687"/>
                <a:gd name="T8" fmla="*/ 760 w 765"/>
                <a:gd name="T9" fmla="*/ 230 h 687"/>
                <a:gd name="T10" fmla="*/ 748 w 765"/>
                <a:gd name="T11" fmla="*/ 255 h 687"/>
                <a:gd name="T12" fmla="*/ 713 w 765"/>
                <a:gd name="T13" fmla="*/ 279 h 687"/>
                <a:gd name="T14" fmla="*/ 690 w 765"/>
                <a:gd name="T15" fmla="*/ 290 h 687"/>
                <a:gd name="T16" fmla="*/ 659 w 765"/>
                <a:gd name="T17" fmla="*/ 325 h 687"/>
                <a:gd name="T18" fmla="*/ 665 w 765"/>
                <a:gd name="T19" fmla="*/ 373 h 687"/>
                <a:gd name="T20" fmla="*/ 659 w 765"/>
                <a:gd name="T21" fmla="*/ 415 h 687"/>
                <a:gd name="T22" fmla="*/ 654 w 765"/>
                <a:gd name="T23" fmla="*/ 456 h 687"/>
                <a:gd name="T24" fmla="*/ 636 w 765"/>
                <a:gd name="T25" fmla="*/ 485 h 687"/>
                <a:gd name="T26" fmla="*/ 618 w 765"/>
                <a:gd name="T27" fmla="*/ 515 h 687"/>
                <a:gd name="T28" fmla="*/ 618 w 765"/>
                <a:gd name="T29" fmla="*/ 551 h 687"/>
                <a:gd name="T30" fmla="*/ 624 w 765"/>
                <a:gd name="T31" fmla="*/ 580 h 687"/>
                <a:gd name="T32" fmla="*/ 600 w 765"/>
                <a:gd name="T33" fmla="*/ 586 h 687"/>
                <a:gd name="T34" fmla="*/ 577 w 765"/>
                <a:gd name="T35" fmla="*/ 610 h 687"/>
                <a:gd name="T36" fmla="*/ 536 w 765"/>
                <a:gd name="T37" fmla="*/ 621 h 687"/>
                <a:gd name="T38" fmla="*/ 453 w 765"/>
                <a:gd name="T39" fmla="*/ 621 h 687"/>
                <a:gd name="T40" fmla="*/ 430 w 765"/>
                <a:gd name="T41" fmla="*/ 680 h 687"/>
                <a:gd name="T42" fmla="*/ 371 w 765"/>
                <a:gd name="T43" fmla="*/ 680 h 687"/>
                <a:gd name="T44" fmla="*/ 312 w 765"/>
                <a:gd name="T45" fmla="*/ 680 h 687"/>
                <a:gd name="T46" fmla="*/ 253 w 765"/>
                <a:gd name="T47" fmla="*/ 680 h 687"/>
                <a:gd name="T48" fmla="*/ 194 w 765"/>
                <a:gd name="T49" fmla="*/ 680 h 687"/>
                <a:gd name="T50" fmla="*/ 136 w 765"/>
                <a:gd name="T51" fmla="*/ 680 h 687"/>
                <a:gd name="T52" fmla="*/ 64 w 765"/>
                <a:gd name="T53" fmla="*/ 680 h 687"/>
                <a:gd name="T54" fmla="*/ 12 w 765"/>
                <a:gd name="T55" fmla="*/ 680 h 687"/>
                <a:gd name="T56" fmla="*/ 23 w 765"/>
                <a:gd name="T57" fmla="*/ 662 h 687"/>
                <a:gd name="T58" fmla="*/ 29 w 765"/>
                <a:gd name="T59" fmla="*/ 616 h 687"/>
                <a:gd name="T60" fmla="*/ 12 w 765"/>
                <a:gd name="T61" fmla="*/ 562 h 687"/>
                <a:gd name="T62" fmla="*/ 5 w 765"/>
                <a:gd name="T63" fmla="*/ 521 h 687"/>
                <a:gd name="T64" fmla="*/ 12 w 765"/>
                <a:gd name="T65" fmla="*/ 479 h 687"/>
                <a:gd name="T66" fmla="*/ 18 w 765"/>
                <a:gd name="T67" fmla="*/ 438 h 687"/>
                <a:gd name="T68" fmla="*/ 88 w 765"/>
                <a:gd name="T69" fmla="*/ 438 h 687"/>
                <a:gd name="T70" fmla="*/ 118 w 765"/>
                <a:gd name="T71" fmla="*/ 408 h 687"/>
                <a:gd name="T72" fmla="*/ 118 w 765"/>
                <a:gd name="T73" fmla="*/ 338 h 687"/>
                <a:gd name="T74" fmla="*/ 118 w 765"/>
                <a:gd name="T75" fmla="*/ 279 h 687"/>
                <a:gd name="T76" fmla="*/ 136 w 765"/>
                <a:gd name="T77" fmla="*/ 225 h 687"/>
                <a:gd name="T78" fmla="*/ 147 w 765"/>
                <a:gd name="T79" fmla="*/ 219 h 687"/>
                <a:gd name="T80" fmla="*/ 136 w 765"/>
                <a:gd name="T81" fmla="*/ 184 h 687"/>
                <a:gd name="T82" fmla="*/ 118 w 765"/>
                <a:gd name="T83" fmla="*/ 178 h 687"/>
                <a:gd name="T84" fmla="*/ 106 w 765"/>
                <a:gd name="T85" fmla="*/ 142 h 687"/>
                <a:gd name="T86" fmla="*/ 106 w 765"/>
                <a:gd name="T87" fmla="*/ 119 h 687"/>
                <a:gd name="T88" fmla="*/ 124 w 765"/>
                <a:gd name="T89" fmla="*/ 112 h 687"/>
                <a:gd name="T90" fmla="*/ 152 w 765"/>
                <a:gd name="T91" fmla="*/ 107 h 687"/>
                <a:gd name="T92" fmla="*/ 183 w 765"/>
                <a:gd name="T93" fmla="*/ 101 h 687"/>
                <a:gd name="T94" fmla="*/ 188 w 765"/>
                <a:gd name="T95" fmla="*/ 78 h 687"/>
                <a:gd name="T96" fmla="*/ 235 w 765"/>
                <a:gd name="T97" fmla="*/ 71 h 687"/>
                <a:gd name="T98" fmla="*/ 235 w 765"/>
                <a:gd name="T99" fmla="*/ 12 h 687"/>
                <a:gd name="T100" fmla="*/ 283 w 765"/>
                <a:gd name="T101" fmla="*/ 0 h 687"/>
                <a:gd name="T102" fmla="*/ 324 w 765"/>
                <a:gd name="T103" fmla="*/ 24 h 687"/>
                <a:gd name="T104" fmla="*/ 371 w 765"/>
                <a:gd name="T105" fmla="*/ 47 h 687"/>
                <a:gd name="T106" fmla="*/ 430 w 765"/>
                <a:gd name="T107" fmla="*/ 71 h 687"/>
                <a:gd name="T108" fmla="*/ 448 w 765"/>
                <a:gd name="T109" fmla="*/ 119 h 687"/>
                <a:gd name="T110" fmla="*/ 507 w 765"/>
                <a:gd name="T111" fmla="*/ 124 h 687"/>
                <a:gd name="T112" fmla="*/ 536 w 765"/>
                <a:gd name="T113" fmla="*/ 89 h 687"/>
                <a:gd name="T114" fmla="*/ 595 w 765"/>
                <a:gd name="T115" fmla="*/ 89 h 687"/>
                <a:gd name="T116" fmla="*/ 654 w 765"/>
                <a:gd name="T117" fmla="*/ 89 h 687"/>
                <a:gd name="T118" fmla="*/ 701 w 765"/>
                <a:gd name="T119" fmla="*/ 71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5" h="687">
                  <a:moveTo>
                    <a:pt x="701" y="71"/>
                  </a:moveTo>
                  <a:lnTo>
                    <a:pt x="701" y="78"/>
                  </a:lnTo>
                  <a:lnTo>
                    <a:pt x="701" y="83"/>
                  </a:lnTo>
                  <a:lnTo>
                    <a:pt x="701" y="89"/>
                  </a:lnTo>
                  <a:lnTo>
                    <a:pt x="701" y="95"/>
                  </a:lnTo>
                  <a:lnTo>
                    <a:pt x="701" y="101"/>
                  </a:lnTo>
                  <a:lnTo>
                    <a:pt x="701" y="107"/>
                  </a:lnTo>
                  <a:lnTo>
                    <a:pt x="706" y="107"/>
                  </a:lnTo>
                  <a:lnTo>
                    <a:pt x="713" y="107"/>
                  </a:lnTo>
                  <a:lnTo>
                    <a:pt x="719" y="112"/>
                  </a:lnTo>
                  <a:lnTo>
                    <a:pt x="719" y="119"/>
                  </a:lnTo>
                  <a:lnTo>
                    <a:pt x="719" y="124"/>
                  </a:lnTo>
                  <a:lnTo>
                    <a:pt x="713" y="130"/>
                  </a:lnTo>
                  <a:lnTo>
                    <a:pt x="713" y="137"/>
                  </a:lnTo>
                  <a:lnTo>
                    <a:pt x="713" y="142"/>
                  </a:lnTo>
                  <a:lnTo>
                    <a:pt x="719" y="142"/>
                  </a:lnTo>
                  <a:lnTo>
                    <a:pt x="719" y="148"/>
                  </a:lnTo>
                  <a:lnTo>
                    <a:pt x="713" y="148"/>
                  </a:lnTo>
                  <a:lnTo>
                    <a:pt x="706" y="142"/>
                  </a:lnTo>
                  <a:lnTo>
                    <a:pt x="706" y="148"/>
                  </a:lnTo>
                  <a:lnTo>
                    <a:pt x="706" y="155"/>
                  </a:lnTo>
                  <a:lnTo>
                    <a:pt x="713" y="155"/>
                  </a:lnTo>
                  <a:lnTo>
                    <a:pt x="713" y="160"/>
                  </a:lnTo>
                  <a:lnTo>
                    <a:pt x="713" y="155"/>
                  </a:lnTo>
                  <a:lnTo>
                    <a:pt x="706" y="155"/>
                  </a:lnTo>
                  <a:lnTo>
                    <a:pt x="706" y="160"/>
                  </a:lnTo>
                  <a:lnTo>
                    <a:pt x="706" y="166"/>
                  </a:lnTo>
                  <a:lnTo>
                    <a:pt x="706" y="171"/>
                  </a:lnTo>
                  <a:lnTo>
                    <a:pt x="701" y="171"/>
                  </a:lnTo>
                  <a:lnTo>
                    <a:pt x="695" y="178"/>
                  </a:lnTo>
                  <a:lnTo>
                    <a:pt x="695" y="184"/>
                  </a:lnTo>
                  <a:lnTo>
                    <a:pt x="695" y="189"/>
                  </a:lnTo>
                  <a:lnTo>
                    <a:pt x="695" y="196"/>
                  </a:lnTo>
                  <a:lnTo>
                    <a:pt x="701" y="196"/>
                  </a:lnTo>
                  <a:lnTo>
                    <a:pt x="706" y="196"/>
                  </a:lnTo>
                  <a:lnTo>
                    <a:pt x="713" y="196"/>
                  </a:lnTo>
                  <a:lnTo>
                    <a:pt x="713" y="201"/>
                  </a:lnTo>
                  <a:lnTo>
                    <a:pt x="719" y="201"/>
                  </a:lnTo>
                  <a:lnTo>
                    <a:pt x="724" y="201"/>
                  </a:lnTo>
                  <a:lnTo>
                    <a:pt x="724" y="207"/>
                  </a:lnTo>
                  <a:lnTo>
                    <a:pt x="731" y="207"/>
                  </a:lnTo>
                  <a:lnTo>
                    <a:pt x="736" y="207"/>
                  </a:lnTo>
                  <a:lnTo>
                    <a:pt x="736" y="214"/>
                  </a:lnTo>
                  <a:lnTo>
                    <a:pt x="742" y="214"/>
                  </a:lnTo>
                  <a:lnTo>
                    <a:pt x="742" y="219"/>
                  </a:lnTo>
                  <a:lnTo>
                    <a:pt x="748" y="219"/>
                  </a:lnTo>
                  <a:lnTo>
                    <a:pt x="748" y="225"/>
                  </a:lnTo>
                  <a:lnTo>
                    <a:pt x="754" y="225"/>
                  </a:lnTo>
                  <a:lnTo>
                    <a:pt x="754" y="230"/>
                  </a:lnTo>
                  <a:lnTo>
                    <a:pt x="760" y="230"/>
                  </a:lnTo>
                  <a:lnTo>
                    <a:pt x="760" y="237"/>
                  </a:lnTo>
                  <a:lnTo>
                    <a:pt x="765" y="237"/>
                  </a:lnTo>
                  <a:lnTo>
                    <a:pt x="760" y="237"/>
                  </a:lnTo>
                  <a:lnTo>
                    <a:pt x="754" y="237"/>
                  </a:lnTo>
                  <a:lnTo>
                    <a:pt x="754" y="243"/>
                  </a:lnTo>
                  <a:lnTo>
                    <a:pt x="748" y="243"/>
                  </a:lnTo>
                  <a:lnTo>
                    <a:pt x="742" y="243"/>
                  </a:lnTo>
                  <a:lnTo>
                    <a:pt x="742" y="248"/>
                  </a:lnTo>
                  <a:lnTo>
                    <a:pt x="748" y="248"/>
                  </a:lnTo>
                  <a:lnTo>
                    <a:pt x="748" y="255"/>
                  </a:lnTo>
                  <a:lnTo>
                    <a:pt x="742" y="255"/>
                  </a:lnTo>
                  <a:lnTo>
                    <a:pt x="742" y="261"/>
                  </a:lnTo>
                  <a:lnTo>
                    <a:pt x="742" y="266"/>
                  </a:lnTo>
                  <a:lnTo>
                    <a:pt x="736" y="266"/>
                  </a:lnTo>
                  <a:lnTo>
                    <a:pt x="731" y="266"/>
                  </a:lnTo>
                  <a:lnTo>
                    <a:pt x="724" y="266"/>
                  </a:lnTo>
                  <a:lnTo>
                    <a:pt x="719" y="266"/>
                  </a:lnTo>
                  <a:lnTo>
                    <a:pt x="713" y="266"/>
                  </a:lnTo>
                  <a:lnTo>
                    <a:pt x="713" y="273"/>
                  </a:lnTo>
                  <a:lnTo>
                    <a:pt x="713" y="279"/>
                  </a:lnTo>
                  <a:lnTo>
                    <a:pt x="719" y="279"/>
                  </a:lnTo>
                  <a:lnTo>
                    <a:pt x="719" y="273"/>
                  </a:lnTo>
                  <a:lnTo>
                    <a:pt x="719" y="279"/>
                  </a:lnTo>
                  <a:lnTo>
                    <a:pt x="719" y="284"/>
                  </a:lnTo>
                  <a:lnTo>
                    <a:pt x="713" y="284"/>
                  </a:lnTo>
                  <a:lnTo>
                    <a:pt x="706" y="284"/>
                  </a:lnTo>
                  <a:lnTo>
                    <a:pt x="706" y="290"/>
                  </a:lnTo>
                  <a:lnTo>
                    <a:pt x="701" y="290"/>
                  </a:lnTo>
                  <a:lnTo>
                    <a:pt x="695" y="290"/>
                  </a:lnTo>
                  <a:lnTo>
                    <a:pt x="690" y="290"/>
                  </a:lnTo>
                  <a:lnTo>
                    <a:pt x="690" y="296"/>
                  </a:lnTo>
                  <a:lnTo>
                    <a:pt x="683" y="302"/>
                  </a:lnTo>
                  <a:lnTo>
                    <a:pt x="683" y="307"/>
                  </a:lnTo>
                  <a:lnTo>
                    <a:pt x="677" y="307"/>
                  </a:lnTo>
                  <a:lnTo>
                    <a:pt x="677" y="314"/>
                  </a:lnTo>
                  <a:lnTo>
                    <a:pt x="672" y="314"/>
                  </a:lnTo>
                  <a:lnTo>
                    <a:pt x="672" y="320"/>
                  </a:lnTo>
                  <a:lnTo>
                    <a:pt x="665" y="320"/>
                  </a:lnTo>
                  <a:lnTo>
                    <a:pt x="665" y="325"/>
                  </a:lnTo>
                  <a:lnTo>
                    <a:pt x="659" y="325"/>
                  </a:lnTo>
                  <a:lnTo>
                    <a:pt x="665" y="325"/>
                  </a:lnTo>
                  <a:lnTo>
                    <a:pt x="665" y="332"/>
                  </a:lnTo>
                  <a:lnTo>
                    <a:pt x="665" y="338"/>
                  </a:lnTo>
                  <a:lnTo>
                    <a:pt x="665" y="343"/>
                  </a:lnTo>
                  <a:lnTo>
                    <a:pt x="672" y="349"/>
                  </a:lnTo>
                  <a:lnTo>
                    <a:pt x="672" y="355"/>
                  </a:lnTo>
                  <a:lnTo>
                    <a:pt x="672" y="361"/>
                  </a:lnTo>
                  <a:lnTo>
                    <a:pt x="665" y="361"/>
                  </a:lnTo>
                  <a:lnTo>
                    <a:pt x="665" y="367"/>
                  </a:lnTo>
                  <a:lnTo>
                    <a:pt x="665" y="373"/>
                  </a:lnTo>
                  <a:lnTo>
                    <a:pt x="665" y="379"/>
                  </a:lnTo>
                  <a:lnTo>
                    <a:pt x="665" y="385"/>
                  </a:lnTo>
                  <a:lnTo>
                    <a:pt x="665" y="391"/>
                  </a:lnTo>
                  <a:lnTo>
                    <a:pt x="665" y="397"/>
                  </a:lnTo>
                  <a:lnTo>
                    <a:pt x="665" y="402"/>
                  </a:lnTo>
                  <a:lnTo>
                    <a:pt x="672" y="402"/>
                  </a:lnTo>
                  <a:lnTo>
                    <a:pt x="665" y="402"/>
                  </a:lnTo>
                  <a:lnTo>
                    <a:pt x="665" y="408"/>
                  </a:lnTo>
                  <a:lnTo>
                    <a:pt x="665" y="415"/>
                  </a:lnTo>
                  <a:lnTo>
                    <a:pt x="659" y="415"/>
                  </a:lnTo>
                  <a:lnTo>
                    <a:pt x="659" y="420"/>
                  </a:lnTo>
                  <a:lnTo>
                    <a:pt x="659" y="426"/>
                  </a:lnTo>
                  <a:lnTo>
                    <a:pt x="659" y="432"/>
                  </a:lnTo>
                  <a:lnTo>
                    <a:pt x="659" y="438"/>
                  </a:lnTo>
                  <a:lnTo>
                    <a:pt x="659" y="444"/>
                  </a:lnTo>
                  <a:lnTo>
                    <a:pt x="654" y="444"/>
                  </a:lnTo>
                  <a:lnTo>
                    <a:pt x="648" y="444"/>
                  </a:lnTo>
                  <a:lnTo>
                    <a:pt x="648" y="450"/>
                  </a:lnTo>
                  <a:lnTo>
                    <a:pt x="648" y="456"/>
                  </a:lnTo>
                  <a:lnTo>
                    <a:pt x="654" y="456"/>
                  </a:lnTo>
                  <a:lnTo>
                    <a:pt x="654" y="461"/>
                  </a:lnTo>
                  <a:lnTo>
                    <a:pt x="648" y="461"/>
                  </a:lnTo>
                  <a:lnTo>
                    <a:pt x="648" y="468"/>
                  </a:lnTo>
                  <a:lnTo>
                    <a:pt x="642" y="468"/>
                  </a:lnTo>
                  <a:lnTo>
                    <a:pt x="642" y="474"/>
                  </a:lnTo>
                  <a:lnTo>
                    <a:pt x="636" y="474"/>
                  </a:lnTo>
                  <a:lnTo>
                    <a:pt x="636" y="479"/>
                  </a:lnTo>
                  <a:lnTo>
                    <a:pt x="631" y="479"/>
                  </a:lnTo>
                  <a:lnTo>
                    <a:pt x="636" y="479"/>
                  </a:lnTo>
                  <a:lnTo>
                    <a:pt x="636" y="485"/>
                  </a:lnTo>
                  <a:lnTo>
                    <a:pt x="636" y="492"/>
                  </a:lnTo>
                  <a:lnTo>
                    <a:pt x="631" y="492"/>
                  </a:lnTo>
                  <a:lnTo>
                    <a:pt x="624" y="492"/>
                  </a:lnTo>
                  <a:lnTo>
                    <a:pt x="618" y="492"/>
                  </a:lnTo>
                  <a:lnTo>
                    <a:pt x="618" y="497"/>
                  </a:lnTo>
                  <a:lnTo>
                    <a:pt x="624" y="497"/>
                  </a:lnTo>
                  <a:lnTo>
                    <a:pt x="624" y="503"/>
                  </a:lnTo>
                  <a:lnTo>
                    <a:pt x="624" y="510"/>
                  </a:lnTo>
                  <a:lnTo>
                    <a:pt x="618" y="510"/>
                  </a:lnTo>
                  <a:lnTo>
                    <a:pt x="618" y="515"/>
                  </a:lnTo>
                  <a:lnTo>
                    <a:pt x="618" y="521"/>
                  </a:lnTo>
                  <a:lnTo>
                    <a:pt x="618" y="527"/>
                  </a:lnTo>
                  <a:lnTo>
                    <a:pt x="618" y="533"/>
                  </a:lnTo>
                  <a:lnTo>
                    <a:pt x="618" y="538"/>
                  </a:lnTo>
                  <a:lnTo>
                    <a:pt x="624" y="538"/>
                  </a:lnTo>
                  <a:lnTo>
                    <a:pt x="618" y="538"/>
                  </a:lnTo>
                  <a:lnTo>
                    <a:pt x="618" y="544"/>
                  </a:lnTo>
                  <a:lnTo>
                    <a:pt x="624" y="544"/>
                  </a:lnTo>
                  <a:lnTo>
                    <a:pt x="624" y="551"/>
                  </a:lnTo>
                  <a:lnTo>
                    <a:pt x="618" y="551"/>
                  </a:lnTo>
                  <a:lnTo>
                    <a:pt x="624" y="556"/>
                  </a:lnTo>
                  <a:lnTo>
                    <a:pt x="618" y="556"/>
                  </a:lnTo>
                  <a:lnTo>
                    <a:pt x="624" y="562"/>
                  </a:lnTo>
                  <a:lnTo>
                    <a:pt x="618" y="562"/>
                  </a:lnTo>
                  <a:lnTo>
                    <a:pt x="618" y="569"/>
                  </a:lnTo>
                  <a:lnTo>
                    <a:pt x="618" y="574"/>
                  </a:lnTo>
                  <a:lnTo>
                    <a:pt x="624" y="574"/>
                  </a:lnTo>
                  <a:lnTo>
                    <a:pt x="624" y="580"/>
                  </a:lnTo>
                  <a:lnTo>
                    <a:pt x="618" y="580"/>
                  </a:lnTo>
                  <a:lnTo>
                    <a:pt x="624" y="580"/>
                  </a:lnTo>
                  <a:lnTo>
                    <a:pt x="618" y="580"/>
                  </a:lnTo>
                  <a:lnTo>
                    <a:pt x="613" y="580"/>
                  </a:lnTo>
                  <a:lnTo>
                    <a:pt x="618" y="580"/>
                  </a:lnTo>
                  <a:lnTo>
                    <a:pt x="613" y="580"/>
                  </a:lnTo>
                  <a:lnTo>
                    <a:pt x="618" y="580"/>
                  </a:lnTo>
                  <a:lnTo>
                    <a:pt x="613" y="574"/>
                  </a:lnTo>
                  <a:lnTo>
                    <a:pt x="607" y="574"/>
                  </a:lnTo>
                  <a:lnTo>
                    <a:pt x="607" y="580"/>
                  </a:lnTo>
                  <a:lnTo>
                    <a:pt x="600" y="580"/>
                  </a:lnTo>
                  <a:lnTo>
                    <a:pt x="600" y="586"/>
                  </a:lnTo>
                  <a:lnTo>
                    <a:pt x="595" y="586"/>
                  </a:lnTo>
                  <a:lnTo>
                    <a:pt x="595" y="592"/>
                  </a:lnTo>
                  <a:lnTo>
                    <a:pt x="595" y="586"/>
                  </a:lnTo>
                  <a:lnTo>
                    <a:pt x="595" y="592"/>
                  </a:lnTo>
                  <a:lnTo>
                    <a:pt x="589" y="592"/>
                  </a:lnTo>
                  <a:lnTo>
                    <a:pt x="583" y="592"/>
                  </a:lnTo>
                  <a:lnTo>
                    <a:pt x="583" y="598"/>
                  </a:lnTo>
                  <a:lnTo>
                    <a:pt x="577" y="598"/>
                  </a:lnTo>
                  <a:lnTo>
                    <a:pt x="577" y="603"/>
                  </a:lnTo>
                  <a:lnTo>
                    <a:pt x="577" y="610"/>
                  </a:lnTo>
                  <a:lnTo>
                    <a:pt x="577" y="616"/>
                  </a:lnTo>
                  <a:lnTo>
                    <a:pt x="577" y="621"/>
                  </a:lnTo>
                  <a:lnTo>
                    <a:pt x="572" y="621"/>
                  </a:lnTo>
                  <a:lnTo>
                    <a:pt x="572" y="628"/>
                  </a:lnTo>
                  <a:lnTo>
                    <a:pt x="566" y="621"/>
                  </a:lnTo>
                  <a:lnTo>
                    <a:pt x="559" y="621"/>
                  </a:lnTo>
                  <a:lnTo>
                    <a:pt x="554" y="621"/>
                  </a:lnTo>
                  <a:lnTo>
                    <a:pt x="548" y="621"/>
                  </a:lnTo>
                  <a:lnTo>
                    <a:pt x="541" y="621"/>
                  </a:lnTo>
                  <a:lnTo>
                    <a:pt x="536" y="621"/>
                  </a:lnTo>
                  <a:lnTo>
                    <a:pt x="530" y="621"/>
                  </a:lnTo>
                  <a:lnTo>
                    <a:pt x="518" y="621"/>
                  </a:lnTo>
                  <a:lnTo>
                    <a:pt x="512" y="621"/>
                  </a:lnTo>
                  <a:lnTo>
                    <a:pt x="507" y="621"/>
                  </a:lnTo>
                  <a:lnTo>
                    <a:pt x="495" y="621"/>
                  </a:lnTo>
                  <a:lnTo>
                    <a:pt x="483" y="621"/>
                  </a:lnTo>
                  <a:lnTo>
                    <a:pt x="477" y="621"/>
                  </a:lnTo>
                  <a:lnTo>
                    <a:pt x="471" y="621"/>
                  </a:lnTo>
                  <a:lnTo>
                    <a:pt x="466" y="621"/>
                  </a:lnTo>
                  <a:lnTo>
                    <a:pt x="453" y="621"/>
                  </a:lnTo>
                  <a:lnTo>
                    <a:pt x="453" y="628"/>
                  </a:lnTo>
                  <a:lnTo>
                    <a:pt x="453" y="633"/>
                  </a:lnTo>
                  <a:lnTo>
                    <a:pt x="453" y="639"/>
                  </a:lnTo>
                  <a:lnTo>
                    <a:pt x="453" y="651"/>
                  </a:lnTo>
                  <a:lnTo>
                    <a:pt x="453" y="657"/>
                  </a:lnTo>
                  <a:lnTo>
                    <a:pt x="453" y="662"/>
                  </a:lnTo>
                  <a:lnTo>
                    <a:pt x="453" y="675"/>
                  </a:lnTo>
                  <a:lnTo>
                    <a:pt x="453" y="680"/>
                  </a:lnTo>
                  <a:lnTo>
                    <a:pt x="448" y="680"/>
                  </a:lnTo>
                  <a:lnTo>
                    <a:pt x="430" y="680"/>
                  </a:lnTo>
                  <a:lnTo>
                    <a:pt x="424" y="680"/>
                  </a:lnTo>
                  <a:lnTo>
                    <a:pt x="418" y="680"/>
                  </a:lnTo>
                  <a:lnTo>
                    <a:pt x="412" y="680"/>
                  </a:lnTo>
                  <a:lnTo>
                    <a:pt x="406" y="680"/>
                  </a:lnTo>
                  <a:lnTo>
                    <a:pt x="401" y="680"/>
                  </a:lnTo>
                  <a:lnTo>
                    <a:pt x="394" y="680"/>
                  </a:lnTo>
                  <a:lnTo>
                    <a:pt x="389" y="680"/>
                  </a:lnTo>
                  <a:lnTo>
                    <a:pt x="383" y="680"/>
                  </a:lnTo>
                  <a:lnTo>
                    <a:pt x="376" y="680"/>
                  </a:lnTo>
                  <a:lnTo>
                    <a:pt x="371" y="680"/>
                  </a:lnTo>
                  <a:lnTo>
                    <a:pt x="365" y="680"/>
                  </a:lnTo>
                  <a:lnTo>
                    <a:pt x="360" y="687"/>
                  </a:lnTo>
                  <a:lnTo>
                    <a:pt x="353" y="687"/>
                  </a:lnTo>
                  <a:lnTo>
                    <a:pt x="347" y="687"/>
                  </a:lnTo>
                  <a:lnTo>
                    <a:pt x="342" y="687"/>
                  </a:lnTo>
                  <a:lnTo>
                    <a:pt x="335" y="687"/>
                  </a:lnTo>
                  <a:lnTo>
                    <a:pt x="330" y="687"/>
                  </a:lnTo>
                  <a:lnTo>
                    <a:pt x="324" y="687"/>
                  </a:lnTo>
                  <a:lnTo>
                    <a:pt x="317" y="687"/>
                  </a:lnTo>
                  <a:lnTo>
                    <a:pt x="312" y="680"/>
                  </a:lnTo>
                  <a:lnTo>
                    <a:pt x="306" y="680"/>
                  </a:lnTo>
                  <a:lnTo>
                    <a:pt x="301" y="680"/>
                  </a:lnTo>
                  <a:lnTo>
                    <a:pt x="294" y="680"/>
                  </a:lnTo>
                  <a:lnTo>
                    <a:pt x="288" y="680"/>
                  </a:lnTo>
                  <a:lnTo>
                    <a:pt x="283" y="680"/>
                  </a:lnTo>
                  <a:lnTo>
                    <a:pt x="276" y="680"/>
                  </a:lnTo>
                  <a:lnTo>
                    <a:pt x="271" y="680"/>
                  </a:lnTo>
                  <a:lnTo>
                    <a:pt x="265" y="680"/>
                  </a:lnTo>
                  <a:lnTo>
                    <a:pt x="259" y="680"/>
                  </a:lnTo>
                  <a:lnTo>
                    <a:pt x="253" y="680"/>
                  </a:lnTo>
                  <a:lnTo>
                    <a:pt x="247" y="680"/>
                  </a:lnTo>
                  <a:lnTo>
                    <a:pt x="242" y="680"/>
                  </a:lnTo>
                  <a:lnTo>
                    <a:pt x="235" y="680"/>
                  </a:lnTo>
                  <a:lnTo>
                    <a:pt x="229" y="680"/>
                  </a:lnTo>
                  <a:lnTo>
                    <a:pt x="224" y="680"/>
                  </a:lnTo>
                  <a:lnTo>
                    <a:pt x="218" y="680"/>
                  </a:lnTo>
                  <a:lnTo>
                    <a:pt x="211" y="680"/>
                  </a:lnTo>
                  <a:lnTo>
                    <a:pt x="206" y="680"/>
                  </a:lnTo>
                  <a:lnTo>
                    <a:pt x="200" y="680"/>
                  </a:lnTo>
                  <a:lnTo>
                    <a:pt x="194" y="680"/>
                  </a:lnTo>
                  <a:lnTo>
                    <a:pt x="188" y="680"/>
                  </a:lnTo>
                  <a:lnTo>
                    <a:pt x="183" y="680"/>
                  </a:lnTo>
                  <a:lnTo>
                    <a:pt x="177" y="680"/>
                  </a:lnTo>
                  <a:lnTo>
                    <a:pt x="170" y="680"/>
                  </a:lnTo>
                  <a:lnTo>
                    <a:pt x="165" y="680"/>
                  </a:lnTo>
                  <a:lnTo>
                    <a:pt x="159" y="680"/>
                  </a:lnTo>
                  <a:lnTo>
                    <a:pt x="152" y="680"/>
                  </a:lnTo>
                  <a:lnTo>
                    <a:pt x="147" y="680"/>
                  </a:lnTo>
                  <a:lnTo>
                    <a:pt x="141" y="680"/>
                  </a:lnTo>
                  <a:lnTo>
                    <a:pt x="136" y="680"/>
                  </a:lnTo>
                  <a:lnTo>
                    <a:pt x="129" y="680"/>
                  </a:lnTo>
                  <a:lnTo>
                    <a:pt x="124" y="680"/>
                  </a:lnTo>
                  <a:lnTo>
                    <a:pt x="118" y="680"/>
                  </a:lnTo>
                  <a:lnTo>
                    <a:pt x="111" y="680"/>
                  </a:lnTo>
                  <a:lnTo>
                    <a:pt x="100" y="680"/>
                  </a:lnTo>
                  <a:lnTo>
                    <a:pt x="94" y="680"/>
                  </a:lnTo>
                  <a:lnTo>
                    <a:pt x="82" y="680"/>
                  </a:lnTo>
                  <a:lnTo>
                    <a:pt x="77" y="680"/>
                  </a:lnTo>
                  <a:lnTo>
                    <a:pt x="70" y="680"/>
                  </a:lnTo>
                  <a:lnTo>
                    <a:pt x="64" y="680"/>
                  </a:lnTo>
                  <a:lnTo>
                    <a:pt x="59" y="680"/>
                  </a:lnTo>
                  <a:lnTo>
                    <a:pt x="53" y="680"/>
                  </a:lnTo>
                  <a:lnTo>
                    <a:pt x="47" y="680"/>
                  </a:lnTo>
                  <a:lnTo>
                    <a:pt x="41" y="680"/>
                  </a:lnTo>
                  <a:lnTo>
                    <a:pt x="35" y="680"/>
                  </a:lnTo>
                  <a:lnTo>
                    <a:pt x="29" y="687"/>
                  </a:lnTo>
                  <a:lnTo>
                    <a:pt x="23" y="687"/>
                  </a:lnTo>
                  <a:lnTo>
                    <a:pt x="18" y="687"/>
                  </a:lnTo>
                  <a:lnTo>
                    <a:pt x="12" y="687"/>
                  </a:lnTo>
                  <a:lnTo>
                    <a:pt x="12" y="680"/>
                  </a:lnTo>
                  <a:lnTo>
                    <a:pt x="12" y="675"/>
                  </a:lnTo>
                  <a:lnTo>
                    <a:pt x="18" y="675"/>
                  </a:lnTo>
                  <a:lnTo>
                    <a:pt x="18" y="669"/>
                  </a:lnTo>
                  <a:lnTo>
                    <a:pt x="18" y="675"/>
                  </a:lnTo>
                  <a:lnTo>
                    <a:pt x="18" y="669"/>
                  </a:lnTo>
                  <a:lnTo>
                    <a:pt x="23" y="669"/>
                  </a:lnTo>
                  <a:lnTo>
                    <a:pt x="18" y="669"/>
                  </a:lnTo>
                  <a:lnTo>
                    <a:pt x="23" y="662"/>
                  </a:lnTo>
                  <a:lnTo>
                    <a:pt x="23" y="669"/>
                  </a:lnTo>
                  <a:lnTo>
                    <a:pt x="23" y="662"/>
                  </a:lnTo>
                  <a:lnTo>
                    <a:pt x="23" y="657"/>
                  </a:lnTo>
                  <a:lnTo>
                    <a:pt x="23" y="651"/>
                  </a:lnTo>
                  <a:lnTo>
                    <a:pt x="23" y="657"/>
                  </a:lnTo>
                  <a:lnTo>
                    <a:pt x="23" y="651"/>
                  </a:lnTo>
                  <a:lnTo>
                    <a:pt x="29" y="651"/>
                  </a:lnTo>
                  <a:lnTo>
                    <a:pt x="29" y="646"/>
                  </a:lnTo>
                  <a:lnTo>
                    <a:pt x="29" y="639"/>
                  </a:lnTo>
                  <a:lnTo>
                    <a:pt x="29" y="633"/>
                  </a:lnTo>
                  <a:lnTo>
                    <a:pt x="29" y="628"/>
                  </a:lnTo>
                  <a:lnTo>
                    <a:pt x="29" y="616"/>
                  </a:lnTo>
                  <a:lnTo>
                    <a:pt x="29" y="610"/>
                  </a:lnTo>
                  <a:lnTo>
                    <a:pt x="29" y="603"/>
                  </a:lnTo>
                  <a:lnTo>
                    <a:pt x="29" y="598"/>
                  </a:lnTo>
                  <a:lnTo>
                    <a:pt x="29" y="592"/>
                  </a:lnTo>
                  <a:lnTo>
                    <a:pt x="29" y="586"/>
                  </a:lnTo>
                  <a:lnTo>
                    <a:pt x="29" y="580"/>
                  </a:lnTo>
                  <a:lnTo>
                    <a:pt x="29" y="574"/>
                  </a:lnTo>
                  <a:lnTo>
                    <a:pt x="29" y="562"/>
                  </a:lnTo>
                  <a:lnTo>
                    <a:pt x="23" y="562"/>
                  </a:lnTo>
                  <a:lnTo>
                    <a:pt x="12" y="562"/>
                  </a:lnTo>
                  <a:lnTo>
                    <a:pt x="5" y="562"/>
                  </a:lnTo>
                  <a:lnTo>
                    <a:pt x="0" y="562"/>
                  </a:lnTo>
                  <a:lnTo>
                    <a:pt x="0" y="556"/>
                  </a:lnTo>
                  <a:lnTo>
                    <a:pt x="0" y="551"/>
                  </a:lnTo>
                  <a:lnTo>
                    <a:pt x="0" y="544"/>
                  </a:lnTo>
                  <a:lnTo>
                    <a:pt x="5" y="544"/>
                  </a:lnTo>
                  <a:lnTo>
                    <a:pt x="5" y="538"/>
                  </a:lnTo>
                  <a:lnTo>
                    <a:pt x="5" y="533"/>
                  </a:lnTo>
                  <a:lnTo>
                    <a:pt x="5" y="527"/>
                  </a:lnTo>
                  <a:lnTo>
                    <a:pt x="5" y="521"/>
                  </a:lnTo>
                  <a:lnTo>
                    <a:pt x="5" y="515"/>
                  </a:lnTo>
                  <a:lnTo>
                    <a:pt x="12" y="515"/>
                  </a:lnTo>
                  <a:lnTo>
                    <a:pt x="5" y="515"/>
                  </a:lnTo>
                  <a:lnTo>
                    <a:pt x="5" y="510"/>
                  </a:lnTo>
                  <a:lnTo>
                    <a:pt x="12" y="510"/>
                  </a:lnTo>
                  <a:lnTo>
                    <a:pt x="12" y="503"/>
                  </a:lnTo>
                  <a:lnTo>
                    <a:pt x="12" y="497"/>
                  </a:lnTo>
                  <a:lnTo>
                    <a:pt x="12" y="492"/>
                  </a:lnTo>
                  <a:lnTo>
                    <a:pt x="12" y="485"/>
                  </a:lnTo>
                  <a:lnTo>
                    <a:pt x="12" y="479"/>
                  </a:lnTo>
                  <a:lnTo>
                    <a:pt x="12" y="474"/>
                  </a:lnTo>
                  <a:lnTo>
                    <a:pt x="12" y="468"/>
                  </a:lnTo>
                  <a:lnTo>
                    <a:pt x="12" y="461"/>
                  </a:lnTo>
                  <a:lnTo>
                    <a:pt x="12" y="456"/>
                  </a:lnTo>
                  <a:lnTo>
                    <a:pt x="12" y="450"/>
                  </a:lnTo>
                  <a:lnTo>
                    <a:pt x="5" y="450"/>
                  </a:lnTo>
                  <a:lnTo>
                    <a:pt x="5" y="444"/>
                  </a:lnTo>
                  <a:lnTo>
                    <a:pt x="5" y="438"/>
                  </a:lnTo>
                  <a:lnTo>
                    <a:pt x="12" y="438"/>
                  </a:lnTo>
                  <a:lnTo>
                    <a:pt x="18" y="438"/>
                  </a:lnTo>
                  <a:lnTo>
                    <a:pt x="29" y="438"/>
                  </a:lnTo>
                  <a:lnTo>
                    <a:pt x="35" y="438"/>
                  </a:lnTo>
                  <a:lnTo>
                    <a:pt x="41" y="438"/>
                  </a:lnTo>
                  <a:lnTo>
                    <a:pt x="47" y="438"/>
                  </a:lnTo>
                  <a:lnTo>
                    <a:pt x="53" y="438"/>
                  </a:lnTo>
                  <a:lnTo>
                    <a:pt x="59" y="438"/>
                  </a:lnTo>
                  <a:lnTo>
                    <a:pt x="64" y="438"/>
                  </a:lnTo>
                  <a:lnTo>
                    <a:pt x="70" y="438"/>
                  </a:lnTo>
                  <a:lnTo>
                    <a:pt x="77" y="438"/>
                  </a:lnTo>
                  <a:lnTo>
                    <a:pt x="88" y="438"/>
                  </a:lnTo>
                  <a:lnTo>
                    <a:pt x="94" y="438"/>
                  </a:lnTo>
                  <a:lnTo>
                    <a:pt x="100" y="438"/>
                  </a:lnTo>
                  <a:lnTo>
                    <a:pt x="106" y="438"/>
                  </a:lnTo>
                  <a:lnTo>
                    <a:pt x="111" y="438"/>
                  </a:lnTo>
                  <a:lnTo>
                    <a:pt x="118" y="438"/>
                  </a:lnTo>
                  <a:lnTo>
                    <a:pt x="118" y="432"/>
                  </a:lnTo>
                  <a:lnTo>
                    <a:pt x="118" y="426"/>
                  </a:lnTo>
                  <a:lnTo>
                    <a:pt x="118" y="420"/>
                  </a:lnTo>
                  <a:lnTo>
                    <a:pt x="118" y="415"/>
                  </a:lnTo>
                  <a:lnTo>
                    <a:pt x="118" y="408"/>
                  </a:lnTo>
                  <a:lnTo>
                    <a:pt x="118" y="402"/>
                  </a:lnTo>
                  <a:lnTo>
                    <a:pt x="118" y="391"/>
                  </a:lnTo>
                  <a:lnTo>
                    <a:pt x="118" y="385"/>
                  </a:lnTo>
                  <a:lnTo>
                    <a:pt x="118" y="379"/>
                  </a:lnTo>
                  <a:lnTo>
                    <a:pt x="118" y="373"/>
                  </a:lnTo>
                  <a:lnTo>
                    <a:pt x="118" y="367"/>
                  </a:lnTo>
                  <a:lnTo>
                    <a:pt x="118" y="361"/>
                  </a:lnTo>
                  <a:lnTo>
                    <a:pt x="118" y="355"/>
                  </a:lnTo>
                  <a:lnTo>
                    <a:pt x="118" y="349"/>
                  </a:lnTo>
                  <a:lnTo>
                    <a:pt x="118" y="338"/>
                  </a:lnTo>
                  <a:lnTo>
                    <a:pt x="118" y="332"/>
                  </a:lnTo>
                  <a:lnTo>
                    <a:pt x="118" y="325"/>
                  </a:lnTo>
                  <a:lnTo>
                    <a:pt x="118" y="320"/>
                  </a:lnTo>
                  <a:lnTo>
                    <a:pt x="118" y="314"/>
                  </a:lnTo>
                  <a:lnTo>
                    <a:pt x="118" y="307"/>
                  </a:lnTo>
                  <a:lnTo>
                    <a:pt x="118" y="302"/>
                  </a:lnTo>
                  <a:lnTo>
                    <a:pt x="118" y="296"/>
                  </a:lnTo>
                  <a:lnTo>
                    <a:pt x="118" y="290"/>
                  </a:lnTo>
                  <a:lnTo>
                    <a:pt x="118" y="284"/>
                  </a:lnTo>
                  <a:lnTo>
                    <a:pt x="118" y="279"/>
                  </a:lnTo>
                  <a:lnTo>
                    <a:pt x="118" y="273"/>
                  </a:lnTo>
                  <a:lnTo>
                    <a:pt x="118" y="266"/>
                  </a:lnTo>
                  <a:lnTo>
                    <a:pt x="118" y="261"/>
                  </a:lnTo>
                  <a:lnTo>
                    <a:pt x="118" y="255"/>
                  </a:lnTo>
                  <a:lnTo>
                    <a:pt x="118" y="243"/>
                  </a:lnTo>
                  <a:lnTo>
                    <a:pt x="124" y="243"/>
                  </a:lnTo>
                  <a:lnTo>
                    <a:pt x="124" y="237"/>
                  </a:lnTo>
                  <a:lnTo>
                    <a:pt x="124" y="230"/>
                  </a:lnTo>
                  <a:lnTo>
                    <a:pt x="124" y="225"/>
                  </a:lnTo>
                  <a:lnTo>
                    <a:pt x="136" y="225"/>
                  </a:lnTo>
                  <a:lnTo>
                    <a:pt x="141" y="225"/>
                  </a:lnTo>
                  <a:lnTo>
                    <a:pt x="147" y="225"/>
                  </a:lnTo>
                  <a:lnTo>
                    <a:pt x="152" y="225"/>
                  </a:lnTo>
                  <a:lnTo>
                    <a:pt x="165" y="225"/>
                  </a:lnTo>
                  <a:lnTo>
                    <a:pt x="159" y="225"/>
                  </a:lnTo>
                  <a:lnTo>
                    <a:pt x="159" y="219"/>
                  </a:lnTo>
                  <a:lnTo>
                    <a:pt x="152" y="219"/>
                  </a:lnTo>
                  <a:lnTo>
                    <a:pt x="159" y="219"/>
                  </a:lnTo>
                  <a:lnTo>
                    <a:pt x="152" y="219"/>
                  </a:lnTo>
                  <a:lnTo>
                    <a:pt x="147" y="219"/>
                  </a:lnTo>
                  <a:lnTo>
                    <a:pt x="147" y="214"/>
                  </a:lnTo>
                  <a:lnTo>
                    <a:pt x="147" y="207"/>
                  </a:lnTo>
                  <a:lnTo>
                    <a:pt x="141" y="207"/>
                  </a:lnTo>
                  <a:lnTo>
                    <a:pt x="141" y="201"/>
                  </a:lnTo>
                  <a:lnTo>
                    <a:pt x="141" y="196"/>
                  </a:lnTo>
                  <a:lnTo>
                    <a:pt x="141" y="189"/>
                  </a:lnTo>
                  <a:lnTo>
                    <a:pt x="141" y="196"/>
                  </a:lnTo>
                  <a:lnTo>
                    <a:pt x="141" y="189"/>
                  </a:lnTo>
                  <a:lnTo>
                    <a:pt x="136" y="189"/>
                  </a:lnTo>
                  <a:lnTo>
                    <a:pt x="136" y="184"/>
                  </a:lnTo>
                  <a:lnTo>
                    <a:pt x="129" y="184"/>
                  </a:lnTo>
                  <a:lnTo>
                    <a:pt x="124" y="184"/>
                  </a:lnTo>
                  <a:lnTo>
                    <a:pt x="118" y="184"/>
                  </a:lnTo>
                  <a:lnTo>
                    <a:pt x="124" y="184"/>
                  </a:lnTo>
                  <a:lnTo>
                    <a:pt x="118" y="184"/>
                  </a:lnTo>
                  <a:lnTo>
                    <a:pt x="118" y="178"/>
                  </a:lnTo>
                  <a:lnTo>
                    <a:pt x="118" y="184"/>
                  </a:lnTo>
                  <a:lnTo>
                    <a:pt x="118" y="178"/>
                  </a:lnTo>
                  <a:lnTo>
                    <a:pt x="118" y="171"/>
                  </a:lnTo>
                  <a:lnTo>
                    <a:pt x="118" y="178"/>
                  </a:lnTo>
                  <a:lnTo>
                    <a:pt x="118" y="171"/>
                  </a:lnTo>
                  <a:lnTo>
                    <a:pt x="118" y="166"/>
                  </a:lnTo>
                  <a:lnTo>
                    <a:pt x="111" y="166"/>
                  </a:lnTo>
                  <a:lnTo>
                    <a:pt x="111" y="160"/>
                  </a:lnTo>
                  <a:lnTo>
                    <a:pt x="118" y="160"/>
                  </a:lnTo>
                  <a:lnTo>
                    <a:pt x="111" y="160"/>
                  </a:lnTo>
                  <a:lnTo>
                    <a:pt x="111" y="155"/>
                  </a:lnTo>
                  <a:lnTo>
                    <a:pt x="106" y="155"/>
                  </a:lnTo>
                  <a:lnTo>
                    <a:pt x="106" y="148"/>
                  </a:lnTo>
                  <a:lnTo>
                    <a:pt x="106" y="142"/>
                  </a:lnTo>
                  <a:lnTo>
                    <a:pt x="111" y="142"/>
                  </a:lnTo>
                  <a:lnTo>
                    <a:pt x="106" y="142"/>
                  </a:lnTo>
                  <a:lnTo>
                    <a:pt x="106" y="137"/>
                  </a:lnTo>
                  <a:lnTo>
                    <a:pt x="106" y="130"/>
                  </a:lnTo>
                  <a:lnTo>
                    <a:pt x="100" y="130"/>
                  </a:lnTo>
                  <a:lnTo>
                    <a:pt x="106" y="130"/>
                  </a:lnTo>
                  <a:lnTo>
                    <a:pt x="100" y="130"/>
                  </a:lnTo>
                  <a:lnTo>
                    <a:pt x="100" y="124"/>
                  </a:lnTo>
                  <a:lnTo>
                    <a:pt x="106" y="124"/>
                  </a:lnTo>
                  <a:lnTo>
                    <a:pt x="106" y="119"/>
                  </a:lnTo>
                  <a:lnTo>
                    <a:pt x="111" y="119"/>
                  </a:lnTo>
                  <a:lnTo>
                    <a:pt x="118" y="119"/>
                  </a:lnTo>
                  <a:lnTo>
                    <a:pt x="124" y="119"/>
                  </a:lnTo>
                  <a:lnTo>
                    <a:pt x="124" y="112"/>
                  </a:lnTo>
                  <a:lnTo>
                    <a:pt x="118" y="112"/>
                  </a:lnTo>
                  <a:lnTo>
                    <a:pt x="118" y="107"/>
                  </a:lnTo>
                  <a:lnTo>
                    <a:pt x="118" y="101"/>
                  </a:lnTo>
                  <a:lnTo>
                    <a:pt x="124" y="101"/>
                  </a:lnTo>
                  <a:lnTo>
                    <a:pt x="124" y="107"/>
                  </a:lnTo>
                  <a:lnTo>
                    <a:pt x="124" y="112"/>
                  </a:lnTo>
                  <a:lnTo>
                    <a:pt x="129" y="112"/>
                  </a:lnTo>
                  <a:lnTo>
                    <a:pt x="129" y="107"/>
                  </a:lnTo>
                  <a:lnTo>
                    <a:pt x="129" y="101"/>
                  </a:lnTo>
                  <a:lnTo>
                    <a:pt x="136" y="101"/>
                  </a:lnTo>
                  <a:lnTo>
                    <a:pt x="136" y="107"/>
                  </a:lnTo>
                  <a:lnTo>
                    <a:pt x="136" y="112"/>
                  </a:lnTo>
                  <a:lnTo>
                    <a:pt x="141" y="112"/>
                  </a:lnTo>
                  <a:lnTo>
                    <a:pt x="141" y="107"/>
                  </a:lnTo>
                  <a:lnTo>
                    <a:pt x="147" y="107"/>
                  </a:lnTo>
                  <a:lnTo>
                    <a:pt x="152" y="107"/>
                  </a:lnTo>
                  <a:lnTo>
                    <a:pt x="152" y="101"/>
                  </a:lnTo>
                  <a:lnTo>
                    <a:pt x="159" y="101"/>
                  </a:lnTo>
                  <a:lnTo>
                    <a:pt x="165" y="101"/>
                  </a:lnTo>
                  <a:lnTo>
                    <a:pt x="165" y="107"/>
                  </a:lnTo>
                  <a:lnTo>
                    <a:pt x="170" y="107"/>
                  </a:lnTo>
                  <a:lnTo>
                    <a:pt x="177" y="107"/>
                  </a:lnTo>
                  <a:lnTo>
                    <a:pt x="183" y="107"/>
                  </a:lnTo>
                  <a:lnTo>
                    <a:pt x="188" y="107"/>
                  </a:lnTo>
                  <a:lnTo>
                    <a:pt x="188" y="101"/>
                  </a:lnTo>
                  <a:lnTo>
                    <a:pt x="183" y="101"/>
                  </a:lnTo>
                  <a:lnTo>
                    <a:pt x="188" y="101"/>
                  </a:lnTo>
                  <a:lnTo>
                    <a:pt x="188" y="95"/>
                  </a:lnTo>
                  <a:lnTo>
                    <a:pt x="188" y="89"/>
                  </a:lnTo>
                  <a:lnTo>
                    <a:pt x="194" y="89"/>
                  </a:lnTo>
                  <a:lnTo>
                    <a:pt x="194" y="83"/>
                  </a:lnTo>
                  <a:lnTo>
                    <a:pt x="200" y="89"/>
                  </a:lnTo>
                  <a:lnTo>
                    <a:pt x="200" y="83"/>
                  </a:lnTo>
                  <a:lnTo>
                    <a:pt x="194" y="83"/>
                  </a:lnTo>
                  <a:lnTo>
                    <a:pt x="188" y="83"/>
                  </a:lnTo>
                  <a:lnTo>
                    <a:pt x="188" y="78"/>
                  </a:lnTo>
                  <a:lnTo>
                    <a:pt x="183" y="78"/>
                  </a:lnTo>
                  <a:lnTo>
                    <a:pt x="188" y="78"/>
                  </a:lnTo>
                  <a:lnTo>
                    <a:pt x="194" y="71"/>
                  </a:lnTo>
                  <a:lnTo>
                    <a:pt x="200" y="71"/>
                  </a:lnTo>
                  <a:lnTo>
                    <a:pt x="206" y="71"/>
                  </a:lnTo>
                  <a:lnTo>
                    <a:pt x="211" y="71"/>
                  </a:lnTo>
                  <a:lnTo>
                    <a:pt x="218" y="71"/>
                  </a:lnTo>
                  <a:lnTo>
                    <a:pt x="224" y="71"/>
                  </a:lnTo>
                  <a:lnTo>
                    <a:pt x="229" y="71"/>
                  </a:lnTo>
                  <a:lnTo>
                    <a:pt x="235" y="71"/>
                  </a:lnTo>
                  <a:lnTo>
                    <a:pt x="235" y="65"/>
                  </a:lnTo>
                  <a:lnTo>
                    <a:pt x="235" y="60"/>
                  </a:lnTo>
                  <a:lnTo>
                    <a:pt x="235" y="53"/>
                  </a:lnTo>
                  <a:lnTo>
                    <a:pt x="235" y="47"/>
                  </a:lnTo>
                  <a:lnTo>
                    <a:pt x="235" y="42"/>
                  </a:lnTo>
                  <a:lnTo>
                    <a:pt x="235" y="36"/>
                  </a:lnTo>
                  <a:lnTo>
                    <a:pt x="235" y="30"/>
                  </a:lnTo>
                  <a:lnTo>
                    <a:pt x="235" y="24"/>
                  </a:lnTo>
                  <a:lnTo>
                    <a:pt x="235" y="18"/>
                  </a:lnTo>
                  <a:lnTo>
                    <a:pt x="235" y="12"/>
                  </a:lnTo>
                  <a:lnTo>
                    <a:pt x="242" y="12"/>
                  </a:lnTo>
                  <a:lnTo>
                    <a:pt x="247" y="12"/>
                  </a:lnTo>
                  <a:lnTo>
                    <a:pt x="253" y="12"/>
                  </a:lnTo>
                  <a:lnTo>
                    <a:pt x="259" y="12"/>
                  </a:lnTo>
                  <a:lnTo>
                    <a:pt x="265" y="12"/>
                  </a:lnTo>
                  <a:lnTo>
                    <a:pt x="271" y="12"/>
                  </a:lnTo>
                  <a:lnTo>
                    <a:pt x="276" y="12"/>
                  </a:lnTo>
                  <a:lnTo>
                    <a:pt x="283" y="12"/>
                  </a:lnTo>
                  <a:lnTo>
                    <a:pt x="283" y="6"/>
                  </a:lnTo>
                  <a:lnTo>
                    <a:pt x="283" y="0"/>
                  </a:lnTo>
                  <a:lnTo>
                    <a:pt x="288" y="0"/>
                  </a:lnTo>
                  <a:lnTo>
                    <a:pt x="294" y="0"/>
                  </a:lnTo>
                  <a:lnTo>
                    <a:pt x="294" y="6"/>
                  </a:lnTo>
                  <a:lnTo>
                    <a:pt x="294" y="12"/>
                  </a:lnTo>
                  <a:lnTo>
                    <a:pt x="301" y="12"/>
                  </a:lnTo>
                  <a:lnTo>
                    <a:pt x="312" y="12"/>
                  </a:lnTo>
                  <a:lnTo>
                    <a:pt x="312" y="18"/>
                  </a:lnTo>
                  <a:lnTo>
                    <a:pt x="312" y="24"/>
                  </a:lnTo>
                  <a:lnTo>
                    <a:pt x="317" y="24"/>
                  </a:lnTo>
                  <a:lnTo>
                    <a:pt x="324" y="24"/>
                  </a:lnTo>
                  <a:lnTo>
                    <a:pt x="324" y="30"/>
                  </a:lnTo>
                  <a:lnTo>
                    <a:pt x="330" y="30"/>
                  </a:lnTo>
                  <a:lnTo>
                    <a:pt x="335" y="30"/>
                  </a:lnTo>
                  <a:lnTo>
                    <a:pt x="335" y="36"/>
                  </a:lnTo>
                  <a:lnTo>
                    <a:pt x="342" y="36"/>
                  </a:lnTo>
                  <a:lnTo>
                    <a:pt x="347" y="42"/>
                  </a:lnTo>
                  <a:lnTo>
                    <a:pt x="353" y="42"/>
                  </a:lnTo>
                  <a:lnTo>
                    <a:pt x="360" y="47"/>
                  </a:lnTo>
                  <a:lnTo>
                    <a:pt x="365" y="47"/>
                  </a:lnTo>
                  <a:lnTo>
                    <a:pt x="371" y="47"/>
                  </a:lnTo>
                  <a:lnTo>
                    <a:pt x="376" y="53"/>
                  </a:lnTo>
                  <a:lnTo>
                    <a:pt x="383" y="60"/>
                  </a:lnTo>
                  <a:lnTo>
                    <a:pt x="389" y="60"/>
                  </a:lnTo>
                  <a:lnTo>
                    <a:pt x="401" y="65"/>
                  </a:lnTo>
                  <a:lnTo>
                    <a:pt x="406" y="65"/>
                  </a:lnTo>
                  <a:lnTo>
                    <a:pt x="406" y="71"/>
                  </a:lnTo>
                  <a:lnTo>
                    <a:pt x="412" y="71"/>
                  </a:lnTo>
                  <a:lnTo>
                    <a:pt x="418" y="71"/>
                  </a:lnTo>
                  <a:lnTo>
                    <a:pt x="424" y="71"/>
                  </a:lnTo>
                  <a:lnTo>
                    <a:pt x="430" y="71"/>
                  </a:lnTo>
                  <a:lnTo>
                    <a:pt x="436" y="71"/>
                  </a:lnTo>
                  <a:lnTo>
                    <a:pt x="442" y="71"/>
                  </a:lnTo>
                  <a:lnTo>
                    <a:pt x="442" y="78"/>
                  </a:lnTo>
                  <a:lnTo>
                    <a:pt x="442" y="83"/>
                  </a:lnTo>
                  <a:lnTo>
                    <a:pt x="442" y="89"/>
                  </a:lnTo>
                  <a:lnTo>
                    <a:pt x="442" y="95"/>
                  </a:lnTo>
                  <a:lnTo>
                    <a:pt x="442" y="107"/>
                  </a:lnTo>
                  <a:lnTo>
                    <a:pt x="448" y="107"/>
                  </a:lnTo>
                  <a:lnTo>
                    <a:pt x="448" y="112"/>
                  </a:lnTo>
                  <a:lnTo>
                    <a:pt x="448" y="119"/>
                  </a:lnTo>
                  <a:lnTo>
                    <a:pt x="448" y="124"/>
                  </a:lnTo>
                  <a:lnTo>
                    <a:pt x="448" y="130"/>
                  </a:lnTo>
                  <a:lnTo>
                    <a:pt x="453" y="130"/>
                  </a:lnTo>
                  <a:lnTo>
                    <a:pt x="459" y="130"/>
                  </a:lnTo>
                  <a:lnTo>
                    <a:pt x="477" y="130"/>
                  </a:lnTo>
                  <a:lnTo>
                    <a:pt x="483" y="130"/>
                  </a:lnTo>
                  <a:lnTo>
                    <a:pt x="489" y="130"/>
                  </a:lnTo>
                  <a:lnTo>
                    <a:pt x="495" y="130"/>
                  </a:lnTo>
                  <a:lnTo>
                    <a:pt x="507" y="130"/>
                  </a:lnTo>
                  <a:lnTo>
                    <a:pt x="507" y="124"/>
                  </a:lnTo>
                  <a:lnTo>
                    <a:pt x="507" y="119"/>
                  </a:lnTo>
                  <a:lnTo>
                    <a:pt x="507" y="112"/>
                  </a:lnTo>
                  <a:lnTo>
                    <a:pt x="507" y="101"/>
                  </a:lnTo>
                  <a:lnTo>
                    <a:pt x="507" y="95"/>
                  </a:lnTo>
                  <a:lnTo>
                    <a:pt x="507" y="89"/>
                  </a:lnTo>
                  <a:lnTo>
                    <a:pt x="512" y="89"/>
                  </a:lnTo>
                  <a:lnTo>
                    <a:pt x="518" y="89"/>
                  </a:lnTo>
                  <a:lnTo>
                    <a:pt x="525" y="89"/>
                  </a:lnTo>
                  <a:lnTo>
                    <a:pt x="530" y="89"/>
                  </a:lnTo>
                  <a:lnTo>
                    <a:pt x="536" y="89"/>
                  </a:lnTo>
                  <a:lnTo>
                    <a:pt x="541" y="89"/>
                  </a:lnTo>
                  <a:lnTo>
                    <a:pt x="548" y="89"/>
                  </a:lnTo>
                  <a:lnTo>
                    <a:pt x="554" y="89"/>
                  </a:lnTo>
                  <a:lnTo>
                    <a:pt x="559" y="89"/>
                  </a:lnTo>
                  <a:lnTo>
                    <a:pt x="566" y="89"/>
                  </a:lnTo>
                  <a:lnTo>
                    <a:pt x="572" y="89"/>
                  </a:lnTo>
                  <a:lnTo>
                    <a:pt x="577" y="89"/>
                  </a:lnTo>
                  <a:lnTo>
                    <a:pt x="583" y="89"/>
                  </a:lnTo>
                  <a:lnTo>
                    <a:pt x="589" y="89"/>
                  </a:lnTo>
                  <a:lnTo>
                    <a:pt x="595" y="89"/>
                  </a:lnTo>
                  <a:lnTo>
                    <a:pt x="600" y="89"/>
                  </a:lnTo>
                  <a:lnTo>
                    <a:pt x="607" y="89"/>
                  </a:lnTo>
                  <a:lnTo>
                    <a:pt x="613" y="89"/>
                  </a:lnTo>
                  <a:lnTo>
                    <a:pt x="618" y="89"/>
                  </a:lnTo>
                  <a:lnTo>
                    <a:pt x="624" y="89"/>
                  </a:lnTo>
                  <a:lnTo>
                    <a:pt x="631" y="89"/>
                  </a:lnTo>
                  <a:lnTo>
                    <a:pt x="636" y="89"/>
                  </a:lnTo>
                  <a:lnTo>
                    <a:pt x="642" y="89"/>
                  </a:lnTo>
                  <a:lnTo>
                    <a:pt x="648" y="89"/>
                  </a:lnTo>
                  <a:lnTo>
                    <a:pt x="654" y="89"/>
                  </a:lnTo>
                  <a:lnTo>
                    <a:pt x="659" y="89"/>
                  </a:lnTo>
                  <a:lnTo>
                    <a:pt x="665" y="89"/>
                  </a:lnTo>
                  <a:lnTo>
                    <a:pt x="665" y="78"/>
                  </a:lnTo>
                  <a:lnTo>
                    <a:pt x="665" y="71"/>
                  </a:lnTo>
                  <a:lnTo>
                    <a:pt x="665" y="65"/>
                  </a:lnTo>
                  <a:lnTo>
                    <a:pt x="672" y="65"/>
                  </a:lnTo>
                  <a:lnTo>
                    <a:pt x="677" y="65"/>
                  </a:lnTo>
                  <a:lnTo>
                    <a:pt x="683" y="65"/>
                  </a:lnTo>
                  <a:lnTo>
                    <a:pt x="690" y="65"/>
                  </a:lnTo>
                  <a:lnTo>
                    <a:pt x="701" y="71"/>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6" name="Freeform 68">
              <a:extLst>
                <a:ext uri="{FF2B5EF4-FFF2-40B4-BE49-F238E27FC236}">
                  <a16:creationId xmlns:a16="http://schemas.microsoft.com/office/drawing/2014/main" id="{1D6AE5FE-A9DA-F8E5-0BD9-60F3128030D1}"/>
                </a:ext>
              </a:extLst>
            </p:cNvPr>
            <p:cNvSpPr>
              <a:spLocks/>
            </p:cNvSpPr>
            <p:nvPr/>
          </p:nvSpPr>
          <p:spPr bwMode="auto">
            <a:xfrm>
              <a:off x="6597650" y="3884614"/>
              <a:ext cx="1214437" cy="1069974"/>
            </a:xfrm>
            <a:custGeom>
              <a:avLst/>
              <a:gdLst>
                <a:gd name="T0" fmla="*/ 719 w 765"/>
                <a:gd name="T1" fmla="*/ 112 h 687"/>
                <a:gd name="T2" fmla="*/ 706 w 765"/>
                <a:gd name="T3" fmla="*/ 148 h 687"/>
                <a:gd name="T4" fmla="*/ 695 w 765"/>
                <a:gd name="T5" fmla="*/ 178 h 687"/>
                <a:gd name="T6" fmla="*/ 724 w 765"/>
                <a:gd name="T7" fmla="*/ 207 h 687"/>
                <a:gd name="T8" fmla="*/ 760 w 765"/>
                <a:gd name="T9" fmla="*/ 230 h 687"/>
                <a:gd name="T10" fmla="*/ 748 w 765"/>
                <a:gd name="T11" fmla="*/ 255 h 687"/>
                <a:gd name="T12" fmla="*/ 713 w 765"/>
                <a:gd name="T13" fmla="*/ 279 h 687"/>
                <a:gd name="T14" fmla="*/ 690 w 765"/>
                <a:gd name="T15" fmla="*/ 290 h 687"/>
                <a:gd name="T16" fmla="*/ 659 w 765"/>
                <a:gd name="T17" fmla="*/ 325 h 687"/>
                <a:gd name="T18" fmla="*/ 665 w 765"/>
                <a:gd name="T19" fmla="*/ 373 h 687"/>
                <a:gd name="T20" fmla="*/ 659 w 765"/>
                <a:gd name="T21" fmla="*/ 415 h 687"/>
                <a:gd name="T22" fmla="*/ 654 w 765"/>
                <a:gd name="T23" fmla="*/ 456 h 687"/>
                <a:gd name="T24" fmla="*/ 636 w 765"/>
                <a:gd name="T25" fmla="*/ 485 h 687"/>
                <a:gd name="T26" fmla="*/ 618 w 765"/>
                <a:gd name="T27" fmla="*/ 515 h 687"/>
                <a:gd name="T28" fmla="*/ 618 w 765"/>
                <a:gd name="T29" fmla="*/ 551 h 687"/>
                <a:gd name="T30" fmla="*/ 624 w 765"/>
                <a:gd name="T31" fmla="*/ 580 h 687"/>
                <a:gd name="T32" fmla="*/ 600 w 765"/>
                <a:gd name="T33" fmla="*/ 586 h 687"/>
                <a:gd name="T34" fmla="*/ 577 w 765"/>
                <a:gd name="T35" fmla="*/ 610 h 687"/>
                <a:gd name="T36" fmla="*/ 536 w 765"/>
                <a:gd name="T37" fmla="*/ 621 h 687"/>
                <a:gd name="T38" fmla="*/ 453 w 765"/>
                <a:gd name="T39" fmla="*/ 621 h 687"/>
                <a:gd name="T40" fmla="*/ 430 w 765"/>
                <a:gd name="T41" fmla="*/ 680 h 687"/>
                <a:gd name="T42" fmla="*/ 371 w 765"/>
                <a:gd name="T43" fmla="*/ 680 h 687"/>
                <a:gd name="T44" fmla="*/ 312 w 765"/>
                <a:gd name="T45" fmla="*/ 680 h 687"/>
                <a:gd name="T46" fmla="*/ 253 w 765"/>
                <a:gd name="T47" fmla="*/ 680 h 687"/>
                <a:gd name="T48" fmla="*/ 194 w 765"/>
                <a:gd name="T49" fmla="*/ 680 h 687"/>
                <a:gd name="T50" fmla="*/ 136 w 765"/>
                <a:gd name="T51" fmla="*/ 680 h 687"/>
                <a:gd name="T52" fmla="*/ 64 w 765"/>
                <a:gd name="T53" fmla="*/ 680 h 687"/>
                <a:gd name="T54" fmla="*/ 12 w 765"/>
                <a:gd name="T55" fmla="*/ 680 h 687"/>
                <a:gd name="T56" fmla="*/ 23 w 765"/>
                <a:gd name="T57" fmla="*/ 662 h 687"/>
                <a:gd name="T58" fmla="*/ 29 w 765"/>
                <a:gd name="T59" fmla="*/ 616 h 687"/>
                <a:gd name="T60" fmla="*/ 12 w 765"/>
                <a:gd name="T61" fmla="*/ 562 h 687"/>
                <a:gd name="T62" fmla="*/ 5 w 765"/>
                <a:gd name="T63" fmla="*/ 521 h 687"/>
                <a:gd name="T64" fmla="*/ 12 w 765"/>
                <a:gd name="T65" fmla="*/ 479 h 687"/>
                <a:gd name="T66" fmla="*/ 18 w 765"/>
                <a:gd name="T67" fmla="*/ 438 h 687"/>
                <a:gd name="T68" fmla="*/ 88 w 765"/>
                <a:gd name="T69" fmla="*/ 438 h 687"/>
                <a:gd name="T70" fmla="*/ 118 w 765"/>
                <a:gd name="T71" fmla="*/ 408 h 687"/>
                <a:gd name="T72" fmla="*/ 118 w 765"/>
                <a:gd name="T73" fmla="*/ 338 h 687"/>
                <a:gd name="T74" fmla="*/ 118 w 765"/>
                <a:gd name="T75" fmla="*/ 279 h 687"/>
                <a:gd name="T76" fmla="*/ 136 w 765"/>
                <a:gd name="T77" fmla="*/ 225 h 687"/>
                <a:gd name="T78" fmla="*/ 147 w 765"/>
                <a:gd name="T79" fmla="*/ 219 h 687"/>
                <a:gd name="T80" fmla="*/ 136 w 765"/>
                <a:gd name="T81" fmla="*/ 184 h 687"/>
                <a:gd name="T82" fmla="*/ 118 w 765"/>
                <a:gd name="T83" fmla="*/ 178 h 687"/>
                <a:gd name="T84" fmla="*/ 106 w 765"/>
                <a:gd name="T85" fmla="*/ 142 h 687"/>
                <a:gd name="T86" fmla="*/ 106 w 765"/>
                <a:gd name="T87" fmla="*/ 119 h 687"/>
                <a:gd name="T88" fmla="*/ 124 w 765"/>
                <a:gd name="T89" fmla="*/ 112 h 687"/>
                <a:gd name="T90" fmla="*/ 152 w 765"/>
                <a:gd name="T91" fmla="*/ 107 h 687"/>
                <a:gd name="T92" fmla="*/ 183 w 765"/>
                <a:gd name="T93" fmla="*/ 101 h 687"/>
                <a:gd name="T94" fmla="*/ 188 w 765"/>
                <a:gd name="T95" fmla="*/ 78 h 687"/>
                <a:gd name="T96" fmla="*/ 235 w 765"/>
                <a:gd name="T97" fmla="*/ 71 h 687"/>
                <a:gd name="T98" fmla="*/ 235 w 765"/>
                <a:gd name="T99" fmla="*/ 12 h 687"/>
                <a:gd name="T100" fmla="*/ 283 w 765"/>
                <a:gd name="T101" fmla="*/ 0 h 687"/>
                <a:gd name="T102" fmla="*/ 324 w 765"/>
                <a:gd name="T103" fmla="*/ 24 h 687"/>
                <a:gd name="T104" fmla="*/ 371 w 765"/>
                <a:gd name="T105" fmla="*/ 47 h 687"/>
                <a:gd name="T106" fmla="*/ 430 w 765"/>
                <a:gd name="T107" fmla="*/ 71 h 687"/>
                <a:gd name="T108" fmla="*/ 448 w 765"/>
                <a:gd name="T109" fmla="*/ 119 h 687"/>
                <a:gd name="T110" fmla="*/ 507 w 765"/>
                <a:gd name="T111" fmla="*/ 124 h 687"/>
                <a:gd name="T112" fmla="*/ 536 w 765"/>
                <a:gd name="T113" fmla="*/ 89 h 687"/>
                <a:gd name="T114" fmla="*/ 595 w 765"/>
                <a:gd name="T115" fmla="*/ 89 h 687"/>
                <a:gd name="T116" fmla="*/ 654 w 765"/>
                <a:gd name="T117" fmla="*/ 8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5" h="687">
                  <a:moveTo>
                    <a:pt x="701" y="71"/>
                  </a:moveTo>
                  <a:lnTo>
                    <a:pt x="701" y="78"/>
                  </a:lnTo>
                  <a:lnTo>
                    <a:pt x="701" y="83"/>
                  </a:lnTo>
                  <a:lnTo>
                    <a:pt x="701" y="89"/>
                  </a:lnTo>
                  <a:lnTo>
                    <a:pt x="701" y="95"/>
                  </a:lnTo>
                  <a:lnTo>
                    <a:pt x="701" y="101"/>
                  </a:lnTo>
                  <a:lnTo>
                    <a:pt x="701" y="107"/>
                  </a:lnTo>
                  <a:lnTo>
                    <a:pt x="706" y="107"/>
                  </a:lnTo>
                  <a:lnTo>
                    <a:pt x="713" y="107"/>
                  </a:lnTo>
                  <a:lnTo>
                    <a:pt x="719" y="112"/>
                  </a:lnTo>
                  <a:lnTo>
                    <a:pt x="719" y="119"/>
                  </a:lnTo>
                  <a:lnTo>
                    <a:pt x="719" y="124"/>
                  </a:lnTo>
                  <a:lnTo>
                    <a:pt x="713" y="130"/>
                  </a:lnTo>
                  <a:lnTo>
                    <a:pt x="713" y="137"/>
                  </a:lnTo>
                  <a:lnTo>
                    <a:pt x="713" y="142"/>
                  </a:lnTo>
                  <a:lnTo>
                    <a:pt x="719" y="142"/>
                  </a:lnTo>
                  <a:lnTo>
                    <a:pt x="719" y="148"/>
                  </a:lnTo>
                  <a:lnTo>
                    <a:pt x="713" y="148"/>
                  </a:lnTo>
                  <a:lnTo>
                    <a:pt x="706" y="142"/>
                  </a:lnTo>
                  <a:lnTo>
                    <a:pt x="706" y="148"/>
                  </a:lnTo>
                  <a:lnTo>
                    <a:pt x="706" y="155"/>
                  </a:lnTo>
                  <a:lnTo>
                    <a:pt x="713" y="155"/>
                  </a:lnTo>
                  <a:lnTo>
                    <a:pt x="713" y="160"/>
                  </a:lnTo>
                  <a:lnTo>
                    <a:pt x="713" y="155"/>
                  </a:lnTo>
                  <a:lnTo>
                    <a:pt x="706" y="155"/>
                  </a:lnTo>
                  <a:lnTo>
                    <a:pt x="706" y="160"/>
                  </a:lnTo>
                  <a:lnTo>
                    <a:pt x="706" y="166"/>
                  </a:lnTo>
                  <a:lnTo>
                    <a:pt x="706" y="171"/>
                  </a:lnTo>
                  <a:lnTo>
                    <a:pt x="701" y="171"/>
                  </a:lnTo>
                  <a:lnTo>
                    <a:pt x="695" y="178"/>
                  </a:lnTo>
                  <a:lnTo>
                    <a:pt x="695" y="184"/>
                  </a:lnTo>
                  <a:lnTo>
                    <a:pt x="695" y="189"/>
                  </a:lnTo>
                  <a:lnTo>
                    <a:pt x="695" y="196"/>
                  </a:lnTo>
                  <a:lnTo>
                    <a:pt x="701" y="196"/>
                  </a:lnTo>
                  <a:lnTo>
                    <a:pt x="706" y="196"/>
                  </a:lnTo>
                  <a:lnTo>
                    <a:pt x="713" y="196"/>
                  </a:lnTo>
                  <a:lnTo>
                    <a:pt x="713" y="201"/>
                  </a:lnTo>
                  <a:lnTo>
                    <a:pt x="719" y="201"/>
                  </a:lnTo>
                  <a:lnTo>
                    <a:pt x="724" y="201"/>
                  </a:lnTo>
                  <a:lnTo>
                    <a:pt x="724" y="207"/>
                  </a:lnTo>
                  <a:lnTo>
                    <a:pt x="731" y="207"/>
                  </a:lnTo>
                  <a:lnTo>
                    <a:pt x="736" y="207"/>
                  </a:lnTo>
                  <a:lnTo>
                    <a:pt x="736" y="214"/>
                  </a:lnTo>
                  <a:lnTo>
                    <a:pt x="742" y="214"/>
                  </a:lnTo>
                  <a:lnTo>
                    <a:pt x="742" y="219"/>
                  </a:lnTo>
                  <a:lnTo>
                    <a:pt x="748" y="219"/>
                  </a:lnTo>
                  <a:lnTo>
                    <a:pt x="748" y="225"/>
                  </a:lnTo>
                  <a:lnTo>
                    <a:pt x="754" y="225"/>
                  </a:lnTo>
                  <a:lnTo>
                    <a:pt x="754" y="230"/>
                  </a:lnTo>
                  <a:lnTo>
                    <a:pt x="760" y="230"/>
                  </a:lnTo>
                  <a:lnTo>
                    <a:pt x="760" y="237"/>
                  </a:lnTo>
                  <a:lnTo>
                    <a:pt x="765" y="237"/>
                  </a:lnTo>
                  <a:lnTo>
                    <a:pt x="760" y="237"/>
                  </a:lnTo>
                  <a:lnTo>
                    <a:pt x="754" y="237"/>
                  </a:lnTo>
                  <a:lnTo>
                    <a:pt x="754" y="243"/>
                  </a:lnTo>
                  <a:lnTo>
                    <a:pt x="748" y="243"/>
                  </a:lnTo>
                  <a:lnTo>
                    <a:pt x="742" y="243"/>
                  </a:lnTo>
                  <a:lnTo>
                    <a:pt x="742" y="248"/>
                  </a:lnTo>
                  <a:lnTo>
                    <a:pt x="748" y="248"/>
                  </a:lnTo>
                  <a:lnTo>
                    <a:pt x="748" y="255"/>
                  </a:lnTo>
                  <a:lnTo>
                    <a:pt x="742" y="255"/>
                  </a:lnTo>
                  <a:lnTo>
                    <a:pt x="742" y="261"/>
                  </a:lnTo>
                  <a:lnTo>
                    <a:pt x="742" y="266"/>
                  </a:lnTo>
                  <a:lnTo>
                    <a:pt x="736" y="266"/>
                  </a:lnTo>
                  <a:lnTo>
                    <a:pt x="731" y="266"/>
                  </a:lnTo>
                  <a:lnTo>
                    <a:pt x="724" y="266"/>
                  </a:lnTo>
                  <a:lnTo>
                    <a:pt x="719" y="266"/>
                  </a:lnTo>
                  <a:lnTo>
                    <a:pt x="713" y="266"/>
                  </a:lnTo>
                  <a:lnTo>
                    <a:pt x="713" y="273"/>
                  </a:lnTo>
                  <a:lnTo>
                    <a:pt x="713" y="279"/>
                  </a:lnTo>
                  <a:lnTo>
                    <a:pt x="719" y="279"/>
                  </a:lnTo>
                  <a:lnTo>
                    <a:pt x="719" y="273"/>
                  </a:lnTo>
                  <a:lnTo>
                    <a:pt x="719" y="279"/>
                  </a:lnTo>
                  <a:lnTo>
                    <a:pt x="719" y="284"/>
                  </a:lnTo>
                  <a:lnTo>
                    <a:pt x="713" y="284"/>
                  </a:lnTo>
                  <a:lnTo>
                    <a:pt x="706" y="284"/>
                  </a:lnTo>
                  <a:lnTo>
                    <a:pt x="706" y="290"/>
                  </a:lnTo>
                  <a:lnTo>
                    <a:pt x="701" y="290"/>
                  </a:lnTo>
                  <a:lnTo>
                    <a:pt x="695" y="290"/>
                  </a:lnTo>
                  <a:lnTo>
                    <a:pt x="690" y="290"/>
                  </a:lnTo>
                  <a:lnTo>
                    <a:pt x="690" y="296"/>
                  </a:lnTo>
                  <a:lnTo>
                    <a:pt x="683" y="302"/>
                  </a:lnTo>
                  <a:lnTo>
                    <a:pt x="683" y="307"/>
                  </a:lnTo>
                  <a:lnTo>
                    <a:pt x="677" y="307"/>
                  </a:lnTo>
                  <a:lnTo>
                    <a:pt x="677" y="314"/>
                  </a:lnTo>
                  <a:lnTo>
                    <a:pt x="672" y="314"/>
                  </a:lnTo>
                  <a:lnTo>
                    <a:pt x="672" y="320"/>
                  </a:lnTo>
                  <a:lnTo>
                    <a:pt x="665" y="320"/>
                  </a:lnTo>
                  <a:lnTo>
                    <a:pt x="665" y="325"/>
                  </a:lnTo>
                  <a:lnTo>
                    <a:pt x="659" y="325"/>
                  </a:lnTo>
                  <a:lnTo>
                    <a:pt x="665" y="325"/>
                  </a:lnTo>
                  <a:lnTo>
                    <a:pt x="665" y="332"/>
                  </a:lnTo>
                  <a:lnTo>
                    <a:pt x="665" y="338"/>
                  </a:lnTo>
                  <a:lnTo>
                    <a:pt x="665" y="343"/>
                  </a:lnTo>
                  <a:lnTo>
                    <a:pt x="672" y="349"/>
                  </a:lnTo>
                  <a:lnTo>
                    <a:pt x="672" y="355"/>
                  </a:lnTo>
                  <a:lnTo>
                    <a:pt x="672" y="361"/>
                  </a:lnTo>
                  <a:lnTo>
                    <a:pt x="665" y="361"/>
                  </a:lnTo>
                  <a:lnTo>
                    <a:pt x="665" y="367"/>
                  </a:lnTo>
                  <a:lnTo>
                    <a:pt x="665" y="373"/>
                  </a:lnTo>
                  <a:lnTo>
                    <a:pt x="665" y="379"/>
                  </a:lnTo>
                  <a:lnTo>
                    <a:pt x="665" y="385"/>
                  </a:lnTo>
                  <a:lnTo>
                    <a:pt x="665" y="391"/>
                  </a:lnTo>
                  <a:lnTo>
                    <a:pt x="665" y="397"/>
                  </a:lnTo>
                  <a:lnTo>
                    <a:pt x="665" y="402"/>
                  </a:lnTo>
                  <a:lnTo>
                    <a:pt x="672" y="402"/>
                  </a:lnTo>
                  <a:lnTo>
                    <a:pt x="665" y="402"/>
                  </a:lnTo>
                  <a:lnTo>
                    <a:pt x="665" y="408"/>
                  </a:lnTo>
                  <a:lnTo>
                    <a:pt x="665" y="415"/>
                  </a:lnTo>
                  <a:lnTo>
                    <a:pt x="659" y="415"/>
                  </a:lnTo>
                  <a:lnTo>
                    <a:pt x="659" y="420"/>
                  </a:lnTo>
                  <a:lnTo>
                    <a:pt x="659" y="426"/>
                  </a:lnTo>
                  <a:lnTo>
                    <a:pt x="659" y="432"/>
                  </a:lnTo>
                  <a:lnTo>
                    <a:pt x="659" y="438"/>
                  </a:lnTo>
                  <a:lnTo>
                    <a:pt x="659" y="444"/>
                  </a:lnTo>
                  <a:lnTo>
                    <a:pt x="654" y="444"/>
                  </a:lnTo>
                  <a:lnTo>
                    <a:pt x="648" y="444"/>
                  </a:lnTo>
                  <a:lnTo>
                    <a:pt x="648" y="450"/>
                  </a:lnTo>
                  <a:lnTo>
                    <a:pt x="648" y="456"/>
                  </a:lnTo>
                  <a:lnTo>
                    <a:pt x="654" y="456"/>
                  </a:lnTo>
                  <a:lnTo>
                    <a:pt x="654" y="461"/>
                  </a:lnTo>
                  <a:lnTo>
                    <a:pt x="648" y="461"/>
                  </a:lnTo>
                  <a:lnTo>
                    <a:pt x="648" y="468"/>
                  </a:lnTo>
                  <a:lnTo>
                    <a:pt x="642" y="468"/>
                  </a:lnTo>
                  <a:lnTo>
                    <a:pt x="642" y="474"/>
                  </a:lnTo>
                  <a:lnTo>
                    <a:pt x="636" y="474"/>
                  </a:lnTo>
                  <a:lnTo>
                    <a:pt x="636" y="479"/>
                  </a:lnTo>
                  <a:lnTo>
                    <a:pt x="631" y="479"/>
                  </a:lnTo>
                  <a:lnTo>
                    <a:pt x="636" y="479"/>
                  </a:lnTo>
                  <a:lnTo>
                    <a:pt x="636" y="485"/>
                  </a:lnTo>
                  <a:lnTo>
                    <a:pt x="636" y="492"/>
                  </a:lnTo>
                  <a:lnTo>
                    <a:pt x="631" y="492"/>
                  </a:lnTo>
                  <a:lnTo>
                    <a:pt x="624" y="492"/>
                  </a:lnTo>
                  <a:lnTo>
                    <a:pt x="618" y="492"/>
                  </a:lnTo>
                  <a:lnTo>
                    <a:pt x="618" y="497"/>
                  </a:lnTo>
                  <a:lnTo>
                    <a:pt x="624" y="497"/>
                  </a:lnTo>
                  <a:lnTo>
                    <a:pt x="624" y="503"/>
                  </a:lnTo>
                  <a:lnTo>
                    <a:pt x="624" y="510"/>
                  </a:lnTo>
                  <a:lnTo>
                    <a:pt x="618" y="510"/>
                  </a:lnTo>
                  <a:lnTo>
                    <a:pt x="618" y="515"/>
                  </a:lnTo>
                  <a:lnTo>
                    <a:pt x="618" y="521"/>
                  </a:lnTo>
                  <a:lnTo>
                    <a:pt x="618" y="527"/>
                  </a:lnTo>
                  <a:lnTo>
                    <a:pt x="618" y="533"/>
                  </a:lnTo>
                  <a:lnTo>
                    <a:pt x="618" y="538"/>
                  </a:lnTo>
                  <a:lnTo>
                    <a:pt x="624" y="538"/>
                  </a:lnTo>
                  <a:lnTo>
                    <a:pt x="618" y="538"/>
                  </a:lnTo>
                  <a:lnTo>
                    <a:pt x="618" y="544"/>
                  </a:lnTo>
                  <a:lnTo>
                    <a:pt x="624" y="544"/>
                  </a:lnTo>
                  <a:lnTo>
                    <a:pt x="624" y="551"/>
                  </a:lnTo>
                  <a:lnTo>
                    <a:pt x="618" y="551"/>
                  </a:lnTo>
                  <a:lnTo>
                    <a:pt x="624" y="556"/>
                  </a:lnTo>
                  <a:lnTo>
                    <a:pt x="618" y="556"/>
                  </a:lnTo>
                  <a:lnTo>
                    <a:pt x="624" y="562"/>
                  </a:lnTo>
                  <a:lnTo>
                    <a:pt x="618" y="562"/>
                  </a:lnTo>
                  <a:lnTo>
                    <a:pt x="618" y="569"/>
                  </a:lnTo>
                  <a:lnTo>
                    <a:pt x="618" y="574"/>
                  </a:lnTo>
                  <a:lnTo>
                    <a:pt x="624" y="574"/>
                  </a:lnTo>
                  <a:lnTo>
                    <a:pt x="624" y="580"/>
                  </a:lnTo>
                  <a:lnTo>
                    <a:pt x="618" y="580"/>
                  </a:lnTo>
                  <a:lnTo>
                    <a:pt x="624" y="580"/>
                  </a:lnTo>
                  <a:lnTo>
                    <a:pt x="618" y="580"/>
                  </a:lnTo>
                  <a:lnTo>
                    <a:pt x="613" y="580"/>
                  </a:lnTo>
                  <a:lnTo>
                    <a:pt x="618" y="580"/>
                  </a:lnTo>
                  <a:lnTo>
                    <a:pt x="613" y="580"/>
                  </a:lnTo>
                  <a:lnTo>
                    <a:pt x="618" y="580"/>
                  </a:lnTo>
                  <a:lnTo>
                    <a:pt x="613" y="574"/>
                  </a:lnTo>
                  <a:lnTo>
                    <a:pt x="607" y="574"/>
                  </a:lnTo>
                  <a:lnTo>
                    <a:pt x="607" y="580"/>
                  </a:lnTo>
                  <a:lnTo>
                    <a:pt x="600" y="580"/>
                  </a:lnTo>
                  <a:lnTo>
                    <a:pt x="600" y="586"/>
                  </a:lnTo>
                  <a:lnTo>
                    <a:pt x="595" y="586"/>
                  </a:lnTo>
                  <a:lnTo>
                    <a:pt x="595" y="592"/>
                  </a:lnTo>
                  <a:lnTo>
                    <a:pt x="595" y="586"/>
                  </a:lnTo>
                  <a:lnTo>
                    <a:pt x="595" y="592"/>
                  </a:lnTo>
                  <a:lnTo>
                    <a:pt x="589" y="592"/>
                  </a:lnTo>
                  <a:lnTo>
                    <a:pt x="583" y="592"/>
                  </a:lnTo>
                  <a:lnTo>
                    <a:pt x="583" y="598"/>
                  </a:lnTo>
                  <a:lnTo>
                    <a:pt x="577" y="598"/>
                  </a:lnTo>
                  <a:lnTo>
                    <a:pt x="577" y="603"/>
                  </a:lnTo>
                  <a:lnTo>
                    <a:pt x="577" y="610"/>
                  </a:lnTo>
                  <a:lnTo>
                    <a:pt x="577" y="616"/>
                  </a:lnTo>
                  <a:lnTo>
                    <a:pt x="577" y="621"/>
                  </a:lnTo>
                  <a:lnTo>
                    <a:pt x="572" y="621"/>
                  </a:lnTo>
                  <a:lnTo>
                    <a:pt x="572" y="628"/>
                  </a:lnTo>
                  <a:lnTo>
                    <a:pt x="566" y="621"/>
                  </a:lnTo>
                  <a:lnTo>
                    <a:pt x="559" y="621"/>
                  </a:lnTo>
                  <a:lnTo>
                    <a:pt x="554" y="621"/>
                  </a:lnTo>
                  <a:lnTo>
                    <a:pt x="548" y="621"/>
                  </a:lnTo>
                  <a:lnTo>
                    <a:pt x="541" y="621"/>
                  </a:lnTo>
                  <a:lnTo>
                    <a:pt x="536" y="621"/>
                  </a:lnTo>
                  <a:lnTo>
                    <a:pt x="530" y="621"/>
                  </a:lnTo>
                  <a:lnTo>
                    <a:pt x="518" y="621"/>
                  </a:lnTo>
                  <a:lnTo>
                    <a:pt x="512" y="621"/>
                  </a:lnTo>
                  <a:lnTo>
                    <a:pt x="507" y="621"/>
                  </a:lnTo>
                  <a:lnTo>
                    <a:pt x="495" y="621"/>
                  </a:lnTo>
                  <a:lnTo>
                    <a:pt x="483" y="621"/>
                  </a:lnTo>
                  <a:lnTo>
                    <a:pt x="477" y="621"/>
                  </a:lnTo>
                  <a:lnTo>
                    <a:pt x="471" y="621"/>
                  </a:lnTo>
                  <a:lnTo>
                    <a:pt x="466" y="621"/>
                  </a:lnTo>
                  <a:lnTo>
                    <a:pt x="453" y="621"/>
                  </a:lnTo>
                  <a:lnTo>
                    <a:pt x="453" y="628"/>
                  </a:lnTo>
                  <a:lnTo>
                    <a:pt x="453" y="633"/>
                  </a:lnTo>
                  <a:lnTo>
                    <a:pt x="453" y="639"/>
                  </a:lnTo>
                  <a:lnTo>
                    <a:pt x="453" y="651"/>
                  </a:lnTo>
                  <a:lnTo>
                    <a:pt x="453" y="657"/>
                  </a:lnTo>
                  <a:lnTo>
                    <a:pt x="453" y="662"/>
                  </a:lnTo>
                  <a:lnTo>
                    <a:pt x="453" y="675"/>
                  </a:lnTo>
                  <a:lnTo>
                    <a:pt x="453" y="680"/>
                  </a:lnTo>
                  <a:lnTo>
                    <a:pt x="448" y="680"/>
                  </a:lnTo>
                  <a:lnTo>
                    <a:pt x="430" y="680"/>
                  </a:lnTo>
                  <a:lnTo>
                    <a:pt x="424" y="680"/>
                  </a:lnTo>
                  <a:lnTo>
                    <a:pt x="418" y="680"/>
                  </a:lnTo>
                  <a:lnTo>
                    <a:pt x="412" y="680"/>
                  </a:lnTo>
                  <a:lnTo>
                    <a:pt x="406" y="680"/>
                  </a:lnTo>
                  <a:lnTo>
                    <a:pt x="401" y="680"/>
                  </a:lnTo>
                  <a:lnTo>
                    <a:pt x="394" y="680"/>
                  </a:lnTo>
                  <a:lnTo>
                    <a:pt x="389" y="680"/>
                  </a:lnTo>
                  <a:lnTo>
                    <a:pt x="383" y="680"/>
                  </a:lnTo>
                  <a:lnTo>
                    <a:pt x="376" y="680"/>
                  </a:lnTo>
                  <a:lnTo>
                    <a:pt x="371" y="680"/>
                  </a:lnTo>
                  <a:lnTo>
                    <a:pt x="365" y="680"/>
                  </a:lnTo>
                  <a:lnTo>
                    <a:pt x="360" y="687"/>
                  </a:lnTo>
                  <a:lnTo>
                    <a:pt x="353" y="687"/>
                  </a:lnTo>
                  <a:lnTo>
                    <a:pt x="347" y="687"/>
                  </a:lnTo>
                  <a:lnTo>
                    <a:pt x="342" y="687"/>
                  </a:lnTo>
                  <a:lnTo>
                    <a:pt x="335" y="687"/>
                  </a:lnTo>
                  <a:lnTo>
                    <a:pt x="330" y="687"/>
                  </a:lnTo>
                  <a:lnTo>
                    <a:pt x="324" y="687"/>
                  </a:lnTo>
                  <a:lnTo>
                    <a:pt x="317" y="687"/>
                  </a:lnTo>
                  <a:lnTo>
                    <a:pt x="312" y="680"/>
                  </a:lnTo>
                  <a:lnTo>
                    <a:pt x="306" y="680"/>
                  </a:lnTo>
                  <a:lnTo>
                    <a:pt x="301" y="680"/>
                  </a:lnTo>
                  <a:lnTo>
                    <a:pt x="294" y="680"/>
                  </a:lnTo>
                  <a:lnTo>
                    <a:pt x="288" y="680"/>
                  </a:lnTo>
                  <a:lnTo>
                    <a:pt x="283" y="680"/>
                  </a:lnTo>
                  <a:lnTo>
                    <a:pt x="276" y="680"/>
                  </a:lnTo>
                  <a:lnTo>
                    <a:pt x="271" y="680"/>
                  </a:lnTo>
                  <a:lnTo>
                    <a:pt x="265" y="680"/>
                  </a:lnTo>
                  <a:lnTo>
                    <a:pt x="259" y="680"/>
                  </a:lnTo>
                  <a:lnTo>
                    <a:pt x="253" y="680"/>
                  </a:lnTo>
                  <a:lnTo>
                    <a:pt x="247" y="680"/>
                  </a:lnTo>
                  <a:lnTo>
                    <a:pt x="242" y="680"/>
                  </a:lnTo>
                  <a:lnTo>
                    <a:pt x="235" y="680"/>
                  </a:lnTo>
                  <a:lnTo>
                    <a:pt x="229" y="680"/>
                  </a:lnTo>
                  <a:lnTo>
                    <a:pt x="224" y="680"/>
                  </a:lnTo>
                  <a:lnTo>
                    <a:pt x="218" y="680"/>
                  </a:lnTo>
                  <a:lnTo>
                    <a:pt x="211" y="680"/>
                  </a:lnTo>
                  <a:lnTo>
                    <a:pt x="206" y="680"/>
                  </a:lnTo>
                  <a:lnTo>
                    <a:pt x="200" y="680"/>
                  </a:lnTo>
                  <a:lnTo>
                    <a:pt x="194" y="680"/>
                  </a:lnTo>
                  <a:lnTo>
                    <a:pt x="188" y="680"/>
                  </a:lnTo>
                  <a:lnTo>
                    <a:pt x="183" y="680"/>
                  </a:lnTo>
                  <a:lnTo>
                    <a:pt x="177" y="680"/>
                  </a:lnTo>
                  <a:lnTo>
                    <a:pt x="170" y="680"/>
                  </a:lnTo>
                  <a:lnTo>
                    <a:pt x="165" y="680"/>
                  </a:lnTo>
                  <a:lnTo>
                    <a:pt x="159" y="680"/>
                  </a:lnTo>
                  <a:lnTo>
                    <a:pt x="152" y="680"/>
                  </a:lnTo>
                  <a:lnTo>
                    <a:pt x="147" y="680"/>
                  </a:lnTo>
                  <a:lnTo>
                    <a:pt x="141" y="680"/>
                  </a:lnTo>
                  <a:lnTo>
                    <a:pt x="136" y="680"/>
                  </a:lnTo>
                  <a:lnTo>
                    <a:pt x="129" y="680"/>
                  </a:lnTo>
                  <a:lnTo>
                    <a:pt x="124" y="680"/>
                  </a:lnTo>
                  <a:lnTo>
                    <a:pt x="118" y="680"/>
                  </a:lnTo>
                  <a:lnTo>
                    <a:pt x="111" y="680"/>
                  </a:lnTo>
                  <a:lnTo>
                    <a:pt x="100" y="680"/>
                  </a:lnTo>
                  <a:lnTo>
                    <a:pt x="94" y="680"/>
                  </a:lnTo>
                  <a:lnTo>
                    <a:pt x="82" y="680"/>
                  </a:lnTo>
                  <a:lnTo>
                    <a:pt x="77" y="680"/>
                  </a:lnTo>
                  <a:lnTo>
                    <a:pt x="70" y="680"/>
                  </a:lnTo>
                  <a:lnTo>
                    <a:pt x="64" y="680"/>
                  </a:lnTo>
                  <a:lnTo>
                    <a:pt x="59" y="680"/>
                  </a:lnTo>
                  <a:lnTo>
                    <a:pt x="53" y="680"/>
                  </a:lnTo>
                  <a:lnTo>
                    <a:pt x="47" y="680"/>
                  </a:lnTo>
                  <a:lnTo>
                    <a:pt x="41" y="680"/>
                  </a:lnTo>
                  <a:lnTo>
                    <a:pt x="35" y="680"/>
                  </a:lnTo>
                  <a:lnTo>
                    <a:pt x="29" y="687"/>
                  </a:lnTo>
                  <a:lnTo>
                    <a:pt x="23" y="687"/>
                  </a:lnTo>
                  <a:lnTo>
                    <a:pt x="18" y="687"/>
                  </a:lnTo>
                  <a:lnTo>
                    <a:pt x="12" y="687"/>
                  </a:lnTo>
                  <a:lnTo>
                    <a:pt x="12" y="680"/>
                  </a:lnTo>
                  <a:lnTo>
                    <a:pt x="12" y="675"/>
                  </a:lnTo>
                  <a:lnTo>
                    <a:pt x="18" y="675"/>
                  </a:lnTo>
                  <a:lnTo>
                    <a:pt x="18" y="669"/>
                  </a:lnTo>
                  <a:lnTo>
                    <a:pt x="18" y="675"/>
                  </a:lnTo>
                  <a:lnTo>
                    <a:pt x="18" y="669"/>
                  </a:lnTo>
                  <a:lnTo>
                    <a:pt x="23" y="669"/>
                  </a:lnTo>
                  <a:lnTo>
                    <a:pt x="18" y="669"/>
                  </a:lnTo>
                  <a:lnTo>
                    <a:pt x="23" y="662"/>
                  </a:lnTo>
                  <a:lnTo>
                    <a:pt x="23" y="669"/>
                  </a:lnTo>
                  <a:lnTo>
                    <a:pt x="23" y="662"/>
                  </a:lnTo>
                  <a:lnTo>
                    <a:pt x="23" y="657"/>
                  </a:lnTo>
                  <a:lnTo>
                    <a:pt x="23" y="651"/>
                  </a:lnTo>
                  <a:lnTo>
                    <a:pt x="23" y="657"/>
                  </a:lnTo>
                  <a:lnTo>
                    <a:pt x="23" y="651"/>
                  </a:lnTo>
                  <a:lnTo>
                    <a:pt x="29" y="651"/>
                  </a:lnTo>
                  <a:lnTo>
                    <a:pt x="29" y="646"/>
                  </a:lnTo>
                  <a:lnTo>
                    <a:pt x="29" y="639"/>
                  </a:lnTo>
                  <a:lnTo>
                    <a:pt x="29" y="633"/>
                  </a:lnTo>
                  <a:lnTo>
                    <a:pt x="29" y="628"/>
                  </a:lnTo>
                  <a:lnTo>
                    <a:pt x="29" y="616"/>
                  </a:lnTo>
                  <a:lnTo>
                    <a:pt x="29" y="610"/>
                  </a:lnTo>
                  <a:lnTo>
                    <a:pt x="29" y="603"/>
                  </a:lnTo>
                  <a:lnTo>
                    <a:pt x="29" y="598"/>
                  </a:lnTo>
                  <a:lnTo>
                    <a:pt x="29" y="592"/>
                  </a:lnTo>
                  <a:lnTo>
                    <a:pt x="29" y="586"/>
                  </a:lnTo>
                  <a:lnTo>
                    <a:pt x="29" y="580"/>
                  </a:lnTo>
                  <a:lnTo>
                    <a:pt x="29" y="574"/>
                  </a:lnTo>
                  <a:lnTo>
                    <a:pt x="29" y="562"/>
                  </a:lnTo>
                  <a:lnTo>
                    <a:pt x="23" y="562"/>
                  </a:lnTo>
                  <a:lnTo>
                    <a:pt x="12" y="562"/>
                  </a:lnTo>
                  <a:lnTo>
                    <a:pt x="5" y="562"/>
                  </a:lnTo>
                  <a:lnTo>
                    <a:pt x="0" y="562"/>
                  </a:lnTo>
                  <a:lnTo>
                    <a:pt x="0" y="556"/>
                  </a:lnTo>
                  <a:lnTo>
                    <a:pt x="0" y="551"/>
                  </a:lnTo>
                  <a:lnTo>
                    <a:pt x="0" y="544"/>
                  </a:lnTo>
                  <a:lnTo>
                    <a:pt x="5" y="544"/>
                  </a:lnTo>
                  <a:lnTo>
                    <a:pt x="5" y="538"/>
                  </a:lnTo>
                  <a:lnTo>
                    <a:pt x="5" y="533"/>
                  </a:lnTo>
                  <a:lnTo>
                    <a:pt x="5" y="527"/>
                  </a:lnTo>
                  <a:lnTo>
                    <a:pt x="5" y="521"/>
                  </a:lnTo>
                  <a:lnTo>
                    <a:pt x="5" y="515"/>
                  </a:lnTo>
                  <a:lnTo>
                    <a:pt x="12" y="515"/>
                  </a:lnTo>
                  <a:lnTo>
                    <a:pt x="5" y="515"/>
                  </a:lnTo>
                  <a:lnTo>
                    <a:pt x="5" y="510"/>
                  </a:lnTo>
                  <a:lnTo>
                    <a:pt x="12" y="510"/>
                  </a:lnTo>
                  <a:lnTo>
                    <a:pt x="12" y="503"/>
                  </a:lnTo>
                  <a:lnTo>
                    <a:pt x="12" y="497"/>
                  </a:lnTo>
                  <a:lnTo>
                    <a:pt x="12" y="492"/>
                  </a:lnTo>
                  <a:lnTo>
                    <a:pt x="12" y="485"/>
                  </a:lnTo>
                  <a:lnTo>
                    <a:pt x="12" y="479"/>
                  </a:lnTo>
                  <a:lnTo>
                    <a:pt x="12" y="474"/>
                  </a:lnTo>
                  <a:lnTo>
                    <a:pt x="12" y="468"/>
                  </a:lnTo>
                  <a:lnTo>
                    <a:pt x="12" y="461"/>
                  </a:lnTo>
                  <a:lnTo>
                    <a:pt x="12" y="456"/>
                  </a:lnTo>
                  <a:lnTo>
                    <a:pt x="12" y="450"/>
                  </a:lnTo>
                  <a:lnTo>
                    <a:pt x="5" y="450"/>
                  </a:lnTo>
                  <a:lnTo>
                    <a:pt x="5" y="444"/>
                  </a:lnTo>
                  <a:lnTo>
                    <a:pt x="5" y="438"/>
                  </a:lnTo>
                  <a:lnTo>
                    <a:pt x="12" y="438"/>
                  </a:lnTo>
                  <a:lnTo>
                    <a:pt x="18" y="438"/>
                  </a:lnTo>
                  <a:lnTo>
                    <a:pt x="29" y="438"/>
                  </a:lnTo>
                  <a:lnTo>
                    <a:pt x="35" y="438"/>
                  </a:lnTo>
                  <a:lnTo>
                    <a:pt x="41" y="438"/>
                  </a:lnTo>
                  <a:lnTo>
                    <a:pt x="47" y="438"/>
                  </a:lnTo>
                  <a:lnTo>
                    <a:pt x="53" y="438"/>
                  </a:lnTo>
                  <a:lnTo>
                    <a:pt x="59" y="438"/>
                  </a:lnTo>
                  <a:lnTo>
                    <a:pt x="64" y="438"/>
                  </a:lnTo>
                  <a:lnTo>
                    <a:pt x="70" y="438"/>
                  </a:lnTo>
                  <a:lnTo>
                    <a:pt x="77" y="438"/>
                  </a:lnTo>
                  <a:lnTo>
                    <a:pt x="88" y="438"/>
                  </a:lnTo>
                  <a:lnTo>
                    <a:pt x="94" y="438"/>
                  </a:lnTo>
                  <a:lnTo>
                    <a:pt x="100" y="438"/>
                  </a:lnTo>
                  <a:lnTo>
                    <a:pt x="106" y="438"/>
                  </a:lnTo>
                  <a:lnTo>
                    <a:pt x="111" y="438"/>
                  </a:lnTo>
                  <a:lnTo>
                    <a:pt x="118" y="438"/>
                  </a:lnTo>
                  <a:lnTo>
                    <a:pt x="118" y="432"/>
                  </a:lnTo>
                  <a:lnTo>
                    <a:pt x="118" y="426"/>
                  </a:lnTo>
                  <a:lnTo>
                    <a:pt x="118" y="420"/>
                  </a:lnTo>
                  <a:lnTo>
                    <a:pt x="118" y="415"/>
                  </a:lnTo>
                  <a:lnTo>
                    <a:pt x="118" y="408"/>
                  </a:lnTo>
                  <a:lnTo>
                    <a:pt x="118" y="402"/>
                  </a:lnTo>
                  <a:lnTo>
                    <a:pt x="118" y="391"/>
                  </a:lnTo>
                  <a:lnTo>
                    <a:pt x="118" y="385"/>
                  </a:lnTo>
                  <a:lnTo>
                    <a:pt x="118" y="379"/>
                  </a:lnTo>
                  <a:lnTo>
                    <a:pt x="118" y="373"/>
                  </a:lnTo>
                  <a:lnTo>
                    <a:pt x="118" y="367"/>
                  </a:lnTo>
                  <a:lnTo>
                    <a:pt x="118" y="361"/>
                  </a:lnTo>
                  <a:lnTo>
                    <a:pt x="118" y="355"/>
                  </a:lnTo>
                  <a:lnTo>
                    <a:pt x="118" y="349"/>
                  </a:lnTo>
                  <a:lnTo>
                    <a:pt x="118" y="338"/>
                  </a:lnTo>
                  <a:lnTo>
                    <a:pt x="118" y="332"/>
                  </a:lnTo>
                  <a:lnTo>
                    <a:pt x="118" y="325"/>
                  </a:lnTo>
                  <a:lnTo>
                    <a:pt x="118" y="320"/>
                  </a:lnTo>
                  <a:lnTo>
                    <a:pt x="118" y="314"/>
                  </a:lnTo>
                  <a:lnTo>
                    <a:pt x="118" y="307"/>
                  </a:lnTo>
                  <a:lnTo>
                    <a:pt x="118" y="302"/>
                  </a:lnTo>
                  <a:lnTo>
                    <a:pt x="118" y="296"/>
                  </a:lnTo>
                  <a:lnTo>
                    <a:pt x="118" y="290"/>
                  </a:lnTo>
                  <a:lnTo>
                    <a:pt x="118" y="284"/>
                  </a:lnTo>
                  <a:lnTo>
                    <a:pt x="118" y="279"/>
                  </a:lnTo>
                  <a:lnTo>
                    <a:pt x="118" y="273"/>
                  </a:lnTo>
                  <a:lnTo>
                    <a:pt x="118" y="266"/>
                  </a:lnTo>
                  <a:lnTo>
                    <a:pt x="118" y="261"/>
                  </a:lnTo>
                  <a:lnTo>
                    <a:pt x="118" y="255"/>
                  </a:lnTo>
                  <a:lnTo>
                    <a:pt x="118" y="243"/>
                  </a:lnTo>
                  <a:lnTo>
                    <a:pt x="124" y="243"/>
                  </a:lnTo>
                  <a:lnTo>
                    <a:pt x="124" y="237"/>
                  </a:lnTo>
                  <a:lnTo>
                    <a:pt x="124" y="230"/>
                  </a:lnTo>
                  <a:lnTo>
                    <a:pt x="124" y="225"/>
                  </a:lnTo>
                  <a:lnTo>
                    <a:pt x="136" y="225"/>
                  </a:lnTo>
                  <a:lnTo>
                    <a:pt x="141" y="225"/>
                  </a:lnTo>
                  <a:lnTo>
                    <a:pt x="147" y="225"/>
                  </a:lnTo>
                  <a:lnTo>
                    <a:pt x="152" y="225"/>
                  </a:lnTo>
                  <a:lnTo>
                    <a:pt x="165" y="225"/>
                  </a:lnTo>
                  <a:lnTo>
                    <a:pt x="159" y="225"/>
                  </a:lnTo>
                  <a:lnTo>
                    <a:pt x="159" y="219"/>
                  </a:lnTo>
                  <a:lnTo>
                    <a:pt x="152" y="219"/>
                  </a:lnTo>
                  <a:lnTo>
                    <a:pt x="159" y="219"/>
                  </a:lnTo>
                  <a:lnTo>
                    <a:pt x="152" y="219"/>
                  </a:lnTo>
                  <a:lnTo>
                    <a:pt x="147" y="219"/>
                  </a:lnTo>
                  <a:lnTo>
                    <a:pt x="147" y="214"/>
                  </a:lnTo>
                  <a:lnTo>
                    <a:pt x="147" y="207"/>
                  </a:lnTo>
                  <a:lnTo>
                    <a:pt x="141" y="207"/>
                  </a:lnTo>
                  <a:lnTo>
                    <a:pt x="141" y="201"/>
                  </a:lnTo>
                  <a:lnTo>
                    <a:pt x="141" y="196"/>
                  </a:lnTo>
                  <a:lnTo>
                    <a:pt x="141" y="189"/>
                  </a:lnTo>
                  <a:lnTo>
                    <a:pt x="141" y="196"/>
                  </a:lnTo>
                  <a:lnTo>
                    <a:pt x="141" y="189"/>
                  </a:lnTo>
                  <a:lnTo>
                    <a:pt x="136" y="189"/>
                  </a:lnTo>
                  <a:lnTo>
                    <a:pt x="136" y="184"/>
                  </a:lnTo>
                  <a:lnTo>
                    <a:pt x="129" y="184"/>
                  </a:lnTo>
                  <a:lnTo>
                    <a:pt x="124" y="184"/>
                  </a:lnTo>
                  <a:lnTo>
                    <a:pt x="118" y="184"/>
                  </a:lnTo>
                  <a:lnTo>
                    <a:pt x="124" y="184"/>
                  </a:lnTo>
                  <a:lnTo>
                    <a:pt x="118" y="184"/>
                  </a:lnTo>
                  <a:lnTo>
                    <a:pt x="118" y="178"/>
                  </a:lnTo>
                  <a:lnTo>
                    <a:pt x="118" y="184"/>
                  </a:lnTo>
                  <a:lnTo>
                    <a:pt x="118" y="178"/>
                  </a:lnTo>
                  <a:lnTo>
                    <a:pt x="118" y="171"/>
                  </a:lnTo>
                  <a:lnTo>
                    <a:pt x="118" y="178"/>
                  </a:lnTo>
                  <a:lnTo>
                    <a:pt x="118" y="171"/>
                  </a:lnTo>
                  <a:lnTo>
                    <a:pt x="118" y="166"/>
                  </a:lnTo>
                  <a:lnTo>
                    <a:pt x="111" y="166"/>
                  </a:lnTo>
                  <a:lnTo>
                    <a:pt x="111" y="160"/>
                  </a:lnTo>
                  <a:lnTo>
                    <a:pt x="118" y="160"/>
                  </a:lnTo>
                  <a:lnTo>
                    <a:pt x="111" y="160"/>
                  </a:lnTo>
                  <a:lnTo>
                    <a:pt x="111" y="155"/>
                  </a:lnTo>
                  <a:lnTo>
                    <a:pt x="106" y="155"/>
                  </a:lnTo>
                  <a:lnTo>
                    <a:pt x="106" y="148"/>
                  </a:lnTo>
                  <a:lnTo>
                    <a:pt x="106" y="142"/>
                  </a:lnTo>
                  <a:lnTo>
                    <a:pt x="111" y="142"/>
                  </a:lnTo>
                  <a:lnTo>
                    <a:pt x="106" y="142"/>
                  </a:lnTo>
                  <a:lnTo>
                    <a:pt x="106" y="137"/>
                  </a:lnTo>
                  <a:lnTo>
                    <a:pt x="106" y="130"/>
                  </a:lnTo>
                  <a:lnTo>
                    <a:pt x="100" y="130"/>
                  </a:lnTo>
                  <a:lnTo>
                    <a:pt x="106" y="130"/>
                  </a:lnTo>
                  <a:lnTo>
                    <a:pt x="100" y="130"/>
                  </a:lnTo>
                  <a:lnTo>
                    <a:pt x="100" y="124"/>
                  </a:lnTo>
                  <a:lnTo>
                    <a:pt x="106" y="124"/>
                  </a:lnTo>
                  <a:lnTo>
                    <a:pt x="106" y="119"/>
                  </a:lnTo>
                  <a:lnTo>
                    <a:pt x="111" y="119"/>
                  </a:lnTo>
                  <a:lnTo>
                    <a:pt x="118" y="119"/>
                  </a:lnTo>
                  <a:lnTo>
                    <a:pt x="124" y="119"/>
                  </a:lnTo>
                  <a:lnTo>
                    <a:pt x="124" y="112"/>
                  </a:lnTo>
                  <a:lnTo>
                    <a:pt x="118" y="112"/>
                  </a:lnTo>
                  <a:lnTo>
                    <a:pt x="118" y="107"/>
                  </a:lnTo>
                  <a:lnTo>
                    <a:pt x="118" y="101"/>
                  </a:lnTo>
                  <a:lnTo>
                    <a:pt x="124" y="101"/>
                  </a:lnTo>
                  <a:lnTo>
                    <a:pt x="124" y="107"/>
                  </a:lnTo>
                  <a:lnTo>
                    <a:pt x="124" y="112"/>
                  </a:lnTo>
                  <a:lnTo>
                    <a:pt x="129" y="112"/>
                  </a:lnTo>
                  <a:lnTo>
                    <a:pt x="129" y="107"/>
                  </a:lnTo>
                  <a:lnTo>
                    <a:pt x="129" y="101"/>
                  </a:lnTo>
                  <a:lnTo>
                    <a:pt x="136" y="101"/>
                  </a:lnTo>
                  <a:lnTo>
                    <a:pt x="136" y="107"/>
                  </a:lnTo>
                  <a:lnTo>
                    <a:pt x="136" y="112"/>
                  </a:lnTo>
                  <a:lnTo>
                    <a:pt x="141" y="112"/>
                  </a:lnTo>
                  <a:lnTo>
                    <a:pt x="141" y="107"/>
                  </a:lnTo>
                  <a:lnTo>
                    <a:pt x="147" y="107"/>
                  </a:lnTo>
                  <a:lnTo>
                    <a:pt x="152" y="107"/>
                  </a:lnTo>
                  <a:lnTo>
                    <a:pt x="152" y="101"/>
                  </a:lnTo>
                  <a:lnTo>
                    <a:pt x="159" y="101"/>
                  </a:lnTo>
                  <a:lnTo>
                    <a:pt x="165" y="101"/>
                  </a:lnTo>
                  <a:lnTo>
                    <a:pt x="165" y="107"/>
                  </a:lnTo>
                  <a:lnTo>
                    <a:pt x="170" y="107"/>
                  </a:lnTo>
                  <a:lnTo>
                    <a:pt x="177" y="107"/>
                  </a:lnTo>
                  <a:lnTo>
                    <a:pt x="183" y="107"/>
                  </a:lnTo>
                  <a:lnTo>
                    <a:pt x="188" y="107"/>
                  </a:lnTo>
                  <a:lnTo>
                    <a:pt x="188" y="101"/>
                  </a:lnTo>
                  <a:lnTo>
                    <a:pt x="183" y="101"/>
                  </a:lnTo>
                  <a:lnTo>
                    <a:pt x="188" y="101"/>
                  </a:lnTo>
                  <a:lnTo>
                    <a:pt x="188" y="95"/>
                  </a:lnTo>
                  <a:lnTo>
                    <a:pt x="188" y="89"/>
                  </a:lnTo>
                  <a:lnTo>
                    <a:pt x="194" y="89"/>
                  </a:lnTo>
                  <a:lnTo>
                    <a:pt x="194" y="83"/>
                  </a:lnTo>
                  <a:lnTo>
                    <a:pt x="200" y="89"/>
                  </a:lnTo>
                  <a:lnTo>
                    <a:pt x="200" y="83"/>
                  </a:lnTo>
                  <a:lnTo>
                    <a:pt x="194" y="83"/>
                  </a:lnTo>
                  <a:lnTo>
                    <a:pt x="188" y="83"/>
                  </a:lnTo>
                  <a:lnTo>
                    <a:pt x="188" y="78"/>
                  </a:lnTo>
                  <a:lnTo>
                    <a:pt x="183" y="78"/>
                  </a:lnTo>
                  <a:lnTo>
                    <a:pt x="188" y="78"/>
                  </a:lnTo>
                  <a:lnTo>
                    <a:pt x="194" y="71"/>
                  </a:lnTo>
                  <a:lnTo>
                    <a:pt x="200" y="71"/>
                  </a:lnTo>
                  <a:lnTo>
                    <a:pt x="206" y="71"/>
                  </a:lnTo>
                  <a:lnTo>
                    <a:pt x="211" y="71"/>
                  </a:lnTo>
                  <a:lnTo>
                    <a:pt x="218" y="71"/>
                  </a:lnTo>
                  <a:lnTo>
                    <a:pt x="224" y="71"/>
                  </a:lnTo>
                  <a:lnTo>
                    <a:pt x="229" y="71"/>
                  </a:lnTo>
                  <a:lnTo>
                    <a:pt x="235" y="71"/>
                  </a:lnTo>
                  <a:lnTo>
                    <a:pt x="235" y="65"/>
                  </a:lnTo>
                  <a:lnTo>
                    <a:pt x="235" y="60"/>
                  </a:lnTo>
                  <a:lnTo>
                    <a:pt x="235" y="53"/>
                  </a:lnTo>
                  <a:lnTo>
                    <a:pt x="235" y="47"/>
                  </a:lnTo>
                  <a:lnTo>
                    <a:pt x="235" y="42"/>
                  </a:lnTo>
                  <a:lnTo>
                    <a:pt x="235" y="36"/>
                  </a:lnTo>
                  <a:lnTo>
                    <a:pt x="235" y="30"/>
                  </a:lnTo>
                  <a:lnTo>
                    <a:pt x="235" y="24"/>
                  </a:lnTo>
                  <a:lnTo>
                    <a:pt x="235" y="18"/>
                  </a:lnTo>
                  <a:lnTo>
                    <a:pt x="235" y="12"/>
                  </a:lnTo>
                  <a:lnTo>
                    <a:pt x="242" y="12"/>
                  </a:lnTo>
                  <a:lnTo>
                    <a:pt x="247" y="12"/>
                  </a:lnTo>
                  <a:lnTo>
                    <a:pt x="253" y="12"/>
                  </a:lnTo>
                  <a:lnTo>
                    <a:pt x="259" y="12"/>
                  </a:lnTo>
                  <a:lnTo>
                    <a:pt x="265" y="12"/>
                  </a:lnTo>
                  <a:lnTo>
                    <a:pt x="271" y="12"/>
                  </a:lnTo>
                  <a:lnTo>
                    <a:pt x="276" y="12"/>
                  </a:lnTo>
                  <a:lnTo>
                    <a:pt x="283" y="12"/>
                  </a:lnTo>
                  <a:lnTo>
                    <a:pt x="283" y="6"/>
                  </a:lnTo>
                  <a:lnTo>
                    <a:pt x="283" y="0"/>
                  </a:lnTo>
                  <a:lnTo>
                    <a:pt x="288" y="0"/>
                  </a:lnTo>
                  <a:lnTo>
                    <a:pt x="294" y="0"/>
                  </a:lnTo>
                  <a:lnTo>
                    <a:pt x="294" y="6"/>
                  </a:lnTo>
                  <a:lnTo>
                    <a:pt x="294" y="12"/>
                  </a:lnTo>
                  <a:lnTo>
                    <a:pt x="301" y="12"/>
                  </a:lnTo>
                  <a:lnTo>
                    <a:pt x="312" y="12"/>
                  </a:lnTo>
                  <a:lnTo>
                    <a:pt x="312" y="18"/>
                  </a:lnTo>
                  <a:lnTo>
                    <a:pt x="312" y="24"/>
                  </a:lnTo>
                  <a:lnTo>
                    <a:pt x="317" y="24"/>
                  </a:lnTo>
                  <a:lnTo>
                    <a:pt x="324" y="24"/>
                  </a:lnTo>
                  <a:lnTo>
                    <a:pt x="324" y="30"/>
                  </a:lnTo>
                  <a:lnTo>
                    <a:pt x="330" y="30"/>
                  </a:lnTo>
                  <a:lnTo>
                    <a:pt x="335" y="30"/>
                  </a:lnTo>
                  <a:lnTo>
                    <a:pt x="335" y="36"/>
                  </a:lnTo>
                  <a:lnTo>
                    <a:pt x="342" y="36"/>
                  </a:lnTo>
                  <a:lnTo>
                    <a:pt x="347" y="42"/>
                  </a:lnTo>
                  <a:lnTo>
                    <a:pt x="353" y="42"/>
                  </a:lnTo>
                  <a:lnTo>
                    <a:pt x="360" y="47"/>
                  </a:lnTo>
                  <a:lnTo>
                    <a:pt x="365" y="47"/>
                  </a:lnTo>
                  <a:lnTo>
                    <a:pt x="371" y="47"/>
                  </a:lnTo>
                  <a:lnTo>
                    <a:pt x="376" y="53"/>
                  </a:lnTo>
                  <a:lnTo>
                    <a:pt x="383" y="60"/>
                  </a:lnTo>
                  <a:lnTo>
                    <a:pt x="389" y="60"/>
                  </a:lnTo>
                  <a:lnTo>
                    <a:pt x="401" y="65"/>
                  </a:lnTo>
                  <a:lnTo>
                    <a:pt x="406" y="65"/>
                  </a:lnTo>
                  <a:lnTo>
                    <a:pt x="406" y="71"/>
                  </a:lnTo>
                  <a:lnTo>
                    <a:pt x="412" y="71"/>
                  </a:lnTo>
                  <a:lnTo>
                    <a:pt x="418" y="71"/>
                  </a:lnTo>
                  <a:lnTo>
                    <a:pt x="424" y="71"/>
                  </a:lnTo>
                  <a:lnTo>
                    <a:pt x="430" y="71"/>
                  </a:lnTo>
                  <a:lnTo>
                    <a:pt x="436" y="71"/>
                  </a:lnTo>
                  <a:lnTo>
                    <a:pt x="442" y="71"/>
                  </a:lnTo>
                  <a:lnTo>
                    <a:pt x="442" y="78"/>
                  </a:lnTo>
                  <a:lnTo>
                    <a:pt x="442" y="83"/>
                  </a:lnTo>
                  <a:lnTo>
                    <a:pt x="442" y="89"/>
                  </a:lnTo>
                  <a:lnTo>
                    <a:pt x="442" y="95"/>
                  </a:lnTo>
                  <a:lnTo>
                    <a:pt x="442" y="107"/>
                  </a:lnTo>
                  <a:lnTo>
                    <a:pt x="448" y="107"/>
                  </a:lnTo>
                  <a:lnTo>
                    <a:pt x="448" y="112"/>
                  </a:lnTo>
                  <a:lnTo>
                    <a:pt x="448" y="119"/>
                  </a:lnTo>
                  <a:lnTo>
                    <a:pt x="448" y="124"/>
                  </a:lnTo>
                  <a:lnTo>
                    <a:pt x="448" y="130"/>
                  </a:lnTo>
                  <a:lnTo>
                    <a:pt x="453" y="130"/>
                  </a:lnTo>
                  <a:lnTo>
                    <a:pt x="459" y="130"/>
                  </a:lnTo>
                  <a:lnTo>
                    <a:pt x="477" y="130"/>
                  </a:lnTo>
                  <a:lnTo>
                    <a:pt x="483" y="130"/>
                  </a:lnTo>
                  <a:lnTo>
                    <a:pt x="489" y="130"/>
                  </a:lnTo>
                  <a:lnTo>
                    <a:pt x="495" y="130"/>
                  </a:lnTo>
                  <a:lnTo>
                    <a:pt x="507" y="130"/>
                  </a:lnTo>
                  <a:lnTo>
                    <a:pt x="507" y="124"/>
                  </a:lnTo>
                  <a:lnTo>
                    <a:pt x="507" y="119"/>
                  </a:lnTo>
                  <a:lnTo>
                    <a:pt x="507" y="112"/>
                  </a:lnTo>
                  <a:lnTo>
                    <a:pt x="507" y="101"/>
                  </a:lnTo>
                  <a:lnTo>
                    <a:pt x="507" y="95"/>
                  </a:lnTo>
                  <a:lnTo>
                    <a:pt x="507" y="89"/>
                  </a:lnTo>
                  <a:lnTo>
                    <a:pt x="512" y="89"/>
                  </a:lnTo>
                  <a:lnTo>
                    <a:pt x="518" y="89"/>
                  </a:lnTo>
                  <a:lnTo>
                    <a:pt x="525" y="89"/>
                  </a:lnTo>
                  <a:lnTo>
                    <a:pt x="530" y="89"/>
                  </a:lnTo>
                  <a:lnTo>
                    <a:pt x="536" y="89"/>
                  </a:lnTo>
                  <a:lnTo>
                    <a:pt x="541" y="89"/>
                  </a:lnTo>
                  <a:lnTo>
                    <a:pt x="548" y="89"/>
                  </a:lnTo>
                  <a:lnTo>
                    <a:pt x="554" y="89"/>
                  </a:lnTo>
                  <a:lnTo>
                    <a:pt x="559" y="89"/>
                  </a:lnTo>
                  <a:lnTo>
                    <a:pt x="566" y="89"/>
                  </a:lnTo>
                  <a:lnTo>
                    <a:pt x="572" y="89"/>
                  </a:lnTo>
                  <a:lnTo>
                    <a:pt x="577" y="89"/>
                  </a:lnTo>
                  <a:lnTo>
                    <a:pt x="583" y="89"/>
                  </a:lnTo>
                  <a:lnTo>
                    <a:pt x="589" y="89"/>
                  </a:lnTo>
                  <a:lnTo>
                    <a:pt x="595" y="89"/>
                  </a:lnTo>
                  <a:lnTo>
                    <a:pt x="600" y="89"/>
                  </a:lnTo>
                  <a:lnTo>
                    <a:pt x="607" y="89"/>
                  </a:lnTo>
                  <a:lnTo>
                    <a:pt x="613" y="89"/>
                  </a:lnTo>
                  <a:lnTo>
                    <a:pt x="618" y="89"/>
                  </a:lnTo>
                  <a:lnTo>
                    <a:pt x="624" y="89"/>
                  </a:lnTo>
                  <a:lnTo>
                    <a:pt x="631" y="89"/>
                  </a:lnTo>
                  <a:lnTo>
                    <a:pt x="636" y="89"/>
                  </a:lnTo>
                  <a:lnTo>
                    <a:pt x="642" y="89"/>
                  </a:lnTo>
                  <a:lnTo>
                    <a:pt x="648" y="89"/>
                  </a:lnTo>
                  <a:lnTo>
                    <a:pt x="654" y="89"/>
                  </a:lnTo>
                  <a:lnTo>
                    <a:pt x="659" y="89"/>
                  </a:lnTo>
                  <a:lnTo>
                    <a:pt x="665" y="89"/>
                  </a:lnTo>
                  <a:lnTo>
                    <a:pt x="665" y="78"/>
                  </a:lnTo>
                  <a:lnTo>
                    <a:pt x="665" y="71"/>
                  </a:lnTo>
                  <a:lnTo>
                    <a:pt x="665" y="65"/>
                  </a:lnTo>
                  <a:lnTo>
                    <a:pt x="672" y="65"/>
                  </a:lnTo>
                  <a:lnTo>
                    <a:pt x="677" y="65"/>
                  </a:lnTo>
                  <a:lnTo>
                    <a:pt x="683" y="65"/>
                  </a:lnTo>
                  <a:lnTo>
                    <a:pt x="690" y="65"/>
                  </a:lnTo>
                </a:path>
              </a:pathLst>
            </a:custGeom>
            <a:solidFill>
              <a:srgbClr val="CCCCFF"/>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7" name="Freeform 69">
              <a:extLst>
                <a:ext uri="{FF2B5EF4-FFF2-40B4-BE49-F238E27FC236}">
                  <a16:creationId xmlns:a16="http://schemas.microsoft.com/office/drawing/2014/main" id="{BBFDBF15-D98B-B78A-392E-5A2EB25746BD}"/>
                </a:ext>
              </a:extLst>
            </p:cNvPr>
            <p:cNvSpPr>
              <a:spLocks/>
            </p:cNvSpPr>
            <p:nvPr/>
          </p:nvSpPr>
          <p:spPr bwMode="auto">
            <a:xfrm>
              <a:off x="7691438" y="3989388"/>
              <a:ext cx="19050" cy="7938"/>
            </a:xfrm>
            <a:custGeom>
              <a:avLst/>
              <a:gdLst>
                <a:gd name="T0" fmla="*/ 0 w 12"/>
                <a:gd name="T1" fmla="*/ 0 h 5"/>
                <a:gd name="T2" fmla="*/ 6 w 12"/>
                <a:gd name="T3" fmla="*/ 0 h 5"/>
                <a:gd name="T4" fmla="*/ 12 w 12"/>
                <a:gd name="T5" fmla="*/ 0 h 5"/>
                <a:gd name="T6" fmla="*/ 12 w 12"/>
                <a:gd name="T7" fmla="*/ 5 h 5"/>
                <a:gd name="T8" fmla="*/ 0 w 12"/>
                <a:gd name="T9" fmla="*/ 0 h 5"/>
              </a:gdLst>
              <a:ahLst/>
              <a:cxnLst>
                <a:cxn ang="0">
                  <a:pos x="T0" y="T1"/>
                </a:cxn>
                <a:cxn ang="0">
                  <a:pos x="T2" y="T3"/>
                </a:cxn>
                <a:cxn ang="0">
                  <a:pos x="T4" y="T5"/>
                </a:cxn>
                <a:cxn ang="0">
                  <a:pos x="T6" y="T7"/>
                </a:cxn>
                <a:cxn ang="0">
                  <a:pos x="T8" y="T9"/>
                </a:cxn>
              </a:cxnLst>
              <a:rect l="0" t="0" r="r" b="b"/>
              <a:pathLst>
                <a:path w="12" h="5">
                  <a:moveTo>
                    <a:pt x="0" y="0"/>
                  </a:moveTo>
                  <a:lnTo>
                    <a:pt x="6" y="0"/>
                  </a:lnTo>
                  <a:lnTo>
                    <a:pt x="12" y="0"/>
                  </a:lnTo>
                  <a:lnTo>
                    <a:pt x="12" y="5"/>
                  </a:lnTo>
                  <a:lnTo>
                    <a:pt x="0" y="0"/>
                  </a:lnTo>
                  <a:close/>
                </a:path>
              </a:pathLst>
            </a:custGeom>
            <a:solidFill>
              <a:srgbClr val="A9D1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8" name="Freeform 70">
              <a:extLst>
                <a:ext uri="{FF2B5EF4-FFF2-40B4-BE49-F238E27FC236}">
                  <a16:creationId xmlns:a16="http://schemas.microsoft.com/office/drawing/2014/main" id="{8D0C80B5-F0B2-C185-68A4-67841AE00098}"/>
                </a:ext>
              </a:extLst>
            </p:cNvPr>
            <p:cNvSpPr>
              <a:spLocks/>
            </p:cNvSpPr>
            <p:nvPr/>
          </p:nvSpPr>
          <p:spPr bwMode="auto">
            <a:xfrm>
              <a:off x="7691438" y="3989388"/>
              <a:ext cx="19050" cy="7938"/>
            </a:xfrm>
            <a:custGeom>
              <a:avLst/>
              <a:gdLst>
                <a:gd name="T0" fmla="*/ 0 w 12"/>
                <a:gd name="T1" fmla="*/ 0 h 5"/>
                <a:gd name="T2" fmla="*/ 6 w 12"/>
                <a:gd name="T3" fmla="*/ 0 h 5"/>
                <a:gd name="T4" fmla="*/ 12 w 12"/>
                <a:gd name="T5" fmla="*/ 0 h 5"/>
                <a:gd name="T6" fmla="*/ 12 w 12"/>
                <a:gd name="T7" fmla="*/ 5 h 5"/>
              </a:gdLst>
              <a:ahLst/>
              <a:cxnLst>
                <a:cxn ang="0">
                  <a:pos x="T0" y="T1"/>
                </a:cxn>
                <a:cxn ang="0">
                  <a:pos x="T2" y="T3"/>
                </a:cxn>
                <a:cxn ang="0">
                  <a:pos x="T4" y="T5"/>
                </a:cxn>
                <a:cxn ang="0">
                  <a:pos x="T6" y="T7"/>
                </a:cxn>
              </a:cxnLst>
              <a:rect l="0" t="0" r="r" b="b"/>
              <a:pathLst>
                <a:path w="12" h="5">
                  <a:moveTo>
                    <a:pt x="0" y="0"/>
                  </a:moveTo>
                  <a:lnTo>
                    <a:pt x="6" y="0"/>
                  </a:lnTo>
                  <a:lnTo>
                    <a:pt x="12" y="0"/>
                  </a:lnTo>
                  <a:lnTo>
                    <a:pt x="12" y="5"/>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9" name="Freeform 71">
              <a:extLst>
                <a:ext uri="{FF2B5EF4-FFF2-40B4-BE49-F238E27FC236}">
                  <a16:creationId xmlns:a16="http://schemas.microsoft.com/office/drawing/2014/main" id="{48164EAC-36B6-916A-4D27-773FBEADC39F}"/>
                </a:ext>
              </a:extLst>
            </p:cNvPr>
            <p:cNvSpPr>
              <a:spLocks/>
            </p:cNvSpPr>
            <p:nvPr/>
          </p:nvSpPr>
          <p:spPr bwMode="auto">
            <a:xfrm>
              <a:off x="6597650" y="4795838"/>
              <a:ext cx="1112837" cy="863600"/>
            </a:xfrm>
            <a:custGeom>
              <a:avLst/>
              <a:gdLst>
                <a:gd name="T0" fmla="*/ 536 w 701"/>
                <a:gd name="T1" fmla="*/ 47 h 544"/>
                <a:gd name="T2" fmla="*/ 572 w 701"/>
                <a:gd name="T3" fmla="*/ 47 h 544"/>
                <a:gd name="T4" fmla="*/ 583 w 701"/>
                <a:gd name="T5" fmla="*/ 18 h 544"/>
                <a:gd name="T6" fmla="*/ 601 w 701"/>
                <a:gd name="T7" fmla="*/ 6 h 544"/>
                <a:gd name="T8" fmla="*/ 613 w 701"/>
                <a:gd name="T9" fmla="*/ 6 h 544"/>
                <a:gd name="T10" fmla="*/ 624 w 701"/>
                <a:gd name="T11" fmla="*/ 24 h 544"/>
                <a:gd name="T12" fmla="*/ 624 w 701"/>
                <a:gd name="T13" fmla="*/ 54 h 544"/>
                <a:gd name="T14" fmla="*/ 642 w 701"/>
                <a:gd name="T15" fmla="*/ 77 h 544"/>
                <a:gd name="T16" fmla="*/ 654 w 701"/>
                <a:gd name="T17" fmla="*/ 95 h 544"/>
                <a:gd name="T18" fmla="*/ 665 w 701"/>
                <a:gd name="T19" fmla="*/ 124 h 544"/>
                <a:gd name="T20" fmla="*/ 672 w 701"/>
                <a:gd name="T21" fmla="*/ 160 h 544"/>
                <a:gd name="T22" fmla="*/ 665 w 701"/>
                <a:gd name="T23" fmla="*/ 190 h 544"/>
                <a:gd name="T24" fmla="*/ 660 w 701"/>
                <a:gd name="T25" fmla="*/ 225 h 544"/>
                <a:gd name="T26" fmla="*/ 654 w 701"/>
                <a:gd name="T27" fmla="*/ 260 h 544"/>
                <a:gd name="T28" fmla="*/ 642 w 701"/>
                <a:gd name="T29" fmla="*/ 290 h 544"/>
                <a:gd name="T30" fmla="*/ 649 w 701"/>
                <a:gd name="T31" fmla="*/ 325 h 544"/>
                <a:gd name="T32" fmla="*/ 631 w 701"/>
                <a:gd name="T33" fmla="*/ 349 h 544"/>
                <a:gd name="T34" fmla="*/ 636 w 701"/>
                <a:gd name="T35" fmla="*/ 373 h 544"/>
                <a:gd name="T36" fmla="*/ 636 w 701"/>
                <a:gd name="T37" fmla="*/ 402 h 544"/>
                <a:gd name="T38" fmla="*/ 654 w 701"/>
                <a:gd name="T39" fmla="*/ 426 h 544"/>
                <a:gd name="T40" fmla="*/ 672 w 701"/>
                <a:gd name="T41" fmla="*/ 455 h 544"/>
                <a:gd name="T42" fmla="*/ 683 w 701"/>
                <a:gd name="T43" fmla="*/ 491 h 544"/>
                <a:gd name="T44" fmla="*/ 696 w 701"/>
                <a:gd name="T45" fmla="*/ 520 h 544"/>
                <a:gd name="T46" fmla="*/ 678 w 701"/>
                <a:gd name="T47" fmla="*/ 538 h 544"/>
                <a:gd name="T48" fmla="*/ 636 w 701"/>
                <a:gd name="T49" fmla="*/ 538 h 544"/>
                <a:gd name="T50" fmla="*/ 595 w 701"/>
                <a:gd name="T51" fmla="*/ 538 h 544"/>
                <a:gd name="T52" fmla="*/ 554 w 701"/>
                <a:gd name="T53" fmla="*/ 538 h 544"/>
                <a:gd name="T54" fmla="*/ 513 w 701"/>
                <a:gd name="T55" fmla="*/ 538 h 544"/>
                <a:gd name="T56" fmla="*/ 471 w 701"/>
                <a:gd name="T57" fmla="*/ 538 h 544"/>
                <a:gd name="T58" fmla="*/ 430 w 701"/>
                <a:gd name="T59" fmla="*/ 538 h 544"/>
                <a:gd name="T60" fmla="*/ 395 w 701"/>
                <a:gd name="T61" fmla="*/ 544 h 544"/>
                <a:gd name="T62" fmla="*/ 348 w 701"/>
                <a:gd name="T63" fmla="*/ 544 h 544"/>
                <a:gd name="T64" fmla="*/ 306 w 701"/>
                <a:gd name="T65" fmla="*/ 544 h 544"/>
                <a:gd name="T66" fmla="*/ 260 w 701"/>
                <a:gd name="T67" fmla="*/ 544 h 544"/>
                <a:gd name="T68" fmla="*/ 212 w 701"/>
                <a:gd name="T69" fmla="*/ 544 h 544"/>
                <a:gd name="T70" fmla="*/ 170 w 701"/>
                <a:gd name="T71" fmla="*/ 544 h 544"/>
                <a:gd name="T72" fmla="*/ 129 w 701"/>
                <a:gd name="T73" fmla="*/ 544 h 544"/>
                <a:gd name="T74" fmla="*/ 82 w 701"/>
                <a:gd name="T75" fmla="*/ 544 h 544"/>
                <a:gd name="T76" fmla="*/ 35 w 701"/>
                <a:gd name="T77" fmla="*/ 544 h 544"/>
                <a:gd name="T78" fmla="*/ 5 w 701"/>
                <a:gd name="T79" fmla="*/ 532 h 544"/>
                <a:gd name="T80" fmla="*/ 5 w 701"/>
                <a:gd name="T81" fmla="*/ 485 h 544"/>
                <a:gd name="T82" fmla="*/ 0 w 701"/>
                <a:gd name="T83" fmla="*/ 443 h 544"/>
                <a:gd name="T84" fmla="*/ 18 w 701"/>
                <a:gd name="T85" fmla="*/ 408 h 544"/>
                <a:gd name="T86" fmla="*/ 47 w 701"/>
                <a:gd name="T87" fmla="*/ 408 h 544"/>
                <a:gd name="T88" fmla="*/ 82 w 701"/>
                <a:gd name="T89" fmla="*/ 402 h 544"/>
                <a:gd name="T90" fmla="*/ 129 w 701"/>
                <a:gd name="T91" fmla="*/ 402 h 544"/>
                <a:gd name="T92" fmla="*/ 170 w 701"/>
                <a:gd name="T93" fmla="*/ 402 h 544"/>
                <a:gd name="T94" fmla="*/ 218 w 701"/>
                <a:gd name="T95" fmla="*/ 402 h 544"/>
                <a:gd name="T96" fmla="*/ 235 w 701"/>
                <a:gd name="T97" fmla="*/ 367 h 544"/>
                <a:gd name="T98" fmla="*/ 235 w 701"/>
                <a:gd name="T99" fmla="*/ 319 h 544"/>
                <a:gd name="T100" fmla="*/ 235 w 701"/>
                <a:gd name="T101" fmla="*/ 278 h 544"/>
                <a:gd name="T102" fmla="*/ 235 w 701"/>
                <a:gd name="T103" fmla="*/ 237 h 544"/>
                <a:gd name="T104" fmla="*/ 235 w 701"/>
                <a:gd name="T105" fmla="*/ 190 h 544"/>
                <a:gd name="T106" fmla="*/ 235 w 701"/>
                <a:gd name="T107" fmla="*/ 131 h 544"/>
                <a:gd name="T108" fmla="*/ 253 w 701"/>
                <a:gd name="T109" fmla="*/ 106 h 544"/>
                <a:gd name="T110" fmla="*/ 294 w 701"/>
                <a:gd name="T111" fmla="*/ 106 h 544"/>
                <a:gd name="T112" fmla="*/ 335 w 701"/>
                <a:gd name="T113" fmla="*/ 113 h 544"/>
                <a:gd name="T114" fmla="*/ 377 w 701"/>
                <a:gd name="T115" fmla="*/ 106 h 544"/>
                <a:gd name="T116" fmla="*/ 418 w 701"/>
                <a:gd name="T117" fmla="*/ 106 h 544"/>
                <a:gd name="T118" fmla="*/ 454 w 701"/>
                <a:gd name="T119" fmla="*/ 83 h 544"/>
                <a:gd name="T120" fmla="*/ 471 w 701"/>
                <a:gd name="T121" fmla="*/ 47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1" h="544">
                  <a:moveTo>
                    <a:pt x="484" y="47"/>
                  </a:moveTo>
                  <a:lnTo>
                    <a:pt x="495" y="47"/>
                  </a:lnTo>
                  <a:lnTo>
                    <a:pt x="507" y="47"/>
                  </a:lnTo>
                  <a:lnTo>
                    <a:pt x="513" y="47"/>
                  </a:lnTo>
                  <a:lnTo>
                    <a:pt x="518" y="47"/>
                  </a:lnTo>
                  <a:lnTo>
                    <a:pt x="531" y="47"/>
                  </a:lnTo>
                  <a:lnTo>
                    <a:pt x="536" y="47"/>
                  </a:lnTo>
                  <a:lnTo>
                    <a:pt x="542" y="47"/>
                  </a:lnTo>
                  <a:lnTo>
                    <a:pt x="548" y="47"/>
                  </a:lnTo>
                  <a:lnTo>
                    <a:pt x="554" y="47"/>
                  </a:lnTo>
                  <a:lnTo>
                    <a:pt x="559" y="47"/>
                  </a:lnTo>
                  <a:lnTo>
                    <a:pt x="566" y="47"/>
                  </a:lnTo>
                  <a:lnTo>
                    <a:pt x="572" y="54"/>
                  </a:lnTo>
                  <a:lnTo>
                    <a:pt x="572" y="47"/>
                  </a:lnTo>
                  <a:lnTo>
                    <a:pt x="577" y="47"/>
                  </a:lnTo>
                  <a:lnTo>
                    <a:pt x="577" y="42"/>
                  </a:lnTo>
                  <a:lnTo>
                    <a:pt x="577" y="36"/>
                  </a:lnTo>
                  <a:lnTo>
                    <a:pt x="577" y="29"/>
                  </a:lnTo>
                  <a:lnTo>
                    <a:pt x="577" y="24"/>
                  </a:lnTo>
                  <a:lnTo>
                    <a:pt x="583" y="24"/>
                  </a:lnTo>
                  <a:lnTo>
                    <a:pt x="583" y="18"/>
                  </a:lnTo>
                  <a:lnTo>
                    <a:pt x="590" y="18"/>
                  </a:lnTo>
                  <a:lnTo>
                    <a:pt x="595" y="18"/>
                  </a:lnTo>
                  <a:lnTo>
                    <a:pt x="595" y="13"/>
                  </a:lnTo>
                  <a:lnTo>
                    <a:pt x="595" y="18"/>
                  </a:lnTo>
                  <a:lnTo>
                    <a:pt x="595" y="13"/>
                  </a:lnTo>
                  <a:lnTo>
                    <a:pt x="601" y="13"/>
                  </a:lnTo>
                  <a:lnTo>
                    <a:pt x="601" y="6"/>
                  </a:lnTo>
                  <a:lnTo>
                    <a:pt x="608" y="6"/>
                  </a:lnTo>
                  <a:lnTo>
                    <a:pt x="608" y="0"/>
                  </a:lnTo>
                  <a:lnTo>
                    <a:pt x="613" y="0"/>
                  </a:lnTo>
                  <a:lnTo>
                    <a:pt x="619" y="6"/>
                  </a:lnTo>
                  <a:lnTo>
                    <a:pt x="613" y="6"/>
                  </a:lnTo>
                  <a:lnTo>
                    <a:pt x="619" y="6"/>
                  </a:lnTo>
                  <a:lnTo>
                    <a:pt x="613" y="6"/>
                  </a:lnTo>
                  <a:lnTo>
                    <a:pt x="619" y="6"/>
                  </a:lnTo>
                  <a:lnTo>
                    <a:pt x="624" y="6"/>
                  </a:lnTo>
                  <a:lnTo>
                    <a:pt x="619" y="6"/>
                  </a:lnTo>
                  <a:lnTo>
                    <a:pt x="624" y="6"/>
                  </a:lnTo>
                  <a:lnTo>
                    <a:pt x="624" y="13"/>
                  </a:lnTo>
                  <a:lnTo>
                    <a:pt x="624" y="18"/>
                  </a:lnTo>
                  <a:lnTo>
                    <a:pt x="624" y="24"/>
                  </a:lnTo>
                  <a:lnTo>
                    <a:pt x="631" y="24"/>
                  </a:lnTo>
                  <a:lnTo>
                    <a:pt x="631" y="29"/>
                  </a:lnTo>
                  <a:lnTo>
                    <a:pt x="631" y="36"/>
                  </a:lnTo>
                  <a:lnTo>
                    <a:pt x="624" y="36"/>
                  </a:lnTo>
                  <a:lnTo>
                    <a:pt x="624" y="42"/>
                  </a:lnTo>
                  <a:lnTo>
                    <a:pt x="624" y="47"/>
                  </a:lnTo>
                  <a:lnTo>
                    <a:pt x="624" y="54"/>
                  </a:lnTo>
                  <a:lnTo>
                    <a:pt x="624" y="60"/>
                  </a:lnTo>
                  <a:lnTo>
                    <a:pt x="631" y="60"/>
                  </a:lnTo>
                  <a:lnTo>
                    <a:pt x="631" y="65"/>
                  </a:lnTo>
                  <a:lnTo>
                    <a:pt x="636" y="65"/>
                  </a:lnTo>
                  <a:lnTo>
                    <a:pt x="636" y="72"/>
                  </a:lnTo>
                  <a:lnTo>
                    <a:pt x="642" y="72"/>
                  </a:lnTo>
                  <a:lnTo>
                    <a:pt x="642" y="77"/>
                  </a:lnTo>
                  <a:lnTo>
                    <a:pt x="642" y="83"/>
                  </a:lnTo>
                  <a:lnTo>
                    <a:pt x="649" y="83"/>
                  </a:lnTo>
                  <a:lnTo>
                    <a:pt x="654" y="83"/>
                  </a:lnTo>
                  <a:lnTo>
                    <a:pt x="654" y="89"/>
                  </a:lnTo>
                  <a:lnTo>
                    <a:pt x="649" y="89"/>
                  </a:lnTo>
                  <a:lnTo>
                    <a:pt x="649" y="95"/>
                  </a:lnTo>
                  <a:lnTo>
                    <a:pt x="654" y="95"/>
                  </a:lnTo>
                  <a:lnTo>
                    <a:pt x="654" y="101"/>
                  </a:lnTo>
                  <a:lnTo>
                    <a:pt x="660" y="101"/>
                  </a:lnTo>
                  <a:lnTo>
                    <a:pt x="660" y="106"/>
                  </a:lnTo>
                  <a:lnTo>
                    <a:pt x="665" y="106"/>
                  </a:lnTo>
                  <a:lnTo>
                    <a:pt x="665" y="113"/>
                  </a:lnTo>
                  <a:lnTo>
                    <a:pt x="665" y="119"/>
                  </a:lnTo>
                  <a:lnTo>
                    <a:pt x="665" y="124"/>
                  </a:lnTo>
                  <a:lnTo>
                    <a:pt x="665" y="131"/>
                  </a:lnTo>
                  <a:lnTo>
                    <a:pt x="665" y="136"/>
                  </a:lnTo>
                  <a:lnTo>
                    <a:pt x="665" y="142"/>
                  </a:lnTo>
                  <a:lnTo>
                    <a:pt x="665" y="148"/>
                  </a:lnTo>
                  <a:lnTo>
                    <a:pt x="665" y="154"/>
                  </a:lnTo>
                  <a:lnTo>
                    <a:pt x="672" y="154"/>
                  </a:lnTo>
                  <a:lnTo>
                    <a:pt x="672" y="160"/>
                  </a:lnTo>
                  <a:lnTo>
                    <a:pt x="678" y="160"/>
                  </a:lnTo>
                  <a:lnTo>
                    <a:pt x="678" y="165"/>
                  </a:lnTo>
                  <a:lnTo>
                    <a:pt x="672" y="165"/>
                  </a:lnTo>
                  <a:lnTo>
                    <a:pt x="672" y="172"/>
                  </a:lnTo>
                  <a:lnTo>
                    <a:pt x="672" y="178"/>
                  </a:lnTo>
                  <a:lnTo>
                    <a:pt x="672" y="183"/>
                  </a:lnTo>
                  <a:lnTo>
                    <a:pt x="665" y="190"/>
                  </a:lnTo>
                  <a:lnTo>
                    <a:pt x="665" y="196"/>
                  </a:lnTo>
                  <a:lnTo>
                    <a:pt x="665" y="201"/>
                  </a:lnTo>
                  <a:lnTo>
                    <a:pt x="660" y="201"/>
                  </a:lnTo>
                  <a:lnTo>
                    <a:pt x="660" y="207"/>
                  </a:lnTo>
                  <a:lnTo>
                    <a:pt x="660" y="213"/>
                  </a:lnTo>
                  <a:lnTo>
                    <a:pt x="660" y="219"/>
                  </a:lnTo>
                  <a:lnTo>
                    <a:pt x="660" y="225"/>
                  </a:lnTo>
                  <a:lnTo>
                    <a:pt x="660" y="231"/>
                  </a:lnTo>
                  <a:lnTo>
                    <a:pt x="660" y="237"/>
                  </a:lnTo>
                  <a:lnTo>
                    <a:pt x="660" y="242"/>
                  </a:lnTo>
                  <a:lnTo>
                    <a:pt x="654" y="242"/>
                  </a:lnTo>
                  <a:lnTo>
                    <a:pt x="654" y="249"/>
                  </a:lnTo>
                  <a:lnTo>
                    <a:pt x="654" y="255"/>
                  </a:lnTo>
                  <a:lnTo>
                    <a:pt x="654" y="260"/>
                  </a:lnTo>
                  <a:lnTo>
                    <a:pt x="654" y="266"/>
                  </a:lnTo>
                  <a:lnTo>
                    <a:pt x="654" y="272"/>
                  </a:lnTo>
                  <a:lnTo>
                    <a:pt x="649" y="272"/>
                  </a:lnTo>
                  <a:lnTo>
                    <a:pt x="649" y="278"/>
                  </a:lnTo>
                  <a:lnTo>
                    <a:pt x="649" y="284"/>
                  </a:lnTo>
                  <a:lnTo>
                    <a:pt x="642" y="284"/>
                  </a:lnTo>
                  <a:lnTo>
                    <a:pt x="642" y="290"/>
                  </a:lnTo>
                  <a:lnTo>
                    <a:pt x="649" y="290"/>
                  </a:lnTo>
                  <a:lnTo>
                    <a:pt x="649" y="296"/>
                  </a:lnTo>
                  <a:lnTo>
                    <a:pt x="649" y="301"/>
                  </a:lnTo>
                  <a:lnTo>
                    <a:pt x="649" y="308"/>
                  </a:lnTo>
                  <a:lnTo>
                    <a:pt x="649" y="314"/>
                  </a:lnTo>
                  <a:lnTo>
                    <a:pt x="649" y="319"/>
                  </a:lnTo>
                  <a:lnTo>
                    <a:pt x="649" y="325"/>
                  </a:lnTo>
                  <a:lnTo>
                    <a:pt x="649" y="332"/>
                  </a:lnTo>
                  <a:lnTo>
                    <a:pt x="649" y="337"/>
                  </a:lnTo>
                  <a:lnTo>
                    <a:pt x="642" y="337"/>
                  </a:lnTo>
                  <a:lnTo>
                    <a:pt x="642" y="343"/>
                  </a:lnTo>
                  <a:lnTo>
                    <a:pt x="636" y="343"/>
                  </a:lnTo>
                  <a:lnTo>
                    <a:pt x="631" y="343"/>
                  </a:lnTo>
                  <a:lnTo>
                    <a:pt x="631" y="349"/>
                  </a:lnTo>
                  <a:lnTo>
                    <a:pt x="636" y="349"/>
                  </a:lnTo>
                  <a:lnTo>
                    <a:pt x="636" y="355"/>
                  </a:lnTo>
                  <a:lnTo>
                    <a:pt x="631" y="355"/>
                  </a:lnTo>
                  <a:lnTo>
                    <a:pt x="631" y="361"/>
                  </a:lnTo>
                  <a:lnTo>
                    <a:pt x="636" y="361"/>
                  </a:lnTo>
                  <a:lnTo>
                    <a:pt x="636" y="367"/>
                  </a:lnTo>
                  <a:lnTo>
                    <a:pt x="636" y="373"/>
                  </a:lnTo>
                  <a:lnTo>
                    <a:pt x="642" y="373"/>
                  </a:lnTo>
                  <a:lnTo>
                    <a:pt x="642" y="378"/>
                  </a:lnTo>
                  <a:lnTo>
                    <a:pt x="642" y="384"/>
                  </a:lnTo>
                  <a:lnTo>
                    <a:pt x="642" y="391"/>
                  </a:lnTo>
                  <a:lnTo>
                    <a:pt x="642" y="396"/>
                  </a:lnTo>
                  <a:lnTo>
                    <a:pt x="636" y="396"/>
                  </a:lnTo>
                  <a:lnTo>
                    <a:pt x="636" y="402"/>
                  </a:lnTo>
                  <a:lnTo>
                    <a:pt x="636" y="408"/>
                  </a:lnTo>
                  <a:lnTo>
                    <a:pt x="642" y="408"/>
                  </a:lnTo>
                  <a:lnTo>
                    <a:pt x="642" y="414"/>
                  </a:lnTo>
                  <a:lnTo>
                    <a:pt x="642" y="420"/>
                  </a:lnTo>
                  <a:lnTo>
                    <a:pt x="642" y="426"/>
                  </a:lnTo>
                  <a:lnTo>
                    <a:pt x="649" y="426"/>
                  </a:lnTo>
                  <a:lnTo>
                    <a:pt x="654" y="426"/>
                  </a:lnTo>
                  <a:lnTo>
                    <a:pt x="654" y="432"/>
                  </a:lnTo>
                  <a:lnTo>
                    <a:pt x="660" y="437"/>
                  </a:lnTo>
                  <a:lnTo>
                    <a:pt x="660" y="443"/>
                  </a:lnTo>
                  <a:lnTo>
                    <a:pt x="665" y="443"/>
                  </a:lnTo>
                  <a:lnTo>
                    <a:pt x="665" y="450"/>
                  </a:lnTo>
                  <a:lnTo>
                    <a:pt x="665" y="455"/>
                  </a:lnTo>
                  <a:lnTo>
                    <a:pt x="672" y="455"/>
                  </a:lnTo>
                  <a:lnTo>
                    <a:pt x="672" y="461"/>
                  </a:lnTo>
                  <a:lnTo>
                    <a:pt x="678" y="461"/>
                  </a:lnTo>
                  <a:lnTo>
                    <a:pt x="678" y="468"/>
                  </a:lnTo>
                  <a:lnTo>
                    <a:pt x="683" y="473"/>
                  </a:lnTo>
                  <a:lnTo>
                    <a:pt x="683" y="479"/>
                  </a:lnTo>
                  <a:lnTo>
                    <a:pt x="683" y="485"/>
                  </a:lnTo>
                  <a:lnTo>
                    <a:pt x="683" y="491"/>
                  </a:lnTo>
                  <a:lnTo>
                    <a:pt x="690" y="491"/>
                  </a:lnTo>
                  <a:lnTo>
                    <a:pt x="690" y="496"/>
                  </a:lnTo>
                  <a:lnTo>
                    <a:pt x="690" y="502"/>
                  </a:lnTo>
                  <a:lnTo>
                    <a:pt x="696" y="502"/>
                  </a:lnTo>
                  <a:lnTo>
                    <a:pt x="696" y="509"/>
                  </a:lnTo>
                  <a:lnTo>
                    <a:pt x="696" y="514"/>
                  </a:lnTo>
                  <a:lnTo>
                    <a:pt x="696" y="520"/>
                  </a:lnTo>
                  <a:lnTo>
                    <a:pt x="696" y="527"/>
                  </a:lnTo>
                  <a:lnTo>
                    <a:pt x="701" y="527"/>
                  </a:lnTo>
                  <a:lnTo>
                    <a:pt x="701" y="532"/>
                  </a:lnTo>
                  <a:lnTo>
                    <a:pt x="696" y="538"/>
                  </a:lnTo>
                  <a:lnTo>
                    <a:pt x="690" y="538"/>
                  </a:lnTo>
                  <a:lnTo>
                    <a:pt x="683" y="538"/>
                  </a:lnTo>
                  <a:lnTo>
                    <a:pt x="678" y="538"/>
                  </a:lnTo>
                  <a:lnTo>
                    <a:pt x="672" y="538"/>
                  </a:lnTo>
                  <a:lnTo>
                    <a:pt x="665" y="538"/>
                  </a:lnTo>
                  <a:lnTo>
                    <a:pt x="660" y="538"/>
                  </a:lnTo>
                  <a:lnTo>
                    <a:pt x="654" y="538"/>
                  </a:lnTo>
                  <a:lnTo>
                    <a:pt x="649" y="538"/>
                  </a:lnTo>
                  <a:lnTo>
                    <a:pt x="642" y="538"/>
                  </a:lnTo>
                  <a:lnTo>
                    <a:pt x="636" y="538"/>
                  </a:lnTo>
                  <a:lnTo>
                    <a:pt x="631" y="538"/>
                  </a:lnTo>
                  <a:lnTo>
                    <a:pt x="624" y="538"/>
                  </a:lnTo>
                  <a:lnTo>
                    <a:pt x="619" y="538"/>
                  </a:lnTo>
                  <a:lnTo>
                    <a:pt x="613" y="538"/>
                  </a:lnTo>
                  <a:lnTo>
                    <a:pt x="608" y="538"/>
                  </a:lnTo>
                  <a:lnTo>
                    <a:pt x="601" y="538"/>
                  </a:lnTo>
                  <a:lnTo>
                    <a:pt x="595" y="538"/>
                  </a:lnTo>
                  <a:lnTo>
                    <a:pt x="590" y="538"/>
                  </a:lnTo>
                  <a:lnTo>
                    <a:pt x="583" y="538"/>
                  </a:lnTo>
                  <a:lnTo>
                    <a:pt x="577" y="538"/>
                  </a:lnTo>
                  <a:lnTo>
                    <a:pt x="572" y="538"/>
                  </a:lnTo>
                  <a:lnTo>
                    <a:pt x="566" y="538"/>
                  </a:lnTo>
                  <a:lnTo>
                    <a:pt x="559" y="538"/>
                  </a:lnTo>
                  <a:lnTo>
                    <a:pt x="554" y="538"/>
                  </a:lnTo>
                  <a:lnTo>
                    <a:pt x="548" y="538"/>
                  </a:lnTo>
                  <a:lnTo>
                    <a:pt x="542" y="538"/>
                  </a:lnTo>
                  <a:lnTo>
                    <a:pt x="536" y="538"/>
                  </a:lnTo>
                  <a:lnTo>
                    <a:pt x="531" y="538"/>
                  </a:lnTo>
                  <a:lnTo>
                    <a:pt x="525" y="538"/>
                  </a:lnTo>
                  <a:lnTo>
                    <a:pt x="518" y="538"/>
                  </a:lnTo>
                  <a:lnTo>
                    <a:pt x="513" y="538"/>
                  </a:lnTo>
                  <a:lnTo>
                    <a:pt x="507" y="538"/>
                  </a:lnTo>
                  <a:lnTo>
                    <a:pt x="500" y="538"/>
                  </a:lnTo>
                  <a:lnTo>
                    <a:pt x="495" y="538"/>
                  </a:lnTo>
                  <a:lnTo>
                    <a:pt x="489" y="538"/>
                  </a:lnTo>
                  <a:lnTo>
                    <a:pt x="484" y="538"/>
                  </a:lnTo>
                  <a:lnTo>
                    <a:pt x="477" y="538"/>
                  </a:lnTo>
                  <a:lnTo>
                    <a:pt x="471" y="538"/>
                  </a:lnTo>
                  <a:lnTo>
                    <a:pt x="466" y="538"/>
                  </a:lnTo>
                  <a:lnTo>
                    <a:pt x="459" y="538"/>
                  </a:lnTo>
                  <a:lnTo>
                    <a:pt x="454" y="538"/>
                  </a:lnTo>
                  <a:lnTo>
                    <a:pt x="448" y="538"/>
                  </a:lnTo>
                  <a:lnTo>
                    <a:pt x="442" y="538"/>
                  </a:lnTo>
                  <a:lnTo>
                    <a:pt x="436" y="538"/>
                  </a:lnTo>
                  <a:lnTo>
                    <a:pt x="430" y="538"/>
                  </a:lnTo>
                  <a:lnTo>
                    <a:pt x="425" y="538"/>
                  </a:lnTo>
                  <a:lnTo>
                    <a:pt x="425" y="544"/>
                  </a:lnTo>
                  <a:lnTo>
                    <a:pt x="418" y="544"/>
                  </a:lnTo>
                  <a:lnTo>
                    <a:pt x="412" y="544"/>
                  </a:lnTo>
                  <a:lnTo>
                    <a:pt x="407" y="544"/>
                  </a:lnTo>
                  <a:lnTo>
                    <a:pt x="401" y="544"/>
                  </a:lnTo>
                  <a:lnTo>
                    <a:pt x="395" y="544"/>
                  </a:lnTo>
                  <a:lnTo>
                    <a:pt x="389" y="544"/>
                  </a:lnTo>
                  <a:lnTo>
                    <a:pt x="383" y="544"/>
                  </a:lnTo>
                  <a:lnTo>
                    <a:pt x="377" y="544"/>
                  </a:lnTo>
                  <a:lnTo>
                    <a:pt x="371" y="544"/>
                  </a:lnTo>
                  <a:lnTo>
                    <a:pt x="366" y="544"/>
                  </a:lnTo>
                  <a:lnTo>
                    <a:pt x="360" y="544"/>
                  </a:lnTo>
                  <a:lnTo>
                    <a:pt x="348" y="544"/>
                  </a:lnTo>
                  <a:lnTo>
                    <a:pt x="342" y="544"/>
                  </a:lnTo>
                  <a:lnTo>
                    <a:pt x="335" y="544"/>
                  </a:lnTo>
                  <a:lnTo>
                    <a:pt x="330" y="544"/>
                  </a:lnTo>
                  <a:lnTo>
                    <a:pt x="324" y="544"/>
                  </a:lnTo>
                  <a:lnTo>
                    <a:pt x="318" y="544"/>
                  </a:lnTo>
                  <a:lnTo>
                    <a:pt x="312" y="544"/>
                  </a:lnTo>
                  <a:lnTo>
                    <a:pt x="306" y="544"/>
                  </a:lnTo>
                  <a:lnTo>
                    <a:pt x="301" y="544"/>
                  </a:lnTo>
                  <a:lnTo>
                    <a:pt x="294" y="544"/>
                  </a:lnTo>
                  <a:lnTo>
                    <a:pt x="283" y="544"/>
                  </a:lnTo>
                  <a:lnTo>
                    <a:pt x="276" y="544"/>
                  </a:lnTo>
                  <a:lnTo>
                    <a:pt x="271" y="544"/>
                  </a:lnTo>
                  <a:lnTo>
                    <a:pt x="265" y="544"/>
                  </a:lnTo>
                  <a:lnTo>
                    <a:pt x="260" y="544"/>
                  </a:lnTo>
                  <a:lnTo>
                    <a:pt x="253" y="544"/>
                  </a:lnTo>
                  <a:lnTo>
                    <a:pt x="247" y="544"/>
                  </a:lnTo>
                  <a:lnTo>
                    <a:pt x="242" y="544"/>
                  </a:lnTo>
                  <a:lnTo>
                    <a:pt x="230" y="544"/>
                  </a:lnTo>
                  <a:lnTo>
                    <a:pt x="224" y="544"/>
                  </a:lnTo>
                  <a:lnTo>
                    <a:pt x="218" y="544"/>
                  </a:lnTo>
                  <a:lnTo>
                    <a:pt x="212" y="544"/>
                  </a:lnTo>
                  <a:lnTo>
                    <a:pt x="206" y="544"/>
                  </a:lnTo>
                  <a:lnTo>
                    <a:pt x="200" y="544"/>
                  </a:lnTo>
                  <a:lnTo>
                    <a:pt x="194" y="544"/>
                  </a:lnTo>
                  <a:lnTo>
                    <a:pt x="188" y="544"/>
                  </a:lnTo>
                  <a:lnTo>
                    <a:pt x="183" y="544"/>
                  </a:lnTo>
                  <a:lnTo>
                    <a:pt x="177" y="544"/>
                  </a:lnTo>
                  <a:lnTo>
                    <a:pt x="170" y="544"/>
                  </a:lnTo>
                  <a:lnTo>
                    <a:pt x="165" y="544"/>
                  </a:lnTo>
                  <a:lnTo>
                    <a:pt x="159" y="544"/>
                  </a:lnTo>
                  <a:lnTo>
                    <a:pt x="153" y="544"/>
                  </a:lnTo>
                  <a:lnTo>
                    <a:pt x="147" y="544"/>
                  </a:lnTo>
                  <a:lnTo>
                    <a:pt x="141" y="544"/>
                  </a:lnTo>
                  <a:lnTo>
                    <a:pt x="136" y="544"/>
                  </a:lnTo>
                  <a:lnTo>
                    <a:pt x="129" y="544"/>
                  </a:lnTo>
                  <a:lnTo>
                    <a:pt x="124" y="544"/>
                  </a:lnTo>
                  <a:lnTo>
                    <a:pt x="118" y="544"/>
                  </a:lnTo>
                  <a:lnTo>
                    <a:pt x="111" y="544"/>
                  </a:lnTo>
                  <a:lnTo>
                    <a:pt x="106" y="544"/>
                  </a:lnTo>
                  <a:lnTo>
                    <a:pt x="100" y="544"/>
                  </a:lnTo>
                  <a:lnTo>
                    <a:pt x="95" y="544"/>
                  </a:lnTo>
                  <a:lnTo>
                    <a:pt x="82" y="544"/>
                  </a:lnTo>
                  <a:lnTo>
                    <a:pt x="77" y="544"/>
                  </a:lnTo>
                  <a:lnTo>
                    <a:pt x="70" y="544"/>
                  </a:lnTo>
                  <a:lnTo>
                    <a:pt x="64" y="544"/>
                  </a:lnTo>
                  <a:lnTo>
                    <a:pt x="53" y="544"/>
                  </a:lnTo>
                  <a:lnTo>
                    <a:pt x="47" y="544"/>
                  </a:lnTo>
                  <a:lnTo>
                    <a:pt x="41" y="544"/>
                  </a:lnTo>
                  <a:lnTo>
                    <a:pt x="35" y="544"/>
                  </a:lnTo>
                  <a:lnTo>
                    <a:pt x="29" y="544"/>
                  </a:lnTo>
                  <a:lnTo>
                    <a:pt x="23" y="544"/>
                  </a:lnTo>
                  <a:lnTo>
                    <a:pt x="18" y="544"/>
                  </a:lnTo>
                  <a:lnTo>
                    <a:pt x="12" y="544"/>
                  </a:lnTo>
                  <a:lnTo>
                    <a:pt x="5" y="544"/>
                  </a:lnTo>
                  <a:lnTo>
                    <a:pt x="5" y="538"/>
                  </a:lnTo>
                  <a:lnTo>
                    <a:pt x="5" y="532"/>
                  </a:lnTo>
                  <a:lnTo>
                    <a:pt x="5" y="527"/>
                  </a:lnTo>
                  <a:lnTo>
                    <a:pt x="5" y="520"/>
                  </a:lnTo>
                  <a:lnTo>
                    <a:pt x="5" y="514"/>
                  </a:lnTo>
                  <a:lnTo>
                    <a:pt x="5" y="509"/>
                  </a:lnTo>
                  <a:lnTo>
                    <a:pt x="5" y="496"/>
                  </a:lnTo>
                  <a:lnTo>
                    <a:pt x="5" y="491"/>
                  </a:lnTo>
                  <a:lnTo>
                    <a:pt x="5" y="485"/>
                  </a:lnTo>
                  <a:lnTo>
                    <a:pt x="5" y="479"/>
                  </a:lnTo>
                  <a:lnTo>
                    <a:pt x="5" y="473"/>
                  </a:lnTo>
                  <a:lnTo>
                    <a:pt x="5" y="468"/>
                  </a:lnTo>
                  <a:lnTo>
                    <a:pt x="0" y="461"/>
                  </a:lnTo>
                  <a:lnTo>
                    <a:pt x="0" y="455"/>
                  </a:lnTo>
                  <a:lnTo>
                    <a:pt x="0" y="450"/>
                  </a:lnTo>
                  <a:lnTo>
                    <a:pt x="0" y="443"/>
                  </a:lnTo>
                  <a:lnTo>
                    <a:pt x="0" y="432"/>
                  </a:lnTo>
                  <a:lnTo>
                    <a:pt x="0" y="426"/>
                  </a:lnTo>
                  <a:lnTo>
                    <a:pt x="0" y="420"/>
                  </a:lnTo>
                  <a:lnTo>
                    <a:pt x="0" y="414"/>
                  </a:lnTo>
                  <a:lnTo>
                    <a:pt x="0" y="408"/>
                  </a:lnTo>
                  <a:lnTo>
                    <a:pt x="5" y="408"/>
                  </a:lnTo>
                  <a:lnTo>
                    <a:pt x="18" y="408"/>
                  </a:lnTo>
                  <a:lnTo>
                    <a:pt x="23" y="408"/>
                  </a:lnTo>
                  <a:lnTo>
                    <a:pt x="29" y="408"/>
                  </a:lnTo>
                  <a:lnTo>
                    <a:pt x="35" y="408"/>
                  </a:lnTo>
                  <a:lnTo>
                    <a:pt x="41" y="408"/>
                  </a:lnTo>
                  <a:lnTo>
                    <a:pt x="41" y="414"/>
                  </a:lnTo>
                  <a:lnTo>
                    <a:pt x="47" y="414"/>
                  </a:lnTo>
                  <a:lnTo>
                    <a:pt x="47" y="408"/>
                  </a:lnTo>
                  <a:lnTo>
                    <a:pt x="47" y="402"/>
                  </a:lnTo>
                  <a:lnTo>
                    <a:pt x="53" y="402"/>
                  </a:lnTo>
                  <a:lnTo>
                    <a:pt x="59" y="402"/>
                  </a:lnTo>
                  <a:lnTo>
                    <a:pt x="64" y="402"/>
                  </a:lnTo>
                  <a:lnTo>
                    <a:pt x="70" y="402"/>
                  </a:lnTo>
                  <a:lnTo>
                    <a:pt x="77" y="402"/>
                  </a:lnTo>
                  <a:lnTo>
                    <a:pt x="82" y="402"/>
                  </a:lnTo>
                  <a:lnTo>
                    <a:pt x="88" y="402"/>
                  </a:lnTo>
                  <a:lnTo>
                    <a:pt x="95" y="402"/>
                  </a:lnTo>
                  <a:lnTo>
                    <a:pt x="100" y="402"/>
                  </a:lnTo>
                  <a:lnTo>
                    <a:pt x="106" y="402"/>
                  </a:lnTo>
                  <a:lnTo>
                    <a:pt x="118" y="402"/>
                  </a:lnTo>
                  <a:lnTo>
                    <a:pt x="124" y="402"/>
                  </a:lnTo>
                  <a:lnTo>
                    <a:pt x="129" y="402"/>
                  </a:lnTo>
                  <a:lnTo>
                    <a:pt x="136" y="402"/>
                  </a:lnTo>
                  <a:lnTo>
                    <a:pt x="141" y="402"/>
                  </a:lnTo>
                  <a:lnTo>
                    <a:pt x="147" y="402"/>
                  </a:lnTo>
                  <a:lnTo>
                    <a:pt x="153" y="402"/>
                  </a:lnTo>
                  <a:lnTo>
                    <a:pt x="159" y="402"/>
                  </a:lnTo>
                  <a:lnTo>
                    <a:pt x="165" y="402"/>
                  </a:lnTo>
                  <a:lnTo>
                    <a:pt x="170" y="402"/>
                  </a:lnTo>
                  <a:lnTo>
                    <a:pt x="177" y="402"/>
                  </a:lnTo>
                  <a:lnTo>
                    <a:pt x="183" y="402"/>
                  </a:lnTo>
                  <a:lnTo>
                    <a:pt x="188" y="402"/>
                  </a:lnTo>
                  <a:lnTo>
                    <a:pt x="194" y="402"/>
                  </a:lnTo>
                  <a:lnTo>
                    <a:pt x="200" y="402"/>
                  </a:lnTo>
                  <a:lnTo>
                    <a:pt x="206" y="402"/>
                  </a:lnTo>
                  <a:lnTo>
                    <a:pt x="218" y="402"/>
                  </a:lnTo>
                  <a:lnTo>
                    <a:pt x="224" y="402"/>
                  </a:lnTo>
                  <a:lnTo>
                    <a:pt x="235" y="402"/>
                  </a:lnTo>
                  <a:lnTo>
                    <a:pt x="235" y="391"/>
                  </a:lnTo>
                  <a:lnTo>
                    <a:pt x="235" y="384"/>
                  </a:lnTo>
                  <a:lnTo>
                    <a:pt x="235" y="378"/>
                  </a:lnTo>
                  <a:lnTo>
                    <a:pt x="235" y="373"/>
                  </a:lnTo>
                  <a:lnTo>
                    <a:pt x="235" y="367"/>
                  </a:lnTo>
                  <a:lnTo>
                    <a:pt x="235" y="361"/>
                  </a:lnTo>
                  <a:lnTo>
                    <a:pt x="235" y="349"/>
                  </a:lnTo>
                  <a:lnTo>
                    <a:pt x="235" y="343"/>
                  </a:lnTo>
                  <a:lnTo>
                    <a:pt x="235" y="337"/>
                  </a:lnTo>
                  <a:lnTo>
                    <a:pt x="235" y="332"/>
                  </a:lnTo>
                  <a:lnTo>
                    <a:pt x="235" y="325"/>
                  </a:lnTo>
                  <a:lnTo>
                    <a:pt x="235" y="319"/>
                  </a:lnTo>
                  <a:lnTo>
                    <a:pt x="235" y="314"/>
                  </a:lnTo>
                  <a:lnTo>
                    <a:pt x="235" y="308"/>
                  </a:lnTo>
                  <a:lnTo>
                    <a:pt x="235" y="301"/>
                  </a:lnTo>
                  <a:lnTo>
                    <a:pt x="235" y="296"/>
                  </a:lnTo>
                  <a:lnTo>
                    <a:pt x="235" y="290"/>
                  </a:lnTo>
                  <a:lnTo>
                    <a:pt x="235" y="284"/>
                  </a:lnTo>
                  <a:lnTo>
                    <a:pt x="235" y="278"/>
                  </a:lnTo>
                  <a:lnTo>
                    <a:pt x="235" y="272"/>
                  </a:lnTo>
                  <a:lnTo>
                    <a:pt x="235" y="266"/>
                  </a:lnTo>
                  <a:lnTo>
                    <a:pt x="235" y="260"/>
                  </a:lnTo>
                  <a:lnTo>
                    <a:pt x="235" y="255"/>
                  </a:lnTo>
                  <a:lnTo>
                    <a:pt x="235" y="249"/>
                  </a:lnTo>
                  <a:lnTo>
                    <a:pt x="235" y="242"/>
                  </a:lnTo>
                  <a:lnTo>
                    <a:pt x="235" y="237"/>
                  </a:lnTo>
                  <a:lnTo>
                    <a:pt x="235" y="231"/>
                  </a:lnTo>
                  <a:lnTo>
                    <a:pt x="235" y="225"/>
                  </a:lnTo>
                  <a:lnTo>
                    <a:pt x="235" y="213"/>
                  </a:lnTo>
                  <a:lnTo>
                    <a:pt x="235" y="207"/>
                  </a:lnTo>
                  <a:lnTo>
                    <a:pt x="235" y="201"/>
                  </a:lnTo>
                  <a:lnTo>
                    <a:pt x="235" y="196"/>
                  </a:lnTo>
                  <a:lnTo>
                    <a:pt x="235" y="190"/>
                  </a:lnTo>
                  <a:lnTo>
                    <a:pt x="235" y="183"/>
                  </a:lnTo>
                  <a:lnTo>
                    <a:pt x="235" y="178"/>
                  </a:lnTo>
                  <a:lnTo>
                    <a:pt x="235" y="165"/>
                  </a:lnTo>
                  <a:lnTo>
                    <a:pt x="235" y="154"/>
                  </a:lnTo>
                  <a:lnTo>
                    <a:pt x="235" y="148"/>
                  </a:lnTo>
                  <a:lnTo>
                    <a:pt x="235" y="136"/>
                  </a:lnTo>
                  <a:lnTo>
                    <a:pt x="235" y="131"/>
                  </a:lnTo>
                  <a:lnTo>
                    <a:pt x="235" y="124"/>
                  </a:lnTo>
                  <a:lnTo>
                    <a:pt x="235" y="119"/>
                  </a:lnTo>
                  <a:lnTo>
                    <a:pt x="235" y="113"/>
                  </a:lnTo>
                  <a:lnTo>
                    <a:pt x="235" y="106"/>
                  </a:lnTo>
                  <a:lnTo>
                    <a:pt x="242" y="106"/>
                  </a:lnTo>
                  <a:lnTo>
                    <a:pt x="247" y="106"/>
                  </a:lnTo>
                  <a:lnTo>
                    <a:pt x="253" y="106"/>
                  </a:lnTo>
                  <a:lnTo>
                    <a:pt x="260" y="106"/>
                  </a:lnTo>
                  <a:lnTo>
                    <a:pt x="265" y="106"/>
                  </a:lnTo>
                  <a:lnTo>
                    <a:pt x="271" y="106"/>
                  </a:lnTo>
                  <a:lnTo>
                    <a:pt x="276" y="106"/>
                  </a:lnTo>
                  <a:lnTo>
                    <a:pt x="283" y="106"/>
                  </a:lnTo>
                  <a:lnTo>
                    <a:pt x="289" y="106"/>
                  </a:lnTo>
                  <a:lnTo>
                    <a:pt x="294" y="106"/>
                  </a:lnTo>
                  <a:lnTo>
                    <a:pt x="301" y="106"/>
                  </a:lnTo>
                  <a:lnTo>
                    <a:pt x="306" y="106"/>
                  </a:lnTo>
                  <a:lnTo>
                    <a:pt x="312" y="106"/>
                  </a:lnTo>
                  <a:lnTo>
                    <a:pt x="318" y="113"/>
                  </a:lnTo>
                  <a:lnTo>
                    <a:pt x="324" y="113"/>
                  </a:lnTo>
                  <a:lnTo>
                    <a:pt x="330" y="113"/>
                  </a:lnTo>
                  <a:lnTo>
                    <a:pt x="335" y="113"/>
                  </a:lnTo>
                  <a:lnTo>
                    <a:pt x="342" y="113"/>
                  </a:lnTo>
                  <a:lnTo>
                    <a:pt x="348" y="113"/>
                  </a:lnTo>
                  <a:lnTo>
                    <a:pt x="353" y="113"/>
                  </a:lnTo>
                  <a:lnTo>
                    <a:pt x="360" y="113"/>
                  </a:lnTo>
                  <a:lnTo>
                    <a:pt x="366" y="106"/>
                  </a:lnTo>
                  <a:lnTo>
                    <a:pt x="371" y="106"/>
                  </a:lnTo>
                  <a:lnTo>
                    <a:pt x="377" y="106"/>
                  </a:lnTo>
                  <a:lnTo>
                    <a:pt x="383" y="106"/>
                  </a:lnTo>
                  <a:lnTo>
                    <a:pt x="389" y="106"/>
                  </a:lnTo>
                  <a:lnTo>
                    <a:pt x="395" y="106"/>
                  </a:lnTo>
                  <a:lnTo>
                    <a:pt x="401" y="106"/>
                  </a:lnTo>
                  <a:lnTo>
                    <a:pt x="407" y="106"/>
                  </a:lnTo>
                  <a:lnTo>
                    <a:pt x="412" y="106"/>
                  </a:lnTo>
                  <a:lnTo>
                    <a:pt x="418" y="106"/>
                  </a:lnTo>
                  <a:lnTo>
                    <a:pt x="425" y="106"/>
                  </a:lnTo>
                  <a:lnTo>
                    <a:pt x="430" y="106"/>
                  </a:lnTo>
                  <a:lnTo>
                    <a:pt x="448" y="106"/>
                  </a:lnTo>
                  <a:lnTo>
                    <a:pt x="454" y="106"/>
                  </a:lnTo>
                  <a:lnTo>
                    <a:pt x="454" y="101"/>
                  </a:lnTo>
                  <a:lnTo>
                    <a:pt x="454" y="89"/>
                  </a:lnTo>
                  <a:lnTo>
                    <a:pt x="454" y="83"/>
                  </a:lnTo>
                  <a:lnTo>
                    <a:pt x="454" y="77"/>
                  </a:lnTo>
                  <a:lnTo>
                    <a:pt x="454" y="65"/>
                  </a:lnTo>
                  <a:lnTo>
                    <a:pt x="454" y="60"/>
                  </a:lnTo>
                  <a:lnTo>
                    <a:pt x="454" y="54"/>
                  </a:lnTo>
                  <a:lnTo>
                    <a:pt x="454" y="47"/>
                  </a:lnTo>
                  <a:lnTo>
                    <a:pt x="466" y="47"/>
                  </a:lnTo>
                  <a:lnTo>
                    <a:pt x="471" y="47"/>
                  </a:lnTo>
                  <a:lnTo>
                    <a:pt x="477" y="47"/>
                  </a:lnTo>
                  <a:lnTo>
                    <a:pt x="484" y="47"/>
                  </a:lnTo>
                  <a:close/>
                </a:path>
              </a:pathLst>
            </a:custGeom>
            <a:solidFill>
              <a:schemeClr val="accent4">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0" name="Freeform 72">
              <a:extLst>
                <a:ext uri="{FF2B5EF4-FFF2-40B4-BE49-F238E27FC236}">
                  <a16:creationId xmlns:a16="http://schemas.microsoft.com/office/drawing/2014/main" id="{43DE8842-513D-E2A1-9144-7DD8B0E62B40}"/>
                </a:ext>
              </a:extLst>
            </p:cNvPr>
            <p:cNvSpPr>
              <a:spLocks/>
            </p:cNvSpPr>
            <p:nvPr/>
          </p:nvSpPr>
          <p:spPr bwMode="auto">
            <a:xfrm>
              <a:off x="6597650" y="4795838"/>
              <a:ext cx="1112837" cy="863600"/>
            </a:xfrm>
            <a:custGeom>
              <a:avLst/>
              <a:gdLst>
                <a:gd name="T0" fmla="*/ 536 w 701"/>
                <a:gd name="T1" fmla="*/ 47 h 544"/>
                <a:gd name="T2" fmla="*/ 572 w 701"/>
                <a:gd name="T3" fmla="*/ 47 h 544"/>
                <a:gd name="T4" fmla="*/ 583 w 701"/>
                <a:gd name="T5" fmla="*/ 18 h 544"/>
                <a:gd name="T6" fmla="*/ 601 w 701"/>
                <a:gd name="T7" fmla="*/ 6 h 544"/>
                <a:gd name="T8" fmla="*/ 613 w 701"/>
                <a:gd name="T9" fmla="*/ 6 h 544"/>
                <a:gd name="T10" fmla="*/ 624 w 701"/>
                <a:gd name="T11" fmla="*/ 24 h 544"/>
                <a:gd name="T12" fmla="*/ 624 w 701"/>
                <a:gd name="T13" fmla="*/ 54 h 544"/>
                <a:gd name="T14" fmla="*/ 642 w 701"/>
                <a:gd name="T15" fmla="*/ 77 h 544"/>
                <a:gd name="T16" fmla="*/ 654 w 701"/>
                <a:gd name="T17" fmla="*/ 95 h 544"/>
                <a:gd name="T18" fmla="*/ 665 w 701"/>
                <a:gd name="T19" fmla="*/ 124 h 544"/>
                <a:gd name="T20" fmla="*/ 672 w 701"/>
                <a:gd name="T21" fmla="*/ 160 h 544"/>
                <a:gd name="T22" fmla="*/ 665 w 701"/>
                <a:gd name="T23" fmla="*/ 190 h 544"/>
                <a:gd name="T24" fmla="*/ 660 w 701"/>
                <a:gd name="T25" fmla="*/ 225 h 544"/>
                <a:gd name="T26" fmla="*/ 654 w 701"/>
                <a:gd name="T27" fmla="*/ 260 h 544"/>
                <a:gd name="T28" fmla="*/ 642 w 701"/>
                <a:gd name="T29" fmla="*/ 290 h 544"/>
                <a:gd name="T30" fmla="*/ 649 w 701"/>
                <a:gd name="T31" fmla="*/ 325 h 544"/>
                <a:gd name="T32" fmla="*/ 631 w 701"/>
                <a:gd name="T33" fmla="*/ 349 h 544"/>
                <a:gd name="T34" fmla="*/ 636 w 701"/>
                <a:gd name="T35" fmla="*/ 373 h 544"/>
                <a:gd name="T36" fmla="*/ 636 w 701"/>
                <a:gd name="T37" fmla="*/ 402 h 544"/>
                <a:gd name="T38" fmla="*/ 654 w 701"/>
                <a:gd name="T39" fmla="*/ 426 h 544"/>
                <a:gd name="T40" fmla="*/ 672 w 701"/>
                <a:gd name="T41" fmla="*/ 455 h 544"/>
                <a:gd name="T42" fmla="*/ 683 w 701"/>
                <a:gd name="T43" fmla="*/ 491 h 544"/>
                <a:gd name="T44" fmla="*/ 696 w 701"/>
                <a:gd name="T45" fmla="*/ 520 h 544"/>
                <a:gd name="T46" fmla="*/ 678 w 701"/>
                <a:gd name="T47" fmla="*/ 538 h 544"/>
                <a:gd name="T48" fmla="*/ 636 w 701"/>
                <a:gd name="T49" fmla="*/ 538 h 544"/>
                <a:gd name="T50" fmla="*/ 595 w 701"/>
                <a:gd name="T51" fmla="*/ 538 h 544"/>
                <a:gd name="T52" fmla="*/ 554 w 701"/>
                <a:gd name="T53" fmla="*/ 538 h 544"/>
                <a:gd name="T54" fmla="*/ 513 w 701"/>
                <a:gd name="T55" fmla="*/ 538 h 544"/>
                <a:gd name="T56" fmla="*/ 471 w 701"/>
                <a:gd name="T57" fmla="*/ 538 h 544"/>
                <a:gd name="T58" fmla="*/ 430 w 701"/>
                <a:gd name="T59" fmla="*/ 538 h 544"/>
                <a:gd name="T60" fmla="*/ 395 w 701"/>
                <a:gd name="T61" fmla="*/ 544 h 544"/>
                <a:gd name="T62" fmla="*/ 348 w 701"/>
                <a:gd name="T63" fmla="*/ 544 h 544"/>
                <a:gd name="T64" fmla="*/ 306 w 701"/>
                <a:gd name="T65" fmla="*/ 544 h 544"/>
                <a:gd name="T66" fmla="*/ 260 w 701"/>
                <a:gd name="T67" fmla="*/ 544 h 544"/>
                <a:gd name="T68" fmla="*/ 212 w 701"/>
                <a:gd name="T69" fmla="*/ 544 h 544"/>
                <a:gd name="T70" fmla="*/ 170 w 701"/>
                <a:gd name="T71" fmla="*/ 544 h 544"/>
                <a:gd name="T72" fmla="*/ 129 w 701"/>
                <a:gd name="T73" fmla="*/ 544 h 544"/>
                <a:gd name="T74" fmla="*/ 82 w 701"/>
                <a:gd name="T75" fmla="*/ 544 h 544"/>
                <a:gd name="T76" fmla="*/ 35 w 701"/>
                <a:gd name="T77" fmla="*/ 544 h 544"/>
                <a:gd name="T78" fmla="*/ 5 w 701"/>
                <a:gd name="T79" fmla="*/ 532 h 544"/>
                <a:gd name="T80" fmla="*/ 5 w 701"/>
                <a:gd name="T81" fmla="*/ 485 h 544"/>
                <a:gd name="T82" fmla="*/ 0 w 701"/>
                <a:gd name="T83" fmla="*/ 443 h 544"/>
                <a:gd name="T84" fmla="*/ 18 w 701"/>
                <a:gd name="T85" fmla="*/ 408 h 544"/>
                <a:gd name="T86" fmla="*/ 47 w 701"/>
                <a:gd name="T87" fmla="*/ 408 h 544"/>
                <a:gd name="T88" fmla="*/ 82 w 701"/>
                <a:gd name="T89" fmla="*/ 402 h 544"/>
                <a:gd name="T90" fmla="*/ 129 w 701"/>
                <a:gd name="T91" fmla="*/ 402 h 544"/>
                <a:gd name="T92" fmla="*/ 170 w 701"/>
                <a:gd name="T93" fmla="*/ 402 h 544"/>
                <a:gd name="T94" fmla="*/ 218 w 701"/>
                <a:gd name="T95" fmla="*/ 402 h 544"/>
                <a:gd name="T96" fmla="*/ 235 w 701"/>
                <a:gd name="T97" fmla="*/ 367 h 544"/>
                <a:gd name="T98" fmla="*/ 235 w 701"/>
                <a:gd name="T99" fmla="*/ 319 h 544"/>
                <a:gd name="T100" fmla="*/ 235 w 701"/>
                <a:gd name="T101" fmla="*/ 278 h 544"/>
                <a:gd name="T102" fmla="*/ 235 w 701"/>
                <a:gd name="T103" fmla="*/ 237 h 544"/>
                <a:gd name="T104" fmla="*/ 235 w 701"/>
                <a:gd name="T105" fmla="*/ 190 h 544"/>
                <a:gd name="T106" fmla="*/ 235 w 701"/>
                <a:gd name="T107" fmla="*/ 131 h 544"/>
                <a:gd name="T108" fmla="*/ 253 w 701"/>
                <a:gd name="T109" fmla="*/ 106 h 544"/>
                <a:gd name="T110" fmla="*/ 294 w 701"/>
                <a:gd name="T111" fmla="*/ 106 h 544"/>
                <a:gd name="T112" fmla="*/ 335 w 701"/>
                <a:gd name="T113" fmla="*/ 113 h 544"/>
                <a:gd name="T114" fmla="*/ 377 w 701"/>
                <a:gd name="T115" fmla="*/ 106 h 544"/>
                <a:gd name="T116" fmla="*/ 418 w 701"/>
                <a:gd name="T117" fmla="*/ 106 h 544"/>
                <a:gd name="T118" fmla="*/ 454 w 701"/>
                <a:gd name="T119" fmla="*/ 83 h 544"/>
                <a:gd name="T120" fmla="*/ 471 w 701"/>
                <a:gd name="T121" fmla="*/ 47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1" h="544">
                  <a:moveTo>
                    <a:pt x="484" y="47"/>
                  </a:moveTo>
                  <a:lnTo>
                    <a:pt x="495" y="47"/>
                  </a:lnTo>
                  <a:lnTo>
                    <a:pt x="507" y="47"/>
                  </a:lnTo>
                  <a:lnTo>
                    <a:pt x="513" y="47"/>
                  </a:lnTo>
                  <a:lnTo>
                    <a:pt x="518" y="47"/>
                  </a:lnTo>
                  <a:lnTo>
                    <a:pt x="531" y="47"/>
                  </a:lnTo>
                  <a:lnTo>
                    <a:pt x="536" y="47"/>
                  </a:lnTo>
                  <a:lnTo>
                    <a:pt x="542" y="47"/>
                  </a:lnTo>
                  <a:lnTo>
                    <a:pt x="548" y="47"/>
                  </a:lnTo>
                  <a:lnTo>
                    <a:pt x="554" y="47"/>
                  </a:lnTo>
                  <a:lnTo>
                    <a:pt x="559" y="47"/>
                  </a:lnTo>
                  <a:lnTo>
                    <a:pt x="566" y="47"/>
                  </a:lnTo>
                  <a:lnTo>
                    <a:pt x="572" y="54"/>
                  </a:lnTo>
                  <a:lnTo>
                    <a:pt x="572" y="47"/>
                  </a:lnTo>
                  <a:lnTo>
                    <a:pt x="577" y="47"/>
                  </a:lnTo>
                  <a:lnTo>
                    <a:pt x="577" y="42"/>
                  </a:lnTo>
                  <a:lnTo>
                    <a:pt x="577" y="36"/>
                  </a:lnTo>
                  <a:lnTo>
                    <a:pt x="577" y="29"/>
                  </a:lnTo>
                  <a:lnTo>
                    <a:pt x="577" y="24"/>
                  </a:lnTo>
                  <a:lnTo>
                    <a:pt x="583" y="24"/>
                  </a:lnTo>
                  <a:lnTo>
                    <a:pt x="583" y="18"/>
                  </a:lnTo>
                  <a:lnTo>
                    <a:pt x="590" y="18"/>
                  </a:lnTo>
                  <a:lnTo>
                    <a:pt x="595" y="18"/>
                  </a:lnTo>
                  <a:lnTo>
                    <a:pt x="595" y="13"/>
                  </a:lnTo>
                  <a:lnTo>
                    <a:pt x="595" y="18"/>
                  </a:lnTo>
                  <a:lnTo>
                    <a:pt x="595" y="13"/>
                  </a:lnTo>
                  <a:lnTo>
                    <a:pt x="601" y="13"/>
                  </a:lnTo>
                  <a:lnTo>
                    <a:pt x="601" y="6"/>
                  </a:lnTo>
                  <a:lnTo>
                    <a:pt x="608" y="6"/>
                  </a:lnTo>
                  <a:lnTo>
                    <a:pt x="608" y="0"/>
                  </a:lnTo>
                  <a:lnTo>
                    <a:pt x="613" y="0"/>
                  </a:lnTo>
                  <a:lnTo>
                    <a:pt x="619" y="6"/>
                  </a:lnTo>
                  <a:lnTo>
                    <a:pt x="613" y="6"/>
                  </a:lnTo>
                  <a:lnTo>
                    <a:pt x="619" y="6"/>
                  </a:lnTo>
                  <a:lnTo>
                    <a:pt x="613" y="6"/>
                  </a:lnTo>
                  <a:lnTo>
                    <a:pt x="619" y="6"/>
                  </a:lnTo>
                  <a:lnTo>
                    <a:pt x="624" y="6"/>
                  </a:lnTo>
                  <a:lnTo>
                    <a:pt x="619" y="6"/>
                  </a:lnTo>
                  <a:lnTo>
                    <a:pt x="624" y="6"/>
                  </a:lnTo>
                  <a:lnTo>
                    <a:pt x="624" y="13"/>
                  </a:lnTo>
                  <a:lnTo>
                    <a:pt x="624" y="18"/>
                  </a:lnTo>
                  <a:lnTo>
                    <a:pt x="624" y="24"/>
                  </a:lnTo>
                  <a:lnTo>
                    <a:pt x="631" y="24"/>
                  </a:lnTo>
                  <a:lnTo>
                    <a:pt x="631" y="29"/>
                  </a:lnTo>
                  <a:lnTo>
                    <a:pt x="631" y="36"/>
                  </a:lnTo>
                  <a:lnTo>
                    <a:pt x="624" y="36"/>
                  </a:lnTo>
                  <a:lnTo>
                    <a:pt x="624" y="42"/>
                  </a:lnTo>
                  <a:lnTo>
                    <a:pt x="624" y="47"/>
                  </a:lnTo>
                  <a:lnTo>
                    <a:pt x="624" y="54"/>
                  </a:lnTo>
                  <a:lnTo>
                    <a:pt x="624" y="60"/>
                  </a:lnTo>
                  <a:lnTo>
                    <a:pt x="631" y="60"/>
                  </a:lnTo>
                  <a:lnTo>
                    <a:pt x="631" y="65"/>
                  </a:lnTo>
                  <a:lnTo>
                    <a:pt x="636" y="65"/>
                  </a:lnTo>
                  <a:lnTo>
                    <a:pt x="636" y="72"/>
                  </a:lnTo>
                  <a:lnTo>
                    <a:pt x="642" y="72"/>
                  </a:lnTo>
                  <a:lnTo>
                    <a:pt x="642" y="77"/>
                  </a:lnTo>
                  <a:lnTo>
                    <a:pt x="642" y="83"/>
                  </a:lnTo>
                  <a:lnTo>
                    <a:pt x="649" y="83"/>
                  </a:lnTo>
                  <a:lnTo>
                    <a:pt x="654" y="83"/>
                  </a:lnTo>
                  <a:lnTo>
                    <a:pt x="654" y="89"/>
                  </a:lnTo>
                  <a:lnTo>
                    <a:pt x="649" y="89"/>
                  </a:lnTo>
                  <a:lnTo>
                    <a:pt x="649" y="95"/>
                  </a:lnTo>
                  <a:lnTo>
                    <a:pt x="654" y="95"/>
                  </a:lnTo>
                  <a:lnTo>
                    <a:pt x="654" y="101"/>
                  </a:lnTo>
                  <a:lnTo>
                    <a:pt x="660" y="101"/>
                  </a:lnTo>
                  <a:lnTo>
                    <a:pt x="660" y="106"/>
                  </a:lnTo>
                  <a:lnTo>
                    <a:pt x="665" y="106"/>
                  </a:lnTo>
                  <a:lnTo>
                    <a:pt x="665" y="113"/>
                  </a:lnTo>
                  <a:lnTo>
                    <a:pt x="665" y="119"/>
                  </a:lnTo>
                  <a:lnTo>
                    <a:pt x="665" y="124"/>
                  </a:lnTo>
                  <a:lnTo>
                    <a:pt x="665" y="131"/>
                  </a:lnTo>
                  <a:lnTo>
                    <a:pt x="665" y="136"/>
                  </a:lnTo>
                  <a:lnTo>
                    <a:pt x="665" y="142"/>
                  </a:lnTo>
                  <a:lnTo>
                    <a:pt x="665" y="148"/>
                  </a:lnTo>
                  <a:lnTo>
                    <a:pt x="665" y="154"/>
                  </a:lnTo>
                  <a:lnTo>
                    <a:pt x="672" y="154"/>
                  </a:lnTo>
                  <a:lnTo>
                    <a:pt x="672" y="160"/>
                  </a:lnTo>
                  <a:lnTo>
                    <a:pt x="678" y="160"/>
                  </a:lnTo>
                  <a:lnTo>
                    <a:pt x="678" y="165"/>
                  </a:lnTo>
                  <a:lnTo>
                    <a:pt x="672" y="165"/>
                  </a:lnTo>
                  <a:lnTo>
                    <a:pt x="672" y="172"/>
                  </a:lnTo>
                  <a:lnTo>
                    <a:pt x="672" y="178"/>
                  </a:lnTo>
                  <a:lnTo>
                    <a:pt x="672" y="183"/>
                  </a:lnTo>
                  <a:lnTo>
                    <a:pt x="665" y="190"/>
                  </a:lnTo>
                  <a:lnTo>
                    <a:pt x="665" y="196"/>
                  </a:lnTo>
                  <a:lnTo>
                    <a:pt x="665" y="201"/>
                  </a:lnTo>
                  <a:lnTo>
                    <a:pt x="660" y="201"/>
                  </a:lnTo>
                  <a:lnTo>
                    <a:pt x="660" y="207"/>
                  </a:lnTo>
                  <a:lnTo>
                    <a:pt x="660" y="213"/>
                  </a:lnTo>
                  <a:lnTo>
                    <a:pt x="660" y="219"/>
                  </a:lnTo>
                  <a:lnTo>
                    <a:pt x="660" y="225"/>
                  </a:lnTo>
                  <a:lnTo>
                    <a:pt x="660" y="231"/>
                  </a:lnTo>
                  <a:lnTo>
                    <a:pt x="660" y="237"/>
                  </a:lnTo>
                  <a:lnTo>
                    <a:pt x="660" y="242"/>
                  </a:lnTo>
                  <a:lnTo>
                    <a:pt x="654" y="242"/>
                  </a:lnTo>
                  <a:lnTo>
                    <a:pt x="654" y="249"/>
                  </a:lnTo>
                  <a:lnTo>
                    <a:pt x="654" y="255"/>
                  </a:lnTo>
                  <a:lnTo>
                    <a:pt x="654" y="260"/>
                  </a:lnTo>
                  <a:lnTo>
                    <a:pt x="654" y="266"/>
                  </a:lnTo>
                  <a:lnTo>
                    <a:pt x="654" y="272"/>
                  </a:lnTo>
                  <a:lnTo>
                    <a:pt x="649" y="272"/>
                  </a:lnTo>
                  <a:lnTo>
                    <a:pt x="649" y="278"/>
                  </a:lnTo>
                  <a:lnTo>
                    <a:pt x="649" y="284"/>
                  </a:lnTo>
                  <a:lnTo>
                    <a:pt x="642" y="284"/>
                  </a:lnTo>
                  <a:lnTo>
                    <a:pt x="642" y="290"/>
                  </a:lnTo>
                  <a:lnTo>
                    <a:pt x="649" y="290"/>
                  </a:lnTo>
                  <a:lnTo>
                    <a:pt x="649" y="296"/>
                  </a:lnTo>
                  <a:lnTo>
                    <a:pt x="649" y="301"/>
                  </a:lnTo>
                  <a:lnTo>
                    <a:pt x="649" y="308"/>
                  </a:lnTo>
                  <a:lnTo>
                    <a:pt x="649" y="314"/>
                  </a:lnTo>
                  <a:lnTo>
                    <a:pt x="649" y="319"/>
                  </a:lnTo>
                  <a:lnTo>
                    <a:pt x="649" y="325"/>
                  </a:lnTo>
                  <a:lnTo>
                    <a:pt x="649" y="332"/>
                  </a:lnTo>
                  <a:lnTo>
                    <a:pt x="649" y="337"/>
                  </a:lnTo>
                  <a:lnTo>
                    <a:pt x="642" y="337"/>
                  </a:lnTo>
                  <a:lnTo>
                    <a:pt x="642" y="343"/>
                  </a:lnTo>
                  <a:lnTo>
                    <a:pt x="636" y="343"/>
                  </a:lnTo>
                  <a:lnTo>
                    <a:pt x="631" y="343"/>
                  </a:lnTo>
                  <a:lnTo>
                    <a:pt x="631" y="349"/>
                  </a:lnTo>
                  <a:lnTo>
                    <a:pt x="636" y="349"/>
                  </a:lnTo>
                  <a:lnTo>
                    <a:pt x="636" y="355"/>
                  </a:lnTo>
                  <a:lnTo>
                    <a:pt x="631" y="355"/>
                  </a:lnTo>
                  <a:lnTo>
                    <a:pt x="631" y="361"/>
                  </a:lnTo>
                  <a:lnTo>
                    <a:pt x="636" y="361"/>
                  </a:lnTo>
                  <a:lnTo>
                    <a:pt x="636" y="367"/>
                  </a:lnTo>
                  <a:lnTo>
                    <a:pt x="636" y="373"/>
                  </a:lnTo>
                  <a:lnTo>
                    <a:pt x="642" y="373"/>
                  </a:lnTo>
                  <a:lnTo>
                    <a:pt x="642" y="378"/>
                  </a:lnTo>
                  <a:lnTo>
                    <a:pt x="642" y="384"/>
                  </a:lnTo>
                  <a:lnTo>
                    <a:pt x="642" y="391"/>
                  </a:lnTo>
                  <a:lnTo>
                    <a:pt x="642" y="396"/>
                  </a:lnTo>
                  <a:lnTo>
                    <a:pt x="636" y="396"/>
                  </a:lnTo>
                  <a:lnTo>
                    <a:pt x="636" y="402"/>
                  </a:lnTo>
                  <a:lnTo>
                    <a:pt x="636" y="408"/>
                  </a:lnTo>
                  <a:lnTo>
                    <a:pt x="642" y="408"/>
                  </a:lnTo>
                  <a:lnTo>
                    <a:pt x="642" y="414"/>
                  </a:lnTo>
                  <a:lnTo>
                    <a:pt x="642" y="420"/>
                  </a:lnTo>
                  <a:lnTo>
                    <a:pt x="642" y="426"/>
                  </a:lnTo>
                  <a:lnTo>
                    <a:pt x="649" y="426"/>
                  </a:lnTo>
                  <a:lnTo>
                    <a:pt x="654" y="426"/>
                  </a:lnTo>
                  <a:lnTo>
                    <a:pt x="654" y="432"/>
                  </a:lnTo>
                  <a:lnTo>
                    <a:pt x="660" y="437"/>
                  </a:lnTo>
                  <a:lnTo>
                    <a:pt x="660" y="443"/>
                  </a:lnTo>
                  <a:lnTo>
                    <a:pt x="665" y="443"/>
                  </a:lnTo>
                  <a:lnTo>
                    <a:pt x="665" y="450"/>
                  </a:lnTo>
                  <a:lnTo>
                    <a:pt x="665" y="455"/>
                  </a:lnTo>
                  <a:lnTo>
                    <a:pt x="672" y="455"/>
                  </a:lnTo>
                  <a:lnTo>
                    <a:pt x="672" y="461"/>
                  </a:lnTo>
                  <a:lnTo>
                    <a:pt x="678" y="461"/>
                  </a:lnTo>
                  <a:lnTo>
                    <a:pt x="678" y="468"/>
                  </a:lnTo>
                  <a:lnTo>
                    <a:pt x="683" y="473"/>
                  </a:lnTo>
                  <a:lnTo>
                    <a:pt x="683" y="479"/>
                  </a:lnTo>
                  <a:lnTo>
                    <a:pt x="683" y="485"/>
                  </a:lnTo>
                  <a:lnTo>
                    <a:pt x="683" y="491"/>
                  </a:lnTo>
                  <a:lnTo>
                    <a:pt x="690" y="491"/>
                  </a:lnTo>
                  <a:lnTo>
                    <a:pt x="690" y="496"/>
                  </a:lnTo>
                  <a:lnTo>
                    <a:pt x="690" y="502"/>
                  </a:lnTo>
                  <a:lnTo>
                    <a:pt x="696" y="502"/>
                  </a:lnTo>
                  <a:lnTo>
                    <a:pt x="696" y="509"/>
                  </a:lnTo>
                  <a:lnTo>
                    <a:pt x="696" y="514"/>
                  </a:lnTo>
                  <a:lnTo>
                    <a:pt x="696" y="520"/>
                  </a:lnTo>
                  <a:lnTo>
                    <a:pt x="696" y="527"/>
                  </a:lnTo>
                  <a:lnTo>
                    <a:pt x="701" y="527"/>
                  </a:lnTo>
                  <a:lnTo>
                    <a:pt x="701" y="532"/>
                  </a:lnTo>
                  <a:lnTo>
                    <a:pt x="696" y="538"/>
                  </a:lnTo>
                  <a:lnTo>
                    <a:pt x="690" y="538"/>
                  </a:lnTo>
                  <a:lnTo>
                    <a:pt x="683" y="538"/>
                  </a:lnTo>
                  <a:lnTo>
                    <a:pt x="678" y="538"/>
                  </a:lnTo>
                  <a:lnTo>
                    <a:pt x="672" y="538"/>
                  </a:lnTo>
                  <a:lnTo>
                    <a:pt x="665" y="538"/>
                  </a:lnTo>
                  <a:lnTo>
                    <a:pt x="660" y="538"/>
                  </a:lnTo>
                  <a:lnTo>
                    <a:pt x="654" y="538"/>
                  </a:lnTo>
                  <a:lnTo>
                    <a:pt x="649" y="538"/>
                  </a:lnTo>
                  <a:lnTo>
                    <a:pt x="642" y="538"/>
                  </a:lnTo>
                  <a:lnTo>
                    <a:pt x="636" y="538"/>
                  </a:lnTo>
                  <a:lnTo>
                    <a:pt x="631" y="538"/>
                  </a:lnTo>
                  <a:lnTo>
                    <a:pt x="624" y="538"/>
                  </a:lnTo>
                  <a:lnTo>
                    <a:pt x="619" y="538"/>
                  </a:lnTo>
                  <a:lnTo>
                    <a:pt x="613" y="538"/>
                  </a:lnTo>
                  <a:lnTo>
                    <a:pt x="608" y="538"/>
                  </a:lnTo>
                  <a:lnTo>
                    <a:pt x="601" y="538"/>
                  </a:lnTo>
                  <a:lnTo>
                    <a:pt x="595" y="538"/>
                  </a:lnTo>
                  <a:lnTo>
                    <a:pt x="590" y="538"/>
                  </a:lnTo>
                  <a:lnTo>
                    <a:pt x="583" y="538"/>
                  </a:lnTo>
                  <a:lnTo>
                    <a:pt x="577" y="538"/>
                  </a:lnTo>
                  <a:lnTo>
                    <a:pt x="572" y="538"/>
                  </a:lnTo>
                  <a:lnTo>
                    <a:pt x="566" y="538"/>
                  </a:lnTo>
                  <a:lnTo>
                    <a:pt x="559" y="538"/>
                  </a:lnTo>
                  <a:lnTo>
                    <a:pt x="554" y="538"/>
                  </a:lnTo>
                  <a:lnTo>
                    <a:pt x="548" y="538"/>
                  </a:lnTo>
                  <a:lnTo>
                    <a:pt x="542" y="538"/>
                  </a:lnTo>
                  <a:lnTo>
                    <a:pt x="536" y="538"/>
                  </a:lnTo>
                  <a:lnTo>
                    <a:pt x="531" y="538"/>
                  </a:lnTo>
                  <a:lnTo>
                    <a:pt x="525" y="538"/>
                  </a:lnTo>
                  <a:lnTo>
                    <a:pt x="518" y="538"/>
                  </a:lnTo>
                  <a:lnTo>
                    <a:pt x="513" y="538"/>
                  </a:lnTo>
                  <a:lnTo>
                    <a:pt x="507" y="538"/>
                  </a:lnTo>
                  <a:lnTo>
                    <a:pt x="500" y="538"/>
                  </a:lnTo>
                  <a:lnTo>
                    <a:pt x="495" y="538"/>
                  </a:lnTo>
                  <a:lnTo>
                    <a:pt x="489" y="538"/>
                  </a:lnTo>
                  <a:lnTo>
                    <a:pt x="484" y="538"/>
                  </a:lnTo>
                  <a:lnTo>
                    <a:pt x="477" y="538"/>
                  </a:lnTo>
                  <a:lnTo>
                    <a:pt x="471" y="538"/>
                  </a:lnTo>
                  <a:lnTo>
                    <a:pt x="466" y="538"/>
                  </a:lnTo>
                  <a:lnTo>
                    <a:pt x="459" y="538"/>
                  </a:lnTo>
                  <a:lnTo>
                    <a:pt x="454" y="538"/>
                  </a:lnTo>
                  <a:lnTo>
                    <a:pt x="448" y="538"/>
                  </a:lnTo>
                  <a:lnTo>
                    <a:pt x="442" y="538"/>
                  </a:lnTo>
                  <a:lnTo>
                    <a:pt x="436" y="538"/>
                  </a:lnTo>
                  <a:lnTo>
                    <a:pt x="430" y="538"/>
                  </a:lnTo>
                  <a:lnTo>
                    <a:pt x="425" y="538"/>
                  </a:lnTo>
                  <a:lnTo>
                    <a:pt x="425" y="544"/>
                  </a:lnTo>
                  <a:lnTo>
                    <a:pt x="418" y="544"/>
                  </a:lnTo>
                  <a:lnTo>
                    <a:pt x="412" y="544"/>
                  </a:lnTo>
                  <a:lnTo>
                    <a:pt x="407" y="544"/>
                  </a:lnTo>
                  <a:lnTo>
                    <a:pt x="401" y="544"/>
                  </a:lnTo>
                  <a:lnTo>
                    <a:pt x="395" y="544"/>
                  </a:lnTo>
                  <a:lnTo>
                    <a:pt x="389" y="544"/>
                  </a:lnTo>
                  <a:lnTo>
                    <a:pt x="383" y="544"/>
                  </a:lnTo>
                  <a:lnTo>
                    <a:pt x="377" y="544"/>
                  </a:lnTo>
                  <a:lnTo>
                    <a:pt x="371" y="544"/>
                  </a:lnTo>
                  <a:lnTo>
                    <a:pt x="366" y="544"/>
                  </a:lnTo>
                  <a:lnTo>
                    <a:pt x="360" y="544"/>
                  </a:lnTo>
                  <a:lnTo>
                    <a:pt x="348" y="544"/>
                  </a:lnTo>
                  <a:lnTo>
                    <a:pt x="342" y="544"/>
                  </a:lnTo>
                  <a:lnTo>
                    <a:pt x="335" y="544"/>
                  </a:lnTo>
                  <a:lnTo>
                    <a:pt x="330" y="544"/>
                  </a:lnTo>
                  <a:lnTo>
                    <a:pt x="324" y="544"/>
                  </a:lnTo>
                  <a:lnTo>
                    <a:pt x="318" y="544"/>
                  </a:lnTo>
                  <a:lnTo>
                    <a:pt x="312" y="544"/>
                  </a:lnTo>
                  <a:lnTo>
                    <a:pt x="306" y="544"/>
                  </a:lnTo>
                  <a:lnTo>
                    <a:pt x="301" y="544"/>
                  </a:lnTo>
                  <a:lnTo>
                    <a:pt x="294" y="544"/>
                  </a:lnTo>
                  <a:lnTo>
                    <a:pt x="283" y="544"/>
                  </a:lnTo>
                  <a:lnTo>
                    <a:pt x="276" y="544"/>
                  </a:lnTo>
                  <a:lnTo>
                    <a:pt x="271" y="544"/>
                  </a:lnTo>
                  <a:lnTo>
                    <a:pt x="265" y="544"/>
                  </a:lnTo>
                  <a:lnTo>
                    <a:pt x="260" y="544"/>
                  </a:lnTo>
                  <a:lnTo>
                    <a:pt x="253" y="544"/>
                  </a:lnTo>
                  <a:lnTo>
                    <a:pt x="247" y="544"/>
                  </a:lnTo>
                  <a:lnTo>
                    <a:pt x="242" y="544"/>
                  </a:lnTo>
                  <a:lnTo>
                    <a:pt x="230" y="544"/>
                  </a:lnTo>
                  <a:lnTo>
                    <a:pt x="224" y="544"/>
                  </a:lnTo>
                  <a:lnTo>
                    <a:pt x="218" y="544"/>
                  </a:lnTo>
                  <a:lnTo>
                    <a:pt x="212" y="544"/>
                  </a:lnTo>
                  <a:lnTo>
                    <a:pt x="206" y="544"/>
                  </a:lnTo>
                  <a:lnTo>
                    <a:pt x="200" y="544"/>
                  </a:lnTo>
                  <a:lnTo>
                    <a:pt x="194" y="544"/>
                  </a:lnTo>
                  <a:lnTo>
                    <a:pt x="188" y="544"/>
                  </a:lnTo>
                  <a:lnTo>
                    <a:pt x="183" y="544"/>
                  </a:lnTo>
                  <a:lnTo>
                    <a:pt x="177" y="544"/>
                  </a:lnTo>
                  <a:lnTo>
                    <a:pt x="170" y="544"/>
                  </a:lnTo>
                  <a:lnTo>
                    <a:pt x="165" y="544"/>
                  </a:lnTo>
                  <a:lnTo>
                    <a:pt x="159" y="544"/>
                  </a:lnTo>
                  <a:lnTo>
                    <a:pt x="153" y="544"/>
                  </a:lnTo>
                  <a:lnTo>
                    <a:pt x="147" y="544"/>
                  </a:lnTo>
                  <a:lnTo>
                    <a:pt x="141" y="544"/>
                  </a:lnTo>
                  <a:lnTo>
                    <a:pt x="136" y="544"/>
                  </a:lnTo>
                  <a:lnTo>
                    <a:pt x="129" y="544"/>
                  </a:lnTo>
                  <a:lnTo>
                    <a:pt x="124" y="544"/>
                  </a:lnTo>
                  <a:lnTo>
                    <a:pt x="118" y="544"/>
                  </a:lnTo>
                  <a:lnTo>
                    <a:pt x="111" y="544"/>
                  </a:lnTo>
                  <a:lnTo>
                    <a:pt x="106" y="544"/>
                  </a:lnTo>
                  <a:lnTo>
                    <a:pt x="100" y="544"/>
                  </a:lnTo>
                  <a:lnTo>
                    <a:pt x="95" y="544"/>
                  </a:lnTo>
                  <a:lnTo>
                    <a:pt x="82" y="544"/>
                  </a:lnTo>
                  <a:lnTo>
                    <a:pt x="77" y="544"/>
                  </a:lnTo>
                  <a:lnTo>
                    <a:pt x="70" y="544"/>
                  </a:lnTo>
                  <a:lnTo>
                    <a:pt x="64" y="544"/>
                  </a:lnTo>
                  <a:lnTo>
                    <a:pt x="53" y="544"/>
                  </a:lnTo>
                  <a:lnTo>
                    <a:pt x="47" y="544"/>
                  </a:lnTo>
                  <a:lnTo>
                    <a:pt x="41" y="544"/>
                  </a:lnTo>
                  <a:lnTo>
                    <a:pt x="35" y="544"/>
                  </a:lnTo>
                  <a:lnTo>
                    <a:pt x="29" y="544"/>
                  </a:lnTo>
                  <a:lnTo>
                    <a:pt x="23" y="544"/>
                  </a:lnTo>
                  <a:lnTo>
                    <a:pt x="18" y="544"/>
                  </a:lnTo>
                  <a:lnTo>
                    <a:pt x="12" y="544"/>
                  </a:lnTo>
                  <a:lnTo>
                    <a:pt x="5" y="544"/>
                  </a:lnTo>
                  <a:lnTo>
                    <a:pt x="5" y="538"/>
                  </a:lnTo>
                  <a:lnTo>
                    <a:pt x="5" y="532"/>
                  </a:lnTo>
                  <a:lnTo>
                    <a:pt x="5" y="527"/>
                  </a:lnTo>
                  <a:lnTo>
                    <a:pt x="5" y="520"/>
                  </a:lnTo>
                  <a:lnTo>
                    <a:pt x="5" y="514"/>
                  </a:lnTo>
                  <a:lnTo>
                    <a:pt x="5" y="509"/>
                  </a:lnTo>
                  <a:lnTo>
                    <a:pt x="5" y="496"/>
                  </a:lnTo>
                  <a:lnTo>
                    <a:pt x="5" y="491"/>
                  </a:lnTo>
                  <a:lnTo>
                    <a:pt x="5" y="485"/>
                  </a:lnTo>
                  <a:lnTo>
                    <a:pt x="5" y="479"/>
                  </a:lnTo>
                  <a:lnTo>
                    <a:pt x="5" y="473"/>
                  </a:lnTo>
                  <a:lnTo>
                    <a:pt x="5" y="468"/>
                  </a:lnTo>
                  <a:lnTo>
                    <a:pt x="0" y="461"/>
                  </a:lnTo>
                  <a:lnTo>
                    <a:pt x="0" y="455"/>
                  </a:lnTo>
                  <a:lnTo>
                    <a:pt x="0" y="450"/>
                  </a:lnTo>
                  <a:lnTo>
                    <a:pt x="0" y="443"/>
                  </a:lnTo>
                  <a:lnTo>
                    <a:pt x="0" y="432"/>
                  </a:lnTo>
                  <a:lnTo>
                    <a:pt x="0" y="426"/>
                  </a:lnTo>
                  <a:lnTo>
                    <a:pt x="0" y="420"/>
                  </a:lnTo>
                  <a:lnTo>
                    <a:pt x="0" y="414"/>
                  </a:lnTo>
                  <a:lnTo>
                    <a:pt x="0" y="408"/>
                  </a:lnTo>
                  <a:lnTo>
                    <a:pt x="5" y="408"/>
                  </a:lnTo>
                  <a:lnTo>
                    <a:pt x="18" y="408"/>
                  </a:lnTo>
                  <a:lnTo>
                    <a:pt x="23" y="408"/>
                  </a:lnTo>
                  <a:lnTo>
                    <a:pt x="29" y="408"/>
                  </a:lnTo>
                  <a:lnTo>
                    <a:pt x="35" y="408"/>
                  </a:lnTo>
                  <a:lnTo>
                    <a:pt x="41" y="408"/>
                  </a:lnTo>
                  <a:lnTo>
                    <a:pt x="41" y="414"/>
                  </a:lnTo>
                  <a:lnTo>
                    <a:pt x="47" y="414"/>
                  </a:lnTo>
                  <a:lnTo>
                    <a:pt x="47" y="408"/>
                  </a:lnTo>
                  <a:lnTo>
                    <a:pt x="47" y="402"/>
                  </a:lnTo>
                  <a:lnTo>
                    <a:pt x="53" y="402"/>
                  </a:lnTo>
                  <a:lnTo>
                    <a:pt x="59" y="402"/>
                  </a:lnTo>
                  <a:lnTo>
                    <a:pt x="64" y="402"/>
                  </a:lnTo>
                  <a:lnTo>
                    <a:pt x="70" y="402"/>
                  </a:lnTo>
                  <a:lnTo>
                    <a:pt x="77" y="402"/>
                  </a:lnTo>
                  <a:lnTo>
                    <a:pt x="82" y="402"/>
                  </a:lnTo>
                  <a:lnTo>
                    <a:pt x="88" y="402"/>
                  </a:lnTo>
                  <a:lnTo>
                    <a:pt x="95" y="402"/>
                  </a:lnTo>
                  <a:lnTo>
                    <a:pt x="100" y="402"/>
                  </a:lnTo>
                  <a:lnTo>
                    <a:pt x="106" y="402"/>
                  </a:lnTo>
                  <a:lnTo>
                    <a:pt x="118" y="402"/>
                  </a:lnTo>
                  <a:lnTo>
                    <a:pt x="124" y="402"/>
                  </a:lnTo>
                  <a:lnTo>
                    <a:pt x="129" y="402"/>
                  </a:lnTo>
                  <a:lnTo>
                    <a:pt x="136" y="402"/>
                  </a:lnTo>
                  <a:lnTo>
                    <a:pt x="141" y="402"/>
                  </a:lnTo>
                  <a:lnTo>
                    <a:pt x="147" y="402"/>
                  </a:lnTo>
                  <a:lnTo>
                    <a:pt x="153" y="402"/>
                  </a:lnTo>
                  <a:lnTo>
                    <a:pt x="159" y="402"/>
                  </a:lnTo>
                  <a:lnTo>
                    <a:pt x="165" y="402"/>
                  </a:lnTo>
                  <a:lnTo>
                    <a:pt x="170" y="402"/>
                  </a:lnTo>
                  <a:lnTo>
                    <a:pt x="177" y="402"/>
                  </a:lnTo>
                  <a:lnTo>
                    <a:pt x="183" y="402"/>
                  </a:lnTo>
                  <a:lnTo>
                    <a:pt x="188" y="402"/>
                  </a:lnTo>
                  <a:lnTo>
                    <a:pt x="194" y="402"/>
                  </a:lnTo>
                  <a:lnTo>
                    <a:pt x="200" y="402"/>
                  </a:lnTo>
                  <a:lnTo>
                    <a:pt x="206" y="402"/>
                  </a:lnTo>
                  <a:lnTo>
                    <a:pt x="218" y="402"/>
                  </a:lnTo>
                  <a:lnTo>
                    <a:pt x="224" y="402"/>
                  </a:lnTo>
                  <a:lnTo>
                    <a:pt x="235" y="402"/>
                  </a:lnTo>
                  <a:lnTo>
                    <a:pt x="235" y="391"/>
                  </a:lnTo>
                  <a:lnTo>
                    <a:pt x="235" y="384"/>
                  </a:lnTo>
                  <a:lnTo>
                    <a:pt x="235" y="378"/>
                  </a:lnTo>
                  <a:lnTo>
                    <a:pt x="235" y="373"/>
                  </a:lnTo>
                  <a:lnTo>
                    <a:pt x="235" y="367"/>
                  </a:lnTo>
                  <a:lnTo>
                    <a:pt x="235" y="361"/>
                  </a:lnTo>
                  <a:lnTo>
                    <a:pt x="235" y="349"/>
                  </a:lnTo>
                  <a:lnTo>
                    <a:pt x="235" y="343"/>
                  </a:lnTo>
                  <a:lnTo>
                    <a:pt x="235" y="337"/>
                  </a:lnTo>
                  <a:lnTo>
                    <a:pt x="235" y="332"/>
                  </a:lnTo>
                  <a:lnTo>
                    <a:pt x="235" y="325"/>
                  </a:lnTo>
                  <a:lnTo>
                    <a:pt x="235" y="319"/>
                  </a:lnTo>
                  <a:lnTo>
                    <a:pt x="235" y="314"/>
                  </a:lnTo>
                  <a:lnTo>
                    <a:pt x="235" y="308"/>
                  </a:lnTo>
                  <a:lnTo>
                    <a:pt x="235" y="301"/>
                  </a:lnTo>
                  <a:lnTo>
                    <a:pt x="235" y="296"/>
                  </a:lnTo>
                  <a:lnTo>
                    <a:pt x="235" y="290"/>
                  </a:lnTo>
                  <a:lnTo>
                    <a:pt x="235" y="284"/>
                  </a:lnTo>
                  <a:lnTo>
                    <a:pt x="235" y="278"/>
                  </a:lnTo>
                  <a:lnTo>
                    <a:pt x="235" y="272"/>
                  </a:lnTo>
                  <a:lnTo>
                    <a:pt x="235" y="266"/>
                  </a:lnTo>
                  <a:lnTo>
                    <a:pt x="235" y="260"/>
                  </a:lnTo>
                  <a:lnTo>
                    <a:pt x="235" y="255"/>
                  </a:lnTo>
                  <a:lnTo>
                    <a:pt x="235" y="249"/>
                  </a:lnTo>
                  <a:lnTo>
                    <a:pt x="235" y="242"/>
                  </a:lnTo>
                  <a:lnTo>
                    <a:pt x="235" y="237"/>
                  </a:lnTo>
                  <a:lnTo>
                    <a:pt x="235" y="231"/>
                  </a:lnTo>
                  <a:lnTo>
                    <a:pt x="235" y="225"/>
                  </a:lnTo>
                  <a:lnTo>
                    <a:pt x="235" y="213"/>
                  </a:lnTo>
                  <a:lnTo>
                    <a:pt x="235" y="207"/>
                  </a:lnTo>
                  <a:lnTo>
                    <a:pt x="235" y="201"/>
                  </a:lnTo>
                  <a:lnTo>
                    <a:pt x="235" y="196"/>
                  </a:lnTo>
                  <a:lnTo>
                    <a:pt x="235" y="190"/>
                  </a:lnTo>
                  <a:lnTo>
                    <a:pt x="235" y="183"/>
                  </a:lnTo>
                  <a:lnTo>
                    <a:pt x="235" y="178"/>
                  </a:lnTo>
                  <a:lnTo>
                    <a:pt x="235" y="165"/>
                  </a:lnTo>
                  <a:lnTo>
                    <a:pt x="235" y="154"/>
                  </a:lnTo>
                  <a:lnTo>
                    <a:pt x="235" y="148"/>
                  </a:lnTo>
                  <a:lnTo>
                    <a:pt x="235" y="136"/>
                  </a:lnTo>
                  <a:lnTo>
                    <a:pt x="235" y="131"/>
                  </a:lnTo>
                  <a:lnTo>
                    <a:pt x="235" y="124"/>
                  </a:lnTo>
                  <a:lnTo>
                    <a:pt x="235" y="119"/>
                  </a:lnTo>
                  <a:lnTo>
                    <a:pt x="235" y="113"/>
                  </a:lnTo>
                  <a:lnTo>
                    <a:pt x="235" y="106"/>
                  </a:lnTo>
                  <a:lnTo>
                    <a:pt x="242" y="106"/>
                  </a:lnTo>
                  <a:lnTo>
                    <a:pt x="247" y="106"/>
                  </a:lnTo>
                  <a:lnTo>
                    <a:pt x="253" y="106"/>
                  </a:lnTo>
                  <a:lnTo>
                    <a:pt x="260" y="106"/>
                  </a:lnTo>
                  <a:lnTo>
                    <a:pt x="265" y="106"/>
                  </a:lnTo>
                  <a:lnTo>
                    <a:pt x="271" y="106"/>
                  </a:lnTo>
                  <a:lnTo>
                    <a:pt x="276" y="106"/>
                  </a:lnTo>
                  <a:lnTo>
                    <a:pt x="283" y="106"/>
                  </a:lnTo>
                  <a:lnTo>
                    <a:pt x="289" y="106"/>
                  </a:lnTo>
                  <a:lnTo>
                    <a:pt x="294" y="106"/>
                  </a:lnTo>
                  <a:lnTo>
                    <a:pt x="301" y="106"/>
                  </a:lnTo>
                  <a:lnTo>
                    <a:pt x="306" y="106"/>
                  </a:lnTo>
                  <a:lnTo>
                    <a:pt x="312" y="106"/>
                  </a:lnTo>
                  <a:lnTo>
                    <a:pt x="318" y="113"/>
                  </a:lnTo>
                  <a:lnTo>
                    <a:pt x="324" y="113"/>
                  </a:lnTo>
                  <a:lnTo>
                    <a:pt x="330" y="113"/>
                  </a:lnTo>
                  <a:lnTo>
                    <a:pt x="335" y="113"/>
                  </a:lnTo>
                  <a:lnTo>
                    <a:pt x="342" y="113"/>
                  </a:lnTo>
                  <a:lnTo>
                    <a:pt x="348" y="113"/>
                  </a:lnTo>
                  <a:lnTo>
                    <a:pt x="353" y="113"/>
                  </a:lnTo>
                  <a:lnTo>
                    <a:pt x="360" y="113"/>
                  </a:lnTo>
                  <a:lnTo>
                    <a:pt x="366" y="106"/>
                  </a:lnTo>
                  <a:lnTo>
                    <a:pt x="371" y="106"/>
                  </a:lnTo>
                  <a:lnTo>
                    <a:pt x="377" y="106"/>
                  </a:lnTo>
                  <a:lnTo>
                    <a:pt x="383" y="106"/>
                  </a:lnTo>
                  <a:lnTo>
                    <a:pt x="389" y="106"/>
                  </a:lnTo>
                  <a:lnTo>
                    <a:pt x="395" y="106"/>
                  </a:lnTo>
                  <a:lnTo>
                    <a:pt x="401" y="106"/>
                  </a:lnTo>
                  <a:lnTo>
                    <a:pt x="407" y="106"/>
                  </a:lnTo>
                  <a:lnTo>
                    <a:pt x="412" y="106"/>
                  </a:lnTo>
                  <a:lnTo>
                    <a:pt x="418" y="106"/>
                  </a:lnTo>
                  <a:lnTo>
                    <a:pt x="425" y="106"/>
                  </a:lnTo>
                  <a:lnTo>
                    <a:pt x="430" y="106"/>
                  </a:lnTo>
                  <a:lnTo>
                    <a:pt x="448" y="106"/>
                  </a:lnTo>
                  <a:lnTo>
                    <a:pt x="454" y="106"/>
                  </a:lnTo>
                  <a:lnTo>
                    <a:pt x="454" y="101"/>
                  </a:lnTo>
                  <a:lnTo>
                    <a:pt x="454" y="89"/>
                  </a:lnTo>
                  <a:lnTo>
                    <a:pt x="454" y="83"/>
                  </a:lnTo>
                  <a:lnTo>
                    <a:pt x="454" y="77"/>
                  </a:lnTo>
                  <a:lnTo>
                    <a:pt x="454" y="65"/>
                  </a:lnTo>
                  <a:lnTo>
                    <a:pt x="454" y="60"/>
                  </a:lnTo>
                  <a:lnTo>
                    <a:pt x="454" y="54"/>
                  </a:lnTo>
                  <a:lnTo>
                    <a:pt x="454" y="47"/>
                  </a:lnTo>
                  <a:lnTo>
                    <a:pt x="466" y="47"/>
                  </a:lnTo>
                  <a:lnTo>
                    <a:pt x="471" y="47"/>
                  </a:lnTo>
                  <a:lnTo>
                    <a:pt x="477" y="47"/>
                  </a:lnTo>
                  <a:lnTo>
                    <a:pt x="484" y="47"/>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1" name="Freeform 73">
              <a:extLst>
                <a:ext uri="{FF2B5EF4-FFF2-40B4-BE49-F238E27FC236}">
                  <a16:creationId xmlns:a16="http://schemas.microsoft.com/office/drawing/2014/main" id="{66B70597-9926-D4DD-63DE-3F1A98789F35}"/>
                </a:ext>
              </a:extLst>
            </p:cNvPr>
            <p:cNvSpPr>
              <a:spLocks/>
            </p:cNvSpPr>
            <p:nvPr/>
          </p:nvSpPr>
          <p:spPr bwMode="auto">
            <a:xfrm>
              <a:off x="5922963" y="3698875"/>
              <a:ext cx="992187" cy="890588"/>
            </a:xfrm>
            <a:custGeom>
              <a:avLst/>
              <a:gdLst>
                <a:gd name="T0" fmla="*/ 566 w 625"/>
                <a:gd name="T1" fmla="*/ 11 h 561"/>
                <a:gd name="T2" fmla="*/ 607 w 625"/>
                <a:gd name="T3" fmla="*/ 23 h 561"/>
                <a:gd name="T4" fmla="*/ 595 w 625"/>
                <a:gd name="T5" fmla="*/ 64 h 561"/>
                <a:gd name="T6" fmla="*/ 602 w 625"/>
                <a:gd name="T7" fmla="*/ 100 h 561"/>
                <a:gd name="T8" fmla="*/ 602 w 625"/>
                <a:gd name="T9" fmla="*/ 141 h 561"/>
                <a:gd name="T10" fmla="*/ 602 w 625"/>
                <a:gd name="T11" fmla="*/ 183 h 561"/>
                <a:gd name="T12" fmla="*/ 618 w 625"/>
                <a:gd name="T13" fmla="*/ 201 h 561"/>
                <a:gd name="T14" fmla="*/ 602 w 625"/>
                <a:gd name="T15" fmla="*/ 224 h 561"/>
                <a:gd name="T16" fmla="*/ 566 w 625"/>
                <a:gd name="T17" fmla="*/ 230 h 561"/>
                <a:gd name="T18" fmla="*/ 548 w 625"/>
                <a:gd name="T19" fmla="*/ 218 h 561"/>
                <a:gd name="T20" fmla="*/ 530 w 625"/>
                <a:gd name="T21" fmla="*/ 242 h 561"/>
                <a:gd name="T22" fmla="*/ 530 w 625"/>
                <a:gd name="T23" fmla="*/ 260 h 561"/>
                <a:gd name="T24" fmla="*/ 542 w 625"/>
                <a:gd name="T25" fmla="*/ 289 h 561"/>
                <a:gd name="T26" fmla="*/ 548 w 625"/>
                <a:gd name="T27" fmla="*/ 301 h 561"/>
                <a:gd name="T28" fmla="*/ 566 w 625"/>
                <a:gd name="T29" fmla="*/ 324 h 561"/>
                <a:gd name="T30" fmla="*/ 589 w 625"/>
                <a:gd name="T31" fmla="*/ 342 h 561"/>
                <a:gd name="T32" fmla="*/ 542 w 625"/>
                <a:gd name="T33" fmla="*/ 360 h 561"/>
                <a:gd name="T34" fmla="*/ 542 w 625"/>
                <a:gd name="T35" fmla="*/ 419 h 561"/>
                <a:gd name="T36" fmla="*/ 542 w 625"/>
                <a:gd name="T37" fmla="*/ 478 h 561"/>
                <a:gd name="T38" fmla="*/ 542 w 625"/>
                <a:gd name="T39" fmla="*/ 537 h 561"/>
                <a:gd name="T40" fmla="*/ 501 w 625"/>
                <a:gd name="T41" fmla="*/ 555 h 561"/>
                <a:gd name="T42" fmla="*/ 442 w 625"/>
                <a:gd name="T43" fmla="*/ 555 h 561"/>
                <a:gd name="T44" fmla="*/ 383 w 625"/>
                <a:gd name="T45" fmla="*/ 561 h 561"/>
                <a:gd name="T46" fmla="*/ 365 w 625"/>
                <a:gd name="T47" fmla="*/ 525 h 561"/>
                <a:gd name="T48" fmla="*/ 336 w 625"/>
                <a:gd name="T49" fmla="*/ 496 h 561"/>
                <a:gd name="T50" fmla="*/ 301 w 625"/>
                <a:gd name="T51" fmla="*/ 520 h 561"/>
                <a:gd name="T52" fmla="*/ 277 w 625"/>
                <a:gd name="T53" fmla="*/ 561 h 561"/>
                <a:gd name="T54" fmla="*/ 218 w 625"/>
                <a:gd name="T55" fmla="*/ 561 h 561"/>
                <a:gd name="T56" fmla="*/ 153 w 625"/>
                <a:gd name="T57" fmla="*/ 561 h 561"/>
                <a:gd name="T58" fmla="*/ 71 w 625"/>
                <a:gd name="T59" fmla="*/ 561 h 561"/>
                <a:gd name="T60" fmla="*/ 41 w 625"/>
                <a:gd name="T61" fmla="*/ 520 h 561"/>
                <a:gd name="T62" fmla="*/ 12 w 625"/>
                <a:gd name="T63" fmla="*/ 496 h 561"/>
                <a:gd name="T64" fmla="*/ 12 w 625"/>
                <a:gd name="T65" fmla="*/ 437 h 561"/>
                <a:gd name="T66" fmla="*/ 12 w 625"/>
                <a:gd name="T67" fmla="*/ 383 h 561"/>
                <a:gd name="T68" fmla="*/ 59 w 625"/>
                <a:gd name="T69" fmla="*/ 378 h 561"/>
                <a:gd name="T70" fmla="*/ 48 w 625"/>
                <a:gd name="T71" fmla="*/ 360 h 561"/>
                <a:gd name="T72" fmla="*/ 41 w 625"/>
                <a:gd name="T73" fmla="*/ 337 h 561"/>
                <a:gd name="T74" fmla="*/ 59 w 625"/>
                <a:gd name="T75" fmla="*/ 324 h 561"/>
                <a:gd name="T76" fmla="*/ 59 w 625"/>
                <a:gd name="T77" fmla="*/ 301 h 561"/>
                <a:gd name="T78" fmla="*/ 53 w 625"/>
                <a:gd name="T79" fmla="*/ 272 h 561"/>
                <a:gd name="T80" fmla="*/ 59 w 625"/>
                <a:gd name="T81" fmla="*/ 236 h 561"/>
                <a:gd name="T82" fmla="*/ 30 w 625"/>
                <a:gd name="T83" fmla="*/ 213 h 561"/>
                <a:gd name="T84" fmla="*/ 23 w 625"/>
                <a:gd name="T85" fmla="*/ 188 h 561"/>
                <a:gd name="T86" fmla="*/ 12 w 625"/>
                <a:gd name="T87" fmla="*/ 147 h 561"/>
                <a:gd name="T88" fmla="*/ 12 w 625"/>
                <a:gd name="T89" fmla="*/ 118 h 561"/>
                <a:gd name="T90" fmla="*/ 6 w 625"/>
                <a:gd name="T91" fmla="*/ 82 h 561"/>
                <a:gd name="T92" fmla="*/ 35 w 625"/>
                <a:gd name="T93" fmla="*/ 77 h 561"/>
                <a:gd name="T94" fmla="*/ 89 w 625"/>
                <a:gd name="T95" fmla="*/ 77 h 561"/>
                <a:gd name="T96" fmla="*/ 123 w 625"/>
                <a:gd name="T97" fmla="*/ 52 h 561"/>
                <a:gd name="T98" fmla="*/ 171 w 625"/>
                <a:gd name="T99" fmla="*/ 41 h 561"/>
                <a:gd name="T100" fmla="*/ 230 w 625"/>
                <a:gd name="T101" fmla="*/ 41 h 561"/>
                <a:gd name="T102" fmla="*/ 283 w 625"/>
                <a:gd name="T103" fmla="*/ 41 h 561"/>
                <a:gd name="T104" fmla="*/ 313 w 625"/>
                <a:gd name="T105" fmla="*/ 11 h 561"/>
                <a:gd name="T106" fmla="*/ 347 w 625"/>
                <a:gd name="T107" fmla="*/ 0 h 561"/>
                <a:gd name="T108" fmla="*/ 395 w 625"/>
                <a:gd name="T109" fmla="*/ 11 h 561"/>
                <a:gd name="T110" fmla="*/ 448 w 625"/>
                <a:gd name="T111" fmla="*/ 11 h 561"/>
                <a:gd name="T112" fmla="*/ 501 w 625"/>
                <a:gd name="T113" fmla="*/ 11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5" h="561">
                  <a:moveTo>
                    <a:pt x="542" y="11"/>
                  </a:moveTo>
                  <a:lnTo>
                    <a:pt x="548" y="11"/>
                  </a:lnTo>
                  <a:lnTo>
                    <a:pt x="554" y="11"/>
                  </a:lnTo>
                  <a:lnTo>
                    <a:pt x="554" y="5"/>
                  </a:lnTo>
                  <a:lnTo>
                    <a:pt x="554" y="0"/>
                  </a:lnTo>
                  <a:lnTo>
                    <a:pt x="560" y="0"/>
                  </a:lnTo>
                  <a:lnTo>
                    <a:pt x="566" y="0"/>
                  </a:lnTo>
                  <a:lnTo>
                    <a:pt x="566" y="5"/>
                  </a:lnTo>
                  <a:lnTo>
                    <a:pt x="566" y="11"/>
                  </a:lnTo>
                  <a:lnTo>
                    <a:pt x="571" y="11"/>
                  </a:lnTo>
                  <a:lnTo>
                    <a:pt x="577" y="11"/>
                  </a:lnTo>
                  <a:lnTo>
                    <a:pt x="584" y="11"/>
                  </a:lnTo>
                  <a:lnTo>
                    <a:pt x="589" y="11"/>
                  </a:lnTo>
                  <a:lnTo>
                    <a:pt x="595" y="11"/>
                  </a:lnTo>
                  <a:lnTo>
                    <a:pt x="602" y="11"/>
                  </a:lnTo>
                  <a:lnTo>
                    <a:pt x="607" y="11"/>
                  </a:lnTo>
                  <a:lnTo>
                    <a:pt x="607" y="18"/>
                  </a:lnTo>
                  <a:lnTo>
                    <a:pt x="607" y="23"/>
                  </a:lnTo>
                  <a:lnTo>
                    <a:pt x="602" y="29"/>
                  </a:lnTo>
                  <a:lnTo>
                    <a:pt x="602" y="35"/>
                  </a:lnTo>
                  <a:lnTo>
                    <a:pt x="602" y="41"/>
                  </a:lnTo>
                  <a:lnTo>
                    <a:pt x="602" y="47"/>
                  </a:lnTo>
                  <a:lnTo>
                    <a:pt x="595" y="47"/>
                  </a:lnTo>
                  <a:lnTo>
                    <a:pt x="595" y="52"/>
                  </a:lnTo>
                  <a:lnTo>
                    <a:pt x="589" y="59"/>
                  </a:lnTo>
                  <a:lnTo>
                    <a:pt x="589" y="64"/>
                  </a:lnTo>
                  <a:lnTo>
                    <a:pt x="595" y="64"/>
                  </a:lnTo>
                  <a:lnTo>
                    <a:pt x="595" y="70"/>
                  </a:lnTo>
                  <a:lnTo>
                    <a:pt x="595" y="77"/>
                  </a:lnTo>
                  <a:lnTo>
                    <a:pt x="602" y="77"/>
                  </a:lnTo>
                  <a:lnTo>
                    <a:pt x="602" y="82"/>
                  </a:lnTo>
                  <a:lnTo>
                    <a:pt x="607" y="82"/>
                  </a:lnTo>
                  <a:lnTo>
                    <a:pt x="607" y="88"/>
                  </a:lnTo>
                  <a:lnTo>
                    <a:pt x="607" y="95"/>
                  </a:lnTo>
                  <a:lnTo>
                    <a:pt x="602" y="95"/>
                  </a:lnTo>
                  <a:lnTo>
                    <a:pt x="602" y="100"/>
                  </a:lnTo>
                  <a:lnTo>
                    <a:pt x="602" y="106"/>
                  </a:lnTo>
                  <a:lnTo>
                    <a:pt x="602" y="111"/>
                  </a:lnTo>
                  <a:lnTo>
                    <a:pt x="602" y="118"/>
                  </a:lnTo>
                  <a:lnTo>
                    <a:pt x="602" y="124"/>
                  </a:lnTo>
                  <a:lnTo>
                    <a:pt x="602" y="129"/>
                  </a:lnTo>
                  <a:lnTo>
                    <a:pt x="602" y="136"/>
                  </a:lnTo>
                  <a:lnTo>
                    <a:pt x="607" y="136"/>
                  </a:lnTo>
                  <a:lnTo>
                    <a:pt x="602" y="136"/>
                  </a:lnTo>
                  <a:lnTo>
                    <a:pt x="602" y="141"/>
                  </a:lnTo>
                  <a:lnTo>
                    <a:pt x="607" y="141"/>
                  </a:lnTo>
                  <a:lnTo>
                    <a:pt x="607" y="147"/>
                  </a:lnTo>
                  <a:lnTo>
                    <a:pt x="607" y="154"/>
                  </a:lnTo>
                  <a:lnTo>
                    <a:pt x="607" y="159"/>
                  </a:lnTo>
                  <a:lnTo>
                    <a:pt x="607" y="165"/>
                  </a:lnTo>
                  <a:lnTo>
                    <a:pt x="607" y="170"/>
                  </a:lnTo>
                  <a:lnTo>
                    <a:pt x="602" y="170"/>
                  </a:lnTo>
                  <a:lnTo>
                    <a:pt x="602" y="177"/>
                  </a:lnTo>
                  <a:lnTo>
                    <a:pt x="602" y="183"/>
                  </a:lnTo>
                  <a:lnTo>
                    <a:pt x="602" y="188"/>
                  </a:lnTo>
                  <a:lnTo>
                    <a:pt x="607" y="188"/>
                  </a:lnTo>
                  <a:lnTo>
                    <a:pt x="607" y="195"/>
                  </a:lnTo>
                  <a:lnTo>
                    <a:pt x="613" y="195"/>
                  </a:lnTo>
                  <a:lnTo>
                    <a:pt x="613" y="201"/>
                  </a:lnTo>
                  <a:lnTo>
                    <a:pt x="618" y="201"/>
                  </a:lnTo>
                  <a:lnTo>
                    <a:pt x="625" y="201"/>
                  </a:lnTo>
                  <a:lnTo>
                    <a:pt x="625" y="206"/>
                  </a:lnTo>
                  <a:lnTo>
                    <a:pt x="618" y="201"/>
                  </a:lnTo>
                  <a:lnTo>
                    <a:pt x="618" y="206"/>
                  </a:lnTo>
                  <a:lnTo>
                    <a:pt x="613" y="206"/>
                  </a:lnTo>
                  <a:lnTo>
                    <a:pt x="613" y="213"/>
                  </a:lnTo>
                  <a:lnTo>
                    <a:pt x="613" y="218"/>
                  </a:lnTo>
                  <a:lnTo>
                    <a:pt x="607" y="218"/>
                  </a:lnTo>
                  <a:lnTo>
                    <a:pt x="613" y="218"/>
                  </a:lnTo>
                  <a:lnTo>
                    <a:pt x="613" y="224"/>
                  </a:lnTo>
                  <a:lnTo>
                    <a:pt x="607" y="224"/>
                  </a:lnTo>
                  <a:lnTo>
                    <a:pt x="602" y="224"/>
                  </a:lnTo>
                  <a:lnTo>
                    <a:pt x="595" y="224"/>
                  </a:lnTo>
                  <a:lnTo>
                    <a:pt x="589" y="224"/>
                  </a:lnTo>
                  <a:lnTo>
                    <a:pt x="589" y="218"/>
                  </a:lnTo>
                  <a:lnTo>
                    <a:pt x="584" y="218"/>
                  </a:lnTo>
                  <a:lnTo>
                    <a:pt x="577" y="218"/>
                  </a:lnTo>
                  <a:lnTo>
                    <a:pt x="577" y="224"/>
                  </a:lnTo>
                  <a:lnTo>
                    <a:pt x="571" y="224"/>
                  </a:lnTo>
                  <a:lnTo>
                    <a:pt x="566" y="224"/>
                  </a:lnTo>
                  <a:lnTo>
                    <a:pt x="566" y="230"/>
                  </a:lnTo>
                  <a:lnTo>
                    <a:pt x="560" y="230"/>
                  </a:lnTo>
                  <a:lnTo>
                    <a:pt x="560" y="224"/>
                  </a:lnTo>
                  <a:lnTo>
                    <a:pt x="560" y="218"/>
                  </a:lnTo>
                  <a:lnTo>
                    <a:pt x="554" y="218"/>
                  </a:lnTo>
                  <a:lnTo>
                    <a:pt x="554" y="224"/>
                  </a:lnTo>
                  <a:lnTo>
                    <a:pt x="554" y="230"/>
                  </a:lnTo>
                  <a:lnTo>
                    <a:pt x="548" y="230"/>
                  </a:lnTo>
                  <a:lnTo>
                    <a:pt x="548" y="224"/>
                  </a:lnTo>
                  <a:lnTo>
                    <a:pt x="548" y="218"/>
                  </a:lnTo>
                  <a:lnTo>
                    <a:pt x="542" y="218"/>
                  </a:lnTo>
                  <a:lnTo>
                    <a:pt x="542" y="224"/>
                  </a:lnTo>
                  <a:lnTo>
                    <a:pt x="542" y="230"/>
                  </a:lnTo>
                  <a:lnTo>
                    <a:pt x="548" y="230"/>
                  </a:lnTo>
                  <a:lnTo>
                    <a:pt x="548" y="236"/>
                  </a:lnTo>
                  <a:lnTo>
                    <a:pt x="542" y="236"/>
                  </a:lnTo>
                  <a:lnTo>
                    <a:pt x="536" y="236"/>
                  </a:lnTo>
                  <a:lnTo>
                    <a:pt x="530" y="236"/>
                  </a:lnTo>
                  <a:lnTo>
                    <a:pt x="530" y="242"/>
                  </a:lnTo>
                  <a:lnTo>
                    <a:pt x="525" y="242"/>
                  </a:lnTo>
                  <a:lnTo>
                    <a:pt x="525" y="247"/>
                  </a:lnTo>
                  <a:lnTo>
                    <a:pt x="530" y="247"/>
                  </a:lnTo>
                  <a:lnTo>
                    <a:pt x="525" y="247"/>
                  </a:lnTo>
                  <a:lnTo>
                    <a:pt x="530" y="247"/>
                  </a:lnTo>
                  <a:lnTo>
                    <a:pt x="530" y="254"/>
                  </a:lnTo>
                  <a:lnTo>
                    <a:pt x="530" y="260"/>
                  </a:lnTo>
                  <a:lnTo>
                    <a:pt x="536" y="260"/>
                  </a:lnTo>
                  <a:lnTo>
                    <a:pt x="530" y="260"/>
                  </a:lnTo>
                  <a:lnTo>
                    <a:pt x="530" y="265"/>
                  </a:lnTo>
                  <a:lnTo>
                    <a:pt x="530" y="272"/>
                  </a:lnTo>
                  <a:lnTo>
                    <a:pt x="536" y="272"/>
                  </a:lnTo>
                  <a:lnTo>
                    <a:pt x="536" y="278"/>
                  </a:lnTo>
                  <a:lnTo>
                    <a:pt x="542" y="278"/>
                  </a:lnTo>
                  <a:lnTo>
                    <a:pt x="536" y="278"/>
                  </a:lnTo>
                  <a:lnTo>
                    <a:pt x="536" y="283"/>
                  </a:lnTo>
                  <a:lnTo>
                    <a:pt x="542" y="283"/>
                  </a:lnTo>
                  <a:lnTo>
                    <a:pt x="542" y="289"/>
                  </a:lnTo>
                  <a:lnTo>
                    <a:pt x="542" y="295"/>
                  </a:lnTo>
                  <a:lnTo>
                    <a:pt x="542" y="289"/>
                  </a:lnTo>
                  <a:lnTo>
                    <a:pt x="542" y="295"/>
                  </a:lnTo>
                  <a:lnTo>
                    <a:pt x="542" y="301"/>
                  </a:lnTo>
                  <a:lnTo>
                    <a:pt x="542" y="295"/>
                  </a:lnTo>
                  <a:lnTo>
                    <a:pt x="542" y="301"/>
                  </a:lnTo>
                  <a:lnTo>
                    <a:pt x="548" y="301"/>
                  </a:lnTo>
                  <a:lnTo>
                    <a:pt x="542" y="301"/>
                  </a:lnTo>
                  <a:lnTo>
                    <a:pt x="548" y="301"/>
                  </a:lnTo>
                  <a:lnTo>
                    <a:pt x="554" y="301"/>
                  </a:lnTo>
                  <a:lnTo>
                    <a:pt x="560" y="301"/>
                  </a:lnTo>
                  <a:lnTo>
                    <a:pt x="560" y="306"/>
                  </a:lnTo>
                  <a:lnTo>
                    <a:pt x="566" y="306"/>
                  </a:lnTo>
                  <a:lnTo>
                    <a:pt x="566" y="313"/>
                  </a:lnTo>
                  <a:lnTo>
                    <a:pt x="566" y="306"/>
                  </a:lnTo>
                  <a:lnTo>
                    <a:pt x="566" y="313"/>
                  </a:lnTo>
                  <a:lnTo>
                    <a:pt x="566" y="319"/>
                  </a:lnTo>
                  <a:lnTo>
                    <a:pt x="566" y="324"/>
                  </a:lnTo>
                  <a:lnTo>
                    <a:pt x="571" y="324"/>
                  </a:lnTo>
                  <a:lnTo>
                    <a:pt x="571" y="331"/>
                  </a:lnTo>
                  <a:lnTo>
                    <a:pt x="571" y="337"/>
                  </a:lnTo>
                  <a:lnTo>
                    <a:pt x="577" y="337"/>
                  </a:lnTo>
                  <a:lnTo>
                    <a:pt x="584" y="337"/>
                  </a:lnTo>
                  <a:lnTo>
                    <a:pt x="577" y="337"/>
                  </a:lnTo>
                  <a:lnTo>
                    <a:pt x="584" y="337"/>
                  </a:lnTo>
                  <a:lnTo>
                    <a:pt x="584" y="342"/>
                  </a:lnTo>
                  <a:lnTo>
                    <a:pt x="589" y="342"/>
                  </a:lnTo>
                  <a:lnTo>
                    <a:pt x="577" y="342"/>
                  </a:lnTo>
                  <a:lnTo>
                    <a:pt x="571" y="342"/>
                  </a:lnTo>
                  <a:lnTo>
                    <a:pt x="566" y="342"/>
                  </a:lnTo>
                  <a:lnTo>
                    <a:pt x="560" y="342"/>
                  </a:lnTo>
                  <a:lnTo>
                    <a:pt x="548" y="342"/>
                  </a:lnTo>
                  <a:lnTo>
                    <a:pt x="548" y="348"/>
                  </a:lnTo>
                  <a:lnTo>
                    <a:pt x="548" y="354"/>
                  </a:lnTo>
                  <a:lnTo>
                    <a:pt x="548" y="360"/>
                  </a:lnTo>
                  <a:lnTo>
                    <a:pt x="542" y="360"/>
                  </a:lnTo>
                  <a:lnTo>
                    <a:pt x="542" y="372"/>
                  </a:lnTo>
                  <a:lnTo>
                    <a:pt x="542" y="378"/>
                  </a:lnTo>
                  <a:lnTo>
                    <a:pt x="542" y="383"/>
                  </a:lnTo>
                  <a:lnTo>
                    <a:pt x="542" y="390"/>
                  </a:lnTo>
                  <a:lnTo>
                    <a:pt x="542" y="396"/>
                  </a:lnTo>
                  <a:lnTo>
                    <a:pt x="542" y="401"/>
                  </a:lnTo>
                  <a:lnTo>
                    <a:pt x="542" y="407"/>
                  </a:lnTo>
                  <a:lnTo>
                    <a:pt x="542" y="414"/>
                  </a:lnTo>
                  <a:lnTo>
                    <a:pt x="542" y="419"/>
                  </a:lnTo>
                  <a:lnTo>
                    <a:pt x="542" y="425"/>
                  </a:lnTo>
                  <a:lnTo>
                    <a:pt x="542" y="431"/>
                  </a:lnTo>
                  <a:lnTo>
                    <a:pt x="542" y="437"/>
                  </a:lnTo>
                  <a:lnTo>
                    <a:pt x="542" y="443"/>
                  </a:lnTo>
                  <a:lnTo>
                    <a:pt x="542" y="449"/>
                  </a:lnTo>
                  <a:lnTo>
                    <a:pt x="542" y="455"/>
                  </a:lnTo>
                  <a:lnTo>
                    <a:pt x="542" y="466"/>
                  </a:lnTo>
                  <a:lnTo>
                    <a:pt x="542" y="473"/>
                  </a:lnTo>
                  <a:lnTo>
                    <a:pt x="542" y="478"/>
                  </a:lnTo>
                  <a:lnTo>
                    <a:pt x="542" y="484"/>
                  </a:lnTo>
                  <a:lnTo>
                    <a:pt x="542" y="491"/>
                  </a:lnTo>
                  <a:lnTo>
                    <a:pt x="542" y="496"/>
                  </a:lnTo>
                  <a:lnTo>
                    <a:pt x="542" y="502"/>
                  </a:lnTo>
                  <a:lnTo>
                    <a:pt x="542" y="508"/>
                  </a:lnTo>
                  <a:lnTo>
                    <a:pt x="542" y="520"/>
                  </a:lnTo>
                  <a:lnTo>
                    <a:pt x="542" y="525"/>
                  </a:lnTo>
                  <a:lnTo>
                    <a:pt x="542" y="532"/>
                  </a:lnTo>
                  <a:lnTo>
                    <a:pt x="542" y="537"/>
                  </a:lnTo>
                  <a:lnTo>
                    <a:pt x="542" y="543"/>
                  </a:lnTo>
                  <a:lnTo>
                    <a:pt x="542" y="550"/>
                  </a:lnTo>
                  <a:lnTo>
                    <a:pt x="542" y="555"/>
                  </a:lnTo>
                  <a:lnTo>
                    <a:pt x="536" y="555"/>
                  </a:lnTo>
                  <a:lnTo>
                    <a:pt x="530" y="555"/>
                  </a:lnTo>
                  <a:lnTo>
                    <a:pt x="525" y="555"/>
                  </a:lnTo>
                  <a:lnTo>
                    <a:pt x="519" y="555"/>
                  </a:lnTo>
                  <a:lnTo>
                    <a:pt x="512" y="555"/>
                  </a:lnTo>
                  <a:lnTo>
                    <a:pt x="501" y="555"/>
                  </a:lnTo>
                  <a:lnTo>
                    <a:pt x="495" y="555"/>
                  </a:lnTo>
                  <a:lnTo>
                    <a:pt x="489" y="555"/>
                  </a:lnTo>
                  <a:lnTo>
                    <a:pt x="483" y="555"/>
                  </a:lnTo>
                  <a:lnTo>
                    <a:pt x="478" y="555"/>
                  </a:lnTo>
                  <a:lnTo>
                    <a:pt x="471" y="555"/>
                  </a:lnTo>
                  <a:lnTo>
                    <a:pt x="466" y="555"/>
                  </a:lnTo>
                  <a:lnTo>
                    <a:pt x="460" y="555"/>
                  </a:lnTo>
                  <a:lnTo>
                    <a:pt x="453" y="555"/>
                  </a:lnTo>
                  <a:lnTo>
                    <a:pt x="442" y="555"/>
                  </a:lnTo>
                  <a:lnTo>
                    <a:pt x="437" y="555"/>
                  </a:lnTo>
                  <a:lnTo>
                    <a:pt x="430" y="555"/>
                  </a:lnTo>
                  <a:lnTo>
                    <a:pt x="419" y="555"/>
                  </a:lnTo>
                  <a:lnTo>
                    <a:pt x="412" y="555"/>
                  </a:lnTo>
                  <a:lnTo>
                    <a:pt x="406" y="561"/>
                  </a:lnTo>
                  <a:lnTo>
                    <a:pt x="401" y="561"/>
                  </a:lnTo>
                  <a:lnTo>
                    <a:pt x="395" y="561"/>
                  </a:lnTo>
                  <a:lnTo>
                    <a:pt x="389" y="561"/>
                  </a:lnTo>
                  <a:lnTo>
                    <a:pt x="383" y="561"/>
                  </a:lnTo>
                  <a:lnTo>
                    <a:pt x="378" y="561"/>
                  </a:lnTo>
                  <a:lnTo>
                    <a:pt x="371" y="561"/>
                  </a:lnTo>
                  <a:lnTo>
                    <a:pt x="365" y="561"/>
                  </a:lnTo>
                  <a:lnTo>
                    <a:pt x="365" y="555"/>
                  </a:lnTo>
                  <a:lnTo>
                    <a:pt x="365" y="550"/>
                  </a:lnTo>
                  <a:lnTo>
                    <a:pt x="365" y="543"/>
                  </a:lnTo>
                  <a:lnTo>
                    <a:pt x="365" y="537"/>
                  </a:lnTo>
                  <a:lnTo>
                    <a:pt x="365" y="532"/>
                  </a:lnTo>
                  <a:lnTo>
                    <a:pt x="365" y="525"/>
                  </a:lnTo>
                  <a:lnTo>
                    <a:pt x="365" y="520"/>
                  </a:lnTo>
                  <a:lnTo>
                    <a:pt x="365" y="508"/>
                  </a:lnTo>
                  <a:lnTo>
                    <a:pt x="365" y="502"/>
                  </a:lnTo>
                  <a:lnTo>
                    <a:pt x="365" y="496"/>
                  </a:lnTo>
                  <a:lnTo>
                    <a:pt x="360" y="496"/>
                  </a:lnTo>
                  <a:lnTo>
                    <a:pt x="354" y="496"/>
                  </a:lnTo>
                  <a:lnTo>
                    <a:pt x="347" y="496"/>
                  </a:lnTo>
                  <a:lnTo>
                    <a:pt x="342" y="496"/>
                  </a:lnTo>
                  <a:lnTo>
                    <a:pt x="336" y="496"/>
                  </a:lnTo>
                  <a:lnTo>
                    <a:pt x="330" y="502"/>
                  </a:lnTo>
                  <a:lnTo>
                    <a:pt x="318" y="502"/>
                  </a:lnTo>
                  <a:lnTo>
                    <a:pt x="313" y="502"/>
                  </a:lnTo>
                  <a:lnTo>
                    <a:pt x="301" y="502"/>
                  </a:lnTo>
                  <a:lnTo>
                    <a:pt x="306" y="502"/>
                  </a:lnTo>
                  <a:lnTo>
                    <a:pt x="306" y="508"/>
                  </a:lnTo>
                  <a:lnTo>
                    <a:pt x="301" y="508"/>
                  </a:lnTo>
                  <a:lnTo>
                    <a:pt x="301" y="514"/>
                  </a:lnTo>
                  <a:lnTo>
                    <a:pt x="301" y="520"/>
                  </a:lnTo>
                  <a:lnTo>
                    <a:pt x="301" y="525"/>
                  </a:lnTo>
                  <a:lnTo>
                    <a:pt x="301" y="532"/>
                  </a:lnTo>
                  <a:lnTo>
                    <a:pt x="301" y="537"/>
                  </a:lnTo>
                  <a:lnTo>
                    <a:pt x="301" y="543"/>
                  </a:lnTo>
                  <a:lnTo>
                    <a:pt x="301" y="555"/>
                  </a:lnTo>
                  <a:lnTo>
                    <a:pt x="301" y="561"/>
                  </a:lnTo>
                  <a:lnTo>
                    <a:pt x="295" y="561"/>
                  </a:lnTo>
                  <a:lnTo>
                    <a:pt x="288" y="561"/>
                  </a:lnTo>
                  <a:lnTo>
                    <a:pt x="277" y="561"/>
                  </a:lnTo>
                  <a:lnTo>
                    <a:pt x="272" y="561"/>
                  </a:lnTo>
                  <a:lnTo>
                    <a:pt x="265" y="561"/>
                  </a:lnTo>
                  <a:lnTo>
                    <a:pt x="259" y="561"/>
                  </a:lnTo>
                  <a:lnTo>
                    <a:pt x="254" y="561"/>
                  </a:lnTo>
                  <a:lnTo>
                    <a:pt x="247" y="561"/>
                  </a:lnTo>
                  <a:lnTo>
                    <a:pt x="242" y="561"/>
                  </a:lnTo>
                  <a:lnTo>
                    <a:pt x="230" y="561"/>
                  </a:lnTo>
                  <a:lnTo>
                    <a:pt x="224" y="561"/>
                  </a:lnTo>
                  <a:lnTo>
                    <a:pt x="218" y="561"/>
                  </a:lnTo>
                  <a:lnTo>
                    <a:pt x="213" y="561"/>
                  </a:lnTo>
                  <a:lnTo>
                    <a:pt x="206" y="561"/>
                  </a:lnTo>
                  <a:lnTo>
                    <a:pt x="200" y="561"/>
                  </a:lnTo>
                  <a:lnTo>
                    <a:pt x="195" y="561"/>
                  </a:lnTo>
                  <a:lnTo>
                    <a:pt x="182" y="561"/>
                  </a:lnTo>
                  <a:lnTo>
                    <a:pt x="177" y="561"/>
                  </a:lnTo>
                  <a:lnTo>
                    <a:pt x="171" y="561"/>
                  </a:lnTo>
                  <a:lnTo>
                    <a:pt x="165" y="561"/>
                  </a:lnTo>
                  <a:lnTo>
                    <a:pt x="153" y="561"/>
                  </a:lnTo>
                  <a:lnTo>
                    <a:pt x="147" y="561"/>
                  </a:lnTo>
                  <a:lnTo>
                    <a:pt x="141" y="561"/>
                  </a:lnTo>
                  <a:lnTo>
                    <a:pt x="123" y="561"/>
                  </a:lnTo>
                  <a:lnTo>
                    <a:pt x="118" y="561"/>
                  </a:lnTo>
                  <a:lnTo>
                    <a:pt x="112" y="561"/>
                  </a:lnTo>
                  <a:lnTo>
                    <a:pt x="100" y="561"/>
                  </a:lnTo>
                  <a:lnTo>
                    <a:pt x="89" y="561"/>
                  </a:lnTo>
                  <a:lnTo>
                    <a:pt x="77" y="561"/>
                  </a:lnTo>
                  <a:lnTo>
                    <a:pt x="71" y="561"/>
                  </a:lnTo>
                  <a:lnTo>
                    <a:pt x="64" y="561"/>
                  </a:lnTo>
                  <a:lnTo>
                    <a:pt x="59" y="561"/>
                  </a:lnTo>
                  <a:lnTo>
                    <a:pt x="53" y="561"/>
                  </a:lnTo>
                  <a:lnTo>
                    <a:pt x="48" y="561"/>
                  </a:lnTo>
                  <a:lnTo>
                    <a:pt x="41" y="561"/>
                  </a:lnTo>
                  <a:lnTo>
                    <a:pt x="41" y="550"/>
                  </a:lnTo>
                  <a:lnTo>
                    <a:pt x="41" y="537"/>
                  </a:lnTo>
                  <a:lnTo>
                    <a:pt x="41" y="532"/>
                  </a:lnTo>
                  <a:lnTo>
                    <a:pt x="41" y="520"/>
                  </a:lnTo>
                  <a:lnTo>
                    <a:pt x="41" y="514"/>
                  </a:lnTo>
                  <a:lnTo>
                    <a:pt x="41" y="508"/>
                  </a:lnTo>
                  <a:lnTo>
                    <a:pt x="41" y="502"/>
                  </a:lnTo>
                  <a:lnTo>
                    <a:pt x="35" y="502"/>
                  </a:lnTo>
                  <a:lnTo>
                    <a:pt x="30" y="502"/>
                  </a:lnTo>
                  <a:lnTo>
                    <a:pt x="23" y="502"/>
                  </a:lnTo>
                  <a:lnTo>
                    <a:pt x="17" y="502"/>
                  </a:lnTo>
                  <a:lnTo>
                    <a:pt x="12" y="502"/>
                  </a:lnTo>
                  <a:lnTo>
                    <a:pt x="12" y="496"/>
                  </a:lnTo>
                  <a:lnTo>
                    <a:pt x="12" y="491"/>
                  </a:lnTo>
                  <a:lnTo>
                    <a:pt x="12" y="484"/>
                  </a:lnTo>
                  <a:lnTo>
                    <a:pt x="12" y="478"/>
                  </a:lnTo>
                  <a:lnTo>
                    <a:pt x="12" y="473"/>
                  </a:lnTo>
                  <a:lnTo>
                    <a:pt x="12" y="466"/>
                  </a:lnTo>
                  <a:lnTo>
                    <a:pt x="12" y="460"/>
                  </a:lnTo>
                  <a:lnTo>
                    <a:pt x="12" y="449"/>
                  </a:lnTo>
                  <a:lnTo>
                    <a:pt x="12" y="443"/>
                  </a:lnTo>
                  <a:lnTo>
                    <a:pt x="12" y="437"/>
                  </a:lnTo>
                  <a:lnTo>
                    <a:pt x="12" y="431"/>
                  </a:lnTo>
                  <a:lnTo>
                    <a:pt x="12" y="425"/>
                  </a:lnTo>
                  <a:lnTo>
                    <a:pt x="12" y="419"/>
                  </a:lnTo>
                  <a:lnTo>
                    <a:pt x="12" y="414"/>
                  </a:lnTo>
                  <a:lnTo>
                    <a:pt x="12" y="407"/>
                  </a:lnTo>
                  <a:lnTo>
                    <a:pt x="12" y="401"/>
                  </a:lnTo>
                  <a:lnTo>
                    <a:pt x="12" y="396"/>
                  </a:lnTo>
                  <a:lnTo>
                    <a:pt x="12" y="390"/>
                  </a:lnTo>
                  <a:lnTo>
                    <a:pt x="12" y="383"/>
                  </a:lnTo>
                  <a:lnTo>
                    <a:pt x="12" y="378"/>
                  </a:lnTo>
                  <a:lnTo>
                    <a:pt x="17" y="378"/>
                  </a:lnTo>
                  <a:lnTo>
                    <a:pt x="23" y="378"/>
                  </a:lnTo>
                  <a:lnTo>
                    <a:pt x="30" y="378"/>
                  </a:lnTo>
                  <a:lnTo>
                    <a:pt x="35" y="378"/>
                  </a:lnTo>
                  <a:lnTo>
                    <a:pt x="41" y="378"/>
                  </a:lnTo>
                  <a:lnTo>
                    <a:pt x="48" y="378"/>
                  </a:lnTo>
                  <a:lnTo>
                    <a:pt x="53" y="378"/>
                  </a:lnTo>
                  <a:lnTo>
                    <a:pt x="59" y="378"/>
                  </a:lnTo>
                  <a:lnTo>
                    <a:pt x="64" y="378"/>
                  </a:lnTo>
                  <a:lnTo>
                    <a:pt x="64" y="372"/>
                  </a:lnTo>
                  <a:lnTo>
                    <a:pt x="59" y="372"/>
                  </a:lnTo>
                  <a:lnTo>
                    <a:pt x="53" y="372"/>
                  </a:lnTo>
                  <a:lnTo>
                    <a:pt x="53" y="366"/>
                  </a:lnTo>
                  <a:lnTo>
                    <a:pt x="48" y="366"/>
                  </a:lnTo>
                  <a:lnTo>
                    <a:pt x="48" y="360"/>
                  </a:lnTo>
                  <a:lnTo>
                    <a:pt x="48" y="366"/>
                  </a:lnTo>
                  <a:lnTo>
                    <a:pt x="48" y="360"/>
                  </a:lnTo>
                  <a:lnTo>
                    <a:pt x="41" y="360"/>
                  </a:lnTo>
                  <a:lnTo>
                    <a:pt x="41" y="354"/>
                  </a:lnTo>
                  <a:lnTo>
                    <a:pt x="41" y="348"/>
                  </a:lnTo>
                  <a:lnTo>
                    <a:pt x="41" y="354"/>
                  </a:lnTo>
                  <a:lnTo>
                    <a:pt x="41" y="348"/>
                  </a:lnTo>
                  <a:lnTo>
                    <a:pt x="35" y="348"/>
                  </a:lnTo>
                  <a:lnTo>
                    <a:pt x="35" y="342"/>
                  </a:lnTo>
                  <a:lnTo>
                    <a:pt x="41" y="342"/>
                  </a:lnTo>
                  <a:lnTo>
                    <a:pt x="41" y="337"/>
                  </a:lnTo>
                  <a:lnTo>
                    <a:pt x="35" y="337"/>
                  </a:lnTo>
                  <a:lnTo>
                    <a:pt x="41" y="337"/>
                  </a:lnTo>
                  <a:lnTo>
                    <a:pt x="48" y="337"/>
                  </a:lnTo>
                  <a:lnTo>
                    <a:pt x="48" y="331"/>
                  </a:lnTo>
                  <a:lnTo>
                    <a:pt x="41" y="331"/>
                  </a:lnTo>
                  <a:lnTo>
                    <a:pt x="48" y="331"/>
                  </a:lnTo>
                  <a:lnTo>
                    <a:pt x="53" y="331"/>
                  </a:lnTo>
                  <a:lnTo>
                    <a:pt x="53" y="324"/>
                  </a:lnTo>
                  <a:lnTo>
                    <a:pt x="59" y="324"/>
                  </a:lnTo>
                  <a:lnTo>
                    <a:pt x="53" y="319"/>
                  </a:lnTo>
                  <a:lnTo>
                    <a:pt x="48" y="319"/>
                  </a:lnTo>
                  <a:lnTo>
                    <a:pt x="41" y="319"/>
                  </a:lnTo>
                  <a:lnTo>
                    <a:pt x="41" y="313"/>
                  </a:lnTo>
                  <a:lnTo>
                    <a:pt x="41" y="306"/>
                  </a:lnTo>
                  <a:lnTo>
                    <a:pt x="48" y="306"/>
                  </a:lnTo>
                  <a:lnTo>
                    <a:pt x="48" y="301"/>
                  </a:lnTo>
                  <a:lnTo>
                    <a:pt x="53" y="301"/>
                  </a:lnTo>
                  <a:lnTo>
                    <a:pt x="59" y="301"/>
                  </a:lnTo>
                  <a:lnTo>
                    <a:pt x="64" y="301"/>
                  </a:lnTo>
                  <a:lnTo>
                    <a:pt x="64" y="295"/>
                  </a:lnTo>
                  <a:lnTo>
                    <a:pt x="71" y="295"/>
                  </a:lnTo>
                  <a:lnTo>
                    <a:pt x="71" y="289"/>
                  </a:lnTo>
                  <a:lnTo>
                    <a:pt x="64" y="289"/>
                  </a:lnTo>
                  <a:lnTo>
                    <a:pt x="64" y="283"/>
                  </a:lnTo>
                  <a:lnTo>
                    <a:pt x="64" y="278"/>
                  </a:lnTo>
                  <a:lnTo>
                    <a:pt x="59" y="272"/>
                  </a:lnTo>
                  <a:lnTo>
                    <a:pt x="53" y="272"/>
                  </a:lnTo>
                  <a:lnTo>
                    <a:pt x="53" y="265"/>
                  </a:lnTo>
                  <a:lnTo>
                    <a:pt x="53" y="260"/>
                  </a:lnTo>
                  <a:lnTo>
                    <a:pt x="48" y="260"/>
                  </a:lnTo>
                  <a:lnTo>
                    <a:pt x="48" y="254"/>
                  </a:lnTo>
                  <a:lnTo>
                    <a:pt x="48" y="247"/>
                  </a:lnTo>
                  <a:lnTo>
                    <a:pt x="48" y="242"/>
                  </a:lnTo>
                  <a:lnTo>
                    <a:pt x="53" y="242"/>
                  </a:lnTo>
                  <a:lnTo>
                    <a:pt x="59" y="242"/>
                  </a:lnTo>
                  <a:lnTo>
                    <a:pt x="59" y="236"/>
                  </a:lnTo>
                  <a:lnTo>
                    <a:pt x="53" y="236"/>
                  </a:lnTo>
                  <a:lnTo>
                    <a:pt x="48" y="236"/>
                  </a:lnTo>
                  <a:lnTo>
                    <a:pt x="48" y="230"/>
                  </a:lnTo>
                  <a:lnTo>
                    <a:pt x="41" y="230"/>
                  </a:lnTo>
                  <a:lnTo>
                    <a:pt x="35" y="230"/>
                  </a:lnTo>
                  <a:lnTo>
                    <a:pt x="35" y="224"/>
                  </a:lnTo>
                  <a:lnTo>
                    <a:pt x="35" y="218"/>
                  </a:lnTo>
                  <a:lnTo>
                    <a:pt x="30" y="218"/>
                  </a:lnTo>
                  <a:lnTo>
                    <a:pt x="30" y="213"/>
                  </a:lnTo>
                  <a:lnTo>
                    <a:pt x="30" y="206"/>
                  </a:lnTo>
                  <a:lnTo>
                    <a:pt x="35" y="206"/>
                  </a:lnTo>
                  <a:lnTo>
                    <a:pt x="30" y="206"/>
                  </a:lnTo>
                  <a:lnTo>
                    <a:pt x="30" y="201"/>
                  </a:lnTo>
                  <a:lnTo>
                    <a:pt x="23" y="201"/>
                  </a:lnTo>
                  <a:lnTo>
                    <a:pt x="23" y="195"/>
                  </a:lnTo>
                  <a:lnTo>
                    <a:pt x="30" y="195"/>
                  </a:lnTo>
                  <a:lnTo>
                    <a:pt x="23" y="195"/>
                  </a:lnTo>
                  <a:lnTo>
                    <a:pt x="23" y="188"/>
                  </a:lnTo>
                  <a:lnTo>
                    <a:pt x="17" y="188"/>
                  </a:lnTo>
                  <a:lnTo>
                    <a:pt x="17" y="183"/>
                  </a:lnTo>
                  <a:lnTo>
                    <a:pt x="17" y="177"/>
                  </a:lnTo>
                  <a:lnTo>
                    <a:pt x="17" y="170"/>
                  </a:lnTo>
                  <a:lnTo>
                    <a:pt x="12" y="170"/>
                  </a:lnTo>
                  <a:lnTo>
                    <a:pt x="12" y="165"/>
                  </a:lnTo>
                  <a:lnTo>
                    <a:pt x="12" y="159"/>
                  </a:lnTo>
                  <a:lnTo>
                    <a:pt x="12" y="154"/>
                  </a:lnTo>
                  <a:lnTo>
                    <a:pt x="12" y="147"/>
                  </a:lnTo>
                  <a:lnTo>
                    <a:pt x="17" y="147"/>
                  </a:lnTo>
                  <a:lnTo>
                    <a:pt x="17" y="141"/>
                  </a:lnTo>
                  <a:lnTo>
                    <a:pt x="12" y="141"/>
                  </a:lnTo>
                  <a:lnTo>
                    <a:pt x="12" y="136"/>
                  </a:lnTo>
                  <a:lnTo>
                    <a:pt x="17" y="136"/>
                  </a:lnTo>
                  <a:lnTo>
                    <a:pt x="17" y="129"/>
                  </a:lnTo>
                  <a:lnTo>
                    <a:pt x="12" y="129"/>
                  </a:lnTo>
                  <a:lnTo>
                    <a:pt x="12" y="124"/>
                  </a:lnTo>
                  <a:lnTo>
                    <a:pt x="12" y="118"/>
                  </a:lnTo>
                  <a:lnTo>
                    <a:pt x="12" y="111"/>
                  </a:lnTo>
                  <a:lnTo>
                    <a:pt x="6" y="111"/>
                  </a:lnTo>
                  <a:lnTo>
                    <a:pt x="12" y="111"/>
                  </a:lnTo>
                  <a:lnTo>
                    <a:pt x="6" y="111"/>
                  </a:lnTo>
                  <a:lnTo>
                    <a:pt x="6" y="106"/>
                  </a:lnTo>
                  <a:lnTo>
                    <a:pt x="6" y="100"/>
                  </a:lnTo>
                  <a:lnTo>
                    <a:pt x="6" y="95"/>
                  </a:lnTo>
                  <a:lnTo>
                    <a:pt x="6" y="88"/>
                  </a:lnTo>
                  <a:lnTo>
                    <a:pt x="6" y="82"/>
                  </a:lnTo>
                  <a:lnTo>
                    <a:pt x="6" y="77"/>
                  </a:lnTo>
                  <a:lnTo>
                    <a:pt x="0" y="77"/>
                  </a:lnTo>
                  <a:lnTo>
                    <a:pt x="6" y="77"/>
                  </a:lnTo>
                  <a:lnTo>
                    <a:pt x="6" y="70"/>
                  </a:lnTo>
                  <a:lnTo>
                    <a:pt x="12" y="70"/>
                  </a:lnTo>
                  <a:lnTo>
                    <a:pt x="17" y="70"/>
                  </a:lnTo>
                  <a:lnTo>
                    <a:pt x="23" y="77"/>
                  </a:lnTo>
                  <a:lnTo>
                    <a:pt x="30" y="77"/>
                  </a:lnTo>
                  <a:lnTo>
                    <a:pt x="35" y="77"/>
                  </a:lnTo>
                  <a:lnTo>
                    <a:pt x="41" y="77"/>
                  </a:lnTo>
                  <a:lnTo>
                    <a:pt x="48" y="77"/>
                  </a:lnTo>
                  <a:lnTo>
                    <a:pt x="53" y="77"/>
                  </a:lnTo>
                  <a:lnTo>
                    <a:pt x="59" y="77"/>
                  </a:lnTo>
                  <a:lnTo>
                    <a:pt x="64" y="77"/>
                  </a:lnTo>
                  <a:lnTo>
                    <a:pt x="71" y="77"/>
                  </a:lnTo>
                  <a:lnTo>
                    <a:pt x="77" y="77"/>
                  </a:lnTo>
                  <a:lnTo>
                    <a:pt x="82" y="77"/>
                  </a:lnTo>
                  <a:lnTo>
                    <a:pt x="89" y="77"/>
                  </a:lnTo>
                  <a:lnTo>
                    <a:pt x="94" y="77"/>
                  </a:lnTo>
                  <a:lnTo>
                    <a:pt x="100" y="77"/>
                  </a:lnTo>
                  <a:lnTo>
                    <a:pt x="112" y="77"/>
                  </a:lnTo>
                  <a:lnTo>
                    <a:pt x="118" y="77"/>
                  </a:lnTo>
                  <a:lnTo>
                    <a:pt x="123" y="77"/>
                  </a:lnTo>
                  <a:lnTo>
                    <a:pt x="123" y="70"/>
                  </a:lnTo>
                  <a:lnTo>
                    <a:pt x="123" y="64"/>
                  </a:lnTo>
                  <a:lnTo>
                    <a:pt x="123" y="59"/>
                  </a:lnTo>
                  <a:lnTo>
                    <a:pt x="123" y="52"/>
                  </a:lnTo>
                  <a:lnTo>
                    <a:pt x="123" y="47"/>
                  </a:lnTo>
                  <a:lnTo>
                    <a:pt x="130" y="41"/>
                  </a:lnTo>
                  <a:lnTo>
                    <a:pt x="136" y="41"/>
                  </a:lnTo>
                  <a:lnTo>
                    <a:pt x="141" y="41"/>
                  </a:lnTo>
                  <a:lnTo>
                    <a:pt x="147" y="41"/>
                  </a:lnTo>
                  <a:lnTo>
                    <a:pt x="153" y="41"/>
                  </a:lnTo>
                  <a:lnTo>
                    <a:pt x="159" y="41"/>
                  </a:lnTo>
                  <a:lnTo>
                    <a:pt x="165" y="41"/>
                  </a:lnTo>
                  <a:lnTo>
                    <a:pt x="171" y="41"/>
                  </a:lnTo>
                  <a:lnTo>
                    <a:pt x="177" y="41"/>
                  </a:lnTo>
                  <a:lnTo>
                    <a:pt x="182" y="41"/>
                  </a:lnTo>
                  <a:lnTo>
                    <a:pt x="188" y="41"/>
                  </a:lnTo>
                  <a:lnTo>
                    <a:pt x="195" y="41"/>
                  </a:lnTo>
                  <a:lnTo>
                    <a:pt x="200" y="41"/>
                  </a:lnTo>
                  <a:lnTo>
                    <a:pt x="206" y="41"/>
                  </a:lnTo>
                  <a:lnTo>
                    <a:pt x="213" y="41"/>
                  </a:lnTo>
                  <a:lnTo>
                    <a:pt x="218" y="41"/>
                  </a:lnTo>
                  <a:lnTo>
                    <a:pt x="230" y="41"/>
                  </a:lnTo>
                  <a:lnTo>
                    <a:pt x="236" y="41"/>
                  </a:lnTo>
                  <a:lnTo>
                    <a:pt x="242" y="41"/>
                  </a:lnTo>
                  <a:lnTo>
                    <a:pt x="247" y="41"/>
                  </a:lnTo>
                  <a:lnTo>
                    <a:pt x="254" y="41"/>
                  </a:lnTo>
                  <a:lnTo>
                    <a:pt x="259" y="41"/>
                  </a:lnTo>
                  <a:lnTo>
                    <a:pt x="265" y="41"/>
                  </a:lnTo>
                  <a:lnTo>
                    <a:pt x="272" y="41"/>
                  </a:lnTo>
                  <a:lnTo>
                    <a:pt x="277" y="41"/>
                  </a:lnTo>
                  <a:lnTo>
                    <a:pt x="283" y="41"/>
                  </a:lnTo>
                  <a:lnTo>
                    <a:pt x="295" y="41"/>
                  </a:lnTo>
                  <a:lnTo>
                    <a:pt x="301" y="41"/>
                  </a:lnTo>
                  <a:lnTo>
                    <a:pt x="301" y="35"/>
                  </a:lnTo>
                  <a:lnTo>
                    <a:pt x="301" y="29"/>
                  </a:lnTo>
                  <a:lnTo>
                    <a:pt x="301" y="23"/>
                  </a:lnTo>
                  <a:lnTo>
                    <a:pt x="301" y="18"/>
                  </a:lnTo>
                  <a:lnTo>
                    <a:pt x="301" y="11"/>
                  </a:lnTo>
                  <a:lnTo>
                    <a:pt x="306" y="11"/>
                  </a:lnTo>
                  <a:lnTo>
                    <a:pt x="313" y="11"/>
                  </a:lnTo>
                  <a:lnTo>
                    <a:pt x="318" y="11"/>
                  </a:lnTo>
                  <a:lnTo>
                    <a:pt x="324" y="11"/>
                  </a:lnTo>
                  <a:lnTo>
                    <a:pt x="318" y="11"/>
                  </a:lnTo>
                  <a:lnTo>
                    <a:pt x="324" y="11"/>
                  </a:lnTo>
                  <a:lnTo>
                    <a:pt x="330" y="11"/>
                  </a:lnTo>
                  <a:lnTo>
                    <a:pt x="336" y="11"/>
                  </a:lnTo>
                  <a:lnTo>
                    <a:pt x="342" y="11"/>
                  </a:lnTo>
                  <a:lnTo>
                    <a:pt x="342" y="0"/>
                  </a:lnTo>
                  <a:lnTo>
                    <a:pt x="347" y="0"/>
                  </a:lnTo>
                  <a:lnTo>
                    <a:pt x="354" y="0"/>
                  </a:lnTo>
                  <a:lnTo>
                    <a:pt x="354" y="5"/>
                  </a:lnTo>
                  <a:lnTo>
                    <a:pt x="354" y="11"/>
                  </a:lnTo>
                  <a:lnTo>
                    <a:pt x="360" y="11"/>
                  </a:lnTo>
                  <a:lnTo>
                    <a:pt x="365" y="11"/>
                  </a:lnTo>
                  <a:lnTo>
                    <a:pt x="371" y="11"/>
                  </a:lnTo>
                  <a:lnTo>
                    <a:pt x="378" y="11"/>
                  </a:lnTo>
                  <a:lnTo>
                    <a:pt x="383" y="11"/>
                  </a:lnTo>
                  <a:lnTo>
                    <a:pt x="395" y="11"/>
                  </a:lnTo>
                  <a:lnTo>
                    <a:pt x="401" y="11"/>
                  </a:lnTo>
                  <a:lnTo>
                    <a:pt x="406" y="11"/>
                  </a:lnTo>
                  <a:lnTo>
                    <a:pt x="412" y="11"/>
                  </a:lnTo>
                  <a:lnTo>
                    <a:pt x="419" y="11"/>
                  </a:lnTo>
                  <a:lnTo>
                    <a:pt x="424" y="11"/>
                  </a:lnTo>
                  <a:lnTo>
                    <a:pt x="430" y="11"/>
                  </a:lnTo>
                  <a:lnTo>
                    <a:pt x="437" y="11"/>
                  </a:lnTo>
                  <a:lnTo>
                    <a:pt x="442" y="11"/>
                  </a:lnTo>
                  <a:lnTo>
                    <a:pt x="448" y="11"/>
                  </a:lnTo>
                  <a:lnTo>
                    <a:pt x="453" y="11"/>
                  </a:lnTo>
                  <a:lnTo>
                    <a:pt x="460" y="11"/>
                  </a:lnTo>
                  <a:lnTo>
                    <a:pt x="466" y="11"/>
                  </a:lnTo>
                  <a:lnTo>
                    <a:pt x="471" y="11"/>
                  </a:lnTo>
                  <a:lnTo>
                    <a:pt x="478" y="11"/>
                  </a:lnTo>
                  <a:lnTo>
                    <a:pt x="483" y="11"/>
                  </a:lnTo>
                  <a:lnTo>
                    <a:pt x="489" y="11"/>
                  </a:lnTo>
                  <a:lnTo>
                    <a:pt x="495" y="11"/>
                  </a:lnTo>
                  <a:lnTo>
                    <a:pt x="501" y="11"/>
                  </a:lnTo>
                  <a:lnTo>
                    <a:pt x="507" y="11"/>
                  </a:lnTo>
                  <a:lnTo>
                    <a:pt x="512" y="11"/>
                  </a:lnTo>
                  <a:lnTo>
                    <a:pt x="519" y="11"/>
                  </a:lnTo>
                  <a:lnTo>
                    <a:pt x="525" y="11"/>
                  </a:lnTo>
                  <a:lnTo>
                    <a:pt x="530" y="11"/>
                  </a:lnTo>
                  <a:lnTo>
                    <a:pt x="536" y="11"/>
                  </a:lnTo>
                  <a:lnTo>
                    <a:pt x="542" y="11"/>
                  </a:lnTo>
                  <a:close/>
                </a:path>
              </a:pathLst>
            </a:custGeom>
            <a:solidFill>
              <a:srgbClr val="CCC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2" name="Freeform 74">
              <a:extLst>
                <a:ext uri="{FF2B5EF4-FFF2-40B4-BE49-F238E27FC236}">
                  <a16:creationId xmlns:a16="http://schemas.microsoft.com/office/drawing/2014/main" id="{1E109E8D-ABC0-7DE5-1439-F916F32A15C2}"/>
                </a:ext>
              </a:extLst>
            </p:cNvPr>
            <p:cNvSpPr>
              <a:spLocks/>
            </p:cNvSpPr>
            <p:nvPr/>
          </p:nvSpPr>
          <p:spPr bwMode="auto">
            <a:xfrm>
              <a:off x="5922963" y="3698875"/>
              <a:ext cx="992187" cy="890588"/>
            </a:xfrm>
            <a:custGeom>
              <a:avLst/>
              <a:gdLst>
                <a:gd name="T0" fmla="*/ 566 w 625"/>
                <a:gd name="T1" fmla="*/ 11 h 561"/>
                <a:gd name="T2" fmla="*/ 607 w 625"/>
                <a:gd name="T3" fmla="*/ 23 h 561"/>
                <a:gd name="T4" fmla="*/ 595 w 625"/>
                <a:gd name="T5" fmla="*/ 64 h 561"/>
                <a:gd name="T6" fmla="*/ 602 w 625"/>
                <a:gd name="T7" fmla="*/ 100 h 561"/>
                <a:gd name="T8" fmla="*/ 602 w 625"/>
                <a:gd name="T9" fmla="*/ 141 h 561"/>
                <a:gd name="T10" fmla="*/ 602 w 625"/>
                <a:gd name="T11" fmla="*/ 183 h 561"/>
                <a:gd name="T12" fmla="*/ 618 w 625"/>
                <a:gd name="T13" fmla="*/ 201 h 561"/>
                <a:gd name="T14" fmla="*/ 602 w 625"/>
                <a:gd name="T15" fmla="*/ 224 h 561"/>
                <a:gd name="T16" fmla="*/ 566 w 625"/>
                <a:gd name="T17" fmla="*/ 230 h 561"/>
                <a:gd name="T18" fmla="*/ 548 w 625"/>
                <a:gd name="T19" fmla="*/ 218 h 561"/>
                <a:gd name="T20" fmla="*/ 530 w 625"/>
                <a:gd name="T21" fmla="*/ 242 h 561"/>
                <a:gd name="T22" fmla="*/ 530 w 625"/>
                <a:gd name="T23" fmla="*/ 260 h 561"/>
                <a:gd name="T24" fmla="*/ 542 w 625"/>
                <a:gd name="T25" fmla="*/ 289 h 561"/>
                <a:gd name="T26" fmla="*/ 548 w 625"/>
                <a:gd name="T27" fmla="*/ 301 h 561"/>
                <a:gd name="T28" fmla="*/ 566 w 625"/>
                <a:gd name="T29" fmla="*/ 324 h 561"/>
                <a:gd name="T30" fmla="*/ 589 w 625"/>
                <a:gd name="T31" fmla="*/ 342 h 561"/>
                <a:gd name="T32" fmla="*/ 542 w 625"/>
                <a:gd name="T33" fmla="*/ 360 h 561"/>
                <a:gd name="T34" fmla="*/ 542 w 625"/>
                <a:gd name="T35" fmla="*/ 419 h 561"/>
                <a:gd name="T36" fmla="*/ 542 w 625"/>
                <a:gd name="T37" fmla="*/ 478 h 561"/>
                <a:gd name="T38" fmla="*/ 542 w 625"/>
                <a:gd name="T39" fmla="*/ 537 h 561"/>
                <a:gd name="T40" fmla="*/ 501 w 625"/>
                <a:gd name="T41" fmla="*/ 555 h 561"/>
                <a:gd name="T42" fmla="*/ 442 w 625"/>
                <a:gd name="T43" fmla="*/ 555 h 561"/>
                <a:gd name="T44" fmla="*/ 383 w 625"/>
                <a:gd name="T45" fmla="*/ 561 h 561"/>
                <a:gd name="T46" fmla="*/ 365 w 625"/>
                <a:gd name="T47" fmla="*/ 525 h 561"/>
                <a:gd name="T48" fmla="*/ 336 w 625"/>
                <a:gd name="T49" fmla="*/ 496 h 561"/>
                <a:gd name="T50" fmla="*/ 301 w 625"/>
                <a:gd name="T51" fmla="*/ 520 h 561"/>
                <a:gd name="T52" fmla="*/ 277 w 625"/>
                <a:gd name="T53" fmla="*/ 561 h 561"/>
                <a:gd name="T54" fmla="*/ 218 w 625"/>
                <a:gd name="T55" fmla="*/ 561 h 561"/>
                <a:gd name="T56" fmla="*/ 153 w 625"/>
                <a:gd name="T57" fmla="*/ 561 h 561"/>
                <a:gd name="T58" fmla="*/ 71 w 625"/>
                <a:gd name="T59" fmla="*/ 561 h 561"/>
                <a:gd name="T60" fmla="*/ 41 w 625"/>
                <a:gd name="T61" fmla="*/ 520 h 561"/>
                <a:gd name="T62" fmla="*/ 12 w 625"/>
                <a:gd name="T63" fmla="*/ 496 h 561"/>
                <a:gd name="T64" fmla="*/ 12 w 625"/>
                <a:gd name="T65" fmla="*/ 437 h 561"/>
                <a:gd name="T66" fmla="*/ 12 w 625"/>
                <a:gd name="T67" fmla="*/ 383 h 561"/>
                <a:gd name="T68" fmla="*/ 59 w 625"/>
                <a:gd name="T69" fmla="*/ 378 h 561"/>
                <a:gd name="T70" fmla="*/ 48 w 625"/>
                <a:gd name="T71" fmla="*/ 360 h 561"/>
                <a:gd name="T72" fmla="*/ 41 w 625"/>
                <a:gd name="T73" fmla="*/ 337 h 561"/>
                <a:gd name="T74" fmla="*/ 59 w 625"/>
                <a:gd name="T75" fmla="*/ 324 h 561"/>
                <a:gd name="T76" fmla="*/ 59 w 625"/>
                <a:gd name="T77" fmla="*/ 301 h 561"/>
                <a:gd name="T78" fmla="*/ 53 w 625"/>
                <a:gd name="T79" fmla="*/ 272 h 561"/>
                <a:gd name="T80" fmla="*/ 59 w 625"/>
                <a:gd name="T81" fmla="*/ 236 h 561"/>
                <a:gd name="T82" fmla="*/ 30 w 625"/>
                <a:gd name="T83" fmla="*/ 213 h 561"/>
                <a:gd name="T84" fmla="*/ 23 w 625"/>
                <a:gd name="T85" fmla="*/ 188 h 561"/>
                <a:gd name="T86" fmla="*/ 12 w 625"/>
                <a:gd name="T87" fmla="*/ 147 h 561"/>
                <a:gd name="T88" fmla="*/ 12 w 625"/>
                <a:gd name="T89" fmla="*/ 118 h 561"/>
                <a:gd name="T90" fmla="*/ 6 w 625"/>
                <a:gd name="T91" fmla="*/ 82 h 561"/>
                <a:gd name="T92" fmla="*/ 35 w 625"/>
                <a:gd name="T93" fmla="*/ 77 h 561"/>
                <a:gd name="T94" fmla="*/ 89 w 625"/>
                <a:gd name="T95" fmla="*/ 77 h 561"/>
                <a:gd name="T96" fmla="*/ 123 w 625"/>
                <a:gd name="T97" fmla="*/ 52 h 561"/>
                <a:gd name="T98" fmla="*/ 171 w 625"/>
                <a:gd name="T99" fmla="*/ 41 h 561"/>
                <a:gd name="T100" fmla="*/ 230 w 625"/>
                <a:gd name="T101" fmla="*/ 41 h 561"/>
                <a:gd name="T102" fmla="*/ 283 w 625"/>
                <a:gd name="T103" fmla="*/ 41 h 561"/>
                <a:gd name="T104" fmla="*/ 313 w 625"/>
                <a:gd name="T105" fmla="*/ 11 h 561"/>
                <a:gd name="T106" fmla="*/ 347 w 625"/>
                <a:gd name="T107" fmla="*/ 0 h 561"/>
                <a:gd name="T108" fmla="*/ 395 w 625"/>
                <a:gd name="T109" fmla="*/ 11 h 561"/>
                <a:gd name="T110" fmla="*/ 448 w 625"/>
                <a:gd name="T111" fmla="*/ 11 h 561"/>
                <a:gd name="T112" fmla="*/ 501 w 625"/>
                <a:gd name="T113" fmla="*/ 11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5" h="561">
                  <a:moveTo>
                    <a:pt x="542" y="11"/>
                  </a:moveTo>
                  <a:lnTo>
                    <a:pt x="548" y="11"/>
                  </a:lnTo>
                  <a:lnTo>
                    <a:pt x="554" y="11"/>
                  </a:lnTo>
                  <a:lnTo>
                    <a:pt x="554" y="5"/>
                  </a:lnTo>
                  <a:lnTo>
                    <a:pt x="554" y="0"/>
                  </a:lnTo>
                  <a:lnTo>
                    <a:pt x="560" y="0"/>
                  </a:lnTo>
                  <a:lnTo>
                    <a:pt x="566" y="0"/>
                  </a:lnTo>
                  <a:lnTo>
                    <a:pt x="566" y="5"/>
                  </a:lnTo>
                  <a:lnTo>
                    <a:pt x="566" y="11"/>
                  </a:lnTo>
                  <a:lnTo>
                    <a:pt x="571" y="11"/>
                  </a:lnTo>
                  <a:lnTo>
                    <a:pt x="577" y="11"/>
                  </a:lnTo>
                  <a:lnTo>
                    <a:pt x="584" y="11"/>
                  </a:lnTo>
                  <a:lnTo>
                    <a:pt x="589" y="11"/>
                  </a:lnTo>
                  <a:lnTo>
                    <a:pt x="595" y="11"/>
                  </a:lnTo>
                  <a:lnTo>
                    <a:pt x="602" y="11"/>
                  </a:lnTo>
                  <a:lnTo>
                    <a:pt x="607" y="11"/>
                  </a:lnTo>
                  <a:lnTo>
                    <a:pt x="607" y="18"/>
                  </a:lnTo>
                  <a:lnTo>
                    <a:pt x="607" y="23"/>
                  </a:lnTo>
                  <a:lnTo>
                    <a:pt x="602" y="29"/>
                  </a:lnTo>
                  <a:lnTo>
                    <a:pt x="602" y="35"/>
                  </a:lnTo>
                  <a:lnTo>
                    <a:pt x="602" y="41"/>
                  </a:lnTo>
                  <a:lnTo>
                    <a:pt x="602" y="47"/>
                  </a:lnTo>
                  <a:lnTo>
                    <a:pt x="595" y="47"/>
                  </a:lnTo>
                  <a:lnTo>
                    <a:pt x="595" y="52"/>
                  </a:lnTo>
                  <a:lnTo>
                    <a:pt x="589" y="59"/>
                  </a:lnTo>
                  <a:lnTo>
                    <a:pt x="589" y="64"/>
                  </a:lnTo>
                  <a:lnTo>
                    <a:pt x="595" y="64"/>
                  </a:lnTo>
                  <a:lnTo>
                    <a:pt x="595" y="70"/>
                  </a:lnTo>
                  <a:lnTo>
                    <a:pt x="595" y="77"/>
                  </a:lnTo>
                  <a:lnTo>
                    <a:pt x="602" y="77"/>
                  </a:lnTo>
                  <a:lnTo>
                    <a:pt x="602" y="82"/>
                  </a:lnTo>
                  <a:lnTo>
                    <a:pt x="607" y="82"/>
                  </a:lnTo>
                  <a:lnTo>
                    <a:pt x="607" y="88"/>
                  </a:lnTo>
                  <a:lnTo>
                    <a:pt x="607" y="95"/>
                  </a:lnTo>
                  <a:lnTo>
                    <a:pt x="602" y="95"/>
                  </a:lnTo>
                  <a:lnTo>
                    <a:pt x="602" y="100"/>
                  </a:lnTo>
                  <a:lnTo>
                    <a:pt x="602" y="106"/>
                  </a:lnTo>
                  <a:lnTo>
                    <a:pt x="602" y="111"/>
                  </a:lnTo>
                  <a:lnTo>
                    <a:pt x="602" y="118"/>
                  </a:lnTo>
                  <a:lnTo>
                    <a:pt x="602" y="124"/>
                  </a:lnTo>
                  <a:lnTo>
                    <a:pt x="602" y="129"/>
                  </a:lnTo>
                  <a:lnTo>
                    <a:pt x="602" y="136"/>
                  </a:lnTo>
                  <a:lnTo>
                    <a:pt x="607" y="136"/>
                  </a:lnTo>
                  <a:lnTo>
                    <a:pt x="602" y="136"/>
                  </a:lnTo>
                  <a:lnTo>
                    <a:pt x="602" y="141"/>
                  </a:lnTo>
                  <a:lnTo>
                    <a:pt x="607" y="141"/>
                  </a:lnTo>
                  <a:lnTo>
                    <a:pt x="607" y="147"/>
                  </a:lnTo>
                  <a:lnTo>
                    <a:pt x="607" y="154"/>
                  </a:lnTo>
                  <a:lnTo>
                    <a:pt x="607" y="159"/>
                  </a:lnTo>
                  <a:lnTo>
                    <a:pt x="607" y="165"/>
                  </a:lnTo>
                  <a:lnTo>
                    <a:pt x="607" y="170"/>
                  </a:lnTo>
                  <a:lnTo>
                    <a:pt x="602" y="170"/>
                  </a:lnTo>
                  <a:lnTo>
                    <a:pt x="602" y="177"/>
                  </a:lnTo>
                  <a:lnTo>
                    <a:pt x="602" y="183"/>
                  </a:lnTo>
                  <a:lnTo>
                    <a:pt x="602" y="188"/>
                  </a:lnTo>
                  <a:lnTo>
                    <a:pt x="607" y="188"/>
                  </a:lnTo>
                  <a:lnTo>
                    <a:pt x="607" y="195"/>
                  </a:lnTo>
                  <a:lnTo>
                    <a:pt x="613" y="195"/>
                  </a:lnTo>
                  <a:lnTo>
                    <a:pt x="613" y="201"/>
                  </a:lnTo>
                  <a:lnTo>
                    <a:pt x="618" y="201"/>
                  </a:lnTo>
                  <a:lnTo>
                    <a:pt x="625" y="201"/>
                  </a:lnTo>
                  <a:lnTo>
                    <a:pt x="625" y="206"/>
                  </a:lnTo>
                  <a:lnTo>
                    <a:pt x="618" y="201"/>
                  </a:lnTo>
                  <a:lnTo>
                    <a:pt x="618" y="206"/>
                  </a:lnTo>
                  <a:lnTo>
                    <a:pt x="613" y="206"/>
                  </a:lnTo>
                  <a:lnTo>
                    <a:pt x="613" y="213"/>
                  </a:lnTo>
                  <a:lnTo>
                    <a:pt x="613" y="218"/>
                  </a:lnTo>
                  <a:lnTo>
                    <a:pt x="607" y="218"/>
                  </a:lnTo>
                  <a:lnTo>
                    <a:pt x="613" y="218"/>
                  </a:lnTo>
                  <a:lnTo>
                    <a:pt x="613" y="224"/>
                  </a:lnTo>
                  <a:lnTo>
                    <a:pt x="607" y="224"/>
                  </a:lnTo>
                  <a:lnTo>
                    <a:pt x="602" y="224"/>
                  </a:lnTo>
                  <a:lnTo>
                    <a:pt x="595" y="224"/>
                  </a:lnTo>
                  <a:lnTo>
                    <a:pt x="589" y="224"/>
                  </a:lnTo>
                  <a:lnTo>
                    <a:pt x="589" y="218"/>
                  </a:lnTo>
                  <a:lnTo>
                    <a:pt x="584" y="218"/>
                  </a:lnTo>
                  <a:lnTo>
                    <a:pt x="577" y="218"/>
                  </a:lnTo>
                  <a:lnTo>
                    <a:pt x="577" y="224"/>
                  </a:lnTo>
                  <a:lnTo>
                    <a:pt x="571" y="224"/>
                  </a:lnTo>
                  <a:lnTo>
                    <a:pt x="566" y="224"/>
                  </a:lnTo>
                  <a:lnTo>
                    <a:pt x="566" y="230"/>
                  </a:lnTo>
                  <a:lnTo>
                    <a:pt x="560" y="230"/>
                  </a:lnTo>
                  <a:lnTo>
                    <a:pt x="560" y="224"/>
                  </a:lnTo>
                  <a:lnTo>
                    <a:pt x="560" y="218"/>
                  </a:lnTo>
                  <a:lnTo>
                    <a:pt x="554" y="218"/>
                  </a:lnTo>
                  <a:lnTo>
                    <a:pt x="554" y="224"/>
                  </a:lnTo>
                  <a:lnTo>
                    <a:pt x="554" y="230"/>
                  </a:lnTo>
                  <a:lnTo>
                    <a:pt x="548" y="230"/>
                  </a:lnTo>
                  <a:lnTo>
                    <a:pt x="548" y="224"/>
                  </a:lnTo>
                  <a:lnTo>
                    <a:pt x="548" y="218"/>
                  </a:lnTo>
                  <a:lnTo>
                    <a:pt x="542" y="218"/>
                  </a:lnTo>
                  <a:lnTo>
                    <a:pt x="542" y="224"/>
                  </a:lnTo>
                  <a:lnTo>
                    <a:pt x="542" y="230"/>
                  </a:lnTo>
                  <a:lnTo>
                    <a:pt x="548" y="230"/>
                  </a:lnTo>
                  <a:lnTo>
                    <a:pt x="548" y="236"/>
                  </a:lnTo>
                  <a:lnTo>
                    <a:pt x="542" y="236"/>
                  </a:lnTo>
                  <a:lnTo>
                    <a:pt x="536" y="236"/>
                  </a:lnTo>
                  <a:lnTo>
                    <a:pt x="530" y="236"/>
                  </a:lnTo>
                  <a:lnTo>
                    <a:pt x="530" y="242"/>
                  </a:lnTo>
                  <a:lnTo>
                    <a:pt x="525" y="242"/>
                  </a:lnTo>
                  <a:lnTo>
                    <a:pt x="525" y="247"/>
                  </a:lnTo>
                  <a:lnTo>
                    <a:pt x="530" y="247"/>
                  </a:lnTo>
                  <a:lnTo>
                    <a:pt x="525" y="247"/>
                  </a:lnTo>
                  <a:lnTo>
                    <a:pt x="530" y="247"/>
                  </a:lnTo>
                  <a:lnTo>
                    <a:pt x="530" y="254"/>
                  </a:lnTo>
                  <a:lnTo>
                    <a:pt x="530" y="260"/>
                  </a:lnTo>
                  <a:lnTo>
                    <a:pt x="536" y="260"/>
                  </a:lnTo>
                  <a:lnTo>
                    <a:pt x="530" y="260"/>
                  </a:lnTo>
                  <a:lnTo>
                    <a:pt x="530" y="265"/>
                  </a:lnTo>
                  <a:lnTo>
                    <a:pt x="530" y="272"/>
                  </a:lnTo>
                  <a:lnTo>
                    <a:pt x="536" y="272"/>
                  </a:lnTo>
                  <a:lnTo>
                    <a:pt x="536" y="278"/>
                  </a:lnTo>
                  <a:lnTo>
                    <a:pt x="542" y="278"/>
                  </a:lnTo>
                  <a:lnTo>
                    <a:pt x="536" y="278"/>
                  </a:lnTo>
                  <a:lnTo>
                    <a:pt x="536" y="283"/>
                  </a:lnTo>
                  <a:lnTo>
                    <a:pt x="542" y="283"/>
                  </a:lnTo>
                  <a:lnTo>
                    <a:pt x="542" y="289"/>
                  </a:lnTo>
                  <a:lnTo>
                    <a:pt x="542" y="295"/>
                  </a:lnTo>
                  <a:lnTo>
                    <a:pt x="542" y="289"/>
                  </a:lnTo>
                  <a:lnTo>
                    <a:pt x="542" y="295"/>
                  </a:lnTo>
                  <a:lnTo>
                    <a:pt x="542" y="301"/>
                  </a:lnTo>
                  <a:lnTo>
                    <a:pt x="542" y="295"/>
                  </a:lnTo>
                  <a:lnTo>
                    <a:pt x="542" y="301"/>
                  </a:lnTo>
                  <a:lnTo>
                    <a:pt x="548" y="301"/>
                  </a:lnTo>
                  <a:lnTo>
                    <a:pt x="542" y="301"/>
                  </a:lnTo>
                  <a:lnTo>
                    <a:pt x="548" y="301"/>
                  </a:lnTo>
                  <a:lnTo>
                    <a:pt x="554" y="301"/>
                  </a:lnTo>
                  <a:lnTo>
                    <a:pt x="560" y="301"/>
                  </a:lnTo>
                  <a:lnTo>
                    <a:pt x="560" y="306"/>
                  </a:lnTo>
                  <a:lnTo>
                    <a:pt x="566" y="306"/>
                  </a:lnTo>
                  <a:lnTo>
                    <a:pt x="566" y="313"/>
                  </a:lnTo>
                  <a:lnTo>
                    <a:pt x="566" y="306"/>
                  </a:lnTo>
                  <a:lnTo>
                    <a:pt x="566" y="313"/>
                  </a:lnTo>
                  <a:lnTo>
                    <a:pt x="566" y="319"/>
                  </a:lnTo>
                  <a:lnTo>
                    <a:pt x="566" y="324"/>
                  </a:lnTo>
                  <a:lnTo>
                    <a:pt x="571" y="324"/>
                  </a:lnTo>
                  <a:lnTo>
                    <a:pt x="571" y="331"/>
                  </a:lnTo>
                  <a:lnTo>
                    <a:pt x="571" y="337"/>
                  </a:lnTo>
                  <a:lnTo>
                    <a:pt x="577" y="337"/>
                  </a:lnTo>
                  <a:lnTo>
                    <a:pt x="584" y="337"/>
                  </a:lnTo>
                  <a:lnTo>
                    <a:pt x="577" y="337"/>
                  </a:lnTo>
                  <a:lnTo>
                    <a:pt x="584" y="337"/>
                  </a:lnTo>
                  <a:lnTo>
                    <a:pt x="584" y="342"/>
                  </a:lnTo>
                  <a:lnTo>
                    <a:pt x="589" y="342"/>
                  </a:lnTo>
                  <a:lnTo>
                    <a:pt x="577" y="342"/>
                  </a:lnTo>
                  <a:lnTo>
                    <a:pt x="571" y="342"/>
                  </a:lnTo>
                  <a:lnTo>
                    <a:pt x="566" y="342"/>
                  </a:lnTo>
                  <a:lnTo>
                    <a:pt x="560" y="342"/>
                  </a:lnTo>
                  <a:lnTo>
                    <a:pt x="548" y="342"/>
                  </a:lnTo>
                  <a:lnTo>
                    <a:pt x="548" y="348"/>
                  </a:lnTo>
                  <a:lnTo>
                    <a:pt x="548" y="354"/>
                  </a:lnTo>
                  <a:lnTo>
                    <a:pt x="548" y="360"/>
                  </a:lnTo>
                  <a:lnTo>
                    <a:pt x="542" y="360"/>
                  </a:lnTo>
                  <a:lnTo>
                    <a:pt x="542" y="372"/>
                  </a:lnTo>
                  <a:lnTo>
                    <a:pt x="542" y="378"/>
                  </a:lnTo>
                  <a:lnTo>
                    <a:pt x="542" y="383"/>
                  </a:lnTo>
                  <a:lnTo>
                    <a:pt x="542" y="390"/>
                  </a:lnTo>
                  <a:lnTo>
                    <a:pt x="542" y="396"/>
                  </a:lnTo>
                  <a:lnTo>
                    <a:pt x="542" y="401"/>
                  </a:lnTo>
                  <a:lnTo>
                    <a:pt x="542" y="407"/>
                  </a:lnTo>
                  <a:lnTo>
                    <a:pt x="542" y="414"/>
                  </a:lnTo>
                  <a:lnTo>
                    <a:pt x="542" y="419"/>
                  </a:lnTo>
                  <a:lnTo>
                    <a:pt x="542" y="425"/>
                  </a:lnTo>
                  <a:lnTo>
                    <a:pt x="542" y="431"/>
                  </a:lnTo>
                  <a:lnTo>
                    <a:pt x="542" y="437"/>
                  </a:lnTo>
                  <a:lnTo>
                    <a:pt x="542" y="443"/>
                  </a:lnTo>
                  <a:lnTo>
                    <a:pt x="542" y="449"/>
                  </a:lnTo>
                  <a:lnTo>
                    <a:pt x="542" y="455"/>
                  </a:lnTo>
                  <a:lnTo>
                    <a:pt x="542" y="466"/>
                  </a:lnTo>
                  <a:lnTo>
                    <a:pt x="542" y="473"/>
                  </a:lnTo>
                  <a:lnTo>
                    <a:pt x="542" y="478"/>
                  </a:lnTo>
                  <a:lnTo>
                    <a:pt x="542" y="484"/>
                  </a:lnTo>
                  <a:lnTo>
                    <a:pt x="542" y="491"/>
                  </a:lnTo>
                  <a:lnTo>
                    <a:pt x="542" y="496"/>
                  </a:lnTo>
                  <a:lnTo>
                    <a:pt x="542" y="502"/>
                  </a:lnTo>
                  <a:lnTo>
                    <a:pt x="542" y="508"/>
                  </a:lnTo>
                  <a:lnTo>
                    <a:pt x="542" y="520"/>
                  </a:lnTo>
                  <a:lnTo>
                    <a:pt x="542" y="525"/>
                  </a:lnTo>
                  <a:lnTo>
                    <a:pt x="542" y="532"/>
                  </a:lnTo>
                  <a:lnTo>
                    <a:pt x="542" y="537"/>
                  </a:lnTo>
                  <a:lnTo>
                    <a:pt x="542" y="543"/>
                  </a:lnTo>
                  <a:lnTo>
                    <a:pt x="542" y="550"/>
                  </a:lnTo>
                  <a:lnTo>
                    <a:pt x="542" y="555"/>
                  </a:lnTo>
                  <a:lnTo>
                    <a:pt x="536" y="555"/>
                  </a:lnTo>
                  <a:lnTo>
                    <a:pt x="530" y="555"/>
                  </a:lnTo>
                  <a:lnTo>
                    <a:pt x="525" y="555"/>
                  </a:lnTo>
                  <a:lnTo>
                    <a:pt x="519" y="555"/>
                  </a:lnTo>
                  <a:lnTo>
                    <a:pt x="512" y="555"/>
                  </a:lnTo>
                  <a:lnTo>
                    <a:pt x="501" y="555"/>
                  </a:lnTo>
                  <a:lnTo>
                    <a:pt x="495" y="555"/>
                  </a:lnTo>
                  <a:lnTo>
                    <a:pt x="489" y="555"/>
                  </a:lnTo>
                  <a:lnTo>
                    <a:pt x="483" y="555"/>
                  </a:lnTo>
                  <a:lnTo>
                    <a:pt x="478" y="555"/>
                  </a:lnTo>
                  <a:lnTo>
                    <a:pt x="471" y="555"/>
                  </a:lnTo>
                  <a:lnTo>
                    <a:pt x="466" y="555"/>
                  </a:lnTo>
                  <a:lnTo>
                    <a:pt x="460" y="555"/>
                  </a:lnTo>
                  <a:lnTo>
                    <a:pt x="453" y="555"/>
                  </a:lnTo>
                  <a:lnTo>
                    <a:pt x="442" y="555"/>
                  </a:lnTo>
                  <a:lnTo>
                    <a:pt x="437" y="555"/>
                  </a:lnTo>
                  <a:lnTo>
                    <a:pt x="430" y="555"/>
                  </a:lnTo>
                  <a:lnTo>
                    <a:pt x="419" y="555"/>
                  </a:lnTo>
                  <a:lnTo>
                    <a:pt x="412" y="555"/>
                  </a:lnTo>
                  <a:lnTo>
                    <a:pt x="406" y="561"/>
                  </a:lnTo>
                  <a:lnTo>
                    <a:pt x="401" y="561"/>
                  </a:lnTo>
                  <a:lnTo>
                    <a:pt x="395" y="561"/>
                  </a:lnTo>
                  <a:lnTo>
                    <a:pt x="389" y="561"/>
                  </a:lnTo>
                  <a:lnTo>
                    <a:pt x="383" y="561"/>
                  </a:lnTo>
                  <a:lnTo>
                    <a:pt x="378" y="561"/>
                  </a:lnTo>
                  <a:lnTo>
                    <a:pt x="371" y="561"/>
                  </a:lnTo>
                  <a:lnTo>
                    <a:pt x="365" y="561"/>
                  </a:lnTo>
                  <a:lnTo>
                    <a:pt x="365" y="555"/>
                  </a:lnTo>
                  <a:lnTo>
                    <a:pt x="365" y="550"/>
                  </a:lnTo>
                  <a:lnTo>
                    <a:pt x="365" y="543"/>
                  </a:lnTo>
                  <a:lnTo>
                    <a:pt x="365" y="537"/>
                  </a:lnTo>
                  <a:lnTo>
                    <a:pt x="365" y="532"/>
                  </a:lnTo>
                  <a:lnTo>
                    <a:pt x="365" y="525"/>
                  </a:lnTo>
                  <a:lnTo>
                    <a:pt x="365" y="520"/>
                  </a:lnTo>
                  <a:lnTo>
                    <a:pt x="365" y="508"/>
                  </a:lnTo>
                  <a:lnTo>
                    <a:pt x="365" y="502"/>
                  </a:lnTo>
                  <a:lnTo>
                    <a:pt x="365" y="496"/>
                  </a:lnTo>
                  <a:lnTo>
                    <a:pt x="360" y="496"/>
                  </a:lnTo>
                  <a:lnTo>
                    <a:pt x="354" y="496"/>
                  </a:lnTo>
                  <a:lnTo>
                    <a:pt x="347" y="496"/>
                  </a:lnTo>
                  <a:lnTo>
                    <a:pt x="342" y="496"/>
                  </a:lnTo>
                  <a:lnTo>
                    <a:pt x="336" y="496"/>
                  </a:lnTo>
                  <a:lnTo>
                    <a:pt x="330" y="502"/>
                  </a:lnTo>
                  <a:lnTo>
                    <a:pt x="318" y="502"/>
                  </a:lnTo>
                  <a:lnTo>
                    <a:pt x="313" y="502"/>
                  </a:lnTo>
                  <a:lnTo>
                    <a:pt x="301" y="502"/>
                  </a:lnTo>
                  <a:lnTo>
                    <a:pt x="306" y="502"/>
                  </a:lnTo>
                  <a:lnTo>
                    <a:pt x="306" y="508"/>
                  </a:lnTo>
                  <a:lnTo>
                    <a:pt x="301" y="508"/>
                  </a:lnTo>
                  <a:lnTo>
                    <a:pt x="301" y="514"/>
                  </a:lnTo>
                  <a:lnTo>
                    <a:pt x="301" y="520"/>
                  </a:lnTo>
                  <a:lnTo>
                    <a:pt x="301" y="525"/>
                  </a:lnTo>
                  <a:lnTo>
                    <a:pt x="301" y="532"/>
                  </a:lnTo>
                  <a:lnTo>
                    <a:pt x="301" y="537"/>
                  </a:lnTo>
                  <a:lnTo>
                    <a:pt x="301" y="543"/>
                  </a:lnTo>
                  <a:lnTo>
                    <a:pt x="301" y="555"/>
                  </a:lnTo>
                  <a:lnTo>
                    <a:pt x="301" y="561"/>
                  </a:lnTo>
                  <a:lnTo>
                    <a:pt x="295" y="561"/>
                  </a:lnTo>
                  <a:lnTo>
                    <a:pt x="288" y="561"/>
                  </a:lnTo>
                  <a:lnTo>
                    <a:pt x="277" y="561"/>
                  </a:lnTo>
                  <a:lnTo>
                    <a:pt x="272" y="561"/>
                  </a:lnTo>
                  <a:lnTo>
                    <a:pt x="265" y="561"/>
                  </a:lnTo>
                  <a:lnTo>
                    <a:pt x="259" y="561"/>
                  </a:lnTo>
                  <a:lnTo>
                    <a:pt x="254" y="561"/>
                  </a:lnTo>
                  <a:lnTo>
                    <a:pt x="247" y="561"/>
                  </a:lnTo>
                  <a:lnTo>
                    <a:pt x="242" y="561"/>
                  </a:lnTo>
                  <a:lnTo>
                    <a:pt x="230" y="561"/>
                  </a:lnTo>
                  <a:lnTo>
                    <a:pt x="224" y="561"/>
                  </a:lnTo>
                  <a:lnTo>
                    <a:pt x="218" y="561"/>
                  </a:lnTo>
                  <a:lnTo>
                    <a:pt x="213" y="561"/>
                  </a:lnTo>
                  <a:lnTo>
                    <a:pt x="206" y="561"/>
                  </a:lnTo>
                  <a:lnTo>
                    <a:pt x="200" y="561"/>
                  </a:lnTo>
                  <a:lnTo>
                    <a:pt x="195" y="561"/>
                  </a:lnTo>
                  <a:lnTo>
                    <a:pt x="182" y="561"/>
                  </a:lnTo>
                  <a:lnTo>
                    <a:pt x="177" y="561"/>
                  </a:lnTo>
                  <a:lnTo>
                    <a:pt x="171" y="561"/>
                  </a:lnTo>
                  <a:lnTo>
                    <a:pt x="165" y="561"/>
                  </a:lnTo>
                  <a:lnTo>
                    <a:pt x="153" y="561"/>
                  </a:lnTo>
                  <a:lnTo>
                    <a:pt x="147" y="561"/>
                  </a:lnTo>
                  <a:lnTo>
                    <a:pt x="141" y="561"/>
                  </a:lnTo>
                  <a:lnTo>
                    <a:pt x="123" y="561"/>
                  </a:lnTo>
                  <a:lnTo>
                    <a:pt x="118" y="561"/>
                  </a:lnTo>
                  <a:lnTo>
                    <a:pt x="112" y="561"/>
                  </a:lnTo>
                  <a:lnTo>
                    <a:pt x="100" y="561"/>
                  </a:lnTo>
                  <a:lnTo>
                    <a:pt x="89" y="561"/>
                  </a:lnTo>
                  <a:lnTo>
                    <a:pt x="77" y="561"/>
                  </a:lnTo>
                  <a:lnTo>
                    <a:pt x="71" y="561"/>
                  </a:lnTo>
                  <a:lnTo>
                    <a:pt x="64" y="561"/>
                  </a:lnTo>
                  <a:lnTo>
                    <a:pt x="59" y="561"/>
                  </a:lnTo>
                  <a:lnTo>
                    <a:pt x="53" y="561"/>
                  </a:lnTo>
                  <a:lnTo>
                    <a:pt x="48" y="561"/>
                  </a:lnTo>
                  <a:lnTo>
                    <a:pt x="41" y="561"/>
                  </a:lnTo>
                  <a:lnTo>
                    <a:pt x="41" y="550"/>
                  </a:lnTo>
                  <a:lnTo>
                    <a:pt x="41" y="537"/>
                  </a:lnTo>
                  <a:lnTo>
                    <a:pt x="41" y="532"/>
                  </a:lnTo>
                  <a:lnTo>
                    <a:pt x="41" y="520"/>
                  </a:lnTo>
                  <a:lnTo>
                    <a:pt x="41" y="514"/>
                  </a:lnTo>
                  <a:lnTo>
                    <a:pt x="41" y="508"/>
                  </a:lnTo>
                  <a:lnTo>
                    <a:pt x="41" y="502"/>
                  </a:lnTo>
                  <a:lnTo>
                    <a:pt x="35" y="502"/>
                  </a:lnTo>
                  <a:lnTo>
                    <a:pt x="30" y="502"/>
                  </a:lnTo>
                  <a:lnTo>
                    <a:pt x="23" y="502"/>
                  </a:lnTo>
                  <a:lnTo>
                    <a:pt x="17" y="502"/>
                  </a:lnTo>
                  <a:lnTo>
                    <a:pt x="12" y="502"/>
                  </a:lnTo>
                  <a:lnTo>
                    <a:pt x="12" y="496"/>
                  </a:lnTo>
                  <a:lnTo>
                    <a:pt x="12" y="491"/>
                  </a:lnTo>
                  <a:lnTo>
                    <a:pt x="12" y="484"/>
                  </a:lnTo>
                  <a:lnTo>
                    <a:pt x="12" y="478"/>
                  </a:lnTo>
                  <a:lnTo>
                    <a:pt x="12" y="473"/>
                  </a:lnTo>
                  <a:lnTo>
                    <a:pt x="12" y="466"/>
                  </a:lnTo>
                  <a:lnTo>
                    <a:pt x="12" y="460"/>
                  </a:lnTo>
                  <a:lnTo>
                    <a:pt x="12" y="449"/>
                  </a:lnTo>
                  <a:lnTo>
                    <a:pt x="12" y="443"/>
                  </a:lnTo>
                  <a:lnTo>
                    <a:pt x="12" y="437"/>
                  </a:lnTo>
                  <a:lnTo>
                    <a:pt x="12" y="431"/>
                  </a:lnTo>
                  <a:lnTo>
                    <a:pt x="12" y="425"/>
                  </a:lnTo>
                  <a:lnTo>
                    <a:pt x="12" y="419"/>
                  </a:lnTo>
                  <a:lnTo>
                    <a:pt x="12" y="414"/>
                  </a:lnTo>
                  <a:lnTo>
                    <a:pt x="12" y="407"/>
                  </a:lnTo>
                  <a:lnTo>
                    <a:pt x="12" y="401"/>
                  </a:lnTo>
                  <a:lnTo>
                    <a:pt x="12" y="396"/>
                  </a:lnTo>
                  <a:lnTo>
                    <a:pt x="12" y="390"/>
                  </a:lnTo>
                  <a:lnTo>
                    <a:pt x="12" y="383"/>
                  </a:lnTo>
                  <a:lnTo>
                    <a:pt x="12" y="378"/>
                  </a:lnTo>
                  <a:lnTo>
                    <a:pt x="17" y="378"/>
                  </a:lnTo>
                  <a:lnTo>
                    <a:pt x="23" y="378"/>
                  </a:lnTo>
                  <a:lnTo>
                    <a:pt x="30" y="378"/>
                  </a:lnTo>
                  <a:lnTo>
                    <a:pt x="35" y="378"/>
                  </a:lnTo>
                  <a:lnTo>
                    <a:pt x="41" y="378"/>
                  </a:lnTo>
                  <a:lnTo>
                    <a:pt x="48" y="378"/>
                  </a:lnTo>
                  <a:lnTo>
                    <a:pt x="53" y="378"/>
                  </a:lnTo>
                  <a:lnTo>
                    <a:pt x="59" y="378"/>
                  </a:lnTo>
                  <a:lnTo>
                    <a:pt x="64" y="378"/>
                  </a:lnTo>
                  <a:lnTo>
                    <a:pt x="64" y="372"/>
                  </a:lnTo>
                  <a:lnTo>
                    <a:pt x="59" y="372"/>
                  </a:lnTo>
                  <a:lnTo>
                    <a:pt x="53" y="372"/>
                  </a:lnTo>
                  <a:lnTo>
                    <a:pt x="53" y="366"/>
                  </a:lnTo>
                  <a:lnTo>
                    <a:pt x="48" y="366"/>
                  </a:lnTo>
                  <a:lnTo>
                    <a:pt x="48" y="360"/>
                  </a:lnTo>
                  <a:lnTo>
                    <a:pt x="48" y="366"/>
                  </a:lnTo>
                  <a:lnTo>
                    <a:pt x="48" y="360"/>
                  </a:lnTo>
                  <a:lnTo>
                    <a:pt x="41" y="360"/>
                  </a:lnTo>
                  <a:lnTo>
                    <a:pt x="41" y="354"/>
                  </a:lnTo>
                  <a:lnTo>
                    <a:pt x="41" y="348"/>
                  </a:lnTo>
                  <a:lnTo>
                    <a:pt x="41" y="354"/>
                  </a:lnTo>
                  <a:lnTo>
                    <a:pt x="41" y="348"/>
                  </a:lnTo>
                  <a:lnTo>
                    <a:pt x="35" y="348"/>
                  </a:lnTo>
                  <a:lnTo>
                    <a:pt x="35" y="342"/>
                  </a:lnTo>
                  <a:lnTo>
                    <a:pt x="41" y="342"/>
                  </a:lnTo>
                  <a:lnTo>
                    <a:pt x="41" y="337"/>
                  </a:lnTo>
                  <a:lnTo>
                    <a:pt x="35" y="337"/>
                  </a:lnTo>
                  <a:lnTo>
                    <a:pt x="41" y="337"/>
                  </a:lnTo>
                  <a:lnTo>
                    <a:pt x="48" y="337"/>
                  </a:lnTo>
                  <a:lnTo>
                    <a:pt x="48" y="331"/>
                  </a:lnTo>
                  <a:lnTo>
                    <a:pt x="41" y="331"/>
                  </a:lnTo>
                  <a:lnTo>
                    <a:pt x="48" y="331"/>
                  </a:lnTo>
                  <a:lnTo>
                    <a:pt x="53" y="331"/>
                  </a:lnTo>
                  <a:lnTo>
                    <a:pt x="53" y="324"/>
                  </a:lnTo>
                  <a:lnTo>
                    <a:pt x="59" y="324"/>
                  </a:lnTo>
                  <a:lnTo>
                    <a:pt x="53" y="319"/>
                  </a:lnTo>
                  <a:lnTo>
                    <a:pt x="48" y="319"/>
                  </a:lnTo>
                  <a:lnTo>
                    <a:pt x="41" y="319"/>
                  </a:lnTo>
                  <a:lnTo>
                    <a:pt x="41" y="313"/>
                  </a:lnTo>
                  <a:lnTo>
                    <a:pt x="41" y="306"/>
                  </a:lnTo>
                  <a:lnTo>
                    <a:pt x="48" y="306"/>
                  </a:lnTo>
                  <a:lnTo>
                    <a:pt x="48" y="301"/>
                  </a:lnTo>
                  <a:lnTo>
                    <a:pt x="53" y="301"/>
                  </a:lnTo>
                  <a:lnTo>
                    <a:pt x="59" y="301"/>
                  </a:lnTo>
                  <a:lnTo>
                    <a:pt x="64" y="301"/>
                  </a:lnTo>
                  <a:lnTo>
                    <a:pt x="64" y="295"/>
                  </a:lnTo>
                  <a:lnTo>
                    <a:pt x="71" y="295"/>
                  </a:lnTo>
                  <a:lnTo>
                    <a:pt x="71" y="289"/>
                  </a:lnTo>
                  <a:lnTo>
                    <a:pt x="64" y="289"/>
                  </a:lnTo>
                  <a:lnTo>
                    <a:pt x="64" y="283"/>
                  </a:lnTo>
                  <a:lnTo>
                    <a:pt x="64" y="278"/>
                  </a:lnTo>
                  <a:lnTo>
                    <a:pt x="59" y="272"/>
                  </a:lnTo>
                  <a:lnTo>
                    <a:pt x="53" y="272"/>
                  </a:lnTo>
                  <a:lnTo>
                    <a:pt x="53" y="265"/>
                  </a:lnTo>
                  <a:lnTo>
                    <a:pt x="53" y="260"/>
                  </a:lnTo>
                  <a:lnTo>
                    <a:pt x="48" y="260"/>
                  </a:lnTo>
                  <a:lnTo>
                    <a:pt x="48" y="254"/>
                  </a:lnTo>
                  <a:lnTo>
                    <a:pt x="48" y="247"/>
                  </a:lnTo>
                  <a:lnTo>
                    <a:pt x="48" y="242"/>
                  </a:lnTo>
                  <a:lnTo>
                    <a:pt x="53" y="242"/>
                  </a:lnTo>
                  <a:lnTo>
                    <a:pt x="59" y="242"/>
                  </a:lnTo>
                  <a:lnTo>
                    <a:pt x="59" y="236"/>
                  </a:lnTo>
                  <a:lnTo>
                    <a:pt x="53" y="236"/>
                  </a:lnTo>
                  <a:lnTo>
                    <a:pt x="48" y="236"/>
                  </a:lnTo>
                  <a:lnTo>
                    <a:pt x="48" y="230"/>
                  </a:lnTo>
                  <a:lnTo>
                    <a:pt x="41" y="230"/>
                  </a:lnTo>
                  <a:lnTo>
                    <a:pt x="35" y="230"/>
                  </a:lnTo>
                  <a:lnTo>
                    <a:pt x="35" y="224"/>
                  </a:lnTo>
                  <a:lnTo>
                    <a:pt x="35" y="218"/>
                  </a:lnTo>
                  <a:lnTo>
                    <a:pt x="30" y="218"/>
                  </a:lnTo>
                  <a:lnTo>
                    <a:pt x="30" y="213"/>
                  </a:lnTo>
                  <a:lnTo>
                    <a:pt x="30" y="206"/>
                  </a:lnTo>
                  <a:lnTo>
                    <a:pt x="35" y="206"/>
                  </a:lnTo>
                  <a:lnTo>
                    <a:pt x="30" y="206"/>
                  </a:lnTo>
                  <a:lnTo>
                    <a:pt x="30" y="201"/>
                  </a:lnTo>
                  <a:lnTo>
                    <a:pt x="23" y="201"/>
                  </a:lnTo>
                  <a:lnTo>
                    <a:pt x="23" y="195"/>
                  </a:lnTo>
                  <a:lnTo>
                    <a:pt x="30" y="195"/>
                  </a:lnTo>
                  <a:lnTo>
                    <a:pt x="23" y="195"/>
                  </a:lnTo>
                  <a:lnTo>
                    <a:pt x="23" y="188"/>
                  </a:lnTo>
                  <a:lnTo>
                    <a:pt x="17" y="188"/>
                  </a:lnTo>
                  <a:lnTo>
                    <a:pt x="17" y="183"/>
                  </a:lnTo>
                  <a:lnTo>
                    <a:pt x="17" y="177"/>
                  </a:lnTo>
                  <a:lnTo>
                    <a:pt x="17" y="170"/>
                  </a:lnTo>
                  <a:lnTo>
                    <a:pt x="12" y="170"/>
                  </a:lnTo>
                  <a:lnTo>
                    <a:pt x="12" y="165"/>
                  </a:lnTo>
                  <a:lnTo>
                    <a:pt x="12" y="159"/>
                  </a:lnTo>
                  <a:lnTo>
                    <a:pt x="12" y="154"/>
                  </a:lnTo>
                  <a:lnTo>
                    <a:pt x="12" y="147"/>
                  </a:lnTo>
                  <a:lnTo>
                    <a:pt x="17" y="147"/>
                  </a:lnTo>
                  <a:lnTo>
                    <a:pt x="17" y="141"/>
                  </a:lnTo>
                  <a:lnTo>
                    <a:pt x="12" y="141"/>
                  </a:lnTo>
                  <a:lnTo>
                    <a:pt x="12" y="136"/>
                  </a:lnTo>
                  <a:lnTo>
                    <a:pt x="17" y="136"/>
                  </a:lnTo>
                  <a:lnTo>
                    <a:pt x="17" y="129"/>
                  </a:lnTo>
                  <a:lnTo>
                    <a:pt x="12" y="129"/>
                  </a:lnTo>
                  <a:lnTo>
                    <a:pt x="12" y="124"/>
                  </a:lnTo>
                  <a:lnTo>
                    <a:pt x="12" y="118"/>
                  </a:lnTo>
                  <a:lnTo>
                    <a:pt x="12" y="111"/>
                  </a:lnTo>
                  <a:lnTo>
                    <a:pt x="6" y="111"/>
                  </a:lnTo>
                  <a:lnTo>
                    <a:pt x="12" y="111"/>
                  </a:lnTo>
                  <a:lnTo>
                    <a:pt x="6" y="111"/>
                  </a:lnTo>
                  <a:lnTo>
                    <a:pt x="6" y="106"/>
                  </a:lnTo>
                  <a:lnTo>
                    <a:pt x="6" y="100"/>
                  </a:lnTo>
                  <a:lnTo>
                    <a:pt x="6" y="95"/>
                  </a:lnTo>
                  <a:lnTo>
                    <a:pt x="6" y="88"/>
                  </a:lnTo>
                  <a:lnTo>
                    <a:pt x="6" y="82"/>
                  </a:lnTo>
                  <a:lnTo>
                    <a:pt x="6" y="77"/>
                  </a:lnTo>
                  <a:lnTo>
                    <a:pt x="0" y="77"/>
                  </a:lnTo>
                  <a:lnTo>
                    <a:pt x="6" y="77"/>
                  </a:lnTo>
                  <a:lnTo>
                    <a:pt x="6" y="70"/>
                  </a:lnTo>
                  <a:lnTo>
                    <a:pt x="12" y="70"/>
                  </a:lnTo>
                  <a:lnTo>
                    <a:pt x="17" y="70"/>
                  </a:lnTo>
                  <a:lnTo>
                    <a:pt x="23" y="77"/>
                  </a:lnTo>
                  <a:lnTo>
                    <a:pt x="30" y="77"/>
                  </a:lnTo>
                  <a:lnTo>
                    <a:pt x="35" y="77"/>
                  </a:lnTo>
                  <a:lnTo>
                    <a:pt x="41" y="77"/>
                  </a:lnTo>
                  <a:lnTo>
                    <a:pt x="48" y="77"/>
                  </a:lnTo>
                  <a:lnTo>
                    <a:pt x="53" y="77"/>
                  </a:lnTo>
                  <a:lnTo>
                    <a:pt x="59" y="77"/>
                  </a:lnTo>
                  <a:lnTo>
                    <a:pt x="64" y="77"/>
                  </a:lnTo>
                  <a:lnTo>
                    <a:pt x="71" y="77"/>
                  </a:lnTo>
                  <a:lnTo>
                    <a:pt x="77" y="77"/>
                  </a:lnTo>
                  <a:lnTo>
                    <a:pt x="82" y="77"/>
                  </a:lnTo>
                  <a:lnTo>
                    <a:pt x="89" y="77"/>
                  </a:lnTo>
                  <a:lnTo>
                    <a:pt x="94" y="77"/>
                  </a:lnTo>
                  <a:lnTo>
                    <a:pt x="100" y="77"/>
                  </a:lnTo>
                  <a:lnTo>
                    <a:pt x="112" y="77"/>
                  </a:lnTo>
                  <a:lnTo>
                    <a:pt x="118" y="77"/>
                  </a:lnTo>
                  <a:lnTo>
                    <a:pt x="123" y="77"/>
                  </a:lnTo>
                  <a:lnTo>
                    <a:pt x="123" y="70"/>
                  </a:lnTo>
                  <a:lnTo>
                    <a:pt x="123" y="64"/>
                  </a:lnTo>
                  <a:lnTo>
                    <a:pt x="123" y="59"/>
                  </a:lnTo>
                  <a:lnTo>
                    <a:pt x="123" y="52"/>
                  </a:lnTo>
                  <a:lnTo>
                    <a:pt x="123" y="47"/>
                  </a:lnTo>
                  <a:lnTo>
                    <a:pt x="130" y="41"/>
                  </a:lnTo>
                  <a:lnTo>
                    <a:pt x="136" y="41"/>
                  </a:lnTo>
                  <a:lnTo>
                    <a:pt x="141" y="41"/>
                  </a:lnTo>
                  <a:lnTo>
                    <a:pt x="147" y="41"/>
                  </a:lnTo>
                  <a:lnTo>
                    <a:pt x="153" y="41"/>
                  </a:lnTo>
                  <a:lnTo>
                    <a:pt x="159" y="41"/>
                  </a:lnTo>
                  <a:lnTo>
                    <a:pt x="165" y="41"/>
                  </a:lnTo>
                  <a:lnTo>
                    <a:pt x="171" y="41"/>
                  </a:lnTo>
                  <a:lnTo>
                    <a:pt x="177" y="41"/>
                  </a:lnTo>
                  <a:lnTo>
                    <a:pt x="182" y="41"/>
                  </a:lnTo>
                  <a:lnTo>
                    <a:pt x="188" y="41"/>
                  </a:lnTo>
                  <a:lnTo>
                    <a:pt x="195" y="41"/>
                  </a:lnTo>
                  <a:lnTo>
                    <a:pt x="200" y="41"/>
                  </a:lnTo>
                  <a:lnTo>
                    <a:pt x="206" y="41"/>
                  </a:lnTo>
                  <a:lnTo>
                    <a:pt x="213" y="41"/>
                  </a:lnTo>
                  <a:lnTo>
                    <a:pt x="218" y="41"/>
                  </a:lnTo>
                  <a:lnTo>
                    <a:pt x="230" y="41"/>
                  </a:lnTo>
                  <a:lnTo>
                    <a:pt x="236" y="41"/>
                  </a:lnTo>
                  <a:lnTo>
                    <a:pt x="242" y="41"/>
                  </a:lnTo>
                  <a:lnTo>
                    <a:pt x="247" y="41"/>
                  </a:lnTo>
                  <a:lnTo>
                    <a:pt x="254" y="41"/>
                  </a:lnTo>
                  <a:lnTo>
                    <a:pt x="259" y="41"/>
                  </a:lnTo>
                  <a:lnTo>
                    <a:pt x="265" y="41"/>
                  </a:lnTo>
                  <a:lnTo>
                    <a:pt x="272" y="41"/>
                  </a:lnTo>
                  <a:lnTo>
                    <a:pt x="277" y="41"/>
                  </a:lnTo>
                  <a:lnTo>
                    <a:pt x="283" y="41"/>
                  </a:lnTo>
                  <a:lnTo>
                    <a:pt x="295" y="41"/>
                  </a:lnTo>
                  <a:lnTo>
                    <a:pt x="301" y="41"/>
                  </a:lnTo>
                  <a:lnTo>
                    <a:pt x="301" y="35"/>
                  </a:lnTo>
                  <a:lnTo>
                    <a:pt x="301" y="29"/>
                  </a:lnTo>
                  <a:lnTo>
                    <a:pt x="301" y="23"/>
                  </a:lnTo>
                  <a:lnTo>
                    <a:pt x="301" y="18"/>
                  </a:lnTo>
                  <a:lnTo>
                    <a:pt x="301" y="11"/>
                  </a:lnTo>
                  <a:lnTo>
                    <a:pt x="306" y="11"/>
                  </a:lnTo>
                  <a:lnTo>
                    <a:pt x="313" y="11"/>
                  </a:lnTo>
                  <a:lnTo>
                    <a:pt x="318" y="11"/>
                  </a:lnTo>
                  <a:lnTo>
                    <a:pt x="324" y="11"/>
                  </a:lnTo>
                  <a:lnTo>
                    <a:pt x="318" y="11"/>
                  </a:lnTo>
                  <a:lnTo>
                    <a:pt x="324" y="11"/>
                  </a:lnTo>
                  <a:lnTo>
                    <a:pt x="330" y="11"/>
                  </a:lnTo>
                  <a:lnTo>
                    <a:pt x="336" y="11"/>
                  </a:lnTo>
                  <a:lnTo>
                    <a:pt x="342" y="11"/>
                  </a:lnTo>
                  <a:lnTo>
                    <a:pt x="342" y="0"/>
                  </a:lnTo>
                  <a:lnTo>
                    <a:pt x="347" y="0"/>
                  </a:lnTo>
                  <a:lnTo>
                    <a:pt x="354" y="0"/>
                  </a:lnTo>
                  <a:lnTo>
                    <a:pt x="354" y="5"/>
                  </a:lnTo>
                  <a:lnTo>
                    <a:pt x="354" y="11"/>
                  </a:lnTo>
                  <a:lnTo>
                    <a:pt x="360" y="11"/>
                  </a:lnTo>
                  <a:lnTo>
                    <a:pt x="365" y="11"/>
                  </a:lnTo>
                  <a:lnTo>
                    <a:pt x="371" y="11"/>
                  </a:lnTo>
                  <a:lnTo>
                    <a:pt x="378" y="11"/>
                  </a:lnTo>
                  <a:lnTo>
                    <a:pt x="383" y="11"/>
                  </a:lnTo>
                  <a:lnTo>
                    <a:pt x="395" y="11"/>
                  </a:lnTo>
                  <a:lnTo>
                    <a:pt x="401" y="11"/>
                  </a:lnTo>
                  <a:lnTo>
                    <a:pt x="406" y="11"/>
                  </a:lnTo>
                  <a:lnTo>
                    <a:pt x="412" y="11"/>
                  </a:lnTo>
                  <a:lnTo>
                    <a:pt x="419" y="11"/>
                  </a:lnTo>
                  <a:lnTo>
                    <a:pt x="424" y="11"/>
                  </a:lnTo>
                  <a:lnTo>
                    <a:pt x="430" y="11"/>
                  </a:lnTo>
                  <a:lnTo>
                    <a:pt x="437" y="11"/>
                  </a:lnTo>
                  <a:lnTo>
                    <a:pt x="442" y="11"/>
                  </a:lnTo>
                  <a:lnTo>
                    <a:pt x="448" y="11"/>
                  </a:lnTo>
                  <a:lnTo>
                    <a:pt x="453" y="11"/>
                  </a:lnTo>
                  <a:lnTo>
                    <a:pt x="460" y="11"/>
                  </a:lnTo>
                  <a:lnTo>
                    <a:pt x="466" y="11"/>
                  </a:lnTo>
                  <a:lnTo>
                    <a:pt x="471" y="11"/>
                  </a:lnTo>
                  <a:lnTo>
                    <a:pt x="478" y="11"/>
                  </a:lnTo>
                  <a:lnTo>
                    <a:pt x="483" y="11"/>
                  </a:lnTo>
                  <a:lnTo>
                    <a:pt x="489" y="11"/>
                  </a:lnTo>
                  <a:lnTo>
                    <a:pt x="495" y="11"/>
                  </a:lnTo>
                  <a:lnTo>
                    <a:pt x="501" y="11"/>
                  </a:lnTo>
                  <a:lnTo>
                    <a:pt x="507" y="11"/>
                  </a:lnTo>
                  <a:lnTo>
                    <a:pt x="512" y="11"/>
                  </a:lnTo>
                  <a:lnTo>
                    <a:pt x="519" y="11"/>
                  </a:lnTo>
                  <a:lnTo>
                    <a:pt x="525" y="11"/>
                  </a:lnTo>
                  <a:lnTo>
                    <a:pt x="530" y="11"/>
                  </a:lnTo>
                  <a:lnTo>
                    <a:pt x="536" y="11"/>
                  </a:lnTo>
                  <a:lnTo>
                    <a:pt x="542" y="11"/>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3" name="Freeform 75">
              <a:extLst>
                <a:ext uri="{FF2B5EF4-FFF2-40B4-BE49-F238E27FC236}">
                  <a16:creationId xmlns:a16="http://schemas.microsoft.com/office/drawing/2014/main" id="{C7BFA44C-CF99-DC73-D121-BC623C902D66}"/>
                </a:ext>
              </a:extLst>
            </p:cNvPr>
            <p:cNvSpPr>
              <a:spLocks/>
            </p:cNvSpPr>
            <p:nvPr/>
          </p:nvSpPr>
          <p:spPr bwMode="auto">
            <a:xfrm>
              <a:off x="6391275" y="4054475"/>
              <a:ext cx="363537" cy="196850"/>
            </a:xfrm>
            <a:custGeom>
              <a:avLst/>
              <a:gdLst>
                <a:gd name="T0" fmla="*/ 24 w 229"/>
                <a:gd name="T1" fmla="*/ 59 h 124"/>
                <a:gd name="T2" fmla="*/ 35 w 229"/>
                <a:gd name="T3" fmla="*/ 77 h 124"/>
                <a:gd name="T4" fmla="*/ 35 w 229"/>
                <a:gd name="T5" fmla="*/ 89 h 124"/>
                <a:gd name="T6" fmla="*/ 29 w 229"/>
                <a:gd name="T7" fmla="*/ 82 h 124"/>
                <a:gd name="T8" fmla="*/ 18 w 229"/>
                <a:gd name="T9" fmla="*/ 82 h 124"/>
                <a:gd name="T10" fmla="*/ 6 w 229"/>
                <a:gd name="T11" fmla="*/ 95 h 124"/>
                <a:gd name="T12" fmla="*/ 11 w 229"/>
                <a:gd name="T13" fmla="*/ 100 h 124"/>
                <a:gd name="T14" fmla="*/ 29 w 229"/>
                <a:gd name="T15" fmla="*/ 95 h 124"/>
                <a:gd name="T16" fmla="*/ 41 w 229"/>
                <a:gd name="T17" fmla="*/ 107 h 124"/>
                <a:gd name="T18" fmla="*/ 47 w 229"/>
                <a:gd name="T19" fmla="*/ 113 h 124"/>
                <a:gd name="T20" fmla="*/ 47 w 229"/>
                <a:gd name="T21" fmla="*/ 89 h 124"/>
                <a:gd name="T22" fmla="*/ 59 w 229"/>
                <a:gd name="T23" fmla="*/ 89 h 124"/>
                <a:gd name="T24" fmla="*/ 70 w 229"/>
                <a:gd name="T25" fmla="*/ 100 h 124"/>
                <a:gd name="T26" fmla="*/ 82 w 229"/>
                <a:gd name="T27" fmla="*/ 113 h 124"/>
                <a:gd name="T28" fmla="*/ 88 w 229"/>
                <a:gd name="T29" fmla="*/ 118 h 124"/>
                <a:gd name="T30" fmla="*/ 100 w 229"/>
                <a:gd name="T31" fmla="*/ 118 h 124"/>
                <a:gd name="T32" fmla="*/ 106 w 229"/>
                <a:gd name="T33" fmla="*/ 124 h 124"/>
                <a:gd name="T34" fmla="*/ 117 w 229"/>
                <a:gd name="T35" fmla="*/ 113 h 124"/>
                <a:gd name="T36" fmla="*/ 124 w 229"/>
                <a:gd name="T37" fmla="*/ 113 h 124"/>
                <a:gd name="T38" fmla="*/ 124 w 229"/>
                <a:gd name="T39" fmla="*/ 113 h 124"/>
                <a:gd name="T40" fmla="*/ 135 w 229"/>
                <a:gd name="T41" fmla="*/ 124 h 124"/>
                <a:gd name="T42" fmla="*/ 147 w 229"/>
                <a:gd name="T43" fmla="*/ 124 h 124"/>
                <a:gd name="T44" fmla="*/ 165 w 229"/>
                <a:gd name="T45" fmla="*/ 118 h 124"/>
                <a:gd name="T46" fmla="*/ 183 w 229"/>
                <a:gd name="T47" fmla="*/ 107 h 124"/>
                <a:gd name="T48" fmla="*/ 188 w 229"/>
                <a:gd name="T49" fmla="*/ 89 h 124"/>
                <a:gd name="T50" fmla="*/ 194 w 229"/>
                <a:gd name="T51" fmla="*/ 71 h 124"/>
                <a:gd name="T52" fmla="*/ 206 w 229"/>
                <a:gd name="T53" fmla="*/ 82 h 124"/>
                <a:gd name="T54" fmla="*/ 217 w 229"/>
                <a:gd name="T55" fmla="*/ 95 h 124"/>
                <a:gd name="T56" fmla="*/ 229 w 229"/>
                <a:gd name="T57" fmla="*/ 82 h 124"/>
                <a:gd name="T58" fmla="*/ 217 w 229"/>
                <a:gd name="T59" fmla="*/ 71 h 124"/>
                <a:gd name="T60" fmla="*/ 212 w 229"/>
                <a:gd name="T61" fmla="*/ 53 h 124"/>
                <a:gd name="T62" fmla="*/ 188 w 229"/>
                <a:gd name="T63" fmla="*/ 53 h 124"/>
                <a:gd name="T64" fmla="*/ 165 w 229"/>
                <a:gd name="T65" fmla="*/ 53 h 124"/>
                <a:gd name="T66" fmla="*/ 147 w 229"/>
                <a:gd name="T67" fmla="*/ 48 h 124"/>
                <a:gd name="T68" fmla="*/ 135 w 229"/>
                <a:gd name="T69" fmla="*/ 35 h 124"/>
                <a:gd name="T70" fmla="*/ 117 w 229"/>
                <a:gd name="T71" fmla="*/ 30 h 124"/>
                <a:gd name="T72" fmla="*/ 106 w 229"/>
                <a:gd name="T73" fmla="*/ 17 h 124"/>
                <a:gd name="T74" fmla="*/ 100 w 229"/>
                <a:gd name="T75" fmla="*/ 23 h 124"/>
                <a:gd name="T76" fmla="*/ 94 w 229"/>
                <a:gd name="T77" fmla="*/ 17 h 124"/>
                <a:gd name="T78" fmla="*/ 82 w 229"/>
                <a:gd name="T79" fmla="*/ 0 h 124"/>
                <a:gd name="T80" fmla="*/ 70 w 229"/>
                <a:gd name="T81" fmla="*/ 12 h 124"/>
                <a:gd name="T82" fmla="*/ 76 w 229"/>
                <a:gd name="T83" fmla="*/ 17 h 124"/>
                <a:gd name="T84" fmla="*/ 70 w 229"/>
                <a:gd name="T85" fmla="*/ 35 h 124"/>
                <a:gd name="T86" fmla="*/ 65 w 229"/>
                <a:gd name="T87" fmla="*/ 41 h 124"/>
                <a:gd name="T88" fmla="*/ 52 w 229"/>
                <a:gd name="T89" fmla="*/ 41 h 124"/>
                <a:gd name="T90" fmla="*/ 29 w 229"/>
                <a:gd name="T91" fmla="*/ 35 h 124"/>
                <a:gd name="T92" fmla="*/ 29 w 229"/>
                <a:gd name="T93" fmla="*/ 48 h 124"/>
                <a:gd name="T94" fmla="*/ 35 w 229"/>
                <a:gd name="T95" fmla="*/ 5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9" h="124">
                  <a:moveTo>
                    <a:pt x="29" y="59"/>
                  </a:moveTo>
                  <a:lnTo>
                    <a:pt x="29" y="53"/>
                  </a:lnTo>
                  <a:lnTo>
                    <a:pt x="24" y="53"/>
                  </a:lnTo>
                  <a:lnTo>
                    <a:pt x="24" y="59"/>
                  </a:lnTo>
                  <a:lnTo>
                    <a:pt x="24" y="64"/>
                  </a:lnTo>
                  <a:lnTo>
                    <a:pt x="29" y="71"/>
                  </a:lnTo>
                  <a:lnTo>
                    <a:pt x="29" y="77"/>
                  </a:lnTo>
                  <a:lnTo>
                    <a:pt x="35" y="77"/>
                  </a:lnTo>
                  <a:lnTo>
                    <a:pt x="35" y="82"/>
                  </a:lnTo>
                  <a:lnTo>
                    <a:pt x="41" y="82"/>
                  </a:lnTo>
                  <a:lnTo>
                    <a:pt x="41" y="89"/>
                  </a:lnTo>
                  <a:lnTo>
                    <a:pt x="35" y="89"/>
                  </a:lnTo>
                  <a:lnTo>
                    <a:pt x="29" y="89"/>
                  </a:lnTo>
                  <a:lnTo>
                    <a:pt x="29" y="82"/>
                  </a:lnTo>
                  <a:lnTo>
                    <a:pt x="29" y="89"/>
                  </a:lnTo>
                  <a:lnTo>
                    <a:pt x="29" y="82"/>
                  </a:lnTo>
                  <a:lnTo>
                    <a:pt x="24" y="82"/>
                  </a:lnTo>
                  <a:lnTo>
                    <a:pt x="24" y="89"/>
                  </a:lnTo>
                  <a:lnTo>
                    <a:pt x="18" y="89"/>
                  </a:lnTo>
                  <a:lnTo>
                    <a:pt x="18" y="82"/>
                  </a:lnTo>
                  <a:lnTo>
                    <a:pt x="18" y="89"/>
                  </a:lnTo>
                  <a:lnTo>
                    <a:pt x="11" y="89"/>
                  </a:lnTo>
                  <a:lnTo>
                    <a:pt x="11" y="95"/>
                  </a:lnTo>
                  <a:lnTo>
                    <a:pt x="6" y="95"/>
                  </a:lnTo>
                  <a:lnTo>
                    <a:pt x="6" y="100"/>
                  </a:lnTo>
                  <a:lnTo>
                    <a:pt x="0" y="100"/>
                  </a:lnTo>
                  <a:lnTo>
                    <a:pt x="6" y="100"/>
                  </a:lnTo>
                  <a:lnTo>
                    <a:pt x="11" y="100"/>
                  </a:lnTo>
                  <a:lnTo>
                    <a:pt x="11" y="95"/>
                  </a:lnTo>
                  <a:lnTo>
                    <a:pt x="18" y="95"/>
                  </a:lnTo>
                  <a:lnTo>
                    <a:pt x="24" y="95"/>
                  </a:lnTo>
                  <a:lnTo>
                    <a:pt x="29" y="95"/>
                  </a:lnTo>
                  <a:lnTo>
                    <a:pt x="35" y="95"/>
                  </a:lnTo>
                  <a:lnTo>
                    <a:pt x="41" y="95"/>
                  </a:lnTo>
                  <a:lnTo>
                    <a:pt x="41" y="100"/>
                  </a:lnTo>
                  <a:lnTo>
                    <a:pt x="41" y="107"/>
                  </a:lnTo>
                  <a:lnTo>
                    <a:pt x="41" y="113"/>
                  </a:lnTo>
                  <a:lnTo>
                    <a:pt x="41" y="118"/>
                  </a:lnTo>
                  <a:lnTo>
                    <a:pt x="41" y="113"/>
                  </a:lnTo>
                  <a:lnTo>
                    <a:pt x="47" y="113"/>
                  </a:lnTo>
                  <a:lnTo>
                    <a:pt x="47" y="107"/>
                  </a:lnTo>
                  <a:lnTo>
                    <a:pt x="47" y="100"/>
                  </a:lnTo>
                  <a:lnTo>
                    <a:pt x="47" y="95"/>
                  </a:lnTo>
                  <a:lnTo>
                    <a:pt x="47" y="89"/>
                  </a:lnTo>
                  <a:lnTo>
                    <a:pt x="47" y="82"/>
                  </a:lnTo>
                  <a:lnTo>
                    <a:pt x="52" y="82"/>
                  </a:lnTo>
                  <a:lnTo>
                    <a:pt x="59" y="82"/>
                  </a:lnTo>
                  <a:lnTo>
                    <a:pt x="59" y="89"/>
                  </a:lnTo>
                  <a:lnTo>
                    <a:pt x="65" y="89"/>
                  </a:lnTo>
                  <a:lnTo>
                    <a:pt x="65" y="95"/>
                  </a:lnTo>
                  <a:lnTo>
                    <a:pt x="70" y="95"/>
                  </a:lnTo>
                  <a:lnTo>
                    <a:pt x="70" y="100"/>
                  </a:lnTo>
                  <a:lnTo>
                    <a:pt x="70" y="107"/>
                  </a:lnTo>
                  <a:lnTo>
                    <a:pt x="76" y="107"/>
                  </a:lnTo>
                  <a:lnTo>
                    <a:pt x="76" y="113"/>
                  </a:lnTo>
                  <a:lnTo>
                    <a:pt x="82" y="113"/>
                  </a:lnTo>
                  <a:lnTo>
                    <a:pt x="82" y="118"/>
                  </a:lnTo>
                  <a:lnTo>
                    <a:pt x="88" y="118"/>
                  </a:lnTo>
                  <a:lnTo>
                    <a:pt x="82" y="118"/>
                  </a:lnTo>
                  <a:lnTo>
                    <a:pt x="88" y="118"/>
                  </a:lnTo>
                  <a:lnTo>
                    <a:pt x="88" y="124"/>
                  </a:lnTo>
                  <a:lnTo>
                    <a:pt x="94" y="124"/>
                  </a:lnTo>
                  <a:lnTo>
                    <a:pt x="100" y="124"/>
                  </a:lnTo>
                  <a:lnTo>
                    <a:pt x="100" y="118"/>
                  </a:lnTo>
                  <a:lnTo>
                    <a:pt x="100" y="124"/>
                  </a:lnTo>
                  <a:lnTo>
                    <a:pt x="106" y="124"/>
                  </a:lnTo>
                  <a:lnTo>
                    <a:pt x="100" y="124"/>
                  </a:lnTo>
                  <a:lnTo>
                    <a:pt x="106" y="124"/>
                  </a:lnTo>
                  <a:lnTo>
                    <a:pt x="106" y="118"/>
                  </a:lnTo>
                  <a:lnTo>
                    <a:pt x="111" y="118"/>
                  </a:lnTo>
                  <a:lnTo>
                    <a:pt x="117" y="118"/>
                  </a:lnTo>
                  <a:lnTo>
                    <a:pt x="117" y="113"/>
                  </a:lnTo>
                  <a:lnTo>
                    <a:pt x="124" y="118"/>
                  </a:lnTo>
                  <a:lnTo>
                    <a:pt x="124" y="113"/>
                  </a:lnTo>
                  <a:lnTo>
                    <a:pt x="124" y="118"/>
                  </a:lnTo>
                  <a:lnTo>
                    <a:pt x="124" y="113"/>
                  </a:lnTo>
                  <a:lnTo>
                    <a:pt x="124" y="118"/>
                  </a:lnTo>
                  <a:lnTo>
                    <a:pt x="124" y="113"/>
                  </a:lnTo>
                  <a:lnTo>
                    <a:pt x="124" y="118"/>
                  </a:lnTo>
                  <a:lnTo>
                    <a:pt x="124" y="113"/>
                  </a:lnTo>
                  <a:lnTo>
                    <a:pt x="129" y="113"/>
                  </a:lnTo>
                  <a:lnTo>
                    <a:pt x="129" y="118"/>
                  </a:lnTo>
                  <a:lnTo>
                    <a:pt x="135" y="118"/>
                  </a:lnTo>
                  <a:lnTo>
                    <a:pt x="135" y="124"/>
                  </a:lnTo>
                  <a:lnTo>
                    <a:pt x="141" y="124"/>
                  </a:lnTo>
                  <a:lnTo>
                    <a:pt x="141" y="118"/>
                  </a:lnTo>
                  <a:lnTo>
                    <a:pt x="141" y="124"/>
                  </a:lnTo>
                  <a:lnTo>
                    <a:pt x="147" y="124"/>
                  </a:lnTo>
                  <a:lnTo>
                    <a:pt x="153" y="124"/>
                  </a:lnTo>
                  <a:lnTo>
                    <a:pt x="158" y="124"/>
                  </a:lnTo>
                  <a:lnTo>
                    <a:pt x="158" y="118"/>
                  </a:lnTo>
                  <a:lnTo>
                    <a:pt x="165" y="118"/>
                  </a:lnTo>
                  <a:lnTo>
                    <a:pt x="170" y="118"/>
                  </a:lnTo>
                  <a:lnTo>
                    <a:pt x="176" y="118"/>
                  </a:lnTo>
                  <a:lnTo>
                    <a:pt x="183" y="113"/>
                  </a:lnTo>
                  <a:lnTo>
                    <a:pt x="183" y="107"/>
                  </a:lnTo>
                  <a:lnTo>
                    <a:pt x="183" y="100"/>
                  </a:lnTo>
                  <a:lnTo>
                    <a:pt x="183" y="95"/>
                  </a:lnTo>
                  <a:lnTo>
                    <a:pt x="188" y="95"/>
                  </a:lnTo>
                  <a:lnTo>
                    <a:pt x="188" y="89"/>
                  </a:lnTo>
                  <a:lnTo>
                    <a:pt x="188" y="82"/>
                  </a:lnTo>
                  <a:lnTo>
                    <a:pt x="188" y="77"/>
                  </a:lnTo>
                  <a:lnTo>
                    <a:pt x="188" y="71"/>
                  </a:lnTo>
                  <a:lnTo>
                    <a:pt x="194" y="71"/>
                  </a:lnTo>
                  <a:lnTo>
                    <a:pt x="194" y="77"/>
                  </a:lnTo>
                  <a:lnTo>
                    <a:pt x="199" y="77"/>
                  </a:lnTo>
                  <a:lnTo>
                    <a:pt x="199" y="82"/>
                  </a:lnTo>
                  <a:lnTo>
                    <a:pt x="206" y="82"/>
                  </a:lnTo>
                  <a:lnTo>
                    <a:pt x="206" y="89"/>
                  </a:lnTo>
                  <a:lnTo>
                    <a:pt x="212" y="89"/>
                  </a:lnTo>
                  <a:lnTo>
                    <a:pt x="217" y="89"/>
                  </a:lnTo>
                  <a:lnTo>
                    <a:pt x="217" y="95"/>
                  </a:lnTo>
                  <a:lnTo>
                    <a:pt x="224" y="95"/>
                  </a:lnTo>
                  <a:lnTo>
                    <a:pt x="229" y="95"/>
                  </a:lnTo>
                  <a:lnTo>
                    <a:pt x="229" y="89"/>
                  </a:lnTo>
                  <a:lnTo>
                    <a:pt x="229" y="82"/>
                  </a:lnTo>
                  <a:lnTo>
                    <a:pt x="224" y="82"/>
                  </a:lnTo>
                  <a:lnTo>
                    <a:pt x="224" y="77"/>
                  </a:lnTo>
                  <a:lnTo>
                    <a:pt x="224" y="71"/>
                  </a:lnTo>
                  <a:lnTo>
                    <a:pt x="217" y="71"/>
                  </a:lnTo>
                  <a:lnTo>
                    <a:pt x="217" y="64"/>
                  </a:lnTo>
                  <a:lnTo>
                    <a:pt x="217" y="59"/>
                  </a:lnTo>
                  <a:lnTo>
                    <a:pt x="217" y="53"/>
                  </a:lnTo>
                  <a:lnTo>
                    <a:pt x="212" y="53"/>
                  </a:lnTo>
                  <a:lnTo>
                    <a:pt x="206" y="53"/>
                  </a:lnTo>
                  <a:lnTo>
                    <a:pt x="199" y="53"/>
                  </a:lnTo>
                  <a:lnTo>
                    <a:pt x="194" y="53"/>
                  </a:lnTo>
                  <a:lnTo>
                    <a:pt x="188" y="53"/>
                  </a:lnTo>
                  <a:lnTo>
                    <a:pt x="183" y="53"/>
                  </a:lnTo>
                  <a:lnTo>
                    <a:pt x="176" y="53"/>
                  </a:lnTo>
                  <a:lnTo>
                    <a:pt x="170" y="53"/>
                  </a:lnTo>
                  <a:lnTo>
                    <a:pt x="165" y="53"/>
                  </a:lnTo>
                  <a:lnTo>
                    <a:pt x="158" y="53"/>
                  </a:lnTo>
                  <a:lnTo>
                    <a:pt x="158" y="48"/>
                  </a:lnTo>
                  <a:lnTo>
                    <a:pt x="153" y="48"/>
                  </a:lnTo>
                  <a:lnTo>
                    <a:pt x="147" y="48"/>
                  </a:lnTo>
                  <a:lnTo>
                    <a:pt x="141" y="48"/>
                  </a:lnTo>
                  <a:lnTo>
                    <a:pt x="135" y="48"/>
                  </a:lnTo>
                  <a:lnTo>
                    <a:pt x="135" y="41"/>
                  </a:lnTo>
                  <a:lnTo>
                    <a:pt x="135" y="35"/>
                  </a:lnTo>
                  <a:lnTo>
                    <a:pt x="135" y="30"/>
                  </a:lnTo>
                  <a:lnTo>
                    <a:pt x="129" y="30"/>
                  </a:lnTo>
                  <a:lnTo>
                    <a:pt x="124" y="30"/>
                  </a:lnTo>
                  <a:lnTo>
                    <a:pt x="117" y="30"/>
                  </a:lnTo>
                  <a:lnTo>
                    <a:pt x="117" y="23"/>
                  </a:lnTo>
                  <a:lnTo>
                    <a:pt x="117" y="17"/>
                  </a:lnTo>
                  <a:lnTo>
                    <a:pt x="111" y="17"/>
                  </a:lnTo>
                  <a:lnTo>
                    <a:pt x="106" y="17"/>
                  </a:lnTo>
                  <a:lnTo>
                    <a:pt x="106" y="23"/>
                  </a:lnTo>
                  <a:lnTo>
                    <a:pt x="100" y="23"/>
                  </a:lnTo>
                  <a:lnTo>
                    <a:pt x="94" y="23"/>
                  </a:lnTo>
                  <a:lnTo>
                    <a:pt x="100" y="23"/>
                  </a:lnTo>
                  <a:lnTo>
                    <a:pt x="100" y="30"/>
                  </a:lnTo>
                  <a:lnTo>
                    <a:pt x="94" y="30"/>
                  </a:lnTo>
                  <a:lnTo>
                    <a:pt x="94" y="23"/>
                  </a:lnTo>
                  <a:lnTo>
                    <a:pt x="94" y="17"/>
                  </a:lnTo>
                  <a:lnTo>
                    <a:pt x="94" y="12"/>
                  </a:lnTo>
                  <a:lnTo>
                    <a:pt x="94" y="5"/>
                  </a:lnTo>
                  <a:lnTo>
                    <a:pt x="88" y="5"/>
                  </a:lnTo>
                  <a:lnTo>
                    <a:pt x="82" y="0"/>
                  </a:lnTo>
                  <a:lnTo>
                    <a:pt x="76" y="0"/>
                  </a:lnTo>
                  <a:lnTo>
                    <a:pt x="76" y="5"/>
                  </a:lnTo>
                  <a:lnTo>
                    <a:pt x="76" y="12"/>
                  </a:lnTo>
                  <a:lnTo>
                    <a:pt x="70" y="12"/>
                  </a:lnTo>
                  <a:lnTo>
                    <a:pt x="70" y="17"/>
                  </a:lnTo>
                  <a:lnTo>
                    <a:pt x="70" y="23"/>
                  </a:lnTo>
                  <a:lnTo>
                    <a:pt x="70" y="17"/>
                  </a:lnTo>
                  <a:lnTo>
                    <a:pt x="76" y="17"/>
                  </a:lnTo>
                  <a:lnTo>
                    <a:pt x="76" y="23"/>
                  </a:lnTo>
                  <a:lnTo>
                    <a:pt x="76" y="30"/>
                  </a:lnTo>
                  <a:lnTo>
                    <a:pt x="76" y="35"/>
                  </a:lnTo>
                  <a:lnTo>
                    <a:pt x="70" y="35"/>
                  </a:lnTo>
                  <a:lnTo>
                    <a:pt x="70" y="41"/>
                  </a:lnTo>
                  <a:lnTo>
                    <a:pt x="65" y="41"/>
                  </a:lnTo>
                  <a:lnTo>
                    <a:pt x="65" y="48"/>
                  </a:lnTo>
                  <a:lnTo>
                    <a:pt x="65" y="41"/>
                  </a:lnTo>
                  <a:lnTo>
                    <a:pt x="59" y="41"/>
                  </a:lnTo>
                  <a:lnTo>
                    <a:pt x="59" y="48"/>
                  </a:lnTo>
                  <a:lnTo>
                    <a:pt x="52" y="48"/>
                  </a:lnTo>
                  <a:lnTo>
                    <a:pt x="52" y="41"/>
                  </a:lnTo>
                  <a:lnTo>
                    <a:pt x="47" y="41"/>
                  </a:lnTo>
                  <a:lnTo>
                    <a:pt x="41" y="35"/>
                  </a:lnTo>
                  <a:lnTo>
                    <a:pt x="35" y="35"/>
                  </a:lnTo>
                  <a:lnTo>
                    <a:pt x="29" y="35"/>
                  </a:lnTo>
                  <a:lnTo>
                    <a:pt x="24" y="35"/>
                  </a:lnTo>
                  <a:lnTo>
                    <a:pt x="24" y="41"/>
                  </a:lnTo>
                  <a:lnTo>
                    <a:pt x="29" y="41"/>
                  </a:lnTo>
                  <a:lnTo>
                    <a:pt x="29" y="48"/>
                  </a:lnTo>
                  <a:lnTo>
                    <a:pt x="29" y="53"/>
                  </a:lnTo>
                  <a:lnTo>
                    <a:pt x="29" y="59"/>
                  </a:lnTo>
                  <a:lnTo>
                    <a:pt x="29" y="53"/>
                  </a:lnTo>
                  <a:lnTo>
                    <a:pt x="35" y="53"/>
                  </a:lnTo>
                  <a:lnTo>
                    <a:pt x="29" y="59"/>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4" name="Freeform 76">
              <a:extLst>
                <a:ext uri="{FF2B5EF4-FFF2-40B4-BE49-F238E27FC236}">
                  <a16:creationId xmlns:a16="http://schemas.microsoft.com/office/drawing/2014/main" id="{86FE7FA1-7DE8-B00C-BC33-FE40640706DE}"/>
                </a:ext>
              </a:extLst>
            </p:cNvPr>
            <p:cNvSpPr>
              <a:spLocks/>
            </p:cNvSpPr>
            <p:nvPr/>
          </p:nvSpPr>
          <p:spPr bwMode="auto">
            <a:xfrm>
              <a:off x="6391275" y="4054475"/>
              <a:ext cx="363537" cy="196850"/>
            </a:xfrm>
            <a:custGeom>
              <a:avLst/>
              <a:gdLst>
                <a:gd name="T0" fmla="*/ 24 w 229"/>
                <a:gd name="T1" fmla="*/ 59 h 124"/>
                <a:gd name="T2" fmla="*/ 35 w 229"/>
                <a:gd name="T3" fmla="*/ 77 h 124"/>
                <a:gd name="T4" fmla="*/ 35 w 229"/>
                <a:gd name="T5" fmla="*/ 89 h 124"/>
                <a:gd name="T6" fmla="*/ 29 w 229"/>
                <a:gd name="T7" fmla="*/ 82 h 124"/>
                <a:gd name="T8" fmla="*/ 18 w 229"/>
                <a:gd name="T9" fmla="*/ 82 h 124"/>
                <a:gd name="T10" fmla="*/ 6 w 229"/>
                <a:gd name="T11" fmla="*/ 95 h 124"/>
                <a:gd name="T12" fmla="*/ 11 w 229"/>
                <a:gd name="T13" fmla="*/ 100 h 124"/>
                <a:gd name="T14" fmla="*/ 29 w 229"/>
                <a:gd name="T15" fmla="*/ 95 h 124"/>
                <a:gd name="T16" fmla="*/ 41 w 229"/>
                <a:gd name="T17" fmla="*/ 107 h 124"/>
                <a:gd name="T18" fmla="*/ 47 w 229"/>
                <a:gd name="T19" fmla="*/ 113 h 124"/>
                <a:gd name="T20" fmla="*/ 47 w 229"/>
                <a:gd name="T21" fmla="*/ 89 h 124"/>
                <a:gd name="T22" fmla="*/ 59 w 229"/>
                <a:gd name="T23" fmla="*/ 89 h 124"/>
                <a:gd name="T24" fmla="*/ 70 w 229"/>
                <a:gd name="T25" fmla="*/ 100 h 124"/>
                <a:gd name="T26" fmla="*/ 82 w 229"/>
                <a:gd name="T27" fmla="*/ 113 h 124"/>
                <a:gd name="T28" fmla="*/ 88 w 229"/>
                <a:gd name="T29" fmla="*/ 118 h 124"/>
                <a:gd name="T30" fmla="*/ 100 w 229"/>
                <a:gd name="T31" fmla="*/ 118 h 124"/>
                <a:gd name="T32" fmla="*/ 106 w 229"/>
                <a:gd name="T33" fmla="*/ 124 h 124"/>
                <a:gd name="T34" fmla="*/ 117 w 229"/>
                <a:gd name="T35" fmla="*/ 113 h 124"/>
                <a:gd name="T36" fmla="*/ 124 w 229"/>
                <a:gd name="T37" fmla="*/ 113 h 124"/>
                <a:gd name="T38" fmla="*/ 124 w 229"/>
                <a:gd name="T39" fmla="*/ 113 h 124"/>
                <a:gd name="T40" fmla="*/ 135 w 229"/>
                <a:gd name="T41" fmla="*/ 124 h 124"/>
                <a:gd name="T42" fmla="*/ 147 w 229"/>
                <a:gd name="T43" fmla="*/ 124 h 124"/>
                <a:gd name="T44" fmla="*/ 165 w 229"/>
                <a:gd name="T45" fmla="*/ 118 h 124"/>
                <a:gd name="T46" fmla="*/ 183 w 229"/>
                <a:gd name="T47" fmla="*/ 107 h 124"/>
                <a:gd name="T48" fmla="*/ 188 w 229"/>
                <a:gd name="T49" fmla="*/ 89 h 124"/>
                <a:gd name="T50" fmla="*/ 194 w 229"/>
                <a:gd name="T51" fmla="*/ 71 h 124"/>
                <a:gd name="T52" fmla="*/ 206 w 229"/>
                <a:gd name="T53" fmla="*/ 82 h 124"/>
                <a:gd name="T54" fmla="*/ 217 w 229"/>
                <a:gd name="T55" fmla="*/ 95 h 124"/>
                <a:gd name="T56" fmla="*/ 229 w 229"/>
                <a:gd name="T57" fmla="*/ 82 h 124"/>
                <a:gd name="T58" fmla="*/ 217 w 229"/>
                <a:gd name="T59" fmla="*/ 71 h 124"/>
                <a:gd name="T60" fmla="*/ 212 w 229"/>
                <a:gd name="T61" fmla="*/ 53 h 124"/>
                <a:gd name="T62" fmla="*/ 188 w 229"/>
                <a:gd name="T63" fmla="*/ 53 h 124"/>
                <a:gd name="T64" fmla="*/ 165 w 229"/>
                <a:gd name="T65" fmla="*/ 53 h 124"/>
                <a:gd name="T66" fmla="*/ 147 w 229"/>
                <a:gd name="T67" fmla="*/ 48 h 124"/>
                <a:gd name="T68" fmla="*/ 135 w 229"/>
                <a:gd name="T69" fmla="*/ 35 h 124"/>
                <a:gd name="T70" fmla="*/ 117 w 229"/>
                <a:gd name="T71" fmla="*/ 30 h 124"/>
                <a:gd name="T72" fmla="*/ 106 w 229"/>
                <a:gd name="T73" fmla="*/ 17 h 124"/>
                <a:gd name="T74" fmla="*/ 100 w 229"/>
                <a:gd name="T75" fmla="*/ 23 h 124"/>
                <a:gd name="T76" fmla="*/ 94 w 229"/>
                <a:gd name="T77" fmla="*/ 17 h 124"/>
                <a:gd name="T78" fmla="*/ 82 w 229"/>
                <a:gd name="T79" fmla="*/ 0 h 124"/>
                <a:gd name="T80" fmla="*/ 70 w 229"/>
                <a:gd name="T81" fmla="*/ 12 h 124"/>
                <a:gd name="T82" fmla="*/ 76 w 229"/>
                <a:gd name="T83" fmla="*/ 17 h 124"/>
                <a:gd name="T84" fmla="*/ 70 w 229"/>
                <a:gd name="T85" fmla="*/ 35 h 124"/>
                <a:gd name="T86" fmla="*/ 65 w 229"/>
                <a:gd name="T87" fmla="*/ 41 h 124"/>
                <a:gd name="T88" fmla="*/ 52 w 229"/>
                <a:gd name="T89" fmla="*/ 41 h 124"/>
                <a:gd name="T90" fmla="*/ 29 w 229"/>
                <a:gd name="T91" fmla="*/ 35 h 124"/>
                <a:gd name="T92" fmla="*/ 29 w 229"/>
                <a:gd name="T93" fmla="*/ 48 h 124"/>
                <a:gd name="T94" fmla="*/ 35 w 229"/>
                <a:gd name="T95" fmla="*/ 5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9" h="124">
                  <a:moveTo>
                    <a:pt x="29" y="59"/>
                  </a:moveTo>
                  <a:lnTo>
                    <a:pt x="29" y="53"/>
                  </a:lnTo>
                  <a:lnTo>
                    <a:pt x="24" y="53"/>
                  </a:lnTo>
                  <a:lnTo>
                    <a:pt x="24" y="59"/>
                  </a:lnTo>
                  <a:lnTo>
                    <a:pt x="24" y="64"/>
                  </a:lnTo>
                  <a:lnTo>
                    <a:pt x="29" y="71"/>
                  </a:lnTo>
                  <a:lnTo>
                    <a:pt x="29" y="77"/>
                  </a:lnTo>
                  <a:lnTo>
                    <a:pt x="35" y="77"/>
                  </a:lnTo>
                  <a:lnTo>
                    <a:pt x="35" y="82"/>
                  </a:lnTo>
                  <a:lnTo>
                    <a:pt x="41" y="82"/>
                  </a:lnTo>
                  <a:lnTo>
                    <a:pt x="41" y="89"/>
                  </a:lnTo>
                  <a:lnTo>
                    <a:pt x="35" y="89"/>
                  </a:lnTo>
                  <a:lnTo>
                    <a:pt x="29" y="89"/>
                  </a:lnTo>
                  <a:lnTo>
                    <a:pt x="29" y="82"/>
                  </a:lnTo>
                  <a:lnTo>
                    <a:pt x="29" y="89"/>
                  </a:lnTo>
                  <a:lnTo>
                    <a:pt x="29" y="82"/>
                  </a:lnTo>
                  <a:lnTo>
                    <a:pt x="24" y="82"/>
                  </a:lnTo>
                  <a:lnTo>
                    <a:pt x="24" y="89"/>
                  </a:lnTo>
                  <a:lnTo>
                    <a:pt x="18" y="89"/>
                  </a:lnTo>
                  <a:lnTo>
                    <a:pt x="18" y="82"/>
                  </a:lnTo>
                  <a:lnTo>
                    <a:pt x="18" y="89"/>
                  </a:lnTo>
                  <a:lnTo>
                    <a:pt x="11" y="89"/>
                  </a:lnTo>
                  <a:lnTo>
                    <a:pt x="11" y="95"/>
                  </a:lnTo>
                  <a:lnTo>
                    <a:pt x="6" y="95"/>
                  </a:lnTo>
                  <a:lnTo>
                    <a:pt x="6" y="100"/>
                  </a:lnTo>
                  <a:lnTo>
                    <a:pt x="0" y="100"/>
                  </a:lnTo>
                  <a:lnTo>
                    <a:pt x="6" y="100"/>
                  </a:lnTo>
                  <a:lnTo>
                    <a:pt x="11" y="100"/>
                  </a:lnTo>
                  <a:lnTo>
                    <a:pt x="11" y="95"/>
                  </a:lnTo>
                  <a:lnTo>
                    <a:pt x="18" y="95"/>
                  </a:lnTo>
                  <a:lnTo>
                    <a:pt x="24" y="95"/>
                  </a:lnTo>
                  <a:lnTo>
                    <a:pt x="29" y="95"/>
                  </a:lnTo>
                  <a:lnTo>
                    <a:pt x="35" y="95"/>
                  </a:lnTo>
                  <a:lnTo>
                    <a:pt x="41" y="95"/>
                  </a:lnTo>
                  <a:lnTo>
                    <a:pt x="41" y="100"/>
                  </a:lnTo>
                  <a:lnTo>
                    <a:pt x="41" y="107"/>
                  </a:lnTo>
                  <a:lnTo>
                    <a:pt x="41" y="113"/>
                  </a:lnTo>
                  <a:lnTo>
                    <a:pt x="41" y="118"/>
                  </a:lnTo>
                  <a:lnTo>
                    <a:pt x="41" y="113"/>
                  </a:lnTo>
                  <a:lnTo>
                    <a:pt x="47" y="113"/>
                  </a:lnTo>
                  <a:lnTo>
                    <a:pt x="47" y="107"/>
                  </a:lnTo>
                  <a:lnTo>
                    <a:pt x="47" y="100"/>
                  </a:lnTo>
                  <a:lnTo>
                    <a:pt x="47" y="95"/>
                  </a:lnTo>
                  <a:lnTo>
                    <a:pt x="47" y="89"/>
                  </a:lnTo>
                  <a:lnTo>
                    <a:pt x="47" y="82"/>
                  </a:lnTo>
                  <a:lnTo>
                    <a:pt x="52" y="82"/>
                  </a:lnTo>
                  <a:lnTo>
                    <a:pt x="59" y="82"/>
                  </a:lnTo>
                  <a:lnTo>
                    <a:pt x="59" y="89"/>
                  </a:lnTo>
                  <a:lnTo>
                    <a:pt x="65" y="89"/>
                  </a:lnTo>
                  <a:lnTo>
                    <a:pt x="65" y="95"/>
                  </a:lnTo>
                  <a:lnTo>
                    <a:pt x="70" y="95"/>
                  </a:lnTo>
                  <a:lnTo>
                    <a:pt x="70" y="100"/>
                  </a:lnTo>
                  <a:lnTo>
                    <a:pt x="70" y="107"/>
                  </a:lnTo>
                  <a:lnTo>
                    <a:pt x="76" y="107"/>
                  </a:lnTo>
                  <a:lnTo>
                    <a:pt x="76" y="113"/>
                  </a:lnTo>
                  <a:lnTo>
                    <a:pt x="82" y="113"/>
                  </a:lnTo>
                  <a:lnTo>
                    <a:pt x="82" y="118"/>
                  </a:lnTo>
                  <a:lnTo>
                    <a:pt x="88" y="118"/>
                  </a:lnTo>
                  <a:lnTo>
                    <a:pt x="82" y="118"/>
                  </a:lnTo>
                  <a:lnTo>
                    <a:pt x="88" y="118"/>
                  </a:lnTo>
                  <a:lnTo>
                    <a:pt x="88" y="124"/>
                  </a:lnTo>
                  <a:lnTo>
                    <a:pt x="94" y="124"/>
                  </a:lnTo>
                  <a:lnTo>
                    <a:pt x="100" y="124"/>
                  </a:lnTo>
                  <a:lnTo>
                    <a:pt x="100" y="118"/>
                  </a:lnTo>
                  <a:lnTo>
                    <a:pt x="100" y="124"/>
                  </a:lnTo>
                  <a:lnTo>
                    <a:pt x="106" y="124"/>
                  </a:lnTo>
                  <a:lnTo>
                    <a:pt x="100" y="124"/>
                  </a:lnTo>
                  <a:lnTo>
                    <a:pt x="106" y="124"/>
                  </a:lnTo>
                  <a:lnTo>
                    <a:pt x="106" y="118"/>
                  </a:lnTo>
                  <a:lnTo>
                    <a:pt x="111" y="118"/>
                  </a:lnTo>
                  <a:lnTo>
                    <a:pt x="117" y="118"/>
                  </a:lnTo>
                  <a:lnTo>
                    <a:pt x="117" y="113"/>
                  </a:lnTo>
                  <a:lnTo>
                    <a:pt x="124" y="118"/>
                  </a:lnTo>
                  <a:lnTo>
                    <a:pt x="124" y="113"/>
                  </a:lnTo>
                  <a:lnTo>
                    <a:pt x="124" y="118"/>
                  </a:lnTo>
                  <a:lnTo>
                    <a:pt x="124" y="113"/>
                  </a:lnTo>
                  <a:lnTo>
                    <a:pt x="124" y="118"/>
                  </a:lnTo>
                  <a:lnTo>
                    <a:pt x="124" y="113"/>
                  </a:lnTo>
                  <a:lnTo>
                    <a:pt x="124" y="118"/>
                  </a:lnTo>
                  <a:lnTo>
                    <a:pt x="124" y="113"/>
                  </a:lnTo>
                  <a:lnTo>
                    <a:pt x="129" y="113"/>
                  </a:lnTo>
                  <a:lnTo>
                    <a:pt x="129" y="118"/>
                  </a:lnTo>
                  <a:lnTo>
                    <a:pt x="135" y="118"/>
                  </a:lnTo>
                  <a:lnTo>
                    <a:pt x="135" y="124"/>
                  </a:lnTo>
                  <a:lnTo>
                    <a:pt x="141" y="124"/>
                  </a:lnTo>
                  <a:lnTo>
                    <a:pt x="141" y="118"/>
                  </a:lnTo>
                  <a:lnTo>
                    <a:pt x="141" y="124"/>
                  </a:lnTo>
                  <a:lnTo>
                    <a:pt x="147" y="124"/>
                  </a:lnTo>
                  <a:lnTo>
                    <a:pt x="153" y="124"/>
                  </a:lnTo>
                  <a:lnTo>
                    <a:pt x="158" y="124"/>
                  </a:lnTo>
                  <a:lnTo>
                    <a:pt x="158" y="118"/>
                  </a:lnTo>
                  <a:lnTo>
                    <a:pt x="165" y="118"/>
                  </a:lnTo>
                  <a:lnTo>
                    <a:pt x="170" y="118"/>
                  </a:lnTo>
                  <a:lnTo>
                    <a:pt x="176" y="118"/>
                  </a:lnTo>
                  <a:lnTo>
                    <a:pt x="183" y="113"/>
                  </a:lnTo>
                  <a:lnTo>
                    <a:pt x="183" y="107"/>
                  </a:lnTo>
                  <a:lnTo>
                    <a:pt x="183" y="100"/>
                  </a:lnTo>
                  <a:lnTo>
                    <a:pt x="183" y="95"/>
                  </a:lnTo>
                  <a:lnTo>
                    <a:pt x="188" y="95"/>
                  </a:lnTo>
                  <a:lnTo>
                    <a:pt x="188" y="89"/>
                  </a:lnTo>
                  <a:lnTo>
                    <a:pt x="188" y="82"/>
                  </a:lnTo>
                  <a:lnTo>
                    <a:pt x="188" y="77"/>
                  </a:lnTo>
                  <a:lnTo>
                    <a:pt x="188" y="71"/>
                  </a:lnTo>
                  <a:lnTo>
                    <a:pt x="194" y="71"/>
                  </a:lnTo>
                  <a:lnTo>
                    <a:pt x="194" y="77"/>
                  </a:lnTo>
                  <a:lnTo>
                    <a:pt x="199" y="77"/>
                  </a:lnTo>
                  <a:lnTo>
                    <a:pt x="199" y="82"/>
                  </a:lnTo>
                  <a:lnTo>
                    <a:pt x="206" y="82"/>
                  </a:lnTo>
                  <a:lnTo>
                    <a:pt x="206" y="89"/>
                  </a:lnTo>
                  <a:lnTo>
                    <a:pt x="212" y="89"/>
                  </a:lnTo>
                  <a:lnTo>
                    <a:pt x="217" y="89"/>
                  </a:lnTo>
                  <a:lnTo>
                    <a:pt x="217" y="95"/>
                  </a:lnTo>
                  <a:lnTo>
                    <a:pt x="224" y="95"/>
                  </a:lnTo>
                  <a:lnTo>
                    <a:pt x="229" y="95"/>
                  </a:lnTo>
                  <a:lnTo>
                    <a:pt x="229" y="89"/>
                  </a:lnTo>
                  <a:lnTo>
                    <a:pt x="229" y="82"/>
                  </a:lnTo>
                  <a:lnTo>
                    <a:pt x="224" y="82"/>
                  </a:lnTo>
                  <a:lnTo>
                    <a:pt x="224" y="77"/>
                  </a:lnTo>
                  <a:lnTo>
                    <a:pt x="224" y="71"/>
                  </a:lnTo>
                  <a:lnTo>
                    <a:pt x="217" y="71"/>
                  </a:lnTo>
                  <a:lnTo>
                    <a:pt x="217" y="64"/>
                  </a:lnTo>
                  <a:lnTo>
                    <a:pt x="217" y="59"/>
                  </a:lnTo>
                  <a:lnTo>
                    <a:pt x="217" y="53"/>
                  </a:lnTo>
                  <a:lnTo>
                    <a:pt x="212" y="53"/>
                  </a:lnTo>
                  <a:lnTo>
                    <a:pt x="206" y="53"/>
                  </a:lnTo>
                  <a:lnTo>
                    <a:pt x="199" y="53"/>
                  </a:lnTo>
                  <a:lnTo>
                    <a:pt x="194" y="53"/>
                  </a:lnTo>
                  <a:lnTo>
                    <a:pt x="188" y="53"/>
                  </a:lnTo>
                  <a:lnTo>
                    <a:pt x="183" y="53"/>
                  </a:lnTo>
                  <a:lnTo>
                    <a:pt x="176" y="53"/>
                  </a:lnTo>
                  <a:lnTo>
                    <a:pt x="170" y="53"/>
                  </a:lnTo>
                  <a:lnTo>
                    <a:pt x="165" y="53"/>
                  </a:lnTo>
                  <a:lnTo>
                    <a:pt x="158" y="53"/>
                  </a:lnTo>
                  <a:lnTo>
                    <a:pt x="158" y="48"/>
                  </a:lnTo>
                  <a:lnTo>
                    <a:pt x="153" y="48"/>
                  </a:lnTo>
                  <a:lnTo>
                    <a:pt x="147" y="48"/>
                  </a:lnTo>
                  <a:lnTo>
                    <a:pt x="141" y="48"/>
                  </a:lnTo>
                  <a:lnTo>
                    <a:pt x="135" y="48"/>
                  </a:lnTo>
                  <a:lnTo>
                    <a:pt x="135" y="41"/>
                  </a:lnTo>
                  <a:lnTo>
                    <a:pt x="135" y="35"/>
                  </a:lnTo>
                  <a:lnTo>
                    <a:pt x="135" y="30"/>
                  </a:lnTo>
                  <a:lnTo>
                    <a:pt x="129" y="30"/>
                  </a:lnTo>
                  <a:lnTo>
                    <a:pt x="124" y="30"/>
                  </a:lnTo>
                  <a:lnTo>
                    <a:pt x="117" y="30"/>
                  </a:lnTo>
                  <a:lnTo>
                    <a:pt x="117" y="23"/>
                  </a:lnTo>
                  <a:lnTo>
                    <a:pt x="117" y="17"/>
                  </a:lnTo>
                  <a:lnTo>
                    <a:pt x="111" y="17"/>
                  </a:lnTo>
                  <a:lnTo>
                    <a:pt x="106" y="17"/>
                  </a:lnTo>
                  <a:lnTo>
                    <a:pt x="106" y="23"/>
                  </a:lnTo>
                  <a:lnTo>
                    <a:pt x="100" y="23"/>
                  </a:lnTo>
                  <a:lnTo>
                    <a:pt x="94" y="23"/>
                  </a:lnTo>
                  <a:lnTo>
                    <a:pt x="100" y="23"/>
                  </a:lnTo>
                  <a:lnTo>
                    <a:pt x="100" y="30"/>
                  </a:lnTo>
                  <a:lnTo>
                    <a:pt x="94" y="30"/>
                  </a:lnTo>
                  <a:lnTo>
                    <a:pt x="94" y="23"/>
                  </a:lnTo>
                  <a:lnTo>
                    <a:pt x="94" y="17"/>
                  </a:lnTo>
                  <a:lnTo>
                    <a:pt x="94" y="12"/>
                  </a:lnTo>
                  <a:lnTo>
                    <a:pt x="94" y="5"/>
                  </a:lnTo>
                  <a:lnTo>
                    <a:pt x="88" y="5"/>
                  </a:lnTo>
                  <a:lnTo>
                    <a:pt x="82" y="0"/>
                  </a:lnTo>
                  <a:lnTo>
                    <a:pt x="76" y="0"/>
                  </a:lnTo>
                  <a:lnTo>
                    <a:pt x="76" y="5"/>
                  </a:lnTo>
                  <a:lnTo>
                    <a:pt x="76" y="12"/>
                  </a:lnTo>
                  <a:lnTo>
                    <a:pt x="70" y="12"/>
                  </a:lnTo>
                  <a:lnTo>
                    <a:pt x="70" y="17"/>
                  </a:lnTo>
                  <a:lnTo>
                    <a:pt x="70" y="23"/>
                  </a:lnTo>
                  <a:lnTo>
                    <a:pt x="70" y="17"/>
                  </a:lnTo>
                  <a:lnTo>
                    <a:pt x="76" y="17"/>
                  </a:lnTo>
                  <a:lnTo>
                    <a:pt x="76" y="23"/>
                  </a:lnTo>
                  <a:lnTo>
                    <a:pt x="76" y="30"/>
                  </a:lnTo>
                  <a:lnTo>
                    <a:pt x="76" y="35"/>
                  </a:lnTo>
                  <a:lnTo>
                    <a:pt x="70" y="35"/>
                  </a:lnTo>
                  <a:lnTo>
                    <a:pt x="70" y="41"/>
                  </a:lnTo>
                  <a:lnTo>
                    <a:pt x="65" y="41"/>
                  </a:lnTo>
                  <a:lnTo>
                    <a:pt x="65" y="48"/>
                  </a:lnTo>
                  <a:lnTo>
                    <a:pt x="65" y="41"/>
                  </a:lnTo>
                  <a:lnTo>
                    <a:pt x="59" y="41"/>
                  </a:lnTo>
                  <a:lnTo>
                    <a:pt x="59" y="48"/>
                  </a:lnTo>
                  <a:lnTo>
                    <a:pt x="52" y="48"/>
                  </a:lnTo>
                  <a:lnTo>
                    <a:pt x="52" y="41"/>
                  </a:lnTo>
                  <a:lnTo>
                    <a:pt x="47" y="41"/>
                  </a:lnTo>
                  <a:lnTo>
                    <a:pt x="41" y="35"/>
                  </a:lnTo>
                  <a:lnTo>
                    <a:pt x="35" y="35"/>
                  </a:lnTo>
                  <a:lnTo>
                    <a:pt x="29" y="35"/>
                  </a:lnTo>
                  <a:lnTo>
                    <a:pt x="24" y="35"/>
                  </a:lnTo>
                  <a:lnTo>
                    <a:pt x="24" y="41"/>
                  </a:lnTo>
                  <a:lnTo>
                    <a:pt x="29" y="41"/>
                  </a:lnTo>
                  <a:lnTo>
                    <a:pt x="29" y="48"/>
                  </a:lnTo>
                  <a:lnTo>
                    <a:pt x="29" y="53"/>
                  </a:lnTo>
                  <a:lnTo>
                    <a:pt x="29" y="59"/>
                  </a:lnTo>
                  <a:lnTo>
                    <a:pt x="29" y="53"/>
                  </a:lnTo>
                  <a:lnTo>
                    <a:pt x="35" y="53"/>
                  </a:lnTo>
                  <a:lnTo>
                    <a:pt x="29" y="59"/>
                  </a:lnTo>
                </a:path>
              </a:pathLst>
            </a:custGeom>
            <a:solidFill>
              <a:srgbClr val="CCCCFF"/>
            </a:solid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5" name="Freeform 77">
              <a:extLst>
                <a:ext uri="{FF2B5EF4-FFF2-40B4-BE49-F238E27FC236}">
                  <a16:creationId xmlns:a16="http://schemas.microsoft.com/office/drawing/2014/main" id="{C07B626F-0424-C36E-005A-C917A3B0AE74}"/>
                </a:ext>
              </a:extLst>
            </p:cNvPr>
            <p:cNvSpPr>
              <a:spLocks/>
            </p:cNvSpPr>
            <p:nvPr/>
          </p:nvSpPr>
          <p:spPr bwMode="auto">
            <a:xfrm>
              <a:off x="6445250" y="1247775"/>
              <a:ext cx="788987" cy="873125"/>
            </a:xfrm>
            <a:custGeom>
              <a:avLst/>
              <a:gdLst>
                <a:gd name="T0" fmla="*/ 444 w 497"/>
                <a:gd name="T1" fmla="*/ 6 h 550"/>
                <a:gd name="T2" fmla="*/ 449 w 497"/>
                <a:gd name="T3" fmla="*/ 48 h 550"/>
                <a:gd name="T4" fmla="*/ 456 w 497"/>
                <a:gd name="T5" fmla="*/ 83 h 550"/>
                <a:gd name="T6" fmla="*/ 462 w 497"/>
                <a:gd name="T7" fmla="*/ 125 h 550"/>
                <a:gd name="T8" fmla="*/ 467 w 497"/>
                <a:gd name="T9" fmla="*/ 177 h 550"/>
                <a:gd name="T10" fmla="*/ 479 w 497"/>
                <a:gd name="T11" fmla="*/ 218 h 550"/>
                <a:gd name="T12" fmla="*/ 485 w 497"/>
                <a:gd name="T13" fmla="*/ 266 h 550"/>
                <a:gd name="T14" fmla="*/ 491 w 497"/>
                <a:gd name="T15" fmla="*/ 313 h 550"/>
                <a:gd name="T16" fmla="*/ 485 w 497"/>
                <a:gd name="T17" fmla="*/ 326 h 550"/>
                <a:gd name="T18" fmla="*/ 467 w 497"/>
                <a:gd name="T19" fmla="*/ 349 h 550"/>
                <a:gd name="T20" fmla="*/ 456 w 497"/>
                <a:gd name="T21" fmla="*/ 367 h 550"/>
                <a:gd name="T22" fmla="*/ 444 w 497"/>
                <a:gd name="T23" fmla="*/ 403 h 550"/>
                <a:gd name="T24" fmla="*/ 431 w 497"/>
                <a:gd name="T25" fmla="*/ 414 h 550"/>
                <a:gd name="T26" fmla="*/ 414 w 497"/>
                <a:gd name="T27" fmla="*/ 438 h 550"/>
                <a:gd name="T28" fmla="*/ 390 w 497"/>
                <a:gd name="T29" fmla="*/ 455 h 550"/>
                <a:gd name="T30" fmla="*/ 367 w 497"/>
                <a:gd name="T31" fmla="*/ 480 h 550"/>
                <a:gd name="T32" fmla="*/ 349 w 497"/>
                <a:gd name="T33" fmla="*/ 503 h 550"/>
                <a:gd name="T34" fmla="*/ 325 w 497"/>
                <a:gd name="T35" fmla="*/ 514 h 550"/>
                <a:gd name="T36" fmla="*/ 302 w 497"/>
                <a:gd name="T37" fmla="*/ 521 h 550"/>
                <a:gd name="T38" fmla="*/ 284 w 497"/>
                <a:gd name="T39" fmla="*/ 550 h 550"/>
                <a:gd name="T40" fmla="*/ 237 w 497"/>
                <a:gd name="T41" fmla="*/ 550 h 550"/>
                <a:gd name="T42" fmla="*/ 196 w 497"/>
                <a:gd name="T43" fmla="*/ 550 h 550"/>
                <a:gd name="T44" fmla="*/ 155 w 497"/>
                <a:gd name="T45" fmla="*/ 550 h 550"/>
                <a:gd name="T46" fmla="*/ 149 w 497"/>
                <a:gd name="T47" fmla="*/ 514 h 550"/>
                <a:gd name="T48" fmla="*/ 149 w 497"/>
                <a:gd name="T49" fmla="*/ 473 h 550"/>
                <a:gd name="T50" fmla="*/ 149 w 497"/>
                <a:gd name="T51" fmla="*/ 432 h 550"/>
                <a:gd name="T52" fmla="*/ 149 w 497"/>
                <a:gd name="T53" fmla="*/ 403 h 550"/>
                <a:gd name="T54" fmla="*/ 160 w 497"/>
                <a:gd name="T55" fmla="*/ 373 h 550"/>
                <a:gd name="T56" fmla="*/ 166 w 497"/>
                <a:gd name="T57" fmla="*/ 361 h 550"/>
                <a:gd name="T58" fmla="*/ 155 w 497"/>
                <a:gd name="T59" fmla="*/ 337 h 550"/>
                <a:gd name="T60" fmla="*/ 149 w 497"/>
                <a:gd name="T61" fmla="*/ 326 h 550"/>
                <a:gd name="T62" fmla="*/ 137 w 497"/>
                <a:gd name="T63" fmla="*/ 320 h 550"/>
                <a:gd name="T64" fmla="*/ 124 w 497"/>
                <a:gd name="T65" fmla="*/ 313 h 550"/>
                <a:gd name="T66" fmla="*/ 124 w 497"/>
                <a:gd name="T67" fmla="*/ 272 h 550"/>
                <a:gd name="T68" fmla="*/ 72 w 497"/>
                <a:gd name="T69" fmla="*/ 272 h 550"/>
                <a:gd name="T70" fmla="*/ 31 w 497"/>
                <a:gd name="T71" fmla="*/ 272 h 550"/>
                <a:gd name="T72" fmla="*/ 7 w 497"/>
                <a:gd name="T73" fmla="*/ 254 h 550"/>
                <a:gd name="T74" fmla="*/ 0 w 497"/>
                <a:gd name="T75" fmla="*/ 218 h 550"/>
                <a:gd name="T76" fmla="*/ 0 w 497"/>
                <a:gd name="T77" fmla="*/ 177 h 550"/>
                <a:gd name="T78" fmla="*/ 13 w 497"/>
                <a:gd name="T79" fmla="*/ 148 h 550"/>
                <a:gd name="T80" fmla="*/ 13 w 497"/>
                <a:gd name="T81" fmla="*/ 118 h 550"/>
                <a:gd name="T82" fmla="*/ 7 w 497"/>
                <a:gd name="T83" fmla="*/ 95 h 550"/>
                <a:gd name="T84" fmla="*/ 18 w 497"/>
                <a:gd name="T85" fmla="*/ 66 h 550"/>
                <a:gd name="T86" fmla="*/ 25 w 497"/>
                <a:gd name="T87" fmla="*/ 41 h 550"/>
                <a:gd name="T88" fmla="*/ 42 w 497"/>
                <a:gd name="T89" fmla="*/ 30 h 550"/>
                <a:gd name="T90" fmla="*/ 54 w 497"/>
                <a:gd name="T91" fmla="*/ 48 h 550"/>
                <a:gd name="T92" fmla="*/ 48 w 497"/>
                <a:gd name="T93" fmla="*/ 24 h 550"/>
                <a:gd name="T94" fmla="*/ 31 w 497"/>
                <a:gd name="T95" fmla="*/ 12 h 550"/>
                <a:gd name="T96" fmla="*/ 66 w 497"/>
                <a:gd name="T97" fmla="*/ 0 h 550"/>
                <a:gd name="T98" fmla="*/ 108 w 497"/>
                <a:gd name="T99" fmla="*/ 0 h 550"/>
                <a:gd name="T100" fmla="*/ 155 w 497"/>
                <a:gd name="T101" fmla="*/ 0 h 550"/>
                <a:gd name="T102" fmla="*/ 201 w 497"/>
                <a:gd name="T103" fmla="*/ 0 h 550"/>
                <a:gd name="T104" fmla="*/ 243 w 497"/>
                <a:gd name="T105" fmla="*/ 0 h 550"/>
                <a:gd name="T106" fmla="*/ 290 w 497"/>
                <a:gd name="T107" fmla="*/ 0 h 550"/>
                <a:gd name="T108" fmla="*/ 331 w 497"/>
                <a:gd name="T109" fmla="*/ 0 h 550"/>
                <a:gd name="T110" fmla="*/ 372 w 497"/>
                <a:gd name="T111" fmla="*/ 0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97" h="550">
                  <a:moveTo>
                    <a:pt x="414" y="0"/>
                  </a:moveTo>
                  <a:lnTo>
                    <a:pt x="420" y="0"/>
                  </a:lnTo>
                  <a:lnTo>
                    <a:pt x="426" y="0"/>
                  </a:lnTo>
                  <a:lnTo>
                    <a:pt x="431" y="0"/>
                  </a:lnTo>
                  <a:lnTo>
                    <a:pt x="438" y="0"/>
                  </a:lnTo>
                  <a:lnTo>
                    <a:pt x="444" y="0"/>
                  </a:lnTo>
                  <a:lnTo>
                    <a:pt x="444" y="6"/>
                  </a:lnTo>
                  <a:lnTo>
                    <a:pt x="444" y="12"/>
                  </a:lnTo>
                  <a:lnTo>
                    <a:pt x="444" y="17"/>
                  </a:lnTo>
                  <a:lnTo>
                    <a:pt x="444" y="24"/>
                  </a:lnTo>
                  <a:lnTo>
                    <a:pt x="444" y="30"/>
                  </a:lnTo>
                  <a:lnTo>
                    <a:pt x="449" y="35"/>
                  </a:lnTo>
                  <a:lnTo>
                    <a:pt x="449" y="41"/>
                  </a:lnTo>
                  <a:lnTo>
                    <a:pt x="449" y="48"/>
                  </a:lnTo>
                  <a:lnTo>
                    <a:pt x="449" y="53"/>
                  </a:lnTo>
                  <a:lnTo>
                    <a:pt x="449" y="59"/>
                  </a:lnTo>
                  <a:lnTo>
                    <a:pt x="449" y="66"/>
                  </a:lnTo>
                  <a:lnTo>
                    <a:pt x="449" y="71"/>
                  </a:lnTo>
                  <a:lnTo>
                    <a:pt x="449" y="77"/>
                  </a:lnTo>
                  <a:lnTo>
                    <a:pt x="456" y="77"/>
                  </a:lnTo>
                  <a:lnTo>
                    <a:pt x="456" y="83"/>
                  </a:lnTo>
                  <a:lnTo>
                    <a:pt x="456" y="89"/>
                  </a:lnTo>
                  <a:lnTo>
                    <a:pt x="456" y="95"/>
                  </a:lnTo>
                  <a:lnTo>
                    <a:pt x="456" y="100"/>
                  </a:lnTo>
                  <a:lnTo>
                    <a:pt x="456" y="107"/>
                  </a:lnTo>
                  <a:lnTo>
                    <a:pt x="462" y="112"/>
                  </a:lnTo>
                  <a:lnTo>
                    <a:pt x="462" y="118"/>
                  </a:lnTo>
                  <a:lnTo>
                    <a:pt x="462" y="125"/>
                  </a:lnTo>
                  <a:lnTo>
                    <a:pt x="462" y="143"/>
                  </a:lnTo>
                  <a:lnTo>
                    <a:pt x="467" y="148"/>
                  </a:lnTo>
                  <a:lnTo>
                    <a:pt x="467" y="154"/>
                  </a:lnTo>
                  <a:lnTo>
                    <a:pt x="467" y="159"/>
                  </a:lnTo>
                  <a:lnTo>
                    <a:pt x="467" y="166"/>
                  </a:lnTo>
                  <a:lnTo>
                    <a:pt x="467" y="172"/>
                  </a:lnTo>
                  <a:lnTo>
                    <a:pt x="467" y="177"/>
                  </a:lnTo>
                  <a:lnTo>
                    <a:pt x="473" y="189"/>
                  </a:lnTo>
                  <a:lnTo>
                    <a:pt x="473" y="195"/>
                  </a:lnTo>
                  <a:lnTo>
                    <a:pt x="473" y="202"/>
                  </a:lnTo>
                  <a:lnTo>
                    <a:pt x="473" y="207"/>
                  </a:lnTo>
                  <a:lnTo>
                    <a:pt x="473" y="213"/>
                  </a:lnTo>
                  <a:lnTo>
                    <a:pt x="479" y="213"/>
                  </a:lnTo>
                  <a:lnTo>
                    <a:pt x="479" y="218"/>
                  </a:lnTo>
                  <a:lnTo>
                    <a:pt x="479" y="225"/>
                  </a:lnTo>
                  <a:lnTo>
                    <a:pt x="479" y="231"/>
                  </a:lnTo>
                  <a:lnTo>
                    <a:pt x="479" y="236"/>
                  </a:lnTo>
                  <a:lnTo>
                    <a:pt x="479" y="249"/>
                  </a:lnTo>
                  <a:lnTo>
                    <a:pt x="485" y="254"/>
                  </a:lnTo>
                  <a:lnTo>
                    <a:pt x="485" y="261"/>
                  </a:lnTo>
                  <a:lnTo>
                    <a:pt x="485" y="266"/>
                  </a:lnTo>
                  <a:lnTo>
                    <a:pt x="485" y="278"/>
                  </a:lnTo>
                  <a:lnTo>
                    <a:pt x="491" y="284"/>
                  </a:lnTo>
                  <a:lnTo>
                    <a:pt x="491" y="290"/>
                  </a:lnTo>
                  <a:lnTo>
                    <a:pt x="491" y="295"/>
                  </a:lnTo>
                  <a:lnTo>
                    <a:pt x="491" y="302"/>
                  </a:lnTo>
                  <a:lnTo>
                    <a:pt x="491" y="308"/>
                  </a:lnTo>
                  <a:lnTo>
                    <a:pt x="491" y="313"/>
                  </a:lnTo>
                  <a:lnTo>
                    <a:pt x="497" y="313"/>
                  </a:lnTo>
                  <a:lnTo>
                    <a:pt x="497" y="320"/>
                  </a:lnTo>
                  <a:lnTo>
                    <a:pt x="497" y="326"/>
                  </a:lnTo>
                  <a:lnTo>
                    <a:pt x="491" y="326"/>
                  </a:lnTo>
                  <a:lnTo>
                    <a:pt x="491" y="320"/>
                  </a:lnTo>
                  <a:lnTo>
                    <a:pt x="491" y="326"/>
                  </a:lnTo>
                  <a:lnTo>
                    <a:pt x="485" y="326"/>
                  </a:lnTo>
                  <a:lnTo>
                    <a:pt x="485" y="331"/>
                  </a:lnTo>
                  <a:lnTo>
                    <a:pt x="479" y="331"/>
                  </a:lnTo>
                  <a:lnTo>
                    <a:pt x="479" y="337"/>
                  </a:lnTo>
                  <a:lnTo>
                    <a:pt x="473" y="337"/>
                  </a:lnTo>
                  <a:lnTo>
                    <a:pt x="467" y="337"/>
                  </a:lnTo>
                  <a:lnTo>
                    <a:pt x="467" y="343"/>
                  </a:lnTo>
                  <a:lnTo>
                    <a:pt x="467" y="349"/>
                  </a:lnTo>
                  <a:lnTo>
                    <a:pt x="462" y="349"/>
                  </a:lnTo>
                  <a:lnTo>
                    <a:pt x="456" y="349"/>
                  </a:lnTo>
                  <a:lnTo>
                    <a:pt x="462" y="349"/>
                  </a:lnTo>
                  <a:lnTo>
                    <a:pt x="462" y="355"/>
                  </a:lnTo>
                  <a:lnTo>
                    <a:pt x="462" y="361"/>
                  </a:lnTo>
                  <a:lnTo>
                    <a:pt x="456" y="361"/>
                  </a:lnTo>
                  <a:lnTo>
                    <a:pt x="456" y="367"/>
                  </a:lnTo>
                  <a:lnTo>
                    <a:pt x="456" y="373"/>
                  </a:lnTo>
                  <a:lnTo>
                    <a:pt x="456" y="379"/>
                  </a:lnTo>
                  <a:lnTo>
                    <a:pt x="456" y="385"/>
                  </a:lnTo>
                  <a:lnTo>
                    <a:pt x="449" y="390"/>
                  </a:lnTo>
                  <a:lnTo>
                    <a:pt x="449" y="396"/>
                  </a:lnTo>
                  <a:lnTo>
                    <a:pt x="444" y="396"/>
                  </a:lnTo>
                  <a:lnTo>
                    <a:pt x="444" y="403"/>
                  </a:lnTo>
                  <a:lnTo>
                    <a:pt x="438" y="403"/>
                  </a:lnTo>
                  <a:lnTo>
                    <a:pt x="438" y="408"/>
                  </a:lnTo>
                  <a:lnTo>
                    <a:pt x="438" y="414"/>
                  </a:lnTo>
                  <a:lnTo>
                    <a:pt x="431" y="414"/>
                  </a:lnTo>
                  <a:lnTo>
                    <a:pt x="431" y="408"/>
                  </a:lnTo>
                  <a:lnTo>
                    <a:pt x="426" y="414"/>
                  </a:lnTo>
                  <a:lnTo>
                    <a:pt x="431" y="414"/>
                  </a:lnTo>
                  <a:lnTo>
                    <a:pt x="431" y="420"/>
                  </a:lnTo>
                  <a:lnTo>
                    <a:pt x="426" y="420"/>
                  </a:lnTo>
                  <a:lnTo>
                    <a:pt x="426" y="426"/>
                  </a:lnTo>
                  <a:lnTo>
                    <a:pt x="426" y="432"/>
                  </a:lnTo>
                  <a:lnTo>
                    <a:pt x="420" y="432"/>
                  </a:lnTo>
                  <a:lnTo>
                    <a:pt x="414" y="432"/>
                  </a:lnTo>
                  <a:lnTo>
                    <a:pt x="414" y="438"/>
                  </a:lnTo>
                  <a:lnTo>
                    <a:pt x="408" y="438"/>
                  </a:lnTo>
                  <a:lnTo>
                    <a:pt x="402" y="438"/>
                  </a:lnTo>
                  <a:lnTo>
                    <a:pt x="402" y="444"/>
                  </a:lnTo>
                  <a:lnTo>
                    <a:pt x="402" y="450"/>
                  </a:lnTo>
                  <a:lnTo>
                    <a:pt x="397" y="450"/>
                  </a:lnTo>
                  <a:lnTo>
                    <a:pt x="397" y="455"/>
                  </a:lnTo>
                  <a:lnTo>
                    <a:pt x="390" y="455"/>
                  </a:lnTo>
                  <a:lnTo>
                    <a:pt x="390" y="462"/>
                  </a:lnTo>
                  <a:lnTo>
                    <a:pt x="384" y="462"/>
                  </a:lnTo>
                  <a:lnTo>
                    <a:pt x="384" y="467"/>
                  </a:lnTo>
                  <a:lnTo>
                    <a:pt x="379" y="473"/>
                  </a:lnTo>
                  <a:lnTo>
                    <a:pt x="372" y="473"/>
                  </a:lnTo>
                  <a:lnTo>
                    <a:pt x="372" y="480"/>
                  </a:lnTo>
                  <a:lnTo>
                    <a:pt x="367" y="480"/>
                  </a:lnTo>
                  <a:lnTo>
                    <a:pt x="367" y="485"/>
                  </a:lnTo>
                  <a:lnTo>
                    <a:pt x="361" y="485"/>
                  </a:lnTo>
                  <a:lnTo>
                    <a:pt x="361" y="491"/>
                  </a:lnTo>
                  <a:lnTo>
                    <a:pt x="356" y="491"/>
                  </a:lnTo>
                  <a:lnTo>
                    <a:pt x="356" y="498"/>
                  </a:lnTo>
                  <a:lnTo>
                    <a:pt x="349" y="498"/>
                  </a:lnTo>
                  <a:lnTo>
                    <a:pt x="349" y="503"/>
                  </a:lnTo>
                  <a:lnTo>
                    <a:pt x="343" y="503"/>
                  </a:lnTo>
                  <a:lnTo>
                    <a:pt x="343" y="509"/>
                  </a:lnTo>
                  <a:lnTo>
                    <a:pt x="338" y="509"/>
                  </a:lnTo>
                  <a:lnTo>
                    <a:pt x="331" y="509"/>
                  </a:lnTo>
                  <a:lnTo>
                    <a:pt x="325" y="509"/>
                  </a:lnTo>
                  <a:lnTo>
                    <a:pt x="320" y="509"/>
                  </a:lnTo>
                  <a:lnTo>
                    <a:pt x="325" y="514"/>
                  </a:lnTo>
                  <a:lnTo>
                    <a:pt x="325" y="521"/>
                  </a:lnTo>
                  <a:lnTo>
                    <a:pt x="320" y="521"/>
                  </a:lnTo>
                  <a:lnTo>
                    <a:pt x="314" y="521"/>
                  </a:lnTo>
                  <a:lnTo>
                    <a:pt x="307" y="521"/>
                  </a:lnTo>
                  <a:lnTo>
                    <a:pt x="302" y="521"/>
                  </a:lnTo>
                  <a:lnTo>
                    <a:pt x="302" y="514"/>
                  </a:lnTo>
                  <a:lnTo>
                    <a:pt x="302" y="521"/>
                  </a:lnTo>
                  <a:lnTo>
                    <a:pt x="302" y="527"/>
                  </a:lnTo>
                  <a:lnTo>
                    <a:pt x="302" y="532"/>
                  </a:lnTo>
                  <a:lnTo>
                    <a:pt x="302" y="539"/>
                  </a:lnTo>
                  <a:lnTo>
                    <a:pt x="302" y="550"/>
                  </a:lnTo>
                  <a:lnTo>
                    <a:pt x="296" y="550"/>
                  </a:lnTo>
                  <a:lnTo>
                    <a:pt x="290" y="550"/>
                  </a:lnTo>
                  <a:lnTo>
                    <a:pt x="284" y="550"/>
                  </a:lnTo>
                  <a:lnTo>
                    <a:pt x="278" y="550"/>
                  </a:lnTo>
                  <a:lnTo>
                    <a:pt x="273" y="550"/>
                  </a:lnTo>
                  <a:lnTo>
                    <a:pt x="266" y="550"/>
                  </a:lnTo>
                  <a:lnTo>
                    <a:pt x="261" y="550"/>
                  </a:lnTo>
                  <a:lnTo>
                    <a:pt x="255" y="550"/>
                  </a:lnTo>
                  <a:lnTo>
                    <a:pt x="243" y="550"/>
                  </a:lnTo>
                  <a:lnTo>
                    <a:pt x="237" y="550"/>
                  </a:lnTo>
                  <a:lnTo>
                    <a:pt x="232" y="550"/>
                  </a:lnTo>
                  <a:lnTo>
                    <a:pt x="225" y="550"/>
                  </a:lnTo>
                  <a:lnTo>
                    <a:pt x="219" y="550"/>
                  </a:lnTo>
                  <a:lnTo>
                    <a:pt x="214" y="550"/>
                  </a:lnTo>
                  <a:lnTo>
                    <a:pt x="207" y="550"/>
                  </a:lnTo>
                  <a:lnTo>
                    <a:pt x="201" y="550"/>
                  </a:lnTo>
                  <a:lnTo>
                    <a:pt x="196" y="550"/>
                  </a:lnTo>
                  <a:lnTo>
                    <a:pt x="190" y="550"/>
                  </a:lnTo>
                  <a:lnTo>
                    <a:pt x="184" y="550"/>
                  </a:lnTo>
                  <a:lnTo>
                    <a:pt x="178" y="550"/>
                  </a:lnTo>
                  <a:lnTo>
                    <a:pt x="172" y="550"/>
                  </a:lnTo>
                  <a:lnTo>
                    <a:pt x="166" y="550"/>
                  </a:lnTo>
                  <a:lnTo>
                    <a:pt x="160" y="550"/>
                  </a:lnTo>
                  <a:lnTo>
                    <a:pt x="155" y="550"/>
                  </a:lnTo>
                  <a:lnTo>
                    <a:pt x="149" y="550"/>
                  </a:lnTo>
                  <a:lnTo>
                    <a:pt x="149" y="544"/>
                  </a:lnTo>
                  <a:lnTo>
                    <a:pt x="149" y="539"/>
                  </a:lnTo>
                  <a:lnTo>
                    <a:pt x="149" y="532"/>
                  </a:lnTo>
                  <a:lnTo>
                    <a:pt x="149" y="527"/>
                  </a:lnTo>
                  <a:lnTo>
                    <a:pt x="149" y="521"/>
                  </a:lnTo>
                  <a:lnTo>
                    <a:pt x="149" y="514"/>
                  </a:lnTo>
                  <a:lnTo>
                    <a:pt x="149" y="509"/>
                  </a:lnTo>
                  <a:lnTo>
                    <a:pt x="149" y="503"/>
                  </a:lnTo>
                  <a:lnTo>
                    <a:pt x="149" y="498"/>
                  </a:lnTo>
                  <a:lnTo>
                    <a:pt x="149" y="491"/>
                  </a:lnTo>
                  <a:lnTo>
                    <a:pt x="149" y="485"/>
                  </a:lnTo>
                  <a:lnTo>
                    <a:pt x="149" y="480"/>
                  </a:lnTo>
                  <a:lnTo>
                    <a:pt x="149" y="473"/>
                  </a:lnTo>
                  <a:lnTo>
                    <a:pt x="149" y="467"/>
                  </a:lnTo>
                  <a:lnTo>
                    <a:pt x="149" y="462"/>
                  </a:lnTo>
                  <a:lnTo>
                    <a:pt x="149" y="455"/>
                  </a:lnTo>
                  <a:lnTo>
                    <a:pt x="149" y="450"/>
                  </a:lnTo>
                  <a:lnTo>
                    <a:pt x="149" y="444"/>
                  </a:lnTo>
                  <a:lnTo>
                    <a:pt x="149" y="438"/>
                  </a:lnTo>
                  <a:lnTo>
                    <a:pt x="149" y="432"/>
                  </a:lnTo>
                  <a:lnTo>
                    <a:pt x="149" y="426"/>
                  </a:lnTo>
                  <a:lnTo>
                    <a:pt x="149" y="420"/>
                  </a:lnTo>
                  <a:lnTo>
                    <a:pt x="149" y="414"/>
                  </a:lnTo>
                  <a:lnTo>
                    <a:pt x="142" y="414"/>
                  </a:lnTo>
                  <a:lnTo>
                    <a:pt x="142" y="408"/>
                  </a:lnTo>
                  <a:lnTo>
                    <a:pt x="149" y="408"/>
                  </a:lnTo>
                  <a:lnTo>
                    <a:pt x="149" y="403"/>
                  </a:lnTo>
                  <a:lnTo>
                    <a:pt x="149" y="396"/>
                  </a:lnTo>
                  <a:lnTo>
                    <a:pt x="149" y="390"/>
                  </a:lnTo>
                  <a:lnTo>
                    <a:pt x="149" y="385"/>
                  </a:lnTo>
                  <a:lnTo>
                    <a:pt x="155" y="385"/>
                  </a:lnTo>
                  <a:lnTo>
                    <a:pt x="155" y="379"/>
                  </a:lnTo>
                  <a:lnTo>
                    <a:pt x="160" y="379"/>
                  </a:lnTo>
                  <a:lnTo>
                    <a:pt x="160" y="373"/>
                  </a:lnTo>
                  <a:lnTo>
                    <a:pt x="166" y="367"/>
                  </a:lnTo>
                  <a:lnTo>
                    <a:pt x="172" y="367"/>
                  </a:lnTo>
                  <a:lnTo>
                    <a:pt x="172" y="361"/>
                  </a:lnTo>
                  <a:lnTo>
                    <a:pt x="178" y="355"/>
                  </a:lnTo>
                  <a:lnTo>
                    <a:pt x="172" y="355"/>
                  </a:lnTo>
                  <a:lnTo>
                    <a:pt x="172" y="361"/>
                  </a:lnTo>
                  <a:lnTo>
                    <a:pt x="166" y="361"/>
                  </a:lnTo>
                  <a:lnTo>
                    <a:pt x="160" y="367"/>
                  </a:lnTo>
                  <a:lnTo>
                    <a:pt x="160" y="361"/>
                  </a:lnTo>
                  <a:lnTo>
                    <a:pt x="160" y="355"/>
                  </a:lnTo>
                  <a:lnTo>
                    <a:pt x="160" y="349"/>
                  </a:lnTo>
                  <a:lnTo>
                    <a:pt x="155" y="349"/>
                  </a:lnTo>
                  <a:lnTo>
                    <a:pt x="155" y="343"/>
                  </a:lnTo>
                  <a:lnTo>
                    <a:pt x="155" y="337"/>
                  </a:lnTo>
                  <a:lnTo>
                    <a:pt x="149" y="337"/>
                  </a:lnTo>
                  <a:lnTo>
                    <a:pt x="149" y="331"/>
                  </a:lnTo>
                  <a:lnTo>
                    <a:pt x="155" y="331"/>
                  </a:lnTo>
                  <a:lnTo>
                    <a:pt x="149" y="331"/>
                  </a:lnTo>
                  <a:lnTo>
                    <a:pt x="155" y="331"/>
                  </a:lnTo>
                  <a:lnTo>
                    <a:pt x="155" y="326"/>
                  </a:lnTo>
                  <a:lnTo>
                    <a:pt x="149" y="326"/>
                  </a:lnTo>
                  <a:lnTo>
                    <a:pt x="149" y="320"/>
                  </a:lnTo>
                  <a:lnTo>
                    <a:pt x="142" y="320"/>
                  </a:lnTo>
                  <a:lnTo>
                    <a:pt x="142" y="326"/>
                  </a:lnTo>
                  <a:lnTo>
                    <a:pt x="142" y="320"/>
                  </a:lnTo>
                  <a:lnTo>
                    <a:pt x="137" y="320"/>
                  </a:lnTo>
                  <a:lnTo>
                    <a:pt x="137" y="313"/>
                  </a:lnTo>
                  <a:lnTo>
                    <a:pt x="137" y="320"/>
                  </a:lnTo>
                  <a:lnTo>
                    <a:pt x="131" y="320"/>
                  </a:lnTo>
                  <a:lnTo>
                    <a:pt x="131" y="326"/>
                  </a:lnTo>
                  <a:lnTo>
                    <a:pt x="124" y="326"/>
                  </a:lnTo>
                  <a:lnTo>
                    <a:pt x="124" y="320"/>
                  </a:lnTo>
                  <a:lnTo>
                    <a:pt x="131" y="320"/>
                  </a:lnTo>
                  <a:lnTo>
                    <a:pt x="131" y="313"/>
                  </a:lnTo>
                  <a:lnTo>
                    <a:pt x="124" y="313"/>
                  </a:lnTo>
                  <a:lnTo>
                    <a:pt x="124" y="308"/>
                  </a:lnTo>
                  <a:lnTo>
                    <a:pt x="119" y="308"/>
                  </a:lnTo>
                  <a:lnTo>
                    <a:pt x="119" y="302"/>
                  </a:lnTo>
                  <a:lnTo>
                    <a:pt x="124" y="308"/>
                  </a:lnTo>
                  <a:lnTo>
                    <a:pt x="124" y="295"/>
                  </a:lnTo>
                  <a:lnTo>
                    <a:pt x="124" y="278"/>
                  </a:lnTo>
                  <a:lnTo>
                    <a:pt x="124" y="272"/>
                  </a:lnTo>
                  <a:lnTo>
                    <a:pt x="113" y="272"/>
                  </a:lnTo>
                  <a:lnTo>
                    <a:pt x="108" y="272"/>
                  </a:lnTo>
                  <a:lnTo>
                    <a:pt x="101" y="272"/>
                  </a:lnTo>
                  <a:lnTo>
                    <a:pt x="95" y="272"/>
                  </a:lnTo>
                  <a:lnTo>
                    <a:pt x="83" y="272"/>
                  </a:lnTo>
                  <a:lnTo>
                    <a:pt x="77" y="272"/>
                  </a:lnTo>
                  <a:lnTo>
                    <a:pt x="72" y="272"/>
                  </a:lnTo>
                  <a:lnTo>
                    <a:pt x="66" y="272"/>
                  </a:lnTo>
                  <a:lnTo>
                    <a:pt x="60" y="272"/>
                  </a:lnTo>
                  <a:lnTo>
                    <a:pt x="54" y="272"/>
                  </a:lnTo>
                  <a:lnTo>
                    <a:pt x="48" y="272"/>
                  </a:lnTo>
                  <a:lnTo>
                    <a:pt x="42" y="272"/>
                  </a:lnTo>
                  <a:lnTo>
                    <a:pt x="36" y="272"/>
                  </a:lnTo>
                  <a:lnTo>
                    <a:pt x="31" y="272"/>
                  </a:lnTo>
                  <a:lnTo>
                    <a:pt x="25" y="272"/>
                  </a:lnTo>
                  <a:lnTo>
                    <a:pt x="18" y="272"/>
                  </a:lnTo>
                  <a:lnTo>
                    <a:pt x="18" y="266"/>
                  </a:lnTo>
                  <a:lnTo>
                    <a:pt x="18" y="261"/>
                  </a:lnTo>
                  <a:lnTo>
                    <a:pt x="13" y="261"/>
                  </a:lnTo>
                  <a:lnTo>
                    <a:pt x="13" y="254"/>
                  </a:lnTo>
                  <a:lnTo>
                    <a:pt x="7" y="254"/>
                  </a:lnTo>
                  <a:lnTo>
                    <a:pt x="7" y="249"/>
                  </a:lnTo>
                  <a:lnTo>
                    <a:pt x="0" y="249"/>
                  </a:lnTo>
                  <a:lnTo>
                    <a:pt x="0" y="243"/>
                  </a:lnTo>
                  <a:lnTo>
                    <a:pt x="0" y="236"/>
                  </a:lnTo>
                  <a:lnTo>
                    <a:pt x="0" y="231"/>
                  </a:lnTo>
                  <a:lnTo>
                    <a:pt x="0" y="225"/>
                  </a:lnTo>
                  <a:lnTo>
                    <a:pt x="0" y="218"/>
                  </a:lnTo>
                  <a:lnTo>
                    <a:pt x="0" y="213"/>
                  </a:lnTo>
                  <a:lnTo>
                    <a:pt x="0" y="207"/>
                  </a:lnTo>
                  <a:lnTo>
                    <a:pt x="0" y="202"/>
                  </a:lnTo>
                  <a:lnTo>
                    <a:pt x="0" y="195"/>
                  </a:lnTo>
                  <a:lnTo>
                    <a:pt x="0" y="189"/>
                  </a:lnTo>
                  <a:lnTo>
                    <a:pt x="0" y="184"/>
                  </a:lnTo>
                  <a:lnTo>
                    <a:pt x="0" y="177"/>
                  </a:lnTo>
                  <a:lnTo>
                    <a:pt x="0" y="172"/>
                  </a:lnTo>
                  <a:lnTo>
                    <a:pt x="7" y="172"/>
                  </a:lnTo>
                  <a:lnTo>
                    <a:pt x="13" y="172"/>
                  </a:lnTo>
                  <a:lnTo>
                    <a:pt x="13" y="166"/>
                  </a:lnTo>
                  <a:lnTo>
                    <a:pt x="13" y="159"/>
                  </a:lnTo>
                  <a:lnTo>
                    <a:pt x="13" y="154"/>
                  </a:lnTo>
                  <a:lnTo>
                    <a:pt x="13" y="148"/>
                  </a:lnTo>
                  <a:lnTo>
                    <a:pt x="13" y="143"/>
                  </a:lnTo>
                  <a:lnTo>
                    <a:pt x="13" y="136"/>
                  </a:lnTo>
                  <a:lnTo>
                    <a:pt x="13" y="130"/>
                  </a:lnTo>
                  <a:lnTo>
                    <a:pt x="7" y="130"/>
                  </a:lnTo>
                  <a:lnTo>
                    <a:pt x="7" y="125"/>
                  </a:lnTo>
                  <a:lnTo>
                    <a:pt x="13" y="125"/>
                  </a:lnTo>
                  <a:lnTo>
                    <a:pt x="13" y="118"/>
                  </a:lnTo>
                  <a:lnTo>
                    <a:pt x="13" y="112"/>
                  </a:lnTo>
                  <a:lnTo>
                    <a:pt x="18" y="112"/>
                  </a:lnTo>
                  <a:lnTo>
                    <a:pt x="18" y="107"/>
                  </a:lnTo>
                  <a:lnTo>
                    <a:pt x="13" y="107"/>
                  </a:lnTo>
                  <a:lnTo>
                    <a:pt x="13" y="100"/>
                  </a:lnTo>
                  <a:lnTo>
                    <a:pt x="13" y="95"/>
                  </a:lnTo>
                  <a:lnTo>
                    <a:pt x="7" y="95"/>
                  </a:lnTo>
                  <a:lnTo>
                    <a:pt x="7" y="89"/>
                  </a:lnTo>
                  <a:lnTo>
                    <a:pt x="7" y="83"/>
                  </a:lnTo>
                  <a:lnTo>
                    <a:pt x="7" y="77"/>
                  </a:lnTo>
                  <a:lnTo>
                    <a:pt x="13" y="77"/>
                  </a:lnTo>
                  <a:lnTo>
                    <a:pt x="13" y="71"/>
                  </a:lnTo>
                  <a:lnTo>
                    <a:pt x="13" y="66"/>
                  </a:lnTo>
                  <a:lnTo>
                    <a:pt x="18" y="66"/>
                  </a:lnTo>
                  <a:lnTo>
                    <a:pt x="18" y="59"/>
                  </a:lnTo>
                  <a:lnTo>
                    <a:pt x="25" y="59"/>
                  </a:lnTo>
                  <a:lnTo>
                    <a:pt x="25" y="53"/>
                  </a:lnTo>
                  <a:lnTo>
                    <a:pt x="31" y="53"/>
                  </a:lnTo>
                  <a:lnTo>
                    <a:pt x="31" y="48"/>
                  </a:lnTo>
                  <a:lnTo>
                    <a:pt x="25" y="48"/>
                  </a:lnTo>
                  <a:lnTo>
                    <a:pt x="25" y="41"/>
                  </a:lnTo>
                  <a:lnTo>
                    <a:pt x="18" y="41"/>
                  </a:lnTo>
                  <a:lnTo>
                    <a:pt x="18" y="35"/>
                  </a:lnTo>
                  <a:lnTo>
                    <a:pt x="25" y="35"/>
                  </a:lnTo>
                  <a:lnTo>
                    <a:pt x="31" y="35"/>
                  </a:lnTo>
                  <a:lnTo>
                    <a:pt x="36" y="35"/>
                  </a:lnTo>
                  <a:lnTo>
                    <a:pt x="36" y="30"/>
                  </a:lnTo>
                  <a:lnTo>
                    <a:pt x="42" y="30"/>
                  </a:lnTo>
                  <a:lnTo>
                    <a:pt x="42" y="35"/>
                  </a:lnTo>
                  <a:lnTo>
                    <a:pt x="48" y="35"/>
                  </a:lnTo>
                  <a:lnTo>
                    <a:pt x="48" y="41"/>
                  </a:lnTo>
                  <a:lnTo>
                    <a:pt x="54" y="41"/>
                  </a:lnTo>
                  <a:lnTo>
                    <a:pt x="48" y="41"/>
                  </a:lnTo>
                  <a:lnTo>
                    <a:pt x="54" y="41"/>
                  </a:lnTo>
                  <a:lnTo>
                    <a:pt x="54" y="48"/>
                  </a:lnTo>
                  <a:lnTo>
                    <a:pt x="60" y="48"/>
                  </a:lnTo>
                  <a:lnTo>
                    <a:pt x="60" y="41"/>
                  </a:lnTo>
                  <a:lnTo>
                    <a:pt x="60" y="35"/>
                  </a:lnTo>
                  <a:lnTo>
                    <a:pt x="60" y="30"/>
                  </a:lnTo>
                  <a:lnTo>
                    <a:pt x="54" y="30"/>
                  </a:lnTo>
                  <a:lnTo>
                    <a:pt x="54" y="24"/>
                  </a:lnTo>
                  <a:lnTo>
                    <a:pt x="48" y="24"/>
                  </a:lnTo>
                  <a:lnTo>
                    <a:pt x="42" y="24"/>
                  </a:lnTo>
                  <a:lnTo>
                    <a:pt x="42" y="17"/>
                  </a:lnTo>
                  <a:lnTo>
                    <a:pt x="42" y="12"/>
                  </a:lnTo>
                  <a:lnTo>
                    <a:pt x="36" y="12"/>
                  </a:lnTo>
                  <a:lnTo>
                    <a:pt x="31" y="12"/>
                  </a:lnTo>
                  <a:lnTo>
                    <a:pt x="31" y="6"/>
                  </a:lnTo>
                  <a:lnTo>
                    <a:pt x="31" y="12"/>
                  </a:lnTo>
                  <a:lnTo>
                    <a:pt x="31" y="6"/>
                  </a:lnTo>
                  <a:lnTo>
                    <a:pt x="31" y="0"/>
                  </a:lnTo>
                  <a:lnTo>
                    <a:pt x="36" y="0"/>
                  </a:lnTo>
                  <a:lnTo>
                    <a:pt x="42" y="0"/>
                  </a:lnTo>
                  <a:lnTo>
                    <a:pt x="54" y="0"/>
                  </a:lnTo>
                  <a:lnTo>
                    <a:pt x="60" y="0"/>
                  </a:lnTo>
                  <a:lnTo>
                    <a:pt x="66" y="0"/>
                  </a:lnTo>
                  <a:lnTo>
                    <a:pt x="72" y="0"/>
                  </a:lnTo>
                  <a:lnTo>
                    <a:pt x="77" y="0"/>
                  </a:lnTo>
                  <a:lnTo>
                    <a:pt x="83" y="0"/>
                  </a:lnTo>
                  <a:lnTo>
                    <a:pt x="90" y="0"/>
                  </a:lnTo>
                  <a:lnTo>
                    <a:pt x="95" y="0"/>
                  </a:lnTo>
                  <a:lnTo>
                    <a:pt x="101" y="0"/>
                  </a:lnTo>
                  <a:lnTo>
                    <a:pt x="108" y="0"/>
                  </a:lnTo>
                  <a:lnTo>
                    <a:pt x="113" y="0"/>
                  </a:lnTo>
                  <a:lnTo>
                    <a:pt x="119" y="0"/>
                  </a:lnTo>
                  <a:lnTo>
                    <a:pt x="131" y="0"/>
                  </a:lnTo>
                  <a:lnTo>
                    <a:pt x="137" y="0"/>
                  </a:lnTo>
                  <a:lnTo>
                    <a:pt x="142" y="0"/>
                  </a:lnTo>
                  <a:lnTo>
                    <a:pt x="149" y="0"/>
                  </a:lnTo>
                  <a:lnTo>
                    <a:pt x="155" y="0"/>
                  </a:lnTo>
                  <a:lnTo>
                    <a:pt x="160" y="0"/>
                  </a:lnTo>
                  <a:lnTo>
                    <a:pt x="166" y="0"/>
                  </a:lnTo>
                  <a:lnTo>
                    <a:pt x="172" y="0"/>
                  </a:lnTo>
                  <a:lnTo>
                    <a:pt x="178" y="0"/>
                  </a:lnTo>
                  <a:lnTo>
                    <a:pt x="190" y="0"/>
                  </a:lnTo>
                  <a:lnTo>
                    <a:pt x="196" y="0"/>
                  </a:lnTo>
                  <a:lnTo>
                    <a:pt x="201" y="0"/>
                  </a:lnTo>
                  <a:lnTo>
                    <a:pt x="207" y="0"/>
                  </a:lnTo>
                  <a:lnTo>
                    <a:pt x="214" y="0"/>
                  </a:lnTo>
                  <a:lnTo>
                    <a:pt x="219" y="0"/>
                  </a:lnTo>
                  <a:lnTo>
                    <a:pt x="225" y="0"/>
                  </a:lnTo>
                  <a:lnTo>
                    <a:pt x="232" y="0"/>
                  </a:lnTo>
                  <a:lnTo>
                    <a:pt x="237" y="0"/>
                  </a:lnTo>
                  <a:lnTo>
                    <a:pt x="243" y="0"/>
                  </a:lnTo>
                  <a:lnTo>
                    <a:pt x="248" y="0"/>
                  </a:lnTo>
                  <a:lnTo>
                    <a:pt x="255" y="0"/>
                  </a:lnTo>
                  <a:lnTo>
                    <a:pt x="266" y="0"/>
                  </a:lnTo>
                  <a:lnTo>
                    <a:pt x="273" y="0"/>
                  </a:lnTo>
                  <a:lnTo>
                    <a:pt x="278" y="0"/>
                  </a:lnTo>
                  <a:lnTo>
                    <a:pt x="284" y="0"/>
                  </a:lnTo>
                  <a:lnTo>
                    <a:pt x="290" y="0"/>
                  </a:lnTo>
                  <a:lnTo>
                    <a:pt x="296" y="0"/>
                  </a:lnTo>
                  <a:lnTo>
                    <a:pt x="302" y="0"/>
                  </a:lnTo>
                  <a:lnTo>
                    <a:pt x="307" y="0"/>
                  </a:lnTo>
                  <a:lnTo>
                    <a:pt x="314" y="0"/>
                  </a:lnTo>
                  <a:lnTo>
                    <a:pt x="320" y="0"/>
                  </a:lnTo>
                  <a:lnTo>
                    <a:pt x="325" y="0"/>
                  </a:lnTo>
                  <a:lnTo>
                    <a:pt x="331" y="0"/>
                  </a:lnTo>
                  <a:lnTo>
                    <a:pt x="338" y="0"/>
                  </a:lnTo>
                  <a:lnTo>
                    <a:pt x="343" y="0"/>
                  </a:lnTo>
                  <a:lnTo>
                    <a:pt x="349" y="0"/>
                  </a:lnTo>
                  <a:lnTo>
                    <a:pt x="356" y="0"/>
                  </a:lnTo>
                  <a:lnTo>
                    <a:pt x="361" y="0"/>
                  </a:lnTo>
                  <a:lnTo>
                    <a:pt x="367" y="0"/>
                  </a:lnTo>
                  <a:lnTo>
                    <a:pt x="372" y="0"/>
                  </a:lnTo>
                  <a:lnTo>
                    <a:pt x="379" y="0"/>
                  </a:lnTo>
                  <a:lnTo>
                    <a:pt x="384" y="0"/>
                  </a:lnTo>
                  <a:lnTo>
                    <a:pt x="390" y="0"/>
                  </a:lnTo>
                  <a:lnTo>
                    <a:pt x="402" y="0"/>
                  </a:lnTo>
                  <a:lnTo>
                    <a:pt x="414" y="0"/>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6" name="Freeform 78">
              <a:extLst>
                <a:ext uri="{FF2B5EF4-FFF2-40B4-BE49-F238E27FC236}">
                  <a16:creationId xmlns:a16="http://schemas.microsoft.com/office/drawing/2014/main" id="{00243A57-9689-6CC0-57CA-1DF74E9EDEAF}"/>
                </a:ext>
              </a:extLst>
            </p:cNvPr>
            <p:cNvSpPr>
              <a:spLocks/>
            </p:cNvSpPr>
            <p:nvPr/>
          </p:nvSpPr>
          <p:spPr bwMode="auto">
            <a:xfrm>
              <a:off x="6445250" y="1247775"/>
              <a:ext cx="788987" cy="873125"/>
            </a:xfrm>
            <a:custGeom>
              <a:avLst/>
              <a:gdLst>
                <a:gd name="T0" fmla="*/ 444 w 497"/>
                <a:gd name="T1" fmla="*/ 6 h 550"/>
                <a:gd name="T2" fmla="*/ 449 w 497"/>
                <a:gd name="T3" fmla="*/ 48 h 550"/>
                <a:gd name="T4" fmla="*/ 456 w 497"/>
                <a:gd name="T5" fmla="*/ 83 h 550"/>
                <a:gd name="T6" fmla="*/ 462 w 497"/>
                <a:gd name="T7" fmla="*/ 125 h 550"/>
                <a:gd name="T8" fmla="*/ 467 w 497"/>
                <a:gd name="T9" fmla="*/ 177 h 550"/>
                <a:gd name="T10" fmla="*/ 479 w 497"/>
                <a:gd name="T11" fmla="*/ 218 h 550"/>
                <a:gd name="T12" fmla="*/ 485 w 497"/>
                <a:gd name="T13" fmla="*/ 266 h 550"/>
                <a:gd name="T14" fmla="*/ 491 w 497"/>
                <a:gd name="T15" fmla="*/ 313 h 550"/>
                <a:gd name="T16" fmla="*/ 485 w 497"/>
                <a:gd name="T17" fmla="*/ 326 h 550"/>
                <a:gd name="T18" fmla="*/ 467 w 497"/>
                <a:gd name="T19" fmla="*/ 349 h 550"/>
                <a:gd name="T20" fmla="*/ 456 w 497"/>
                <a:gd name="T21" fmla="*/ 367 h 550"/>
                <a:gd name="T22" fmla="*/ 444 w 497"/>
                <a:gd name="T23" fmla="*/ 403 h 550"/>
                <a:gd name="T24" fmla="*/ 431 w 497"/>
                <a:gd name="T25" fmla="*/ 414 h 550"/>
                <a:gd name="T26" fmla="*/ 414 w 497"/>
                <a:gd name="T27" fmla="*/ 438 h 550"/>
                <a:gd name="T28" fmla="*/ 390 w 497"/>
                <a:gd name="T29" fmla="*/ 455 h 550"/>
                <a:gd name="T30" fmla="*/ 367 w 497"/>
                <a:gd name="T31" fmla="*/ 480 h 550"/>
                <a:gd name="T32" fmla="*/ 349 w 497"/>
                <a:gd name="T33" fmla="*/ 503 h 550"/>
                <a:gd name="T34" fmla="*/ 325 w 497"/>
                <a:gd name="T35" fmla="*/ 514 h 550"/>
                <a:gd name="T36" fmla="*/ 302 w 497"/>
                <a:gd name="T37" fmla="*/ 521 h 550"/>
                <a:gd name="T38" fmla="*/ 284 w 497"/>
                <a:gd name="T39" fmla="*/ 550 h 550"/>
                <a:gd name="T40" fmla="*/ 237 w 497"/>
                <a:gd name="T41" fmla="*/ 550 h 550"/>
                <a:gd name="T42" fmla="*/ 196 w 497"/>
                <a:gd name="T43" fmla="*/ 550 h 550"/>
                <a:gd name="T44" fmla="*/ 155 w 497"/>
                <a:gd name="T45" fmla="*/ 550 h 550"/>
                <a:gd name="T46" fmla="*/ 149 w 497"/>
                <a:gd name="T47" fmla="*/ 514 h 550"/>
                <a:gd name="T48" fmla="*/ 149 w 497"/>
                <a:gd name="T49" fmla="*/ 473 h 550"/>
                <a:gd name="T50" fmla="*/ 149 w 497"/>
                <a:gd name="T51" fmla="*/ 432 h 550"/>
                <a:gd name="T52" fmla="*/ 149 w 497"/>
                <a:gd name="T53" fmla="*/ 403 h 550"/>
                <a:gd name="T54" fmla="*/ 160 w 497"/>
                <a:gd name="T55" fmla="*/ 373 h 550"/>
                <a:gd name="T56" fmla="*/ 166 w 497"/>
                <a:gd name="T57" fmla="*/ 361 h 550"/>
                <a:gd name="T58" fmla="*/ 155 w 497"/>
                <a:gd name="T59" fmla="*/ 337 h 550"/>
                <a:gd name="T60" fmla="*/ 149 w 497"/>
                <a:gd name="T61" fmla="*/ 326 h 550"/>
                <a:gd name="T62" fmla="*/ 137 w 497"/>
                <a:gd name="T63" fmla="*/ 320 h 550"/>
                <a:gd name="T64" fmla="*/ 124 w 497"/>
                <a:gd name="T65" fmla="*/ 313 h 550"/>
                <a:gd name="T66" fmla="*/ 124 w 497"/>
                <a:gd name="T67" fmla="*/ 272 h 550"/>
                <a:gd name="T68" fmla="*/ 72 w 497"/>
                <a:gd name="T69" fmla="*/ 272 h 550"/>
                <a:gd name="T70" fmla="*/ 31 w 497"/>
                <a:gd name="T71" fmla="*/ 272 h 550"/>
                <a:gd name="T72" fmla="*/ 7 w 497"/>
                <a:gd name="T73" fmla="*/ 254 h 550"/>
                <a:gd name="T74" fmla="*/ 0 w 497"/>
                <a:gd name="T75" fmla="*/ 218 h 550"/>
                <a:gd name="T76" fmla="*/ 0 w 497"/>
                <a:gd name="T77" fmla="*/ 177 h 550"/>
                <a:gd name="T78" fmla="*/ 13 w 497"/>
                <a:gd name="T79" fmla="*/ 148 h 550"/>
                <a:gd name="T80" fmla="*/ 13 w 497"/>
                <a:gd name="T81" fmla="*/ 118 h 550"/>
                <a:gd name="T82" fmla="*/ 7 w 497"/>
                <a:gd name="T83" fmla="*/ 95 h 550"/>
                <a:gd name="T84" fmla="*/ 18 w 497"/>
                <a:gd name="T85" fmla="*/ 66 h 550"/>
                <a:gd name="T86" fmla="*/ 25 w 497"/>
                <a:gd name="T87" fmla="*/ 41 h 550"/>
                <a:gd name="T88" fmla="*/ 42 w 497"/>
                <a:gd name="T89" fmla="*/ 30 h 550"/>
                <a:gd name="T90" fmla="*/ 54 w 497"/>
                <a:gd name="T91" fmla="*/ 48 h 550"/>
                <a:gd name="T92" fmla="*/ 48 w 497"/>
                <a:gd name="T93" fmla="*/ 24 h 550"/>
                <a:gd name="T94" fmla="*/ 31 w 497"/>
                <a:gd name="T95" fmla="*/ 12 h 550"/>
                <a:gd name="T96" fmla="*/ 66 w 497"/>
                <a:gd name="T97" fmla="*/ 0 h 550"/>
                <a:gd name="T98" fmla="*/ 108 w 497"/>
                <a:gd name="T99" fmla="*/ 0 h 550"/>
                <a:gd name="T100" fmla="*/ 155 w 497"/>
                <a:gd name="T101" fmla="*/ 0 h 550"/>
                <a:gd name="T102" fmla="*/ 201 w 497"/>
                <a:gd name="T103" fmla="*/ 0 h 550"/>
                <a:gd name="T104" fmla="*/ 243 w 497"/>
                <a:gd name="T105" fmla="*/ 0 h 550"/>
                <a:gd name="T106" fmla="*/ 290 w 497"/>
                <a:gd name="T107" fmla="*/ 0 h 550"/>
                <a:gd name="T108" fmla="*/ 331 w 497"/>
                <a:gd name="T109" fmla="*/ 0 h 550"/>
                <a:gd name="T110" fmla="*/ 372 w 497"/>
                <a:gd name="T111" fmla="*/ 0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97" h="550">
                  <a:moveTo>
                    <a:pt x="414" y="0"/>
                  </a:moveTo>
                  <a:lnTo>
                    <a:pt x="420" y="0"/>
                  </a:lnTo>
                  <a:lnTo>
                    <a:pt x="426" y="0"/>
                  </a:lnTo>
                  <a:lnTo>
                    <a:pt x="431" y="0"/>
                  </a:lnTo>
                  <a:lnTo>
                    <a:pt x="438" y="0"/>
                  </a:lnTo>
                  <a:lnTo>
                    <a:pt x="444" y="0"/>
                  </a:lnTo>
                  <a:lnTo>
                    <a:pt x="444" y="6"/>
                  </a:lnTo>
                  <a:lnTo>
                    <a:pt x="444" y="12"/>
                  </a:lnTo>
                  <a:lnTo>
                    <a:pt x="444" y="17"/>
                  </a:lnTo>
                  <a:lnTo>
                    <a:pt x="444" y="24"/>
                  </a:lnTo>
                  <a:lnTo>
                    <a:pt x="444" y="30"/>
                  </a:lnTo>
                  <a:lnTo>
                    <a:pt x="449" y="35"/>
                  </a:lnTo>
                  <a:lnTo>
                    <a:pt x="449" y="41"/>
                  </a:lnTo>
                  <a:lnTo>
                    <a:pt x="449" y="48"/>
                  </a:lnTo>
                  <a:lnTo>
                    <a:pt x="449" y="53"/>
                  </a:lnTo>
                  <a:lnTo>
                    <a:pt x="449" y="59"/>
                  </a:lnTo>
                  <a:lnTo>
                    <a:pt x="449" y="66"/>
                  </a:lnTo>
                  <a:lnTo>
                    <a:pt x="449" y="71"/>
                  </a:lnTo>
                  <a:lnTo>
                    <a:pt x="449" y="77"/>
                  </a:lnTo>
                  <a:lnTo>
                    <a:pt x="456" y="77"/>
                  </a:lnTo>
                  <a:lnTo>
                    <a:pt x="456" y="83"/>
                  </a:lnTo>
                  <a:lnTo>
                    <a:pt x="456" y="89"/>
                  </a:lnTo>
                  <a:lnTo>
                    <a:pt x="456" y="95"/>
                  </a:lnTo>
                  <a:lnTo>
                    <a:pt x="456" y="100"/>
                  </a:lnTo>
                  <a:lnTo>
                    <a:pt x="456" y="107"/>
                  </a:lnTo>
                  <a:lnTo>
                    <a:pt x="462" y="112"/>
                  </a:lnTo>
                  <a:lnTo>
                    <a:pt x="462" y="118"/>
                  </a:lnTo>
                  <a:lnTo>
                    <a:pt x="462" y="125"/>
                  </a:lnTo>
                  <a:lnTo>
                    <a:pt x="462" y="143"/>
                  </a:lnTo>
                  <a:lnTo>
                    <a:pt x="467" y="148"/>
                  </a:lnTo>
                  <a:lnTo>
                    <a:pt x="467" y="154"/>
                  </a:lnTo>
                  <a:lnTo>
                    <a:pt x="467" y="159"/>
                  </a:lnTo>
                  <a:lnTo>
                    <a:pt x="467" y="166"/>
                  </a:lnTo>
                  <a:lnTo>
                    <a:pt x="467" y="172"/>
                  </a:lnTo>
                  <a:lnTo>
                    <a:pt x="467" y="177"/>
                  </a:lnTo>
                  <a:lnTo>
                    <a:pt x="473" y="189"/>
                  </a:lnTo>
                  <a:lnTo>
                    <a:pt x="473" y="195"/>
                  </a:lnTo>
                  <a:lnTo>
                    <a:pt x="473" y="202"/>
                  </a:lnTo>
                  <a:lnTo>
                    <a:pt x="473" y="207"/>
                  </a:lnTo>
                  <a:lnTo>
                    <a:pt x="473" y="213"/>
                  </a:lnTo>
                  <a:lnTo>
                    <a:pt x="479" y="213"/>
                  </a:lnTo>
                  <a:lnTo>
                    <a:pt x="479" y="218"/>
                  </a:lnTo>
                  <a:lnTo>
                    <a:pt x="479" y="225"/>
                  </a:lnTo>
                  <a:lnTo>
                    <a:pt x="479" y="231"/>
                  </a:lnTo>
                  <a:lnTo>
                    <a:pt x="479" y="236"/>
                  </a:lnTo>
                  <a:lnTo>
                    <a:pt x="479" y="249"/>
                  </a:lnTo>
                  <a:lnTo>
                    <a:pt x="485" y="254"/>
                  </a:lnTo>
                  <a:lnTo>
                    <a:pt x="485" y="261"/>
                  </a:lnTo>
                  <a:lnTo>
                    <a:pt x="485" y="266"/>
                  </a:lnTo>
                  <a:lnTo>
                    <a:pt x="485" y="278"/>
                  </a:lnTo>
                  <a:lnTo>
                    <a:pt x="491" y="284"/>
                  </a:lnTo>
                  <a:lnTo>
                    <a:pt x="491" y="290"/>
                  </a:lnTo>
                  <a:lnTo>
                    <a:pt x="491" y="295"/>
                  </a:lnTo>
                  <a:lnTo>
                    <a:pt x="491" y="302"/>
                  </a:lnTo>
                  <a:lnTo>
                    <a:pt x="491" y="308"/>
                  </a:lnTo>
                  <a:lnTo>
                    <a:pt x="491" y="313"/>
                  </a:lnTo>
                  <a:lnTo>
                    <a:pt x="497" y="313"/>
                  </a:lnTo>
                  <a:lnTo>
                    <a:pt x="497" y="320"/>
                  </a:lnTo>
                  <a:lnTo>
                    <a:pt x="497" y="326"/>
                  </a:lnTo>
                  <a:lnTo>
                    <a:pt x="491" y="326"/>
                  </a:lnTo>
                  <a:lnTo>
                    <a:pt x="491" y="320"/>
                  </a:lnTo>
                  <a:lnTo>
                    <a:pt x="491" y="326"/>
                  </a:lnTo>
                  <a:lnTo>
                    <a:pt x="485" y="326"/>
                  </a:lnTo>
                  <a:lnTo>
                    <a:pt x="485" y="331"/>
                  </a:lnTo>
                  <a:lnTo>
                    <a:pt x="479" y="331"/>
                  </a:lnTo>
                  <a:lnTo>
                    <a:pt x="479" y="337"/>
                  </a:lnTo>
                  <a:lnTo>
                    <a:pt x="473" y="337"/>
                  </a:lnTo>
                  <a:lnTo>
                    <a:pt x="467" y="337"/>
                  </a:lnTo>
                  <a:lnTo>
                    <a:pt x="467" y="343"/>
                  </a:lnTo>
                  <a:lnTo>
                    <a:pt x="467" y="349"/>
                  </a:lnTo>
                  <a:lnTo>
                    <a:pt x="462" y="349"/>
                  </a:lnTo>
                  <a:lnTo>
                    <a:pt x="456" y="349"/>
                  </a:lnTo>
                  <a:lnTo>
                    <a:pt x="462" y="349"/>
                  </a:lnTo>
                  <a:lnTo>
                    <a:pt x="462" y="355"/>
                  </a:lnTo>
                  <a:lnTo>
                    <a:pt x="462" y="361"/>
                  </a:lnTo>
                  <a:lnTo>
                    <a:pt x="456" y="361"/>
                  </a:lnTo>
                  <a:lnTo>
                    <a:pt x="456" y="367"/>
                  </a:lnTo>
                  <a:lnTo>
                    <a:pt x="456" y="373"/>
                  </a:lnTo>
                  <a:lnTo>
                    <a:pt x="456" y="379"/>
                  </a:lnTo>
                  <a:lnTo>
                    <a:pt x="456" y="385"/>
                  </a:lnTo>
                  <a:lnTo>
                    <a:pt x="449" y="390"/>
                  </a:lnTo>
                  <a:lnTo>
                    <a:pt x="449" y="396"/>
                  </a:lnTo>
                  <a:lnTo>
                    <a:pt x="444" y="396"/>
                  </a:lnTo>
                  <a:lnTo>
                    <a:pt x="444" y="403"/>
                  </a:lnTo>
                  <a:lnTo>
                    <a:pt x="438" y="403"/>
                  </a:lnTo>
                  <a:lnTo>
                    <a:pt x="438" y="408"/>
                  </a:lnTo>
                  <a:lnTo>
                    <a:pt x="438" y="414"/>
                  </a:lnTo>
                  <a:lnTo>
                    <a:pt x="431" y="414"/>
                  </a:lnTo>
                  <a:lnTo>
                    <a:pt x="431" y="408"/>
                  </a:lnTo>
                  <a:lnTo>
                    <a:pt x="426" y="414"/>
                  </a:lnTo>
                  <a:lnTo>
                    <a:pt x="431" y="414"/>
                  </a:lnTo>
                  <a:lnTo>
                    <a:pt x="431" y="420"/>
                  </a:lnTo>
                  <a:lnTo>
                    <a:pt x="426" y="420"/>
                  </a:lnTo>
                  <a:lnTo>
                    <a:pt x="426" y="426"/>
                  </a:lnTo>
                  <a:lnTo>
                    <a:pt x="426" y="432"/>
                  </a:lnTo>
                  <a:lnTo>
                    <a:pt x="420" y="432"/>
                  </a:lnTo>
                  <a:lnTo>
                    <a:pt x="414" y="432"/>
                  </a:lnTo>
                  <a:lnTo>
                    <a:pt x="414" y="438"/>
                  </a:lnTo>
                  <a:lnTo>
                    <a:pt x="408" y="438"/>
                  </a:lnTo>
                  <a:lnTo>
                    <a:pt x="402" y="438"/>
                  </a:lnTo>
                  <a:lnTo>
                    <a:pt x="402" y="444"/>
                  </a:lnTo>
                  <a:lnTo>
                    <a:pt x="402" y="450"/>
                  </a:lnTo>
                  <a:lnTo>
                    <a:pt x="397" y="450"/>
                  </a:lnTo>
                  <a:lnTo>
                    <a:pt x="397" y="455"/>
                  </a:lnTo>
                  <a:lnTo>
                    <a:pt x="390" y="455"/>
                  </a:lnTo>
                  <a:lnTo>
                    <a:pt x="390" y="462"/>
                  </a:lnTo>
                  <a:lnTo>
                    <a:pt x="384" y="462"/>
                  </a:lnTo>
                  <a:lnTo>
                    <a:pt x="384" y="467"/>
                  </a:lnTo>
                  <a:lnTo>
                    <a:pt x="379" y="473"/>
                  </a:lnTo>
                  <a:lnTo>
                    <a:pt x="372" y="473"/>
                  </a:lnTo>
                  <a:lnTo>
                    <a:pt x="372" y="480"/>
                  </a:lnTo>
                  <a:lnTo>
                    <a:pt x="367" y="480"/>
                  </a:lnTo>
                  <a:lnTo>
                    <a:pt x="367" y="485"/>
                  </a:lnTo>
                  <a:lnTo>
                    <a:pt x="361" y="485"/>
                  </a:lnTo>
                  <a:lnTo>
                    <a:pt x="361" y="491"/>
                  </a:lnTo>
                  <a:lnTo>
                    <a:pt x="356" y="491"/>
                  </a:lnTo>
                  <a:lnTo>
                    <a:pt x="356" y="498"/>
                  </a:lnTo>
                  <a:lnTo>
                    <a:pt x="349" y="498"/>
                  </a:lnTo>
                  <a:lnTo>
                    <a:pt x="349" y="503"/>
                  </a:lnTo>
                  <a:lnTo>
                    <a:pt x="343" y="503"/>
                  </a:lnTo>
                  <a:lnTo>
                    <a:pt x="343" y="509"/>
                  </a:lnTo>
                  <a:lnTo>
                    <a:pt x="338" y="509"/>
                  </a:lnTo>
                  <a:lnTo>
                    <a:pt x="331" y="509"/>
                  </a:lnTo>
                  <a:lnTo>
                    <a:pt x="325" y="509"/>
                  </a:lnTo>
                  <a:lnTo>
                    <a:pt x="320" y="509"/>
                  </a:lnTo>
                  <a:lnTo>
                    <a:pt x="325" y="514"/>
                  </a:lnTo>
                  <a:lnTo>
                    <a:pt x="325" y="521"/>
                  </a:lnTo>
                  <a:lnTo>
                    <a:pt x="320" y="521"/>
                  </a:lnTo>
                  <a:lnTo>
                    <a:pt x="314" y="521"/>
                  </a:lnTo>
                  <a:lnTo>
                    <a:pt x="307" y="521"/>
                  </a:lnTo>
                  <a:lnTo>
                    <a:pt x="302" y="521"/>
                  </a:lnTo>
                  <a:lnTo>
                    <a:pt x="302" y="514"/>
                  </a:lnTo>
                  <a:lnTo>
                    <a:pt x="302" y="521"/>
                  </a:lnTo>
                  <a:lnTo>
                    <a:pt x="302" y="527"/>
                  </a:lnTo>
                  <a:lnTo>
                    <a:pt x="302" y="532"/>
                  </a:lnTo>
                  <a:lnTo>
                    <a:pt x="302" y="539"/>
                  </a:lnTo>
                  <a:lnTo>
                    <a:pt x="302" y="550"/>
                  </a:lnTo>
                  <a:lnTo>
                    <a:pt x="296" y="550"/>
                  </a:lnTo>
                  <a:lnTo>
                    <a:pt x="290" y="550"/>
                  </a:lnTo>
                  <a:lnTo>
                    <a:pt x="284" y="550"/>
                  </a:lnTo>
                  <a:lnTo>
                    <a:pt x="278" y="550"/>
                  </a:lnTo>
                  <a:lnTo>
                    <a:pt x="273" y="550"/>
                  </a:lnTo>
                  <a:lnTo>
                    <a:pt x="266" y="550"/>
                  </a:lnTo>
                  <a:lnTo>
                    <a:pt x="261" y="550"/>
                  </a:lnTo>
                  <a:lnTo>
                    <a:pt x="255" y="550"/>
                  </a:lnTo>
                  <a:lnTo>
                    <a:pt x="243" y="550"/>
                  </a:lnTo>
                  <a:lnTo>
                    <a:pt x="237" y="550"/>
                  </a:lnTo>
                  <a:lnTo>
                    <a:pt x="232" y="550"/>
                  </a:lnTo>
                  <a:lnTo>
                    <a:pt x="225" y="550"/>
                  </a:lnTo>
                  <a:lnTo>
                    <a:pt x="219" y="550"/>
                  </a:lnTo>
                  <a:lnTo>
                    <a:pt x="214" y="550"/>
                  </a:lnTo>
                  <a:lnTo>
                    <a:pt x="207" y="550"/>
                  </a:lnTo>
                  <a:lnTo>
                    <a:pt x="201" y="550"/>
                  </a:lnTo>
                  <a:lnTo>
                    <a:pt x="196" y="550"/>
                  </a:lnTo>
                  <a:lnTo>
                    <a:pt x="190" y="550"/>
                  </a:lnTo>
                  <a:lnTo>
                    <a:pt x="184" y="550"/>
                  </a:lnTo>
                  <a:lnTo>
                    <a:pt x="178" y="550"/>
                  </a:lnTo>
                  <a:lnTo>
                    <a:pt x="172" y="550"/>
                  </a:lnTo>
                  <a:lnTo>
                    <a:pt x="166" y="550"/>
                  </a:lnTo>
                  <a:lnTo>
                    <a:pt x="160" y="550"/>
                  </a:lnTo>
                  <a:lnTo>
                    <a:pt x="155" y="550"/>
                  </a:lnTo>
                  <a:lnTo>
                    <a:pt x="149" y="550"/>
                  </a:lnTo>
                  <a:lnTo>
                    <a:pt x="149" y="544"/>
                  </a:lnTo>
                  <a:lnTo>
                    <a:pt x="149" y="539"/>
                  </a:lnTo>
                  <a:lnTo>
                    <a:pt x="149" y="532"/>
                  </a:lnTo>
                  <a:lnTo>
                    <a:pt x="149" y="527"/>
                  </a:lnTo>
                  <a:lnTo>
                    <a:pt x="149" y="521"/>
                  </a:lnTo>
                  <a:lnTo>
                    <a:pt x="149" y="514"/>
                  </a:lnTo>
                  <a:lnTo>
                    <a:pt x="149" y="509"/>
                  </a:lnTo>
                  <a:lnTo>
                    <a:pt x="149" y="503"/>
                  </a:lnTo>
                  <a:lnTo>
                    <a:pt x="149" y="498"/>
                  </a:lnTo>
                  <a:lnTo>
                    <a:pt x="149" y="491"/>
                  </a:lnTo>
                  <a:lnTo>
                    <a:pt x="149" y="485"/>
                  </a:lnTo>
                  <a:lnTo>
                    <a:pt x="149" y="480"/>
                  </a:lnTo>
                  <a:lnTo>
                    <a:pt x="149" y="473"/>
                  </a:lnTo>
                  <a:lnTo>
                    <a:pt x="149" y="467"/>
                  </a:lnTo>
                  <a:lnTo>
                    <a:pt x="149" y="462"/>
                  </a:lnTo>
                  <a:lnTo>
                    <a:pt x="149" y="455"/>
                  </a:lnTo>
                  <a:lnTo>
                    <a:pt x="149" y="450"/>
                  </a:lnTo>
                  <a:lnTo>
                    <a:pt x="149" y="444"/>
                  </a:lnTo>
                  <a:lnTo>
                    <a:pt x="149" y="438"/>
                  </a:lnTo>
                  <a:lnTo>
                    <a:pt x="149" y="432"/>
                  </a:lnTo>
                  <a:lnTo>
                    <a:pt x="149" y="426"/>
                  </a:lnTo>
                  <a:lnTo>
                    <a:pt x="149" y="420"/>
                  </a:lnTo>
                  <a:lnTo>
                    <a:pt x="149" y="414"/>
                  </a:lnTo>
                  <a:lnTo>
                    <a:pt x="142" y="414"/>
                  </a:lnTo>
                  <a:lnTo>
                    <a:pt x="142" y="408"/>
                  </a:lnTo>
                  <a:lnTo>
                    <a:pt x="149" y="408"/>
                  </a:lnTo>
                  <a:lnTo>
                    <a:pt x="149" y="403"/>
                  </a:lnTo>
                  <a:lnTo>
                    <a:pt x="149" y="396"/>
                  </a:lnTo>
                  <a:lnTo>
                    <a:pt x="149" y="390"/>
                  </a:lnTo>
                  <a:lnTo>
                    <a:pt x="149" y="385"/>
                  </a:lnTo>
                  <a:lnTo>
                    <a:pt x="155" y="385"/>
                  </a:lnTo>
                  <a:lnTo>
                    <a:pt x="155" y="379"/>
                  </a:lnTo>
                  <a:lnTo>
                    <a:pt x="160" y="379"/>
                  </a:lnTo>
                  <a:lnTo>
                    <a:pt x="160" y="373"/>
                  </a:lnTo>
                  <a:lnTo>
                    <a:pt x="166" y="367"/>
                  </a:lnTo>
                  <a:lnTo>
                    <a:pt x="172" y="367"/>
                  </a:lnTo>
                  <a:lnTo>
                    <a:pt x="172" y="361"/>
                  </a:lnTo>
                  <a:lnTo>
                    <a:pt x="178" y="355"/>
                  </a:lnTo>
                  <a:lnTo>
                    <a:pt x="172" y="355"/>
                  </a:lnTo>
                  <a:lnTo>
                    <a:pt x="172" y="361"/>
                  </a:lnTo>
                  <a:lnTo>
                    <a:pt x="166" y="361"/>
                  </a:lnTo>
                  <a:lnTo>
                    <a:pt x="160" y="367"/>
                  </a:lnTo>
                  <a:lnTo>
                    <a:pt x="160" y="361"/>
                  </a:lnTo>
                  <a:lnTo>
                    <a:pt x="160" y="355"/>
                  </a:lnTo>
                  <a:lnTo>
                    <a:pt x="160" y="349"/>
                  </a:lnTo>
                  <a:lnTo>
                    <a:pt x="155" y="349"/>
                  </a:lnTo>
                  <a:lnTo>
                    <a:pt x="155" y="343"/>
                  </a:lnTo>
                  <a:lnTo>
                    <a:pt x="155" y="337"/>
                  </a:lnTo>
                  <a:lnTo>
                    <a:pt x="149" y="337"/>
                  </a:lnTo>
                  <a:lnTo>
                    <a:pt x="149" y="331"/>
                  </a:lnTo>
                  <a:lnTo>
                    <a:pt x="155" y="331"/>
                  </a:lnTo>
                  <a:lnTo>
                    <a:pt x="149" y="331"/>
                  </a:lnTo>
                  <a:lnTo>
                    <a:pt x="155" y="331"/>
                  </a:lnTo>
                  <a:lnTo>
                    <a:pt x="155" y="326"/>
                  </a:lnTo>
                  <a:lnTo>
                    <a:pt x="149" y="326"/>
                  </a:lnTo>
                  <a:lnTo>
                    <a:pt x="149" y="320"/>
                  </a:lnTo>
                  <a:lnTo>
                    <a:pt x="142" y="320"/>
                  </a:lnTo>
                  <a:lnTo>
                    <a:pt x="142" y="326"/>
                  </a:lnTo>
                  <a:lnTo>
                    <a:pt x="142" y="320"/>
                  </a:lnTo>
                  <a:lnTo>
                    <a:pt x="137" y="320"/>
                  </a:lnTo>
                  <a:lnTo>
                    <a:pt x="137" y="313"/>
                  </a:lnTo>
                  <a:lnTo>
                    <a:pt x="137" y="320"/>
                  </a:lnTo>
                  <a:lnTo>
                    <a:pt x="131" y="320"/>
                  </a:lnTo>
                  <a:lnTo>
                    <a:pt x="131" y="326"/>
                  </a:lnTo>
                  <a:lnTo>
                    <a:pt x="124" y="326"/>
                  </a:lnTo>
                  <a:lnTo>
                    <a:pt x="124" y="320"/>
                  </a:lnTo>
                  <a:lnTo>
                    <a:pt x="131" y="320"/>
                  </a:lnTo>
                  <a:lnTo>
                    <a:pt x="131" y="313"/>
                  </a:lnTo>
                  <a:lnTo>
                    <a:pt x="124" y="313"/>
                  </a:lnTo>
                  <a:lnTo>
                    <a:pt x="124" y="308"/>
                  </a:lnTo>
                  <a:lnTo>
                    <a:pt x="119" y="308"/>
                  </a:lnTo>
                  <a:lnTo>
                    <a:pt x="119" y="302"/>
                  </a:lnTo>
                  <a:lnTo>
                    <a:pt x="124" y="308"/>
                  </a:lnTo>
                  <a:lnTo>
                    <a:pt x="124" y="295"/>
                  </a:lnTo>
                  <a:lnTo>
                    <a:pt x="124" y="278"/>
                  </a:lnTo>
                  <a:lnTo>
                    <a:pt x="124" y="272"/>
                  </a:lnTo>
                  <a:lnTo>
                    <a:pt x="113" y="272"/>
                  </a:lnTo>
                  <a:lnTo>
                    <a:pt x="108" y="272"/>
                  </a:lnTo>
                  <a:lnTo>
                    <a:pt x="101" y="272"/>
                  </a:lnTo>
                  <a:lnTo>
                    <a:pt x="95" y="272"/>
                  </a:lnTo>
                  <a:lnTo>
                    <a:pt x="83" y="272"/>
                  </a:lnTo>
                  <a:lnTo>
                    <a:pt x="77" y="272"/>
                  </a:lnTo>
                  <a:lnTo>
                    <a:pt x="72" y="272"/>
                  </a:lnTo>
                  <a:lnTo>
                    <a:pt x="66" y="272"/>
                  </a:lnTo>
                  <a:lnTo>
                    <a:pt x="60" y="272"/>
                  </a:lnTo>
                  <a:lnTo>
                    <a:pt x="54" y="272"/>
                  </a:lnTo>
                  <a:lnTo>
                    <a:pt x="48" y="272"/>
                  </a:lnTo>
                  <a:lnTo>
                    <a:pt x="42" y="272"/>
                  </a:lnTo>
                  <a:lnTo>
                    <a:pt x="36" y="272"/>
                  </a:lnTo>
                  <a:lnTo>
                    <a:pt x="31" y="272"/>
                  </a:lnTo>
                  <a:lnTo>
                    <a:pt x="25" y="272"/>
                  </a:lnTo>
                  <a:lnTo>
                    <a:pt x="18" y="272"/>
                  </a:lnTo>
                  <a:lnTo>
                    <a:pt x="18" y="266"/>
                  </a:lnTo>
                  <a:lnTo>
                    <a:pt x="18" y="261"/>
                  </a:lnTo>
                  <a:lnTo>
                    <a:pt x="13" y="261"/>
                  </a:lnTo>
                  <a:lnTo>
                    <a:pt x="13" y="254"/>
                  </a:lnTo>
                  <a:lnTo>
                    <a:pt x="7" y="254"/>
                  </a:lnTo>
                  <a:lnTo>
                    <a:pt x="7" y="249"/>
                  </a:lnTo>
                  <a:lnTo>
                    <a:pt x="0" y="249"/>
                  </a:lnTo>
                  <a:lnTo>
                    <a:pt x="0" y="243"/>
                  </a:lnTo>
                  <a:lnTo>
                    <a:pt x="0" y="236"/>
                  </a:lnTo>
                  <a:lnTo>
                    <a:pt x="0" y="231"/>
                  </a:lnTo>
                  <a:lnTo>
                    <a:pt x="0" y="225"/>
                  </a:lnTo>
                  <a:lnTo>
                    <a:pt x="0" y="218"/>
                  </a:lnTo>
                  <a:lnTo>
                    <a:pt x="0" y="213"/>
                  </a:lnTo>
                  <a:lnTo>
                    <a:pt x="0" y="207"/>
                  </a:lnTo>
                  <a:lnTo>
                    <a:pt x="0" y="202"/>
                  </a:lnTo>
                  <a:lnTo>
                    <a:pt x="0" y="195"/>
                  </a:lnTo>
                  <a:lnTo>
                    <a:pt x="0" y="189"/>
                  </a:lnTo>
                  <a:lnTo>
                    <a:pt x="0" y="184"/>
                  </a:lnTo>
                  <a:lnTo>
                    <a:pt x="0" y="177"/>
                  </a:lnTo>
                  <a:lnTo>
                    <a:pt x="0" y="172"/>
                  </a:lnTo>
                  <a:lnTo>
                    <a:pt x="7" y="172"/>
                  </a:lnTo>
                  <a:lnTo>
                    <a:pt x="13" y="172"/>
                  </a:lnTo>
                  <a:lnTo>
                    <a:pt x="13" y="166"/>
                  </a:lnTo>
                  <a:lnTo>
                    <a:pt x="13" y="159"/>
                  </a:lnTo>
                  <a:lnTo>
                    <a:pt x="13" y="154"/>
                  </a:lnTo>
                  <a:lnTo>
                    <a:pt x="13" y="148"/>
                  </a:lnTo>
                  <a:lnTo>
                    <a:pt x="13" y="143"/>
                  </a:lnTo>
                  <a:lnTo>
                    <a:pt x="13" y="136"/>
                  </a:lnTo>
                  <a:lnTo>
                    <a:pt x="13" y="130"/>
                  </a:lnTo>
                  <a:lnTo>
                    <a:pt x="7" y="130"/>
                  </a:lnTo>
                  <a:lnTo>
                    <a:pt x="7" y="125"/>
                  </a:lnTo>
                  <a:lnTo>
                    <a:pt x="13" y="125"/>
                  </a:lnTo>
                  <a:lnTo>
                    <a:pt x="13" y="118"/>
                  </a:lnTo>
                  <a:lnTo>
                    <a:pt x="13" y="112"/>
                  </a:lnTo>
                  <a:lnTo>
                    <a:pt x="18" y="112"/>
                  </a:lnTo>
                  <a:lnTo>
                    <a:pt x="18" y="107"/>
                  </a:lnTo>
                  <a:lnTo>
                    <a:pt x="13" y="107"/>
                  </a:lnTo>
                  <a:lnTo>
                    <a:pt x="13" y="100"/>
                  </a:lnTo>
                  <a:lnTo>
                    <a:pt x="13" y="95"/>
                  </a:lnTo>
                  <a:lnTo>
                    <a:pt x="7" y="95"/>
                  </a:lnTo>
                  <a:lnTo>
                    <a:pt x="7" y="89"/>
                  </a:lnTo>
                  <a:lnTo>
                    <a:pt x="7" y="83"/>
                  </a:lnTo>
                  <a:lnTo>
                    <a:pt x="7" y="77"/>
                  </a:lnTo>
                  <a:lnTo>
                    <a:pt x="13" y="77"/>
                  </a:lnTo>
                  <a:lnTo>
                    <a:pt x="13" y="71"/>
                  </a:lnTo>
                  <a:lnTo>
                    <a:pt x="13" y="66"/>
                  </a:lnTo>
                  <a:lnTo>
                    <a:pt x="18" y="66"/>
                  </a:lnTo>
                  <a:lnTo>
                    <a:pt x="18" y="59"/>
                  </a:lnTo>
                  <a:lnTo>
                    <a:pt x="25" y="59"/>
                  </a:lnTo>
                  <a:lnTo>
                    <a:pt x="25" y="53"/>
                  </a:lnTo>
                  <a:lnTo>
                    <a:pt x="31" y="53"/>
                  </a:lnTo>
                  <a:lnTo>
                    <a:pt x="31" y="48"/>
                  </a:lnTo>
                  <a:lnTo>
                    <a:pt x="25" y="48"/>
                  </a:lnTo>
                  <a:lnTo>
                    <a:pt x="25" y="41"/>
                  </a:lnTo>
                  <a:lnTo>
                    <a:pt x="18" y="41"/>
                  </a:lnTo>
                  <a:lnTo>
                    <a:pt x="18" y="35"/>
                  </a:lnTo>
                  <a:lnTo>
                    <a:pt x="25" y="35"/>
                  </a:lnTo>
                  <a:lnTo>
                    <a:pt x="31" y="35"/>
                  </a:lnTo>
                  <a:lnTo>
                    <a:pt x="36" y="35"/>
                  </a:lnTo>
                  <a:lnTo>
                    <a:pt x="36" y="30"/>
                  </a:lnTo>
                  <a:lnTo>
                    <a:pt x="42" y="30"/>
                  </a:lnTo>
                  <a:lnTo>
                    <a:pt x="42" y="35"/>
                  </a:lnTo>
                  <a:lnTo>
                    <a:pt x="48" y="35"/>
                  </a:lnTo>
                  <a:lnTo>
                    <a:pt x="48" y="41"/>
                  </a:lnTo>
                  <a:lnTo>
                    <a:pt x="54" y="41"/>
                  </a:lnTo>
                  <a:lnTo>
                    <a:pt x="48" y="41"/>
                  </a:lnTo>
                  <a:lnTo>
                    <a:pt x="54" y="41"/>
                  </a:lnTo>
                  <a:lnTo>
                    <a:pt x="54" y="48"/>
                  </a:lnTo>
                  <a:lnTo>
                    <a:pt x="60" y="48"/>
                  </a:lnTo>
                  <a:lnTo>
                    <a:pt x="60" y="41"/>
                  </a:lnTo>
                  <a:lnTo>
                    <a:pt x="60" y="35"/>
                  </a:lnTo>
                  <a:lnTo>
                    <a:pt x="60" y="30"/>
                  </a:lnTo>
                  <a:lnTo>
                    <a:pt x="54" y="30"/>
                  </a:lnTo>
                  <a:lnTo>
                    <a:pt x="54" y="24"/>
                  </a:lnTo>
                  <a:lnTo>
                    <a:pt x="48" y="24"/>
                  </a:lnTo>
                  <a:lnTo>
                    <a:pt x="42" y="24"/>
                  </a:lnTo>
                  <a:lnTo>
                    <a:pt x="42" y="17"/>
                  </a:lnTo>
                  <a:lnTo>
                    <a:pt x="42" y="12"/>
                  </a:lnTo>
                  <a:lnTo>
                    <a:pt x="36" y="12"/>
                  </a:lnTo>
                  <a:lnTo>
                    <a:pt x="31" y="12"/>
                  </a:lnTo>
                  <a:lnTo>
                    <a:pt x="31" y="6"/>
                  </a:lnTo>
                  <a:lnTo>
                    <a:pt x="31" y="12"/>
                  </a:lnTo>
                  <a:lnTo>
                    <a:pt x="31" y="6"/>
                  </a:lnTo>
                  <a:lnTo>
                    <a:pt x="31" y="0"/>
                  </a:lnTo>
                  <a:lnTo>
                    <a:pt x="36" y="0"/>
                  </a:lnTo>
                  <a:lnTo>
                    <a:pt x="42" y="0"/>
                  </a:lnTo>
                  <a:lnTo>
                    <a:pt x="54" y="0"/>
                  </a:lnTo>
                  <a:lnTo>
                    <a:pt x="60" y="0"/>
                  </a:lnTo>
                  <a:lnTo>
                    <a:pt x="66" y="0"/>
                  </a:lnTo>
                  <a:lnTo>
                    <a:pt x="72" y="0"/>
                  </a:lnTo>
                  <a:lnTo>
                    <a:pt x="77" y="0"/>
                  </a:lnTo>
                  <a:lnTo>
                    <a:pt x="83" y="0"/>
                  </a:lnTo>
                  <a:lnTo>
                    <a:pt x="90" y="0"/>
                  </a:lnTo>
                  <a:lnTo>
                    <a:pt x="95" y="0"/>
                  </a:lnTo>
                  <a:lnTo>
                    <a:pt x="101" y="0"/>
                  </a:lnTo>
                  <a:lnTo>
                    <a:pt x="108" y="0"/>
                  </a:lnTo>
                  <a:lnTo>
                    <a:pt x="113" y="0"/>
                  </a:lnTo>
                  <a:lnTo>
                    <a:pt x="119" y="0"/>
                  </a:lnTo>
                  <a:lnTo>
                    <a:pt x="131" y="0"/>
                  </a:lnTo>
                  <a:lnTo>
                    <a:pt x="137" y="0"/>
                  </a:lnTo>
                  <a:lnTo>
                    <a:pt x="142" y="0"/>
                  </a:lnTo>
                  <a:lnTo>
                    <a:pt x="149" y="0"/>
                  </a:lnTo>
                  <a:lnTo>
                    <a:pt x="155" y="0"/>
                  </a:lnTo>
                  <a:lnTo>
                    <a:pt x="160" y="0"/>
                  </a:lnTo>
                  <a:lnTo>
                    <a:pt x="166" y="0"/>
                  </a:lnTo>
                  <a:lnTo>
                    <a:pt x="172" y="0"/>
                  </a:lnTo>
                  <a:lnTo>
                    <a:pt x="178" y="0"/>
                  </a:lnTo>
                  <a:lnTo>
                    <a:pt x="190" y="0"/>
                  </a:lnTo>
                  <a:lnTo>
                    <a:pt x="196" y="0"/>
                  </a:lnTo>
                  <a:lnTo>
                    <a:pt x="201" y="0"/>
                  </a:lnTo>
                  <a:lnTo>
                    <a:pt x="207" y="0"/>
                  </a:lnTo>
                  <a:lnTo>
                    <a:pt x="214" y="0"/>
                  </a:lnTo>
                  <a:lnTo>
                    <a:pt x="219" y="0"/>
                  </a:lnTo>
                  <a:lnTo>
                    <a:pt x="225" y="0"/>
                  </a:lnTo>
                  <a:lnTo>
                    <a:pt x="232" y="0"/>
                  </a:lnTo>
                  <a:lnTo>
                    <a:pt x="237" y="0"/>
                  </a:lnTo>
                  <a:lnTo>
                    <a:pt x="243" y="0"/>
                  </a:lnTo>
                  <a:lnTo>
                    <a:pt x="248" y="0"/>
                  </a:lnTo>
                  <a:lnTo>
                    <a:pt x="255" y="0"/>
                  </a:lnTo>
                  <a:lnTo>
                    <a:pt x="266" y="0"/>
                  </a:lnTo>
                  <a:lnTo>
                    <a:pt x="273" y="0"/>
                  </a:lnTo>
                  <a:lnTo>
                    <a:pt x="278" y="0"/>
                  </a:lnTo>
                  <a:lnTo>
                    <a:pt x="284" y="0"/>
                  </a:lnTo>
                  <a:lnTo>
                    <a:pt x="290" y="0"/>
                  </a:lnTo>
                  <a:lnTo>
                    <a:pt x="296" y="0"/>
                  </a:lnTo>
                  <a:lnTo>
                    <a:pt x="302" y="0"/>
                  </a:lnTo>
                  <a:lnTo>
                    <a:pt x="307" y="0"/>
                  </a:lnTo>
                  <a:lnTo>
                    <a:pt x="314" y="0"/>
                  </a:lnTo>
                  <a:lnTo>
                    <a:pt x="320" y="0"/>
                  </a:lnTo>
                  <a:lnTo>
                    <a:pt x="325" y="0"/>
                  </a:lnTo>
                  <a:lnTo>
                    <a:pt x="331" y="0"/>
                  </a:lnTo>
                  <a:lnTo>
                    <a:pt x="338" y="0"/>
                  </a:lnTo>
                  <a:lnTo>
                    <a:pt x="343" y="0"/>
                  </a:lnTo>
                  <a:lnTo>
                    <a:pt x="349" y="0"/>
                  </a:lnTo>
                  <a:lnTo>
                    <a:pt x="356" y="0"/>
                  </a:lnTo>
                  <a:lnTo>
                    <a:pt x="361" y="0"/>
                  </a:lnTo>
                  <a:lnTo>
                    <a:pt x="367" y="0"/>
                  </a:lnTo>
                  <a:lnTo>
                    <a:pt x="372" y="0"/>
                  </a:lnTo>
                  <a:lnTo>
                    <a:pt x="379" y="0"/>
                  </a:lnTo>
                  <a:lnTo>
                    <a:pt x="384" y="0"/>
                  </a:lnTo>
                  <a:lnTo>
                    <a:pt x="390" y="0"/>
                  </a:lnTo>
                  <a:lnTo>
                    <a:pt x="402" y="0"/>
                  </a:lnTo>
                  <a:lnTo>
                    <a:pt x="414" y="0"/>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7" name="Rectangle 79">
              <a:extLst>
                <a:ext uri="{FF2B5EF4-FFF2-40B4-BE49-F238E27FC236}">
                  <a16:creationId xmlns:a16="http://schemas.microsoft.com/office/drawing/2014/main" id="{7B6F18E5-6E37-7FA3-0E47-4A98BE62D8CD}"/>
                </a:ext>
              </a:extLst>
            </p:cNvPr>
            <p:cNvSpPr>
              <a:spLocks noChangeArrowheads="1"/>
            </p:cNvSpPr>
            <p:nvPr/>
          </p:nvSpPr>
          <p:spPr bwMode="auto">
            <a:xfrm>
              <a:off x="6632575" y="1744663"/>
              <a:ext cx="11112" cy="11113"/>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8" name="Rectangle 80">
              <a:extLst>
                <a:ext uri="{FF2B5EF4-FFF2-40B4-BE49-F238E27FC236}">
                  <a16:creationId xmlns:a16="http://schemas.microsoft.com/office/drawing/2014/main" id="{962BF6F0-17AB-1B2F-0E90-85B66EFCE47E}"/>
                </a:ext>
              </a:extLst>
            </p:cNvPr>
            <p:cNvSpPr>
              <a:spLocks noChangeArrowheads="1"/>
            </p:cNvSpPr>
            <p:nvPr/>
          </p:nvSpPr>
          <p:spPr bwMode="auto">
            <a:xfrm>
              <a:off x="6632575" y="1744663"/>
              <a:ext cx="11112" cy="11113"/>
            </a:xfrm>
            <a:prstGeom prst="rect">
              <a:avLst/>
            </a:pr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9" name="Freeform 81">
              <a:extLst>
                <a:ext uri="{FF2B5EF4-FFF2-40B4-BE49-F238E27FC236}">
                  <a16:creationId xmlns:a16="http://schemas.microsoft.com/office/drawing/2014/main" id="{8470E0F7-61B7-7DBC-0A27-51987E89A875}"/>
                </a:ext>
              </a:extLst>
            </p:cNvPr>
            <p:cNvSpPr>
              <a:spLocks/>
            </p:cNvSpPr>
            <p:nvPr/>
          </p:nvSpPr>
          <p:spPr bwMode="auto">
            <a:xfrm>
              <a:off x="6315075" y="1755775"/>
              <a:ext cx="1181100" cy="1584325"/>
            </a:xfrm>
            <a:custGeom>
              <a:avLst/>
              <a:gdLst>
                <a:gd name="T0" fmla="*/ 531 w 744"/>
                <a:gd name="T1" fmla="*/ 70 h 998"/>
                <a:gd name="T2" fmla="*/ 543 w 744"/>
                <a:gd name="T3" fmla="*/ 29 h 998"/>
                <a:gd name="T4" fmla="*/ 572 w 744"/>
                <a:gd name="T5" fmla="*/ 0 h 998"/>
                <a:gd name="T6" fmla="*/ 585 w 744"/>
                <a:gd name="T7" fmla="*/ 52 h 998"/>
                <a:gd name="T8" fmla="*/ 596 w 744"/>
                <a:gd name="T9" fmla="*/ 111 h 998"/>
                <a:gd name="T10" fmla="*/ 608 w 744"/>
                <a:gd name="T11" fmla="*/ 183 h 998"/>
                <a:gd name="T12" fmla="*/ 620 w 744"/>
                <a:gd name="T13" fmla="*/ 247 h 998"/>
                <a:gd name="T14" fmla="*/ 632 w 744"/>
                <a:gd name="T15" fmla="*/ 319 h 998"/>
                <a:gd name="T16" fmla="*/ 644 w 744"/>
                <a:gd name="T17" fmla="*/ 401 h 998"/>
                <a:gd name="T18" fmla="*/ 655 w 744"/>
                <a:gd name="T19" fmla="*/ 466 h 998"/>
                <a:gd name="T20" fmla="*/ 667 w 744"/>
                <a:gd name="T21" fmla="*/ 525 h 998"/>
                <a:gd name="T22" fmla="*/ 678 w 744"/>
                <a:gd name="T23" fmla="*/ 608 h 998"/>
                <a:gd name="T24" fmla="*/ 691 w 744"/>
                <a:gd name="T25" fmla="*/ 679 h 998"/>
                <a:gd name="T26" fmla="*/ 703 w 744"/>
                <a:gd name="T27" fmla="*/ 732 h 998"/>
                <a:gd name="T28" fmla="*/ 708 w 744"/>
                <a:gd name="T29" fmla="*/ 797 h 998"/>
                <a:gd name="T30" fmla="*/ 720 w 744"/>
                <a:gd name="T31" fmla="*/ 862 h 998"/>
                <a:gd name="T32" fmla="*/ 732 w 744"/>
                <a:gd name="T33" fmla="*/ 915 h 998"/>
                <a:gd name="T34" fmla="*/ 744 w 744"/>
                <a:gd name="T35" fmla="*/ 987 h 998"/>
                <a:gd name="T36" fmla="*/ 678 w 744"/>
                <a:gd name="T37" fmla="*/ 987 h 998"/>
                <a:gd name="T38" fmla="*/ 614 w 744"/>
                <a:gd name="T39" fmla="*/ 987 h 998"/>
                <a:gd name="T40" fmla="*/ 554 w 744"/>
                <a:gd name="T41" fmla="*/ 987 h 998"/>
                <a:gd name="T42" fmla="*/ 495 w 744"/>
                <a:gd name="T43" fmla="*/ 987 h 998"/>
                <a:gd name="T44" fmla="*/ 437 w 744"/>
                <a:gd name="T45" fmla="*/ 987 h 998"/>
                <a:gd name="T46" fmla="*/ 384 w 744"/>
                <a:gd name="T47" fmla="*/ 992 h 998"/>
                <a:gd name="T48" fmla="*/ 325 w 744"/>
                <a:gd name="T49" fmla="*/ 992 h 998"/>
                <a:gd name="T50" fmla="*/ 272 w 744"/>
                <a:gd name="T51" fmla="*/ 992 h 998"/>
                <a:gd name="T52" fmla="*/ 213 w 744"/>
                <a:gd name="T53" fmla="*/ 992 h 998"/>
                <a:gd name="T54" fmla="*/ 154 w 744"/>
                <a:gd name="T55" fmla="*/ 992 h 998"/>
                <a:gd name="T56" fmla="*/ 95 w 744"/>
                <a:gd name="T57" fmla="*/ 992 h 998"/>
                <a:gd name="T58" fmla="*/ 36 w 744"/>
                <a:gd name="T59" fmla="*/ 992 h 998"/>
                <a:gd name="T60" fmla="*/ 25 w 744"/>
                <a:gd name="T61" fmla="*/ 980 h 998"/>
                <a:gd name="T62" fmla="*/ 0 w 744"/>
                <a:gd name="T63" fmla="*/ 945 h 998"/>
                <a:gd name="T64" fmla="*/ 25 w 744"/>
                <a:gd name="T65" fmla="*/ 921 h 998"/>
                <a:gd name="T66" fmla="*/ 36 w 744"/>
                <a:gd name="T67" fmla="*/ 897 h 998"/>
                <a:gd name="T68" fmla="*/ 54 w 744"/>
                <a:gd name="T69" fmla="*/ 874 h 998"/>
                <a:gd name="T70" fmla="*/ 77 w 744"/>
                <a:gd name="T71" fmla="*/ 845 h 998"/>
                <a:gd name="T72" fmla="*/ 95 w 744"/>
                <a:gd name="T73" fmla="*/ 815 h 998"/>
                <a:gd name="T74" fmla="*/ 77 w 744"/>
                <a:gd name="T75" fmla="*/ 779 h 998"/>
                <a:gd name="T76" fmla="*/ 107 w 744"/>
                <a:gd name="T77" fmla="*/ 750 h 998"/>
                <a:gd name="T78" fmla="*/ 124 w 744"/>
                <a:gd name="T79" fmla="*/ 709 h 998"/>
                <a:gd name="T80" fmla="*/ 160 w 744"/>
                <a:gd name="T81" fmla="*/ 715 h 998"/>
                <a:gd name="T82" fmla="*/ 183 w 744"/>
                <a:gd name="T83" fmla="*/ 679 h 998"/>
                <a:gd name="T84" fmla="*/ 177 w 744"/>
                <a:gd name="T85" fmla="*/ 650 h 998"/>
                <a:gd name="T86" fmla="*/ 195 w 744"/>
                <a:gd name="T87" fmla="*/ 620 h 998"/>
                <a:gd name="T88" fmla="*/ 172 w 744"/>
                <a:gd name="T89" fmla="*/ 584 h 998"/>
                <a:gd name="T90" fmla="*/ 206 w 744"/>
                <a:gd name="T91" fmla="*/ 591 h 998"/>
                <a:gd name="T92" fmla="*/ 266 w 744"/>
                <a:gd name="T93" fmla="*/ 596 h 998"/>
                <a:gd name="T94" fmla="*/ 283 w 744"/>
                <a:gd name="T95" fmla="*/ 638 h 998"/>
                <a:gd name="T96" fmla="*/ 313 w 744"/>
                <a:gd name="T97" fmla="*/ 655 h 998"/>
                <a:gd name="T98" fmla="*/ 372 w 744"/>
                <a:gd name="T99" fmla="*/ 655 h 998"/>
                <a:gd name="T100" fmla="*/ 413 w 744"/>
                <a:gd name="T101" fmla="*/ 673 h 998"/>
                <a:gd name="T102" fmla="*/ 448 w 744"/>
                <a:gd name="T103" fmla="*/ 643 h 998"/>
                <a:gd name="T104" fmla="*/ 490 w 744"/>
                <a:gd name="T105" fmla="*/ 625 h 998"/>
                <a:gd name="T106" fmla="*/ 502 w 744"/>
                <a:gd name="T107" fmla="*/ 579 h 998"/>
                <a:gd name="T108" fmla="*/ 508 w 744"/>
                <a:gd name="T109" fmla="*/ 525 h 998"/>
                <a:gd name="T110" fmla="*/ 538 w 744"/>
                <a:gd name="T111" fmla="*/ 489 h 998"/>
                <a:gd name="T112" fmla="*/ 508 w 744"/>
                <a:gd name="T113" fmla="*/ 455 h 998"/>
                <a:gd name="T114" fmla="*/ 567 w 744"/>
                <a:gd name="T115" fmla="*/ 437 h 998"/>
                <a:gd name="T116" fmla="*/ 549 w 744"/>
                <a:gd name="T117" fmla="*/ 396 h 998"/>
                <a:gd name="T118" fmla="*/ 508 w 744"/>
                <a:gd name="T119" fmla="*/ 93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44" h="998">
                  <a:moveTo>
                    <a:pt x="508" y="93"/>
                  </a:moveTo>
                  <a:lnTo>
                    <a:pt x="513" y="88"/>
                  </a:lnTo>
                  <a:lnTo>
                    <a:pt x="513" y="93"/>
                  </a:lnTo>
                  <a:lnTo>
                    <a:pt x="520" y="93"/>
                  </a:lnTo>
                  <a:lnTo>
                    <a:pt x="520" y="88"/>
                  </a:lnTo>
                  <a:lnTo>
                    <a:pt x="520" y="82"/>
                  </a:lnTo>
                  <a:lnTo>
                    <a:pt x="526" y="82"/>
                  </a:lnTo>
                  <a:lnTo>
                    <a:pt x="526" y="76"/>
                  </a:lnTo>
                  <a:lnTo>
                    <a:pt x="531" y="76"/>
                  </a:lnTo>
                  <a:lnTo>
                    <a:pt x="531" y="70"/>
                  </a:lnTo>
                  <a:lnTo>
                    <a:pt x="538" y="64"/>
                  </a:lnTo>
                  <a:lnTo>
                    <a:pt x="538" y="59"/>
                  </a:lnTo>
                  <a:lnTo>
                    <a:pt x="538" y="52"/>
                  </a:lnTo>
                  <a:lnTo>
                    <a:pt x="538" y="47"/>
                  </a:lnTo>
                  <a:lnTo>
                    <a:pt x="538" y="41"/>
                  </a:lnTo>
                  <a:lnTo>
                    <a:pt x="543" y="41"/>
                  </a:lnTo>
                  <a:lnTo>
                    <a:pt x="543" y="34"/>
                  </a:lnTo>
                  <a:lnTo>
                    <a:pt x="543" y="29"/>
                  </a:lnTo>
                  <a:lnTo>
                    <a:pt x="538" y="29"/>
                  </a:lnTo>
                  <a:lnTo>
                    <a:pt x="543" y="29"/>
                  </a:lnTo>
                  <a:lnTo>
                    <a:pt x="549" y="29"/>
                  </a:lnTo>
                  <a:lnTo>
                    <a:pt x="549" y="23"/>
                  </a:lnTo>
                  <a:lnTo>
                    <a:pt x="549" y="17"/>
                  </a:lnTo>
                  <a:lnTo>
                    <a:pt x="554" y="17"/>
                  </a:lnTo>
                  <a:lnTo>
                    <a:pt x="561" y="17"/>
                  </a:lnTo>
                  <a:lnTo>
                    <a:pt x="561" y="11"/>
                  </a:lnTo>
                  <a:lnTo>
                    <a:pt x="567" y="11"/>
                  </a:lnTo>
                  <a:lnTo>
                    <a:pt x="567" y="5"/>
                  </a:lnTo>
                  <a:lnTo>
                    <a:pt x="572" y="5"/>
                  </a:lnTo>
                  <a:lnTo>
                    <a:pt x="572" y="0"/>
                  </a:lnTo>
                  <a:lnTo>
                    <a:pt x="572" y="5"/>
                  </a:lnTo>
                  <a:lnTo>
                    <a:pt x="579" y="5"/>
                  </a:lnTo>
                  <a:lnTo>
                    <a:pt x="579" y="11"/>
                  </a:lnTo>
                  <a:lnTo>
                    <a:pt x="579" y="17"/>
                  </a:lnTo>
                  <a:lnTo>
                    <a:pt x="579" y="23"/>
                  </a:lnTo>
                  <a:lnTo>
                    <a:pt x="585" y="29"/>
                  </a:lnTo>
                  <a:lnTo>
                    <a:pt x="585" y="34"/>
                  </a:lnTo>
                  <a:lnTo>
                    <a:pt x="585" y="41"/>
                  </a:lnTo>
                  <a:lnTo>
                    <a:pt x="585" y="47"/>
                  </a:lnTo>
                  <a:lnTo>
                    <a:pt x="585" y="52"/>
                  </a:lnTo>
                  <a:lnTo>
                    <a:pt x="590" y="59"/>
                  </a:lnTo>
                  <a:lnTo>
                    <a:pt x="590" y="70"/>
                  </a:lnTo>
                  <a:lnTo>
                    <a:pt x="590" y="76"/>
                  </a:lnTo>
                  <a:lnTo>
                    <a:pt x="590" y="82"/>
                  </a:lnTo>
                  <a:lnTo>
                    <a:pt x="590" y="88"/>
                  </a:lnTo>
                  <a:lnTo>
                    <a:pt x="596" y="88"/>
                  </a:lnTo>
                  <a:lnTo>
                    <a:pt x="596" y="93"/>
                  </a:lnTo>
                  <a:lnTo>
                    <a:pt x="596" y="100"/>
                  </a:lnTo>
                  <a:lnTo>
                    <a:pt x="596" y="106"/>
                  </a:lnTo>
                  <a:lnTo>
                    <a:pt x="596" y="111"/>
                  </a:lnTo>
                  <a:lnTo>
                    <a:pt x="602" y="124"/>
                  </a:lnTo>
                  <a:lnTo>
                    <a:pt x="602" y="129"/>
                  </a:lnTo>
                  <a:lnTo>
                    <a:pt x="602" y="141"/>
                  </a:lnTo>
                  <a:lnTo>
                    <a:pt x="602" y="147"/>
                  </a:lnTo>
                  <a:lnTo>
                    <a:pt x="602" y="153"/>
                  </a:lnTo>
                  <a:lnTo>
                    <a:pt x="608" y="159"/>
                  </a:lnTo>
                  <a:lnTo>
                    <a:pt x="608" y="165"/>
                  </a:lnTo>
                  <a:lnTo>
                    <a:pt x="608" y="170"/>
                  </a:lnTo>
                  <a:lnTo>
                    <a:pt x="608" y="177"/>
                  </a:lnTo>
                  <a:lnTo>
                    <a:pt x="608" y="183"/>
                  </a:lnTo>
                  <a:lnTo>
                    <a:pt x="608" y="188"/>
                  </a:lnTo>
                  <a:lnTo>
                    <a:pt x="614" y="188"/>
                  </a:lnTo>
                  <a:lnTo>
                    <a:pt x="614" y="194"/>
                  </a:lnTo>
                  <a:lnTo>
                    <a:pt x="614" y="206"/>
                  </a:lnTo>
                  <a:lnTo>
                    <a:pt x="614" y="218"/>
                  </a:lnTo>
                  <a:lnTo>
                    <a:pt x="614" y="224"/>
                  </a:lnTo>
                  <a:lnTo>
                    <a:pt x="620" y="224"/>
                  </a:lnTo>
                  <a:lnTo>
                    <a:pt x="620" y="230"/>
                  </a:lnTo>
                  <a:lnTo>
                    <a:pt x="620" y="236"/>
                  </a:lnTo>
                  <a:lnTo>
                    <a:pt x="620" y="247"/>
                  </a:lnTo>
                  <a:lnTo>
                    <a:pt x="620" y="253"/>
                  </a:lnTo>
                  <a:lnTo>
                    <a:pt x="620" y="260"/>
                  </a:lnTo>
                  <a:lnTo>
                    <a:pt x="626" y="265"/>
                  </a:lnTo>
                  <a:lnTo>
                    <a:pt x="626" y="271"/>
                  </a:lnTo>
                  <a:lnTo>
                    <a:pt x="626" y="283"/>
                  </a:lnTo>
                  <a:lnTo>
                    <a:pt x="626" y="289"/>
                  </a:lnTo>
                  <a:lnTo>
                    <a:pt x="626" y="295"/>
                  </a:lnTo>
                  <a:lnTo>
                    <a:pt x="632" y="306"/>
                  </a:lnTo>
                  <a:lnTo>
                    <a:pt x="632" y="312"/>
                  </a:lnTo>
                  <a:lnTo>
                    <a:pt x="632" y="319"/>
                  </a:lnTo>
                  <a:lnTo>
                    <a:pt x="632" y="324"/>
                  </a:lnTo>
                  <a:lnTo>
                    <a:pt x="632" y="330"/>
                  </a:lnTo>
                  <a:lnTo>
                    <a:pt x="637" y="348"/>
                  </a:lnTo>
                  <a:lnTo>
                    <a:pt x="637" y="354"/>
                  </a:lnTo>
                  <a:lnTo>
                    <a:pt x="637" y="366"/>
                  </a:lnTo>
                  <a:lnTo>
                    <a:pt x="644" y="371"/>
                  </a:lnTo>
                  <a:lnTo>
                    <a:pt x="644" y="378"/>
                  </a:lnTo>
                  <a:lnTo>
                    <a:pt x="644" y="389"/>
                  </a:lnTo>
                  <a:lnTo>
                    <a:pt x="644" y="396"/>
                  </a:lnTo>
                  <a:lnTo>
                    <a:pt x="644" y="401"/>
                  </a:lnTo>
                  <a:lnTo>
                    <a:pt x="649" y="407"/>
                  </a:lnTo>
                  <a:lnTo>
                    <a:pt x="649" y="419"/>
                  </a:lnTo>
                  <a:lnTo>
                    <a:pt x="649" y="425"/>
                  </a:lnTo>
                  <a:lnTo>
                    <a:pt x="649" y="430"/>
                  </a:lnTo>
                  <a:lnTo>
                    <a:pt x="649" y="437"/>
                  </a:lnTo>
                  <a:lnTo>
                    <a:pt x="649" y="442"/>
                  </a:lnTo>
                  <a:lnTo>
                    <a:pt x="655" y="442"/>
                  </a:lnTo>
                  <a:lnTo>
                    <a:pt x="655" y="455"/>
                  </a:lnTo>
                  <a:lnTo>
                    <a:pt x="655" y="460"/>
                  </a:lnTo>
                  <a:lnTo>
                    <a:pt x="655" y="466"/>
                  </a:lnTo>
                  <a:lnTo>
                    <a:pt x="655" y="473"/>
                  </a:lnTo>
                  <a:lnTo>
                    <a:pt x="655" y="478"/>
                  </a:lnTo>
                  <a:lnTo>
                    <a:pt x="662" y="478"/>
                  </a:lnTo>
                  <a:lnTo>
                    <a:pt x="662" y="484"/>
                  </a:lnTo>
                  <a:lnTo>
                    <a:pt x="662" y="489"/>
                  </a:lnTo>
                  <a:lnTo>
                    <a:pt x="662" y="496"/>
                  </a:lnTo>
                  <a:lnTo>
                    <a:pt x="662" y="502"/>
                  </a:lnTo>
                  <a:lnTo>
                    <a:pt x="667" y="514"/>
                  </a:lnTo>
                  <a:lnTo>
                    <a:pt x="667" y="519"/>
                  </a:lnTo>
                  <a:lnTo>
                    <a:pt x="667" y="525"/>
                  </a:lnTo>
                  <a:lnTo>
                    <a:pt x="667" y="532"/>
                  </a:lnTo>
                  <a:lnTo>
                    <a:pt x="667" y="537"/>
                  </a:lnTo>
                  <a:lnTo>
                    <a:pt x="667" y="543"/>
                  </a:lnTo>
                  <a:lnTo>
                    <a:pt x="667" y="548"/>
                  </a:lnTo>
                  <a:lnTo>
                    <a:pt x="673" y="555"/>
                  </a:lnTo>
                  <a:lnTo>
                    <a:pt x="673" y="566"/>
                  </a:lnTo>
                  <a:lnTo>
                    <a:pt x="673" y="579"/>
                  </a:lnTo>
                  <a:lnTo>
                    <a:pt x="678" y="591"/>
                  </a:lnTo>
                  <a:lnTo>
                    <a:pt x="678" y="596"/>
                  </a:lnTo>
                  <a:lnTo>
                    <a:pt x="678" y="608"/>
                  </a:lnTo>
                  <a:lnTo>
                    <a:pt x="678" y="614"/>
                  </a:lnTo>
                  <a:lnTo>
                    <a:pt x="678" y="620"/>
                  </a:lnTo>
                  <a:lnTo>
                    <a:pt x="685" y="625"/>
                  </a:lnTo>
                  <a:lnTo>
                    <a:pt x="685" y="632"/>
                  </a:lnTo>
                  <a:lnTo>
                    <a:pt x="685" y="638"/>
                  </a:lnTo>
                  <a:lnTo>
                    <a:pt x="685" y="643"/>
                  </a:lnTo>
                  <a:lnTo>
                    <a:pt x="685" y="655"/>
                  </a:lnTo>
                  <a:lnTo>
                    <a:pt x="691" y="661"/>
                  </a:lnTo>
                  <a:lnTo>
                    <a:pt x="691" y="673"/>
                  </a:lnTo>
                  <a:lnTo>
                    <a:pt x="691" y="679"/>
                  </a:lnTo>
                  <a:lnTo>
                    <a:pt x="691" y="684"/>
                  </a:lnTo>
                  <a:lnTo>
                    <a:pt x="691" y="691"/>
                  </a:lnTo>
                  <a:lnTo>
                    <a:pt x="696" y="691"/>
                  </a:lnTo>
                  <a:lnTo>
                    <a:pt x="696" y="697"/>
                  </a:lnTo>
                  <a:lnTo>
                    <a:pt x="696" y="702"/>
                  </a:lnTo>
                  <a:lnTo>
                    <a:pt x="696" y="709"/>
                  </a:lnTo>
                  <a:lnTo>
                    <a:pt x="696" y="715"/>
                  </a:lnTo>
                  <a:lnTo>
                    <a:pt x="696" y="720"/>
                  </a:lnTo>
                  <a:lnTo>
                    <a:pt x="696" y="727"/>
                  </a:lnTo>
                  <a:lnTo>
                    <a:pt x="703" y="732"/>
                  </a:lnTo>
                  <a:lnTo>
                    <a:pt x="703" y="738"/>
                  </a:lnTo>
                  <a:lnTo>
                    <a:pt x="703" y="744"/>
                  </a:lnTo>
                  <a:lnTo>
                    <a:pt x="703" y="750"/>
                  </a:lnTo>
                  <a:lnTo>
                    <a:pt x="703" y="756"/>
                  </a:lnTo>
                  <a:lnTo>
                    <a:pt x="708" y="761"/>
                  </a:lnTo>
                  <a:lnTo>
                    <a:pt x="708" y="768"/>
                  </a:lnTo>
                  <a:lnTo>
                    <a:pt x="708" y="774"/>
                  </a:lnTo>
                  <a:lnTo>
                    <a:pt x="708" y="779"/>
                  </a:lnTo>
                  <a:lnTo>
                    <a:pt x="708" y="791"/>
                  </a:lnTo>
                  <a:lnTo>
                    <a:pt x="708" y="797"/>
                  </a:lnTo>
                  <a:lnTo>
                    <a:pt x="714" y="803"/>
                  </a:lnTo>
                  <a:lnTo>
                    <a:pt x="714" y="809"/>
                  </a:lnTo>
                  <a:lnTo>
                    <a:pt x="714" y="820"/>
                  </a:lnTo>
                  <a:lnTo>
                    <a:pt x="714" y="827"/>
                  </a:lnTo>
                  <a:lnTo>
                    <a:pt x="714" y="833"/>
                  </a:lnTo>
                  <a:lnTo>
                    <a:pt x="720" y="838"/>
                  </a:lnTo>
                  <a:lnTo>
                    <a:pt x="720" y="845"/>
                  </a:lnTo>
                  <a:lnTo>
                    <a:pt x="720" y="851"/>
                  </a:lnTo>
                  <a:lnTo>
                    <a:pt x="720" y="856"/>
                  </a:lnTo>
                  <a:lnTo>
                    <a:pt x="720" y="862"/>
                  </a:lnTo>
                  <a:lnTo>
                    <a:pt x="720" y="868"/>
                  </a:lnTo>
                  <a:lnTo>
                    <a:pt x="720" y="874"/>
                  </a:lnTo>
                  <a:lnTo>
                    <a:pt x="726" y="880"/>
                  </a:lnTo>
                  <a:lnTo>
                    <a:pt x="726" y="886"/>
                  </a:lnTo>
                  <a:lnTo>
                    <a:pt x="726" y="892"/>
                  </a:lnTo>
                  <a:lnTo>
                    <a:pt x="726" y="897"/>
                  </a:lnTo>
                  <a:lnTo>
                    <a:pt x="726" y="904"/>
                  </a:lnTo>
                  <a:lnTo>
                    <a:pt x="726" y="910"/>
                  </a:lnTo>
                  <a:lnTo>
                    <a:pt x="732" y="910"/>
                  </a:lnTo>
                  <a:lnTo>
                    <a:pt x="732" y="915"/>
                  </a:lnTo>
                  <a:lnTo>
                    <a:pt x="732" y="921"/>
                  </a:lnTo>
                  <a:lnTo>
                    <a:pt x="732" y="928"/>
                  </a:lnTo>
                  <a:lnTo>
                    <a:pt x="732" y="933"/>
                  </a:lnTo>
                  <a:lnTo>
                    <a:pt x="732" y="939"/>
                  </a:lnTo>
                  <a:lnTo>
                    <a:pt x="737" y="951"/>
                  </a:lnTo>
                  <a:lnTo>
                    <a:pt x="737" y="957"/>
                  </a:lnTo>
                  <a:lnTo>
                    <a:pt x="737" y="969"/>
                  </a:lnTo>
                  <a:lnTo>
                    <a:pt x="737" y="974"/>
                  </a:lnTo>
                  <a:lnTo>
                    <a:pt x="737" y="980"/>
                  </a:lnTo>
                  <a:lnTo>
                    <a:pt x="744" y="987"/>
                  </a:lnTo>
                  <a:lnTo>
                    <a:pt x="737" y="987"/>
                  </a:lnTo>
                  <a:lnTo>
                    <a:pt x="732" y="987"/>
                  </a:lnTo>
                  <a:lnTo>
                    <a:pt x="726" y="987"/>
                  </a:lnTo>
                  <a:lnTo>
                    <a:pt x="720" y="987"/>
                  </a:lnTo>
                  <a:lnTo>
                    <a:pt x="714" y="987"/>
                  </a:lnTo>
                  <a:lnTo>
                    <a:pt x="708" y="987"/>
                  </a:lnTo>
                  <a:lnTo>
                    <a:pt x="703" y="987"/>
                  </a:lnTo>
                  <a:lnTo>
                    <a:pt x="696" y="987"/>
                  </a:lnTo>
                  <a:lnTo>
                    <a:pt x="685" y="987"/>
                  </a:lnTo>
                  <a:lnTo>
                    <a:pt x="678" y="987"/>
                  </a:lnTo>
                  <a:lnTo>
                    <a:pt x="673" y="987"/>
                  </a:lnTo>
                  <a:lnTo>
                    <a:pt x="667" y="987"/>
                  </a:lnTo>
                  <a:lnTo>
                    <a:pt x="662" y="987"/>
                  </a:lnTo>
                  <a:lnTo>
                    <a:pt x="655" y="987"/>
                  </a:lnTo>
                  <a:lnTo>
                    <a:pt x="649" y="987"/>
                  </a:lnTo>
                  <a:lnTo>
                    <a:pt x="644" y="987"/>
                  </a:lnTo>
                  <a:lnTo>
                    <a:pt x="637" y="987"/>
                  </a:lnTo>
                  <a:lnTo>
                    <a:pt x="632" y="987"/>
                  </a:lnTo>
                  <a:lnTo>
                    <a:pt x="620" y="987"/>
                  </a:lnTo>
                  <a:lnTo>
                    <a:pt x="614" y="987"/>
                  </a:lnTo>
                  <a:lnTo>
                    <a:pt x="608" y="987"/>
                  </a:lnTo>
                  <a:lnTo>
                    <a:pt x="602" y="987"/>
                  </a:lnTo>
                  <a:lnTo>
                    <a:pt x="596" y="987"/>
                  </a:lnTo>
                  <a:lnTo>
                    <a:pt x="590" y="987"/>
                  </a:lnTo>
                  <a:lnTo>
                    <a:pt x="585" y="987"/>
                  </a:lnTo>
                  <a:lnTo>
                    <a:pt x="579" y="987"/>
                  </a:lnTo>
                  <a:lnTo>
                    <a:pt x="572" y="987"/>
                  </a:lnTo>
                  <a:lnTo>
                    <a:pt x="567" y="987"/>
                  </a:lnTo>
                  <a:lnTo>
                    <a:pt x="561" y="987"/>
                  </a:lnTo>
                  <a:lnTo>
                    <a:pt x="554" y="987"/>
                  </a:lnTo>
                  <a:lnTo>
                    <a:pt x="549" y="987"/>
                  </a:lnTo>
                  <a:lnTo>
                    <a:pt x="543" y="987"/>
                  </a:lnTo>
                  <a:lnTo>
                    <a:pt x="538" y="987"/>
                  </a:lnTo>
                  <a:lnTo>
                    <a:pt x="531" y="987"/>
                  </a:lnTo>
                  <a:lnTo>
                    <a:pt x="526" y="987"/>
                  </a:lnTo>
                  <a:lnTo>
                    <a:pt x="520" y="987"/>
                  </a:lnTo>
                  <a:lnTo>
                    <a:pt x="513" y="987"/>
                  </a:lnTo>
                  <a:lnTo>
                    <a:pt x="508" y="987"/>
                  </a:lnTo>
                  <a:lnTo>
                    <a:pt x="502" y="987"/>
                  </a:lnTo>
                  <a:lnTo>
                    <a:pt x="495" y="987"/>
                  </a:lnTo>
                  <a:lnTo>
                    <a:pt x="490" y="987"/>
                  </a:lnTo>
                  <a:lnTo>
                    <a:pt x="484" y="987"/>
                  </a:lnTo>
                  <a:lnTo>
                    <a:pt x="479" y="987"/>
                  </a:lnTo>
                  <a:lnTo>
                    <a:pt x="472" y="987"/>
                  </a:lnTo>
                  <a:lnTo>
                    <a:pt x="466" y="987"/>
                  </a:lnTo>
                  <a:lnTo>
                    <a:pt x="461" y="987"/>
                  </a:lnTo>
                  <a:lnTo>
                    <a:pt x="454" y="987"/>
                  </a:lnTo>
                  <a:lnTo>
                    <a:pt x="448" y="987"/>
                  </a:lnTo>
                  <a:lnTo>
                    <a:pt x="443" y="987"/>
                  </a:lnTo>
                  <a:lnTo>
                    <a:pt x="437" y="987"/>
                  </a:lnTo>
                  <a:lnTo>
                    <a:pt x="437" y="992"/>
                  </a:lnTo>
                  <a:lnTo>
                    <a:pt x="431" y="992"/>
                  </a:lnTo>
                  <a:lnTo>
                    <a:pt x="425" y="992"/>
                  </a:lnTo>
                  <a:lnTo>
                    <a:pt x="420" y="992"/>
                  </a:lnTo>
                  <a:lnTo>
                    <a:pt x="413" y="992"/>
                  </a:lnTo>
                  <a:lnTo>
                    <a:pt x="407" y="992"/>
                  </a:lnTo>
                  <a:lnTo>
                    <a:pt x="402" y="992"/>
                  </a:lnTo>
                  <a:lnTo>
                    <a:pt x="396" y="992"/>
                  </a:lnTo>
                  <a:lnTo>
                    <a:pt x="389" y="992"/>
                  </a:lnTo>
                  <a:lnTo>
                    <a:pt x="384" y="992"/>
                  </a:lnTo>
                  <a:lnTo>
                    <a:pt x="378" y="992"/>
                  </a:lnTo>
                  <a:lnTo>
                    <a:pt x="372" y="992"/>
                  </a:lnTo>
                  <a:lnTo>
                    <a:pt x="366" y="992"/>
                  </a:lnTo>
                  <a:lnTo>
                    <a:pt x="360" y="992"/>
                  </a:lnTo>
                  <a:lnTo>
                    <a:pt x="355" y="992"/>
                  </a:lnTo>
                  <a:lnTo>
                    <a:pt x="348" y="992"/>
                  </a:lnTo>
                  <a:lnTo>
                    <a:pt x="343" y="992"/>
                  </a:lnTo>
                  <a:lnTo>
                    <a:pt x="337" y="992"/>
                  </a:lnTo>
                  <a:lnTo>
                    <a:pt x="330" y="992"/>
                  </a:lnTo>
                  <a:lnTo>
                    <a:pt x="325" y="992"/>
                  </a:lnTo>
                  <a:lnTo>
                    <a:pt x="319" y="987"/>
                  </a:lnTo>
                  <a:lnTo>
                    <a:pt x="313" y="987"/>
                  </a:lnTo>
                  <a:lnTo>
                    <a:pt x="307" y="992"/>
                  </a:lnTo>
                  <a:lnTo>
                    <a:pt x="307" y="998"/>
                  </a:lnTo>
                  <a:lnTo>
                    <a:pt x="301" y="998"/>
                  </a:lnTo>
                  <a:lnTo>
                    <a:pt x="296" y="998"/>
                  </a:lnTo>
                  <a:lnTo>
                    <a:pt x="289" y="998"/>
                  </a:lnTo>
                  <a:lnTo>
                    <a:pt x="289" y="992"/>
                  </a:lnTo>
                  <a:lnTo>
                    <a:pt x="278" y="992"/>
                  </a:lnTo>
                  <a:lnTo>
                    <a:pt x="272" y="992"/>
                  </a:lnTo>
                  <a:lnTo>
                    <a:pt x="266" y="992"/>
                  </a:lnTo>
                  <a:lnTo>
                    <a:pt x="260" y="992"/>
                  </a:lnTo>
                  <a:lnTo>
                    <a:pt x="254" y="992"/>
                  </a:lnTo>
                  <a:lnTo>
                    <a:pt x="248" y="992"/>
                  </a:lnTo>
                  <a:lnTo>
                    <a:pt x="242" y="992"/>
                  </a:lnTo>
                  <a:lnTo>
                    <a:pt x="237" y="992"/>
                  </a:lnTo>
                  <a:lnTo>
                    <a:pt x="231" y="992"/>
                  </a:lnTo>
                  <a:lnTo>
                    <a:pt x="224" y="992"/>
                  </a:lnTo>
                  <a:lnTo>
                    <a:pt x="219" y="992"/>
                  </a:lnTo>
                  <a:lnTo>
                    <a:pt x="213" y="992"/>
                  </a:lnTo>
                  <a:lnTo>
                    <a:pt x="206" y="992"/>
                  </a:lnTo>
                  <a:lnTo>
                    <a:pt x="201" y="992"/>
                  </a:lnTo>
                  <a:lnTo>
                    <a:pt x="195" y="992"/>
                  </a:lnTo>
                  <a:lnTo>
                    <a:pt x="190" y="992"/>
                  </a:lnTo>
                  <a:lnTo>
                    <a:pt x="183" y="992"/>
                  </a:lnTo>
                  <a:lnTo>
                    <a:pt x="177" y="992"/>
                  </a:lnTo>
                  <a:lnTo>
                    <a:pt x="172" y="992"/>
                  </a:lnTo>
                  <a:lnTo>
                    <a:pt x="165" y="992"/>
                  </a:lnTo>
                  <a:lnTo>
                    <a:pt x="160" y="992"/>
                  </a:lnTo>
                  <a:lnTo>
                    <a:pt x="154" y="992"/>
                  </a:lnTo>
                  <a:lnTo>
                    <a:pt x="148" y="992"/>
                  </a:lnTo>
                  <a:lnTo>
                    <a:pt x="142" y="992"/>
                  </a:lnTo>
                  <a:lnTo>
                    <a:pt x="136" y="992"/>
                  </a:lnTo>
                  <a:lnTo>
                    <a:pt x="131" y="992"/>
                  </a:lnTo>
                  <a:lnTo>
                    <a:pt x="124" y="992"/>
                  </a:lnTo>
                  <a:lnTo>
                    <a:pt x="118" y="992"/>
                  </a:lnTo>
                  <a:lnTo>
                    <a:pt x="113" y="992"/>
                  </a:lnTo>
                  <a:lnTo>
                    <a:pt x="107" y="992"/>
                  </a:lnTo>
                  <a:lnTo>
                    <a:pt x="100" y="992"/>
                  </a:lnTo>
                  <a:lnTo>
                    <a:pt x="95" y="992"/>
                  </a:lnTo>
                  <a:lnTo>
                    <a:pt x="89" y="992"/>
                  </a:lnTo>
                  <a:lnTo>
                    <a:pt x="83" y="992"/>
                  </a:lnTo>
                  <a:lnTo>
                    <a:pt x="77" y="992"/>
                  </a:lnTo>
                  <a:lnTo>
                    <a:pt x="71" y="992"/>
                  </a:lnTo>
                  <a:lnTo>
                    <a:pt x="66" y="992"/>
                  </a:lnTo>
                  <a:lnTo>
                    <a:pt x="59" y="992"/>
                  </a:lnTo>
                  <a:lnTo>
                    <a:pt x="54" y="992"/>
                  </a:lnTo>
                  <a:lnTo>
                    <a:pt x="48" y="992"/>
                  </a:lnTo>
                  <a:lnTo>
                    <a:pt x="41" y="992"/>
                  </a:lnTo>
                  <a:lnTo>
                    <a:pt x="36" y="992"/>
                  </a:lnTo>
                  <a:lnTo>
                    <a:pt x="30" y="992"/>
                  </a:lnTo>
                  <a:lnTo>
                    <a:pt x="25" y="992"/>
                  </a:lnTo>
                  <a:lnTo>
                    <a:pt x="18" y="992"/>
                  </a:lnTo>
                  <a:lnTo>
                    <a:pt x="12" y="992"/>
                  </a:lnTo>
                  <a:lnTo>
                    <a:pt x="7" y="992"/>
                  </a:lnTo>
                  <a:lnTo>
                    <a:pt x="7" y="987"/>
                  </a:lnTo>
                  <a:lnTo>
                    <a:pt x="12" y="987"/>
                  </a:lnTo>
                  <a:lnTo>
                    <a:pt x="12" y="980"/>
                  </a:lnTo>
                  <a:lnTo>
                    <a:pt x="18" y="980"/>
                  </a:lnTo>
                  <a:lnTo>
                    <a:pt x="25" y="980"/>
                  </a:lnTo>
                  <a:lnTo>
                    <a:pt x="25" y="974"/>
                  </a:lnTo>
                  <a:lnTo>
                    <a:pt x="25" y="969"/>
                  </a:lnTo>
                  <a:lnTo>
                    <a:pt x="18" y="969"/>
                  </a:lnTo>
                  <a:lnTo>
                    <a:pt x="18" y="963"/>
                  </a:lnTo>
                  <a:lnTo>
                    <a:pt x="12" y="963"/>
                  </a:lnTo>
                  <a:lnTo>
                    <a:pt x="12" y="957"/>
                  </a:lnTo>
                  <a:lnTo>
                    <a:pt x="12" y="951"/>
                  </a:lnTo>
                  <a:lnTo>
                    <a:pt x="7" y="951"/>
                  </a:lnTo>
                  <a:lnTo>
                    <a:pt x="7" y="945"/>
                  </a:lnTo>
                  <a:lnTo>
                    <a:pt x="0" y="945"/>
                  </a:lnTo>
                  <a:lnTo>
                    <a:pt x="0" y="939"/>
                  </a:lnTo>
                  <a:lnTo>
                    <a:pt x="0" y="933"/>
                  </a:lnTo>
                  <a:lnTo>
                    <a:pt x="0" y="928"/>
                  </a:lnTo>
                  <a:lnTo>
                    <a:pt x="7" y="928"/>
                  </a:lnTo>
                  <a:lnTo>
                    <a:pt x="7" y="921"/>
                  </a:lnTo>
                  <a:lnTo>
                    <a:pt x="12" y="921"/>
                  </a:lnTo>
                  <a:lnTo>
                    <a:pt x="12" y="928"/>
                  </a:lnTo>
                  <a:lnTo>
                    <a:pt x="18" y="928"/>
                  </a:lnTo>
                  <a:lnTo>
                    <a:pt x="25" y="928"/>
                  </a:lnTo>
                  <a:lnTo>
                    <a:pt x="25" y="921"/>
                  </a:lnTo>
                  <a:lnTo>
                    <a:pt x="25" y="915"/>
                  </a:lnTo>
                  <a:lnTo>
                    <a:pt x="25" y="910"/>
                  </a:lnTo>
                  <a:lnTo>
                    <a:pt x="18" y="910"/>
                  </a:lnTo>
                  <a:lnTo>
                    <a:pt x="18" y="904"/>
                  </a:lnTo>
                  <a:lnTo>
                    <a:pt x="25" y="904"/>
                  </a:lnTo>
                  <a:lnTo>
                    <a:pt x="25" y="897"/>
                  </a:lnTo>
                  <a:lnTo>
                    <a:pt x="25" y="892"/>
                  </a:lnTo>
                  <a:lnTo>
                    <a:pt x="30" y="892"/>
                  </a:lnTo>
                  <a:lnTo>
                    <a:pt x="36" y="892"/>
                  </a:lnTo>
                  <a:lnTo>
                    <a:pt x="36" y="897"/>
                  </a:lnTo>
                  <a:lnTo>
                    <a:pt x="36" y="892"/>
                  </a:lnTo>
                  <a:lnTo>
                    <a:pt x="41" y="892"/>
                  </a:lnTo>
                  <a:lnTo>
                    <a:pt x="41" y="886"/>
                  </a:lnTo>
                  <a:lnTo>
                    <a:pt x="48" y="880"/>
                  </a:lnTo>
                  <a:lnTo>
                    <a:pt x="41" y="880"/>
                  </a:lnTo>
                  <a:lnTo>
                    <a:pt x="41" y="874"/>
                  </a:lnTo>
                  <a:lnTo>
                    <a:pt x="41" y="868"/>
                  </a:lnTo>
                  <a:lnTo>
                    <a:pt x="48" y="868"/>
                  </a:lnTo>
                  <a:lnTo>
                    <a:pt x="48" y="874"/>
                  </a:lnTo>
                  <a:lnTo>
                    <a:pt x="54" y="874"/>
                  </a:lnTo>
                  <a:lnTo>
                    <a:pt x="59" y="874"/>
                  </a:lnTo>
                  <a:lnTo>
                    <a:pt x="66" y="868"/>
                  </a:lnTo>
                  <a:lnTo>
                    <a:pt x="71" y="868"/>
                  </a:lnTo>
                  <a:lnTo>
                    <a:pt x="71" y="862"/>
                  </a:lnTo>
                  <a:lnTo>
                    <a:pt x="77" y="862"/>
                  </a:lnTo>
                  <a:lnTo>
                    <a:pt x="83" y="862"/>
                  </a:lnTo>
                  <a:lnTo>
                    <a:pt x="83" y="856"/>
                  </a:lnTo>
                  <a:lnTo>
                    <a:pt x="83" y="851"/>
                  </a:lnTo>
                  <a:lnTo>
                    <a:pt x="83" y="845"/>
                  </a:lnTo>
                  <a:lnTo>
                    <a:pt x="77" y="845"/>
                  </a:lnTo>
                  <a:lnTo>
                    <a:pt x="77" y="838"/>
                  </a:lnTo>
                  <a:lnTo>
                    <a:pt x="77" y="833"/>
                  </a:lnTo>
                  <a:lnTo>
                    <a:pt x="83" y="833"/>
                  </a:lnTo>
                  <a:lnTo>
                    <a:pt x="77" y="833"/>
                  </a:lnTo>
                  <a:lnTo>
                    <a:pt x="77" y="827"/>
                  </a:lnTo>
                  <a:lnTo>
                    <a:pt x="77" y="820"/>
                  </a:lnTo>
                  <a:lnTo>
                    <a:pt x="83" y="820"/>
                  </a:lnTo>
                  <a:lnTo>
                    <a:pt x="89" y="820"/>
                  </a:lnTo>
                  <a:lnTo>
                    <a:pt x="95" y="820"/>
                  </a:lnTo>
                  <a:lnTo>
                    <a:pt x="95" y="815"/>
                  </a:lnTo>
                  <a:lnTo>
                    <a:pt x="89" y="809"/>
                  </a:lnTo>
                  <a:lnTo>
                    <a:pt x="89" y="803"/>
                  </a:lnTo>
                  <a:lnTo>
                    <a:pt x="83" y="803"/>
                  </a:lnTo>
                  <a:lnTo>
                    <a:pt x="83" y="797"/>
                  </a:lnTo>
                  <a:lnTo>
                    <a:pt x="77" y="797"/>
                  </a:lnTo>
                  <a:lnTo>
                    <a:pt x="71" y="797"/>
                  </a:lnTo>
                  <a:lnTo>
                    <a:pt x="71" y="791"/>
                  </a:lnTo>
                  <a:lnTo>
                    <a:pt x="71" y="786"/>
                  </a:lnTo>
                  <a:lnTo>
                    <a:pt x="77" y="786"/>
                  </a:lnTo>
                  <a:lnTo>
                    <a:pt x="77" y="779"/>
                  </a:lnTo>
                  <a:lnTo>
                    <a:pt x="83" y="779"/>
                  </a:lnTo>
                  <a:lnTo>
                    <a:pt x="89" y="779"/>
                  </a:lnTo>
                  <a:lnTo>
                    <a:pt x="89" y="774"/>
                  </a:lnTo>
                  <a:lnTo>
                    <a:pt x="95" y="774"/>
                  </a:lnTo>
                  <a:lnTo>
                    <a:pt x="95" y="768"/>
                  </a:lnTo>
                  <a:lnTo>
                    <a:pt x="100" y="768"/>
                  </a:lnTo>
                  <a:lnTo>
                    <a:pt x="100" y="761"/>
                  </a:lnTo>
                  <a:lnTo>
                    <a:pt x="100" y="756"/>
                  </a:lnTo>
                  <a:lnTo>
                    <a:pt x="107" y="756"/>
                  </a:lnTo>
                  <a:lnTo>
                    <a:pt x="107" y="750"/>
                  </a:lnTo>
                  <a:lnTo>
                    <a:pt x="113" y="750"/>
                  </a:lnTo>
                  <a:lnTo>
                    <a:pt x="113" y="744"/>
                  </a:lnTo>
                  <a:lnTo>
                    <a:pt x="118" y="744"/>
                  </a:lnTo>
                  <a:lnTo>
                    <a:pt x="118" y="738"/>
                  </a:lnTo>
                  <a:lnTo>
                    <a:pt x="118" y="732"/>
                  </a:lnTo>
                  <a:lnTo>
                    <a:pt x="118" y="727"/>
                  </a:lnTo>
                  <a:lnTo>
                    <a:pt x="124" y="727"/>
                  </a:lnTo>
                  <a:lnTo>
                    <a:pt x="124" y="720"/>
                  </a:lnTo>
                  <a:lnTo>
                    <a:pt x="124" y="715"/>
                  </a:lnTo>
                  <a:lnTo>
                    <a:pt x="124" y="709"/>
                  </a:lnTo>
                  <a:lnTo>
                    <a:pt x="131" y="709"/>
                  </a:lnTo>
                  <a:lnTo>
                    <a:pt x="131" y="702"/>
                  </a:lnTo>
                  <a:lnTo>
                    <a:pt x="136" y="702"/>
                  </a:lnTo>
                  <a:lnTo>
                    <a:pt x="142" y="709"/>
                  </a:lnTo>
                  <a:lnTo>
                    <a:pt x="136" y="715"/>
                  </a:lnTo>
                  <a:lnTo>
                    <a:pt x="136" y="720"/>
                  </a:lnTo>
                  <a:lnTo>
                    <a:pt x="142" y="720"/>
                  </a:lnTo>
                  <a:lnTo>
                    <a:pt x="148" y="720"/>
                  </a:lnTo>
                  <a:lnTo>
                    <a:pt x="154" y="720"/>
                  </a:lnTo>
                  <a:lnTo>
                    <a:pt x="160" y="715"/>
                  </a:lnTo>
                  <a:lnTo>
                    <a:pt x="160" y="709"/>
                  </a:lnTo>
                  <a:lnTo>
                    <a:pt x="160" y="702"/>
                  </a:lnTo>
                  <a:lnTo>
                    <a:pt x="160" y="697"/>
                  </a:lnTo>
                  <a:lnTo>
                    <a:pt x="165" y="697"/>
                  </a:lnTo>
                  <a:lnTo>
                    <a:pt x="165" y="691"/>
                  </a:lnTo>
                  <a:lnTo>
                    <a:pt x="172" y="691"/>
                  </a:lnTo>
                  <a:lnTo>
                    <a:pt x="177" y="691"/>
                  </a:lnTo>
                  <a:lnTo>
                    <a:pt x="177" y="684"/>
                  </a:lnTo>
                  <a:lnTo>
                    <a:pt x="183" y="684"/>
                  </a:lnTo>
                  <a:lnTo>
                    <a:pt x="183" y="679"/>
                  </a:lnTo>
                  <a:lnTo>
                    <a:pt x="177" y="679"/>
                  </a:lnTo>
                  <a:lnTo>
                    <a:pt x="177" y="673"/>
                  </a:lnTo>
                  <a:lnTo>
                    <a:pt x="172" y="673"/>
                  </a:lnTo>
                  <a:lnTo>
                    <a:pt x="172" y="667"/>
                  </a:lnTo>
                  <a:lnTo>
                    <a:pt x="172" y="661"/>
                  </a:lnTo>
                  <a:lnTo>
                    <a:pt x="165" y="661"/>
                  </a:lnTo>
                  <a:lnTo>
                    <a:pt x="165" y="655"/>
                  </a:lnTo>
                  <a:lnTo>
                    <a:pt x="165" y="650"/>
                  </a:lnTo>
                  <a:lnTo>
                    <a:pt x="172" y="650"/>
                  </a:lnTo>
                  <a:lnTo>
                    <a:pt x="177" y="650"/>
                  </a:lnTo>
                  <a:lnTo>
                    <a:pt x="183" y="650"/>
                  </a:lnTo>
                  <a:lnTo>
                    <a:pt x="183" y="643"/>
                  </a:lnTo>
                  <a:lnTo>
                    <a:pt x="177" y="643"/>
                  </a:lnTo>
                  <a:lnTo>
                    <a:pt x="177" y="638"/>
                  </a:lnTo>
                  <a:lnTo>
                    <a:pt x="183" y="638"/>
                  </a:lnTo>
                  <a:lnTo>
                    <a:pt x="190" y="638"/>
                  </a:lnTo>
                  <a:lnTo>
                    <a:pt x="190" y="632"/>
                  </a:lnTo>
                  <a:lnTo>
                    <a:pt x="195" y="632"/>
                  </a:lnTo>
                  <a:lnTo>
                    <a:pt x="195" y="625"/>
                  </a:lnTo>
                  <a:lnTo>
                    <a:pt x="195" y="620"/>
                  </a:lnTo>
                  <a:lnTo>
                    <a:pt x="195" y="614"/>
                  </a:lnTo>
                  <a:lnTo>
                    <a:pt x="195" y="608"/>
                  </a:lnTo>
                  <a:lnTo>
                    <a:pt x="195" y="602"/>
                  </a:lnTo>
                  <a:lnTo>
                    <a:pt x="190" y="602"/>
                  </a:lnTo>
                  <a:lnTo>
                    <a:pt x="190" y="596"/>
                  </a:lnTo>
                  <a:lnTo>
                    <a:pt x="183" y="596"/>
                  </a:lnTo>
                  <a:lnTo>
                    <a:pt x="177" y="596"/>
                  </a:lnTo>
                  <a:lnTo>
                    <a:pt x="177" y="591"/>
                  </a:lnTo>
                  <a:lnTo>
                    <a:pt x="172" y="591"/>
                  </a:lnTo>
                  <a:lnTo>
                    <a:pt x="172" y="584"/>
                  </a:lnTo>
                  <a:lnTo>
                    <a:pt x="172" y="579"/>
                  </a:lnTo>
                  <a:lnTo>
                    <a:pt x="177" y="579"/>
                  </a:lnTo>
                  <a:lnTo>
                    <a:pt x="183" y="579"/>
                  </a:lnTo>
                  <a:lnTo>
                    <a:pt x="190" y="579"/>
                  </a:lnTo>
                  <a:lnTo>
                    <a:pt x="195" y="584"/>
                  </a:lnTo>
                  <a:lnTo>
                    <a:pt x="195" y="591"/>
                  </a:lnTo>
                  <a:lnTo>
                    <a:pt x="195" y="596"/>
                  </a:lnTo>
                  <a:lnTo>
                    <a:pt x="201" y="596"/>
                  </a:lnTo>
                  <a:lnTo>
                    <a:pt x="206" y="596"/>
                  </a:lnTo>
                  <a:lnTo>
                    <a:pt x="206" y="591"/>
                  </a:lnTo>
                  <a:lnTo>
                    <a:pt x="219" y="591"/>
                  </a:lnTo>
                  <a:lnTo>
                    <a:pt x="224" y="591"/>
                  </a:lnTo>
                  <a:lnTo>
                    <a:pt x="231" y="591"/>
                  </a:lnTo>
                  <a:lnTo>
                    <a:pt x="237" y="591"/>
                  </a:lnTo>
                  <a:lnTo>
                    <a:pt x="242" y="591"/>
                  </a:lnTo>
                  <a:lnTo>
                    <a:pt x="248" y="591"/>
                  </a:lnTo>
                  <a:lnTo>
                    <a:pt x="254" y="591"/>
                  </a:lnTo>
                  <a:lnTo>
                    <a:pt x="260" y="591"/>
                  </a:lnTo>
                  <a:lnTo>
                    <a:pt x="260" y="596"/>
                  </a:lnTo>
                  <a:lnTo>
                    <a:pt x="266" y="596"/>
                  </a:lnTo>
                  <a:lnTo>
                    <a:pt x="266" y="602"/>
                  </a:lnTo>
                  <a:lnTo>
                    <a:pt x="272" y="602"/>
                  </a:lnTo>
                  <a:lnTo>
                    <a:pt x="272" y="608"/>
                  </a:lnTo>
                  <a:lnTo>
                    <a:pt x="278" y="608"/>
                  </a:lnTo>
                  <a:lnTo>
                    <a:pt x="278" y="614"/>
                  </a:lnTo>
                  <a:lnTo>
                    <a:pt x="278" y="620"/>
                  </a:lnTo>
                  <a:lnTo>
                    <a:pt x="278" y="625"/>
                  </a:lnTo>
                  <a:lnTo>
                    <a:pt x="278" y="632"/>
                  </a:lnTo>
                  <a:lnTo>
                    <a:pt x="283" y="632"/>
                  </a:lnTo>
                  <a:lnTo>
                    <a:pt x="283" y="638"/>
                  </a:lnTo>
                  <a:lnTo>
                    <a:pt x="278" y="638"/>
                  </a:lnTo>
                  <a:lnTo>
                    <a:pt x="278" y="643"/>
                  </a:lnTo>
                  <a:lnTo>
                    <a:pt x="283" y="643"/>
                  </a:lnTo>
                  <a:lnTo>
                    <a:pt x="289" y="643"/>
                  </a:lnTo>
                  <a:lnTo>
                    <a:pt x="296" y="643"/>
                  </a:lnTo>
                  <a:lnTo>
                    <a:pt x="296" y="650"/>
                  </a:lnTo>
                  <a:lnTo>
                    <a:pt x="296" y="655"/>
                  </a:lnTo>
                  <a:lnTo>
                    <a:pt x="301" y="655"/>
                  </a:lnTo>
                  <a:lnTo>
                    <a:pt x="307" y="655"/>
                  </a:lnTo>
                  <a:lnTo>
                    <a:pt x="313" y="655"/>
                  </a:lnTo>
                  <a:lnTo>
                    <a:pt x="319" y="655"/>
                  </a:lnTo>
                  <a:lnTo>
                    <a:pt x="325" y="655"/>
                  </a:lnTo>
                  <a:lnTo>
                    <a:pt x="330" y="655"/>
                  </a:lnTo>
                  <a:lnTo>
                    <a:pt x="337" y="655"/>
                  </a:lnTo>
                  <a:lnTo>
                    <a:pt x="343" y="655"/>
                  </a:lnTo>
                  <a:lnTo>
                    <a:pt x="348" y="655"/>
                  </a:lnTo>
                  <a:lnTo>
                    <a:pt x="355" y="655"/>
                  </a:lnTo>
                  <a:lnTo>
                    <a:pt x="360" y="655"/>
                  </a:lnTo>
                  <a:lnTo>
                    <a:pt x="366" y="655"/>
                  </a:lnTo>
                  <a:lnTo>
                    <a:pt x="372" y="655"/>
                  </a:lnTo>
                  <a:lnTo>
                    <a:pt x="378" y="655"/>
                  </a:lnTo>
                  <a:lnTo>
                    <a:pt x="384" y="655"/>
                  </a:lnTo>
                  <a:lnTo>
                    <a:pt x="389" y="655"/>
                  </a:lnTo>
                  <a:lnTo>
                    <a:pt x="396" y="655"/>
                  </a:lnTo>
                  <a:lnTo>
                    <a:pt x="402" y="655"/>
                  </a:lnTo>
                  <a:lnTo>
                    <a:pt x="407" y="655"/>
                  </a:lnTo>
                  <a:lnTo>
                    <a:pt x="413" y="655"/>
                  </a:lnTo>
                  <a:lnTo>
                    <a:pt x="413" y="661"/>
                  </a:lnTo>
                  <a:lnTo>
                    <a:pt x="413" y="667"/>
                  </a:lnTo>
                  <a:lnTo>
                    <a:pt x="413" y="673"/>
                  </a:lnTo>
                  <a:lnTo>
                    <a:pt x="420" y="673"/>
                  </a:lnTo>
                  <a:lnTo>
                    <a:pt x="425" y="673"/>
                  </a:lnTo>
                  <a:lnTo>
                    <a:pt x="437" y="673"/>
                  </a:lnTo>
                  <a:lnTo>
                    <a:pt x="443" y="673"/>
                  </a:lnTo>
                  <a:lnTo>
                    <a:pt x="443" y="667"/>
                  </a:lnTo>
                  <a:lnTo>
                    <a:pt x="443" y="661"/>
                  </a:lnTo>
                  <a:lnTo>
                    <a:pt x="443" y="655"/>
                  </a:lnTo>
                  <a:lnTo>
                    <a:pt x="443" y="650"/>
                  </a:lnTo>
                  <a:lnTo>
                    <a:pt x="443" y="643"/>
                  </a:lnTo>
                  <a:lnTo>
                    <a:pt x="448" y="643"/>
                  </a:lnTo>
                  <a:lnTo>
                    <a:pt x="454" y="643"/>
                  </a:lnTo>
                  <a:lnTo>
                    <a:pt x="454" y="638"/>
                  </a:lnTo>
                  <a:lnTo>
                    <a:pt x="461" y="638"/>
                  </a:lnTo>
                  <a:lnTo>
                    <a:pt x="466" y="638"/>
                  </a:lnTo>
                  <a:lnTo>
                    <a:pt x="472" y="638"/>
                  </a:lnTo>
                  <a:lnTo>
                    <a:pt x="472" y="632"/>
                  </a:lnTo>
                  <a:lnTo>
                    <a:pt x="472" y="625"/>
                  </a:lnTo>
                  <a:lnTo>
                    <a:pt x="479" y="625"/>
                  </a:lnTo>
                  <a:lnTo>
                    <a:pt x="484" y="625"/>
                  </a:lnTo>
                  <a:lnTo>
                    <a:pt x="490" y="625"/>
                  </a:lnTo>
                  <a:lnTo>
                    <a:pt x="495" y="625"/>
                  </a:lnTo>
                  <a:lnTo>
                    <a:pt x="495" y="620"/>
                  </a:lnTo>
                  <a:lnTo>
                    <a:pt x="495" y="614"/>
                  </a:lnTo>
                  <a:lnTo>
                    <a:pt x="502" y="614"/>
                  </a:lnTo>
                  <a:lnTo>
                    <a:pt x="502" y="608"/>
                  </a:lnTo>
                  <a:lnTo>
                    <a:pt x="502" y="602"/>
                  </a:lnTo>
                  <a:lnTo>
                    <a:pt x="502" y="596"/>
                  </a:lnTo>
                  <a:lnTo>
                    <a:pt x="502" y="591"/>
                  </a:lnTo>
                  <a:lnTo>
                    <a:pt x="502" y="584"/>
                  </a:lnTo>
                  <a:lnTo>
                    <a:pt x="502" y="579"/>
                  </a:lnTo>
                  <a:lnTo>
                    <a:pt x="502" y="573"/>
                  </a:lnTo>
                  <a:lnTo>
                    <a:pt x="502" y="566"/>
                  </a:lnTo>
                  <a:lnTo>
                    <a:pt x="502" y="561"/>
                  </a:lnTo>
                  <a:lnTo>
                    <a:pt x="502" y="555"/>
                  </a:lnTo>
                  <a:lnTo>
                    <a:pt x="502" y="548"/>
                  </a:lnTo>
                  <a:lnTo>
                    <a:pt x="502" y="543"/>
                  </a:lnTo>
                  <a:lnTo>
                    <a:pt x="502" y="537"/>
                  </a:lnTo>
                  <a:lnTo>
                    <a:pt x="502" y="532"/>
                  </a:lnTo>
                  <a:lnTo>
                    <a:pt x="502" y="525"/>
                  </a:lnTo>
                  <a:lnTo>
                    <a:pt x="508" y="525"/>
                  </a:lnTo>
                  <a:lnTo>
                    <a:pt x="513" y="525"/>
                  </a:lnTo>
                  <a:lnTo>
                    <a:pt x="513" y="519"/>
                  </a:lnTo>
                  <a:lnTo>
                    <a:pt x="513" y="514"/>
                  </a:lnTo>
                  <a:lnTo>
                    <a:pt x="526" y="514"/>
                  </a:lnTo>
                  <a:lnTo>
                    <a:pt x="526" y="502"/>
                  </a:lnTo>
                  <a:lnTo>
                    <a:pt x="526" y="507"/>
                  </a:lnTo>
                  <a:lnTo>
                    <a:pt x="538" y="507"/>
                  </a:lnTo>
                  <a:lnTo>
                    <a:pt x="538" y="502"/>
                  </a:lnTo>
                  <a:lnTo>
                    <a:pt x="538" y="496"/>
                  </a:lnTo>
                  <a:lnTo>
                    <a:pt x="538" y="489"/>
                  </a:lnTo>
                  <a:lnTo>
                    <a:pt x="538" y="484"/>
                  </a:lnTo>
                  <a:lnTo>
                    <a:pt x="538" y="478"/>
                  </a:lnTo>
                  <a:lnTo>
                    <a:pt x="538" y="473"/>
                  </a:lnTo>
                  <a:lnTo>
                    <a:pt x="531" y="473"/>
                  </a:lnTo>
                  <a:lnTo>
                    <a:pt x="526" y="473"/>
                  </a:lnTo>
                  <a:lnTo>
                    <a:pt x="520" y="473"/>
                  </a:lnTo>
                  <a:lnTo>
                    <a:pt x="513" y="473"/>
                  </a:lnTo>
                  <a:lnTo>
                    <a:pt x="508" y="473"/>
                  </a:lnTo>
                  <a:lnTo>
                    <a:pt x="508" y="460"/>
                  </a:lnTo>
                  <a:lnTo>
                    <a:pt x="508" y="455"/>
                  </a:lnTo>
                  <a:lnTo>
                    <a:pt x="513" y="455"/>
                  </a:lnTo>
                  <a:lnTo>
                    <a:pt x="520" y="455"/>
                  </a:lnTo>
                  <a:lnTo>
                    <a:pt x="526" y="455"/>
                  </a:lnTo>
                  <a:lnTo>
                    <a:pt x="526" y="442"/>
                  </a:lnTo>
                  <a:lnTo>
                    <a:pt x="531" y="442"/>
                  </a:lnTo>
                  <a:lnTo>
                    <a:pt x="538" y="442"/>
                  </a:lnTo>
                  <a:lnTo>
                    <a:pt x="543" y="442"/>
                  </a:lnTo>
                  <a:lnTo>
                    <a:pt x="554" y="442"/>
                  </a:lnTo>
                  <a:lnTo>
                    <a:pt x="567" y="442"/>
                  </a:lnTo>
                  <a:lnTo>
                    <a:pt x="567" y="437"/>
                  </a:lnTo>
                  <a:lnTo>
                    <a:pt x="567" y="430"/>
                  </a:lnTo>
                  <a:lnTo>
                    <a:pt x="567" y="425"/>
                  </a:lnTo>
                  <a:lnTo>
                    <a:pt x="567" y="419"/>
                  </a:lnTo>
                  <a:lnTo>
                    <a:pt x="567" y="414"/>
                  </a:lnTo>
                  <a:lnTo>
                    <a:pt x="567" y="407"/>
                  </a:lnTo>
                  <a:lnTo>
                    <a:pt x="567" y="401"/>
                  </a:lnTo>
                  <a:lnTo>
                    <a:pt x="567" y="396"/>
                  </a:lnTo>
                  <a:lnTo>
                    <a:pt x="561" y="396"/>
                  </a:lnTo>
                  <a:lnTo>
                    <a:pt x="554" y="396"/>
                  </a:lnTo>
                  <a:lnTo>
                    <a:pt x="549" y="396"/>
                  </a:lnTo>
                  <a:lnTo>
                    <a:pt x="543" y="396"/>
                  </a:lnTo>
                  <a:lnTo>
                    <a:pt x="538" y="396"/>
                  </a:lnTo>
                  <a:lnTo>
                    <a:pt x="531" y="396"/>
                  </a:lnTo>
                  <a:lnTo>
                    <a:pt x="526" y="396"/>
                  </a:lnTo>
                  <a:lnTo>
                    <a:pt x="520" y="396"/>
                  </a:lnTo>
                  <a:lnTo>
                    <a:pt x="513" y="396"/>
                  </a:lnTo>
                  <a:lnTo>
                    <a:pt x="508" y="396"/>
                  </a:lnTo>
                  <a:lnTo>
                    <a:pt x="502" y="396"/>
                  </a:lnTo>
                  <a:lnTo>
                    <a:pt x="495" y="396"/>
                  </a:lnTo>
                  <a:lnTo>
                    <a:pt x="508" y="93"/>
                  </a:lnTo>
                  <a:close/>
                </a:path>
              </a:pathLst>
            </a:custGeom>
            <a:solidFill>
              <a:schemeClr val="accent6">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0" name="Freeform 82">
              <a:extLst>
                <a:ext uri="{FF2B5EF4-FFF2-40B4-BE49-F238E27FC236}">
                  <a16:creationId xmlns:a16="http://schemas.microsoft.com/office/drawing/2014/main" id="{C2972736-4261-557B-8FCB-6BB37338F728}"/>
                </a:ext>
              </a:extLst>
            </p:cNvPr>
            <p:cNvSpPr>
              <a:spLocks/>
            </p:cNvSpPr>
            <p:nvPr/>
          </p:nvSpPr>
          <p:spPr bwMode="auto">
            <a:xfrm>
              <a:off x="6315075" y="1755775"/>
              <a:ext cx="1181100" cy="1584325"/>
            </a:xfrm>
            <a:custGeom>
              <a:avLst/>
              <a:gdLst>
                <a:gd name="T0" fmla="*/ 531 w 744"/>
                <a:gd name="T1" fmla="*/ 70 h 998"/>
                <a:gd name="T2" fmla="*/ 543 w 744"/>
                <a:gd name="T3" fmla="*/ 29 h 998"/>
                <a:gd name="T4" fmla="*/ 572 w 744"/>
                <a:gd name="T5" fmla="*/ 0 h 998"/>
                <a:gd name="T6" fmla="*/ 585 w 744"/>
                <a:gd name="T7" fmla="*/ 52 h 998"/>
                <a:gd name="T8" fmla="*/ 596 w 744"/>
                <a:gd name="T9" fmla="*/ 111 h 998"/>
                <a:gd name="T10" fmla="*/ 608 w 744"/>
                <a:gd name="T11" fmla="*/ 183 h 998"/>
                <a:gd name="T12" fmla="*/ 620 w 744"/>
                <a:gd name="T13" fmla="*/ 247 h 998"/>
                <a:gd name="T14" fmla="*/ 632 w 744"/>
                <a:gd name="T15" fmla="*/ 319 h 998"/>
                <a:gd name="T16" fmla="*/ 644 w 744"/>
                <a:gd name="T17" fmla="*/ 401 h 998"/>
                <a:gd name="T18" fmla="*/ 655 w 744"/>
                <a:gd name="T19" fmla="*/ 466 h 998"/>
                <a:gd name="T20" fmla="*/ 667 w 744"/>
                <a:gd name="T21" fmla="*/ 525 h 998"/>
                <a:gd name="T22" fmla="*/ 678 w 744"/>
                <a:gd name="T23" fmla="*/ 608 h 998"/>
                <a:gd name="T24" fmla="*/ 691 w 744"/>
                <a:gd name="T25" fmla="*/ 679 h 998"/>
                <a:gd name="T26" fmla="*/ 703 w 744"/>
                <a:gd name="T27" fmla="*/ 732 h 998"/>
                <a:gd name="T28" fmla="*/ 708 w 744"/>
                <a:gd name="T29" fmla="*/ 797 h 998"/>
                <a:gd name="T30" fmla="*/ 720 w 744"/>
                <a:gd name="T31" fmla="*/ 862 h 998"/>
                <a:gd name="T32" fmla="*/ 732 w 744"/>
                <a:gd name="T33" fmla="*/ 915 h 998"/>
                <a:gd name="T34" fmla="*/ 744 w 744"/>
                <a:gd name="T35" fmla="*/ 987 h 998"/>
                <a:gd name="T36" fmla="*/ 678 w 744"/>
                <a:gd name="T37" fmla="*/ 987 h 998"/>
                <a:gd name="T38" fmla="*/ 614 w 744"/>
                <a:gd name="T39" fmla="*/ 987 h 998"/>
                <a:gd name="T40" fmla="*/ 554 w 744"/>
                <a:gd name="T41" fmla="*/ 987 h 998"/>
                <a:gd name="T42" fmla="*/ 495 w 744"/>
                <a:gd name="T43" fmla="*/ 987 h 998"/>
                <a:gd name="T44" fmla="*/ 437 w 744"/>
                <a:gd name="T45" fmla="*/ 987 h 998"/>
                <a:gd name="T46" fmla="*/ 384 w 744"/>
                <a:gd name="T47" fmla="*/ 992 h 998"/>
                <a:gd name="T48" fmla="*/ 325 w 744"/>
                <a:gd name="T49" fmla="*/ 992 h 998"/>
                <a:gd name="T50" fmla="*/ 272 w 744"/>
                <a:gd name="T51" fmla="*/ 992 h 998"/>
                <a:gd name="T52" fmla="*/ 213 w 744"/>
                <a:gd name="T53" fmla="*/ 992 h 998"/>
                <a:gd name="T54" fmla="*/ 154 w 744"/>
                <a:gd name="T55" fmla="*/ 992 h 998"/>
                <a:gd name="T56" fmla="*/ 95 w 744"/>
                <a:gd name="T57" fmla="*/ 992 h 998"/>
                <a:gd name="T58" fmla="*/ 36 w 744"/>
                <a:gd name="T59" fmla="*/ 992 h 998"/>
                <a:gd name="T60" fmla="*/ 25 w 744"/>
                <a:gd name="T61" fmla="*/ 980 h 998"/>
                <a:gd name="T62" fmla="*/ 0 w 744"/>
                <a:gd name="T63" fmla="*/ 945 h 998"/>
                <a:gd name="T64" fmla="*/ 25 w 744"/>
                <a:gd name="T65" fmla="*/ 921 h 998"/>
                <a:gd name="T66" fmla="*/ 36 w 744"/>
                <a:gd name="T67" fmla="*/ 897 h 998"/>
                <a:gd name="T68" fmla="*/ 54 w 744"/>
                <a:gd name="T69" fmla="*/ 874 h 998"/>
                <a:gd name="T70" fmla="*/ 77 w 744"/>
                <a:gd name="T71" fmla="*/ 845 h 998"/>
                <a:gd name="T72" fmla="*/ 95 w 744"/>
                <a:gd name="T73" fmla="*/ 815 h 998"/>
                <a:gd name="T74" fmla="*/ 77 w 744"/>
                <a:gd name="T75" fmla="*/ 779 h 998"/>
                <a:gd name="T76" fmla="*/ 107 w 744"/>
                <a:gd name="T77" fmla="*/ 750 h 998"/>
                <a:gd name="T78" fmla="*/ 124 w 744"/>
                <a:gd name="T79" fmla="*/ 709 h 998"/>
                <a:gd name="T80" fmla="*/ 160 w 744"/>
                <a:gd name="T81" fmla="*/ 715 h 998"/>
                <a:gd name="T82" fmla="*/ 183 w 744"/>
                <a:gd name="T83" fmla="*/ 679 h 998"/>
                <a:gd name="T84" fmla="*/ 177 w 744"/>
                <a:gd name="T85" fmla="*/ 650 h 998"/>
                <a:gd name="T86" fmla="*/ 195 w 744"/>
                <a:gd name="T87" fmla="*/ 620 h 998"/>
                <a:gd name="T88" fmla="*/ 172 w 744"/>
                <a:gd name="T89" fmla="*/ 584 h 998"/>
                <a:gd name="T90" fmla="*/ 206 w 744"/>
                <a:gd name="T91" fmla="*/ 591 h 998"/>
                <a:gd name="T92" fmla="*/ 266 w 744"/>
                <a:gd name="T93" fmla="*/ 596 h 998"/>
                <a:gd name="T94" fmla="*/ 283 w 744"/>
                <a:gd name="T95" fmla="*/ 638 h 998"/>
                <a:gd name="T96" fmla="*/ 313 w 744"/>
                <a:gd name="T97" fmla="*/ 655 h 998"/>
                <a:gd name="T98" fmla="*/ 372 w 744"/>
                <a:gd name="T99" fmla="*/ 655 h 998"/>
                <a:gd name="T100" fmla="*/ 413 w 744"/>
                <a:gd name="T101" fmla="*/ 673 h 998"/>
                <a:gd name="T102" fmla="*/ 448 w 744"/>
                <a:gd name="T103" fmla="*/ 643 h 998"/>
                <a:gd name="T104" fmla="*/ 490 w 744"/>
                <a:gd name="T105" fmla="*/ 625 h 998"/>
                <a:gd name="T106" fmla="*/ 502 w 744"/>
                <a:gd name="T107" fmla="*/ 579 h 998"/>
                <a:gd name="T108" fmla="*/ 508 w 744"/>
                <a:gd name="T109" fmla="*/ 525 h 998"/>
                <a:gd name="T110" fmla="*/ 538 w 744"/>
                <a:gd name="T111" fmla="*/ 489 h 998"/>
                <a:gd name="T112" fmla="*/ 508 w 744"/>
                <a:gd name="T113" fmla="*/ 455 h 998"/>
                <a:gd name="T114" fmla="*/ 567 w 744"/>
                <a:gd name="T115" fmla="*/ 437 h 998"/>
                <a:gd name="T116" fmla="*/ 549 w 744"/>
                <a:gd name="T117" fmla="*/ 396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4" h="998">
                  <a:moveTo>
                    <a:pt x="508" y="93"/>
                  </a:moveTo>
                  <a:lnTo>
                    <a:pt x="513" y="88"/>
                  </a:lnTo>
                  <a:lnTo>
                    <a:pt x="513" y="93"/>
                  </a:lnTo>
                  <a:lnTo>
                    <a:pt x="520" y="93"/>
                  </a:lnTo>
                  <a:lnTo>
                    <a:pt x="520" y="88"/>
                  </a:lnTo>
                  <a:lnTo>
                    <a:pt x="520" y="82"/>
                  </a:lnTo>
                  <a:lnTo>
                    <a:pt x="526" y="82"/>
                  </a:lnTo>
                  <a:lnTo>
                    <a:pt x="526" y="76"/>
                  </a:lnTo>
                  <a:lnTo>
                    <a:pt x="531" y="76"/>
                  </a:lnTo>
                  <a:lnTo>
                    <a:pt x="531" y="70"/>
                  </a:lnTo>
                  <a:lnTo>
                    <a:pt x="538" y="64"/>
                  </a:lnTo>
                  <a:lnTo>
                    <a:pt x="538" y="59"/>
                  </a:lnTo>
                  <a:lnTo>
                    <a:pt x="538" y="52"/>
                  </a:lnTo>
                  <a:lnTo>
                    <a:pt x="538" y="47"/>
                  </a:lnTo>
                  <a:lnTo>
                    <a:pt x="538" y="41"/>
                  </a:lnTo>
                  <a:lnTo>
                    <a:pt x="543" y="41"/>
                  </a:lnTo>
                  <a:lnTo>
                    <a:pt x="543" y="34"/>
                  </a:lnTo>
                  <a:lnTo>
                    <a:pt x="543" y="29"/>
                  </a:lnTo>
                  <a:lnTo>
                    <a:pt x="538" y="29"/>
                  </a:lnTo>
                  <a:lnTo>
                    <a:pt x="543" y="29"/>
                  </a:lnTo>
                  <a:lnTo>
                    <a:pt x="549" y="29"/>
                  </a:lnTo>
                  <a:lnTo>
                    <a:pt x="549" y="23"/>
                  </a:lnTo>
                  <a:lnTo>
                    <a:pt x="549" y="17"/>
                  </a:lnTo>
                  <a:lnTo>
                    <a:pt x="554" y="17"/>
                  </a:lnTo>
                  <a:lnTo>
                    <a:pt x="561" y="17"/>
                  </a:lnTo>
                  <a:lnTo>
                    <a:pt x="561" y="11"/>
                  </a:lnTo>
                  <a:lnTo>
                    <a:pt x="567" y="11"/>
                  </a:lnTo>
                  <a:lnTo>
                    <a:pt x="567" y="5"/>
                  </a:lnTo>
                  <a:lnTo>
                    <a:pt x="572" y="5"/>
                  </a:lnTo>
                  <a:lnTo>
                    <a:pt x="572" y="0"/>
                  </a:lnTo>
                  <a:lnTo>
                    <a:pt x="572" y="5"/>
                  </a:lnTo>
                  <a:lnTo>
                    <a:pt x="579" y="5"/>
                  </a:lnTo>
                  <a:lnTo>
                    <a:pt x="579" y="11"/>
                  </a:lnTo>
                  <a:lnTo>
                    <a:pt x="579" y="17"/>
                  </a:lnTo>
                  <a:lnTo>
                    <a:pt x="579" y="23"/>
                  </a:lnTo>
                  <a:lnTo>
                    <a:pt x="585" y="29"/>
                  </a:lnTo>
                  <a:lnTo>
                    <a:pt x="585" y="34"/>
                  </a:lnTo>
                  <a:lnTo>
                    <a:pt x="585" y="41"/>
                  </a:lnTo>
                  <a:lnTo>
                    <a:pt x="585" y="47"/>
                  </a:lnTo>
                  <a:lnTo>
                    <a:pt x="585" y="52"/>
                  </a:lnTo>
                  <a:lnTo>
                    <a:pt x="590" y="59"/>
                  </a:lnTo>
                  <a:lnTo>
                    <a:pt x="590" y="70"/>
                  </a:lnTo>
                  <a:lnTo>
                    <a:pt x="590" y="76"/>
                  </a:lnTo>
                  <a:lnTo>
                    <a:pt x="590" y="82"/>
                  </a:lnTo>
                  <a:lnTo>
                    <a:pt x="590" y="88"/>
                  </a:lnTo>
                  <a:lnTo>
                    <a:pt x="596" y="88"/>
                  </a:lnTo>
                  <a:lnTo>
                    <a:pt x="596" y="93"/>
                  </a:lnTo>
                  <a:lnTo>
                    <a:pt x="596" y="100"/>
                  </a:lnTo>
                  <a:lnTo>
                    <a:pt x="596" y="106"/>
                  </a:lnTo>
                  <a:lnTo>
                    <a:pt x="596" y="111"/>
                  </a:lnTo>
                  <a:lnTo>
                    <a:pt x="602" y="124"/>
                  </a:lnTo>
                  <a:lnTo>
                    <a:pt x="602" y="129"/>
                  </a:lnTo>
                  <a:lnTo>
                    <a:pt x="602" y="141"/>
                  </a:lnTo>
                  <a:lnTo>
                    <a:pt x="602" y="147"/>
                  </a:lnTo>
                  <a:lnTo>
                    <a:pt x="602" y="153"/>
                  </a:lnTo>
                  <a:lnTo>
                    <a:pt x="608" y="159"/>
                  </a:lnTo>
                  <a:lnTo>
                    <a:pt x="608" y="165"/>
                  </a:lnTo>
                  <a:lnTo>
                    <a:pt x="608" y="170"/>
                  </a:lnTo>
                  <a:lnTo>
                    <a:pt x="608" y="177"/>
                  </a:lnTo>
                  <a:lnTo>
                    <a:pt x="608" y="183"/>
                  </a:lnTo>
                  <a:lnTo>
                    <a:pt x="608" y="188"/>
                  </a:lnTo>
                  <a:lnTo>
                    <a:pt x="614" y="188"/>
                  </a:lnTo>
                  <a:lnTo>
                    <a:pt x="614" y="194"/>
                  </a:lnTo>
                  <a:lnTo>
                    <a:pt x="614" y="206"/>
                  </a:lnTo>
                  <a:lnTo>
                    <a:pt x="614" y="218"/>
                  </a:lnTo>
                  <a:lnTo>
                    <a:pt x="614" y="224"/>
                  </a:lnTo>
                  <a:lnTo>
                    <a:pt x="620" y="224"/>
                  </a:lnTo>
                  <a:lnTo>
                    <a:pt x="620" y="230"/>
                  </a:lnTo>
                  <a:lnTo>
                    <a:pt x="620" y="236"/>
                  </a:lnTo>
                  <a:lnTo>
                    <a:pt x="620" y="247"/>
                  </a:lnTo>
                  <a:lnTo>
                    <a:pt x="620" y="253"/>
                  </a:lnTo>
                  <a:lnTo>
                    <a:pt x="620" y="260"/>
                  </a:lnTo>
                  <a:lnTo>
                    <a:pt x="626" y="265"/>
                  </a:lnTo>
                  <a:lnTo>
                    <a:pt x="626" y="271"/>
                  </a:lnTo>
                  <a:lnTo>
                    <a:pt x="626" y="283"/>
                  </a:lnTo>
                  <a:lnTo>
                    <a:pt x="626" y="289"/>
                  </a:lnTo>
                  <a:lnTo>
                    <a:pt x="626" y="295"/>
                  </a:lnTo>
                  <a:lnTo>
                    <a:pt x="632" y="306"/>
                  </a:lnTo>
                  <a:lnTo>
                    <a:pt x="632" y="312"/>
                  </a:lnTo>
                  <a:lnTo>
                    <a:pt x="632" y="319"/>
                  </a:lnTo>
                  <a:lnTo>
                    <a:pt x="632" y="324"/>
                  </a:lnTo>
                  <a:lnTo>
                    <a:pt x="632" y="330"/>
                  </a:lnTo>
                  <a:lnTo>
                    <a:pt x="637" y="348"/>
                  </a:lnTo>
                  <a:lnTo>
                    <a:pt x="637" y="354"/>
                  </a:lnTo>
                  <a:lnTo>
                    <a:pt x="637" y="366"/>
                  </a:lnTo>
                  <a:lnTo>
                    <a:pt x="644" y="371"/>
                  </a:lnTo>
                  <a:lnTo>
                    <a:pt x="644" y="378"/>
                  </a:lnTo>
                  <a:lnTo>
                    <a:pt x="644" y="389"/>
                  </a:lnTo>
                  <a:lnTo>
                    <a:pt x="644" y="396"/>
                  </a:lnTo>
                  <a:lnTo>
                    <a:pt x="644" y="401"/>
                  </a:lnTo>
                  <a:lnTo>
                    <a:pt x="649" y="407"/>
                  </a:lnTo>
                  <a:lnTo>
                    <a:pt x="649" y="419"/>
                  </a:lnTo>
                  <a:lnTo>
                    <a:pt x="649" y="425"/>
                  </a:lnTo>
                  <a:lnTo>
                    <a:pt x="649" y="430"/>
                  </a:lnTo>
                  <a:lnTo>
                    <a:pt x="649" y="437"/>
                  </a:lnTo>
                  <a:lnTo>
                    <a:pt x="649" y="442"/>
                  </a:lnTo>
                  <a:lnTo>
                    <a:pt x="655" y="442"/>
                  </a:lnTo>
                  <a:lnTo>
                    <a:pt x="655" y="455"/>
                  </a:lnTo>
                  <a:lnTo>
                    <a:pt x="655" y="460"/>
                  </a:lnTo>
                  <a:lnTo>
                    <a:pt x="655" y="466"/>
                  </a:lnTo>
                  <a:lnTo>
                    <a:pt x="655" y="473"/>
                  </a:lnTo>
                  <a:lnTo>
                    <a:pt x="655" y="478"/>
                  </a:lnTo>
                  <a:lnTo>
                    <a:pt x="662" y="478"/>
                  </a:lnTo>
                  <a:lnTo>
                    <a:pt x="662" y="484"/>
                  </a:lnTo>
                  <a:lnTo>
                    <a:pt x="662" y="489"/>
                  </a:lnTo>
                  <a:lnTo>
                    <a:pt x="662" y="496"/>
                  </a:lnTo>
                  <a:lnTo>
                    <a:pt x="662" y="502"/>
                  </a:lnTo>
                  <a:lnTo>
                    <a:pt x="667" y="514"/>
                  </a:lnTo>
                  <a:lnTo>
                    <a:pt x="667" y="519"/>
                  </a:lnTo>
                  <a:lnTo>
                    <a:pt x="667" y="525"/>
                  </a:lnTo>
                  <a:lnTo>
                    <a:pt x="667" y="532"/>
                  </a:lnTo>
                  <a:lnTo>
                    <a:pt x="667" y="537"/>
                  </a:lnTo>
                  <a:lnTo>
                    <a:pt x="667" y="543"/>
                  </a:lnTo>
                  <a:lnTo>
                    <a:pt x="667" y="548"/>
                  </a:lnTo>
                  <a:lnTo>
                    <a:pt x="673" y="555"/>
                  </a:lnTo>
                  <a:lnTo>
                    <a:pt x="673" y="566"/>
                  </a:lnTo>
                  <a:lnTo>
                    <a:pt x="673" y="579"/>
                  </a:lnTo>
                  <a:lnTo>
                    <a:pt x="678" y="591"/>
                  </a:lnTo>
                  <a:lnTo>
                    <a:pt x="678" y="596"/>
                  </a:lnTo>
                  <a:lnTo>
                    <a:pt x="678" y="608"/>
                  </a:lnTo>
                  <a:lnTo>
                    <a:pt x="678" y="614"/>
                  </a:lnTo>
                  <a:lnTo>
                    <a:pt x="678" y="620"/>
                  </a:lnTo>
                  <a:lnTo>
                    <a:pt x="685" y="625"/>
                  </a:lnTo>
                  <a:lnTo>
                    <a:pt x="685" y="632"/>
                  </a:lnTo>
                  <a:lnTo>
                    <a:pt x="685" y="638"/>
                  </a:lnTo>
                  <a:lnTo>
                    <a:pt x="685" y="643"/>
                  </a:lnTo>
                  <a:lnTo>
                    <a:pt x="685" y="655"/>
                  </a:lnTo>
                  <a:lnTo>
                    <a:pt x="691" y="661"/>
                  </a:lnTo>
                  <a:lnTo>
                    <a:pt x="691" y="673"/>
                  </a:lnTo>
                  <a:lnTo>
                    <a:pt x="691" y="679"/>
                  </a:lnTo>
                  <a:lnTo>
                    <a:pt x="691" y="684"/>
                  </a:lnTo>
                  <a:lnTo>
                    <a:pt x="691" y="691"/>
                  </a:lnTo>
                  <a:lnTo>
                    <a:pt x="696" y="691"/>
                  </a:lnTo>
                  <a:lnTo>
                    <a:pt x="696" y="697"/>
                  </a:lnTo>
                  <a:lnTo>
                    <a:pt x="696" y="702"/>
                  </a:lnTo>
                  <a:lnTo>
                    <a:pt x="696" y="709"/>
                  </a:lnTo>
                  <a:lnTo>
                    <a:pt x="696" y="715"/>
                  </a:lnTo>
                  <a:lnTo>
                    <a:pt x="696" y="720"/>
                  </a:lnTo>
                  <a:lnTo>
                    <a:pt x="696" y="727"/>
                  </a:lnTo>
                  <a:lnTo>
                    <a:pt x="703" y="732"/>
                  </a:lnTo>
                  <a:lnTo>
                    <a:pt x="703" y="738"/>
                  </a:lnTo>
                  <a:lnTo>
                    <a:pt x="703" y="744"/>
                  </a:lnTo>
                  <a:lnTo>
                    <a:pt x="703" y="750"/>
                  </a:lnTo>
                  <a:lnTo>
                    <a:pt x="703" y="756"/>
                  </a:lnTo>
                  <a:lnTo>
                    <a:pt x="708" y="761"/>
                  </a:lnTo>
                  <a:lnTo>
                    <a:pt x="708" y="768"/>
                  </a:lnTo>
                  <a:lnTo>
                    <a:pt x="708" y="774"/>
                  </a:lnTo>
                  <a:lnTo>
                    <a:pt x="708" y="779"/>
                  </a:lnTo>
                  <a:lnTo>
                    <a:pt x="708" y="791"/>
                  </a:lnTo>
                  <a:lnTo>
                    <a:pt x="708" y="797"/>
                  </a:lnTo>
                  <a:lnTo>
                    <a:pt x="714" y="803"/>
                  </a:lnTo>
                  <a:lnTo>
                    <a:pt x="714" y="809"/>
                  </a:lnTo>
                  <a:lnTo>
                    <a:pt x="714" y="820"/>
                  </a:lnTo>
                  <a:lnTo>
                    <a:pt x="714" y="827"/>
                  </a:lnTo>
                  <a:lnTo>
                    <a:pt x="714" y="833"/>
                  </a:lnTo>
                  <a:lnTo>
                    <a:pt x="720" y="838"/>
                  </a:lnTo>
                  <a:lnTo>
                    <a:pt x="720" y="845"/>
                  </a:lnTo>
                  <a:lnTo>
                    <a:pt x="720" y="851"/>
                  </a:lnTo>
                  <a:lnTo>
                    <a:pt x="720" y="856"/>
                  </a:lnTo>
                  <a:lnTo>
                    <a:pt x="720" y="862"/>
                  </a:lnTo>
                  <a:lnTo>
                    <a:pt x="720" y="868"/>
                  </a:lnTo>
                  <a:lnTo>
                    <a:pt x="720" y="874"/>
                  </a:lnTo>
                  <a:lnTo>
                    <a:pt x="726" y="880"/>
                  </a:lnTo>
                  <a:lnTo>
                    <a:pt x="726" y="886"/>
                  </a:lnTo>
                  <a:lnTo>
                    <a:pt x="726" y="892"/>
                  </a:lnTo>
                  <a:lnTo>
                    <a:pt x="726" y="897"/>
                  </a:lnTo>
                  <a:lnTo>
                    <a:pt x="726" y="904"/>
                  </a:lnTo>
                  <a:lnTo>
                    <a:pt x="726" y="910"/>
                  </a:lnTo>
                  <a:lnTo>
                    <a:pt x="732" y="910"/>
                  </a:lnTo>
                  <a:lnTo>
                    <a:pt x="732" y="915"/>
                  </a:lnTo>
                  <a:lnTo>
                    <a:pt x="732" y="921"/>
                  </a:lnTo>
                  <a:lnTo>
                    <a:pt x="732" y="928"/>
                  </a:lnTo>
                  <a:lnTo>
                    <a:pt x="732" y="933"/>
                  </a:lnTo>
                  <a:lnTo>
                    <a:pt x="732" y="939"/>
                  </a:lnTo>
                  <a:lnTo>
                    <a:pt x="737" y="951"/>
                  </a:lnTo>
                  <a:lnTo>
                    <a:pt x="737" y="957"/>
                  </a:lnTo>
                  <a:lnTo>
                    <a:pt x="737" y="969"/>
                  </a:lnTo>
                  <a:lnTo>
                    <a:pt x="737" y="974"/>
                  </a:lnTo>
                  <a:lnTo>
                    <a:pt x="737" y="980"/>
                  </a:lnTo>
                  <a:lnTo>
                    <a:pt x="744" y="987"/>
                  </a:lnTo>
                  <a:lnTo>
                    <a:pt x="737" y="987"/>
                  </a:lnTo>
                  <a:lnTo>
                    <a:pt x="732" y="987"/>
                  </a:lnTo>
                  <a:lnTo>
                    <a:pt x="726" y="987"/>
                  </a:lnTo>
                  <a:lnTo>
                    <a:pt x="720" y="987"/>
                  </a:lnTo>
                  <a:lnTo>
                    <a:pt x="714" y="987"/>
                  </a:lnTo>
                  <a:lnTo>
                    <a:pt x="708" y="987"/>
                  </a:lnTo>
                  <a:lnTo>
                    <a:pt x="703" y="987"/>
                  </a:lnTo>
                  <a:lnTo>
                    <a:pt x="696" y="987"/>
                  </a:lnTo>
                  <a:lnTo>
                    <a:pt x="685" y="987"/>
                  </a:lnTo>
                  <a:lnTo>
                    <a:pt x="678" y="987"/>
                  </a:lnTo>
                  <a:lnTo>
                    <a:pt x="673" y="987"/>
                  </a:lnTo>
                  <a:lnTo>
                    <a:pt x="667" y="987"/>
                  </a:lnTo>
                  <a:lnTo>
                    <a:pt x="662" y="987"/>
                  </a:lnTo>
                  <a:lnTo>
                    <a:pt x="655" y="987"/>
                  </a:lnTo>
                  <a:lnTo>
                    <a:pt x="649" y="987"/>
                  </a:lnTo>
                  <a:lnTo>
                    <a:pt x="644" y="987"/>
                  </a:lnTo>
                  <a:lnTo>
                    <a:pt x="637" y="987"/>
                  </a:lnTo>
                  <a:lnTo>
                    <a:pt x="632" y="987"/>
                  </a:lnTo>
                  <a:lnTo>
                    <a:pt x="620" y="987"/>
                  </a:lnTo>
                  <a:lnTo>
                    <a:pt x="614" y="987"/>
                  </a:lnTo>
                  <a:lnTo>
                    <a:pt x="608" y="987"/>
                  </a:lnTo>
                  <a:lnTo>
                    <a:pt x="602" y="987"/>
                  </a:lnTo>
                  <a:lnTo>
                    <a:pt x="596" y="987"/>
                  </a:lnTo>
                  <a:lnTo>
                    <a:pt x="590" y="987"/>
                  </a:lnTo>
                  <a:lnTo>
                    <a:pt x="585" y="987"/>
                  </a:lnTo>
                  <a:lnTo>
                    <a:pt x="579" y="987"/>
                  </a:lnTo>
                  <a:lnTo>
                    <a:pt x="572" y="987"/>
                  </a:lnTo>
                  <a:lnTo>
                    <a:pt x="567" y="987"/>
                  </a:lnTo>
                  <a:lnTo>
                    <a:pt x="561" y="987"/>
                  </a:lnTo>
                  <a:lnTo>
                    <a:pt x="554" y="987"/>
                  </a:lnTo>
                  <a:lnTo>
                    <a:pt x="549" y="987"/>
                  </a:lnTo>
                  <a:lnTo>
                    <a:pt x="543" y="987"/>
                  </a:lnTo>
                  <a:lnTo>
                    <a:pt x="538" y="987"/>
                  </a:lnTo>
                  <a:lnTo>
                    <a:pt x="531" y="987"/>
                  </a:lnTo>
                  <a:lnTo>
                    <a:pt x="526" y="987"/>
                  </a:lnTo>
                  <a:lnTo>
                    <a:pt x="520" y="987"/>
                  </a:lnTo>
                  <a:lnTo>
                    <a:pt x="513" y="987"/>
                  </a:lnTo>
                  <a:lnTo>
                    <a:pt x="508" y="987"/>
                  </a:lnTo>
                  <a:lnTo>
                    <a:pt x="502" y="987"/>
                  </a:lnTo>
                  <a:lnTo>
                    <a:pt x="495" y="987"/>
                  </a:lnTo>
                  <a:lnTo>
                    <a:pt x="490" y="987"/>
                  </a:lnTo>
                  <a:lnTo>
                    <a:pt x="484" y="987"/>
                  </a:lnTo>
                  <a:lnTo>
                    <a:pt x="479" y="987"/>
                  </a:lnTo>
                  <a:lnTo>
                    <a:pt x="472" y="987"/>
                  </a:lnTo>
                  <a:lnTo>
                    <a:pt x="466" y="987"/>
                  </a:lnTo>
                  <a:lnTo>
                    <a:pt x="461" y="987"/>
                  </a:lnTo>
                  <a:lnTo>
                    <a:pt x="454" y="987"/>
                  </a:lnTo>
                  <a:lnTo>
                    <a:pt x="448" y="987"/>
                  </a:lnTo>
                  <a:lnTo>
                    <a:pt x="443" y="987"/>
                  </a:lnTo>
                  <a:lnTo>
                    <a:pt x="437" y="987"/>
                  </a:lnTo>
                  <a:lnTo>
                    <a:pt x="437" y="992"/>
                  </a:lnTo>
                  <a:lnTo>
                    <a:pt x="431" y="992"/>
                  </a:lnTo>
                  <a:lnTo>
                    <a:pt x="425" y="992"/>
                  </a:lnTo>
                  <a:lnTo>
                    <a:pt x="420" y="992"/>
                  </a:lnTo>
                  <a:lnTo>
                    <a:pt x="413" y="992"/>
                  </a:lnTo>
                  <a:lnTo>
                    <a:pt x="407" y="992"/>
                  </a:lnTo>
                  <a:lnTo>
                    <a:pt x="402" y="992"/>
                  </a:lnTo>
                  <a:lnTo>
                    <a:pt x="396" y="992"/>
                  </a:lnTo>
                  <a:lnTo>
                    <a:pt x="389" y="992"/>
                  </a:lnTo>
                  <a:lnTo>
                    <a:pt x="384" y="992"/>
                  </a:lnTo>
                  <a:lnTo>
                    <a:pt x="378" y="992"/>
                  </a:lnTo>
                  <a:lnTo>
                    <a:pt x="372" y="992"/>
                  </a:lnTo>
                  <a:lnTo>
                    <a:pt x="366" y="992"/>
                  </a:lnTo>
                  <a:lnTo>
                    <a:pt x="360" y="992"/>
                  </a:lnTo>
                  <a:lnTo>
                    <a:pt x="355" y="992"/>
                  </a:lnTo>
                  <a:lnTo>
                    <a:pt x="348" y="992"/>
                  </a:lnTo>
                  <a:lnTo>
                    <a:pt x="343" y="992"/>
                  </a:lnTo>
                  <a:lnTo>
                    <a:pt x="337" y="992"/>
                  </a:lnTo>
                  <a:lnTo>
                    <a:pt x="330" y="992"/>
                  </a:lnTo>
                  <a:lnTo>
                    <a:pt x="325" y="992"/>
                  </a:lnTo>
                  <a:lnTo>
                    <a:pt x="319" y="987"/>
                  </a:lnTo>
                  <a:lnTo>
                    <a:pt x="313" y="987"/>
                  </a:lnTo>
                  <a:lnTo>
                    <a:pt x="307" y="992"/>
                  </a:lnTo>
                  <a:lnTo>
                    <a:pt x="307" y="998"/>
                  </a:lnTo>
                  <a:lnTo>
                    <a:pt x="301" y="998"/>
                  </a:lnTo>
                  <a:lnTo>
                    <a:pt x="296" y="998"/>
                  </a:lnTo>
                  <a:lnTo>
                    <a:pt x="289" y="998"/>
                  </a:lnTo>
                  <a:lnTo>
                    <a:pt x="289" y="992"/>
                  </a:lnTo>
                  <a:lnTo>
                    <a:pt x="278" y="992"/>
                  </a:lnTo>
                  <a:lnTo>
                    <a:pt x="272" y="992"/>
                  </a:lnTo>
                  <a:lnTo>
                    <a:pt x="266" y="992"/>
                  </a:lnTo>
                  <a:lnTo>
                    <a:pt x="260" y="992"/>
                  </a:lnTo>
                  <a:lnTo>
                    <a:pt x="254" y="992"/>
                  </a:lnTo>
                  <a:lnTo>
                    <a:pt x="248" y="992"/>
                  </a:lnTo>
                  <a:lnTo>
                    <a:pt x="242" y="992"/>
                  </a:lnTo>
                  <a:lnTo>
                    <a:pt x="237" y="992"/>
                  </a:lnTo>
                  <a:lnTo>
                    <a:pt x="231" y="992"/>
                  </a:lnTo>
                  <a:lnTo>
                    <a:pt x="224" y="992"/>
                  </a:lnTo>
                  <a:lnTo>
                    <a:pt x="219" y="992"/>
                  </a:lnTo>
                  <a:lnTo>
                    <a:pt x="213" y="992"/>
                  </a:lnTo>
                  <a:lnTo>
                    <a:pt x="206" y="992"/>
                  </a:lnTo>
                  <a:lnTo>
                    <a:pt x="201" y="992"/>
                  </a:lnTo>
                  <a:lnTo>
                    <a:pt x="195" y="992"/>
                  </a:lnTo>
                  <a:lnTo>
                    <a:pt x="190" y="992"/>
                  </a:lnTo>
                  <a:lnTo>
                    <a:pt x="183" y="992"/>
                  </a:lnTo>
                  <a:lnTo>
                    <a:pt x="177" y="992"/>
                  </a:lnTo>
                  <a:lnTo>
                    <a:pt x="172" y="992"/>
                  </a:lnTo>
                  <a:lnTo>
                    <a:pt x="165" y="992"/>
                  </a:lnTo>
                  <a:lnTo>
                    <a:pt x="160" y="992"/>
                  </a:lnTo>
                  <a:lnTo>
                    <a:pt x="154" y="992"/>
                  </a:lnTo>
                  <a:lnTo>
                    <a:pt x="148" y="992"/>
                  </a:lnTo>
                  <a:lnTo>
                    <a:pt x="142" y="992"/>
                  </a:lnTo>
                  <a:lnTo>
                    <a:pt x="136" y="992"/>
                  </a:lnTo>
                  <a:lnTo>
                    <a:pt x="131" y="992"/>
                  </a:lnTo>
                  <a:lnTo>
                    <a:pt x="124" y="992"/>
                  </a:lnTo>
                  <a:lnTo>
                    <a:pt x="118" y="992"/>
                  </a:lnTo>
                  <a:lnTo>
                    <a:pt x="113" y="992"/>
                  </a:lnTo>
                  <a:lnTo>
                    <a:pt x="107" y="992"/>
                  </a:lnTo>
                  <a:lnTo>
                    <a:pt x="100" y="992"/>
                  </a:lnTo>
                  <a:lnTo>
                    <a:pt x="95" y="992"/>
                  </a:lnTo>
                  <a:lnTo>
                    <a:pt x="89" y="992"/>
                  </a:lnTo>
                  <a:lnTo>
                    <a:pt x="83" y="992"/>
                  </a:lnTo>
                  <a:lnTo>
                    <a:pt x="77" y="992"/>
                  </a:lnTo>
                  <a:lnTo>
                    <a:pt x="71" y="992"/>
                  </a:lnTo>
                  <a:lnTo>
                    <a:pt x="66" y="992"/>
                  </a:lnTo>
                  <a:lnTo>
                    <a:pt x="59" y="992"/>
                  </a:lnTo>
                  <a:lnTo>
                    <a:pt x="54" y="992"/>
                  </a:lnTo>
                  <a:lnTo>
                    <a:pt x="48" y="992"/>
                  </a:lnTo>
                  <a:lnTo>
                    <a:pt x="41" y="992"/>
                  </a:lnTo>
                  <a:lnTo>
                    <a:pt x="36" y="992"/>
                  </a:lnTo>
                  <a:lnTo>
                    <a:pt x="30" y="992"/>
                  </a:lnTo>
                  <a:lnTo>
                    <a:pt x="25" y="992"/>
                  </a:lnTo>
                  <a:lnTo>
                    <a:pt x="18" y="992"/>
                  </a:lnTo>
                  <a:lnTo>
                    <a:pt x="12" y="992"/>
                  </a:lnTo>
                  <a:lnTo>
                    <a:pt x="7" y="992"/>
                  </a:lnTo>
                  <a:lnTo>
                    <a:pt x="7" y="987"/>
                  </a:lnTo>
                  <a:lnTo>
                    <a:pt x="12" y="987"/>
                  </a:lnTo>
                  <a:lnTo>
                    <a:pt x="12" y="980"/>
                  </a:lnTo>
                  <a:lnTo>
                    <a:pt x="18" y="980"/>
                  </a:lnTo>
                  <a:lnTo>
                    <a:pt x="25" y="980"/>
                  </a:lnTo>
                  <a:lnTo>
                    <a:pt x="25" y="974"/>
                  </a:lnTo>
                  <a:lnTo>
                    <a:pt x="25" y="969"/>
                  </a:lnTo>
                  <a:lnTo>
                    <a:pt x="18" y="969"/>
                  </a:lnTo>
                  <a:lnTo>
                    <a:pt x="18" y="963"/>
                  </a:lnTo>
                  <a:lnTo>
                    <a:pt x="12" y="963"/>
                  </a:lnTo>
                  <a:lnTo>
                    <a:pt x="12" y="957"/>
                  </a:lnTo>
                  <a:lnTo>
                    <a:pt x="12" y="951"/>
                  </a:lnTo>
                  <a:lnTo>
                    <a:pt x="7" y="951"/>
                  </a:lnTo>
                  <a:lnTo>
                    <a:pt x="7" y="945"/>
                  </a:lnTo>
                  <a:lnTo>
                    <a:pt x="0" y="945"/>
                  </a:lnTo>
                  <a:lnTo>
                    <a:pt x="0" y="939"/>
                  </a:lnTo>
                  <a:lnTo>
                    <a:pt x="0" y="933"/>
                  </a:lnTo>
                  <a:lnTo>
                    <a:pt x="0" y="928"/>
                  </a:lnTo>
                  <a:lnTo>
                    <a:pt x="7" y="928"/>
                  </a:lnTo>
                  <a:lnTo>
                    <a:pt x="7" y="921"/>
                  </a:lnTo>
                  <a:lnTo>
                    <a:pt x="12" y="921"/>
                  </a:lnTo>
                  <a:lnTo>
                    <a:pt x="12" y="928"/>
                  </a:lnTo>
                  <a:lnTo>
                    <a:pt x="18" y="928"/>
                  </a:lnTo>
                  <a:lnTo>
                    <a:pt x="25" y="928"/>
                  </a:lnTo>
                  <a:lnTo>
                    <a:pt x="25" y="921"/>
                  </a:lnTo>
                  <a:lnTo>
                    <a:pt x="25" y="915"/>
                  </a:lnTo>
                  <a:lnTo>
                    <a:pt x="25" y="910"/>
                  </a:lnTo>
                  <a:lnTo>
                    <a:pt x="18" y="910"/>
                  </a:lnTo>
                  <a:lnTo>
                    <a:pt x="18" y="904"/>
                  </a:lnTo>
                  <a:lnTo>
                    <a:pt x="25" y="904"/>
                  </a:lnTo>
                  <a:lnTo>
                    <a:pt x="25" y="897"/>
                  </a:lnTo>
                  <a:lnTo>
                    <a:pt x="25" y="892"/>
                  </a:lnTo>
                  <a:lnTo>
                    <a:pt x="30" y="892"/>
                  </a:lnTo>
                  <a:lnTo>
                    <a:pt x="36" y="892"/>
                  </a:lnTo>
                  <a:lnTo>
                    <a:pt x="36" y="897"/>
                  </a:lnTo>
                  <a:lnTo>
                    <a:pt x="36" y="892"/>
                  </a:lnTo>
                  <a:lnTo>
                    <a:pt x="41" y="892"/>
                  </a:lnTo>
                  <a:lnTo>
                    <a:pt x="41" y="886"/>
                  </a:lnTo>
                  <a:lnTo>
                    <a:pt x="48" y="880"/>
                  </a:lnTo>
                  <a:lnTo>
                    <a:pt x="41" y="880"/>
                  </a:lnTo>
                  <a:lnTo>
                    <a:pt x="41" y="874"/>
                  </a:lnTo>
                  <a:lnTo>
                    <a:pt x="41" y="868"/>
                  </a:lnTo>
                  <a:lnTo>
                    <a:pt x="48" y="868"/>
                  </a:lnTo>
                  <a:lnTo>
                    <a:pt x="48" y="874"/>
                  </a:lnTo>
                  <a:lnTo>
                    <a:pt x="54" y="874"/>
                  </a:lnTo>
                  <a:lnTo>
                    <a:pt x="59" y="874"/>
                  </a:lnTo>
                  <a:lnTo>
                    <a:pt x="66" y="868"/>
                  </a:lnTo>
                  <a:lnTo>
                    <a:pt x="71" y="868"/>
                  </a:lnTo>
                  <a:lnTo>
                    <a:pt x="71" y="862"/>
                  </a:lnTo>
                  <a:lnTo>
                    <a:pt x="77" y="862"/>
                  </a:lnTo>
                  <a:lnTo>
                    <a:pt x="83" y="862"/>
                  </a:lnTo>
                  <a:lnTo>
                    <a:pt x="83" y="856"/>
                  </a:lnTo>
                  <a:lnTo>
                    <a:pt x="83" y="851"/>
                  </a:lnTo>
                  <a:lnTo>
                    <a:pt x="83" y="845"/>
                  </a:lnTo>
                  <a:lnTo>
                    <a:pt x="77" y="845"/>
                  </a:lnTo>
                  <a:lnTo>
                    <a:pt x="77" y="838"/>
                  </a:lnTo>
                  <a:lnTo>
                    <a:pt x="77" y="833"/>
                  </a:lnTo>
                  <a:lnTo>
                    <a:pt x="83" y="833"/>
                  </a:lnTo>
                  <a:lnTo>
                    <a:pt x="77" y="833"/>
                  </a:lnTo>
                  <a:lnTo>
                    <a:pt x="77" y="827"/>
                  </a:lnTo>
                  <a:lnTo>
                    <a:pt x="77" y="820"/>
                  </a:lnTo>
                  <a:lnTo>
                    <a:pt x="83" y="820"/>
                  </a:lnTo>
                  <a:lnTo>
                    <a:pt x="89" y="820"/>
                  </a:lnTo>
                  <a:lnTo>
                    <a:pt x="95" y="820"/>
                  </a:lnTo>
                  <a:lnTo>
                    <a:pt x="95" y="815"/>
                  </a:lnTo>
                  <a:lnTo>
                    <a:pt x="89" y="809"/>
                  </a:lnTo>
                  <a:lnTo>
                    <a:pt x="89" y="803"/>
                  </a:lnTo>
                  <a:lnTo>
                    <a:pt x="83" y="803"/>
                  </a:lnTo>
                  <a:lnTo>
                    <a:pt x="83" y="797"/>
                  </a:lnTo>
                  <a:lnTo>
                    <a:pt x="77" y="797"/>
                  </a:lnTo>
                  <a:lnTo>
                    <a:pt x="71" y="797"/>
                  </a:lnTo>
                  <a:lnTo>
                    <a:pt x="71" y="791"/>
                  </a:lnTo>
                  <a:lnTo>
                    <a:pt x="71" y="786"/>
                  </a:lnTo>
                  <a:lnTo>
                    <a:pt x="77" y="786"/>
                  </a:lnTo>
                  <a:lnTo>
                    <a:pt x="77" y="779"/>
                  </a:lnTo>
                  <a:lnTo>
                    <a:pt x="83" y="779"/>
                  </a:lnTo>
                  <a:lnTo>
                    <a:pt x="89" y="779"/>
                  </a:lnTo>
                  <a:lnTo>
                    <a:pt x="89" y="774"/>
                  </a:lnTo>
                  <a:lnTo>
                    <a:pt x="95" y="774"/>
                  </a:lnTo>
                  <a:lnTo>
                    <a:pt x="95" y="768"/>
                  </a:lnTo>
                  <a:lnTo>
                    <a:pt x="100" y="768"/>
                  </a:lnTo>
                  <a:lnTo>
                    <a:pt x="100" y="761"/>
                  </a:lnTo>
                  <a:lnTo>
                    <a:pt x="100" y="756"/>
                  </a:lnTo>
                  <a:lnTo>
                    <a:pt x="107" y="756"/>
                  </a:lnTo>
                  <a:lnTo>
                    <a:pt x="107" y="750"/>
                  </a:lnTo>
                  <a:lnTo>
                    <a:pt x="113" y="750"/>
                  </a:lnTo>
                  <a:lnTo>
                    <a:pt x="113" y="744"/>
                  </a:lnTo>
                  <a:lnTo>
                    <a:pt x="118" y="744"/>
                  </a:lnTo>
                  <a:lnTo>
                    <a:pt x="118" y="738"/>
                  </a:lnTo>
                  <a:lnTo>
                    <a:pt x="118" y="732"/>
                  </a:lnTo>
                  <a:lnTo>
                    <a:pt x="118" y="727"/>
                  </a:lnTo>
                  <a:lnTo>
                    <a:pt x="124" y="727"/>
                  </a:lnTo>
                  <a:lnTo>
                    <a:pt x="124" y="720"/>
                  </a:lnTo>
                  <a:lnTo>
                    <a:pt x="124" y="715"/>
                  </a:lnTo>
                  <a:lnTo>
                    <a:pt x="124" y="709"/>
                  </a:lnTo>
                  <a:lnTo>
                    <a:pt x="131" y="709"/>
                  </a:lnTo>
                  <a:lnTo>
                    <a:pt x="131" y="702"/>
                  </a:lnTo>
                  <a:lnTo>
                    <a:pt x="136" y="702"/>
                  </a:lnTo>
                  <a:lnTo>
                    <a:pt x="142" y="709"/>
                  </a:lnTo>
                  <a:lnTo>
                    <a:pt x="136" y="715"/>
                  </a:lnTo>
                  <a:lnTo>
                    <a:pt x="136" y="720"/>
                  </a:lnTo>
                  <a:lnTo>
                    <a:pt x="142" y="720"/>
                  </a:lnTo>
                  <a:lnTo>
                    <a:pt x="148" y="720"/>
                  </a:lnTo>
                  <a:lnTo>
                    <a:pt x="154" y="720"/>
                  </a:lnTo>
                  <a:lnTo>
                    <a:pt x="160" y="715"/>
                  </a:lnTo>
                  <a:lnTo>
                    <a:pt x="160" y="709"/>
                  </a:lnTo>
                  <a:lnTo>
                    <a:pt x="160" y="702"/>
                  </a:lnTo>
                  <a:lnTo>
                    <a:pt x="160" y="697"/>
                  </a:lnTo>
                  <a:lnTo>
                    <a:pt x="165" y="697"/>
                  </a:lnTo>
                  <a:lnTo>
                    <a:pt x="165" y="691"/>
                  </a:lnTo>
                  <a:lnTo>
                    <a:pt x="172" y="691"/>
                  </a:lnTo>
                  <a:lnTo>
                    <a:pt x="177" y="691"/>
                  </a:lnTo>
                  <a:lnTo>
                    <a:pt x="177" y="684"/>
                  </a:lnTo>
                  <a:lnTo>
                    <a:pt x="183" y="684"/>
                  </a:lnTo>
                  <a:lnTo>
                    <a:pt x="183" y="679"/>
                  </a:lnTo>
                  <a:lnTo>
                    <a:pt x="177" y="679"/>
                  </a:lnTo>
                  <a:lnTo>
                    <a:pt x="177" y="673"/>
                  </a:lnTo>
                  <a:lnTo>
                    <a:pt x="172" y="673"/>
                  </a:lnTo>
                  <a:lnTo>
                    <a:pt x="172" y="667"/>
                  </a:lnTo>
                  <a:lnTo>
                    <a:pt x="172" y="661"/>
                  </a:lnTo>
                  <a:lnTo>
                    <a:pt x="165" y="661"/>
                  </a:lnTo>
                  <a:lnTo>
                    <a:pt x="165" y="655"/>
                  </a:lnTo>
                  <a:lnTo>
                    <a:pt x="165" y="650"/>
                  </a:lnTo>
                  <a:lnTo>
                    <a:pt x="172" y="650"/>
                  </a:lnTo>
                  <a:lnTo>
                    <a:pt x="177" y="650"/>
                  </a:lnTo>
                  <a:lnTo>
                    <a:pt x="183" y="650"/>
                  </a:lnTo>
                  <a:lnTo>
                    <a:pt x="183" y="643"/>
                  </a:lnTo>
                  <a:lnTo>
                    <a:pt x="177" y="643"/>
                  </a:lnTo>
                  <a:lnTo>
                    <a:pt x="177" y="638"/>
                  </a:lnTo>
                  <a:lnTo>
                    <a:pt x="183" y="638"/>
                  </a:lnTo>
                  <a:lnTo>
                    <a:pt x="190" y="638"/>
                  </a:lnTo>
                  <a:lnTo>
                    <a:pt x="190" y="632"/>
                  </a:lnTo>
                  <a:lnTo>
                    <a:pt x="195" y="632"/>
                  </a:lnTo>
                  <a:lnTo>
                    <a:pt x="195" y="625"/>
                  </a:lnTo>
                  <a:lnTo>
                    <a:pt x="195" y="620"/>
                  </a:lnTo>
                  <a:lnTo>
                    <a:pt x="195" y="614"/>
                  </a:lnTo>
                  <a:lnTo>
                    <a:pt x="195" y="608"/>
                  </a:lnTo>
                  <a:lnTo>
                    <a:pt x="195" y="602"/>
                  </a:lnTo>
                  <a:lnTo>
                    <a:pt x="190" y="602"/>
                  </a:lnTo>
                  <a:lnTo>
                    <a:pt x="190" y="596"/>
                  </a:lnTo>
                  <a:lnTo>
                    <a:pt x="183" y="596"/>
                  </a:lnTo>
                  <a:lnTo>
                    <a:pt x="177" y="596"/>
                  </a:lnTo>
                  <a:lnTo>
                    <a:pt x="177" y="591"/>
                  </a:lnTo>
                  <a:lnTo>
                    <a:pt x="172" y="591"/>
                  </a:lnTo>
                  <a:lnTo>
                    <a:pt x="172" y="584"/>
                  </a:lnTo>
                  <a:lnTo>
                    <a:pt x="172" y="579"/>
                  </a:lnTo>
                  <a:lnTo>
                    <a:pt x="177" y="579"/>
                  </a:lnTo>
                  <a:lnTo>
                    <a:pt x="183" y="579"/>
                  </a:lnTo>
                  <a:lnTo>
                    <a:pt x="190" y="579"/>
                  </a:lnTo>
                  <a:lnTo>
                    <a:pt x="195" y="584"/>
                  </a:lnTo>
                  <a:lnTo>
                    <a:pt x="195" y="591"/>
                  </a:lnTo>
                  <a:lnTo>
                    <a:pt x="195" y="596"/>
                  </a:lnTo>
                  <a:lnTo>
                    <a:pt x="201" y="596"/>
                  </a:lnTo>
                  <a:lnTo>
                    <a:pt x="206" y="596"/>
                  </a:lnTo>
                  <a:lnTo>
                    <a:pt x="206" y="591"/>
                  </a:lnTo>
                  <a:lnTo>
                    <a:pt x="219" y="591"/>
                  </a:lnTo>
                  <a:lnTo>
                    <a:pt x="224" y="591"/>
                  </a:lnTo>
                  <a:lnTo>
                    <a:pt x="231" y="591"/>
                  </a:lnTo>
                  <a:lnTo>
                    <a:pt x="237" y="591"/>
                  </a:lnTo>
                  <a:lnTo>
                    <a:pt x="242" y="591"/>
                  </a:lnTo>
                  <a:lnTo>
                    <a:pt x="248" y="591"/>
                  </a:lnTo>
                  <a:lnTo>
                    <a:pt x="254" y="591"/>
                  </a:lnTo>
                  <a:lnTo>
                    <a:pt x="260" y="591"/>
                  </a:lnTo>
                  <a:lnTo>
                    <a:pt x="260" y="596"/>
                  </a:lnTo>
                  <a:lnTo>
                    <a:pt x="266" y="596"/>
                  </a:lnTo>
                  <a:lnTo>
                    <a:pt x="266" y="602"/>
                  </a:lnTo>
                  <a:lnTo>
                    <a:pt x="272" y="602"/>
                  </a:lnTo>
                  <a:lnTo>
                    <a:pt x="272" y="608"/>
                  </a:lnTo>
                  <a:lnTo>
                    <a:pt x="278" y="608"/>
                  </a:lnTo>
                  <a:lnTo>
                    <a:pt x="278" y="614"/>
                  </a:lnTo>
                  <a:lnTo>
                    <a:pt x="278" y="620"/>
                  </a:lnTo>
                  <a:lnTo>
                    <a:pt x="278" y="625"/>
                  </a:lnTo>
                  <a:lnTo>
                    <a:pt x="278" y="632"/>
                  </a:lnTo>
                  <a:lnTo>
                    <a:pt x="283" y="632"/>
                  </a:lnTo>
                  <a:lnTo>
                    <a:pt x="283" y="638"/>
                  </a:lnTo>
                  <a:lnTo>
                    <a:pt x="278" y="638"/>
                  </a:lnTo>
                  <a:lnTo>
                    <a:pt x="278" y="643"/>
                  </a:lnTo>
                  <a:lnTo>
                    <a:pt x="283" y="643"/>
                  </a:lnTo>
                  <a:lnTo>
                    <a:pt x="289" y="643"/>
                  </a:lnTo>
                  <a:lnTo>
                    <a:pt x="296" y="643"/>
                  </a:lnTo>
                  <a:lnTo>
                    <a:pt x="296" y="650"/>
                  </a:lnTo>
                  <a:lnTo>
                    <a:pt x="296" y="655"/>
                  </a:lnTo>
                  <a:lnTo>
                    <a:pt x="301" y="655"/>
                  </a:lnTo>
                  <a:lnTo>
                    <a:pt x="307" y="655"/>
                  </a:lnTo>
                  <a:lnTo>
                    <a:pt x="313" y="655"/>
                  </a:lnTo>
                  <a:lnTo>
                    <a:pt x="319" y="655"/>
                  </a:lnTo>
                  <a:lnTo>
                    <a:pt x="325" y="655"/>
                  </a:lnTo>
                  <a:lnTo>
                    <a:pt x="330" y="655"/>
                  </a:lnTo>
                  <a:lnTo>
                    <a:pt x="337" y="655"/>
                  </a:lnTo>
                  <a:lnTo>
                    <a:pt x="343" y="655"/>
                  </a:lnTo>
                  <a:lnTo>
                    <a:pt x="348" y="655"/>
                  </a:lnTo>
                  <a:lnTo>
                    <a:pt x="355" y="655"/>
                  </a:lnTo>
                  <a:lnTo>
                    <a:pt x="360" y="655"/>
                  </a:lnTo>
                  <a:lnTo>
                    <a:pt x="366" y="655"/>
                  </a:lnTo>
                  <a:lnTo>
                    <a:pt x="372" y="655"/>
                  </a:lnTo>
                  <a:lnTo>
                    <a:pt x="378" y="655"/>
                  </a:lnTo>
                  <a:lnTo>
                    <a:pt x="384" y="655"/>
                  </a:lnTo>
                  <a:lnTo>
                    <a:pt x="389" y="655"/>
                  </a:lnTo>
                  <a:lnTo>
                    <a:pt x="396" y="655"/>
                  </a:lnTo>
                  <a:lnTo>
                    <a:pt x="402" y="655"/>
                  </a:lnTo>
                  <a:lnTo>
                    <a:pt x="407" y="655"/>
                  </a:lnTo>
                  <a:lnTo>
                    <a:pt x="413" y="655"/>
                  </a:lnTo>
                  <a:lnTo>
                    <a:pt x="413" y="661"/>
                  </a:lnTo>
                  <a:lnTo>
                    <a:pt x="413" y="667"/>
                  </a:lnTo>
                  <a:lnTo>
                    <a:pt x="413" y="673"/>
                  </a:lnTo>
                  <a:lnTo>
                    <a:pt x="420" y="673"/>
                  </a:lnTo>
                  <a:lnTo>
                    <a:pt x="425" y="673"/>
                  </a:lnTo>
                  <a:lnTo>
                    <a:pt x="437" y="673"/>
                  </a:lnTo>
                  <a:lnTo>
                    <a:pt x="443" y="673"/>
                  </a:lnTo>
                  <a:lnTo>
                    <a:pt x="443" y="667"/>
                  </a:lnTo>
                  <a:lnTo>
                    <a:pt x="443" y="661"/>
                  </a:lnTo>
                  <a:lnTo>
                    <a:pt x="443" y="655"/>
                  </a:lnTo>
                  <a:lnTo>
                    <a:pt x="443" y="650"/>
                  </a:lnTo>
                  <a:lnTo>
                    <a:pt x="443" y="643"/>
                  </a:lnTo>
                  <a:lnTo>
                    <a:pt x="448" y="643"/>
                  </a:lnTo>
                  <a:lnTo>
                    <a:pt x="454" y="643"/>
                  </a:lnTo>
                  <a:lnTo>
                    <a:pt x="454" y="638"/>
                  </a:lnTo>
                  <a:lnTo>
                    <a:pt x="461" y="638"/>
                  </a:lnTo>
                  <a:lnTo>
                    <a:pt x="466" y="638"/>
                  </a:lnTo>
                  <a:lnTo>
                    <a:pt x="472" y="638"/>
                  </a:lnTo>
                  <a:lnTo>
                    <a:pt x="472" y="632"/>
                  </a:lnTo>
                  <a:lnTo>
                    <a:pt x="472" y="625"/>
                  </a:lnTo>
                  <a:lnTo>
                    <a:pt x="479" y="625"/>
                  </a:lnTo>
                  <a:lnTo>
                    <a:pt x="484" y="625"/>
                  </a:lnTo>
                  <a:lnTo>
                    <a:pt x="490" y="625"/>
                  </a:lnTo>
                  <a:lnTo>
                    <a:pt x="495" y="625"/>
                  </a:lnTo>
                  <a:lnTo>
                    <a:pt x="495" y="620"/>
                  </a:lnTo>
                  <a:lnTo>
                    <a:pt x="495" y="614"/>
                  </a:lnTo>
                  <a:lnTo>
                    <a:pt x="502" y="614"/>
                  </a:lnTo>
                  <a:lnTo>
                    <a:pt x="502" y="608"/>
                  </a:lnTo>
                  <a:lnTo>
                    <a:pt x="502" y="602"/>
                  </a:lnTo>
                  <a:lnTo>
                    <a:pt x="502" y="596"/>
                  </a:lnTo>
                  <a:lnTo>
                    <a:pt x="502" y="591"/>
                  </a:lnTo>
                  <a:lnTo>
                    <a:pt x="502" y="584"/>
                  </a:lnTo>
                  <a:lnTo>
                    <a:pt x="502" y="579"/>
                  </a:lnTo>
                  <a:lnTo>
                    <a:pt x="502" y="573"/>
                  </a:lnTo>
                  <a:lnTo>
                    <a:pt x="502" y="566"/>
                  </a:lnTo>
                  <a:lnTo>
                    <a:pt x="502" y="561"/>
                  </a:lnTo>
                  <a:lnTo>
                    <a:pt x="502" y="555"/>
                  </a:lnTo>
                  <a:lnTo>
                    <a:pt x="502" y="548"/>
                  </a:lnTo>
                  <a:lnTo>
                    <a:pt x="502" y="543"/>
                  </a:lnTo>
                  <a:lnTo>
                    <a:pt x="502" y="537"/>
                  </a:lnTo>
                  <a:lnTo>
                    <a:pt x="502" y="532"/>
                  </a:lnTo>
                  <a:lnTo>
                    <a:pt x="502" y="525"/>
                  </a:lnTo>
                  <a:lnTo>
                    <a:pt x="508" y="525"/>
                  </a:lnTo>
                  <a:lnTo>
                    <a:pt x="513" y="525"/>
                  </a:lnTo>
                  <a:lnTo>
                    <a:pt x="513" y="519"/>
                  </a:lnTo>
                  <a:lnTo>
                    <a:pt x="513" y="514"/>
                  </a:lnTo>
                  <a:lnTo>
                    <a:pt x="526" y="514"/>
                  </a:lnTo>
                  <a:lnTo>
                    <a:pt x="526" y="502"/>
                  </a:lnTo>
                  <a:lnTo>
                    <a:pt x="526" y="507"/>
                  </a:lnTo>
                  <a:lnTo>
                    <a:pt x="538" y="507"/>
                  </a:lnTo>
                  <a:lnTo>
                    <a:pt x="538" y="502"/>
                  </a:lnTo>
                  <a:lnTo>
                    <a:pt x="538" y="496"/>
                  </a:lnTo>
                  <a:lnTo>
                    <a:pt x="538" y="489"/>
                  </a:lnTo>
                  <a:lnTo>
                    <a:pt x="538" y="484"/>
                  </a:lnTo>
                  <a:lnTo>
                    <a:pt x="538" y="478"/>
                  </a:lnTo>
                  <a:lnTo>
                    <a:pt x="538" y="473"/>
                  </a:lnTo>
                  <a:lnTo>
                    <a:pt x="531" y="473"/>
                  </a:lnTo>
                  <a:lnTo>
                    <a:pt x="526" y="473"/>
                  </a:lnTo>
                  <a:lnTo>
                    <a:pt x="520" y="473"/>
                  </a:lnTo>
                  <a:lnTo>
                    <a:pt x="513" y="473"/>
                  </a:lnTo>
                  <a:lnTo>
                    <a:pt x="508" y="473"/>
                  </a:lnTo>
                  <a:lnTo>
                    <a:pt x="508" y="460"/>
                  </a:lnTo>
                  <a:lnTo>
                    <a:pt x="508" y="455"/>
                  </a:lnTo>
                  <a:lnTo>
                    <a:pt x="513" y="455"/>
                  </a:lnTo>
                  <a:lnTo>
                    <a:pt x="520" y="455"/>
                  </a:lnTo>
                  <a:lnTo>
                    <a:pt x="526" y="455"/>
                  </a:lnTo>
                  <a:lnTo>
                    <a:pt x="526" y="442"/>
                  </a:lnTo>
                  <a:lnTo>
                    <a:pt x="531" y="442"/>
                  </a:lnTo>
                  <a:lnTo>
                    <a:pt x="538" y="442"/>
                  </a:lnTo>
                  <a:lnTo>
                    <a:pt x="543" y="442"/>
                  </a:lnTo>
                  <a:lnTo>
                    <a:pt x="554" y="442"/>
                  </a:lnTo>
                  <a:lnTo>
                    <a:pt x="567" y="442"/>
                  </a:lnTo>
                  <a:lnTo>
                    <a:pt x="567" y="437"/>
                  </a:lnTo>
                  <a:lnTo>
                    <a:pt x="567" y="430"/>
                  </a:lnTo>
                  <a:lnTo>
                    <a:pt x="567" y="425"/>
                  </a:lnTo>
                  <a:lnTo>
                    <a:pt x="567" y="419"/>
                  </a:lnTo>
                  <a:lnTo>
                    <a:pt x="567" y="414"/>
                  </a:lnTo>
                  <a:lnTo>
                    <a:pt x="567" y="407"/>
                  </a:lnTo>
                  <a:lnTo>
                    <a:pt x="567" y="401"/>
                  </a:lnTo>
                  <a:lnTo>
                    <a:pt x="567" y="396"/>
                  </a:lnTo>
                  <a:lnTo>
                    <a:pt x="561" y="396"/>
                  </a:lnTo>
                  <a:lnTo>
                    <a:pt x="554" y="396"/>
                  </a:lnTo>
                  <a:lnTo>
                    <a:pt x="549" y="396"/>
                  </a:lnTo>
                  <a:lnTo>
                    <a:pt x="543" y="396"/>
                  </a:lnTo>
                  <a:lnTo>
                    <a:pt x="538" y="396"/>
                  </a:lnTo>
                  <a:lnTo>
                    <a:pt x="531" y="396"/>
                  </a:lnTo>
                  <a:lnTo>
                    <a:pt x="526" y="396"/>
                  </a:lnTo>
                  <a:lnTo>
                    <a:pt x="520" y="396"/>
                  </a:lnTo>
                  <a:lnTo>
                    <a:pt x="513" y="396"/>
                  </a:lnTo>
                  <a:lnTo>
                    <a:pt x="508" y="396"/>
                  </a:lnTo>
                  <a:lnTo>
                    <a:pt x="502" y="396"/>
                  </a:lnTo>
                  <a:lnTo>
                    <a:pt x="495" y="396"/>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1" name="Freeform 83">
              <a:extLst>
                <a:ext uri="{FF2B5EF4-FFF2-40B4-BE49-F238E27FC236}">
                  <a16:creationId xmlns:a16="http://schemas.microsoft.com/office/drawing/2014/main" id="{9A404CA3-C05F-C74A-D3BA-21794CBE6868}"/>
                </a:ext>
              </a:extLst>
            </p:cNvPr>
            <p:cNvSpPr>
              <a:spLocks/>
            </p:cNvSpPr>
            <p:nvPr/>
          </p:nvSpPr>
          <p:spPr bwMode="auto">
            <a:xfrm>
              <a:off x="6923088" y="1903413"/>
              <a:ext cx="206375" cy="481013"/>
            </a:xfrm>
            <a:custGeom>
              <a:avLst/>
              <a:gdLst>
                <a:gd name="T0" fmla="*/ 106 w 130"/>
                <a:gd name="T1" fmla="*/ 303 h 303"/>
                <a:gd name="T2" fmla="*/ 95 w 130"/>
                <a:gd name="T3" fmla="*/ 296 h 303"/>
                <a:gd name="T4" fmla="*/ 83 w 130"/>
                <a:gd name="T5" fmla="*/ 296 h 303"/>
                <a:gd name="T6" fmla="*/ 71 w 130"/>
                <a:gd name="T7" fmla="*/ 296 h 303"/>
                <a:gd name="T8" fmla="*/ 60 w 130"/>
                <a:gd name="T9" fmla="*/ 296 h 303"/>
                <a:gd name="T10" fmla="*/ 65 w 130"/>
                <a:gd name="T11" fmla="*/ 285 h 303"/>
                <a:gd name="T12" fmla="*/ 60 w 130"/>
                <a:gd name="T13" fmla="*/ 278 h 303"/>
                <a:gd name="T14" fmla="*/ 60 w 130"/>
                <a:gd name="T15" fmla="*/ 267 h 303"/>
                <a:gd name="T16" fmla="*/ 54 w 130"/>
                <a:gd name="T17" fmla="*/ 262 h 303"/>
                <a:gd name="T18" fmla="*/ 47 w 130"/>
                <a:gd name="T19" fmla="*/ 249 h 303"/>
                <a:gd name="T20" fmla="*/ 42 w 130"/>
                <a:gd name="T21" fmla="*/ 244 h 303"/>
                <a:gd name="T22" fmla="*/ 42 w 130"/>
                <a:gd name="T23" fmla="*/ 231 h 303"/>
                <a:gd name="T24" fmla="*/ 36 w 130"/>
                <a:gd name="T25" fmla="*/ 219 h 303"/>
                <a:gd name="T26" fmla="*/ 29 w 130"/>
                <a:gd name="T27" fmla="*/ 208 h 303"/>
                <a:gd name="T28" fmla="*/ 29 w 130"/>
                <a:gd name="T29" fmla="*/ 196 h 303"/>
                <a:gd name="T30" fmla="*/ 29 w 130"/>
                <a:gd name="T31" fmla="*/ 184 h 303"/>
                <a:gd name="T32" fmla="*/ 18 w 130"/>
                <a:gd name="T33" fmla="*/ 184 h 303"/>
                <a:gd name="T34" fmla="*/ 13 w 130"/>
                <a:gd name="T35" fmla="*/ 190 h 303"/>
                <a:gd name="T36" fmla="*/ 6 w 130"/>
                <a:gd name="T37" fmla="*/ 196 h 303"/>
                <a:gd name="T38" fmla="*/ 0 w 130"/>
                <a:gd name="T39" fmla="*/ 190 h 303"/>
                <a:gd name="T40" fmla="*/ 0 w 130"/>
                <a:gd name="T41" fmla="*/ 178 h 303"/>
                <a:gd name="T42" fmla="*/ 0 w 130"/>
                <a:gd name="T43" fmla="*/ 167 h 303"/>
                <a:gd name="T44" fmla="*/ 0 w 130"/>
                <a:gd name="T45" fmla="*/ 154 h 303"/>
                <a:gd name="T46" fmla="*/ 0 w 130"/>
                <a:gd name="T47" fmla="*/ 143 h 303"/>
                <a:gd name="T48" fmla="*/ 0 w 130"/>
                <a:gd name="T49" fmla="*/ 125 h 303"/>
                <a:gd name="T50" fmla="*/ 0 w 130"/>
                <a:gd name="T51" fmla="*/ 113 h 303"/>
                <a:gd name="T52" fmla="*/ 0 w 130"/>
                <a:gd name="T53" fmla="*/ 101 h 303"/>
                <a:gd name="T54" fmla="*/ 6 w 130"/>
                <a:gd name="T55" fmla="*/ 107 h 303"/>
                <a:gd name="T56" fmla="*/ 18 w 130"/>
                <a:gd name="T57" fmla="*/ 107 h 303"/>
                <a:gd name="T58" fmla="*/ 24 w 130"/>
                <a:gd name="T59" fmla="*/ 101 h 303"/>
                <a:gd name="T60" fmla="*/ 24 w 130"/>
                <a:gd name="T61" fmla="*/ 95 h 303"/>
                <a:gd name="T62" fmla="*/ 36 w 130"/>
                <a:gd name="T63" fmla="*/ 95 h 303"/>
                <a:gd name="T64" fmla="*/ 42 w 130"/>
                <a:gd name="T65" fmla="*/ 89 h 303"/>
                <a:gd name="T66" fmla="*/ 47 w 130"/>
                <a:gd name="T67" fmla="*/ 84 h 303"/>
                <a:gd name="T68" fmla="*/ 54 w 130"/>
                <a:gd name="T69" fmla="*/ 77 h 303"/>
                <a:gd name="T70" fmla="*/ 60 w 130"/>
                <a:gd name="T71" fmla="*/ 72 h 303"/>
                <a:gd name="T72" fmla="*/ 65 w 130"/>
                <a:gd name="T73" fmla="*/ 66 h 303"/>
                <a:gd name="T74" fmla="*/ 71 w 130"/>
                <a:gd name="T75" fmla="*/ 59 h 303"/>
                <a:gd name="T76" fmla="*/ 83 w 130"/>
                <a:gd name="T77" fmla="*/ 54 h 303"/>
                <a:gd name="T78" fmla="*/ 89 w 130"/>
                <a:gd name="T79" fmla="*/ 48 h 303"/>
                <a:gd name="T80" fmla="*/ 95 w 130"/>
                <a:gd name="T81" fmla="*/ 41 h 303"/>
                <a:gd name="T82" fmla="*/ 101 w 130"/>
                <a:gd name="T83" fmla="*/ 36 h 303"/>
                <a:gd name="T84" fmla="*/ 101 w 130"/>
                <a:gd name="T85" fmla="*/ 25 h 303"/>
                <a:gd name="T86" fmla="*/ 112 w 130"/>
                <a:gd name="T87" fmla="*/ 25 h 303"/>
                <a:gd name="T88" fmla="*/ 119 w 130"/>
                <a:gd name="T89" fmla="*/ 18 h 303"/>
                <a:gd name="T90" fmla="*/ 124 w 130"/>
                <a:gd name="T91" fmla="*/ 12 h 303"/>
                <a:gd name="T92" fmla="*/ 130 w 130"/>
                <a:gd name="T93" fmla="*/ 7 h 303"/>
                <a:gd name="T94" fmla="*/ 124 w 130"/>
                <a:gd name="T95"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 h="303">
                  <a:moveTo>
                    <a:pt x="112" y="303"/>
                  </a:moveTo>
                  <a:lnTo>
                    <a:pt x="106" y="303"/>
                  </a:lnTo>
                  <a:lnTo>
                    <a:pt x="101" y="296"/>
                  </a:lnTo>
                  <a:lnTo>
                    <a:pt x="95" y="296"/>
                  </a:lnTo>
                  <a:lnTo>
                    <a:pt x="89" y="296"/>
                  </a:lnTo>
                  <a:lnTo>
                    <a:pt x="83" y="296"/>
                  </a:lnTo>
                  <a:lnTo>
                    <a:pt x="77" y="296"/>
                  </a:lnTo>
                  <a:lnTo>
                    <a:pt x="71" y="296"/>
                  </a:lnTo>
                  <a:lnTo>
                    <a:pt x="65" y="296"/>
                  </a:lnTo>
                  <a:lnTo>
                    <a:pt x="60" y="296"/>
                  </a:lnTo>
                  <a:lnTo>
                    <a:pt x="65" y="291"/>
                  </a:lnTo>
                  <a:lnTo>
                    <a:pt x="65" y="285"/>
                  </a:lnTo>
                  <a:lnTo>
                    <a:pt x="65" y="278"/>
                  </a:lnTo>
                  <a:lnTo>
                    <a:pt x="60" y="278"/>
                  </a:lnTo>
                  <a:lnTo>
                    <a:pt x="60" y="273"/>
                  </a:lnTo>
                  <a:lnTo>
                    <a:pt x="60" y="267"/>
                  </a:lnTo>
                  <a:lnTo>
                    <a:pt x="54" y="267"/>
                  </a:lnTo>
                  <a:lnTo>
                    <a:pt x="54" y="262"/>
                  </a:lnTo>
                  <a:lnTo>
                    <a:pt x="54" y="255"/>
                  </a:lnTo>
                  <a:lnTo>
                    <a:pt x="47" y="249"/>
                  </a:lnTo>
                  <a:lnTo>
                    <a:pt x="47" y="244"/>
                  </a:lnTo>
                  <a:lnTo>
                    <a:pt x="42" y="244"/>
                  </a:lnTo>
                  <a:lnTo>
                    <a:pt x="42" y="237"/>
                  </a:lnTo>
                  <a:lnTo>
                    <a:pt x="42" y="231"/>
                  </a:lnTo>
                  <a:lnTo>
                    <a:pt x="36" y="226"/>
                  </a:lnTo>
                  <a:lnTo>
                    <a:pt x="36" y="219"/>
                  </a:lnTo>
                  <a:lnTo>
                    <a:pt x="29" y="214"/>
                  </a:lnTo>
                  <a:lnTo>
                    <a:pt x="29" y="208"/>
                  </a:lnTo>
                  <a:lnTo>
                    <a:pt x="29" y="202"/>
                  </a:lnTo>
                  <a:lnTo>
                    <a:pt x="29" y="196"/>
                  </a:lnTo>
                  <a:lnTo>
                    <a:pt x="29" y="190"/>
                  </a:lnTo>
                  <a:lnTo>
                    <a:pt x="29" y="184"/>
                  </a:lnTo>
                  <a:lnTo>
                    <a:pt x="24" y="184"/>
                  </a:lnTo>
                  <a:lnTo>
                    <a:pt x="18" y="184"/>
                  </a:lnTo>
                  <a:lnTo>
                    <a:pt x="18" y="190"/>
                  </a:lnTo>
                  <a:lnTo>
                    <a:pt x="13" y="190"/>
                  </a:lnTo>
                  <a:lnTo>
                    <a:pt x="13" y="196"/>
                  </a:lnTo>
                  <a:lnTo>
                    <a:pt x="6" y="196"/>
                  </a:lnTo>
                  <a:lnTo>
                    <a:pt x="0" y="196"/>
                  </a:lnTo>
                  <a:lnTo>
                    <a:pt x="0" y="190"/>
                  </a:lnTo>
                  <a:lnTo>
                    <a:pt x="0" y="184"/>
                  </a:lnTo>
                  <a:lnTo>
                    <a:pt x="0" y="178"/>
                  </a:lnTo>
                  <a:lnTo>
                    <a:pt x="0" y="172"/>
                  </a:lnTo>
                  <a:lnTo>
                    <a:pt x="0" y="167"/>
                  </a:lnTo>
                  <a:lnTo>
                    <a:pt x="0" y="160"/>
                  </a:lnTo>
                  <a:lnTo>
                    <a:pt x="0" y="154"/>
                  </a:lnTo>
                  <a:lnTo>
                    <a:pt x="0" y="149"/>
                  </a:lnTo>
                  <a:lnTo>
                    <a:pt x="0" y="143"/>
                  </a:lnTo>
                  <a:lnTo>
                    <a:pt x="0" y="136"/>
                  </a:lnTo>
                  <a:lnTo>
                    <a:pt x="0" y="125"/>
                  </a:lnTo>
                  <a:lnTo>
                    <a:pt x="0" y="119"/>
                  </a:lnTo>
                  <a:lnTo>
                    <a:pt x="0" y="113"/>
                  </a:lnTo>
                  <a:lnTo>
                    <a:pt x="0" y="107"/>
                  </a:lnTo>
                  <a:lnTo>
                    <a:pt x="0" y="101"/>
                  </a:lnTo>
                  <a:lnTo>
                    <a:pt x="0" y="107"/>
                  </a:lnTo>
                  <a:lnTo>
                    <a:pt x="6" y="107"/>
                  </a:lnTo>
                  <a:lnTo>
                    <a:pt x="13" y="107"/>
                  </a:lnTo>
                  <a:lnTo>
                    <a:pt x="18" y="107"/>
                  </a:lnTo>
                  <a:lnTo>
                    <a:pt x="24" y="107"/>
                  </a:lnTo>
                  <a:lnTo>
                    <a:pt x="24" y="101"/>
                  </a:lnTo>
                  <a:lnTo>
                    <a:pt x="18" y="95"/>
                  </a:lnTo>
                  <a:lnTo>
                    <a:pt x="24" y="95"/>
                  </a:lnTo>
                  <a:lnTo>
                    <a:pt x="29" y="95"/>
                  </a:lnTo>
                  <a:lnTo>
                    <a:pt x="36" y="95"/>
                  </a:lnTo>
                  <a:lnTo>
                    <a:pt x="42" y="95"/>
                  </a:lnTo>
                  <a:lnTo>
                    <a:pt x="42" y="89"/>
                  </a:lnTo>
                  <a:lnTo>
                    <a:pt x="47" y="89"/>
                  </a:lnTo>
                  <a:lnTo>
                    <a:pt x="47" y="84"/>
                  </a:lnTo>
                  <a:lnTo>
                    <a:pt x="54" y="84"/>
                  </a:lnTo>
                  <a:lnTo>
                    <a:pt x="54" y="77"/>
                  </a:lnTo>
                  <a:lnTo>
                    <a:pt x="60" y="77"/>
                  </a:lnTo>
                  <a:lnTo>
                    <a:pt x="60" y="72"/>
                  </a:lnTo>
                  <a:lnTo>
                    <a:pt x="65" y="72"/>
                  </a:lnTo>
                  <a:lnTo>
                    <a:pt x="65" y="66"/>
                  </a:lnTo>
                  <a:lnTo>
                    <a:pt x="71" y="66"/>
                  </a:lnTo>
                  <a:lnTo>
                    <a:pt x="71" y="59"/>
                  </a:lnTo>
                  <a:lnTo>
                    <a:pt x="77" y="59"/>
                  </a:lnTo>
                  <a:lnTo>
                    <a:pt x="83" y="54"/>
                  </a:lnTo>
                  <a:lnTo>
                    <a:pt x="83" y="48"/>
                  </a:lnTo>
                  <a:lnTo>
                    <a:pt x="89" y="48"/>
                  </a:lnTo>
                  <a:lnTo>
                    <a:pt x="89" y="41"/>
                  </a:lnTo>
                  <a:lnTo>
                    <a:pt x="95" y="41"/>
                  </a:lnTo>
                  <a:lnTo>
                    <a:pt x="95" y="36"/>
                  </a:lnTo>
                  <a:lnTo>
                    <a:pt x="101" y="36"/>
                  </a:lnTo>
                  <a:lnTo>
                    <a:pt x="101" y="30"/>
                  </a:lnTo>
                  <a:lnTo>
                    <a:pt x="101" y="25"/>
                  </a:lnTo>
                  <a:lnTo>
                    <a:pt x="106" y="25"/>
                  </a:lnTo>
                  <a:lnTo>
                    <a:pt x="112" y="25"/>
                  </a:lnTo>
                  <a:lnTo>
                    <a:pt x="112" y="18"/>
                  </a:lnTo>
                  <a:lnTo>
                    <a:pt x="119" y="18"/>
                  </a:lnTo>
                  <a:lnTo>
                    <a:pt x="124" y="18"/>
                  </a:lnTo>
                  <a:lnTo>
                    <a:pt x="124" y="12"/>
                  </a:lnTo>
                  <a:lnTo>
                    <a:pt x="124" y="7"/>
                  </a:lnTo>
                  <a:lnTo>
                    <a:pt x="130" y="7"/>
                  </a:lnTo>
                  <a:lnTo>
                    <a:pt x="130" y="0"/>
                  </a:lnTo>
                  <a:lnTo>
                    <a:pt x="124" y="0"/>
                  </a:lnTo>
                  <a:lnTo>
                    <a:pt x="112" y="303"/>
                  </a:lnTo>
                  <a:close/>
                </a:path>
              </a:pathLst>
            </a:custGeom>
            <a:solidFill>
              <a:schemeClr val="accent6">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2" name="Freeform 84">
              <a:extLst>
                <a:ext uri="{FF2B5EF4-FFF2-40B4-BE49-F238E27FC236}">
                  <a16:creationId xmlns:a16="http://schemas.microsoft.com/office/drawing/2014/main" id="{4BA8EE23-F348-D8EB-BCEA-1E01BC5914CF}"/>
                </a:ext>
              </a:extLst>
            </p:cNvPr>
            <p:cNvSpPr>
              <a:spLocks/>
            </p:cNvSpPr>
            <p:nvPr/>
          </p:nvSpPr>
          <p:spPr bwMode="auto">
            <a:xfrm>
              <a:off x="6923088" y="1903413"/>
              <a:ext cx="206375" cy="481013"/>
            </a:xfrm>
            <a:custGeom>
              <a:avLst/>
              <a:gdLst>
                <a:gd name="T0" fmla="*/ 106 w 130"/>
                <a:gd name="T1" fmla="*/ 303 h 303"/>
                <a:gd name="T2" fmla="*/ 95 w 130"/>
                <a:gd name="T3" fmla="*/ 296 h 303"/>
                <a:gd name="T4" fmla="*/ 83 w 130"/>
                <a:gd name="T5" fmla="*/ 296 h 303"/>
                <a:gd name="T6" fmla="*/ 71 w 130"/>
                <a:gd name="T7" fmla="*/ 296 h 303"/>
                <a:gd name="T8" fmla="*/ 60 w 130"/>
                <a:gd name="T9" fmla="*/ 296 h 303"/>
                <a:gd name="T10" fmla="*/ 65 w 130"/>
                <a:gd name="T11" fmla="*/ 285 h 303"/>
                <a:gd name="T12" fmla="*/ 60 w 130"/>
                <a:gd name="T13" fmla="*/ 278 h 303"/>
                <a:gd name="T14" fmla="*/ 60 w 130"/>
                <a:gd name="T15" fmla="*/ 267 h 303"/>
                <a:gd name="T16" fmla="*/ 54 w 130"/>
                <a:gd name="T17" fmla="*/ 262 h 303"/>
                <a:gd name="T18" fmla="*/ 47 w 130"/>
                <a:gd name="T19" fmla="*/ 249 h 303"/>
                <a:gd name="T20" fmla="*/ 42 w 130"/>
                <a:gd name="T21" fmla="*/ 244 h 303"/>
                <a:gd name="T22" fmla="*/ 42 w 130"/>
                <a:gd name="T23" fmla="*/ 231 h 303"/>
                <a:gd name="T24" fmla="*/ 36 w 130"/>
                <a:gd name="T25" fmla="*/ 219 h 303"/>
                <a:gd name="T26" fmla="*/ 29 w 130"/>
                <a:gd name="T27" fmla="*/ 208 h 303"/>
                <a:gd name="T28" fmla="*/ 29 w 130"/>
                <a:gd name="T29" fmla="*/ 196 h 303"/>
                <a:gd name="T30" fmla="*/ 29 w 130"/>
                <a:gd name="T31" fmla="*/ 184 h 303"/>
                <a:gd name="T32" fmla="*/ 18 w 130"/>
                <a:gd name="T33" fmla="*/ 184 h 303"/>
                <a:gd name="T34" fmla="*/ 13 w 130"/>
                <a:gd name="T35" fmla="*/ 190 h 303"/>
                <a:gd name="T36" fmla="*/ 6 w 130"/>
                <a:gd name="T37" fmla="*/ 196 h 303"/>
                <a:gd name="T38" fmla="*/ 0 w 130"/>
                <a:gd name="T39" fmla="*/ 190 h 303"/>
                <a:gd name="T40" fmla="*/ 0 w 130"/>
                <a:gd name="T41" fmla="*/ 178 h 303"/>
                <a:gd name="T42" fmla="*/ 0 w 130"/>
                <a:gd name="T43" fmla="*/ 167 h 303"/>
                <a:gd name="T44" fmla="*/ 0 w 130"/>
                <a:gd name="T45" fmla="*/ 154 h 303"/>
                <a:gd name="T46" fmla="*/ 0 w 130"/>
                <a:gd name="T47" fmla="*/ 143 h 303"/>
                <a:gd name="T48" fmla="*/ 0 w 130"/>
                <a:gd name="T49" fmla="*/ 125 h 303"/>
                <a:gd name="T50" fmla="*/ 0 w 130"/>
                <a:gd name="T51" fmla="*/ 113 h 303"/>
                <a:gd name="T52" fmla="*/ 0 w 130"/>
                <a:gd name="T53" fmla="*/ 101 h 303"/>
                <a:gd name="T54" fmla="*/ 6 w 130"/>
                <a:gd name="T55" fmla="*/ 107 h 303"/>
                <a:gd name="T56" fmla="*/ 18 w 130"/>
                <a:gd name="T57" fmla="*/ 107 h 303"/>
                <a:gd name="T58" fmla="*/ 24 w 130"/>
                <a:gd name="T59" fmla="*/ 101 h 303"/>
                <a:gd name="T60" fmla="*/ 24 w 130"/>
                <a:gd name="T61" fmla="*/ 95 h 303"/>
                <a:gd name="T62" fmla="*/ 36 w 130"/>
                <a:gd name="T63" fmla="*/ 95 h 303"/>
                <a:gd name="T64" fmla="*/ 42 w 130"/>
                <a:gd name="T65" fmla="*/ 89 h 303"/>
                <a:gd name="T66" fmla="*/ 47 w 130"/>
                <a:gd name="T67" fmla="*/ 84 h 303"/>
                <a:gd name="T68" fmla="*/ 54 w 130"/>
                <a:gd name="T69" fmla="*/ 77 h 303"/>
                <a:gd name="T70" fmla="*/ 60 w 130"/>
                <a:gd name="T71" fmla="*/ 72 h 303"/>
                <a:gd name="T72" fmla="*/ 65 w 130"/>
                <a:gd name="T73" fmla="*/ 66 h 303"/>
                <a:gd name="T74" fmla="*/ 71 w 130"/>
                <a:gd name="T75" fmla="*/ 59 h 303"/>
                <a:gd name="T76" fmla="*/ 83 w 130"/>
                <a:gd name="T77" fmla="*/ 54 h 303"/>
                <a:gd name="T78" fmla="*/ 89 w 130"/>
                <a:gd name="T79" fmla="*/ 48 h 303"/>
                <a:gd name="T80" fmla="*/ 95 w 130"/>
                <a:gd name="T81" fmla="*/ 41 h 303"/>
                <a:gd name="T82" fmla="*/ 101 w 130"/>
                <a:gd name="T83" fmla="*/ 36 h 303"/>
                <a:gd name="T84" fmla="*/ 101 w 130"/>
                <a:gd name="T85" fmla="*/ 25 h 303"/>
                <a:gd name="T86" fmla="*/ 112 w 130"/>
                <a:gd name="T87" fmla="*/ 25 h 303"/>
                <a:gd name="T88" fmla="*/ 119 w 130"/>
                <a:gd name="T89" fmla="*/ 18 h 303"/>
                <a:gd name="T90" fmla="*/ 124 w 130"/>
                <a:gd name="T91" fmla="*/ 12 h 303"/>
                <a:gd name="T92" fmla="*/ 130 w 130"/>
                <a:gd name="T93" fmla="*/ 7 h 303"/>
                <a:gd name="T94" fmla="*/ 124 w 130"/>
                <a:gd name="T95"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 h="303">
                  <a:moveTo>
                    <a:pt x="112" y="303"/>
                  </a:moveTo>
                  <a:lnTo>
                    <a:pt x="106" y="303"/>
                  </a:lnTo>
                  <a:lnTo>
                    <a:pt x="101" y="296"/>
                  </a:lnTo>
                  <a:lnTo>
                    <a:pt x="95" y="296"/>
                  </a:lnTo>
                  <a:lnTo>
                    <a:pt x="89" y="296"/>
                  </a:lnTo>
                  <a:lnTo>
                    <a:pt x="83" y="296"/>
                  </a:lnTo>
                  <a:lnTo>
                    <a:pt x="77" y="296"/>
                  </a:lnTo>
                  <a:lnTo>
                    <a:pt x="71" y="296"/>
                  </a:lnTo>
                  <a:lnTo>
                    <a:pt x="65" y="296"/>
                  </a:lnTo>
                  <a:lnTo>
                    <a:pt x="60" y="296"/>
                  </a:lnTo>
                  <a:lnTo>
                    <a:pt x="65" y="291"/>
                  </a:lnTo>
                  <a:lnTo>
                    <a:pt x="65" y="285"/>
                  </a:lnTo>
                  <a:lnTo>
                    <a:pt x="65" y="278"/>
                  </a:lnTo>
                  <a:lnTo>
                    <a:pt x="60" y="278"/>
                  </a:lnTo>
                  <a:lnTo>
                    <a:pt x="60" y="273"/>
                  </a:lnTo>
                  <a:lnTo>
                    <a:pt x="60" y="267"/>
                  </a:lnTo>
                  <a:lnTo>
                    <a:pt x="54" y="267"/>
                  </a:lnTo>
                  <a:lnTo>
                    <a:pt x="54" y="262"/>
                  </a:lnTo>
                  <a:lnTo>
                    <a:pt x="54" y="255"/>
                  </a:lnTo>
                  <a:lnTo>
                    <a:pt x="47" y="249"/>
                  </a:lnTo>
                  <a:lnTo>
                    <a:pt x="47" y="244"/>
                  </a:lnTo>
                  <a:lnTo>
                    <a:pt x="42" y="244"/>
                  </a:lnTo>
                  <a:lnTo>
                    <a:pt x="42" y="237"/>
                  </a:lnTo>
                  <a:lnTo>
                    <a:pt x="42" y="231"/>
                  </a:lnTo>
                  <a:lnTo>
                    <a:pt x="36" y="226"/>
                  </a:lnTo>
                  <a:lnTo>
                    <a:pt x="36" y="219"/>
                  </a:lnTo>
                  <a:lnTo>
                    <a:pt x="29" y="214"/>
                  </a:lnTo>
                  <a:lnTo>
                    <a:pt x="29" y="208"/>
                  </a:lnTo>
                  <a:lnTo>
                    <a:pt x="29" y="202"/>
                  </a:lnTo>
                  <a:lnTo>
                    <a:pt x="29" y="196"/>
                  </a:lnTo>
                  <a:lnTo>
                    <a:pt x="29" y="190"/>
                  </a:lnTo>
                  <a:lnTo>
                    <a:pt x="29" y="184"/>
                  </a:lnTo>
                  <a:lnTo>
                    <a:pt x="24" y="184"/>
                  </a:lnTo>
                  <a:lnTo>
                    <a:pt x="18" y="184"/>
                  </a:lnTo>
                  <a:lnTo>
                    <a:pt x="18" y="190"/>
                  </a:lnTo>
                  <a:lnTo>
                    <a:pt x="13" y="190"/>
                  </a:lnTo>
                  <a:lnTo>
                    <a:pt x="13" y="196"/>
                  </a:lnTo>
                  <a:lnTo>
                    <a:pt x="6" y="196"/>
                  </a:lnTo>
                  <a:lnTo>
                    <a:pt x="0" y="196"/>
                  </a:lnTo>
                  <a:lnTo>
                    <a:pt x="0" y="190"/>
                  </a:lnTo>
                  <a:lnTo>
                    <a:pt x="0" y="184"/>
                  </a:lnTo>
                  <a:lnTo>
                    <a:pt x="0" y="178"/>
                  </a:lnTo>
                  <a:lnTo>
                    <a:pt x="0" y="172"/>
                  </a:lnTo>
                  <a:lnTo>
                    <a:pt x="0" y="167"/>
                  </a:lnTo>
                  <a:lnTo>
                    <a:pt x="0" y="160"/>
                  </a:lnTo>
                  <a:lnTo>
                    <a:pt x="0" y="154"/>
                  </a:lnTo>
                  <a:lnTo>
                    <a:pt x="0" y="149"/>
                  </a:lnTo>
                  <a:lnTo>
                    <a:pt x="0" y="143"/>
                  </a:lnTo>
                  <a:lnTo>
                    <a:pt x="0" y="136"/>
                  </a:lnTo>
                  <a:lnTo>
                    <a:pt x="0" y="125"/>
                  </a:lnTo>
                  <a:lnTo>
                    <a:pt x="0" y="119"/>
                  </a:lnTo>
                  <a:lnTo>
                    <a:pt x="0" y="113"/>
                  </a:lnTo>
                  <a:lnTo>
                    <a:pt x="0" y="107"/>
                  </a:lnTo>
                  <a:lnTo>
                    <a:pt x="0" y="101"/>
                  </a:lnTo>
                  <a:lnTo>
                    <a:pt x="0" y="107"/>
                  </a:lnTo>
                  <a:lnTo>
                    <a:pt x="6" y="107"/>
                  </a:lnTo>
                  <a:lnTo>
                    <a:pt x="13" y="107"/>
                  </a:lnTo>
                  <a:lnTo>
                    <a:pt x="18" y="107"/>
                  </a:lnTo>
                  <a:lnTo>
                    <a:pt x="24" y="107"/>
                  </a:lnTo>
                  <a:lnTo>
                    <a:pt x="24" y="101"/>
                  </a:lnTo>
                  <a:lnTo>
                    <a:pt x="18" y="95"/>
                  </a:lnTo>
                  <a:lnTo>
                    <a:pt x="24" y="95"/>
                  </a:lnTo>
                  <a:lnTo>
                    <a:pt x="29" y="95"/>
                  </a:lnTo>
                  <a:lnTo>
                    <a:pt x="36" y="95"/>
                  </a:lnTo>
                  <a:lnTo>
                    <a:pt x="42" y="95"/>
                  </a:lnTo>
                  <a:lnTo>
                    <a:pt x="42" y="89"/>
                  </a:lnTo>
                  <a:lnTo>
                    <a:pt x="47" y="89"/>
                  </a:lnTo>
                  <a:lnTo>
                    <a:pt x="47" y="84"/>
                  </a:lnTo>
                  <a:lnTo>
                    <a:pt x="54" y="84"/>
                  </a:lnTo>
                  <a:lnTo>
                    <a:pt x="54" y="77"/>
                  </a:lnTo>
                  <a:lnTo>
                    <a:pt x="60" y="77"/>
                  </a:lnTo>
                  <a:lnTo>
                    <a:pt x="60" y="72"/>
                  </a:lnTo>
                  <a:lnTo>
                    <a:pt x="65" y="72"/>
                  </a:lnTo>
                  <a:lnTo>
                    <a:pt x="65" y="66"/>
                  </a:lnTo>
                  <a:lnTo>
                    <a:pt x="71" y="66"/>
                  </a:lnTo>
                  <a:lnTo>
                    <a:pt x="71" y="59"/>
                  </a:lnTo>
                  <a:lnTo>
                    <a:pt x="77" y="59"/>
                  </a:lnTo>
                  <a:lnTo>
                    <a:pt x="83" y="54"/>
                  </a:lnTo>
                  <a:lnTo>
                    <a:pt x="83" y="48"/>
                  </a:lnTo>
                  <a:lnTo>
                    <a:pt x="89" y="48"/>
                  </a:lnTo>
                  <a:lnTo>
                    <a:pt x="89" y="41"/>
                  </a:lnTo>
                  <a:lnTo>
                    <a:pt x="95" y="41"/>
                  </a:lnTo>
                  <a:lnTo>
                    <a:pt x="95" y="36"/>
                  </a:lnTo>
                  <a:lnTo>
                    <a:pt x="101" y="36"/>
                  </a:lnTo>
                  <a:lnTo>
                    <a:pt x="101" y="30"/>
                  </a:lnTo>
                  <a:lnTo>
                    <a:pt x="101" y="25"/>
                  </a:lnTo>
                  <a:lnTo>
                    <a:pt x="106" y="25"/>
                  </a:lnTo>
                  <a:lnTo>
                    <a:pt x="112" y="25"/>
                  </a:lnTo>
                  <a:lnTo>
                    <a:pt x="112" y="18"/>
                  </a:lnTo>
                  <a:lnTo>
                    <a:pt x="119" y="18"/>
                  </a:lnTo>
                  <a:lnTo>
                    <a:pt x="124" y="18"/>
                  </a:lnTo>
                  <a:lnTo>
                    <a:pt x="124" y="12"/>
                  </a:lnTo>
                  <a:lnTo>
                    <a:pt x="124" y="7"/>
                  </a:lnTo>
                  <a:lnTo>
                    <a:pt x="130" y="7"/>
                  </a:lnTo>
                  <a:lnTo>
                    <a:pt x="130" y="0"/>
                  </a:lnTo>
                  <a:lnTo>
                    <a:pt x="124" y="0"/>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3" name="Freeform 85">
              <a:extLst>
                <a:ext uri="{FF2B5EF4-FFF2-40B4-BE49-F238E27FC236}">
                  <a16:creationId xmlns:a16="http://schemas.microsoft.com/office/drawing/2014/main" id="{07A3F6C1-ECBA-1D24-8DD2-AC6F7BB0A857}"/>
                </a:ext>
              </a:extLst>
            </p:cNvPr>
            <p:cNvSpPr>
              <a:spLocks/>
            </p:cNvSpPr>
            <p:nvPr/>
          </p:nvSpPr>
          <p:spPr bwMode="auto">
            <a:xfrm>
              <a:off x="6643688" y="2374900"/>
              <a:ext cx="569912" cy="449263"/>
            </a:xfrm>
            <a:custGeom>
              <a:avLst/>
              <a:gdLst>
                <a:gd name="T0" fmla="*/ 171 w 359"/>
                <a:gd name="T1" fmla="*/ 266 h 283"/>
                <a:gd name="T2" fmla="*/ 148 w 359"/>
                <a:gd name="T3" fmla="*/ 266 h 283"/>
                <a:gd name="T4" fmla="*/ 123 w 359"/>
                <a:gd name="T5" fmla="*/ 266 h 283"/>
                <a:gd name="T6" fmla="*/ 100 w 359"/>
                <a:gd name="T7" fmla="*/ 266 h 283"/>
                <a:gd name="T8" fmla="*/ 89 w 359"/>
                <a:gd name="T9" fmla="*/ 253 h 283"/>
                <a:gd name="T10" fmla="*/ 71 w 359"/>
                <a:gd name="T11" fmla="*/ 248 h 283"/>
                <a:gd name="T12" fmla="*/ 71 w 359"/>
                <a:gd name="T13" fmla="*/ 235 h 283"/>
                <a:gd name="T14" fmla="*/ 65 w 359"/>
                <a:gd name="T15" fmla="*/ 218 h 283"/>
                <a:gd name="T16" fmla="*/ 53 w 359"/>
                <a:gd name="T17" fmla="*/ 207 h 283"/>
                <a:gd name="T18" fmla="*/ 35 w 359"/>
                <a:gd name="T19" fmla="*/ 201 h 283"/>
                <a:gd name="T20" fmla="*/ 12 w 359"/>
                <a:gd name="T21" fmla="*/ 201 h 283"/>
                <a:gd name="T22" fmla="*/ 0 w 359"/>
                <a:gd name="T23" fmla="*/ 183 h 283"/>
                <a:gd name="T24" fmla="*/ 17 w 359"/>
                <a:gd name="T25" fmla="*/ 176 h 283"/>
                <a:gd name="T26" fmla="*/ 30 w 359"/>
                <a:gd name="T27" fmla="*/ 159 h 283"/>
                <a:gd name="T28" fmla="*/ 48 w 359"/>
                <a:gd name="T29" fmla="*/ 148 h 283"/>
                <a:gd name="T30" fmla="*/ 59 w 359"/>
                <a:gd name="T31" fmla="*/ 135 h 283"/>
                <a:gd name="T32" fmla="*/ 48 w 359"/>
                <a:gd name="T33" fmla="*/ 124 h 283"/>
                <a:gd name="T34" fmla="*/ 53 w 359"/>
                <a:gd name="T35" fmla="*/ 106 h 283"/>
                <a:gd name="T36" fmla="*/ 48 w 359"/>
                <a:gd name="T37" fmla="*/ 89 h 283"/>
                <a:gd name="T38" fmla="*/ 65 w 359"/>
                <a:gd name="T39" fmla="*/ 83 h 283"/>
                <a:gd name="T40" fmla="*/ 89 w 359"/>
                <a:gd name="T41" fmla="*/ 71 h 283"/>
                <a:gd name="T42" fmla="*/ 94 w 359"/>
                <a:gd name="T43" fmla="*/ 53 h 283"/>
                <a:gd name="T44" fmla="*/ 107 w 359"/>
                <a:gd name="T45" fmla="*/ 35 h 283"/>
                <a:gd name="T46" fmla="*/ 130 w 359"/>
                <a:gd name="T47" fmla="*/ 41 h 283"/>
                <a:gd name="T48" fmla="*/ 148 w 359"/>
                <a:gd name="T49" fmla="*/ 35 h 283"/>
                <a:gd name="T50" fmla="*/ 153 w 359"/>
                <a:gd name="T51" fmla="*/ 17 h 283"/>
                <a:gd name="T52" fmla="*/ 171 w 359"/>
                <a:gd name="T53" fmla="*/ 12 h 283"/>
                <a:gd name="T54" fmla="*/ 189 w 359"/>
                <a:gd name="T55" fmla="*/ 12 h 283"/>
                <a:gd name="T56" fmla="*/ 230 w 359"/>
                <a:gd name="T57" fmla="*/ 24 h 283"/>
                <a:gd name="T58" fmla="*/ 236 w 359"/>
                <a:gd name="T59" fmla="*/ 6 h 283"/>
                <a:gd name="T60" fmla="*/ 254 w 359"/>
                <a:gd name="T61" fmla="*/ 0 h 283"/>
                <a:gd name="T62" fmla="*/ 277 w 359"/>
                <a:gd name="T63" fmla="*/ 0 h 283"/>
                <a:gd name="T64" fmla="*/ 300 w 359"/>
                <a:gd name="T65" fmla="*/ 6 h 283"/>
                <a:gd name="T66" fmla="*/ 324 w 359"/>
                <a:gd name="T67" fmla="*/ 6 h 283"/>
                <a:gd name="T68" fmla="*/ 347 w 359"/>
                <a:gd name="T69" fmla="*/ 6 h 283"/>
                <a:gd name="T70" fmla="*/ 359 w 359"/>
                <a:gd name="T71" fmla="*/ 17 h 283"/>
                <a:gd name="T72" fmla="*/ 359 w 359"/>
                <a:gd name="T73" fmla="*/ 41 h 283"/>
                <a:gd name="T74" fmla="*/ 336 w 359"/>
                <a:gd name="T75" fmla="*/ 53 h 283"/>
                <a:gd name="T76" fmla="*/ 318 w 359"/>
                <a:gd name="T77" fmla="*/ 65 h 283"/>
                <a:gd name="T78" fmla="*/ 300 w 359"/>
                <a:gd name="T79" fmla="*/ 71 h 283"/>
                <a:gd name="T80" fmla="*/ 318 w 359"/>
                <a:gd name="T81" fmla="*/ 83 h 283"/>
                <a:gd name="T82" fmla="*/ 330 w 359"/>
                <a:gd name="T83" fmla="*/ 94 h 283"/>
                <a:gd name="T84" fmla="*/ 330 w 359"/>
                <a:gd name="T85" fmla="*/ 118 h 283"/>
                <a:gd name="T86" fmla="*/ 306 w 359"/>
                <a:gd name="T87" fmla="*/ 124 h 283"/>
                <a:gd name="T88" fmla="*/ 295 w 359"/>
                <a:gd name="T89" fmla="*/ 135 h 283"/>
                <a:gd name="T90" fmla="*/ 295 w 359"/>
                <a:gd name="T91" fmla="*/ 159 h 283"/>
                <a:gd name="T92" fmla="*/ 295 w 359"/>
                <a:gd name="T93" fmla="*/ 183 h 283"/>
                <a:gd name="T94" fmla="*/ 295 w 359"/>
                <a:gd name="T95" fmla="*/ 207 h 283"/>
                <a:gd name="T96" fmla="*/ 288 w 359"/>
                <a:gd name="T97" fmla="*/ 224 h 283"/>
                <a:gd name="T98" fmla="*/ 277 w 359"/>
                <a:gd name="T99" fmla="*/ 235 h 283"/>
                <a:gd name="T100" fmla="*/ 265 w 359"/>
                <a:gd name="T101" fmla="*/ 248 h 283"/>
                <a:gd name="T102" fmla="*/ 247 w 359"/>
                <a:gd name="T103" fmla="*/ 253 h 283"/>
                <a:gd name="T104" fmla="*/ 236 w 359"/>
                <a:gd name="T105" fmla="*/ 266 h 283"/>
                <a:gd name="T106" fmla="*/ 230 w 359"/>
                <a:gd name="T107" fmla="*/ 283 h 283"/>
                <a:gd name="T108" fmla="*/ 206 w 359"/>
                <a:gd name="T109" fmla="*/ 277 h 283"/>
                <a:gd name="T110" fmla="*/ 195 w 359"/>
                <a:gd name="T111" fmla="*/ 26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9" h="283">
                  <a:moveTo>
                    <a:pt x="189" y="266"/>
                  </a:moveTo>
                  <a:lnTo>
                    <a:pt x="182" y="266"/>
                  </a:lnTo>
                  <a:lnTo>
                    <a:pt x="177" y="266"/>
                  </a:lnTo>
                  <a:lnTo>
                    <a:pt x="171" y="266"/>
                  </a:lnTo>
                  <a:lnTo>
                    <a:pt x="165" y="266"/>
                  </a:lnTo>
                  <a:lnTo>
                    <a:pt x="159" y="266"/>
                  </a:lnTo>
                  <a:lnTo>
                    <a:pt x="153" y="266"/>
                  </a:lnTo>
                  <a:lnTo>
                    <a:pt x="148" y="266"/>
                  </a:lnTo>
                  <a:lnTo>
                    <a:pt x="141" y="266"/>
                  </a:lnTo>
                  <a:lnTo>
                    <a:pt x="136" y="266"/>
                  </a:lnTo>
                  <a:lnTo>
                    <a:pt x="130" y="266"/>
                  </a:lnTo>
                  <a:lnTo>
                    <a:pt x="123" y="266"/>
                  </a:lnTo>
                  <a:lnTo>
                    <a:pt x="118" y="266"/>
                  </a:lnTo>
                  <a:lnTo>
                    <a:pt x="112" y="266"/>
                  </a:lnTo>
                  <a:lnTo>
                    <a:pt x="107" y="266"/>
                  </a:lnTo>
                  <a:lnTo>
                    <a:pt x="100" y="266"/>
                  </a:lnTo>
                  <a:lnTo>
                    <a:pt x="94" y="266"/>
                  </a:lnTo>
                  <a:lnTo>
                    <a:pt x="89" y="266"/>
                  </a:lnTo>
                  <a:lnTo>
                    <a:pt x="89" y="260"/>
                  </a:lnTo>
                  <a:lnTo>
                    <a:pt x="89" y="253"/>
                  </a:lnTo>
                  <a:lnTo>
                    <a:pt x="82" y="253"/>
                  </a:lnTo>
                  <a:lnTo>
                    <a:pt x="77" y="253"/>
                  </a:lnTo>
                  <a:lnTo>
                    <a:pt x="71" y="253"/>
                  </a:lnTo>
                  <a:lnTo>
                    <a:pt x="71" y="248"/>
                  </a:lnTo>
                  <a:lnTo>
                    <a:pt x="77" y="248"/>
                  </a:lnTo>
                  <a:lnTo>
                    <a:pt x="77" y="242"/>
                  </a:lnTo>
                  <a:lnTo>
                    <a:pt x="71" y="242"/>
                  </a:lnTo>
                  <a:lnTo>
                    <a:pt x="71" y="235"/>
                  </a:lnTo>
                  <a:lnTo>
                    <a:pt x="71" y="230"/>
                  </a:lnTo>
                  <a:lnTo>
                    <a:pt x="71" y="224"/>
                  </a:lnTo>
                  <a:lnTo>
                    <a:pt x="71" y="218"/>
                  </a:lnTo>
                  <a:lnTo>
                    <a:pt x="65" y="218"/>
                  </a:lnTo>
                  <a:lnTo>
                    <a:pt x="65" y="212"/>
                  </a:lnTo>
                  <a:lnTo>
                    <a:pt x="59" y="212"/>
                  </a:lnTo>
                  <a:lnTo>
                    <a:pt x="59" y="207"/>
                  </a:lnTo>
                  <a:lnTo>
                    <a:pt x="53" y="207"/>
                  </a:lnTo>
                  <a:lnTo>
                    <a:pt x="53" y="201"/>
                  </a:lnTo>
                  <a:lnTo>
                    <a:pt x="48" y="201"/>
                  </a:lnTo>
                  <a:lnTo>
                    <a:pt x="41" y="201"/>
                  </a:lnTo>
                  <a:lnTo>
                    <a:pt x="35" y="201"/>
                  </a:lnTo>
                  <a:lnTo>
                    <a:pt x="30" y="201"/>
                  </a:lnTo>
                  <a:lnTo>
                    <a:pt x="24" y="201"/>
                  </a:lnTo>
                  <a:lnTo>
                    <a:pt x="17" y="201"/>
                  </a:lnTo>
                  <a:lnTo>
                    <a:pt x="12" y="201"/>
                  </a:lnTo>
                  <a:lnTo>
                    <a:pt x="0" y="201"/>
                  </a:lnTo>
                  <a:lnTo>
                    <a:pt x="0" y="194"/>
                  </a:lnTo>
                  <a:lnTo>
                    <a:pt x="0" y="189"/>
                  </a:lnTo>
                  <a:lnTo>
                    <a:pt x="0" y="183"/>
                  </a:lnTo>
                  <a:lnTo>
                    <a:pt x="0" y="176"/>
                  </a:lnTo>
                  <a:lnTo>
                    <a:pt x="6" y="176"/>
                  </a:lnTo>
                  <a:lnTo>
                    <a:pt x="12" y="176"/>
                  </a:lnTo>
                  <a:lnTo>
                    <a:pt x="17" y="176"/>
                  </a:lnTo>
                  <a:lnTo>
                    <a:pt x="17" y="171"/>
                  </a:lnTo>
                  <a:lnTo>
                    <a:pt x="17" y="165"/>
                  </a:lnTo>
                  <a:lnTo>
                    <a:pt x="24" y="165"/>
                  </a:lnTo>
                  <a:lnTo>
                    <a:pt x="30" y="159"/>
                  </a:lnTo>
                  <a:lnTo>
                    <a:pt x="35" y="159"/>
                  </a:lnTo>
                  <a:lnTo>
                    <a:pt x="41" y="153"/>
                  </a:lnTo>
                  <a:lnTo>
                    <a:pt x="41" y="148"/>
                  </a:lnTo>
                  <a:lnTo>
                    <a:pt x="48" y="148"/>
                  </a:lnTo>
                  <a:lnTo>
                    <a:pt x="48" y="142"/>
                  </a:lnTo>
                  <a:lnTo>
                    <a:pt x="53" y="142"/>
                  </a:lnTo>
                  <a:lnTo>
                    <a:pt x="59" y="142"/>
                  </a:lnTo>
                  <a:lnTo>
                    <a:pt x="59" y="135"/>
                  </a:lnTo>
                  <a:lnTo>
                    <a:pt x="59" y="130"/>
                  </a:lnTo>
                  <a:lnTo>
                    <a:pt x="53" y="130"/>
                  </a:lnTo>
                  <a:lnTo>
                    <a:pt x="53" y="124"/>
                  </a:lnTo>
                  <a:lnTo>
                    <a:pt x="48" y="124"/>
                  </a:lnTo>
                  <a:lnTo>
                    <a:pt x="48" y="118"/>
                  </a:lnTo>
                  <a:lnTo>
                    <a:pt x="48" y="112"/>
                  </a:lnTo>
                  <a:lnTo>
                    <a:pt x="48" y="106"/>
                  </a:lnTo>
                  <a:lnTo>
                    <a:pt x="53" y="106"/>
                  </a:lnTo>
                  <a:lnTo>
                    <a:pt x="53" y="100"/>
                  </a:lnTo>
                  <a:lnTo>
                    <a:pt x="53" y="94"/>
                  </a:lnTo>
                  <a:lnTo>
                    <a:pt x="53" y="89"/>
                  </a:lnTo>
                  <a:lnTo>
                    <a:pt x="48" y="89"/>
                  </a:lnTo>
                  <a:lnTo>
                    <a:pt x="53" y="89"/>
                  </a:lnTo>
                  <a:lnTo>
                    <a:pt x="59" y="89"/>
                  </a:lnTo>
                  <a:lnTo>
                    <a:pt x="59" y="83"/>
                  </a:lnTo>
                  <a:lnTo>
                    <a:pt x="65" y="83"/>
                  </a:lnTo>
                  <a:lnTo>
                    <a:pt x="71" y="83"/>
                  </a:lnTo>
                  <a:lnTo>
                    <a:pt x="71" y="71"/>
                  </a:lnTo>
                  <a:lnTo>
                    <a:pt x="77" y="71"/>
                  </a:lnTo>
                  <a:lnTo>
                    <a:pt x="89" y="71"/>
                  </a:lnTo>
                  <a:lnTo>
                    <a:pt x="89" y="65"/>
                  </a:lnTo>
                  <a:lnTo>
                    <a:pt x="89" y="59"/>
                  </a:lnTo>
                  <a:lnTo>
                    <a:pt x="94" y="59"/>
                  </a:lnTo>
                  <a:lnTo>
                    <a:pt x="94" y="53"/>
                  </a:lnTo>
                  <a:lnTo>
                    <a:pt x="100" y="53"/>
                  </a:lnTo>
                  <a:lnTo>
                    <a:pt x="107" y="53"/>
                  </a:lnTo>
                  <a:lnTo>
                    <a:pt x="107" y="47"/>
                  </a:lnTo>
                  <a:lnTo>
                    <a:pt x="107" y="35"/>
                  </a:lnTo>
                  <a:lnTo>
                    <a:pt x="112" y="35"/>
                  </a:lnTo>
                  <a:lnTo>
                    <a:pt x="123" y="35"/>
                  </a:lnTo>
                  <a:lnTo>
                    <a:pt x="123" y="41"/>
                  </a:lnTo>
                  <a:lnTo>
                    <a:pt x="130" y="41"/>
                  </a:lnTo>
                  <a:lnTo>
                    <a:pt x="136" y="41"/>
                  </a:lnTo>
                  <a:lnTo>
                    <a:pt x="141" y="41"/>
                  </a:lnTo>
                  <a:lnTo>
                    <a:pt x="148" y="41"/>
                  </a:lnTo>
                  <a:lnTo>
                    <a:pt x="148" y="35"/>
                  </a:lnTo>
                  <a:lnTo>
                    <a:pt x="148" y="30"/>
                  </a:lnTo>
                  <a:lnTo>
                    <a:pt x="148" y="24"/>
                  </a:lnTo>
                  <a:lnTo>
                    <a:pt x="148" y="17"/>
                  </a:lnTo>
                  <a:lnTo>
                    <a:pt x="153" y="17"/>
                  </a:lnTo>
                  <a:lnTo>
                    <a:pt x="153" y="12"/>
                  </a:lnTo>
                  <a:lnTo>
                    <a:pt x="159" y="12"/>
                  </a:lnTo>
                  <a:lnTo>
                    <a:pt x="165" y="12"/>
                  </a:lnTo>
                  <a:lnTo>
                    <a:pt x="171" y="12"/>
                  </a:lnTo>
                  <a:lnTo>
                    <a:pt x="177" y="12"/>
                  </a:lnTo>
                  <a:lnTo>
                    <a:pt x="177" y="6"/>
                  </a:lnTo>
                  <a:lnTo>
                    <a:pt x="182" y="12"/>
                  </a:lnTo>
                  <a:lnTo>
                    <a:pt x="189" y="12"/>
                  </a:lnTo>
                  <a:lnTo>
                    <a:pt x="195" y="12"/>
                  </a:lnTo>
                  <a:lnTo>
                    <a:pt x="206" y="17"/>
                  </a:lnTo>
                  <a:lnTo>
                    <a:pt x="224" y="17"/>
                  </a:lnTo>
                  <a:lnTo>
                    <a:pt x="230" y="24"/>
                  </a:lnTo>
                  <a:lnTo>
                    <a:pt x="236" y="24"/>
                  </a:lnTo>
                  <a:lnTo>
                    <a:pt x="236" y="17"/>
                  </a:lnTo>
                  <a:lnTo>
                    <a:pt x="236" y="12"/>
                  </a:lnTo>
                  <a:lnTo>
                    <a:pt x="236" y="6"/>
                  </a:lnTo>
                  <a:lnTo>
                    <a:pt x="236" y="0"/>
                  </a:lnTo>
                  <a:lnTo>
                    <a:pt x="241" y="0"/>
                  </a:lnTo>
                  <a:lnTo>
                    <a:pt x="247" y="0"/>
                  </a:lnTo>
                  <a:lnTo>
                    <a:pt x="254" y="0"/>
                  </a:lnTo>
                  <a:lnTo>
                    <a:pt x="259" y="0"/>
                  </a:lnTo>
                  <a:lnTo>
                    <a:pt x="265" y="0"/>
                  </a:lnTo>
                  <a:lnTo>
                    <a:pt x="271" y="0"/>
                  </a:lnTo>
                  <a:lnTo>
                    <a:pt x="277" y="0"/>
                  </a:lnTo>
                  <a:lnTo>
                    <a:pt x="283" y="6"/>
                  </a:lnTo>
                  <a:lnTo>
                    <a:pt x="288" y="6"/>
                  </a:lnTo>
                  <a:lnTo>
                    <a:pt x="295" y="6"/>
                  </a:lnTo>
                  <a:lnTo>
                    <a:pt x="300" y="6"/>
                  </a:lnTo>
                  <a:lnTo>
                    <a:pt x="306" y="6"/>
                  </a:lnTo>
                  <a:lnTo>
                    <a:pt x="313" y="6"/>
                  </a:lnTo>
                  <a:lnTo>
                    <a:pt x="318" y="6"/>
                  </a:lnTo>
                  <a:lnTo>
                    <a:pt x="324" y="6"/>
                  </a:lnTo>
                  <a:lnTo>
                    <a:pt x="330" y="6"/>
                  </a:lnTo>
                  <a:lnTo>
                    <a:pt x="336" y="6"/>
                  </a:lnTo>
                  <a:lnTo>
                    <a:pt x="342" y="6"/>
                  </a:lnTo>
                  <a:lnTo>
                    <a:pt x="347" y="6"/>
                  </a:lnTo>
                  <a:lnTo>
                    <a:pt x="354" y="6"/>
                  </a:lnTo>
                  <a:lnTo>
                    <a:pt x="359" y="6"/>
                  </a:lnTo>
                  <a:lnTo>
                    <a:pt x="359" y="12"/>
                  </a:lnTo>
                  <a:lnTo>
                    <a:pt x="359" y="17"/>
                  </a:lnTo>
                  <a:lnTo>
                    <a:pt x="359" y="24"/>
                  </a:lnTo>
                  <a:lnTo>
                    <a:pt x="359" y="30"/>
                  </a:lnTo>
                  <a:lnTo>
                    <a:pt x="359" y="35"/>
                  </a:lnTo>
                  <a:lnTo>
                    <a:pt x="359" y="41"/>
                  </a:lnTo>
                  <a:lnTo>
                    <a:pt x="359" y="47"/>
                  </a:lnTo>
                  <a:lnTo>
                    <a:pt x="359" y="53"/>
                  </a:lnTo>
                  <a:lnTo>
                    <a:pt x="347" y="53"/>
                  </a:lnTo>
                  <a:lnTo>
                    <a:pt x="336" y="53"/>
                  </a:lnTo>
                  <a:lnTo>
                    <a:pt x="330" y="53"/>
                  </a:lnTo>
                  <a:lnTo>
                    <a:pt x="324" y="53"/>
                  </a:lnTo>
                  <a:lnTo>
                    <a:pt x="318" y="53"/>
                  </a:lnTo>
                  <a:lnTo>
                    <a:pt x="318" y="65"/>
                  </a:lnTo>
                  <a:lnTo>
                    <a:pt x="313" y="65"/>
                  </a:lnTo>
                  <a:lnTo>
                    <a:pt x="306" y="65"/>
                  </a:lnTo>
                  <a:lnTo>
                    <a:pt x="300" y="65"/>
                  </a:lnTo>
                  <a:lnTo>
                    <a:pt x="300" y="71"/>
                  </a:lnTo>
                  <a:lnTo>
                    <a:pt x="300" y="83"/>
                  </a:lnTo>
                  <a:lnTo>
                    <a:pt x="306" y="83"/>
                  </a:lnTo>
                  <a:lnTo>
                    <a:pt x="313" y="83"/>
                  </a:lnTo>
                  <a:lnTo>
                    <a:pt x="318" y="83"/>
                  </a:lnTo>
                  <a:lnTo>
                    <a:pt x="324" y="83"/>
                  </a:lnTo>
                  <a:lnTo>
                    <a:pt x="330" y="83"/>
                  </a:lnTo>
                  <a:lnTo>
                    <a:pt x="330" y="89"/>
                  </a:lnTo>
                  <a:lnTo>
                    <a:pt x="330" y="94"/>
                  </a:lnTo>
                  <a:lnTo>
                    <a:pt x="330" y="100"/>
                  </a:lnTo>
                  <a:lnTo>
                    <a:pt x="330" y="106"/>
                  </a:lnTo>
                  <a:lnTo>
                    <a:pt x="330" y="112"/>
                  </a:lnTo>
                  <a:lnTo>
                    <a:pt x="330" y="118"/>
                  </a:lnTo>
                  <a:lnTo>
                    <a:pt x="318" y="118"/>
                  </a:lnTo>
                  <a:lnTo>
                    <a:pt x="318" y="112"/>
                  </a:lnTo>
                  <a:lnTo>
                    <a:pt x="318" y="124"/>
                  </a:lnTo>
                  <a:lnTo>
                    <a:pt x="306" y="124"/>
                  </a:lnTo>
                  <a:lnTo>
                    <a:pt x="306" y="130"/>
                  </a:lnTo>
                  <a:lnTo>
                    <a:pt x="306" y="135"/>
                  </a:lnTo>
                  <a:lnTo>
                    <a:pt x="300" y="135"/>
                  </a:lnTo>
                  <a:lnTo>
                    <a:pt x="295" y="135"/>
                  </a:lnTo>
                  <a:lnTo>
                    <a:pt x="295" y="142"/>
                  </a:lnTo>
                  <a:lnTo>
                    <a:pt x="295" y="148"/>
                  </a:lnTo>
                  <a:lnTo>
                    <a:pt x="295" y="153"/>
                  </a:lnTo>
                  <a:lnTo>
                    <a:pt x="295" y="159"/>
                  </a:lnTo>
                  <a:lnTo>
                    <a:pt x="295" y="165"/>
                  </a:lnTo>
                  <a:lnTo>
                    <a:pt x="295" y="171"/>
                  </a:lnTo>
                  <a:lnTo>
                    <a:pt x="295" y="176"/>
                  </a:lnTo>
                  <a:lnTo>
                    <a:pt x="295" y="183"/>
                  </a:lnTo>
                  <a:lnTo>
                    <a:pt x="295" y="189"/>
                  </a:lnTo>
                  <a:lnTo>
                    <a:pt x="295" y="194"/>
                  </a:lnTo>
                  <a:lnTo>
                    <a:pt x="295" y="201"/>
                  </a:lnTo>
                  <a:lnTo>
                    <a:pt x="295" y="207"/>
                  </a:lnTo>
                  <a:lnTo>
                    <a:pt x="295" y="212"/>
                  </a:lnTo>
                  <a:lnTo>
                    <a:pt x="295" y="218"/>
                  </a:lnTo>
                  <a:lnTo>
                    <a:pt x="295" y="224"/>
                  </a:lnTo>
                  <a:lnTo>
                    <a:pt x="288" y="224"/>
                  </a:lnTo>
                  <a:lnTo>
                    <a:pt x="288" y="230"/>
                  </a:lnTo>
                  <a:lnTo>
                    <a:pt x="288" y="235"/>
                  </a:lnTo>
                  <a:lnTo>
                    <a:pt x="283" y="235"/>
                  </a:lnTo>
                  <a:lnTo>
                    <a:pt x="277" y="235"/>
                  </a:lnTo>
                  <a:lnTo>
                    <a:pt x="271" y="235"/>
                  </a:lnTo>
                  <a:lnTo>
                    <a:pt x="265" y="235"/>
                  </a:lnTo>
                  <a:lnTo>
                    <a:pt x="265" y="242"/>
                  </a:lnTo>
                  <a:lnTo>
                    <a:pt x="265" y="248"/>
                  </a:lnTo>
                  <a:lnTo>
                    <a:pt x="259" y="248"/>
                  </a:lnTo>
                  <a:lnTo>
                    <a:pt x="254" y="248"/>
                  </a:lnTo>
                  <a:lnTo>
                    <a:pt x="247" y="248"/>
                  </a:lnTo>
                  <a:lnTo>
                    <a:pt x="247" y="253"/>
                  </a:lnTo>
                  <a:lnTo>
                    <a:pt x="241" y="253"/>
                  </a:lnTo>
                  <a:lnTo>
                    <a:pt x="236" y="253"/>
                  </a:lnTo>
                  <a:lnTo>
                    <a:pt x="236" y="260"/>
                  </a:lnTo>
                  <a:lnTo>
                    <a:pt x="236" y="266"/>
                  </a:lnTo>
                  <a:lnTo>
                    <a:pt x="236" y="271"/>
                  </a:lnTo>
                  <a:lnTo>
                    <a:pt x="236" y="277"/>
                  </a:lnTo>
                  <a:lnTo>
                    <a:pt x="236" y="283"/>
                  </a:lnTo>
                  <a:lnTo>
                    <a:pt x="230" y="283"/>
                  </a:lnTo>
                  <a:lnTo>
                    <a:pt x="218" y="283"/>
                  </a:lnTo>
                  <a:lnTo>
                    <a:pt x="212" y="283"/>
                  </a:lnTo>
                  <a:lnTo>
                    <a:pt x="206" y="283"/>
                  </a:lnTo>
                  <a:lnTo>
                    <a:pt x="206" y="277"/>
                  </a:lnTo>
                  <a:lnTo>
                    <a:pt x="206" y="271"/>
                  </a:lnTo>
                  <a:lnTo>
                    <a:pt x="206" y="266"/>
                  </a:lnTo>
                  <a:lnTo>
                    <a:pt x="200" y="266"/>
                  </a:lnTo>
                  <a:lnTo>
                    <a:pt x="195" y="266"/>
                  </a:lnTo>
                  <a:lnTo>
                    <a:pt x="189" y="266"/>
                  </a:lnTo>
                  <a:close/>
                </a:path>
              </a:pathLst>
            </a:custGeom>
            <a:solidFill>
              <a:schemeClr val="accent6">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4" name="Freeform 86">
              <a:extLst>
                <a:ext uri="{FF2B5EF4-FFF2-40B4-BE49-F238E27FC236}">
                  <a16:creationId xmlns:a16="http://schemas.microsoft.com/office/drawing/2014/main" id="{93364ACF-A159-8E38-8BD7-48198442BA65}"/>
                </a:ext>
              </a:extLst>
            </p:cNvPr>
            <p:cNvSpPr>
              <a:spLocks/>
            </p:cNvSpPr>
            <p:nvPr/>
          </p:nvSpPr>
          <p:spPr bwMode="auto">
            <a:xfrm>
              <a:off x="6643688" y="2374900"/>
              <a:ext cx="569912" cy="449263"/>
            </a:xfrm>
            <a:custGeom>
              <a:avLst/>
              <a:gdLst>
                <a:gd name="T0" fmla="*/ 171 w 359"/>
                <a:gd name="T1" fmla="*/ 266 h 283"/>
                <a:gd name="T2" fmla="*/ 148 w 359"/>
                <a:gd name="T3" fmla="*/ 266 h 283"/>
                <a:gd name="T4" fmla="*/ 123 w 359"/>
                <a:gd name="T5" fmla="*/ 266 h 283"/>
                <a:gd name="T6" fmla="*/ 100 w 359"/>
                <a:gd name="T7" fmla="*/ 266 h 283"/>
                <a:gd name="T8" fmla="*/ 89 w 359"/>
                <a:gd name="T9" fmla="*/ 253 h 283"/>
                <a:gd name="T10" fmla="*/ 71 w 359"/>
                <a:gd name="T11" fmla="*/ 248 h 283"/>
                <a:gd name="T12" fmla="*/ 71 w 359"/>
                <a:gd name="T13" fmla="*/ 235 h 283"/>
                <a:gd name="T14" fmla="*/ 65 w 359"/>
                <a:gd name="T15" fmla="*/ 218 h 283"/>
                <a:gd name="T16" fmla="*/ 53 w 359"/>
                <a:gd name="T17" fmla="*/ 207 h 283"/>
                <a:gd name="T18" fmla="*/ 35 w 359"/>
                <a:gd name="T19" fmla="*/ 201 h 283"/>
                <a:gd name="T20" fmla="*/ 12 w 359"/>
                <a:gd name="T21" fmla="*/ 201 h 283"/>
                <a:gd name="T22" fmla="*/ 0 w 359"/>
                <a:gd name="T23" fmla="*/ 183 h 283"/>
                <a:gd name="T24" fmla="*/ 17 w 359"/>
                <a:gd name="T25" fmla="*/ 176 h 283"/>
                <a:gd name="T26" fmla="*/ 30 w 359"/>
                <a:gd name="T27" fmla="*/ 159 h 283"/>
                <a:gd name="T28" fmla="*/ 48 w 359"/>
                <a:gd name="T29" fmla="*/ 148 h 283"/>
                <a:gd name="T30" fmla="*/ 59 w 359"/>
                <a:gd name="T31" fmla="*/ 135 h 283"/>
                <a:gd name="T32" fmla="*/ 48 w 359"/>
                <a:gd name="T33" fmla="*/ 124 h 283"/>
                <a:gd name="T34" fmla="*/ 53 w 359"/>
                <a:gd name="T35" fmla="*/ 106 h 283"/>
                <a:gd name="T36" fmla="*/ 48 w 359"/>
                <a:gd name="T37" fmla="*/ 89 h 283"/>
                <a:gd name="T38" fmla="*/ 65 w 359"/>
                <a:gd name="T39" fmla="*/ 83 h 283"/>
                <a:gd name="T40" fmla="*/ 89 w 359"/>
                <a:gd name="T41" fmla="*/ 71 h 283"/>
                <a:gd name="T42" fmla="*/ 94 w 359"/>
                <a:gd name="T43" fmla="*/ 53 h 283"/>
                <a:gd name="T44" fmla="*/ 107 w 359"/>
                <a:gd name="T45" fmla="*/ 35 h 283"/>
                <a:gd name="T46" fmla="*/ 130 w 359"/>
                <a:gd name="T47" fmla="*/ 41 h 283"/>
                <a:gd name="T48" fmla="*/ 148 w 359"/>
                <a:gd name="T49" fmla="*/ 35 h 283"/>
                <a:gd name="T50" fmla="*/ 153 w 359"/>
                <a:gd name="T51" fmla="*/ 17 h 283"/>
                <a:gd name="T52" fmla="*/ 171 w 359"/>
                <a:gd name="T53" fmla="*/ 12 h 283"/>
                <a:gd name="T54" fmla="*/ 189 w 359"/>
                <a:gd name="T55" fmla="*/ 12 h 283"/>
                <a:gd name="T56" fmla="*/ 230 w 359"/>
                <a:gd name="T57" fmla="*/ 24 h 283"/>
                <a:gd name="T58" fmla="*/ 236 w 359"/>
                <a:gd name="T59" fmla="*/ 6 h 283"/>
                <a:gd name="T60" fmla="*/ 254 w 359"/>
                <a:gd name="T61" fmla="*/ 0 h 283"/>
                <a:gd name="T62" fmla="*/ 277 w 359"/>
                <a:gd name="T63" fmla="*/ 0 h 283"/>
                <a:gd name="T64" fmla="*/ 300 w 359"/>
                <a:gd name="T65" fmla="*/ 6 h 283"/>
                <a:gd name="T66" fmla="*/ 324 w 359"/>
                <a:gd name="T67" fmla="*/ 6 h 283"/>
                <a:gd name="T68" fmla="*/ 347 w 359"/>
                <a:gd name="T69" fmla="*/ 6 h 283"/>
                <a:gd name="T70" fmla="*/ 359 w 359"/>
                <a:gd name="T71" fmla="*/ 17 h 283"/>
                <a:gd name="T72" fmla="*/ 359 w 359"/>
                <a:gd name="T73" fmla="*/ 41 h 283"/>
                <a:gd name="T74" fmla="*/ 336 w 359"/>
                <a:gd name="T75" fmla="*/ 53 h 283"/>
                <a:gd name="T76" fmla="*/ 318 w 359"/>
                <a:gd name="T77" fmla="*/ 65 h 283"/>
                <a:gd name="T78" fmla="*/ 300 w 359"/>
                <a:gd name="T79" fmla="*/ 71 h 283"/>
                <a:gd name="T80" fmla="*/ 318 w 359"/>
                <a:gd name="T81" fmla="*/ 83 h 283"/>
                <a:gd name="T82" fmla="*/ 330 w 359"/>
                <a:gd name="T83" fmla="*/ 94 h 283"/>
                <a:gd name="T84" fmla="*/ 330 w 359"/>
                <a:gd name="T85" fmla="*/ 118 h 283"/>
                <a:gd name="T86" fmla="*/ 306 w 359"/>
                <a:gd name="T87" fmla="*/ 124 h 283"/>
                <a:gd name="T88" fmla="*/ 295 w 359"/>
                <a:gd name="T89" fmla="*/ 135 h 283"/>
                <a:gd name="T90" fmla="*/ 295 w 359"/>
                <a:gd name="T91" fmla="*/ 159 h 283"/>
                <a:gd name="T92" fmla="*/ 295 w 359"/>
                <a:gd name="T93" fmla="*/ 183 h 283"/>
                <a:gd name="T94" fmla="*/ 295 w 359"/>
                <a:gd name="T95" fmla="*/ 207 h 283"/>
                <a:gd name="T96" fmla="*/ 288 w 359"/>
                <a:gd name="T97" fmla="*/ 224 h 283"/>
                <a:gd name="T98" fmla="*/ 277 w 359"/>
                <a:gd name="T99" fmla="*/ 235 h 283"/>
                <a:gd name="T100" fmla="*/ 265 w 359"/>
                <a:gd name="T101" fmla="*/ 248 h 283"/>
                <a:gd name="T102" fmla="*/ 247 w 359"/>
                <a:gd name="T103" fmla="*/ 253 h 283"/>
                <a:gd name="T104" fmla="*/ 236 w 359"/>
                <a:gd name="T105" fmla="*/ 266 h 283"/>
                <a:gd name="T106" fmla="*/ 230 w 359"/>
                <a:gd name="T107" fmla="*/ 283 h 283"/>
                <a:gd name="T108" fmla="*/ 206 w 359"/>
                <a:gd name="T109" fmla="*/ 277 h 283"/>
                <a:gd name="T110" fmla="*/ 195 w 359"/>
                <a:gd name="T111" fmla="*/ 26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9" h="283">
                  <a:moveTo>
                    <a:pt x="189" y="266"/>
                  </a:moveTo>
                  <a:lnTo>
                    <a:pt x="182" y="266"/>
                  </a:lnTo>
                  <a:lnTo>
                    <a:pt x="177" y="266"/>
                  </a:lnTo>
                  <a:lnTo>
                    <a:pt x="171" y="266"/>
                  </a:lnTo>
                  <a:lnTo>
                    <a:pt x="165" y="266"/>
                  </a:lnTo>
                  <a:lnTo>
                    <a:pt x="159" y="266"/>
                  </a:lnTo>
                  <a:lnTo>
                    <a:pt x="153" y="266"/>
                  </a:lnTo>
                  <a:lnTo>
                    <a:pt x="148" y="266"/>
                  </a:lnTo>
                  <a:lnTo>
                    <a:pt x="141" y="266"/>
                  </a:lnTo>
                  <a:lnTo>
                    <a:pt x="136" y="266"/>
                  </a:lnTo>
                  <a:lnTo>
                    <a:pt x="130" y="266"/>
                  </a:lnTo>
                  <a:lnTo>
                    <a:pt x="123" y="266"/>
                  </a:lnTo>
                  <a:lnTo>
                    <a:pt x="118" y="266"/>
                  </a:lnTo>
                  <a:lnTo>
                    <a:pt x="112" y="266"/>
                  </a:lnTo>
                  <a:lnTo>
                    <a:pt x="107" y="266"/>
                  </a:lnTo>
                  <a:lnTo>
                    <a:pt x="100" y="266"/>
                  </a:lnTo>
                  <a:lnTo>
                    <a:pt x="94" y="266"/>
                  </a:lnTo>
                  <a:lnTo>
                    <a:pt x="89" y="266"/>
                  </a:lnTo>
                  <a:lnTo>
                    <a:pt x="89" y="260"/>
                  </a:lnTo>
                  <a:lnTo>
                    <a:pt x="89" y="253"/>
                  </a:lnTo>
                  <a:lnTo>
                    <a:pt x="82" y="253"/>
                  </a:lnTo>
                  <a:lnTo>
                    <a:pt x="77" y="253"/>
                  </a:lnTo>
                  <a:lnTo>
                    <a:pt x="71" y="253"/>
                  </a:lnTo>
                  <a:lnTo>
                    <a:pt x="71" y="248"/>
                  </a:lnTo>
                  <a:lnTo>
                    <a:pt x="77" y="248"/>
                  </a:lnTo>
                  <a:lnTo>
                    <a:pt x="77" y="242"/>
                  </a:lnTo>
                  <a:lnTo>
                    <a:pt x="71" y="242"/>
                  </a:lnTo>
                  <a:lnTo>
                    <a:pt x="71" y="235"/>
                  </a:lnTo>
                  <a:lnTo>
                    <a:pt x="71" y="230"/>
                  </a:lnTo>
                  <a:lnTo>
                    <a:pt x="71" y="224"/>
                  </a:lnTo>
                  <a:lnTo>
                    <a:pt x="71" y="218"/>
                  </a:lnTo>
                  <a:lnTo>
                    <a:pt x="65" y="218"/>
                  </a:lnTo>
                  <a:lnTo>
                    <a:pt x="65" y="212"/>
                  </a:lnTo>
                  <a:lnTo>
                    <a:pt x="59" y="212"/>
                  </a:lnTo>
                  <a:lnTo>
                    <a:pt x="59" y="207"/>
                  </a:lnTo>
                  <a:lnTo>
                    <a:pt x="53" y="207"/>
                  </a:lnTo>
                  <a:lnTo>
                    <a:pt x="53" y="201"/>
                  </a:lnTo>
                  <a:lnTo>
                    <a:pt x="48" y="201"/>
                  </a:lnTo>
                  <a:lnTo>
                    <a:pt x="41" y="201"/>
                  </a:lnTo>
                  <a:lnTo>
                    <a:pt x="35" y="201"/>
                  </a:lnTo>
                  <a:lnTo>
                    <a:pt x="30" y="201"/>
                  </a:lnTo>
                  <a:lnTo>
                    <a:pt x="24" y="201"/>
                  </a:lnTo>
                  <a:lnTo>
                    <a:pt x="17" y="201"/>
                  </a:lnTo>
                  <a:lnTo>
                    <a:pt x="12" y="201"/>
                  </a:lnTo>
                  <a:lnTo>
                    <a:pt x="0" y="201"/>
                  </a:lnTo>
                  <a:lnTo>
                    <a:pt x="0" y="194"/>
                  </a:lnTo>
                  <a:lnTo>
                    <a:pt x="0" y="189"/>
                  </a:lnTo>
                  <a:lnTo>
                    <a:pt x="0" y="183"/>
                  </a:lnTo>
                  <a:lnTo>
                    <a:pt x="0" y="176"/>
                  </a:lnTo>
                  <a:lnTo>
                    <a:pt x="6" y="176"/>
                  </a:lnTo>
                  <a:lnTo>
                    <a:pt x="12" y="176"/>
                  </a:lnTo>
                  <a:lnTo>
                    <a:pt x="17" y="176"/>
                  </a:lnTo>
                  <a:lnTo>
                    <a:pt x="17" y="171"/>
                  </a:lnTo>
                  <a:lnTo>
                    <a:pt x="17" y="165"/>
                  </a:lnTo>
                  <a:lnTo>
                    <a:pt x="24" y="165"/>
                  </a:lnTo>
                  <a:lnTo>
                    <a:pt x="30" y="159"/>
                  </a:lnTo>
                  <a:lnTo>
                    <a:pt x="35" y="159"/>
                  </a:lnTo>
                  <a:lnTo>
                    <a:pt x="41" y="153"/>
                  </a:lnTo>
                  <a:lnTo>
                    <a:pt x="41" y="148"/>
                  </a:lnTo>
                  <a:lnTo>
                    <a:pt x="48" y="148"/>
                  </a:lnTo>
                  <a:lnTo>
                    <a:pt x="48" y="142"/>
                  </a:lnTo>
                  <a:lnTo>
                    <a:pt x="53" y="142"/>
                  </a:lnTo>
                  <a:lnTo>
                    <a:pt x="59" y="142"/>
                  </a:lnTo>
                  <a:lnTo>
                    <a:pt x="59" y="135"/>
                  </a:lnTo>
                  <a:lnTo>
                    <a:pt x="59" y="130"/>
                  </a:lnTo>
                  <a:lnTo>
                    <a:pt x="53" y="130"/>
                  </a:lnTo>
                  <a:lnTo>
                    <a:pt x="53" y="124"/>
                  </a:lnTo>
                  <a:lnTo>
                    <a:pt x="48" y="124"/>
                  </a:lnTo>
                  <a:lnTo>
                    <a:pt x="48" y="118"/>
                  </a:lnTo>
                  <a:lnTo>
                    <a:pt x="48" y="112"/>
                  </a:lnTo>
                  <a:lnTo>
                    <a:pt x="48" y="106"/>
                  </a:lnTo>
                  <a:lnTo>
                    <a:pt x="53" y="106"/>
                  </a:lnTo>
                  <a:lnTo>
                    <a:pt x="53" y="100"/>
                  </a:lnTo>
                  <a:lnTo>
                    <a:pt x="53" y="94"/>
                  </a:lnTo>
                  <a:lnTo>
                    <a:pt x="53" y="89"/>
                  </a:lnTo>
                  <a:lnTo>
                    <a:pt x="48" y="89"/>
                  </a:lnTo>
                  <a:lnTo>
                    <a:pt x="53" y="89"/>
                  </a:lnTo>
                  <a:lnTo>
                    <a:pt x="59" y="89"/>
                  </a:lnTo>
                  <a:lnTo>
                    <a:pt x="59" y="83"/>
                  </a:lnTo>
                  <a:lnTo>
                    <a:pt x="65" y="83"/>
                  </a:lnTo>
                  <a:lnTo>
                    <a:pt x="71" y="83"/>
                  </a:lnTo>
                  <a:lnTo>
                    <a:pt x="71" y="71"/>
                  </a:lnTo>
                  <a:lnTo>
                    <a:pt x="77" y="71"/>
                  </a:lnTo>
                  <a:lnTo>
                    <a:pt x="89" y="71"/>
                  </a:lnTo>
                  <a:lnTo>
                    <a:pt x="89" y="65"/>
                  </a:lnTo>
                  <a:lnTo>
                    <a:pt x="89" y="59"/>
                  </a:lnTo>
                  <a:lnTo>
                    <a:pt x="94" y="59"/>
                  </a:lnTo>
                  <a:lnTo>
                    <a:pt x="94" y="53"/>
                  </a:lnTo>
                  <a:lnTo>
                    <a:pt x="100" y="53"/>
                  </a:lnTo>
                  <a:lnTo>
                    <a:pt x="107" y="53"/>
                  </a:lnTo>
                  <a:lnTo>
                    <a:pt x="107" y="47"/>
                  </a:lnTo>
                  <a:lnTo>
                    <a:pt x="107" y="35"/>
                  </a:lnTo>
                  <a:lnTo>
                    <a:pt x="112" y="35"/>
                  </a:lnTo>
                  <a:lnTo>
                    <a:pt x="123" y="35"/>
                  </a:lnTo>
                  <a:lnTo>
                    <a:pt x="123" y="41"/>
                  </a:lnTo>
                  <a:lnTo>
                    <a:pt x="130" y="41"/>
                  </a:lnTo>
                  <a:lnTo>
                    <a:pt x="136" y="41"/>
                  </a:lnTo>
                  <a:lnTo>
                    <a:pt x="141" y="41"/>
                  </a:lnTo>
                  <a:lnTo>
                    <a:pt x="148" y="41"/>
                  </a:lnTo>
                  <a:lnTo>
                    <a:pt x="148" y="35"/>
                  </a:lnTo>
                  <a:lnTo>
                    <a:pt x="148" y="30"/>
                  </a:lnTo>
                  <a:lnTo>
                    <a:pt x="148" y="24"/>
                  </a:lnTo>
                  <a:lnTo>
                    <a:pt x="148" y="17"/>
                  </a:lnTo>
                  <a:lnTo>
                    <a:pt x="153" y="17"/>
                  </a:lnTo>
                  <a:lnTo>
                    <a:pt x="153" y="12"/>
                  </a:lnTo>
                  <a:lnTo>
                    <a:pt x="159" y="12"/>
                  </a:lnTo>
                  <a:lnTo>
                    <a:pt x="165" y="12"/>
                  </a:lnTo>
                  <a:lnTo>
                    <a:pt x="171" y="12"/>
                  </a:lnTo>
                  <a:lnTo>
                    <a:pt x="177" y="12"/>
                  </a:lnTo>
                  <a:lnTo>
                    <a:pt x="177" y="6"/>
                  </a:lnTo>
                  <a:lnTo>
                    <a:pt x="182" y="12"/>
                  </a:lnTo>
                  <a:lnTo>
                    <a:pt x="189" y="12"/>
                  </a:lnTo>
                  <a:lnTo>
                    <a:pt x="195" y="12"/>
                  </a:lnTo>
                  <a:lnTo>
                    <a:pt x="206" y="17"/>
                  </a:lnTo>
                  <a:lnTo>
                    <a:pt x="224" y="17"/>
                  </a:lnTo>
                  <a:lnTo>
                    <a:pt x="230" y="24"/>
                  </a:lnTo>
                  <a:lnTo>
                    <a:pt x="236" y="24"/>
                  </a:lnTo>
                  <a:lnTo>
                    <a:pt x="236" y="17"/>
                  </a:lnTo>
                  <a:lnTo>
                    <a:pt x="236" y="12"/>
                  </a:lnTo>
                  <a:lnTo>
                    <a:pt x="236" y="6"/>
                  </a:lnTo>
                  <a:lnTo>
                    <a:pt x="236" y="0"/>
                  </a:lnTo>
                  <a:lnTo>
                    <a:pt x="241" y="0"/>
                  </a:lnTo>
                  <a:lnTo>
                    <a:pt x="247" y="0"/>
                  </a:lnTo>
                  <a:lnTo>
                    <a:pt x="254" y="0"/>
                  </a:lnTo>
                  <a:lnTo>
                    <a:pt x="259" y="0"/>
                  </a:lnTo>
                  <a:lnTo>
                    <a:pt x="265" y="0"/>
                  </a:lnTo>
                  <a:lnTo>
                    <a:pt x="271" y="0"/>
                  </a:lnTo>
                  <a:lnTo>
                    <a:pt x="277" y="0"/>
                  </a:lnTo>
                  <a:lnTo>
                    <a:pt x="283" y="6"/>
                  </a:lnTo>
                  <a:lnTo>
                    <a:pt x="288" y="6"/>
                  </a:lnTo>
                  <a:lnTo>
                    <a:pt x="295" y="6"/>
                  </a:lnTo>
                  <a:lnTo>
                    <a:pt x="300" y="6"/>
                  </a:lnTo>
                  <a:lnTo>
                    <a:pt x="306" y="6"/>
                  </a:lnTo>
                  <a:lnTo>
                    <a:pt x="313" y="6"/>
                  </a:lnTo>
                  <a:lnTo>
                    <a:pt x="318" y="6"/>
                  </a:lnTo>
                  <a:lnTo>
                    <a:pt x="324" y="6"/>
                  </a:lnTo>
                  <a:lnTo>
                    <a:pt x="330" y="6"/>
                  </a:lnTo>
                  <a:lnTo>
                    <a:pt x="336" y="6"/>
                  </a:lnTo>
                  <a:lnTo>
                    <a:pt x="342" y="6"/>
                  </a:lnTo>
                  <a:lnTo>
                    <a:pt x="347" y="6"/>
                  </a:lnTo>
                  <a:lnTo>
                    <a:pt x="354" y="6"/>
                  </a:lnTo>
                  <a:lnTo>
                    <a:pt x="359" y="6"/>
                  </a:lnTo>
                  <a:lnTo>
                    <a:pt x="359" y="12"/>
                  </a:lnTo>
                  <a:lnTo>
                    <a:pt x="359" y="17"/>
                  </a:lnTo>
                  <a:lnTo>
                    <a:pt x="359" y="24"/>
                  </a:lnTo>
                  <a:lnTo>
                    <a:pt x="359" y="30"/>
                  </a:lnTo>
                  <a:lnTo>
                    <a:pt x="359" y="35"/>
                  </a:lnTo>
                  <a:lnTo>
                    <a:pt x="359" y="41"/>
                  </a:lnTo>
                  <a:lnTo>
                    <a:pt x="359" y="47"/>
                  </a:lnTo>
                  <a:lnTo>
                    <a:pt x="359" y="53"/>
                  </a:lnTo>
                  <a:lnTo>
                    <a:pt x="347" y="53"/>
                  </a:lnTo>
                  <a:lnTo>
                    <a:pt x="336" y="53"/>
                  </a:lnTo>
                  <a:lnTo>
                    <a:pt x="330" y="53"/>
                  </a:lnTo>
                  <a:lnTo>
                    <a:pt x="324" y="53"/>
                  </a:lnTo>
                  <a:lnTo>
                    <a:pt x="318" y="53"/>
                  </a:lnTo>
                  <a:lnTo>
                    <a:pt x="318" y="65"/>
                  </a:lnTo>
                  <a:lnTo>
                    <a:pt x="313" y="65"/>
                  </a:lnTo>
                  <a:lnTo>
                    <a:pt x="306" y="65"/>
                  </a:lnTo>
                  <a:lnTo>
                    <a:pt x="300" y="65"/>
                  </a:lnTo>
                  <a:lnTo>
                    <a:pt x="300" y="71"/>
                  </a:lnTo>
                  <a:lnTo>
                    <a:pt x="300" y="83"/>
                  </a:lnTo>
                  <a:lnTo>
                    <a:pt x="306" y="83"/>
                  </a:lnTo>
                  <a:lnTo>
                    <a:pt x="313" y="83"/>
                  </a:lnTo>
                  <a:lnTo>
                    <a:pt x="318" y="83"/>
                  </a:lnTo>
                  <a:lnTo>
                    <a:pt x="324" y="83"/>
                  </a:lnTo>
                  <a:lnTo>
                    <a:pt x="330" y="83"/>
                  </a:lnTo>
                  <a:lnTo>
                    <a:pt x="330" y="89"/>
                  </a:lnTo>
                  <a:lnTo>
                    <a:pt x="330" y="94"/>
                  </a:lnTo>
                  <a:lnTo>
                    <a:pt x="330" y="100"/>
                  </a:lnTo>
                  <a:lnTo>
                    <a:pt x="330" y="106"/>
                  </a:lnTo>
                  <a:lnTo>
                    <a:pt x="330" y="112"/>
                  </a:lnTo>
                  <a:lnTo>
                    <a:pt x="330" y="118"/>
                  </a:lnTo>
                  <a:lnTo>
                    <a:pt x="318" y="118"/>
                  </a:lnTo>
                  <a:lnTo>
                    <a:pt x="318" y="112"/>
                  </a:lnTo>
                  <a:lnTo>
                    <a:pt x="318" y="124"/>
                  </a:lnTo>
                  <a:lnTo>
                    <a:pt x="306" y="124"/>
                  </a:lnTo>
                  <a:lnTo>
                    <a:pt x="306" y="130"/>
                  </a:lnTo>
                  <a:lnTo>
                    <a:pt x="306" y="135"/>
                  </a:lnTo>
                  <a:lnTo>
                    <a:pt x="300" y="135"/>
                  </a:lnTo>
                  <a:lnTo>
                    <a:pt x="295" y="135"/>
                  </a:lnTo>
                  <a:lnTo>
                    <a:pt x="295" y="142"/>
                  </a:lnTo>
                  <a:lnTo>
                    <a:pt x="295" y="148"/>
                  </a:lnTo>
                  <a:lnTo>
                    <a:pt x="295" y="153"/>
                  </a:lnTo>
                  <a:lnTo>
                    <a:pt x="295" y="159"/>
                  </a:lnTo>
                  <a:lnTo>
                    <a:pt x="295" y="165"/>
                  </a:lnTo>
                  <a:lnTo>
                    <a:pt x="295" y="171"/>
                  </a:lnTo>
                  <a:lnTo>
                    <a:pt x="295" y="176"/>
                  </a:lnTo>
                  <a:lnTo>
                    <a:pt x="295" y="183"/>
                  </a:lnTo>
                  <a:lnTo>
                    <a:pt x="295" y="189"/>
                  </a:lnTo>
                  <a:lnTo>
                    <a:pt x="295" y="194"/>
                  </a:lnTo>
                  <a:lnTo>
                    <a:pt x="295" y="201"/>
                  </a:lnTo>
                  <a:lnTo>
                    <a:pt x="295" y="207"/>
                  </a:lnTo>
                  <a:lnTo>
                    <a:pt x="295" y="212"/>
                  </a:lnTo>
                  <a:lnTo>
                    <a:pt x="295" y="218"/>
                  </a:lnTo>
                  <a:lnTo>
                    <a:pt x="295" y="224"/>
                  </a:lnTo>
                  <a:lnTo>
                    <a:pt x="288" y="224"/>
                  </a:lnTo>
                  <a:lnTo>
                    <a:pt x="288" y="230"/>
                  </a:lnTo>
                  <a:lnTo>
                    <a:pt x="288" y="235"/>
                  </a:lnTo>
                  <a:lnTo>
                    <a:pt x="283" y="235"/>
                  </a:lnTo>
                  <a:lnTo>
                    <a:pt x="277" y="235"/>
                  </a:lnTo>
                  <a:lnTo>
                    <a:pt x="271" y="235"/>
                  </a:lnTo>
                  <a:lnTo>
                    <a:pt x="265" y="235"/>
                  </a:lnTo>
                  <a:lnTo>
                    <a:pt x="265" y="242"/>
                  </a:lnTo>
                  <a:lnTo>
                    <a:pt x="265" y="248"/>
                  </a:lnTo>
                  <a:lnTo>
                    <a:pt x="259" y="248"/>
                  </a:lnTo>
                  <a:lnTo>
                    <a:pt x="254" y="248"/>
                  </a:lnTo>
                  <a:lnTo>
                    <a:pt x="247" y="248"/>
                  </a:lnTo>
                  <a:lnTo>
                    <a:pt x="247" y="253"/>
                  </a:lnTo>
                  <a:lnTo>
                    <a:pt x="241" y="253"/>
                  </a:lnTo>
                  <a:lnTo>
                    <a:pt x="236" y="253"/>
                  </a:lnTo>
                  <a:lnTo>
                    <a:pt x="236" y="260"/>
                  </a:lnTo>
                  <a:lnTo>
                    <a:pt x="236" y="266"/>
                  </a:lnTo>
                  <a:lnTo>
                    <a:pt x="236" y="271"/>
                  </a:lnTo>
                  <a:lnTo>
                    <a:pt x="236" y="277"/>
                  </a:lnTo>
                  <a:lnTo>
                    <a:pt x="236" y="283"/>
                  </a:lnTo>
                  <a:lnTo>
                    <a:pt x="230" y="283"/>
                  </a:lnTo>
                  <a:lnTo>
                    <a:pt x="218" y="283"/>
                  </a:lnTo>
                  <a:lnTo>
                    <a:pt x="212" y="283"/>
                  </a:lnTo>
                  <a:lnTo>
                    <a:pt x="206" y="283"/>
                  </a:lnTo>
                  <a:lnTo>
                    <a:pt x="206" y="277"/>
                  </a:lnTo>
                  <a:lnTo>
                    <a:pt x="206" y="271"/>
                  </a:lnTo>
                  <a:lnTo>
                    <a:pt x="206" y="266"/>
                  </a:lnTo>
                  <a:lnTo>
                    <a:pt x="200" y="266"/>
                  </a:lnTo>
                  <a:lnTo>
                    <a:pt x="195" y="266"/>
                  </a:lnTo>
                  <a:lnTo>
                    <a:pt x="189" y="266"/>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5" name="Freeform 87">
              <a:extLst>
                <a:ext uri="{FF2B5EF4-FFF2-40B4-BE49-F238E27FC236}">
                  <a16:creationId xmlns:a16="http://schemas.microsoft.com/office/drawing/2014/main" id="{54145301-E33E-08EB-3889-6F0DB2B946A1}"/>
                </a:ext>
              </a:extLst>
            </p:cNvPr>
            <p:cNvSpPr>
              <a:spLocks/>
            </p:cNvSpPr>
            <p:nvPr/>
          </p:nvSpPr>
          <p:spPr bwMode="auto">
            <a:xfrm>
              <a:off x="6437313" y="2120900"/>
              <a:ext cx="590550" cy="393700"/>
            </a:xfrm>
            <a:custGeom>
              <a:avLst/>
              <a:gdLst>
                <a:gd name="T0" fmla="*/ 266 w 372"/>
                <a:gd name="T1" fmla="*/ 0 h 248"/>
                <a:gd name="T2" fmla="*/ 289 w 372"/>
                <a:gd name="T3" fmla="*/ 0 h 248"/>
                <a:gd name="T4" fmla="*/ 307 w 372"/>
                <a:gd name="T5" fmla="*/ 7 h 248"/>
                <a:gd name="T6" fmla="*/ 307 w 372"/>
                <a:gd name="T7" fmla="*/ 30 h 248"/>
                <a:gd name="T8" fmla="*/ 307 w 372"/>
                <a:gd name="T9" fmla="*/ 53 h 248"/>
                <a:gd name="T10" fmla="*/ 319 w 372"/>
                <a:gd name="T11" fmla="*/ 53 h 248"/>
                <a:gd name="T12" fmla="*/ 336 w 372"/>
                <a:gd name="T13" fmla="*/ 48 h 248"/>
                <a:gd name="T14" fmla="*/ 336 w 372"/>
                <a:gd name="T15" fmla="*/ 71 h 248"/>
                <a:gd name="T16" fmla="*/ 348 w 372"/>
                <a:gd name="T17" fmla="*/ 95 h 248"/>
                <a:gd name="T18" fmla="*/ 354 w 372"/>
                <a:gd name="T19" fmla="*/ 113 h 248"/>
                <a:gd name="T20" fmla="*/ 366 w 372"/>
                <a:gd name="T21" fmla="*/ 130 h 248"/>
                <a:gd name="T22" fmla="*/ 372 w 372"/>
                <a:gd name="T23" fmla="*/ 148 h 248"/>
                <a:gd name="T24" fmla="*/ 366 w 372"/>
                <a:gd name="T25" fmla="*/ 172 h 248"/>
                <a:gd name="T26" fmla="*/ 354 w 372"/>
                <a:gd name="T27" fmla="*/ 177 h 248"/>
                <a:gd name="T28" fmla="*/ 313 w 372"/>
                <a:gd name="T29" fmla="*/ 172 h 248"/>
                <a:gd name="T30" fmla="*/ 295 w 372"/>
                <a:gd name="T31" fmla="*/ 172 h 248"/>
                <a:gd name="T32" fmla="*/ 278 w 372"/>
                <a:gd name="T33" fmla="*/ 177 h 248"/>
                <a:gd name="T34" fmla="*/ 278 w 372"/>
                <a:gd name="T35" fmla="*/ 201 h 248"/>
                <a:gd name="T36" fmla="*/ 253 w 372"/>
                <a:gd name="T37" fmla="*/ 201 h 248"/>
                <a:gd name="T38" fmla="*/ 237 w 372"/>
                <a:gd name="T39" fmla="*/ 207 h 248"/>
                <a:gd name="T40" fmla="*/ 224 w 372"/>
                <a:gd name="T41" fmla="*/ 218 h 248"/>
                <a:gd name="T42" fmla="*/ 207 w 372"/>
                <a:gd name="T43" fmla="*/ 231 h 248"/>
                <a:gd name="T44" fmla="*/ 189 w 372"/>
                <a:gd name="T45" fmla="*/ 243 h 248"/>
                <a:gd name="T46" fmla="*/ 183 w 372"/>
                <a:gd name="T47" fmla="*/ 248 h 248"/>
                <a:gd name="T48" fmla="*/ 177 w 372"/>
                <a:gd name="T49" fmla="*/ 231 h 248"/>
                <a:gd name="T50" fmla="*/ 160 w 372"/>
                <a:gd name="T51" fmla="*/ 236 h 248"/>
                <a:gd name="T52" fmla="*/ 154 w 372"/>
                <a:gd name="T53" fmla="*/ 218 h 248"/>
                <a:gd name="T54" fmla="*/ 142 w 372"/>
                <a:gd name="T55" fmla="*/ 207 h 248"/>
                <a:gd name="T56" fmla="*/ 129 w 372"/>
                <a:gd name="T57" fmla="*/ 207 h 248"/>
                <a:gd name="T58" fmla="*/ 129 w 372"/>
                <a:gd name="T59" fmla="*/ 207 h 248"/>
                <a:gd name="T60" fmla="*/ 129 w 372"/>
                <a:gd name="T61" fmla="*/ 195 h 248"/>
                <a:gd name="T62" fmla="*/ 124 w 372"/>
                <a:gd name="T63" fmla="*/ 189 h 248"/>
                <a:gd name="T64" fmla="*/ 118 w 372"/>
                <a:gd name="T65" fmla="*/ 172 h 248"/>
                <a:gd name="T66" fmla="*/ 106 w 372"/>
                <a:gd name="T67" fmla="*/ 159 h 248"/>
                <a:gd name="T68" fmla="*/ 100 w 372"/>
                <a:gd name="T69" fmla="*/ 154 h 248"/>
                <a:gd name="T70" fmla="*/ 95 w 372"/>
                <a:gd name="T71" fmla="*/ 148 h 248"/>
                <a:gd name="T72" fmla="*/ 77 w 372"/>
                <a:gd name="T73" fmla="*/ 154 h 248"/>
                <a:gd name="T74" fmla="*/ 59 w 372"/>
                <a:gd name="T75" fmla="*/ 159 h 248"/>
                <a:gd name="T76" fmla="*/ 54 w 372"/>
                <a:gd name="T77" fmla="*/ 141 h 248"/>
                <a:gd name="T78" fmla="*/ 41 w 372"/>
                <a:gd name="T79" fmla="*/ 154 h 248"/>
                <a:gd name="T80" fmla="*/ 30 w 372"/>
                <a:gd name="T81" fmla="*/ 166 h 248"/>
                <a:gd name="T82" fmla="*/ 18 w 372"/>
                <a:gd name="T83" fmla="*/ 177 h 248"/>
                <a:gd name="T84" fmla="*/ 6 w 372"/>
                <a:gd name="T85" fmla="*/ 177 h 248"/>
                <a:gd name="T86" fmla="*/ 12 w 372"/>
                <a:gd name="T87" fmla="*/ 159 h 248"/>
                <a:gd name="T88" fmla="*/ 24 w 372"/>
                <a:gd name="T89" fmla="*/ 148 h 248"/>
                <a:gd name="T90" fmla="*/ 24 w 372"/>
                <a:gd name="T91" fmla="*/ 136 h 248"/>
                <a:gd name="T92" fmla="*/ 24 w 372"/>
                <a:gd name="T93" fmla="*/ 113 h 248"/>
                <a:gd name="T94" fmla="*/ 24 w 372"/>
                <a:gd name="T95" fmla="*/ 89 h 248"/>
                <a:gd name="T96" fmla="*/ 36 w 372"/>
                <a:gd name="T97" fmla="*/ 71 h 248"/>
                <a:gd name="T98" fmla="*/ 47 w 372"/>
                <a:gd name="T99" fmla="*/ 59 h 248"/>
                <a:gd name="T100" fmla="*/ 59 w 372"/>
                <a:gd name="T101" fmla="*/ 48 h 248"/>
                <a:gd name="T102" fmla="*/ 72 w 372"/>
                <a:gd name="T103" fmla="*/ 36 h 248"/>
                <a:gd name="T104" fmla="*/ 83 w 372"/>
                <a:gd name="T105" fmla="*/ 23 h 248"/>
                <a:gd name="T106" fmla="*/ 106 w 372"/>
                <a:gd name="T107" fmla="*/ 12 h 248"/>
                <a:gd name="T108" fmla="*/ 129 w 372"/>
                <a:gd name="T109" fmla="*/ 7 h 248"/>
                <a:gd name="T110" fmla="*/ 154 w 372"/>
                <a:gd name="T111" fmla="*/ 7 h 248"/>
                <a:gd name="T112" fmla="*/ 171 w 372"/>
                <a:gd name="T113" fmla="*/ 0 h 248"/>
                <a:gd name="T114" fmla="*/ 195 w 372"/>
                <a:gd name="T115" fmla="*/ 0 h 248"/>
                <a:gd name="T116" fmla="*/ 219 w 372"/>
                <a:gd name="T117" fmla="*/ 0 h 248"/>
                <a:gd name="T118" fmla="*/ 242 w 372"/>
                <a:gd name="T119"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2" h="248">
                  <a:moveTo>
                    <a:pt x="242" y="0"/>
                  </a:moveTo>
                  <a:lnTo>
                    <a:pt x="248" y="0"/>
                  </a:lnTo>
                  <a:lnTo>
                    <a:pt x="260" y="0"/>
                  </a:lnTo>
                  <a:lnTo>
                    <a:pt x="266" y="0"/>
                  </a:lnTo>
                  <a:lnTo>
                    <a:pt x="271" y="0"/>
                  </a:lnTo>
                  <a:lnTo>
                    <a:pt x="278" y="0"/>
                  </a:lnTo>
                  <a:lnTo>
                    <a:pt x="283" y="0"/>
                  </a:lnTo>
                  <a:lnTo>
                    <a:pt x="289" y="0"/>
                  </a:lnTo>
                  <a:lnTo>
                    <a:pt x="295" y="0"/>
                  </a:lnTo>
                  <a:lnTo>
                    <a:pt x="301" y="0"/>
                  </a:lnTo>
                  <a:lnTo>
                    <a:pt x="307" y="0"/>
                  </a:lnTo>
                  <a:lnTo>
                    <a:pt x="307" y="7"/>
                  </a:lnTo>
                  <a:lnTo>
                    <a:pt x="307" y="12"/>
                  </a:lnTo>
                  <a:lnTo>
                    <a:pt x="307" y="18"/>
                  </a:lnTo>
                  <a:lnTo>
                    <a:pt x="307" y="23"/>
                  </a:lnTo>
                  <a:lnTo>
                    <a:pt x="307" y="30"/>
                  </a:lnTo>
                  <a:lnTo>
                    <a:pt x="307" y="36"/>
                  </a:lnTo>
                  <a:lnTo>
                    <a:pt x="307" y="41"/>
                  </a:lnTo>
                  <a:lnTo>
                    <a:pt x="307" y="48"/>
                  </a:lnTo>
                  <a:lnTo>
                    <a:pt x="307" y="53"/>
                  </a:lnTo>
                  <a:lnTo>
                    <a:pt x="307" y="59"/>
                  </a:lnTo>
                  <a:lnTo>
                    <a:pt x="313" y="59"/>
                  </a:lnTo>
                  <a:lnTo>
                    <a:pt x="319" y="59"/>
                  </a:lnTo>
                  <a:lnTo>
                    <a:pt x="319" y="53"/>
                  </a:lnTo>
                  <a:lnTo>
                    <a:pt x="325" y="53"/>
                  </a:lnTo>
                  <a:lnTo>
                    <a:pt x="325" y="48"/>
                  </a:lnTo>
                  <a:lnTo>
                    <a:pt x="330" y="48"/>
                  </a:lnTo>
                  <a:lnTo>
                    <a:pt x="336" y="48"/>
                  </a:lnTo>
                  <a:lnTo>
                    <a:pt x="336" y="53"/>
                  </a:lnTo>
                  <a:lnTo>
                    <a:pt x="336" y="59"/>
                  </a:lnTo>
                  <a:lnTo>
                    <a:pt x="336" y="66"/>
                  </a:lnTo>
                  <a:lnTo>
                    <a:pt x="336" y="71"/>
                  </a:lnTo>
                  <a:lnTo>
                    <a:pt x="336" y="77"/>
                  </a:lnTo>
                  <a:lnTo>
                    <a:pt x="343" y="82"/>
                  </a:lnTo>
                  <a:lnTo>
                    <a:pt x="343" y="89"/>
                  </a:lnTo>
                  <a:lnTo>
                    <a:pt x="348" y="95"/>
                  </a:lnTo>
                  <a:lnTo>
                    <a:pt x="348" y="100"/>
                  </a:lnTo>
                  <a:lnTo>
                    <a:pt x="348" y="107"/>
                  </a:lnTo>
                  <a:lnTo>
                    <a:pt x="354" y="107"/>
                  </a:lnTo>
                  <a:lnTo>
                    <a:pt x="354" y="113"/>
                  </a:lnTo>
                  <a:lnTo>
                    <a:pt x="361" y="118"/>
                  </a:lnTo>
                  <a:lnTo>
                    <a:pt x="361" y="125"/>
                  </a:lnTo>
                  <a:lnTo>
                    <a:pt x="361" y="130"/>
                  </a:lnTo>
                  <a:lnTo>
                    <a:pt x="366" y="130"/>
                  </a:lnTo>
                  <a:lnTo>
                    <a:pt x="366" y="136"/>
                  </a:lnTo>
                  <a:lnTo>
                    <a:pt x="366" y="141"/>
                  </a:lnTo>
                  <a:lnTo>
                    <a:pt x="372" y="141"/>
                  </a:lnTo>
                  <a:lnTo>
                    <a:pt x="372" y="148"/>
                  </a:lnTo>
                  <a:lnTo>
                    <a:pt x="372" y="154"/>
                  </a:lnTo>
                  <a:lnTo>
                    <a:pt x="366" y="159"/>
                  </a:lnTo>
                  <a:lnTo>
                    <a:pt x="366" y="166"/>
                  </a:lnTo>
                  <a:lnTo>
                    <a:pt x="366" y="172"/>
                  </a:lnTo>
                  <a:lnTo>
                    <a:pt x="366" y="177"/>
                  </a:lnTo>
                  <a:lnTo>
                    <a:pt x="366" y="184"/>
                  </a:lnTo>
                  <a:lnTo>
                    <a:pt x="361" y="184"/>
                  </a:lnTo>
                  <a:lnTo>
                    <a:pt x="354" y="177"/>
                  </a:lnTo>
                  <a:lnTo>
                    <a:pt x="336" y="177"/>
                  </a:lnTo>
                  <a:lnTo>
                    <a:pt x="325" y="172"/>
                  </a:lnTo>
                  <a:lnTo>
                    <a:pt x="319" y="172"/>
                  </a:lnTo>
                  <a:lnTo>
                    <a:pt x="313" y="172"/>
                  </a:lnTo>
                  <a:lnTo>
                    <a:pt x="307" y="166"/>
                  </a:lnTo>
                  <a:lnTo>
                    <a:pt x="307" y="172"/>
                  </a:lnTo>
                  <a:lnTo>
                    <a:pt x="301" y="172"/>
                  </a:lnTo>
                  <a:lnTo>
                    <a:pt x="295" y="172"/>
                  </a:lnTo>
                  <a:lnTo>
                    <a:pt x="289" y="172"/>
                  </a:lnTo>
                  <a:lnTo>
                    <a:pt x="283" y="172"/>
                  </a:lnTo>
                  <a:lnTo>
                    <a:pt x="283" y="177"/>
                  </a:lnTo>
                  <a:lnTo>
                    <a:pt x="278" y="177"/>
                  </a:lnTo>
                  <a:lnTo>
                    <a:pt x="278" y="184"/>
                  </a:lnTo>
                  <a:lnTo>
                    <a:pt x="278" y="189"/>
                  </a:lnTo>
                  <a:lnTo>
                    <a:pt x="278" y="195"/>
                  </a:lnTo>
                  <a:lnTo>
                    <a:pt x="278" y="201"/>
                  </a:lnTo>
                  <a:lnTo>
                    <a:pt x="271" y="201"/>
                  </a:lnTo>
                  <a:lnTo>
                    <a:pt x="266" y="201"/>
                  </a:lnTo>
                  <a:lnTo>
                    <a:pt x="260" y="201"/>
                  </a:lnTo>
                  <a:lnTo>
                    <a:pt x="253" y="201"/>
                  </a:lnTo>
                  <a:lnTo>
                    <a:pt x="253" y="195"/>
                  </a:lnTo>
                  <a:lnTo>
                    <a:pt x="242" y="195"/>
                  </a:lnTo>
                  <a:lnTo>
                    <a:pt x="237" y="195"/>
                  </a:lnTo>
                  <a:lnTo>
                    <a:pt x="237" y="207"/>
                  </a:lnTo>
                  <a:lnTo>
                    <a:pt x="237" y="213"/>
                  </a:lnTo>
                  <a:lnTo>
                    <a:pt x="230" y="213"/>
                  </a:lnTo>
                  <a:lnTo>
                    <a:pt x="224" y="213"/>
                  </a:lnTo>
                  <a:lnTo>
                    <a:pt x="224" y="218"/>
                  </a:lnTo>
                  <a:lnTo>
                    <a:pt x="219" y="218"/>
                  </a:lnTo>
                  <a:lnTo>
                    <a:pt x="219" y="225"/>
                  </a:lnTo>
                  <a:lnTo>
                    <a:pt x="219" y="231"/>
                  </a:lnTo>
                  <a:lnTo>
                    <a:pt x="207" y="231"/>
                  </a:lnTo>
                  <a:lnTo>
                    <a:pt x="201" y="231"/>
                  </a:lnTo>
                  <a:lnTo>
                    <a:pt x="201" y="243"/>
                  </a:lnTo>
                  <a:lnTo>
                    <a:pt x="195" y="243"/>
                  </a:lnTo>
                  <a:lnTo>
                    <a:pt x="189" y="243"/>
                  </a:lnTo>
                  <a:lnTo>
                    <a:pt x="189" y="248"/>
                  </a:lnTo>
                  <a:lnTo>
                    <a:pt x="183" y="248"/>
                  </a:lnTo>
                  <a:lnTo>
                    <a:pt x="177" y="248"/>
                  </a:lnTo>
                  <a:lnTo>
                    <a:pt x="183" y="248"/>
                  </a:lnTo>
                  <a:lnTo>
                    <a:pt x="183" y="243"/>
                  </a:lnTo>
                  <a:lnTo>
                    <a:pt x="183" y="236"/>
                  </a:lnTo>
                  <a:lnTo>
                    <a:pt x="183" y="231"/>
                  </a:lnTo>
                  <a:lnTo>
                    <a:pt x="177" y="231"/>
                  </a:lnTo>
                  <a:lnTo>
                    <a:pt x="171" y="231"/>
                  </a:lnTo>
                  <a:lnTo>
                    <a:pt x="165" y="231"/>
                  </a:lnTo>
                  <a:lnTo>
                    <a:pt x="160" y="231"/>
                  </a:lnTo>
                  <a:lnTo>
                    <a:pt x="160" y="236"/>
                  </a:lnTo>
                  <a:lnTo>
                    <a:pt x="160" y="231"/>
                  </a:lnTo>
                  <a:lnTo>
                    <a:pt x="160" y="225"/>
                  </a:lnTo>
                  <a:lnTo>
                    <a:pt x="154" y="225"/>
                  </a:lnTo>
                  <a:lnTo>
                    <a:pt x="154" y="218"/>
                  </a:lnTo>
                  <a:lnTo>
                    <a:pt x="154" y="213"/>
                  </a:lnTo>
                  <a:lnTo>
                    <a:pt x="154" y="207"/>
                  </a:lnTo>
                  <a:lnTo>
                    <a:pt x="147" y="207"/>
                  </a:lnTo>
                  <a:lnTo>
                    <a:pt x="142" y="207"/>
                  </a:lnTo>
                  <a:lnTo>
                    <a:pt x="136" y="207"/>
                  </a:lnTo>
                  <a:lnTo>
                    <a:pt x="129" y="207"/>
                  </a:lnTo>
                  <a:lnTo>
                    <a:pt x="136" y="207"/>
                  </a:lnTo>
                  <a:lnTo>
                    <a:pt x="129" y="207"/>
                  </a:lnTo>
                  <a:lnTo>
                    <a:pt x="136" y="207"/>
                  </a:lnTo>
                  <a:lnTo>
                    <a:pt x="129" y="207"/>
                  </a:lnTo>
                  <a:lnTo>
                    <a:pt x="136" y="207"/>
                  </a:lnTo>
                  <a:lnTo>
                    <a:pt x="129" y="207"/>
                  </a:lnTo>
                  <a:lnTo>
                    <a:pt x="136" y="207"/>
                  </a:lnTo>
                  <a:lnTo>
                    <a:pt x="129" y="207"/>
                  </a:lnTo>
                  <a:lnTo>
                    <a:pt x="129" y="201"/>
                  </a:lnTo>
                  <a:lnTo>
                    <a:pt x="129" y="195"/>
                  </a:lnTo>
                  <a:lnTo>
                    <a:pt x="124" y="195"/>
                  </a:lnTo>
                  <a:lnTo>
                    <a:pt x="124" y="189"/>
                  </a:lnTo>
                  <a:lnTo>
                    <a:pt x="124" y="195"/>
                  </a:lnTo>
                  <a:lnTo>
                    <a:pt x="124" y="189"/>
                  </a:lnTo>
                  <a:lnTo>
                    <a:pt x="118" y="189"/>
                  </a:lnTo>
                  <a:lnTo>
                    <a:pt x="118" y="184"/>
                  </a:lnTo>
                  <a:lnTo>
                    <a:pt x="118" y="177"/>
                  </a:lnTo>
                  <a:lnTo>
                    <a:pt x="118" y="172"/>
                  </a:lnTo>
                  <a:lnTo>
                    <a:pt x="118" y="166"/>
                  </a:lnTo>
                  <a:lnTo>
                    <a:pt x="118" y="159"/>
                  </a:lnTo>
                  <a:lnTo>
                    <a:pt x="113" y="159"/>
                  </a:lnTo>
                  <a:lnTo>
                    <a:pt x="106" y="159"/>
                  </a:lnTo>
                  <a:lnTo>
                    <a:pt x="106" y="154"/>
                  </a:lnTo>
                  <a:lnTo>
                    <a:pt x="106" y="159"/>
                  </a:lnTo>
                  <a:lnTo>
                    <a:pt x="106" y="154"/>
                  </a:lnTo>
                  <a:lnTo>
                    <a:pt x="100" y="154"/>
                  </a:lnTo>
                  <a:lnTo>
                    <a:pt x="106" y="154"/>
                  </a:lnTo>
                  <a:lnTo>
                    <a:pt x="106" y="148"/>
                  </a:lnTo>
                  <a:lnTo>
                    <a:pt x="100" y="148"/>
                  </a:lnTo>
                  <a:lnTo>
                    <a:pt x="95" y="148"/>
                  </a:lnTo>
                  <a:lnTo>
                    <a:pt x="88" y="148"/>
                  </a:lnTo>
                  <a:lnTo>
                    <a:pt x="83" y="148"/>
                  </a:lnTo>
                  <a:lnTo>
                    <a:pt x="83" y="154"/>
                  </a:lnTo>
                  <a:lnTo>
                    <a:pt x="77" y="154"/>
                  </a:lnTo>
                  <a:lnTo>
                    <a:pt x="72" y="154"/>
                  </a:lnTo>
                  <a:lnTo>
                    <a:pt x="72" y="159"/>
                  </a:lnTo>
                  <a:lnTo>
                    <a:pt x="65" y="159"/>
                  </a:lnTo>
                  <a:lnTo>
                    <a:pt x="59" y="159"/>
                  </a:lnTo>
                  <a:lnTo>
                    <a:pt x="59" y="154"/>
                  </a:lnTo>
                  <a:lnTo>
                    <a:pt x="59" y="148"/>
                  </a:lnTo>
                  <a:lnTo>
                    <a:pt x="54" y="148"/>
                  </a:lnTo>
                  <a:lnTo>
                    <a:pt x="54" y="141"/>
                  </a:lnTo>
                  <a:lnTo>
                    <a:pt x="54" y="148"/>
                  </a:lnTo>
                  <a:lnTo>
                    <a:pt x="47" y="148"/>
                  </a:lnTo>
                  <a:lnTo>
                    <a:pt x="47" y="154"/>
                  </a:lnTo>
                  <a:lnTo>
                    <a:pt x="41" y="154"/>
                  </a:lnTo>
                  <a:lnTo>
                    <a:pt x="41" y="159"/>
                  </a:lnTo>
                  <a:lnTo>
                    <a:pt x="36" y="159"/>
                  </a:lnTo>
                  <a:lnTo>
                    <a:pt x="36" y="166"/>
                  </a:lnTo>
                  <a:lnTo>
                    <a:pt x="30" y="166"/>
                  </a:lnTo>
                  <a:lnTo>
                    <a:pt x="30" y="172"/>
                  </a:lnTo>
                  <a:lnTo>
                    <a:pt x="30" y="177"/>
                  </a:lnTo>
                  <a:lnTo>
                    <a:pt x="24" y="177"/>
                  </a:lnTo>
                  <a:lnTo>
                    <a:pt x="18" y="177"/>
                  </a:lnTo>
                  <a:lnTo>
                    <a:pt x="12" y="177"/>
                  </a:lnTo>
                  <a:lnTo>
                    <a:pt x="6" y="177"/>
                  </a:lnTo>
                  <a:lnTo>
                    <a:pt x="0" y="177"/>
                  </a:lnTo>
                  <a:lnTo>
                    <a:pt x="6" y="177"/>
                  </a:lnTo>
                  <a:lnTo>
                    <a:pt x="6" y="172"/>
                  </a:lnTo>
                  <a:lnTo>
                    <a:pt x="12" y="172"/>
                  </a:lnTo>
                  <a:lnTo>
                    <a:pt x="12" y="166"/>
                  </a:lnTo>
                  <a:lnTo>
                    <a:pt x="12" y="159"/>
                  </a:lnTo>
                  <a:lnTo>
                    <a:pt x="18" y="159"/>
                  </a:lnTo>
                  <a:lnTo>
                    <a:pt x="18" y="154"/>
                  </a:lnTo>
                  <a:lnTo>
                    <a:pt x="18" y="148"/>
                  </a:lnTo>
                  <a:lnTo>
                    <a:pt x="24" y="148"/>
                  </a:lnTo>
                  <a:lnTo>
                    <a:pt x="18" y="148"/>
                  </a:lnTo>
                  <a:lnTo>
                    <a:pt x="24" y="148"/>
                  </a:lnTo>
                  <a:lnTo>
                    <a:pt x="24" y="141"/>
                  </a:lnTo>
                  <a:lnTo>
                    <a:pt x="24" y="136"/>
                  </a:lnTo>
                  <a:lnTo>
                    <a:pt x="24" y="130"/>
                  </a:lnTo>
                  <a:lnTo>
                    <a:pt x="24" y="125"/>
                  </a:lnTo>
                  <a:lnTo>
                    <a:pt x="24" y="118"/>
                  </a:lnTo>
                  <a:lnTo>
                    <a:pt x="24" y="113"/>
                  </a:lnTo>
                  <a:lnTo>
                    <a:pt x="24" y="107"/>
                  </a:lnTo>
                  <a:lnTo>
                    <a:pt x="24" y="100"/>
                  </a:lnTo>
                  <a:lnTo>
                    <a:pt x="24" y="95"/>
                  </a:lnTo>
                  <a:lnTo>
                    <a:pt x="24" y="89"/>
                  </a:lnTo>
                  <a:lnTo>
                    <a:pt x="30" y="89"/>
                  </a:lnTo>
                  <a:lnTo>
                    <a:pt x="30" y="82"/>
                  </a:lnTo>
                  <a:lnTo>
                    <a:pt x="36" y="77"/>
                  </a:lnTo>
                  <a:lnTo>
                    <a:pt x="36" y="71"/>
                  </a:lnTo>
                  <a:lnTo>
                    <a:pt x="41" y="71"/>
                  </a:lnTo>
                  <a:lnTo>
                    <a:pt x="41" y="66"/>
                  </a:lnTo>
                  <a:lnTo>
                    <a:pt x="47" y="66"/>
                  </a:lnTo>
                  <a:lnTo>
                    <a:pt x="47" y="59"/>
                  </a:lnTo>
                  <a:lnTo>
                    <a:pt x="54" y="59"/>
                  </a:lnTo>
                  <a:lnTo>
                    <a:pt x="54" y="53"/>
                  </a:lnTo>
                  <a:lnTo>
                    <a:pt x="59" y="53"/>
                  </a:lnTo>
                  <a:lnTo>
                    <a:pt x="59" y="48"/>
                  </a:lnTo>
                  <a:lnTo>
                    <a:pt x="65" y="48"/>
                  </a:lnTo>
                  <a:lnTo>
                    <a:pt x="65" y="41"/>
                  </a:lnTo>
                  <a:lnTo>
                    <a:pt x="72" y="41"/>
                  </a:lnTo>
                  <a:lnTo>
                    <a:pt x="72" y="36"/>
                  </a:lnTo>
                  <a:lnTo>
                    <a:pt x="77" y="36"/>
                  </a:lnTo>
                  <a:lnTo>
                    <a:pt x="77" y="30"/>
                  </a:lnTo>
                  <a:lnTo>
                    <a:pt x="83" y="30"/>
                  </a:lnTo>
                  <a:lnTo>
                    <a:pt x="83" y="23"/>
                  </a:lnTo>
                  <a:lnTo>
                    <a:pt x="88" y="23"/>
                  </a:lnTo>
                  <a:lnTo>
                    <a:pt x="95" y="18"/>
                  </a:lnTo>
                  <a:lnTo>
                    <a:pt x="100" y="12"/>
                  </a:lnTo>
                  <a:lnTo>
                    <a:pt x="106" y="12"/>
                  </a:lnTo>
                  <a:lnTo>
                    <a:pt x="113" y="12"/>
                  </a:lnTo>
                  <a:lnTo>
                    <a:pt x="118" y="7"/>
                  </a:lnTo>
                  <a:lnTo>
                    <a:pt x="124" y="7"/>
                  </a:lnTo>
                  <a:lnTo>
                    <a:pt x="129" y="7"/>
                  </a:lnTo>
                  <a:lnTo>
                    <a:pt x="136" y="7"/>
                  </a:lnTo>
                  <a:lnTo>
                    <a:pt x="142" y="7"/>
                  </a:lnTo>
                  <a:lnTo>
                    <a:pt x="147" y="7"/>
                  </a:lnTo>
                  <a:lnTo>
                    <a:pt x="154" y="7"/>
                  </a:lnTo>
                  <a:lnTo>
                    <a:pt x="154" y="0"/>
                  </a:lnTo>
                  <a:lnTo>
                    <a:pt x="160" y="0"/>
                  </a:lnTo>
                  <a:lnTo>
                    <a:pt x="165" y="0"/>
                  </a:lnTo>
                  <a:lnTo>
                    <a:pt x="171" y="0"/>
                  </a:lnTo>
                  <a:lnTo>
                    <a:pt x="177" y="0"/>
                  </a:lnTo>
                  <a:lnTo>
                    <a:pt x="183" y="0"/>
                  </a:lnTo>
                  <a:lnTo>
                    <a:pt x="189" y="0"/>
                  </a:lnTo>
                  <a:lnTo>
                    <a:pt x="195" y="0"/>
                  </a:lnTo>
                  <a:lnTo>
                    <a:pt x="201" y="0"/>
                  </a:lnTo>
                  <a:lnTo>
                    <a:pt x="207" y="0"/>
                  </a:lnTo>
                  <a:lnTo>
                    <a:pt x="212" y="0"/>
                  </a:lnTo>
                  <a:lnTo>
                    <a:pt x="219" y="0"/>
                  </a:lnTo>
                  <a:lnTo>
                    <a:pt x="224" y="0"/>
                  </a:lnTo>
                  <a:lnTo>
                    <a:pt x="230" y="0"/>
                  </a:lnTo>
                  <a:lnTo>
                    <a:pt x="237" y="0"/>
                  </a:lnTo>
                  <a:lnTo>
                    <a:pt x="242" y="0"/>
                  </a:lnTo>
                  <a:close/>
                </a:path>
              </a:pathLst>
            </a:custGeom>
            <a:solidFill>
              <a:schemeClr val="accent6">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6" name="Freeform 88">
              <a:extLst>
                <a:ext uri="{FF2B5EF4-FFF2-40B4-BE49-F238E27FC236}">
                  <a16:creationId xmlns:a16="http://schemas.microsoft.com/office/drawing/2014/main" id="{32DC86E9-2789-6532-111F-51DFB43DFFF7}"/>
                </a:ext>
              </a:extLst>
            </p:cNvPr>
            <p:cNvSpPr>
              <a:spLocks/>
            </p:cNvSpPr>
            <p:nvPr/>
          </p:nvSpPr>
          <p:spPr bwMode="auto">
            <a:xfrm>
              <a:off x="6437313" y="2120900"/>
              <a:ext cx="590550" cy="393700"/>
            </a:xfrm>
            <a:custGeom>
              <a:avLst/>
              <a:gdLst>
                <a:gd name="T0" fmla="*/ 266 w 372"/>
                <a:gd name="T1" fmla="*/ 0 h 248"/>
                <a:gd name="T2" fmla="*/ 289 w 372"/>
                <a:gd name="T3" fmla="*/ 0 h 248"/>
                <a:gd name="T4" fmla="*/ 307 w 372"/>
                <a:gd name="T5" fmla="*/ 7 h 248"/>
                <a:gd name="T6" fmla="*/ 307 w 372"/>
                <a:gd name="T7" fmla="*/ 30 h 248"/>
                <a:gd name="T8" fmla="*/ 307 w 372"/>
                <a:gd name="T9" fmla="*/ 53 h 248"/>
                <a:gd name="T10" fmla="*/ 319 w 372"/>
                <a:gd name="T11" fmla="*/ 53 h 248"/>
                <a:gd name="T12" fmla="*/ 336 w 372"/>
                <a:gd name="T13" fmla="*/ 48 h 248"/>
                <a:gd name="T14" fmla="*/ 336 w 372"/>
                <a:gd name="T15" fmla="*/ 71 h 248"/>
                <a:gd name="T16" fmla="*/ 348 w 372"/>
                <a:gd name="T17" fmla="*/ 95 h 248"/>
                <a:gd name="T18" fmla="*/ 354 w 372"/>
                <a:gd name="T19" fmla="*/ 113 h 248"/>
                <a:gd name="T20" fmla="*/ 366 w 372"/>
                <a:gd name="T21" fmla="*/ 130 h 248"/>
                <a:gd name="T22" fmla="*/ 372 w 372"/>
                <a:gd name="T23" fmla="*/ 148 h 248"/>
                <a:gd name="T24" fmla="*/ 366 w 372"/>
                <a:gd name="T25" fmla="*/ 172 h 248"/>
                <a:gd name="T26" fmla="*/ 354 w 372"/>
                <a:gd name="T27" fmla="*/ 177 h 248"/>
                <a:gd name="T28" fmla="*/ 313 w 372"/>
                <a:gd name="T29" fmla="*/ 172 h 248"/>
                <a:gd name="T30" fmla="*/ 295 w 372"/>
                <a:gd name="T31" fmla="*/ 172 h 248"/>
                <a:gd name="T32" fmla="*/ 278 w 372"/>
                <a:gd name="T33" fmla="*/ 177 h 248"/>
                <a:gd name="T34" fmla="*/ 278 w 372"/>
                <a:gd name="T35" fmla="*/ 201 h 248"/>
                <a:gd name="T36" fmla="*/ 253 w 372"/>
                <a:gd name="T37" fmla="*/ 201 h 248"/>
                <a:gd name="T38" fmla="*/ 237 w 372"/>
                <a:gd name="T39" fmla="*/ 207 h 248"/>
                <a:gd name="T40" fmla="*/ 224 w 372"/>
                <a:gd name="T41" fmla="*/ 218 h 248"/>
                <a:gd name="T42" fmla="*/ 207 w 372"/>
                <a:gd name="T43" fmla="*/ 231 h 248"/>
                <a:gd name="T44" fmla="*/ 189 w 372"/>
                <a:gd name="T45" fmla="*/ 243 h 248"/>
                <a:gd name="T46" fmla="*/ 183 w 372"/>
                <a:gd name="T47" fmla="*/ 248 h 248"/>
                <a:gd name="T48" fmla="*/ 177 w 372"/>
                <a:gd name="T49" fmla="*/ 231 h 248"/>
                <a:gd name="T50" fmla="*/ 160 w 372"/>
                <a:gd name="T51" fmla="*/ 236 h 248"/>
                <a:gd name="T52" fmla="*/ 154 w 372"/>
                <a:gd name="T53" fmla="*/ 218 h 248"/>
                <a:gd name="T54" fmla="*/ 142 w 372"/>
                <a:gd name="T55" fmla="*/ 207 h 248"/>
                <a:gd name="T56" fmla="*/ 129 w 372"/>
                <a:gd name="T57" fmla="*/ 207 h 248"/>
                <a:gd name="T58" fmla="*/ 129 w 372"/>
                <a:gd name="T59" fmla="*/ 207 h 248"/>
                <a:gd name="T60" fmla="*/ 129 w 372"/>
                <a:gd name="T61" fmla="*/ 195 h 248"/>
                <a:gd name="T62" fmla="*/ 124 w 372"/>
                <a:gd name="T63" fmla="*/ 189 h 248"/>
                <a:gd name="T64" fmla="*/ 118 w 372"/>
                <a:gd name="T65" fmla="*/ 172 h 248"/>
                <a:gd name="T66" fmla="*/ 106 w 372"/>
                <a:gd name="T67" fmla="*/ 159 h 248"/>
                <a:gd name="T68" fmla="*/ 100 w 372"/>
                <a:gd name="T69" fmla="*/ 154 h 248"/>
                <a:gd name="T70" fmla="*/ 95 w 372"/>
                <a:gd name="T71" fmla="*/ 148 h 248"/>
                <a:gd name="T72" fmla="*/ 77 w 372"/>
                <a:gd name="T73" fmla="*/ 154 h 248"/>
                <a:gd name="T74" fmla="*/ 59 w 372"/>
                <a:gd name="T75" fmla="*/ 159 h 248"/>
                <a:gd name="T76" fmla="*/ 54 w 372"/>
                <a:gd name="T77" fmla="*/ 141 h 248"/>
                <a:gd name="T78" fmla="*/ 41 w 372"/>
                <a:gd name="T79" fmla="*/ 154 h 248"/>
                <a:gd name="T80" fmla="*/ 30 w 372"/>
                <a:gd name="T81" fmla="*/ 166 h 248"/>
                <a:gd name="T82" fmla="*/ 18 w 372"/>
                <a:gd name="T83" fmla="*/ 177 h 248"/>
                <a:gd name="T84" fmla="*/ 6 w 372"/>
                <a:gd name="T85" fmla="*/ 177 h 248"/>
                <a:gd name="T86" fmla="*/ 12 w 372"/>
                <a:gd name="T87" fmla="*/ 159 h 248"/>
                <a:gd name="T88" fmla="*/ 24 w 372"/>
                <a:gd name="T89" fmla="*/ 148 h 248"/>
                <a:gd name="T90" fmla="*/ 24 w 372"/>
                <a:gd name="T91" fmla="*/ 136 h 248"/>
                <a:gd name="T92" fmla="*/ 24 w 372"/>
                <a:gd name="T93" fmla="*/ 113 h 248"/>
                <a:gd name="T94" fmla="*/ 24 w 372"/>
                <a:gd name="T95" fmla="*/ 89 h 248"/>
                <a:gd name="T96" fmla="*/ 36 w 372"/>
                <a:gd name="T97" fmla="*/ 71 h 248"/>
                <a:gd name="T98" fmla="*/ 47 w 372"/>
                <a:gd name="T99" fmla="*/ 59 h 248"/>
                <a:gd name="T100" fmla="*/ 59 w 372"/>
                <a:gd name="T101" fmla="*/ 48 h 248"/>
                <a:gd name="T102" fmla="*/ 72 w 372"/>
                <a:gd name="T103" fmla="*/ 36 h 248"/>
                <a:gd name="T104" fmla="*/ 83 w 372"/>
                <a:gd name="T105" fmla="*/ 23 h 248"/>
                <a:gd name="T106" fmla="*/ 106 w 372"/>
                <a:gd name="T107" fmla="*/ 12 h 248"/>
                <a:gd name="T108" fmla="*/ 129 w 372"/>
                <a:gd name="T109" fmla="*/ 7 h 248"/>
                <a:gd name="T110" fmla="*/ 154 w 372"/>
                <a:gd name="T111" fmla="*/ 7 h 248"/>
                <a:gd name="T112" fmla="*/ 171 w 372"/>
                <a:gd name="T113" fmla="*/ 0 h 248"/>
                <a:gd name="T114" fmla="*/ 195 w 372"/>
                <a:gd name="T115" fmla="*/ 0 h 248"/>
                <a:gd name="T116" fmla="*/ 219 w 372"/>
                <a:gd name="T117" fmla="*/ 0 h 248"/>
                <a:gd name="T118" fmla="*/ 242 w 372"/>
                <a:gd name="T119"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2" h="248">
                  <a:moveTo>
                    <a:pt x="242" y="0"/>
                  </a:moveTo>
                  <a:lnTo>
                    <a:pt x="248" y="0"/>
                  </a:lnTo>
                  <a:lnTo>
                    <a:pt x="260" y="0"/>
                  </a:lnTo>
                  <a:lnTo>
                    <a:pt x="266" y="0"/>
                  </a:lnTo>
                  <a:lnTo>
                    <a:pt x="271" y="0"/>
                  </a:lnTo>
                  <a:lnTo>
                    <a:pt x="278" y="0"/>
                  </a:lnTo>
                  <a:lnTo>
                    <a:pt x="283" y="0"/>
                  </a:lnTo>
                  <a:lnTo>
                    <a:pt x="289" y="0"/>
                  </a:lnTo>
                  <a:lnTo>
                    <a:pt x="295" y="0"/>
                  </a:lnTo>
                  <a:lnTo>
                    <a:pt x="301" y="0"/>
                  </a:lnTo>
                  <a:lnTo>
                    <a:pt x="307" y="0"/>
                  </a:lnTo>
                  <a:lnTo>
                    <a:pt x="307" y="7"/>
                  </a:lnTo>
                  <a:lnTo>
                    <a:pt x="307" y="12"/>
                  </a:lnTo>
                  <a:lnTo>
                    <a:pt x="307" y="18"/>
                  </a:lnTo>
                  <a:lnTo>
                    <a:pt x="307" y="23"/>
                  </a:lnTo>
                  <a:lnTo>
                    <a:pt x="307" y="30"/>
                  </a:lnTo>
                  <a:lnTo>
                    <a:pt x="307" y="36"/>
                  </a:lnTo>
                  <a:lnTo>
                    <a:pt x="307" y="41"/>
                  </a:lnTo>
                  <a:lnTo>
                    <a:pt x="307" y="48"/>
                  </a:lnTo>
                  <a:lnTo>
                    <a:pt x="307" y="53"/>
                  </a:lnTo>
                  <a:lnTo>
                    <a:pt x="307" y="59"/>
                  </a:lnTo>
                  <a:lnTo>
                    <a:pt x="313" y="59"/>
                  </a:lnTo>
                  <a:lnTo>
                    <a:pt x="319" y="59"/>
                  </a:lnTo>
                  <a:lnTo>
                    <a:pt x="319" y="53"/>
                  </a:lnTo>
                  <a:lnTo>
                    <a:pt x="325" y="53"/>
                  </a:lnTo>
                  <a:lnTo>
                    <a:pt x="325" y="48"/>
                  </a:lnTo>
                  <a:lnTo>
                    <a:pt x="330" y="48"/>
                  </a:lnTo>
                  <a:lnTo>
                    <a:pt x="336" y="48"/>
                  </a:lnTo>
                  <a:lnTo>
                    <a:pt x="336" y="53"/>
                  </a:lnTo>
                  <a:lnTo>
                    <a:pt x="336" y="59"/>
                  </a:lnTo>
                  <a:lnTo>
                    <a:pt x="336" y="66"/>
                  </a:lnTo>
                  <a:lnTo>
                    <a:pt x="336" y="71"/>
                  </a:lnTo>
                  <a:lnTo>
                    <a:pt x="336" y="77"/>
                  </a:lnTo>
                  <a:lnTo>
                    <a:pt x="343" y="82"/>
                  </a:lnTo>
                  <a:lnTo>
                    <a:pt x="343" y="89"/>
                  </a:lnTo>
                  <a:lnTo>
                    <a:pt x="348" y="95"/>
                  </a:lnTo>
                  <a:lnTo>
                    <a:pt x="348" y="100"/>
                  </a:lnTo>
                  <a:lnTo>
                    <a:pt x="348" y="107"/>
                  </a:lnTo>
                  <a:lnTo>
                    <a:pt x="354" y="107"/>
                  </a:lnTo>
                  <a:lnTo>
                    <a:pt x="354" y="113"/>
                  </a:lnTo>
                  <a:lnTo>
                    <a:pt x="361" y="118"/>
                  </a:lnTo>
                  <a:lnTo>
                    <a:pt x="361" y="125"/>
                  </a:lnTo>
                  <a:lnTo>
                    <a:pt x="361" y="130"/>
                  </a:lnTo>
                  <a:lnTo>
                    <a:pt x="366" y="130"/>
                  </a:lnTo>
                  <a:lnTo>
                    <a:pt x="366" y="136"/>
                  </a:lnTo>
                  <a:lnTo>
                    <a:pt x="366" y="141"/>
                  </a:lnTo>
                  <a:lnTo>
                    <a:pt x="372" y="141"/>
                  </a:lnTo>
                  <a:lnTo>
                    <a:pt x="372" y="148"/>
                  </a:lnTo>
                  <a:lnTo>
                    <a:pt x="372" y="154"/>
                  </a:lnTo>
                  <a:lnTo>
                    <a:pt x="366" y="159"/>
                  </a:lnTo>
                  <a:lnTo>
                    <a:pt x="366" y="166"/>
                  </a:lnTo>
                  <a:lnTo>
                    <a:pt x="366" y="172"/>
                  </a:lnTo>
                  <a:lnTo>
                    <a:pt x="366" y="177"/>
                  </a:lnTo>
                  <a:lnTo>
                    <a:pt x="366" y="184"/>
                  </a:lnTo>
                  <a:lnTo>
                    <a:pt x="361" y="184"/>
                  </a:lnTo>
                  <a:lnTo>
                    <a:pt x="354" y="177"/>
                  </a:lnTo>
                  <a:lnTo>
                    <a:pt x="336" y="177"/>
                  </a:lnTo>
                  <a:lnTo>
                    <a:pt x="325" y="172"/>
                  </a:lnTo>
                  <a:lnTo>
                    <a:pt x="319" y="172"/>
                  </a:lnTo>
                  <a:lnTo>
                    <a:pt x="313" y="172"/>
                  </a:lnTo>
                  <a:lnTo>
                    <a:pt x="307" y="166"/>
                  </a:lnTo>
                  <a:lnTo>
                    <a:pt x="307" y="172"/>
                  </a:lnTo>
                  <a:lnTo>
                    <a:pt x="301" y="172"/>
                  </a:lnTo>
                  <a:lnTo>
                    <a:pt x="295" y="172"/>
                  </a:lnTo>
                  <a:lnTo>
                    <a:pt x="289" y="172"/>
                  </a:lnTo>
                  <a:lnTo>
                    <a:pt x="283" y="172"/>
                  </a:lnTo>
                  <a:lnTo>
                    <a:pt x="283" y="177"/>
                  </a:lnTo>
                  <a:lnTo>
                    <a:pt x="278" y="177"/>
                  </a:lnTo>
                  <a:lnTo>
                    <a:pt x="278" y="184"/>
                  </a:lnTo>
                  <a:lnTo>
                    <a:pt x="278" y="189"/>
                  </a:lnTo>
                  <a:lnTo>
                    <a:pt x="278" y="195"/>
                  </a:lnTo>
                  <a:lnTo>
                    <a:pt x="278" y="201"/>
                  </a:lnTo>
                  <a:lnTo>
                    <a:pt x="271" y="201"/>
                  </a:lnTo>
                  <a:lnTo>
                    <a:pt x="266" y="201"/>
                  </a:lnTo>
                  <a:lnTo>
                    <a:pt x="260" y="201"/>
                  </a:lnTo>
                  <a:lnTo>
                    <a:pt x="253" y="201"/>
                  </a:lnTo>
                  <a:lnTo>
                    <a:pt x="253" y="195"/>
                  </a:lnTo>
                  <a:lnTo>
                    <a:pt x="242" y="195"/>
                  </a:lnTo>
                  <a:lnTo>
                    <a:pt x="237" y="195"/>
                  </a:lnTo>
                  <a:lnTo>
                    <a:pt x="237" y="207"/>
                  </a:lnTo>
                  <a:lnTo>
                    <a:pt x="237" y="213"/>
                  </a:lnTo>
                  <a:lnTo>
                    <a:pt x="230" y="213"/>
                  </a:lnTo>
                  <a:lnTo>
                    <a:pt x="224" y="213"/>
                  </a:lnTo>
                  <a:lnTo>
                    <a:pt x="224" y="218"/>
                  </a:lnTo>
                  <a:lnTo>
                    <a:pt x="219" y="218"/>
                  </a:lnTo>
                  <a:lnTo>
                    <a:pt x="219" y="225"/>
                  </a:lnTo>
                  <a:lnTo>
                    <a:pt x="219" y="231"/>
                  </a:lnTo>
                  <a:lnTo>
                    <a:pt x="207" y="231"/>
                  </a:lnTo>
                  <a:lnTo>
                    <a:pt x="201" y="231"/>
                  </a:lnTo>
                  <a:lnTo>
                    <a:pt x="201" y="243"/>
                  </a:lnTo>
                  <a:lnTo>
                    <a:pt x="195" y="243"/>
                  </a:lnTo>
                  <a:lnTo>
                    <a:pt x="189" y="243"/>
                  </a:lnTo>
                  <a:lnTo>
                    <a:pt x="189" y="248"/>
                  </a:lnTo>
                  <a:lnTo>
                    <a:pt x="183" y="248"/>
                  </a:lnTo>
                  <a:lnTo>
                    <a:pt x="177" y="248"/>
                  </a:lnTo>
                  <a:lnTo>
                    <a:pt x="183" y="248"/>
                  </a:lnTo>
                  <a:lnTo>
                    <a:pt x="183" y="243"/>
                  </a:lnTo>
                  <a:lnTo>
                    <a:pt x="183" y="236"/>
                  </a:lnTo>
                  <a:lnTo>
                    <a:pt x="183" y="231"/>
                  </a:lnTo>
                  <a:lnTo>
                    <a:pt x="177" y="231"/>
                  </a:lnTo>
                  <a:lnTo>
                    <a:pt x="171" y="231"/>
                  </a:lnTo>
                  <a:lnTo>
                    <a:pt x="165" y="231"/>
                  </a:lnTo>
                  <a:lnTo>
                    <a:pt x="160" y="231"/>
                  </a:lnTo>
                  <a:lnTo>
                    <a:pt x="160" y="236"/>
                  </a:lnTo>
                  <a:lnTo>
                    <a:pt x="160" y="231"/>
                  </a:lnTo>
                  <a:lnTo>
                    <a:pt x="160" y="225"/>
                  </a:lnTo>
                  <a:lnTo>
                    <a:pt x="154" y="225"/>
                  </a:lnTo>
                  <a:lnTo>
                    <a:pt x="154" y="218"/>
                  </a:lnTo>
                  <a:lnTo>
                    <a:pt x="154" y="213"/>
                  </a:lnTo>
                  <a:lnTo>
                    <a:pt x="154" y="207"/>
                  </a:lnTo>
                  <a:lnTo>
                    <a:pt x="147" y="207"/>
                  </a:lnTo>
                  <a:lnTo>
                    <a:pt x="142" y="207"/>
                  </a:lnTo>
                  <a:lnTo>
                    <a:pt x="136" y="207"/>
                  </a:lnTo>
                  <a:lnTo>
                    <a:pt x="129" y="207"/>
                  </a:lnTo>
                  <a:lnTo>
                    <a:pt x="136" y="207"/>
                  </a:lnTo>
                  <a:lnTo>
                    <a:pt x="129" y="207"/>
                  </a:lnTo>
                  <a:lnTo>
                    <a:pt x="136" y="207"/>
                  </a:lnTo>
                  <a:lnTo>
                    <a:pt x="129" y="207"/>
                  </a:lnTo>
                  <a:lnTo>
                    <a:pt x="136" y="207"/>
                  </a:lnTo>
                  <a:lnTo>
                    <a:pt x="129" y="207"/>
                  </a:lnTo>
                  <a:lnTo>
                    <a:pt x="136" y="207"/>
                  </a:lnTo>
                  <a:lnTo>
                    <a:pt x="129" y="207"/>
                  </a:lnTo>
                  <a:lnTo>
                    <a:pt x="129" y="201"/>
                  </a:lnTo>
                  <a:lnTo>
                    <a:pt x="129" y="195"/>
                  </a:lnTo>
                  <a:lnTo>
                    <a:pt x="124" y="195"/>
                  </a:lnTo>
                  <a:lnTo>
                    <a:pt x="124" y="189"/>
                  </a:lnTo>
                  <a:lnTo>
                    <a:pt x="124" y="195"/>
                  </a:lnTo>
                  <a:lnTo>
                    <a:pt x="124" y="189"/>
                  </a:lnTo>
                  <a:lnTo>
                    <a:pt x="118" y="189"/>
                  </a:lnTo>
                  <a:lnTo>
                    <a:pt x="118" y="184"/>
                  </a:lnTo>
                  <a:lnTo>
                    <a:pt x="118" y="177"/>
                  </a:lnTo>
                  <a:lnTo>
                    <a:pt x="118" y="172"/>
                  </a:lnTo>
                  <a:lnTo>
                    <a:pt x="118" y="166"/>
                  </a:lnTo>
                  <a:lnTo>
                    <a:pt x="118" y="159"/>
                  </a:lnTo>
                  <a:lnTo>
                    <a:pt x="113" y="159"/>
                  </a:lnTo>
                  <a:lnTo>
                    <a:pt x="106" y="159"/>
                  </a:lnTo>
                  <a:lnTo>
                    <a:pt x="106" y="154"/>
                  </a:lnTo>
                  <a:lnTo>
                    <a:pt x="106" y="159"/>
                  </a:lnTo>
                  <a:lnTo>
                    <a:pt x="106" y="154"/>
                  </a:lnTo>
                  <a:lnTo>
                    <a:pt x="100" y="154"/>
                  </a:lnTo>
                  <a:lnTo>
                    <a:pt x="106" y="154"/>
                  </a:lnTo>
                  <a:lnTo>
                    <a:pt x="106" y="148"/>
                  </a:lnTo>
                  <a:lnTo>
                    <a:pt x="100" y="148"/>
                  </a:lnTo>
                  <a:lnTo>
                    <a:pt x="95" y="148"/>
                  </a:lnTo>
                  <a:lnTo>
                    <a:pt x="88" y="148"/>
                  </a:lnTo>
                  <a:lnTo>
                    <a:pt x="83" y="148"/>
                  </a:lnTo>
                  <a:lnTo>
                    <a:pt x="83" y="154"/>
                  </a:lnTo>
                  <a:lnTo>
                    <a:pt x="77" y="154"/>
                  </a:lnTo>
                  <a:lnTo>
                    <a:pt x="72" y="154"/>
                  </a:lnTo>
                  <a:lnTo>
                    <a:pt x="72" y="159"/>
                  </a:lnTo>
                  <a:lnTo>
                    <a:pt x="65" y="159"/>
                  </a:lnTo>
                  <a:lnTo>
                    <a:pt x="59" y="159"/>
                  </a:lnTo>
                  <a:lnTo>
                    <a:pt x="59" y="154"/>
                  </a:lnTo>
                  <a:lnTo>
                    <a:pt x="59" y="148"/>
                  </a:lnTo>
                  <a:lnTo>
                    <a:pt x="54" y="148"/>
                  </a:lnTo>
                  <a:lnTo>
                    <a:pt x="54" y="141"/>
                  </a:lnTo>
                  <a:lnTo>
                    <a:pt x="54" y="148"/>
                  </a:lnTo>
                  <a:lnTo>
                    <a:pt x="47" y="148"/>
                  </a:lnTo>
                  <a:lnTo>
                    <a:pt x="47" y="154"/>
                  </a:lnTo>
                  <a:lnTo>
                    <a:pt x="41" y="154"/>
                  </a:lnTo>
                  <a:lnTo>
                    <a:pt x="41" y="159"/>
                  </a:lnTo>
                  <a:lnTo>
                    <a:pt x="36" y="159"/>
                  </a:lnTo>
                  <a:lnTo>
                    <a:pt x="36" y="166"/>
                  </a:lnTo>
                  <a:lnTo>
                    <a:pt x="30" y="166"/>
                  </a:lnTo>
                  <a:lnTo>
                    <a:pt x="30" y="172"/>
                  </a:lnTo>
                  <a:lnTo>
                    <a:pt x="30" y="177"/>
                  </a:lnTo>
                  <a:lnTo>
                    <a:pt x="24" y="177"/>
                  </a:lnTo>
                  <a:lnTo>
                    <a:pt x="18" y="177"/>
                  </a:lnTo>
                  <a:lnTo>
                    <a:pt x="12" y="177"/>
                  </a:lnTo>
                  <a:lnTo>
                    <a:pt x="6" y="177"/>
                  </a:lnTo>
                  <a:lnTo>
                    <a:pt x="0" y="177"/>
                  </a:lnTo>
                  <a:lnTo>
                    <a:pt x="6" y="177"/>
                  </a:lnTo>
                  <a:lnTo>
                    <a:pt x="6" y="172"/>
                  </a:lnTo>
                  <a:lnTo>
                    <a:pt x="12" y="172"/>
                  </a:lnTo>
                  <a:lnTo>
                    <a:pt x="12" y="166"/>
                  </a:lnTo>
                  <a:lnTo>
                    <a:pt x="12" y="159"/>
                  </a:lnTo>
                  <a:lnTo>
                    <a:pt x="18" y="159"/>
                  </a:lnTo>
                  <a:lnTo>
                    <a:pt x="18" y="154"/>
                  </a:lnTo>
                  <a:lnTo>
                    <a:pt x="18" y="148"/>
                  </a:lnTo>
                  <a:lnTo>
                    <a:pt x="24" y="148"/>
                  </a:lnTo>
                  <a:lnTo>
                    <a:pt x="18" y="148"/>
                  </a:lnTo>
                  <a:lnTo>
                    <a:pt x="24" y="148"/>
                  </a:lnTo>
                  <a:lnTo>
                    <a:pt x="24" y="141"/>
                  </a:lnTo>
                  <a:lnTo>
                    <a:pt x="24" y="136"/>
                  </a:lnTo>
                  <a:lnTo>
                    <a:pt x="24" y="130"/>
                  </a:lnTo>
                  <a:lnTo>
                    <a:pt x="24" y="125"/>
                  </a:lnTo>
                  <a:lnTo>
                    <a:pt x="24" y="118"/>
                  </a:lnTo>
                  <a:lnTo>
                    <a:pt x="24" y="113"/>
                  </a:lnTo>
                  <a:lnTo>
                    <a:pt x="24" y="107"/>
                  </a:lnTo>
                  <a:lnTo>
                    <a:pt x="24" y="100"/>
                  </a:lnTo>
                  <a:lnTo>
                    <a:pt x="24" y="95"/>
                  </a:lnTo>
                  <a:lnTo>
                    <a:pt x="24" y="89"/>
                  </a:lnTo>
                  <a:lnTo>
                    <a:pt x="30" y="89"/>
                  </a:lnTo>
                  <a:lnTo>
                    <a:pt x="30" y="82"/>
                  </a:lnTo>
                  <a:lnTo>
                    <a:pt x="36" y="77"/>
                  </a:lnTo>
                  <a:lnTo>
                    <a:pt x="36" y="71"/>
                  </a:lnTo>
                  <a:lnTo>
                    <a:pt x="41" y="71"/>
                  </a:lnTo>
                  <a:lnTo>
                    <a:pt x="41" y="66"/>
                  </a:lnTo>
                  <a:lnTo>
                    <a:pt x="47" y="66"/>
                  </a:lnTo>
                  <a:lnTo>
                    <a:pt x="47" y="59"/>
                  </a:lnTo>
                  <a:lnTo>
                    <a:pt x="54" y="59"/>
                  </a:lnTo>
                  <a:lnTo>
                    <a:pt x="54" y="53"/>
                  </a:lnTo>
                  <a:lnTo>
                    <a:pt x="59" y="53"/>
                  </a:lnTo>
                  <a:lnTo>
                    <a:pt x="59" y="48"/>
                  </a:lnTo>
                  <a:lnTo>
                    <a:pt x="65" y="48"/>
                  </a:lnTo>
                  <a:lnTo>
                    <a:pt x="65" y="41"/>
                  </a:lnTo>
                  <a:lnTo>
                    <a:pt x="72" y="41"/>
                  </a:lnTo>
                  <a:lnTo>
                    <a:pt x="72" y="36"/>
                  </a:lnTo>
                  <a:lnTo>
                    <a:pt x="77" y="36"/>
                  </a:lnTo>
                  <a:lnTo>
                    <a:pt x="77" y="30"/>
                  </a:lnTo>
                  <a:lnTo>
                    <a:pt x="83" y="30"/>
                  </a:lnTo>
                  <a:lnTo>
                    <a:pt x="83" y="23"/>
                  </a:lnTo>
                  <a:lnTo>
                    <a:pt x="88" y="23"/>
                  </a:lnTo>
                  <a:lnTo>
                    <a:pt x="95" y="18"/>
                  </a:lnTo>
                  <a:lnTo>
                    <a:pt x="100" y="12"/>
                  </a:lnTo>
                  <a:lnTo>
                    <a:pt x="106" y="12"/>
                  </a:lnTo>
                  <a:lnTo>
                    <a:pt x="113" y="12"/>
                  </a:lnTo>
                  <a:lnTo>
                    <a:pt x="118" y="7"/>
                  </a:lnTo>
                  <a:lnTo>
                    <a:pt x="124" y="7"/>
                  </a:lnTo>
                  <a:lnTo>
                    <a:pt x="129" y="7"/>
                  </a:lnTo>
                  <a:lnTo>
                    <a:pt x="136" y="7"/>
                  </a:lnTo>
                  <a:lnTo>
                    <a:pt x="142" y="7"/>
                  </a:lnTo>
                  <a:lnTo>
                    <a:pt x="147" y="7"/>
                  </a:lnTo>
                  <a:lnTo>
                    <a:pt x="154" y="7"/>
                  </a:lnTo>
                  <a:lnTo>
                    <a:pt x="154" y="0"/>
                  </a:lnTo>
                  <a:lnTo>
                    <a:pt x="160" y="0"/>
                  </a:lnTo>
                  <a:lnTo>
                    <a:pt x="165" y="0"/>
                  </a:lnTo>
                  <a:lnTo>
                    <a:pt x="171" y="0"/>
                  </a:lnTo>
                  <a:lnTo>
                    <a:pt x="177" y="0"/>
                  </a:lnTo>
                  <a:lnTo>
                    <a:pt x="183" y="0"/>
                  </a:lnTo>
                  <a:lnTo>
                    <a:pt x="189" y="0"/>
                  </a:lnTo>
                  <a:lnTo>
                    <a:pt x="195" y="0"/>
                  </a:lnTo>
                  <a:lnTo>
                    <a:pt x="201" y="0"/>
                  </a:lnTo>
                  <a:lnTo>
                    <a:pt x="207" y="0"/>
                  </a:lnTo>
                  <a:lnTo>
                    <a:pt x="212" y="0"/>
                  </a:lnTo>
                  <a:lnTo>
                    <a:pt x="219" y="0"/>
                  </a:lnTo>
                  <a:lnTo>
                    <a:pt x="224" y="0"/>
                  </a:lnTo>
                  <a:lnTo>
                    <a:pt x="230" y="0"/>
                  </a:lnTo>
                  <a:lnTo>
                    <a:pt x="237" y="0"/>
                  </a:lnTo>
                  <a:lnTo>
                    <a:pt x="242" y="0"/>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7" name="Rectangle 89">
              <a:extLst>
                <a:ext uri="{FF2B5EF4-FFF2-40B4-BE49-F238E27FC236}">
                  <a16:creationId xmlns:a16="http://schemas.microsoft.com/office/drawing/2014/main" id="{724D0374-98AF-A006-D242-4E3FB0928D43}"/>
                </a:ext>
              </a:extLst>
            </p:cNvPr>
            <p:cNvSpPr>
              <a:spLocks noChangeArrowheads="1"/>
            </p:cNvSpPr>
            <p:nvPr/>
          </p:nvSpPr>
          <p:spPr bwMode="auto">
            <a:xfrm>
              <a:off x="5808663" y="1347788"/>
              <a:ext cx="488950" cy="447675"/>
            </a:xfrm>
            <a:prstGeom prst="rect">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8" name="Rectangle 90">
              <a:extLst>
                <a:ext uri="{FF2B5EF4-FFF2-40B4-BE49-F238E27FC236}">
                  <a16:creationId xmlns:a16="http://schemas.microsoft.com/office/drawing/2014/main" id="{706226F7-054B-A0B7-4B35-490B27511972}"/>
                </a:ext>
              </a:extLst>
            </p:cNvPr>
            <p:cNvSpPr>
              <a:spLocks noChangeArrowheads="1"/>
            </p:cNvSpPr>
            <p:nvPr/>
          </p:nvSpPr>
          <p:spPr bwMode="auto">
            <a:xfrm>
              <a:off x="5911850" y="1392238"/>
              <a:ext cx="595312"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5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19" name="Rectangle 91">
              <a:extLst>
                <a:ext uri="{FF2B5EF4-FFF2-40B4-BE49-F238E27FC236}">
                  <a16:creationId xmlns:a16="http://schemas.microsoft.com/office/drawing/2014/main" id="{0DA58674-5B31-A8F6-74B9-0AE6F8E10D6A}"/>
                </a:ext>
              </a:extLst>
            </p:cNvPr>
            <p:cNvSpPr>
              <a:spLocks noChangeArrowheads="1"/>
            </p:cNvSpPr>
            <p:nvPr/>
          </p:nvSpPr>
          <p:spPr bwMode="auto">
            <a:xfrm>
              <a:off x="5957888" y="2452688"/>
              <a:ext cx="458787" cy="722313"/>
            </a:xfrm>
            <a:prstGeom prst="rect">
              <a:avLst/>
            </a:prstGeom>
            <a:solidFill>
              <a:srgbClr val="F4B1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0" name="Rectangle 92">
              <a:extLst>
                <a:ext uri="{FF2B5EF4-FFF2-40B4-BE49-F238E27FC236}">
                  <a16:creationId xmlns:a16="http://schemas.microsoft.com/office/drawing/2014/main" id="{0F81DCDB-4EF3-5606-1CF2-0D0AA53F6C49}"/>
                </a:ext>
              </a:extLst>
            </p:cNvPr>
            <p:cNvSpPr>
              <a:spLocks noChangeArrowheads="1"/>
            </p:cNvSpPr>
            <p:nvPr/>
          </p:nvSpPr>
          <p:spPr bwMode="auto">
            <a:xfrm>
              <a:off x="6059488" y="2495550"/>
              <a:ext cx="54133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21" name="Rectangle 93">
              <a:extLst>
                <a:ext uri="{FF2B5EF4-FFF2-40B4-BE49-F238E27FC236}">
                  <a16:creationId xmlns:a16="http://schemas.microsoft.com/office/drawing/2014/main" id="{7546707D-C53E-183B-0A68-E4210128D7FA}"/>
                </a:ext>
              </a:extLst>
            </p:cNvPr>
            <p:cNvSpPr>
              <a:spLocks noChangeArrowheads="1"/>
            </p:cNvSpPr>
            <p:nvPr/>
          </p:nvSpPr>
          <p:spPr bwMode="auto">
            <a:xfrm>
              <a:off x="6621463" y="4954588"/>
              <a:ext cx="442912" cy="677862"/>
            </a:xfrm>
            <a:prstGeom prst="rect">
              <a:avLst/>
            </a:prstGeom>
            <a:solidFill>
              <a:schemeClr val="accent4">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2" name="Rectangle 94">
              <a:extLst>
                <a:ext uri="{FF2B5EF4-FFF2-40B4-BE49-F238E27FC236}">
                  <a16:creationId xmlns:a16="http://schemas.microsoft.com/office/drawing/2014/main" id="{A3B249EE-88F1-E6C2-8B33-91A7D5B2D814}"/>
                </a:ext>
              </a:extLst>
            </p:cNvPr>
            <p:cNvSpPr>
              <a:spLocks noChangeArrowheads="1"/>
            </p:cNvSpPr>
            <p:nvPr/>
          </p:nvSpPr>
          <p:spPr bwMode="auto">
            <a:xfrm>
              <a:off x="6724650" y="5021263"/>
              <a:ext cx="25968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6</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23" name="Rectangle 95">
              <a:extLst>
                <a:ext uri="{FF2B5EF4-FFF2-40B4-BE49-F238E27FC236}">
                  <a16:creationId xmlns:a16="http://schemas.microsoft.com/office/drawing/2014/main" id="{E2B090CF-BED0-1096-CC6D-A4329EDA1320}"/>
                </a:ext>
              </a:extLst>
            </p:cNvPr>
            <p:cNvSpPr>
              <a:spLocks noChangeArrowheads="1"/>
            </p:cNvSpPr>
            <p:nvPr/>
          </p:nvSpPr>
          <p:spPr bwMode="auto">
            <a:xfrm>
              <a:off x="5062538" y="4792663"/>
              <a:ext cx="259686" cy="615553"/>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7</a:t>
              </a:r>
              <a:endPar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24" name="Rectangle 96">
              <a:extLst>
                <a:ext uri="{FF2B5EF4-FFF2-40B4-BE49-F238E27FC236}">
                  <a16:creationId xmlns:a16="http://schemas.microsoft.com/office/drawing/2014/main" id="{C21E8069-168D-1132-34FC-0E674100C002}"/>
                </a:ext>
              </a:extLst>
            </p:cNvPr>
            <p:cNvSpPr>
              <a:spLocks noChangeArrowheads="1"/>
            </p:cNvSpPr>
            <p:nvPr/>
          </p:nvSpPr>
          <p:spPr bwMode="auto">
            <a:xfrm>
              <a:off x="6637338" y="3757613"/>
              <a:ext cx="482600" cy="720725"/>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5" name="Rectangle 97">
              <a:extLst>
                <a:ext uri="{FF2B5EF4-FFF2-40B4-BE49-F238E27FC236}">
                  <a16:creationId xmlns:a16="http://schemas.microsoft.com/office/drawing/2014/main" id="{39025CAC-32CC-6DB2-52DB-2DBAE3B6B904}"/>
                </a:ext>
              </a:extLst>
            </p:cNvPr>
            <p:cNvSpPr>
              <a:spLocks noChangeArrowheads="1"/>
            </p:cNvSpPr>
            <p:nvPr/>
          </p:nvSpPr>
          <p:spPr bwMode="auto">
            <a:xfrm>
              <a:off x="6738938" y="3800475"/>
              <a:ext cx="25968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26" name="Rectangle 98">
              <a:extLst>
                <a:ext uri="{FF2B5EF4-FFF2-40B4-BE49-F238E27FC236}">
                  <a16:creationId xmlns:a16="http://schemas.microsoft.com/office/drawing/2014/main" id="{0DA43406-F52C-D326-200D-E42C0133F27D}"/>
                </a:ext>
              </a:extLst>
            </p:cNvPr>
            <p:cNvSpPr>
              <a:spLocks noChangeArrowheads="1"/>
            </p:cNvSpPr>
            <p:nvPr/>
          </p:nvSpPr>
          <p:spPr bwMode="auto">
            <a:xfrm>
              <a:off x="6829425" y="2397125"/>
              <a:ext cx="420687" cy="720725"/>
            </a:xfrm>
            <a:prstGeom prst="rect">
              <a:avLst/>
            </a:prstGeom>
            <a:solidFill>
              <a:schemeClr val="accent6">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7" name="Rectangle 99">
              <a:extLst>
                <a:ext uri="{FF2B5EF4-FFF2-40B4-BE49-F238E27FC236}">
                  <a16:creationId xmlns:a16="http://schemas.microsoft.com/office/drawing/2014/main" id="{6F17454A-788F-B289-C666-DAF2A0BE5D24}"/>
                </a:ext>
              </a:extLst>
            </p:cNvPr>
            <p:cNvSpPr>
              <a:spLocks noChangeArrowheads="1"/>
            </p:cNvSpPr>
            <p:nvPr/>
          </p:nvSpPr>
          <p:spPr bwMode="auto">
            <a:xfrm>
              <a:off x="6932613" y="2438400"/>
              <a:ext cx="25968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28" name="Rectangle 100">
              <a:extLst>
                <a:ext uri="{FF2B5EF4-FFF2-40B4-BE49-F238E27FC236}">
                  <a16:creationId xmlns:a16="http://schemas.microsoft.com/office/drawing/2014/main" id="{B7B7382C-3E85-E92D-358D-CDADEADB01B0}"/>
                </a:ext>
              </a:extLst>
            </p:cNvPr>
            <p:cNvSpPr>
              <a:spLocks noChangeArrowheads="1"/>
            </p:cNvSpPr>
            <p:nvPr/>
          </p:nvSpPr>
          <p:spPr bwMode="auto">
            <a:xfrm>
              <a:off x="4937124" y="3111500"/>
              <a:ext cx="801689" cy="658813"/>
            </a:xfrm>
            <a:prstGeom prst="rect">
              <a:avLst/>
            </a:pr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9" name="Rectangle 101">
              <a:extLst>
                <a:ext uri="{FF2B5EF4-FFF2-40B4-BE49-F238E27FC236}">
                  <a16:creationId xmlns:a16="http://schemas.microsoft.com/office/drawing/2014/main" id="{D2B44105-0CBF-452F-6707-3F547FBC98D6}"/>
                </a:ext>
              </a:extLst>
            </p:cNvPr>
            <p:cNvSpPr>
              <a:spLocks noChangeArrowheads="1"/>
            </p:cNvSpPr>
            <p:nvPr/>
          </p:nvSpPr>
          <p:spPr bwMode="auto">
            <a:xfrm>
              <a:off x="5038725" y="3092450"/>
              <a:ext cx="25968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3</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03" name="Freeform 11">
            <a:extLst>
              <a:ext uri="{FF2B5EF4-FFF2-40B4-BE49-F238E27FC236}">
                <a16:creationId xmlns:a16="http://schemas.microsoft.com/office/drawing/2014/main" id="{DFA5DF81-CCA9-4AA4-ACC7-632092D7D752}"/>
              </a:ext>
            </a:extLst>
          </p:cNvPr>
          <p:cNvSpPr>
            <a:spLocks/>
          </p:cNvSpPr>
          <p:nvPr/>
        </p:nvSpPr>
        <p:spPr bwMode="auto">
          <a:xfrm>
            <a:off x="5628911" y="3368675"/>
            <a:ext cx="179751" cy="1047354"/>
          </a:xfrm>
          <a:custGeom>
            <a:avLst/>
            <a:gdLst>
              <a:gd name="T0" fmla="*/ 30 w 218"/>
              <a:gd name="T1" fmla="*/ 12 h 833"/>
              <a:gd name="T2" fmla="*/ 53 w 218"/>
              <a:gd name="T3" fmla="*/ 0 h 833"/>
              <a:gd name="T4" fmla="*/ 88 w 218"/>
              <a:gd name="T5" fmla="*/ 0 h 833"/>
              <a:gd name="T6" fmla="*/ 88 w 218"/>
              <a:gd name="T7" fmla="*/ 29 h 833"/>
              <a:gd name="T8" fmla="*/ 95 w 218"/>
              <a:gd name="T9" fmla="*/ 53 h 833"/>
              <a:gd name="T10" fmla="*/ 118 w 218"/>
              <a:gd name="T11" fmla="*/ 59 h 833"/>
              <a:gd name="T12" fmla="*/ 124 w 218"/>
              <a:gd name="T13" fmla="*/ 82 h 833"/>
              <a:gd name="T14" fmla="*/ 129 w 218"/>
              <a:gd name="T15" fmla="*/ 106 h 833"/>
              <a:gd name="T16" fmla="*/ 141 w 218"/>
              <a:gd name="T17" fmla="*/ 124 h 833"/>
              <a:gd name="T18" fmla="*/ 165 w 218"/>
              <a:gd name="T19" fmla="*/ 130 h 833"/>
              <a:gd name="T20" fmla="*/ 177 w 218"/>
              <a:gd name="T21" fmla="*/ 147 h 833"/>
              <a:gd name="T22" fmla="*/ 177 w 218"/>
              <a:gd name="T23" fmla="*/ 177 h 833"/>
              <a:gd name="T24" fmla="*/ 177 w 218"/>
              <a:gd name="T25" fmla="*/ 206 h 833"/>
              <a:gd name="T26" fmla="*/ 177 w 218"/>
              <a:gd name="T27" fmla="*/ 242 h 833"/>
              <a:gd name="T28" fmla="*/ 177 w 218"/>
              <a:gd name="T29" fmla="*/ 277 h 833"/>
              <a:gd name="T30" fmla="*/ 154 w 218"/>
              <a:gd name="T31" fmla="*/ 283 h 833"/>
              <a:gd name="T32" fmla="*/ 124 w 218"/>
              <a:gd name="T33" fmla="*/ 283 h 833"/>
              <a:gd name="T34" fmla="*/ 95 w 218"/>
              <a:gd name="T35" fmla="*/ 283 h 833"/>
              <a:gd name="T36" fmla="*/ 95 w 218"/>
              <a:gd name="T37" fmla="*/ 319 h 833"/>
              <a:gd name="T38" fmla="*/ 95 w 218"/>
              <a:gd name="T39" fmla="*/ 354 h 833"/>
              <a:gd name="T40" fmla="*/ 95 w 218"/>
              <a:gd name="T41" fmla="*/ 383 h 833"/>
              <a:gd name="T42" fmla="*/ 106 w 218"/>
              <a:gd name="T43" fmla="*/ 408 h 833"/>
              <a:gd name="T44" fmla="*/ 136 w 218"/>
              <a:gd name="T45" fmla="*/ 401 h 833"/>
              <a:gd name="T46" fmla="*/ 147 w 218"/>
              <a:gd name="T47" fmla="*/ 408 h 833"/>
              <a:gd name="T48" fmla="*/ 154 w 218"/>
              <a:gd name="T49" fmla="*/ 431 h 833"/>
              <a:gd name="T50" fmla="*/ 159 w 218"/>
              <a:gd name="T51" fmla="*/ 443 h 833"/>
              <a:gd name="T52" fmla="*/ 165 w 218"/>
              <a:gd name="T53" fmla="*/ 467 h 833"/>
              <a:gd name="T54" fmla="*/ 159 w 218"/>
              <a:gd name="T55" fmla="*/ 478 h 833"/>
              <a:gd name="T56" fmla="*/ 165 w 218"/>
              <a:gd name="T57" fmla="*/ 502 h 833"/>
              <a:gd name="T58" fmla="*/ 170 w 218"/>
              <a:gd name="T59" fmla="*/ 526 h 833"/>
              <a:gd name="T60" fmla="*/ 177 w 218"/>
              <a:gd name="T61" fmla="*/ 537 h 833"/>
              <a:gd name="T62" fmla="*/ 183 w 218"/>
              <a:gd name="T63" fmla="*/ 550 h 833"/>
              <a:gd name="T64" fmla="*/ 195 w 218"/>
              <a:gd name="T65" fmla="*/ 567 h 833"/>
              <a:gd name="T66" fmla="*/ 195 w 218"/>
              <a:gd name="T67" fmla="*/ 573 h 833"/>
              <a:gd name="T68" fmla="*/ 200 w 218"/>
              <a:gd name="T69" fmla="*/ 596 h 833"/>
              <a:gd name="T70" fmla="*/ 212 w 218"/>
              <a:gd name="T71" fmla="*/ 620 h 833"/>
              <a:gd name="T72" fmla="*/ 206 w 218"/>
              <a:gd name="T73" fmla="*/ 632 h 833"/>
              <a:gd name="T74" fmla="*/ 188 w 218"/>
              <a:gd name="T75" fmla="*/ 644 h 833"/>
              <a:gd name="T76" fmla="*/ 200 w 218"/>
              <a:gd name="T77" fmla="*/ 656 h 833"/>
              <a:gd name="T78" fmla="*/ 195 w 218"/>
              <a:gd name="T79" fmla="*/ 668 h 833"/>
              <a:gd name="T80" fmla="*/ 183 w 218"/>
              <a:gd name="T81" fmla="*/ 673 h 833"/>
              <a:gd name="T82" fmla="*/ 188 w 218"/>
              <a:gd name="T83" fmla="*/ 686 h 833"/>
              <a:gd name="T84" fmla="*/ 195 w 218"/>
              <a:gd name="T85" fmla="*/ 697 h 833"/>
              <a:gd name="T86" fmla="*/ 212 w 218"/>
              <a:gd name="T87" fmla="*/ 709 h 833"/>
              <a:gd name="T88" fmla="*/ 183 w 218"/>
              <a:gd name="T89" fmla="*/ 709 h 833"/>
              <a:gd name="T90" fmla="*/ 159 w 218"/>
              <a:gd name="T91" fmla="*/ 715 h 833"/>
              <a:gd name="T92" fmla="*/ 159 w 218"/>
              <a:gd name="T93" fmla="*/ 745 h 833"/>
              <a:gd name="T94" fmla="*/ 159 w 218"/>
              <a:gd name="T95" fmla="*/ 774 h 833"/>
              <a:gd name="T96" fmla="*/ 159 w 218"/>
              <a:gd name="T97" fmla="*/ 809 h 833"/>
              <a:gd name="T98" fmla="*/ 154 w 218"/>
              <a:gd name="T99" fmla="*/ 833 h 833"/>
              <a:gd name="T100" fmla="*/ 112 w 218"/>
              <a:gd name="T101" fmla="*/ 833 h 833"/>
              <a:gd name="T102" fmla="*/ 77 w 218"/>
              <a:gd name="T103" fmla="*/ 833 h 833"/>
              <a:gd name="T104" fmla="*/ 35 w 218"/>
              <a:gd name="T105" fmla="*/ 833 h 833"/>
              <a:gd name="T106" fmla="*/ 0 w 218"/>
              <a:gd name="T107" fmla="*/ 827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8" h="833">
                <a:moveTo>
                  <a:pt x="18" y="12"/>
                </a:moveTo>
                <a:lnTo>
                  <a:pt x="18" y="5"/>
                </a:lnTo>
                <a:lnTo>
                  <a:pt x="23" y="5"/>
                </a:lnTo>
                <a:lnTo>
                  <a:pt x="30" y="5"/>
                </a:lnTo>
                <a:lnTo>
                  <a:pt x="30" y="12"/>
                </a:lnTo>
                <a:lnTo>
                  <a:pt x="30" y="18"/>
                </a:lnTo>
                <a:lnTo>
                  <a:pt x="35" y="18"/>
                </a:lnTo>
                <a:lnTo>
                  <a:pt x="41" y="18"/>
                </a:lnTo>
                <a:lnTo>
                  <a:pt x="47" y="12"/>
                </a:lnTo>
                <a:lnTo>
                  <a:pt x="53" y="0"/>
                </a:lnTo>
                <a:lnTo>
                  <a:pt x="59" y="0"/>
                </a:lnTo>
                <a:lnTo>
                  <a:pt x="64" y="0"/>
                </a:lnTo>
                <a:lnTo>
                  <a:pt x="77" y="0"/>
                </a:lnTo>
                <a:lnTo>
                  <a:pt x="82" y="0"/>
                </a:lnTo>
                <a:lnTo>
                  <a:pt x="88" y="0"/>
                </a:lnTo>
                <a:lnTo>
                  <a:pt x="88" y="5"/>
                </a:lnTo>
                <a:lnTo>
                  <a:pt x="88" y="12"/>
                </a:lnTo>
                <a:lnTo>
                  <a:pt x="88" y="18"/>
                </a:lnTo>
                <a:lnTo>
                  <a:pt x="88" y="23"/>
                </a:lnTo>
                <a:lnTo>
                  <a:pt x="88" y="29"/>
                </a:lnTo>
                <a:lnTo>
                  <a:pt x="88" y="35"/>
                </a:lnTo>
                <a:lnTo>
                  <a:pt x="88" y="41"/>
                </a:lnTo>
                <a:lnTo>
                  <a:pt x="88" y="47"/>
                </a:lnTo>
                <a:lnTo>
                  <a:pt x="88" y="53"/>
                </a:lnTo>
                <a:lnTo>
                  <a:pt x="95" y="53"/>
                </a:lnTo>
                <a:lnTo>
                  <a:pt x="100" y="53"/>
                </a:lnTo>
                <a:lnTo>
                  <a:pt x="100" y="59"/>
                </a:lnTo>
                <a:lnTo>
                  <a:pt x="106" y="59"/>
                </a:lnTo>
                <a:lnTo>
                  <a:pt x="112" y="59"/>
                </a:lnTo>
                <a:lnTo>
                  <a:pt x="118" y="59"/>
                </a:lnTo>
                <a:lnTo>
                  <a:pt x="124" y="59"/>
                </a:lnTo>
                <a:lnTo>
                  <a:pt x="124" y="64"/>
                </a:lnTo>
                <a:lnTo>
                  <a:pt x="124" y="71"/>
                </a:lnTo>
                <a:lnTo>
                  <a:pt x="124" y="77"/>
                </a:lnTo>
                <a:lnTo>
                  <a:pt x="124" y="82"/>
                </a:lnTo>
                <a:lnTo>
                  <a:pt x="124" y="88"/>
                </a:lnTo>
                <a:lnTo>
                  <a:pt x="124" y="95"/>
                </a:lnTo>
                <a:lnTo>
                  <a:pt x="124" y="100"/>
                </a:lnTo>
                <a:lnTo>
                  <a:pt x="129" y="100"/>
                </a:lnTo>
                <a:lnTo>
                  <a:pt x="129" y="106"/>
                </a:lnTo>
                <a:lnTo>
                  <a:pt x="129" y="112"/>
                </a:lnTo>
                <a:lnTo>
                  <a:pt x="129" y="118"/>
                </a:lnTo>
                <a:lnTo>
                  <a:pt x="136" y="118"/>
                </a:lnTo>
                <a:lnTo>
                  <a:pt x="141" y="118"/>
                </a:lnTo>
                <a:lnTo>
                  <a:pt x="141" y="124"/>
                </a:lnTo>
                <a:lnTo>
                  <a:pt x="147" y="124"/>
                </a:lnTo>
                <a:lnTo>
                  <a:pt x="147" y="130"/>
                </a:lnTo>
                <a:lnTo>
                  <a:pt x="154" y="130"/>
                </a:lnTo>
                <a:lnTo>
                  <a:pt x="159" y="130"/>
                </a:lnTo>
                <a:lnTo>
                  <a:pt x="165" y="130"/>
                </a:lnTo>
                <a:lnTo>
                  <a:pt x="165" y="136"/>
                </a:lnTo>
                <a:lnTo>
                  <a:pt x="170" y="136"/>
                </a:lnTo>
                <a:lnTo>
                  <a:pt x="177" y="136"/>
                </a:lnTo>
                <a:lnTo>
                  <a:pt x="177" y="141"/>
                </a:lnTo>
                <a:lnTo>
                  <a:pt x="177" y="147"/>
                </a:lnTo>
                <a:lnTo>
                  <a:pt x="177" y="154"/>
                </a:lnTo>
                <a:lnTo>
                  <a:pt x="177" y="159"/>
                </a:lnTo>
                <a:lnTo>
                  <a:pt x="177" y="165"/>
                </a:lnTo>
                <a:lnTo>
                  <a:pt x="177" y="172"/>
                </a:lnTo>
                <a:lnTo>
                  <a:pt x="177" y="177"/>
                </a:lnTo>
                <a:lnTo>
                  <a:pt x="177" y="183"/>
                </a:lnTo>
                <a:lnTo>
                  <a:pt x="177" y="189"/>
                </a:lnTo>
                <a:lnTo>
                  <a:pt x="177" y="195"/>
                </a:lnTo>
                <a:lnTo>
                  <a:pt x="177" y="201"/>
                </a:lnTo>
                <a:lnTo>
                  <a:pt x="177" y="206"/>
                </a:lnTo>
                <a:lnTo>
                  <a:pt x="177" y="213"/>
                </a:lnTo>
                <a:lnTo>
                  <a:pt x="177" y="218"/>
                </a:lnTo>
                <a:lnTo>
                  <a:pt x="177" y="231"/>
                </a:lnTo>
                <a:lnTo>
                  <a:pt x="177" y="236"/>
                </a:lnTo>
                <a:lnTo>
                  <a:pt x="177" y="242"/>
                </a:lnTo>
                <a:lnTo>
                  <a:pt x="177" y="249"/>
                </a:lnTo>
                <a:lnTo>
                  <a:pt x="177" y="260"/>
                </a:lnTo>
                <a:lnTo>
                  <a:pt x="177" y="265"/>
                </a:lnTo>
                <a:lnTo>
                  <a:pt x="177" y="272"/>
                </a:lnTo>
                <a:lnTo>
                  <a:pt x="177" y="277"/>
                </a:lnTo>
                <a:lnTo>
                  <a:pt x="177" y="283"/>
                </a:lnTo>
                <a:lnTo>
                  <a:pt x="170" y="283"/>
                </a:lnTo>
                <a:lnTo>
                  <a:pt x="165" y="283"/>
                </a:lnTo>
                <a:lnTo>
                  <a:pt x="159" y="283"/>
                </a:lnTo>
                <a:lnTo>
                  <a:pt x="154" y="283"/>
                </a:lnTo>
                <a:lnTo>
                  <a:pt x="147" y="283"/>
                </a:lnTo>
                <a:lnTo>
                  <a:pt x="141" y="283"/>
                </a:lnTo>
                <a:lnTo>
                  <a:pt x="136" y="283"/>
                </a:lnTo>
                <a:lnTo>
                  <a:pt x="129" y="283"/>
                </a:lnTo>
                <a:lnTo>
                  <a:pt x="124" y="283"/>
                </a:lnTo>
                <a:lnTo>
                  <a:pt x="118" y="283"/>
                </a:lnTo>
                <a:lnTo>
                  <a:pt x="112" y="283"/>
                </a:lnTo>
                <a:lnTo>
                  <a:pt x="106" y="283"/>
                </a:lnTo>
                <a:lnTo>
                  <a:pt x="100" y="283"/>
                </a:lnTo>
                <a:lnTo>
                  <a:pt x="95" y="283"/>
                </a:lnTo>
                <a:lnTo>
                  <a:pt x="95" y="290"/>
                </a:lnTo>
                <a:lnTo>
                  <a:pt x="95" y="295"/>
                </a:lnTo>
                <a:lnTo>
                  <a:pt x="95" y="308"/>
                </a:lnTo>
                <a:lnTo>
                  <a:pt x="95" y="313"/>
                </a:lnTo>
                <a:lnTo>
                  <a:pt x="95" y="319"/>
                </a:lnTo>
                <a:lnTo>
                  <a:pt x="95" y="331"/>
                </a:lnTo>
                <a:lnTo>
                  <a:pt x="95" y="337"/>
                </a:lnTo>
                <a:lnTo>
                  <a:pt x="95" y="342"/>
                </a:lnTo>
                <a:lnTo>
                  <a:pt x="95" y="349"/>
                </a:lnTo>
                <a:lnTo>
                  <a:pt x="95" y="354"/>
                </a:lnTo>
                <a:lnTo>
                  <a:pt x="95" y="360"/>
                </a:lnTo>
                <a:lnTo>
                  <a:pt x="95" y="367"/>
                </a:lnTo>
                <a:lnTo>
                  <a:pt x="95" y="372"/>
                </a:lnTo>
                <a:lnTo>
                  <a:pt x="95" y="378"/>
                </a:lnTo>
                <a:lnTo>
                  <a:pt x="95" y="383"/>
                </a:lnTo>
                <a:lnTo>
                  <a:pt x="95" y="396"/>
                </a:lnTo>
                <a:lnTo>
                  <a:pt x="95" y="401"/>
                </a:lnTo>
                <a:lnTo>
                  <a:pt x="95" y="408"/>
                </a:lnTo>
                <a:lnTo>
                  <a:pt x="100" y="408"/>
                </a:lnTo>
                <a:lnTo>
                  <a:pt x="106" y="408"/>
                </a:lnTo>
                <a:lnTo>
                  <a:pt x="112" y="401"/>
                </a:lnTo>
                <a:lnTo>
                  <a:pt x="118" y="401"/>
                </a:lnTo>
                <a:lnTo>
                  <a:pt x="124" y="401"/>
                </a:lnTo>
                <a:lnTo>
                  <a:pt x="129" y="401"/>
                </a:lnTo>
                <a:lnTo>
                  <a:pt x="136" y="401"/>
                </a:lnTo>
                <a:lnTo>
                  <a:pt x="141" y="401"/>
                </a:lnTo>
                <a:lnTo>
                  <a:pt x="147" y="401"/>
                </a:lnTo>
                <a:lnTo>
                  <a:pt x="154" y="401"/>
                </a:lnTo>
                <a:lnTo>
                  <a:pt x="154" y="408"/>
                </a:lnTo>
                <a:lnTo>
                  <a:pt x="147" y="408"/>
                </a:lnTo>
                <a:lnTo>
                  <a:pt x="154" y="408"/>
                </a:lnTo>
                <a:lnTo>
                  <a:pt x="154" y="414"/>
                </a:lnTo>
                <a:lnTo>
                  <a:pt x="154" y="419"/>
                </a:lnTo>
                <a:lnTo>
                  <a:pt x="154" y="426"/>
                </a:lnTo>
                <a:lnTo>
                  <a:pt x="154" y="431"/>
                </a:lnTo>
                <a:lnTo>
                  <a:pt x="154" y="437"/>
                </a:lnTo>
                <a:lnTo>
                  <a:pt x="154" y="443"/>
                </a:lnTo>
                <a:lnTo>
                  <a:pt x="159" y="443"/>
                </a:lnTo>
                <a:lnTo>
                  <a:pt x="154" y="443"/>
                </a:lnTo>
                <a:lnTo>
                  <a:pt x="159" y="443"/>
                </a:lnTo>
                <a:lnTo>
                  <a:pt x="159" y="449"/>
                </a:lnTo>
                <a:lnTo>
                  <a:pt x="159" y="455"/>
                </a:lnTo>
                <a:lnTo>
                  <a:pt x="159" y="460"/>
                </a:lnTo>
                <a:lnTo>
                  <a:pt x="165" y="460"/>
                </a:lnTo>
                <a:lnTo>
                  <a:pt x="165" y="467"/>
                </a:lnTo>
                <a:lnTo>
                  <a:pt x="159" y="467"/>
                </a:lnTo>
                <a:lnTo>
                  <a:pt x="159" y="473"/>
                </a:lnTo>
                <a:lnTo>
                  <a:pt x="165" y="473"/>
                </a:lnTo>
                <a:lnTo>
                  <a:pt x="165" y="478"/>
                </a:lnTo>
                <a:lnTo>
                  <a:pt x="159" y="478"/>
                </a:lnTo>
                <a:lnTo>
                  <a:pt x="159" y="485"/>
                </a:lnTo>
                <a:lnTo>
                  <a:pt x="159" y="491"/>
                </a:lnTo>
                <a:lnTo>
                  <a:pt x="159" y="496"/>
                </a:lnTo>
                <a:lnTo>
                  <a:pt x="159" y="502"/>
                </a:lnTo>
                <a:lnTo>
                  <a:pt x="165" y="502"/>
                </a:lnTo>
                <a:lnTo>
                  <a:pt x="165" y="508"/>
                </a:lnTo>
                <a:lnTo>
                  <a:pt x="165" y="514"/>
                </a:lnTo>
                <a:lnTo>
                  <a:pt x="165" y="519"/>
                </a:lnTo>
                <a:lnTo>
                  <a:pt x="170" y="519"/>
                </a:lnTo>
                <a:lnTo>
                  <a:pt x="170" y="526"/>
                </a:lnTo>
                <a:lnTo>
                  <a:pt x="177" y="526"/>
                </a:lnTo>
                <a:lnTo>
                  <a:pt x="170" y="526"/>
                </a:lnTo>
                <a:lnTo>
                  <a:pt x="170" y="532"/>
                </a:lnTo>
                <a:lnTo>
                  <a:pt x="177" y="532"/>
                </a:lnTo>
                <a:lnTo>
                  <a:pt x="177" y="537"/>
                </a:lnTo>
                <a:lnTo>
                  <a:pt x="183" y="537"/>
                </a:lnTo>
                <a:lnTo>
                  <a:pt x="177" y="537"/>
                </a:lnTo>
                <a:lnTo>
                  <a:pt x="177" y="544"/>
                </a:lnTo>
                <a:lnTo>
                  <a:pt x="177" y="550"/>
                </a:lnTo>
                <a:lnTo>
                  <a:pt x="183" y="550"/>
                </a:lnTo>
                <a:lnTo>
                  <a:pt x="183" y="555"/>
                </a:lnTo>
                <a:lnTo>
                  <a:pt x="183" y="561"/>
                </a:lnTo>
                <a:lnTo>
                  <a:pt x="188" y="561"/>
                </a:lnTo>
                <a:lnTo>
                  <a:pt x="195" y="561"/>
                </a:lnTo>
                <a:lnTo>
                  <a:pt x="195" y="567"/>
                </a:lnTo>
                <a:lnTo>
                  <a:pt x="200" y="567"/>
                </a:lnTo>
                <a:lnTo>
                  <a:pt x="206" y="567"/>
                </a:lnTo>
                <a:lnTo>
                  <a:pt x="206" y="573"/>
                </a:lnTo>
                <a:lnTo>
                  <a:pt x="200" y="573"/>
                </a:lnTo>
                <a:lnTo>
                  <a:pt x="195" y="573"/>
                </a:lnTo>
                <a:lnTo>
                  <a:pt x="195" y="579"/>
                </a:lnTo>
                <a:lnTo>
                  <a:pt x="195" y="585"/>
                </a:lnTo>
                <a:lnTo>
                  <a:pt x="195" y="591"/>
                </a:lnTo>
                <a:lnTo>
                  <a:pt x="200" y="591"/>
                </a:lnTo>
                <a:lnTo>
                  <a:pt x="200" y="596"/>
                </a:lnTo>
                <a:lnTo>
                  <a:pt x="200" y="603"/>
                </a:lnTo>
                <a:lnTo>
                  <a:pt x="206" y="603"/>
                </a:lnTo>
                <a:lnTo>
                  <a:pt x="212" y="609"/>
                </a:lnTo>
                <a:lnTo>
                  <a:pt x="212" y="614"/>
                </a:lnTo>
                <a:lnTo>
                  <a:pt x="212" y="620"/>
                </a:lnTo>
                <a:lnTo>
                  <a:pt x="218" y="620"/>
                </a:lnTo>
                <a:lnTo>
                  <a:pt x="218" y="627"/>
                </a:lnTo>
                <a:lnTo>
                  <a:pt x="212" y="627"/>
                </a:lnTo>
                <a:lnTo>
                  <a:pt x="212" y="632"/>
                </a:lnTo>
                <a:lnTo>
                  <a:pt x="206" y="632"/>
                </a:lnTo>
                <a:lnTo>
                  <a:pt x="200" y="632"/>
                </a:lnTo>
                <a:lnTo>
                  <a:pt x="195" y="632"/>
                </a:lnTo>
                <a:lnTo>
                  <a:pt x="195" y="638"/>
                </a:lnTo>
                <a:lnTo>
                  <a:pt x="188" y="638"/>
                </a:lnTo>
                <a:lnTo>
                  <a:pt x="188" y="644"/>
                </a:lnTo>
                <a:lnTo>
                  <a:pt x="188" y="650"/>
                </a:lnTo>
                <a:lnTo>
                  <a:pt x="195" y="650"/>
                </a:lnTo>
                <a:lnTo>
                  <a:pt x="200" y="650"/>
                </a:lnTo>
                <a:lnTo>
                  <a:pt x="206" y="656"/>
                </a:lnTo>
                <a:lnTo>
                  <a:pt x="200" y="656"/>
                </a:lnTo>
                <a:lnTo>
                  <a:pt x="200" y="662"/>
                </a:lnTo>
                <a:lnTo>
                  <a:pt x="195" y="662"/>
                </a:lnTo>
                <a:lnTo>
                  <a:pt x="188" y="662"/>
                </a:lnTo>
                <a:lnTo>
                  <a:pt x="195" y="662"/>
                </a:lnTo>
                <a:lnTo>
                  <a:pt x="195" y="668"/>
                </a:lnTo>
                <a:lnTo>
                  <a:pt x="188" y="668"/>
                </a:lnTo>
                <a:lnTo>
                  <a:pt x="183" y="668"/>
                </a:lnTo>
                <a:lnTo>
                  <a:pt x="188" y="668"/>
                </a:lnTo>
                <a:lnTo>
                  <a:pt x="188" y="673"/>
                </a:lnTo>
                <a:lnTo>
                  <a:pt x="183" y="673"/>
                </a:lnTo>
                <a:lnTo>
                  <a:pt x="183" y="679"/>
                </a:lnTo>
                <a:lnTo>
                  <a:pt x="188" y="679"/>
                </a:lnTo>
                <a:lnTo>
                  <a:pt x="188" y="686"/>
                </a:lnTo>
                <a:lnTo>
                  <a:pt x="188" y="679"/>
                </a:lnTo>
                <a:lnTo>
                  <a:pt x="188" y="686"/>
                </a:lnTo>
                <a:lnTo>
                  <a:pt x="188" y="691"/>
                </a:lnTo>
                <a:lnTo>
                  <a:pt x="195" y="691"/>
                </a:lnTo>
                <a:lnTo>
                  <a:pt x="195" y="697"/>
                </a:lnTo>
                <a:lnTo>
                  <a:pt x="195" y="691"/>
                </a:lnTo>
                <a:lnTo>
                  <a:pt x="195" y="697"/>
                </a:lnTo>
                <a:lnTo>
                  <a:pt x="200" y="697"/>
                </a:lnTo>
                <a:lnTo>
                  <a:pt x="200" y="703"/>
                </a:lnTo>
                <a:lnTo>
                  <a:pt x="206" y="703"/>
                </a:lnTo>
                <a:lnTo>
                  <a:pt x="212" y="703"/>
                </a:lnTo>
                <a:lnTo>
                  <a:pt x="212" y="709"/>
                </a:lnTo>
                <a:lnTo>
                  <a:pt x="206" y="709"/>
                </a:lnTo>
                <a:lnTo>
                  <a:pt x="200" y="709"/>
                </a:lnTo>
                <a:lnTo>
                  <a:pt x="195" y="709"/>
                </a:lnTo>
                <a:lnTo>
                  <a:pt x="188" y="709"/>
                </a:lnTo>
                <a:lnTo>
                  <a:pt x="183" y="709"/>
                </a:lnTo>
                <a:lnTo>
                  <a:pt x="177" y="709"/>
                </a:lnTo>
                <a:lnTo>
                  <a:pt x="170" y="709"/>
                </a:lnTo>
                <a:lnTo>
                  <a:pt x="165" y="709"/>
                </a:lnTo>
                <a:lnTo>
                  <a:pt x="159" y="709"/>
                </a:lnTo>
                <a:lnTo>
                  <a:pt x="159" y="715"/>
                </a:lnTo>
                <a:lnTo>
                  <a:pt x="159" y="721"/>
                </a:lnTo>
                <a:lnTo>
                  <a:pt x="159" y="727"/>
                </a:lnTo>
                <a:lnTo>
                  <a:pt x="159" y="733"/>
                </a:lnTo>
                <a:lnTo>
                  <a:pt x="159" y="738"/>
                </a:lnTo>
                <a:lnTo>
                  <a:pt x="159" y="745"/>
                </a:lnTo>
                <a:lnTo>
                  <a:pt x="159" y="750"/>
                </a:lnTo>
                <a:lnTo>
                  <a:pt x="159" y="756"/>
                </a:lnTo>
                <a:lnTo>
                  <a:pt x="159" y="763"/>
                </a:lnTo>
                <a:lnTo>
                  <a:pt x="159" y="768"/>
                </a:lnTo>
                <a:lnTo>
                  <a:pt x="159" y="774"/>
                </a:lnTo>
                <a:lnTo>
                  <a:pt x="159" y="780"/>
                </a:lnTo>
                <a:lnTo>
                  <a:pt x="159" y="792"/>
                </a:lnTo>
                <a:lnTo>
                  <a:pt x="159" y="797"/>
                </a:lnTo>
                <a:lnTo>
                  <a:pt x="159" y="804"/>
                </a:lnTo>
                <a:lnTo>
                  <a:pt x="159" y="809"/>
                </a:lnTo>
                <a:lnTo>
                  <a:pt x="159" y="815"/>
                </a:lnTo>
                <a:lnTo>
                  <a:pt x="159" y="822"/>
                </a:lnTo>
                <a:lnTo>
                  <a:pt x="159" y="827"/>
                </a:lnTo>
                <a:lnTo>
                  <a:pt x="159" y="833"/>
                </a:lnTo>
                <a:lnTo>
                  <a:pt x="154" y="833"/>
                </a:lnTo>
                <a:lnTo>
                  <a:pt x="147" y="833"/>
                </a:lnTo>
                <a:lnTo>
                  <a:pt x="141" y="833"/>
                </a:lnTo>
                <a:lnTo>
                  <a:pt x="136" y="833"/>
                </a:lnTo>
                <a:lnTo>
                  <a:pt x="129" y="833"/>
                </a:lnTo>
                <a:lnTo>
                  <a:pt x="112" y="833"/>
                </a:lnTo>
                <a:lnTo>
                  <a:pt x="106" y="833"/>
                </a:lnTo>
                <a:lnTo>
                  <a:pt x="100" y="833"/>
                </a:lnTo>
                <a:lnTo>
                  <a:pt x="88" y="833"/>
                </a:lnTo>
                <a:lnTo>
                  <a:pt x="82" y="833"/>
                </a:lnTo>
                <a:lnTo>
                  <a:pt x="77" y="833"/>
                </a:lnTo>
                <a:lnTo>
                  <a:pt x="64" y="833"/>
                </a:lnTo>
                <a:lnTo>
                  <a:pt x="59" y="833"/>
                </a:lnTo>
                <a:lnTo>
                  <a:pt x="53" y="833"/>
                </a:lnTo>
                <a:lnTo>
                  <a:pt x="47" y="833"/>
                </a:lnTo>
                <a:lnTo>
                  <a:pt x="35" y="833"/>
                </a:lnTo>
                <a:lnTo>
                  <a:pt x="30" y="833"/>
                </a:lnTo>
                <a:lnTo>
                  <a:pt x="23" y="833"/>
                </a:lnTo>
                <a:lnTo>
                  <a:pt x="18" y="833"/>
                </a:lnTo>
                <a:lnTo>
                  <a:pt x="0" y="833"/>
                </a:lnTo>
                <a:lnTo>
                  <a:pt x="0" y="827"/>
                </a:lnTo>
                <a:lnTo>
                  <a:pt x="0" y="833"/>
                </a:lnTo>
                <a:lnTo>
                  <a:pt x="18" y="12"/>
                </a:ln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1155B43-F083-4400-8829-86C84ABEC54C}"/>
              </a:ext>
            </a:extLst>
          </p:cNvPr>
          <p:cNvSpPr/>
          <p:nvPr/>
        </p:nvSpPr>
        <p:spPr>
          <a:xfrm>
            <a:off x="4537075" y="4589463"/>
            <a:ext cx="520700" cy="747712"/>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79B6340-ECD8-4611-B024-AAD8A468F529}"/>
              </a:ext>
            </a:extLst>
          </p:cNvPr>
          <p:cNvSpPr/>
          <p:nvPr/>
        </p:nvSpPr>
        <p:spPr>
          <a:xfrm rot="18743280">
            <a:off x="5391224" y="5358333"/>
            <a:ext cx="53975" cy="27432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5" name="Picture 104">
            <a:extLst>
              <a:ext uri="{FF2B5EF4-FFF2-40B4-BE49-F238E27FC236}">
                <a16:creationId xmlns:a16="http://schemas.microsoft.com/office/drawing/2014/main" id="{747947C2-1209-40F3-9047-FE1524C518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97154" y="6334978"/>
            <a:ext cx="1028028" cy="403046"/>
          </a:xfrm>
          <a:prstGeom prst="rect">
            <a:avLst/>
          </a:prstGeom>
        </p:spPr>
      </p:pic>
      <p:sp>
        <p:nvSpPr>
          <p:cNvPr id="3" name="Slide Number Placeholder 2">
            <a:extLst>
              <a:ext uri="{FF2B5EF4-FFF2-40B4-BE49-F238E27FC236}">
                <a16:creationId xmlns:a16="http://schemas.microsoft.com/office/drawing/2014/main" id="{577CFA83-4734-48E7-A472-3BCF1B81972F}"/>
              </a:ext>
            </a:extLst>
          </p:cNvPr>
          <p:cNvSpPr>
            <a:spLocks noGrp="1"/>
          </p:cNvSpPr>
          <p:nvPr>
            <p:ph type="sldNum" sz="quarter" idx="12"/>
          </p:nvPr>
        </p:nvSpPr>
        <p:spPr>
          <a:xfrm>
            <a:off x="9158655"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A253CB-D140-475C-8A35-6A4ECB9CE688}" type="slidenum">
              <a:rPr kumimoji="0" lang="en-US" sz="1400" b="0" i="0" u="none" strike="noStrike" kern="1200" cap="none" spc="0" normalizeH="0" baseline="0" noProof="0" smtClean="0">
                <a:ln>
                  <a:noFill/>
                </a:ln>
                <a:solidFill>
                  <a:srgbClr val="4472C4">
                    <a:lumMod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408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extBox 262">
            <a:extLst>
              <a:ext uri="{FF2B5EF4-FFF2-40B4-BE49-F238E27FC236}">
                <a16:creationId xmlns:a16="http://schemas.microsoft.com/office/drawing/2014/main" id="{657A5569-4BA7-0056-C088-A9AE0646D8C8}"/>
              </a:ext>
            </a:extLst>
          </p:cNvPr>
          <p:cNvSpPr txBox="1"/>
          <p:nvPr/>
        </p:nvSpPr>
        <p:spPr>
          <a:xfrm>
            <a:off x="1943100" y="273139"/>
            <a:ext cx="8305799"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Public Use Microdata Areas (PUMAs)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North Alabama Workforce Region</a:t>
            </a:r>
          </a:p>
        </p:txBody>
      </p:sp>
      <p:pic>
        <p:nvPicPr>
          <p:cNvPr id="193" name="Picture 192">
            <a:extLst>
              <a:ext uri="{FF2B5EF4-FFF2-40B4-BE49-F238E27FC236}">
                <a16:creationId xmlns:a16="http://schemas.microsoft.com/office/drawing/2014/main" id="{AD32ADF4-C24D-49A8-BBD1-26F0635E50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7154" y="6334978"/>
            <a:ext cx="1028028" cy="403046"/>
          </a:xfrm>
          <a:prstGeom prst="rect">
            <a:avLst/>
          </a:prstGeom>
        </p:spPr>
      </p:pic>
      <p:sp>
        <p:nvSpPr>
          <p:cNvPr id="258" name="Slide Number Placeholder 2">
            <a:extLst>
              <a:ext uri="{FF2B5EF4-FFF2-40B4-BE49-F238E27FC236}">
                <a16:creationId xmlns:a16="http://schemas.microsoft.com/office/drawing/2014/main" id="{00CA09CF-6CEF-4B66-8EC0-348BBE3CBA2F}"/>
              </a:ext>
            </a:extLst>
          </p:cNvPr>
          <p:cNvSpPr>
            <a:spLocks noGrp="1"/>
          </p:cNvSpPr>
          <p:nvPr>
            <p:ph type="sldNum" sz="quarter" idx="12"/>
          </p:nvPr>
        </p:nvSpPr>
        <p:spPr>
          <a:xfrm>
            <a:off x="916818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A253CB-D140-475C-8A35-6A4ECB9CE688}" type="slidenum">
              <a:rPr kumimoji="0" lang="en-US" sz="1400" b="0" i="0" u="none" strike="noStrike" kern="1200" cap="none" spc="0" normalizeH="0" baseline="0" noProof="0" smtClean="0">
                <a:ln>
                  <a:noFill/>
                </a:ln>
                <a:solidFill>
                  <a:srgbClr val="4472C4">
                    <a:lumMod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869F614-8789-45E5-BE07-95C82BD96F1C}"/>
              </a:ext>
            </a:extLst>
          </p:cNvPr>
          <p:cNvSpPr/>
          <p:nvPr/>
        </p:nvSpPr>
        <p:spPr>
          <a:xfrm>
            <a:off x="7179590" y="3495644"/>
            <a:ext cx="566026" cy="646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5D6C2AD-B561-40A9-A1E4-80F26B813B1E}"/>
              </a:ext>
            </a:extLst>
          </p:cNvPr>
          <p:cNvSpPr/>
          <p:nvPr/>
        </p:nvSpPr>
        <p:spPr>
          <a:xfrm>
            <a:off x="8641528" y="4121259"/>
            <a:ext cx="579438" cy="5419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167">
            <a:extLst>
              <a:ext uri="{FF2B5EF4-FFF2-40B4-BE49-F238E27FC236}">
                <a16:creationId xmlns:a16="http://schemas.microsoft.com/office/drawing/2014/main" id="{A9A39140-32B5-423D-A365-5154A61FE408}"/>
              </a:ext>
            </a:extLst>
          </p:cNvPr>
          <p:cNvSpPr>
            <a:spLocks/>
          </p:cNvSpPr>
          <p:nvPr/>
        </p:nvSpPr>
        <p:spPr bwMode="auto">
          <a:xfrm>
            <a:off x="7502729" y="3023503"/>
            <a:ext cx="646113" cy="596900"/>
          </a:xfrm>
          <a:custGeom>
            <a:avLst/>
            <a:gdLst>
              <a:gd name="T0" fmla="*/ 5 w 407"/>
              <a:gd name="T1" fmla="*/ 265 h 376"/>
              <a:gd name="T2" fmla="*/ 5 w 407"/>
              <a:gd name="T3" fmla="*/ 239 h 376"/>
              <a:gd name="T4" fmla="*/ 5 w 407"/>
              <a:gd name="T5" fmla="*/ 212 h 376"/>
              <a:gd name="T6" fmla="*/ 5 w 407"/>
              <a:gd name="T7" fmla="*/ 180 h 376"/>
              <a:gd name="T8" fmla="*/ 5 w 407"/>
              <a:gd name="T9" fmla="*/ 154 h 376"/>
              <a:gd name="T10" fmla="*/ 0 w 407"/>
              <a:gd name="T11" fmla="*/ 122 h 376"/>
              <a:gd name="T12" fmla="*/ 0 w 407"/>
              <a:gd name="T13" fmla="*/ 90 h 376"/>
              <a:gd name="T14" fmla="*/ 0 w 407"/>
              <a:gd name="T15" fmla="*/ 58 h 376"/>
              <a:gd name="T16" fmla="*/ 27 w 407"/>
              <a:gd name="T17" fmla="*/ 53 h 376"/>
              <a:gd name="T18" fmla="*/ 48 w 407"/>
              <a:gd name="T19" fmla="*/ 58 h 376"/>
              <a:gd name="T20" fmla="*/ 74 w 407"/>
              <a:gd name="T21" fmla="*/ 58 h 376"/>
              <a:gd name="T22" fmla="*/ 95 w 407"/>
              <a:gd name="T23" fmla="*/ 53 h 376"/>
              <a:gd name="T24" fmla="*/ 95 w 407"/>
              <a:gd name="T25" fmla="*/ 21 h 376"/>
              <a:gd name="T26" fmla="*/ 111 w 407"/>
              <a:gd name="T27" fmla="*/ 11 h 376"/>
              <a:gd name="T28" fmla="*/ 127 w 407"/>
              <a:gd name="T29" fmla="*/ 0 h 376"/>
              <a:gd name="T30" fmla="*/ 154 w 407"/>
              <a:gd name="T31" fmla="*/ 5 h 376"/>
              <a:gd name="T32" fmla="*/ 180 w 407"/>
              <a:gd name="T33" fmla="*/ 5 h 376"/>
              <a:gd name="T34" fmla="*/ 206 w 407"/>
              <a:gd name="T35" fmla="*/ 5 h 376"/>
              <a:gd name="T36" fmla="*/ 233 w 407"/>
              <a:gd name="T37" fmla="*/ 5 h 376"/>
              <a:gd name="T38" fmla="*/ 249 w 407"/>
              <a:gd name="T39" fmla="*/ 16 h 376"/>
              <a:gd name="T40" fmla="*/ 275 w 407"/>
              <a:gd name="T41" fmla="*/ 16 h 376"/>
              <a:gd name="T42" fmla="*/ 275 w 407"/>
              <a:gd name="T43" fmla="*/ 58 h 376"/>
              <a:gd name="T44" fmla="*/ 307 w 407"/>
              <a:gd name="T45" fmla="*/ 64 h 376"/>
              <a:gd name="T46" fmla="*/ 291 w 407"/>
              <a:gd name="T47" fmla="*/ 74 h 376"/>
              <a:gd name="T48" fmla="*/ 286 w 407"/>
              <a:gd name="T49" fmla="*/ 74 h 376"/>
              <a:gd name="T50" fmla="*/ 270 w 407"/>
              <a:gd name="T51" fmla="*/ 80 h 376"/>
              <a:gd name="T52" fmla="*/ 270 w 407"/>
              <a:gd name="T53" fmla="*/ 95 h 376"/>
              <a:gd name="T54" fmla="*/ 286 w 407"/>
              <a:gd name="T55" fmla="*/ 106 h 376"/>
              <a:gd name="T56" fmla="*/ 302 w 407"/>
              <a:gd name="T57" fmla="*/ 117 h 376"/>
              <a:gd name="T58" fmla="*/ 312 w 407"/>
              <a:gd name="T59" fmla="*/ 133 h 376"/>
              <a:gd name="T60" fmla="*/ 323 w 407"/>
              <a:gd name="T61" fmla="*/ 148 h 376"/>
              <a:gd name="T62" fmla="*/ 339 w 407"/>
              <a:gd name="T63" fmla="*/ 159 h 376"/>
              <a:gd name="T64" fmla="*/ 349 w 407"/>
              <a:gd name="T65" fmla="*/ 175 h 376"/>
              <a:gd name="T66" fmla="*/ 360 w 407"/>
              <a:gd name="T67" fmla="*/ 191 h 376"/>
              <a:gd name="T68" fmla="*/ 376 w 407"/>
              <a:gd name="T69" fmla="*/ 201 h 376"/>
              <a:gd name="T70" fmla="*/ 397 w 407"/>
              <a:gd name="T71" fmla="*/ 207 h 376"/>
              <a:gd name="T72" fmla="*/ 407 w 407"/>
              <a:gd name="T73" fmla="*/ 223 h 376"/>
              <a:gd name="T74" fmla="*/ 386 w 407"/>
              <a:gd name="T75" fmla="*/ 244 h 376"/>
              <a:gd name="T76" fmla="*/ 370 w 407"/>
              <a:gd name="T77" fmla="*/ 233 h 376"/>
              <a:gd name="T78" fmla="*/ 354 w 407"/>
              <a:gd name="T79" fmla="*/ 244 h 376"/>
              <a:gd name="T80" fmla="*/ 339 w 407"/>
              <a:gd name="T81" fmla="*/ 254 h 376"/>
              <a:gd name="T82" fmla="*/ 339 w 407"/>
              <a:gd name="T83" fmla="*/ 286 h 376"/>
              <a:gd name="T84" fmla="*/ 328 w 407"/>
              <a:gd name="T85" fmla="*/ 297 h 376"/>
              <a:gd name="T86" fmla="*/ 302 w 407"/>
              <a:gd name="T87" fmla="*/ 297 h 376"/>
              <a:gd name="T88" fmla="*/ 286 w 407"/>
              <a:gd name="T89" fmla="*/ 313 h 376"/>
              <a:gd name="T90" fmla="*/ 275 w 407"/>
              <a:gd name="T91" fmla="*/ 339 h 376"/>
              <a:gd name="T92" fmla="*/ 275 w 407"/>
              <a:gd name="T93" fmla="*/ 376 h 376"/>
              <a:gd name="T94" fmla="*/ 249 w 407"/>
              <a:gd name="T95" fmla="*/ 376 h 376"/>
              <a:gd name="T96" fmla="*/ 222 w 407"/>
              <a:gd name="T97" fmla="*/ 376 h 376"/>
              <a:gd name="T98" fmla="*/ 196 w 407"/>
              <a:gd name="T99" fmla="*/ 376 h 376"/>
              <a:gd name="T100" fmla="*/ 169 w 407"/>
              <a:gd name="T101" fmla="*/ 376 h 376"/>
              <a:gd name="T102" fmla="*/ 138 w 407"/>
              <a:gd name="T103" fmla="*/ 376 h 376"/>
              <a:gd name="T104" fmla="*/ 111 w 407"/>
              <a:gd name="T105" fmla="*/ 376 h 376"/>
              <a:gd name="T106" fmla="*/ 79 w 407"/>
              <a:gd name="T107" fmla="*/ 376 h 376"/>
              <a:gd name="T108" fmla="*/ 48 w 407"/>
              <a:gd name="T109" fmla="*/ 371 h 376"/>
              <a:gd name="T110" fmla="*/ 16 w 407"/>
              <a:gd name="T111" fmla="*/ 371 h 376"/>
              <a:gd name="T112" fmla="*/ 5 w 407"/>
              <a:gd name="T113" fmla="*/ 355 h 376"/>
              <a:gd name="T114" fmla="*/ 5 w 407"/>
              <a:gd name="T115" fmla="*/ 329 h 376"/>
              <a:gd name="T116" fmla="*/ 0 w 407"/>
              <a:gd name="T117" fmla="*/ 302 h 376"/>
              <a:gd name="T118" fmla="*/ 5 w 407"/>
              <a:gd name="T119" fmla="*/ 28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7" h="376">
                <a:moveTo>
                  <a:pt x="5" y="286"/>
                </a:moveTo>
                <a:lnTo>
                  <a:pt x="5" y="281"/>
                </a:lnTo>
                <a:lnTo>
                  <a:pt x="5" y="276"/>
                </a:lnTo>
                <a:lnTo>
                  <a:pt x="5" y="270"/>
                </a:lnTo>
                <a:lnTo>
                  <a:pt x="5" y="265"/>
                </a:lnTo>
                <a:lnTo>
                  <a:pt x="5" y="260"/>
                </a:lnTo>
                <a:lnTo>
                  <a:pt x="5" y="254"/>
                </a:lnTo>
                <a:lnTo>
                  <a:pt x="5" y="249"/>
                </a:lnTo>
                <a:lnTo>
                  <a:pt x="5" y="244"/>
                </a:lnTo>
                <a:lnTo>
                  <a:pt x="5" y="239"/>
                </a:lnTo>
                <a:lnTo>
                  <a:pt x="5" y="233"/>
                </a:lnTo>
                <a:lnTo>
                  <a:pt x="5" y="228"/>
                </a:lnTo>
                <a:lnTo>
                  <a:pt x="5" y="223"/>
                </a:lnTo>
                <a:lnTo>
                  <a:pt x="5" y="217"/>
                </a:lnTo>
                <a:lnTo>
                  <a:pt x="5" y="212"/>
                </a:lnTo>
                <a:lnTo>
                  <a:pt x="0" y="207"/>
                </a:lnTo>
                <a:lnTo>
                  <a:pt x="0" y="201"/>
                </a:lnTo>
                <a:lnTo>
                  <a:pt x="5" y="196"/>
                </a:lnTo>
                <a:lnTo>
                  <a:pt x="5" y="186"/>
                </a:lnTo>
                <a:lnTo>
                  <a:pt x="5" y="180"/>
                </a:lnTo>
                <a:lnTo>
                  <a:pt x="0" y="175"/>
                </a:lnTo>
                <a:lnTo>
                  <a:pt x="0" y="170"/>
                </a:lnTo>
                <a:lnTo>
                  <a:pt x="0" y="164"/>
                </a:lnTo>
                <a:lnTo>
                  <a:pt x="5" y="159"/>
                </a:lnTo>
                <a:lnTo>
                  <a:pt x="5" y="154"/>
                </a:lnTo>
                <a:lnTo>
                  <a:pt x="5" y="148"/>
                </a:lnTo>
                <a:lnTo>
                  <a:pt x="5" y="143"/>
                </a:lnTo>
                <a:lnTo>
                  <a:pt x="0" y="138"/>
                </a:lnTo>
                <a:lnTo>
                  <a:pt x="5" y="127"/>
                </a:lnTo>
                <a:lnTo>
                  <a:pt x="0" y="122"/>
                </a:lnTo>
                <a:lnTo>
                  <a:pt x="0" y="117"/>
                </a:lnTo>
                <a:lnTo>
                  <a:pt x="0" y="111"/>
                </a:lnTo>
                <a:lnTo>
                  <a:pt x="0" y="106"/>
                </a:lnTo>
                <a:lnTo>
                  <a:pt x="0" y="95"/>
                </a:lnTo>
                <a:lnTo>
                  <a:pt x="0" y="90"/>
                </a:lnTo>
                <a:lnTo>
                  <a:pt x="0" y="85"/>
                </a:lnTo>
                <a:lnTo>
                  <a:pt x="0" y="74"/>
                </a:lnTo>
                <a:lnTo>
                  <a:pt x="0" y="69"/>
                </a:lnTo>
                <a:lnTo>
                  <a:pt x="0" y="64"/>
                </a:lnTo>
                <a:lnTo>
                  <a:pt x="0" y="58"/>
                </a:lnTo>
                <a:lnTo>
                  <a:pt x="0" y="53"/>
                </a:lnTo>
                <a:lnTo>
                  <a:pt x="11" y="53"/>
                </a:lnTo>
                <a:lnTo>
                  <a:pt x="16" y="53"/>
                </a:lnTo>
                <a:lnTo>
                  <a:pt x="21" y="53"/>
                </a:lnTo>
                <a:lnTo>
                  <a:pt x="27" y="53"/>
                </a:lnTo>
                <a:lnTo>
                  <a:pt x="32" y="53"/>
                </a:lnTo>
                <a:lnTo>
                  <a:pt x="37" y="53"/>
                </a:lnTo>
                <a:lnTo>
                  <a:pt x="37" y="58"/>
                </a:lnTo>
                <a:lnTo>
                  <a:pt x="42" y="58"/>
                </a:lnTo>
                <a:lnTo>
                  <a:pt x="48" y="58"/>
                </a:lnTo>
                <a:lnTo>
                  <a:pt x="53" y="58"/>
                </a:lnTo>
                <a:lnTo>
                  <a:pt x="58" y="58"/>
                </a:lnTo>
                <a:lnTo>
                  <a:pt x="64" y="58"/>
                </a:lnTo>
                <a:lnTo>
                  <a:pt x="69" y="58"/>
                </a:lnTo>
                <a:lnTo>
                  <a:pt x="74" y="58"/>
                </a:lnTo>
                <a:lnTo>
                  <a:pt x="79" y="58"/>
                </a:lnTo>
                <a:lnTo>
                  <a:pt x="85" y="58"/>
                </a:lnTo>
                <a:lnTo>
                  <a:pt x="90" y="58"/>
                </a:lnTo>
                <a:lnTo>
                  <a:pt x="95" y="58"/>
                </a:lnTo>
                <a:lnTo>
                  <a:pt x="95" y="53"/>
                </a:lnTo>
                <a:lnTo>
                  <a:pt x="95" y="48"/>
                </a:lnTo>
                <a:lnTo>
                  <a:pt x="95" y="42"/>
                </a:lnTo>
                <a:lnTo>
                  <a:pt x="95" y="37"/>
                </a:lnTo>
                <a:lnTo>
                  <a:pt x="95" y="32"/>
                </a:lnTo>
                <a:lnTo>
                  <a:pt x="95" y="21"/>
                </a:lnTo>
                <a:lnTo>
                  <a:pt x="101" y="21"/>
                </a:lnTo>
                <a:lnTo>
                  <a:pt x="106" y="21"/>
                </a:lnTo>
                <a:lnTo>
                  <a:pt x="111" y="21"/>
                </a:lnTo>
                <a:lnTo>
                  <a:pt x="111" y="16"/>
                </a:lnTo>
                <a:lnTo>
                  <a:pt x="111" y="11"/>
                </a:lnTo>
                <a:lnTo>
                  <a:pt x="111" y="5"/>
                </a:lnTo>
                <a:lnTo>
                  <a:pt x="111" y="0"/>
                </a:lnTo>
                <a:lnTo>
                  <a:pt x="116" y="0"/>
                </a:lnTo>
                <a:lnTo>
                  <a:pt x="122" y="0"/>
                </a:lnTo>
                <a:lnTo>
                  <a:pt x="127" y="0"/>
                </a:lnTo>
                <a:lnTo>
                  <a:pt x="132" y="0"/>
                </a:lnTo>
                <a:lnTo>
                  <a:pt x="138" y="0"/>
                </a:lnTo>
                <a:lnTo>
                  <a:pt x="143" y="0"/>
                </a:lnTo>
                <a:lnTo>
                  <a:pt x="148" y="5"/>
                </a:lnTo>
                <a:lnTo>
                  <a:pt x="154" y="5"/>
                </a:lnTo>
                <a:lnTo>
                  <a:pt x="159" y="5"/>
                </a:lnTo>
                <a:lnTo>
                  <a:pt x="164" y="5"/>
                </a:lnTo>
                <a:lnTo>
                  <a:pt x="169" y="5"/>
                </a:lnTo>
                <a:lnTo>
                  <a:pt x="175" y="5"/>
                </a:lnTo>
                <a:lnTo>
                  <a:pt x="180" y="5"/>
                </a:lnTo>
                <a:lnTo>
                  <a:pt x="185" y="5"/>
                </a:lnTo>
                <a:lnTo>
                  <a:pt x="191" y="5"/>
                </a:lnTo>
                <a:lnTo>
                  <a:pt x="196" y="5"/>
                </a:lnTo>
                <a:lnTo>
                  <a:pt x="201" y="5"/>
                </a:lnTo>
                <a:lnTo>
                  <a:pt x="206" y="5"/>
                </a:lnTo>
                <a:lnTo>
                  <a:pt x="212" y="5"/>
                </a:lnTo>
                <a:lnTo>
                  <a:pt x="217" y="5"/>
                </a:lnTo>
                <a:lnTo>
                  <a:pt x="222" y="5"/>
                </a:lnTo>
                <a:lnTo>
                  <a:pt x="228" y="5"/>
                </a:lnTo>
                <a:lnTo>
                  <a:pt x="233" y="5"/>
                </a:lnTo>
                <a:lnTo>
                  <a:pt x="238" y="5"/>
                </a:lnTo>
                <a:lnTo>
                  <a:pt x="243" y="5"/>
                </a:lnTo>
                <a:lnTo>
                  <a:pt x="249" y="5"/>
                </a:lnTo>
                <a:lnTo>
                  <a:pt x="249" y="11"/>
                </a:lnTo>
                <a:lnTo>
                  <a:pt x="249" y="16"/>
                </a:lnTo>
                <a:lnTo>
                  <a:pt x="254" y="16"/>
                </a:lnTo>
                <a:lnTo>
                  <a:pt x="259" y="16"/>
                </a:lnTo>
                <a:lnTo>
                  <a:pt x="265" y="16"/>
                </a:lnTo>
                <a:lnTo>
                  <a:pt x="270" y="16"/>
                </a:lnTo>
                <a:lnTo>
                  <a:pt x="275" y="16"/>
                </a:lnTo>
                <a:lnTo>
                  <a:pt x="275" y="26"/>
                </a:lnTo>
                <a:lnTo>
                  <a:pt x="275" y="37"/>
                </a:lnTo>
                <a:lnTo>
                  <a:pt x="275" y="42"/>
                </a:lnTo>
                <a:lnTo>
                  <a:pt x="275" y="53"/>
                </a:lnTo>
                <a:lnTo>
                  <a:pt x="275" y="58"/>
                </a:lnTo>
                <a:lnTo>
                  <a:pt x="286" y="58"/>
                </a:lnTo>
                <a:lnTo>
                  <a:pt x="291" y="58"/>
                </a:lnTo>
                <a:lnTo>
                  <a:pt x="296" y="64"/>
                </a:lnTo>
                <a:lnTo>
                  <a:pt x="302" y="64"/>
                </a:lnTo>
                <a:lnTo>
                  <a:pt x="307" y="64"/>
                </a:lnTo>
                <a:lnTo>
                  <a:pt x="307" y="69"/>
                </a:lnTo>
                <a:lnTo>
                  <a:pt x="302" y="69"/>
                </a:lnTo>
                <a:lnTo>
                  <a:pt x="296" y="69"/>
                </a:lnTo>
                <a:lnTo>
                  <a:pt x="291" y="69"/>
                </a:lnTo>
                <a:lnTo>
                  <a:pt x="291" y="74"/>
                </a:lnTo>
                <a:lnTo>
                  <a:pt x="291" y="80"/>
                </a:lnTo>
                <a:lnTo>
                  <a:pt x="291" y="85"/>
                </a:lnTo>
                <a:lnTo>
                  <a:pt x="286" y="85"/>
                </a:lnTo>
                <a:lnTo>
                  <a:pt x="286" y="80"/>
                </a:lnTo>
                <a:lnTo>
                  <a:pt x="286" y="74"/>
                </a:lnTo>
                <a:lnTo>
                  <a:pt x="280" y="74"/>
                </a:lnTo>
                <a:lnTo>
                  <a:pt x="275" y="80"/>
                </a:lnTo>
                <a:lnTo>
                  <a:pt x="275" y="74"/>
                </a:lnTo>
                <a:lnTo>
                  <a:pt x="270" y="74"/>
                </a:lnTo>
                <a:lnTo>
                  <a:pt x="270" y="80"/>
                </a:lnTo>
                <a:lnTo>
                  <a:pt x="265" y="80"/>
                </a:lnTo>
                <a:lnTo>
                  <a:pt x="265" y="85"/>
                </a:lnTo>
                <a:lnTo>
                  <a:pt x="265" y="90"/>
                </a:lnTo>
                <a:lnTo>
                  <a:pt x="265" y="95"/>
                </a:lnTo>
                <a:lnTo>
                  <a:pt x="270" y="95"/>
                </a:lnTo>
                <a:lnTo>
                  <a:pt x="275" y="95"/>
                </a:lnTo>
                <a:lnTo>
                  <a:pt x="275" y="101"/>
                </a:lnTo>
                <a:lnTo>
                  <a:pt x="275" y="106"/>
                </a:lnTo>
                <a:lnTo>
                  <a:pt x="280" y="106"/>
                </a:lnTo>
                <a:lnTo>
                  <a:pt x="286" y="106"/>
                </a:lnTo>
                <a:lnTo>
                  <a:pt x="291" y="106"/>
                </a:lnTo>
                <a:lnTo>
                  <a:pt x="291" y="111"/>
                </a:lnTo>
                <a:lnTo>
                  <a:pt x="291" y="117"/>
                </a:lnTo>
                <a:lnTo>
                  <a:pt x="296" y="117"/>
                </a:lnTo>
                <a:lnTo>
                  <a:pt x="302" y="117"/>
                </a:lnTo>
                <a:lnTo>
                  <a:pt x="302" y="122"/>
                </a:lnTo>
                <a:lnTo>
                  <a:pt x="307" y="122"/>
                </a:lnTo>
                <a:lnTo>
                  <a:pt x="307" y="127"/>
                </a:lnTo>
                <a:lnTo>
                  <a:pt x="312" y="127"/>
                </a:lnTo>
                <a:lnTo>
                  <a:pt x="312" y="133"/>
                </a:lnTo>
                <a:lnTo>
                  <a:pt x="317" y="133"/>
                </a:lnTo>
                <a:lnTo>
                  <a:pt x="323" y="133"/>
                </a:lnTo>
                <a:lnTo>
                  <a:pt x="323" y="138"/>
                </a:lnTo>
                <a:lnTo>
                  <a:pt x="323" y="143"/>
                </a:lnTo>
                <a:lnTo>
                  <a:pt x="323" y="148"/>
                </a:lnTo>
                <a:lnTo>
                  <a:pt x="323" y="154"/>
                </a:lnTo>
                <a:lnTo>
                  <a:pt x="328" y="154"/>
                </a:lnTo>
                <a:lnTo>
                  <a:pt x="328" y="159"/>
                </a:lnTo>
                <a:lnTo>
                  <a:pt x="333" y="159"/>
                </a:lnTo>
                <a:lnTo>
                  <a:pt x="339" y="159"/>
                </a:lnTo>
                <a:lnTo>
                  <a:pt x="339" y="164"/>
                </a:lnTo>
                <a:lnTo>
                  <a:pt x="339" y="170"/>
                </a:lnTo>
                <a:lnTo>
                  <a:pt x="344" y="170"/>
                </a:lnTo>
                <a:lnTo>
                  <a:pt x="349" y="170"/>
                </a:lnTo>
                <a:lnTo>
                  <a:pt x="349" y="175"/>
                </a:lnTo>
                <a:lnTo>
                  <a:pt x="349" y="180"/>
                </a:lnTo>
                <a:lnTo>
                  <a:pt x="354" y="180"/>
                </a:lnTo>
                <a:lnTo>
                  <a:pt x="354" y="186"/>
                </a:lnTo>
                <a:lnTo>
                  <a:pt x="354" y="191"/>
                </a:lnTo>
                <a:lnTo>
                  <a:pt x="360" y="191"/>
                </a:lnTo>
                <a:lnTo>
                  <a:pt x="365" y="191"/>
                </a:lnTo>
                <a:lnTo>
                  <a:pt x="370" y="191"/>
                </a:lnTo>
                <a:lnTo>
                  <a:pt x="376" y="191"/>
                </a:lnTo>
                <a:lnTo>
                  <a:pt x="376" y="196"/>
                </a:lnTo>
                <a:lnTo>
                  <a:pt x="376" y="201"/>
                </a:lnTo>
                <a:lnTo>
                  <a:pt x="381" y="201"/>
                </a:lnTo>
                <a:lnTo>
                  <a:pt x="386" y="201"/>
                </a:lnTo>
                <a:lnTo>
                  <a:pt x="391" y="201"/>
                </a:lnTo>
                <a:lnTo>
                  <a:pt x="397" y="201"/>
                </a:lnTo>
                <a:lnTo>
                  <a:pt x="397" y="207"/>
                </a:lnTo>
                <a:lnTo>
                  <a:pt x="402" y="207"/>
                </a:lnTo>
                <a:lnTo>
                  <a:pt x="407" y="207"/>
                </a:lnTo>
                <a:lnTo>
                  <a:pt x="407" y="212"/>
                </a:lnTo>
                <a:lnTo>
                  <a:pt x="407" y="217"/>
                </a:lnTo>
                <a:lnTo>
                  <a:pt x="407" y="223"/>
                </a:lnTo>
                <a:lnTo>
                  <a:pt x="407" y="228"/>
                </a:lnTo>
                <a:lnTo>
                  <a:pt x="402" y="228"/>
                </a:lnTo>
                <a:lnTo>
                  <a:pt x="397" y="228"/>
                </a:lnTo>
                <a:lnTo>
                  <a:pt x="391" y="239"/>
                </a:lnTo>
                <a:lnTo>
                  <a:pt x="386" y="244"/>
                </a:lnTo>
                <a:lnTo>
                  <a:pt x="381" y="244"/>
                </a:lnTo>
                <a:lnTo>
                  <a:pt x="376" y="244"/>
                </a:lnTo>
                <a:lnTo>
                  <a:pt x="376" y="239"/>
                </a:lnTo>
                <a:lnTo>
                  <a:pt x="376" y="233"/>
                </a:lnTo>
                <a:lnTo>
                  <a:pt x="370" y="233"/>
                </a:lnTo>
                <a:lnTo>
                  <a:pt x="365" y="233"/>
                </a:lnTo>
                <a:lnTo>
                  <a:pt x="365" y="239"/>
                </a:lnTo>
                <a:lnTo>
                  <a:pt x="360" y="239"/>
                </a:lnTo>
                <a:lnTo>
                  <a:pt x="354" y="239"/>
                </a:lnTo>
                <a:lnTo>
                  <a:pt x="354" y="244"/>
                </a:lnTo>
                <a:lnTo>
                  <a:pt x="349" y="244"/>
                </a:lnTo>
                <a:lnTo>
                  <a:pt x="349" y="249"/>
                </a:lnTo>
                <a:lnTo>
                  <a:pt x="344" y="249"/>
                </a:lnTo>
                <a:lnTo>
                  <a:pt x="344" y="254"/>
                </a:lnTo>
                <a:lnTo>
                  <a:pt x="339" y="254"/>
                </a:lnTo>
                <a:lnTo>
                  <a:pt x="339" y="260"/>
                </a:lnTo>
                <a:lnTo>
                  <a:pt x="339" y="265"/>
                </a:lnTo>
                <a:lnTo>
                  <a:pt x="339" y="270"/>
                </a:lnTo>
                <a:lnTo>
                  <a:pt x="339" y="276"/>
                </a:lnTo>
                <a:lnTo>
                  <a:pt x="339" y="286"/>
                </a:lnTo>
                <a:lnTo>
                  <a:pt x="339" y="292"/>
                </a:lnTo>
                <a:lnTo>
                  <a:pt x="339" y="297"/>
                </a:lnTo>
                <a:lnTo>
                  <a:pt x="339" y="302"/>
                </a:lnTo>
                <a:lnTo>
                  <a:pt x="333" y="302"/>
                </a:lnTo>
                <a:lnTo>
                  <a:pt x="328" y="297"/>
                </a:lnTo>
                <a:lnTo>
                  <a:pt x="323" y="297"/>
                </a:lnTo>
                <a:lnTo>
                  <a:pt x="317" y="297"/>
                </a:lnTo>
                <a:lnTo>
                  <a:pt x="312" y="297"/>
                </a:lnTo>
                <a:lnTo>
                  <a:pt x="307" y="297"/>
                </a:lnTo>
                <a:lnTo>
                  <a:pt x="302" y="297"/>
                </a:lnTo>
                <a:lnTo>
                  <a:pt x="296" y="297"/>
                </a:lnTo>
                <a:lnTo>
                  <a:pt x="291" y="302"/>
                </a:lnTo>
                <a:lnTo>
                  <a:pt x="291" y="307"/>
                </a:lnTo>
                <a:lnTo>
                  <a:pt x="286" y="307"/>
                </a:lnTo>
                <a:lnTo>
                  <a:pt x="286" y="313"/>
                </a:lnTo>
                <a:lnTo>
                  <a:pt x="280" y="318"/>
                </a:lnTo>
                <a:lnTo>
                  <a:pt x="280" y="323"/>
                </a:lnTo>
                <a:lnTo>
                  <a:pt x="280" y="329"/>
                </a:lnTo>
                <a:lnTo>
                  <a:pt x="280" y="334"/>
                </a:lnTo>
                <a:lnTo>
                  <a:pt x="275" y="339"/>
                </a:lnTo>
                <a:lnTo>
                  <a:pt x="275" y="345"/>
                </a:lnTo>
                <a:lnTo>
                  <a:pt x="275" y="355"/>
                </a:lnTo>
                <a:lnTo>
                  <a:pt x="275" y="366"/>
                </a:lnTo>
                <a:lnTo>
                  <a:pt x="275" y="371"/>
                </a:lnTo>
                <a:lnTo>
                  <a:pt x="275" y="376"/>
                </a:lnTo>
                <a:lnTo>
                  <a:pt x="270" y="376"/>
                </a:lnTo>
                <a:lnTo>
                  <a:pt x="265" y="376"/>
                </a:lnTo>
                <a:lnTo>
                  <a:pt x="259" y="376"/>
                </a:lnTo>
                <a:lnTo>
                  <a:pt x="254" y="376"/>
                </a:lnTo>
                <a:lnTo>
                  <a:pt x="249" y="376"/>
                </a:lnTo>
                <a:lnTo>
                  <a:pt x="243" y="376"/>
                </a:lnTo>
                <a:lnTo>
                  <a:pt x="238" y="376"/>
                </a:lnTo>
                <a:lnTo>
                  <a:pt x="233" y="376"/>
                </a:lnTo>
                <a:lnTo>
                  <a:pt x="228" y="376"/>
                </a:lnTo>
                <a:lnTo>
                  <a:pt x="222" y="376"/>
                </a:lnTo>
                <a:lnTo>
                  <a:pt x="217" y="376"/>
                </a:lnTo>
                <a:lnTo>
                  <a:pt x="212" y="376"/>
                </a:lnTo>
                <a:lnTo>
                  <a:pt x="206" y="376"/>
                </a:lnTo>
                <a:lnTo>
                  <a:pt x="201" y="376"/>
                </a:lnTo>
                <a:lnTo>
                  <a:pt x="196" y="376"/>
                </a:lnTo>
                <a:lnTo>
                  <a:pt x="191" y="376"/>
                </a:lnTo>
                <a:lnTo>
                  <a:pt x="185" y="376"/>
                </a:lnTo>
                <a:lnTo>
                  <a:pt x="180" y="376"/>
                </a:lnTo>
                <a:lnTo>
                  <a:pt x="175" y="376"/>
                </a:lnTo>
                <a:lnTo>
                  <a:pt x="169" y="376"/>
                </a:lnTo>
                <a:lnTo>
                  <a:pt x="164" y="376"/>
                </a:lnTo>
                <a:lnTo>
                  <a:pt x="159" y="376"/>
                </a:lnTo>
                <a:lnTo>
                  <a:pt x="154" y="376"/>
                </a:lnTo>
                <a:lnTo>
                  <a:pt x="148" y="376"/>
                </a:lnTo>
                <a:lnTo>
                  <a:pt x="138" y="376"/>
                </a:lnTo>
                <a:lnTo>
                  <a:pt x="132" y="376"/>
                </a:lnTo>
                <a:lnTo>
                  <a:pt x="127" y="376"/>
                </a:lnTo>
                <a:lnTo>
                  <a:pt x="122" y="376"/>
                </a:lnTo>
                <a:lnTo>
                  <a:pt x="116" y="376"/>
                </a:lnTo>
                <a:lnTo>
                  <a:pt x="111" y="376"/>
                </a:lnTo>
                <a:lnTo>
                  <a:pt x="106" y="376"/>
                </a:lnTo>
                <a:lnTo>
                  <a:pt x="95" y="376"/>
                </a:lnTo>
                <a:lnTo>
                  <a:pt x="90" y="376"/>
                </a:lnTo>
                <a:lnTo>
                  <a:pt x="85" y="376"/>
                </a:lnTo>
                <a:lnTo>
                  <a:pt x="79" y="376"/>
                </a:lnTo>
                <a:lnTo>
                  <a:pt x="74" y="376"/>
                </a:lnTo>
                <a:lnTo>
                  <a:pt x="69" y="376"/>
                </a:lnTo>
                <a:lnTo>
                  <a:pt x="69" y="371"/>
                </a:lnTo>
                <a:lnTo>
                  <a:pt x="64" y="371"/>
                </a:lnTo>
                <a:lnTo>
                  <a:pt x="48" y="371"/>
                </a:lnTo>
                <a:lnTo>
                  <a:pt x="42" y="371"/>
                </a:lnTo>
                <a:lnTo>
                  <a:pt x="37" y="371"/>
                </a:lnTo>
                <a:lnTo>
                  <a:pt x="32" y="371"/>
                </a:lnTo>
                <a:lnTo>
                  <a:pt x="27" y="371"/>
                </a:lnTo>
                <a:lnTo>
                  <a:pt x="16" y="371"/>
                </a:lnTo>
                <a:lnTo>
                  <a:pt x="11" y="371"/>
                </a:lnTo>
                <a:lnTo>
                  <a:pt x="5" y="371"/>
                </a:lnTo>
                <a:lnTo>
                  <a:pt x="5" y="366"/>
                </a:lnTo>
                <a:lnTo>
                  <a:pt x="5" y="360"/>
                </a:lnTo>
                <a:lnTo>
                  <a:pt x="5" y="355"/>
                </a:lnTo>
                <a:lnTo>
                  <a:pt x="5" y="350"/>
                </a:lnTo>
                <a:lnTo>
                  <a:pt x="5" y="345"/>
                </a:lnTo>
                <a:lnTo>
                  <a:pt x="5" y="339"/>
                </a:lnTo>
                <a:lnTo>
                  <a:pt x="5" y="334"/>
                </a:lnTo>
                <a:lnTo>
                  <a:pt x="5" y="329"/>
                </a:lnTo>
                <a:lnTo>
                  <a:pt x="5" y="323"/>
                </a:lnTo>
                <a:lnTo>
                  <a:pt x="0" y="323"/>
                </a:lnTo>
                <a:lnTo>
                  <a:pt x="0" y="313"/>
                </a:lnTo>
                <a:lnTo>
                  <a:pt x="0" y="307"/>
                </a:lnTo>
                <a:lnTo>
                  <a:pt x="0" y="302"/>
                </a:lnTo>
                <a:lnTo>
                  <a:pt x="5" y="302"/>
                </a:lnTo>
                <a:lnTo>
                  <a:pt x="0" y="302"/>
                </a:lnTo>
                <a:lnTo>
                  <a:pt x="5" y="302"/>
                </a:lnTo>
                <a:lnTo>
                  <a:pt x="5" y="297"/>
                </a:lnTo>
                <a:lnTo>
                  <a:pt x="5" y="286"/>
                </a:lnTo>
              </a:path>
            </a:pathLst>
          </a:custGeom>
          <a:solidFill>
            <a:schemeClr val="bg1"/>
          </a:solid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69">
            <a:extLst>
              <a:ext uri="{FF2B5EF4-FFF2-40B4-BE49-F238E27FC236}">
                <a16:creationId xmlns:a16="http://schemas.microsoft.com/office/drawing/2014/main" id="{291D549A-B809-47C8-B530-06816F5D8634}"/>
              </a:ext>
            </a:extLst>
          </p:cNvPr>
          <p:cNvSpPr>
            <a:spLocks/>
          </p:cNvSpPr>
          <p:nvPr/>
        </p:nvSpPr>
        <p:spPr bwMode="auto">
          <a:xfrm>
            <a:off x="7477329" y="3620403"/>
            <a:ext cx="377825" cy="522288"/>
          </a:xfrm>
          <a:custGeom>
            <a:avLst/>
            <a:gdLst>
              <a:gd name="T0" fmla="*/ 21 w 238"/>
              <a:gd name="T1" fmla="*/ 101 h 329"/>
              <a:gd name="T2" fmla="*/ 27 w 238"/>
              <a:gd name="T3" fmla="*/ 90 h 329"/>
              <a:gd name="T4" fmla="*/ 27 w 238"/>
              <a:gd name="T5" fmla="*/ 75 h 329"/>
              <a:gd name="T6" fmla="*/ 48 w 238"/>
              <a:gd name="T7" fmla="*/ 69 h 329"/>
              <a:gd name="T8" fmla="*/ 58 w 238"/>
              <a:gd name="T9" fmla="*/ 64 h 329"/>
              <a:gd name="T10" fmla="*/ 53 w 238"/>
              <a:gd name="T11" fmla="*/ 53 h 329"/>
              <a:gd name="T12" fmla="*/ 58 w 238"/>
              <a:gd name="T13" fmla="*/ 43 h 329"/>
              <a:gd name="T14" fmla="*/ 74 w 238"/>
              <a:gd name="T15" fmla="*/ 43 h 329"/>
              <a:gd name="T16" fmla="*/ 64 w 238"/>
              <a:gd name="T17" fmla="*/ 37 h 329"/>
              <a:gd name="T18" fmla="*/ 69 w 238"/>
              <a:gd name="T19" fmla="*/ 22 h 329"/>
              <a:gd name="T20" fmla="*/ 74 w 238"/>
              <a:gd name="T21" fmla="*/ 22 h 329"/>
              <a:gd name="T22" fmla="*/ 85 w 238"/>
              <a:gd name="T23" fmla="*/ 16 h 329"/>
              <a:gd name="T24" fmla="*/ 85 w 238"/>
              <a:gd name="T25" fmla="*/ 0 h 329"/>
              <a:gd name="T26" fmla="*/ 111 w 238"/>
              <a:gd name="T27" fmla="*/ 0 h 329"/>
              <a:gd name="T28" fmla="*/ 143 w 238"/>
              <a:gd name="T29" fmla="*/ 0 h 329"/>
              <a:gd name="T30" fmla="*/ 175 w 238"/>
              <a:gd name="T31" fmla="*/ 0 h 329"/>
              <a:gd name="T32" fmla="*/ 201 w 238"/>
              <a:gd name="T33" fmla="*/ 0 h 329"/>
              <a:gd name="T34" fmla="*/ 228 w 238"/>
              <a:gd name="T35" fmla="*/ 0 h 329"/>
              <a:gd name="T36" fmla="*/ 238 w 238"/>
              <a:gd name="T37" fmla="*/ 16 h 329"/>
              <a:gd name="T38" fmla="*/ 238 w 238"/>
              <a:gd name="T39" fmla="*/ 48 h 329"/>
              <a:gd name="T40" fmla="*/ 238 w 238"/>
              <a:gd name="T41" fmla="*/ 75 h 329"/>
              <a:gd name="T42" fmla="*/ 238 w 238"/>
              <a:gd name="T43" fmla="*/ 101 h 329"/>
              <a:gd name="T44" fmla="*/ 222 w 238"/>
              <a:gd name="T45" fmla="*/ 112 h 329"/>
              <a:gd name="T46" fmla="*/ 212 w 238"/>
              <a:gd name="T47" fmla="*/ 128 h 329"/>
              <a:gd name="T48" fmla="*/ 212 w 238"/>
              <a:gd name="T49" fmla="*/ 154 h 329"/>
              <a:gd name="T50" fmla="*/ 212 w 238"/>
              <a:gd name="T51" fmla="*/ 181 h 329"/>
              <a:gd name="T52" fmla="*/ 212 w 238"/>
              <a:gd name="T53" fmla="*/ 212 h 329"/>
              <a:gd name="T54" fmla="*/ 191 w 238"/>
              <a:gd name="T55" fmla="*/ 218 h 329"/>
              <a:gd name="T56" fmla="*/ 185 w 238"/>
              <a:gd name="T57" fmla="*/ 239 h 329"/>
              <a:gd name="T58" fmla="*/ 185 w 238"/>
              <a:gd name="T59" fmla="*/ 265 h 329"/>
              <a:gd name="T60" fmla="*/ 185 w 238"/>
              <a:gd name="T61" fmla="*/ 292 h 329"/>
              <a:gd name="T62" fmla="*/ 185 w 238"/>
              <a:gd name="T63" fmla="*/ 318 h 329"/>
              <a:gd name="T64" fmla="*/ 170 w 238"/>
              <a:gd name="T65" fmla="*/ 329 h 329"/>
              <a:gd name="T66" fmla="*/ 138 w 238"/>
              <a:gd name="T67" fmla="*/ 329 h 329"/>
              <a:gd name="T68" fmla="*/ 106 w 238"/>
              <a:gd name="T69" fmla="*/ 329 h 329"/>
              <a:gd name="T70" fmla="*/ 74 w 238"/>
              <a:gd name="T71" fmla="*/ 329 h 329"/>
              <a:gd name="T72" fmla="*/ 74 w 238"/>
              <a:gd name="T73" fmla="*/ 302 h 329"/>
              <a:gd name="T74" fmla="*/ 43 w 238"/>
              <a:gd name="T75" fmla="*/ 302 h 329"/>
              <a:gd name="T76" fmla="*/ 43 w 238"/>
              <a:gd name="T77" fmla="*/ 292 h 329"/>
              <a:gd name="T78" fmla="*/ 43 w 238"/>
              <a:gd name="T79" fmla="*/ 281 h 329"/>
              <a:gd name="T80" fmla="*/ 53 w 238"/>
              <a:gd name="T81" fmla="*/ 265 h 329"/>
              <a:gd name="T82" fmla="*/ 58 w 238"/>
              <a:gd name="T83" fmla="*/ 265 h 329"/>
              <a:gd name="T84" fmla="*/ 69 w 238"/>
              <a:gd name="T85" fmla="*/ 260 h 329"/>
              <a:gd name="T86" fmla="*/ 58 w 238"/>
              <a:gd name="T87" fmla="*/ 244 h 329"/>
              <a:gd name="T88" fmla="*/ 37 w 238"/>
              <a:gd name="T89" fmla="*/ 249 h 329"/>
              <a:gd name="T90" fmla="*/ 32 w 238"/>
              <a:gd name="T91" fmla="*/ 228 h 329"/>
              <a:gd name="T92" fmla="*/ 43 w 238"/>
              <a:gd name="T93" fmla="*/ 228 h 329"/>
              <a:gd name="T94" fmla="*/ 64 w 238"/>
              <a:gd name="T95" fmla="*/ 234 h 329"/>
              <a:gd name="T96" fmla="*/ 64 w 238"/>
              <a:gd name="T97" fmla="*/ 218 h 329"/>
              <a:gd name="T98" fmla="*/ 43 w 238"/>
              <a:gd name="T99" fmla="*/ 212 h 329"/>
              <a:gd name="T100" fmla="*/ 43 w 238"/>
              <a:gd name="T101" fmla="*/ 196 h 329"/>
              <a:gd name="T102" fmla="*/ 37 w 238"/>
              <a:gd name="T103" fmla="*/ 186 h 329"/>
              <a:gd name="T104" fmla="*/ 21 w 238"/>
              <a:gd name="T105" fmla="*/ 175 h 329"/>
              <a:gd name="T106" fmla="*/ 37 w 238"/>
              <a:gd name="T107" fmla="*/ 165 h 329"/>
              <a:gd name="T108" fmla="*/ 27 w 238"/>
              <a:gd name="T109" fmla="*/ 149 h 329"/>
              <a:gd name="T110" fmla="*/ 6 w 238"/>
              <a:gd name="T111" fmla="*/ 154 h 329"/>
              <a:gd name="T112" fmla="*/ 11 w 238"/>
              <a:gd name="T113" fmla="*/ 149 h 329"/>
              <a:gd name="T114" fmla="*/ 21 w 238"/>
              <a:gd name="T115" fmla="*/ 133 h 329"/>
              <a:gd name="T116" fmla="*/ 32 w 238"/>
              <a:gd name="T117" fmla="*/ 11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8" h="329">
                <a:moveTo>
                  <a:pt x="32" y="112"/>
                </a:moveTo>
                <a:lnTo>
                  <a:pt x="32" y="106"/>
                </a:lnTo>
                <a:lnTo>
                  <a:pt x="27" y="106"/>
                </a:lnTo>
                <a:lnTo>
                  <a:pt x="21" y="106"/>
                </a:lnTo>
                <a:lnTo>
                  <a:pt x="21" y="101"/>
                </a:lnTo>
                <a:lnTo>
                  <a:pt x="27" y="101"/>
                </a:lnTo>
                <a:lnTo>
                  <a:pt x="27" y="96"/>
                </a:lnTo>
                <a:lnTo>
                  <a:pt x="21" y="96"/>
                </a:lnTo>
                <a:lnTo>
                  <a:pt x="21" y="90"/>
                </a:lnTo>
                <a:lnTo>
                  <a:pt x="27" y="90"/>
                </a:lnTo>
                <a:lnTo>
                  <a:pt x="27" y="85"/>
                </a:lnTo>
                <a:lnTo>
                  <a:pt x="27" y="80"/>
                </a:lnTo>
                <a:lnTo>
                  <a:pt x="32" y="80"/>
                </a:lnTo>
                <a:lnTo>
                  <a:pt x="32" y="75"/>
                </a:lnTo>
                <a:lnTo>
                  <a:pt x="27" y="75"/>
                </a:lnTo>
                <a:lnTo>
                  <a:pt x="32" y="75"/>
                </a:lnTo>
                <a:lnTo>
                  <a:pt x="37" y="75"/>
                </a:lnTo>
                <a:lnTo>
                  <a:pt x="37" y="69"/>
                </a:lnTo>
                <a:lnTo>
                  <a:pt x="43" y="69"/>
                </a:lnTo>
                <a:lnTo>
                  <a:pt x="48" y="69"/>
                </a:lnTo>
                <a:lnTo>
                  <a:pt x="48" y="64"/>
                </a:lnTo>
                <a:lnTo>
                  <a:pt x="53" y="64"/>
                </a:lnTo>
                <a:lnTo>
                  <a:pt x="53" y="69"/>
                </a:lnTo>
                <a:lnTo>
                  <a:pt x="58" y="69"/>
                </a:lnTo>
                <a:lnTo>
                  <a:pt x="58" y="64"/>
                </a:lnTo>
                <a:lnTo>
                  <a:pt x="58" y="59"/>
                </a:lnTo>
                <a:lnTo>
                  <a:pt x="53" y="59"/>
                </a:lnTo>
                <a:lnTo>
                  <a:pt x="53" y="53"/>
                </a:lnTo>
                <a:lnTo>
                  <a:pt x="53" y="48"/>
                </a:lnTo>
                <a:lnTo>
                  <a:pt x="53" y="53"/>
                </a:lnTo>
                <a:lnTo>
                  <a:pt x="58" y="53"/>
                </a:lnTo>
                <a:lnTo>
                  <a:pt x="58" y="48"/>
                </a:lnTo>
                <a:lnTo>
                  <a:pt x="64" y="48"/>
                </a:lnTo>
                <a:lnTo>
                  <a:pt x="58" y="48"/>
                </a:lnTo>
                <a:lnTo>
                  <a:pt x="58" y="43"/>
                </a:lnTo>
                <a:lnTo>
                  <a:pt x="64" y="43"/>
                </a:lnTo>
                <a:lnTo>
                  <a:pt x="64" y="48"/>
                </a:lnTo>
                <a:lnTo>
                  <a:pt x="69" y="48"/>
                </a:lnTo>
                <a:lnTo>
                  <a:pt x="69" y="43"/>
                </a:lnTo>
                <a:lnTo>
                  <a:pt x="74" y="43"/>
                </a:lnTo>
                <a:lnTo>
                  <a:pt x="74" y="37"/>
                </a:lnTo>
                <a:lnTo>
                  <a:pt x="74" y="32"/>
                </a:lnTo>
                <a:lnTo>
                  <a:pt x="74" y="37"/>
                </a:lnTo>
                <a:lnTo>
                  <a:pt x="69" y="37"/>
                </a:lnTo>
                <a:lnTo>
                  <a:pt x="64" y="37"/>
                </a:lnTo>
                <a:lnTo>
                  <a:pt x="64" y="32"/>
                </a:lnTo>
                <a:lnTo>
                  <a:pt x="69" y="32"/>
                </a:lnTo>
                <a:lnTo>
                  <a:pt x="69" y="27"/>
                </a:lnTo>
                <a:lnTo>
                  <a:pt x="64" y="27"/>
                </a:lnTo>
                <a:lnTo>
                  <a:pt x="69" y="22"/>
                </a:lnTo>
                <a:lnTo>
                  <a:pt x="64" y="22"/>
                </a:lnTo>
                <a:lnTo>
                  <a:pt x="64" y="16"/>
                </a:lnTo>
                <a:lnTo>
                  <a:pt x="69" y="16"/>
                </a:lnTo>
                <a:lnTo>
                  <a:pt x="69" y="22"/>
                </a:lnTo>
                <a:lnTo>
                  <a:pt x="74" y="22"/>
                </a:lnTo>
                <a:lnTo>
                  <a:pt x="74" y="16"/>
                </a:lnTo>
                <a:lnTo>
                  <a:pt x="80" y="16"/>
                </a:lnTo>
                <a:lnTo>
                  <a:pt x="80" y="11"/>
                </a:lnTo>
                <a:lnTo>
                  <a:pt x="80" y="16"/>
                </a:lnTo>
                <a:lnTo>
                  <a:pt x="85" y="16"/>
                </a:lnTo>
                <a:lnTo>
                  <a:pt x="85" y="11"/>
                </a:lnTo>
                <a:lnTo>
                  <a:pt x="90" y="11"/>
                </a:lnTo>
                <a:lnTo>
                  <a:pt x="90" y="6"/>
                </a:lnTo>
                <a:lnTo>
                  <a:pt x="85" y="6"/>
                </a:lnTo>
                <a:lnTo>
                  <a:pt x="85" y="0"/>
                </a:lnTo>
                <a:lnTo>
                  <a:pt x="90" y="0"/>
                </a:lnTo>
                <a:lnTo>
                  <a:pt x="95" y="0"/>
                </a:lnTo>
                <a:lnTo>
                  <a:pt x="101" y="0"/>
                </a:lnTo>
                <a:lnTo>
                  <a:pt x="106" y="0"/>
                </a:lnTo>
                <a:lnTo>
                  <a:pt x="111" y="0"/>
                </a:lnTo>
                <a:lnTo>
                  <a:pt x="122" y="0"/>
                </a:lnTo>
                <a:lnTo>
                  <a:pt x="127" y="0"/>
                </a:lnTo>
                <a:lnTo>
                  <a:pt x="132" y="0"/>
                </a:lnTo>
                <a:lnTo>
                  <a:pt x="138" y="0"/>
                </a:lnTo>
                <a:lnTo>
                  <a:pt x="143" y="0"/>
                </a:lnTo>
                <a:lnTo>
                  <a:pt x="148" y="0"/>
                </a:lnTo>
                <a:lnTo>
                  <a:pt x="154" y="0"/>
                </a:lnTo>
                <a:lnTo>
                  <a:pt x="164" y="0"/>
                </a:lnTo>
                <a:lnTo>
                  <a:pt x="170" y="0"/>
                </a:lnTo>
                <a:lnTo>
                  <a:pt x="175" y="0"/>
                </a:lnTo>
                <a:lnTo>
                  <a:pt x="180" y="0"/>
                </a:lnTo>
                <a:lnTo>
                  <a:pt x="185" y="0"/>
                </a:lnTo>
                <a:lnTo>
                  <a:pt x="191" y="0"/>
                </a:lnTo>
                <a:lnTo>
                  <a:pt x="196" y="0"/>
                </a:lnTo>
                <a:lnTo>
                  <a:pt x="201" y="0"/>
                </a:lnTo>
                <a:lnTo>
                  <a:pt x="207" y="0"/>
                </a:lnTo>
                <a:lnTo>
                  <a:pt x="212" y="0"/>
                </a:lnTo>
                <a:lnTo>
                  <a:pt x="217" y="0"/>
                </a:lnTo>
                <a:lnTo>
                  <a:pt x="222" y="0"/>
                </a:lnTo>
                <a:lnTo>
                  <a:pt x="228" y="0"/>
                </a:lnTo>
                <a:lnTo>
                  <a:pt x="233" y="0"/>
                </a:lnTo>
                <a:lnTo>
                  <a:pt x="238" y="0"/>
                </a:lnTo>
                <a:lnTo>
                  <a:pt x="238" y="6"/>
                </a:lnTo>
                <a:lnTo>
                  <a:pt x="238" y="11"/>
                </a:lnTo>
                <a:lnTo>
                  <a:pt x="238" y="16"/>
                </a:lnTo>
                <a:lnTo>
                  <a:pt x="238" y="22"/>
                </a:lnTo>
                <a:lnTo>
                  <a:pt x="238" y="27"/>
                </a:lnTo>
                <a:lnTo>
                  <a:pt x="238" y="37"/>
                </a:lnTo>
                <a:lnTo>
                  <a:pt x="238" y="43"/>
                </a:lnTo>
                <a:lnTo>
                  <a:pt x="238" y="48"/>
                </a:lnTo>
                <a:lnTo>
                  <a:pt x="238" y="53"/>
                </a:lnTo>
                <a:lnTo>
                  <a:pt x="238" y="59"/>
                </a:lnTo>
                <a:lnTo>
                  <a:pt x="238" y="64"/>
                </a:lnTo>
                <a:lnTo>
                  <a:pt x="238" y="69"/>
                </a:lnTo>
                <a:lnTo>
                  <a:pt x="238" y="75"/>
                </a:lnTo>
                <a:lnTo>
                  <a:pt x="238" y="80"/>
                </a:lnTo>
                <a:lnTo>
                  <a:pt x="238" y="85"/>
                </a:lnTo>
                <a:lnTo>
                  <a:pt x="238" y="90"/>
                </a:lnTo>
                <a:lnTo>
                  <a:pt x="238" y="96"/>
                </a:lnTo>
                <a:lnTo>
                  <a:pt x="238" y="101"/>
                </a:lnTo>
                <a:lnTo>
                  <a:pt x="238" y="106"/>
                </a:lnTo>
                <a:lnTo>
                  <a:pt x="238" y="112"/>
                </a:lnTo>
                <a:lnTo>
                  <a:pt x="233" y="112"/>
                </a:lnTo>
                <a:lnTo>
                  <a:pt x="228" y="112"/>
                </a:lnTo>
                <a:lnTo>
                  <a:pt x="222" y="112"/>
                </a:lnTo>
                <a:lnTo>
                  <a:pt x="217" y="112"/>
                </a:lnTo>
                <a:lnTo>
                  <a:pt x="212" y="112"/>
                </a:lnTo>
                <a:lnTo>
                  <a:pt x="212" y="117"/>
                </a:lnTo>
                <a:lnTo>
                  <a:pt x="212" y="122"/>
                </a:lnTo>
                <a:lnTo>
                  <a:pt x="212" y="128"/>
                </a:lnTo>
                <a:lnTo>
                  <a:pt x="212" y="133"/>
                </a:lnTo>
                <a:lnTo>
                  <a:pt x="212" y="138"/>
                </a:lnTo>
                <a:lnTo>
                  <a:pt x="212" y="143"/>
                </a:lnTo>
                <a:lnTo>
                  <a:pt x="212" y="149"/>
                </a:lnTo>
                <a:lnTo>
                  <a:pt x="212" y="154"/>
                </a:lnTo>
                <a:lnTo>
                  <a:pt x="212" y="159"/>
                </a:lnTo>
                <a:lnTo>
                  <a:pt x="212" y="165"/>
                </a:lnTo>
                <a:lnTo>
                  <a:pt x="212" y="170"/>
                </a:lnTo>
                <a:lnTo>
                  <a:pt x="212" y="175"/>
                </a:lnTo>
                <a:lnTo>
                  <a:pt x="212" y="181"/>
                </a:lnTo>
                <a:lnTo>
                  <a:pt x="212" y="186"/>
                </a:lnTo>
                <a:lnTo>
                  <a:pt x="212" y="191"/>
                </a:lnTo>
                <a:lnTo>
                  <a:pt x="212" y="196"/>
                </a:lnTo>
                <a:lnTo>
                  <a:pt x="212" y="202"/>
                </a:lnTo>
                <a:lnTo>
                  <a:pt x="212" y="212"/>
                </a:lnTo>
                <a:lnTo>
                  <a:pt x="212" y="218"/>
                </a:lnTo>
                <a:lnTo>
                  <a:pt x="207" y="218"/>
                </a:lnTo>
                <a:lnTo>
                  <a:pt x="201" y="218"/>
                </a:lnTo>
                <a:lnTo>
                  <a:pt x="196" y="218"/>
                </a:lnTo>
                <a:lnTo>
                  <a:pt x="191" y="218"/>
                </a:lnTo>
                <a:lnTo>
                  <a:pt x="185" y="218"/>
                </a:lnTo>
                <a:lnTo>
                  <a:pt x="185" y="223"/>
                </a:lnTo>
                <a:lnTo>
                  <a:pt x="185" y="228"/>
                </a:lnTo>
                <a:lnTo>
                  <a:pt x="185" y="234"/>
                </a:lnTo>
                <a:lnTo>
                  <a:pt x="185" y="239"/>
                </a:lnTo>
                <a:lnTo>
                  <a:pt x="185" y="244"/>
                </a:lnTo>
                <a:lnTo>
                  <a:pt x="185" y="249"/>
                </a:lnTo>
                <a:lnTo>
                  <a:pt x="185" y="255"/>
                </a:lnTo>
                <a:lnTo>
                  <a:pt x="185" y="260"/>
                </a:lnTo>
                <a:lnTo>
                  <a:pt x="185" y="265"/>
                </a:lnTo>
                <a:lnTo>
                  <a:pt x="185" y="271"/>
                </a:lnTo>
                <a:lnTo>
                  <a:pt x="185" y="276"/>
                </a:lnTo>
                <a:lnTo>
                  <a:pt x="185" y="281"/>
                </a:lnTo>
                <a:lnTo>
                  <a:pt x="185" y="287"/>
                </a:lnTo>
                <a:lnTo>
                  <a:pt x="185" y="292"/>
                </a:lnTo>
                <a:lnTo>
                  <a:pt x="185" y="297"/>
                </a:lnTo>
                <a:lnTo>
                  <a:pt x="185" y="302"/>
                </a:lnTo>
                <a:lnTo>
                  <a:pt x="185" y="308"/>
                </a:lnTo>
                <a:lnTo>
                  <a:pt x="185" y="313"/>
                </a:lnTo>
                <a:lnTo>
                  <a:pt x="185" y="318"/>
                </a:lnTo>
                <a:lnTo>
                  <a:pt x="185" y="324"/>
                </a:lnTo>
                <a:lnTo>
                  <a:pt x="185" y="329"/>
                </a:lnTo>
                <a:lnTo>
                  <a:pt x="180" y="329"/>
                </a:lnTo>
                <a:lnTo>
                  <a:pt x="175" y="329"/>
                </a:lnTo>
                <a:lnTo>
                  <a:pt x="170" y="329"/>
                </a:lnTo>
                <a:lnTo>
                  <a:pt x="164" y="329"/>
                </a:lnTo>
                <a:lnTo>
                  <a:pt x="159" y="329"/>
                </a:lnTo>
                <a:lnTo>
                  <a:pt x="154" y="329"/>
                </a:lnTo>
                <a:lnTo>
                  <a:pt x="148" y="329"/>
                </a:lnTo>
                <a:lnTo>
                  <a:pt x="138" y="329"/>
                </a:lnTo>
                <a:lnTo>
                  <a:pt x="132" y="329"/>
                </a:lnTo>
                <a:lnTo>
                  <a:pt x="127" y="329"/>
                </a:lnTo>
                <a:lnTo>
                  <a:pt x="122" y="329"/>
                </a:lnTo>
                <a:lnTo>
                  <a:pt x="111" y="329"/>
                </a:lnTo>
                <a:lnTo>
                  <a:pt x="106" y="329"/>
                </a:lnTo>
                <a:lnTo>
                  <a:pt x="95" y="329"/>
                </a:lnTo>
                <a:lnTo>
                  <a:pt x="90" y="329"/>
                </a:lnTo>
                <a:lnTo>
                  <a:pt x="85" y="329"/>
                </a:lnTo>
                <a:lnTo>
                  <a:pt x="80" y="329"/>
                </a:lnTo>
                <a:lnTo>
                  <a:pt x="74" y="329"/>
                </a:lnTo>
                <a:lnTo>
                  <a:pt x="74" y="324"/>
                </a:lnTo>
                <a:lnTo>
                  <a:pt x="74" y="318"/>
                </a:lnTo>
                <a:lnTo>
                  <a:pt x="74" y="313"/>
                </a:lnTo>
                <a:lnTo>
                  <a:pt x="74" y="308"/>
                </a:lnTo>
                <a:lnTo>
                  <a:pt x="74" y="302"/>
                </a:lnTo>
                <a:lnTo>
                  <a:pt x="69" y="302"/>
                </a:lnTo>
                <a:lnTo>
                  <a:pt x="64" y="302"/>
                </a:lnTo>
                <a:lnTo>
                  <a:pt x="58" y="302"/>
                </a:lnTo>
                <a:lnTo>
                  <a:pt x="48" y="302"/>
                </a:lnTo>
                <a:lnTo>
                  <a:pt x="43" y="302"/>
                </a:lnTo>
                <a:lnTo>
                  <a:pt x="37" y="302"/>
                </a:lnTo>
                <a:lnTo>
                  <a:pt x="32" y="302"/>
                </a:lnTo>
                <a:lnTo>
                  <a:pt x="37" y="297"/>
                </a:lnTo>
                <a:lnTo>
                  <a:pt x="37" y="292"/>
                </a:lnTo>
                <a:lnTo>
                  <a:pt x="43" y="292"/>
                </a:lnTo>
                <a:lnTo>
                  <a:pt x="37" y="287"/>
                </a:lnTo>
                <a:lnTo>
                  <a:pt x="37" y="281"/>
                </a:lnTo>
                <a:lnTo>
                  <a:pt x="37" y="276"/>
                </a:lnTo>
                <a:lnTo>
                  <a:pt x="43" y="276"/>
                </a:lnTo>
                <a:lnTo>
                  <a:pt x="43" y="281"/>
                </a:lnTo>
                <a:lnTo>
                  <a:pt x="43" y="276"/>
                </a:lnTo>
                <a:lnTo>
                  <a:pt x="48" y="276"/>
                </a:lnTo>
                <a:lnTo>
                  <a:pt x="48" y="271"/>
                </a:lnTo>
                <a:lnTo>
                  <a:pt x="48" y="265"/>
                </a:lnTo>
                <a:lnTo>
                  <a:pt x="53" y="265"/>
                </a:lnTo>
                <a:lnTo>
                  <a:pt x="53" y="271"/>
                </a:lnTo>
                <a:lnTo>
                  <a:pt x="53" y="276"/>
                </a:lnTo>
                <a:lnTo>
                  <a:pt x="58" y="276"/>
                </a:lnTo>
                <a:lnTo>
                  <a:pt x="58" y="271"/>
                </a:lnTo>
                <a:lnTo>
                  <a:pt x="58" y="265"/>
                </a:lnTo>
                <a:lnTo>
                  <a:pt x="64" y="265"/>
                </a:lnTo>
                <a:lnTo>
                  <a:pt x="69" y="265"/>
                </a:lnTo>
                <a:lnTo>
                  <a:pt x="69" y="260"/>
                </a:lnTo>
                <a:lnTo>
                  <a:pt x="74" y="260"/>
                </a:lnTo>
                <a:lnTo>
                  <a:pt x="69" y="260"/>
                </a:lnTo>
                <a:lnTo>
                  <a:pt x="69" y="255"/>
                </a:lnTo>
                <a:lnTo>
                  <a:pt x="69" y="249"/>
                </a:lnTo>
                <a:lnTo>
                  <a:pt x="64" y="249"/>
                </a:lnTo>
                <a:lnTo>
                  <a:pt x="64" y="244"/>
                </a:lnTo>
                <a:lnTo>
                  <a:pt x="58" y="244"/>
                </a:lnTo>
                <a:lnTo>
                  <a:pt x="58" y="249"/>
                </a:lnTo>
                <a:lnTo>
                  <a:pt x="53" y="249"/>
                </a:lnTo>
                <a:lnTo>
                  <a:pt x="48" y="249"/>
                </a:lnTo>
                <a:lnTo>
                  <a:pt x="43" y="249"/>
                </a:lnTo>
                <a:lnTo>
                  <a:pt x="37" y="249"/>
                </a:lnTo>
                <a:lnTo>
                  <a:pt x="37" y="244"/>
                </a:lnTo>
                <a:lnTo>
                  <a:pt x="37" y="239"/>
                </a:lnTo>
                <a:lnTo>
                  <a:pt x="32" y="239"/>
                </a:lnTo>
                <a:lnTo>
                  <a:pt x="32" y="234"/>
                </a:lnTo>
                <a:lnTo>
                  <a:pt x="32" y="228"/>
                </a:lnTo>
                <a:lnTo>
                  <a:pt x="37" y="228"/>
                </a:lnTo>
                <a:lnTo>
                  <a:pt x="37" y="234"/>
                </a:lnTo>
                <a:lnTo>
                  <a:pt x="37" y="228"/>
                </a:lnTo>
                <a:lnTo>
                  <a:pt x="43" y="234"/>
                </a:lnTo>
                <a:lnTo>
                  <a:pt x="43" y="228"/>
                </a:lnTo>
                <a:lnTo>
                  <a:pt x="48" y="228"/>
                </a:lnTo>
                <a:lnTo>
                  <a:pt x="53" y="228"/>
                </a:lnTo>
                <a:lnTo>
                  <a:pt x="58" y="228"/>
                </a:lnTo>
                <a:lnTo>
                  <a:pt x="58" y="234"/>
                </a:lnTo>
                <a:lnTo>
                  <a:pt x="64" y="234"/>
                </a:lnTo>
                <a:lnTo>
                  <a:pt x="64" y="228"/>
                </a:lnTo>
                <a:lnTo>
                  <a:pt x="69" y="228"/>
                </a:lnTo>
                <a:lnTo>
                  <a:pt x="69" y="223"/>
                </a:lnTo>
                <a:lnTo>
                  <a:pt x="69" y="218"/>
                </a:lnTo>
                <a:lnTo>
                  <a:pt x="64" y="218"/>
                </a:lnTo>
                <a:lnTo>
                  <a:pt x="58" y="223"/>
                </a:lnTo>
                <a:lnTo>
                  <a:pt x="53" y="223"/>
                </a:lnTo>
                <a:lnTo>
                  <a:pt x="48" y="223"/>
                </a:lnTo>
                <a:lnTo>
                  <a:pt x="43" y="218"/>
                </a:lnTo>
                <a:lnTo>
                  <a:pt x="43" y="212"/>
                </a:lnTo>
                <a:lnTo>
                  <a:pt x="43" y="207"/>
                </a:lnTo>
                <a:lnTo>
                  <a:pt x="48" y="207"/>
                </a:lnTo>
                <a:lnTo>
                  <a:pt x="48" y="202"/>
                </a:lnTo>
                <a:lnTo>
                  <a:pt x="43" y="202"/>
                </a:lnTo>
                <a:lnTo>
                  <a:pt x="43" y="196"/>
                </a:lnTo>
                <a:lnTo>
                  <a:pt x="43" y="191"/>
                </a:lnTo>
                <a:lnTo>
                  <a:pt x="43" y="186"/>
                </a:lnTo>
                <a:lnTo>
                  <a:pt x="43" y="181"/>
                </a:lnTo>
                <a:lnTo>
                  <a:pt x="37" y="181"/>
                </a:lnTo>
                <a:lnTo>
                  <a:pt x="37" y="186"/>
                </a:lnTo>
                <a:lnTo>
                  <a:pt x="32" y="186"/>
                </a:lnTo>
                <a:lnTo>
                  <a:pt x="27" y="186"/>
                </a:lnTo>
                <a:lnTo>
                  <a:pt x="21" y="186"/>
                </a:lnTo>
                <a:lnTo>
                  <a:pt x="21" y="181"/>
                </a:lnTo>
                <a:lnTo>
                  <a:pt x="21" y="175"/>
                </a:lnTo>
                <a:lnTo>
                  <a:pt x="27" y="175"/>
                </a:lnTo>
                <a:lnTo>
                  <a:pt x="27" y="170"/>
                </a:lnTo>
                <a:lnTo>
                  <a:pt x="32" y="170"/>
                </a:lnTo>
                <a:lnTo>
                  <a:pt x="37" y="170"/>
                </a:lnTo>
                <a:lnTo>
                  <a:pt x="37" y="165"/>
                </a:lnTo>
                <a:lnTo>
                  <a:pt x="37" y="159"/>
                </a:lnTo>
                <a:lnTo>
                  <a:pt x="32" y="159"/>
                </a:lnTo>
                <a:lnTo>
                  <a:pt x="32" y="154"/>
                </a:lnTo>
                <a:lnTo>
                  <a:pt x="27" y="154"/>
                </a:lnTo>
                <a:lnTo>
                  <a:pt x="27" y="149"/>
                </a:lnTo>
                <a:lnTo>
                  <a:pt x="21" y="149"/>
                </a:lnTo>
                <a:lnTo>
                  <a:pt x="21" y="154"/>
                </a:lnTo>
                <a:lnTo>
                  <a:pt x="16" y="154"/>
                </a:lnTo>
                <a:lnTo>
                  <a:pt x="11" y="154"/>
                </a:lnTo>
                <a:lnTo>
                  <a:pt x="6" y="154"/>
                </a:lnTo>
                <a:lnTo>
                  <a:pt x="6" y="159"/>
                </a:lnTo>
                <a:lnTo>
                  <a:pt x="6" y="154"/>
                </a:lnTo>
                <a:lnTo>
                  <a:pt x="0" y="154"/>
                </a:lnTo>
                <a:lnTo>
                  <a:pt x="6" y="149"/>
                </a:lnTo>
                <a:lnTo>
                  <a:pt x="11" y="149"/>
                </a:lnTo>
                <a:lnTo>
                  <a:pt x="11" y="143"/>
                </a:lnTo>
                <a:lnTo>
                  <a:pt x="16" y="143"/>
                </a:lnTo>
                <a:lnTo>
                  <a:pt x="21" y="143"/>
                </a:lnTo>
                <a:lnTo>
                  <a:pt x="21" y="138"/>
                </a:lnTo>
                <a:lnTo>
                  <a:pt x="21" y="133"/>
                </a:lnTo>
                <a:lnTo>
                  <a:pt x="27" y="133"/>
                </a:lnTo>
                <a:lnTo>
                  <a:pt x="27" y="128"/>
                </a:lnTo>
                <a:lnTo>
                  <a:pt x="32" y="128"/>
                </a:lnTo>
                <a:lnTo>
                  <a:pt x="32" y="122"/>
                </a:lnTo>
                <a:lnTo>
                  <a:pt x="32" y="117"/>
                </a:lnTo>
                <a:lnTo>
                  <a:pt x="27" y="112"/>
                </a:lnTo>
                <a:lnTo>
                  <a:pt x="32" y="112"/>
                </a:lnTo>
              </a:path>
            </a:pathLst>
          </a:custGeom>
          <a:solidFill>
            <a:schemeClr val="bg1"/>
          </a:solid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70">
            <a:extLst>
              <a:ext uri="{FF2B5EF4-FFF2-40B4-BE49-F238E27FC236}">
                <a16:creationId xmlns:a16="http://schemas.microsoft.com/office/drawing/2014/main" id="{6CA1F8AD-38B6-412C-977B-169F3BBC2128}"/>
              </a:ext>
            </a:extLst>
          </p:cNvPr>
          <p:cNvSpPr>
            <a:spLocks/>
          </p:cNvSpPr>
          <p:nvPr/>
        </p:nvSpPr>
        <p:spPr bwMode="auto">
          <a:xfrm>
            <a:off x="7275716" y="4076015"/>
            <a:ext cx="538163" cy="554038"/>
          </a:xfrm>
          <a:custGeom>
            <a:avLst/>
            <a:gdLst>
              <a:gd name="T0" fmla="*/ 90 w 339"/>
              <a:gd name="T1" fmla="*/ 148 h 349"/>
              <a:gd name="T2" fmla="*/ 80 w 339"/>
              <a:gd name="T3" fmla="*/ 127 h 349"/>
              <a:gd name="T4" fmla="*/ 59 w 339"/>
              <a:gd name="T5" fmla="*/ 121 h 349"/>
              <a:gd name="T6" fmla="*/ 43 w 339"/>
              <a:gd name="T7" fmla="*/ 111 h 349"/>
              <a:gd name="T8" fmla="*/ 37 w 339"/>
              <a:gd name="T9" fmla="*/ 90 h 349"/>
              <a:gd name="T10" fmla="*/ 48 w 339"/>
              <a:gd name="T11" fmla="*/ 68 h 349"/>
              <a:gd name="T12" fmla="*/ 64 w 339"/>
              <a:gd name="T13" fmla="*/ 58 h 349"/>
              <a:gd name="T14" fmla="*/ 85 w 339"/>
              <a:gd name="T15" fmla="*/ 42 h 349"/>
              <a:gd name="T16" fmla="*/ 101 w 339"/>
              <a:gd name="T17" fmla="*/ 21 h 349"/>
              <a:gd name="T18" fmla="*/ 122 w 339"/>
              <a:gd name="T19" fmla="*/ 15 h 349"/>
              <a:gd name="T20" fmla="*/ 143 w 339"/>
              <a:gd name="T21" fmla="*/ 15 h 349"/>
              <a:gd name="T22" fmla="*/ 143 w 339"/>
              <a:gd name="T23" fmla="*/ 0 h 349"/>
              <a:gd name="T24" fmla="*/ 154 w 339"/>
              <a:gd name="T25" fmla="*/ 10 h 349"/>
              <a:gd name="T26" fmla="*/ 164 w 339"/>
              <a:gd name="T27" fmla="*/ 15 h 349"/>
              <a:gd name="T28" fmla="*/ 196 w 339"/>
              <a:gd name="T29" fmla="*/ 15 h 349"/>
              <a:gd name="T30" fmla="*/ 201 w 339"/>
              <a:gd name="T31" fmla="*/ 37 h 349"/>
              <a:gd name="T32" fmla="*/ 222 w 339"/>
              <a:gd name="T33" fmla="*/ 42 h 349"/>
              <a:gd name="T34" fmla="*/ 259 w 339"/>
              <a:gd name="T35" fmla="*/ 42 h 349"/>
              <a:gd name="T36" fmla="*/ 291 w 339"/>
              <a:gd name="T37" fmla="*/ 42 h 349"/>
              <a:gd name="T38" fmla="*/ 312 w 339"/>
              <a:gd name="T39" fmla="*/ 47 h 349"/>
              <a:gd name="T40" fmla="*/ 312 w 339"/>
              <a:gd name="T41" fmla="*/ 74 h 349"/>
              <a:gd name="T42" fmla="*/ 307 w 339"/>
              <a:gd name="T43" fmla="*/ 106 h 349"/>
              <a:gd name="T44" fmla="*/ 312 w 339"/>
              <a:gd name="T45" fmla="*/ 148 h 349"/>
              <a:gd name="T46" fmla="*/ 339 w 339"/>
              <a:gd name="T47" fmla="*/ 148 h 349"/>
              <a:gd name="T48" fmla="*/ 328 w 339"/>
              <a:gd name="T49" fmla="*/ 174 h 349"/>
              <a:gd name="T50" fmla="*/ 312 w 339"/>
              <a:gd name="T51" fmla="*/ 190 h 349"/>
              <a:gd name="T52" fmla="*/ 312 w 339"/>
              <a:gd name="T53" fmla="*/ 249 h 349"/>
              <a:gd name="T54" fmla="*/ 297 w 339"/>
              <a:gd name="T55" fmla="*/ 259 h 349"/>
              <a:gd name="T56" fmla="*/ 265 w 339"/>
              <a:gd name="T57" fmla="*/ 259 h 349"/>
              <a:gd name="T58" fmla="*/ 259 w 339"/>
              <a:gd name="T59" fmla="*/ 280 h 349"/>
              <a:gd name="T60" fmla="*/ 259 w 339"/>
              <a:gd name="T61" fmla="*/ 307 h 349"/>
              <a:gd name="T62" fmla="*/ 259 w 339"/>
              <a:gd name="T63" fmla="*/ 339 h 349"/>
              <a:gd name="T64" fmla="*/ 233 w 339"/>
              <a:gd name="T65" fmla="*/ 344 h 349"/>
              <a:gd name="T66" fmla="*/ 207 w 339"/>
              <a:gd name="T67" fmla="*/ 349 h 349"/>
              <a:gd name="T68" fmla="*/ 170 w 339"/>
              <a:gd name="T69" fmla="*/ 349 h 349"/>
              <a:gd name="T70" fmla="*/ 138 w 339"/>
              <a:gd name="T71" fmla="*/ 349 h 349"/>
              <a:gd name="T72" fmla="*/ 111 w 339"/>
              <a:gd name="T73" fmla="*/ 349 h 349"/>
              <a:gd name="T74" fmla="*/ 80 w 339"/>
              <a:gd name="T75" fmla="*/ 349 h 349"/>
              <a:gd name="T76" fmla="*/ 53 w 339"/>
              <a:gd name="T77" fmla="*/ 349 h 349"/>
              <a:gd name="T78" fmla="*/ 27 w 339"/>
              <a:gd name="T79" fmla="*/ 349 h 349"/>
              <a:gd name="T80" fmla="*/ 11 w 339"/>
              <a:gd name="T81" fmla="*/ 339 h 349"/>
              <a:gd name="T82" fmla="*/ 0 w 339"/>
              <a:gd name="T83" fmla="*/ 328 h 349"/>
              <a:gd name="T84" fmla="*/ 11 w 339"/>
              <a:gd name="T85" fmla="*/ 302 h 349"/>
              <a:gd name="T86" fmla="*/ 27 w 339"/>
              <a:gd name="T87" fmla="*/ 296 h 349"/>
              <a:gd name="T88" fmla="*/ 37 w 339"/>
              <a:gd name="T89" fmla="*/ 280 h 349"/>
              <a:gd name="T90" fmla="*/ 37 w 339"/>
              <a:gd name="T91" fmla="*/ 265 h 349"/>
              <a:gd name="T92" fmla="*/ 48 w 339"/>
              <a:gd name="T93" fmla="*/ 254 h 349"/>
              <a:gd name="T94" fmla="*/ 53 w 339"/>
              <a:gd name="T95" fmla="*/ 233 h 349"/>
              <a:gd name="T96" fmla="*/ 53 w 339"/>
              <a:gd name="T97" fmla="*/ 212 h 349"/>
              <a:gd name="T98" fmla="*/ 59 w 339"/>
              <a:gd name="T99" fmla="*/ 185 h 349"/>
              <a:gd name="T100" fmla="*/ 53 w 339"/>
              <a:gd name="T101" fmla="*/ 169 h 349"/>
              <a:gd name="T102" fmla="*/ 69 w 339"/>
              <a:gd name="T103" fmla="*/ 159 h 349"/>
              <a:gd name="T104" fmla="*/ 80 w 339"/>
              <a:gd name="T105" fmla="*/ 159 h 349"/>
              <a:gd name="T106" fmla="*/ 90 w 339"/>
              <a:gd name="T107" fmla="*/ 16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9" h="349">
                <a:moveTo>
                  <a:pt x="96" y="159"/>
                </a:moveTo>
                <a:lnTo>
                  <a:pt x="96" y="153"/>
                </a:lnTo>
                <a:lnTo>
                  <a:pt x="101" y="148"/>
                </a:lnTo>
                <a:lnTo>
                  <a:pt x="96" y="148"/>
                </a:lnTo>
                <a:lnTo>
                  <a:pt x="90" y="148"/>
                </a:lnTo>
                <a:lnTo>
                  <a:pt x="90" y="143"/>
                </a:lnTo>
                <a:lnTo>
                  <a:pt x="90" y="137"/>
                </a:lnTo>
                <a:lnTo>
                  <a:pt x="85" y="137"/>
                </a:lnTo>
                <a:lnTo>
                  <a:pt x="80" y="132"/>
                </a:lnTo>
                <a:lnTo>
                  <a:pt x="80" y="127"/>
                </a:lnTo>
                <a:lnTo>
                  <a:pt x="74" y="127"/>
                </a:lnTo>
                <a:lnTo>
                  <a:pt x="69" y="127"/>
                </a:lnTo>
                <a:lnTo>
                  <a:pt x="64" y="127"/>
                </a:lnTo>
                <a:lnTo>
                  <a:pt x="64" y="121"/>
                </a:lnTo>
                <a:lnTo>
                  <a:pt x="59" y="121"/>
                </a:lnTo>
                <a:lnTo>
                  <a:pt x="59" y="116"/>
                </a:lnTo>
                <a:lnTo>
                  <a:pt x="53" y="116"/>
                </a:lnTo>
                <a:lnTo>
                  <a:pt x="53" y="111"/>
                </a:lnTo>
                <a:lnTo>
                  <a:pt x="48" y="111"/>
                </a:lnTo>
                <a:lnTo>
                  <a:pt x="43" y="111"/>
                </a:lnTo>
                <a:lnTo>
                  <a:pt x="37" y="111"/>
                </a:lnTo>
                <a:lnTo>
                  <a:pt x="37" y="106"/>
                </a:lnTo>
                <a:lnTo>
                  <a:pt x="37" y="100"/>
                </a:lnTo>
                <a:lnTo>
                  <a:pt x="37" y="95"/>
                </a:lnTo>
                <a:lnTo>
                  <a:pt x="37" y="90"/>
                </a:lnTo>
                <a:lnTo>
                  <a:pt x="37" y="84"/>
                </a:lnTo>
                <a:lnTo>
                  <a:pt x="37" y="79"/>
                </a:lnTo>
                <a:lnTo>
                  <a:pt x="43" y="79"/>
                </a:lnTo>
                <a:lnTo>
                  <a:pt x="43" y="74"/>
                </a:lnTo>
                <a:lnTo>
                  <a:pt x="48" y="68"/>
                </a:lnTo>
                <a:lnTo>
                  <a:pt x="53" y="68"/>
                </a:lnTo>
                <a:lnTo>
                  <a:pt x="53" y="63"/>
                </a:lnTo>
                <a:lnTo>
                  <a:pt x="59" y="63"/>
                </a:lnTo>
                <a:lnTo>
                  <a:pt x="59" y="58"/>
                </a:lnTo>
                <a:lnTo>
                  <a:pt x="64" y="58"/>
                </a:lnTo>
                <a:lnTo>
                  <a:pt x="69" y="58"/>
                </a:lnTo>
                <a:lnTo>
                  <a:pt x="74" y="58"/>
                </a:lnTo>
                <a:lnTo>
                  <a:pt x="80" y="53"/>
                </a:lnTo>
                <a:lnTo>
                  <a:pt x="85" y="47"/>
                </a:lnTo>
                <a:lnTo>
                  <a:pt x="85" y="42"/>
                </a:lnTo>
                <a:lnTo>
                  <a:pt x="90" y="37"/>
                </a:lnTo>
                <a:lnTo>
                  <a:pt x="90" y="31"/>
                </a:lnTo>
                <a:lnTo>
                  <a:pt x="96" y="31"/>
                </a:lnTo>
                <a:lnTo>
                  <a:pt x="101" y="26"/>
                </a:lnTo>
                <a:lnTo>
                  <a:pt x="101" y="21"/>
                </a:lnTo>
                <a:lnTo>
                  <a:pt x="106" y="21"/>
                </a:lnTo>
                <a:lnTo>
                  <a:pt x="106" y="15"/>
                </a:lnTo>
                <a:lnTo>
                  <a:pt x="111" y="15"/>
                </a:lnTo>
                <a:lnTo>
                  <a:pt x="117" y="15"/>
                </a:lnTo>
                <a:lnTo>
                  <a:pt x="122" y="15"/>
                </a:lnTo>
                <a:lnTo>
                  <a:pt x="127" y="15"/>
                </a:lnTo>
                <a:lnTo>
                  <a:pt x="133" y="21"/>
                </a:lnTo>
                <a:lnTo>
                  <a:pt x="138" y="21"/>
                </a:lnTo>
                <a:lnTo>
                  <a:pt x="143" y="21"/>
                </a:lnTo>
                <a:lnTo>
                  <a:pt x="143" y="15"/>
                </a:lnTo>
                <a:lnTo>
                  <a:pt x="143" y="10"/>
                </a:lnTo>
                <a:lnTo>
                  <a:pt x="138" y="10"/>
                </a:lnTo>
                <a:lnTo>
                  <a:pt x="138" y="5"/>
                </a:lnTo>
                <a:lnTo>
                  <a:pt x="143" y="5"/>
                </a:lnTo>
                <a:lnTo>
                  <a:pt x="143" y="0"/>
                </a:lnTo>
                <a:lnTo>
                  <a:pt x="148" y="0"/>
                </a:lnTo>
                <a:lnTo>
                  <a:pt x="154" y="0"/>
                </a:lnTo>
                <a:lnTo>
                  <a:pt x="154" y="5"/>
                </a:lnTo>
                <a:lnTo>
                  <a:pt x="159" y="5"/>
                </a:lnTo>
                <a:lnTo>
                  <a:pt x="154" y="10"/>
                </a:lnTo>
                <a:lnTo>
                  <a:pt x="154" y="15"/>
                </a:lnTo>
                <a:lnTo>
                  <a:pt x="154" y="21"/>
                </a:lnTo>
                <a:lnTo>
                  <a:pt x="159" y="21"/>
                </a:lnTo>
                <a:lnTo>
                  <a:pt x="159" y="15"/>
                </a:lnTo>
                <a:lnTo>
                  <a:pt x="164" y="15"/>
                </a:lnTo>
                <a:lnTo>
                  <a:pt x="170" y="15"/>
                </a:lnTo>
                <a:lnTo>
                  <a:pt x="175" y="15"/>
                </a:lnTo>
                <a:lnTo>
                  <a:pt x="185" y="15"/>
                </a:lnTo>
                <a:lnTo>
                  <a:pt x="191" y="15"/>
                </a:lnTo>
                <a:lnTo>
                  <a:pt x="196" y="15"/>
                </a:lnTo>
                <a:lnTo>
                  <a:pt x="201" y="15"/>
                </a:lnTo>
                <a:lnTo>
                  <a:pt x="201" y="21"/>
                </a:lnTo>
                <a:lnTo>
                  <a:pt x="201" y="26"/>
                </a:lnTo>
                <a:lnTo>
                  <a:pt x="201" y="31"/>
                </a:lnTo>
                <a:lnTo>
                  <a:pt x="201" y="37"/>
                </a:lnTo>
                <a:lnTo>
                  <a:pt x="201" y="42"/>
                </a:lnTo>
                <a:lnTo>
                  <a:pt x="207" y="42"/>
                </a:lnTo>
                <a:lnTo>
                  <a:pt x="212" y="42"/>
                </a:lnTo>
                <a:lnTo>
                  <a:pt x="217" y="42"/>
                </a:lnTo>
                <a:lnTo>
                  <a:pt x="222" y="42"/>
                </a:lnTo>
                <a:lnTo>
                  <a:pt x="233" y="42"/>
                </a:lnTo>
                <a:lnTo>
                  <a:pt x="238" y="42"/>
                </a:lnTo>
                <a:lnTo>
                  <a:pt x="249" y="42"/>
                </a:lnTo>
                <a:lnTo>
                  <a:pt x="254" y="42"/>
                </a:lnTo>
                <a:lnTo>
                  <a:pt x="259" y="42"/>
                </a:lnTo>
                <a:lnTo>
                  <a:pt x="265" y="42"/>
                </a:lnTo>
                <a:lnTo>
                  <a:pt x="275" y="42"/>
                </a:lnTo>
                <a:lnTo>
                  <a:pt x="281" y="42"/>
                </a:lnTo>
                <a:lnTo>
                  <a:pt x="286" y="42"/>
                </a:lnTo>
                <a:lnTo>
                  <a:pt x="291" y="42"/>
                </a:lnTo>
                <a:lnTo>
                  <a:pt x="297" y="42"/>
                </a:lnTo>
                <a:lnTo>
                  <a:pt x="302" y="42"/>
                </a:lnTo>
                <a:lnTo>
                  <a:pt x="307" y="42"/>
                </a:lnTo>
                <a:lnTo>
                  <a:pt x="312" y="42"/>
                </a:lnTo>
                <a:lnTo>
                  <a:pt x="312" y="47"/>
                </a:lnTo>
                <a:lnTo>
                  <a:pt x="312" y="53"/>
                </a:lnTo>
                <a:lnTo>
                  <a:pt x="312" y="58"/>
                </a:lnTo>
                <a:lnTo>
                  <a:pt x="312" y="63"/>
                </a:lnTo>
                <a:lnTo>
                  <a:pt x="312" y="68"/>
                </a:lnTo>
                <a:lnTo>
                  <a:pt x="312" y="74"/>
                </a:lnTo>
                <a:lnTo>
                  <a:pt x="312" y="79"/>
                </a:lnTo>
                <a:lnTo>
                  <a:pt x="312" y="84"/>
                </a:lnTo>
                <a:lnTo>
                  <a:pt x="312" y="90"/>
                </a:lnTo>
                <a:lnTo>
                  <a:pt x="312" y="100"/>
                </a:lnTo>
                <a:lnTo>
                  <a:pt x="307" y="106"/>
                </a:lnTo>
                <a:lnTo>
                  <a:pt x="312" y="121"/>
                </a:lnTo>
                <a:lnTo>
                  <a:pt x="312" y="127"/>
                </a:lnTo>
                <a:lnTo>
                  <a:pt x="312" y="132"/>
                </a:lnTo>
                <a:lnTo>
                  <a:pt x="312" y="143"/>
                </a:lnTo>
                <a:lnTo>
                  <a:pt x="312" y="148"/>
                </a:lnTo>
                <a:lnTo>
                  <a:pt x="318" y="148"/>
                </a:lnTo>
                <a:lnTo>
                  <a:pt x="323" y="148"/>
                </a:lnTo>
                <a:lnTo>
                  <a:pt x="328" y="148"/>
                </a:lnTo>
                <a:lnTo>
                  <a:pt x="334" y="148"/>
                </a:lnTo>
                <a:lnTo>
                  <a:pt x="339" y="148"/>
                </a:lnTo>
                <a:lnTo>
                  <a:pt x="339" y="153"/>
                </a:lnTo>
                <a:lnTo>
                  <a:pt x="339" y="169"/>
                </a:lnTo>
                <a:lnTo>
                  <a:pt x="339" y="174"/>
                </a:lnTo>
                <a:lnTo>
                  <a:pt x="334" y="174"/>
                </a:lnTo>
                <a:lnTo>
                  <a:pt x="328" y="174"/>
                </a:lnTo>
                <a:lnTo>
                  <a:pt x="323" y="174"/>
                </a:lnTo>
                <a:lnTo>
                  <a:pt x="318" y="174"/>
                </a:lnTo>
                <a:lnTo>
                  <a:pt x="312" y="180"/>
                </a:lnTo>
                <a:lnTo>
                  <a:pt x="312" y="185"/>
                </a:lnTo>
                <a:lnTo>
                  <a:pt x="312" y="190"/>
                </a:lnTo>
                <a:lnTo>
                  <a:pt x="312" y="212"/>
                </a:lnTo>
                <a:lnTo>
                  <a:pt x="312" y="222"/>
                </a:lnTo>
                <a:lnTo>
                  <a:pt x="312" y="227"/>
                </a:lnTo>
                <a:lnTo>
                  <a:pt x="312" y="233"/>
                </a:lnTo>
                <a:lnTo>
                  <a:pt x="312" y="249"/>
                </a:lnTo>
                <a:lnTo>
                  <a:pt x="312" y="254"/>
                </a:lnTo>
                <a:lnTo>
                  <a:pt x="312" y="259"/>
                </a:lnTo>
                <a:lnTo>
                  <a:pt x="307" y="259"/>
                </a:lnTo>
                <a:lnTo>
                  <a:pt x="302" y="259"/>
                </a:lnTo>
                <a:lnTo>
                  <a:pt x="297" y="259"/>
                </a:lnTo>
                <a:lnTo>
                  <a:pt x="291" y="259"/>
                </a:lnTo>
                <a:lnTo>
                  <a:pt x="286" y="259"/>
                </a:lnTo>
                <a:lnTo>
                  <a:pt x="281" y="259"/>
                </a:lnTo>
                <a:lnTo>
                  <a:pt x="270" y="259"/>
                </a:lnTo>
                <a:lnTo>
                  <a:pt x="265" y="259"/>
                </a:lnTo>
                <a:lnTo>
                  <a:pt x="259" y="259"/>
                </a:lnTo>
                <a:lnTo>
                  <a:pt x="259" y="265"/>
                </a:lnTo>
                <a:lnTo>
                  <a:pt x="259" y="270"/>
                </a:lnTo>
                <a:lnTo>
                  <a:pt x="259" y="275"/>
                </a:lnTo>
                <a:lnTo>
                  <a:pt x="259" y="280"/>
                </a:lnTo>
                <a:lnTo>
                  <a:pt x="259" y="286"/>
                </a:lnTo>
                <a:lnTo>
                  <a:pt x="259" y="291"/>
                </a:lnTo>
                <a:lnTo>
                  <a:pt x="259" y="296"/>
                </a:lnTo>
                <a:lnTo>
                  <a:pt x="259" y="302"/>
                </a:lnTo>
                <a:lnTo>
                  <a:pt x="259" y="307"/>
                </a:lnTo>
                <a:lnTo>
                  <a:pt x="259" y="318"/>
                </a:lnTo>
                <a:lnTo>
                  <a:pt x="259" y="323"/>
                </a:lnTo>
                <a:lnTo>
                  <a:pt x="259" y="328"/>
                </a:lnTo>
                <a:lnTo>
                  <a:pt x="259" y="333"/>
                </a:lnTo>
                <a:lnTo>
                  <a:pt x="259" y="339"/>
                </a:lnTo>
                <a:lnTo>
                  <a:pt x="254" y="339"/>
                </a:lnTo>
                <a:lnTo>
                  <a:pt x="249" y="339"/>
                </a:lnTo>
                <a:lnTo>
                  <a:pt x="238" y="339"/>
                </a:lnTo>
                <a:lnTo>
                  <a:pt x="233" y="339"/>
                </a:lnTo>
                <a:lnTo>
                  <a:pt x="233" y="344"/>
                </a:lnTo>
                <a:lnTo>
                  <a:pt x="233" y="349"/>
                </a:lnTo>
                <a:lnTo>
                  <a:pt x="228" y="349"/>
                </a:lnTo>
                <a:lnTo>
                  <a:pt x="222" y="349"/>
                </a:lnTo>
                <a:lnTo>
                  <a:pt x="212" y="349"/>
                </a:lnTo>
                <a:lnTo>
                  <a:pt x="207" y="349"/>
                </a:lnTo>
                <a:lnTo>
                  <a:pt x="201" y="349"/>
                </a:lnTo>
                <a:lnTo>
                  <a:pt x="191" y="349"/>
                </a:lnTo>
                <a:lnTo>
                  <a:pt x="185" y="349"/>
                </a:lnTo>
                <a:lnTo>
                  <a:pt x="175" y="349"/>
                </a:lnTo>
                <a:lnTo>
                  <a:pt x="170" y="349"/>
                </a:lnTo>
                <a:lnTo>
                  <a:pt x="164" y="349"/>
                </a:lnTo>
                <a:lnTo>
                  <a:pt x="159" y="349"/>
                </a:lnTo>
                <a:lnTo>
                  <a:pt x="148" y="349"/>
                </a:lnTo>
                <a:lnTo>
                  <a:pt x="143" y="349"/>
                </a:lnTo>
                <a:lnTo>
                  <a:pt x="138" y="349"/>
                </a:lnTo>
                <a:lnTo>
                  <a:pt x="133" y="349"/>
                </a:lnTo>
                <a:lnTo>
                  <a:pt x="127" y="349"/>
                </a:lnTo>
                <a:lnTo>
                  <a:pt x="122" y="349"/>
                </a:lnTo>
                <a:lnTo>
                  <a:pt x="117" y="349"/>
                </a:lnTo>
                <a:lnTo>
                  <a:pt x="111" y="349"/>
                </a:lnTo>
                <a:lnTo>
                  <a:pt x="101" y="349"/>
                </a:lnTo>
                <a:lnTo>
                  <a:pt x="96" y="349"/>
                </a:lnTo>
                <a:lnTo>
                  <a:pt x="90" y="349"/>
                </a:lnTo>
                <a:lnTo>
                  <a:pt x="85" y="349"/>
                </a:lnTo>
                <a:lnTo>
                  <a:pt x="80" y="349"/>
                </a:lnTo>
                <a:lnTo>
                  <a:pt x="74" y="349"/>
                </a:lnTo>
                <a:lnTo>
                  <a:pt x="69" y="349"/>
                </a:lnTo>
                <a:lnTo>
                  <a:pt x="64" y="349"/>
                </a:lnTo>
                <a:lnTo>
                  <a:pt x="59" y="349"/>
                </a:lnTo>
                <a:lnTo>
                  <a:pt x="53" y="349"/>
                </a:lnTo>
                <a:lnTo>
                  <a:pt x="48" y="349"/>
                </a:lnTo>
                <a:lnTo>
                  <a:pt x="43" y="349"/>
                </a:lnTo>
                <a:lnTo>
                  <a:pt x="37" y="349"/>
                </a:lnTo>
                <a:lnTo>
                  <a:pt x="32" y="349"/>
                </a:lnTo>
                <a:lnTo>
                  <a:pt x="27" y="349"/>
                </a:lnTo>
                <a:lnTo>
                  <a:pt x="22" y="349"/>
                </a:lnTo>
                <a:lnTo>
                  <a:pt x="22" y="344"/>
                </a:lnTo>
                <a:lnTo>
                  <a:pt x="16" y="344"/>
                </a:lnTo>
                <a:lnTo>
                  <a:pt x="16" y="339"/>
                </a:lnTo>
                <a:lnTo>
                  <a:pt x="11" y="339"/>
                </a:lnTo>
                <a:lnTo>
                  <a:pt x="11" y="344"/>
                </a:lnTo>
                <a:lnTo>
                  <a:pt x="6" y="344"/>
                </a:lnTo>
                <a:lnTo>
                  <a:pt x="0" y="339"/>
                </a:lnTo>
                <a:lnTo>
                  <a:pt x="0" y="333"/>
                </a:lnTo>
                <a:lnTo>
                  <a:pt x="0" y="328"/>
                </a:lnTo>
                <a:lnTo>
                  <a:pt x="0" y="323"/>
                </a:lnTo>
                <a:lnTo>
                  <a:pt x="0" y="318"/>
                </a:lnTo>
                <a:lnTo>
                  <a:pt x="0" y="312"/>
                </a:lnTo>
                <a:lnTo>
                  <a:pt x="0" y="307"/>
                </a:lnTo>
                <a:lnTo>
                  <a:pt x="11" y="302"/>
                </a:lnTo>
                <a:lnTo>
                  <a:pt x="11" y="296"/>
                </a:lnTo>
                <a:lnTo>
                  <a:pt x="16" y="296"/>
                </a:lnTo>
                <a:lnTo>
                  <a:pt x="22" y="302"/>
                </a:lnTo>
                <a:lnTo>
                  <a:pt x="27" y="302"/>
                </a:lnTo>
                <a:lnTo>
                  <a:pt x="27" y="296"/>
                </a:lnTo>
                <a:lnTo>
                  <a:pt x="32" y="296"/>
                </a:lnTo>
                <a:lnTo>
                  <a:pt x="32" y="291"/>
                </a:lnTo>
                <a:lnTo>
                  <a:pt x="37" y="291"/>
                </a:lnTo>
                <a:lnTo>
                  <a:pt x="37" y="286"/>
                </a:lnTo>
                <a:lnTo>
                  <a:pt x="37" y="280"/>
                </a:lnTo>
                <a:lnTo>
                  <a:pt x="32" y="280"/>
                </a:lnTo>
                <a:lnTo>
                  <a:pt x="32" y="275"/>
                </a:lnTo>
                <a:lnTo>
                  <a:pt x="37" y="275"/>
                </a:lnTo>
                <a:lnTo>
                  <a:pt x="37" y="270"/>
                </a:lnTo>
                <a:lnTo>
                  <a:pt x="37" y="265"/>
                </a:lnTo>
                <a:lnTo>
                  <a:pt x="37" y="259"/>
                </a:lnTo>
                <a:lnTo>
                  <a:pt x="43" y="254"/>
                </a:lnTo>
                <a:lnTo>
                  <a:pt x="43" y="249"/>
                </a:lnTo>
                <a:lnTo>
                  <a:pt x="48" y="249"/>
                </a:lnTo>
                <a:lnTo>
                  <a:pt x="48" y="254"/>
                </a:lnTo>
                <a:lnTo>
                  <a:pt x="48" y="249"/>
                </a:lnTo>
                <a:lnTo>
                  <a:pt x="53" y="249"/>
                </a:lnTo>
                <a:lnTo>
                  <a:pt x="53" y="243"/>
                </a:lnTo>
                <a:lnTo>
                  <a:pt x="53" y="238"/>
                </a:lnTo>
                <a:lnTo>
                  <a:pt x="53" y="233"/>
                </a:lnTo>
                <a:lnTo>
                  <a:pt x="59" y="233"/>
                </a:lnTo>
                <a:lnTo>
                  <a:pt x="59" y="227"/>
                </a:lnTo>
                <a:lnTo>
                  <a:pt x="59" y="222"/>
                </a:lnTo>
                <a:lnTo>
                  <a:pt x="53" y="217"/>
                </a:lnTo>
                <a:lnTo>
                  <a:pt x="53" y="212"/>
                </a:lnTo>
                <a:lnTo>
                  <a:pt x="59" y="206"/>
                </a:lnTo>
                <a:lnTo>
                  <a:pt x="59" y="201"/>
                </a:lnTo>
                <a:lnTo>
                  <a:pt x="53" y="196"/>
                </a:lnTo>
                <a:lnTo>
                  <a:pt x="53" y="190"/>
                </a:lnTo>
                <a:lnTo>
                  <a:pt x="59" y="185"/>
                </a:lnTo>
                <a:lnTo>
                  <a:pt x="59" y="180"/>
                </a:lnTo>
                <a:lnTo>
                  <a:pt x="53" y="174"/>
                </a:lnTo>
                <a:lnTo>
                  <a:pt x="48" y="174"/>
                </a:lnTo>
                <a:lnTo>
                  <a:pt x="48" y="169"/>
                </a:lnTo>
                <a:lnTo>
                  <a:pt x="53" y="169"/>
                </a:lnTo>
                <a:lnTo>
                  <a:pt x="53" y="164"/>
                </a:lnTo>
                <a:lnTo>
                  <a:pt x="59" y="164"/>
                </a:lnTo>
                <a:lnTo>
                  <a:pt x="59" y="159"/>
                </a:lnTo>
                <a:lnTo>
                  <a:pt x="64" y="159"/>
                </a:lnTo>
                <a:lnTo>
                  <a:pt x="69" y="159"/>
                </a:lnTo>
                <a:lnTo>
                  <a:pt x="69" y="153"/>
                </a:lnTo>
                <a:lnTo>
                  <a:pt x="74" y="148"/>
                </a:lnTo>
                <a:lnTo>
                  <a:pt x="74" y="153"/>
                </a:lnTo>
                <a:lnTo>
                  <a:pt x="80" y="153"/>
                </a:lnTo>
                <a:lnTo>
                  <a:pt x="80" y="159"/>
                </a:lnTo>
                <a:lnTo>
                  <a:pt x="85" y="153"/>
                </a:lnTo>
                <a:lnTo>
                  <a:pt x="90" y="153"/>
                </a:lnTo>
                <a:lnTo>
                  <a:pt x="96" y="153"/>
                </a:lnTo>
                <a:lnTo>
                  <a:pt x="96" y="159"/>
                </a:lnTo>
                <a:lnTo>
                  <a:pt x="90" y="164"/>
                </a:lnTo>
                <a:lnTo>
                  <a:pt x="96" y="164"/>
                </a:lnTo>
                <a:lnTo>
                  <a:pt x="101" y="164"/>
                </a:lnTo>
                <a:lnTo>
                  <a:pt x="96" y="159"/>
                </a:lnTo>
              </a:path>
            </a:pathLst>
          </a:custGeom>
          <a:solidFill>
            <a:schemeClr val="bg1"/>
          </a:solid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71">
            <a:extLst>
              <a:ext uri="{FF2B5EF4-FFF2-40B4-BE49-F238E27FC236}">
                <a16:creationId xmlns:a16="http://schemas.microsoft.com/office/drawing/2014/main" id="{810D27AA-92BD-44BF-B15C-352C8CC475D1}"/>
              </a:ext>
            </a:extLst>
          </p:cNvPr>
          <p:cNvSpPr>
            <a:spLocks/>
          </p:cNvSpPr>
          <p:nvPr/>
        </p:nvSpPr>
        <p:spPr bwMode="auto">
          <a:xfrm>
            <a:off x="7091565" y="3099704"/>
            <a:ext cx="419100" cy="538163"/>
          </a:xfrm>
          <a:custGeom>
            <a:avLst/>
            <a:gdLst>
              <a:gd name="T0" fmla="*/ 21 w 264"/>
              <a:gd name="T1" fmla="*/ 100 h 339"/>
              <a:gd name="T2" fmla="*/ 27 w 264"/>
              <a:gd name="T3" fmla="*/ 79 h 339"/>
              <a:gd name="T4" fmla="*/ 27 w 264"/>
              <a:gd name="T5" fmla="*/ 47 h 339"/>
              <a:gd name="T6" fmla="*/ 32 w 264"/>
              <a:gd name="T7" fmla="*/ 32 h 339"/>
              <a:gd name="T8" fmla="*/ 32 w 264"/>
              <a:gd name="T9" fmla="*/ 10 h 339"/>
              <a:gd name="T10" fmla="*/ 42 w 264"/>
              <a:gd name="T11" fmla="*/ 0 h 339"/>
              <a:gd name="T12" fmla="*/ 64 w 264"/>
              <a:gd name="T13" fmla="*/ 0 h 339"/>
              <a:gd name="T14" fmla="*/ 90 w 264"/>
              <a:gd name="T15" fmla="*/ 0 h 339"/>
              <a:gd name="T16" fmla="*/ 111 w 264"/>
              <a:gd name="T17" fmla="*/ 0 h 339"/>
              <a:gd name="T18" fmla="*/ 132 w 264"/>
              <a:gd name="T19" fmla="*/ 5 h 339"/>
              <a:gd name="T20" fmla="*/ 153 w 264"/>
              <a:gd name="T21" fmla="*/ 5 h 339"/>
              <a:gd name="T22" fmla="*/ 175 w 264"/>
              <a:gd name="T23" fmla="*/ 5 h 339"/>
              <a:gd name="T24" fmla="*/ 206 w 264"/>
              <a:gd name="T25" fmla="*/ 5 h 339"/>
              <a:gd name="T26" fmla="*/ 227 w 264"/>
              <a:gd name="T27" fmla="*/ 5 h 339"/>
              <a:gd name="T28" fmla="*/ 249 w 264"/>
              <a:gd name="T29" fmla="*/ 5 h 339"/>
              <a:gd name="T30" fmla="*/ 259 w 264"/>
              <a:gd name="T31" fmla="*/ 16 h 339"/>
              <a:gd name="T32" fmla="*/ 259 w 264"/>
              <a:gd name="T33" fmla="*/ 42 h 339"/>
              <a:gd name="T34" fmla="*/ 259 w 264"/>
              <a:gd name="T35" fmla="*/ 69 h 339"/>
              <a:gd name="T36" fmla="*/ 264 w 264"/>
              <a:gd name="T37" fmla="*/ 95 h 339"/>
              <a:gd name="T38" fmla="*/ 259 w 264"/>
              <a:gd name="T39" fmla="*/ 116 h 339"/>
              <a:gd name="T40" fmla="*/ 264 w 264"/>
              <a:gd name="T41" fmla="*/ 138 h 339"/>
              <a:gd name="T42" fmla="*/ 264 w 264"/>
              <a:gd name="T43" fmla="*/ 164 h 339"/>
              <a:gd name="T44" fmla="*/ 264 w 264"/>
              <a:gd name="T45" fmla="*/ 185 h 339"/>
              <a:gd name="T46" fmla="*/ 264 w 264"/>
              <a:gd name="T47" fmla="*/ 206 h 339"/>
              <a:gd name="T48" fmla="*/ 264 w 264"/>
              <a:gd name="T49" fmla="*/ 228 h 339"/>
              <a:gd name="T50" fmla="*/ 259 w 264"/>
              <a:gd name="T51" fmla="*/ 244 h 339"/>
              <a:gd name="T52" fmla="*/ 243 w 264"/>
              <a:gd name="T53" fmla="*/ 249 h 339"/>
              <a:gd name="T54" fmla="*/ 233 w 264"/>
              <a:gd name="T55" fmla="*/ 249 h 339"/>
              <a:gd name="T56" fmla="*/ 227 w 264"/>
              <a:gd name="T57" fmla="*/ 254 h 339"/>
              <a:gd name="T58" fmla="*/ 222 w 264"/>
              <a:gd name="T59" fmla="*/ 254 h 339"/>
              <a:gd name="T60" fmla="*/ 217 w 264"/>
              <a:gd name="T61" fmla="*/ 259 h 339"/>
              <a:gd name="T62" fmla="*/ 212 w 264"/>
              <a:gd name="T63" fmla="*/ 265 h 339"/>
              <a:gd name="T64" fmla="*/ 201 w 264"/>
              <a:gd name="T65" fmla="*/ 270 h 339"/>
              <a:gd name="T66" fmla="*/ 196 w 264"/>
              <a:gd name="T67" fmla="*/ 286 h 339"/>
              <a:gd name="T68" fmla="*/ 185 w 264"/>
              <a:gd name="T69" fmla="*/ 286 h 339"/>
              <a:gd name="T70" fmla="*/ 180 w 264"/>
              <a:gd name="T71" fmla="*/ 291 h 339"/>
              <a:gd name="T72" fmla="*/ 175 w 264"/>
              <a:gd name="T73" fmla="*/ 286 h 339"/>
              <a:gd name="T74" fmla="*/ 169 w 264"/>
              <a:gd name="T75" fmla="*/ 291 h 339"/>
              <a:gd name="T76" fmla="*/ 164 w 264"/>
              <a:gd name="T77" fmla="*/ 297 h 339"/>
              <a:gd name="T78" fmla="*/ 159 w 264"/>
              <a:gd name="T79" fmla="*/ 302 h 339"/>
              <a:gd name="T80" fmla="*/ 153 w 264"/>
              <a:gd name="T81" fmla="*/ 307 h 339"/>
              <a:gd name="T82" fmla="*/ 143 w 264"/>
              <a:gd name="T83" fmla="*/ 307 h 339"/>
              <a:gd name="T84" fmla="*/ 132 w 264"/>
              <a:gd name="T85" fmla="*/ 307 h 339"/>
              <a:gd name="T86" fmla="*/ 132 w 264"/>
              <a:gd name="T87" fmla="*/ 307 h 339"/>
              <a:gd name="T88" fmla="*/ 127 w 264"/>
              <a:gd name="T89" fmla="*/ 312 h 339"/>
              <a:gd name="T90" fmla="*/ 122 w 264"/>
              <a:gd name="T91" fmla="*/ 307 h 339"/>
              <a:gd name="T92" fmla="*/ 106 w 264"/>
              <a:gd name="T93" fmla="*/ 312 h 339"/>
              <a:gd name="T94" fmla="*/ 101 w 264"/>
              <a:gd name="T95" fmla="*/ 307 h 339"/>
              <a:gd name="T96" fmla="*/ 95 w 264"/>
              <a:gd name="T97" fmla="*/ 323 h 339"/>
              <a:gd name="T98" fmla="*/ 90 w 264"/>
              <a:gd name="T99" fmla="*/ 328 h 339"/>
              <a:gd name="T100" fmla="*/ 85 w 264"/>
              <a:gd name="T101" fmla="*/ 334 h 339"/>
              <a:gd name="T102" fmla="*/ 53 w 264"/>
              <a:gd name="T103" fmla="*/ 334 h 339"/>
              <a:gd name="T104" fmla="*/ 32 w 264"/>
              <a:gd name="T105" fmla="*/ 339 h 339"/>
              <a:gd name="T106" fmla="*/ 11 w 264"/>
              <a:gd name="T107" fmla="*/ 339 h 339"/>
              <a:gd name="T108" fmla="*/ 0 w 264"/>
              <a:gd name="T109" fmla="*/ 328 h 339"/>
              <a:gd name="T110" fmla="*/ 0 w 264"/>
              <a:gd name="T111" fmla="*/ 302 h 339"/>
              <a:gd name="T112" fmla="*/ 5 w 264"/>
              <a:gd name="T113" fmla="*/ 265 h 339"/>
              <a:gd name="T114" fmla="*/ 11 w 264"/>
              <a:gd name="T115" fmla="*/ 238 h 339"/>
              <a:gd name="T116" fmla="*/ 11 w 264"/>
              <a:gd name="T117" fmla="*/ 217 h 339"/>
              <a:gd name="T118" fmla="*/ 16 w 264"/>
              <a:gd name="T119" fmla="*/ 196 h 339"/>
              <a:gd name="T120" fmla="*/ 16 w 264"/>
              <a:gd name="T121" fmla="*/ 175 h 339"/>
              <a:gd name="T122" fmla="*/ 16 w 264"/>
              <a:gd name="T123" fmla="*/ 153 h 339"/>
              <a:gd name="T124" fmla="*/ 21 w 264"/>
              <a:gd name="T125" fmla="*/ 13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4" h="339">
                <a:moveTo>
                  <a:pt x="21" y="116"/>
                </a:moveTo>
                <a:lnTo>
                  <a:pt x="21" y="111"/>
                </a:lnTo>
                <a:lnTo>
                  <a:pt x="21" y="106"/>
                </a:lnTo>
                <a:lnTo>
                  <a:pt x="21" y="100"/>
                </a:lnTo>
                <a:lnTo>
                  <a:pt x="21" y="95"/>
                </a:lnTo>
                <a:lnTo>
                  <a:pt x="27" y="90"/>
                </a:lnTo>
                <a:lnTo>
                  <a:pt x="27" y="85"/>
                </a:lnTo>
                <a:lnTo>
                  <a:pt x="27" y="79"/>
                </a:lnTo>
                <a:lnTo>
                  <a:pt x="27" y="69"/>
                </a:lnTo>
                <a:lnTo>
                  <a:pt x="27" y="58"/>
                </a:lnTo>
                <a:lnTo>
                  <a:pt x="27" y="53"/>
                </a:lnTo>
                <a:lnTo>
                  <a:pt x="27" y="47"/>
                </a:lnTo>
                <a:lnTo>
                  <a:pt x="27" y="42"/>
                </a:lnTo>
                <a:lnTo>
                  <a:pt x="32" y="42"/>
                </a:lnTo>
                <a:lnTo>
                  <a:pt x="32" y="37"/>
                </a:lnTo>
                <a:lnTo>
                  <a:pt x="32" y="32"/>
                </a:lnTo>
                <a:lnTo>
                  <a:pt x="32" y="26"/>
                </a:lnTo>
                <a:lnTo>
                  <a:pt x="32" y="21"/>
                </a:lnTo>
                <a:lnTo>
                  <a:pt x="32" y="16"/>
                </a:lnTo>
                <a:lnTo>
                  <a:pt x="32" y="10"/>
                </a:lnTo>
                <a:lnTo>
                  <a:pt x="32" y="5"/>
                </a:lnTo>
                <a:lnTo>
                  <a:pt x="32" y="0"/>
                </a:lnTo>
                <a:lnTo>
                  <a:pt x="37" y="0"/>
                </a:lnTo>
                <a:lnTo>
                  <a:pt x="42" y="0"/>
                </a:lnTo>
                <a:lnTo>
                  <a:pt x="48" y="0"/>
                </a:lnTo>
                <a:lnTo>
                  <a:pt x="53" y="0"/>
                </a:lnTo>
                <a:lnTo>
                  <a:pt x="58" y="0"/>
                </a:lnTo>
                <a:lnTo>
                  <a:pt x="64" y="0"/>
                </a:lnTo>
                <a:lnTo>
                  <a:pt x="69" y="0"/>
                </a:lnTo>
                <a:lnTo>
                  <a:pt x="74" y="0"/>
                </a:lnTo>
                <a:lnTo>
                  <a:pt x="85" y="0"/>
                </a:lnTo>
                <a:lnTo>
                  <a:pt x="90" y="0"/>
                </a:lnTo>
                <a:lnTo>
                  <a:pt x="95" y="0"/>
                </a:lnTo>
                <a:lnTo>
                  <a:pt x="101" y="0"/>
                </a:lnTo>
                <a:lnTo>
                  <a:pt x="106" y="0"/>
                </a:lnTo>
                <a:lnTo>
                  <a:pt x="111" y="0"/>
                </a:lnTo>
                <a:lnTo>
                  <a:pt x="111" y="5"/>
                </a:lnTo>
                <a:lnTo>
                  <a:pt x="116" y="5"/>
                </a:lnTo>
                <a:lnTo>
                  <a:pt x="127" y="5"/>
                </a:lnTo>
                <a:lnTo>
                  <a:pt x="132" y="5"/>
                </a:lnTo>
                <a:lnTo>
                  <a:pt x="138" y="5"/>
                </a:lnTo>
                <a:lnTo>
                  <a:pt x="143" y="5"/>
                </a:lnTo>
                <a:lnTo>
                  <a:pt x="148" y="5"/>
                </a:lnTo>
                <a:lnTo>
                  <a:pt x="153" y="5"/>
                </a:lnTo>
                <a:lnTo>
                  <a:pt x="159" y="5"/>
                </a:lnTo>
                <a:lnTo>
                  <a:pt x="164" y="5"/>
                </a:lnTo>
                <a:lnTo>
                  <a:pt x="169" y="5"/>
                </a:lnTo>
                <a:lnTo>
                  <a:pt x="175" y="5"/>
                </a:lnTo>
                <a:lnTo>
                  <a:pt x="180" y="5"/>
                </a:lnTo>
                <a:lnTo>
                  <a:pt x="190" y="5"/>
                </a:lnTo>
                <a:lnTo>
                  <a:pt x="196" y="5"/>
                </a:lnTo>
                <a:lnTo>
                  <a:pt x="206" y="5"/>
                </a:lnTo>
                <a:lnTo>
                  <a:pt x="212" y="5"/>
                </a:lnTo>
                <a:lnTo>
                  <a:pt x="217" y="5"/>
                </a:lnTo>
                <a:lnTo>
                  <a:pt x="222" y="5"/>
                </a:lnTo>
                <a:lnTo>
                  <a:pt x="227" y="5"/>
                </a:lnTo>
                <a:lnTo>
                  <a:pt x="233" y="5"/>
                </a:lnTo>
                <a:lnTo>
                  <a:pt x="238" y="5"/>
                </a:lnTo>
                <a:lnTo>
                  <a:pt x="243" y="5"/>
                </a:lnTo>
                <a:lnTo>
                  <a:pt x="249" y="5"/>
                </a:lnTo>
                <a:lnTo>
                  <a:pt x="254" y="5"/>
                </a:lnTo>
                <a:lnTo>
                  <a:pt x="259" y="5"/>
                </a:lnTo>
                <a:lnTo>
                  <a:pt x="259" y="10"/>
                </a:lnTo>
                <a:lnTo>
                  <a:pt x="259" y="16"/>
                </a:lnTo>
                <a:lnTo>
                  <a:pt x="259" y="21"/>
                </a:lnTo>
                <a:lnTo>
                  <a:pt x="259" y="26"/>
                </a:lnTo>
                <a:lnTo>
                  <a:pt x="259" y="37"/>
                </a:lnTo>
                <a:lnTo>
                  <a:pt x="259" y="42"/>
                </a:lnTo>
                <a:lnTo>
                  <a:pt x="259" y="47"/>
                </a:lnTo>
                <a:lnTo>
                  <a:pt x="259" y="58"/>
                </a:lnTo>
                <a:lnTo>
                  <a:pt x="259" y="63"/>
                </a:lnTo>
                <a:lnTo>
                  <a:pt x="259" y="69"/>
                </a:lnTo>
                <a:lnTo>
                  <a:pt x="259" y="74"/>
                </a:lnTo>
                <a:lnTo>
                  <a:pt x="264" y="79"/>
                </a:lnTo>
                <a:lnTo>
                  <a:pt x="259" y="90"/>
                </a:lnTo>
                <a:lnTo>
                  <a:pt x="264" y="95"/>
                </a:lnTo>
                <a:lnTo>
                  <a:pt x="264" y="100"/>
                </a:lnTo>
                <a:lnTo>
                  <a:pt x="264" y="106"/>
                </a:lnTo>
                <a:lnTo>
                  <a:pt x="264" y="111"/>
                </a:lnTo>
                <a:lnTo>
                  <a:pt x="259" y="116"/>
                </a:lnTo>
                <a:lnTo>
                  <a:pt x="259" y="122"/>
                </a:lnTo>
                <a:lnTo>
                  <a:pt x="259" y="127"/>
                </a:lnTo>
                <a:lnTo>
                  <a:pt x="264" y="132"/>
                </a:lnTo>
                <a:lnTo>
                  <a:pt x="264" y="138"/>
                </a:lnTo>
                <a:lnTo>
                  <a:pt x="264" y="148"/>
                </a:lnTo>
                <a:lnTo>
                  <a:pt x="259" y="153"/>
                </a:lnTo>
                <a:lnTo>
                  <a:pt x="259" y="159"/>
                </a:lnTo>
                <a:lnTo>
                  <a:pt x="264" y="164"/>
                </a:lnTo>
                <a:lnTo>
                  <a:pt x="264" y="169"/>
                </a:lnTo>
                <a:lnTo>
                  <a:pt x="264" y="175"/>
                </a:lnTo>
                <a:lnTo>
                  <a:pt x="264" y="180"/>
                </a:lnTo>
                <a:lnTo>
                  <a:pt x="264" y="185"/>
                </a:lnTo>
                <a:lnTo>
                  <a:pt x="264" y="191"/>
                </a:lnTo>
                <a:lnTo>
                  <a:pt x="264" y="196"/>
                </a:lnTo>
                <a:lnTo>
                  <a:pt x="264" y="201"/>
                </a:lnTo>
                <a:lnTo>
                  <a:pt x="264" y="206"/>
                </a:lnTo>
                <a:lnTo>
                  <a:pt x="264" y="212"/>
                </a:lnTo>
                <a:lnTo>
                  <a:pt x="264" y="217"/>
                </a:lnTo>
                <a:lnTo>
                  <a:pt x="264" y="222"/>
                </a:lnTo>
                <a:lnTo>
                  <a:pt x="264" y="228"/>
                </a:lnTo>
                <a:lnTo>
                  <a:pt x="264" y="233"/>
                </a:lnTo>
                <a:lnTo>
                  <a:pt x="264" y="238"/>
                </a:lnTo>
                <a:lnTo>
                  <a:pt x="259" y="238"/>
                </a:lnTo>
                <a:lnTo>
                  <a:pt x="259" y="244"/>
                </a:lnTo>
                <a:lnTo>
                  <a:pt x="254" y="244"/>
                </a:lnTo>
                <a:lnTo>
                  <a:pt x="249" y="244"/>
                </a:lnTo>
                <a:lnTo>
                  <a:pt x="243" y="244"/>
                </a:lnTo>
                <a:lnTo>
                  <a:pt x="243" y="249"/>
                </a:lnTo>
                <a:lnTo>
                  <a:pt x="243" y="244"/>
                </a:lnTo>
                <a:lnTo>
                  <a:pt x="243" y="249"/>
                </a:lnTo>
                <a:lnTo>
                  <a:pt x="238" y="249"/>
                </a:lnTo>
                <a:lnTo>
                  <a:pt x="233" y="249"/>
                </a:lnTo>
                <a:lnTo>
                  <a:pt x="233" y="254"/>
                </a:lnTo>
                <a:lnTo>
                  <a:pt x="233" y="249"/>
                </a:lnTo>
                <a:lnTo>
                  <a:pt x="233" y="254"/>
                </a:lnTo>
                <a:lnTo>
                  <a:pt x="227" y="254"/>
                </a:lnTo>
                <a:lnTo>
                  <a:pt x="227" y="259"/>
                </a:lnTo>
                <a:lnTo>
                  <a:pt x="222" y="259"/>
                </a:lnTo>
                <a:lnTo>
                  <a:pt x="227" y="254"/>
                </a:lnTo>
                <a:lnTo>
                  <a:pt x="222" y="254"/>
                </a:lnTo>
                <a:lnTo>
                  <a:pt x="222" y="259"/>
                </a:lnTo>
                <a:lnTo>
                  <a:pt x="222" y="254"/>
                </a:lnTo>
                <a:lnTo>
                  <a:pt x="222" y="259"/>
                </a:lnTo>
                <a:lnTo>
                  <a:pt x="217" y="259"/>
                </a:lnTo>
                <a:lnTo>
                  <a:pt x="212" y="259"/>
                </a:lnTo>
                <a:lnTo>
                  <a:pt x="212" y="265"/>
                </a:lnTo>
                <a:lnTo>
                  <a:pt x="212" y="259"/>
                </a:lnTo>
                <a:lnTo>
                  <a:pt x="212" y="265"/>
                </a:lnTo>
                <a:lnTo>
                  <a:pt x="212" y="259"/>
                </a:lnTo>
                <a:lnTo>
                  <a:pt x="206" y="265"/>
                </a:lnTo>
                <a:lnTo>
                  <a:pt x="206" y="270"/>
                </a:lnTo>
                <a:lnTo>
                  <a:pt x="201" y="270"/>
                </a:lnTo>
                <a:lnTo>
                  <a:pt x="201" y="275"/>
                </a:lnTo>
                <a:lnTo>
                  <a:pt x="201" y="281"/>
                </a:lnTo>
                <a:lnTo>
                  <a:pt x="196" y="281"/>
                </a:lnTo>
                <a:lnTo>
                  <a:pt x="196" y="286"/>
                </a:lnTo>
                <a:lnTo>
                  <a:pt x="190" y="286"/>
                </a:lnTo>
                <a:lnTo>
                  <a:pt x="190" y="281"/>
                </a:lnTo>
                <a:lnTo>
                  <a:pt x="185" y="281"/>
                </a:lnTo>
                <a:lnTo>
                  <a:pt x="185" y="286"/>
                </a:lnTo>
                <a:lnTo>
                  <a:pt x="180" y="286"/>
                </a:lnTo>
                <a:lnTo>
                  <a:pt x="185" y="286"/>
                </a:lnTo>
                <a:lnTo>
                  <a:pt x="180" y="286"/>
                </a:lnTo>
                <a:lnTo>
                  <a:pt x="180" y="291"/>
                </a:lnTo>
                <a:lnTo>
                  <a:pt x="180" y="286"/>
                </a:lnTo>
                <a:lnTo>
                  <a:pt x="180" y="291"/>
                </a:lnTo>
                <a:lnTo>
                  <a:pt x="175" y="291"/>
                </a:lnTo>
                <a:lnTo>
                  <a:pt x="175" y="286"/>
                </a:lnTo>
                <a:lnTo>
                  <a:pt x="175" y="291"/>
                </a:lnTo>
                <a:lnTo>
                  <a:pt x="169" y="291"/>
                </a:lnTo>
                <a:lnTo>
                  <a:pt x="164" y="291"/>
                </a:lnTo>
                <a:lnTo>
                  <a:pt x="169" y="291"/>
                </a:lnTo>
                <a:lnTo>
                  <a:pt x="164" y="291"/>
                </a:lnTo>
                <a:lnTo>
                  <a:pt x="164" y="297"/>
                </a:lnTo>
                <a:lnTo>
                  <a:pt x="159" y="297"/>
                </a:lnTo>
                <a:lnTo>
                  <a:pt x="164" y="297"/>
                </a:lnTo>
                <a:lnTo>
                  <a:pt x="164" y="302"/>
                </a:lnTo>
                <a:lnTo>
                  <a:pt x="159" y="302"/>
                </a:lnTo>
                <a:lnTo>
                  <a:pt x="159" y="297"/>
                </a:lnTo>
                <a:lnTo>
                  <a:pt x="159" y="302"/>
                </a:lnTo>
                <a:lnTo>
                  <a:pt x="159" y="307"/>
                </a:lnTo>
                <a:lnTo>
                  <a:pt x="153" y="307"/>
                </a:lnTo>
                <a:lnTo>
                  <a:pt x="153" y="312"/>
                </a:lnTo>
                <a:lnTo>
                  <a:pt x="153" y="307"/>
                </a:lnTo>
                <a:lnTo>
                  <a:pt x="148" y="307"/>
                </a:lnTo>
                <a:lnTo>
                  <a:pt x="148" y="312"/>
                </a:lnTo>
                <a:lnTo>
                  <a:pt x="148" y="307"/>
                </a:lnTo>
                <a:lnTo>
                  <a:pt x="143" y="307"/>
                </a:lnTo>
                <a:lnTo>
                  <a:pt x="143" y="302"/>
                </a:lnTo>
                <a:lnTo>
                  <a:pt x="138" y="302"/>
                </a:lnTo>
                <a:lnTo>
                  <a:pt x="138" y="307"/>
                </a:lnTo>
                <a:lnTo>
                  <a:pt x="132" y="307"/>
                </a:lnTo>
                <a:lnTo>
                  <a:pt x="132" y="302"/>
                </a:lnTo>
                <a:lnTo>
                  <a:pt x="132" y="307"/>
                </a:lnTo>
                <a:lnTo>
                  <a:pt x="138" y="307"/>
                </a:lnTo>
                <a:lnTo>
                  <a:pt x="132" y="307"/>
                </a:lnTo>
                <a:lnTo>
                  <a:pt x="132" y="312"/>
                </a:lnTo>
                <a:lnTo>
                  <a:pt x="132" y="307"/>
                </a:lnTo>
                <a:lnTo>
                  <a:pt x="127" y="307"/>
                </a:lnTo>
                <a:lnTo>
                  <a:pt x="127" y="312"/>
                </a:lnTo>
                <a:lnTo>
                  <a:pt x="122" y="312"/>
                </a:lnTo>
                <a:lnTo>
                  <a:pt x="122" y="307"/>
                </a:lnTo>
                <a:lnTo>
                  <a:pt x="122" y="312"/>
                </a:lnTo>
                <a:lnTo>
                  <a:pt x="122" y="307"/>
                </a:lnTo>
                <a:lnTo>
                  <a:pt x="116" y="307"/>
                </a:lnTo>
                <a:lnTo>
                  <a:pt x="111" y="307"/>
                </a:lnTo>
                <a:lnTo>
                  <a:pt x="111" y="312"/>
                </a:lnTo>
                <a:lnTo>
                  <a:pt x="106" y="312"/>
                </a:lnTo>
                <a:lnTo>
                  <a:pt x="106" y="307"/>
                </a:lnTo>
                <a:lnTo>
                  <a:pt x="101" y="307"/>
                </a:lnTo>
                <a:lnTo>
                  <a:pt x="101" y="312"/>
                </a:lnTo>
                <a:lnTo>
                  <a:pt x="101" y="307"/>
                </a:lnTo>
                <a:lnTo>
                  <a:pt x="101" y="312"/>
                </a:lnTo>
                <a:lnTo>
                  <a:pt x="101" y="318"/>
                </a:lnTo>
                <a:lnTo>
                  <a:pt x="95" y="318"/>
                </a:lnTo>
                <a:lnTo>
                  <a:pt x="95" y="323"/>
                </a:lnTo>
                <a:lnTo>
                  <a:pt x="95" y="318"/>
                </a:lnTo>
                <a:lnTo>
                  <a:pt x="95" y="323"/>
                </a:lnTo>
                <a:lnTo>
                  <a:pt x="90" y="323"/>
                </a:lnTo>
                <a:lnTo>
                  <a:pt x="90" y="328"/>
                </a:lnTo>
                <a:lnTo>
                  <a:pt x="85" y="328"/>
                </a:lnTo>
                <a:lnTo>
                  <a:pt x="90" y="328"/>
                </a:lnTo>
                <a:lnTo>
                  <a:pt x="85" y="328"/>
                </a:lnTo>
                <a:lnTo>
                  <a:pt x="85" y="334"/>
                </a:lnTo>
                <a:lnTo>
                  <a:pt x="74" y="334"/>
                </a:lnTo>
                <a:lnTo>
                  <a:pt x="64" y="334"/>
                </a:lnTo>
                <a:lnTo>
                  <a:pt x="58" y="334"/>
                </a:lnTo>
                <a:lnTo>
                  <a:pt x="53" y="334"/>
                </a:lnTo>
                <a:lnTo>
                  <a:pt x="48" y="339"/>
                </a:lnTo>
                <a:lnTo>
                  <a:pt x="42" y="339"/>
                </a:lnTo>
                <a:lnTo>
                  <a:pt x="37" y="339"/>
                </a:lnTo>
                <a:lnTo>
                  <a:pt x="32" y="339"/>
                </a:lnTo>
                <a:lnTo>
                  <a:pt x="27" y="339"/>
                </a:lnTo>
                <a:lnTo>
                  <a:pt x="21" y="339"/>
                </a:lnTo>
                <a:lnTo>
                  <a:pt x="16" y="339"/>
                </a:lnTo>
                <a:lnTo>
                  <a:pt x="11" y="339"/>
                </a:lnTo>
                <a:lnTo>
                  <a:pt x="5" y="339"/>
                </a:lnTo>
                <a:lnTo>
                  <a:pt x="0" y="339"/>
                </a:lnTo>
                <a:lnTo>
                  <a:pt x="0" y="334"/>
                </a:lnTo>
                <a:lnTo>
                  <a:pt x="0" y="328"/>
                </a:lnTo>
                <a:lnTo>
                  <a:pt x="0" y="318"/>
                </a:lnTo>
                <a:lnTo>
                  <a:pt x="0" y="312"/>
                </a:lnTo>
                <a:lnTo>
                  <a:pt x="0" y="307"/>
                </a:lnTo>
                <a:lnTo>
                  <a:pt x="0" y="302"/>
                </a:lnTo>
                <a:lnTo>
                  <a:pt x="5" y="286"/>
                </a:lnTo>
                <a:lnTo>
                  <a:pt x="5" y="275"/>
                </a:lnTo>
                <a:lnTo>
                  <a:pt x="5" y="270"/>
                </a:lnTo>
                <a:lnTo>
                  <a:pt x="5" y="265"/>
                </a:lnTo>
                <a:lnTo>
                  <a:pt x="5" y="259"/>
                </a:lnTo>
                <a:lnTo>
                  <a:pt x="5" y="249"/>
                </a:lnTo>
                <a:lnTo>
                  <a:pt x="11" y="244"/>
                </a:lnTo>
                <a:lnTo>
                  <a:pt x="11" y="238"/>
                </a:lnTo>
                <a:lnTo>
                  <a:pt x="11" y="233"/>
                </a:lnTo>
                <a:lnTo>
                  <a:pt x="11" y="228"/>
                </a:lnTo>
                <a:lnTo>
                  <a:pt x="11" y="222"/>
                </a:lnTo>
                <a:lnTo>
                  <a:pt x="11" y="217"/>
                </a:lnTo>
                <a:lnTo>
                  <a:pt x="11" y="212"/>
                </a:lnTo>
                <a:lnTo>
                  <a:pt x="11" y="206"/>
                </a:lnTo>
                <a:lnTo>
                  <a:pt x="11" y="201"/>
                </a:lnTo>
                <a:lnTo>
                  <a:pt x="16" y="196"/>
                </a:lnTo>
                <a:lnTo>
                  <a:pt x="16" y="191"/>
                </a:lnTo>
                <a:lnTo>
                  <a:pt x="16" y="185"/>
                </a:lnTo>
                <a:lnTo>
                  <a:pt x="16" y="180"/>
                </a:lnTo>
                <a:lnTo>
                  <a:pt x="16" y="175"/>
                </a:lnTo>
                <a:lnTo>
                  <a:pt x="16" y="169"/>
                </a:lnTo>
                <a:lnTo>
                  <a:pt x="16" y="164"/>
                </a:lnTo>
                <a:lnTo>
                  <a:pt x="16" y="159"/>
                </a:lnTo>
                <a:lnTo>
                  <a:pt x="16" y="153"/>
                </a:lnTo>
                <a:lnTo>
                  <a:pt x="16" y="148"/>
                </a:lnTo>
                <a:lnTo>
                  <a:pt x="21" y="143"/>
                </a:lnTo>
                <a:lnTo>
                  <a:pt x="21" y="138"/>
                </a:lnTo>
                <a:lnTo>
                  <a:pt x="21" y="132"/>
                </a:lnTo>
                <a:lnTo>
                  <a:pt x="21" y="127"/>
                </a:lnTo>
                <a:lnTo>
                  <a:pt x="21" y="122"/>
                </a:lnTo>
                <a:lnTo>
                  <a:pt x="21" y="116"/>
                </a:lnTo>
              </a:path>
            </a:pathLst>
          </a:custGeom>
          <a:solidFill>
            <a:schemeClr val="bg1"/>
          </a:solid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72">
            <a:extLst>
              <a:ext uri="{FF2B5EF4-FFF2-40B4-BE49-F238E27FC236}">
                <a16:creationId xmlns:a16="http://schemas.microsoft.com/office/drawing/2014/main" id="{F82DD8A4-5649-4CF4-8B8B-8E7FD091597F}"/>
              </a:ext>
            </a:extLst>
          </p:cNvPr>
          <p:cNvSpPr>
            <a:spLocks/>
          </p:cNvSpPr>
          <p:nvPr/>
        </p:nvSpPr>
        <p:spPr bwMode="auto">
          <a:xfrm>
            <a:off x="7024890" y="3629928"/>
            <a:ext cx="477838" cy="681038"/>
          </a:xfrm>
          <a:custGeom>
            <a:avLst/>
            <a:gdLst>
              <a:gd name="T0" fmla="*/ 26 w 301"/>
              <a:gd name="T1" fmla="*/ 127 h 429"/>
              <a:gd name="T2" fmla="*/ 32 w 301"/>
              <a:gd name="T3" fmla="*/ 95 h 429"/>
              <a:gd name="T4" fmla="*/ 37 w 301"/>
              <a:gd name="T5" fmla="*/ 63 h 429"/>
              <a:gd name="T6" fmla="*/ 37 w 301"/>
              <a:gd name="T7" fmla="*/ 26 h 429"/>
              <a:gd name="T8" fmla="*/ 47 w 301"/>
              <a:gd name="T9" fmla="*/ 5 h 429"/>
              <a:gd name="T10" fmla="*/ 79 w 301"/>
              <a:gd name="T11" fmla="*/ 5 h 429"/>
              <a:gd name="T12" fmla="*/ 116 w 301"/>
              <a:gd name="T13" fmla="*/ 0 h 429"/>
              <a:gd name="T14" fmla="*/ 132 w 301"/>
              <a:gd name="T15" fmla="*/ 21 h 429"/>
              <a:gd name="T16" fmla="*/ 121 w 301"/>
              <a:gd name="T17" fmla="*/ 26 h 429"/>
              <a:gd name="T18" fmla="*/ 121 w 301"/>
              <a:gd name="T19" fmla="*/ 42 h 429"/>
              <a:gd name="T20" fmla="*/ 116 w 301"/>
              <a:gd name="T21" fmla="*/ 53 h 429"/>
              <a:gd name="T22" fmla="*/ 121 w 301"/>
              <a:gd name="T23" fmla="*/ 79 h 429"/>
              <a:gd name="T24" fmla="*/ 132 w 301"/>
              <a:gd name="T25" fmla="*/ 100 h 429"/>
              <a:gd name="T26" fmla="*/ 137 w 301"/>
              <a:gd name="T27" fmla="*/ 111 h 429"/>
              <a:gd name="T28" fmla="*/ 153 w 301"/>
              <a:gd name="T29" fmla="*/ 111 h 429"/>
              <a:gd name="T30" fmla="*/ 174 w 301"/>
              <a:gd name="T31" fmla="*/ 122 h 429"/>
              <a:gd name="T32" fmla="*/ 174 w 301"/>
              <a:gd name="T33" fmla="*/ 143 h 429"/>
              <a:gd name="T34" fmla="*/ 164 w 301"/>
              <a:gd name="T35" fmla="*/ 153 h 429"/>
              <a:gd name="T36" fmla="*/ 174 w 301"/>
              <a:gd name="T37" fmla="*/ 180 h 429"/>
              <a:gd name="T38" fmla="*/ 164 w 301"/>
              <a:gd name="T39" fmla="*/ 190 h 429"/>
              <a:gd name="T40" fmla="*/ 190 w 301"/>
              <a:gd name="T41" fmla="*/ 190 h 429"/>
              <a:gd name="T42" fmla="*/ 190 w 301"/>
              <a:gd name="T43" fmla="*/ 206 h 429"/>
              <a:gd name="T44" fmla="*/ 180 w 301"/>
              <a:gd name="T45" fmla="*/ 228 h 429"/>
              <a:gd name="T46" fmla="*/ 190 w 301"/>
              <a:gd name="T47" fmla="*/ 249 h 429"/>
              <a:gd name="T48" fmla="*/ 217 w 301"/>
              <a:gd name="T49" fmla="*/ 249 h 429"/>
              <a:gd name="T50" fmla="*/ 238 w 301"/>
              <a:gd name="T51" fmla="*/ 238 h 429"/>
              <a:gd name="T52" fmla="*/ 264 w 301"/>
              <a:gd name="T53" fmla="*/ 228 h 429"/>
              <a:gd name="T54" fmla="*/ 285 w 301"/>
              <a:gd name="T55" fmla="*/ 233 h 429"/>
              <a:gd name="T56" fmla="*/ 296 w 301"/>
              <a:gd name="T57" fmla="*/ 249 h 429"/>
              <a:gd name="T58" fmla="*/ 280 w 301"/>
              <a:gd name="T59" fmla="*/ 243 h 429"/>
              <a:gd name="T60" fmla="*/ 285 w 301"/>
              <a:gd name="T61" fmla="*/ 275 h 429"/>
              <a:gd name="T62" fmla="*/ 301 w 301"/>
              <a:gd name="T63" fmla="*/ 291 h 429"/>
              <a:gd name="T64" fmla="*/ 280 w 301"/>
              <a:gd name="T65" fmla="*/ 296 h 429"/>
              <a:gd name="T66" fmla="*/ 259 w 301"/>
              <a:gd name="T67" fmla="*/ 307 h 429"/>
              <a:gd name="T68" fmla="*/ 238 w 301"/>
              <a:gd name="T69" fmla="*/ 334 h 429"/>
              <a:gd name="T70" fmla="*/ 211 w 301"/>
              <a:gd name="T71" fmla="*/ 344 h 429"/>
              <a:gd name="T72" fmla="*/ 195 w 301"/>
              <a:gd name="T73" fmla="*/ 365 h 429"/>
              <a:gd name="T74" fmla="*/ 201 w 301"/>
              <a:gd name="T75" fmla="*/ 392 h 429"/>
              <a:gd name="T76" fmla="*/ 222 w 301"/>
              <a:gd name="T77" fmla="*/ 402 h 429"/>
              <a:gd name="T78" fmla="*/ 243 w 301"/>
              <a:gd name="T79" fmla="*/ 418 h 429"/>
              <a:gd name="T80" fmla="*/ 232 w 301"/>
              <a:gd name="T81" fmla="*/ 429 h 429"/>
              <a:gd name="T82" fmla="*/ 190 w 301"/>
              <a:gd name="T83" fmla="*/ 429 h 429"/>
              <a:gd name="T84" fmla="*/ 158 w 301"/>
              <a:gd name="T85" fmla="*/ 429 h 429"/>
              <a:gd name="T86" fmla="*/ 127 w 301"/>
              <a:gd name="T87" fmla="*/ 429 h 429"/>
              <a:gd name="T88" fmla="*/ 90 w 301"/>
              <a:gd name="T89" fmla="*/ 429 h 429"/>
              <a:gd name="T90" fmla="*/ 47 w 301"/>
              <a:gd name="T91" fmla="*/ 429 h 429"/>
              <a:gd name="T92" fmla="*/ 16 w 301"/>
              <a:gd name="T93" fmla="*/ 429 h 429"/>
              <a:gd name="T94" fmla="*/ 0 w 301"/>
              <a:gd name="T95" fmla="*/ 402 h 429"/>
              <a:gd name="T96" fmla="*/ 5 w 301"/>
              <a:gd name="T97" fmla="*/ 376 h 429"/>
              <a:gd name="T98" fmla="*/ 5 w 301"/>
              <a:gd name="T99" fmla="*/ 344 h 429"/>
              <a:gd name="T100" fmla="*/ 10 w 301"/>
              <a:gd name="T101" fmla="*/ 318 h 429"/>
              <a:gd name="T102" fmla="*/ 16 w 301"/>
              <a:gd name="T103" fmla="*/ 286 h 429"/>
              <a:gd name="T104" fmla="*/ 16 w 301"/>
              <a:gd name="T105" fmla="*/ 254 h 429"/>
              <a:gd name="T106" fmla="*/ 21 w 301"/>
              <a:gd name="T107" fmla="*/ 222 h 429"/>
              <a:gd name="T108" fmla="*/ 21 w 301"/>
              <a:gd name="T109" fmla="*/ 190 h 429"/>
              <a:gd name="T110" fmla="*/ 26 w 301"/>
              <a:gd name="T111" fmla="*/ 159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1" h="429">
                <a:moveTo>
                  <a:pt x="26" y="159"/>
                </a:moveTo>
                <a:lnTo>
                  <a:pt x="26" y="153"/>
                </a:lnTo>
                <a:lnTo>
                  <a:pt x="26" y="148"/>
                </a:lnTo>
                <a:lnTo>
                  <a:pt x="26" y="137"/>
                </a:lnTo>
                <a:lnTo>
                  <a:pt x="26" y="132"/>
                </a:lnTo>
                <a:lnTo>
                  <a:pt x="26" y="127"/>
                </a:lnTo>
                <a:lnTo>
                  <a:pt x="32" y="122"/>
                </a:lnTo>
                <a:lnTo>
                  <a:pt x="32" y="116"/>
                </a:lnTo>
                <a:lnTo>
                  <a:pt x="32" y="111"/>
                </a:lnTo>
                <a:lnTo>
                  <a:pt x="32" y="106"/>
                </a:lnTo>
                <a:lnTo>
                  <a:pt x="32" y="100"/>
                </a:lnTo>
                <a:lnTo>
                  <a:pt x="32" y="95"/>
                </a:lnTo>
                <a:lnTo>
                  <a:pt x="32" y="90"/>
                </a:lnTo>
                <a:lnTo>
                  <a:pt x="32" y="84"/>
                </a:lnTo>
                <a:lnTo>
                  <a:pt x="32" y="79"/>
                </a:lnTo>
                <a:lnTo>
                  <a:pt x="32" y="74"/>
                </a:lnTo>
                <a:lnTo>
                  <a:pt x="37" y="69"/>
                </a:lnTo>
                <a:lnTo>
                  <a:pt x="37" y="63"/>
                </a:lnTo>
                <a:lnTo>
                  <a:pt x="37" y="58"/>
                </a:lnTo>
                <a:lnTo>
                  <a:pt x="37" y="53"/>
                </a:lnTo>
                <a:lnTo>
                  <a:pt x="37" y="47"/>
                </a:lnTo>
                <a:lnTo>
                  <a:pt x="37" y="42"/>
                </a:lnTo>
                <a:lnTo>
                  <a:pt x="37" y="31"/>
                </a:lnTo>
                <a:lnTo>
                  <a:pt x="37" y="26"/>
                </a:lnTo>
                <a:lnTo>
                  <a:pt x="37" y="21"/>
                </a:lnTo>
                <a:lnTo>
                  <a:pt x="42" y="21"/>
                </a:lnTo>
                <a:lnTo>
                  <a:pt x="42" y="16"/>
                </a:lnTo>
                <a:lnTo>
                  <a:pt x="42" y="10"/>
                </a:lnTo>
                <a:lnTo>
                  <a:pt x="42" y="5"/>
                </a:lnTo>
                <a:lnTo>
                  <a:pt x="47" y="5"/>
                </a:lnTo>
                <a:lnTo>
                  <a:pt x="53" y="5"/>
                </a:lnTo>
                <a:lnTo>
                  <a:pt x="58" y="5"/>
                </a:lnTo>
                <a:lnTo>
                  <a:pt x="63" y="5"/>
                </a:lnTo>
                <a:lnTo>
                  <a:pt x="69" y="5"/>
                </a:lnTo>
                <a:lnTo>
                  <a:pt x="74" y="5"/>
                </a:lnTo>
                <a:lnTo>
                  <a:pt x="79" y="5"/>
                </a:lnTo>
                <a:lnTo>
                  <a:pt x="84" y="5"/>
                </a:lnTo>
                <a:lnTo>
                  <a:pt x="90" y="5"/>
                </a:lnTo>
                <a:lnTo>
                  <a:pt x="95" y="0"/>
                </a:lnTo>
                <a:lnTo>
                  <a:pt x="100" y="0"/>
                </a:lnTo>
                <a:lnTo>
                  <a:pt x="106" y="0"/>
                </a:lnTo>
                <a:lnTo>
                  <a:pt x="116" y="0"/>
                </a:lnTo>
                <a:lnTo>
                  <a:pt x="127" y="0"/>
                </a:lnTo>
                <a:lnTo>
                  <a:pt x="132" y="5"/>
                </a:lnTo>
                <a:lnTo>
                  <a:pt x="127" y="5"/>
                </a:lnTo>
                <a:lnTo>
                  <a:pt x="132" y="10"/>
                </a:lnTo>
                <a:lnTo>
                  <a:pt x="132" y="16"/>
                </a:lnTo>
                <a:lnTo>
                  <a:pt x="132" y="21"/>
                </a:lnTo>
                <a:lnTo>
                  <a:pt x="137" y="21"/>
                </a:lnTo>
                <a:lnTo>
                  <a:pt x="137" y="26"/>
                </a:lnTo>
                <a:lnTo>
                  <a:pt x="132" y="26"/>
                </a:lnTo>
                <a:lnTo>
                  <a:pt x="127" y="26"/>
                </a:lnTo>
                <a:lnTo>
                  <a:pt x="121" y="21"/>
                </a:lnTo>
                <a:lnTo>
                  <a:pt x="121" y="26"/>
                </a:lnTo>
                <a:lnTo>
                  <a:pt x="121" y="31"/>
                </a:lnTo>
                <a:lnTo>
                  <a:pt x="127" y="31"/>
                </a:lnTo>
                <a:lnTo>
                  <a:pt x="127" y="37"/>
                </a:lnTo>
                <a:lnTo>
                  <a:pt x="132" y="37"/>
                </a:lnTo>
                <a:lnTo>
                  <a:pt x="127" y="42"/>
                </a:lnTo>
                <a:lnTo>
                  <a:pt x="121" y="42"/>
                </a:lnTo>
                <a:lnTo>
                  <a:pt x="116" y="37"/>
                </a:lnTo>
                <a:lnTo>
                  <a:pt x="116" y="42"/>
                </a:lnTo>
                <a:lnTo>
                  <a:pt x="111" y="42"/>
                </a:lnTo>
                <a:lnTo>
                  <a:pt x="111" y="47"/>
                </a:lnTo>
                <a:lnTo>
                  <a:pt x="111" y="53"/>
                </a:lnTo>
                <a:lnTo>
                  <a:pt x="116" y="53"/>
                </a:lnTo>
                <a:lnTo>
                  <a:pt x="121" y="53"/>
                </a:lnTo>
                <a:lnTo>
                  <a:pt x="121" y="58"/>
                </a:lnTo>
                <a:lnTo>
                  <a:pt x="121" y="63"/>
                </a:lnTo>
                <a:lnTo>
                  <a:pt x="121" y="69"/>
                </a:lnTo>
                <a:lnTo>
                  <a:pt x="121" y="74"/>
                </a:lnTo>
                <a:lnTo>
                  <a:pt x="121" y="79"/>
                </a:lnTo>
                <a:lnTo>
                  <a:pt x="127" y="79"/>
                </a:lnTo>
                <a:lnTo>
                  <a:pt x="132" y="84"/>
                </a:lnTo>
                <a:lnTo>
                  <a:pt x="137" y="84"/>
                </a:lnTo>
                <a:lnTo>
                  <a:pt x="137" y="90"/>
                </a:lnTo>
                <a:lnTo>
                  <a:pt x="137" y="95"/>
                </a:lnTo>
                <a:lnTo>
                  <a:pt x="132" y="100"/>
                </a:lnTo>
                <a:lnTo>
                  <a:pt x="127" y="100"/>
                </a:lnTo>
                <a:lnTo>
                  <a:pt x="121" y="100"/>
                </a:lnTo>
                <a:lnTo>
                  <a:pt x="127" y="106"/>
                </a:lnTo>
                <a:lnTo>
                  <a:pt x="132" y="106"/>
                </a:lnTo>
                <a:lnTo>
                  <a:pt x="137" y="106"/>
                </a:lnTo>
                <a:lnTo>
                  <a:pt x="137" y="111"/>
                </a:lnTo>
                <a:lnTo>
                  <a:pt x="143" y="111"/>
                </a:lnTo>
                <a:lnTo>
                  <a:pt x="143" y="106"/>
                </a:lnTo>
                <a:lnTo>
                  <a:pt x="148" y="100"/>
                </a:lnTo>
                <a:lnTo>
                  <a:pt x="148" y="106"/>
                </a:lnTo>
                <a:lnTo>
                  <a:pt x="153" y="106"/>
                </a:lnTo>
                <a:lnTo>
                  <a:pt x="153" y="111"/>
                </a:lnTo>
                <a:lnTo>
                  <a:pt x="153" y="116"/>
                </a:lnTo>
                <a:lnTo>
                  <a:pt x="158" y="116"/>
                </a:lnTo>
                <a:lnTo>
                  <a:pt x="164" y="122"/>
                </a:lnTo>
                <a:lnTo>
                  <a:pt x="164" y="127"/>
                </a:lnTo>
                <a:lnTo>
                  <a:pt x="169" y="127"/>
                </a:lnTo>
                <a:lnTo>
                  <a:pt x="174" y="122"/>
                </a:lnTo>
                <a:lnTo>
                  <a:pt x="180" y="122"/>
                </a:lnTo>
                <a:lnTo>
                  <a:pt x="185" y="127"/>
                </a:lnTo>
                <a:lnTo>
                  <a:pt x="185" y="132"/>
                </a:lnTo>
                <a:lnTo>
                  <a:pt x="180" y="137"/>
                </a:lnTo>
                <a:lnTo>
                  <a:pt x="180" y="143"/>
                </a:lnTo>
                <a:lnTo>
                  <a:pt x="174" y="143"/>
                </a:lnTo>
                <a:lnTo>
                  <a:pt x="174" y="137"/>
                </a:lnTo>
                <a:lnTo>
                  <a:pt x="169" y="137"/>
                </a:lnTo>
                <a:lnTo>
                  <a:pt x="164" y="137"/>
                </a:lnTo>
                <a:lnTo>
                  <a:pt x="164" y="143"/>
                </a:lnTo>
                <a:lnTo>
                  <a:pt x="164" y="148"/>
                </a:lnTo>
                <a:lnTo>
                  <a:pt x="164" y="153"/>
                </a:lnTo>
                <a:lnTo>
                  <a:pt x="164" y="159"/>
                </a:lnTo>
                <a:lnTo>
                  <a:pt x="164" y="164"/>
                </a:lnTo>
                <a:lnTo>
                  <a:pt x="169" y="164"/>
                </a:lnTo>
                <a:lnTo>
                  <a:pt x="174" y="169"/>
                </a:lnTo>
                <a:lnTo>
                  <a:pt x="174" y="175"/>
                </a:lnTo>
                <a:lnTo>
                  <a:pt x="174" y="180"/>
                </a:lnTo>
                <a:lnTo>
                  <a:pt x="169" y="180"/>
                </a:lnTo>
                <a:lnTo>
                  <a:pt x="169" y="185"/>
                </a:lnTo>
                <a:lnTo>
                  <a:pt x="164" y="185"/>
                </a:lnTo>
                <a:lnTo>
                  <a:pt x="158" y="185"/>
                </a:lnTo>
                <a:lnTo>
                  <a:pt x="158" y="190"/>
                </a:lnTo>
                <a:lnTo>
                  <a:pt x="164" y="190"/>
                </a:lnTo>
                <a:lnTo>
                  <a:pt x="169" y="196"/>
                </a:lnTo>
                <a:lnTo>
                  <a:pt x="174" y="196"/>
                </a:lnTo>
                <a:lnTo>
                  <a:pt x="180" y="196"/>
                </a:lnTo>
                <a:lnTo>
                  <a:pt x="185" y="196"/>
                </a:lnTo>
                <a:lnTo>
                  <a:pt x="185" y="190"/>
                </a:lnTo>
                <a:lnTo>
                  <a:pt x="190" y="190"/>
                </a:lnTo>
                <a:lnTo>
                  <a:pt x="190" y="185"/>
                </a:lnTo>
                <a:lnTo>
                  <a:pt x="190" y="190"/>
                </a:lnTo>
                <a:lnTo>
                  <a:pt x="195" y="190"/>
                </a:lnTo>
                <a:lnTo>
                  <a:pt x="195" y="196"/>
                </a:lnTo>
                <a:lnTo>
                  <a:pt x="190" y="201"/>
                </a:lnTo>
                <a:lnTo>
                  <a:pt x="190" y="206"/>
                </a:lnTo>
                <a:lnTo>
                  <a:pt x="190" y="212"/>
                </a:lnTo>
                <a:lnTo>
                  <a:pt x="190" y="217"/>
                </a:lnTo>
                <a:lnTo>
                  <a:pt x="190" y="222"/>
                </a:lnTo>
                <a:lnTo>
                  <a:pt x="185" y="222"/>
                </a:lnTo>
                <a:lnTo>
                  <a:pt x="180" y="222"/>
                </a:lnTo>
                <a:lnTo>
                  <a:pt x="180" y="228"/>
                </a:lnTo>
                <a:lnTo>
                  <a:pt x="174" y="233"/>
                </a:lnTo>
                <a:lnTo>
                  <a:pt x="180" y="233"/>
                </a:lnTo>
                <a:lnTo>
                  <a:pt x="180" y="238"/>
                </a:lnTo>
                <a:lnTo>
                  <a:pt x="185" y="243"/>
                </a:lnTo>
                <a:lnTo>
                  <a:pt x="185" y="249"/>
                </a:lnTo>
                <a:lnTo>
                  <a:pt x="190" y="249"/>
                </a:lnTo>
                <a:lnTo>
                  <a:pt x="190" y="254"/>
                </a:lnTo>
                <a:lnTo>
                  <a:pt x="195" y="249"/>
                </a:lnTo>
                <a:lnTo>
                  <a:pt x="201" y="249"/>
                </a:lnTo>
                <a:lnTo>
                  <a:pt x="206" y="249"/>
                </a:lnTo>
                <a:lnTo>
                  <a:pt x="211" y="249"/>
                </a:lnTo>
                <a:lnTo>
                  <a:pt x="217" y="249"/>
                </a:lnTo>
                <a:lnTo>
                  <a:pt x="217" y="243"/>
                </a:lnTo>
                <a:lnTo>
                  <a:pt x="222" y="243"/>
                </a:lnTo>
                <a:lnTo>
                  <a:pt x="227" y="243"/>
                </a:lnTo>
                <a:lnTo>
                  <a:pt x="232" y="243"/>
                </a:lnTo>
                <a:lnTo>
                  <a:pt x="232" y="238"/>
                </a:lnTo>
                <a:lnTo>
                  <a:pt x="238" y="238"/>
                </a:lnTo>
                <a:lnTo>
                  <a:pt x="243" y="233"/>
                </a:lnTo>
                <a:lnTo>
                  <a:pt x="248" y="233"/>
                </a:lnTo>
                <a:lnTo>
                  <a:pt x="254" y="233"/>
                </a:lnTo>
                <a:lnTo>
                  <a:pt x="254" y="228"/>
                </a:lnTo>
                <a:lnTo>
                  <a:pt x="259" y="228"/>
                </a:lnTo>
                <a:lnTo>
                  <a:pt x="264" y="228"/>
                </a:lnTo>
                <a:lnTo>
                  <a:pt x="264" y="233"/>
                </a:lnTo>
                <a:lnTo>
                  <a:pt x="269" y="238"/>
                </a:lnTo>
                <a:lnTo>
                  <a:pt x="275" y="238"/>
                </a:lnTo>
                <a:lnTo>
                  <a:pt x="280" y="238"/>
                </a:lnTo>
                <a:lnTo>
                  <a:pt x="280" y="233"/>
                </a:lnTo>
                <a:lnTo>
                  <a:pt x="285" y="233"/>
                </a:lnTo>
                <a:lnTo>
                  <a:pt x="291" y="233"/>
                </a:lnTo>
                <a:lnTo>
                  <a:pt x="296" y="238"/>
                </a:lnTo>
                <a:lnTo>
                  <a:pt x="296" y="243"/>
                </a:lnTo>
                <a:lnTo>
                  <a:pt x="301" y="243"/>
                </a:lnTo>
                <a:lnTo>
                  <a:pt x="301" y="249"/>
                </a:lnTo>
                <a:lnTo>
                  <a:pt x="296" y="249"/>
                </a:lnTo>
                <a:lnTo>
                  <a:pt x="296" y="254"/>
                </a:lnTo>
                <a:lnTo>
                  <a:pt x="291" y="254"/>
                </a:lnTo>
                <a:lnTo>
                  <a:pt x="291" y="249"/>
                </a:lnTo>
                <a:lnTo>
                  <a:pt x="291" y="243"/>
                </a:lnTo>
                <a:lnTo>
                  <a:pt x="285" y="243"/>
                </a:lnTo>
                <a:lnTo>
                  <a:pt x="280" y="243"/>
                </a:lnTo>
                <a:lnTo>
                  <a:pt x="275" y="249"/>
                </a:lnTo>
                <a:lnTo>
                  <a:pt x="275" y="254"/>
                </a:lnTo>
                <a:lnTo>
                  <a:pt x="280" y="259"/>
                </a:lnTo>
                <a:lnTo>
                  <a:pt x="285" y="265"/>
                </a:lnTo>
                <a:lnTo>
                  <a:pt x="285" y="270"/>
                </a:lnTo>
                <a:lnTo>
                  <a:pt x="285" y="275"/>
                </a:lnTo>
                <a:lnTo>
                  <a:pt x="285" y="281"/>
                </a:lnTo>
                <a:lnTo>
                  <a:pt x="285" y="286"/>
                </a:lnTo>
                <a:lnTo>
                  <a:pt x="291" y="286"/>
                </a:lnTo>
                <a:lnTo>
                  <a:pt x="291" y="291"/>
                </a:lnTo>
                <a:lnTo>
                  <a:pt x="296" y="291"/>
                </a:lnTo>
                <a:lnTo>
                  <a:pt x="301" y="291"/>
                </a:lnTo>
                <a:lnTo>
                  <a:pt x="301" y="296"/>
                </a:lnTo>
                <a:lnTo>
                  <a:pt x="301" y="302"/>
                </a:lnTo>
                <a:lnTo>
                  <a:pt x="296" y="302"/>
                </a:lnTo>
                <a:lnTo>
                  <a:pt x="291" y="302"/>
                </a:lnTo>
                <a:lnTo>
                  <a:pt x="285" y="296"/>
                </a:lnTo>
                <a:lnTo>
                  <a:pt x="280" y="296"/>
                </a:lnTo>
                <a:lnTo>
                  <a:pt x="275" y="296"/>
                </a:lnTo>
                <a:lnTo>
                  <a:pt x="269" y="296"/>
                </a:lnTo>
                <a:lnTo>
                  <a:pt x="264" y="296"/>
                </a:lnTo>
                <a:lnTo>
                  <a:pt x="264" y="302"/>
                </a:lnTo>
                <a:lnTo>
                  <a:pt x="259" y="302"/>
                </a:lnTo>
                <a:lnTo>
                  <a:pt x="259" y="307"/>
                </a:lnTo>
                <a:lnTo>
                  <a:pt x="254" y="312"/>
                </a:lnTo>
                <a:lnTo>
                  <a:pt x="248" y="312"/>
                </a:lnTo>
                <a:lnTo>
                  <a:pt x="248" y="318"/>
                </a:lnTo>
                <a:lnTo>
                  <a:pt x="243" y="323"/>
                </a:lnTo>
                <a:lnTo>
                  <a:pt x="243" y="328"/>
                </a:lnTo>
                <a:lnTo>
                  <a:pt x="238" y="334"/>
                </a:lnTo>
                <a:lnTo>
                  <a:pt x="232" y="339"/>
                </a:lnTo>
                <a:lnTo>
                  <a:pt x="227" y="339"/>
                </a:lnTo>
                <a:lnTo>
                  <a:pt x="222" y="339"/>
                </a:lnTo>
                <a:lnTo>
                  <a:pt x="217" y="339"/>
                </a:lnTo>
                <a:lnTo>
                  <a:pt x="217" y="344"/>
                </a:lnTo>
                <a:lnTo>
                  <a:pt x="211" y="344"/>
                </a:lnTo>
                <a:lnTo>
                  <a:pt x="211" y="349"/>
                </a:lnTo>
                <a:lnTo>
                  <a:pt x="206" y="349"/>
                </a:lnTo>
                <a:lnTo>
                  <a:pt x="201" y="355"/>
                </a:lnTo>
                <a:lnTo>
                  <a:pt x="201" y="360"/>
                </a:lnTo>
                <a:lnTo>
                  <a:pt x="195" y="360"/>
                </a:lnTo>
                <a:lnTo>
                  <a:pt x="195" y="365"/>
                </a:lnTo>
                <a:lnTo>
                  <a:pt x="195" y="371"/>
                </a:lnTo>
                <a:lnTo>
                  <a:pt x="195" y="376"/>
                </a:lnTo>
                <a:lnTo>
                  <a:pt x="195" y="381"/>
                </a:lnTo>
                <a:lnTo>
                  <a:pt x="195" y="387"/>
                </a:lnTo>
                <a:lnTo>
                  <a:pt x="195" y="392"/>
                </a:lnTo>
                <a:lnTo>
                  <a:pt x="201" y="392"/>
                </a:lnTo>
                <a:lnTo>
                  <a:pt x="206" y="392"/>
                </a:lnTo>
                <a:lnTo>
                  <a:pt x="211" y="392"/>
                </a:lnTo>
                <a:lnTo>
                  <a:pt x="211" y="397"/>
                </a:lnTo>
                <a:lnTo>
                  <a:pt x="217" y="397"/>
                </a:lnTo>
                <a:lnTo>
                  <a:pt x="217" y="402"/>
                </a:lnTo>
                <a:lnTo>
                  <a:pt x="222" y="402"/>
                </a:lnTo>
                <a:lnTo>
                  <a:pt x="222" y="408"/>
                </a:lnTo>
                <a:lnTo>
                  <a:pt x="227" y="408"/>
                </a:lnTo>
                <a:lnTo>
                  <a:pt x="232" y="408"/>
                </a:lnTo>
                <a:lnTo>
                  <a:pt x="238" y="408"/>
                </a:lnTo>
                <a:lnTo>
                  <a:pt x="238" y="413"/>
                </a:lnTo>
                <a:lnTo>
                  <a:pt x="243" y="418"/>
                </a:lnTo>
                <a:lnTo>
                  <a:pt x="248" y="418"/>
                </a:lnTo>
                <a:lnTo>
                  <a:pt x="248" y="424"/>
                </a:lnTo>
                <a:lnTo>
                  <a:pt x="248" y="429"/>
                </a:lnTo>
                <a:lnTo>
                  <a:pt x="254" y="429"/>
                </a:lnTo>
                <a:lnTo>
                  <a:pt x="238" y="429"/>
                </a:lnTo>
                <a:lnTo>
                  <a:pt x="232" y="429"/>
                </a:lnTo>
                <a:lnTo>
                  <a:pt x="227" y="429"/>
                </a:lnTo>
                <a:lnTo>
                  <a:pt x="222" y="429"/>
                </a:lnTo>
                <a:lnTo>
                  <a:pt x="217" y="429"/>
                </a:lnTo>
                <a:lnTo>
                  <a:pt x="211" y="429"/>
                </a:lnTo>
                <a:lnTo>
                  <a:pt x="195" y="429"/>
                </a:lnTo>
                <a:lnTo>
                  <a:pt x="190" y="429"/>
                </a:lnTo>
                <a:lnTo>
                  <a:pt x="185" y="429"/>
                </a:lnTo>
                <a:lnTo>
                  <a:pt x="180" y="429"/>
                </a:lnTo>
                <a:lnTo>
                  <a:pt x="174" y="429"/>
                </a:lnTo>
                <a:lnTo>
                  <a:pt x="169" y="429"/>
                </a:lnTo>
                <a:lnTo>
                  <a:pt x="164" y="429"/>
                </a:lnTo>
                <a:lnTo>
                  <a:pt x="158" y="429"/>
                </a:lnTo>
                <a:lnTo>
                  <a:pt x="153" y="429"/>
                </a:lnTo>
                <a:lnTo>
                  <a:pt x="148" y="429"/>
                </a:lnTo>
                <a:lnTo>
                  <a:pt x="143" y="429"/>
                </a:lnTo>
                <a:lnTo>
                  <a:pt x="137" y="429"/>
                </a:lnTo>
                <a:lnTo>
                  <a:pt x="132" y="429"/>
                </a:lnTo>
                <a:lnTo>
                  <a:pt x="127" y="429"/>
                </a:lnTo>
                <a:lnTo>
                  <a:pt x="121" y="429"/>
                </a:lnTo>
                <a:lnTo>
                  <a:pt x="116" y="429"/>
                </a:lnTo>
                <a:lnTo>
                  <a:pt x="111" y="429"/>
                </a:lnTo>
                <a:lnTo>
                  <a:pt x="100" y="429"/>
                </a:lnTo>
                <a:lnTo>
                  <a:pt x="95" y="429"/>
                </a:lnTo>
                <a:lnTo>
                  <a:pt x="90" y="429"/>
                </a:lnTo>
                <a:lnTo>
                  <a:pt x="84" y="429"/>
                </a:lnTo>
                <a:lnTo>
                  <a:pt x="79" y="429"/>
                </a:lnTo>
                <a:lnTo>
                  <a:pt x="74" y="429"/>
                </a:lnTo>
                <a:lnTo>
                  <a:pt x="63" y="429"/>
                </a:lnTo>
                <a:lnTo>
                  <a:pt x="53" y="429"/>
                </a:lnTo>
                <a:lnTo>
                  <a:pt x="47" y="429"/>
                </a:lnTo>
                <a:lnTo>
                  <a:pt x="42" y="429"/>
                </a:lnTo>
                <a:lnTo>
                  <a:pt x="37" y="429"/>
                </a:lnTo>
                <a:lnTo>
                  <a:pt x="32" y="429"/>
                </a:lnTo>
                <a:lnTo>
                  <a:pt x="26" y="429"/>
                </a:lnTo>
                <a:lnTo>
                  <a:pt x="21" y="429"/>
                </a:lnTo>
                <a:lnTo>
                  <a:pt x="16" y="429"/>
                </a:lnTo>
                <a:lnTo>
                  <a:pt x="10" y="429"/>
                </a:lnTo>
                <a:lnTo>
                  <a:pt x="0" y="429"/>
                </a:lnTo>
                <a:lnTo>
                  <a:pt x="0" y="418"/>
                </a:lnTo>
                <a:lnTo>
                  <a:pt x="0" y="413"/>
                </a:lnTo>
                <a:lnTo>
                  <a:pt x="0" y="408"/>
                </a:lnTo>
                <a:lnTo>
                  <a:pt x="0" y="402"/>
                </a:lnTo>
                <a:lnTo>
                  <a:pt x="0" y="397"/>
                </a:lnTo>
                <a:lnTo>
                  <a:pt x="0" y="392"/>
                </a:lnTo>
                <a:lnTo>
                  <a:pt x="5" y="392"/>
                </a:lnTo>
                <a:lnTo>
                  <a:pt x="5" y="387"/>
                </a:lnTo>
                <a:lnTo>
                  <a:pt x="5" y="381"/>
                </a:lnTo>
                <a:lnTo>
                  <a:pt x="5" y="376"/>
                </a:lnTo>
                <a:lnTo>
                  <a:pt x="5" y="371"/>
                </a:lnTo>
                <a:lnTo>
                  <a:pt x="5" y="365"/>
                </a:lnTo>
                <a:lnTo>
                  <a:pt x="5" y="360"/>
                </a:lnTo>
                <a:lnTo>
                  <a:pt x="5" y="355"/>
                </a:lnTo>
                <a:lnTo>
                  <a:pt x="5" y="349"/>
                </a:lnTo>
                <a:lnTo>
                  <a:pt x="5" y="344"/>
                </a:lnTo>
                <a:lnTo>
                  <a:pt x="10" y="344"/>
                </a:lnTo>
                <a:lnTo>
                  <a:pt x="10" y="339"/>
                </a:lnTo>
                <a:lnTo>
                  <a:pt x="10" y="334"/>
                </a:lnTo>
                <a:lnTo>
                  <a:pt x="10" y="328"/>
                </a:lnTo>
                <a:lnTo>
                  <a:pt x="10" y="323"/>
                </a:lnTo>
                <a:lnTo>
                  <a:pt x="10" y="318"/>
                </a:lnTo>
                <a:lnTo>
                  <a:pt x="10" y="312"/>
                </a:lnTo>
                <a:lnTo>
                  <a:pt x="10" y="307"/>
                </a:lnTo>
                <a:lnTo>
                  <a:pt x="10" y="302"/>
                </a:lnTo>
                <a:lnTo>
                  <a:pt x="10" y="296"/>
                </a:lnTo>
                <a:lnTo>
                  <a:pt x="10" y="291"/>
                </a:lnTo>
                <a:lnTo>
                  <a:pt x="16" y="286"/>
                </a:lnTo>
                <a:lnTo>
                  <a:pt x="16" y="281"/>
                </a:lnTo>
                <a:lnTo>
                  <a:pt x="16" y="275"/>
                </a:lnTo>
                <a:lnTo>
                  <a:pt x="16" y="270"/>
                </a:lnTo>
                <a:lnTo>
                  <a:pt x="16" y="265"/>
                </a:lnTo>
                <a:lnTo>
                  <a:pt x="16" y="259"/>
                </a:lnTo>
                <a:lnTo>
                  <a:pt x="16" y="254"/>
                </a:lnTo>
                <a:lnTo>
                  <a:pt x="16" y="249"/>
                </a:lnTo>
                <a:lnTo>
                  <a:pt x="16" y="243"/>
                </a:lnTo>
                <a:lnTo>
                  <a:pt x="16" y="238"/>
                </a:lnTo>
                <a:lnTo>
                  <a:pt x="21" y="233"/>
                </a:lnTo>
                <a:lnTo>
                  <a:pt x="21" y="228"/>
                </a:lnTo>
                <a:lnTo>
                  <a:pt x="21" y="222"/>
                </a:lnTo>
                <a:lnTo>
                  <a:pt x="21" y="217"/>
                </a:lnTo>
                <a:lnTo>
                  <a:pt x="21" y="212"/>
                </a:lnTo>
                <a:lnTo>
                  <a:pt x="21" y="206"/>
                </a:lnTo>
                <a:lnTo>
                  <a:pt x="21" y="201"/>
                </a:lnTo>
                <a:lnTo>
                  <a:pt x="21" y="196"/>
                </a:lnTo>
                <a:lnTo>
                  <a:pt x="21" y="190"/>
                </a:lnTo>
                <a:lnTo>
                  <a:pt x="21" y="185"/>
                </a:lnTo>
                <a:lnTo>
                  <a:pt x="21" y="180"/>
                </a:lnTo>
                <a:lnTo>
                  <a:pt x="26" y="180"/>
                </a:lnTo>
                <a:lnTo>
                  <a:pt x="26" y="169"/>
                </a:lnTo>
                <a:lnTo>
                  <a:pt x="26" y="164"/>
                </a:lnTo>
                <a:lnTo>
                  <a:pt x="26" y="159"/>
                </a:lnTo>
              </a:path>
            </a:pathLst>
          </a:custGeom>
          <a:solidFill>
            <a:schemeClr val="bg1"/>
          </a:solid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73">
            <a:extLst>
              <a:ext uri="{FF2B5EF4-FFF2-40B4-BE49-F238E27FC236}">
                <a16:creationId xmlns:a16="http://schemas.microsoft.com/office/drawing/2014/main" id="{48DB91FD-38E0-4E55-AE54-C9CC1E990CAA}"/>
              </a:ext>
            </a:extLst>
          </p:cNvPr>
          <p:cNvSpPr>
            <a:spLocks/>
          </p:cNvSpPr>
          <p:nvPr/>
        </p:nvSpPr>
        <p:spPr bwMode="auto">
          <a:xfrm>
            <a:off x="7142366" y="2577416"/>
            <a:ext cx="276225" cy="530225"/>
          </a:xfrm>
          <a:custGeom>
            <a:avLst/>
            <a:gdLst>
              <a:gd name="T0" fmla="*/ 21 w 174"/>
              <a:gd name="T1" fmla="*/ 148 h 334"/>
              <a:gd name="T2" fmla="*/ 21 w 174"/>
              <a:gd name="T3" fmla="*/ 127 h 334"/>
              <a:gd name="T4" fmla="*/ 26 w 174"/>
              <a:gd name="T5" fmla="*/ 117 h 334"/>
              <a:gd name="T6" fmla="*/ 26 w 174"/>
              <a:gd name="T7" fmla="*/ 101 h 334"/>
              <a:gd name="T8" fmla="*/ 26 w 174"/>
              <a:gd name="T9" fmla="*/ 85 h 334"/>
              <a:gd name="T10" fmla="*/ 32 w 174"/>
              <a:gd name="T11" fmla="*/ 69 h 334"/>
              <a:gd name="T12" fmla="*/ 32 w 174"/>
              <a:gd name="T13" fmla="*/ 53 h 334"/>
              <a:gd name="T14" fmla="*/ 32 w 174"/>
              <a:gd name="T15" fmla="*/ 37 h 334"/>
              <a:gd name="T16" fmla="*/ 37 w 174"/>
              <a:gd name="T17" fmla="*/ 27 h 334"/>
              <a:gd name="T18" fmla="*/ 37 w 174"/>
              <a:gd name="T19" fmla="*/ 11 h 334"/>
              <a:gd name="T20" fmla="*/ 42 w 174"/>
              <a:gd name="T21" fmla="*/ 0 h 334"/>
              <a:gd name="T22" fmla="*/ 53 w 174"/>
              <a:gd name="T23" fmla="*/ 5 h 334"/>
              <a:gd name="T24" fmla="*/ 74 w 174"/>
              <a:gd name="T25" fmla="*/ 5 h 334"/>
              <a:gd name="T26" fmla="*/ 95 w 174"/>
              <a:gd name="T27" fmla="*/ 5 h 334"/>
              <a:gd name="T28" fmla="*/ 116 w 174"/>
              <a:gd name="T29" fmla="*/ 5 h 334"/>
              <a:gd name="T30" fmla="*/ 137 w 174"/>
              <a:gd name="T31" fmla="*/ 5 h 334"/>
              <a:gd name="T32" fmla="*/ 153 w 174"/>
              <a:gd name="T33" fmla="*/ 11 h 334"/>
              <a:gd name="T34" fmla="*/ 153 w 174"/>
              <a:gd name="T35" fmla="*/ 27 h 334"/>
              <a:gd name="T36" fmla="*/ 169 w 174"/>
              <a:gd name="T37" fmla="*/ 27 h 334"/>
              <a:gd name="T38" fmla="*/ 169 w 174"/>
              <a:gd name="T39" fmla="*/ 42 h 334"/>
              <a:gd name="T40" fmla="*/ 169 w 174"/>
              <a:gd name="T41" fmla="*/ 58 h 334"/>
              <a:gd name="T42" fmla="*/ 169 w 174"/>
              <a:gd name="T43" fmla="*/ 74 h 334"/>
              <a:gd name="T44" fmla="*/ 169 w 174"/>
              <a:gd name="T45" fmla="*/ 95 h 334"/>
              <a:gd name="T46" fmla="*/ 169 w 174"/>
              <a:gd name="T47" fmla="*/ 117 h 334"/>
              <a:gd name="T48" fmla="*/ 169 w 174"/>
              <a:gd name="T49" fmla="*/ 138 h 334"/>
              <a:gd name="T50" fmla="*/ 169 w 174"/>
              <a:gd name="T51" fmla="*/ 164 h 334"/>
              <a:gd name="T52" fmla="*/ 169 w 174"/>
              <a:gd name="T53" fmla="*/ 180 h 334"/>
              <a:gd name="T54" fmla="*/ 174 w 174"/>
              <a:gd name="T55" fmla="*/ 196 h 334"/>
              <a:gd name="T56" fmla="*/ 174 w 174"/>
              <a:gd name="T57" fmla="*/ 212 h 334"/>
              <a:gd name="T58" fmla="*/ 174 w 174"/>
              <a:gd name="T59" fmla="*/ 239 h 334"/>
              <a:gd name="T60" fmla="*/ 174 w 174"/>
              <a:gd name="T61" fmla="*/ 260 h 334"/>
              <a:gd name="T62" fmla="*/ 174 w 174"/>
              <a:gd name="T63" fmla="*/ 276 h 334"/>
              <a:gd name="T64" fmla="*/ 174 w 174"/>
              <a:gd name="T65" fmla="*/ 302 h 334"/>
              <a:gd name="T66" fmla="*/ 174 w 174"/>
              <a:gd name="T67" fmla="*/ 323 h 334"/>
              <a:gd name="T68" fmla="*/ 164 w 174"/>
              <a:gd name="T69" fmla="*/ 334 h 334"/>
              <a:gd name="T70" fmla="*/ 143 w 174"/>
              <a:gd name="T71" fmla="*/ 334 h 334"/>
              <a:gd name="T72" fmla="*/ 127 w 174"/>
              <a:gd name="T73" fmla="*/ 334 h 334"/>
              <a:gd name="T74" fmla="*/ 111 w 174"/>
              <a:gd name="T75" fmla="*/ 334 h 334"/>
              <a:gd name="T76" fmla="*/ 95 w 174"/>
              <a:gd name="T77" fmla="*/ 334 h 334"/>
              <a:gd name="T78" fmla="*/ 79 w 174"/>
              <a:gd name="T79" fmla="*/ 329 h 334"/>
              <a:gd name="T80" fmla="*/ 63 w 174"/>
              <a:gd name="T81" fmla="*/ 329 h 334"/>
              <a:gd name="T82" fmla="*/ 42 w 174"/>
              <a:gd name="T83" fmla="*/ 329 h 334"/>
              <a:gd name="T84" fmla="*/ 26 w 174"/>
              <a:gd name="T85" fmla="*/ 329 h 334"/>
              <a:gd name="T86" fmla="*/ 10 w 174"/>
              <a:gd name="T87" fmla="*/ 329 h 334"/>
              <a:gd name="T88" fmla="*/ 0 w 174"/>
              <a:gd name="T89" fmla="*/ 323 h 334"/>
              <a:gd name="T90" fmla="*/ 5 w 174"/>
              <a:gd name="T91" fmla="*/ 307 h 334"/>
              <a:gd name="T92" fmla="*/ 5 w 174"/>
              <a:gd name="T93" fmla="*/ 292 h 334"/>
              <a:gd name="T94" fmla="*/ 5 w 174"/>
              <a:gd name="T95" fmla="*/ 276 h 334"/>
              <a:gd name="T96" fmla="*/ 10 w 174"/>
              <a:gd name="T97" fmla="*/ 265 h 334"/>
              <a:gd name="T98" fmla="*/ 10 w 174"/>
              <a:gd name="T99" fmla="*/ 249 h 334"/>
              <a:gd name="T100" fmla="*/ 10 w 174"/>
              <a:gd name="T101" fmla="*/ 233 h 334"/>
              <a:gd name="T102" fmla="*/ 10 w 174"/>
              <a:gd name="T103" fmla="*/ 217 h 334"/>
              <a:gd name="T104" fmla="*/ 16 w 174"/>
              <a:gd name="T105" fmla="*/ 201 h 334"/>
              <a:gd name="T106" fmla="*/ 16 w 174"/>
              <a:gd name="T107" fmla="*/ 186 h 334"/>
              <a:gd name="T108" fmla="*/ 16 w 174"/>
              <a:gd name="T109" fmla="*/ 170 h 334"/>
              <a:gd name="T110" fmla="*/ 21 w 174"/>
              <a:gd name="T111" fmla="*/ 15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4" h="334">
                <a:moveTo>
                  <a:pt x="21" y="159"/>
                </a:moveTo>
                <a:lnTo>
                  <a:pt x="21" y="154"/>
                </a:lnTo>
                <a:lnTo>
                  <a:pt x="21" y="148"/>
                </a:lnTo>
                <a:lnTo>
                  <a:pt x="21" y="138"/>
                </a:lnTo>
                <a:lnTo>
                  <a:pt x="21" y="133"/>
                </a:lnTo>
                <a:lnTo>
                  <a:pt x="21" y="127"/>
                </a:lnTo>
                <a:lnTo>
                  <a:pt x="21" y="122"/>
                </a:lnTo>
                <a:lnTo>
                  <a:pt x="26" y="122"/>
                </a:lnTo>
                <a:lnTo>
                  <a:pt x="26" y="117"/>
                </a:lnTo>
                <a:lnTo>
                  <a:pt x="26" y="111"/>
                </a:lnTo>
                <a:lnTo>
                  <a:pt x="26" y="106"/>
                </a:lnTo>
                <a:lnTo>
                  <a:pt x="26" y="101"/>
                </a:lnTo>
                <a:lnTo>
                  <a:pt x="26" y="95"/>
                </a:lnTo>
                <a:lnTo>
                  <a:pt x="26" y="90"/>
                </a:lnTo>
                <a:lnTo>
                  <a:pt x="26" y="85"/>
                </a:lnTo>
                <a:lnTo>
                  <a:pt x="26" y="80"/>
                </a:lnTo>
                <a:lnTo>
                  <a:pt x="26" y="74"/>
                </a:lnTo>
                <a:lnTo>
                  <a:pt x="32" y="69"/>
                </a:lnTo>
                <a:lnTo>
                  <a:pt x="32" y="64"/>
                </a:lnTo>
                <a:lnTo>
                  <a:pt x="32" y="58"/>
                </a:lnTo>
                <a:lnTo>
                  <a:pt x="32" y="53"/>
                </a:lnTo>
                <a:lnTo>
                  <a:pt x="32" y="48"/>
                </a:lnTo>
                <a:lnTo>
                  <a:pt x="32" y="42"/>
                </a:lnTo>
                <a:lnTo>
                  <a:pt x="32" y="37"/>
                </a:lnTo>
                <a:lnTo>
                  <a:pt x="32" y="32"/>
                </a:lnTo>
                <a:lnTo>
                  <a:pt x="32" y="27"/>
                </a:lnTo>
                <a:lnTo>
                  <a:pt x="37" y="27"/>
                </a:lnTo>
                <a:lnTo>
                  <a:pt x="37" y="21"/>
                </a:lnTo>
                <a:lnTo>
                  <a:pt x="37" y="16"/>
                </a:lnTo>
                <a:lnTo>
                  <a:pt x="37" y="11"/>
                </a:lnTo>
                <a:lnTo>
                  <a:pt x="37" y="5"/>
                </a:lnTo>
                <a:lnTo>
                  <a:pt x="37" y="0"/>
                </a:lnTo>
                <a:lnTo>
                  <a:pt x="42" y="0"/>
                </a:lnTo>
                <a:lnTo>
                  <a:pt x="47" y="0"/>
                </a:lnTo>
                <a:lnTo>
                  <a:pt x="53" y="0"/>
                </a:lnTo>
                <a:lnTo>
                  <a:pt x="53" y="5"/>
                </a:lnTo>
                <a:lnTo>
                  <a:pt x="58" y="5"/>
                </a:lnTo>
                <a:lnTo>
                  <a:pt x="69" y="5"/>
                </a:lnTo>
                <a:lnTo>
                  <a:pt x="74" y="5"/>
                </a:lnTo>
                <a:lnTo>
                  <a:pt x="79" y="5"/>
                </a:lnTo>
                <a:lnTo>
                  <a:pt x="90" y="5"/>
                </a:lnTo>
                <a:lnTo>
                  <a:pt x="95" y="5"/>
                </a:lnTo>
                <a:lnTo>
                  <a:pt x="106" y="5"/>
                </a:lnTo>
                <a:lnTo>
                  <a:pt x="111" y="5"/>
                </a:lnTo>
                <a:lnTo>
                  <a:pt x="116" y="5"/>
                </a:lnTo>
                <a:lnTo>
                  <a:pt x="127" y="5"/>
                </a:lnTo>
                <a:lnTo>
                  <a:pt x="132" y="5"/>
                </a:lnTo>
                <a:lnTo>
                  <a:pt x="137" y="5"/>
                </a:lnTo>
                <a:lnTo>
                  <a:pt x="143" y="5"/>
                </a:lnTo>
                <a:lnTo>
                  <a:pt x="153" y="5"/>
                </a:lnTo>
                <a:lnTo>
                  <a:pt x="153" y="11"/>
                </a:lnTo>
                <a:lnTo>
                  <a:pt x="153" y="16"/>
                </a:lnTo>
                <a:lnTo>
                  <a:pt x="153" y="21"/>
                </a:lnTo>
                <a:lnTo>
                  <a:pt x="153" y="27"/>
                </a:lnTo>
                <a:lnTo>
                  <a:pt x="158" y="27"/>
                </a:lnTo>
                <a:lnTo>
                  <a:pt x="164" y="27"/>
                </a:lnTo>
                <a:lnTo>
                  <a:pt x="169" y="27"/>
                </a:lnTo>
                <a:lnTo>
                  <a:pt x="169" y="32"/>
                </a:lnTo>
                <a:lnTo>
                  <a:pt x="169" y="37"/>
                </a:lnTo>
                <a:lnTo>
                  <a:pt x="169" y="42"/>
                </a:lnTo>
                <a:lnTo>
                  <a:pt x="169" y="48"/>
                </a:lnTo>
                <a:lnTo>
                  <a:pt x="169" y="53"/>
                </a:lnTo>
                <a:lnTo>
                  <a:pt x="169" y="58"/>
                </a:lnTo>
                <a:lnTo>
                  <a:pt x="169" y="64"/>
                </a:lnTo>
                <a:lnTo>
                  <a:pt x="169" y="69"/>
                </a:lnTo>
                <a:lnTo>
                  <a:pt x="169" y="74"/>
                </a:lnTo>
                <a:lnTo>
                  <a:pt x="169" y="85"/>
                </a:lnTo>
                <a:lnTo>
                  <a:pt x="169" y="90"/>
                </a:lnTo>
                <a:lnTo>
                  <a:pt x="169" y="95"/>
                </a:lnTo>
                <a:lnTo>
                  <a:pt x="169" y="101"/>
                </a:lnTo>
                <a:lnTo>
                  <a:pt x="169" y="111"/>
                </a:lnTo>
                <a:lnTo>
                  <a:pt x="169" y="117"/>
                </a:lnTo>
                <a:lnTo>
                  <a:pt x="169" y="122"/>
                </a:lnTo>
                <a:lnTo>
                  <a:pt x="169" y="127"/>
                </a:lnTo>
                <a:lnTo>
                  <a:pt x="169" y="138"/>
                </a:lnTo>
                <a:lnTo>
                  <a:pt x="169" y="148"/>
                </a:lnTo>
                <a:lnTo>
                  <a:pt x="169" y="159"/>
                </a:lnTo>
                <a:lnTo>
                  <a:pt x="169" y="164"/>
                </a:lnTo>
                <a:lnTo>
                  <a:pt x="169" y="170"/>
                </a:lnTo>
                <a:lnTo>
                  <a:pt x="169" y="175"/>
                </a:lnTo>
                <a:lnTo>
                  <a:pt x="169" y="180"/>
                </a:lnTo>
                <a:lnTo>
                  <a:pt x="174" y="186"/>
                </a:lnTo>
                <a:lnTo>
                  <a:pt x="174" y="191"/>
                </a:lnTo>
                <a:lnTo>
                  <a:pt x="174" y="196"/>
                </a:lnTo>
                <a:lnTo>
                  <a:pt x="174" y="201"/>
                </a:lnTo>
                <a:lnTo>
                  <a:pt x="174" y="207"/>
                </a:lnTo>
                <a:lnTo>
                  <a:pt x="174" y="212"/>
                </a:lnTo>
                <a:lnTo>
                  <a:pt x="174" y="217"/>
                </a:lnTo>
                <a:lnTo>
                  <a:pt x="174" y="223"/>
                </a:lnTo>
                <a:lnTo>
                  <a:pt x="174" y="239"/>
                </a:lnTo>
                <a:lnTo>
                  <a:pt x="174" y="249"/>
                </a:lnTo>
                <a:lnTo>
                  <a:pt x="174" y="254"/>
                </a:lnTo>
                <a:lnTo>
                  <a:pt x="174" y="260"/>
                </a:lnTo>
                <a:lnTo>
                  <a:pt x="174" y="265"/>
                </a:lnTo>
                <a:lnTo>
                  <a:pt x="174" y="270"/>
                </a:lnTo>
                <a:lnTo>
                  <a:pt x="174" y="276"/>
                </a:lnTo>
                <a:lnTo>
                  <a:pt x="174" y="281"/>
                </a:lnTo>
                <a:lnTo>
                  <a:pt x="174" y="297"/>
                </a:lnTo>
                <a:lnTo>
                  <a:pt x="174" y="302"/>
                </a:lnTo>
                <a:lnTo>
                  <a:pt x="174" y="313"/>
                </a:lnTo>
                <a:lnTo>
                  <a:pt x="174" y="318"/>
                </a:lnTo>
                <a:lnTo>
                  <a:pt x="174" y="323"/>
                </a:lnTo>
                <a:lnTo>
                  <a:pt x="174" y="329"/>
                </a:lnTo>
                <a:lnTo>
                  <a:pt x="174" y="334"/>
                </a:lnTo>
                <a:lnTo>
                  <a:pt x="164" y="334"/>
                </a:lnTo>
                <a:lnTo>
                  <a:pt x="158" y="334"/>
                </a:lnTo>
                <a:lnTo>
                  <a:pt x="148" y="334"/>
                </a:lnTo>
                <a:lnTo>
                  <a:pt x="143" y="334"/>
                </a:lnTo>
                <a:lnTo>
                  <a:pt x="137" y="334"/>
                </a:lnTo>
                <a:lnTo>
                  <a:pt x="132" y="334"/>
                </a:lnTo>
                <a:lnTo>
                  <a:pt x="127" y="334"/>
                </a:lnTo>
                <a:lnTo>
                  <a:pt x="121" y="334"/>
                </a:lnTo>
                <a:lnTo>
                  <a:pt x="116" y="334"/>
                </a:lnTo>
                <a:lnTo>
                  <a:pt x="111" y="334"/>
                </a:lnTo>
                <a:lnTo>
                  <a:pt x="106" y="334"/>
                </a:lnTo>
                <a:lnTo>
                  <a:pt x="100" y="334"/>
                </a:lnTo>
                <a:lnTo>
                  <a:pt x="95" y="334"/>
                </a:lnTo>
                <a:lnTo>
                  <a:pt x="84" y="334"/>
                </a:lnTo>
                <a:lnTo>
                  <a:pt x="79" y="334"/>
                </a:lnTo>
                <a:lnTo>
                  <a:pt x="79" y="329"/>
                </a:lnTo>
                <a:lnTo>
                  <a:pt x="74" y="329"/>
                </a:lnTo>
                <a:lnTo>
                  <a:pt x="69" y="329"/>
                </a:lnTo>
                <a:lnTo>
                  <a:pt x="63" y="329"/>
                </a:lnTo>
                <a:lnTo>
                  <a:pt x="58" y="329"/>
                </a:lnTo>
                <a:lnTo>
                  <a:pt x="53" y="329"/>
                </a:lnTo>
                <a:lnTo>
                  <a:pt x="42" y="329"/>
                </a:lnTo>
                <a:lnTo>
                  <a:pt x="37" y="329"/>
                </a:lnTo>
                <a:lnTo>
                  <a:pt x="32" y="329"/>
                </a:lnTo>
                <a:lnTo>
                  <a:pt x="26" y="329"/>
                </a:lnTo>
                <a:lnTo>
                  <a:pt x="21" y="329"/>
                </a:lnTo>
                <a:lnTo>
                  <a:pt x="16" y="329"/>
                </a:lnTo>
                <a:lnTo>
                  <a:pt x="10" y="329"/>
                </a:lnTo>
                <a:lnTo>
                  <a:pt x="5" y="329"/>
                </a:lnTo>
                <a:lnTo>
                  <a:pt x="0" y="329"/>
                </a:lnTo>
                <a:lnTo>
                  <a:pt x="0" y="323"/>
                </a:lnTo>
                <a:lnTo>
                  <a:pt x="5" y="318"/>
                </a:lnTo>
                <a:lnTo>
                  <a:pt x="5" y="313"/>
                </a:lnTo>
                <a:lnTo>
                  <a:pt x="5" y="307"/>
                </a:lnTo>
                <a:lnTo>
                  <a:pt x="5" y="302"/>
                </a:lnTo>
                <a:lnTo>
                  <a:pt x="5" y="297"/>
                </a:lnTo>
                <a:lnTo>
                  <a:pt x="5" y="292"/>
                </a:lnTo>
                <a:lnTo>
                  <a:pt x="5" y="286"/>
                </a:lnTo>
                <a:lnTo>
                  <a:pt x="5" y="281"/>
                </a:lnTo>
                <a:lnTo>
                  <a:pt x="5" y="276"/>
                </a:lnTo>
                <a:lnTo>
                  <a:pt x="5" y="270"/>
                </a:lnTo>
                <a:lnTo>
                  <a:pt x="5" y="265"/>
                </a:lnTo>
                <a:lnTo>
                  <a:pt x="10" y="265"/>
                </a:lnTo>
                <a:lnTo>
                  <a:pt x="10" y="260"/>
                </a:lnTo>
                <a:lnTo>
                  <a:pt x="10" y="254"/>
                </a:lnTo>
                <a:lnTo>
                  <a:pt x="10" y="249"/>
                </a:lnTo>
                <a:lnTo>
                  <a:pt x="10" y="244"/>
                </a:lnTo>
                <a:lnTo>
                  <a:pt x="10" y="239"/>
                </a:lnTo>
                <a:lnTo>
                  <a:pt x="10" y="233"/>
                </a:lnTo>
                <a:lnTo>
                  <a:pt x="10" y="228"/>
                </a:lnTo>
                <a:lnTo>
                  <a:pt x="10" y="223"/>
                </a:lnTo>
                <a:lnTo>
                  <a:pt x="10" y="217"/>
                </a:lnTo>
                <a:lnTo>
                  <a:pt x="16" y="212"/>
                </a:lnTo>
                <a:lnTo>
                  <a:pt x="16" y="207"/>
                </a:lnTo>
                <a:lnTo>
                  <a:pt x="16" y="201"/>
                </a:lnTo>
                <a:lnTo>
                  <a:pt x="16" y="196"/>
                </a:lnTo>
                <a:lnTo>
                  <a:pt x="16" y="191"/>
                </a:lnTo>
                <a:lnTo>
                  <a:pt x="16" y="186"/>
                </a:lnTo>
                <a:lnTo>
                  <a:pt x="16" y="180"/>
                </a:lnTo>
                <a:lnTo>
                  <a:pt x="16" y="175"/>
                </a:lnTo>
                <a:lnTo>
                  <a:pt x="16" y="170"/>
                </a:lnTo>
                <a:lnTo>
                  <a:pt x="16" y="164"/>
                </a:lnTo>
                <a:lnTo>
                  <a:pt x="21" y="164"/>
                </a:lnTo>
                <a:lnTo>
                  <a:pt x="21" y="159"/>
                </a:lnTo>
              </a:path>
            </a:pathLst>
          </a:custGeom>
          <a:solidFill>
            <a:schemeClr val="bg1"/>
          </a:solid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75">
            <a:extLst>
              <a:ext uri="{FF2B5EF4-FFF2-40B4-BE49-F238E27FC236}">
                <a16:creationId xmlns:a16="http://schemas.microsoft.com/office/drawing/2014/main" id="{39504000-343A-4780-90C8-7B25F42C43DB}"/>
              </a:ext>
            </a:extLst>
          </p:cNvPr>
          <p:cNvSpPr>
            <a:spLocks/>
          </p:cNvSpPr>
          <p:nvPr/>
        </p:nvSpPr>
        <p:spPr bwMode="auto">
          <a:xfrm>
            <a:off x="7410653" y="2720290"/>
            <a:ext cx="444500" cy="395288"/>
          </a:xfrm>
          <a:custGeom>
            <a:avLst/>
            <a:gdLst>
              <a:gd name="T0" fmla="*/ 0 w 280"/>
              <a:gd name="T1" fmla="*/ 85 h 249"/>
              <a:gd name="T2" fmla="*/ 0 w 280"/>
              <a:gd name="T3" fmla="*/ 69 h 249"/>
              <a:gd name="T4" fmla="*/ 0 w 280"/>
              <a:gd name="T5" fmla="*/ 37 h 249"/>
              <a:gd name="T6" fmla="*/ 0 w 280"/>
              <a:gd name="T7" fmla="*/ 21 h 249"/>
              <a:gd name="T8" fmla="*/ 0 w 280"/>
              <a:gd name="T9" fmla="*/ 0 h 249"/>
              <a:gd name="T10" fmla="*/ 16 w 280"/>
              <a:gd name="T11" fmla="*/ 0 h 249"/>
              <a:gd name="T12" fmla="*/ 32 w 280"/>
              <a:gd name="T13" fmla="*/ 0 h 249"/>
              <a:gd name="T14" fmla="*/ 48 w 280"/>
              <a:gd name="T15" fmla="*/ 0 h 249"/>
              <a:gd name="T16" fmla="*/ 63 w 280"/>
              <a:gd name="T17" fmla="*/ 0 h 249"/>
              <a:gd name="T18" fmla="*/ 79 w 280"/>
              <a:gd name="T19" fmla="*/ 0 h 249"/>
              <a:gd name="T20" fmla="*/ 100 w 280"/>
              <a:gd name="T21" fmla="*/ 0 h 249"/>
              <a:gd name="T22" fmla="*/ 116 w 280"/>
              <a:gd name="T23" fmla="*/ 0 h 249"/>
              <a:gd name="T24" fmla="*/ 132 w 280"/>
              <a:gd name="T25" fmla="*/ 0 h 249"/>
              <a:gd name="T26" fmla="*/ 148 w 280"/>
              <a:gd name="T27" fmla="*/ 0 h 249"/>
              <a:gd name="T28" fmla="*/ 169 w 280"/>
              <a:gd name="T29" fmla="*/ 0 h 249"/>
              <a:gd name="T30" fmla="*/ 169 w 280"/>
              <a:gd name="T31" fmla="*/ 21 h 249"/>
              <a:gd name="T32" fmla="*/ 180 w 280"/>
              <a:gd name="T33" fmla="*/ 27 h 249"/>
              <a:gd name="T34" fmla="*/ 190 w 280"/>
              <a:gd name="T35" fmla="*/ 32 h 249"/>
              <a:gd name="T36" fmla="*/ 206 w 280"/>
              <a:gd name="T37" fmla="*/ 32 h 249"/>
              <a:gd name="T38" fmla="*/ 222 w 280"/>
              <a:gd name="T39" fmla="*/ 37 h 249"/>
              <a:gd name="T40" fmla="*/ 222 w 280"/>
              <a:gd name="T41" fmla="*/ 64 h 249"/>
              <a:gd name="T42" fmla="*/ 222 w 280"/>
              <a:gd name="T43" fmla="*/ 85 h 249"/>
              <a:gd name="T44" fmla="*/ 222 w 280"/>
              <a:gd name="T45" fmla="*/ 101 h 249"/>
              <a:gd name="T46" fmla="*/ 222 w 280"/>
              <a:gd name="T47" fmla="*/ 122 h 249"/>
              <a:gd name="T48" fmla="*/ 222 w 280"/>
              <a:gd name="T49" fmla="*/ 138 h 249"/>
              <a:gd name="T50" fmla="*/ 233 w 280"/>
              <a:gd name="T51" fmla="*/ 143 h 249"/>
              <a:gd name="T52" fmla="*/ 264 w 280"/>
              <a:gd name="T53" fmla="*/ 143 h 249"/>
              <a:gd name="T54" fmla="*/ 280 w 280"/>
              <a:gd name="T55" fmla="*/ 143 h 249"/>
              <a:gd name="T56" fmla="*/ 280 w 280"/>
              <a:gd name="T57" fmla="*/ 159 h 249"/>
              <a:gd name="T58" fmla="*/ 280 w 280"/>
              <a:gd name="T59" fmla="*/ 180 h 249"/>
              <a:gd name="T60" fmla="*/ 270 w 280"/>
              <a:gd name="T61" fmla="*/ 196 h 249"/>
              <a:gd name="T62" fmla="*/ 254 w 280"/>
              <a:gd name="T63" fmla="*/ 196 h 249"/>
              <a:gd name="T64" fmla="*/ 238 w 280"/>
              <a:gd name="T65" fmla="*/ 196 h 249"/>
              <a:gd name="T66" fmla="*/ 222 w 280"/>
              <a:gd name="T67" fmla="*/ 196 h 249"/>
              <a:gd name="T68" fmla="*/ 206 w 280"/>
              <a:gd name="T69" fmla="*/ 196 h 249"/>
              <a:gd name="T70" fmla="*/ 190 w 280"/>
              <a:gd name="T71" fmla="*/ 191 h 249"/>
              <a:gd name="T72" fmla="*/ 174 w 280"/>
              <a:gd name="T73" fmla="*/ 191 h 249"/>
              <a:gd name="T74" fmla="*/ 169 w 280"/>
              <a:gd name="T75" fmla="*/ 202 h 249"/>
              <a:gd name="T76" fmla="*/ 164 w 280"/>
              <a:gd name="T77" fmla="*/ 212 h 249"/>
              <a:gd name="T78" fmla="*/ 153 w 280"/>
              <a:gd name="T79" fmla="*/ 223 h 249"/>
              <a:gd name="T80" fmla="*/ 153 w 280"/>
              <a:gd name="T81" fmla="*/ 239 h 249"/>
              <a:gd name="T82" fmla="*/ 148 w 280"/>
              <a:gd name="T83" fmla="*/ 249 h 249"/>
              <a:gd name="T84" fmla="*/ 132 w 280"/>
              <a:gd name="T85" fmla="*/ 249 h 249"/>
              <a:gd name="T86" fmla="*/ 116 w 280"/>
              <a:gd name="T87" fmla="*/ 249 h 249"/>
              <a:gd name="T88" fmla="*/ 100 w 280"/>
              <a:gd name="T89" fmla="*/ 249 h 249"/>
              <a:gd name="T90" fmla="*/ 90 w 280"/>
              <a:gd name="T91" fmla="*/ 244 h 249"/>
              <a:gd name="T92" fmla="*/ 74 w 280"/>
              <a:gd name="T93" fmla="*/ 244 h 249"/>
              <a:gd name="T94" fmla="*/ 53 w 280"/>
              <a:gd name="T95" fmla="*/ 244 h 249"/>
              <a:gd name="T96" fmla="*/ 37 w 280"/>
              <a:gd name="T97" fmla="*/ 244 h 249"/>
              <a:gd name="T98" fmla="*/ 21 w 280"/>
              <a:gd name="T99" fmla="*/ 244 h 249"/>
              <a:gd name="T100" fmla="*/ 5 w 280"/>
              <a:gd name="T101" fmla="*/ 244 h 249"/>
              <a:gd name="T102" fmla="*/ 5 w 280"/>
              <a:gd name="T103" fmla="*/ 228 h 249"/>
              <a:gd name="T104" fmla="*/ 5 w 280"/>
              <a:gd name="T105" fmla="*/ 207 h 249"/>
              <a:gd name="T106" fmla="*/ 5 w 280"/>
              <a:gd name="T107" fmla="*/ 180 h 249"/>
              <a:gd name="T108" fmla="*/ 5 w 280"/>
              <a:gd name="T109" fmla="*/ 164 h 249"/>
              <a:gd name="T110" fmla="*/ 5 w 280"/>
              <a:gd name="T111" fmla="*/ 133 h 249"/>
              <a:gd name="T112" fmla="*/ 5 w 280"/>
              <a:gd name="T113" fmla="*/ 117 h 249"/>
              <a:gd name="T114" fmla="*/ 5 w 280"/>
              <a:gd name="T115" fmla="*/ 10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0" h="249">
                <a:moveTo>
                  <a:pt x="5" y="96"/>
                </a:moveTo>
                <a:lnTo>
                  <a:pt x="0" y="90"/>
                </a:lnTo>
                <a:lnTo>
                  <a:pt x="0" y="85"/>
                </a:lnTo>
                <a:lnTo>
                  <a:pt x="0" y="80"/>
                </a:lnTo>
                <a:lnTo>
                  <a:pt x="0" y="74"/>
                </a:lnTo>
                <a:lnTo>
                  <a:pt x="0" y="69"/>
                </a:lnTo>
                <a:lnTo>
                  <a:pt x="0" y="58"/>
                </a:lnTo>
                <a:lnTo>
                  <a:pt x="0" y="48"/>
                </a:lnTo>
                <a:lnTo>
                  <a:pt x="0" y="37"/>
                </a:lnTo>
                <a:lnTo>
                  <a:pt x="0" y="32"/>
                </a:lnTo>
                <a:lnTo>
                  <a:pt x="0" y="27"/>
                </a:lnTo>
                <a:lnTo>
                  <a:pt x="0" y="21"/>
                </a:lnTo>
                <a:lnTo>
                  <a:pt x="0" y="11"/>
                </a:lnTo>
                <a:lnTo>
                  <a:pt x="0" y="5"/>
                </a:lnTo>
                <a:lnTo>
                  <a:pt x="0" y="0"/>
                </a:lnTo>
                <a:lnTo>
                  <a:pt x="5" y="0"/>
                </a:lnTo>
                <a:lnTo>
                  <a:pt x="11" y="0"/>
                </a:lnTo>
                <a:lnTo>
                  <a:pt x="16" y="0"/>
                </a:lnTo>
                <a:lnTo>
                  <a:pt x="21" y="0"/>
                </a:lnTo>
                <a:lnTo>
                  <a:pt x="26" y="0"/>
                </a:lnTo>
                <a:lnTo>
                  <a:pt x="32" y="0"/>
                </a:lnTo>
                <a:lnTo>
                  <a:pt x="37" y="0"/>
                </a:lnTo>
                <a:lnTo>
                  <a:pt x="42" y="0"/>
                </a:lnTo>
                <a:lnTo>
                  <a:pt x="48" y="0"/>
                </a:lnTo>
                <a:lnTo>
                  <a:pt x="53" y="0"/>
                </a:lnTo>
                <a:lnTo>
                  <a:pt x="58" y="0"/>
                </a:lnTo>
                <a:lnTo>
                  <a:pt x="63" y="0"/>
                </a:lnTo>
                <a:lnTo>
                  <a:pt x="69" y="0"/>
                </a:lnTo>
                <a:lnTo>
                  <a:pt x="74" y="0"/>
                </a:lnTo>
                <a:lnTo>
                  <a:pt x="79" y="0"/>
                </a:lnTo>
                <a:lnTo>
                  <a:pt x="85" y="0"/>
                </a:lnTo>
                <a:lnTo>
                  <a:pt x="95" y="0"/>
                </a:lnTo>
                <a:lnTo>
                  <a:pt x="100" y="0"/>
                </a:lnTo>
                <a:lnTo>
                  <a:pt x="106" y="0"/>
                </a:lnTo>
                <a:lnTo>
                  <a:pt x="111" y="0"/>
                </a:lnTo>
                <a:lnTo>
                  <a:pt x="116" y="0"/>
                </a:lnTo>
                <a:lnTo>
                  <a:pt x="122" y="0"/>
                </a:lnTo>
                <a:lnTo>
                  <a:pt x="127" y="0"/>
                </a:lnTo>
                <a:lnTo>
                  <a:pt x="132" y="0"/>
                </a:lnTo>
                <a:lnTo>
                  <a:pt x="137" y="0"/>
                </a:lnTo>
                <a:lnTo>
                  <a:pt x="143" y="0"/>
                </a:lnTo>
                <a:lnTo>
                  <a:pt x="148" y="0"/>
                </a:lnTo>
                <a:lnTo>
                  <a:pt x="153" y="0"/>
                </a:lnTo>
                <a:lnTo>
                  <a:pt x="159" y="0"/>
                </a:lnTo>
                <a:lnTo>
                  <a:pt x="169" y="0"/>
                </a:lnTo>
                <a:lnTo>
                  <a:pt x="169" y="5"/>
                </a:lnTo>
                <a:lnTo>
                  <a:pt x="169" y="11"/>
                </a:lnTo>
                <a:lnTo>
                  <a:pt x="169" y="21"/>
                </a:lnTo>
                <a:lnTo>
                  <a:pt x="169" y="27"/>
                </a:lnTo>
                <a:lnTo>
                  <a:pt x="174" y="27"/>
                </a:lnTo>
                <a:lnTo>
                  <a:pt x="180" y="27"/>
                </a:lnTo>
                <a:lnTo>
                  <a:pt x="185" y="27"/>
                </a:lnTo>
                <a:lnTo>
                  <a:pt x="185" y="32"/>
                </a:lnTo>
                <a:lnTo>
                  <a:pt x="190" y="32"/>
                </a:lnTo>
                <a:lnTo>
                  <a:pt x="196" y="32"/>
                </a:lnTo>
                <a:lnTo>
                  <a:pt x="201" y="32"/>
                </a:lnTo>
                <a:lnTo>
                  <a:pt x="206" y="32"/>
                </a:lnTo>
                <a:lnTo>
                  <a:pt x="217" y="32"/>
                </a:lnTo>
                <a:lnTo>
                  <a:pt x="222" y="32"/>
                </a:lnTo>
                <a:lnTo>
                  <a:pt x="222" y="37"/>
                </a:lnTo>
                <a:lnTo>
                  <a:pt x="222" y="53"/>
                </a:lnTo>
                <a:lnTo>
                  <a:pt x="222" y="58"/>
                </a:lnTo>
                <a:lnTo>
                  <a:pt x="222" y="64"/>
                </a:lnTo>
                <a:lnTo>
                  <a:pt x="222" y="69"/>
                </a:lnTo>
                <a:lnTo>
                  <a:pt x="222" y="80"/>
                </a:lnTo>
                <a:lnTo>
                  <a:pt x="222" y="85"/>
                </a:lnTo>
                <a:lnTo>
                  <a:pt x="222" y="90"/>
                </a:lnTo>
                <a:lnTo>
                  <a:pt x="222" y="96"/>
                </a:lnTo>
                <a:lnTo>
                  <a:pt x="222" y="101"/>
                </a:lnTo>
                <a:lnTo>
                  <a:pt x="222" y="106"/>
                </a:lnTo>
                <a:lnTo>
                  <a:pt x="222" y="117"/>
                </a:lnTo>
                <a:lnTo>
                  <a:pt x="222" y="122"/>
                </a:lnTo>
                <a:lnTo>
                  <a:pt x="222" y="127"/>
                </a:lnTo>
                <a:lnTo>
                  <a:pt x="222" y="133"/>
                </a:lnTo>
                <a:lnTo>
                  <a:pt x="222" y="138"/>
                </a:lnTo>
                <a:lnTo>
                  <a:pt x="227" y="138"/>
                </a:lnTo>
                <a:lnTo>
                  <a:pt x="227" y="143"/>
                </a:lnTo>
                <a:lnTo>
                  <a:pt x="233" y="143"/>
                </a:lnTo>
                <a:lnTo>
                  <a:pt x="238" y="143"/>
                </a:lnTo>
                <a:lnTo>
                  <a:pt x="243" y="143"/>
                </a:lnTo>
                <a:lnTo>
                  <a:pt x="264" y="143"/>
                </a:lnTo>
                <a:lnTo>
                  <a:pt x="270" y="143"/>
                </a:lnTo>
                <a:lnTo>
                  <a:pt x="275" y="143"/>
                </a:lnTo>
                <a:lnTo>
                  <a:pt x="280" y="143"/>
                </a:lnTo>
                <a:lnTo>
                  <a:pt x="280" y="149"/>
                </a:lnTo>
                <a:lnTo>
                  <a:pt x="280" y="154"/>
                </a:lnTo>
                <a:lnTo>
                  <a:pt x="280" y="159"/>
                </a:lnTo>
                <a:lnTo>
                  <a:pt x="280" y="164"/>
                </a:lnTo>
                <a:lnTo>
                  <a:pt x="280" y="175"/>
                </a:lnTo>
                <a:lnTo>
                  <a:pt x="280" y="180"/>
                </a:lnTo>
                <a:lnTo>
                  <a:pt x="280" y="196"/>
                </a:lnTo>
                <a:lnTo>
                  <a:pt x="275" y="196"/>
                </a:lnTo>
                <a:lnTo>
                  <a:pt x="270" y="196"/>
                </a:lnTo>
                <a:lnTo>
                  <a:pt x="264" y="196"/>
                </a:lnTo>
                <a:lnTo>
                  <a:pt x="259" y="196"/>
                </a:lnTo>
                <a:lnTo>
                  <a:pt x="254" y="196"/>
                </a:lnTo>
                <a:lnTo>
                  <a:pt x="249" y="196"/>
                </a:lnTo>
                <a:lnTo>
                  <a:pt x="243" y="196"/>
                </a:lnTo>
                <a:lnTo>
                  <a:pt x="238" y="196"/>
                </a:lnTo>
                <a:lnTo>
                  <a:pt x="233" y="196"/>
                </a:lnTo>
                <a:lnTo>
                  <a:pt x="227" y="196"/>
                </a:lnTo>
                <a:lnTo>
                  <a:pt x="222" y="196"/>
                </a:lnTo>
                <a:lnTo>
                  <a:pt x="217" y="196"/>
                </a:lnTo>
                <a:lnTo>
                  <a:pt x="212" y="196"/>
                </a:lnTo>
                <a:lnTo>
                  <a:pt x="206" y="196"/>
                </a:lnTo>
                <a:lnTo>
                  <a:pt x="201" y="191"/>
                </a:lnTo>
                <a:lnTo>
                  <a:pt x="196" y="191"/>
                </a:lnTo>
                <a:lnTo>
                  <a:pt x="190" y="191"/>
                </a:lnTo>
                <a:lnTo>
                  <a:pt x="185" y="191"/>
                </a:lnTo>
                <a:lnTo>
                  <a:pt x="180" y="191"/>
                </a:lnTo>
                <a:lnTo>
                  <a:pt x="174" y="191"/>
                </a:lnTo>
                <a:lnTo>
                  <a:pt x="169" y="191"/>
                </a:lnTo>
                <a:lnTo>
                  <a:pt x="169" y="196"/>
                </a:lnTo>
                <a:lnTo>
                  <a:pt x="169" y="202"/>
                </a:lnTo>
                <a:lnTo>
                  <a:pt x="169" y="207"/>
                </a:lnTo>
                <a:lnTo>
                  <a:pt x="169" y="212"/>
                </a:lnTo>
                <a:lnTo>
                  <a:pt x="164" y="212"/>
                </a:lnTo>
                <a:lnTo>
                  <a:pt x="159" y="212"/>
                </a:lnTo>
                <a:lnTo>
                  <a:pt x="153" y="212"/>
                </a:lnTo>
                <a:lnTo>
                  <a:pt x="153" y="223"/>
                </a:lnTo>
                <a:lnTo>
                  <a:pt x="153" y="228"/>
                </a:lnTo>
                <a:lnTo>
                  <a:pt x="153" y="233"/>
                </a:lnTo>
                <a:lnTo>
                  <a:pt x="153" y="239"/>
                </a:lnTo>
                <a:lnTo>
                  <a:pt x="153" y="244"/>
                </a:lnTo>
                <a:lnTo>
                  <a:pt x="153" y="249"/>
                </a:lnTo>
                <a:lnTo>
                  <a:pt x="148" y="249"/>
                </a:lnTo>
                <a:lnTo>
                  <a:pt x="143" y="249"/>
                </a:lnTo>
                <a:lnTo>
                  <a:pt x="137" y="249"/>
                </a:lnTo>
                <a:lnTo>
                  <a:pt x="132" y="249"/>
                </a:lnTo>
                <a:lnTo>
                  <a:pt x="127" y="249"/>
                </a:lnTo>
                <a:lnTo>
                  <a:pt x="122" y="249"/>
                </a:lnTo>
                <a:lnTo>
                  <a:pt x="116" y="249"/>
                </a:lnTo>
                <a:lnTo>
                  <a:pt x="111" y="249"/>
                </a:lnTo>
                <a:lnTo>
                  <a:pt x="106" y="249"/>
                </a:lnTo>
                <a:lnTo>
                  <a:pt x="100" y="249"/>
                </a:lnTo>
                <a:lnTo>
                  <a:pt x="95" y="249"/>
                </a:lnTo>
                <a:lnTo>
                  <a:pt x="95" y="244"/>
                </a:lnTo>
                <a:lnTo>
                  <a:pt x="90" y="244"/>
                </a:lnTo>
                <a:lnTo>
                  <a:pt x="85" y="244"/>
                </a:lnTo>
                <a:lnTo>
                  <a:pt x="79" y="244"/>
                </a:lnTo>
                <a:lnTo>
                  <a:pt x="74" y="244"/>
                </a:lnTo>
                <a:lnTo>
                  <a:pt x="69" y="244"/>
                </a:lnTo>
                <a:lnTo>
                  <a:pt x="58" y="244"/>
                </a:lnTo>
                <a:lnTo>
                  <a:pt x="53" y="244"/>
                </a:lnTo>
                <a:lnTo>
                  <a:pt x="48" y="244"/>
                </a:lnTo>
                <a:lnTo>
                  <a:pt x="42" y="244"/>
                </a:lnTo>
                <a:lnTo>
                  <a:pt x="37" y="244"/>
                </a:lnTo>
                <a:lnTo>
                  <a:pt x="32" y="244"/>
                </a:lnTo>
                <a:lnTo>
                  <a:pt x="26" y="244"/>
                </a:lnTo>
                <a:lnTo>
                  <a:pt x="21" y="244"/>
                </a:lnTo>
                <a:lnTo>
                  <a:pt x="16" y="244"/>
                </a:lnTo>
                <a:lnTo>
                  <a:pt x="11" y="244"/>
                </a:lnTo>
                <a:lnTo>
                  <a:pt x="5" y="244"/>
                </a:lnTo>
                <a:lnTo>
                  <a:pt x="5" y="239"/>
                </a:lnTo>
                <a:lnTo>
                  <a:pt x="5" y="233"/>
                </a:lnTo>
                <a:lnTo>
                  <a:pt x="5" y="228"/>
                </a:lnTo>
                <a:lnTo>
                  <a:pt x="5" y="223"/>
                </a:lnTo>
                <a:lnTo>
                  <a:pt x="5" y="212"/>
                </a:lnTo>
                <a:lnTo>
                  <a:pt x="5" y="207"/>
                </a:lnTo>
                <a:lnTo>
                  <a:pt x="5" y="191"/>
                </a:lnTo>
                <a:lnTo>
                  <a:pt x="5" y="186"/>
                </a:lnTo>
                <a:lnTo>
                  <a:pt x="5" y="180"/>
                </a:lnTo>
                <a:lnTo>
                  <a:pt x="5" y="175"/>
                </a:lnTo>
                <a:lnTo>
                  <a:pt x="5" y="170"/>
                </a:lnTo>
                <a:lnTo>
                  <a:pt x="5" y="164"/>
                </a:lnTo>
                <a:lnTo>
                  <a:pt x="5" y="159"/>
                </a:lnTo>
                <a:lnTo>
                  <a:pt x="5" y="149"/>
                </a:lnTo>
                <a:lnTo>
                  <a:pt x="5" y="133"/>
                </a:lnTo>
                <a:lnTo>
                  <a:pt x="5" y="127"/>
                </a:lnTo>
                <a:lnTo>
                  <a:pt x="5" y="122"/>
                </a:lnTo>
                <a:lnTo>
                  <a:pt x="5" y="117"/>
                </a:lnTo>
                <a:lnTo>
                  <a:pt x="5" y="111"/>
                </a:lnTo>
                <a:lnTo>
                  <a:pt x="5" y="106"/>
                </a:lnTo>
                <a:lnTo>
                  <a:pt x="5" y="101"/>
                </a:lnTo>
                <a:lnTo>
                  <a:pt x="5" y="96"/>
                </a:lnTo>
              </a:path>
            </a:pathLst>
          </a:custGeom>
          <a:solidFill>
            <a:schemeClr val="bg1"/>
          </a:solid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180">
            <a:extLst>
              <a:ext uri="{FF2B5EF4-FFF2-40B4-BE49-F238E27FC236}">
                <a16:creationId xmlns:a16="http://schemas.microsoft.com/office/drawing/2014/main" id="{DE61150C-E158-4B66-AD08-BD4D4EFE1686}"/>
              </a:ext>
            </a:extLst>
          </p:cNvPr>
          <p:cNvSpPr>
            <a:spLocks/>
          </p:cNvSpPr>
          <p:nvPr/>
        </p:nvSpPr>
        <p:spPr bwMode="auto">
          <a:xfrm>
            <a:off x="7678941" y="2636153"/>
            <a:ext cx="561975" cy="488950"/>
          </a:xfrm>
          <a:custGeom>
            <a:avLst/>
            <a:gdLst>
              <a:gd name="T0" fmla="*/ 21 w 354"/>
              <a:gd name="T1" fmla="*/ 85 h 308"/>
              <a:gd name="T2" fmla="*/ 5 w 354"/>
              <a:gd name="T3" fmla="*/ 80 h 308"/>
              <a:gd name="T4" fmla="*/ 0 w 354"/>
              <a:gd name="T5" fmla="*/ 58 h 308"/>
              <a:gd name="T6" fmla="*/ 0 w 354"/>
              <a:gd name="T7" fmla="*/ 37 h 308"/>
              <a:gd name="T8" fmla="*/ 0 w 354"/>
              <a:gd name="T9" fmla="*/ 16 h 308"/>
              <a:gd name="T10" fmla="*/ 11 w 354"/>
              <a:gd name="T11" fmla="*/ 0 h 308"/>
              <a:gd name="T12" fmla="*/ 32 w 354"/>
              <a:gd name="T13" fmla="*/ 0 h 308"/>
              <a:gd name="T14" fmla="*/ 58 w 354"/>
              <a:gd name="T15" fmla="*/ 0 h 308"/>
              <a:gd name="T16" fmla="*/ 85 w 354"/>
              <a:gd name="T17" fmla="*/ 5 h 308"/>
              <a:gd name="T18" fmla="*/ 106 w 354"/>
              <a:gd name="T19" fmla="*/ 5 h 308"/>
              <a:gd name="T20" fmla="*/ 127 w 354"/>
              <a:gd name="T21" fmla="*/ 5 h 308"/>
              <a:gd name="T22" fmla="*/ 148 w 354"/>
              <a:gd name="T23" fmla="*/ 5 h 308"/>
              <a:gd name="T24" fmla="*/ 169 w 354"/>
              <a:gd name="T25" fmla="*/ 5 h 308"/>
              <a:gd name="T26" fmla="*/ 196 w 354"/>
              <a:gd name="T27" fmla="*/ 5 h 308"/>
              <a:gd name="T28" fmla="*/ 217 w 354"/>
              <a:gd name="T29" fmla="*/ 5 h 308"/>
              <a:gd name="T30" fmla="*/ 228 w 354"/>
              <a:gd name="T31" fmla="*/ 5 h 308"/>
              <a:gd name="T32" fmla="*/ 243 w 354"/>
              <a:gd name="T33" fmla="*/ 0 h 308"/>
              <a:gd name="T34" fmla="*/ 254 w 354"/>
              <a:gd name="T35" fmla="*/ 11 h 308"/>
              <a:gd name="T36" fmla="*/ 265 w 354"/>
              <a:gd name="T37" fmla="*/ 21 h 308"/>
              <a:gd name="T38" fmla="*/ 270 w 354"/>
              <a:gd name="T39" fmla="*/ 32 h 308"/>
              <a:gd name="T40" fmla="*/ 280 w 354"/>
              <a:gd name="T41" fmla="*/ 43 h 308"/>
              <a:gd name="T42" fmla="*/ 286 w 354"/>
              <a:gd name="T43" fmla="*/ 58 h 308"/>
              <a:gd name="T44" fmla="*/ 286 w 354"/>
              <a:gd name="T45" fmla="*/ 69 h 308"/>
              <a:gd name="T46" fmla="*/ 296 w 354"/>
              <a:gd name="T47" fmla="*/ 69 h 308"/>
              <a:gd name="T48" fmla="*/ 317 w 354"/>
              <a:gd name="T49" fmla="*/ 69 h 308"/>
              <a:gd name="T50" fmla="*/ 328 w 354"/>
              <a:gd name="T51" fmla="*/ 80 h 308"/>
              <a:gd name="T52" fmla="*/ 339 w 354"/>
              <a:gd name="T53" fmla="*/ 90 h 308"/>
              <a:gd name="T54" fmla="*/ 354 w 354"/>
              <a:gd name="T55" fmla="*/ 96 h 308"/>
              <a:gd name="T56" fmla="*/ 354 w 354"/>
              <a:gd name="T57" fmla="*/ 117 h 308"/>
              <a:gd name="T58" fmla="*/ 344 w 354"/>
              <a:gd name="T59" fmla="*/ 127 h 308"/>
              <a:gd name="T60" fmla="*/ 328 w 354"/>
              <a:gd name="T61" fmla="*/ 133 h 308"/>
              <a:gd name="T62" fmla="*/ 317 w 354"/>
              <a:gd name="T63" fmla="*/ 143 h 308"/>
              <a:gd name="T64" fmla="*/ 312 w 354"/>
              <a:gd name="T65" fmla="*/ 159 h 308"/>
              <a:gd name="T66" fmla="*/ 312 w 354"/>
              <a:gd name="T67" fmla="*/ 186 h 308"/>
              <a:gd name="T68" fmla="*/ 302 w 354"/>
              <a:gd name="T69" fmla="*/ 196 h 308"/>
              <a:gd name="T70" fmla="*/ 302 w 354"/>
              <a:gd name="T71" fmla="*/ 217 h 308"/>
              <a:gd name="T72" fmla="*/ 280 w 354"/>
              <a:gd name="T73" fmla="*/ 217 h 308"/>
              <a:gd name="T74" fmla="*/ 275 w 354"/>
              <a:gd name="T75" fmla="*/ 233 h 308"/>
              <a:gd name="T76" fmla="*/ 254 w 354"/>
              <a:gd name="T77" fmla="*/ 239 h 308"/>
              <a:gd name="T78" fmla="*/ 238 w 354"/>
              <a:gd name="T79" fmla="*/ 244 h 308"/>
              <a:gd name="T80" fmla="*/ 228 w 354"/>
              <a:gd name="T81" fmla="*/ 255 h 308"/>
              <a:gd name="T82" fmla="*/ 222 w 354"/>
              <a:gd name="T83" fmla="*/ 270 h 308"/>
              <a:gd name="T84" fmla="*/ 233 w 354"/>
              <a:gd name="T85" fmla="*/ 281 h 308"/>
              <a:gd name="T86" fmla="*/ 217 w 354"/>
              <a:gd name="T87" fmla="*/ 292 h 308"/>
              <a:gd name="T88" fmla="*/ 206 w 354"/>
              <a:gd name="T89" fmla="*/ 292 h 308"/>
              <a:gd name="T90" fmla="*/ 196 w 354"/>
              <a:gd name="T91" fmla="*/ 302 h 308"/>
              <a:gd name="T92" fmla="*/ 191 w 354"/>
              <a:gd name="T93" fmla="*/ 297 h 308"/>
              <a:gd name="T94" fmla="*/ 191 w 354"/>
              <a:gd name="T95" fmla="*/ 308 h 308"/>
              <a:gd name="T96" fmla="*/ 164 w 354"/>
              <a:gd name="T97" fmla="*/ 302 h 308"/>
              <a:gd name="T98" fmla="*/ 164 w 354"/>
              <a:gd name="T99" fmla="*/ 270 h 308"/>
              <a:gd name="T100" fmla="*/ 148 w 354"/>
              <a:gd name="T101" fmla="*/ 260 h 308"/>
              <a:gd name="T102" fmla="*/ 138 w 354"/>
              <a:gd name="T103" fmla="*/ 249 h 308"/>
              <a:gd name="T104" fmla="*/ 117 w 354"/>
              <a:gd name="T105" fmla="*/ 249 h 308"/>
              <a:gd name="T106" fmla="*/ 111 w 354"/>
              <a:gd name="T107" fmla="*/ 217 h 308"/>
              <a:gd name="T108" fmla="*/ 111 w 354"/>
              <a:gd name="T109" fmla="*/ 196 h 308"/>
              <a:gd name="T110" fmla="*/ 74 w 354"/>
              <a:gd name="T111" fmla="*/ 196 h 308"/>
              <a:gd name="T112" fmla="*/ 58 w 354"/>
              <a:gd name="T113" fmla="*/ 191 h 308"/>
              <a:gd name="T114" fmla="*/ 53 w 354"/>
              <a:gd name="T115" fmla="*/ 175 h 308"/>
              <a:gd name="T116" fmla="*/ 53 w 354"/>
              <a:gd name="T117" fmla="*/ 149 h 308"/>
              <a:gd name="T118" fmla="*/ 53 w 354"/>
              <a:gd name="T119" fmla="*/ 122 h 308"/>
              <a:gd name="T120" fmla="*/ 53 w 354"/>
              <a:gd name="T121" fmla="*/ 9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4" h="308">
                <a:moveTo>
                  <a:pt x="37" y="85"/>
                </a:moveTo>
                <a:lnTo>
                  <a:pt x="32" y="85"/>
                </a:lnTo>
                <a:lnTo>
                  <a:pt x="27" y="85"/>
                </a:lnTo>
                <a:lnTo>
                  <a:pt x="21" y="85"/>
                </a:lnTo>
                <a:lnTo>
                  <a:pt x="16" y="85"/>
                </a:lnTo>
                <a:lnTo>
                  <a:pt x="16" y="80"/>
                </a:lnTo>
                <a:lnTo>
                  <a:pt x="11" y="80"/>
                </a:lnTo>
                <a:lnTo>
                  <a:pt x="5" y="80"/>
                </a:lnTo>
                <a:lnTo>
                  <a:pt x="0" y="80"/>
                </a:lnTo>
                <a:lnTo>
                  <a:pt x="0" y="74"/>
                </a:lnTo>
                <a:lnTo>
                  <a:pt x="0" y="64"/>
                </a:lnTo>
                <a:lnTo>
                  <a:pt x="0" y="58"/>
                </a:lnTo>
                <a:lnTo>
                  <a:pt x="0" y="53"/>
                </a:lnTo>
                <a:lnTo>
                  <a:pt x="0" y="48"/>
                </a:lnTo>
                <a:lnTo>
                  <a:pt x="0" y="43"/>
                </a:lnTo>
                <a:lnTo>
                  <a:pt x="0" y="37"/>
                </a:lnTo>
                <a:lnTo>
                  <a:pt x="0" y="32"/>
                </a:lnTo>
                <a:lnTo>
                  <a:pt x="0" y="27"/>
                </a:lnTo>
                <a:lnTo>
                  <a:pt x="0" y="21"/>
                </a:lnTo>
                <a:lnTo>
                  <a:pt x="0" y="16"/>
                </a:lnTo>
                <a:lnTo>
                  <a:pt x="0" y="11"/>
                </a:lnTo>
                <a:lnTo>
                  <a:pt x="0" y="0"/>
                </a:lnTo>
                <a:lnTo>
                  <a:pt x="5" y="0"/>
                </a:lnTo>
                <a:lnTo>
                  <a:pt x="11" y="0"/>
                </a:lnTo>
                <a:lnTo>
                  <a:pt x="16" y="0"/>
                </a:lnTo>
                <a:lnTo>
                  <a:pt x="21" y="0"/>
                </a:lnTo>
                <a:lnTo>
                  <a:pt x="27" y="0"/>
                </a:lnTo>
                <a:lnTo>
                  <a:pt x="32" y="0"/>
                </a:lnTo>
                <a:lnTo>
                  <a:pt x="37" y="0"/>
                </a:lnTo>
                <a:lnTo>
                  <a:pt x="48" y="0"/>
                </a:lnTo>
                <a:lnTo>
                  <a:pt x="53" y="0"/>
                </a:lnTo>
                <a:lnTo>
                  <a:pt x="58" y="0"/>
                </a:lnTo>
                <a:lnTo>
                  <a:pt x="69" y="5"/>
                </a:lnTo>
                <a:lnTo>
                  <a:pt x="74" y="5"/>
                </a:lnTo>
                <a:lnTo>
                  <a:pt x="80" y="5"/>
                </a:lnTo>
                <a:lnTo>
                  <a:pt x="85" y="5"/>
                </a:lnTo>
                <a:lnTo>
                  <a:pt x="90" y="5"/>
                </a:lnTo>
                <a:lnTo>
                  <a:pt x="95" y="5"/>
                </a:lnTo>
                <a:lnTo>
                  <a:pt x="101" y="5"/>
                </a:lnTo>
                <a:lnTo>
                  <a:pt x="106" y="5"/>
                </a:lnTo>
                <a:lnTo>
                  <a:pt x="111" y="5"/>
                </a:lnTo>
                <a:lnTo>
                  <a:pt x="117" y="5"/>
                </a:lnTo>
                <a:lnTo>
                  <a:pt x="122" y="5"/>
                </a:lnTo>
                <a:lnTo>
                  <a:pt x="127" y="5"/>
                </a:lnTo>
                <a:lnTo>
                  <a:pt x="132" y="5"/>
                </a:lnTo>
                <a:lnTo>
                  <a:pt x="138" y="5"/>
                </a:lnTo>
                <a:lnTo>
                  <a:pt x="143" y="5"/>
                </a:lnTo>
                <a:lnTo>
                  <a:pt x="148" y="5"/>
                </a:lnTo>
                <a:lnTo>
                  <a:pt x="154" y="5"/>
                </a:lnTo>
                <a:lnTo>
                  <a:pt x="159" y="5"/>
                </a:lnTo>
                <a:lnTo>
                  <a:pt x="164" y="5"/>
                </a:lnTo>
                <a:lnTo>
                  <a:pt x="169" y="5"/>
                </a:lnTo>
                <a:lnTo>
                  <a:pt x="180" y="5"/>
                </a:lnTo>
                <a:lnTo>
                  <a:pt x="185" y="5"/>
                </a:lnTo>
                <a:lnTo>
                  <a:pt x="191" y="5"/>
                </a:lnTo>
                <a:lnTo>
                  <a:pt x="196" y="5"/>
                </a:lnTo>
                <a:lnTo>
                  <a:pt x="201" y="5"/>
                </a:lnTo>
                <a:lnTo>
                  <a:pt x="206" y="5"/>
                </a:lnTo>
                <a:lnTo>
                  <a:pt x="212" y="5"/>
                </a:lnTo>
                <a:lnTo>
                  <a:pt x="217" y="5"/>
                </a:lnTo>
                <a:lnTo>
                  <a:pt x="222" y="5"/>
                </a:lnTo>
                <a:lnTo>
                  <a:pt x="222" y="11"/>
                </a:lnTo>
                <a:lnTo>
                  <a:pt x="228" y="11"/>
                </a:lnTo>
                <a:lnTo>
                  <a:pt x="228" y="5"/>
                </a:lnTo>
                <a:lnTo>
                  <a:pt x="228" y="0"/>
                </a:lnTo>
                <a:lnTo>
                  <a:pt x="233" y="0"/>
                </a:lnTo>
                <a:lnTo>
                  <a:pt x="238" y="0"/>
                </a:lnTo>
                <a:lnTo>
                  <a:pt x="243" y="0"/>
                </a:lnTo>
                <a:lnTo>
                  <a:pt x="249" y="0"/>
                </a:lnTo>
                <a:lnTo>
                  <a:pt x="249" y="5"/>
                </a:lnTo>
                <a:lnTo>
                  <a:pt x="254" y="5"/>
                </a:lnTo>
                <a:lnTo>
                  <a:pt x="254" y="11"/>
                </a:lnTo>
                <a:lnTo>
                  <a:pt x="259" y="11"/>
                </a:lnTo>
                <a:lnTo>
                  <a:pt x="259" y="16"/>
                </a:lnTo>
                <a:lnTo>
                  <a:pt x="259" y="21"/>
                </a:lnTo>
                <a:lnTo>
                  <a:pt x="265" y="21"/>
                </a:lnTo>
                <a:lnTo>
                  <a:pt x="265" y="27"/>
                </a:lnTo>
                <a:lnTo>
                  <a:pt x="270" y="27"/>
                </a:lnTo>
                <a:lnTo>
                  <a:pt x="275" y="27"/>
                </a:lnTo>
                <a:lnTo>
                  <a:pt x="270" y="32"/>
                </a:lnTo>
                <a:lnTo>
                  <a:pt x="275" y="32"/>
                </a:lnTo>
                <a:lnTo>
                  <a:pt x="275" y="37"/>
                </a:lnTo>
                <a:lnTo>
                  <a:pt x="275" y="43"/>
                </a:lnTo>
                <a:lnTo>
                  <a:pt x="280" y="43"/>
                </a:lnTo>
                <a:lnTo>
                  <a:pt x="280" y="48"/>
                </a:lnTo>
                <a:lnTo>
                  <a:pt x="286" y="48"/>
                </a:lnTo>
                <a:lnTo>
                  <a:pt x="286" y="53"/>
                </a:lnTo>
                <a:lnTo>
                  <a:pt x="286" y="58"/>
                </a:lnTo>
                <a:lnTo>
                  <a:pt x="286" y="64"/>
                </a:lnTo>
                <a:lnTo>
                  <a:pt x="280" y="64"/>
                </a:lnTo>
                <a:lnTo>
                  <a:pt x="280" y="69"/>
                </a:lnTo>
                <a:lnTo>
                  <a:pt x="286" y="69"/>
                </a:lnTo>
                <a:lnTo>
                  <a:pt x="280" y="69"/>
                </a:lnTo>
                <a:lnTo>
                  <a:pt x="286" y="69"/>
                </a:lnTo>
                <a:lnTo>
                  <a:pt x="291" y="69"/>
                </a:lnTo>
                <a:lnTo>
                  <a:pt x="296" y="69"/>
                </a:lnTo>
                <a:lnTo>
                  <a:pt x="302" y="69"/>
                </a:lnTo>
                <a:lnTo>
                  <a:pt x="307" y="69"/>
                </a:lnTo>
                <a:lnTo>
                  <a:pt x="312" y="69"/>
                </a:lnTo>
                <a:lnTo>
                  <a:pt x="317" y="69"/>
                </a:lnTo>
                <a:lnTo>
                  <a:pt x="323" y="69"/>
                </a:lnTo>
                <a:lnTo>
                  <a:pt x="328" y="69"/>
                </a:lnTo>
                <a:lnTo>
                  <a:pt x="328" y="74"/>
                </a:lnTo>
                <a:lnTo>
                  <a:pt x="328" y="80"/>
                </a:lnTo>
                <a:lnTo>
                  <a:pt x="328" y="85"/>
                </a:lnTo>
                <a:lnTo>
                  <a:pt x="333" y="85"/>
                </a:lnTo>
                <a:lnTo>
                  <a:pt x="333" y="90"/>
                </a:lnTo>
                <a:lnTo>
                  <a:pt x="339" y="90"/>
                </a:lnTo>
                <a:lnTo>
                  <a:pt x="344" y="90"/>
                </a:lnTo>
                <a:lnTo>
                  <a:pt x="349" y="90"/>
                </a:lnTo>
                <a:lnTo>
                  <a:pt x="349" y="96"/>
                </a:lnTo>
                <a:lnTo>
                  <a:pt x="354" y="96"/>
                </a:lnTo>
                <a:lnTo>
                  <a:pt x="354" y="101"/>
                </a:lnTo>
                <a:lnTo>
                  <a:pt x="354" y="106"/>
                </a:lnTo>
                <a:lnTo>
                  <a:pt x="354" y="111"/>
                </a:lnTo>
                <a:lnTo>
                  <a:pt x="354" y="117"/>
                </a:lnTo>
                <a:lnTo>
                  <a:pt x="354" y="122"/>
                </a:lnTo>
                <a:lnTo>
                  <a:pt x="354" y="127"/>
                </a:lnTo>
                <a:lnTo>
                  <a:pt x="349" y="127"/>
                </a:lnTo>
                <a:lnTo>
                  <a:pt x="344" y="127"/>
                </a:lnTo>
                <a:lnTo>
                  <a:pt x="344" y="133"/>
                </a:lnTo>
                <a:lnTo>
                  <a:pt x="339" y="133"/>
                </a:lnTo>
                <a:lnTo>
                  <a:pt x="333" y="133"/>
                </a:lnTo>
                <a:lnTo>
                  <a:pt x="328" y="133"/>
                </a:lnTo>
                <a:lnTo>
                  <a:pt x="328" y="138"/>
                </a:lnTo>
                <a:lnTo>
                  <a:pt x="328" y="143"/>
                </a:lnTo>
                <a:lnTo>
                  <a:pt x="323" y="143"/>
                </a:lnTo>
                <a:lnTo>
                  <a:pt x="317" y="143"/>
                </a:lnTo>
                <a:lnTo>
                  <a:pt x="317" y="149"/>
                </a:lnTo>
                <a:lnTo>
                  <a:pt x="317" y="154"/>
                </a:lnTo>
                <a:lnTo>
                  <a:pt x="317" y="159"/>
                </a:lnTo>
                <a:lnTo>
                  <a:pt x="312" y="159"/>
                </a:lnTo>
                <a:lnTo>
                  <a:pt x="312" y="164"/>
                </a:lnTo>
                <a:lnTo>
                  <a:pt x="312" y="170"/>
                </a:lnTo>
                <a:lnTo>
                  <a:pt x="312" y="175"/>
                </a:lnTo>
                <a:lnTo>
                  <a:pt x="312" y="186"/>
                </a:lnTo>
                <a:lnTo>
                  <a:pt x="312" y="191"/>
                </a:lnTo>
                <a:lnTo>
                  <a:pt x="312" y="196"/>
                </a:lnTo>
                <a:lnTo>
                  <a:pt x="307" y="196"/>
                </a:lnTo>
                <a:lnTo>
                  <a:pt x="302" y="196"/>
                </a:lnTo>
                <a:lnTo>
                  <a:pt x="302" y="202"/>
                </a:lnTo>
                <a:lnTo>
                  <a:pt x="302" y="207"/>
                </a:lnTo>
                <a:lnTo>
                  <a:pt x="302" y="212"/>
                </a:lnTo>
                <a:lnTo>
                  <a:pt x="302" y="217"/>
                </a:lnTo>
                <a:lnTo>
                  <a:pt x="296" y="217"/>
                </a:lnTo>
                <a:lnTo>
                  <a:pt x="291" y="217"/>
                </a:lnTo>
                <a:lnTo>
                  <a:pt x="286" y="217"/>
                </a:lnTo>
                <a:lnTo>
                  <a:pt x="280" y="217"/>
                </a:lnTo>
                <a:lnTo>
                  <a:pt x="280" y="223"/>
                </a:lnTo>
                <a:lnTo>
                  <a:pt x="280" y="228"/>
                </a:lnTo>
                <a:lnTo>
                  <a:pt x="280" y="233"/>
                </a:lnTo>
                <a:lnTo>
                  <a:pt x="275" y="233"/>
                </a:lnTo>
                <a:lnTo>
                  <a:pt x="265" y="233"/>
                </a:lnTo>
                <a:lnTo>
                  <a:pt x="259" y="233"/>
                </a:lnTo>
                <a:lnTo>
                  <a:pt x="254" y="233"/>
                </a:lnTo>
                <a:lnTo>
                  <a:pt x="254" y="239"/>
                </a:lnTo>
                <a:lnTo>
                  <a:pt x="254" y="244"/>
                </a:lnTo>
                <a:lnTo>
                  <a:pt x="249" y="244"/>
                </a:lnTo>
                <a:lnTo>
                  <a:pt x="243" y="244"/>
                </a:lnTo>
                <a:lnTo>
                  <a:pt x="238" y="244"/>
                </a:lnTo>
                <a:lnTo>
                  <a:pt x="238" y="249"/>
                </a:lnTo>
                <a:lnTo>
                  <a:pt x="233" y="249"/>
                </a:lnTo>
                <a:lnTo>
                  <a:pt x="228" y="249"/>
                </a:lnTo>
                <a:lnTo>
                  <a:pt x="228" y="255"/>
                </a:lnTo>
                <a:lnTo>
                  <a:pt x="228" y="260"/>
                </a:lnTo>
                <a:lnTo>
                  <a:pt x="222" y="260"/>
                </a:lnTo>
                <a:lnTo>
                  <a:pt x="222" y="265"/>
                </a:lnTo>
                <a:lnTo>
                  <a:pt x="222" y="270"/>
                </a:lnTo>
                <a:lnTo>
                  <a:pt x="228" y="270"/>
                </a:lnTo>
                <a:lnTo>
                  <a:pt x="228" y="276"/>
                </a:lnTo>
                <a:lnTo>
                  <a:pt x="233" y="276"/>
                </a:lnTo>
                <a:lnTo>
                  <a:pt x="233" y="281"/>
                </a:lnTo>
                <a:lnTo>
                  <a:pt x="228" y="281"/>
                </a:lnTo>
                <a:lnTo>
                  <a:pt x="222" y="286"/>
                </a:lnTo>
                <a:lnTo>
                  <a:pt x="222" y="292"/>
                </a:lnTo>
                <a:lnTo>
                  <a:pt x="217" y="292"/>
                </a:lnTo>
                <a:lnTo>
                  <a:pt x="212" y="292"/>
                </a:lnTo>
                <a:lnTo>
                  <a:pt x="212" y="286"/>
                </a:lnTo>
                <a:lnTo>
                  <a:pt x="206" y="286"/>
                </a:lnTo>
                <a:lnTo>
                  <a:pt x="206" y="292"/>
                </a:lnTo>
                <a:lnTo>
                  <a:pt x="206" y="297"/>
                </a:lnTo>
                <a:lnTo>
                  <a:pt x="201" y="297"/>
                </a:lnTo>
                <a:lnTo>
                  <a:pt x="201" y="302"/>
                </a:lnTo>
                <a:lnTo>
                  <a:pt x="196" y="302"/>
                </a:lnTo>
                <a:lnTo>
                  <a:pt x="196" y="297"/>
                </a:lnTo>
                <a:lnTo>
                  <a:pt x="191" y="297"/>
                </a:lnTo>
                <a:lnTo>
                  <a:pt x="191" y="292"/>
                </a:lnTo>
                <a:lnTo>
                  <a:pt x="191" y="297"/>
                </a:lnTo>
                <a:lnTo>
                  <a:pt x="185" y="297"/>
                </a:lnTo>
                <a:lnTo>
                  <a:pt x="185" y="302"/>
                </a:lnTo>
                <a:lnTo>
                  <a:pt x="191" y="302"/>
                </a:lnTo>
                <a:lnTo>
                  <a:pt x="191" y="308"/>
                </a:lnTo>
                <a:lnTo>
                  <a:pt x="185" y="308"/>
                </a:lnTo>
                <a:lnTo>
                  <a:pt x="180" y="302"/>
                </a:lnTo>
                <a:lnTo>
                  <a:pt x="175" y="302"/>
                </a:lnTo>
                <a:lnTo>
                  <a:pt x="164" y="302"/>
                </a:lnTo>
                <a:lnTo>
                  <a:pt x="164" y="297"/>
                </a:lnTo>
                <a:lnTo>
                  <a:pt x="164" y="286"/>
                </a:lnTo>
                <a:lnTo>
                  <a:pt x="164" y="281"/>
                </a:lnTo>
                <a:lnTo>
                  <a:pt x="164" y="270"/>
                </a:lnTo>
                <a:lnTo>
                  <a:pt x="164" y="260"/>
                </a:lnTo>
                <a:lnTo>
                  <a:pt x="159" y="260"/>
                </a:lnTo>
                <a:lnTo>
                  <a:pt x="154" y="260"/>
                </a:lnTo>
                <a:lnTo>
                  <a:pt x="148" y="260"/>
                </a:lnTo>
                <a:lnTo>
                  <a:pt x="143" y="260"/>
                </a:lnTo>
                <a:lnTo>
                  <a:pt x="138" y="260"/>
                </a:lnTo>
                <a:lnTo>
                  <a:pt x="138" y="255"/>
                </a:lnTo>
                <a:lnTo>
                  <a:pt x="138" y="249"/>
                </a:lnTo>
                <a:lnTo>
                  <a:pt x="132" y="249"/>
                </a:lnTo>
                <a:lnTo>
                  <a:pt x="127" y="249"/>
                </a:lnTo>
                <a:lnTo>
                  <a:pt x="122" y="249"/>
                </a:lnTo>
                <a:lnTo>
                  <a:pt x="117" y="249"/>
                </a:lnTo>
                <a:lnTo>
                  <a:pt x="111" y="249"/>
                </a:lnTo>
                <a:lnTo>
                  <a:pt x="111" y="233"/>
                </a:lnTo>
                <a:lnTo>
                  <a:pt x="111" y="228"/>
                </a:lnTo>
                <a:lnTo>
                  <a:pt x="111" y="217"/>
                </a:lnTo>
                <a:lnTo>
                  <a:pt x="111" y="212"/>
                </a:lnTo>
                <a:lnTo>
                  <a:pt x="111" y="207"/>
                </a:lnTo>
                <a:lnTo>
                  <a:pt x="111" y="202"/>
                </a:lnTo>
                <a:lnTo>
                  <a:pt x="111" y="196"/>
                </a:lnTo>
                <a:lnTo>
                  <a:pt x="106" y="196"/>
                </a:lnTo>
                <a:lnTo>
                  <a:pt x="101" y="196"/>
                </a:lnTo>
                <a:lnTo>
                  <a:pt x="95" y="196"/>
                </a:lnTo>
                <a:lnTo>
                  <a:pt x="74" y="196"/>
                </a:lnTo>
                <a:lnTo>
                  <a:pt x="69" y="196"/>
                </a:lnTo>
                <a:lnTo>
                  <a:pt x="64" y="196"/>
                </a:lnTo>
                <a:lnTo>
                  <a:pt x="58" y="196"/>
                </a:lnTo>
                <a:lnTo>
                  <a:pt x="58" y="191"/>
                </a:lnTo>
                <a:lnTo>
                  <a:pt x="53" y="191"/>
                </a:lnTo>
                <a:lnTo>
                  <a:pt x="53" y="186"/>
                </a:lnTo>
                <a:lnTo>
                  <a:pt x="53" y="180"/>
                </a:lnTo>
                <a:lnTo>
                  <a:pt x="53" y="175"/>
                </a:lnTo>
                <a:lnTo>
                  <a:pt x="53" y="170"/>
                </a:lnTo>
                <a:lnTo>
                  <a:pt x="53" y="159"/>
                </a:lnTo>
                <a:lnTo>
                  <a:pt x="53" y="154"/>
                </a:lnTo>
                <a:lnTo>
                  <a:pt x="53" y="149"/>
                </a:lnTo>
                <a:lnTo>
                  <a:pt x="53" y="143"/>
                </a:lnTo>
                <a:lnTo>
                  <a:pt x="53" y="138"/>
                </a:lnTo>
                <a:lnTo>
                  <a:pt x="53" y="133"/>
                </a:lnTo>
                <a:lnTo>
                  <a:pt x="53" y="122"/>
                </a:lnTo>
                <a:lnTo>
                  <a:pt x="53" y="117"/>
                </a:lnTo>
                <a:lnTo>
                  <a:pt x="53" y="111"/>
                </a:lnTo>
                <a:lnTo>
                  <a:pt x="53" y="106"/>
                </a:lnTo>
                <a:lnTo>
                  <a:pt x="53" y="90"/>
                </a:lnTo>
                <a:lnTo>
                  <a:pt x="53" y="85"/>
                </a:lnTo>
                <a:lnTo>
                  <a:pt x="48" y="85"/>
                </a:lnTo>
                <a:lnTo>
                  <a:pt x="37" y="85"/>
                </a:lnTo>
              </a:path>
            </a:pathLst>
          </a:custGeom>
          <a:solidFill>
            <a:schemeClr val="bg1"/>
          </a:solid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182">
            <a:extLst>
              <a:ext uri="{FF2B5EF4-FFF2-40B4-BE49-F238E27FC236}">
                <a16:creationId xmlns:a16="http://schemas.microsoft.com/office/drawing/2014/main" id="{146B31C2-F486-44C8-A537-D0E39F588985}"/>
              </a:ext>
            </a:extLst>
          </p:cNvPr>
          <p:cNvSpPr>
            <a:spLocks/>
          </p:cNvSpPr>
          <p:nvPr/>
        </p:nvSpPr>
        <p:spPr bwMode="auto">
          <a:xfrm>
            <a:off x="7226504" y="4630054"/>
            <a:ext cx="561975" cy="792163"/>
          </a:xfrm>
          <a:custGeom>
            <a:avLst/>
            <a:gdLst>
              <a:gd name="T0" fmla="*/ 42 w 354"/>
              <a:gd name="T1" fmla="*/ 170 h 499"/>
              <a:gd name="T2" fmla="*/ 31 w 354"/>
              <a:gd name="T3" fmla="*/ 138 h 499"/>
              <a:gd name="T4" fmla="*/ 10 w 354"/>
              <a:gd name="T5" fmla="*/ 138 h 499"/>
              <a:gd name="T6" fmla="*/ 0 w 354"/>
              <a:gd name="T7" fmla="*/ 101 h 499"/>
              <a:gd name="T8" fmla="*/ 16 w 354"/>
              <a:gd name="T9" fmla="*/ 80 h 499"/>
              <a:gd name="T10" fmla="*/ 26 w 354"/>
              <a:gd name="T11" fmla="*/ 48 h 499"/>
              <a:gd name="T12" fmla="*/ 58 w 354"/>
              <a:gd name="T13" fmla="*/ 43 h 499"/>
              <a:gd name="T14" fmla="*/ 47 w 354"/>
              <a:gd name="T15" fmla="*/ 43 h 499"/>
              <a:gd name="T16" fmla="*/ 31 w 354"/>
              <a:gd name="T17" fmla="*/ 32 h 499"/>
              <a:gd name="T18" fmla="*/ 42 w 354"/>
              <a:gd name="T19" fmla="*/ 16 h 499"/>
              <a:gd name="T20" fmla="*/ 53 w 354"/>
              <a:gd name="T21" fmla="*/ 11 h 499"/>
              <a:gd name="T22" fmla="*/ 68 w 354"/>
              <a:gd name="T23" fmla="*/ 0 h 499"/>
              <a:gd name="T24" fmla="*/ 105 w 354"/>
              <a:gd name="T25" fmla="*/ 0 h 499"/>
              <a:gd name="T26" fmla="*/ 148 w 354"/>
              <a:gd name="T27" fmla="*/ 0 h 499"/>
              <a:gd name="T28" fmla="*/ 190 w 354"/>
              <a:gd name="T29" fmla="*/ 0 h 499"/>
              <a:gd name="T30" fmla="*/ 238 w 354"/>
              <a:gd name="T31" fmla="*/ 0 h 499"/>
              <a:gd name="T32" fmla="*/ 264 w 354"/>
              <a:gd name="T33" fmla="*/ 16 h 499"/>
              <a:gd name="T34" fmla="*/ 269 w 354"/>
              <a:gd name="T35" fmla="*/ 69 h 499"/>
              <a:gd name="T36" fmla="*/ 290 w 354"/>
              <a:gd name="T37" fmla="*/ 96 h 499"/>
              <a:gd name="T38" fmla="*/ 328 w 354"/>
              <a:gd name="T39" fmla="*/ 101 h 499"/>
              <a:gd name="T40" fmla="*/ 343 w 354"/>
              <a:gd name="T41" fmla="*/ 112 h 499"/>
              <a:gd name="T42" fmla="*/ 343 w 354"/>
              <a:gd name="T43" fmla="*/ 175 h 499"/>
              <a:gd name="T44" fmla="*/ 317 w 354"/>
              <a:gd name="T45" fmla="*/ 202 h 499"/>
              <a:gd name="T46" fmla="*/ 317 w 354"/>
              <a:gd name="T47" fmla="*/ 250 h 499"/>
              <a:gd name="T48" fmla="*/ 317 w 354"/>
              <a:gd name="T49" fmla="*/ 271 h 499"/>
              <a:gd name="T50" fmla="*/ 290 w 354"/>
              <a:gd name="T51" fmla="*/ 297 h 499"/>
              <a:gd name="T52" fmla="*/ 322 w 354"/>
              <a:gd name="T53" fmla="*/ 318 h 499"/>
              <a:gd name="T54" fmla="*/ 312 w 354"/>
              <a:gd name="T55" fmla="*/ 350 h 499"/>
              <a:gd name="T56" fmla="*/ 280 w 354"/>
              <a:gd name="T57" fmla="*/ 350 h 499"/>
              <a:gd name="T58" fmla="*/ 248 w 354"/>
              <a:gd name="T59" fmla="*/ 366 h 499"/>
              <a:gd name="T60" fmla="*/ 238 w 354"/>
              <a:gd name="T61" fmla="*/ 393 h 499"/>
              <a:gd name="T62" fmla="*/ 222 w 354"/>
              <a:gd name="T63" fmla="*/ 398 h 499"/>
              <a:gd name="T64" fmla="*/ 211 w 354"/>
              <a:gd name="T65" fmla="*/ 409 h 499"/>
              <a:gd name="T66" fmla="*/ 216 w 354"/>
              <a:gd name="T67" fmla="*/ 430 h 499"/>
              <a:gd name="T68" fmla="*/ 195 w 354"/>
              <a:gd name="T69" fmla="*/ 424 h 499"/>
              <a:gd name="T70" fmla="*/ 201 w 354"/>
              <a:gd name="T71" fmla="*/ 435 h 499"/>
              <a:gd name="T72" fmla="*/ 185 w 354"/>
              <a:gd name="T73" fmla="*/ 440 h 499"/>
              <a:gd name="T74" fmla="*/ 174 w 354"/>
              <a:gd name="T75" fmla="*/ 456 h 499"/>
              <a:gd name="T76" fmla="*/ 174 w 354"/>
              <a:gd name="T77" fmla="*/ 477 h 499"/>
              <a:gd name="T78" fmla="*/ 169 w 354"/>
              <a:gd name="T79" fmla="*/ 483 h 499"/>
              <a:gd name="T80" fmla="*/ 153 w 354"/>
              <a:gd name="T81" fmla="*/ 493 h 499"/>
              <a:gd name="T82" fmla="*/ 132 w 354"/>
              <a:gd name="T83" fmla="*/ 499 h 499"/>
              <a:gd name="T84" fmla="*/ 121 w 354"/>
              <a:gd name="T85" fmla="*/ 483 h 499"/>
              <a:gd name="T86" fmla="*/ 116 w 354"/>
              <a:gd name="T87" fmla="*/ 462 h 499"/>
              <a:gd name="T88" fmla="*/ 105 w 354"/>
              <a:gd name="T89" fmla="*/ 446 h 499"/>
              <a:gd name="T90" fmla="*/ 121 w 354"/>
              <a:gd name="T91" fmla="*/ 435 h 499"/>
              <a:gd name="T92" fmla="*/ 127 w 354"/>
              <a:gd name="T93" fmla="*/ 419 h 499"/>
              <a:gd name="T94" fmla="*/ 137 w 354"/>
              <a:gd name="T95" fmla="*/ 403 h 499"/>
              <a:gd name="T96" fmla="*/ 148 w 354"/>
              <a:gd name="T97" fmla="*/ 398 h 499"/>
              <a:gd name="T98" fmla="*/ 148 w 354"/>
              <a:gd name="T99" fmla="*/ 377 h 499"/>
              <a:gd name="T100" fmla="*/ 132 w 354"/>
              <a:gd name="T101" fmla="*/ 382 h 499"/>
              <a:gd name="T102" fmla="*/ 127 w 354"/>
              <a:gd name="T103" fmla="*/ 371 h 499"/>
              <a:gd name="T104" fmla="*/ 132 w 354"/>
              <a:gd name="T105" fmla="*/ 361 h 499"/>
              <a:gd name="T106" fmla="*/ 132 w 354"/>
              <a:gd name="T107" fmla="*/ 345 h 499"/>
              <a:gd name="T108" fmla="*/ 137 w 354"/>
              <a:gd name="T109" fmla="*/ 324 h 499"/>
              <a:gd name="T110" fmla="*/ 132 w 354"/>
              <a:gd name="T111" fmla="*/ 297 h 499"/>
              <a:gd name="T112" fmla="*/ 105 w 354"/>
              <a:gd name="T113" fmla="*/ 281 h 499"/>
              <a:gd name="T114" fmla="*/ 74 w 354"/>
              <a:gd name="T115" fmla="*/ 265 h 499"/>
              <a:gd name="T116" fmla="*/ 74 w 354"/>
              <a:gd name="T117" fmla="*/ 250 h 499"/>
              <a:gd name="T118" fmla="*/ 53 w 354"/>
              <a:gd name="T119" fmla="*/ 244 h 499"/>
              <a:gd name="T120" fmla="*/ 47 w 354"/>
              <a:gd name="T121" fmla="*/ 212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4" h="499">
                <a:moveTo>
                  <a:pt x="53" y="197"/>
                </a:moveTo>
                <a:lnTo>
                  <a:pt x="53" y="191"/>
                </a:lnTo>
                <a:lnTo>
                  <a:pt x="47" y="191"/>
                </a:lnTo>
                <a:lnTo>
                  <a:pt x="47" y="186"/>
                </a:lnTo>
                <a:lnTo>
                  <a:pt x="47" y="181"/>
                </a:lnTo>
                <a:lnTo>
                  <a:pt x="47" y="175"/>
                </a:lnTo>
                <a:lnTo>
                  <a:pt x="42" y="170"/>
                </a:lnTo>
                <a:lnTo>
                  <a:pt x="42" y="159"/>
                </a:lnTo>
                <a:lnTo>
                  <a:pt x="42" y="154"/>
                </a:lnTo>
                <a:lnTo>
                  <a:pt x="42" y="149"/>
                </a:lnTo>
                <a:lnTo>
                  <a:pt x="37" y="149"/>
                </a:lnTo>
                <a:lnTo>
                  <a:pt x="37" y="144"/>
                </a:lnTo>
                <a:lnTo>
                  <a:pt x="37" y="138"/>
                </a:lnTo>
                <a:lnTo>
                  <a:pt x="31" y="138"/>
                </a:lnTo>
                <a:lnTo>
                  <a:pt x="31" y="144"/>
                </a:lnTo>
                <a:lnTo>
                  <a:pt x="26" y="144"/>
                </a:lnTo>
                <a:lnTo>
                  <a:pt x="21" y="149"/>
                </a:lnTo>
                <a:lnTo>
                  <a:pt x="16" y="149"/>
                </a:lnTo>
                <a:lnTo>
                  <a:pt x="16" y="144"/>
                </a:lnTo>
                <a:lnTo>
                  <a:pt x="10" y="144"/>
                </a:lnTo>
                <a:lnTo>
                  <a:pt x="10" y="138"/>
                </a:lnTo>
                <a:lnTo>
                  <a:pt x="5" y="133"/>
                </a:lnTo>
                <a:lnTo>
                  <a:pt x="5" y="128"/>
                </a:lnTo>
                <a:lnTo>
                  <a:pt x="5" y="122"/>
                </a:lnTo>
                <a:lnTo>
                  <a:pt x="0" y="117"/>
                </a:lnTo>
                <a:lnTo>
                  <a:pt x="0" y="112"/>
                </a:lnTo>
                <a:lnTo>
                  <a:pt x="0" y="106"/>
                </a:lnTo>
                <a:lnTo>
                  <a:pt x="0" y="101"/>
                </a:lnTo>
                <a:lnTo>
                  <a:pt x="5" y="101"/>
                </a:lnTo>
                <a:lnTo>
                  <a:pt x="5" y="96"/>
                </a:lnTo>
                <a:lnTo>
                  <a:pt x="5" y="91"/>
                </a:lnTo>
                <a:lnTo>
                  <a:pt x="10" y="91"/>
                </a:lnTo>
                <a:lnTo>
                  <a:pt x="10" y="85"/>
                </a:lnTo>
                <a:lnTo>
                  <a:pt x="10" y="80"/>
                </a:lnTo>
                <a:lnTo>
                  <a:pt x="16" y="80"/>
                </a:lnTo>
                <a:lnTo>
                  <a:pt x="16" y="75"/>
                </a:lnTo>
                <a:lnTo>
                  <a:pt x="21" y="75"/>
                </a:lnTo>
                <a:lnTo>
                  <a:pt x="21" y="69"/>
                </a:lnTo>
                <a:lnTo>
                  <a:pt x="21" y="64"/>
                </a:lnTo>
                <a:lnTo>
                  <a:pt x="21" y="59"/>
                </a:lnTo>
                <a:lnTo>
                  <a:pt x="26" y="53"/>
                </a:lnTo>
                <a:lnTo>
                  <a:pt x="26" y="48"/>
                </a:lnTo>
                <a:lnTo>
                  <a:pt x="31" y="53"/>
                </a:lnTo>
                <a:lnTo>
                  <a:pt x="37" y="48"/>
                </a:lnTo>
                <a:lnTo>
                  <a:pt x="42" y="48"/>
                </a:lnTo>
                <a:lnTo>
                  <a:pt x="47" y="48"/>
                </a:lnTo>
                <a:lnTo>
                  <a:pt x="47" y="43"/>
                </a:lnTo>
                <a:lnTo>
                  <a:pt x="53" y="43"/>
                </a:lnTo>
                <a:lnTo>
                  <a:pt x="58" y="43"/>
                </a:lnTo>
                <a:lnTo>
                  <a:pt x="63" y="43"/>
                </a:lnTo>
                <a:lnTo>
                  <a:pt x="63" y="38"/>
                </a:lnTo>
                <a:lnTo>
                  <a:pt x="58" y="32"/>
                </a:lnTo>
                <a:lnTo>
                  <a:pt x="53" y="32"/>
                </a:lnTo>
                <a:lnTo>
                  <a:pt x="53" y="38"/>
                </a:lnTo>
                <a:lnTo>
                  <a:pt x="47" y="38"/>
                </a:lnTo>
                <a:lnTo>
                  <a:pt x="47" y="43"/>
                </a:lnTo>
                <a:lnTo>
                  <a:pt x="42" y="43"/>
                </a:lnTo>
                <a:lnTo>
                  <a:pt x="42" y="38"/>
                </a:lnTo>
                <a:lnTo>
                  <a:pt x="42" y="32"/>
                </a:lnTo>
                <a:lnTo>
                  <a:pt x="37" y="32"/>
                </a:lnTo>
                <a:lnTo>
                  <a:pt x="37" y="27"/>
                </a:lnTo>
                <a:lnTo>
                  <a:pt x="31" y="27"/>
                </a:lnTo>
                <a:lnTo>
                  <a:pt x="31" y="32"/>
                </a:lnTo>
                <a:lnTo>
                  <a:pt x="31" y="27"/>
                </a:lnTo>
                <a:lnTo>
                  <a:pt x="26" y="27"/>
                </a:lnTo>
                <a:lnTo>
                  <a:pt x="26" y="22"/>
                </a:lnTo>
                <a:lnTo>
                  <a:pt x="31" y="22"/>
                </a:lnTo>
                <a:lnTo>
                  <a:pt x="37" y="22"/>
                </a:lnTo>
                <a:lnTo>
                  <a:pt x="37" y="16"/>
                </a:lnTo>
                <a:lnTo>
                  <a:pt x="42" y="16"/>
                </a:lnTo>
                <a:lnTo>
                  <a:pt x="47" y="16"/>
                </a:lnTo>
                <a:lnTo>
                  <a:pt x="47" y="22"/>
                </a:lnTo>
                <a:lnTo>
                  <a:pt x="53" y="22"/>
                </a:lnTo>
                <a:lnTo>
                  <a:pt x="53" y="16"/>
                </a:lnTo>
                <a:lnTo>
                  <a:pt x="58" y="16"/>
                </a:lnTo>
                <a:lnTo>
                  <a:pt x="53" y="16"/>
                </a:lnTo>
                <a:lnTo>
                  <a:pt x="53" y="11"/>
                </a:lnTo>
                <a:lnTo>
                  <a:pt x="53" y="6"/>
                </a:lnTo>
                <a:lnTo>
                  <a:pt x="58" y="6"/>
                </a:lnTo>
                <a:lnTo>
                  <a:pt x="58" y="0"/>
                </a:lnTo>
                <a:lnTo>
                  <a:pt x="53" y="0"/>
                </a:lnTo>
                <a:lnTo>
                  <a:pt x="58" y="0"/>
                </a:lnTo>
                <a:lnTo>
                  <a:pt x="63" y="0"/>
                </a:lnTo>
                <a:lnTo>
                  <a:pt x="68" y="0"/>
                </a:lnTo>
                <a:lnTo>
                  <a:pt x="74" y="0"/>
                </a:lnTo>
                <a:lnTo>
                  <a:pt x="79" y="0"/>
                </a:lnTo>
                <a:lnTo>
                  <a:pt x="84" y="0"/>
                </a:lnTo>
                <a:lnTo>
                  <a:pt x="90" y="0"/>
                </a:lnTo>
                <a:lnTo>
                  <a:pt x="95" y="0"/>
                </a:lnTo>
                <a:lnTo>
                  <a:pt x="100" y="0"/>
                </a:lnTo>
                <a:lnTo>
                  <a:pt x="105" y="0"/>
                </a:lnTo>
                <a:lnTo>
                  <a:pt x="111" y="0"/>
                </a:lnTo>
                <a:lnTo>
                  <a:pt x="116" y="0"/>
                </a:lnTo>
                <a:lnTo>
                  <a:pt x="121" y="0"/>
                </a:lnTo>
                <a:lnTo>
                  <a:pt x="127" y="0"/>
                </a:lnTo>
                <a:lnTo>
                  <a:pt x="132" y="0"/>
                </a:lnTo>
                <a:lnTo>
                  <a:pt x="142" y="0"/>
                </a:lnTo>
                <a:lnTo>
                  <a:pt x="148" y="0"/>
                </a:lnTo>
                <a:lnTo>
                  <a:pt x="153" y="0"/>
                </a:lnTo>
                <a:lnTo>
                  <a:pt x="158" y="0"/>
                </a:lnTo>
                <a:lnTo>
                  <a:pt x="164" y="0"/>
                </a:lnTo>
                <a:lnTo>
                  <a:pt x="169" y="0"/>
                </a:lnTo>
                <a:lnTo>
                  <a:pt x="174" y="0"/>
                </a:lnTo>
                <a:lnTo>
                  <a:pt x="179" y="0"/>
                </a:lnTo>
                <a:lnTo>
                  <a:pt x="190" y="0"/>
                </a:lnTo>
                <a:lnTo>
                  <a:pt x="195" y="0"/>
                </a:lnTo>
                <a:lnTo>
                  <a:pt x="201" y="0"/>
                </a:lnTo>
                <a:lnTo>
                  <a:pt x="206" y="0"/>
                </a:lnTo>
                <a:lnTo>
                  <a:pt x="216" y="0"/>
                </a:lnTo>
                <a:lnTo>
                  <a:pt x="222" y="0"/>
                </a:lnTo>
                <a:lnTo>
                  <a:pt x="232" y="0"/>
                </a:lnTo>
                <a:lnTo>
                  <a:pt x="238" y="0"/>
                </a:lnTo>
                <a:lnTo>
                  <a:pt x="243" y="0"/>
                </a:lnTo>
                <a:lnTo>
                  <a:pt x="253" y="0"/>
                </a:lnTo>
                <a:lnTo>
                  <a:pt x="259" y="0"/>
                </a:lnTo>
                <a:lnTo>
                  <a:pt x="264" y="0"/>
                </a:lnTo>
                <a:lnTo>
                  <a:pt x="264" y="6"/>
                </a:lnTo>
                <a:lnTo>
                  <a:pt x="264" y="11"/>
                </a:lnTo>
                <a:lnTo>
                  <a:pt x="264" y="16"/>
                </a:lnTo>
                <a:lnTo>
                  <a:pt x="264" y="22"/>
                </a:lnTo>
                <a:lnTo>
                  <a:pt x="264" y="38"/>
                </a:lnTo>
                <a:lnTo>
                  <a:pt x="264" y="48"/>
                </a:lnTo>
                <a:lnTo>
                  <a:pt x="264" y="59"/>
                </a:lnTo>
                <a:lnTo>
                  <a:pt x="264" y="64"/>
                </a:lnTo>
                <a:lnTo>
                  <a:pt x="264" y="69"/>
                </a:lnTo>
                <a:lnTo>
                  <a:pt x="269" y="69"/>
                </a:lnTo>
                <a:lnTo>
                  <a:pt x="275" y="69"/>
                </a:lnTo>
                <a:lnTo>
                  <a:pt x="285" y="69"/>
                </a:lnTo>
                <a:lnTo>
                  <a:pt x="290" y="75"/>
                </a:lnTo>
                <a:lnTo>
                  <a:pt x="290" y="80"/>
                </a:lnTo>
                <a:lnTo>
                  <a:pt x="290" y="85"/>
                </a:lnTo>
                <a:lnTo>
                  <a:pt x="290" y="91"/>
                </a:lnTo>
                <a:lnTo>
                  <a:pt x="290" y="96"/>
                </a:lnTo>
                <a:lnTo>
                  <a:pt x="290" y="101"/>
                </a:lnTo>
                <a:lnTo>
                  <a:pt x="296" y="101"/>
                </a:lnTo>
                <a:lnTo>
                  <a:pt x="306" y="101"/>
                </a:lnTo>
                <a:lnTo>
                  <a:pt x="312" y="101"/>
                </a:lnTo>
                <a:lnTo>
                  <a:pt x="317" y="101"/>
                </a:lnTo>
                <a:lnTo>
                  <a:pt x="322" y="101"/>
                </a:lnTo>
                <a:lnTo>
                  <a:pt x="328" y="101"/>
                </a:lnTo>
                <a:lnTo>
                  <a:pt x="333" y="101"/>
                </a:lnTo>
                <a:lnTo>
                  <a:pt x="338" y="101"/>
                </a:lnTo>
                <a:lnTo>
                  <a:pt x="343" y="101"/>
                </a:lnTo>
                <a:lnTo>
                  <a:pt x="354" y="101"/>
                </a:lnTo>
                <a:lnTo>
                  <a:pt x="354" y="106"/>
                </a:lnTo>
                <a:lnTo>
                  <a:pt x="343" y="106"/>
                </a:lnTo>
                <a:lnTo>
                  <a:pt x="343" y="112"/>
                </a:lnTo>
                <a:lnTo>
                  <a:pt x="343" y="117"/>
                </a:lnTo>
                <a:lnTo>
                  <a:pt x="343" y="122"/>
                </a:lnTo>
                <a:lnTo>
                  <a:pt x="343" y="128"/>
                </a:lnTo>
                <a:lnTo>
                  <a:pt x="343" y="144"/>
                </a:lnTo>
                <a:lnTo>
                  <a:pt x="343" y="149"/>
                </a:lnTo>
                <a:lnTo>
                  <a:pt x="343" y="159"/>
                </a:lnTo>
                <a:lnTo>
                  <a:pt x="343" y="175"/>
                </a:lnTo>
                <a:lnTo>
                  <a:pt x="343" y="181"/>
                </a:lnTo>
                <a:lnTo>
                  <a:pt x="328" y="181"/>
                </a:lnTo>
                <a:lnTo>
                  <a:pt x="317" y="181"/>
                </a:lnTo>
                <a:lnTo>
                  <a:pt x="317" y="186"/>
                </a:lnTo>
                <a:lnTo>
                  <a:pt x="317" y="191"/>
                </a:lnTo>
                <a:lnTo>
                  <a:pt x="317" y="197"/>
                </a:lnTo>
                <a:lnTo>
                  <a:pt x="317" y="202"/>
                </a:lnTo>
                <a:lnTo>
                  <a:pt x="317" y="207"/>
                </a:lnTo>
                <a:lnTo>
                  <a:pt x="317" y="223"/>
                </a:lnTo>
                <a:lnTo>
                  <a:pt x="317" y="228"/>
                </a:lnTo>
                <a:lnTo>
                  <a:pt x="317" y="234"/>
                </a:lnTo>
                <a:lnTo>
                  <a:pt x="317" y="239"/>
                </a:lnTo>
                <a:lnTo>
                  <a:pt x="317" y="244"/>
                </a:lnTo>
                <a:lnTo>
                  <a:pt x="317" y="250"/>
                </a:lnTo>
                <a:lnTo>
                  <a:pt x="317" y="255"/>
                </a:lnTo>
                <a:lnTo>
                  <a:pt x="317" y="260"/>
                </a:lnTo>
                <a:lnTo>
                  <a:pt x="322" y="260"/>
                </a:lnTo>
                <a:lnTo>
                  <a:pt x="322" y="265"/>
                </a:lnTo>
                <a:lnTo>
                  <a:pt x="317" y="265"/>
                </a:lnTo>
                <a:lnTo>
                  <a:pt x="322" y="271"/>
                </a:lnTo>
                <a:lnTo>
                  <a:pt x="317" y="271"/>
                </a:lnTo>
                <a:lnTo>
                  <a:pt x="312" y="276"/>
                </a:lnTo>
                <a:lnTo>
                  <a:pt x="312" y="281"/>
                </a:lnTo>
                <a:lnTo>
                  <a:pt x="306" y="287"/>
                </a:lnTo>
                <a:lnTo>
                  <a:pt x="301" y="287"/>
                </a:lnTo>
                <a:lnTo>
                  <a:pt x="296" y="292"/>
                </a:lnTo>
                <a:lnTo>
                  <a:pt x="290" y="292"/>
                </a:lnTo>
                <a:lnTo>
                  <a:pt x="290" y="297"/>
                </a:lnTo>
                <a:lnTo>
                  <a:pt x="296" y="303"/>
                </a:lnTo>
                <a:lnTo>
                  <a:pt x="301" y="303"/>
                </a:lnTo>
                <a:lnTo>
                  <a:pt x="306" y="308"/>
                </a:lnTo>
                <a:lnTo>
                  <a:pt x="312" y="308"/>
                </a:lnTo>
                <a:lnTo>
                  <a:pt x="312" y="313"/>
                </a:lnTo>
                <a:lnTo>
                  <a:pt x="317" y="313"/>
                </a:lnTo>
                <a:lnTo>
                  <a:pt x="322" y="318"/>
                </a:lnTo>
                <a:lnTo>
                  <a:pt x="322" y="324"/>
                </a:lnTo>
                <a:lnTo>
                  <a:pt x="322" y="329"/>
                </a:lnTo>
                <a:lnTo>
                  <a:pt x="317" y="334"/>
                </a:lnTo>
                <a:lnTo>
                  <a:pt x="317" y="340"/>
                </a:lnTo>
                <a:lnTo>
                  <a:pt x="317" y="345"/>
                </a:lnTo>
                <a:lnTo>
                  <a:pt x="312" y="345"/>
                </a:lnTo>
                <a:lnTo>
                  <a:pt x="312" y="350"/>
                </a:lnTo>
                <a:lnTo>
                  <a:pt x="306" y="350"/>
                </a:lnTo>
                <a:lnTo>
                  <a:pt x="306" y="356"/>
                </a:lnTo>
                <a:lnTo>
                  <a:pt x="301" y="361"/>
                </a:lnTo>
                <a:lnTo>
                  <a:pt x="296" y="361"/>
                </a:lnTo>
                <a:lnTo>
                  <a:pt x="290" y="361"/>
                </a:lnTo>
                <a:lnTo>
                  <a:pt x="285" y="356"/>
                </a:lnTo>
                <a:lnTo>
                  <a:pt x="280" y="350"/>
                </a:lnTo>
                <a:lnTo>
                  <a:pt x="275" y="350"/>
                </a:lnTo>
                <a:lnTo>
                  <a:pt x="269" y="350"/>
                </a:lnTo>
                <a:lnTo>
                  <a:pt x="264" y="356"/>
                </a:lnTo>
                <a:lnTo>
                  <a:pt x="259" y="361"/>
                </a:lnTo>
                <a:lnTo>
                  <a:pt x="253" y="361"/>
                </a:lnTo>
                <a:lnTo>
                  <a:pt x="253" y="366"/>
                </a:lnTo>
                <a:lnTo>
                  <a:pt x="248" y="366"/>
                </a:lnTo>
                <a:lnTo>
                  <a:pt x="243" y="366"/>
                </a:lnTo>
                <a:lnTo>
                  <a:pt x="243" y="371"/>
                </a:lnTo>
                <a:lnTo>
                  <a:pt x="243" y="377"/>
                </a:lnTo>
                <a:lnTo>
                  <a:pt x="238" y="377"/>
                </a:lnTo>
                <a:lnTo>
                  <a:pt x="238" y="382"/>
                </a:lnTo>
                <a:lnTo>
                  <a:pt x="238" y="387"/>
                </a:lnTo>
                <a:lnTo>
                  <a:pt x="238" y="393"/>
                </a:lnTo>
                <a:lnTo>
                  <a:pt x="238" y="398"/>
                </a:lnTo>
                <a:lnTo>
                  <a:pt x="238" y="403"/>
                </a:lnTo>
                <a:lnTo>
                  <a:pt x="232" y="409"/>
                </a:lnTo>
                <a:lnTo>
                  <a:pt x="227" y="409"/>
                </a:lnTo>
                <a:lnTo>
                  <a:pt x="222" y="409"/>
                </a:lnTo>
                <a:lnTo>
                  <a:pt x="222" y="403"/>
                </a:lnTo>
                <a:lnTo>
                  <a:pt x="222" y="398"/>
                </a:lnTo>
                <a:lnTo>
                  <a:pt x="222" y="393"/>
                </a:lnTo>
                <a:lnTo>
                  <a:pt x="222" y="387"/>
                </a:lnTo>
                <a:lnTo>
                  <a:pt x="216" y="387"/>
                </a:lnTo>
                <a:lnTo>
                  <a:pt x="216" y="393"/>
                </a:lnTo>
                <a:lnTo>
                  <a:pt x="216" y="398"/>
                </a:lnTo>
                <a:lnTo>
                  <a:pt x="211" y="403"/>
                </a:lnTo>
                <a:lnTo>
                  <a:pt x="211" y="409"/>
                </a:lnTo>
                <a:lnTo>
                  <a:pt x="206" y="409"/>
                </a:lnTo>
                <a:lnTo>
                  <a:pt x="206" y="414"/>
                </a:lnTo>
                <a:lnTo>
                  <a:pt x="206" y="419"/>
                </a:lnTo>
                <a:lnTo>
                  <a:pt x="206" y="424"/>
                </a:lnTo>
                <a:lnTo>
                  <a:pt x="211" y="424"/>
                </a:lnTo>
                <a:lnTo>
                  <a:pt x="211" y="430"/>
                </a:lnTo>
                <a:lnTo>
                  <a:pt x="216" y="430"/>
                </a:lnTo>
                <a:lnTo>
                  <a:pt x="216" y="435"/>
                </a:lnTo>
                <a:lnTo>
                  <a:pt x="211" y="435"/>
                </a:lnTo>
                <a:lnTo>
                  <a:pt x="211" y="430"/>
                </a:lnTo>
                <a:lnTo>
                  <a:pt x="206" y="430"/>
                </a:lnTo>
                <a:lnTo>
                  <a:pt x="201" y="430"/>
                </a:lnTo>
                <a:lnTo>
                  <a:pt x="201" y="424"/>
                </a:lnTo>
                <a:lnTo>
                  <a:pt x="195" y="424"/>
                </a:lnTo>
                <a:lnTo>
                  <a:pt x="195" y="419"/>
                </a:lnTo>
                <a:lnTo>
                  <a:pt x="190" y="419"/>
                </a:lnTo>
                <a:lnTo>
                  <a:pt x="190" y="424"/>
                </a:lnTo>
                <a:lnTo>
                  <a:pt x="195" y="424"/>
                </a:lnTo>
                <a:lnTo>
                  <a:pt x="195" y="430"/>
                </a:lnTo>
                <a:lnTo>
                  <a:pt x="201" y="430"/>
                </a:lnTo>
                <a:lnTo>
                  <a:pt x="201" y="435"/>
                </a:lnTo>
                <a:lnTo>
                  <a:pt x="201" y="440"/>
                </a:lnTo>
                <a:lnTo>
                  <a:pt x="206" y="440"/>
                </a:lnTo>
                <a:lnTo>
                  <a:pt x="206" y="446"/>
                </a:lnTo>
                <a:lnTo>
                  <a:pt x="201" y="446"/>
                </a:lnTo>
                <a:lnTo>
                  <a:pt x="195" y="446"/>
                </a:lnTo>
                <a:lnTo>
                  <a:pt x="190" y="446"/>
                </a:lnTo>
                <a:lnTo>
                  <a:pt x="185" y="440"/>
                </a:lnTo>
                <a:lnTo>
                  <a:pt x="185" y="446"/>
                </a:lnTo>
                <a:lnTo>
                  <a:pt x="179" y="446"/>
                </a:lnTo>
                <a:lnTo>
                  <a:pt x="179" y="451"/>
                </a:lnTo>
                <a:lnTo>
                  <a:pt x="179" y="456"/>
                </a:lnTo>
                <a:lnTo>
                  <a:pt x="174" y="456"/>
                </a:lnTo>
                <a:lnTo>
                  <a:pt x="169" y="456"/>
                </a:lnTo>
                <a:lnTo>
                  <a:pt x="174" y="456"/>
                </a:lnTo>
                <a:lnTo>
                  <a:pt x="174" y="462"/>
                </a:lnTo>
                <a:lnTo>
                  <a:pt x="179" y="462"/>
                </a:lnTo>
                <a:lnTo>
                  <a:pt x="174" y="462"/>
                </a:lnTo>
                <a:lnTo>
                  <a:pt x="174" y="467"/>
                </a:lnTo>
                <a:lnTo>
                  <a:pt x="174" y="472"/>
                </a:lnTo>
                <a:lnTo>
                  <a:pt x="179" y="472"/>
                </a:lnTo>
                <a:lnTo>
                  <a:pt x="174" y="477"/>
                </a:lnTo>
                <a:lnTo>
                  <a:pt x="174" y="472"/>
                </a:lnTo>
                <a:lnTo>
                  <a:pt x="169" y="472"/>
                </a:lnTo>
                <a:lnTo>
                  <a:pt x="169" y="467"/>
                </a:lnTo>
                <a:lnTo>
                  <a:pt x="164" y="467"/>
                </a:lnTo>
                <a:lnTo>
                  <a:pt x="164" y="472"/>
                </a:lnTo>
                <a:lnTo>
                  <a:pt x="164" y="477"/>
                </a:lnTo>
                <a:lnTo>
                  <a:pt x="169" y="483"/>
                </a:lnTo>
                <a:lnTo>
                  <a:pt x="169" y="488"/>
                </a:lnTo>
                <a:lnTo>
                  <a:pt x="164" y="488"/>
                </a:lnTo>
                <a:lnTo>
                  <a:pt x="164" y="483"/>
                </a:lnTo>
                <a:lnTo>
                  <a:pt x="158" y="483"/>
                </a:lnTo>
                <a:lnTo>
                  <a:pt x="158" y="488"/>
                </a:lnTo>
                <a:lnTo>
                  <a:pt x="158" y="493"/>
                </a:lnTo>
                <a:lnTo>
                  <a:pt x="153" y="493"/>
                </a:lnTo>
                <a:lnTo>
                  <a:pt x="153" y="488"/>
                </a:lnTo>
                <a:lnTo>
                  <a:pt x="148" y="488"/>
                </a:lnTo>
                <a:lnTo>
                  <a:pt x="148" y="493"/>
                </a:lnTo>
                <a:lnTo>
                  <a:pt x="142" y="493"/>
                </a:lnTo>
                <a:lnTo>
                  <a:pt x="137" y="493"/>
                </a:lnTo>
                <a:lnTo>
                  <a:pt x="137" y="499"/>
                </a:lnTo>
                <a:lnTo>
                  <a:pt x="132" y="499"/>
                </a:lnTo>
                <a:lnTo>
                  <a:pt x="127" y="499"/>
                </a:lnTo>
                <a:lnTo>
                  <a:pt x="121" y="499"/>
                </a:lnTo>
                <a:lnTo>
                  <a:pt x="121" y="493"/>
                </a:lnTo>
                <a:lnTo>
                  <a:pt x="116" y="493"/>
                </a:lnTo>
                <a:lnTo>
                  <a:pt x="116" y="488"/>
                </a:lnTo>
                <a:lnTo>
                  <a:pt x="121" y="488"/>
                </a:lnTo>
                <a:lnTo>
                  <a:pt x="121" y="483"/>
                </a:lnTo>
                <a:lnTo>
                  <a:pt x="121" y="477"/>
                </a:lnTo>
                <a:lnTo>
                  <a:pt x="127" y="477"/>
                </a:lnTo>
                <a:lnTo>
                  <a:pt x="127" y="472"/>
                </a:lnTo>
                <a:lnTo>
                  <a:pt x="127" y="467"/>
                </a:lnTo>
                <a:lnTo>
                  <a:pt x="121" y="467"/>
                </a:lnTo>
                <a:lnTo>
                  <a:pt x="121" y="462"/>
                </a:lnTo>
                <a:lnTo>
                  <a:pt x="116" y="462"/>
                </a:lnTo>
                <a:lnTo>
                  <a:pt x="111" y="462"/>
                </a:lnTo>
                <a:lnTo>
                  <a:pt x="111" y="456"/>
                </a:lnTo>
                <a:lnTo>
                  <a:pt x="105" y="456"/>
                </a:lnTo>
                <a:lnTo>
                  <a:pt x="100" y="456"/>
                </a:lnTo>
                <a:lnTo>
                  <a:pt x="100" y="451"/>
                </a:lnTo>
                <a:lnTo>
                  <a:pt x="105" y="451"/>
                </a:lnTo>
                <a:lnTo>
                  <a:pt x="105" y="446"/>
                </a:lnTo>
                <a:lnTo>
                  <a:pt x="111" y="446"/>
                </a:lnTo>
                <a:lnTo>
                  <a:pt x="111" y="451"/>
                </a:lnTo>
                <a:lnTo>
                  <a:pt x="116" y="451"/>
                </a:lnTo>
                <a:lnTo>
                  <a:pt x="116" y="446"/>
                </a:lnTo>
                <a:lnTo>
                  <a:pt x="116" y="440"/>
                </a:lnTo>
                <a:lnTo>
                  <a:pt x="116" y="435"/>
                </a:lnTo>
                <a:lnTo>
                  <a:pt x="121" y="435"/>
                </a:lnTo>
                <a:lnTo>
                  <a:pt x="121" y="430"/>
                </a:lnTo>
                <a:lnTo>
                  <a:pt x="116" y="430"/>
                </a:lnTo>
                <a:lnTo>
                  <a:pt x="111" y="424"/>
                </a:lnTo>
                <a:lnTo>
                  <a:pt x="111" y="419"/>
                </a:lnTo>
                <a:lnTo>
                  <a:pt x="116" y="419"/>
                </a:lnTo>
                <a:lnTo>
                  <a:pt x="121" y="419"/>
                </a:lnTo>
                <a:lnTo>
                  <a:pt x="127" y="419"/>
                </a:lnTo>
                <a:lnTo>
                  <a:pt x="127" y="424"/>
                </a:lnTo>
                <a:lnTo>
                  <a:pt x="132" y="424"/>
                </a:lnTo>
                <a:lnTo>
                  <a:pt x="132" y="419"/>
                </a:lnTo>
                <a:lnTo>
                  <a:pt x="132" y="414"/>
                </a:lnTo>
                <a:lnTo>
                  <a:pt x="132" y="409"/>
                </a:lnTo>
                <a:lnTo>
                  <a:pt x="132" y="403"/>
                </a:lnTo>
                <a:lnTo>
                  <a:pt x="137" y="403"/>
                </a:lnTo>
                <a:lnTo>
                  <a:pt x="137" y="409"/>
                </a:lnTo>
                <a:lnTo>
                  <a:pt x="137" y="414"/>
                </a:lnTo>
                <a:lnTo>
                  <a:pt x="142" y="414"/>
                </a:lnTo>
                <a:lnTo>
                  <a:pt x="142" y="409"/>
                </a:lnTo>
                <a:lnTo>
                  <a:pt x="142" y="403"/>
                </a:lnTo>
                <a:lnTo>
                  <a:pt x="148" y="403"/>
                </a:lnTo>
                <a:lnTo>
                  <a:pt x="148" y="398"/>
                </a:lnTo>
                <a:lnTo>
                  <a:pt x="148" y="393"/>
                </a:lnTo>
                <a:lnTo>
                  <a:pt x="148" y="387"/>
                </a:lnTo>
                <a:lnTo>
                  <a:pt x="148" y="382"/>
                </a:lnTo>
                <a:lnTo>
                  <a:pt x="153" y="377"/>
                </a:lnTo>
                <a:lnTo>
                  <a:pt x="153" y="371"/>
                </a:lnTo>
                <a:lnTo>
                  <a:pt x="148" y="371"/>
                </a:lnTo>
                <a:lnTo>
                  <a:pt x="148" y="377"/>
                </a:lnTo>
                <a:lnTo>
                  <a:pt x="142" y="377"/>
                </a:lnTo>
                <a:lnTo>
                  <a:pt x="142" y="371"/>
                </a:lnTo>
                <a:lnTo>
                  <a:pt x="137" y="371"/>
                </a:lnTo>
                <a:lnTo>
                  <a:pt x="132" y="371"/>
                </a:lnTo>
                <a:lnTo>
                  <a:pt x="132" y="377"/>
                </a:lnTo>
                <a:lnTo>
                  <a:pt x="137" y="382"/>
                </a:lnTo>
                <a:lnTo>
                  <a:pt x="132" y="382"/>
                </a:lnTo>
                <a:lnTo>
                  <a:pt x="132" y="377"/>
                </a:lnTo>
                <a:lnTo>
                  <a:pt x="132" y="382"/>
                </a:lnTo>
                <a:lnTo>
                  <a:pt x="127" y="382"/>
                </a:lnTo>
                <a:lnTo>
                  <a:pt x="121" y="382"/>
                </a:lnTo>
                <a:lnTo>
                  <a:pt x="121" y="377"/>
                </a:lnTo>
                <a:lnTo>
                  <a:pt x="127" y="377"/>
                </a:lnTo>
                <a:lnTo>
                  <a:pt x="127" y="371"/>
                </a:lnTo>
                <a:lnTo>
                  <a:pt x="132" y="371"/>
                </a:lnTo>
                <a:lnTo>
                  <a:pt x="137" y="371"/>
                </a:lnTo>
                <a:lnTo>
                  <a:pt x="142" y="371"/>
                </a:lnTo>
                <a:lnTo>
                  <a:pt x="142" y="366"/>
                </a:lnTo>
                <a:lnTo>
                  <a:pt x="142" y="361"/>
                </a:lnTo>
                <a:lnTo>
                  <a:pt x="137" y="361"/>
                </a:lnTo>
                <a:lnTo>
                  <a:pt x="132" y="361"/>
                </a:lnTo>
                <a:lnTo>
                  <a:pt x="132" y="366"/>
                </a:lnTo>
                <a:lnTo>
                  <a:pt x="132" y="361"/>
                </a:lnTo>
                <a:lnTo>
                  <a:pt x="132" y="356"/>
                </a:lnTo>
                <a:lnTo>
                  <a:pt x="137" y="356"/>
                </a:lnTo>
                <a:lnTo>
                  <a:pt x="137" y="350"/>
                </a:lnTo>
                <a:lnTo>
                  <a:pt x="137" y="345"/>
                </a:lnTo>
                <a:lnTo>
                  <a:pt x="132" y="345"/>
                </a:lnTo>
                <a:lnTo>
                  <a:pt x="127" y="345"/>
                </a:lnTo>
                <a:lnTo>
                  <a:pt x="127" y="340"/>
                </a:lnTo>
                <a:lnTo>
                  <a:pt x="132" y="340"/>
                </a:lnTo>
                <a:lnTo>
                  <a:pt x="137" y="340"/>
                </a:lnTo>
                <a:lnTo>
                  <a:pt x="137" y="334"/>
                </a:lnTo>
                <a:lnTo>
                  <a:pt x="137" y="329"/>
                </a:lnTo>
                <a:lnTo>
                  <a:pt x="137" y="324"/>
                </a:lnTo>
                <a:lnTo>
                  <a:pt x="137" y="318"/>
                </a:lnTo>
                <a:lnTo>
                  <a:pt x="137" y="313"/>
                </a:lnTo>
                <a:lnTo>
                  <a:pt x="142" y="313"/>
                </a:lnTo>
                <a:lnTo>
                  <a:pt x="142" y="308"/>
                </a:lnTo>
                <a:lnTo>
                  <a:pt x="137" y="303"/>
                </a:lnTo>
                <a:lnTo>
                  <a:pt x="132" y="303"/>
                </a:lnTo>
                <a:lnTo>
                  <a:pt x="132" y="297"/>
                </a:lnTo>
                <a:lnTo>
                  <a:pt x="127" y="297"/>
                </a:lnTo>
                <a:lnTo>
                  <a:pt x="127" y="292"/>
                </a:lnTo>
                <a:lnTo>
                  <a:pt x="121" y="287"/>
                </a:lnTo>
                <a:lnTo>
                  <a:pt x="116" y="287"/>
                </a:lnTo>
                <a:lnTo>
                  <a:pt x="111" y="287"/>
                </a:lnTo>
                <a:lnTo>
                  <a:pt x="105" y="287"/>
                </a:lnTo>
                <a:lnTo>
                  <a:pt x="105" y="281"/>
                </a:lnTo>
                <a:lnTo>
                  <a:pt x="100" y="281"/>
                </a:lnTo>
                <a:lnTo>
                  <a:pt x="95" y="281"/>
                </a:lnTo>
                <a:lnTo>
                  <a:pt x="95" y="276"/>
                </a:lnTo>
                <a:lnTo>
                  <a:pt x="90" y="276"/>
                </a:lnTo>
                <a:lnTo>
                  <a:pt x="84" y="271"/>
                </a:lnTo>
                <a:lnTo>
                  <a:pt x="79" y="271"/>
                </a:lnTo>
                <a:lnTo>
                  <a:pt x="74" y="265"/>
                </a:lnTo>
                <a:lnTo>
                  <a:pt x="74" y="260"/>
                </a:lnTo>
                <a:lnTo>
                  <a:pt x="79" y="260"/>
                </a:lnTo>
                <a:lnTo>
                  <a:pt x="84" y="260"/>
                </a:lnTo>
                <a:lnTo>
                  <a:pt x="84" y="255"/>
                </a:lnTo>
                <a:lnTo>
                  <a:pt x="79" y="255"/>
                </a:lnTo>
                <a:lnTo>
                  <a:pt x="79" y="250"/>
                </a:lnTo>
                <a:lnTo>
                  <a:pt x="74" y="250"/>
                </a:lnTo>
                <a:lnTo>
                  <a:pt x="74" y="255"/>
                </a:lnTo>
                <a:lnTo>
                  <a:pt x="68" y="255"/>
                </a:lnTo>
                <a:lnTo>
                  <a:pt x="63" y="255"/>
                </a:lnTo>
                <a:lnTo>
                  <a:pt x="63" y="250"/>
                </a:lnTo>
                <a:lnTo>
                  <a:pt x="58" y="250"/>
                </a:lnTo>
                <a:lnTo>
                  <a:pt x="58" y="244"/>
                </a:lnTo>
                <a:lnTo>
                  <a:pt x="53" y="244"/>
                </a:lnTo>
                <a:lnTo>
                  <a:pt x="53" y="239"/>
                </a:lnTo>
                <a:lnTo>
                  <a:pt x="53" y="234"/>
                </a:lnTo>
                <a:lnTo>
                  <a:pt x="53" y="228"/>
                </a:lnTo>
                <a:lnTo>
                  <a:pt x="47" y="228"/>
                </a:lnTo>
                <a:lnTo>
                  <a:pt x="47" y="223"/>
                </a:lnTo>
                <a:lnTo>
                  <a:pt x="47" y="218"/>
                </a:lnTo>
                <a:lnTo>
                  <a:pt x="47" y="212"/>
                </a:lnTo>
                <a:lnTo>
                  <a:pt x="47" y="207"/>
                </a:lnTo>
                <a:lnTo>
                  <a:pt x="42" y="207"/>
                </a:lnTo>
                <a:lnTo>
                  <a:pt x="47" y="207"/>
                </a:lnTo>
                <a:lnTo>
                  <a:pt x="53" y="202"/>
                </a:lnTo>
                <a:lnTo>
                  <a:pt x="53" y="197"/>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183">
            <a:extLst>
              <a:ext uri="{FF2B5EF4-FFF2-40B4-BE49-F238E27FC236}">
                <a16:creationId xmlns:a16="http://schemas.microsoft.com/office/drawing/2014/main" id="{1A53F706-9291-483A-A7EA-99A5825C4C69}"/>
              </a:ext>
            </a:extLst>
          </p:cNvPr>
          <p:cNvSpPr>
            <a:spLocks/>
          </p:cNvSpPr>
          <p:nvPr/>
        </p:nvSpPr>
        <p:spPr bwMode="auto">
          <a:xfrm>
            <a:off x="7343978" y="5295215"/>
            <a:ext cx="554038" cy="1162050"/>
          </a:xfrm>
          <a:custGeom>
            <a:avLst/>
            <a:gdLst>
              <a:gd name="T0" fmla="*/ 21 w 349"/>
              <a:gd name="T1" fmla="*/ 403 h 732"/>
              <a:gd name="T2" fmla="*/ 10 w 349"/>
              <a:gd name="T3" fmla="*/ 371 h 732"/>
              <a:gd name="T4" fmla="*/ 5 w 349"/>
              <a:gd name="T5" fmla="*/ 345 h 732"/>
              <a:gd name="T6" fmla="*/ 26 w 349"/>
              <a:gd name="T7" fmla="*/ 313 h 732"/>
              <a:gd name="T8" fmla="*/ 37 w 349"/>
              <a:gd name="T9" fmla="*/ 286 h 732"/>
              <a:gd name="T10" fmla="*/ 42 w 349"/>
              <a:gd name="T11" fmla="*/ 255 h 732"/>
              <a:gd name="T12" fmla="*/ 53 w 349"/>
              <a:gd name="T13" fmla="*/ 228 h 732"/>
              <a:gd name="T14" fmla="*/ 42 w 349"/>
              <a:gd name="T15" fmla="*/ 207 h 732"/>
              <a:gd name="T16" fmla="*/ 42 w 349"/>
              <a:gd name="T17" fmla="*/ 175 h 732"/>
              <a:gd name="T18" fmla="*/ 31 w 349"/>
              <a:gd name="T19" fmla="*/ 149 h 732"/>
              <a:gd name="T20" fmla="*/ 47 w 349"/>
              <a:gd name="T21" fmla="*/ 122 h 732"/>
              <a:gd name="T22" fmla="*/ 37 w 349"/>
              <a:gd name="T23" fmla="*/ 96 h 732"/>
              <a:gd name="T24" fmla="*/ 53 w 349"/>
              <a:gd name="T25" fmla="*/ 80 h 732"/>
              <a:gd name="T26" fmla="*/ 79 w 349"/>
              <a:gd name="T27" fmla="*/ 74 h 732"/>
              <a:gd name="T28" fmla="*/ 90 w 349"/>
              <a:gd name="T29" fmla="*/ 58 h 732"/>
              <a:gd name="T30" fmla="*/ 100 w 349"/>
              <a:gd name="T31" fmla="*/ 53 h 732"/>
              <a:gd name="T32" fmla="*/ 105 w 349"/>
              <a:gd name="T33" fmla="*/ 37 h 732"/>
              <a:gd name="T34" fmla="*/ 132 w 349"/>
              <a:gd name="T35" fmla="*/ 27 h 732"/>
              <a:gd name="T36" fmla="*/ 116 w 349"/>
              <a:gd name="T37" fmla="*/ 0 h 732"/>
              <a:gd name="T38" fmla="*/ 142 w 349"/>
              <a:gd name="T39" fmla="*/ 16 h 732"/>
              <a:gd name="T40" fmla="*/ 169 w 349"/>
              <a:gd name="T41" fmla="*/ 11 h 732"/>
              <a:gd name="T42" fmla="*/ 185 w 349"/>
              <a:gd name="T43" fmla="*/ 27 h 732"/>
              <a:gd name="T44" fmla="*/ 211 w 349"/>
              <a:gd name="T45" fmla="*/ 43 h 732"/>
              <a:gd name="T46" fmla="*/ 222 w 349"/>
              <a:gd name="T47" fmla="*/ 48 h 732"/>
              <a:gd name="T48" fmla="*/ 222 w 349"/>
              <a:gd name="T49" fmla="*/ 90 h 732"/>
              <a:gd name="T50" fmla="*/ 222 w 349"/>
              <a:gd name="T51" fmla="*/ 133 h 732"/>
              <a:gd name="T52" fmla="*/ 222 w 349"/>
              <a:gd name="T53" fmla="*/ 186 h 732"/>
              <a:gd name="T54" fmla="*/ 232 w 349"/>
              <a:gd name="T55" fmla="*/ 217 h 732"/>
              <a:gd name="T56" fmla="*/ 222 w 349"/>
              <a:gd name="T57" fmla="*/ 249 h 732"/>
              <a:gd name="T58" fmla="*/ 211 w 349"/>
              <a:gd name="T59" fmla="*/ 281 h 732"/>
              <a:gd name="T60" fmla="*/ 216 w 349"/>
              <a:gd name="T61" fmla="*/ 297 h 732"/>
              <a:gd name="T62" fmla="*/ 238 w 349"/>
              <a:gd name="T63" fmla="*/ 318 h 732"/>
              <a:gd name="T64" fmla="*/ 254 w 349"/>
              <a:gd name="T65" fmla="*/ 334 h 732"/>
              <a:gd name="T66" fmla="*/ 264 w 349"/>
              <a:gd name="T67" fmla="*/ 355 h 732"/>
              <a:gd name="T68" fmla="*/ 280 w 349"/>
              <a:gd name="T69" fmla="*/ 371 h 732"/>
              <a:gd name="T70" fmla="*/ 291 w 349"/>
              <a:gd name="T71" fmla="*/ 382 h 732"/>
              <a:gd name="T72" fmla="*/ 322 w 349"/>
              <a:gd name="T73" fmla="*/ 392 h 732"/>
              <a:gd name="T74" fmla="*/ 338 w 349"/>
              <a:gd name="T75" fmla="*/ 419 h 732"/>
              <a:gd name="T76" fmla="*/ 333 w 349"/>
              <a:gd name="T77" fmla="*/ 435 h 732"/>
              <a:gd name="T78" fmla="*/ 322 w 349"/>
              <a:gd name="T79" fmla="*/ 467 h 732"/>
              <a:gd name="T80" fmla="*/ 312 w 349"/>
              <a:gd name="T81" fmla="*/ 488 h 732"/>
              <a:gd name="T82" fmla="*/ 306 w 349"/>
              <a:gd name="T83" fmla="*/ 504 h 732"/>
              <a:gd name="T84" fmla="*/ 317 w 349"/>
              <a:gd name="T85" fmla="*/ 525 h 732"/>
              <a:gd name="T86" fmla="*/ 343 w 349"/>
              <a:gd name="T87" fmla="*/ 541 h 732"/>
              <a:gd name="T88" fmla="*/ 333 w 349"/>
              <a:gd name="T89" fmla="*/ 562 h 732"/>
              <a:gd name="T90" fmla="*/ 312 w 349"/>
              <a:gd name="T91" fmla="*/ 583 h 732"/>
              <a:gd name="T92" fmla="*/ 301 w 349"/>
              <a:gd name="T93" fmla="*/ 615 h 732"/>
              <a:gd name="T94" fmla="*/ 280 w 349"/>
              <a:gd name="T95" fmla="*/ 626 h 732"/>
              <a:gd name="T96" fmla="*/ 306 w 349"/>
              <a:gd name="T97" fmla="*/ 631 h 732"/>
              <a:gd name="T98" fmla="*/ 269 w 349"/>
              <a:gd name="T99" fmla="*/ 663 h 732"/>
              <a:gd name="T100" fmla="*/ 185 w 349"/>
              <a:gd name="T101" fmla="*/ 700 h 732"/>
              <a:gd name="T102" fmla="*/ 116 w 349"/>
              <a:gd name="T103" fmla="*/ 710 h 732"/>
              <a:gd name="T104" fmla="*/ 16 w 349"/>
              <a:gd name="T105" fmla="*/ 710 h 732"/>
              <a:gd name="T106" fmla="*/ 0 w 349"/>
              <a:gd name="T107" fmla="*/ 679 h 732"/>
              <a:gd name="T108" fmla="*/ 5 w 349"/>
              <a:gd name="T109" fmla="*/ 599 h 732"/>
              <a:gd name="T110" fmla="*/ 16 w 349"/>
              <a:gd name="T111" fmla="*/ 520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9" h="732">
                <a:moveTo>
                  <a:pt x="21" y="472"/>
                </a:moveTo>
                <a:lnTo>
                  <a:pt x="21" y="467"/>
                </a:lnTo>
                <a:lnTo>
                  <a:pt x="26" y="435"/>
                </a:lnTo>
                <a:lnTo>
                  <a:pt x="26" y="429"/>
                </a:lnTo>
                <a:lnTo>
                  <a:pt x="26" y="424"/>
                </a:lnTo>
                <a:lnTo>
                  <a:pt x="26" y="414"/>
                </a:lnTo>
                <a:lnTo>
                  <a:pt x="21" y="408"/>
                </a:lnTo>
                <a:lnTo>
                  <a:pt x="21" y="403"/>
                </a:lnTo>
                <a:lnTo>
                  <a:pt x="21" y="398"/>
                </a:lnTo>
                <a:lnTo>
                  <a:pt x="16" y="398"/>
                </a:lnTo>
                <a:lnTo>
                  <a:pt x="16" y="392"/>
                </a:lnTo>
                <a:lnTo>
                  <a:pt x="16" y="387"/>
                </a:lnTo>
                <a:lnTo>
                  <a:pt x="16" y="382"/>
                </a:lnTo>
                <a:lnTo>
                  <a:pt x="16" y="376"/>
                </a:lnTo>
                <a:lnTo>
                  <a:pt x="10" y="376"/>
                </a:lnTo>
                <a:lnTo>
                  <a:pt x="10" y="371"/>
                </a:lnTo>
                <a:lnTo>
                  <a:pt x="10" y="366"/>
                </a:lnTo>
                <a:lnTo>
                  <a:pt x="10" y="361"/>
                </a:lnTo>
                <a:lnTo>
                  <a:pt x="10" y="355"/>
                </a:lnTo>
                <a:lnTo>
                  <a:pt x="5" y="355"/>
                </a:lnTo>
                <a:lnTo>
                  <a:pt x="5" y="350"/>
                </a:lnTo>
                <a:lnTo>
                  <a:pt x="5" y="345"/>
                </a:lnTo>
                <a:lnTo>
                  <a:pt x="10" y="345"/>
                </a:lnTo>
                <a:lnTo>
                  <a:pt x="5" y="345"/>
                </a:lnTo>
                <a:lnTo>
                  <a:pt x="5" y="339"/>
                </a:lnTo>
                <a:lnTo>
                  <a:pt x="10" y="334"/>
                </a:lnTo>
                <a:lnTo>
                  <a:pt x="16" y="329"/>
                </a:lnTo>
                <a:lnTo>
                  <a:pt x="21" y="329"/>
                </a:lnTo>
                <a:lnTo>
                  <a:pt x="21" y="323"/>
                </a:lnTo>
                <a:lnTo>
                  <a:pt x="21" y="318"/>
                </a:lnTo>
                <a:lnTo>
                  <a:pt x="26" y="318"/>
                </a:lnTo>
                <a:lnTo>
                  <a:pt x="26" y="313"/>
                </a:lnTo>
                <a:lnTo>
                  <a:pt x="31" y="313"/>
                </a:lnTo>
                <a:lnTo>
                  <a:pt x="37" y="308"/>
                </a:lnTo>
                <a:lnTo>
                  <a:pt x="42" y="308"/>
                </a:lnTo>
                <a:lnTo>
                  <a:pt x="47" y="308"/>
                </a:lnTo>
                <a:lnTo>
                  <a:pt x="47" y="302"/>
                </a:lnTo>
                <a:lnTo>
                  <a:pt x="47" y="297"/>
                </a:lnTo>
                <a:lnTo>
                  <a:pt x="42" y="292"/>
                </a:lnTo>
                <a:lnTo>
                  <a:pt x="37" y="286"/>
                </a:lnTo>
                <a:lnTo>
                  <a:pt x="31" y="286"/>
                </a:lnTo>
                <a:lnTo>
                  <a:pt x="26" y="281"/>
                </a:lnTo>
                <a:lnTo>
                  <a:pt x="26" y="276"/>
                </a:lnTo>
                <a:lnTo>
                  <a:pt x="26" y="265"/>
                </a:lnTo>
                <a:lnTo>
                  <a:pt x="31" y="265"/>
                </a:lnTo>
                <a:lnTo>
                  <a:pt x="31" y="260"/>
                </a:lnTo>
                <a:lnTo>
                  <a:pt x="37" y="260"/>
                </a:lnTo>
                <a:lnTo>
                  <a:pt x="42" y="255"/>
                </a:lnTo>
                <a:lnTo>
                  <a:pt x="42" y="249"/>
                </a:lnTo>
                <a:lnTo>
                  <a:pt x="42" y="244"/>
                </a:lnTo>
                <a:lnTo>
                  <a:pt x="47" y="244"/>
                </a:lnTo>
                <a:lnTo>
                  <a:pt x="53" y="244"/>
                </a:lnTo>
                <a:lnTo>
                  <a:pt x="53" y="239"/>
                </a:lnTo>
                <a:lnTo>
                  <a:pt x="58" y="239"/>
                </a:lnTo>
                <a:lnTo>
                  <a:pt x="58" y="233"/>
                </a:lnTo>
                <a:lnTo>
                  <a:pt x="53" y="228"/>
                </a:lnTo>
                <a:lnTo>
                  <a:pt x="47" y="228"/>
                </a:lnTo>
                <a:lnTo>
                  <a:pt x="47" y="223"/>
                </a:lnTo>
                <a:lnTo>
                  <a:pt x="47" y="217"/>
                </a:lnTo>
                <a:lnTo>
                  <a:pt x="42" y="217"/>
                </a:lnTo>
                <a:lnTo>
                  <a:pt x="37" y="217"/>
                </a:lnTo>
                <a:lnTo>
                  <a:pt x="37" y="212"/>
                </a:lnTo>
                <a:lnTo>
                  <a:pt x="37" y="207"/>
                </a:lnTo>
                <a:lnTo>
                  <a:pt x="42" y="207"/>
                </a:lnTo>
                <a:lnTo>
                  <a:pt x="42" y="202"/>
                </a:lnTo>
                <a:lnTo>
                  <a:pt x="42" y="196"/>
                </a:lnTo>
                <a:lnTo>
                  <a:pt x="37" y="196"/>
                </a:lnTo>
                <a:lnTo>
                  <a:pt x="37" y="191"/>
                </a:lnTo>
                <a:lnTo>
                  <a:pt x="42" y="191"/>
                </a:lnTo>
                <a:lnTo>
                  <a:pt x="42" y="186"/>
                </a:lnTo>
                <a:lnTo>
                  <a:pt x="42" y="180"/>
                </a:lnTo>
                <a:lnTo>
                  <a:pt x="42" y="175"/>
                </a:lnTo>
                <a:lnTo>
                  <a:pt x="47" y="170"/>
                </a:lnTo>
                <a:lnTo>
                  <a:pt x="47" y="164"/>
                </a:lnTo>
                <a:lnTo>
                  <a:pt x="47" y="159"/>
                </a:lnTo>
                <a:lnTo>
                  <a:pt x="47" y="154"/>
                </a:lnTo>
                <a:lnTo>
                  <a:pt x="42" y="154"/>
                </a:lnTo>
                <a:lnTo>
                  <a:pt x="37" y="154"/>
                </a:lnTo>
                <a:lnTo>
                  <a:pt x="37" y="149"/>
                </a:lnTo>
                <a:lnTo>
                  <a:pt x="31" y="149"/>
                </a:lnTo>
                <a:lnTo>
                  <a:pt x="31" y="143"/>
                </a:lnTo>
                <a:lnTo>
                  <a:pt x="31" y="138"/>
                </a:lnTo>
                <a:lnTo>
                  <a:pt x="37" y="138"/>
                </a:lnTo>
                <a:lnTo>
                  <a:pt x="37" y="133"/>
                </a:lnTo>
                <a:lnTo>
                  <a:pt x="42" y="133"/>
                </a:lnTo>
                <a:lnTo>
                  <a:pt x="42" y="127"/>
                </a:lnTo>
                <a:lnTo>
                  <a:pt x="42" y="122"/>
                </a:lnTo>
                <a:lnTo>
                  <a:pt x="47" y="122"/>
                </a:lnTo>
                <a:lnTo>
                  <a:pt x="47" y="117"/>
                </a:lnTo>
                <a:lnTo>
                  <a:pt x="47" y="111"/>
                </a:lnTo>
                <a:lnTo>
                  <a:pt x="47" y="106"/>
                </a:lnTo>
                <a:lnTo>
                  <a:pt x="42" y="106"/>
                </a:lnTo>
                <a:lnTo>
                  <a:pt x="37" y="106"/>
                </a:lnTo>
                <a:lnTo>
                  <a:pt x="31" y="101"/>
                </a:lnTo>
                <a:lnTo>
                  <a:pt x="31" y="96"/>
                </a:lnTo>
                <a:lnTo>
                  <a:pt x="37" y="96"/>
                </a:lnTo>
                <a:lnTo>
                  <a:pt x="42" y="96"/>
                </a:lnTo>
                <a:lnTo>
                  <a:pt x="47" y="96"/>
                </a:lnTo>
                <a:lnTo>
                  <a:pt x="47" y="90"/>
                </a:lnTo>
                <a:lnTo>
                  <a:pt x="47" y="85"/>
                </a:lnTo>
                <a:lnTo>
                  <a:pt x="47" y="80"/>
                </a:lnTo>
                <a:lnTo>
                  <a:pt x="47" y="74"/>
                </a:lnTo>
                <a:lnTo>
                  <a:pt x="47" y="80"/>
                </a:lnTo>
                <a:lnTo>
                  <a:pt x="53" y="80"/>
                </a:lnTo>
                <a:lnTo>
                  <a:pt x="58" y="80"/>
                </a:lnTo>
                <a:lnTo>
                  <a:pt x="63" y="80"/>
                </a:lnTo>
                <a:lnTo>
                  <a:pt x="63" y="74"/>
                </a:lnTo>
                <a:lnTo>
                  <a:pt x="68" y="74"/>
                </a:lnTo>
                <a:lnTo>
                  <a:pt x="74" y="74"/>
                </a:lnTo>
                <a:lnTo>
                  <a:pt x="74" y="69"/>
                </a:lnTo>
                <a:lnTo>
                  <a:pt x="79" y="69"/>
                </a:lnTo>
                <a:lnTo>
                  <a:pt x="79" y="74"/>
                </a:lnTo>
                <a:lnTo>
                  <a:pt x="84" y="74"/>
                </a:lnTo>
                <a:lnTo>
                  <a:pt x="84" y="69"/>
                </a:lnTo>
                <a:lnTo>
                  <a:pt x="84" y="64"/>
                </a:lnTo>
                <a:lnTo>
                  <a:pt x="90" y="64"/>
                </a:lnTo>
                <a:lnTo>
                  <a:pt x="90" y="69"/>
                </a:lnTo>
                <a:lnTo>
                  <a:pt x="95" y="69"/>
                </a:lnTo>
                <a:lnTo>
                  <a:pt x="95" y="64"/>
                </a:lnTo>
                <a:lnTo>
                  <a:pt x="90" y="58"/>
                </a:lnTo>
                <a:lnTo>
                  <a:pt x="90" y="53"/>
                </a:lnTo>
                <a:lnTo>
                  <a:pt x="90" y="48"/>
                </a:lnTo>
                <a:lnTo>
                  <a:pt x="95" y="48"/>
                </a:lnTo>
                <a:lnTo>
                  <a:pt x="95" y="53"/>
                </a:lnTo>
                <a:lnTo>
                  <a:pt x="100" y="53"/>
                </a:lnTo>
                <a:lnTo>
                  <a:pt x="100" y="58"/>
                </a:lnTo>
                <a:lnTo>
                  <a:pt x="105" y="53"/>
                </a:lnTo>
                <a:lnTo>
                  <a:pt x="100" y="53"/>
                </a:lnTo>
                <a:lnTo>
                  <a:pt x="100" y="48"/>
                </a:lnTo>
                <a:lnTo>
                  <a:pt x="100" y="43"/>
                </a:lnTo>
                <a:lnTo>
                  <a:pt x="105" y="43"/>
                </a:lnTo>
                <a:lnTo>
                  <a:pt x="100" y="43"/>
                </a:lnTo>
                <a:lnTo>
                  <a:pt x="100" y="37"/>
                </a:lnTo>
                <a:lnTo>
                  <a:pt x="95" y="37"/>
                </a:lnTo>
                <a:lnTo>
                  <a:pt x="100" y="37"/>
                </a:lnTo>
                <a:lnTo>
                  <a:pt x="105" y="37"/>
                </a:lnTo>
                <a:lnTo>
                  <a:pt x="105" y="32"/>
                </a:lnTo>
                <a:lnTo>
                  <a:pt x="105" y="27"/>
                </a:lnTo>
                <a:lnTo>
                  <a:pt x="111" y="27"/>
                </a:lnTo>
                <a:lnTo>
                  <a:pt x="111" y="21"/>
                </a:lnTo>
                <a:lnTo>
                  <a:pt x="116" y="27"/>
                </a:lnTo>
                <a:lnTo>
                  <a:pt x="121" y="27"/>
                </a:lnTo>
                <a:lnTo>
                  <a:pt x="127" y="27"/>
                </a:lnTo>
                <a:lnTo>
                  <a:pt x="132" y="27"/>
                </a:lnTo>
                <a:lnTo>
                  <a:pt x="132" y="21"/>
                </a:lnTo>
                <a:lnTo>
                  <a:pt x="127" y="21"/>
                </a:lnTo>
                <a:lnTo>
                  <a:pt x="127" y="16"/>
                </a:lnTo>
                <a:lnTo>
                  <a:pt x="127" y="11"/>
                </a:lnTo>
                <a:lnTo>
                  <a:pt x="121" y="11"/>
                </a:lnTo>
                <a:lnTo>
                  <a:pt x="121" y="5"/>
                </a:lnTo>
                <a:lnTo>
                  <a:pt x="116" y="5"/>
                </a:lnTo>
                <a:lnTo>
                  <a:pt x="116" y="0"/>
                </a:lnTo>
                <a:lnTo>
                  <a:pt x="121" y="0"/>
                </a:lnTo>
                <a:lnTo>
                  <a:pt x="121" y="5"/>
                </a:lnTo>
                <a:lnTo>
                  <a:pt x="127" y="5"/>
                </a:lnTo>
                <a:lnTo>
                  <a:pt x="127" y="11"/>
                </a:lnTo>
                <a:lnTo>
                  <a:pt x="132" y="11"/>
                </a:lnTo>
                <a:lnTo>
                  <a:pt x="137" y="11"/>
                </a:lnTo>
                <a:lnTo>
                  <a:pt x="137" y="16"/>
                </a:lnTo>
                <a:lnTo>
                  <a:pt x="142" y="16"/>
                </a:lnTo>
                <a:lnTo>
                  <a:pt x="142" y="11"/>
                </a:lnTo>
                <a:lnTo>
                  <a:pt x="148" y="11"/>
                </a:lnTo>
                <a:lnTo>
                  <a:pt x="153" y="11"/>
                </a:lnTo>
                <a:lnTo>
                  <a:pt x="158" y="11"/>
                </a:lnTo>
                <a:lnTo>
                  <a:pt x="164" y="11"/>
                </a:lnTo>
                <a:lnTo>
                  <a:pt x="164" y="5"/>
                </a:lnTo>
                <a:lnTo>
                  <a:pt x="164" y="11"/>
                </a:lnTo>
                <a:lnTo>
                  <a:pt x="169" y="11"/>
                </a:lnTo>
                <a:lnTo>
                  <a:pt x="174" y="11"/>
                </a:lnTo>
                <a:lnTo>
                  <a:pt x="174" y="16"/>
                </a:lnTo>
                <a:lnTo>
                  <a:pt x="174" y="11"/>
                </a:lnTo>
                <a:lnTo>
                  <a:pt x="174" y="16"/>
                </a:lnTo>
                <a:lnTo>
                  <a:pt x="174" y="21"/>
                </a:lnTo>
                <a:lnTo>
                  <a:pt x="179" y="21"/>
                </a:lnTo>
                <a:lnTo>
                  <a:pt x="179" y="27"/>
                </a:lnTo>
                <a:lnTo>
                  <a:pt x="185" y="27"/>
                </a:lnTo>
                <a:lnTo>
                  <a:pt x="185" y="32"/>
                </a:lnTo>
                <a:lnTo>
                  <a:pt x="190" y="32"/>
                </a:lnTo>
                <a:lnTo>
                  <a:pt x="190" y="37"/>
                </a:lnTo>
                <a:lnTo>
                  <a:pt x="195" y="37"/>
                </a:lnTo>
                <a:lnTo>
                  <a:pt x="195" y="43"/>
                </a:lnTo>
                <a:lnTo>
                  <a:pt x="201" y="43"/>
                </a:lnTo>
                <a:lnTo>
                  <a:pt x="206" y="43"/>
                </a:lnTo>
                <a:lnTo>
                  <a:pt x="211" y="43"/>
                </a:lnTo>
                <a:lnTo>
                  <a:pt x="211" y="48"/>
                </a:lnTo>
                <a:lnTo>
                  <a:pt x="211" y="43"/>
                </a:lnTo>
                <a:lnTo>
                  <a:pt x="211" y="48"/>
                </a:lnTo>
                <a:lnTo>
                  <a:pt x="211" y="43"/>
                </a:lnTo>
                <a:lnTo>
                  <a:pt x="216" y="48"/>
                </a:lnTo>
                <a:lnTo>
                  <a:pt x="216" y="43"/>
                </a:lnTo>
                <a:lnTo>
                  <a:pt x="222" y="43"/>
                </a:lnTo>
                <a:lnTo>
                  <a:pt x="222" y="48"/>
                </a:lnTo>
                <a:lnTo>
                  <a:pt x="222" y="53"/>
                </a:lnTo>
                <a:lnTo>
                  <a:pt x="222" y="58"/>
                </a:lnTo>
                <a:lnTo>
                  <a:pt x="222" y="64"/>
                </a:lnTo>
                <a:lnTo>
                  <a:pt x="222" y="69"/>
                </a:lnTo>
                <a:lnTo>
                  <a:pt x="222" y="74"/>
                </a:lnTo>
                <a:lnTo>
                  <a:pt x="222" y="80"/>
                </a:lnTo>
                <a:lnTo>
                  <a:pt x="222" y="85"/>
                </a:lnTo>
                <a:lnTo>
                  <a:pt x="222" y="90"/>
                </a:lnTo>
                <a:lnTo>
                  <a:pt x="222" y="96"/>
                </a:lnTo>
                <a:lnTo>
                  <a:pt x="222" y="101"/>
                </a:lnTo>
                <a:lnTo>
                  <a:pt x="222" y="106"/>
                </a:lnTo>
                <a:lnTo>
                  <a:pt x="222" y="111"/>
                </a:lnTo>
                <a:lnTo>
                  <a:pt x="222" y="117"/>
                </a:lnTo>
                <a:lnTo>
                  <a:pt x="222" y="122"/>
                </a:lnTo>
                <a:lnTo>
                  <a:pt x="222" y="127"/>
                </a:lnTo>
                <a:lnTo>
                  <a:pt x="222" y="133"/>
                </a:lnTo>
                <a:lnTo>
                  <a:pt x="222" y="138"/>
                </a:lnTo>
                <a:lnTo>
                  <a:pt x="222" y="149"/>
                </a:lnTo>
                <a:lnTo>
                  <a:pt x="222" y="154"/>
                </a:lnTo>
                <a:lnTo>
                  <a:pt x="222" y="159"/>
                </a:lnTo>
                <a:lnTo>
                  <a:pt x="222" y="164"/>
                </a:lnTo>
                <a:lnTo>
                  <a:pt x="222" y="170"/>
                </a:lnTo>
                <a:lnTo>
                  <a:pt x="222" y="180"/>
                </a:lnTo>
                <a:lnTo>
                  <a:pt x="222" y="186"/>
                </a:lnTo>
                <a:lnTo>
                  <a:pt x="222" y="191"/>
                </a:lnTo>
                <a:lnTo>
                  <a:pt x="222" y="196"/>
                </a:lnTo>
                <a:lnTo>
                  <a:pt x="227" y="196"/>
                </a:lnTo>
                <a:lnTo>
                  <a:pt x="227" y="202"/>
                </a:lnTo>
                <a:lnTo>
                  <a:pt x="227" y="207"/>
                </a:lnTo>
                <a:lnTo>
                  <a:pt x="232" y="207"/>
                </a:lnTo>
                <a:lnTo>
                  <a:pt x="232" y="212"/>
                </a:lnTo>
                <a:lnTo>
                  <a:pt x="232" y="217"/>
                </a:lnTo>
                <a:lnTo>
                  <a:pt x="232" y="223"/>
                </a:lnTo>
                <a:lnTo>
                  <a:pt x="232" y="228"/>
                </a:lnTo>
                <a:lnTo>
                  <a:pt x="232" y="233"/>
                </a:lnTo>
                <a:lnTo>
                  <a:pt x="227" y="233"/>
                </a:lnTo>
                <a:lnTo>
                  <a:pt x="227" y="239"/>
                </a:lnTo>
                <a:lnTo>
                  <a:pt x="227" y="244"/>
                </a:lnTo>
                <a:lnTo>
                  <a:pt x="222" y="244"/>
                </a:lnTo>
                <a:lnTo>
                  <a:pt x="222" y="249"/>
                </a:lnTo>
                <a:lnTo>
                  <a:pt x="222" y="255"/>
                </a:lnTo>
                <a:lnTo>
                  <a:pt x="222" y="260"/>
                </a:lnTo>
                <a:lnTo>
                  <a:pt x="216" y="260"/>
                </a:lnTo>
                <a:lnTo>
                  <a:pt x="216" y="265"/>
                </a:lnTo>
                <a:lnTo>
                  <a:pt x="216" y="270"/>
                </a:lnTo>
                <a:lnTo>
                  <a:pt x="211" y="270"/>
                </a:lnTo>
                <a:lnTo>
                  <a:pt x="211" y="276"/>
                </a:lnTo>
                <a:lnTo>
                  <a:pt x="211" y="281"/>
                </a:lnTo>
                <a:lnTo>
                  <a:pt x="211" y="286"/>
                </a:lnTo>
                <a:lnTo>
                  <a:pt x="216" y="286"/>
                </a:lnTo>
                <a:lnTo>
                  <a:pt x="216" y="292"/>
                </a:lnTo>
                <a:lnTo>
                  <a:pt x="211" y="292"/>
                </a:lnTo>
                <a:lnTo>
                  <a:pt x="216" y="292"/>
                </a:lnTo>
                <a:lnTo>
                  <a:pt x="216" y="297"/>
                </a:lnTo>
                <a:lnTo>
                  <a:pt x="222" y="297"/>
                </a:lnTo>
                <a:lnTo>
                  <a:pt x="216" y="297"/>
                </a:lnTo>
                <a:lnTo>
                  <a:pt x="222" y="297"/>
                </a:lnTo>
                <a:lnTo>
                  <a:pt x="222" y="302"/>
                </a:lnTo>
                <a:lnTo>
                  <a:pt x="227" y="302"/>
                </a:lnTo>
                <a:lnTo>
                  <a:pt x="227" y="308"/>
                </a:lnTo>
                <a:lnTo>
                  <a:pt x="227" y="313"/>
                </a:lnTo>
                <a:lnTo>
                  <a:pt x="232" y="313"/>
                </a:lnTo>
                <a:lnTo>
                  <a:pt x="238" y="313"/>
                </a:lnTo>
                <a:lnTo>
                  <a:pt x="238" y="318"/>
                </a:lnTo>
                <a:lnTo>
                  <a:pt x="243" y="318"/>
                </a:lnTo>
                <a:lnTo>
                  <a:pt x="243" y="323"/>
                </a:lnTo>
                <a:lnTo>
                  <a:pt x="248" y="323"/>
                </a:lnTo>
                <a:lnTo>
                  <a:pt x="248" y="329"/>
                </a:lnTo>
                <a:lnTo>
                  <a:pt x="254" y="329"/>
                </a:lnTo>
                <a:lnTo>
                  <a:pt x="254" y="334"/>
                </a:lnTo>
                <a:lnTo>
                  <a:pt x="259" y="334"/>
                </a:lnTo>
                <a:lnTo>
                  <a:pt x="254" y="334"/>
                </a:lnTo>
                <a:lnTo>
                  <a:pt x="259" y="334"/>
                </a:lnTo>
                <a:lnTo>
                  <a:pt x="259" y="339"/>
                </a:lnTo>
                <a:lnTo>
                  <a:pt x="254" y="339"/>
                </a:lnTo>
                <a:lnTo>
                  <a:pt x="259" y="339"/>
                </a:lnTo>
                <a:lnTo>
                  <a:pt x="259" y="345"/>
                </a:lnTo>
                <a:lnTo>
                  <a:pt x="259" y="350"/>
                </a:lnTo>
                <a:lnTo>
                  <a:pt x="264" y="350"/>
                </a:lnTo>
                <a:lnTo>
                  <a:pt x="264" y="355"/>
                </a:lnTo>
                <a:lnTo>
                  <a:pt x="264" y="361"/>
                </a:lnTo>
                <a:lnTo>
                  <a:pt x="269" y="361"/>
                </a:lnTo>
                <a:lnTo>
                  <a:pt x="275" y="361"/>
                </a:lnTo>
                <a:lnTo>
                  <a:pt x="275" y="366"/>
                </a:lnTo>
                <a:lnTo>
                  <a:pt x="280" y="366"/>
                </a:lnTo>
                <a:lnTo>
                  <a:pt x="275" y="366"/>
                </a:lnTo>
                <a:lnTo>
                  <a:pt x="275" y="371"/>
                </a:lnTo>
                <a:lnTo>
                  <a:pt x="280" y="371"/>
                </a:lnTo>
                <a:lnTo>
                  <a:pt x="285" y="371"/>
                </a:lnTo>
                <a:lnTo>
                  <a:pt x="291" y="371"/>
                </a:lnTo>
                <a:lnTo>
                  <a:pt x="291" y="376"/>
                </a:lnTo>
                <a:lnTo>
                  <a:pt x="291" y="371"/>
                </a:lnTo>
                <a:lnTo>
                  <a:pt x="291" y="376"/>
                </a:lnTo>
                <a:lnTo>
                  <a:pt x="291" y="382"/>
                </a:lnTo>
                <a:lnTo>
                  <a:pt x="296" y="382"/>
                </a:lnTo>
                <a:lnTo>
                  <a:pt x="291" y="382"/>
                </a:lnTo>
                <a:lnTo>
                  <a:pt x="296" y="382"/>
                </a:lnTo>
                <a:lnTo>
                  <a:pt x="301" y="382"/>
                </a:lnTo>
                <a:lnTo>
                  <a:pt x="301" y="387"/>
                </a:lnTo>
                <a:lnTo>
                  <a:pt x="306" y="387"/>
                </a:lnTo>
                <a:lnTo>
                  <a:pt x="312" y="387"/>
                </a:lnTo>
                <a:lnTo>
                  <a:pt x="312" y="392"/>
                </a:lnTo>
                <a:lnTo>
                  <a:pt x="317" y="392"/>
                </a:lnTo>
                <a:lnTo>
                  <a:pt x="322" y="392"/>
                </a:lnTo>
                <a:lnTo>
                  <a:pt x="322" y="398"/>
                </a:lnTo>
                <a:lnTo>
                  <a:pt x="328" y="398"/>
                </a:lnTo>
                <a:lnTo>
                  <a:pt x="328" y="403"/>
                </a:lnTo>
                <a:lnTo>
                  <a:pt x="333" y="403"/>
                </a:lnTo>
                <a:lnTo>
                  <a:pt x="333" y="408"/>
                </a:lnTo>
                <a:lnTo>
                  <a:pt x="333" y="414"/>
                </a:lnTo>
                <a:lnTo>
                  <a:pt x="333" y="419"/>
                </a:lnTo>
                <a:lnTo>
                  <a:pt x="338" y="419"/>
                </a:lnTo>
                <a:lnTo>
                  <a:pt x="333" y="419"/>
                </a:lnTo>
                <a:lnTo>
                  <a:pt x="333" y="424"/>
                </a:lnTo>
                <a:lnTo>
                  <a:pt x="338" y="424"/>
                </a:lnTo>
                <a:lnTo>
                  <a:pt x="333" y="424"/>
                </a:lnTo>
                <a:lnTo>
                  <a:pt x="333" y="429"/>
                </a:lnTo>
                <a:lnTo>
                  <a:pt x="338" y="429"/>
                </a:lnTo>
                <a:lnTo>
                  <a:pt x="333" y="429"/>
                </a:lnTo>
                <a:lnTo>
                  <a:pt x="333" y="435"/>
                </a:lnTo>
                <a:lnTo>
                  <a:pt x="333" y="440"/>
                </a:lnTo>
                <a:lnTo>
                  <a:pt x="333" y="445"/>
                </a:lnTo>
                <a:lnTo>
                  <a:pt x="328" y="445"/>
                </a:lnTo>
                <a:lnTo>
                  <a:pt x="328" y="451"/>
                </a:lnTo>
                <a:lnTo>
                  <a:pt x="328" y="456"/>
                </a:lnTo>
                <a:lnTo>
                  <a:pt x="328" y="461"/>
                </a:lnTo>
                <a:lnTo>
                  <a:pt x="322" y="461"/>
                </a:lnTo>
                <a:lnTo>
                  <a:pt x="322" y="467"/>
                </a:lnTo>
                <a:lnTo>
                  <a:pt x="322" y="472"/>
                </a:lnTo>
                <a:lnTo>
                  <a:pt x="317" y="472"/>
                </a:lnTo>
                <a:lnTo>
                  <a:pt x="317" y="477"/>
                </a:lnTo>
                <a:lnTo>
                  <a:pt x="312" y="477"/>
                </a:lnTo>
                <a:lnTo>
                  <a:pt x="312" y="482"/>
                </a:lnTo>
                <a:lnTo>
                  <a:pt x="312" y="488"/>
                </a:lnTo>
                <a:lnTo>
                  <a:pt x="312" y="493"/>
                </a:lnTo>
                <a:lnTo>
                  <a:pt x="312" y="488"/>
                </a:lnTo>
                <a:lnTo>
                  <a:pt x="312" y="493"/>
                </a:lnTo>
                <a:lnTo>
                  <a:pt x="306" y="493"/>
                </a:lnTo>
                <a:lnTo>
                  <a:pt x="312" y="493"/>
                </a:lnTo>
                <a:lnTo>
                  <a:pt x="306" y="493"/>
                </a:lnTo>
                <a:lnTo>
                  <a:pt x="306" y="498"/>
                </a:lnTo>
                <a:lnTo>
                  <a:pt x="312" y="498"/>
                </a:lnTo>
                <a:lnTo>
                  <a:pt x="306" y="498"/>
                </a:lnTo>
                <a:lnTo>
                  <a:pt x="306" y="504"/>
                </a:lnTo>
                <a:lnTo>
                  <a:pt x="312" y="504"/>
                </a:lnTo>
                <a:lnTo>
                  <a:pt x="312" y="509"/>
                </a:lnTo>
                <a:lnTo>
                  <a:pt x="317" y="509"/>
                </a:lnTo>
                <a:lnTo>
                  <a:pt x="317" y="514"/>
                </a:lnTo>
                <a:lnTo>
                  <a:pt x="317" y="520"/>
                </a:lnTo>
                <a:lnTo>
                  <a:pt x="312" y="520"/>
                </a:lnTo>
                <a:lnTo>
                  <a:pt x="317" y="520"/>
                </a:lnTo>
                <a:lnTo>
                  <a:pt x="317" y="525"/>
                </a:lnTo>
                <a:lnTo>
                  <a:pt x="317" y="530"/>
                </a:lnTo>
                <a:lnTo>
                  <a:pt x="322" y="530"/>
                </a:lnTo>
                <a:lnTo>
                  <a:pt x="322" y="535"/>
                </a:lnTo>
                <a:lnTo>
                  <a:pt x="328" y="535"/>
                </a:lnTo>
                <a:lnTo>
                  <a:pt x="328" y="541"/>
                </a:lnTo>
                <a:lnTo>
                  <a:pt x="333" y="541"/>
                </a:lnTo>
                <a:lnTo>
                  <a:pt x="338" y="541"/>
                </a:lnTo>
                <a:lnTo>
                  <a:pt x="343" y="541"/>
                </a:lnTo>
                <a:lnTo>
                  <a:pt x="349" y="541"/>
                </a:lnTo>
                <a:lnTo>
                  <a:pt x="349" y="546"/>
                </a:lnTo>
                <a:lnTo>
                  <a:pt x="349" y="551"/>
                </a:lnTo>
                <a:lnTo>
                  <a:pt x="343" y="551"/>
                </a:lnTo>
                <a:lnTo>
                  <a:pt x="343" y="557"/>
                </a:lnTo>
                <a:lnTo>
                  <a:pt x="338" y="557"/>
                </a:lnTo>
                <a:lnTo>
                  <a:pt x="338" y="562"/>
                </a:lnTo>
                <a:lnTo>
                  <a:pt x="333" y="562"/>
                </a:lnTo>
                <a:lnTo>
                  <a:pt x="333" y="567"/>
                </a:lnTo>
                <a:lnTo>
                  <a:pt x="328" y="567"/>
                </a:lnTo>
                <a:lnTo>
                  <a:pt x="322" y="567"/>
                </a:lnTo>
                <a:lnTo>
                  <a:pt x="317" y="567"/>
                </a:lnTo>
                <a:lnTo>
                  <a:pt x="317" y="573"/>
                </a:lnTo>
                <a:lnTo>
                  <a:pt x="312" y="573"/>
                </a:lnTo>
                <a:lnTo>
                  <a:pt x="312" y="578"/>
                </a:lnTo>
                <a:lnTo>
                  <a:pt x="312" y="583"/>
                </a:lnTo>
                <a:lnTo>
                  <a:pt x="312" y="589"/>
                </a:lnTo>
                <a:lnTo>
                  <a:pt x="306" y="589"/>
                </a:lnTo>
                <a:lnTo>
                  <a:pt x="306" y="594"/>
                </a:lnTo>
                <a:lnTo>
                  <a:pt x="306" y="599"/>
                </a:lnTo>
                <a:lnTo>
                  <a:pt x="306" y="604"/>
                </a:lnTo>
                <a:lnTo>
                  <a:pt x="306" y="610"/>
                </a:lnTo>
                <a:lnTo>
                  <a:pt x="301" y="610"/>
                </a:lnTo>
                <a:lnTo>
                  <a:pt x="301" y="615"/>
                </a:lnTo>
                <a:lnTo>
                  <a:pt x="296" y="615"/>
                </a:lnTo>
                <a:lnTo>
                  <a:pt x="291" y="615"/>
                </a:lnTo>
                <a:lnTo>
                  <a:pt x="285" y="615"/>
                </a:lnTo>
                <a:lnTo>
                  <a:pt x="280" y="615"/>
                </a:lnTo>
                <a:lnTo>
                  <a:pt x="280" y="620"/>
                </a:lnTo>
                <a:lnTo>
                  <a:pt x="275" y="620"/>
                </a:lnTo>
                <a:lnTo>
                  <a:pt x="275" y="626"/>
                </a:lnTo>
                <a:lnTo>
                  <a:pt x="280" y="626"/>
                </a:lnTo>
                <a:lnTo>
                  <a:pt x="280" y="631"/>
                </a:lnTo>
                <a:lnTo>
                  <a:pt x="285" y="631"/>
                </a:lnTo>
                <a:lnTo>
                  <a:pt x="291" y="631"/>
                </a:lnTo>
                <a:lnTo>
                  <a:pt x="296" y="631"/>
                </a:lnTo>
                <a:lnTo>
                  <a:pt x="301" y="631"/>
                </a:lnTo>
                <a:lnTo>
                  <a:pt x="301" y="626"/>
                </a:lnTo>
                <a:lnTo>
                  <a:pt x="306" y="626"/>
                </a:lnTo>
                <a:lnTo>
                  <a:pt x="306" y="631"/>
                </a:lnTo>
                <a:lnTo>
                  <a:pt x="306" y="636"/>
                </a:lnTo>
                <a:lnTo>
                  <a:pt x="285" y="642"/>
                </a:lnTo>
                <a:lnTo>
                  <a:pt x="280" y="642"/>
                </a:lnTo>
                <a:lnTo>
                  <a:pt x="275" y="642"/>
                </a:lnTo>
                <a:lnTo>
                  <a:pt x="269" y="642"/>
                </a:lnTo>
                <a:lnTo>
                  <a:pt x="269" y="647"/>
                </a:lnTo>
                <a:lnTo>
                  <a:pt x="269" y="652"/>
                </a:lnTo>
                <a:lnTo>
                  <a:pt x="269" y="663"/>
                </a:lnTo>
                <a:lnTo>
                  <a:pt x="269" y="673"/>
                </a:lnTo>
                <a:lnTo>
                  <a:pt x="269" y="679"/>
                </a:lnTo>
                <a:lnTo>
                  <a:pt x="243" y="684"/>
                </a:lnTo>
                <a:lnTo>
                  <a:pt x="227" y="689"/>
                </a:lnTo>
                <a:lnTo>
                  <a:pt x="216" y="695"/>
                </a:lnTo>
                <a:lnTo>
                  <a:pt x="201" y="695"/>
                </a:lnTo>
                <a:lnTo>
                  <a:pt x="195" y="700"/>
                </a:lnTo>
                <a:lnTo>
                  <a:pt x="185" y="700"/>
                </a:lnTo>
                <a:lnTo>
                  <a:pt x="179" y="700"/>
                </a:lnTo>
                <a:lnTo>
                  <a:pt x="164" y="700"/>
                </a:lnTo>
                <a:lnTo>
                  <a:pt x="153" y="705"/>
                </a:lnTo>
                <a:lnTo>
                  <a:pt x="148" y="705"/>
                </a:lnTo>
                <a:lnTo>
                  <a:pt x="137" y="705"/>
                </a:lnTo>
                <a:lnTo>
                  <a:pt x="127" y="710"/>
                </a:lnTo>
                <a:lnTo>
                  <a:pt x="121" y="710"/>
                </a:lnTo>
                <a:lnTo>
                  <a:pt x="116" y="710"/>
                </a:lnTo>
                <a:lnTo>
                  <a:pt x="105" y="710"/>
                </a:lnTo>
                <a:lnTo>
                  <a:pt x="84" y="710"/>
                </a:lnTo>
                <a:lnTo>
                  <a:pt x="58" y="710"/>
                </a:lnTo>
                <a:lnTo>
                  <a:pt x="42" y="710"/>
                </a:lnTo>
                <a:lnTo>
                  <a:pt x="31" y="710"/>
                </a:lnTo>
                <a:lnTo>
                  <a:pt x="26" y="710"/>
                </a:lnTo>
                <a:lnTo>
                  <a:pt x="21" y="710"/>
                </a:lnTo>
                <a:lnTo>
                  <a:pt x="16" y="710"/>
                </a:lnTo>
                <a:lnTo>
                  <a:pt x="16" y="716"/>
                </a:lnTo>
                <a:lnTo>
                  <a:pt x="16" y="721"/>
                </a:lnTo>
                <a:lnTo>
                  <a:pt x="10" y="721"/>
                </a:lnTo>
                <a:lnTo>
                  <a:pt x="5" y="726"/>
                </a:lnTo>
                <a:lnTo>
                  <a:pt x="0" y="732"/>
                </a:lnTo>
                <a:lnTo>
                  <a:pt x="0" y="695"/>
                </a:lnTo>
                <a:lnTo>
                  <a:pt x="0" y="684"/>
                </a:lnTo>
                <a:lnTo>
                  <a:pt x="0" y="679"/>
                </a:lnTo>
                <a:lnTo>
                  <a:pt x="0" y="673"/>
                </a:lnTo>
                <a:lnTo>
                  <a:pt x="0" y="663"/>
                </a:lnTo>
                <a:lnTo>
                  <a:pt x="0" y="657"/>
                </a:lnTo>
                <a:lnTo>
                  <a:pt x="0" y="652"/>
                </a:lnTo>
                <a:lnTo>
                  <a:pt x="5" y="642"/>
                </a:lnTo>
                <a:lnTo>
                  <a:pt x="5" y="631"/>
                </a:lnTo>
                <a:lnTo>
                  <a:pt x="5" y="626"/>
                </a:lnTo>
                <a:lnTo>
                  <a:pt x="5" y="599"/>
                </a:lnTo>
                <a:lnTo>
                  <a:pt x="10" y="589"/>
                </a:lnTo>
                <a:lnTo>
                  <a:pt x="10" y="567"/>
                </a:lnTo>
                <a:lnTo>
                  <a:pt x="10" y="557"/>
                </a:lnTo>
                <a:lnTo>
                  <a:pt x="10" y="546"/>
                </a:lnTo>
                <a:lnTo>
                  <a:pt x="10" y="541"/>
                </a:lnTo>
                <a:lnTo>
                  <a:pt x="16" y="535"/>
                </a:lnTo>
                <a:lnTo>
                  <a:pt x="16" y="525"/>
                </a:lnTo>
                <a:lnTo>
                  <a:pt x="16" y="520"/>
                </a:lnTo>
                <a:lnTo>
                  <a:pt x="16" y="509"/>
                </a:lnTo>
                <a:lnTo>
                  <a:pt x="16" y="493"/>
                </a:lnTo>
                <a:lnTo>
                  <a:pt x="16" y="488"/>
                </a:lnTo>
                <a:lnTo>
                  <a:pt x="21" y="488"/>
                </a:lnTo>
                <a:lnTo>
                  <a:pt x="21" y="482"/>
                </a:lnTo>
                <a:lnTo>
                  <a:pt x="21" y="477"/>
                </a:lnTo>
                <a:lnTo>
                  <a:pt x="21" y="472"/>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4">
            <a:extLst>
              <a:ext uri="{FF2B5EF4-FFF2-40B4-BE49-F238E27FC236}">
                <a16:creationId xmlns:a16="http://schemas.microsoft.com/office/drawing/2014/main" id="{C7F75CC6-CDF3-431E-977E-572A0601B6AB}"/>
              </a:ext>
            </a:extLst>
          </p:cNvPr>
          <p:cNvSpPr>
            <a:spLocks/>
          </p:cNvSpPr>
          <p:nvPr/>
        </p:nvSpPr>
        <p:spPr bwMode="auto">
          <a:xfrm>
            <a:off x="6982029" y="4310966"/>
            <a:ext cx="454025" cy="606425"/>
          </a:xfrm>
          <a:custGeom>
            <a:avLst/>
            <a:gdLst>
              <a:gd name="T0" fmla="*/ 16 w 286"/>
              <a:gd name="T1" fmla="*/ 79 h 382"/>
              <a:gd name="T2" fmla="*/ 22 w 286"/>
              <a:gd name="T3" fmla="*/ 53 h 382"/>
              <a:gd name="T4" fmla="*/ 22 w 286"/>
              <a:gd name="T5" fmla="*/ 26 h 382"/>
              <a:gd name="T6" fmla="*/ 27 w 286"/>
              <a:gd name="T7" fmla="*/ 5 h 382"/>
              <a:gd name="T8" fmla="*/ 53 w 286"/>
              <a:gd name="T9" fmla="*/ 0 h 382"/>
              <a:gd name="T10" fmla="*/ 80 w 286"/>
              <a:gd name="T11" fmla="*/ 0 h 382"/>
              <a:gd name="T12" fmla="*/ 117 w 286"/>
              <a:gd name="T13" fmla="*/ 0 h 382"/>
              <a:gd name="T14" fmla="*/ 148 w 286"/>
              <a:gd name="T15" fmla="*/ 0 h 382"/>
              <a:gd name="T16" fmla="*/ 175 w 286"/>
              <a:gd name="T17" fmla="*/ 0 h 382"/>
              <a:gd name="T18" fmla="*/ 201 w 286"/>
              <a:gd name="T19" fmla="*/ 0 h 382"/>
              <a:gd name="T20" fmla="*/ 238 w 286"/>
              <a:gd name="T21" fmla="*/ 0 h 382"/>
              <a:gd name="T22" fmla="*/ 265 w 286"/>
              <a:gd name="T23" fmla="*/ 0 h 382"/>
              <a:gd name="T24" fmla="*/ 286 w 286"/>
              <a:gd name="T25" fmla="*/ 16 h 382"/>
              <a:gd name="T26" fmla="*/ 275 w 286"/>
              <a:gd name="T27" fmla="*/ 5 h 382"/>
              <a:gd name="T28" fmla="*/ 259 w 286"/>
              <a:gd name="T29" fmla="*/ 0 h 382"/>
              <a:gd name="T30" fmla="*/ 244 w 286"/>
              <a:gd name="T31" fmla="*/ 16 h 382"/>
              <a:gd name="T32" fmla="*/ 238 w 286"/>
              <a:gd name="T33" fmla="*/ 26 h 382"/>
              <a:gd name="T34" fmla="*/ 244 w 286"/>
              <a:gd name="T35" fmla="*/ 53 h 382"/>
              <a:gd name="T36" fmla="*/ 244 w 286"/>
              <a:gd name="T37" fmla="*/ 79 h 382"/>
              <a:gd name="T38" fmla="*/ 238 w 286"/>
              <a:gd name="T39" fmla="*/ 101 h 382"/>
              <a:gd name="T40" fmla="*/ 228 w 286"/>
              <a:gd name="T41" fmla="*/ 106 h 382"/>
              <a:gd name="T42" fmla="*/ 217 w 286"/>
              <a:gd name="T43" fmla="*/ 127 h 382"/>
              <a:gd name="T44" fmla="*/ 217 w 286"/>
              <a:gd name="T45" fmla="*/ 143 h 382"/>
              <a:gd name="T46" fmla="*/ 201 w 286"/>
              <a:gd name="T47" fmla="*/ 148 h 382"/>
              <a:gd name="T48" fmla="*/ 185 w 286"/>
              <a:gd name="T49" fmla="*/ 170 h 382"/>
              <a:gd name="T50" fmla="*/ 191 w 286"/>
              <a:gd name="T51" fmla="*/ 196 h 382"/>
              <a:gd name="T52" fmla="*/ 207 w 286"/>
              <a:gd name="T53" fmla="*/ 196 h 382"/>
              <a:gd name="T54" fmla="*/ 207 w 286"/>
              <a:gd name="T55" fmla="*/ 212 h 382"/>
              <a:gd name="T56" fmla="*/ 201 w 286"/>
              <a:gd name="T57" fmla="*/ 223 h 382"/>
              <a:gd name="T58" fmla="*/ 185 w 286"/>
              <a:gd name="T59" fmla="*/ 223 h 382"/>
              <a:gd name="T60" fmla="*/ 185 w 286"/>
              <a:gd name="T61" fmla="*/ 228 h 382"/>
              <a:gd name="T62" fmla="*/ 196 w 286"/>
              <a:gd name="T63" fmla="*/ 244 h 382"/>
              <a:gd name="T64" fmla="*/ 212 w 286"/>
              <a:gd name="T65" fmla="*/ 233 h 382"/>
              <a:gd name="T66" fmla="*/ 201 w 286"/>
              <a:gd name="T67" fmla="*/ 244 h 382"/>
              <a:gd name="T68" fmla="*/ 180 w 286"/>
              <a:gd name="T69" fmla="*/ 249 h 382"/>
              <a:gd name="T70" fmla="*/ 175 w 286"/>
              <a:gd name="T71" fmla="*/ 276 h 382"/>
              <a:gd name="T72" fmla="*/ 164 w 286"/>
              <a:gd name="T73" fmla="*/ 292 h 382"/>
              <a:gd name="T74" fmla="*/ 154 w 286"/>
              <a:gd name="T75" fmla="*/ 307 h 382"/>
              <a:gd name="T76" fmla="*/ 159 w 286"/>
              <a:gd name="T77" fmla="*/ 334 h 382"/>
              <a:gd name="T78" fmla="*/ 175 w 286"/>
              <a:gd name="T79" fmla="*/ 350 h 382"/>
              <a:gd name="T80" fmla="*/ 191 w 286"/>
              <a:gd name="T81" fmla="*/ 345 h 382"/>
              <a:gd name="T82" fmla="*/ 196 w 286"/>
              <a:gd name="T83" fmla="*/ 371 h 382"/>
              <a:gd name="T84" fmla="*/ 185 w 286"/>
              <a:gd name="T85" fmla="*/ 382 h 382"/>
              <a:gd name="T86" fmla="*/ 154 w 286"/>
              <a:gd name="T87" fmla="*/ 382 h 382"/>
              <a:gd name="T88" fmla="*/ 127 w 286"/>
              <a:gd name="T89" fmla="*/ 382 h 382"/>
              <a:gd name="T90" fmla="*/ 101 w 286"/>
              <a:gd name="T91" fmla="*/ 382 h 382"/>
              <a:gd name="T92" fmla="*/ 74 w 286"/>
              <a:gd name="T93" fmla="*/ 382 h 382"/>
              <a:gd name="T94" fmla="*/ 48 w 286"/>
              <a:gd name="T95" fmla="*/ 382 h 382"/>
              <a:gd name="T96" fmla="*/ 16 w 286"/>
              <a:gd name="T97" fmla="*/ 382 h 382"/>
              <a:gd name="T98" fmla="*/ 0 w 286"/>
              <a:gd name="T99" fmla="*/ 371 h 382"/>
              <a:gd name="T100" fmla="*/ 0 w 286"/>
              <a:gd name="T101" fmla="*/ 339 h 382"/>
              <a:gd name="T102" fmla="*/ 0 w 286"/>
              <a:gd name="T103" fmla="*/ 313 h 382"/>
              <a:gd name="T104" fmla="*/ 0 w 286"/>
              <a:gd name="T105" fmla="*/ 286 h 382"/>
              <a:gd name="T106" fmla="*/ 0 w 286"/>
              <a:gd name="T107" fmla="*/ 260 h 382"/>
              <a:gd name="T108" fmla="*/ 0 w 286"/>
              <a:gd name="T109" fmla="*/ 233 h 382"/>
              <a:gd name="T110" fmla="*/ 6 w 286"/>
              <a:gd name="T111" fmla="*/ 212 h 382"/>
              <a:gd name="T112" fmla="*/ 6 w 286"/>
              <a:gd name="T113" fmla="*/ 185 h 382"/>
              <a:gd name="T114" fmla="*/ 11 w 286"/>
              <a:gd name="T115" fmla="*/ 164 h 382"/>
              <a:gd name="T116" fmla="*/ 11 w 286"/>
              <a:gd name="T117" fmla="*/ 138 h 382"/>
              <a:gd name="T118" fmla="*/ 16 w 286"/>
              <a:gd name="T119" fmla="*/ 111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6" h="382">
                <a:moveTo>
                  <a:pt x="16" y="101"/>
                </a:moveTo>
                <a:lnTo>
                  <a:pt x="16" y="95"/>
                </a:lnTo>
                <a:lnTo>
                  <a:pt x="16" y="90"/>
                </a:lnTo>
                <a:lnTo>
                  <a:pt x="16" y="85"/>
                </a:lnTo>
                <a:lnTo>
                  <a:pt x="16" y="79"/>
                </a:lnTo>
                <a:lnTo>
                  <a:pt x="16" y="74"/>
                </a:lnTo>
                <a:lnTo>
                  <a:pt x="16" y="69"/>
                </a:lnTo>
                <a:lnTo>
                  <a:pt x="22" y="64"/>
                </a:lnTo>
                <a:lnTo>
                  <a:pt x="22" y="58"/>
                </a:lnTo>
                <a:lnTo>
                  <a:pt x="22" y="53"/>
                </a:lnTo>
                <a:lnTo>
                  <a:pt x="22" y="48"/>
                </a:lnTo>
                <a:lnTo>
                  <a:pt x="22" y="42"/>
                </a:lnTo>
                <a:lnTo>
                  <a:pt x="22" y="37"/>
                </a:lnTo>
                <a:lnTo>
                  <a:pt x="22" y="32"/>
                </a:lnTo>
                <a:lnTo>
                  <a:pt x="22" y="26"/>
                </a:lnTo>
                <a:lnTo>
                  <a:pt x="22" y="21"/>
                </a:lnTo>
                <a:lnTo>
                  <a:pt x="22" y="16"/>
                </a:lnTo>
                <a:lnTo>
                  <a:pt x="27" y="16"/>
                </a:lnTo>
                <a:lnTo>
                  <a:pt x="27" y="11"/>
                </a:lnTo>
                <a:lnTo>
                  <a:pt x="27" y="5"/>
                </a:lnTo>
                <a:lnTo>
                  <a:pt x="27" y="0"/>
                </a:lnTo>
                <a:lnTo>
                  <a:pt x="37" y="0"/>
                </a:lnTo>
                <a:lnTo>
                  <a:pt x="43" y="0"/>
                </a:lnTo>
                <a:lnTo>
                  <a:pt x="48" y="0"/>
                </a:lnTo>
                <a:lnTo>
                  <a:pt x="53" y="0"/>
                </a:lnTo>
                <a:lnTo>
                  <a:pt x="59" y="0"/>
                </a:lnTo>
                <a:lnTo>
                  <a:pt x="64" y="0"/>
                </a:lnTo>
                <a:lnTo>
                  <a:pt x="69" y="0"/>
                </a:lnTo>
                <a:lnTo>
                  <a:pt x="74" y="0"/>
                </a:lnTo>
                <a:lnTo>
                  <a:pt x="80" y="0"/>
                </a:lnTo>
                <a:lnTo>
                  <a:pt x="90" y="0"/>
                </a:lnTo>
                <a:lnTo>
                  <a:pt x="101" y="0"/>
                </a:lnTo>
                <a:lnTo>
                  <a:pt x="106" y="0"/>
                </a:lnTo>
                <a:lnTo>
                  <a:pt x="111" y="0"/>
                </a:lnTo>
                <a:lnTo>
                  <a:pt x="117" y="0"/>
                </a:lnTo>
                <a:lnTo>
                  <a:pt x="122" y="0"/>
                </a:lnTo>
                <a:lnTo>
                  <a:pt x="127" y="0"/>
                </a:lnTo>
                <a:lnTo>
                  <a:pt x="138" y="0"/>
                </a:lnTo>
                <a:lnTo>
                  <a:pt x="143" y="0"/>
                </a:lnTo>
                <a:lnTo>
                  <a:pt x="148" y="0"/>
                </a:lnTo>
                <a:lnTo>
                  <a:pt x="154" y="0"/>
                </a:lnTo>
                <a:lnTo>
                  <a:pt x="159" y="0"/>
                </a:lnTo>
                <a:lnTo>
                  <a:pt x="164" y="0"/>
                </a:lnTo>
                <a:lnTo>
                  <a:pt x="170" y="0"/>
                </a:lnTo>
                <a:lnTo>
                  <a:pt x="175" y="0"/>
                </a:lnTo>
                <a:lnTo>
                  <a:pt x="180" y="0"/>
                </a:lnTo>
                <a:lnTo>
                  <a:pt x="185" y="0"/>
                </a:lnTo>
                <a:lnTo>
                  <a:pt x="191" y="0"/>
                </a:lnTo>
                <a:lnTo>
                  <a:pt x="196" y="0"/>
                </a:lnTo>
                <a:lnTo>
                  <a:pt x="201" y="0"/>
                </a:lnTo>
                <a:lnTo>
                  <a:pt x="207" y="0"/>
                </a:lnTo>
                <a:lnTo>
                  <a:pt x="212" y="0"/>
                </a:lnTo>
                <a:lnTo>
                  <a:pt x="217" y="0"/>
                </a:lnTo>
                <a:lnTo>
                  <a:pt x="222" y="0"/>
                </a:lnTo>
                <a:lnTo>
                  <a:pt x="238" y="0"/>
                </a:lnTo>
                <a:lnTo>
                  <a:pt x="244" y="0"/>
                </a:lnTo>
                <a:lnTo>
                  <a:pt x="249" y="0"/>
                </a:lnTo>
                <a:lnTo>
                  <a:pt x="254" y="0"/>
                </a:lnTo>
                <a:lnTo>
                  <a:pt x="259" y="0"/>
                </a:lnTo>
                <a:lnTo>
                  <a:pt x="265" y="0"/>
                </a:lnTo>
                <a:lnTo>
                  <a:pt x="281" y="0"/>
                </a:lnTo>
                <a:lnTo>
                  <a:pt x="286" y="0"/>
                </a:lnTo>
                <a:lnTo>
                  <a:pt x="281" y="5"/>
                </a:lnTo>
                <a:lnTo>
                  <a:pt x="281" y="11"/>
                </a:lnTo>
                <a:lnTo>
                  <a:pt x="286" y="16"/>
                </a:lnTo>
                <a:lnTo>
                  <a:pt x="281" y="16"/>
                </a:lnTo>
                <a:lnTo>
                  <a:pt x="275" y="16"/>
                </a:lnTo>
                <a:lnTo>
                  <a:pt x="281" y="11"/>
                </a:lnTo>
                <a:lnTo>
                  <a:pt x="281" y="5"/>
                </a:lnTo>
                <a:lnTo>
                  <a:pt x="275" y="5"/>
                </a:lnTo>
                <a:lnTo>
                  <a:pt x="270" y="5"/>
                </a:lnTo>
                <a:lnTo>
                  <a:pt x="265" y="11"/>
                </a:lnTo>
                <a:lnTo>
                  <a:pt x="265" y="5"/>
                </a:lnTo>
                <a:lnTo>
                  <a:pt x="259" y="5"/>
                </a:lnTo>
                <a:lnTo>
                  <a:pt x="259" y="0"/>
                </a:lnTo>
                <a:lnTo>
                  <a:pt x="254" y="5"/>
                </a:lnTo>
                <a:lnTo>
                  <a:pt x="254" y="11"/>
                </a:lnTo>
                <a:lnTo>
                  <a:pt x="249" y="11"/>
                </a:lnTo>
                <a:lnTo>
                  <a:pt x="244" y="11"/>
                </a:lnTo>
                <a:lnTo>
                  <a:pt x="244" y="16"/>
                </a:lnTo>
                <a:lnTo>
                  <a:pt x="238" y="16"/>
                </a:lnTo>
                <a:lnTo>
                  <a:pt x="238" y="21"/>
                </a:lnTo>
                <a:lnTo>
                  <a:pt x="233" y="21"/>
                </a:lnTo>
                <a:lnTo>
                  <a:pt x="233" y="26"/>
                </a:lnTo>
                <a:lnTo>
                  <a:pt x="238" y="26"/>
                </a:lnTo>
                <a:lnTo>
                  <a:pt x="244" y="32"/>
                </a:lnTo>
                <a:lnTo>
                  <a:pt x="244" y="37"/>
                </a:lnTo>
                <a:lnTo>
                  <a:pt x="238" y="42"/>
                </a:lnTo>
                <a:lnTo>
                  <a:pt x="238" y="48"/>
                </a:lnTo>
                <a:lnTo>
                  <a:pt x="244" y="53"/>
                </a:lnTo>
                <a:lnTo>
                  <a:pt x="244" y="58"/>
                </a:lnTo>
                <a:lnTo>
                  <a:pt x="238" y="64"/>
                </a:lnTo>
                <a:lnTo>
                  <a:pt x="238" y="69"/>
                </a:lnTo>
                <a:lnTo>
                  <a:pt x="244" y="74"/>
                </a:lnTo>
                <a:lnTo>
                  <a:pt x="244" y="79"/>
                </a:lnTo>
                <a:lnTo>
                  <a:pt x="244" y="85"/>
                </a:lnTo>
                <a:lnTo>
                  <a:pt x="238" y="85"/>
                </a:lnTo>
                <a:lnTo>
                  <a:pt x="238" y="90"/>
                </a:lnTo>
                <a:lnTo>
                  <a:pt x="238" y="95"/>
                </a:lnTo>
                <a:lnTo>
                  <a:pt x="238" y="101"/>
                </a:lnTo>
                <a:lnTo>
                  <a:pt x="233" y="101"/>
                </a:lnTo>
                <a:lnTo>
                  <a:pt x="233" y="106"/>
                </a:lnTo>
                <a:lnTo>
                  <a:pt x="233" y="101"/>
                </a:lnTo>
                <a:lnTo>
                  <a:pt x="228" y="101"/>
                </a:lnTo>
                <a:lnTo>
                  <a:pt x="228" y="106"/>
                </a:lnTo>
                <a:lnTo>
                  <a:pt x="222" y="111"/>
                </a:lnTo>
                <a:lnTo>
                  <a:pt x="222" y="117"/>
                </a:lnTo>
                <a:lnTo>
                  <a:pt x="222" y="122"/>
                </a:lnTo>
                <a:lnTo>
                  <a:pt x="222" y="127"/>
                </a:lnTo>
                <a:lnTo>
                  <a:pt x="217" y="127"/>
                </a:lnTo>
                <a:lnTo>
                  <a:pt x="217" y="132"/>
                </a:lnTo>
                <a:lnTo>
                  <a:pt x="222" y="132"/>
                </a:lnTo>
                <a:lnTo>
                  <a:pt x="222" y="138"/>
                </a:lnTo>
                <a:lnTo>
                  <a:pt x="222" y="143"/>
                </a:lnTo>
                <a:lnTo>
                  <a:pt x="217" y="143"/>
                </a:lnTo>
                <a:lnTo>
                  <a:pt x="217" y="148"/>
                </a:lnTo>
                <a:lnTo>
                  <a:pt x="212" y="148"/>
                </a:lnTo>
                <a:lnTo>
                  <a:pt x="212" y="154"/>
                </a:lnTo>
                <a:lnTo>
                  <a:pt x="207" y="154"/>
                </a:lnTo>
                <a:lnTo>
                  <a:pt x="201" y="148"/>
                </a:lnTo>
                <a:lnTo>
                  <a:pt x="196" y="148"/>
                </a:lnTo>
                <a:lnTo>
                  <a:pt x="196" y="154"/>
                </a:lnTo>
                <a:lnTo>
                  <a:pt x="185" y="159"/>
                </a:lnTo>
                <a:lnTo>
                  <a:pt x="185" y="164"/>
                </a:lnTo>
                <a:lnTo>
                  <a:pt x="185" y="170"/>
                </a:lnTo>
                <a:lnTo>
                  <a:pt x="185" y="175"/>
                </a:lnTo>
                <a:lnTo>
                  <a:pt x="185" y="180"/>
                </a:lnTo>
                <a:lnTo>
                  <a:pt x="185" y="185"/>
                </a:lnTo>
                <a:lnTo>
                  <a:pt x="185" y="191"/>
                </a:lnTo>
                <a:lnTo>
                  <a:pt x="191" y="196"/>
                </a:lnTo>
                <a:lnTo>
                  <a:pt x="196" y="196"/>
                </a:lnTo>
                <a:lnTo>
                  <a:pt x="196" y="191"/>
                </a:lnTo>
                <a:lnTo>
                  <a:pt x="201" y="191"/>
                </a:lnTo>
                <a:lnTo>
                  <a:pt x="201" y="196"/>
                </a:lnTo>
                <a:lnTo>
                  <a:pt x="207" y="196"/>
                </a:lnTo>
                <a:lnTo>
                  <a:pt x="207" y="201"/>
                </a:lnTo>
                <a:lnTo>
                  <a:pt x="212" y="201"/>
                </a:lnTo>
                <a:lnTo>
                  <a:pt x="212" y="207"/>
                </a:lnTo>
                <a:lnTo>
                  <a:pt x="207" y="207"/>
                </a:lnTo>
                <a:lnTo>
                  <a:pt x="207" y="212"/>
                </a:lnTo>
                <a:lnTo>
                  <a:pt x="207" y="217"/>
                </a:lnTo>
                <a:lnTo>
                  <a:pt x="212" y="217"/>
                </a:lnTo>
                <a:lnTo>
                  <a:pt x="207" y="217"/>
                </a:lnTo>
                <a:lnTo>
                  <a:pt x="207" y="223"/>
                </a:lnTo>
                <a:lnTo>
                  <a:pt x="201" y="223"/>
                </a:lnTo>
                <a:lnTo>
                  <a:pt x="201" y="217"/>
                </a:lnTo>
                <a:lnTo>
                  <a:pt x="196" y="217"/>
                </a:lnTo>
                <a:lnTo>
                  <a:pt x="191" y="217"/>
                </a:lnTo>
                <a:lnTo>
                  <a:pt x="191" y="223"/>
                </a:lnTo>
                <a:lnTo>
                  <a:pt x="185" y="223"/>
                </a:lnTo>
                <a:lnTo>
                  <a:pt x="180" y="223"/>
                </a:lnTo>
                <a:lnTo>
                  <a:pt x="180" y="228"/>
                </a:lnTo>
                <a:lnTo>
                  <a:pt x="185" y="228"/>
                </a:lnTo>
                <a:lnTo>
                  <a:pt x="185" y="233"/>
                </a:lnTo>
                <a:lnTo>
                  <a:pt x="185" y="228"/>
                </a:lnTo>
                <a:lnTo>
                  <a:pt x="191" y="228"/>
                </a:lnTo>
                <a:lnTo>
                  <a:pt x="191" y="233"/>
                </a:lnTo>
                <a:lnTo>
                  <a:pt x="196" y="233"/>
                </a:lnTo>
                <a:lnTo>
                  <a:pt x="196" y="239"/>
                </a:lnTo>
                <a:lnTo>
                  <a:pt x="196" y="244"/>
                </a:lnTo>
                <a:lnTo>
                  <a:pt x="201" y="244"/>
                </a:lnTo>
                <a:lnTo>
                  <a:pt x="201" y="239"/>
                </a:lnTo>
                <a:lnTo>
                  <a:pt x="207" y="239"/>
                </a:lnTo>
                <a:lnTo>
                  <a:pt x="207" y="233"/>
                </a:lnTo>
                <a:lnTo>
                  <a:pt x="212" y="233"/>
                </a:lnTo>
                <a:lnTo>
                  <a:pt x="217" y="239"/>
                </a:lnTo>
                <a:lnTo>
                  <a:pt x="217" y="244"/>
                </a:lnTo>
                <a:lnTo>
                  <a:pt x="212" y="244"/>
                </a:lnTo>
                <a:lnTo>
                  <a:pt x="207" y="244"/>
                </a:lnTo>
                <a:lnTo>
                  <a:pt x="201" y="244"/>
                </a:lnTo>
                <a:lnTo>
                  <a:pt x="201" y="249"/>
                </a:lnTo>
                <a:lnTo>
                  <a:pt x="196" y="249"/>
                </a:lnTo>
                <a:lnTo>
                  <a:pt x="191" y="249"/>
                </a:lnTo>
                <a:lnTo>
                  <a:pt x="185" y="254"/>
                </a:lnTo>
                <a:lnTo>
                  <a:pt x="180" y="249"/>
                </a:lnTo>
                <a:lnTo>
                  <a:pt x="180" y="254"/>
                </a:lnTo>
                <a:lnTo>
                  <a:pt x="175" y="260"/>
                </a:lnTo>
                <a:lnTo>
                  <a:pt x="175" y="265"/>
                </a:lnTo>
                <a:lnTo>
                  <a:pt x="175" y="270"/>
                </a:lnTo>
                <a:lnTo>
                  <a:pt x="175" y="276"/>
                </a:lnTo>
                <a:lnTo>
                  <a:pt x="170" y="276"/>
                </a:lnTo>
                <a:lnTo>
                  <a:pt x="170" y="281"/>
                </a:lnTo>
                <a:lnTo>
                  <a:pt x="164" y="281"/>
                </a:lnTo>
                <a:lnTo>
                  <a:pt x="164" y="286"/>
                </a:lnTo>
                <a:lnTo>
                  <a:pt x="164" y="292"/>
                </a:lnTo>
                <a:lnTo>
                  <a:pt x="159" y="292"/>
                </a:lnTo>
                <a:lnTo>
                  <a:pt x="159" y="297"/>
                </a:lnTo>
                <a:lnTo>
                  <a:pt x="159" y="302"/>
                </a:lnTo>
                <a:lnTo>
                  <a:pt x="154" y="302"/>
                </a:lnTo>
                <a:lnTo>
                  <a:pt x="154" y="307"/>
                </a:lnTo>
                <a:lnTo>
                  <a:pt x="154" y="313"/>
                </a:lnTo>
                <a:lnTo>
                  <a:pt x="154" y="318"/>
                </a:lnTo>
                <a:lnTo>
                  <a:pt x="159" y="323"/>
                </a:lnTo>
                <a:lnTo>
                  <a:pt x="159" y="329"/>
                </a:lnTo>
                <a:lnTo>
                  <a:pt x="159" y="334"/>
                </a:lnTo>
                <a:lnTo>
                  <a:pt x="164" y="339"/>
                </a:lnTo>
                <a:lnTo>
                  <a:pt x="164" y="345"/>
                </a:lnTo>
                <a:lnTo>
                  <a:pt x="170" y="345"/>
                </a:lnTo>
                <a:lnTo>
                  <a:pt x="170" y="350"/>
                </a:lnTo>
                <a:lnTo>
                  <a:pt x="175" y="350"/>
                </a:lnTo>
                <a:lnTo>
                  <a:pt x="180" y="345"/>
                </a:lnTo>
                <a:lnTo>
                  <a:pt x="185" y="345"/>
                </a:lnTo>
                <a:lnTo>
                  <a:pt x="185" y="339"/>
                </a:lnTo>
                <a:lnTo>
                  <a:pt x="191" y="339"/>
                </a:lnTo>
                <a:lnTo>
                  <a:pt x="191" y="345"/>
                </a:lnTo>
                <a:lnTo>
                  <a:pt x="191" y="350"/>
                </a:lnTo>
                <a:lnTo>
                  <a:pt x="196" y="350"/>
                </a:lnTo>
                <a:lnTo>
                  <a:pt x="196" y="355"/>
                </a:lnTo>
                <a:lnTo>
                  <a:pt x="196" y="360"/>
                </a:lnTo>
                <a:lnTo>
                  <a:pt x="196" y="371"/>
                </a:lnTo>
                <a:lnTo>
                  <a:pt x="201" y="376"/>
                </a:lnTo>
                <a:lnTo>
                  <a:pt x="201" y="382"/>
                </a:lnTo>
                <a:lnTo>
                  <a:pt x="196" y="382"/>
                </a:lnTo>
                <a:lnTo>
                  <a:pt x="191" y="382"/>
                </a:lnTo>
                <a:lnTo>
                  <a:pt x="185" y="382"/>
                </a:lnTo>
                <a:lnTo>
                  <a:pt x="180" y="382"/>
                </a:lnTo>
                <a:lnTo>
                  <a:pt x="170" y="382"/>
                </a:lnTo>
                <a:lnTo>
                  <a:pt x="164" y="382"/>
                </a:lnTo>
                <a:lnTo>
                  <a:pt x="159" y="382"/>
                </a:lnTo>
                <a:lnTo>
                  <a:pt x="154" y="382"/>
                </a:lnTo>
                <a:lnTo>
                  <a:pt x="148" y="382"/>
                </a:lnTo>
                <a:lnTo>
                  <a:pt x="143" y="382"/>
                </a:lnTo>
                <a:lnTo>
                  <a:pt x="138" y="382"/>
                </a:lnTo>
                <a:lnTo>
                  <a:pt x="133" y="382"/>
                </a:lnTo>
                <a:lnTo>
                  <a:pt x="127" y="382"/>
                </a:lnTo>
                <a:lnTo>
                  <a:pt x="122" y="382"/>
                </a:lnTo>
                <a:lnTo>
                  <a:pt x="117" y="382"/>
                </a:lnTo>
                <a:lnTo>
                  <a:pt x="111" y="382"/>
                </a:lnTo>
                <a:lnTo>
                  <a:pt x="106" y="382"/>
                </a:lnTo>
                <a:lnTo>
                  <a:pt x="101" y="382"/>
                </a:lnTo>
                <a:lnTo>
                  <a:pt x="96" y="382"/>
                </a:lnTo>
                <a:lnTo>
                  <a:pt x="90" y="382"/>
                </a:lnTo>
                <a:lnTo>
                  <a:pt x="85" y="382"/>
                </a:lnTo>
                <a:lnTo>
                  <a:pt x="80" y="382"/>
                </a:lnTo>
                <a:lnTo>
                  <a:pt x="74" y="382"/>
                </a:lnTo>
                <a:lnTo>
                  <a:pt x="69" y="382"/>
                </a:lnTo>
                <a:lnTo>
                  <a:pt x="64" y="382"/>
                </a:lnTo>
                <a:lnTo>
                  <a:pt x="59" y="382"/>
                </a:lnTo>
                <a:lnTo>
                  <a:pt x="53" y="382"/>
                </a:lnTo>
                <a:lnTo>
                  <a:pt x="48" y="382"/>
                </a:lnTo>
                <a:lnTo>
                  <a:pt x="43" y="382"/>
                </a:lnTo>
                <a:lnTo>
                  <a:pt x="37" y="382"/>
                </a:lnTo>
                <a:lnTo>
                  <a:pt x="32" y="382"/>
                </a:lnTo>
                <a:lnTo>
                  <a:pt x="22" y="382"/>
                </a:lnTo>
                <a:lnTo>
                  <a:pt x="16" y="382"/>
                </a:lnTo>
                <a:lnTo>
                  <a:pt x="11" y="382"/>
                </a:lnTo>
                <a:lnTo>
                  <a:pt x="6" y="382"/>
                </a:lnTo>
                <a:lnTo>
                  <a:pt x="0" y="382"/>
                </a:lnTo>
                <a:lnTo>
                  <a:pt x="0" y="376"/>
                </a:lnTo>
                <a:lnTo>
                  <a:pt x="0" y="371"/>
                </a:lnTo>
                <a:lnTo>
                  <a:pt x="0" y="366"/>
                </a:lnTo>
                <a:lnTo>
                  <a:pt x="0" y="360"/>
                </a:lnTo>
                <a:lnTo>
                  <a:pt x="0" y="350"/>
                </a:lnTo>
                <a:lnTo>
                  <a:pt x="0" y="345"/>
                </a:lnTo>
                <a:lnTo>
                  <a:pt x="0" y="339"/>
                </a:lnTo>
                <a:lnTo>
                  <a:pt x="0" y="334"/>
                </a:lnTo>
                <a:lnTo>
                  <a:pt x="0" y="329"/>
                </a:lnTo>
                <a:lnTo>
                  <a:pt x="0" y="323"/>
                </a:lnTo>
                <a:lnTo>
                  <a:pt x="0" y="318"/>
                </a:lnTo>
                <a:lnTo>
                  <a:pt x="0" y="313"/>
                </a:lnTo>
                <a:lnTo>
                  <a:pt x="0" y="307"/>
                </a:lnTo>
                <a:lnTo>
                  <a:pt x="0" y="302"/>
                </a:lnTo>
                <a:lnTo>
                  <a:pt x="0" y="297"/>
                </a:lnTo>
                <a:lnTo>
                  <a:pt x="0" y="292"/>
                </a:lnTo>
                <a:lnTo>
                  <a:pt x="0" y="286"/>
                </a:lnTo>
                <a:lnTo>
                  <a:pt x="0" y="281"/>
                </a:lnTo>
                <a:lnTo>
                  <a:pt x="0" y="276"/>
                </a:lnTo>
                <a:lnTo>
                  <a:pt x="0" y="270"/>
                </a:lnTo>
                <a:lnTo>
                  <a:pt x="0" y="265"/>
                </a:lnTo>
                <a:lnTo>
                  <a:pt x="0" y="260"/>
                </a:lnTo>
                <a:lnTo>
                  <a:pt x="0" y="254"/>
                </a:lnTo>
                <a:lnTo>
                  <a:pt x="0" y="249"/>
                </a:lnTo>
                <a:lnTo>
                  <a:pt x="0" y="244"/>
                </a:lnTo>
                <a:lnTo>
                  <a:pt x="0" y="239"/>
                </a:lnTo>
                <a:lnTo>
                  <a:pt x="0" y="233"/>
                </a:lnTo>
                <a:lnTo>
                  <a:pt x="0" y="228"/>
                </a:lnTo>
                <a:lnTo>
                  <a:pt x="0" y="223"/>
                </a:lnTo>
                <a:lnTo>
                  <a:pt x="0" y="217"/>
                </a:lnTo>
                <a:lnTo>
                  <a:pt x="0" y="212"/>
                </a:lnTo>
                <a:lnTo>
                  <a:pt x="6" y="212"/>
                </a:lnTo>
                <a:lnTo>
                  <a:pt x="6" y="207"/>
                </a:lnTo>
                <a:lnTo>
                  <a:pt x="6" y="201"/>
                </a:lnTo>
                <a:lnTo>
                  <a:pt x="6" y="196"/>
                </a:lnTo>
                <a:lnTo>
                  <a:pt x="6" y="191"/>
                </a:lnTo>
                <a:lnTo>
                  <a:pt x="6" y="185"/>
                </a:lnTo>
                <a:lnTo>
                  <a:pt x="6" y="180"/>
                </a:lnTo>
                <a:lnTo>
                  <a:pt x="6" y="175"/>
                </a:lnTo>
                <a:lnTo>
                  <a:pt x="6" y="170"/>
                </a:lnTo>
                <a:lnTo>
                  <a:pt x="6" y="164"/>
                </a:lnTo>
                <a:lnTo>
                  <a:pt x="11" y="164"/>
                </a:lnTo>
                <a:lnTo>
                  <a:pt x="11" y="159"/>
                </a:lnTo>
                <a:lnTo>
                  <a:pt x="11" y="154"/>
                </a:lnTo>
                <a:lnTo>
                  <a:pt x="11" y="148"/>
                </a:lnTo>
                <a:lnTo>
                  <a:pt x="11" y="143"/>
                </a:lnTo>
                <a:lnTo>
                  <a:pt x="11" y="138"/>
                </a:lnTo>
                <a:lnTo>
                  <a:pt x="11" y="132"/>
                </a:lnTo>
                <a:lnTo>
                  <a:pt x="11" y="127"/>
                </a:lnTo>
                <a:lnTo>
                  <a:pt x="11" y="122"/>
                </a:lnTo>
                <a:lnTo>
                  <a:pt x="11" y="117"/>
                </a:lnTo>
                <a:lnTo>
                  <a:pt x="16" y="111"/>
                </a:lnTo>
                <a:lnTo>
                  <a:pt x="16" y="106"/>
                </a:lnTo>
                <a:lnTo>
                  <a:pt x="16" y="101"/>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185">
            <a:extLst>
              <a:ext uri="{FF2B5EF4-FFF2-40B4-BE49-F238E27FC236}">
                <a16:creationId xmlns:a16="http://schemas.microsoft.com/office/drawing/2014/main" id="{8F6556A9-E9F3-4448-8F06-51DEEA25B87D}"/>
              </a:ext>
            </a:extLst>
          </p:cNvPr>
          <p:cNvSpPr>
            <a:spLocks/>
          </p:cNvSpPr>
          <p:nvPr/>
        </p:nvSpPr>
        <p:spPr bwMode="auto">
          <a:xfrm>
            <a:off x="7847216" y="4866591"/>
            <a:ext cx="638175" cy="563563"/>
          </a:xfrm>
          <a:custGeom>
            <a:avLst/>
            <a:gdLst>
              <a:gd name="T0" fmla="*/ 143 w 402"/>
              <a:gd name="T1" fmla="*/ 111 h 355"/>
              <a:gd name="T2" fmla="*/ 153 w 402"/>
              <a:gd name="T3" fmla="*/ 95 h 355"/>
              <a:gd name="T4" fmla="*/ 153 w 402"/>
              <a:gd name="T5" fmla="*/ 69 h 355"/>
              <a:gd name="T6" fmla="*/ 180 w 402"/>
              <a:gd name="T7" fmla="*/ 58 h 355"/>
              <a:gd name="T8" fmla="*/ 196 w 402"/>
              <a:gd name="T9" fmla="*/ 42 h 355"/>
              <a:gd name="T10" fmla="*/ 196 w 402"/>
              <a:gd name="T11" fmla="*/ 26 h 355"/>
              <a:gd name="T12" fmla="*/ 217 w 402"/>
              <a:gd name="T13" fmla="*/ 21 h 355"/>
              <a:gd name="T14" fmla="*/ 238 w 402"/>
              <a:gd name="T15" fmla="*/ 16 h 355"/>
              <a:gd name="T16" fmla="*/ 254 w 402"/>
              <a:gd name="T17" fmla="*/ 5 h 355"/>
              <a:gd name="T18" fmla="*/ 275 w 402"/>
              <a:gd name="T19" fmla="*/ 0 h 355"/>
              <a:gd name="T20" fmla="*/ 275 w 402"/>
              <a:gd name="T21" fmla="*/ 26 h 355"/>
              <a:gd name="T22" fmla="*/ 275 w 402"/>
              <a:gd name="T23" fmla="*/ 53 h 355"/>
              <a:gd name="T24" fmla="*/ 275 w 402"/>
              <a:gd name="T25" fmla="*/ 79 h 355"/>
              <a:gd name="T26" fmla="*/ 280 w 402"/>
              <a:gd name="T27" fmla="*/ 90 h 355"/>
              <a:gd name="T28" fmla="*/ 291 w 402"/>
              <a:gd name="T29" fmla="*/ 106 h 355"/>
              <a:gd name="T30" fmla="*/ 296 w 402"/>
              <a:gd name="T31" fmla="*/ 116 h 355"/>
              <a:gd name="T32" fmla="*/ 296 w 402"/>
              <a:gd name="T33" fmla="*/ 132 h 355"/>
              <a:gd name="T34" fmla="*/ 317 w 402"/>
              <a:gd name="T35" fmla="*/ 138 h 355"/>
              <a:gd name="T36" fmla="*/ 344 w 402"/>
              <a:gd name="T37" fmla="*/ 143 h 355"/>
              <a:gd name="T38" fmla="*/ 370 w 402"/>
              <a:gd name="T39" fmla="*/ 143 h 355"/>
              <a:gd name="T40" fmla="*/ 381 w 402"/>
              <a:gd name="T41" fmla="*/ 164 h 355"/>
              <a:gd name="T42" fmla="*/ 381 w 402"/>
              <a:gd name="T43" fmla="*/ 191 h 355"/>
              <a:gd name="T44" fmla="*/ 396 w 402"/>
              <a:gd name="T45" fmla="*/ 207 h 355"/>
              <a:gd name="T46" fmla="*/ 396 w 402"/>
              <a:gd name="T47" fmla="*/ 212 h 355"/>
              <a:gd name="T48" fmla="*/ 396 w 402"/>
              <a:gd name="T49" fmla="*/ 228 h 355"/>
              <a:gd name="T50" fmla="*/ 396 w 402"/>
              <a:gd name="T51" fmla="*/ 244 h 355"/>
              <a:gd name="T52" fmla="*/ 386 w 402"/>
              <a:gd name="T53" fmla="*/ 249 h 355"/>
              <a:gd name="T54" fmla="*/ 381 w 402"/>
              <a:gd name="T55" fmla="*/ 281 h 355"/>
              <a:gd name="T56" fmla="*/ 381 w 402"/>
              <a:gd name="T57" fmla="*/ 307 h 355"/>
              <a:gd name="T58" fmla="*/ 381 w 402"/>
              <a:gd name="T59" fmla="*/ 344 h 355"/>
              <a:gd name="T60" fmla="*/ 381 w 402"/>
              <a:gd name="T61" fmla="*/ 350 h 355"/>
              <a:gd name="T62" fmla="*/ 370 w 402"/>
              <a:gd name="T63" fmla="*/ 355 h 355"/>
              <a:gd name="T64" fmla="*/ 359 w 402"/>
              <a:gd name="T65" fmla="*/ 350 h 355"/>
              <a:gd name="T66" fmla="*/ 354 w 402"/>
              <a:gd name="T67" fmla="*/ 350 h 355"/>
              <a:gd name="T68" fmla="*/ 344 w 402"/>
              <a:gd name="T69" fmla="*/ 344 h 355"/>
              <a:gd name="T70" fmla="*/ 349 w 402"/>
              <a:gd name="T71" fmla="*/ 334 h 355"/>
              <a:gd name="T72" fmla="*/ 344 w 402"/>
              <a:gd name="T73" fmla="*/ 313 h 355"/>
              <a:gd name="T74" fmla="*/ 338 w 402"/>
              <a:gd name="T75" fmla="*/ 302 h 355"/>
              <a:gd name="T76" fmla="*/ 312 w 402"/>
              <a:gd name="T77" fmla="*/ 302 h 355"/>
              <a:gd name="T78" fmla="*/ 285 w 402"/>
              <a:gd name="T79" fmla="*/ 302 h 355"/>
              <a:gd name="T80" fmla="*/ 259 w 402"/>
              <a:gd name="T81" fmla="*/ 302 h 355"/>
              <a:gd name="T82" fmla="*/ 233 w 402"/>
              <a:gd name="T83" fmla="*/ 302 h 355"/>
              <a:gd name="T84" fmla="*/ 206 w 402"/>
              <a:gd name="T85" fmla="*/ 302 h 355"/>
              <a:gd name="T86" fmla="*/ 174 w 402"/>
              <a:gd name="T87" fmla="*/ 302 h 355"/>
              <a:gd name="T88" fmla="*/ 153 w 402"/>
              <a:gd name="T89" fmla="*/ 307 h 355"/>
              <a:gd name="T90" fmla="*/ 122 w 402"/>
              <a:gd name="T91" fmla="*/ 307 h 355"/>
              <a:gd name="T92" fmla="*/ 95 w 402"/>
              <a:gd name="T93" fmla="*/ 307 h 355"/>
              <a:gd name="T94" fmla="*/ 63 w 402"/>
              <a:gd name="T95" fmla="*/ 307 h 355"/>
              <a:gd name="T96" fmla="*/ 48 w 402"/>
              <a:gd name="T97" fmla="*/ 307 h 355"/>
              <a:gd name="T98" fmla="*/ 21 w 402"/>
              <a:gd name="T99" fmla="*/ 307 h 355"/>
              <a:gd name="T100" fmla="*/ 0 w 402"/>
              <a:gd name="T101" fmla="*/ 302 h 355"/>
              <a:gd name="T102" fmla="*/ 16 w 402"/>
              <a:gd name="T103" fmla="*/ 286 h 355"/>
              <a:gd name="T104" fmla="*/ 32 w 402"/>
              <a:gd name="T105" fmla="*/ 270 h 355"/>
              <a:gd name="T106" fmla="*/ 42 w 402"/>
              <a:gd name="T107" fmla="*/ 254 h 355"/>
              <a:gd name="T108" fmla="*/ 53 w 402"/>
              <a:gd name="T109" fmla="*/ 238 h 355"/>
              <a:gd name="T110" fmla="*/ 63 w 402"/>
              <a:gd name="T111" fmla="*/ 222 h 355"/>
              <a:gd name="T112" fmla="*/ 79 w 402"/>
              <a:gd name="T113" fmla="*/ 212 h 355"/>
              <a:gd name="T114" fmla="*/ 90 w 402"/>
              <a:gd name="T115" fmla="*/ 196 h 355"/>
              <a:gd name="T116" fmla="*/ 111 w 402"/>
              <a:gd name="T117" fmla="*/ 185 h 355"/>
              <a:gd name="T118" fmla="*/ 122 w 402"/>
              <a:gd name="T119" fmla="*/ 169 h 355"/>
              <a:gd name="T120" fmla="*/ 132 w 402"/>
              <a:gd name="T121" fmla="*/ 148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2" h="355">
                <a:moveTo>
                  <a:pt x="137" y="127"/>
                </a:moveTo>
                <a:lnTo>
                  <a:pt x="143" y="127"/>
                </a:lnTo>
                <a:lnTo>
                  <a:pt x="143" y="122"/>
                </a:lnTo>
                <a:lnTo>
                  <a:pt x="143" y="116"/>
                </a:lnTo>
                <a:lnTo>
                  <a:pt x="143" y="111"/>
                </a:lnTo>
                <a:lnTo>
                  <a:pt x="143" y="106"/>
                </a:lnTo>
                <a:lnTo>
                  <a:pt x="148" y="106"/>
                </a:lnTo>
                <a:lnTo>
                  <a:pt x="148" y="101"/>
                </a:lnTo>
                <a:lnTo>
                  <a:pt x="148" y="95"/>
                </a:lnTo>
                <a:lnTo>
                  <a:pt x="153" y="95"/>
                </a:lnTo>
                <a:lnTo>
                  <a:pt x="153" y="90"/>
                </a:lnTo>
                <a:lnTo>
                  <a:pt x="153" y="85"/>
                </a:lnTo>
                <a:lnTo>
                  <a:pt x="153" y="79"/>
                </a:lnTo>
                <a:lnTo>
                  <a:pt x="153" y="74"/>
                </a:lnTo>
                <a:lnTo>
                  <a:pt x="153" y="69"/>
                </a:lnTo>
                <a:lnTo>
                  <a:pt x="159" y="63"/>
                </a:lnTo>
                <a:lnTo>
                  <a:pt x="164" y="63"/>
                </a:lnTo>
                <a:lnTo>
                  <a:pt x="169" y="63"/>
                </a:lnTo>
                <a:lnTo>
                  <a:pt x="174" y="58"/>
                </a:lnTo>
                <a:lnTo>
                  <a:pt x="180" y="58"/>
                </a:lnTo>
                <a:lnTo>
                  <a:pt x="185" y="53"/>
                </a:lnTo>
                <a:lnTo>
                  <a:pt x="185" y="48"/>
                </a:lnTo>
                <a:lnTo>
                  <a:pt x="190" y="48"/>
                </a:lnTo>
                <a:lnTo>
                  <a:pt x="196" y="48"/>
                </a:lnTo>
                <a:lnTo>
                  <a:pt x="196" y="42"/>
                </a:lnTo>
                <a:lnTo>
                  <a:pt x="196" y="37"/>
                </a:lnTo>
                <a:lnTo>
                  <a:pt x="190" y="37"/>
                </a:lnTo>
                <a:lnTo>
                  <a:pt x="190" y="32"/>
                </a:lnTo>
                <a:lnTo>
                  <a:pt x="190" y="26"/>
                </a:lnTo>
                <a:lnTo>
                  <a:pt x="196" y="26"/>
                </a:lnTo>
                <a:lnTo>
                  <a:pt x="196" y="21"/>
                </a:lnTo>
                <a:lnTo>
                  <a:pt x="201" y="21"/>
                </a:lnTo>
                <a:lnTo>
                  <a:pt x="206" y="21"/>
                </a:lnTo>
                <a:lnTo>
                  <a:pt x="211" y="21"/>
                </a:lnTo>
                <a:lnTo>
                  <a:pt x="217" y="21"/>
                </a:lnTo>
                <a:lnTo>
                  <a:pt x="222" y="21"/>
                </a:lnTo>
                <a:lnTo>
                  <a:pt x="227" y="21"/>
                </a:lnTo>
                <a:lnTo>
                  <a:pt x="233" y="21"/>
                </a:lnTo>
                <a:lnTo>
                  <a:pt x="233" y="16"/>
                </a:lnTo>
                <a:lnTo>
                  <a:pt x="238" y="16"/>
                </a:lnTo>
                <a:lnTo>
                  <a:pt x="238" y="10"/>
                </a:lnTo>
                <a:lnTo>
                  <a:pt x="243" y="10"/>
                </a:lnTo>
                <a:lnTo>
                  <a:pt x="248" y="10"/>
                </a:lnTo>
                <a:lnTo>
                  <a:pt x="254" y="10"/>
                </a:lnTo>
                <a:lnTo>
                  <a:pt x="254" y="5"/>
                </a:lnTo>
                <a:lnTo>
                  <a:pt x="259" y="5"/>
                </a:lnTo>
                <a:lnTo>
                  <a:pt x="259" y="0"/>
                </a:lnTo>
                <a:lnTo>
                  <a:pt x="264" y="0"/>
                </a:lnTo>
                <a:lnTo>
                  <a:pt x="270" y="0"/>
                </a:lnTo>
                <a:lnTo>
                  <a:pt x="275" y="0"/>
                </a:lnTo>
                <a:lnTo>
                  <a:pt x="275" y="5"/>
                </a:lnTo>
                <a:lnTo>
                  <a:pt x="275" y="10"/>
                </a:lnTo>
                <a:lnTo>
                  <a:pt x="275" y="16"/>
                </a:lnTo>
                <a:lnTo>
                  <a:pt x="275" y="21"/>
                </a:lnTo>
                <a:lnTo>
                  <a:pt x="275" y="26"/>
                </a:lnTo>
                <a:lnTo>
                  <a:pt x="275" y="32"/>
                </a:lnTo>
                <a:lnTo>
                  <a:pt x="275" y="37"/>
                </a:lnTo>
                <a:lnTo>
                  <a:pt x="275" y="42"/>
                </a:lnTo>
                <a:lnTo>
                  <a:pt x="275" y="48"/>
                </a:lnTo>
                <a:lnTo>
                  <a:pt x="275" y="53"/>
                </a:lnTo>
                <a:lnTo>
                  <a:pt x="275" y="58"/>
                </a:lnTo>
                <a:lnTo>
                  <a:pt x="275" y="63"/>
                </a:lnTo>
                <a:lnTo>
                  <a:pt x="275" y="69"/>
                </a:lnTo>
                <a:lnTo>
                  <a:pt x="275" y="74"/>
                </a:lnTo>
                <a:lnTo>
                  <a:pt x="275" y="79"/>
                </a:lnTo>
                <a:lnTo>
                  <a:pt x="280" y="79"/>
                </a:lnTo>
                <a:lnTo>
                  <a:pt x="280" y="85"/>
                </a:lnTo>
                <a:lnTo>
                  <a:pt x="280" y="79"/>
                </a:lnTo>
                <a:lnTo>
                  <a:pt x="280" y="85"/>
                </a:lnTo>
                <a:lnTo>
                  <a:pt x="280" y="90"/>
                </a:lnTo>
                <a:lnTo>
                  <a:pt x="280" y="95"/>
                </a:lnTo>
                <a:lnTo>
                  <a:pt x="285" y="95"/>
                </a:lnTo>
                <a:lnTo>
                  <a:pt x="285" y="101"/>
                </a:lnTo>
                <a:lnTo>
                  <a:pt x="285" y="106"/>
                </a:lnTo>
                <a:lnTo>
                  <a:pt x="291" y="106"/>
                </a:lnTo>
                <a:lnTo>
                  <a:pt x="291" y="111"/>
                </a:lnTo>
                <a:lnTo>
                  <a:pt x="291" y="116"/>
                </a:lnTo>
                <a:lnTo>
                  <a:pt x="291" y="111"/>
                </a:lnTo>
                <a:lnTo>
                  <a:pt x="291" y="116"/>
                </a:lnTo>
                <a:lnTo>
                  <a:pt x="296" y="116"/>
                </a:lnTo>
                <a:lnTo>
                  <a:pt x="296" y="122"/>
                </a:lnTo>
                <a:lnTo>
                  <a:pt x="296" y="127"/>
                </a:lnTo>
                <a:lnTo>
                  <a:pt x="301" y="127"/>
                </a:lnTo>
                <a:lnTo>
                  <a:pt x="301" y="132"/>
                </a:lnTo>
                <a:lnTo>
                  <a:pt x="296" y="132"/>
                </a:lnTo>
                <a:lnTo>
                  <a:pt x="301" y="132"/>
                </a:lnTo>
                <a:lnTo>
                  <a:pt x="307" y="132"/>
                </a:lnTo>
                <a:lnTo>
                  <a:pt x="307" y="138"/>
                </a:lnTo>
                <a:lnTo>
                  <a:pt x="312" y="138"/>
                </a:lnTo>
                <a:lnTo>
                  <a:pt x="317" y="138"/>
                </a:lnTo>
                <a:lnTo>
                  <a:pt x="322" y="138"/>
                </a:lnTo>
                <a:lnTo>
                  <a:pt x="328" y="143"/>
                </a:lnTo>
                <a:lnTo>
                  <a:pt x="333" y="143"/>
                </a:lnTo>
                <a:lnTo>
                  <a:pt x="338" y="143"/>
                </a:lnTo>
                <a:lnTo>
                  <a:pt x="344" y="143"/>
                </a:lnTo>
                <a:lnTo>
                  <a:pt x="349" y="143"/>
                </a:lnTo>
                <a:lnTo>
                  <a:pt x="354" y="143"/>
                </a:lnTo>
                <a:lnTo>
                  <a:pt x="359" y="143"/>
                </a:lnTo>
                <a:lnTo>
                  <a:pt x="365" y="143"/>
                </a:lnTo>
                <a:lnTo>
                  <a:pt x="370" y="143"/>
                </a:lnTo>
                <a:lnTo>
                  <a:pt x="375" y="143"/>
                </a:lnTo>
                <a:lnTo>
                  <a:pt x="381" y="143"/>
                </a:lnTo>
                <a:lnTo>
                  <a:pt x="381" y="154"/>
                </a:lnTo>
                <a:lnTo>
                  <a:pt x="381" y="159"/>
                </a:lnTo>
                <a:lnTo>
                  <a:pt x="381" y="164"/>
                </a:lnTo>
                <a:lnTo>
                  <a:pt x="381" y="169"/>
                </a:lnTo>
                <a:lnTo>
                  <a:pt x="381" y="175"/>
                </a:lnTo>
                <a:lnTo>
                  <a:pt x="381" y="180"/>
                </a:lnTo>
                <a:lnTo>
                  <a:pt x="381" y="185"/>
                </a:lnTo>
                <a:lnTo>
                  <a:pt x="381" y="191"/>
                </a:lnTo>
                <a:lnTo>
                  <a:pt x="381" y="196"/>
                </a:lnTo>
                <a:lnTo>
                  <a:pt x="386" y="196"/>
                </a:lnTo>
                <a:lnTo>
                  <a:pt x="396" y="196"/>
                </a:lnTo>
                <a:lnTo>
                  <a:pt x="396" y="201"/>
                </a:lnTo>
                <a:lnTo>
                  <a:pt x="396" y="207"/>
                </a:lnTo>
                <a:lnTo>
                  <a:pt x="402" y="207"/>
                </a:lnTo>
                <a:lnTo>
                  <a:pt x="396" y="207"/>
                </a:lnTo>
                <a:lnTo>
                  <a:pt x="396" y="212"/>
                </a:lnTo>
                <a:lnTo>
                  <a:pt x="402" y="212"/>
                </a:lnTo>
                <a:lnTo>
                  <a:pt x="396" y="212"/>
                </a:lnTo>
                <a:lnTo>
                  <a:pt x="402" y="212"/>
                </a:lnTo>
                <a:lnTo>
                  <a:pt x="402" y="217"/>
                </a:lnTo>
                <a:lnTo>
                  <a:pt x="402" y="222"/>
                </a:lnTo>
                <a:lnTo>
                  <a:pt x="396" y="222"/>
                </a:lnTo>
                <a:lnTo>
                  <a:pt x="396" y="228"/>
                </a:lnTo>
                <a:lnTo>
                  <a:pt x="396" y="222"/>
                </a:lnTo>
                <a:lnTo>
                  <a:pt x="396" y="228"/>
                </a:lnTo>
                <a:lnTo>
                  <a:pt x="396" y="233"/>
                </a:lnTo>
                <a:lnTo>
                  <a:pt x="396" y="238"/>
                </a:lnTo>
                <a:lnTo>
                  <a:pt x="396" y="244"/>
                </a:lnTo>
                <a:lnTo>
                  <a:pt x="396" y="238"/>
                </a:lnTo>
                <a:lnTo>
                  <a:pt x="391" y="238"/>
                </a:lnTo>
                <a:lnTo>
                  <a:pt x="391" y="244"/>
                </a:lnTo>
                <a:lnTo>
                  <a:pt x="391" y="249"/>
                </a:lnTo>
                <a:lnTo>
                  <a:pt x="386" y="249"/>
                </a:lnTo>
                <a:lnTo>
                  <a:pt x="381" y="249"/>
                </a:lnTo>
                <a:lnTo>
                  <a:pt x="381" y="254"/>
                </a:lnTo>
                <a:lnTo>
                  <a:pt x="381" y="265"/>
                </a:lnTo>
                <a:lnTo>
                  <a:pt x="381" y="270"/>
                </a:lnTo>
                <a:lnTo>
                  <a:pt x="381" y="281"/>
                </a:lnTo>
                <a:lnTo>
                  <a:pt x="381" y="286"/>
                </a:lnTo>
                <a:lnTo>
                  <a:pt x="381" y="291"/>
                </a:lnTo>
                <a:lnTo>
                  <a:pt x="381" y="297"/>
                </a:lnTo>
                <a:lnTo>
                  <a:pt x="381" y="302"/>
                </a:lnTo>
                <a:lnTo>
                  <a:pt x="381" y="307"/>
                </a:lnTo>
                <a:lnTo>
                  <a:pt x="381" y="313"/>
                </a:lnTo>
                <a:lnTo>
                  <a:pt x="381" y="318"/>
                </a:lnTo>
                <a:lnTo>
                  <a:pt x="381" y="328"/>
                </a:lnTo>
                <a:lnTo>
                  <a:pt x="381" y="334"/>
                </a:lnTo>
                <a:lnTo>
                  <a:pt x="381" y="344"/>
                </a:lnTo>
                <a:lnTo>
                  <a:pt x="381" y="350"/>
                </a:lnTo>
                <a:lnTo>
                  <a:pt x="381" y="344"/>
                </a:lnTo>
                <a:lnTo>
                  <a:pt x="375" y="344"/>
                </a:lnTo>
                <a:lnTo>
                  <a:pt x="375" y="350"/>
                </a:lnTo>
                <a:lnTo>
                  <a:pt x="381" y="350"/>
                </a:lnTo>
                <a:lnTo>
                  <a:pt x="375" y="350"/>
                </a:lnTo>
                <a:lnTo>
                  <a:pt x="370" y="350"/>
                </a:lnTo>
                <a:lnTo>
                  <a:pt x="375" y="350"/>
                </a:lnTo>
                <a:lnTo>
                  <a:pt x="370" y="350"/>
                </a:lnTo>
                <a:lnTo>
                  <a:pt x="370" y="355"/>
                </a:lnTo>
                <a:lnTo>
                  <a:pt x="370" y="350"/>
                </a:lnTo>
                <a:lnTo>
                  <a:pt x="370" y="355"/>
                </a:lnTo>
                <a:lnTo>
                  <a:pt x="370" y="350"/>
                </a:lnTo>
                <a:lnTo>
                  <a:pt x="365" y="350"/>
                </a:lnTo>
                <a:lnTo>
                  <a:pt x="359" y="350"/>
                </a:lnTo>
                <a:lnTo>
                  <a:pt x="359" y="344"/>
                </a:lnTo>
                <a:lnTo>
                  <a:pt x="359" y="350"/>
                </a:lnTo>
                <a:lnTo>
                  <a:pt x="354" y="350"/>
                </a:lnTo>
                <a:lnTo>
                  <a:pt x="354" y="344"/>
                </a:lnTo>
                <a:lnTo>
                  <a:pt x="354" y="350"/>
                </a:lnTo>
                <a:lnTo>
                  <a:pt x="349" y="350"/>
                </a:lnTo>
                <a:lnTo>
                  <a:pt x="349" y="355"/>
                </a:lnTo>
                <a:lnTo>
                  <a:pt x="349" y="350"/>
                </a:lnTo>
                <a:lnTo>
                  <a:pt x="349" y="344"/>
                </a:lnTo>
                <a:lnTo>
                  <a:pt x="344" y="344"/>
                </a:lnTo>
                <a:lnTo>
                  <a:pt x="344" y="339"/>
                </a:lnTo>
                <a:lnTo>
                  <a:pt x="349" y="339"/>
                </a:lnTo>
                <a:lnTo>
                  <a:pt x="344" y="339"/>
                </a:lnTo>
                <a:lnTo>
                  <a:pt x="344" y="334"/>
                </a:lnTo>
                <a:lnTo>
                  <a:pt x="349" y="334"/>
                </a:lnTo>
                <a:lnTo>
                  <a:pt x="349" y="328"/>
                </a:lnTo>
                <a:lnTo>
                  <a:pt x="349" y="323"/>
                </a:lnTo>
                <a:lnTo>
                  <a:pt x="344" y="323"/>
                </a:lnTo>
                <a:lnTo>
                  <a:pt x="344" y="318"/>
                </a:lnTo>
                <a:lnTo>
                  <a:pt x="344" y="313"/>
                </a:lnTo>
                <a:lnTo>
                  <a:pt x="344" y="307"/>
                </a:lnTo>
                <a:lnTo>
                  <a:pt x="349" y="307"/>
                </a:lnTo>
                <a:lnTo>
                  <a:pt x="349" y="302"/>
                </a:lnTo>
                <a:lnTo>
                  <a:pt x="344" y="302"/>
                </a:lnTo>
                <a:lnTo>
                  <a:pt x="338" y="302"/>
                </a:lnTo>
                <a:lnTo>
                  <a:pt x="333" y="302"/>
                </a:lnTo>
                <a:lnTo>
                  <a:pt x="328" y="302"/>
                </a:lnTo>
                <a:lnTo>
                  <a:pt x="322" y="302"/>
                </a:lnTo>
                <a:lnTo>
                  <a:pt x="317" y="302"/>
                </a:lnTo>
                <a:lnTo>
                  <a:pt x="312" y="302"/>
                </a:lnTo>
                <a:lnTo>
                  <a:pt x="307" y="302"/>
                </a:lnTo>
                <a:lnTo>
                  <a:pt x="301" y="302"/>
                </a:lnTo>
                <a:lnTo>
                  <a:pt x="296" y="302"/>
                </a:lnTo>
                <a:lnTo>
                  <a:pt x="291" y="302"/>
                </a:lnTo>
                <a:lnTo>
                  <a:pt x="285" y="302"/>
                </a:lnTo>
                <a:lnTo>
                  <a:pt x="280" y="302"/>
                </a:lnTo>
                <a:lnTo>
                  <a:pt x="275" y="302"/>
                </a:lnTo>
                <a:lnTo>
                  <a:pt x="270" y="302"/>
                </a:lnTo>
                <a:lnTo>
                  <a:pt x="264" y="302"/>
                </a:lnTo>
                <a:lnTo>
                  <a:pt x="259" y="302"/>
                </a:lnTo>
                <a:lnTo>
                  <a:pt x="254" y="302"/>
                </a:lnTo>
                <a:lnTo>
                  <a:pt x="248" y="302"/>
                </a:lnTo>
                <a:lnTo>
                  <a:pt x="243" y="302"/>
                </a:lnTo>
                <a:lnTo>
                  <a:pt x="238" y="302"/>
                </a:lnTo>
                <a:lnTo>
                  <a:pt x="233" y="302"/>
                </a:lnTo>
                <a:lnTo>
                  <a:pt x="227" y="302"/>
                </a:lnTo>
                <a:lnTo>
                  <a:pt x="222" y="302"/>
                </a:lnTo>
                <a:lnTo>
                  <a:pt x="217" y="302"/>
                </a:lnTo>
                <a:lnTo>
                  <a:pt x="211" y="302"/>
                </a:lnTo>
                <a:lnTo>
                  <a:pt x="206" y="302"/>
                </a:lnTo>
                <a:lnTo>
                  <a:pt x="201" y="302"/>
                </a:lnTo>
                <a:lnTo>
                  <a:pt x="190" y="302"/>
                </a:lnTo>
                <a:lnTo>
                  <a:pt x="185" y="302"/>
                </a:lnTo>
                <a:lnTo>
                  <a:pt x="180" y="302"/>
                </a:lnTo>
                <a:lnTo>
                  <a:pt x="174" y="302"/>
                </a:lnTo>
                <a:lnTo>
                  <a:pt x="169" y="302"/>
                </a:lnTo>
                <a:lnTo>
                  <a:pt x="164" y="302"/>
                </a:lnTo>
                <a:lnTo>
                  <a:pt x="159" y="302"/>
                </a:lnTo>
                <a:lnTo>
                  <a:pt x="153" y="302"/>
                </a:lnTo>
                <a:lnTo>
                  <a:pt x="153" y="307"/>
                </a:lnTo>
                <a:lnTo>
                  <a:pt x="148" y="307"/>
                </a:lnTo>
                <a:lnTo>
                  <a:pt x="137" y="307"/>
                </a:lnTo>
                <a:lnTo>
                  <a:pt x="132" y="307"/>
                </a:lnTo>
                <a:lnTo>
                  <a:pt x="127" y="307"/>
                </a:lnTo>
                <a:lnTo>
                  <a:pt x="122" y="307"/>
                </a:lnTo>
                <a:lnTo>
                  <a:pt x="116" y="307"/>
                </a:lnTo>
                <a:lnTo>
                  <a:pt x="111" y="307"/>
                </a:lnTo>
                <a:lnTo>
                  <a:pt x="106" y="307"/>
                </a:lnTo>
                <a:lnTo>
                  <a:pt x="100" y="307"/>
                </a:lnTo>
                <a:lnTo>
                  <a:pt x="95" y="307"/>
                </a:lnTo>
                <a:lnTo>
                  <a:pt x="90" y="307"/>
                </a:lnTo>
                <a:lnTo>
                  <a:pt x="85" y="307"/>
                </a:lnTo>
                <a:lnTo>
                  <a:pt x="74" y="307"/>
                </a:lnTo>
                <a:lnTo>
                  <a:pt x="69" y="307"/>
                </a:lnTo>
                <a:lnTo>
                  <a:pt x="63" y="307"/>
                </a:lnTo>
                <a:lnTo>
                  <a:pt x="58" y="307"/>
                </a:lnTo>
                <a:lnTo>
                  <a:pt x="58" y="302"/>
                </a:lnTo>
                <a:lnTo>
                  <a:pt x="58" y="307"/>
                </a:lnTo>
                <a:lnTo>
                  <a:pt x="53" y="307"/>
                </a:lnTo>
                <a:lnTo>
                  <a:pt x="48" y="307"/>
                </a:lnTo>
                <a:lnTo>
                  <a:pt x="42" y="307"/>
                </a:lnTo>
                <a:lnTo>
                  <a:pt x="37" y="307"/>
                </a:lnTo>
                <a:lnTo>
                  <a:pt x="32" y="307"/>
                </a:lnTo>
                <a:lnTo>
                  <a:pt x="26" y="307"/>
                </a:lnTo>
                <a:lnTo>
                  <a:pt x="21" y="307"/>
                </a:lnTo>
                <a:lnTo>
                  <a:pt x="16" y="307"/>
                </a:lnTo>
                <a:lnTo>
                  <a:pt x="11" y="307"/>
                </a:lnTo>
                <a:lnTo>
                  <a:pt x="5" y="307"/>
                </a:lnTo>
                <a:lnTo>
                  <a:pt x="0" y="307"/>
                </a:lnTo>
                <a:lnTo>
                  <a:pt x="0" y="302"/>
                </a:lnTo>
                <a:lnTo>
                  <a:pt x="5" y="297"/>
                </a:lnTo>
                <a:lnTo>
                  <a:pt x="5" y="291"/>
                </a:lnTo>
                <a:lnTo>
                  <a:pt x="11" y="291"/>
                </a:lnTo>
                <a:lnTo>
                  <a:pt x="11" y="286"/>
                </a:lnTo>
                <a:lnTo>
                  <a:pt x="16" y="286"/>
                </a:lnTo>
                <a:lnTo>
                  <a:pt x="16" y="281"/>
                </a:lnTo>
                <a:lnTo>
                  <a:pt x="21" y="281"/>
                </a:lnTo>
                <a:lnTo>
                  <a:pt x="21" y="275"/>
                </a:lnTo>
                <a:lnTo>
                  <a:pt x="26" y="275"/>
                </a:lnTo>
                <a:lnTo>
                  <a:pt x="32" y="270"/>
                </a:lnTo>
                <a:lnTo>
                  <a:pt x="37" y="270"/>
                </a:lnTo>
                <a:lnTo>
                  <a:pt x="37" y="265"/>
                </a:lnTo>
                <a:lnTo>
                  <a:pt x="37" y="260"/>
                </a:lnTo>
                <a:lnTo>
                  <a:pt x="42" y="260"/>
                </a:lnTo>
                <a:lnTo>
                  <a:pt x="42" y="254"/>
                </a:lnTo>
                <a:lnTo>
                  <a:pt x="42" y="249"/>
                </a:lnTo>
                <a:lnTo>
                  <a:pt x="48" y="249"/>
                </a:lnTo>
                <a:lnTo>
                  <a:pt x="48" y="244"/>
                </a:lnTo>
                <a:lnTo>
                  <a:pt x="53" y="244"/>
                </a:lnTo>
                <a:lnTo>
                  <a:pt x="53" y="238"/>
                </a:lnTo>
                <a:lnTo>
                  <a:pt x="58" y="238"/>
                </a:lnTo>
                <a:lnTo>
                  <a:pt x="58" y="233"/>
                </a:lnTo>
                <a:lnTo>
                  <a:pt x="58" y="228"/>
                </a:lnTo>
                <a:lnTo>
                  <a:pt x="63" y="228"/>
                </a:lnTo>
                <a:lnTo>
                  <a:pt x="63" y="222"/>
                </a:lnTo>
                <a:lnTo>
                  <a:pt x="69" y="222"/>
                </a:lnTo>
                <a:lnTo>
                  <a:pt x="69" y="217"/>
                </a:lnTo>
                <a:lnTo>
                  <a:pt x="74" y="217"/>
                </a:lnTo>
                <a:lnTo>
                  <a:pt x="74" y="212"/>
                </a:lnTo>
                <a:lnTo>
                  <a:pt x="79" y="212"/>
                </a:lnTo>
                <a:lnTo>
                  <a:pt x="85" y="212"/>
                </a:lnTo>
                <a:lnTo>
                  <a:pt x="85" y="207"/>
                </a:lnTo>
                <a:lnTo>
                  <a:pt x="85" y="201"/>
                </a:lnTo>
                <a:lnTo>
                  <a:pt x="90" y="201"/>
                </a:lnTo>
                <a:lnTo>
                  <a:pt x="90" y="196"/>
                </a:lnTo>
                <a:lnTo>
                  <a:pt x="95" y="196"/>
                </a:lnTo>
                <a:lnTo>
                  <a:pt x="100" y="191"/>
                </a:lnTo>
                <a:lnTo>
                  <a:pt x="100" y="185"/>
                </a:lnTo>
                <a:lnTo>
                  <a:pt x="106" y="185"/>
                </a:lnTo>
                <a:lnTo>
                  <a:pt x="111" y="185"/>
                </a:lnTo>
                <a:lnTo>
                  <a:pt x="111" y="180"/>
                </a:lnTo>
                <a:lnTo>
                  <a:pt x="116" y="180"/>
                </a:lnTo>
                <a:lnTo>
                  <a:pt x="116" y="175"/>
                </a:lnTo>
                <a:lnTo>
                  <a:pt x="122" y="175"/>
                </a:lnTo>
                <a:lnTo>
                  <a:pt x="122" y="169"/>
                </a:lnTo>
                <a:lnTo>
                  <a:pt x="122" y="164"/>
                </a:lnTo>
                <a:lnTo>
                  <a:pt x="127" y="164"/>
                </a:lnTo>
                <a:lnTo>
                  <a:pt x="127" y="159"/>
                </a:lnTo>
                <a:lnTo>
                  <a:pt x="132" y="154"/>
                </a:lnTo>
                <a:lnTo>
                  <a:pt x="132" y="148"/>
                </a:lnTo>
                <a:lnTo>
                  <a:pt x="137" y="143"/>
                </a:lnTo>
                <a:lnTo>
                  <a:pt x="137" y="138"/>
                </a:lnTo>
                <a:lnTo>
                  <a:pt x="137" y="132"/>
                </a:lnTo>
                <a:lnTo>
                  <a:pt x="137" y="127"/>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186">
            <a:extLst>
              <a:ext uri="{FF2B5EF4-FFF2-40B4-BE49-F238E27FC236}">
                <a16:creationId xmlns:a16="http://schemas.microsoft.com/office/drawing/2014/main" id="{BC5BDCFA-F6E5-4CC1-9C2A-C3A0521BDA96}"/>
              </a:ext>
            </a:extLst>
          </p:cNvPr>
          <p:cNvSpPr>
            <a:spLocks/>
          </p:cNvSpPr>
          <p:nvPr/>
        </p:nvSpPr>
        <p:spPr bwMode="auto">
          <a:xfrm>
            <a:off x="7696403" y="5346016"/>
            <a:ext cx="763588" cy="269875"/>
          </a:xfrm>
          <a:custGeom>
            <a:avLst/>
            <a:gdLst>
              <a:gd name="T0" fmla="*/ 0 w 481"/>
              <a:gd name="T1" fmla="*/ 117 h 170"/>
              <a:gd name="T2" fmla="*/ 0 w 481"/>
              <a:gd name="T3" fmla="*/ 85 h 170"/>
              <a:gd name="T4" fmla="*/ 0 w 481"/>
              <a:gd name="T5" fmla="*/ 58 h 170"/>
              <a:gd name="T6" fmla="*/ 0 w 481"/>
              <a:gd name="T7" fmla="*/ 32 h 170"/>
              <a:gd name="T8" fmla="*/ 0 w 481"/>
              <a:gd name="T9" fmla="*/ 16 h 170"/>
              <a:gd name="T10" fmla="*/ 16 w 481"/>
              <a:gd name="T11" fmla="*/ 16 h 170"/>
              <a:gd name="T12" fmla="*/ 37 w 481"/>
              <a:gd name="T13" fmla="*/ 21 h 170"/>
              <a:gd name="T14" fmla="*/ 53 w 481"/>
              <a:gd name="T15" fmla="*/ 11 h 170"/>
              <a:gd name="T16" fmla="*/ 74 w 481"/>
              <a:gd name="T17" fmla="*/ 5 h 170"/>
              <a:gd name="T18" fmla="*/ 106 w 481"/>
              <a:gd name="T19" fmla="*/ 5 h 170"/>
              <a:gd name="T20" fmla="*/ 132 w 481"/>
              <a:gd name="T21" fmla="*/ 5 h 170"/>
              <a:gd name="T22" fmla="*/ 153 w 481"/>
              <a:gd name="T23" fmla="*/ 0 h 170"/>
              <a:gd name="T24" fmla="*/ 180 w 481"/>
              <a:gd name="T25" fmla="*/ 5 h 170"/>
              <a:gd name="T26" fmla="*/ 206 w 481"/>
              <a:gd name="T27" fmla="*/ 5 h 170"/>
              <a:gd name="T28" fmla="*/ 232 w 481"/>
              <a:gd name="T29" fmla="*/ 5 h 170"/>
              <a:gd name="T30" fmla="*/ 259 w 481"/>
              <a:gd name="T31" fmla="*/ 0 h 170"/>
              <a:gd name="T32" fmla="*/ 285 w 481"/>
              <a:gd name="T33" fmla="*/ 0 h 170"/>
              <a:gd name="T34" fmla="*/ 317 w 481"/>
              <a:gd name="T35" fmla="*/ 0 h 170"/>
              <a:gd name="T36" fmla="*/ 343 w 481"/>
              <a:gd name="T37" fmla="*/ 0 h 170"/>
              <a:gd name="T38" fmla="*/ 370 w 481"/>
              <a:gd name="T39" fmla="*/ 0 h 170"/>
              <a:gd name="T40" fmla="*/ 396 w 481"/>
              <a:gd name="T41" fmla="*/ 0 h 170"/>
              <a:gd name="T42" fmla="*/ 423 w 481"/>
              <a:gd name="T43" fmla="*/ 0 h 170"/>
              <a:gd name="T44" fmla="*/ 444 w 481"/>
              <a:gd name="T45" fmla="*/ 5 h 170"/>
              <a:gd name="T46" fmla="*/ 444 w 481"/>
              <a:gd name="T47" fmla="*/ 21 h 170"/>
              <a:gd name="T48" fmla="*/ 444 w 481"/>
              <a:gd name="T49" fmla="*/ 37 h 170"/>
              <a:gd name="T50" fmla="*/ 444 w 481"/>
              <a:gd name="T51" fmla="*/ 53 h 170"/>
              <a:gd name="T52" fmla="*/ 454 w 481"/>
              <a:gd name="T53" fmla="*/ 48 h 170"/>
              <a:gd name="T54" fmla="*/ 465 w 481"/>
              <a:gd name="T55" fmla="*/ 53 h 170"/>
              <a:gd name="T56" fmla="*/ 465 w 481"/>
              <a:gd name="T57" fmla="*/ 48 h 170"/>
              <a:gd name="T58" fmla="*/ 476 w 481"/>
              <a:gd name="T59" fmla="*/ 42 h 170"/>
              <a:gd name="T60" fmla="*/ 476 w 481"/>
              <a:gd name="T61" fmla="*/ 79 h 170"/>
              <a:gd name="T62" fmla="*/ 476 w 481"/>
              <a:gd name="T63" fmla="*/ 106 h 170"/>
              <a:gd name="T64" fmla="*/ 476 w 481"/>
              <a:gd name="T65" fmla="*/ 132 h 170"/>
              <a:gd name="T66" fmla="*/ 476 w 481"/>
              <a:gd name="T67" fmla="*/ 159 h 170"/>
              <a:gd name="T68" fmla="*/ 470 w 481"/>
              <a:gd name="T69" fmla="*/ 170 h 170"/>
              <a:gd name="T70" fmla="*/ 444 w 481"/>
              <a:gd name="T71" fmla="*/ 170 h 170"/>
              <a:gd name="T72" fmla="*/ 417 w 481"/>
              <a:gd name="T73" fmla="*/ 170 h 170"/>
              <a:gd name="T74" fmla="*/ 396 w 481"/>
              <a:gd name="T75" fmla="*/ 164 h 170"/>
              <a:gd name="T76" fmla="*/ 370 w 481"/>
              <a:gd name="T77" fmla="*/ 164 h 170"/>
              <a:gd name="T78" fmla="*/ 343 w 481"/>
              <a:gd name="T79" fmla="*/ 164 h 170"/>
              <a:gd name="T80" fmla="*/ 317 w 481"/>
              <a:gd name="T81" fmla="*/ 164 h 170"/>
              <a:gd name="T82" fmla="*/ 291 w 481"/>
              <a:gd name="T83" fmla="*/ 164 h 170"/>
              <a:gd name="T84" fmla="*/ 264 w 481"/>
              <a:gd name="T85" fmla="*/ 164 h 170"/>
              <a:gd name="T86" fmla="*/ 238 w 481"/>
              <a:gd name="T87" fmla="*/ 164 h 170"/>
              <a:gd name="T88" fmla="*/ 211 w 481"/>
              <a:gd name="T89" fmla="*/ 164 h 170"/>
              <a:gd name="T90" fmla="*/ 190 w 481"/>
              <a:gd name="T91" fmla="*/ 164 h 170"/>
              <a:gd name="T92" fmla="*/ 164 w 481"/>
              <a:gd name="T93" fmla="*/ 164 h 170"/>
              <a:gd name="T94" fmla="*/ 137 w 481"/>
              <a:gd name="T95" fmla="*/ 164 h 170"/>
              <a:gd name="T96" fmla="*/ 111 w 481"/>
              <a:gd name="T97" fmla="*/ 164 h 170"/>
              <a:gd name="T98" fmla="*/ 84 w 481"/>
              <a:gd name="T99" fmla="*/ 164 h 170"/>
              <a:gd name="T100" fmla="*/ 58 w 481"/>
              <a:gd name="T101" fmla="*/ 164 h 170"/>
              <a:gd name="T102" fmla="*/ 32 w 481"/>
              <a:gd name="T103" fmla="*/ 164 h 170"/>
              <a:gd name="T104" fmla="*/ 5 w 481"/>
              <a:gd name="T105" fmla="*/ 164 h 170"/>
              <a:gd name="T106" fmla="*/ 0 w 481"/>
              <a:gd name="T107" fmla="*/ 13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1" h="170">
                <a:moveTo>
                  <a:pt x="0" y="138"/>
                </a:moveTo>
                <a:lnTo>
                  <a:pt x="0" y="132"/>
                </a:lnTo>
                <a:lnTo>
                  <a:pt x="0" y="127"/>
                </a:lnTo>
                <a:lnTo>
                  <a:pt x="0" y="122"/>
                </a:lnTo>
                <a:lnTo>
                  <a:pt x="0" y="117"/>
                </a:lnTo>
                <a:lnTo>
                  <a:pt x="0" y="106"/>
                </a:lnTo>
                <a:lnTo>
                  <a:pt x="0" y="101"/>
                </a:lnTo>
                <a:lnTo>
                  <a:pt x="0" y="95"/>
                </a:lnTo>
                <a:lnTo>
                  <a:pt x="0" y="90"/>
                </a:lnTo>
                <a:lnTo>
                  <a:pt x="0" y="85"/>
                </a:lnTo>
                <a:lnTo>
                  <a:pt x="0" y="79"/>
                </a:lnTo>
                <a:lnTo>
                  <a:pt x="0" y="74"/>
                </a:lnTo>
                <a:lnTo>
                  <a:pt x="0" y="69"/>
                </a:lnTo>
                <a:lnTo>
                  <a:pt x="0" y="64"/>
                </a:lnTo>
                <a:lnTo>
                  <a:pt x="0" y="58"/>
                </a:lnTo>
                <a:lnTo>
                  <a:pt x="0" y="53"/>
                </a:lnTo>
                <a:lnTo>
                  <a:pt x="0" y="48"/>
                </a:lnTo>
                <a:lnTo>
                  <a:pt x="0" y="42"/>
                </a:lnTo>
                <a:lnTo>
                  <a:pt x="0" y="37"/>
                </a:lnTo>
                <a:lnTo>
                  <a:pt x="0" y="32"/>
                </a:lnTo>
                <a:lnTo>
                  <a:pt x="0" y="26"/>
                </a:lnTo>
                <a:lnTo>
                  <a:pt x="0" y="21"/>
                </a:lnTo>
                <a:lnTo>
                  <a:pt x="0" y="16"/>
                </a:lnTo>
                <a:lnTo>
                  <a:pt x="0" y="11"/>
                </a:lnTo>
                <a:lnTo>
                  <a:pt x="0" y="16"/>
                </a:lnTo>
                <a:lnTo>
                  <a:pt x="0" y="11"/>
                </a:lnTo>
                <a:lnTo>
                  <a:pt x="0" y="16"/>
                </a:lnTo>
                <a:lnTo>
                  <a:pt x="5" y="16"/>
                </a:lnTo>
                <a:lnTo>
                  <a:pt x="10" y="16"/>
                </a:lnTo>
                <a:lnTo>
                  <a:pt x="16" y="16"/>
                </a:lnTo>
                <a:lnTo>
                  <a:pt x="16" y="21"/>
                </a:lnTo>
                <a:lnTo>
                  <a:pt x="21" y="21"/>
                </a:lnTo>
                <a:lnTo>
                  <a:pt x="26" y="21"/>
                </a:lnTo>
                <a:lnTo>
                  <a:pt x="32" y="21"/>
                </a:lnTo>
                <a:lnTo>
                  <a:pt x="37" y="21"/>
                </a:lnTo>
                <a:lnTo>
                  <a:pt x="37" y="16"/>
                </a:lnTo>
                <a:lnTo>
                  <a:pt x="42" y="16"/>
                </a:lnTo>
                <a:lnTo>
                  <a:pt x="42" y="11"/>
                </a:lnTo>
                <a:lnTo>
                  <a:pt x="47" y="11"/>
                </a:lnTo>
                <a:lnTo>
                  <a:pt x="53" y="11"/>
                </a:lnTo>
                <a:lnTo>
                  <a:pt x="58" y="11"/>
                </a:lnTo>
                <a:lnTo>
                  <a:pt x="58" y="5"/>
                </a:lnTo>
                <a:lnTo>
                  <a:pt x="63" y="5"/>
                </a:lnTo>
                <a:lnTo>
                  <a:pt x="69" y="5"/>
                </a:lnTo>
                <a:lnTo>
                  <a:pt x="74" y="5"/>
                </a:lnTo>
                <a:lnTo>
                  <a:pt x="79" y="5"/>
                </a:lnTo>
                <a:lnTo>
                  <a:pt x="84" y="5"/>
                </a:lnTo>
                <a:lnTo>
                  <a:pt x="95" y="5"/>
                </a:lnTo>
                <a:lnTo>
                  <a:pt x="100" y="5"/>
                </a:lnTo>
                <a:lnTo>
                  <a:pt x="106" y="5"/>
                </a:lnTo>
                <a:lnTo>
                  <a:pt x="111" y="5"/>
                </a:lnTo>
                <a:lnTo>
                  <a:pt x="116" y="5"/>
                </a:lnTo>
                <a:lnTo>
                  <a:pt x="121" y="5"/>
                </a:lnTo>
                <a:lnTo>
                  <a:pt x="127" y="5"/>
                </a:lnTo>
                <a:lnTo>
                  <a:pt x="132" y="5"/>
                </a:lnTo>
                <a:lnTo>
                  <a:pt x="137" y="5"/>
                </a:lnTo>
                <a:lnTo>
                  <a:pt x="143" y="5"/>
                </a:lnTo>
                <a:lnTo>
                  <a:pt x="148" y="5"/>
                </a:lnTo>
                <a:lnTo>
                  <a:pt x="153" y="5"/>
                </a:lnTo>
                <a:lnTo>
                  <a:pt x="153" y="0"/>
                </a:lnTo>
                <a:lnTo>
                  <a:pt x="153" y="5"/>
                </a:lnTo>
                <a:lnTo>
                  <a:pt x="158" y="5"/>
                </a:lnTo>
                <a:lnTo>
                  <a:pt x="164" y="5"/>
                </a:lnTo>
                <a:lnTo>
                  <a:pt x="169" y="5"/>
                </a:lnTo>
                <a:lnTo>
                  <a:pt x="180" y="5"/>
                </a:lnTo>
                <a:lnTo>
                  <a:pt x="185" y="5"/>
                </a:lnTo>
                <a:lnTo>
                  <a:pt x="190" y="5"/>
                </a:lnTo>
                <a:lnTo>
                  <a:pt x="195" y="5"/>
                </a:lnTo>
                <a:lnTo>
                  <a:pt x="201" y="5"/>
                </a:lnTo>
                <a:lnTo>
                  <a:pt x="206" y="5"/>
                </a:lnTo>
                <a:lnTo>
                  <a:pt x="211" y="5"/>
                </a:lnTo>
                <a:lnTo>
                  <a:pt x="217" y="5"/>
                </a:lnTo>
                <a:lnTo>
                  <a:pt x="222" y="5"/>
                </a:lnTo>
                <a:lnTo>
                  <a:pt x="227" y="5"/>
                </a:lnTo>
                <a:lnTo>
                  <a:pt x="232" y="5"/>
                </a:lnTo>
                <a:lnTo>
                  <a:pt x="243" y="5"/>
                </a:lnTo>
                <a:lnTo>
                  <a:pt x="248" y="5"/>
                </a:lnTo>
                <a:lnTo>
                  <a:pt x="248" y="0"/>
                </a:lnTo>
                <a:lnTo>
                  <a:pt x="254" y="0"/>
                </a:lnTo>
                <a:lnTo>
                  <a:pt x="259" y="0"/>
                </a:lnTo>
                <a:lnTo>
                  <a:pt x="264" y="0"/>
                </a:lnTo>
                <a:lnTo>
                  <a:pt x="269" y="0"/>
                </a:lnTo>
                <a:lnTo>
                  <a:pt x="275" y="0"/>
                </a:lnTo>
                <a:lnTo>
                  <a:pt x="280" y="0"/>
                </a:lnTo>
                <a:lnTo>
                  <a:pt x="285" y="0"/>
                </a:lnTo>
                <a:lnTo>
                  <a:pt x="296" y="0"/>
                </a:lnTo>
                <a:lnTo>
                  <a:pt x="301" y="0"/>
                </a:lnTo>
                <a:lnTo>
                  <a:pt x="306" y="0"/>
                </a:lnTo>
                <a:lnTo>
                  <a:pt x="312" y="0"/>
                </a:lnTo>
                <a:lnTo>
                  <a:pt x="317" y="0"/>
                </a:lnTo>
                <a:lnTo>
                  <a:pt x="322" y="0"/>
                </a:lnTo>
                <a:lnTo>
                  <a:pt x="328" y="0"/>
                </a:lnTo>
                <a:lnTo>
                  <a:pt x="333" y="0"/>
                </a:lnTo>
                <a:lnTo>
                  <a:pt x="338" y="0"/>
                </a:lnTo>
                <a:lnTo>
                  <a:pt x="343" y="0"/>
                </a:lnTo>
                <a:lnTo>
                  <a:pt x="349" y="0"/>
                </a:lnTo>
                <a:lnTo>
                  <a:pt x="354" y="0"/>
                </a:lnTo>
                <a:lnTo>
                  <a:pt x="359" y="0"/>
                </a:lnTo>
                <a:lnTo>
                  <a:pt x="365" y="0"/>
                </a:lnTo>
                <a:lnTo>
                  <a:pt x="370" y="0"/>
                </a:lnTo>
                <a:lnTo>
                  <a:pt x="375" y="0"/>
                </a:lnTo>
                <a:lnTo>
                  <a:pt x="380" y="0"/>
                </a:lnTo>
                <a:lnTo>
                  <a:pt x="386" y="0"/>
                </a:lnTo>
                <a:lnTo>
                  <a:pt x="391" y="0"/>
                </a:lnTo>
                <a:lnTo>
                  <a:pt x="396" y="0"/>
                </a:lnTo>
                <a:lnTo>
                  <a:pt x="402" y="0"/>
                </a:lnTo>
                <a:lnTo>
                  <a:pt x="407" y="0"/>
                </a:lnTo>
                <a:lnTo>
                  <a:pt x="412" y="0"/>
                </a:lnTo>
                <a:lnTo>
                  <a:pt x="417" y="0"/>
                </a:lnTo>
                <a:lnTo>
                  <a:pt x="423" y="0"/>
                </a:lnTo>
                <a:lnTo>
                  <a:pt x="428" y="0"/>
                </a:lnTo>
                <a:lnTo>
                  <a:pt x="433" y="0"/>
                </a:lnTo>
                <a:lnTo>
                  <a:pt x="439" y="0"/>
                </a:lnTo>
                <a:lnTo>
                  <a:pt x="444" y="0"/>
                </a:lnTo>
                <a:lnTo>
                  <a:pt x="444" y="5"/>
                </a:lnTo>
                <a:lnTo>
                  <a:pt x="439" y="5"/>
                </a:lnTo>
                <a:lnTo>
                  <a:pt x="439" y="11"/>
                </a:lnTo>
                <a:lnTo>
                  <a:pt x="439" y="16"/>
                </a:lnTo>
                <a:lnTo>
                  <a:pt x="439" y="21"/>
                </a:lnTo>
                <a:lnTo>
                  <a:pt x="444" y="21"/>
                </a:lnTo>
                <a:lnTo>
                  <a:pt x="444" y="26"/>
                </a:lnTo>
                <a:lnTo>
                  <a:pt x="444" y="32"/>
                </a:lnTo>
                <a:lnTo>
                  <a:pt x="439" y="32"/>
                </a:lnTo>
                <a:lnTo>
                  <a:pt x="439" y="37"/>
                </a:lnTo>
                <a:lnTo>
                  <a:pt x="444" y="37"/>
                </a:lnTo>
                <a:lnTo>
                  <a:pt x="439" y="37"/>
                </a:lnTo>
                <a:lnTo>
                  <a:pt x="439" y="42"/>
                </a:lnTo>
                <a:lnTo>
                  <a:pt x="444" y="42"/>
                </a:lnTo>
                <a:lnTo>
                  <a:pt x="444" y="48"/>
                </a:lnTo>
                <a:lnTo>
                  <a:pt x="444" y="53"/>
                </a:lnTo>
                <a:lnTo>
                  <a:pt x="444" y="48"/>
                </a:lnTo>
                <a:lnTo>
                  <a:pt x="449" y="48"/>
                </a:lnTo>
                <a:lnTo>
                  <a:pt x="449" y="42"/>
                </a:lnTo>
                <a:lnTo>
                  <a:pt x="449" y="48"/>
                </a:lnTo>
                <a:lnTo>
                  <a:pt x="454" y="48"/>
                </a:lnTo>
                <a:lnTo>
                  <a:pt x="454" y="42"/>
                </a:lnTo>
                <a:lnTo>
                  <a:pt x="454" y="48"/>
                </a:lnTo>
                <a:lnTo>
                  <a:pt x="460" y="48"/>
                </a:lnTo>
                <a:lnTo>
                  <a:pt x="465" y="48"/>
                </a:lnTo>
                <a:lnTo>
                  <a:pt x="465" y="53"/>
                </a:lnTo>
                <a:lnTo>
                  <a:pt x="465" y="48"/>
                </a:lnTo>
                <a:lnTo>
                  <a:pt x="465" y="53"/>
                </a:lnTo>
                <a:lnTo>
                  <a:pt x="465" y="48"/>
                </a:lnTo>
                <a:lnTo>
                  <a:pt x="470" y="48"/>
                </a:lnTo>
                <a:lnTo>
                  <a:pt x="465" y="48"/>
                </a:lnTo>
                <a:lnTo>
                  <a:pt x="470" y="48"/>
                </a:lnTo>
                <a:lnTo>
                  <a:pt x="476" y="48"/>
                </a:lnTo>
                <a:lnTo>
                  <a:pt x="470" y="48"/>
                </a:lnTo>
                <a:lnTo>
                  <a:pt x="470" y="42"/>
                </a:lnTo>
                <a:lnTo>
                  <a:pt x="476" y="42"/>
                </a:lnTo>
                <a:lnTo>
                  <a:pt x="476" y="48"/>
                </a:lnTo>
                <a:lnTo>
                  <a:pt x="476" y="53"/>
                </a:lnTo>
                <a:lnTo>
                  <a:pt x="476" y="64"/>
                </a:lnTo>
                <a:lnTo>
                  <a:pt x="476" y="74"/>
                </a:lnTo>
                <a:lnTo>
                  <a:pt x="476" y="79"/>
                </a:lnTo>
                <a:lnTo>
                  <a:pt x="476" y="85"/>
                </a:lnTo>
                <a:lnTo>
                  <a:pt x="476" y="90"/>
                </a:lnTo>
                <a:lnTo>
                  <a:pt x="476" y="95"/>
                </a:lnTo>
                <a:lnTo>
                  <a:pt x="476" y="101"/>
                </a:lnTo>
                <a:lnTo>
                  <a:pt x="476" y="106"/>
                </a:lnTo>
                <a:lnTo>
                  <a:pt x="476" y="111"/>
                </a:lnTo>
                <a:lnTo>
                  <a:pt x="476" y="117"/>
                </a:lnTo>
                <a:lnTo>
                  <a:pt x="476" y="122"/>
                </a:lnTo>
                <a:lnTo>
                  <a:pt x="476" y="127"/>
                </a:lnTo>
                <a:lnTo>
                  <a:pt x="476" y="132"/>
                </a:lnTo>
                <a:lnTo>
                  <a:pt x="476" y="138"/>
                </a:lnTo>
                <a:lnTo>
                  <a:pt x="476" y="143"/>
                </a:lnTo>
                <a:lnTo>
                  <a:pt x="476" y="148"/>
                </a:lnTo>
                <a:lnTo>
                  <a:pt x="476" y="154"/>
                </a:lnTo>
                <a:lnTo>
                  <a:pt x="476" y="159"/>
                </a:lnTo>
                <a:lnTo>
                  <a:pt x="476" y="164"/>
                </a:lnTo>
                <a:lnTo>
                  <a:pt x="481" y="164"/>
                </a:lnTo>
                <a:lnTo>
                  <a:pt x="481" y="170"/>
                </a:lnTo>
                <a:lnTo>
                  <a:pt x="476" y="170"/>
                </a:lnTo>
                <a:lnTo>
                  <a:pt x="470" y="170"/>
                </a:lnTo>
                <a:lnTo>
                  <a:pt x="465" y="170"/>
                </a:lnTo>
                <a:lnTo>
                  <a:pt x="460" y="170"/>
                </a:lnTo>
                <a:lnTo>
                  <a:pt x="454" y="170"/>
                </a:lnTo>
                <a:lnTo>
                  <a:pt x="449" y="170"/>
                </a:lnTo>
                <a:lnTo>
                  <a:pt x="444" y="170"/>
                </a:lnTo>
                <a:lnTo>
                  <a:pt x="439" y="170"/>
                </a:lnTo>
                <a:lnTo>
                  <a:pt x="433" y="170"/>
                </a:lnTo>
                <a:lnTo>
                  <a:pt x="428" y="170"/>
                </a:lnTo>
                <a:lnTo>
                  <a:pt x="423" y="170"/>
                </a:lnTo>
                <a:lnTo>
                  <a:pt x="417" y="170"/>
                </a:lnTo>
                <a:lnTo>
                  <a:pt x="412" y="170"/>
                </a:lnTo>
                <a:lnTo>
                  <a:pt x="412" y="164"/>
                </a:lnTo>
                <a:lnTo>
                  <a:pt x="407" y="164"/>
                </a:lnTo>
                <a:lnTo>
                  <a:pt x="402" y="164"/>
                </a:lnTo>
                <a:lnTo>
                  <a:pt x="396" y="164"/>
                </a:lnTo>
                <a:lnTo>
                  <a:pt x="391" y="164"/>
                </a:lnTo>
                <a:lnTo>
                  <a:pt x="386" y="164"/>
                </a:lnTo>
                <a:lnTo>
                  <a:pt x="380" y="164"/>
                </a:lnTo>
                <a:lnTo>
                  <a:pt x="375" y="164"/>
                </a:lnTo>
                <a:lnTo>
                  <a:pt x="370" y="164"/>
                </a:lnTo>
                <a:lnTo>
                  <a:pt x="365" y="164"/>
                </a:lnTo>
                <a:lnTo>
                  <a:pt x="359" y="164"/>
                </a:lnTo>
                <a:lnTo>
                  <a:pt x="354" y="164"/>
                </a:lnTo>
                <a:lnTo>
                  <a:pt x="349" y="164"/>
                </a:lnTo>
                <a:lnTo>
                  <a:pt x="343" y="164"/>
                </a:lnTo>
                <a:lnTo>
                  <a:pt x="338" y="164"/>
                </a:lnTo>
                <a:lnTo>
                  <a:pt x="333" y="164"/>
                </a:lnTo>
                <a:lnTo>
                  <a:pt x="328" y="164"/>
                </a:lnTo>
                <a:lnTo>
                  <a:pt x="322" y="164"/>
                </a:lnTo>
                <a:lnTo>
                  <a:pt x="317" y="164"/>
                </a:lnTo>
                <a:lnTo>
                  <a:pt x="312" y="164"/>
                </a:lnTo>
                <a:lnTo>
                  <a:pt x="306" y="164"/>
                </a:lnTo>
                <a:lnTo>
                  <a:pt x="301" y="164"/>
                </a:lnTo>
                <a:lnTo>
                  <a:pt x="296" y="164"/>
                </a:lnTo>
                <a:lnTo>
                  <a:pt x="291" y="164"/>
                </a:lnTo>
                <a:lnTo>
                  <a:pt x="285" y="164"/>
                </a:lnTo>
                <a:lnTo>
                  <a:pt x="280" y="164"/>
                </a:lnTo>
                <a:lnTo>
                  <a:pt x="275" y="164"/>
                </a:lnTo>
                <a:lnTo>
                  <a:pt x="269" y="164"/>
                </a:lnTo>
                <a:lnTo>
                  <a:pt x="264" y="164"/>
                </a:lnTo>
                <a:lnTo>
                  <a:pt x="259" y="164"/>
                </a:lnTo>
                <a:lnTo>
                  <a:pt x="254" y="164"/>
                </a:lnTo>
                <a:lnTo>
                  <a:pt x="248" y="164"/>
                </a:lnTo>
                <a:lnTo>
                  <a:pt x="243" y="164"/>
                </a:lnTo>
                <a:lnTo>
                  <a:pt x="238" y="164"/>
                </a:lnTo>
                <a:lnTo>
                  <a:pt x="232" y="164"/>
                </a:lnTo>
                <a:lnTo>
                  <a:pt x="227" y="164"/>
                </a:lnTo>
                <a:lnTo>
                  <a:pt x="222" y="164"/>
                </a:lnTo>
                <a:lnTo>
                  <a:pt x="217" y="164"/>
                </a:lnTo>
                <a:lnTo>
                  <a:pt x="211" y="164"/>
                </a:lnTo>
                <a:lnTo>
                  <a:pt x="206" y="164"/>
                </a:lnTo>
                <a:lnTo>
                  <a:pt x="206" y="170"/>
                </a:lnTo>
                <a:lnTo>
                  <a:pt x="201" y="170"/>
                </a:lnTo>
                <a:lnTo>
                  <a:pt x="195" y="170"/>
                </a:lnTo>
                <a:lnTo>
                  <a:pt x="190" y="164"/>
                </a:lnTo>
                <a:lnTo>
                  <a:pt x="185" y="164"/>
                </a:lnTo>
                <a:lnTo>
                  <a:pt x="180" y="164"/>
                </a:lnTo>
                <a:lnTo>
                  <a:pt x="174" y="164"/>
                </a:lnTo>
                <a:lnTo>
                  <a:pt x="169" y="164"/>
                </a:lnTo>
                <a:lnTo>
                  <a:pt x="164" y="164"/>
                </a:lnTo>
                <a:lnTo>
                  <a:pt x="158" y="164"/>
                </a:lnTo>
                <a:lnTo>
                  <a:pt x="153" y="164"/>
                </a:lnTo>
                <a:lnTo>
                  <a:pt x="148" y="164"/>
                </a:lnTo>
                <a:lnTo>
                  <a:pt x="143" y="164"/>
                </a:lnTo>
                <a:lnTo>
                  <a:pt x="137" y="164"/>
                </a:lnTo>
                <a:lnTo>
                  <a:pt x="132" y="164"/>
                </a:lnTo>
                <a:lnTo>
                  <a:pt x="127" y="164"/>
                </a:lnTo>
                <a:lnTo>
                  <a:pt x="121" y="164"/>
                </a:lnTo>
                <a:lnTo>
                  <a:pt x="116" y="164"/>
                </a:lnTo>
                <a:lnTo>
                  <a:pt x="111" y="164"/>
                </a:lnTo>
                <a:lnTo>
                  <a:pt x="106" y="164"/>
                </a:lnTo>
                <a:lnTo>
                  <a:pt x="100" y="164"/>
                </a:lnTo>
                <a:lnTo>
                  <a:pt x="95" y="164"/>
                </a:lnTo>
                <a:lnTo>
                  <a:pt x="90" y="164"/>
                </a:lnTo>
                <a:lnTo>
                  <a:pt x="84" y="164"/>
                </a:lnTo>
                <a:lnTo>
                  <a:pt x="79" y="164"/>
                </a:lnTo>
                <a:lnTo>
                  <a:pt x="74" y="164"/>
                </a:lnTo>
                <a:lnTo>
                  <a:pt x="69" y="164"/>
                </a:lnTo>
                <a:lnTo>
                  <a:pt x="63" y="164"/>
                </a:lnTo>
                <a:lnTo>
                  <a:pt x="58" y="164"/>
                </a:lnTo>
                <a:lnTo>
                  <a:pt x="53" y="164"/>
                </a:lnTo>
                <a:lnTo>
                  <a:pt x="47" y="164"/>
                </a:lnTo>
                <a:lnTo>
                  <a:pt x="42" y="164"/>
                </a:lnTo>
                <a:lnTo>
                  <a:pt x="37" y="164"/>
                </a:lnTo>
                <a:lnTo>
                  <a:pt x="32" y="164"/>
                </a:lnTo>
                <a:lnTo>
                  <a:pt x="26" y="164"/>
                </a:lnTo>
                <a:lnTo>
                  <a:pt x="21" y="164"/>
                </a:lnTo>
                <a:lnTo>
                  <a:pt x="16" y="164"/>
                </a:lnTo>
                <a:lnTo>
                  <a:pt x="10" y="164"/>
                </a:lnTo>
                <a:lnTo>
                  <a:pt x="5" y="164"/>
                </a:lnTo>
                <a:lnTo>
                  <a:pt x="0" y="164"/>
                </a:lnTo>
                <a:lnTo>
                  <a:pt x="0" y="159"/>
                </a:lnTo>
                <a:lnTo>
                  <a:pt x="0" y="154"/>
                </a:lnTo>
                <a:lnTo>
                  <a:pt x="0" y="148"/>
                </a:lnTo>
                <a:lnTo>
                  <a:pt x="0" y="138"/>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187">
            <a:extLst>
              <a:ext uri="{FF2B5EF4-FFF2-40B4-BE49-F238E27FC236}">
                <a16:creationId xmlns:a16="http://schemas.microsoft.com/office/drawing/2014/main" id="{38641022-6605-4A35-82D0-6B78289DD7C2}"/>
              </a:ext>
            </a:extLst>
          </p:cNvPr>
          <p:cNvSpPr>
            <a:spLocks/>
          </p:cNvSpPr>
          <p:nvPr/>
        </p:nvSpPr>
        <p:spPr bwMode="auto">
          <a:xfrm>
            <a:off x="7016953" y="5438091"/>
            <a:ext cx="419100" cy="1019175"/>
          </a:xfrm>
          <a:custGeom>
            <a:avLst/>
            <a:gdLst>
              <a:gd name="T0" fmla="*/ 5 w 264"/>
              <a:gd name="T1" fmla="*/ 212 h 642"/>
              <a:gd name="T2" fmla="*/ 5 w 264"/>
              <a:gd name="T3" fmla="*/ 186 h 642"/>
              <a:gd name="T4" fmla="*/ 5 w 264"/>
              <a:gd name="T5" fmla="*/ 154 h 642"/>
              <a:gd name="T6" fmla="*/ 0 w 264"/>
              <a:gd name="T7" fmla="*/ 133 h 642"/>
              <a:gd name="T8" fmla="*/ 0 w 264"/>
              <a:gd name="T9" fmla="*/ 106 h 642"/>
              <a:gd name="T10" fmla="*/ 0 w 264"/>
              <a:gd name="T11" fmla="*/ 74 h 642"/>
              <a:gd name="T12" fmla="*/ 0 w 264"/>
              <a:gd name="T13" fmla="*/ 48 h 642"/>
              <a:gd name="T14" fmla="*/ 15 w 264"/>
              <a:gd name="T15" fmla="*/ 37 h 642"/>
              <a:gd name="T16" fmla="*/ 42 w 264"/>
              <a:gd name="T17" fmla="*/ 37 h 642"/>
              <a:gd name="T18" fmla="*/ 52 w 264"/>
              <a:gd name="T19" fmla="*/ 21 h 642"/>
              <a:gd name="T20" fmla="*/ 74 w 264"/>
              <a:gd name="T21" fmla="*/ 16 h 642"/>
              <a:gd name="T22" fmla="*/ 100 w 264"/>
              <a:gd name="T23" fmla="*/ 16 h 642"/>
              <a:gd name="T24" fmla="*/ 126 w 264"/>
              <a:gd name="T25" fmla="*/ 16 h 642"/>
              <a:gd name="T26" fmla="*/ 153 w 264"/>
              <a:gd name="T27" fmla="*/ 16 h 642"/>
              <a:gd name="T28" fmla="*/ 179 w 264"/>
              <a:gd name="T29" fmla="*/ 16 h 642"/>
              <a:gd name="T30" fmla="*/ 206 w 264"/>
              <a:gd name="T31" fmla="*/ 16 h 642"/>
              <a:gd name="T32" fmla="*/ 222 w 264"/>
              <a:gd name="T33" fmla="*/ 6 h 642"/>
              <a:gd name="T34" fmla="*/ 243 w 264"/>
              <a:gd name="T35" fmla="*/ 16 h 642"/>
              <a:gd name="T36" fmla="*/ 253 w 264"/>
              <a:gd name="T37" fmla="*/ 32 h 642"/>
              <a:gd name="T38" fmla="*/ 243 w 264"/>
              <a:gd name="T39" fmla="*/ 48 h 642"/>
              <a:gd name="T40" fmla="*/ 243 w 264"/>
              <a:gd name="T41" fmla="*/ 64 h 642"/>
              <a:gd name="T42" fmla="*/ 253 w 264"/>
              <a:gd name="T43" fmla="*/ 80 h 642"/>
              <a:gd name="T44" fmla="*/ 243 w 264"/>
              <a:gd name="T45" fmla="*/ 101 h 642"/>
              <a:gd name="T46" fmla="*/ 243 w 264"/>
              <a:gd name="T47" fmla="*/ 117 h 642"/>
              <a:gd name="T48" fmla="*/ 253 w 264"/>
              <a:gd name="T49" fmla="*/ 133 h 642"/>
              <a:gd name="T50" fmla="*/ 259 w 264"/>
              <a:gd name="T51" fmla="*/ 149 h 642"/>
              <a:gd name="T52" fmla="*/ 248 w 264"/>
              <a:gd name="T53" fmla="*/ 165 h 642"/>
              <a:gd name="T54" fmla="*/ 232 w 264"/>
              <a:gd name="T55" fmla="*/ 186 h 642"/>
              <a:gd name="T56" fmla="*/ 253 w 264"/>
              <a:gd name="T57" fmla="*/ 207 h 642"/>
              <a:gd name="T58" fmla="*/ 237 w 264"/>
              <a:gd name="T59" fmla="*/ 223 h 642"/>
              <a:gd name="T60" fmla="*/ 227 w 264"/>
              <a:gd name="T61" fmla="*/ 239 h 642"/>
              <a:gd name="T62" fmla="*/ 216 w 264"/>
              <a:gd name="T63" fmla="*/ 255 h 642"/>
              <a:gd name="T64" fmla="*/ 216 w 264"/>
              <a:gd name="T65" fmla="*/ 271 h 642"/>
              <a:gd name="T66" fmla="*/ 222 w 264"/>
              <a:gd name="T67" fmla="*/ 292 h 642"/>
              <a:gd name="T68" fmla="*/ 227 w 264"/>
              <a:gd name="T69" fmla="*/ 313 h 642"/>
              <a:gd name="T70" fmla="*/ 232 w 264"/>
              <a:gd name="T71" fmla="*/ 345 h 642"/>
              <a:gd name="T72" fmla="*/ 227 w 264"/>
              <a:gd name="T73" fmla="*/ 398 h 642"/>
              <a:gd name="T74" fmla="*/ 222 w 264"/>
              <a:gd name="T75" fmla="*/ 435 h 642"/>
              <a:gd name="T76" fmla="*/ 216 w 264"/>
              <a:gd name="T77" fmla="*/ 477 h 642"/>
              <a:gd name="T78" fmla="*/ 211 w 264"/>
              <a:gd name="T79" fmla="*/ 552 h 642"/>
              <a:gd name="T80" fmla="*/ 206 w 264"/>
              <a:gd name="T81" fmla="*/ 589 h 642"/>
              <a:gd name="T82" fmla="*/ 195 w 264"/>
              <a:gd name="T83" fmla="*/ 642 h 642"/>
              <a:gd name="T84" fmla="*/ 174 w 264"/>
              <a:gd name="T85" fmla="*/ 631 h 642"/>
              <a:gd name="T86" fmla="*/ 148 w 264"/>
              <a:gd name="T87" fmla="*/ 615 h 642"/>
              <a:gd name="T88" fmla="*/ 132 w 264"/>
              <a:gd name="T89" fmla="*/ 605 h 642"/>
              <a:gd name="T90" fmla="*/ 100 w 264"/>
              <a:gd name="T91" fmla="*/ 615 h 642"/>
              <a:gd name="T92" fmla="*/ 74 w 264"/>
              <a:gd name="T93" fmla="*/ 620 h 642"/>
              <a:gd name="T94" fmla="*/ 47 w 264"/>
              <a:gd name="T95" fmla="*/ 615 h 642"/>
              <a:gd name="T96" fmla="*/ 31 w 264"/>
              <a:gd name="T97" fmla="*/ 626 h 642"/>
              <a:gd name="T98" fmla="*/ 21 w 264"/>
              <a:gd name="T99" fmla="*/ 599 h 642"/>
              <a:gd name="T100" fmla="*/ 21 w 264"/>
              <a:gd name="T101" fmla="*/ 520 h 642"/>
              <a:gd name="T102" fmla="*/ 15 w 264"/>
              <a:gd name="T103" fmla="*/ 493 h 642"/>
              <a:gd name="T104" fmla="*/ 15 w 264"/>
              <a:gd name="T105" fmla="*/ 456 h 642"/>
              <a:gd name="T106" fmla="*/ 15 w 264"/>
              <a:gd name="T107" fmla="*/ 419 h 642"/>
              <a:gd name="T108" fmla="*/ 15 w 264"/>
              <a:gd name="T109" fmla="*/ 392 h 642"/>
              <a:gd name="T110" fmla="*/ 10 w 264"/>
              <a:gd name="T111" fmla="*/ 371 h 642"/>
              <a:gd name="T112" fmla="*/ 10 w 264"/>
              <a:gd name="T113" fmla="*/ 345 h 642"/>
              <a:gd name="T114" fmla="*/ 10 w 264"/>
              <a:gd name="T115" fmla="*/ 318 h 642"/>
              <a:gd name="T116" fmla="*/ 10 w 264"/>
              <a:gd name="T117" fmla="*/ 292 h 642"/>
              <a:gd name="T118" fmla="*/ 10 w 264"/>
              <a:gd name="T119" fmla="*/ 265 h 642"/>
              <a:gd name="T120" fmla="*/ 5 w 264"/>
              <a:gd name="T121" fmla="*/ 239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4" h="642">
                <a:moveTo>
                  <a:pt x="5" y="239"/>
                </a:moveTo>
                <a:lnTo>
                  <a:pt x="5" y="233"/>
                </a:lnTo>
                <a:lnTo>
                  <a:pt x="5" y="223"/>
                </a:lnTo>
                <a:lnTo>
                  <a:pt x="5" y="218"/>
                </a:lnTo>
                <a:lnTo>
                  <a:pt x="5" y="212"/>
                </a:lnTo>
                <a:lnTo>
                  <a:pt x="5" y="207"/>
                </a:lnTo>
                <a:lnTo>
                  <a:pt x="5" y="202"/>
                </a:lnTo>
                <a:lnTo>
                  <a:pt x="5" y="196"/>
                </a:lnTo>
                <a:lnTo>
                  <a:pt x="5" y="191"/>
                </a:lnTo>
                <a:lnTo>
                  <a:pt x="5" y="186"/>
                </a:lnTo>
                <a:lnTo>
                  <a:pt x="5" y="180"/>
                </a:lnTo>
                <a:lnTo>
                  <a:pt x="5" y="175"/>
                </a:lnTo>
                <a:lnTo>
                  <a:pt x="5" y="170"/>
                </a:lnTo>
                <a:lnTo>
                  <a:pt x="5" y="159"/>
                </a:lnTo>
                <a:lnTo>
                  <a:pt x="5" y="154"/>
                </a:lnTo>
                <a:lnTo>
                  <a:pt x="5" y="149"/>
                </a:lnTo>
                <a:lnTo>
                  <a:pt x="5" y="143"/>
                </a:lnTo>
                <a:lnTo>
                  <a:pt x="5" y="138"/>
                </a:lnTo>
                <a:lnTo>
                  <a:pt x="5" y="133"/>
                </a:lnTo>
                <a:lnTo>
                  <a:pt x="0" y="133"/>
                </a:lnTo>
                <a:lnTo>
                  <a:pt x="0" y="127"/>
                </a:lnTo>
                <a:lnTo>
                  <a:pt x="0" y="122"/>
                </a:lnTo>
                <a:lnTo>
                  <a:pt x="0" y="117"/>
                </a:lnTo>
                <a:lnTo>
                  <a:pt x="0" y="112"/>
                </a:lnTo>
                <a:lnTo>
                  <a:pt x="0" y="106"/>
                </a:lnTo>
                <a:lnTo>
                  <a:pt x="0" y="101"/>
                </a:lnTo>
                <a:lnTo>
                  <a:pt x="0" y="96"/>
                </a:lnTo>
                <a:lnTo>
                  <a:pt x="0" y="85"/>
                </a:lnTo>
                <a:lnTo>
                  <a:pt x="0" y="80"/>
                </a:lnTo>
                <a:lnTo>
                  <a:pt x="0" y="74"/>
                </a:lnTo>
                <a:lnTo>
                  <a:pt x="0" y="69"/>
                </a:lnTo>
                <a:lnTo>
                  <a:pt x="0" y="64"/>
                </a:lnTo>
                <a:lnTo>
                  <a:pt x="0" y="59"/>
                </a:lnTo>
                <a:lnTo>
                  <a:pt x="0" y="53"/>
                </a:lnTo>
                <a:lnTo>
                  <a:pt x="0" y="48"/>
                </a:lnTo>
                <a:lnTo>
                  <a:pt x="0" y="43"/>
                </a:lnTo>
                <a:lnTo>
                  <a:pt x="0" y="37"/>
                </a:lnTo>
                <a:lnTo>
                  <a:pt x="5" y="37"/>
                </a:lnTo>
                <a:lnTo>
                  <a:pt x="10" y="37"/>
                </a:lnTo>
                <a:lnTo>
                  <a:pt x="15" y="37"/>
                </a:lnTo>
                <a:lnTo>
                  <a:pt x="21" y="37"/>
                </a:lnTo>
                <a:lnTo>
                  <a:pt x="26" y="37"/>
                </a:lnTo>
                <a:lnTo>
                  <a:pt x="31" y="37"/>
                </a:lnTo>
                <a:lnTo>
                  <a:pt x="37" y="37"/>
                </a:lnTo>
                <a:lnTo>
                  <a:pt x="42" y="37"/>
                </a:lnTo>
                <a:lnTo>
                  <a:pt x="47" y="37"/>
                </a:lnTo>
                <a:lnTo>
                  <a:pt x="52" y="37"/>
                </a:lnTo>
                <a:lnTo>
                  <a:pt x="52" y="32"/>
                </a:lnTo>
                <a:lnTo>
                  <a:pt x="52" y="27"/>
                </a:lnTo>
                <a:lnTo>
                  <a:pt x="52" y="21"/>
                </a:lnTo>
                <a:lnTo>
                  <a:pt x="52" y="16"/>
                </a:lnTo>
                <a:lnTo>
                  <a:pt x="58" y="16"/>
                </a:lnTo>
                <a:lnTo>
                  <a:pt x="63" y="16"/>
                </a:lnTo>
                <a:lnTo>
                  <a:pt x="68" y="16"/>
                </a:lnTo>
                <a:lnTo>
                  <a:pt x="74" y="16"/>
                </a:lnTo>
                <a:lnTo>
                  <a:pt x="79" y="16"/>
                </a:lnTo>
                <a:lnTo>
                  <a:pt x="84" y="16"/>
                </a:lnTo>
                <a:lnTo>
                  <a:pt x="89" y="16"/>
                </a:lnTo>
                <a:lnTo>
                  <a:pt x="95" y="16"/>
                </a:lnTo>
                <a:lnTo>
                  <a:pt x="100" y="16"/>
                </a:lnTo>
                <a:lnTo>
                  <a:pt x="105" y="16"/>
                </a:lnTo>
                <a:lnTo>
                  <a:pt x="111" y="16"/>
                </a:lnTo>
                <a:lnTo>
                  <a:pt x="116" y="16"/>
                </a:lnTo>
                <a:lnTo>
                  <a:pt x="121" y="16"/>
                </a:lnTo>
                <a:lnTo>
                  <a:pt x="126" y="16"/>
                </a:lnTo>
                <a:lnTo>
                  <a:pt x="132" y="16"/>
                </a:lnTo>
                <a:lnTo>
                  <a:pt x="137" y="16"/>
                </a:lnTo>
                <a:lnTo>
                  <a:pt x="142" y="16"/>
                </a:lnTo>
                <a:lnTo>
                  <a:pt x="148" y="16"/>
                </a:lnTo>
                <a:lnTo>
                  <a:pt x="153" y="16"/>
                </a:lnTo>
                <a:lnTo>
                  <a:pt x="158" y="16"/>
                </a:lnTo>
                <a:lnTo>
                  <a:pt x="163" y="16"/>
                </a:lnTo>
                <a:lnTo>
                  <a:pt x="169" y="16"/>
                </a:lnTo>
                <a:lnTo>
                  <a:pt x="174" y="16"/>
                </a:lnTo>
                <a:lnTo>
                  <a:pt x="179" y="16"/>
                </a:lnTo>
                <a:lnTo>
                  <a:pt x="185" y="16"/>
                </a:lnTo>
                <a:lnTo>
                  <a:pt x="190" y="16"/>
                </a:lnTo>
                <a:lnTo>
                  <a:pt x="195" y="16"/>
                </a:lnTo>
                <a:lnTo>
                  <a:pt x="200" y="16"/>
                </a:lnTo>
                <a:lnTo>
                  <a:pt x="206" y="16"/>
                </a:lnTo>
                <a:lnTo>
                  <a:pt x="211" y="16"/>
                </a:lnTo>
                <a:lnTo>
                  <a:pt x="216" y="16"/>
                </a:lnTo>
                <a:lnTo>
                  <a:pt x="216" y="11"/>
                </a:lnTo>
                <a:lnTo>
                  <a:pt x="222" y="11"/>
                </a:lnTo>
                <a:lnTo>
                  <a:pt x="222" y="6"/>
                </a:lnTo>
                <a:lnTo>
                  <a:pt x="227" y="0"/>
                </a:lnTo>
                <a:lnTo>
                  <a:pt x="232" y="0"/>
                </a:lnTo>
                <a:lnTo>
                  <a:pt x="237" y="6"/>
                </a:lnTo>
                <a:lnTo>
                  <a:pt x="237" y="11"/>
                </a:lnTo>
                <a:lnTo>
                  <a:pt x="243" y="16"/>
                </a:lnTo>
                <a:lnTo>
                  <a:pt x="248" y="16"/>
                </a:lnTo>
                <a:lnTo>
                  <a:pt x="253" y="16"/>
                </a:lnTo>
                <a:lnTo>
                  <a:pt x="253" y="21"/>
                </a:lnTo>
                <a:lnTo>
                  <a:pt x="253" y="27"/>
                </a:lnTo>
                <a:lnTo>
                  <a:pt x="253" y="32"/>
                </a:lnTo>
                <a:lnTo>
                  <a:pt x="248" y="32"/>
                </a:lnTo>
                <a:lnTo>
                  <a:pt x="248" y="37"/>
                </a:lnTo>
                <a:lnTo>
                  <a:pt x="248" y="43"/>
                </a:lnTo>
                <a:lnTo>
                  <a:pt x="243" y="43"/>
                </a:lnTo>
                <a:lnTo>
                  <a:pt x="243" y="48"/>
                </a:lnTo>
                <a:lnTo>
                  <a:pt x="237" y="48"/>
                </a:lnTo>
                <a:lnTo>
                  <a:pt x="237" y="53"/>
                </a:lnTo>
                <a:lnTo>
                  <a:pt x="237" y="59"/>
                </a:lnTo>
                <a:lnTo>
                  <a:pt x="243" y="59"/>
                </a:lnTo>
                <a:lnTo>
                  <a:pt x="243" y="64"/>
                </a:lnTo>
                <a:lnTo>
                  <a:pt x="248" y="64"/>
                </a:lnTo>
                <a:lnTo>
                  <a:pt x="253" y="64"/>
                </a:lnTo>
                <a:lnTo>
                  <a:pt x="253" y="69"/>
                </a:lnTo>
                <a:lnTo>
                  <a:pt x="253" y="74"/>
                </a:lnTo>
                <a:lnTo>
                  <a:pt x="253" y="80"/>
                </a:lnTo>
                <a:lnTo>
                  <a:pt x="248" y="85"/>
                </a:lnTo>
                <a:lnTo>
                  <a:pt x="248" y="90"/>
                </a:lnTo>
                <a:lnTo>
                  <a:pt x="248" y="96"/>
                </a:lnTo>
                <a:lnTo>
                  <a:pt x="248" y="101"/>
                </a:lnTo>
                <a:lnTo>
                  <a:pt x="243" y="101"/>
                </a:lnTo>
                <a:lnTo>
                  <a:pt x="243" y="106"/>
                </a:lnTo>
                <a:lnTo>
                  <a:pt x="248" y="106"/>
                </a:lnTo>
                <a:lnTo>
                  <a:pt x="248" y="112"/>
                </a:lnTo>
                <a:lnTo>
                  <a:pt x="248" y="117"/>
                </a:lnTo>
                <a:lnTo>
                  <a:pt x="243" y="117"/>
                </a:lnTo>
                <a:lnTo>
                  <a:pt x="243" y="122"/>
                </a:lnTo>
                <a:lnTo>
                  <a:pt x="243" y="127"/>
                </a:lnTo>
                <a:lnTo>
                  <a:pt x="248" y="127"/>
                </a:lnTo>
                <a:lnTo>
                  <a:pt x="253" y="127"/>
                </a:lnTo>
                <a:lnTo>
                  <a:pt x="253" y="133"/>
                </a:lnTo>
                <a:lnTo>
                  <a:pt x="253" y="138"/>
                </a:lnTo>
                <a:lnTo>
                  <a:pt x="259" y="138"/>
                </a:lnTo>
                <a:lnTo>
                  <a:pt x="264" y="143"/>
                </a:lnTo>
                <a:lnTo>
                  <a:pt x="264" y="149"/>
                </a:lnTo>
                <a:lnTo>
                  <a:pt x="259" y="149"/>
                </a:lnTo>
                <a:lnTo>
                  <a:pt x="259" y="154"/>
                </a:lnTo>
                <a:lnTo>
                  <a:pt x="253" y="154"/>
                </a:lnTo>
                <a:lnTo>
                  <a:pt x="248" y="154"/>
                </a:lnTo>
                <a:lnTo>
                  <a:pt x="248" y="159"/>
                </a:lnTo>
                <a:lnTo>
                  <a:pt x="248" y="165"/>
                </a:lnTo>
                <a:lnTo>
                  <a:pt x="243" y="170"/>
                </a:lnTo>
                <a:lnTo>
                  <a:pt x="237" y="170"/>
                </a:lnTo>
                <a:lnTo>
                  <a:pt x="237" y="175"/>
                </a:lnTo>
                <a:lnTo>
                  <a:pt x="232" y="175"/>
                </a:lnTo>
                <a:lnTo>
                  <a:pt x="232" y="186"/>
                </a:lnTo>
                <a:lnTo>
                  <a:pt x="232" y="191"/>
                </a:lnTo>
                <a:lnTo>
                  <a:pt x="237" y="196"/>
                </a:lnTo>
                <a:lnTo>
                  <a:pt x="243" y="196"/>
                </a:lnTo>
                <a:lnTo>
                  <a:pt x="248" y="202"/>
                </a:lnTo>
                <a:lnTo>
                  <a:pt x="253" y="207"/>
                </a:lnTo>
                <a:lnTo>
                  <a:pt x="253" y="212"/>
                </a:lnTo>
                <a:lnTo>
                  <a:pt x="253" y="218"/>
                </a:lnTo>
                <a:lnTo>
                  <a:pt x="248" y="218"/>
                </a:lnTo>
                <a:lnTo>
                  <a:pt x="243" y="218"/>
                </a:lnTo>
                <a:lnTo>
                  <a:pt x="237" y="223"/>
                </a:lnTo>
                <a:lnTo>
                  <a:pt x="232" y="223"/>
                </a:lnTo>
                <a:lnTo>
                  <a:pt x="232" y="228"/>
                </a:lnTo>
                <a:lnTo>
                  <a:pt x="227" y="228"/>
                </a:lnTo>
                <a:lnTo>
                  <a:pt x="227" y="233"/>
                </a:lnTo>
                <a:lnTo>
                  <a:pt x="227" y="239"/>
                </a:lnTo>
                <a:lnTo>
                  <a:pt x="222" y="239"/>
                </a:lnTo>
                <a:lnTo>
                  <a:pt x="216" y="244"/>
                </a:lnTo>
                <a:lnTo>
                  <a:pt x="211" y="249"/>
                </a:lnTo>
                <a:lnTo>
                  <a:pt x="211" y="255"/>
                </a:lnTo>
                <a:lnTo>
                  <a:pt x="216" y="255"/>
                </a:lnTo>
                <a:lnTo>
                  <a:pt x="211" y="255"/>
                </a:lnTo>
                <a:lnTo>
                  <a:pt x="211" y="260"/>
                </a:lnTo>
                <a:lnTo>
                  <a:pt x="211" y="265"/>
                </a:lnTo>
                <a:lnTo>
                  <a:pt x="216" y="265"/>
                </a:lnTo>
                <a:lnTo>
                  <a:pt x="216" y="271"/>
                </a:lnTo>
                <a:lnTo>
                  <a:pt x="216" y="276"/>
                </a:lnTo>
                <a:lnTo>
                  <a:pt x="216" y="281"/>
                </a:lnTo>
                <a:lnTo>
                  <a:pt x="216" y="286"/>
                </a:lnTo>
                <a:lnTo>
                  <a:pt x="222" y="286"/>
                </a:lnTo>
                <a:lnTo>
                  <a:pt x="222" y="292"/>
                </a:lnTo>
                <a:lnTo>
                  <a:pt x="222" y="297"/>
                </a:lnTo>
                <a:lnTo>
                  <a:pt x="222" y="302"/>
                </a:lnTo>
                <a:lnTo>
                  <a:pt x="222" y="308"/>
                </a:lnTo>
                <a:lnTo>
                  <a:pt x="227" y="308"/>
                </a:lnTo>
                <a:lnTo>
                  <a:pt x="227" y="313"/>
                </a:lnTo>
                <a:lnTo>
                  <a:pt x="227" y="318"/>
                </a:lnTo>
                <a:lnTo>
                  <a:pt x="232" y="324"/>
                </a:lnTo>
                <a:lnTo>
                  <a:pt x="232" y="334"/>
                </a:lnTo>
                <a:lnTo>
                  <a:pt x="232" y="339"/>
                </a:lnTo>
                <a:lnTo>
                  <a:pt x="232" y="345"/>
                </a:lnTo>
                <a:lnTo>
                  <a:pt x="227" y="377"/>
                </a:lnTo>
                <a:lnTo>
                  <a:pt x="227" y="382"/>
                </a:lnTo>
                <a:lnTo>
                  <a:pt x="227" y="387"/>
                </a:lnTo>
                <a:lnTo>
                  <a:pt x="227" y="392"/>
                </a:lnTo>
                <a:lnTo>
                  <a:pt x="227" y="398"/>
                </a:lnTo>
                <a:lnTo>
                  <a:pt x="222" y="398"/>
                </a:lnTo>
                <a:lnTo>
                  <a:pt x="222" y="403"/>
                </a:lnTo>
                <a:lnTo>
                  <a:pt x="222" y="419"/>
                </a:lnTo>
                <a:lnTo>
                  <a:pt x="222" y="430"/>
                </a:lnTo>
                <a:lnTo>
                  <a:pt x="222" y="435"/>
                </a:lnTo>
                <a:lnTo>
                  <a:pt x="222" y="445"/>
                </a:lnTo>
                <a:lnTo>
                  <a:pt x="216" y="451"/>
                </a:lnTo>
                <a:lnTo>
                  <a:pt x="216" y="456"/>
                </a:lnTo>
                <a:lnTo>
                  <a:pt x="216" y="467"/>
                </a:lnTo>
                <a:lnTo>
                  <a:pt x="216" y="477"/>
                </a:lnTo>
                <a:lnTo>
                  <a:pt x="216" y="499"/>
                </a:lnTo>
                <a:lnTo>
                  <a:pt x="211" y="509"/>
                </a:lnTo>
                <a:lnTo>
                  <a:pt x="211" y="536"/>
                </a:lnTo>
                <a:lnTo>
                  <a:pt x="211" y="541"/>
                </a:lnTo>
                <a:lnTo>
                  <a:pt x="211" y="552"/>
                </a:lnTo>
                <a:lnTo>
                  <a:pt x="206" y="562"/>
                </a:lnTo>
                <a:lnTo>
                  <a:pt x="206" y="567"/>
                </a:lnTo>
                <a:lnTo>
                  <a:pt x="206" y="573"/>
                </a:lnTo>
                <a:lnTo>
                  <a:pt x="206" y="583"/>
                </a:lnTo>
                <a:lnTo>
                  <a:pt x="206" y="589"/>
                </a:lnTo>
                <a:lnTo>
                  <a:pt x="206" y="594"/>
                </a:lnTo>
                <a:lnTo>
                  <a:pt x="206" y="605"/>
                </a:lnTo>
                <a:lnTo>
                  <a:pt x="206" y="642"/>
                </a:lnTo>
                <a:lnTo>
                  <a:pt x="200" y="642"/>
                </a:lnTo>
                <a:lnTo>
                  <a:pt x="195" y="642"/>
                </a:lnTo>
                <a:lnTo>
                  <a:pt x="190" y="642"/>
                </a:lnTo>
                <a:lnTo>
                  <a:pt x="185" y="642"/>
                </a:lnTo>
                <a:lnTo>
                  <a:pt x="185" y="636"/>
                </a:lnTo>
                <a:lnTo>
                  <a:pt x="179" y="636"/>
                </a:lnTo>
                <a:lnTo>
                  <a:pt x="174" y="631"/>
                </a:lnTo>
                <a:lnTo>
                  <a:pt x="169" y="626"/>
                </a:lnTo>
                <a:lnTo>
                  <a:pt x="163" y="626"/>
                </a:lnTo>
                <a:lnTo>
                  <a:pt x="158" y="626"/>
                </a:lnTo>
                <a:lnTo>
                  <a:pt x="153" y="620"/>
                </a:lnTo>
                <a:lnTo>
                  <a:pt x="148" y="615"/>
                </a:lnTo>
                <a:lnTo>
                  <a:pt x="142" y="615"/>
                </a:lnTo>
                <a:lnTo>
                  <a:pt x="142" y="610"/>
                </a:lnTo>
                <a:lnTo>
                  <a:pt x="142" y="605"/>
                </a:lnTo>
                <a:lnTo>
                  <a:pt x="137" y="605"/>
                </a:lnTo>
                <a:lnTo>
                  <a:pt x="132" y="605"/>
                </a:lnTo>
                <a:lnTo>
                  <a:pt x="126" y="610"/>
                </a:lnTo>
                <a:lnTo>
                  <a:pt x="121" y="610"/>
                </a:lnTo>
                <a:lnTo>
                  <a:pt x="116" y="610"/>
                </a:lnTo>
                <a:lnTo>
                  <a:pt x="111" y="610"/>
                </a:lnTo>
                <a:lnTo>
                  <a:pt x="100" y="615"/>
                </a:lnTo>
                <a:lnTo>
                  <a:pt x="95" y="615"/>
                </a:lnTo>
                <a:lnTo>
                  <a:pt x="89" y="615"/>
                </a:lnTo>
                <a:lnTo>
                  <a:pt x="84" y="615"/>
                </a:lnTo>
                <a:lnTo>
                  <a:pt x="79" y="620"/>
                </a:lnTo>
                <a:lnTo>
                  <a:pt x="74" y="620"/>
                </a:lnTo>
                <a:lnTo>
                  <a:pt x="63" y="620"/>
                </a:lnTo>
                <a:lnTo>
                  <a:pt x="58" y="620"/>
                </a:lnTo>
                <a:lnTo>
                  <a:pt x="52" y="620"/>
                </a:lnTo>
                <a:lnTo>
                  <a:pt x="52" y="615"/>
                </a:lnTo>
                <a:lnTo>
                  <a:pt x="47" y="615"/>
                </a:lnTo>
                <a:lnTo>
                  <a:pt x="42" y="615"/>
                </a:lnTo>
                <a:lnTo>
                  <a:pt x="42" y="610"/>
                </a:lnTo>
                <a:lnTo>
                  <a:pt x="42" y="615"/>
                </a:lnTo>
                <a:lnTo>
                  <a:pt x="37" y="620"/>
                </a:lnTo>
                <a:lnTo>
                  <a:pt x="31" y="626"/>
                </a:lnTo>
                <a:lnTo>
                  <a:pt x="26" y="631"/>
                </a:lnTo>
                <a:lnTo>
                  <a:pt x="21" y="631"/>
                </a:lnTo>
                <a:lnTo>
                  <a:pt x="21" y="615"/>
                </a:lnTo>
                <a:lnTo>
                  <a:pt x="21" y="610"/>
                </a:lnTo>
                <a:lnTo>
                  <a:pt x="21" y="599"/>
                </a:lnTo>
                <a:lnTo>
                  <a:pt x="21" y="594"/>
                </a:lnTo>
                <a:lnTo>
                  <a:pt x="21" y="573"/>
                </a:lnTo>
                <a:lnTo>
                  <a:pt x="21" y="562"/>
                </a:lnTo>
                <a:lnTo>
                  <a:pt x="21" y="536"/>
                </a:lnTo>
                <a:lnTo>
                  <a:pt x="21" y="520"/>
                </a:lnTo>
                <a:lnTo>
                  <a:pt x="15" y="514"/>
                </a:lnTo>
                <a:lnTo>
                  <a:pt x="15" y="509"/>
                </a:lnTo>
                <a:lnTo>
                  <a:pt x="15" y="504"/>
                </a:lnTo>
                <a:lnTo>
                  <a:pt x="15" y="499"/>
                </a:lnTo>
                <a:lnTo>
                  <a:pt x="15" y="493"/>
                </a:lnTo>
                <a:lnTo>
                  <a:pt x="15" y="488"/>
                </a:lnTo>
                <a:lnTo>
                  <a:pt x="15" y="483"/>
                </a:lnTo>
                <a:lnTo>
                  <a:pt x="15" y="467"/>
                </a:lnTo>
                <a:lnTo>
                  <a:pt x="15" y="461"/>
                </a:lnTo>
                <a:lnTo>
                  <a:pt x="15" y="456"/>
                </a:lnTo>
                <a:lnTo>
                  <a:pt x="15" y="445"/>
                </a:lnTo>
                <a:lnTo>
                  <a:pt x="15" y="440"/>
                </a:lnTo>
                <a:lnTo>
                  <a:pt x="15" y="435"/>
                </a:lnTo>
                <a:lnTo>
                  <a:pt x="15" y="430"/>
                </a:lnTo>
                <a:lnTo>
                  <a:pt x="15" y="419"/>
                </a:lnTo>
                <a:lnTo>
                  <a:pt x="15" y="414"/>
                </a:lnTo>
                <a:lnTo>
                  <a:pt x="15" y="408"/>
                </a:lnTo>
                <a:lnTo>
                  <a:pt x="15" y="403"/>
                </a:lnTo>
                <a:lnTo>
                  <a:pt x="15" y="398"/>
                </a:lnTo>
                <a:lnTo>
                  <a:pt x="15" y="392"/>
                </a:lnTo>
                <a:lnTo>
                  <a:pt x="10" y="392"/>
                </a:lnTo>
                <a:lnTo>
                  <a:pt x="10" y="387"/>
                </a:lnTo>
                <a:lnTo>
                  <a:pt x="10" y="382"/>
                </a:lnTo>
                <a:lnTo>
                  <a:pt x="10" y="377"/>
                </a:lnTo>
                <a:lnTo>
                  <a:pt x="10" y="371"/>
                </a:lnTo>
                <a:lnTo>
                  <a:pt x="10" y="366"/>
                </a:lnTo>
                <a:lnTo>
                  <a:pt x="10" y="361"/>
                </a:lnTo>
                <a:lnTo>
                  <a:pt x="10" y="355"/>
                </a:lnTo>
                <a:lnTo>
                  <a:pt x="10" y="350"/>
                </a:lnTo>
                <a:lnTo>
                  <a:pt x="10" y="345"/>
                </a:lnTo>
                <a:lnTo>
                  <a:pt x="10" y="339"/>
                </a:lnTo>
                <a:lnTo>
                  <a:pt x="10" y="334"/>
                </a:lnTo>
                <a:lnTo>
                  <a:pt x="10" y="329"/>
                </a:lnTo>
                <a:lnTo>
                  <a:pt x="10" y="324"/>
                </a:lnTo>
                <a:lnTo>
                  <a:pt x="10" y="318"/>
                </a:lnTo>
                <a:lnTo>
                  <a:pt x="10" y="313"/>
                </a:lnTo>
                <a:lnTo>
                  <a:pt x="10" y="308"/>
                </a:lnTo>
                <a:lnTo>
                  <a:pt x="10" y="302"/>
                </a:lnTo>
                <a:lnTo>
                  <a:pt x="10" y="297"/>
                </a:lnTo>
                <a:lnTo>
                  <a:pt x="10" y="292"/>
                </a:lnTo>
                <a:lnTo>
                  <a:pt x="10" y="286"/>
                </a:lnTo>
                <a:lnTo>
                  <a:pt x="10" y="281"/>
                </a:lnTo>
                <a:lnTo>
                  <a:pt x="10" y="276"/>
                </a:lnTo>
                <a:lnTo>
                  <a:pt x="10" y="271"/>
                </a:lnTo>
                <a:lnTo>
                  <a:pt x="10" y="265"/>
                </a:lnTo>
                <a:lnTo>
                  <a:pt x="10" y="260"/>
                </a:lnTo>
                <a:lnTo>
                  <a:pt x="10" y="255"/>
                </a:lnTo>
                <a:lnTo>
                  <a:pt x="5" y="249"/>
                </a:lnTo>
                <a:lnTo>
                  <a:pt x="5" y="244"/>
                </a:lnTo>
                <a:lnTo>
                  <a:pt x="5" y="239"/>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188">
            <a:extLst>
              <a:ext uri="{FF2B5EF4-FFF2-40B4-BE49-F238E27FC236}">
                <a16:creationId xmlns:a16="http://schemas.microsoft.com/office/drawing/2014/main" id="{81ACCBCB-9EAD-4091-9E46-C9174190AC05}"/>
              </a:ext>
            </a:extLst>
          </p:cNvPr>
          <p:cNvSpPr>
            <a:spLocks/>
          </p:cNvSpPr>
          <p:nvPr/>
        </p:nvSpPr>
        <p:spPr bwMode="auto">
          <a:xfrm>
            <a:off x="7553528" y="4782453"/>
            <a:ext cx="730250" cy="596900"/>
          </a:xfrm>
          <a:custGeom>
            <a:avLst/>
            <a:gdLst>
              <a:gd name="T0" fmla="*/ 111 w 460"/>
              <a:gd name="T1" fmla="*/ 90 h 376"/>
              <a:gd name="T2" fmla="*/ 137 w 460"/>
              <a:gd name="T3" fmla="*/ 63 h 376"/>
              <a:gd name="T4" fmla="*/ 137 w 460"/>
              <a:gd name="T5" fmla="*/ 21 h 376"/>
              <a:gd name="T6" fmla="*/ 153 w 460"/>
              <a:gd name="T7" fmla="*/ 5 h 376"/>
              <a:gd name="T8" fmla="*/ 185 w 460"/>
              <a:gd name="T9" fmla="*/ 5 h 376"/>
              <a:gd name="T10" fmla="*/ 211 w 460"/>
              <a:gd name="T11" fmla="*/ 0 h 376"/>
              <a:gd name="T12" fmla="*/ 243 w 460"/>
              <a:gd name="T13" fmla="*/ 0 h 376"/>
              <a:gd name="T14" fmla="*/ 270 w 460"/>
              <a:gd name="T15" fmla="*/ 0 h 376"/>
              <a:gd name="T16" fmla="*/ 296 w 460"/>
              <a:gd name="T17" fmla="*/ 5 h 376"/>
              <a:gd name="T18" fmla="*/ 322 w 460"/>
              <a:gd name="T19" fmla="*/ 5 h 376"/>
              <a:gd name="T20" fmla="*/ 354 w 460"/>
              <a:gd name="T21" fmla="*/ 5 h 376"/>
              <a:gd name="T22" fmla="*/ 381 w 460"/>
              <a:gd name="T23" fmla="*/ 5 h 376"/>
              <a:gd name="T24" fmla="*/ 407 w 460"/>
              <a:gd name="T25" fmla="*/ 5 h 376"/>
              <a:gd name="T26" fmla="*/ 433 w 460"/>
              <a:gd name="T27" fmla="*/ 5 h 376"/>
              <a:gd name="T28" fmla="*/ 460 w 460"/>
              <a:gd name="T29" fmla="*/ 0 h 376"/>
              <a:gd name="T30" fmla="*/ 460 w 460"/>
              <a:gd name="T31" fmla="*/ 26 h 376"/>
              <a:gd name="T32" fmla="*/ 449 w 460"/>
              <a:gd name="T33" fmla="*/ 53 h 376"/>
              <a:gd name="T34" fmla="*/ 433 w 460"/>
              <a:gd name="T35" fmla="*/ 63 h 376"/>
              <a:gd name="T36" fmla="*/ 418 w 460"/>
              <a:gd name="T37" fmla="*/ 74 h 376"/>
              <a:gd name="T38" fmla="*/ 391 w 460"/>
              <a:gd name="T39" fmla="*/ 74 h 376"/>
              <a:gd name="T40" fmla="*/ 375 w 460"/>
              <a:gd name="T41" fmla="*/ 85 h 376"/>
              <a:gd name="T42" fmla="*/ 375 w 460"/>
              <a:gd name="T43" fmla="*/ 101 h 376"/>
              <a:gd name="T44" fmla="*/ 354 w 460"/>
              <a:gd name="T45" fmla="*/ 116 h 376"/>
              <a:gd name="T46" fmla="*/ 338 w 460"/>
              <a:gd name="T47" fmla="*/ 132 h 376"/>
              <a:gd name="T48" fmla="*/ 333 w 460"/>
              <a:gd name="T49" fmla="*/ 154 h 376"/>
              <a:gd name="T50" fmla="*/ 328 w 460"/>
              <a:gd name="T51" fmla="*/ 175 h 376"/>
              <a:gd name="T52" fmla="*/ 322 w 460"/>
              <a:gd name="T53" fmla="*/ 196 h 376"/>
              <a:gd name="T54" fmla="*/ 307 w 460"/>
              <a:gd name="T55" fmla="*/ 217 h 376"/>
              <a:gd name="T56" fmla="*/ 296 w 460"/>
              <a:gd name="T57" fmla="*/ 233 h 376"/>
              <a:gd name="T58" fmla="*/ 280 w 460"/>
              <a:gd name="T59" fmla="*/ 249 h 376"/>
              <a:gd name="T60" fmla="*/ 270 w 460"/>
              <a:gd name="T61" fmla="*/ 265 h 376"/>
              <a:gd name="T62" fmla="*/ 254 w 460"/>
              <a:gd name="T63" fmla="*/ 275 h 376"/>
              <a:gd name="T64" fmla="*/ 243 w 460"/>
              <a:gd name="T65" fmla="*/ 291 h 376"/>
              <a:gd name="T66" fmla="*/ 227 w 460"/>
              <a:gd name="T67" fmla="*/ 302 h 376"/>
              <a:gd name="T68" fmla="*/ 222 w 460"/>
              <a:gd name="T69" fmla="*/ 323 h 376"/>
              <a:gd name="T70" fmla="*/ 201 w 460"/>
              <a:gd name="T71" fmla="*/ 334 h 376"/>
              <a:gd name="T72" fmla="*/ 190 w 460"/>
              <a:gd name="T73" fmla="*/ 350 h 376"/>
              <a:gd name="T74" fmla="*/ 164 w 460"/>
              <a:gd name="T75" fmla="*/ 360 h 376"/>
              <a:gd name="T76" fmla="*/ 143 w 460"/>
              <a:gd name="T77" fmla="*/ 366 h 376"/>
              <a:gd name="T78" fmla="*/ 127 w 460"/>
              <a:gd name="T79" fmla="*/ 376 h 376"/>
              <a:gd name="T80" fmla="*/ 106 w 460"/>
              <a:gd name="T81" fmla="*/ 371 h 376"/>
              <a:gd name="T82" fmla="*/ 90 w 460"/>
              <a:gd name="T83" fmla="*/ 371 h 376"/>
              <a:gd name="T84" fmla="*/ 79 w 460"/>
              <a:gd name="T85" fmla="*/ 371 h 376"/>
              <a:gd name="T86" fmla="*/ 69 w 460"/>
              <a:gd name="T87" fmla="*/ 366 h 376"/>
              <a:gd name="T88" fmla="*/ 53 w 460"/>
              <a:gd name="T89" fmla="*/ 355 h 376"/>
              <a:gd name="T90" fmla="*/ 42 w 460"/>
              <a:gd name="T91" fmla="*/ 339 h 376"/>
              <a:gd name="T92" fmla="*/ 32 w 460"/>
              <a:gd name="T93" fmla="*/ 334 h 376"/>
              <a:gd name="T94" fmla="*/ 16 w 460"/>
              <a:gd name="T95" fmla="*/ 334 h 376"/>
              <a:gd name="T96" fmla="*/ 0 w 460"/>
              <a:gd name="T97" fmla="*/ 323 h 376"/>
              <a:gd name="T98" fmla="*/ 10 w 460"/>
              <a:gd name="T99" fmla="*/ 302 h 376"/>
              <a:gd name="T100" fmla="*/ 16 w 460"/>
              <a:gd name="T101" fmla="*/ 302 h 376"/>
              <a:gd name="T102" fmla="*/ 32 w 460"/>
              <a:gd name="T103" fmla="*/ 307 h 376"/>
              <a:gd name="T104" fmla="*/ 32 w 460"/>
              <a:gd name="T105" fmla="*/ 281 h 376"/>
              <a:gd name="T106" fmla="*/ 47 w 460"/>
              <a:gd name="T107" fmla="*/ 270 h 376"/>
              <a:gd name="T108" fmla="*/ 69 w 460"/>
              <a:gd name="T109" fmla="*/ 254 h 376"/>
              <a:gd name="T110" fmla="*/ 95 w 460"/>
              <a:gd name="T111" fmla="*/ 265 h 376"/>
              <a:gd name="T112" fmla="*/ 111 w 460"/>
              <a:gd name="T113" fmla="*/ 249 h 376"/>
              <a:gd name="T114" fmla="*/ 116 w 460"/>
              <a:gd name="T115" fmla="*/ 222 h 376"/>
              <a:gd name="T116" fmla="*/ 95 w 460"/>
              <a:gd name="T117" fmla="*/ 207 h 376"/>
              <a:gd name="T118" fmla="*/ 95 w 460"/>
              <a:gd name="T119" fmla="*/ 191 h 376"/>
              <a:gd name="T120" fmla="*/ 116 w 460"/>
              <a:gd name="T121" fmla="*/ 175 h 376"/>
              <a:gd name="T122" fmla="*/ 111 w 460"/>
              <a:gd name="T123" fmla="*/ 159 h 376"/>
              <a:gd name="T124" fmla="*/ 111 w 460"/>
              <a:gd name="T125" fmla="*/ 132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0" h="376">
                <a:moveTo>
                  <a:pt x="111" y="111"/>
                </a:moveTo>
                <a:lnTo>
                  <a:pt x="111" y="106"/>
                </a:lnTo>
                <a:lnTo>
                  <a:pt x="111" y="101"/>
                </a:lnTo>
                <a:lnTo>
                  <a:pt x="111" y="95"/>
                </a:lnTo>
                <a:lnTo>
                  <a:pt x="111" y="90"/>
                </a:lnTo>
                <a:lnTo>
                  <a:pt x="111" y="85"/>
                </a:lnTo>
                <a:lnTo>
                  <a:pt x="122" y="85"/>
                </a:lnTo>
                <a:lnTo>
                  <a:pt x="137" y="85"/>
                </a:lnTo>
                <a:lnTo>
                  <a:pt x="137" y="79"/>
                </a:lnTo>
                <a:lnTo>
                  <a:pt x="137" y="63"/>
                </a:lnTo>
                <a:lnTo>
                  <a:pt x="137" y="53"/>
                </a:lnTo>
                <a:lnTo>
                  <a:pt x="137" y="48"/>
                </a:lnTo>
                <a:lnTo>
                  <a:pt x="137" y="32"/>
                </a:lnTo>
                <a:lnTo>
                  <a:pt x="137" y="26"/>
                </a:lnTo>
                <a:lnTo>
                  <a:pt x="137" y="21"/>
                </a:lnTo>
                <a:lnTo>
                  <a:pt x="137" y="16"/>
                </a:lnTo>
                <a:lnTo>
                  <a:pt x="137" y="10"/>
                </a:lnTo>
                <a:lnTo>
                  <a:pt x="148" y="10"/>
                </a:lnTo>
                <a:lnTo>
                  <a:pt x="148" y="5"/>
                </a:lnTo>
                <a:lnTo>
                  <a:pt x="153" y="5"/>
                </a:lnTo>
                <a:lnTo>
                  <a:pt x="159" y="5"/>
                </a:lnTo>
                <a:lnTo>
                  <a:pt x="164" y="5"/>
                </a:lnTo>
                <a:lnTo>
                  <a:pt x="169" y="5"/>
                </a:lnTo>
                <a:lnTo>
                  <a:pt x="180" y="5"/>
                </a:lnTo>
                <a:lnTo>
                  <a:pt x="185" y="5"/>
                </a:lnTo>
                <a:lnTo>
                  <a:pt x="196" y="5"/>
                </a:lnTo>
                <a:lnTo>
                  <a:pt x="201" y="5"/>
                </a:lnTo>
                <a:lnTo>
                  <a:pt x="206" y="5"/>
                </a:lnTo>
                <a:lnTo>
                  <a:pt x="211" y="5"/>
                </a:lnTo>
                <a:lnTo>
                  <a:pt x="211" y="0"/>
                </a:lnTo>
                <a:lnTo>
                  <a:pt x="217" y="0"/>
                </a:lnTo>
                <a:lnTo>
                  <a:pt x="222" y="0"/>
                </a:lnTo>
                <a:lnTo>
                  <a:pt x="227" y="0"/>
                </a:lnTo>
                <a:lnTo>
                  <a:pt x="238" y="0"/>
                </a:lnTo>
                <a:lnTo>
                  <a:pt x="243" y="0"/>
                </a:lnTo>
                <a:lnTo>
                  <a:pt x="248" y="0"/>
                </a:lnTo>
                <a:lnTo>
                  <a:pt x="254" y="0"/>
                </a:lnTo>
                <a:lnTo>
                  <a:pt x="259" y="0"/>
                </a:lnTo>
                <a:lnTo>
                  <a:pt x="264" y="0"/>
                </a:lnTo>
                <a:lnTo>
                  <a:pt x="270" y="0"/>
                </a:lnTo>
                <a:lnTo>
                  <a:pt x="275" y="0"/>
                </a:lnTo>
                <a:lnTo>
                  <a:pt x="280" y="0"/>
                </a:lnTo>
                <a:lnTo>
                  <a:pt x="285" y="0"/>
                </a:lnTo>
                <a:lnTo>
                  <a:pt x="291" y="0"/>
                </a:lnTo>
                <a:lnTo>
                  <a:pt x="296" y="5"/>
                </a:lnTo>
                <a:lnTo>
                  <a:pt x="301" y="5"/>
                </a:lnTo>
                <a:lnTo>
                  <a:pt x="307" y="5"/>
                </a:lnTo>
                <a:lnTo>
                  <a:pt x="312" y="5"/>
                </a:lnTo>
                <a:lnTo>
                  <a:pt x="317" y="5"/>
                </a:lnTo>
                <a:lnTo>
                  <a:pt x="322" y="5"/>
                </a:lnTo>
                <a:lnTo>
                  <a:pt x="328" y="5"/>
                </a:lnTo>
                <a:lnTo>
                  <a:pt x="338" y="5"/>
                </a:lnTo>
                <a:lnTo>
                  <a:pt x="344" y="5"/>
                </a:lnTo>
                <a:lnTo>
                  <a:pt x="349" y="5"/>
                </a:lnTo>
                <a:lnTo>
                  <a:pt x="354" y="5"/>
                </a:lnTo>
                <a:lnTo>
                  <a:pt x="359" y="5"/>
                </a:lnTo>
                <a:lnTo>
                  <a:pt x="365" y="5"/>
                </a:lnTo>
                <a:lnTo>
                  <a:pt x="370" y="5"/>
                </a:lnTo>
                <a:lnTo>
                  <a:pt x="375" y="5"/>
                </a:lnTo>
                <a:lnTo>
                  <a:pt x="381" y="5"/>
                </a:lnTo>
                <a:lnTo>
                  <a:pt x="386" y="5"/>
                </a:lnTo>
                <a:lnTo>
                  <a:pt x="391" y="5"/>
                </a:lnTo>
                <a:lnTo>
                  <a:pt x="396" y="5"/>
                </a:lnTo>
                <a:lnTo>
                  <a:pt x="402" y="5"/>
                </a:lnTo>
                <a:lnTo>
                  <a:pt x="407" y="5"/>
                </a:lnTo>
                <a:lnTo>
                  <a:pt x="412" y="5"/>
                </a:lnTo>
                <a:lnTo>
                  <a:pt x="418" y="5"/>
                </a:lnTo>
                <a:lnTo>
                  <a:pt x="423" y="5"/>
                </a:lnTo>
                <a:lnTo>
                  <a:pt x="428" y="5"/>
                </a:lnTo>
                <a:lnTo>
                  <a:pt x="433" y="5"/>
                </a:lnTo>
                <a:lnTo>
                  <a:pt x="439" y="0"/>
                </a:lnTo>
                <a:lnTo>
                  <a:pt x="444" y="0"/>
                </a:lnTo>
                <a:lnTo>
                  <a:pt x="449" y="0"/>
                </a:lnTo>
                <a:lnTo>
                  <a:pt x="455" y="0"/>
                </a:lnTo>
                <a:lnTo>
                  <a:pt x="460" y="0"/>
                </a:lnTo>
                <a:lnTo>
                  <a:pt x="460" y="5"/>
                </a:lnTo>
                <a:lnTo>
                  <a:pt x="460" y="10"/>
                </a:lnTo>
                <a:lnTo>
                  <a:pt x="460" y="16"/>
                </a:lnTo>
                <a:lnTo>
                  <a:pt x="460" y="21"/>
                </a:lnTo>
                <a:lnTo>
                  <a:pt x="460" y="26"/>
                </a:lnTo>
                <a:lnTo>
                  <a:pt x="460" y="32"/>
                </a:lnTo>
                <a:lnTo>
                  <a:pt x="460" y="42"/>
                </a:lnTo>
                <a:lnTo>
                  <a:pt x="460" y="53"/>
                </a:lnTo>
                <a:lnTo>
                  <a:pt x="455" y="53"/>
                </a:lnTo>
                <a:lnTo>
                  <a:pt x="449" y="53"/>
                </a:lnTo>
                <a:lnTo>
                  <a:pt x="444" y="53"/>
                </a:lnTo>
                <a:lnTo>
                  <a:pt x="444" y="58"/>
                </a:lnTo>
                <a:lnTo>
                  <a:pt x="439" y="58"/>
                </a:lnTo>
                <a:lnTo>
                  <a:pt x="439" y="63"/>
                </a:lnTo>
                <a:lnTo>
                  <a:pt x="433" y="63"/>
                </a:lnTo>
                <a:lnTo>
                  <a:pt x="428" y="63"/>
                </a:lnTo>
                <a:lnTo>
                  <a:pt x="423" y="63"/>
                </a:lnTo>
                <a:lnTo>
                  <a:pt x="423" y="69"/>
                </a:lnTo>
                <a:lnTo>
                  <a:pt x="418" y="69"/>
                </a:lnTo>
                <a:lnTo>
                  <a:pt x="418" y="74"/>
                </a:lnTo>
                <a:lnTo>
                  <a:pt x="412" y="74"/>
                </a:lnTo>
                <a:lnTo>
                  <a:pt x="407" y="74"/>
                </a:lnTo>
                <a:lnTo>
                  <a:pt x="402" y="74"/>
                </a:lnTo>
                <a:lnTo>
                  <a:pt x="396" y="74"/>
                </a:lnTo>
                <a:lnTo>
                  <a:pt x="391" y="74"/>
                </a:lnTo>
                <a:lnTo>
                  <a:pt x="386" y="74"/>
                </a:lnTo>
                <a:lnTo>
                  <a:pt x="381" y="74"/>
                </a:lnTo>
                <a:lnTo>
                  <a:pt x="381" y="79"/>
                </a:lnTo>
                <a:lnTo>
                  <a:pt x="375" y="79"/>
                </a:lnTo>
                <a:lnTo>
                  <a:pt x="375" y="85"/>
                </a:lnTo>
                <a:lnTo>
                  <a:pt x="375" y="90"/>
                </a:lnTo>
                <a:lnTo>
                  <a:pt x="381" y="90"/>
                </a:lnTo>
                <a:lnTo>
                  <a:pt x="381" y="95"/>
                </a:lnTo>
                <a:lnTo>
                  <a:pt x="381" y="101"/>
                </a:lnTo>
                <a:lnTo>
                  <a:pt x="375" y="101"/>
                </a:lnTo>
                <a:lnTo>
                  <a:pt x="370" y="101"/>
                </a:lnTo>
                <a:lnTo>
                  <a:pt x="370" y="106"/>
                </a:lnTo>
                <a:lnTo>
                  <a:pt x="365" y="111"/>
                </a:lnTo>
                <a:lnTo>
                  <a:pt x="359" y="111"/>
                </a:lnTo>
                <a:lnTo>
                  <a:pt x="354" y="116"/>
                </a:lnTo>
                <a:lnTo>
                  <a:pt x="349" y="116"/>
                </a:lnTo>
                <a:lnTo>
                  <a:pt x="344" y="116"/>
                </a:lnTo>
                <a:lnTo>
                  <a:pt x="338" y="122"/>
                </a:lnTo>
                <a:lnTo>
                  <a:pt x="338" y="127"/>
                </a:lnTo>
                <a:lnTo>
                  <a:pt x="338" y="132"/>
                </a:lnTo>
                <a:lnTo>
                  <a:pt x="338" y="138"/>
                </a:lnTo>
                <a:lnTo>
                  <a:pt x="338" y="143"/>
                </a:lnTo>
                <a:lnTo>
                  <a:pt x="338" y="148"/>
                </a:lnTo>
                <a:lnTo>
                  <a:pt x="333" y="148"/>
                </a:lnTo>
                <a:lnTo>
                  <a:pt x="333" y="154"/>
                </a:lnTo>
                <a:lnTo>
                  <a:pt x="333" y="159"/>
                </a:lnTo>
                <a:lnTo>
                  <a:pt x="328" y="159"/>
                </a:lnTo>
                <a:lnTo>
                  <a:pt x="328" y="164"/>
                </a:lnTo>
                <a:lnTo>
                  <a:pt x="328" y="169"/>
                </a:lnTo>
                <a:lnTo>
                  <a:pt x="328" y="175"/>
                </a:lnTo>
                <a:lnTo>
                  <a:pt x="328" y="180"/>
                </a:lnTo>
                <a:lnTo>
                  <a:pt x="322" y="180"/>
                </a:lnTo>
                <a:lnTo>
                  <a:pt x="322" y="185"/>
                </a:lnTo>
                <a:lnTo>
                  <a:pt x="322" y="191"/>
                </a:lnTo>
                <a:lnTo>
                  <a:pt x="322" y="196"/>
                </a:lnTo>
                <a:lnTo>
                  <a:pt x="317" y="201"/>
                </a:lnTo>
                <a:lnTo>
                  <a:pt x="317" y="207"/>
                </a:lnTo>
                <a:lnTo>
                  <a:pt x="312" y="212"/>
                </a:lnTo>
                <a:lnTo>
                  <a:pt x="312" y="217"/>
                </a:lnTo>
                <a:lnTo>
                  <a:pt x="307" y="217"/>
                </a:lnTo>
                <a:lnTo>
                  <a:pt x="307" y="222"/>
                </a:lnTo>
                <a:lnTo>
                  <a:pt x="307" y="228"/>
                </a:lnTo>
                <a:lnTo>
                  <a:pt x="301" y="228"/>
                </a:lnTo>
                <a:lnTo>
                  <a:pt x="301" y="233"/>
                </a:lnTo>
                <a:lnTo>
                  <a:pt x="296" y="233"/>
                </a:lnTo>
                <a:lnTo>
                  <a:pt x="296" y="238"/>
                </a:lnTo>
                <a:lnTo>
                  <a:pt x="291" y="238"/>
                </a:lnTo>
                <a:lnTo>
                  <a:pt x="285" y="238"/>
                </a:lnTo>
                <a:lnTo>
                  <a:pt x="285" y="244"/>
                </a:lnTo>
                <a:lnTo>
                  <a:pt x="280" y="249"/>
                </a:lnTo>
                <a:lnTo>
                  <a:pt x="275" y="249"/>
                </a:lnTo>
                <a:lnTo>
                  <a:pt x="275" y="254"/>
                </a:lnTo>
                <a:lnTo>
                  <a:pt x="270" y="254"/>
                </a:lnTo>
                <a:lnTo>
                  <a:pt x="270" y="260"/>
                </a:lnTo>
                <a:lnTo>
                  <a:pt x="270" y="265"/>
                </a:lnTo>
                <a:lnTo>
                  <a:pt x="264" y="265"/>
                </a:lnTo>
                <a:lnTo>
                  <a:pt x="259" y="265"/>
                </a:lnTo>
                <a:lnTo>
                  <a:pt x="259" y="270"/>
                </a:lnTo>
                <a:lnTo>
                  <a:pt x="254" y="270"/>
                </a:lnTo>
                <a:lnTo>
                  <a:pt x="254" y="275"/>
                </a:lnTo>
                <a:lnTo>
                  <a:pt x="248" y="275"/>
                </a:lnTo>
                <a:lnTo>
                  <a:pt x="248" y="281"/>
                </a:lnTo>
                <a:lnTo>
                  <a:pt x="243" y="281"/>
                </a:lnTo>
                <a:lnTo>
                  <a:pt x="243" y="286"/>
                </a:lnTo>
                <a:lnTo>
                  <a:pt x="243" y="291"/>
                </a:lnTo>
                <a:lnTo>
                  <a:pt x="238" y="291"/>
                </a:lnTo>
                <a:lnTo>
                  <a:pt x="238" y="297"/>
                </a:lnTo>
                <a:lnTo>
                  <a:pt x="233" y="297"/>
                </a:lnTo>
                <a:lnTo>
                  <a:pt x="233" y="302"/>
                </a:lnTo>
                <a:lnTo>
                  <a:pt x="227" y="302"/>
                </a:lnTo>
                <a:lnTo>
                  <a:pt x="227" y="307"/>
                </a:lnTo>
                <a:lnTo>
                  <a:pt x="227" y="313"/>
                </a:lnTo>
                <a:lnTo>
                  <a:pt x="222" y="313"/>
                </a:lnTo>
                <a:lnTo>
                  <a:pt x="222" y="318"/>
                </a:lnTo>
                <a:lnTo>
                  <a:pt x="222" y="323"/>
                </a:lnTo>
                <a:lnTo>
                  <a:pt x="217" y="323"/>
                </a:lnTo>
                <a:lnTo>
                  <a:pt x="211" y="328"/>
                </a:lnTo>
                <a:lnTo>
                  <a:pt x="206" y="328"/>
                </a:lnTo>
                <a:lnTo>
                  <a:pt x="206" y="334"/>
                </a:lnTo>
                <a:lnTo>
                  <a:pt x="201" y="334"/>
                </a:lnTo>
                <a:lnTo>
                  <a:pt x="201" y="339"/>
                </a:lnTo>
                <a:lnTo>
                  <a:pt x="196" y="339"/>
                </a:lnTo>
                <a:lnTo>
                  <a:pt x="196" y="344"/>
                </a:lnTo>
                <a:lnTo>
                  <a:pt x="190" y="344"/>
                </a:lnTo>
                <a:lnTo>
                  <a:pt x="190" y="350"/>
                </a:lnTo>
                <a:lnTo>
                  <a:pt x="185" y="355"/>
                </a:lnTo>
                <a:lnTo>
                  <a:pt x="185" y="360"/>
                </a:lnTo>
                <a:lnTo>
                  <a:pt x="174" y="360"/>
                </a:lnTo>
                <a:lnTo>
                  <a:pt x="169" y="360"/>
                </a:lnTo>
                <a:lnTo>
                  <a:pt x="164" y="360"/>
                </a:lnTo>
                <a:lnTo>
                  <a:pt x="159" y="360"/>
                </a:lnTo>
                <a:lnTo>
                  <a:pt x="153" y="360"/>
                </a:lnTo>
                <a:lnTo>
                  <a:pt x="148" y="360"/>
                </a:lnTo>
                <a:lnTo>
                  <a:pt x="148" y="366"/>
                </a:lnTo>
                <a:lnTo>
                  <a:pt x="143" y="366"/>
                </a:lnTo>
                <a:lnTo>
                  <a:pt x="137" y="366"/>
                </a:lnTo>
                <a:lnTo>
                  <a:pt x="132" y="366"/>
                </a:lnTo>
                <a:lnTo>
                  <a:pt x="132" y="371"/>
                </a:lnTo>
                <a:lnTo>
                  <a:pt x="127" y="371"/>
                </a:lnTo>
                <a:lnTo>
                  <a:pt x="127" y="376"/>
                </a:lnTo>
                <a:lnTo>
                  <a:pt x="122" y="376"/>
                </a:lnTo>
                <a:lnTo>
                  <a:pt x="116" y="376"/>
                </a:lnTo>
                <a:lnTo>
                  <a:pt x="111" y="376"/>
                </a:lnTo>
                <a:lnTo>
                  <a:pt x="106" y="376"/>
                </a:lnTo>
                <a:lnTo>
                  <a:pt x="106" y="371"/>
                </a:lnTo>
                <a:lnTo>
                  <a:pt x="100" y="371"/>
                </a:lnTo>
                <a:lnTo>
                  <a:pt x="95" y="371"/>
                </a:lnTo>
                <a:lnTo>
                  <a:pt x="90" y="371"/>
                </a:lnTo>
                <a:lnTo>
                  <a:pt x="90" y="366"/>
                </a:lnTo>
                <a:lnTo>
                  <a:pt x="90" y="371"/>
                </a:lnTo>
                <a:lnTo>
                  <a:pt x="90" y="366"/>
                </a:lnTo>
                <a:lnTo>
                  <a:pt x="84" y="366"/>
                </a:lnTo>
                <a:lnTo>
                  <a:pt x="84" y="371"/>
                </a:lnTo>
                <a:lnTo>
                  <a:pt x="79" y="366"/>
                </a:lnTo>
                <a:lnTo>
                  <a:pt x="79" y="371"/>
                </a:lnTo>
                <a:lnTo>
                  <a:pt x="79" y="366"/>
                </a:lnTo>
                <a:lnTo>
                  <a:pt x="79" y="371"/>
                </a:lnTo>
                <a:lnTo>
                  <a:pt x="79" y="366"/>
                </a:lnTo>
                <a:lnTo>
                  <a:pt x="74" y="366"/>
                </a:lnTo>
                <a:lnTo>
                  <a:pt x="69" y="366"/>
                </a:lnTo>
                <a:lnTo>
                  <a:pt x="63" y="366"/>
                </a:lnTo>
                <a:lnTo>
                  <a:pt x="63" y="360"/>
                </a:lnTo>
                <a:lnTo>
                  <a:pt x="58" y="360"/>
                </a:lnTo>
                <a:lnTo>
                  <a:pt x="58" y="355"/>
                </a:lnTo>
                <a:lnTo>
                  <a:pt x="53" y="355"/>
                </a:lnTo>
                <a:lnTo>
                  <a:pt x="53" y="350"/>
                </a:lnTo>
                <a:lnTo>
                  <a:pt x="47" y="350"/>
                </a:lnTo>
                <a:lnTo>
                  <a:pt x="47" y="344"/>
                </a:lnTo>
                <a:lnTo>
                  <a:pt x="42" y="344"/>
                </a:lnTo>
                <a:lnTo>
                  <a:pt x="42" y="339"/>
                </a:lnTo>
                <a:lnTo>
                  <a:pt x="42" y="334"/>
                </a:lnTo>
                <a:lnTo>
                  <a:pt x="42" y="339"/>
                </a:lnTo>
                <a:lnTo>
                  <a:pt x="42" y="334"/>
                </a:lnTo>
                <a:lnTo>
                  <a:pt x="37" y="334"/>
                </a:lnTo>
                <a:lnTo>
                  <a:pt x="32" y="334"/>
                </a:lnTo>
                <a:lnTo>
                  <a:pt x="32" y="328"/>
                </a:lnTo>
                <a:lnTo>
                  <a:pt x="32" y="334"/>
                </a:lnTo>
                <a:lnTo>
                  <a:pt x="26" y="334"/>
                </a:lnTo>
                <a:lnTo>
                  <a:pt x="21" y="334"/>
                </a:lnTo>
                <a:lnTo>
                  <a:pt x="16" y="334"/>
                </a:lnTo>
                <a:lnTo>
                  <a:pt x="10" y="334"/>
                </a:lnTo>
                <a:lnTo>
                  <a:pt x="5" y="334"/>
                </a:lnTo>
                <a:lnTo>
                  <a:pt x="5" y="328"/>
                </a:lnTo>
                <a:lnTo>
                  <a:pt x="0" y="328"/>
                </a:lnTo>
                <a:lnTo>
                  <a:pt x="0" y="323"/>
                </a:lnTo>
                <a:lnTo>
                  <a:pt x="0" y="318"/>
                </a:lnTo>
                <a:lnTo>
                  <a:pt x="0" y="313"/>
                </a:lnTo>
                <a:lnTo>
                  <a:pt x="5" y="313"/>
                </a:lnTo>
                <a:lnTo>
                  <a:pt x="5" y="307"/>
                </a:lnTo>
                <a:lnTo>
                  <a:pt x="10" y="302"/>
                </a:lnTo>
                <a:lnTo>
                  <a:pt x="10" y="297"/>
                </a:lnTo>
                <a:lnTo>
                  <a:pt x="10" y="291"/>
                </a:lnTo>
                <a:lnTo>
                  <a:pt x="16" y="291"/>
                </a:lnTo>
                <a:lnTo>
                  <a:pt x="16" y="297"/>
                </a:lnTo>
                <a:lnTo>
                  <a:pt x="16" y="302"/>
                </a:lnTo>
                <a:lnTo>
                  <a:pt x="16" y="307"/>
                </a:lnTo>
                <a:lnTo>
                  <a:pt x="16" y="313"/>
                </a:lnTo>
                <a:lnTo>
                  <a:pt x="21" y="313"/>
                </a:lnTo>
                <a:lnTo>
                  <a:pt x="26" y="313"/>
                </a:lnTo>
                <a:lnTo>
                  <a:pt x="32" y="307"/>
                </a:lnTo>
                <a:lnTo>
                  <a:pt x="32" y="302"/>
                </a:lnTo>
                <a:lnTo>
                  <a:pt x="32" y="297"/>
                </a:lnTo>
                <a:lnTo>
                  <a:pt x="32" y="291"/>
                </a:lnTo>
                <a:lnTo>
                  <a:pt x="32" y="286"/>
                </a:lnTo>
                <a:lnTo>
                  <a:pt x="32" y="281"/>
                </a:lnTo>
                <a:lnTo>
                  <a:pt x="37" y="281"/>
                </a:lnTo>
                <a:lnTo>
                  <a:pt x="37" y="275"/>
                </a:lnTo>
                <a:lnTo>
                  <a:pt x="37" y="270"/>
                </a:lnTo>
                <a:lnTo>
                  <a:pt x="42" y="270"/>
                </a:lnTo>
                <a:lnTo>
                  <a:pt x="47" y="270"/>
                </a:lnTo>
                <a:lnTo>
                  <a:pt x="47" y="265"/>
                </a:lnTo>
                <a:lnTo>
                  <a:pt x="53" y="265"/>
                </a:lnTo>
                <a:lnTo>
                  <a:pt x="58" y="260"/>
                </a:lnTo>
                <a:lnTo>
                  <a:pt x="63" y="254"/>
                </a:lnTo>
                <a:lnTo>
                  <a:pt x="69" y="254"/>
                </a:lnTo>
                <a:lnTo>
                  <a:pt x="74" y="254"/>
                </a:lnTo>
                <a:lnTo>
                  <a:pt x="79" y="260"/>
                </a:lnTo>
                <a:lnTo>
                  <a:pt x="84" y="265"/>
                </a:lnTo>
                <a:lnTo>
                  <a:pt x="90" y="265"/>
                </a:lnTo>
                <a:lnTo>
                  <a:pt x="95" y="265"/>
                </a:lnTo>
                <a:lnTo>
                  <a:pt x="100" y="260"/>
                </a:lnTo>
                <a:lnTo>
                  <a:pt x="100" y="254"/>
                </a:lnTo>
                <a:lnTo>
                  <a:pt x="106" y="254"/>
                </a:lnTo>
                <a:lnTo>
                  <a:pt x="106" y="249"/>
                </a:lnTo>
                <a:lnTo>
                  <a:pt x="111" y="249"/>
                </a:lnTo>
                <a:lnTo>
                  <a:pt x="111" y="244"/>
                </a:lnTo>
                <a:lnTo>
                  <a:pt x="111" y="238"/>
                </a:lnTo>
                <a:lnTo>
                  <a:pt x="116" y="233"/>
                </a:lnTo>
                <a:lnTo>
                  <a:pt x="116" y="228"/>
                </a:lnTo>
                <a:lnTo>
                  <a:pt x="116" y="222"/>
                </a:lnTo>
                <a:lnTo>
                  <a:pt x="111" y="217"/>
                </a:lnTo>
                <a:lnTo>
                  <a:pt x="106" y="217"/>
                </a:lnTo>
                <a:lnTo>
                  <a:pt x="106" y="212"/>
                </a:lnTo>
                <a:lnTo>
                  <a:pt x="100" y="212"/>
                </a:lnTo>
                <a:lnTo>
                  <a:pt x="95" y="207"/>
                </a:lnTo>
                <a:lnTo>
                  <a:pt x="90" y="207"/>
                </a:lnTo>
                <a:lnTo>
                  <a:pt x="84" y="201"/>
                </a:lnTo>
                <a:lnTo>
                  <a:pt x="84" y="196"/>
                </a:lnTo>
                <a:lnTo>
                  <a:pt x="90" y="196"/>
                </a:lnTo>
                <a:lnTo>
                  <a:pt x="95" y="191"/>
                </a:lnTo>
                <a:lnTo>
                  <a:pt x="100" y="191"/>
                </a:lnTo>
                <a:lnTo>
                  <a:pt x="106" y="185"/>
                </a:lnTo>
                <a:lnTo>
                  <a:pt x="106" y="180"/>
                </a:lnTo>
                <a:lnTo>
                  <a:pt x="111" y="175"/>
                </a:lnTo>
                <a:lnTo>
                  <a:pt x="116" y="175"/>
                </a:lnTo>
                <a:lnTo>
                  <a:pt x="111" y="169"/>
                </a:lnTo>
                <a:lnTo>
                  <a:pt x="116" y="169"/>
                </a:lnTo>
                <a:lnTo>
                  <a:pt x="116" y="164"/>
                </a:lnTo>
                <a:lnTo>
                  <a:pt x="111" y="164"/>
                </a:lnTo>
                <a:lnTo>
                  <a:pt x="111" y="159"/>
                </a:lnTo>
                <a:lnTo>
                  <a:pt x="111" y="154"/>
                </a:lnTo>
                <a:lnTo>
                  <a:pt x="111" y="148"/>
                </a:lnTo>
                <a:lnTo>
                  <a:pt x="111" y="143"/>
                </a:lnTo>
                <a:lnTo>
                  <a:pt x="111" y="138"/>
                </a:lnTo>
                <a:lnTo>
                  <a:pt x="111" y="132"/>
                </a:lnTo>
                <a:lnTo>
                  <a:pt x="111" y="127"/>
                </a:lnTo>
                <a:lnTo>
                  <a:pt x="111" y="111"/>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189">
            <a:extLst>
              <a:ext uri="{FF2B5EF4-FFF2-40B4-BE49-F238E27FC236}">
                <a16:creationId xmlns:a16="http://schemas.microsoft.com/office/drawing/2014/main" id="{389EC28A-DDB9-491C-B1F6-1B7549367E29}"/>
              </a:ext>
            </a:extLst>
          </p:cNvPr>
          <p:cNvSpPr>
            <a:spLocks/>
          </p:cNvSpPr>
          <p:nvPr/>
        </p:nvSpPr>
        <p:spPr bwMode="auto">
          <a:xfrm>
            <a:off x="6982029" y="4917390"/>
            <a:ext cx="487363" cy="579438"/>
          </a:xfrm>
          <a:custGeom>
            <a:avLst/>
            <a:gdLst>
              <a:gd name="T0" fmla="*/ 6 w 307"/>
              <a:gd name="T1" fmla="*/ 100 h 365"/>
              <a:gd name="T2" fmla="*/ 6 w 307"/>
              <a:gd name="T3" fmla="*/ 74 h 365"/>
              <a:gd name="T4" fmla="*/ 6 w 307"/>
              <a:gd name="T5" fmla="*/ 37 h 365"/>
              <a:gd name="T6" fmla="*/ 6 w 307"/>
              <a:gd name="T7" fmla="*/ 10 h 365"/>
              <a:gd name="T8" fmla="*/ 16 w 307"/>
              <a:gd name="T9" fmla="*/ 0 h 365"/>
              <a:gd name="T10" fmla="*/ 48 w 307"/>
              <a:gd name="T11" fmla="*/ 0 h 365"/>
              <a:gd name="T12" fmla="*/ 74 w 307"/>
              <a:gd name="T13" fmla="*/ 0 h 365"/>
              <a:gd name="T14" fmla="*/ 101 w 307"/>
              <a:gd name="T15" fmla="*/ 0 h 365"/>
              <a:gd name="T16" fmla="*/ 127 w 307"/>
              <a:gd name="T17" fmla="*/ 0 h 365"/>
              <a:gd name="T18" fmla="*/ 154 w 307"/>
              <a:gd name="T19" fmla="*/ 0 h 365"/>
              <a:gd name="T20" fmla="*/ 185 w 307"/>
              <a:gd name="T21" fmla="*/ 0 h 365"/>
              <a:gd name="T22" fmla="*/ 201 w 307"/>
              <a:gd name="T23" fmla="*/ 10 h 365"/>
              <a:gd name="T24" fmla="*/ 196 w 307"/>
              <a:gd name="T25" fmla="*/ 26 h 365"/>
              <a:gd name="T26" fmla="*/ 201 w 307"/>
              <a:gd name="T27" fmla="*/ 47 h 365"/>
              <a:gd name="T28" fmla="*/ 212 w 307"/>
              <a:gd name="T29" fmla="*/ 63 h 365"/>
              <a:gd name="T30" fmla="*/ 228 w 307"/>
              <a:gd name="T31" fmla="*/ 74 h 365"/>
              <a:gd name="T32" fmla="*/ 238 w 307"/>
              <a:gd name="T33" fmla="*/ 79 h 365"/>
              <a:gd name="T34" fmla="*/ 238 w 307"/>
              <a:gd name="T35" fmla="*/ 90 h 365"/>
              <a:gd name="T36" fmla="*/ 259 w 307"/>
              <a:gd name="T37" fmla="*/ 100 h 365"/>
              <a:gd name="T38" fmla="*/ 281 w 307"/>
              <a:gd name="T39" fmla="*/ 111 h 365"/>
              <a:gd name="T40" fmla="*/ 296 w 307"/>
              <a:gd name="T41" fmla="*/ 127 h 365"/>
              <a:gd name="T42" fmla="*/ 291 w 307"/>
              <a:gd name="T43" fmla="*/ 148 h 365"/>
              <a:gd name="T44" fmla="*/ 281 w 307"/>
              <a:gd name="T45" fmla="*/ 164 h 365"/>
              <a:gd name="T46" fmla="*/ 286 w 307"/>
              <a:gd name="T47" fmla="*/ 175 h 365"/>
              <a:gd name="T48" fmla="*/ 296 w 307"/>
              <a:gd name="T49" fmla="*/ 180 h 365"/>
              <a:gd name="T50" fmla="*/ 281 w 307"/>
              <a:gd name="T51" fmla="*/ 190 h 365"/>
              <a:gd name="T52" fmla="*/ 286 w 307"/>
              <a:gd name="T53" fmla="*/ 201 h 365"/>
              <a:gd name="T54" fmla="*/ 286 w 307"/>
              <a:gd name="T55" fmla="*/ 190 h 365"/>
              <a:gd name="T56" fmla="*/ 302 w 307"/>
              <a:gd name="T57" fmla="*/ 190 h 365"/>
              <a:gd name="T58" fmla="*/ 302 w 307"/>
              <a:gd name="T59" fmla="*/ 212 h 365"/>
              <a:gd name="T60" fmla="*/ 296 w 307"/>
              <a:gd name="T61" fmla="*/ 233 h 365"/>
              <a:gd name="T62" fmla="*/ 286 w 307"/>
              <a:gd name="T63" fmla="*/ 228 h 365"/>
              <a:gd name="T64" fmla="*/ 281 w 307"/>
              <a:gd name="T65" fmla="*/ 238 h 365"/>
              <a:gd name="T66" fmla="*/ 270 w 307"/>
              <a:gd name="T67" fmla="*/ 249 h 365"/>
              <a:gd name="T68" fmla="*/ 270 w 307"/>
              <a:gd name="T69" fmla="*/ 265 h 365"/>
              <a:gd name="T70" fmla="*/ 259 w 307"/>
              <a:gd name="T71" fmla="*/ 270 h 365"/>
              <a:gd name="T72" fmla="*/ 265 w 307"/>
              <a:gd name="T73" fmla="*/ 281 h 365"/>
              <a:gd name="T74" fmla="*/ 281 w 307"/>
              <a:gd name="T75" fmla="*/ 291 h 365"/>
              <a:gd name="T76" fmla="*/ 270 w 307"/>
              <a:gd name="T77" fmla="*/ 307 h 365"/>
              <a:gd name="T78" fmla="*/ 275 w 307"/>
              <a:gd name="T79" fmla="*/ 328 h 365"/>
              <a:gd name="T80" fmla="*/ 254 w 307"/>
              <a:gd name="T81" fmla="*/ 328 h 365"/>
              <a:gd name="T82" fmla="*/ 238 w 307"/>
              <a:gd name="T83" fmla="*/ 344 h 365"/>
              <a:gd name="T84" fmla="*/ 212 w 307"/>
              <a:gd name="T85" fmla="*/ 344 h 365"/>
              <a:gd name="T86" fmla="*/ 185 w 307"/>
              <a:gd name="T87" fmla="*/ 344 h 365"/>
              <a:gd name="T88" fmla="*/ 159 w 307"/>
              <a:gd name="T89" fmla="*/ 344 h 365"/>
              <a:gd name="T90" fmla="*/ 133 w 307"/>
              <a:gd name="T91" fmla="*/ 344 h 365"/>
              <a:gd name="T92" fmla="*/ 106 w 307"/>
              <a:gd name="T93" fmla="*/ 344 h 365"/>
              <a:gd name="T94" fmla="*/ 80 w 307"/>
              <a:gd name="T95" fmla="*/ 344 h 365"/>
              <a:gd name="T96" fmla="*/ 74 w 307"/>
              <a:gd name="T97" fmla="*/ 365 h 365"/>
              <a:gd name="T98" fmla="*/ 48 w 307"/>
              <a:gd name="T99" fmla="*/ 365 h 365"/>
              <a:gd name="T100" fmla="*/ 22 w 307"/>
              <a:gd name="T101" fmla="*/ 365 h 365"/>
              <a:gd name="T102" fmla="*/ 16 w 307"/>
              <a:gd name="T103" fmla="*/ 339 h 365"/>
              <a:gd name="T104" fmla="*/ 16 w 307"/>
              <a:gd name="T105" fmla="*/ 312 h 365"/>
              <a:gd name="T106" fmla="*/ 16 w 307"/>
              <a:gd name="T107" fmla="*/ 286 h 365"/>
              <a:gd name="T108" fmla="*/ 16 w 307"/>
              <a:gd name="T109" fmla="*/ 254 h 365"/>
              <a:gd name="T110" fmla="*/ 16 w 307"/>
              <a:gd name="T111" fmla="*/ 228 h 365"/>
              <a:gd name="T112" fmla="*/ 11 w 307"/>
              <a:gd name="T113" fmla="*/ 201 h 365"/>
              <a:gd name="T114" fmla="*/ 11 w 307"/>
              <a:gd name="T115" fmla="*/ 175 h 365"/>
              <a:gd name="T116" fmla="*/ 11 w 307"/>
              <a:gd name="T117" fmla="*/ 14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7" h="365">
                <a:moveTo>
                  <a:pt x="11" y="122"/>
                </a:moveTo>
                <a:lnTo>
                  <a:pt x="11" y="116"/>
                </a:lnTo>
                <a:lnTo>
                  <a:pt x="11" y="111"/>
                </a:lnTo>
                <a:lnTo>
                  <a:pt x="6" y="106"/>
                </a:lnTo>
                <a:lnTo>
                  <a:pt x="6" y="100"/>
                </a:lnTo>
                <a:lnTo>
                  <a:pt x="6" y="95"/>
                </a:lnTo>
                <a:lnTo>
                  <a:pt x="6" y="90"/>
                </a:lnTo>
                <a:lnTo>
                  <a:pt x="6" y="84"/>
                </a:lnTo>
                <a:lnTo>
                  <a:pt x="6" y="79"/>
                </a:lnTo>
                <a:lnTo>
                  <a:pt x="6" y="74"/>
                </a:lnTo>
                <a:lnTo>
                  <a:pt x="6" y="69"/>
                </a:lnTo>
                <a:lnTo>
                  <a:pt x="6" y="53"/>
                </a:lnTo>
                <a:lnTo>
                  <a:pt x="6" y="47"/>
                </a:lnTo>
                <a:lnTo>
                  <a:pt x="6" y="42"/>
                </a:lnTo>
                <a:lnTo>
                  <a:pt x="6" y="37"/>
                </a:lnTo>
                <a:lnTo>
                  <a:pt x="6" y="31"/>
                </a:lnTo>
                <a:lnTo>
                  <a:pt x="6" y="26"/>
                </a:lnTo>
                <a:lnTo>
                  <a:pt x="6" y="21"/>
                </a:lnTo>
                <a:lnTo>
                  <a:pt x="6" y="16"/>
                </a:lnTo>
                <a:lnTo>
                  <a:pt x="6" y="10"/>
                </a:lnTo>
                <a:lnTo>
                  <a:pt x="6" y="5"/>
                </a:lnTo>
                <a:lnTo>
                  <a:pt x="0" y="0"/>
                </a:lnTo>
                <a:lnTo>
                  <a:pt x="6" y="0"/>
                </a:lnTo>
                <a:lnTo>
                  <a:pt x="11" y="0"/>
                </a:lnTo>
                <a:lnTo>
                  <a:pt x="16" y="0"/>
                </a:lnTo>
                <a:lnTo>
                  <a:pt x="22" y="0"/>
                </a:lnTo>
                <a:lnTo>
                  <a:pt x="32" y="0"/>
                </a:lnTo>
                <a:lnTo>
                  <a:pt x="37" y="0"/>
                </a:lnTo>
                <a:lnTo>
                  <a:pt x="43" y="0"/>
                </a:lnTo>
                <a:lnTo>
                  <a:pt x="48" y="0"/>
                </a:lnTo>
                <a:lnTo>
                  <a:pt x="53" y="0"/>
                </a:lnTo>
                <a:lnTo>
                  <a:pt x="59" y="0"/>
                </a:lnTo>
                <a:lnTo>
                  <a:pt x="64" y="0"/>
                </a:lnTo>
                <a:lnTo>
                  <a:pt x="69" y="0"/>
                </a:lnTo>
                <a:lnTo>
                  <a:pt x="74" y="0"/>
                </a:lnTo>
                <a:lnTo>
                  <a:pt x="80" y="0"/>
                </a:lnTo>
                <a:lnTo>
                  <a:pt x="85" y="0"/>
                </a:lnTo>
                <a:lnTo>
                  <a:pt x="90" y="0"/>
                </a:lnTo>
                <a:lnTo>
                  <a:pt x="96" y="0"/>
                </a:lnTo>
                <a:lnTo>
                  <a:pt x="101" y="0"/>
                </a:lnTo>
                <a:lnTo>
                  <a:pt x="106" y="0"/>
                </a:lnTo>
                <a:lnTo>
                  <a:pt x="111" y="0"/>
                </a:lnTo>
                <a:lnTo>
                  <a:pt x="117" y="0"/>
                </a:lnTo>
                <a:lnTo>
                  <a:pt x="122" y="0"/>
                </a:lnTo>
                <a:lnTo>
                  <a:pt x="127" y="0"/>
                </a:lnTo>
                <a:lnTo>
                  <a:pt x="133" y="0"/>
                </a:lnTo>
                <a:lnTo>
                  <a:pt x="138" y="0"/>
                </a:lnTo>
                <a:lnTo>
                  <a:pt x="143" y="0"/>
                </a:lnTo>
                <a:lnTo>
                  <a:pt x="148" y="0"/>
                </a:lnTo>
                <a:lnTo>
                  <a:pt x="154" y="0"/>
                </a:lnTo>
                <a:lnTo>
                  <a:pt x="159" y="0"/>
                </a:lnTo>
                <a:lnTo>
                  <a:pt x="164" y="0"/>
                </a:lnTo>
                <a:lnTo>
                  <a:pt x="170" y="0"/>
                </a:lnTo>
                <a:lnTo>
                  <a:pt x="180" y="0"/>
                </a:lnTo>
                <a:lnTo>
                  <a:pt x="185" y="0"/>
                </a:lnTo>
                <a:lnTo>
                  <a:pt x="191" y="0"/>
                </a:lnTo>
                <a:lnTo>
                  <a:pt x="196" y="0"/>
                </a:lnTo>
                <a:lnTo>
                  <a:pt x="201" y="0"/>
                </a:lnTo>
                <a:lnTo>
                  <a:pt x="201" y="5"/>
                </a:lnTo>
                <a:lnTo>
                  <a:pt x="201" y="10"/>
                </a:lnTo>
                <a:lnTo>
                  <a:pt x="207" y="10"/>
                </a:lnTo>
                <a:lnTo>
                  <a:pt x="207" y="16"/>
                </a:lnTo>
                <a:lnTo>
                  <a:pt x="207" y="21"/>
                </a:lnTo>
                <a:lnTo>
                  <a:pt x="201" y="26"/>
                </a:lnTo>
                <a:lnTo>
                  <a:pt x="196" y="26"/>
                </a:lnTo>
                <a:lnTo>
                  <a:pt x="201" y="26"/>
                </a:lnTo>
                <a:lnTo>
                  <a:pt x="201" y="31"/>
                </a:lnTo>
                <a:lnTo>
                  <a:pt x="201" y="37"/>
                </a:lnTo>
                <a:lnTo>
                  <a:pt x="201" y="42"/>
                </a:lnTo>
                <a:lnTo>
                  <a:pt x="201" y="47"/>
                </a:lnTo>
                <a:lnTo>
                  <a:pt x="207" y="47"/>
                </a:lnTo>
                <a:lnTo>
                  <a:pt x="207" y="53"/>
                </a:lnTo>
                <a:lnTo>
                  <a:pt x="207" y="58"/>
                </a:lnTo>
                <a:lnTo>
                  <a:pt x="207" y="63"/>
                </a:lnTo>
                <a:lnTo>
                  <a:pt x="212" y="63"/>
                </a:lnTo>
                <a:lnTo>
                  <a:pt x="212" y="69"/>
                </a:lnTo>
                <a:lnTo>
                  <a:pt x="217" y="69"/>
                </a:lnTo>
                <a:lnTo>
                  <a:pt x="217" y="74"/>
                </a:lnTo>
                <a:lnTo>
                  <a:pt x="222" y="74"/>
                </a:lnTo>
                <a:lnTo>
                  <a:pt x="228" y="74"/>
                </a:lnTo>
                <a:lnTo>
                  <a:pt x="228" y="69"/>
                </a:lnTo>
                <a:lnTo>
                  <a:pt x="233" y="69"/>
                </a:lnTo>
                <a:lnTo>
                  <a:pt x="233" y="74"/>
                </a:lnTo>
                <a:lnTo>
                  <a:pt x="238" y="74"/>
                </a:lnTo>
                <a:lnTo>
                  <a:pt x="238" y="79"/>
                </a:lnTo>
                <a:lnTo>
                  <a:pt x="233" y="79"/>
                </a:lnTo>
                <a:lnTo>
                  <a:pt x="228" y="79"/>
                </a:lnTo>
                <a:lnTo>
                  <a:pt x="228" y="84"/>
                </a:lnTo>
                <a:lnTo>
                  <a:pt x="233" y="90"/>
                </a:lnTo>
                <a:lnTo>
                  <a:pt x="238" y="90"/>
                </a:lnTo>
                <a:lnTo>
                  <a:pt x="244" y="95"/>
                </a:lnTo>
                <a:lnTo>
                  <a:pt x="249" y="95"/>
                </a:lnTo>
                <a:lnTo>
                  <a:pt x="249" y="100"/>
                </a:lnTo>
                <a:lnTo>
                  <a:pt x="254" y="100"/>
                </a:lnTo>
                <a:lnTo>
                  <a:pt x="259" y="100"/>
                </a:lnTo>
                <a:lnTo>
                  <a:pt x="259" y="106"/>
                </a:lnTo>
                <a:lnTo>
                  <a:pt x="265" y="106"/>
                </a:lnTo>
                <a:lnTo>
                  <a:pt x="270" y="106"/>
                </a:lnTo>
                <a:lnTo>
                  <a:pt x="275" y="106"/>
                </a:lnTo>
                <a:lnTo>
                  <a:pt x="281" y="111"/>
                </a:lnTo>
                <a:lnTo>
                  <a:pt x="281" y="116"/>
                </a:lnTo>
                <a:lnTo>
                  <a:pt x="286" y="116"/>
                </a:lnTo>
                <a:lnTo>
                  <a:pt x="286" y="122"/>
                </a:lnTo>
                <a:lnTo>
                  <a:pt x="291" y="122"/>
                </a:lnTo>
                <a:lnTo>
                  <a:pt x="296" y="127"/>
                </a:lnTo>
                <a:lnTo>
                  <a:pt x="296" y="132"/>
                </a:lnTo>
                <a:lnTo>
                  <a:pt x="291" y="132"/>
                </a:lnTo>
                <a:lnTo>
                  <a:pt x="291" y="137"/>
                </a:lnTo>
                <a:lnTo>
                  <a:pt x="291" y="143"/>
                </a:lnTo>
                <a:lnTo>
                  <a:pt x="291" y="148"/>
                </a:lnTo>
                <a:lnTo>
                  <a:pt x="291" y="153"/>
                </a:lnTo>
                <a:lnTo>
                  <a:pt x="291" y="159"/>
                </a:lnTo>
                <a:lnTo>
                  <a:pt x="286" y="159"/>
                </a:lnTo>
                <a:lnTo>
                  <a:pt x="281" y="159"/>
                </a:lnTo>
                <a:lnTo>
                  <a:pt x="281" y="164"/>
                </a:lnTo>
                <a:lnTo>
                  <a:pt x="286" y="164"/>
                </a:lnTo>
                <a:lnTo>
                  <a:pt x="291" y="164"/>
                </a:lnTo>
                <a:lnTo>
                  <a:pt x="291" y="169"/>
                </a:lnTo>
                <a:lnTo>
                  <a:pt x="291" y="175"/>
                </a:lnTo>
                <a:lnTo>
                  <a:pt x="286" y="175"/>
                </a:lnTo>
                <a:lnTo>
                  <a:pt x="286" y="180"/>
                </a:lnTo>
                <a:lnTo>
                  <a:pt x="286" y="185"/>
                </a:lnTo>
                <a:lnTo>
                  <a:pt x="286" y="180"/>
                </a:lnTo>
                <a:lnTo>
                  <a:pt x="291" y="180"/>
                </a:lnTo>
                <a:lnTo>
                  <a:pt x="296" y="180"/>
                </a:lnTo>
                <a:lnTo>
                  <a:pt x="296" y="185"/>
                </a:lnTo>
                <a:lnTo>
                  <a:pt x="296" y="190"/>
                </a:lnTo>
                <a:lnTo>
                  <a:pt x="291" y="190"/>
                </a:lnTo>
                <a:lnTo>
                  <a:pt x="286" y="190"/>
                </a:lnTo>
                <a:lnTo>
                  <a:pt x="281" y="190"/>
                </a:lnTo>
                <a:lnTo>
                  <a:pt x="281" y="196"/>
                </a:lnTo>
                <a:lnTo>
                  <a:pt x="275" y="196"/>
                </a:lnTo>
                <a:lnTo>
                  <a:pt x="275" y="201"/>
                </a:lnTo>
                <a:lnTo>
                  <a:pt x="281" y="201"/>
                </a:lnTo>
                <a:lnTo>
                  <a:pt x="286" y="201"/>
                </a:lnTo>
                <a:lnTo>
                  <a:pt x="286" y="196"/>
                </a:lnTo>
                <a:lnTo>
                  <a:pt x="286" y="201"/>
                </a:lnTo>
                <a:lnTo>
                  <a:pt x="291" y="201"/>
                </a:lnTo>
                <a:lnTo>
                  <a:pt x="286" y="196"/>
                </a:lnTo>
                <a:lnTo>
                  <a:pt x="286" y="190"/>
                </a:lnTo>
                <a:lnTo>
                  <a:pt x="291" y="190"/>
                </a:lnTo>
                <a:lnTo>
                  <a:pt x="296" y="190"/>
                </a:lnTo>
                <a:lnTo>
                  <a:pt x="296" y="196"/>
                </a:lnTo>
                <a:lnTo>
                  <a:pt x="302" y="196"/>
                </a:lnTo>
                <a:lnTo>
                  <a:pt x="302" y="190"/>
                </a:lnTo>
                <a:lnTo>
                  <a:pt x="307" y="190"/>
                </a:lnTo>
                <a:lnTo>
                  <a:pt x="307" y="196"/>
                </a:lnTo>
                <a:lnTo>
                  <a:pt x="302" y="201"/>
                </a:lnTo>
                <a:lnTo>
                  <a:pt x="302" y="206"/>
                </a:lnTo>
                <a:lnTo>
                  <a:pt x="302" y="212"/>
                </a:lnTo>
                <a:lnTo>
                  <a:pt x="302" y="217"/>
                </a:lnTo>
                <a:lnTo>
                  <a:pt x="302" y="222"/>
                </a:lnTo>
                <a:lnTo>
                  <a:pt x="296" y="222"/>
                </a:lnTo>
                <a:lnTo>
                  <a:pt x="296" y="228"/>
                </a:lnTo>
                <a:lnTo>
                  <a:pt x="296" y="233"/>
                </a:lnTo>
                <a:lnTo>
                  <a:pt x="291" y="233"/>
                </a:lnTo>
                <a:lnTo>
                  <a:pt x="291" y="228"/>
                </a:lnTo>
                <a:lnTo>
                  <a:pt x="291" y="222"/>
                </a:lnTo>
                <a:lnTo>
                  <a:pt x="286" y="222"/>
                </a:lnTo>
                <a:lnTo>
                  <a:pt x="286" y="228"/>
                </a:lnTo>
                <a:lnTo>
                  <a:pt x="286" y="233"/>
                </a:lnTo>
                <a:lnTo>
                  <a:pt x="286" y="238"/>
                </a:lnTo>
                <a:lnTo>
                  <a:pt x="286" y="243"/>
                </a:lnTo>
                <a:lnTo>
                  <a:pt x="281" y="243"/>
                </a:lnTo>
                <a:lnTo>
                  <a:pt x="281" y="238"/>
                </a:lnTo>
                <a:lnTo>
                  <a:pt x="275" y="238"/>
                </a:lnTo>
                <a:lnTo>
                  <a:pt x="270" y="238"/>
                </a:lnTo>
                <a:lnTo>
                  <a:pt x="265" y="238"/>
                </a:lnTo>
                <a:lnTo>
                  <a:pt x="265" y="243"/>
                </a:lnTo>
                <a:lnTo>
                  <a:pt x="270" y="249"/>
                </a:lnTo>
                <a:lnTo>
                  <a:pt x="275" y="249"/>
                </a:lnTo>
                <a:lnTo>
                  <a:pt x="275" y="254"/>
                </a:lnTo>
                <a:lnTo>
                  <a:pt x="270" y="254"/>
                </a:lnTo>
                <a:lnTo>
                  <a:pt x="270" y="259"/>
                </a:lnTo>
                <a:lnTo>
                  <a:pt x="270" y="265"/>
                </a:lnTo>
                <a:lnTo>
                  <a:pt x="270" y="270"/>
                </a:lnTo>
                <a:lnTo>
                  <a:pt x="265" y="270"/>
                </a:lnTo>
                <a:lnTo>
                  <a:pt x="265" y="265"/>
                </a:lnTo>
                <a:lnTo>
                  <a:pt x="259" y="265"/>
                </a:lnTo>
                <a:lnTo>
                  <a:pt x="259" y="270"/>
                </a:lnTo>
                <a:lnTo>
                  <a:pt x="254" y="270"/>
                </a:lnTo>
                <a:lnTo>
                  <a:pt x="254" y="275"/>
                </a:lnTo>
                <a:lnTo>
                  <a:pt x="259" y="275"/>
                </a:lnTo>
                <a:lnTo>
                  <a:pt x="265" y="275"/>
                </a:lnTo>
                <a:lnTo>
                  <a:pt x="265" y="281"/>
                </a:lnTo>
                <a:lnTo>
                  <a:pt x="270" y="281"/>
                </a:lnTo>
                <a:lnTo>
                  <a:pt x="275" y="281"/>
                </a:lnTo>
                <a:lnTo>
                  <a:pt x="275" y="286"/>
                </a:lnTo>
                <a:lnTo>
                  <a:pt x="281" y="286"/>
                </a:lnTo>
                <a:lnTo>
                  <a:pt x="281" y="291"/>
                </a:lnTo>
                <a:lnTo>
                  <a:pt x="281" y="296"/>
                </a:lnTo>
                <a:lnTo>
                  <a:pt x="275" y="296"/>
                </a:lnTo>
                <a:lnTo>
                  <a:pt x="275" y="302"/>
                </a:lnTo>
                <a:lnTo>
                  <a:pt x="275" y="307"/>
                </a:lnTo>
                <a:lnTo>
                  <a:pt x="270" y="307"/>
                </a:lnTo>
                <a:lnTo>
                  <a:pt x="270" y="312"/>
                </a:lnTo>
                <a:lnTo>
                  <a:pt x="275" y="312"/>
                </a:lnTo>
                <a:lnTo>
                  <a:pt x="275" y="318"/>
                </a:lnTo>
                <a:lnTo>
                  <a:pt x="275" y="323"/>
                </a:lnTo>
                <a:lnTo>
                  <a:pt x="275" y="328"/>
                </a:lnTo>
                <a:lnTo>
                  <a:pt x="275" y="334"/>
                </a:lnTo>
                <a:lnTo>
                  <a:pt x="270" y="334"/>
                </a:lnTo>
                <a:lnTo>
                  <a:pt x="265" y="334"/>
                </a:lnTo>
                <a:lnTo>
                  <a:pt x="259" y="334"/>
                </a:lnTo>
                <a:lnTo>
                  <a:pt x="254" y="328"/>
                </a:lnTo>
                <a:lnTo>
                  <a:pt x="249" y="328"/>
                </a:lnTo>
                <a:lnTo>
                  <a:pt x="244" y="334"/>
                </a:lnTo>
                <a:lnTo>
                  <a:pt x="244" y="339"/>
                </a:lnTo>
                <a:lnTo>
                  <a:pt x="238" y="339"/>
                </a:lnTo>
                <a:lnTo>
                  <a:pt x="238" y="344"/>
                </a:lnTo>
                <a:lnTo>
                  <a:pt x="233" y="344"/>
                </a:lnTo>
                <a:lnTo>
                  <a:pt x="228" y="344"/>
                </a:lnTo>
                <a:lnTo>
                  <a:pt x="222" y="344"/>
                </a:lnTo>
                <a:lnTo>
                  <a:pt x="217" y="344"/>
                </a:lnTo>
                <a:lnTo>
                  <a:pt x="212" y="344"/>
                </a:lnTo>
                <a:lnTo>
                  <a:pt x="207" y="344"/>
                </a:lnTo>
                <a:lnTo>
                  <a:pt x="201" y="344"/>
                </a:lnTo>
                <a:lnTo>
                  <a:pt x="196" y="344"/>
                </a:lnTo>
                <a:lnTo>
                  <a:pt x="191" y="344"/>
                </a:lnTo>
                <a:lnTo>
                  <a:pt x="185" y="344"/>
                </a:lnTo>
                <a:lnTo>
                  <a:pt x="180" y="344"/>
                </a:lnTo>
                <a:lnTo>
                  <a:pt x="175" y="344"/>
                </a:lnTo>
                <a:lnTo>
                  <a:pt x="170" y="344"/>
                </a:lnTo>
                <a:lnTo>
                  <a:pt x="164" y="344"/>
                </a:lnTo>
                <a:lnTo>
                  <a:pt x="159" y="344"/>
                </a:lnTo>
                <a:lnTo>
                  <a:pt x="154" y="344"/>
                </a:lnTo>
                <a:lnTo>
                  <a:pt x="148" y="344"/>
                </a:lnTo>
                <a:lnTo>
                  <a:pt x="143" y="344"/>
                </a:lnTo>
                <a:lnTo>
                  <a:pt x="138" y="344"/>
                </a:lnTo>
                <a:lnTo>
                  <a:pt x="133" y="344"/>
                </a:lnTo>
                <a:lnTo>
                  <a:pt x="127" y="344"/>
                </a:lnTo>
                <a:lnTo>
                  <a:pt x="122" y="344"/>
                </a:lnTo>
                <a:lnTo>
                  <a:pt x="117" y="344"/>
                </a:lnTo>
                <a:lnTo>
                  <a:pt x="111" y="344"/>
                </a:lnTo>
                <a:lnTo>
                  <a:pt x="106" y="344"/>
                </a:lnTo>
                <a:lnTo>
                  <a:pt x="101" y="344"/>
                </a:lnTo>
                <a:lnTo>
                  <a:pt x="96" y="344"/>
                </a:lnTo>
                <a:lnTo>
                  <a:pt x="90" y="344"/>
                </a:lnTo>
                <a:lnTo>
                  <a:pt x="85" y="344"/>
                </a:lnTo>
                <a:lnTo>
                  <a:pt x="80" y="344"/>
                </a:lnTo>
                <a:lnTo>
                  <a:pt x="74" y="344"/>
                </a:lnTo>
                <a:lnTo>
                  <a:pt x="74" y="349"/>
                </a:lnTo>
                <a:lnTo>
                  <a:pt x="74" y="355"/>
                </a:lnTo>
                <a:lnTo>
                  <a:pt x="74" y="360"/>
                </a:lnTo>
                <a:lnTo>
                  <a:pt x="74" y="365"/>
                </a:lnTo>
                <a:lnTo>
                  <a:pt x="69" y="365"/>
                </a:lnTo>
                <a:lnTo>
                  <a:pt x="64" y="365"/>
                </a:lnTo>
                <a:lnTo>
                  <a:pt x="59" y="365"/>
                </a:lnTo>
                <a:lnTo>
                  <a:pt x="53" y="365"/>
                </a:lnTo>
                <a:lnTo>
                  <a:pt x="48" y="365"/>
                </a:lnTo>
                <a:lnTo>
                  <a:pt x="43" y="365"/>
                </a:lnTo>
                <a:lnTo>
                  <a:pt x="37" y="365"/>
                </a:lnTo>
                <a:lnTo>
                  <a:pt x="32" y="365"/>
                </a:lnTo>
                <a:lnTo>
                  <a:pt x="27" y="365"/>
                </a:lnTo>
                <a:lnTo>
                  <a:pt x="22" y="365"/>
                </a:lnTo>
                <a:lnTo>
                  <a:pt x="22" y="360"/>
                </a:lnTo>
                <a:lnTo>
                  <a:pt x="22" y="355"/>
                </a:lnTo>
                <a:lnTo>
                  <a:pt x="22" y="349"/>
                </a:lnTo>
                <a:lnTo>
                  <a:pt x="22" y="344"/>
                </a:lnTo>
                <a:lnTo>
                  <a:pt x="16" y="339"/>
                </a:lnTo>
                <a:lnTo>
                  <a:pt x="16" y="334"/>
                </a:lnTo>
                <a:lnTo>
                  <a:pt x="16" y="328"/>
                </a:lnTo>
                <a:lnTo>
                  <a:pt x="16" y="323"/>
                </a:lnTo>
                <a:lnTo>
                  <a:pt x="16" y="318"/>
                </a:lnTo>
                <a:lnTo>
                  <a:pt x="16" y="312"/>
                </a:lnTo>
                <a:lnTo>
                  <a:pt x="16" y="307"/>
                </a:lnTo>
                <a:lnTo>
                  <a:pt x="16" y="302"/>
                </a:lnTo>
                <a:lnTo>
                  <a:pt x="16" y="296"/>
                </a:lnTo>
                <a:lnTo>
                  <a:pt x="16" y="291"/>
                </a:lnTo>
                <a:lnTo>
                  <a:pt x="16" y="286"/>
                </a:lnTo>
                <a:lnTo>
                  <a:pt x="16" y="281"/>
                </a:lnTo>
                <a:lnTo>
                  <a:pt x="16" y="275"/>
                </a:lnTo>
                <a:lnTo>
                  <a:pt x="16" y="270"/>
                </a:lnTo>
                <a:lnTo>
                  <a:pt x="16" y="259"/>
                </a:lnTo>
                <a:lnTo>
                  <a:pt x="16" y="254"/>
                </a:lnTo>
                <a:lnTo>
                  <a:pt x="16" y="249"/>
                </a:lnTo>
                <a:lnTo>
                  <a:pt x="16" y="243"/>
                </a:lnTo>
                <a:lnTo>
                  <a:pt x="16" y="238"/>
                </a:lnTo>
                <a:lnTo>
                  <a:pt x="16" y="233"/>
                </a:lnTo>
                <a:lnTo>
                  <a:pt x="16" y="228"/>
                </a:lnTo>
                <a:lnTo>
                  <a:pt x="11" y="222"/>
                </a:lnTo>
                <a:lnTo>
                  <a:pt x="11" y="217"/>
                </a:lnTo>
                <a:lnTo>
                  <a:pt x="11" y="212"/>
                </a:lnTo>
                <a:lnTo>
                  <a:pt x="11" y="206"/>
                </a:lnTo>
                <a:lnTo>
                  <a:pt x="11" y="201"/>
                </a:lnTo>
                <a:lnTo>
                  <a:pt x="11" y="196"/>
                </a:lnTo>
                <a:lnTo>
                  <a:pt x="11" y="190"/>
                </a:lnTo>
                <a:lnTo>
                  <a:pt x="11" y="185"/>
                </a:lnTo>
                <a:lnTo>
                  <a:pt x="11" y="180"/>
                </a:lnTo>
                <a:lnTo>
                  <a:pt x="11" y="175"/>
                </a:lnTo>
                <a:lnTo>
                  <a:pt x="11" y="169"/>
                </a:lnTo>
                <a:lnTo>
                  <a:pt x="11" y="164"/>
                </a:lnTo>
                <a:lnTo>
                  <a:pt x="11" y="159"/>
                </a:lnTo>
                <a:lnTo>
                  <a:pt x="11" y="153"/>
                </a:lnTo>
                <a:lnTo>
                  <a:pt x="11" y="148"/>
                </a:lnTo>
                <a:lnTo>
                  <a:pt x="11" y="143"/>
                </a:lnTo>
                <a:lnTo>
                  <a:pt x="11" y="137"/>
                </a:lnTo>
                <a:lnTo>
                  <a:pt x="11" y="127"/>
                </a:lnTo>
                <a:lnTo>
                  <a:pt x="11" y="122"/>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190">
            <a:extLst>
              <a:ext uri="{FF2B5EF4-FFF2-40B4-BE49-F238E27FC236}">
                <a16:creationId xmlns:a16="http://schemas.microsoft.com/office/drawing/2014/main" id="{CF95CC02-1E84-4E6B-8EDD-D7A3BB5FB509}"/>
              </a:ext>
            </a:extLst>
          </p:cNvPr>
          <p:cNvSpPr>
            <a:spLocks/>
          </p:cNvSpPr>
          <p:nvPr/>
        </p:nvSpPr>
        <p:spPr bwMode="auto">
          <a:xfrm>
            <a:off x="7645603" y="4352240"/>
            <a:ext cx="679450" cy="438150"/>
          </a:xfrm>
          <a:custGeom>
            <a:avLst/>
            <a:gdLst>
              <a:gd name="T0" fmla="*/ 79 w 428"/>
              <a:gd name="T1" fmla="*/ 53 h 276"/>
              <a:gd name="T2" fmla="*/ 79 w 428"/>
              <a:gd name="T3" fmla="*/ 6 h 276"/>
              <a:gd name="T4" fmla="*/ 106 w 428"/>
              <a:gd name="T5" fmla="*/ 0 h 276"/>
              <a:gd name="T6" fmla="*/ 111 w 428"/>
              <a:gd name="T7" fmla="*/ 0 h 276"/>
              <a:gd name="T8" fmla="*/ 116 w 428"/>
              <a:gd name="T9" fmla="*/ 0 h 276"/>
              <a:gd name="T10" fmla="*/ 132 w 428"/>
              <a:gd name="T11" fmla="*/ 16 h 276"/>
              <a:gd name="T12" fmla="*/ 143 w 428"/>
              <a:gd name="T13" fmla="*/ 22 h 276"/>
              <a:gd name="T14" fmla="*/ 153 w 428"/>
              <a:gd name="T15" fmla="*/ 27 h 276"/>
              <a:gd name="T16" fmla="*/ 159 w 428"/>
              <a:gd name="T17" fmla="*/ 38 h 276"/>
              <a:gd name="T18" fmla="*/ 169 w 428"/>
              <a:gd name="T19" fmla="*/ 43 h 276"/>
              <a:gd name="T20" fmla="*/ 180 w 428"/>
              <a:gd name="T21" fmla="*/ 48 h 276"/>
              <a:gd name="T22" fmla="*/ 190 w 428"/>
              <a:gd name="T23" fmla="*/ 53 h 276"/>
              <a:gd name="T24" fmla="*/ 196 w 428"/>
              <a:gd name="T25" fmla="*/ 64 h 276"/>
              <a:gd name="T26" fmla="*/ 201 w 428"/>
              <a:gd name="T27" fmla="*/ 75 h 276"/>
              <a:gd name="T28" fmla="*/ 206 w 428"/>
              <a:gd name="T29" fmla="*/ 75 h 276"/>
              <a:gd name="T30" fmla="*/ 212 w 428"/>
              <a:gd name="T31" fmla="*/ 75 h 276"/>
              <a:gd name="T32" fmla="*/ 222 w 428"/>
              <a:gd name="T33" fmla="*/ 80 h 276"/>
              <a:gd name="T34" fmla="*/ 222 w 428"/>
              <a:gd name="T35" fmla="*/ 96 h 276"/>
              <a:gd name="T36" fmla="*/ 233 w 428"/>
              <a:gd name="T37" fmla="*/ 112 h 276"/>
              <a:gd name="T38" fmla="*/ 238 w 428"/>
              <a:gd name="T39" fmla="*/ 112 h 276"/>
              <a:gd name="T40" fmla="*/ 254 w 428"/>
              <a:gd name="T41" fmla="*/ 112 h 276"/>
              <a:gd name="T42" fmla="*/ 249 w 428"/>
              <a:gd name="T43" fmla="*/ 122 h 276"/>
              <a:gd name="T44" fmla="*/ 254 w 428"/>
              <a:gd name="T45" fmla="*/ 122 h 276"/>
              <a:gd name="T46" fmla="*/ 259 w 428"/>
              <a:gd name="T47" fmla="*/ 133 h 276"/>
              <a:gd name="T48" fmla="*/ 280 w 428"/>
              <a:gd name="T49" fmla="*/ 138 h 276"/>
              <a:gd name="T50" fmla="*/ 312 w 428"/>
              <a:gd name="T51" fmla="*/ 138 h 276"/>
              <a:gd name="T52" fmla="*/ 349 w 428"/>
              <a:gd name="T53" fmla="*/ 138 h 276"/>
              <a:gd name="T54" fmla="*/ 386 w 428"/>
              <a:gd name="T55" fmla="*/ 138 h 276"/>
              <a:gd name="T56" fmla="*/ 412 w 428"/>
              <a:gd name="T57" fmla="*/ 138 h 276"/>
              <a:gd name="T58" fmla="*/ 428 w 428"/>
              <a:gd name="T59" fmla="*/ 149 h 276"/>
              <a:gd name="T60" fmla="*/ 423 w 428"/>
              <a:gd name="T61" fmla="*/ 191 h 276"/>
              <a:gd name="T62" fmla="*/ 402 w 428"/>
              <a:gd name="T63" fmla="*/ 213 h 276"/>
              <a:gd name="T64" fmla="*/ 402 w 428"/>
              <a:gd name="T65" fmla="*/ 239 h 276"/>
              <a:gd name="T66" fmla="*/ 402 w 428"/>
              <a:gd name="T67" fmla="*/ 266 h 276"/>
              <a:gd name="T68" fmla="*/ 381 w 428"/>
              <a:gd name="T69" fmla="*/ 271 h 276"/>
              <a:gd name="T70" fmla="*/ 354 w 428"/>
              <a:gd name="T71" fmla="*/ 276 h 276"/>
              <a:gd name="T72" fmla="*/ 328 w 428"/>
              <a:gd name="T73" fmla="*/ 276 h 276"/>
              <a:gd name="T74" fmla="*/ 301 w 428"/>
              <a:gd name="T75" fmla="*/ 276 h 276"/>
              <a:gd name="T76" fmla="*/ 270 w 428"/>
              <a:gd name="T77" fmla="*/ 276 h 276"/>
              <a:gd name="T78" fmla="*/ 243 w 428"/>
              <a:gd name="T79" fmla="*/ 276 h 276"/>
              <a:gd name="T80" fmla="*/ 217 w 428"/>
              <a:gd name="T81" fmla="*/ 271 h 276"/>
              <a:gd name="T82" fmla="*/ 190 w 428"/>
              <a:gd name="T83" fmla="*/ 271 h 276"/>
              <a:gd name="T84" fmla="*/ 159 w 428"/>
              <a:gd name="T85" fmla="*/ 271 h 276"/>
              <a:gd name="T86" fmla="*/ 138 w 428"/>
              <a:gd name="T87" fmla="*/ 276 h 276"/>
              <a:gd name="T88" fmla="*/ 101 w 428"/>
              <a:gd name="T89" fmla="*/ 276 h 276"/>
              <a:gd name="T90" fmla="*/ 69 w 428"/>
              <a:gd name="T91" fmla="*/ 276 h 276"/>
              <a:gd name="T92" fmla="*/ 42 w 428"/>
              <a:gd name="T93" fmla="*/ 276 h 276"/>
              <a:gd name="T94" fmla="*/ 26 w 428"/>
              <a:gd name="T95" fmla="*/ 260 h 276"/>
              <a:gd name="T96" fmla="*/ 5 w 428"/>
              <a:gd name="T97" fmla="*/ 244 h 276"/>
              <a:gd name="T98" fmla="*/ 0 w 428"/>
              <a:gd name="T99" fmla="*/ 213 h 276"/>
              <a:gd name="T100" fmla="*/ 0 w 428"/>
              <a:gd name="T101" fmla="*/ 175 h 276"/>
              <a:gd name="T102" fmla="*/ 21 w 428"/>
              <a:gd name="T103" fmla="*/ 165 h 276"/>
              <a:gd name="T104" fmla="*/ 26 w 428"/>
              <a:gd name="T105" fmla="*/ 144 h 276"/>
              <a:gd name="T106" fmla="*/ 26 w 428"/>
              <a:gd name="T107" fmla="*/ 112 h 276"/>
              <a:gd name="T108" fmla="*/ 26 w 428"/>
              <a:gd name="T109" fmla="*/ 85 h 276"/>
              <a:gd name="T110" fmla="*/ 58 w 428"/>
              <a:gd name="T111" fmla="*/ 85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8" h="276">
                <a:moveTo>
                  <a:pt x="79" y="85"/>
                </a:moveTo>
                <a:lnTo>
                  <a:pt x="79" y="80"/>
                </a:lnTo>
                <a:lnTo>
                  <a:pt x="79" y="75"/>
                </a:lnTo>
                <a:lnTo>
                  <a:pt x="79" y="59"/>
                </a:lnTo>
                <a:lnTo>
                  <a:pt x="79" y="53"/>
                </a:lnTo>
                <a:lnTo>
                  <a:pt x="79" y="48"/>
                </a:lnTo>
                <a:lnTo>
                  <a:pt x="79" y="38"/>
                </a:lnTo>
                <a:lnTo>
                  <a:pt x="79" y="16"/>
                </a:lnTo>
                <a:lnTo>
                  <a:pt x="79" y="11"/>
                </a:lnTo>
                <a:lnTo>
                  <a:pt x="79" y="6"/>
                </a:lnTo>
                <a:lnTo>
                  <a:pt x="85" y="0"/>
                </a:lnTo>
                <a:lnTo>
                  <a:pt x="90" y="0"/>
                </a:lnTo>
                <a:lnTo>
                  <a:pt x="95" y="0"/>
                </a:lnTo>
                <a:lnTo>
                  <a:pt x="101" y="0"/>
                </a:lnTo>
                <a:lnTo>
                  <a:pt x="106" y="0"/>
                </a:lnTo>
                <a:lnTo>
                  <a:pt x="106" y="6"/>
                </a:lnTo>
                <a:lnTo>
                  <a:pt x="106" y="0"/>
                </a:lnTo>
                <a:lnTo>
                  <a:pt x="106" y="6"/>
                </a:lnTo>
                <a:lnTo>
                  <a:pt x="111" y="6"/>
                </a:lnTo>
                <a:lnTo>
                  <a:pt x="111" y="0"/>
                </a:lnTo>
                <a:lnTo>
                  <a:pt x="111" y="6"/>
                </a:lnTo>
                <a:lnTo>
                  <a:pt x="111" y="0"/>
                </a:lnTo>
                <a:lnTo>
                  <a:pt x="111" y="6"/>
                </a:lnTo>
                <a:lnTo>
                  <a:pt x="111" y="0"/>
                </a:lnTo>
                <a:lnTo>
                  <a:pt x="116" y="0"/>
                </a:lnTo>
                <a:lnTo>
                  <a:pt x="122" y="0"/>
                </a:lnTo>
                <a:lnTo>
                  <a:pt x="122" y="6"/>
                </a:lnTo>
                <a:lnTo>
                  <a:pt x="127" y="11"/>
                </a:lnTo>
                <a:lnTo>
                  <a:pt x="132" y="11"/>
                </a:lnTo>
                <a:lnTo>
                  <a:pt x="132" y="16"/>
                </a:lnTo>
                <a:lnTo>
                  <a:pt x="138" y="16"/>
                </a:lnTo>
                <a:lnTo>
                  <a:pt x="138" y="22"/>
                </a:lnTo>
                <a:lnTo>
                  <a:pt x="143" y="22"/>
                </a:lnTo>
                <a:lnTo>
                  <a:pt x="143" y="16"/>
                </a:lnTo>
                <a:lnTo>
                  <a:pt x="143" y="22"/>
                </a:lnTo>
                <a:lnTo>
                  <a:pt x="148" y="22"/>
                </a:lnTo>
                <a:lnTo>
                  <a:pt x="148" y="16"/>
                </a:lnTo>
                <a:lnTo>
                  <a:pt x="148" y="22"/>
                </a:lnTo>
                <a:lnTo>
                  <a:pt x="148" y="27"/>
                </a:lnTo>
                <a:lnTo>
                  <a:pt x="153" y="27"/>
                </a:lnTo>
                <a:lnTo>
                  <a:pt x="153" y="32"/>
                </a:lnTo>
                <a:lnTo>
                  <a:pt x="159" y="32"/>
                </a:lnTo>
                <a:lnTo>
                  <a:pt x="153" y="32"/>
                </a:lnTo>
                <a:lnTo>
                  <a:pt x="159" y="32"/>
                </a:lnTo>
                <a:lnTo>
                  <a:pt x="159" y="38"/>
                </a:lnTo>
                <a:lnTo>
                  <a:pt x="159" y="43"/>
                </a:lnTo>
                <a:lnTo>
                  <a:pt x="164" y="43"/>
                </a:lnTo>
                <a:lnTo>
                  <a:pt x="159" y="43"/>
                </a:lnTo>
                <a:lnTo>
                  <a:pt x="164" y="43"/>
                </a:lnTo>
                <a:lnTo>
                  <a:pt x="169" y="43"/>
                </a:lnTo>
                <a:lnTo>
                  <a:pt x="175" y="43"/>
                </a:lnTo>
                <a:lnTo>
                  <a:pt x="180" y="43"/>
                </a:lnTo>
                <a:lnTo>
                  <a:pt x="180" y="48"/>
                </a:lnTo>
                <a:lnTo>
                  <a:pt x="180" y="43"/>
                </a:lnTo>
                <a:lnTo>
                  <a:pt x="180" y="48"/>
                </a:lnTo>
                <a:lnTo>
                  <a:pt x="185" y="48"/>
                </a:lnTo>
                <a:lnTo>
                  <a:pt x="180" y="48"/>
                </a:lnTo>
                <a:lnTo>
                  <a:pt x="185" y="48"/>
                </a:lnTo>
                <a:lnTo>
                  <a:pt x="185" y="53"/>
                </a:lnTo>
                <a:lnTo>
                  <a:pt x="190" y="53"/>
                </a:lnTo>
                <a:lnTo>
                  <a:pt x="185" y="53"/>
                </a:lnTo>
                <a:lnTo>
                  <a:pt x="190" y="53"/>
                </a:lnTo>
                <a:lnTo>
                  <a:pt x="190" y="59"/>
                </a:lnTo>
                <a:lnTo>
                  <a:pt x="190" y="64"/>
                </a:lnTo>
                <a:lnTo>
                  <a:pt x="196" y="64"/>
                </a:lnTo>
                <a:lnTo>
                  <a:pt x="201" y="64"/>
                </a:lnTo>
                <a:lnTo>
                  <a:pt x="201" y="69"/>
                </a:lnTo>
                <a:lnTo>
                  <a:pt x="201" y="75"/>
                </a:lnTo>
                <a:lnTo>
                  <a:pt x="206" y="75"/>
                </a:lnTo>
                <a:lnTo>
                  <a:pt x="201" y="75"/>
                </a:lnTo>
                <a:lnTo>
                  <a:pt x="206" y="75"/>
                </a:lnTo>
                <a:lnTo>
                  <a:pt x="201" y="75"/>
                </a:lnTo>
                <a:lnTo>
                  <a:pt x="206" y="75"/>
                </a:lnTo>
                <a:lnTo>
                  <a:pt x="206" y="80"/>
                </a:lnTo>
                <a:lnTo>
                  <a:pt x="206" y="75"/>
                </a:lnTo>
                <a:lnTo>
                  <a:pt x="212" y="75"/>
                </a:lnTo>
                <a:lnTo>
                  <a:pt x="206" y="75"/>
                </a:lnTo>
                <a:lnTo>
                  <a:pt x="212" y="75"/>
                </a:lnTo>
                <a:lnTo>
                  <a:pt x="212" y="80"/>
                </a:lnTo>
                <a:lnTo>
                  <a:pt x="212" y="75"/>
                </a:lnTo>
                <a:lnTo>
                  <a:pt x="217" y="75"/>
                </a:lnTo>
                <a:lnTo>
                  <a:pt x="217" y="80"/>
                </a:lnTo>
                <a:lnTo>
                  <a:pt x="217" y="75"/>
                </a:lnTo>
                <a:lnTo>
                  <a:pt x="217" y="80"/>
                </a:lnTo>
                <a:lnTo>
                  <a:pt x="222" y="80"/>
                </a:lnTo>
                <a:lnTo>
                  <a:pt x="222" y="85"/>
                </a:lnTo>
                <a:lnTo>
                  <a:pt x="217" y="85"/>
                </a:lnTo>
                <a:lnTo>
                  <a:pt x="217" y="91"/>
                </a:lnTo>
                <a:lnTo>
                  <a:pt x="222" y="91"/>
                </a:lnTo>
                <a:lnTo>
                  <a:pt x="222" y="96"/>
                </a:lnTo>
                <a:lnTo>
                  <a:pt x="227" y="96"/>
                </a:lnTo>
                <a:lnTo>
                  <a:pt x="227" y="101"/>
                </a:lnTo>
                <a:lnTo>
                  <a:pt x="227" y="106"/>
                </a:lnTo>
                <a:lnTo>
                  <a:pt x="233" y="106"/>
                </a:lnTo>
                <a:lnTo>
                  <a:pt x="233" y="112"/>
                </a:lnTo>
                <a:lnTo>
                  <a:pt x="238" y="112"/>
                </a:lnTo>
                <a:lnTo>
                  <a:pt x="238" y="106"/>
                </a:lnTo>
                <a:lnTo>
                  <a:pt x="238" y="112"/>
                </a:lnTo>
                <a:lnTo>
                  <a:pt x="243" y="112"/>
                </a:lnTo>
                <a:lnTo>
                  <a:pt x="238" y="112"/>
                </a:lnTo>
                <a:lnTo>
                  <a:pt x="243" y="112"/>
                </a:lnTo>
                <a:lnTo>
                  <a:pt x="249" y="112"/>
                </a:lnTo>
                <a:lnTo>
                  <a:pt x="249" y="117"/>
                </a:lnTo>
                <a:lnTo>
                  <a:pt x="254" y="117"/>
                </a:lnTo>
                <a:lnTo>
                  <a:pt x="254" y="112"/>
                </a:lnTo>
                <a:lnTo>
                  <a:pt x="254" y="117"/>
                </a:lnTo>
                <a:lnTo>
                  <a:pt x="254" y="122"/>
                </a:lnTo>
                <a:lnTo>
                  <a:pt x="249" y="122"/>
                </a:lnTo>
                <a:lnTo>
                  <a:pt x="249" y="117"/>
                </a:lnTo>
                <a:lnTo>
                  <a:pt x="249" y="122"/>
                </a:lnTo>
                <a:lnTo>
                  <a:pt x="254" y="122"/>
                </a:lnTo>
                <a:lnTo>
                  <a:pt x="249" y="122"/>
                </a:lnTo>
                <a:lnTo>
                  <a:pt x="254" y="122"/>
                </a:lnTo>
                <a:lnTo>
                  <a:pt x="254" y="128"/>
                </a:lnTo>
                <a:lnTo>
                  <a:pt x="254" y="122"/>
                </a:lnTo>
                <a:lnTo>
                  <a:pt x="254" y="128"/>
                </a:lnTo>
                <a:lnTo>
                  <a:pt x="259" y="128"/>
                </a:lnTo>
                <a:lnTo>
                  <a:pt x="259" y="133"/>
                </a:lnTo>
                <a:lnTo>
                  <a:pt x="259" y="128"/>
                </a:lnTo>
                <a:lnTo>
                  <a:pt x="259" y="133"/>
                </a:lnTo>
                <a:lnTo>
                  <a:pt x="259" y="138"/>
                </a:lnTo>
                <a:lnTo>
                  <a:pt x="259" y="133"/>
                </a:lnTo>
                <a:lnTo>
                  <a:pt x="259" y="138"/>
                </a:lnTo>
                <a:lnTo>
                  <a:pt x="275" y="138"/>
                </a:lnTo>
                <a:lnTo>
                  <a:pt x="280" y="138"/>
                </a:lnTo>
                <a:lnTo>
                  <a:pt x="286" y="138"/>
                </a:lnTo>
                <a:lnTo>
                  <a:pt x="291" y="138"/>
                </a:lnTo>
                <a:lnTo>
                  <a:pt x="301" y="138"/>
                </a:lnTo>
                <a:lnTo>
                  <a:pt x="307" y="138"/>
                </a:lnTo>
                <a:lnTo>
                  <a:pt x="312" y="138"/>
                </a:lnTo>
                <a:lnTo>
                  <a:pt x="317" y="138"/>
                </a:lnTo>
                <a:lnTo>
                  <a:pt x="328" y="138"/>
                </a:lnTo>
                <a:lnTo>
                  <a:pt x="333" y="138"/>
                </a:lnTo>
                <a:lnTo>
                  <a:pt x="338" y="138"/>
                </a:lnTo>
                <a:lnTo>
                  <a:pt x="349" y="138"/>
                </a:lnTo>
                <a:lnTo>
                  <a:pt x="354" y="138"/>
                </a:lnTo>
                <a:lnTo>
                  <a:pt x="360" y="138"/>
                </a:lnTo>
                <a:lnTo>
                  <a:pt x="375" y="138"/>
                </a:lnTo>
                <a:lnTo>
                  <a:pt x="381" y="138"/>
                </a:lnTo>
                <a:lnTo>
                  <a:pt x="386" y="138"/>
                </a:lnTo>
                <a:lnTo>
                  <a:pt x="391" y="138"/>
                </a:lnTo>
                <a:lnTo>
                  <a:pt x="397" y="138"/>
                </a:lnTo>
                <a:lnTo>
                  <a:pt x="402" y="138"/>
                </a:lnTo>
                <a:lnTo>
                  <a:pt x="407" y="138"/>
                </a:lnTo>
                <a:lnTo>
                  <a:pt x="412" y="138"/>
                </a:lnTo>
                <a:lnTo>
                  <a:pt x="418" y="138"/>
                </a:lnTo>
                <a:lnTo>
                  <a:pt x="423" y="138"/>
                </a:lnTo>
                <a:lnTo>
                  <a:pt x="428" y="138"/>
                </a:lnTo>
                <a:lnTo>
                  <a:pt x="428" y="144"/>
                </a:lnTo>
                <a:lnTo>
                  <a:pt x="428" y="149"/>
                </a:lnTo>
                <a:lnTo>
                  <a:pt x="428" y="165"/>
                </a:lnTo>
                <a:lnTo>
                  <a:pt x="428" y="170"/>
                </a:lnTo>
                <a:lnTo>
                  <a:pt x="428" y="181"/>
                </a:lnTo>
                <a:lnTo>
                  <a:pt x="428" y="191"/>
                </a:lnTo>
                <a:lnTo>
                  <a:pt x="423" y="191"/>
                </a:lnTo>
                <a:lnTo>
                  <a:pt x="418" y="191"/>
                </a:lnTo>
                <a:lnTo>
                  <a:pt x="412" y="191"/>
                </a:lnTo>
                <a:lnTo>
                  <a:pt x="402" y="191"/>
                </a:lnTo>
                <a:lnTo>
                  <a:pt x="402" y="197"/>
                </a:lnTo>
                <a:lnTo>
                  <a:pt x="402" y="213"/>
                </a:lnTo>
                <a:lnTo>
                  <a:pt x="402" y="218"/>
                </a:lnTo>
                <a:lnTo>
                  <a:pt x="402" y="223"/>
                </a:lnTo>
                <a:lnTo>
                  <a:pt x="402" y="228"/>
                </a:lnTo>
                <a:lnTo>
                  <a:pt x="402" y="234"/>
                </a:lnTo>
                <a:lnTo>
                  <a:pt x="402" y="239"/>
                </a:lnTo>
                <a:lnTo>
                  <a:pt x="402" y="244"/>
                </a:lnTo>
                <a:lnTo>
                  <a:pt x="402" y="250"/>
                </a:lnTo>
                <a:lnTo>
                  <a:pt x="402" y="255"/>
                </a:lnTo>
                <a:lnTo>
                  <a:pt x="402" y="260"/>
                </a:lnTo>
                <a:lnTo>
                  <a:pt x="402" y="266"/>
                </a:lnTo>
                <a:lnTo>
                  <a:pt x="402" y="271"/>
                </a:lnTo>
                <a:lnTo>
                  <a:pt x="397" y="271"/>
                </a:lnTo>
                <a:lnTo>
                  <a:pt x="391" y="271"/>
                </a:lnTo>
                <a:lnTo>
                  <a:pt x="386" y="271"/>
                </a:lnTo>
                <a:lnTo>
                  <a:pt x="381" y="271"/>
                </a:lnTo>
                <a:lnTo>
                  <a:pt x="375" y="276"/>
                </a:lnTo>
                <a:lnTo>
                  <a:pt x="370" y="276"/>
                </a:lnTo>
                <a:lnTo>
                  <a:pt x="365" y="276"/>
                </a:lnTo>
                <a:lnTo>
                  <a:pt x="360" y="276"/>
                </a:lnTo>
                <a:lnTo>
                  <a:pt x="354" y="276"/>
                </a:lnTo>
                <a:lnTo>
                  <a:pt x="349" y="276"/>
                </a:lnTo>
                <a:lnTo>
                  <a:pt x="344" y="276"/>
                </a:lnTo>
                <a:lnTo>
                  <a:pt x="338" y="276"/>
                </a:lnTo>
                <a:lnTo>
                  <a:pt x="333" y="276"/>
                </a:lnTo>
                <a:lnTo>
                  <a:pt x="328" y="276"/>
                </a:lnTo>
                <a:lnTo>
                  <a:pt x="323" y="276"/>
                </a:lnTo>
                <a:lnTo>
                  <a:pt x="317" y="276"/>
                </a:lnTo>
                <a:lnTo>
                  <a:pt x="312" y="276"/>
                </a:lnTo>
                <a:lnTo>
                  <a:pt x="307" y="276"/>
                </a:lnTo>
                <a:lnTo>
                  <a:pt x="301" y="276"/>
                </a:lnTo>
                <a:lnTo>
                  <a:pt x="296" y="276"/>
                </a:lnTo>
                <a:lnTo>
                  <a:pt x="291" y="276"/>
                </a:lnTo>
                <a:lnTo>
                  <a:pt x="286" y="276"/>
                </a:lnTo>
                <a:lnTo>
                  <a:pt x="280" y="276"/>
                </a:lnTo>
                <a:lnTo>
                  <a:pt x="270" y="276"/>
                </a:lnTo>
                <a:lnTo>
                  <a:pt x="264" y="276"/>
                </a:lnTo>
                <a:lnTo>
                  <a:pt x="259" y="276"/>
                </a:lnTo>
                <a:lnTo>
                  <a:pt x="254" y="276"/>
                </a:lnTo>
                <a:lnTo>
                  <a:pt x="249" y="276"/>
                </a:lnTo>
                <a:lnTo>
                  <a:pt x="243" y="276"/>
                </a:lnTo>
                <a:lnTo>
                  <a:pt x="238" y="276"/>
                </a:lnTo>
                <a:lnTo>
                  <a:pt x="233" y="271"/>
                </a:lnTo>
                <a:lnTo>
                  <a:pt x="227" y="271"/>
                </a:lnTo>
                <a:lnTo>
                  <a:pt x="222" y="271"/>
                </a:lnTo>
                <a:lnTo>
                  <a:pt x="217" y="271"/>
                </a:lnTo>
                <a:lnTo>
                  <a:pt x="212" y="271"/>
                </a:lnTo>
                <a:lnTo>
                  <a:pt x="206" y="271"/>
                </a:lnTo>
                <a:lnTo>
                  <a:pt x="201" y="271"/>
                </a:lnTo>
                <a:lnTo>
                  <a:pt x="196" y="271"/>
                </a:lnTo>
                <a:lnTo>
                  <a:pt x="190" y="271"/>
                </a:lnTo>
                <a:lnTo>
                  <a:pt x="185" y="271"/>
                </a:lnTo>
                <a:lnTo>
                  <a:pt x="180" y="271"/>
                </a:lnTo>
                <a:lnTo>
                  <a:pt x="169" y="271"/>
                </a:lnTo>
                <a:lnTo>
                  <a:pt x="164" y="271"/>
                </a:lnTo>
                <a:lnTo>
                  <a:pt x="159" y="271"/>
                </a:lnTo>
                <a:lnTo>
                  <a:pt x="153" y="271"/>
                </a:lnTo>
                <a:lnTo>
                  <a:pt x="153" y="276"/>
                </a:lnTo>
                <a:lnTo>
                  <a:pt x="148" y="276"/>
                </a:lnTo>
                <a:lnTo>
                  <a:pt x="143" y="276"/>
                </a:lnTo>
                <a:lnTo>
                  <a:pt x="138" y="276"/>
                </a:lnTo>
                <a:lnTo>
                  <a:pt x="127" y="276"/>
                </a:lnTo>
                <a:lnTo>
                  <a:pt x="122" y="276"/>
                </a:lnTo>
                <a:lnTo>
                  <a:pt x="111" y="276"/>
                </a:lnTo>
                <a:lnTo>
                  <a:pt x="106" y="276"/>
                </a:lnTo>
                <a:lnTo>
                  <a:pt x="101" y="276"/>
                </a:lnTo>
                <a:lnTo>
                  <a:pt x="95" y="276"/>
                </a:lnTo>
                <a:lnTo>
                  <a:pt x="90" y="276"/>
                </a:lnTo>
                <a:lnTo>
                  <a:pt x="79" y="276"/>
                </a:lnTo>
                <a:lnTo>
                  <a:pt x="74" y="276"/>
                </a:lnTo>
                <a:lnTo>
                  <a:pt x="69" y="276"/>
                </a:lnTo>
                <a:lnTo>
                  <a:pt x="64" y="276"/>
                </a:lnTo>
                <a:lnTo>
                  <a:pt x="58" y="276"/>
                </a:lnTo>
                <a:lnTo>
                  <a:pt x="53" y="276"/>
                </a:lnTo>
                <a:lnTo>
                  <a:pt x="48" y="276"/>
                </a:lnTo>
                <a:lnTo>
                  <a:pt x="42" y="276"/>
                </a:lnTo>
                <a:lnTo>
                  <a:pt x="32" y="276"/>
                </a:lnTo>
                <a:lnTo>
                  <a:pt x="26" y="276"/>
                </a:lnTo>
                <a:lnTo>
                  <a:pt x="26" y="271"/>
                </a:lnTo>
                <a:lnTo>
                  <a:pt x="26" y="266"/>
                </a:lnTo>
                <a:lnTo>
                  <a:pt x="26" y="260"/>
                </a:lnTo>
                <a:lnTo>
                  <a:pt x="26" y="255"/>
                </a:lnTo>
                <a:lnTo>
                  <a:pt x="26" y="250"/>
                </a:lnTo>
                <a:lnTo>
                  <a:pt x="21" y="244"/>
                </a:lnTo>
                <a:lnTo>
                  <a:pt x="11" y="244"/>
                </a:lnTo>
                <a:lnTo>
                  <a:pt x="5" y="244"/>
                </a:lnTo>
                <a:lnTo>
                  <a:pt x="0" y="244"/>
                </a:lnTo>
                <a:lnTo>
                  <a:pt x="0" y="239"/>
                </a:lnTo>
                <a:lnTo>
                  <a:pt x="0" y="234"/>
                </a:lnTo>
                <a:lnTo>
                  <a:pt x="0" y="223"/>
                </a:lnTo>
                <a:lnTo>
                  <a:pt x="0" y="213"/>
                </a:lnTo>
                <a:lnTo>
                  <a:pt x="0" y="197"/>
                </a:lnTo>
                <a:lnTo>
                  <a:pt x="0" y="191"/>
                </a:lnTo>
                <a:lnTo>
                  <a:pt x="0" y="186"/>
                </a:lnTo>
                <a:lnTo>
                  <a:pt x="0" y="181"/>
                </a:lnTo>
                <a:lnTo>
                  <a:pt x="0" y="175"/>
                </a:lnTo>
                <a:lnTo>
                  <a:pt x="0" y="170"/>
                </a:lnTo>
                <a:lnTo>
                  <a:pt x="0" y="165"/>
                </a:lnTo>
                <a:lnTo>
                  <a:pt x="5" y="165"/>
                </a:lnTo>
                <a:lnTo>
                  <a:pt x="16" y="165"/>
                </a:lnTo>
                <a:lnTo>
                  <a:pt x="21" y="165"/>
                </a:lnTo>
                <a:lnTo>
                  <a:pt x="26" y="165"/>
                </a:lnTo>
                <a:lnTo>
                  <a:pt x="26" y="159"/>
                </a:lnTo>
                <a:lnTo>
                  <a:pt x="26" y="154"/>
                </a:lnTo>
                <a:lnTo>
                  <a:pt x="26" y="149"/>
                </a:lnTo>
                <a:lnTo>
                  <a:pt x="26" y="144"/>
                </a:lnTo>
                <a:lnTo>
                  <a:pt x="26" y="133"/>
                </a:lnTo>
                <a:lnTo>
                  <a:pt x="26" y="128"/>
                </a:lnTo>
                <a:lnTo>
                  <a:pt x="26" y="122"/>
                </a:lnTo>
                <a:lnTo>
                  <a:pt x="26" y="117"/>
                </a:lnTo>
                <a:lnTo>
                  <a:pt x="26" y="112"/>
                </a:lnTo>
                <a:lnTo>
                  <a:pt x="26" y="106"/>
                </a:lnTo>
                <a:lnTo>
                  <a:pt x="26" y="101"/>
                </a:lnTo>
                <a:lnTo>
                  <a:pt x="26" y="96"/>
                </a:lnTo>
                <a:lnTo>
                  <a:pt x="26" y="91"/>
                </a:lnTo>
                <a:lnTo>
                  <a:pt x="26" y="85"/>
                </a:lnTo>
                <a:lnTo>
                  <a:pt x="32" y="85"/>
                </a:lnTo>
                <a:lnTo>
                  <a:pt x="37" y="85"/>
                </a:lnTo>
                <a:lnTo>
                  <a:pt x="48" y="85"/>
                </a:lnTo>
                <a:lnTo>
                  <a:pt x="53" y="85"/>
                </a:lnTo>
                <a:lnTo>
                  <a:pt x="58" y="85"/>
                </a:lnTo>
                <a:lnTo>
                  <a:pt x="64" y="85"/>
                </a:lnTo>
                <a:lnTo>
                  <a:pt x="69" y="85"/>
                </a:lnTo>
                <a:lnTo>
                  <a:pt x="74" y="85"/>
                </a:lnTo>
                <a:lnTo>
                  <a:pt x="79" y="85"/>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191">
            <a:extLst>
              <a:ext uri="{FF2B5EF4-FFF2-40B4-BE49-F238E27FC236}">
                <a16:creationId xmlns:a16="http://schemas.microsoft.com/office/drawing/2014/main" id="{725E2835-6A50-4C08-A74E-A8E65154C650}"/>
              </a:ext>
            </a:extLst>
          </p:cNvPr>
          <p:cNvSpPr>
            <a:spLocks/>
          </p:cNvSpPr>
          <p:nvPr/>
        </p:nvSpPr>
        <p:spPr bwMode="auto">
          <a:xfrm>
            <a:off x="7813878" y="3898215"/>
            <a:ext cx="554038" cy="673100"/>
          </a:xfrm>
          <a:custGeom>
            <a:avLst/>
            <a:gdLst>
              <a:gd name="T0" fmla="*/ 185 w 349"/>
              <a:gd name="T1" fmla="*/ 149 h 424"/>
              <a:gd name="T2" fmla="*/ 195 w 349"/>
              <a:gd name="T3" fmla="*/ 138 h 424"/>
              <a:gd name="T4" fmla="*/ 201 w 349"/>
              <a:gd name="T5" fmla="*/ 122 h 424"/>
              <a:gd name="T6" fmla="*/ 206 w 349"/>
              <a:gd name="T7" fmla="*/ 106 h 424"/>
              <a:gd name="T8" fmla="*/ 206 w 349"/>
              <a:gd name="T9" fmla="*/ 96 h 424"/>
              <a:gd name="T10" fmla="*/ 222 w 349"/>
              <a:gd name="T11" fmla="*/ 80 h 424"/>
              <a:gd name="T12" fmla="*/ 222 w 349"/>
              <a:gd name="T13" fmla="*/ 59 h 424"/>
              <a:gd name="T14" fmla="*/ 227 w 349"/>
              <a:gd name="T15" fmla="*/ 32 h 424"/>
              <a:gd name="T16" fmla="*/ 232 w 349"/>
              <a:gd name="T17" fmla="*/ 6 h 424"/>
              <a:gd name="T18" fmla="*/ 238 w 349"/>
              <a:gd name="T19" fmla="*/ 21 h 424"/>
              <a:gd name="T20" fmla="*/ 254 w 349"/>
              <a:gd name="T21" fmla="*/ 37 h 424"/>
              <a:gd name="T22" fmla="*/ 285 w 349"/>
              <a:gd name="T23" fmla="*/ 37 h 424"/>
              <a:gd name="T24" fmla="*/ 291 w 349"/>
              <a:gd name="T25" fmla="*/ 53 h 424"/>
              <a:gd name="T26" fmla="*/ 291 w 349"/>
              <a:gd name="T27" fmla="*/ 74 h 424"/>
              <a:gd name="T28" fmla="*/ 301 w 349"/>
              <a:gd name="T29" fmla="*/ 96 h 424"/>
              <a:gd name="T30" fmla="*/ 296 w 349"/>
              <a:gd name="T31" fmla="*/ 112 h 424"/>
              <a:gd name="T32" fmla="*/ 301 w 349"/>
              <a:gd name="T33" fmla="*/ 138 h 424"/>
              <a:gd name="T34" fmla="*/ 306 w 349"/>
              <a:gd name="T35" fmla="*/ 154 h 424"/>
              <a:gd name="T36" fmla="*/ 312 w 349"/>
              <a:gd name="T37" fmla="*/ 170 h 424"/>
              <a:gd name="T38" fmla="*/ 328 w 349"/>
              <a:gd name="T39" fmla="*/ 186 h 424"/>
              <a:gd name="T40" fmla="*/ 328 w 349"/>
              <a:gd name="T41" fmla="*/ 196 h 424"/>
              <a:gd name="T42" fmla="*/ 338 w 349"/>
              <a:gd name="T43" fmla="*/ 218 h 424"/>
              <a:gd name="T44" fmla="*/ 343 w 349"/>
              <a:gd name="T45" fmla="*/ 239 h 424"/>
              <a:gd name="T46" fmla="*/ 322 w 349"/>
              <a:gd name="T47" fmla="*/ 249 h 424"/>
              <a:gd name="T48" fmla="*/ 333 w 349"/>
              <a:gd name="T49" fmla="*/ 265 h 424"/>
              <a:gd name="T50" fmla="*/ 322 w 349"/>
              <a:gd name="T51" fmla="*/ 276 h 424"/>
              <a:gd name="T52" fmla="*/ 322 w 349"/>
              <a:gd name="T53" fmla="*/ 286 h 424"/>
              <a:gd name="T54" fmla="*/ 328 w 349"/>
              <a:gd name="T55" fmla="*/ 302 h 424"/>
              <a:gd name="T56" fmla="*/ 343 w 349"/>
              <a:gd name="T57" fmla="*/ 308 h 424"/>
              <a:gd name="T58" fmla="*/ 317 w 349"/>
              <a:gd name="T59" fmla="*/ 313 h 424"/>
              <a:gd name="T60" fmla="*/ 296 w 349"/>
              <a:gd name="T61" fmla="*/ 324 h 424"/>
              <a:gd name="T62" fmla="*/ 296 w 349"/>
              <a:gd name="T63" fmla="*/ 355 h 424"/>
              <a:gd name="T64" fmla="*/ 296 w 349"/>
              <a:gd name="T65" fmla="*/ 392 h 424"/>
              <a:gd name="T66" fmla="*/ 296 w 349"/>
              <a:gd name="T67" fmla="*/ 424 h 424"/>
              <a:gd name="T68" fmla="*/ 254 w 349"/>
              <a:gd name="T69" fmla="*/ 424 h 424"/>
              <a:gd name="T70" fmla="*/ 211 w 349"/>
              <a:gd name="T71" fmla="*/ 424 h 424"/>
              <a:gd name="T72" fmla="*/ 174 w 349"/>
              <a:gd name="T73" fmla="*/ 424 h 424"/>
              <a:gd name="T74" fmla="*/ 153 w 349"/>
              <a:gd name="T75" fmla="*/ 414 h 424"/>
              <a:gd name="T76" fmla="*/ 148 w 349"/>
              <a:gd name="T77" fmla="*/ 408 h 424"/>
              <a:gd name="T78" fmla="*/ 148 w 349"/>
              <a:gd name="T79" fmla="*/ 408 h 424"/>
              <a:gd name="T80" fmla="*/ 137 w 349"/>
              <a:gd name="T81" fmla="*/ 398 h 424"/>
              <a:gd name="T82" fmla="*/ 127 w 349"/>
              <a:gd name="T83" fmla="*/ 398 h 424"/>
              <a:gd name="T84" fmla="*/ 116 w 349"/>
              <a:gd name="T85" fmla="*/ 377 h 424"/>
              <a:gd name="T86" fmla="*/ 111 w 349"/>
              <a:gd name="T87" fmla="*/ 361 h 424"/>
              <a:gd name="T88" fmla="*/ 100 w 349"/>
              <a:gd name="T89" fmla="*/ 361 h 424"/>
              <a:gd name="T90" fmla="*/ 100 w 349"/>
              <a:gd name="T91" fmla="*/ 361 h 424"/>
              <a:gd name="T92" fmla="*/ 90 w 349"/>
              <a:gd name="T93" fmla="*/ 350 h 424"/>
              <a:gd name="T94" fmla="*/ 79 w 349"/>
              <a:gd name="T95" fmla="*/ 339 h 424"/>
              <a:gd name="T96" fmla="*/ 74 w 349"/>
              <a:gd name="T97" fmla="*/ 334 h 424"/>
              <a:gd name="T98" fmla="*/ 58 w 349"/>
              <a:gd name="T99" fmla="*/ 329 h 424"/>
              <a:gd name="T100" fmla="*/ 47 w 349"/>
              <a:gd name="T101" fmla="*/ 318 h 424"/>
              <a:gd name="T102" fmla="*/ 37 w 349"/>
              <a:gd name="T103" fmla="*/ 308 h 424"/>
              <a:gd name="T104" fmla="*/ 26 w 349"/>
              <a:gd name="T105" fmla="*/ 297 h 424"/>
              <a:gd name="T106" fmla="*/ 5 w 349"/>
              <a:gd name="T107" fmla="*/ 292 h 424"/>
              <a:gd name="T108" fmla="*/ 0 w 349"/>
              <a:gd name="T109" fmla="*/ 286 h 424"/>
              <a:gd name="T110" fmla="*/ 5 w 349"/>
              <a:gd name="T111" fmla="*/ 260 h 424"/>
              <a:gd name="T112" fmla="*/ 26 w 349"/>
              <a:gd name="T113" fmla="*/ 239 h 424"/>
              <a:gd name="T114" fmla="*/ 26 w 349"/>
              <a:gd name="T115" fmla="*/ 202 h 424"/>
              <a:gd name="T116" fmla="*/ 26 w 349"/>
              <a:gd name="T117" fmla="*/ 165 h 424"/>
              <a:gd name="T118" fmla="*/ 53 w 349"/>
              <a:gd name="T119" fmla="*/ 154 h 424"/>
              <a:gd name="T120" fmla="*/ 84 w 349"/>
              <a:gd name="T121" fmla="*/ 154 h 424"/>
              <a:gd name="T122" fmla="*/ 116 w 349"/>
              <a:gd name="T123" fmla="*/ 154 h 424"/>
              <a:gd name="T124" fmla="*/ 158 w 349"/>
              <a:gd name="T125" fmla="*/ 149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9" h="424">
                <a:moveTo>
                  <a:pt x="158" y="149"/>
                </a:moveTo>
                <a:lnTo>
                  <a:pt x="164" y="149"/>
                </a:lnTo>
                <a:lnTo>
                  <a:pt x="169" y="149"/>
                </a:lnTo>
                <a:lnTo>
                  <a:pt x="174" y="149"/>
                </a:lnTo>
                <a:lnTo>
                  <a:pt x="180" y="149"/>
                </a:lnTo>
                <a:lnTo>
                  <a:pt x="185" y="149"/>
                </a:lnTo>
                <a:lnTo>
                  <a:pt x="190" y="149"/>
                </a:lnTo>
                <a:lnTo>
                  <a:pt x="190" y="143"/>
                </a:lnTo>
                <a:lnTo>
                  <a:pt x="190" y="138"/>
                </a:lnTo>
                <a:lnTo>
                  <a:pt x="195" y="138"/>
                </a:lnTo>
                <a:lnTo>
                  <a:pt x="190" y="138"/>
                </a:lnTo>
                <a:lnTo>
                  <a:pt x="195" y="138"/>
                </a:lnTo>
                <a:lnTo>
                  <a:pt x="195" y="133"/>
                </a:lnTo>
                <a:lnTo>
                  <a:pt x="195" y="127"/>
                </a:lnTo>
                <a:lnTo>
                  <a:pt x="201" y="127"/>
                </a:lnTo>
                <a:lnTo>
                  <a:pt x="195" y="127"/>
                </a:lnTo>
                <a:lnTo>
                  <a:pt x="201" y="127"/>
                </a:lnTo>
                <a:lnTo>
                  <a:pt x="201" y="122"/>
                </a:lnTo>
                <a:lnTo>
                  <a:pt x="201" y="117"/>
                </a:lnTo>
                <a:lnTo>
                  <a:pt x="206" y="117"/>
                </a:lnTo>
                <a:lnTo>
                  <a:pt x="201" y="117"/>
                </a:lnTo>
                <a:lnTo>
                  <a:pt x="206" y="117"/>
                </a:lnTo>
                <a:lnTo>
                  <a:pt x="206" y="112"/>
                </a:lnTo>
                <a:lnTo>
                  <a:pt x="206" y="106"/>
                </a:lnTo>
                <a:lnTo>
                  <a:pt x="201" y="106"/>
                </a:lnTo>
                <a:lnTo>
                  <a:pt x="201" y="101"/>
                </a:lnTo>
                <a:lnTo>
                  <a:pt x="206" y="101"/>
                </a:lnTo>
                <a:lnTo>
                  <a:pt x="201" y="101"/>
                </a:lnTo>
                <a:lnTo>
                  <a:pt x="201" y="96"/>
                </a:lnTo>
                <a:lnTo>
                  <a:pt x="206" y="96"/>
                </a:lnTo>
                <a:lnTo>
                  <a:pt x="211" y="96"/>
                </a:lnTo>
                <a:lnTo>
                  <a:pt x="211" y="90"/>
                </a:lnTo>
                <a:lnTo>
                  <a:pt x="217" y="90"/>
                </a:lnTo>
                <a:lnTo>
                  <a:pt x="217" y="85"/>
                </a:lnTo>
                <a:lnTo>
                  <a:pt x="222" y="85"/>
                </a:lnTo>
                <a:lnTo>
                  <a:pt x="222" y="80"/>
                </a:lnTo>
                <a:lnTo>
                  <a:pt x="227" y="80"/>
                </a:lnTo>
                <a:lnTo>
                  <a:pt x="227" y="74"/>
                </a:lnTo>
                <a:lnTo>
                  <a:pt x="222" y="74"/>
                </a:lnTo>
                <a:lnTo>
                  <a:pt x="222" y="69"/>
                </a:lnTo>
                <a:lnTo>
                  <a:pt x="222" y="64"/>
                </a:lnTo>
                <a:lnTo>
                  <a:pt x="222" y="59"/>
                </a:lnTo>
                <a:lnTo>
                  <a:pt x="222" y="53"/>
                </a:lnTo>
                <a:lnTo>
                  <a:pt x="222" y="48"/>
                </a:lnTo>
                <a:lnTo>
                  <a:pt x="227" y="48"/>
                </a:lnTo>
                <a:lnTo>
                  <a:pt x="227" y="43"/>
                </a:lnTo>
                <a:lnTo>
                  <a:pt x="227" y="37"/>
                </a:lnTo>
                <a:lnTo>
                  <a:pt x="227" y="32"/>
                </a:lnTo>
                <a:lnTo>
                  <a:pt x="227" y="27"/>
                </a:lnTo>
                <a:lnTo>
                  <a:pt x="227" y="21"/>
                </a:lnTo>
                <a:lnTo>
                  <a:pt x="227" y="16"/>
                </a:lnTo>
                <a:lnTo>
                  <a:pt x="232" y="16"/>
                </a:lnTo>
                <a:lnTo>
                  <a:pt x="232" y="11"/>
                </a:lnTo>
                <a:lnTo>
                  <a:pt x="232" y="6"/>
                </a:lnTo>
                <a:lnTo>
                  <a:pt x="232" y="0"/>
                </a:lnTo>
                <a:lnTo>
                  <a:pt x="238" y="0"/>
                </a:lnTo>
                <a:lnTo>
                  <a:pt x="238" y="6"/>
                </a:lnTo>
                <a:lnTo>
                  <a:pt x="238" y="11"/>
                </a:lnTo>
                <a:lnTo>
                  <a:pt x="238" y="16"/>
                </a:lnTo>
                <a:lnTo>
                  <a:pt x="238" y="21"/>
                </a:lnTo>
                <a:lnTo>
                  <a:pt x="238" y="32"/>
                </a:lnTo>
                <a:lnTo>
                  <a:pt x="238" y="37"/>
                </a:lnTo>
                <a:lnTo>
                  <a:pt x="238" y="43"/>
                </a:lnTo>
                <a:lnTo>
                  <a:pt x="243" y="43"/>
                </a:lnTo>
                <a:lnTo>
                  <a:pt x="248" y="43"/>
                </a:lnTo>
                <a:lnTo>
                  <a:pt x="254" y="37"/>
                </a:lnTo>
                <a:lnTo>
                  <a:pt x="259" y="37"/>
                </a:lnTo>
                <a:lnTo>
                  <a:pt x="264" y="37"/>
                </a:lnTo>
                <a:lnTo>
                  <a:pt x="269" y="37"/>
                </a:lnTo>
                <a:lnTo>
                  <a:pt x="275" y="37"/>
                </a:lnTo>
                <a:lnTo>
                  <a:pt x="280" y="37"/>
                </a:lnTo>
                <a:lnTo>
                  <a:pt x="285" y="37"/>
                </a:lnTo>
                <a:lnTo>
                  <a:pt x="291" y="37"/>
                </a:lnTo>
                <a:lnTo>
                  <a:pt x="291" y="43"/>
                </a:lnTo>
                <a:lnTo>
                  <a:pt x="285" y="43"/>
                </a:lnTo>
                <a:lnTo>
                  <a:pt x="291" y="43"/>
                </a:lnTo>
                <a:lnTo>
                  <a:pt x="291" y="48"/>
                </a:lnTo>
                <a:lnTo>
                  <a:pt x="291" y="53"/>
                </a:lnTo>
                <a:lnTo>
                  <a:pt x="291" y="59"/>
                </a:lnTo>
                <a:lnTo>
                  <a:pt x="291" y="64"/>
                </a:lnTo>
                <a:lnTo>
                  <a:pt x="291" y="69"/>
                </a:lnTo>
                <a:lnTo>
                  <a:pt x="291" y="74"/>
                </a:lnTo>
                <a:lnTo>
                  <a:pt x="296" y="74"/>
                </a:lnTo>
                <a:lnTo>
                  <a:pt x="291" y="74"/>
                </a:lnTo>
                <a:lnTo>
                  <a:pt x="296" y="74"/>
                </a:lnTo>
                <a:lnTo>
                  <a:pt x="296" y="80"/>
                </a:lnTo>
                <a:lnTo>
                  <a:pt x="296" y="85"/>
                </a:lnTo>
                <a:lnTo>
                  <a:pt x="296" y="90"/>
                </a:lnTo>
                <a:lnTo>
                  <a:pt x="301" y="90"/>
                </a:lnTo>
                <a:lnTo>
                  <a:pt x="301" y="96"/>
                </a:lnTo>
                <a:lnTo>
                  <a:pt x="296" y="96"/>
                </a:lnTo>
                <a:lnTo>
                  <a:pt x="296" y="101"/>
                </a:lnTo>
                <a:lnTo>
                  <a:pt x="301" y="101"/>
                </a:lnTo>
                <a:lnTo>
                  <a:pt x="301" y="106"/>
                </a:lnTo>
                <a:lnTo>
                  <a:pt x="296" y="106"/>
                </a:lnTo>
                <a:lnTo>
                  <a:pt x="296" y="112"/>
                </a:lnTo>
                <a:lnTo>
                  <a:pt x="296" y="117"/>
                </a:lnTo>
                <a:lnTo>
                  <a:pt x="296" y="122"/>
                </a:lnTo>
                <a:lnTo>
                  <a:pt x="296" y="127"/>
                </a:lnTo>
                <a:lnTo>
                  <a:pt x="301" y="127"/>
                </a:lnTo>
                <a:lnTo>
                  <a:pt x="301" y="133"/>
                </a:lnTo>
                <a:lnTo>
                  <a:pt x="301" y="138"/>
                </a:lnTo>
                <a:lnTo>
                  <a:pt x="301" y="143"/>
                </a:lnTo>
                <a:lnTo>
                  <a:pt x="306" y="143"/>
                </a:lnTo>
                <a:lnTo>
                  <a:pt x="306" y="149"/>
                </a:lnTo>
                <a:lnTo>
                  <a:pt x="312" y="149"/>
                </a:lnTo>
                <a:lnTo>
                  <a:pt x="306" y="149"/>
                </a:lnTo>
                <a:lnTo>
                  <a:pt x="306" y="154"/>
                </a:lnTo>
                <a:lnTo>
                  <a:pt x="312" y="154"/>
                </a:lnTo>
                <a:lnTo>
                  <a:pt x="312" y="159"/>
                </a:lnTo>
                <a:lnTo>
                  <a:pt x="317" y="159"/>
                </a:lnTo>
                <a:lnTo>
                  <a:pt x="312" y="159"/>
                </a:lnTo>
                <a:lnTo>
                  <a:pt x="312" y="165"/>
                </a:lnTo>
                <a:lnTo>
                  <a:pt x="312" y="170"/>
                </a:lnTo>
                <a:lnTo>
                  <a:pt x="317" y="170"/>
                </a:lnTo>
                <a:lnTo>
                  <a:pt x="317" y="175"/>
                </a:lnTo>
                <a:lnTo>
                  <a:pt x="317" y="180"/>
                </a:lnTo>
                <a:lnTo>
                  <a:pt x="322" y="180"/>
                </a:lnTo>
                <a:lnTo>
                  <a:pt x="328" y="180"/>
                </a:lnTo>
                <a:lnTo>
                  <a:pt x="328" y="186"/>
                </a:lnTo>
                <a:lnTo>
                  <a:pt x="333" y="186"/>
                </a:lnTo>
                <a:lnTo>
                  <a:pt x="338" y="186"/>
                </a:lnTo>
                <a:lnTo>
                  <a:pt x="338" y="191"/>
                </a:lnTo>
                <a:lnTo>
                  <a:pt x="333" y="191"/>
                </a:lnTo>
                <a:lnTo>
                  <a:pt x="328" y="191"/>
                </a:lnTo>
                <a:lnTo>
                  <a:pt x="328" y="196"/>
                </a:lnTo>
                <a:lnTo>
                  <a:pt x="328" y="202"/>
                </a:lnTo>
                <a:lnTo>
                  <a:pt x="328" y="207"/>
                </a:lnTo>
                <a:lnTo>
                  <a:pt x="333" y="207"/>
                </a:lnTo>
                <a:lnTo>
                  <a:pt x="333" y="212"/>
                </a:lnTo>
                <a:lnTo>
                  <a:pt x="333" y="218"/>
                </a:lnTo>
                <a:lnTo>
                  <a:pt x="338" y="218"/>
                </a:lnTo>
                <a:lnTo>
                  <a:pt x="343" y="223"/>
                </a:lnTo>
                <a:lnTo>
                  <a:pt x="343" y="228"/>
                </a:lnTo>
                <a:lnTo>
                  <a:pt x="343" y="233"/>
                </a:lnTo>
                <a:lnTo>
                  <a:pt x="349" y="233"/>
                </a:lnTo>
                <a:lnTo>
                  <a:pt x="349" y="239"/>
                </a:lnTo>
                <a:lnTo>
                  <a:pt x="343" y="239"/>
                </a:lnTo>
                <a:lnTo>
                  <a:pt x="343" y="244"/>
                </a:lnTo>
                <a:lnTo>
                  <a:pt x="338" y="244"/>
                </a:lnTo>
                <a:lnTo>
                  <a:pt x="333" y="244"/>
                </a:lnTo>
                <a:lnTo>
                  <a:pt x="328" y="244"/>
                </a:lnTo>
                <a:lnTo>
                  <a:pt x="328" y="249"/>
                </a:lnTo>
                <a:lnTo>
                  <a:pt x="322" y="249"/>
                </a:lnTo>
                <a:lnTo>
                  <a:pt x="322" y="255"/>
                </a:lnTo>
                <a:lnTo>
                  <a:pt x="322" y="260"/>
                </a:lnTo>
                <a:lnTo>
                  <a:pt x="328" y="260"/>
                </a:lnTo>
                <a:lnTo>
                  <a:pt x="333" y="260"/>
                </a:lnTo>
                <a:lnTo>
                  <a:pt x="338" y="265"/>
                </a:lnTo>
                <a:lnTo>
                  <a:pt x="333" y="265"/>
                </a:lnTo>
                <a:lnTo>
                  <a:pt x="333" y="271"/>
                </a:lnTo>
                <a:lnTo>
                  <a:pt x="328" y="271"/>
                </a:lnTo>
                <a:lnTo>
                  <a:pt x="322" y="271"/>
                </a:lnTo>
                <a:lnTo>
                  <a:pt x="328" y="271"/>
                </a:lnTo>
                <a:lnTo>
                  <a:pt x="328" y="276"/>
                </a:lnTo>
                <a:lnTo>
                  <a:pt x="322" y="276"/>
                </a:lnTo>
                <a:lnTo>
                  <a:pt x="317" y="276"/>
                </a:lnTo>
                <a:lnTo>
                  <a:pt x="322" y="276"/>
                </a:lnTo>
                <a:lnTo>
                  <a:pt x="322" y="281"/>
                </a:lnTo>
                <a:lnTo>
                  <a:pt x="317" y="281"/>
                </a:lnTo>
                <a:lnTo>
                  <a:pt x="317" y="286"/>
                </a:lnTo>
                <a:lnTo>
                  <a:pt x="322" y="286"/>
                </a:lnTo>
                <a:lnTo>
                  <a:pt x="322" y="292"/>
                </a:lnTo>
                <a:lnTo>
                  <a:pt x="322" y="286"/>
                </a:lnTo>
                <a:lnTo>
                  <a:pt x="322" y="292"/>
                </a:lnTo>
                <a:lnTo>
                  <a:pt x="322" y="297"/>
                </a:lnTo>
                <a:lnTo>
                  <a:pt x="328" y="297"/>
                </a:lnTo>
                <a:lnTo>
                  <a:pt x="328" y="302"/>
                </a:lnTo>
                <a:lnTo>
                  <a:pt x="328" y="297"/>
                </a:lnTo>
                <a:lnTo>
                  <a:pt x="328" y="302"/>
                </a:lnTo>
                <a:lnTo>
                  <a:pt x="333" y="302"/>
                </a:lnTo>
                <a:lnTo>
                  <a:pt x="333" y="308"/>
                </a:lnTo>
                <a:lnTo>
                  <a:pt x="338" y="308"/>
                </a:lnTo>
                <a:lnTo>
                  <a:pt x="343" y="308"/>
                </a:lnTo>
                <a:lnTo>
                  <a:pt x="343" y="313"/>
                </a:lnTo>
                <a:lnTo>
                  <a:pt x="338" y="313"/>
                </a:lnTo>
                <a:lnTo>
                  <a:pt x="333" y="313"/>
                </a:lnTo>
                <a:lnTo>
                  <a:pt x="328" y="313"/>
                </a:lnTo>
                <a:lnTo>
                  <a:pt x="322" y="313"/>
                </a:lnTo>
                <a:lnTo>
                  <a:pt x="317" y="313"/>
                </a:lnTo>
                <a:lnTo>
                  <a:pt x="312" y="313"/>
                </a:lnTo>
                <a:lnTo>
                  <a:pt x="306" y="313"/>
                </a:lnTo>
                <a:lnTo>
                  <a:pt x="301" y="313"/>
                </a:lnTo>
                <a:lnTo>
                  <a:pt x="296" y="313"/>
                </a:lnTo>
                <a:lnTo>
                  <a:pt x="296" y="318"/>
                </a:lnTo>
                <a:lnTo>
                  <a:pt x="296" y="324"/>
                </a:lnTo>
                <a:lnTo>
                  <a:pt x="296" y="329"/>
                </a:lnTo>
                <a:lnTo>
                  <a:pt x="296" y="334"/>
                </a:lnTo>
                <a:lnTo>
                  <a:pt x="296" y="339"/>
                </a:lnTo>
                <a:lnTo>
                  <a:pt x="296" y="345"/>
                </a:lnTo>
                <a:lnTo>
                  <a:pt x="296" y="350"/>
                </a:lnTo>
                <a:lnTo>
                  <a:pt x="296" y="355"/>
                </a:lnTo>
                <a:lnTo>
                  <a:pt x="296" y="361"/>
                </a:lnTo>
                <a:lnTo>
                  <a:pt x="296" y="366"/>
                </a:lnTo>
                <a:lnTo>
                  <a:pt x="296" y="371"/>
                </a:lnTo>
                <a:lnTo>
                  <a:pt x="296" y="377"/>
                </a:lnTo>
                <a:lnTo>
                  <a:pt x="296" y="387"/>
                </a:lnTo>
                <a:lnTo>
                  <a:pt x="296" y="392"/>
                </a:lnTo>
                <a:lnTo>
                  <a:pt x="296" y="398"/>
                </a:lnTo>
                <a:lnTo>
                  <a:pt x="296" y="403"/>
                </a:lnTo>
                <a:lnTo>
                  <a:pt x="296" y="408"/>
                </a:lnTo>
                <a:lnTo>
                  <a:pt x="296" y="414"/>
                </a:lnTo>
                <a:lnTo>
                  <a:pt x="296" y="419"/>
                </a:lnTo>
                <a:lnTo>
                  <a:pt x="296" y="424"/>
                </a:lnTo>
                <a:lnTo>
                  <a:pt x="291" y="424"/>
                </a:lnTo>
                <a:lnTo>
                  <a:pt x="285" y="424"/>
                </a:lnTo>
                <a:lnTo>
                  <a:pt x="280" y="424"/>
                </a:lnTo>
                <a:lnTo>
                  <a:pt x="275" y="424"/>
                </a:lnTo>
                <a:lnTo>
                  <a:pt x="269" y="424"/>
                </a:lnTo>
                <a:lnTo>
                  <a:pt x="254" y="424"/>
                </a:lnTo>
                <a:lnTo>
                  <a:pt x="248" y="424"/>
                </a:lnTo>
                <a:lnTo>
                  <a:pt x="243" y="424"/>
                </a:lnTo>
                <a:lnTo>
                  <a:pt x="232" y="424"/>
                </a:lnTo>
                <a:lnTo>
                  <a:pt x="227" y="424"/>
                </a:lnTo>
                <a:lnTo>
                  <a:pt x="222" y="424"/>
                </a:lnTo>
                <a:lnTo>
                  <a:pt x="211" y="424"/>
                </a:lnTo>
                <a:lnTo>
                  <a:pt x="206" y="424"/>
                </a:lnTo>
                <a:lnTo>
                  <a:pt x="201" y="424"/>
                </a:lnTo>
                <a:lnTo>
                  <a:pt x="195" y="424"/>
                </a:lnTo>
                <a:lnTo>
                  <a:pt x="185" y="424"/>
                </a:lnTo>
                <a:lnTo>
                  <a:pt x="180" y="424"/>
                </a:lnTo>
                <a:lnTo>
                  <a:pt x="174" y="424"/>
                </a:lnTo>
                <a:lnTo>
                  <a:pt x="169" y="424"/>
                </a:lnTo>
                <a:lnTo>
                  <a:pt x="153" y="424"/>
                </a:lnTo>
                <a:lnTo>
                  <a:pt x="153" y="419"/>
                </a:lnTo>
                <a:lnTo>
                  <a:pt x="153" y="424"/>
                </a:lnTo>
                <a:lnTo>
                  <a:pt x="153" y="419"/>
                </a:lnTo>
                <a:lnTo>
                  <a:pt x="153" y="414"/>
                </a:lnTo>
                <a:lnTo>
                  <a:pt x="153" y="419"/>
                </a:lnTo>
                <a:lnTo>
                  <a:pt x="153" y="414"/>
                </a:lnTo>
                <a:lnTo>
                  <a:pt x="148" y="414"/>
                </a:lnTo>
                <a:lnTo>
                  <a:pt x="148" y="408"/>
                </a:lnTo>
                <a:lnTo>
                  <a:pt x="148" y="414"/>
                </a:lnTo>
                <a:lnTo>
                  <a:pt x="148" y="408"/>
                </a:lnTo>
                <a:lnTo>
                  <a:pt x="143" y="408"/>
                </a:lnTo>
                <a:lnTo>
                  <a:pt x="148" y="408"/>
                </a:lnTo>
                <a:lnTo>
                  <a:pt x="143" y="408"/>
                </a:lnTo>
                <a:lnTo>
                  <a:pt x="143" y="403"/>
                </a:lnTo>
                <a:lnTo>
                  <a:pt x="143" y="408"/>
                </a:lnTo>
                <a:lnTo>
                  <a:pt x="148" y="408"/>
                </a:lnTo>
                <a:lnTo>
                  <a:pt x="148" y="403"/>
                </a:lnTo>
                <a:lnTo>
                  <a:pt x="148" y="398"/>
                </a:lnTo>
                <a:lnTo>
                  <a:pt x="148" y="403"/>
                </a:lnTo>
                <a:lnTo>
                  <a:pt x="143" y="403"/>
                </a:lnTo>
                <a:lnTo>
                  <a:pt x="143" y="398"/>
                </a:lnTo>
                <a:lnTo>
                  <a:pt x="137" y="398"/>
                </a:lnTo>
                <a:lnTo>
                  <a:pt x="132" y="398"/>
                </a:lnTo>
                <a:lnTo>
                  <a:pt x="137" y="398"/>
                </a:lnTo>
                <a:lnTo>
                  <a:pt x="132" y="398"/>
                </a:lnTo>
                <a:lnTo>
                  <a:pt x="132" y="392"/>
                </a:lnTo>
                <a:lnTo>
                  <a:pt x="132" y="398"/>
                </a:lnTo>
                <a:lnTo>
                  <a:pt x="127" y="398"/>
                </a:lnTo>
                <a:lnTo>
                  <a:pt x="127" y="392"/>
                </a:lnTo>
                <a:lnTo>
                  <a:pt x="121" y="392"/>
                </a:lnTo>
                <a:lnTo>
                  <a:pt x="121" y="387"/>
                </a:lnTo>
                <a:lnTo>
                  <a:pt x="121" y="382"/>
                </a:lnTo>
                <a:lnTo>
                  <a:pt x="116" y="382"/>
                </a:lnTo>
                <a:lnTo>
                  <a:pt x="116" y="377"/>
                </a:lnTo>
                <a:lnTo>
                  <a:pt x="111" y="377"/>
                </a:lnTo>
                <a:lnTo>
                  <a:pt x="111" y="371"/>
                </a:lnTo>
                <a:lnTo>
                  <a:pt x="116" y="371"/>
                </a:lnTo>
                <a:lnTo>
                  <a:pt x="116" y="366"/>
                </a:lnTo>
                <a:lnTo>
                  <a:pt x="111" y="366"/>
                </a:lnTo>
                <a:lnTo>
                  <a:pt x="111" y="361"/>
                </a:lnTo>
                <a:lnTo>
                  <a:pt x="111" y="366"/>
                </a:lnTo>
                <a:lnTo>
                  <a:pt x="111" y="361"/>
                </a:lnTo>
                <a:lnTo>
                  <a:pt x="106" y="361"/>
                </a:lnTo>
                <a:lnTo>
                  <a:pt x="106" y="366"/>
                </a:lnTo>
                <a:lnTo>
                  <a:pt x="106" y="361"/>
                </a:lnTo>
                <a:lnTo>
                  <a:pt x="100" y="361"/>
                </a:lnTo>
                <a:lnTo>
                  <a:pt x="106" y="361"/>
                </a:lnTo>
                <a:lnTo>
                  <a:pt x="100" y="361"/>
                </a:lnTo>
                <a:lnTo>
                  <a:pt x="100" y="366"/>
                </a:lnTo>
                <a:lnTo>
                  <a:pt x="100" y="361"/>
                </a:lnTo>
                <a:lnTo>
                  <a:pt x="95" y="361"/>
                </a:lnTo>
                <a:lnTo>
                  <a:pt x="100" y="361"/>
                </a:lnTo>
                <a:lnTo>
                  <a:pt x="95" y="361"/>
                </a:lnTo>
                <a:lnTo>
                  <a:pt x="100" y="361"/>
                </a:lnTo>
                <a:lnTo>
                  <a:pt x="95" y="361"/>
                </a:lnTo>
                <a:lnTo>
                  <a:pt x="95" y="355"/>
                </a:lnTo>
                <a:lnTo>
                  <a:pt x="95" y="350"/>
                </a:lnTo>
                <a:lnTo>
                  <a:pt x="90" y="350"/>
                </a:lnTo>
                <a:lnTo>
                  <a:pt x="84" y="350"/>
                </a:lnTo>
                <a:lnTo>
                  <a:pt x="84" y="345"/>
                </a:lnTo>
                <a:lnTo>
                  <a:pt x="84" y="339"/>
                </a:lnTo>
                <a:lnTo>
                  <a:pt x="79" y="339"/>
                </a:lnTo>
                <a:lnTo>
                  <a:pt x="84" y="339"/>
                </a:lnTo>
                <a:lnTo>
                  <a:pt x="79" y="339"/>
                </a:lnTo>
                <a:lnTo>
                  <a:pt x="79" y="334"/>
                </a:lnTo>
                <a:lnTo>
                  <a:pt x="74" y="334"/>
                </a:lnTo>
                <a:lnTo>
                  <a:pt x="79" y="334"/>
                </a:lnTo>
                <a:lnTo>
                  <a:pt x="74" y="334"/>
                </a:lnTo>
                <a:lnTo>
                  <a:pt x="74" y="329"/>
                </a:lnTo>
                <a:lnTo>
                  <a:pt x="74" y="334"/>
                </a:lnTo>
                <a:lnTo>
                  <a:pt x="74" y="329"/>
                </a:lnTo>
                <a:lnTo>
                  <a:pt x="69" y="329"/>
                </a:lnTo>
                <a:lnTo>
                  <a:pt x="63" y="329"/>
                </a:lnTo>
                <a:lnTo>
                  <a:pt x="58" y="329"/>
                </a:lnTo>
                <a:lnTo>
                  <a:pt x="53" y="329"/>
                </a:lnTo>
                <a:lnTo>
                  <a:pt x="58" y="329"/>
                </a:lnTo>
                <a:lnTo>
                  <a:pt x="53" y="329"/>
                </a:lnTo>
                <a:lnTo>
                  <a:pt x="53" y="324"/>
                </a:lnTo>
                <a:lnTo>
                  <a:pt x="53" y="318"/>
                </a:lnTo>
                <a:lnTo>
                  <a:pt x="47" y="318"/>
                </a:lnTo>
                <a:lnTo>
                  <a:pt x="53" y="318"/>
                </a:lnTo>
                <a:lnTo>
                  <a:pt x="47" y="318"/>
                </a:lnTo>
                <a:lnTo>
                  <a:pt x="47" y="313"/>
                </a:lnTo>
                <a:lnTo>
                  <a:pt x="42" y="313"/>
                </a:lnTo>
                <a:lnTo>
                  <a:pt x="42" y="308"/>
                </a:lnTo>
                <a:lnTo>
                  <a:pt x="42" y="302"/>
                </a:lnTo>
                <a:lnTo>
                  <a:pt x="42" y="308"/>
                </a:lnTo>
                <a:lnTo>
                  <a:pt x="37" y="308"/>
                </a:lnTo>
                <a:lnTo>
                  <a:pt x="37" y="302"/>
                </a:lnTo>
                <a:lnTo>
                  <a:pt x="37" y="308"/>
                </a:lnTo>
                <a:lnTo>
                  <a:pt x="32" y="308"/>
                </a:lnTo>
                <a:lnTo>
                  <a:pt x="32" y="302"/>
                </a:lnTo>
                <a:lnTo>
                  <a:pt x="26" y="302"/>
                </a:lnTo>
                <a:lnTo>
                  <a:pt x="26" y="297"/>
                </a:lnTo>
                <a:lnTo>
                  <a:pt x="21" y="297"/>
                </a:lnTo>
                <a:lnTo>
                  <a:pt x="16" y="292"/>
                </a:lnTo>
                <a:lnTo>
                  <a:pt x="16" y="286"/>
                </a:lnTo>
                <a:lnTo>
                  <a:pt x="10" y="286"/>
                </a:lnTo>
                <a:lnTo>
                  <a:pt x="5" y="286"/>
                </a:lnTo>
                <a:lnTo>
                  <a:pt x="5" y="292"/>
                </a:lnTo>
                <a:lnTo>
                  <a:pt x="5" y="286"/>
                </a:lnTo>
                <a:lnTo>
                  <a:pt x="5" y="292"/>
                </a:lnTo>
                <a:lnTo>
                  <a:pt x="5" y="286"/>
                </a:lnTo>
                <a:lnTo>
                  <a:pt x="5" y="292"/>
                </a:lnTo>
                <a:lnTo>
                  <a:pt x="0" y="292"/>
                </a:lnTo>
                <a:lnTo>
                  <a:pt x="0" y="286"/>
                </a:lnTo>
                <a:lnTo>
                  <a:pt x="0" y="292"/>
                </a:lnTo>
                <a:lnTo>
                  <a:pt x="0" y="286"/>
                </a:lnTo>
                <a:lnTo>
                  <a:pt x="0" y="281"/>
                </a:lnTo>
                <a:lnTo>
                  <a:pt x="0" y="265"/>
                </a:lnTo>
                <a:lnTo>
                  <a:pt x="0" y="260"/>
                </a:lnTo>
                <a:lnTo>
                  <a:pt x="5" y="260"/>
                </a:lnTo>
                <a:lnTo>
                  <a:pt x="10" y="260"/>
                </a:lnTo>
                <a:lnTo>
                  <a:pt x="16" y="260"/>
                </a:lnTo>
                <a:lnTo>
                  <a:pt x="26" y="260"/>
                </a:lnTo>
                <a:lnTo>
                  <a:pt x="26" y="255"/>
                </a:lnTo>
                <a:lnTo>
                  <a:pt x="26" y="249"/>
                </a:lnTo>
                <a:lnTo>
                  <a:pt x="26" y="239"/>
                </a:lnTo>
                <a:lnTo>
                  <a:pt x="26" y="233"/>
                </a:lnTo>
                <a:lnTo>
                  <a:pt x="26" y="228"/>
                </a:lnTo>
                <a:lnTo>
                  <a:pt x="26" y="218"/>
                </a:lnTo>
                <a:lnTo>
                  <a:pt x="26" y="212"/>
                </a:lnTo>
                <a:lnTo>
                  <a:pt x="26" y="207"/>
                </a:lnTo>
                <a:lnTo>
                  <a:pt x="26" y="202"/>
                </a:lnTo>
                <a:lnTo>
                  <a:pt x="26" y="196"/>
                </a:lnTo>
                <a:lnTo>
                  <a:pt x="26" y="191"/>
                </a:lnTo>
                <a:lnTo>
                  <a:pt x="26" y="180"/>
                </a:lnTo>
                <a:lnTo>
                  <a:pt x="26" y="175"/>
                </a:lnTo>
                <a:lnTo>
                  <a:pt x="26" y="170"/>
                </a:lnTo>
                <a:lnTo>
                  <a:pt x="26" y="165"/>
                </a:lnTo>
                <a:lnTo>
                  <a:pt x="26" y="159"/>
                </a:lnTo>
                <a:lnTo>
                  <a:pt x="26" y="154"/>
                </a:lnTo>
                <a:lnTo>
                  <a:pt x="37" y="154"/>
                </a:lnTo>
                <a:lnTo>
                  <a:pt x="42" y="154"/>
                </a:lnTo>
                <a:lnTo>
                  <a:pt x="47" y="154"/>
                </a:lnTo>
                <a:lnTo>
                  <a:pt x="53" y="154"/>
                </a:lnTo>
                <a:lnTo>
                  <a:pt x="58" y="154"/>
                </a:lnTo>
                <a:lnTo>
                  <a:pt x="63" y="154"/>
                </a:lnTo>
                <a:lnTo>
                  <a:pt x="69" y="154"/>
                </a:lnTo>
                <a:lnTo>
                  <a:pt x="74" y="154"/>
                </a:lnTo>
                <a:lnTo>
                  <a:pt x="79" y="154"/>
                </a:lnTo>
                <a:lnTo>
                  <a:pt x="84" y="154"/>
                </a:lnTo>
                <a:lnTo>
                  <a:pt x="90" y="154"/>
                </a:lnTo>
                <a:lnTo>
                  <a:pt x="95" y="154"/>
                </a:lnTo>
                <a:lnTo>
                  <a:pt x="100" y="154"/>
                </a:lnTo>
                <a:lnTo>
                  <a:pt x="106" y="154"/>
                </a:lnTo>
                <a:lnTo>
                  <a:pt x="111" y="154"/>
                </a:lnTo>
                <a:lnTo>
                  <a:pt x="116" y="154"/>
                </a:lnTo>
                <a:lnTo>
                  <a:pt x="121" y="154"/>
                </a:lnTo>
                <a:lnTo>
                  <a:pt x="132" y="149"/>
                </a:lnTo>
                <a:lnTo>
                  <a:pt x="137" y="149"/>
                </a:lnTo>
                <a:lnTo>
                  <a:pt x="143" y="149"/>
                </a:lnTo>
                <a:lnTo>
                  <a:pt x="153" y="149"/>
                </a:lnTo>
                <a:lnTo>
                  <a:pt x="158" y="149"/>
                </a:lnTo>
              </a:path>
            </a:pathLst>
          </a:custGeom>
          <a:solidFill>
            <a:schemeClr val="bg1"/>
          </a:solid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192">
            <a:extLst>
              <a:ext uri="{FF2B5EF4-FFF2-40B4-BE49-F238E27FC236}">
                <a16:creationId xmlns:a16="http://schemas.microsoft.com/office/drawing/2014/main" id="{A920945E-5281-405B-B7D7-06BC734D81B4}"/>
              </a:ext>
            </a:extLst>
          </p:cNvPr>
          <p:cNvSpPr>
            <a:spLocks/>
          </p:cNvSpPr>
          <p:nvPr/>
        </p:nvSpPr>
        <p:spPr bwMode="auto">
          <a:xfrm>
            <a:off x="8266316" y="3915678"/>
            <a:ext cx="428625" cy="395288"/>
          </a:xfrm>
          <a:custGeom>
            <a:avLst/>
            <a:gdLst>
              <a:gd name="T0" fmla="*/ 16 w 270"/>
              <a:gd name="T1" fmla="*/ 95 h 249"/>
              <a:gd name="T2" fmla="*/ 16 w 270"/>
              <a:gd name="T3" fmla="*/ 85 h 249"/>
              <a:gd name="T4" fmla="*/ 11 w 270"/>
              <a:gd name="T5" fmla="*/ 69 h 249"/>
              <a:gd name="T6" fmla="*/ 6 w 270"/>
              <a:gd name="T7" fmla="*/ 63 h 249"/>
              <a:gd name="T8" fmla="*/ 6 w 270"/>
              <a:gd name="T9" fmla="*/ 42 h 249"/>
              <a:gd name="T10" fmla="*/ 6 w 270"/>
              <a:gd name="T11" fmla="*/ 32 h 249"/>
              <a:gd name="T12" fmla="*/ 21 w 270"/>
              <a:gd name="T13" fmla="*/ 32 h 249"/>
              <a:gd name="T14" fmla="*/ 43 w 270"/>
              <a:gd name="T15" fmla="*/ 32 h 249"/>
              <a:gd name="T16" fmla="*/ 64 w 270"/>
              <a:gd name="T17" fmla="*/ 32 h 249"/>
              <a:gd name="T18" fmla="*/ 85 w 270"/>
              <a:gd name="T19" fmla="*/ 32 h 249"/>
              <a:gd name="T20" fmla="*/ 111 w 270"/>
              <a:gd name="T21" fmla="*/ 32 h 249"/>
              <a:gd name="T22" fmla="*/ 111 w 270"/>
              <a:gd name="T23" fmla="*/ 10 h 249"/>
              <a:gd name="T24" fmla="*/ 127 w 270"/>
              <a:gd name="T25" fmla="*/ 0 h 249"/>
              <a:gd name="T26" fmla="*/ 148 w 270"/>
              <a:gd name="T27" fmla="*/ 0 h 249"/>
              <a:gd name="T28" fmla="*/ 169 w 270"/>
              <a:gd name="T29" fmla="*/ 0 h 249"/>
              <a:gd name="T30" fmla="*/ 191 w 270"/>
              <a:gd name="T31" fmla="*/ 0 h 249"/>
              <a:gd name="T32" fmla="*/ 217 w 270"/>
              <a:gd name="T33" fmla="*/ 0 h 249"/>
              <a:gd name="T34" fmla="*/ 238 w 270"/>
              <a:gd name="T35" fmla="*/ 0 h 249"/>
              <a:gd name="T36" fmla="*/ 265 w 270"/>
              <a:gd name="T37" fmla="*/ 0 h 249"/>
              <a:gd name="T38" fmla="*/ 270 w 270"/>
              <a:gd name="T39" fmla="*/ 21 h 249"/>
              <a:gd name="T40" fmla="*/ 270 w 270"/>
              <a:gd name="T41" fmla="*/ 48 h 249"/>
              <a:gd name="T42" fmla="*/ 270 w 270"/>
              <a:gd name="T43" fmla="*/ 69 h 249"/>
              <a:gd name="T44" fmla="*/ 270 w 270"/>
              <a:gd name="T45" fmla="*/ 90 h 249"/>
              <a:gd name="T46" fmla="*/ 270 w 270"/>
              <a:gd name="T47" fmla="*/ 111 h 249"/>
              <a:gd name="T48" fmla="*/ 270 w 270"/>
              <a:gd name="T49" fmla="*/ 132 h 249"/>
              <a:gd name="T50" fmla="*/ 270 w 270"/>
              <a:gd name="T51" fmla="*/ 154 h 249"/>
              <a:gd name="T52" fmla="*/ 270 w 270"/>
              <a:gd name="T53" fmla="*/ 175 h 249"/>
              <a:gd name="T54" fmla="*/ 259 w 270"/>
              <a:gd name="T55" fmla="*/ 191 h 249"/>
              <a:gd name="T56" fmla="*/ 244 w 270"/>
              <a:gd name="T57" fmla="*/ 196 h 249"/>
              <a:gd name="T58" fmla="*/ 238 w 270"/>
              <a:gd name="T59" fmla="*/ 212 h 249"/>
              <a:gd name="T60" fmla="*/ 228 w 270"/>
              <a:gd name="T61" fmla="*/ 212 h 249"/>
              <a:gd name="T62" fmla="*/ 222 w 270"/>
              <a:gd name="T63" fmla="*/ 228 h 249"/>
              <a:gd name="T64" fmla="*/ 207 w 270"/>
              <a:gd name="T65" fmla="*/ 228 h 249"/>
              <a:gd name="T66" fmla="*/ 201 w 270"/>
              <a:gd name="T67" fmla="*/ 212 h 249"/>
              <a:gd name="T68" fmla="*/ 185 w 270"/>
              <a:gd name="T69" fmla="*/ 207 h 249"/>
              <a:gd name="T70" fmla="*/ 169 w 270"/>
              <a:gd name="T71" fmla="*/ 212 h 249"/>
              <a:gd name="T72" fmla="*/ 164 w 270"/>
              <a:gd name="T73" fmla="*/ 196 h 249"/>
              <a:gd name="T74" fmla="*/ 148 w 270"/>
              <a:gd name="T75" fmla="*/ 191 h 249"/>
              <a:gd name="T76" fmla="*/ 143 w 270"/>
              <a:gd name="T77" fmla="*/ 207 h 249"/>
              <a:gd name="T78" fmla="*/ 132 w 270"/>
              <a:gd name="T79" fmla="*/ 222 h 249"/>
              <a:gd name="T80" fmla="*/ 117 w 270"/>
              <a:gd name="T81" fmla="*/ 217 h 249"/>
              <a:gd name="T82" fmla="*/ 106 w 270"/>
              <a:gd name="T83" fmla="*/ 207 h 249"/>
              <a:gd name="T84" fmla="*/ 111 w 270"/>
              <a:gd name="T85" fmla="*/ 191 h 249"/>
              <a:gd name="T86" fmla="*/ 95 w 270"/>
              <a:gd name="T87" fmla="*/ 196 h 249"/>
              <a:gd name="T88" fmla="*/ 85 w 270"/>
              <a:gd name="T89" fmla="*/ 196 h 249"/>
              <a:gd name="T90" fmla="*/ 74 w 270"/>
              <a:gd name="T91" fmla="*/ 207 h 249"/>
              <a:gd name="T92" fmla="*/ 80 w 270"/>
              <a:gd name="T93" fmla="*/ 233 h 249"/>
              <a:gd name="T94" fmla="*/ 69 w 270"/>
              <a:gd name="T95" fmla="*/ 244 h 249"/>
              <a:gd name="T96" fmla="*/ 53 w 270"/>
              <a:gd name="T97" fmla="*/ 249 h 249"/>
              <a:gd name="T98" fmla="*/ 58 w 270"/>
              <a:gd name="T99" fmla="*/ 233 h 249"/>
              <a:gd name="T100" fmla="*/ 58 w 270"/>
              <a:gd name="T101" fmla="*/ 222 h 249"/>
              <a:gd name="T102" fmla="*/ 48 w 270"/>
              <a:gd name="T103" fmla="*/ 207 h 249"/>
              <a:gd name="T104" fmla="*/ 43 w 270"/>
              <a:gd name="T105" fmla="*/ 191 h 249"/>
              <a:gd name="T106" fmla="*/ 53 w 270"/>
              <a:gd name="T107" fmla="*/ 180 h 249"/>
              <a:gd name="T108" fmla="*/ 43 w 270"/>
              <a:gd name="T109" fmla="*/ 169 h 249"/>
              <a:gd name="T110" fmla="*/ 32 w 270"/>
              <a:gd name="T111" fmla="*/ 159 h 249"/>
              <a:gd name="T112" fmla="*/ 32 w 270"/>
              <a:gd name="T113" fmla="*/ 148 h 249"/>
              <a:gd name="T114" fmla="*/ 21 w 270"/>
              <a:gd name="T115" fmla="*/ 138 h 249"/>
              <a:gd name="T116" fmla="*/ 16 w 270"/>
              <a:gd name="T117" fmla="*/ 132 h 249"/>
              <a:gd name="T118" fmla="*/ 11 w 270"/>
              <a:gd name="T119" fmla="*/ 11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0" h="249">
                <a:moveTo>
                  <a:pt x="11" y="106"/>
                </a:moveTo>
                <a:lnTo>
                  <a:pt x="11" y="101"/>
                </a:lnTo>
                <a:lnTo>
                  <a:pt x="11" y="95"/>
                </a:lnTo>
                <a:lnTo>
                  <a:pt x="16" y="95"/>
                </a:lnTo>
                <a:lnTo>
                  <a:pt x="16" y="90"/>
                </a:lnTo>
                <a:lnTo>
                  <a:pt x="11" y="90"/>
                </a:lnTo>
                <a:lnTo>
                  <a:pt x="11" y="85"/>
                </a:lnTo>
                <a:lnTo>
                  <a:pt x="16" y="85"/>
                </a:lnTo>
                <a:lnTo>
                  <a:pt x="16" y="79"/>
                </a:lnTo>
                <a:lnTo>
                  <a:pt x="11" y="79"/>
                </a:lnTo>
                <a:lnTo>
                  <a:pt x="11" y="74"/>
                </a:lnTo>
                <a:lnTo>
                  <a:pt x="11" y="69"/>
                </a:lnTo>
                <a:lnTo>
                  <a:pt x="11" y="63"/>
                </a:lnTo>
                <a:lnTo>
                  <a:pt x="6" y="63"/>
                </a:lnTo>
                <a:lnTo>
                  <a:pt x="11" y="63"/>
                </a:lnTo>
                <a:lnTo>
                  <a:pt x="6" y="63"/>
                </a:lnTo>
                <a:lnTo>
                  <a:pt x="6" y="58"/>
                </a:lnTo>
                <a:lnTo>
                  <a:pt x="6" y="53"/>
                </a:lnTo>
                <a:lnTo>
                  <a:pt x="6" y="48"/>
                </a:lnTo>
                <a:lnTo>
                  <a:pt x="6" y="42"/>
                </a:lnTo>
                <a:lnTo>
                  <a:pt x="6" y="37"/>
                </a:lnTo>
                <a:lnTo>
                  <a:pt x="6" y="32"/>
                </a:lnTo>
                <a:lnTo>
                  <a:pt x="0" y="32"/>
                </a:lnTo>
                <a:lnTo>
                  <a:pt x="6" y="32"/>
                </a:lnTo>
                <a:lnTo>
                  <a:pt x="6" y="26"/>
                </a:lnTo>
                <a:lnTo>
                  <a:pt x="11" y="26"/>
                </a:lnTo>
                <a:lnTo>
                  <a:pt x="16" y="26"/>
                </a:lnTo>
                <a:lnTo>
                  <a:pt x="21" y="32"/>
                </a:lnTo>
                <a:lnTo>
                  <a:pt x="27" y="32"/>
                </a:lnTo>
                <a:lnTo>
                  <a:pt x="32" y="32"/>
                </a:lnTo>
                <a:lnTo>
                  <a:pt x="37" y="32"/>
                </a:lnTo>
                <a:lnTo>
                  <a:pt x="43" y="32"/>
                </a:lnTo>
                <a:lnTo>
                  <a:pt x="48" y="32"/>
                </a:lnTo>
                <a:lnTo>
                  <a:pt x="53" y="32"/>
                </a:lnTo>
                <a:lnTo>
                  <a:pt x="58" y="32"/>
                </a:lnTo>
                <a:lnTo>
                  <a:pt x="64" y="32"/>
                </a:lnTo>
                <a:lnTo>
                  <a:pt x="69" y="32"/>
                </a:lnTo>
                <a:lnTo>
                  <a:pt x="74" y="32"/>
                </a:lnTo>
                <a:lnTo>
                  <a:pt x="80" y="32"/>
                </a:lnTo>
                <a:lnTo>
                  <a:pt x="85" y="32"/>
                </a:lnTo>
                <a:lnTo>
                  <a:pt x="90" y="32"/>
                </a:lnTo>
                <a:lnTo>
                  <a:pt x="101" y="32"/>
                </a:lnTo>
                <a:lnTo>
                  <a:pt x="106" y="32"/>
                </a:lnTo>
                <a:lnTo>
                  <a:pt x="111" y="32"/>
                </a:lnTo>
                <a:lnTo>
                  <a:pt x="111" y="26"/>
                </a:lnTo>
                <a:lnTo>
                  <a:pt x="111" y="21"/>
                </a:lnTo>
                <a:lnTo>
                  <a:pt x="111" y="16"/>
                </a:lnTo>
                <a:lnTo>
                  <a:pt x="111" y="10"/>
                </a:lnTo>
                <a:lnTo>
                  <a:pt x="111" y="5"/>
                </a:lnTo>
                <a:lnTo>
                  <a:pt x="117" y="0"/>
                </a:lnTo>
                <a:lnTo>
                  <a:pt x="122" y="0"/>
                </a:lnTo>
                <a:lnTo>
                  <a:pt x="127" y="0"/>
                </a:lnTo>
                <a:lnTo>
                  <a:pt x="132" y="0"/>
                </a:lnTo>
                <a:lnTo>
                  <a:pt x="138" y="0"/>
                </a:lnTo>
                <a:lnTo>
                  <a:pt x="143" y="0"/>
                </a:lnTo>
                <a:lnTo>
                  <a:pt x="148" y="0"/>
                </a:lnTo>
                <a:lnTo>
                  <a:pt x="154" y="0"/>
                </a:lnTo>
                <a:lnTo>
                  <a:pt x="159" y="0"/>
                </a:lnTo>
                <a:lnTo>
                  <a:pt x="164" y="0"/>
                </a:lnTo>
                <a:lnTo>
                  <a:pt x="169" y="0"/>
                </a:lnTo>
                <a:lnTo>
                  <a:pt x="175" y="0"/>
                </a:lnTo>
                <a:lnTo>
                  <a:pt x="180" y="0"/>
                </a:lnTo>
                <a:lnTo>
                  <a:pt x="185" y="0"/>
                </a:lnTo>
                <a:lnTo>
                  <a:pt x="191" y="0"/>
                </a:lnTo>
                <a:lnTo>
                  <a:pt x="196" y="0"/>
                </a:lnTo>
                <a:lnTo>
                  <a:pt x="207" y="0"/>
                </a:lnTo>
                <a:lnTo>
                  <a:pt x="212" y="0"/>
                </a:lnTo>
                <a:lnTo>
                  <a:pt x="217" y="0"/>
                </a:lnTo>
                <a:lnTo>
                  <a:pt x="222" y="0"/>
                </a:lnTo>
                <a:lnTo>
                  <a:pt x="228" y="0"/>
                </a:lnTo>
                <a:lnTo>
                  <a:pt x="233" y="0"/>
                </a:lnTo>
                <a:lnTo>
                  <a:pt x="238" y="0"/>
                </a:lnTo>
                <a:lnTo>
                  <a:pt x="244" y="0"/>
                </a:lnTo>
                <a:lnTo>
                  <a:pt x="249" y="0"/>
                </a:lnTo>
                <a:lnTo>
                  <a:pt x="254" y="0"/>
                </a:lnTo>
                <a:lnTo>
                  <a:pt x="265" y="0"/>
                </a:lnTo>
                <a:lnTo>
                  <a:pt x="270" y="0"/>
                </a:lnTo>
                <a:lnTo>
                  <a:pt x="270" y="10"/>
                </a:lnTo>
                <a:lnTo>
                  <a:pt x="270" y="16"/>
                </a:lnTo>
                <a:lnTo>
                  <a:pt x="270" y="21"/>
                </a:lnTo>
                <a:lnTo>
                  <a:pt x="270" y="26"/>
                </a:lnTo>
                <a:lnTo>
                  <a:pt x="270" y="32"/>
                </a:lnTo>
                <a:lnTo>
                  <a:pt x="270" y="37"/>
                </a:lnTo>
                <a:lnTo>
                  <a:pt x="270" y="48"/>
                </a:lnTo>
                <a:lnTo>
                  <a:pt x="270" y="53"/>
                </a:lnTo>
                <a:lnTo>
                  <a:pt x="270" y="58"/>
                </a:lnTo>
                <a:lnTo>
                  <a:pt x="270" y="63"/>
                </a:lnTo>
                <a:lnTo>
                  <a:pt x="270" y="69"/>
                </a:lnTo>
                <a:lnTo>
                  <a:pt x="270" y="74"/>
                </a:lnTo>
                <a:lnTo>
                  <a:pt x="270" y="79"/>
                </a:lnTo>
                <a:lnTo>
                  <a:pt x="270" y="85"/>
                </a:lnTo>
                <a:lnTo>
                  <a:pt x="270" y="90"/>
                </a:lnTo>
                <a:lnTo>
                  <a:pt x="270" y="95"/>
                </a:lnTo>
                <a:lnTo>
                  <a:pt x="270" y="101"/>
                </a:lnTo>
                <a:lnTo>
                  <a:pt x="270" y="106"/>
                </a:lnTo>
                <a:lnTo>
                  <a:pt x="270" y="111"/>
                </a:lnTo>
                <a:lnTo>
                  <a:pt x="270" y="116"/>
                </a:lnTo>
                <a:lnTo>
                  <a:pt x="270" y="122"/>
                </a:lnTo>
                <a:lnTo>
                  <a:pt x="270" y="127"/>
                </a:lnTo>
                <a:lnTo>
                  <a:pt x="270" y="132"/>
                </a:lnTo>
                <a:lnTo>
                  <a:pt x="270" y="138"/>
                </a:lnTo>
                <a:lnTo>
                  <a:pt x="270" y="143"/>
                </a:lnTo>
                <a:lnTo>
                  <a:pt x="270" y="148"/>
                </a:lnTo>
                <a:lnTo>
                  <a:pt x="270" y="154"/>
                </a:lnTo>
                <a:lnTo>
                  <a:pt x="270" y="159"/>
                </a:lnTo>
                <a:lnTo>
                  <a:pt x="270" y="164"/>
                </a:lnTo>
                <a:lnTo>
                  <a:pt x="270" y="169"/>
                </a:lnTo>
                <a:lnTo>
                  <a:pt x="270" y="175"/>
                </a:lnTo>
                <a:lnTo>
                  <a:pt x="270" y="180"/>
                </a:lnTo>
                <a:lnTo>
                  <a:pt x="270" y="185"/>
                </a:lnTo>
                <a:lnTo>
                  <a:pt x="265" y="191"/>
                </a:lnTo>
                <a:lnTo>
                  <a:pt x="259" y="191"/>
                </a:lnTo>
                <a:lnTo>
                  <a:pt x="254" y="191"/>
                </a:lnTo>
                <a:lnTo>
                  <a:pt x="249" y="191"/>
                </a:lnTo>
                <a:lnTo>
                  <a:pt x="244" y="191"/>
                </a:lnTo>
                <a:lnTo>
                  <a:pt x="244" y="196"/>
                </a:lnTo>
                <a:lnTo>
                  <a:pt x="244" y="201"/>
                </a:lnTo>
                <a:lnTo>
                  <a:pt x="244" y="207"/>
                </a:lnTo>
                <a:lnTo>
                  <a:pt x="238" y="207"/>
                </a:lnTo>
                <a:lnTo>
                  <a:pt x="238" y="212"/>
                </a:lnTo>
                <a:lnTo>
                  <a:pt x="238" y="217"/>
                </a:lnTo>
                <a:lnTo>
                  <a:pt x="233" y="217"/>
                </a:lnTo>
                <a:lnTo>
                  <a:pt x="233" y="212"/>
                </a:lnTo>
                <a:lnTo>
                  <a:pt x="228" y="212"/>
                </a:lnTo>
                <a:lnTo>
                  <a:pt x="228" y="217"/>
                </a:lnTo>
                <a:lnTo>
                  <a:pt x="228" y="222"/>
                </a:lnTo>
                <a:lnTo>
                  <a:pt x="228" y="228"/>
                </a:lnTo>
                <a:lnTo>
                  <a:pt x="222" y="228"/>
                </a:lnTo>
                <a:lnTo>
                  <a:pt x="217" y="228"/>
                </a:lnTo>
                <a:lnTo>
                  <a:pt x="212" y="228"/>
                </a:lnTo>
                <a:lnTo>
                  <a:pt x="207" y="233"/>
                </a:lnTo>
                <a:lnTo>
                  <a:pt x="207" y="228"/>
                </a:lnTo>
                <a:lnTo>
                  <a:pt x="201" y="228"/>
                </a:lnTo>
                <a:lnTo>
                  <a:pt x="201" y="222"/>
                </a:lnTo>
                <a:lnTo>
                  <a:pt x="201" y="217"/>
                </a:lnTo>
                <a:lnTo>
                  <a:pt x="201" y="212"/>
                </a:lnTo>
                <a:lnTo>
                  <a:pt x="196" y="212"/>
                </a:lnTo>
                <a:lnTo>
                  <a:pt x="191" y="212"/>
                </a:lnTo>
                <a:lnTo>
                  <a:pt x="185" y="212"/>
                </a:lnTo>
                <a:lnTo>
                  <a:pt x="185" y="207"/>
                </a:lnTo>
                <a:lnTo>
                  <a:pt x="180" y="207"/>
                </a:lnTo>
                <a:lnTo>
                  <a:pt x="175" y="212"/>
                </a:lnTo>
                <a:lnTo>
                  <a:pt x="175" y="217"/>
                </a:lnTo>
                <a:lnTo>
                  <a:pt x="169" y="212"/>
                </a:lnTo>
                <a:lnTo>
                  <a:pt x="164" y="212"/>
                </a:lnTo>
                <a:lnTo>
                  <a:pt x="164" y="207"/>
                </a:lnTo>
                <a:lnTo>
                  <a:pt x="164" y="201"/>
                </a:lnTo>
                <a:lnTo>
                  <a:pt x="164" y="196"/>
                </a:lnTo>
                <a:lnTo>
                  <a:pt x="164" y="191"/>
                </a:lnTo>
                <a:lnTo>
                  <a:pt x="159" y="191"/>
                </a:lnTo>
                <a:lnTo>
                  <a:pt x="154" y="191"/>
                </a:lnTo>
                <a:lnTo>
                  <a:pt x="148" y="191"/>
                </a:lnTo>
                <a:lnTo>
                  <a:pt x="143" y="191"/>
                </a:lnTo>
                <a:lnTo>
                  <a:pt x="143" y="196"/>
                </a:lnTo>
                <a:lnTo>
                  <a:pt x="143" y="201"/>
                </a:lnTo>
                <a:lnTo>
                  <a:pt x="143" y="207"/>
                </a:lnTo>
                <a:lnTo>
                  <a:pt x="138" y="207"/>
                </a:lnTo>
                <a:lnTo>
                  <a:pt x="138" y="212"/>
                </a:lnTo>
                <a:lnTo>
                  <a:pt x="132" y="217"/>
                </a:lnTo>
                <a:lnTo>
                  <a:pt x="132" y="222"/>
                </a:lnTo>
                <a:lnTo>
                  <a:pt x="127" y="222"/>
                </a:lnTo>
                <a:lnTo>
                  <a:pt x="122" y="222"/>
                </a:lnTo>
                <a:lnTo>
                  <a:pt x="122" y="217"/>
                </a:lnTo>
                <a:lnTo>
                  <a:pt x="117" y="217"/>
                </a:lnTo>
                <a:lnTo>
                  <a:pt x="111" y="217"/>
                </a:lnTo>
                <a:lnTo>
                  <a:pt x="111" y="212"/>
                </a:lnTo>
                <a:lnTo>
                  <a:pt x="106" y="212"/>
                </a:lnTo>
                <a:lnTo>
                  <a:pt x="106" y="207"/>
                </a:lnTo>
                <a:lnTo>
                  <a:pt x="106" y="201"/>
                </a:lnTo>
                <a:lnTo>
                  <a:pt x="106" y="196"/>
                </a:lnTo>
                <a:lnTo>
                  <a:pt x="111" y="196"/>
                </a:lnTo>
                <a:lnTo>
                  <a:pt x="111" y="191"/>
                </a:lnTo>
                <a:lnTo>
                  <a:pt x="106" y="191"/>
                </a:lnTo>
                <a:lnTo>
                  <a:pt x="101" y="191"/>
                </a:lnTo>
                <a:lnTo>
                  <a:pt x="101" y="196"/>
                </a:lnTo>
                <a:lnTo>
                  <a:pt x="95" y="196"/>
                </a:lnTo>
                <a:lnTo>
                  <a:pt x="95" y="201"/>
                </a:lnTo>
                <a:lnTo>
                  <a:pt x="90" y="201"/>
                </a:lnTo>
                <a:lnTo>
                  <a:pt x="85" y="201"/>
                </a:lnTo>
                <a:lnTo>
                  <a:pt x="85" y="196"/>
                </a:lnTo>
                <a:lnTo>
                  <a:pt x="80" y="196"/>
                </a:lnTo>
                <a:lnTo>
                  <a:pt x="74" y="196"/>
                </a:lnTo>
                <a:lnTo>
                  <a:pt x="74" y="201"/>
                </a:lnTo>
                <a:lnTo>
                  <a:pt x="74" y="207"/>
                </a:lnTo>
                <a:lnTo>
                  <a:pt x="74" y="212"/>
                </a:lnTo>
                <a:lnTo>
                  <a:pt x="80" y="222"/>
                </a:lnTo>
                <a:lnTo>
                  <a:pt x="80" y="228"/>
                </a:lnTo>
                <a:lnTo>
                  <a:pt x="80" y="233"/>
                </a:lnTo>
                <a:lnTo>
                  <a:pt x="74" y="233"/>
                </a:lnTo>
                <a:lnTo>
                  <a:pt x="74" y="238"/>
                </a:lnTo>
                <a:lnTo>
                  <a:pt x="74" y="244"/>
                </a:lnTo>
                <a:lnTo>
                  <a:pt x="69" y="244"/>
                </a:lnTo>
                <a:lnTo>
                  <a:pt x="69" y="249"/>
                </a:lnTo>
                <a:lnTo>
                  <a:pt x="64" y="249"/>
                </a:lnTo>
                <a:lnTo>
                  <a:pt x="58" y="249"/>
                </a:lnTo>
                <a:lnTo>
                  <a:pt x="53" y="249"/>
                </a:lnTo>
                <a:lnTo>
                  <a:pt x="53" y="244"/>
                </a:lnTo>
                <a:lnTo>
                  <a:pt x="53" y="238"/>
                </a:lnTo>
                <a:lnTo>
                  <a:pt x="53" y="233"/>
                </a:lnTo>
                <a:lnTo>
                  <a:pt x="58" y="233"/>
                </a:lnTo>
                <a:lnTo>
                  <a:pt x="58" y="228"/>
                </a:lnTo>
                <a:lnTo>
                  <a:pt x="64" y="228"/>
                </a:lnTo>
                <a:lnTo>
                  <a:pt x="64" y="222"/>
                </a:lnTo>
                <a:lnTo>
                  <a:pt x="58" y="222"/>
                </a:lnTo>
                <a:lnTo>
                  <a:pt x="58" y="217"/>
                </a:lnTo>
                <a:lnTo>
                  <a:pt x="58" y="212"/>
                </a:lnTo>
                <a:lnTo>
                  <a:pt x="53" y="207"/>
                </a:lnTo>
                <a:lnTo>
                  <a:pt x="48" y="207"/>
                </a:lnTo>
                <a:lnTo>
                  <a:pt x="48" y="201"/>
                </a:lnTo>
                <a:lnTo>
                  <a:pt x="48" y="196"/>
                </a:lnTo>
                <a:lnTo>
                  <a:pt x="43" y="196"/>
                </a:lnTo>
                <a:lnTo>
                  <a:pt x="43" y="191"/>
                </a:lnTo>
                <a:lnTo>
                  <a:pt x="43" y="185"/>
                </a:lnTo>
                <a:lnTo>
                  <a:pt x="43" y="180"/>
                </a:lnTo>
                <a:lnTo>
                  <a:pt x="48" y="180"/>
                </a:lnTo>
                <a:lnTo>
                  <a:pt x="53" y="180"/>
                </a:lnTo>
                <a:lnTo>
                  <a:pt x="53" y="175"/>
                </a:lnTo>
                <a:lnTo>
                  <a:pt x="48" y="175"/>
                </a:lnTo>
                <a:lnTo>
                  <a:pt x="43" y="175"/>
                </a:lnTo>
                <a:lnTo>
                  <a:pt x="43" y="169"/>
                </a:lnTo>
                <a:lnTo>
                  <a:pt x="37" y="169"/>
                </a:lnTo>
                <a:lnTo>
                  <a:pt x="32" y="169"/>
                </a:lnTo>
                <a:lnTo>
                  <a:pt x="32" y="164"/>
                </a:lnTo>
                <a:lnTo>
                  <a:pt x="32" y="159"/>
                </a:lnTo>
                <a:lnTo>
                  <a:pt x="27" y="159"/>
                </a:lnTo>
                <a:lnTo>
                  <a:pt x="27" y="154"/>
                </a:lnTo>
                <a:lnTo>
                  <a:pt x="27" y="148"/>
                </a:lnTo>
                <a:lnTo>
                  <a:pt x="32" y="148"/>
                </a:lnTo>
                <a:lnTo>
                  <a:pt x="27" y="148"/>
                </a:lnTo>
                <a:lnTo>
                  <a:pt x="27" y="143"/>
                </a:lnTo>
                <a:lnTo>
                  <a:pt x="21" y="143"/>
                </a:lnTo>
                <a:lnTo>
                  <a:pt x="21" y="138"/>
                </a:lnTo>
                <a:lnTo>
                  <a:pt x="27" y="138"/>
                </a:lnTo>
                <a:lnTo>
                  <a:pt x="21" y="138"/>
                </a:lnTo>
                <a:lnTo>
                  <a:pt x="21" y="132"/>
                </a:lnTo>
                <a:lnTo>
                  <a:pt x="16" y="132"/>
                </a:lnTo>
                <a:lnTo>
                  <a:pt x="16" y="127"/>
                </a:lnTo>
                <a:lnTo>
                  <a:pt x="16" y="122"/>
                </a:lnTo>
                <a:lnTo>
                  <a:pt x="16" y="116"/>
                </a:lnTo>
                <a:lnTo>
                  <a:pt x="11" y="116"/>
                </a:lnTo>
                <a:lnTo>
                  <a:pt x="11" y="111"/>
                </a:lnTo>
                <a:lnTo>
                  <a:pt x="11" y="106"/>
                </a:lnTo>
              </a:path>
            </a:pathLst>
          </a:custGeom>
          <a:no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193">
            <a:extLst>
              <a:ext uri="{FF2B5EF4-FFF2-40B4-BE49-F238E27FC236}">
                <a16:creationId xmlns:a16="http://schemas.microsoft.com/office/drawing/2014/main" id="{BB639928-72BC-487B-B7F1-90DE197EFD0E}"/>
              </a:ext>
            </a:extLst>
          </p:cNvPr>
          <p:cNvSpPr>
            <a:spLocks/>
          </p:cNvSpPr>
          <p:nvPr/>
        </p:nvSpPr>
        <p:spPr bwMode="auto">
          <a:xfrm>
            <a:off x="7855154" y="3385453"/>
            <a:ext cx="454025" cy="412750"/>
          </a:xfrm>
          <a:custGeom>
            <a:avLst/>
            <a:gdLst>
              <a:gd name="T0" fmla="*/ 64 w 286"/>
              <a:gd name="T1" fmla="*/ 85 h 260"/>
              <a:gd name="T2" fmla="*/ 74 w 286"/>
              <a:gd name="T3" fmla="*/ 69 h 260"/>
              <a:gd name="T4" fmla="*/ 95 w 286"/>
              <a:gd name="T5" fmla="*/ 69 h 260"/>
              <a:gd name="T6" fmla="*/ 117 w 286"/>
              <a:gd name="T7" fmla="*/ 74 h 260"/>
              <a:gd name="T8" fmla="*/ 117 w 286"/>
              <a:gd name="T9" fmla="*/ 48 h 260"/>
              <a:gd name="T10" fmla="*/ 117 w 286"/>
              <a:gd name="T11" fmla="*/ 26 h 260"/>
              <a:gd name="T12" fmla="*/ 127 w 286"/>
              <a:gd name="T13" fmla="*/ 16 h 260"/>
              <a:gd name="T14" fmla="*/ 143 w 286"/>
              <a:gd name="T15" fmla="*/ 11 h 260"/>
              <a:gd name="T16" fmla="*/ 154 w 286"/>
              <a:gd name="T17" fmla="*/ 11 h 260"/>
              <a:gd name="T18" fmla="*/ 169 w 286"/>
              <a:gd name="T19" fmla="*/ 11 h 260"/>
              <a:gd name="T20" fmla="*/ 196 w 286"/>
              <a:gd name="T21" fmla="*/ 0 h 260"/>
              <a:gd name="T22" fmla="*/ 206 w 286"/>
              <a:gd name="T23" fmla="*/ 11 h 260"/>
              <a:gd name="T24" fmla="*/ 206 w 286"/>
              <a:gd name="T25" fmla="*/ 32 h 260"/>
              <a:gd name="T26" fmla="*/ 212 w 286"/>
              <a:gd name="T27" fmla="*/ 48 h 260"/>
              <a:gd name="T28" fmla="*/ 228 w 286"/>
              <a:gd name="T29" fmla="*/ 53 h 260"/>
              <a:gd name="T30" fmla="*/ 238 w 286"/>
              <a:gd name="T31" fmla="*/ 64 h 260"/>
              <a:gd name="T32" fmla="*/ 238 w 286"/>
              <a:gd name="T33" fmla="*/ 85 h 260"/>
              <a:gd name="T34" fmla="*/ 243 w 286"/>
              <a:gd name="T35" fmla="*/ 101 h 260"/>
              <a:gd name="T36" fmla="*/ 254 w 286"/>
              <a:gd name="T37" fmla="*/ 111 h 260"/>
              <a:gd name="T38" fmla="*/ 270 w 286"/>
              <a:gd name="T39" fmla="*/ 117 h 260"/>
              <a:gd name="T40" fmla="*/ 286 w 286"/>
              <a:gd name="T41" fmla="*/ 122 h 260"/>
              <a:gd name="T42" fmla="*/ 286 w 286"/>
              <a:gd name="T43" fmla="*/ 143 h 260"/>
              <a:gd name="T44" fmla="*/ 286 w 286"/>
              <a:gd name="T45" fmla="*/ 164 h 260"/>
              <a:gd name="T46" fmla="*/ 286 w 286"/>
              <a:gd name="T47" fmla="*/ 185 h 260"/>
              <a:gd name="T48" fmla="*/ 286 w 286"/>
              <a:gd name="T49" fmla="*/ 212 h 260"/>
              <a:gd name="T50" fmla="*/ 286 w 286"/>
              <a:gd name="T51" fmla="*/ 238 h 260"/>
              <a:gd name="T52" fmla="*/ 280 w 286"/>
              <a:gd name="T53" fmla="*/ 254 h 260"/>
              <a:gd name="T54" fmla="*/ 259 w 286"/>
              <a:gd name="T55" fmla="*/ 254 h 260"/>
              <a:gd name="T56" fmla="*/ 238 w 286"/>
              <a:gd name="T57" fmla="*/ 254 h 260"/>
              <a:gd name="T58" fmla="*/ 217 w 286"/>
              <a:gd name="T59" fmla="*/ 254 h 260"/>
              <a:gd name="T60" fmla="*/ 191 w 286"/>
              <a:gd name="T61" fmla="*/ 254 h 260"/>
              <a:gd name="T62" fmla="*/ 169 w 286"/>
              <a:gd name="T63" fmla="*/ 254 h 260"/>
              <a:gd name="T64" fmla="*/ 148 w 286"/>
              <a:gd name="T65" fmla="*/ 254 h 260"/>
              <a:gd name="T66" fmla="*/ 127 w 286"/>
              <a:gd name="T67" fmla="*/ 254 h 260"/>
              <a:gd name="T68" fmla="*/ 106 w 286"/>
              <a:gd name="T69" fmla="*/ 254 h 260"/>
              <a:gd name="T70" fmla="*/ 85 w 286"/>
              <a:gd name="T71" fmla="*/ 260 h 260"/>
              <a:gd name="T72" fmla="*/ 58 w 286"/>
              <a:gd name="T73" fmla="*/ 260 h 260"/>
              <a:gd name="T74" fmla="*/ 53 w 286"/>
              <a:gd name="T75" fmla="*/ 233 h 260"/>
              <a:gd name="T76" fmla="*/ 21 w 286"/>
              <a:gd name="T77" fmla="*/ 233 h 260"/>
              <a:gd name="T78" fmla="*/ 0 w 286"/>
              <a:gd name="T79" fmla="*/ 233 h 260"/>
              <a:gd name="T80" fmla="*/ 0 w 286"/>
              <a:gd name="T81" fmla="*/ 212 h 260"/>
              <a:gd name="T82" fmla="*/ 0 w 286"/>
              <a:gd name="T83" fmla="*/ 191 h 260"/>
              <a:gd name="T84" fmla="*/ 0 w 286"/>
              <a:gd name="T85" fmla="*/ 164 h 260"/>
              <a:gd name="T86" fmla="*/ 6 w 286"/>
              <a:gd name="T87" fmla="*/ 148 h 260"/>
              <a:gd name="T88" fmla="*/ 27 w 286"/>
              <a:gd name="T89" fmla="*/ 148 h 260"/>
              <a:gd name="T90" fmla="*/ 48 w 286"/>
              <a:gd name="T91" fmla="*/ 148 h 260"/>
              <a:gd name="T92" fmla="*/ 53 w 286"/>
              <a:gd name="T93" fmla="*/ 127 h 260"/>
              <a:gd name="T94" fmla="*/ 58 w 286"/>
              <a:gd name="T95" fmla="*/ 101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6" h="260">
                <a:moveTo>
                  <a:pt x="58" y="101"/>
                </a:moveTo>
                <a:lnTo>
                  <a:pt x="58" y="95"/>
                </a:lnTo>
                <a:lnTo>
                  <a:pt x="58" y="90"/>
                </a:lnTo>
                <a:lnTo>
                  <a:pt x="64" y="85"/>
                </a:lnTo>
                <a:lnTo>
                  <a:pt x="64" y="79"/>
                </a:lnTo>
                <a:lnTo>
                  <a:pt x="69" y="79"/>
                </a:lnTo>
                <a:lnTo>
                  <a:pt x="69" y="74"/>
                </a:lnTo>
                <a:lnTo>
                  <a:pt x="74" y="69"/>
                </a:lnTo>
                <a:lnTo>
                  <a:pt x="80" y="69"/>
                </a:lnTo>
                <a:lnTo>
                  <a:pt x="85" y="69"/>
                </a:lnTo>
                <a:lnTo>
                  <a:pt x="90" y="69"/>
                </a:lnTo>
                <a:lnTo>
                  <a:pt x="95" y="69"/>
                </a:lnTo>
                <a:lnTo>
                  <a:pt x="101" y="69"/>
                </a:lnTo>
                <a:lnTo>
                  <a:pt x="106" y="69"/>
                </a:lnTo>
                <a:lnTo>
                  <a:pt x="111" y="74"/>
                </a:lnTo>
                <a:lnTo>
                  <a:pt x="117" y="74"/>
                </a:lnTo>
                <a:lnTo>
                  <a:pt x="117" y="69"/>
                </a:lnTo>
                <a:lnTo>
                  <a:pt x="117" y="64"/>
                </a:lnTo>
                <a:lnTo>
                  <a:pt x="117" y="58"/>
                </a:lnTo>
                <a:lnTo>
                  <a:pt x="117" y="48"/>
                </a:lnTo>
                <a:lnTo>
                  <a:pt x="117" y="42"/>
                </a:lnTo>
                <a:lnTo>
                  <a:pt x="117" y="37"/>
                </a:lnTo>
                <a:lnTo>
                  <a:pt x="117" y="32"/>
                </a:lnTo>
                <a:lnTo>
                  <a:pt x="117" y="26"/>
                </a:lnTo>
                <a:lnTo>
                  <a:pt x="122" y="26"/>
                </a:lnTo>
                <a:lnTo>
                  <a:pt x="122" y="21"/>
                </a:lnTo>
                <a:lnTo>
                  <a:pt x="127" y="21"/>
                </a:lnTo>
                <a:lnTo>
                  <a:pt x="127" y="16"/>
                </a:lnTo>
                <a:lnTo>
                  <a:pt x="132" y="16"/>
                </a:lnTo>
                <a:lnTo>
                  <a:pt x="132" y="11"/>
                </a:lnTo>
                <a:lnTo>
                  <a:pt x="138" y="11"/>
                </a:lnTo>
                <a:lnTo>
                  <a:pt x="143" y="11"/>
                </a:lnTo>
                <a:lnTo>
                  <a:pt x="143" y="5"/>
                </a:lnTo>
                <a:lnTo>
                  <a:pt x="148" y="5"/>
                </a:lnTo>
                <a:lnTo>
                  <a:pt x="154" y="5"/>
                </a:lnTo>
                <a:lnTo>
                  <a:pt x="154" y="11"/>
                </a:lnTo>
                <a:lnTo>
                  <a:pt x="154" y="16"/>
                </a:lnTo>
                <a:lnTo>
                  <a:pt x="159" y="16"/>
                </a:lnTo>
                <a:lnTo>
                  <a:pt x="164" y="16"/>
                </a:lnTo>
                <a:lnTo>
                  <a:pt x="169" y="11"/>
                </a:lnTo>
                <a:lnTo>
                  <a:pt x="175" y="0"/>
                </a:lnTo>
                <a:lnTo>
                  <a:pt x="180" y="0"/>
                </a:lnTo>
                <a:lnTo>
                  <a:pt x="185" y="0"/>
                </a:lnTo>
                <a:lnTo>
                  <a:pt x="196" y="0"/>
                </a:lnTo>
                <a:lnTo>
                  <a:pt x="201" y="0"/>
                </a:lnTo>
                <a:lnTo>
                  <a:pt x="206" y="0"/>
                </a:lnTo>
                <a:lnTo>
                  <a:pt x="206" y="5"/>
                </a:lnTo>
                <a:lnTo>
                  <a:pt x="206" y="11"/>
                </a:lnTo>
                <a:lnTo>
                  <a:pt x="206" y="16"/>
                </a:lnTo>
                <a:lnTo>
                  <a:pt x="206" y="21"/>
                </a:lnTo>
                <a:lnTo>
                  <a:pt x="206" y="26"/>
                </a:lnTo>
                <a:lnTo>
                  <a:pt x="206" y="32"/>
                </a:lnTo>
                <a:lnTo>
                  <a:pt x="206" y="37"/>
                </a:lnTo>
                <a:lnTo>
                  <a:pt x="206" y="42"/>
                </a:lnTo>
                <a:lnTo>
                  <a:pt x="206" y="48"/>
                </a:lnTo>
                <a:lnTo>
                  <a:pt x="212" y="48"/>
                </a:lnTo>
                <a:lnTo>
                  <a:pt x="217" y="48"/>
                </a:lnTo>
                <a:lnTo>
                  <a:pt x="217" y="53"/>
                </a:lnTo>
                <a:lnTo>
                  <a:pt x="222" y="53"/>
                </a:lnTo>
                <a:lnTo>
                  <a:pt x="228" y="53"/>
                </a:lnTo>
                <a:lnTo>
                  <a:pt x="233" y="53"/>
                </a:lnTo>
                <a:lnTo>
                  <a:pt x="238" y="53"/>
                </a:lnTo>
                <a:lnTo>
                  <a:pt x="238" y="58"/>
                </a:lnTo>
                <a:lnTo>
                  <a:pt x="238" y="64"/>
                </a:lnTo>
                <a:lnTo>
                  <a:pt x="238" y="69"/>
                </a:lnTo>
                <a:lnTo>
                  <a:pt x="238" y="74"/>
                </a:lnTo>
                <a:lnTo>
                  <a:pt x="238" y="79"/>
                </a:lnTo>
                <a:lnTo>
                  <a:pt x="238" y="85"/>
                </a:lnTo>
                <a:lnTo>
                  <a:pt x="238" y="90"/>
                </a:lnTo>
                <a:lnTo>
                  <a:pt x="243" y="90"/>
                </a:lnTo>
                <a:lnTo>
                  <a:pt x="243" y="95"/>
                </a:lnTo>
                <a:lnTo>
                  <a:pt x="243" y="101"/>
                </a:lnTo>
                <a:lnTo>
                  <a:pt x="243" y="106"/>
                </a:lnTo>
                <a:lnTo>
                  <a:pt x="249" y="106"/>
                </a:lnTo>
                <a:lnTo>
                  <a:pt x="254" y="106"/>
                </a:lnTo>
                <a:lnTo>
                  <a:pt x="254" y="111"/>
                </a:lnTo>
                <a:lnTo>
                  <a:pt x="259" y="111"/>
                </a:lnTo>
                <a:lnTo>
                  <a:pt x="259" y="117"/>
                </a:lnTo>
                <a:lnTo>
                  <a:pt x="265" y="117"/>
                </a:lnTo>
                <a:lnTo>
                  <a:pt x="270" y="117"/>
                </a:lnTo>
                <a:lnTo>
                  <a:pt x="275" y="117"/>
                </a:lnTo>
                <a:lnTo>
                  <a:pt x="275" y="122"/>
                </a:lnTo>
                <a:lnTo>
                  <a:pt x="280" y="122"/>
                </a:lnTo>
                <a:lnTo>
                  <a:pt x="286" y="122"/>
                </a:lnTo>
                <a:lnTo>
                  <a:pt x="286" y="127"/>
                </a:lnTo>
                <a:lnTo>
                  <a:pt x="286" y="132"/>
                </a:lnTo>
                <a:lnTo>
                  <a:pt x="286" y="138"/>
                </a:lnTo>
                <a:lnTo>
                  <a:pt x="286" y="143"/>
                </a:lnTo>
                <a:lnTo>
                  <a:pt x="286" y="148"/>
                </a:lnTo>
                <a:lnTo>
                  <a:pt x="286" y="154"/>
                </a:lnTo>
                <a:lnTo>
                  <a:pt x="286" y="159"/>
                </a:lnTo>
                <a:lnTo>
                  <a:pt x="286" y="164"/>
                </a:lnTo>
                <a:lnTo>
                  <a:pt x="286" y="170"/>
                </a:lnTo>
                <a:lnTo>
                  <a:pt x="286" y="175"/>
                </a:lnTo>
                <a:lnTo>
                  <a:pt x="286" y="180"/>
                </a:lnTo>
                <a:lnTo>
                  <a:pt x="286" y="185"/>
                </a:lnTo>
                <a:lnTo>
                  <a:pt x="286" y="191"/>
                </a:lnTo>
                <a:lnTo>
                  <a:pt x="286" y="196"/>
                </a:lnTo>
                <a:lnTo>
                  <a:pt x="286" y="207"/>
                </a:lnTo>
                <a:lnTo>
                  <a:pt x="286" y="212"/>
                </a:lnTo>
                <a:lnTo>
                  <a:pt x="286" y="217"/>
                </a:lnTo>
                <a:lnTo>
                  <a:pt x="286" y="223"/>
                </a:lnTo>
                <a:lnTo>
                  <a:pt x="286" y="233"/>
                </a:lnTo>
                <a:lnTo>
                  <a:pt x="286" y="238"/>
                </a:lnTo>
                <a:lnTo>
                  <a:pt x="286" y="244"/>
                </a:lnTo>
                <a:lnTo>
                  <a:pt x="286" y="249"/>
                </a:lnTo>
                <a:lnTo>
                  <a:pt x="286" y="254"/>
                </a:lnTo>
                <a:lnTo>
                  <a:pt x="280" y="254"/>
                </a:lnTo>
                <a:lnTo>
                  <a:pt x="275" y="254"/>
                </a:lnTo>
                <a:lnTo>
                  <a:pt x="270" y="254"/>
                </a:lnTo>
                <a:lnTo>
                  <a:pt x="265" y="254"/>
                </a:lnTo>
                <a:lnTo>
                  <a:pt x="259" y="254"/>
                </a:lnTo>
                <a:lnTo>
                  <a:pt x="254" y="254"/>
                </a:lnTo>
                <a:lnTo>
                  <a:pt x="249" y="254"/>
                </a:lnTo>
                <a:lnTo>
                  <a:pt x="243" y="254"/>
                </a:lnTo>
                <a:lnTo>
                  <a:pt x="238" y="254"/>
                </a:lnTo>
                <a:lnTo>
                  <a:pt x="233" y="254"/>
                </a:lnTo>
                <a:lnTo>
                  <a:pt x="228" y="254"/>
                </a:lnTo>
                <a:lnTo>
                  <a:pt x="222" y="254"/>
                </a:lnTo>
                <a:lnTo>
                  <a:pt x="217" y="254"/>
                </a:lnTo>
                <a:lnTo>
                  <a:pt x="212" y="254"/>
                </a:lnTo>
                <a:lnTo>
                  <a:pt x="201" y="254"/>
                </a:lnTo>
                <a:lnTo>
                  <a:pt x="196" y="254"/>
                </a:lnTo>
                <a:lnTo>
                  <a:pt x="191" y="254"/>
                </a:lnTo>
                <a:lnTo>
                  <a:pt x="185" y="254"/>
                </a:lnTo>
                <a:lnTo>
                  <a:pt x="180" y="254"/>
                </a:lnTo>
                <a:lnTo>
                  <a:pt x="175" y="254"/>
                </a:lnTo>
                <a:lnTo>
                  <a:pt x="169" y="254"/>
                </a:lnTo>
                <a:lnTo>
                  <a:pt x="164" y="254"/>
                </a:lnTo>
                <a:lnTo>
                  <a:pt x="159" y="254"/>
                </a:lnTo>
                <a:lnTo>
                  <a:pt x="154" y="254"/>
                </a:lnTo>
                <a:lnTo>
                  <a:pt x="148" y="254"/>
                </a:lnTo>
                <a:lnTo>
                  <a:pt x="143" y="254"/>
                </a:lnTo>
                <a:lnTo>
                  <a:pt x="138" y="254"/>
                </a:lnTo>
                <a:lnTo>
                  <a:pt x="132" y="254"/>
                </a:lnTo>
                <a:lnTo>
                  <a:pt x="127" y="254"/>
                </a:lnTo>
                <a:lnTo>
                  <a:pt x="122" y="254"/>
                </a:lnTo>
                <a:lnTo>
                  <a:pt x="117" y="254"/>
                </a:lnTo>
                <a:lnTo>
                  <a:pt x="111" y="254"/>
                </a:lnTo>
                <a:lnTo>
                  <a:pt x="106" y="254"/>
                </a:lnTo>
                <a:lnTo>
                  <a:pt x="101" y="254"/>
                </a:lnTo>
                <a:lnTo>
                  <a:pt x="95" y="260"/>
                </a:lnTo>
                <a:lnTo>
                  <a:pt x="90" y="260"/>
                </a:lnTo>
                <a:lnTo>
                  <a:pt x="85" y="260"/>
                </a:lnTo>
                <a:lnTo>
                  <a:pt x="80" y="260"/>
                </a:lnTo>
                <a:lnTo>
                  <a:pt x="69" y="260"/>
                </a:lnTo>
                <a:lnTo>
                  <a:pt x="64" y="260"/>
                </a:lnTo>
                <a:lnTo>
                  <a:pt x="58" y="260"/>
                </a:lnTo>
                <a:lnTo>
                  <a:pt x="53" y="260"/>
                </a:lnTo>
                <a:lnTo>
                  <a:pt x="53" y="244"/>
                </a:lnTo>
                <a:lnTo>
                  <a:pt x="53" y="238"/>
                </a:lnTo>
                <a:lnTo>
                  <a:pt x="53" y="233"/>
                </a:lnTo>
                <a:lnTo>
                  <a:pt x="48" y="233"/>
                </a:lnTo>
                <a:lnTo>
                  <a:pt x="43" y="233"/>
                </a:lnTo>
                <a:lnTo>
                  <a:pt x="27" y="233"/>
                </a:lnTo>
                <a:lnTo>
                  <a:pt x="21" y="233"/>
                </a:lnTo>
                <a:lnTo>
                  <a:pt x="16" y="233"/>
                </a:lnTo>
                <a:lnTo>
                  <a:pt x="11" y="233"/>
                </a:lnTo>
                <a:lnTo>
                  <a:pt x="6" y="233"/>
                </a:lnTo>
                <a:lnTo>
                  <a:pt x="0" y="233"/>
                </a:lnTo>
                <a:lnTo>
                  <a:pt x="0" y="228"/>
                </a:lnTo>
                <a:lnTo>
                  <a:pt x="0" y="223"/>
                </a:lnTo>
                <a:lnTo>
                  <a:pt x="0" y="217"/>
                </a:lnTo>
                <a:lnTo>
                  <a:pt x="0" y="212"/>
                </a:lnTo>
                <a:lnTo>
                  <a:pt x="0" y="207"/>
                </a:lnTo>
                <a:lnTo>
                  <a:pt x="0" y="201"/>
                </a:lnTo>
                <a:lnTo>
                  <a:pt x="0" y="196"/>
                </a:lnTo>
                <a:lnTo>
                  <a:pt x="0" y="191"/>
                </a:lnTo>
                <a:lnTo>
                  <a:pt x="0" y="185"/>
                </a:lnTo>
                <a:lnTo>
                  <a:pt x="0" y="175"/>
                </a:lnTo>
                <a:lnTo>
                  <a:pt x="0" y="170"/>
                </a:lnTo>
                <a:lnTo>
                  <a:pt x="0" y="164"/>
                </a:lnTo>
                <a:lnTo>
                  <a:pt x="0" y="159"/>
                </a:lnTo>
                <a:lnTo>
                  <a:pt x="0" y="154"/>
                </a:lnTo>
                <a:lnTo>
                  <a:pt x="0" y="148"/>
                </a:lnTo>
                <a:lnTo>
                  <a:pt x="6" y="148"/>
                </a:lnTo>
                <a:lnTo>
                  <a:pt x="11" y="148"/>
                </a:lnTo>
                <a:lnTo>
                  <a:pt x="16" y="148"/>
                </a:lnTo>
                <a:lnTo>
                  <a:pt x="21" y="148"/>
                </a:lnTo>
                <a:lnTo>
                  <a:pt x="27" y="148"/>
                </a:lnTo>
                <a:lnTo>
                  <a:pt x="32" y="148"/>
                </a:lnTo>
                <a:lnTo>
                  <a:pt x="37" y="148"/>
                </a:lnTo>
                <a:lnTo>
                  <a:pt x="43" y="148"/>
                </a:lnTo>
                <a:lnTo>
                  <a:pt x="48" y="148"/>
                </a:lnTo>
                <a:lnTo>
                  <a:pt x="53" y="148"/>
                </a:lnTo>
                <a:lnTo>
                  <a:pt x="53" y="143"/>
                </a:lnTo>
                <a:lnTo>
                  <a:pt x="53" y="138"/>
                </a:lnTo>
                <a:lnTo>
                  <a:pt x="53" y="127"/>
                </a:lnTo>
                <a:lnTo>
                  <a:pt x="53" y="117"/>
                </a:lnTo>
                <a:lnTo>
                  <a:pt x="53" y="111"/>
                </a:lnTo>
                <a:lnTo>
                  <a:pt x="58" y="106"/>
                </a:lnTo>
                <a:lnTo>
                  <a:pt x="58" y="101"/>
                </a:lnTo>
              </a:path>
            </a:pathLst>
          </a:custGeom>
          <a:solidFill>
            <a:schemeClr val="bg1"/>
          </a:solid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194">
            <a:extLst>
              <a:ext uri="{FF2B5EF4-FFF2-40B4-BE49-F238E27FC236}">
                <a16:creationId xmlns:a16="http://schemas.microsoft.com/office/drawing/2014/main" id="{9D83D7F2-3A07-4D07-A853-4EDF9A167CEB}"/>
              </a:ext>
            </a:extLst>
          </p:cNvPr>
          <p:cNvSpPr>
            <a:spLocks/>
          </p:cNvSpPr>
          <p:nvPr/>
        </p:nvSpPr>
        <p:spPr bwMode="auto">
          <a:xfrm>
            <a:off x="8191704" y="3553728"/>
            <a:ext cx="536575" cy="412750"/>
          </a:xfrm>
          <a:custGeom>
            <a:avLst/>
            <a:gdLst>
              <a:gd name="T0" fmla="*/ 74 w 338"/>
              <a:gd name="T1" fmla="*/ 85 h 260"/>
              <a:gd name="T2" fmla="*/ 74 w 338"/>
              <a:gd name="T3" fmla="*/ 64 h 260"/>
              <a:gd name="T4" fmla="*/ 74 w 338"/>
              <a:gd name="T5" fmla="*/ 42 h 260"/>
              <a:gd name="T6" fmla="*/ 74 w 338"/>
              <a:gd name="T7" fmla="*/ 21 h 260"/>
              <a:gd name="T8" fmla="*/ 68 w 338"/>
              <a:gd name="T9" fmla="*/ 0 h 260"/>
              <a:gd name="T10" fmla="*/ 90 w 338"/>
              <a:gd name="T11" fmla="*/ 5 h 260"/>
              <a:gd name="T12" fmla="*/ 111 w 338"/>
              <a:gd name="T13" fmla="*/ 5 h 260"/>
              <a:gd name="T14" fmla="*/ 132 w 338"/>
              <a:gd name="T15" fmla="*/ 5 h 260"/>
              <a:gd name="T16" fmla="*/ 153 w 338"/>
              <a:gd name="T17" fmla="*/ 5 h 260"/>
              <a:gd name="T18" fmla="*/ 174 w 338"/>
              <a:gd name="T19" fmla="*/ 5 h 260"/>
              <a:gd name="T20" fmla="*/ 195 w 338"/>
              <a:gd name="T21" fmla="*/ 5 h 260"/>
              <a:gd name="T22" fmla="*/ 211 w 338"/>
              <a:gd name="T23" fmla="*/ 11 h 260"/>
              <a:gd name="T24" fmla="*/ 216 w 338"/>
              <a:gd name="T25" fmla="*/ 11 h 260"/>
              <a:gd name="T26" fmla="*/ 227 w 338"/>
              <a:gd name="T27" fmla="*/ 26 h 260"/>
              <a:gd name="T28" fmla="*/ 238 w 338"/>
              <a:gd name="T29" fmla="*/ 37 h 260"/>
              <a:gd name="T30" fmla="*/ 254 w 338"/>
              <a:gd name="T31" fmla="*/ 32 h 260"/>
              <a:gd name="T32" fmla="*/ 259 w 338"/>
              <a:gd name="T33" fmla="*/ 48 h 260"/>
              <a:gd name="T34" fmla="*/ 259 w 338"/>
              <a:gd name="T35" fmla="*/ 64 h 260"/>
              <a:gd name="T36" fmla="*/ 264 w 338"/>
              <a:gd name="T37" fmla="*/ 79 h 260"/>
              <a:gd name="T38" fmla="*/ 264 w 338"/>
              <a:gd name="T39" fmla="*/ 90 h 260"/>
              <a:gd name="T40" fmla="*/ 269 w 338"/>
              <a:gd name="T41" fmla="*/ 101 h 260"/>
              <a:gd name="T42" fmla="*/ 275 w 338"/>
              <a:gd name="T43" fmla="*/ 117 h 260"/>
              <a:gd name="T44" fmla="*/ 285 w 338"/>
              <a:gd name="T45" fmla="*/ 127 h 260"/>
              <a:gd name="T46" fmla="*/ 296 w 338"/>
              <a:gd name="T47" fmla="*/ 143 h 260"/>
              <a:gd name="T48" fmla="*/ 291 w 338"/>
              <a:gd name="T49" fmla="*/ 159 h 260"/>
              <a:gd name="T50" fmla="*/ 301 w 338"/>
              <a:gd name="T51" fmla="*/ 170 h 260"/>
              <a:gd name="T52" fmla="*/ 317 w 338"/>
              <a:gd name="T53" fmla="*/ 180 h 260"/>
              <a:gd name="T54" fmla="*/ 322 w 338"/>
              <a:gd name="T55" fmla="*/ 196 h 260"/>
              <a:gd name="T56" fmla="*/ 333 w 338"/>
              <a:gd name="T57" fmla="*/ 201 h 260"/>
              <a:gd name="T58" fmla="*/ 317 w 338"/>
              <a:gd name="T59" fmla="*/ 207 h 260"/>
              <a:gd name="T60" fmla="*/ 317 w 338"/>
              <a:gd name="T61" fmla="*/ 228 h 260"/>
              <a:gd name="T62" fmla="*/ 291 w 338"/>
              <a:gd name="T63" fmla="*/ 228 h 260"/>
              <a:gd name="T64" fmla="*/ 269 w 338"/>
              <a:gd name="T65" fmla="*/ 228 h 260"/>
              <a:gd name="T66" fmla="*/ 243 w 338"/>
              <a:gd name="T67" fmla="*/ 228 h 260"/>
              <a:gd name="T68" fmla="*/ 222 w 338"/>
              <a:gd name="T69" fmla="*/ 228 h 260"/>
              <a:gd name="T70" fmla="*/ 201 w 338"/>
              <a:gd name="T71" fmla="*/ 228 h 260"/>
              <a:gd name="T72" fmla="*/ 179 w 338"/>
              <a:gd name="T73" fmla="*/ 228 h 260"/>
              <a:gd name="T74" fmla="*/ 158 w 338"/>
              <a:gd name="T75" fmla="*/ 233 h 260"/>
              <a:gd name="T76" fmla="*/ 158 w 338"/>
              <a:gd name="T77" fmla="*/ 254 h 260"/>
              <a:gd name="T78" fmla="*/ 137 w 338"/>
              <a:gd name="T79" fmla="*/ 260 h 260"/>
              <a:gd name="T80" fmla="*/ 116 w 338"/>
              <a:gd name="T81" fmla="*/ 260 h 260"/>
              <a:gd name="T82" fmla="*/ 95 w 338"/>
              <a:gd name="T83" fmla="*/ 260 h 260"/>
              <a:gd name="T84" fmla="*/ 74 w 338"/>
              <a:gd name="T85" fmla="*/ 260 h 260"/>
              <a:gd name="T86" fmla="*/ 53 w 338"/>
              <a:gd name="T87" fmla="*/ 254 h 260"/>
              <a:gd name="T88" fmla="*/ 31 w 338"/>
              <a:gd name="T89" fmla="*/ 254 h 260"/>
              <a:gd name="T90" fmla="*/ 10 w 338"/>
              <a:gd name="T91" fmla="*/ 260 h 260"/>
              <a:gd name="T92" fmla="*/ 0 w 338"/>
              <a:gd name="T93" fmla="*/ 249 h 260"/>
              <a:gd name="T94" fmla="*/ 0 w 338"/>
              <a:gd name="T95" fmla="*/ 223 h 260"/>
              <a:gd name="T96" fmla="*/ 0 w 338"/>
              <a:gd name="T97" fmla="*/ 201 h 260"/>
              <a:gd name="T98" fmla="*/ 0 w 338"/>
              <a:gd name="T99" fmla="*/ 175 h 260"/>
              <a:gd name="T100" fmla="*/ 0 w 338"/>
              <a:gd name="T101" fmla="*/ 148 h 260"/>
              <a:gd name="T102" fmla="*/ 21 w 338"/>
              <a:gd name="T103" fmla="*/ 148 h 260"/>
              <a:gd name="T104" fmla="*/ 42 w 338"/>
              <a:gd name="T105" fmla="*/ 148 h 260"/>
              <a:gd name="T106" fmla="*/ 63 w 338"/>
              <a:gd name="T107" fmla="*/ 148 h 260"/>
              <a:gd name="T108" fmla="*/ 74 w 338"/>
              <a:gd name="T109" fmla="*/ 138 h 260"/>
              <a:gd name="T110" fmla="*/ 74 w 338"/>
              <a:gd name="T111" fmla="*/ 111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8" h="260">
                <a:moveTo>
                  <a:pt x="74" y="106"/>
                </a:moveTo>
                <a:lnTo>
                  <a:pt x="74" y="101"/>
                </a:lnTo>
                <a:lnTo>
                  <a:pt x="74" y="90"/>
                </a:lnTo>
                <a:lnTo>
                  <a:pt x="74" y="85"/>
                </a:lnTo>
                <a:lnTo>
                  <a:pt x="74" y="79"/>
                </a:lnTo>
                <a:lnTo>
                  <a:pt x="74" y="74"/>
                </a:lnTo>
                <a:lnTo>
                  <a:pt x="74" y="69"/>
                </a:lnTo>
                <a:lnTo>
                  <a:pt x="74" y="64"/>
                </a:lnTo>
                <a:lnTo>
                  <a:pt x="74" y="58"/>
                </a:lnTo>
                <a:lnTo>
                  <a:pt x="74" y="53"/>
                </a:lnTo>
                <a:lnTo>
                  <a:pt x="74" y="48"/>
                </a:lnTo>
                <a:lnTo>
                  <a:pt x="74" y="42"/>
                </a:lnTo>
                <a:lnTo>
                  <a:pt x="74" y="37"/>
                </a:lnTo>
                <a:lnTo>
                  <a:pt x="74" y="32"/>
                </a:lnTo>
                <a:lnTo>
                  <a:pt x="74" y="26"/>
                </a:lnTo>
                <a:lnTo>
                  <a:pt x="74" y="21"/>
                </a:lnTo>
                <a:lnTo>
                  <a:pt x="74" y="16"/>
                </a:lnTo>
                <a:lnTo>
                  <a:pt x="68" y="16"/>
                </a:lnTo>
                <a:lnTo>
                  <a:pt x="68" y="5"/>
                </a:lnTo>
                <a:lnTo>
                  <a:pt x="68" y="0"/>
                </a:lnTo>
                <a:lnTo>
                  <a:pt x="74" y="0"/>
                </a:lnTo>
                <a:lnTo>
                  <a:pt x="79" y="0"/>
                </a:lnTo>
                <a:lnTo>
                  <a:pt x="84" y="0"/>
                </a:lnTo>
                <a:lnTo>
                  <a:pt x="90" y="5"/>
                </a:lnTo>
                <a:lnTo>
                  <a:pt x="95" y="5"/>
                </a:lnTo>
                <a:lnTo>
                  <a:pt x="100" y="5"/>
                </a:lnTo>
                <a:lnTo>
                  <a:pt x="105" y="5"/>
                </a:lnTo>
                <a:lnTo>
                  <a:pt x="111" y="5"/>
                </a:lnTo>
                <a:lnTo>
                  <a:pt x="116" y="5"/>
                </a:lnTo>
                <a:lnTo>
                  <a:pt x="121" y="5"/>
                </a:lnTo>
                <a:lnTo>
                  <a:pt x="127" y="5"/>
                </a:lnTo>
                <a:lnTo>
                  <a:pt x="132" y="5"/>
                </a:lnTo>
                <a:lnTo>
                  <a:pt x="137" y="5"/>
                </a:lnTo>
                <a:lnTo>
                  <a:pt x="142" y="5"/>
                </a:lnTo>
                <a:lnTo>
                  <a:pt x="148" y="5"/>
                </a:lnTo>
                <a:lnTo>
                  <a:pt x="153" y="5"/>
                </a:lnTo>
                <a:lnTo>
                  <a:pt x="158" y="5"/>
                </a:lnTo>
                <a:lnTo>
                  <a:pt x="164" y="5"/>
                </a:lnTo>
                <a:lnTo>
                  <a:pt x="169" y="5"/>
                </a:lnTo>
                <a:lnTo>
                  <a:pt x="174" y="5"/>
                </a:lnTo>
                <a:lnTo>
                  <a:pt x="179" y="5"/>
                </a:lnTo>
                <a:lnTo>
                  <a:pt x="185" y="5"/>
                </a:lnTo>
                <a:lnTo>
                  <a:pt x="190" y="5"/>
                </a:lnTo>
                <a:lnTo>
                  <a:pt x="195" y="5"/>
                </a:lnTo>
                <a:lnTo>
                  <a:pt x="201" y="5"/>
                </a:lnTo>
                <a:lnTo>
                  <a:pt x="206" y="5"/>
                </a:lnTo>
                <a:lnTo>
                  <a:pt x="211" y="5"/>
                </a:lnTo>
                <a:lnTo>
                  <a:pt x="211" y="11"/>
                </a:lnTo>
                <a:lnTo>
                  <a:pt x="206" y="11"/>
                </a:lnTo>
                <a:lnTo>
                  <a:pt x="211" y="16"/>
                </a:lnTo>
                <a:lnTo>
                  <a:pt x="211" y="11"/>
                </a:lnTo>
                <a:lnTo>
                  <a:pt x="216" y="11"/>
                </a:lnTo>
                <a:lnTo>
                  <a:pt x="216" y="16"/>
                </a:lnTo>
                <a:lnTo>
                  <a:pt x="222" y="21"/>
                </a:lnTo>
                <a:lnTo>
                  <a:pt x="227" y="21"/>
                </a:lnTo>
                <a:lnTo>
                  <a:pt x="227" y="26"/>
                </a:lnTo>
                <a:lnTo>
                  <a:pt x="232" y="26"/>
                </a:lnTo>
                <a:lnTo>
                  <a:pt x="232" y="32"/>
                </a:lnTo>
                <a:lnTo>
                  <a:pt x="238" y="32"/>
                </a:lnTo>
                <a:lnTo>
                  <a:pt x="238" y="37"/>
                </a:lnTo>
                <a:lnTo>
                  <a:pt x="243" y="37"/>
                </a:lnTo>
                <a:lnTo>
                  <a:pt x="243" y="32"/>
                </a:lnTo>
                <a:lnTo>
                  <a:pt x="248" y="32"/>
                </a:lnTo>
                <a:lnTo>
                  <a:pt x="254" y="32"/>
                </a:lnTo>
                <a:lnTo>
                  <a:pt x="259" y="32"/>
                </a:lnTo>
                <a:lnTo>
                  <a:pt x="259" y="37"/>
                </a:lnTo>
                <a:lnTo>
                  <a:pt x="259" y="42"/>
                </a:lnTo>
                <a:lnTo>
                  <a:pt x="259" y="48"/>
                </a:lnTo>
                <a:lnTo>
                  <a:pt x="264" y="53"/>
                </a:lnTo>
                <a:lnTo>
                  <a:pt x="264" y="58"/>
                </a:lnTo>
                <a:lnTo>
                  <a:pt x="264" y="64"/>
                </a:lnTo>
                <a:lnTo>
                  <a:pt x="259" y="64"/>
                </a:lnTo>
                <a:lnTo>
                  <a:pt x="259" y="69"/>
                </a:lnTo>
                <a:lnTo>
                  <a:pt x="259" y="74"/>
                </a:lnTo>
                <a:lnTo>
                  <a:pt x="264" y="74"/>
                </a:lnTo>
                <a:lnTo>
                  <a:pt x="264" y="79"/>
                </a:lnTo>
                <a:lnTo>
                  <a:pt x="259" y="79"/>
                </a:lnTo>
                <a:lnTo>
                  <a:pt x="259" y="85"/>
                </a:lnTo>
                <a:lnTo>
                  <a:pt x="264" y="85"/>
                </a:lnTo>
                <a:lnTo>
                  <a:pt x="264" y="90"/>
                </a:lnTo>
                <a:lnTo>
                  <a:pt x="259" y="90"/>
                </a:lnTo>
                <a:lnTo>
                  <a:pt x="264" y="95"/>
                </a:lnTo>
                <a:lnTo>
                  <a:pt x="264" y="101"/>
                </a:lnTo>
                <a:lnTo>
                  <a:pt x="269" y="101"/>
                </a:lnTo>
                <a:lnTo>
                  <a:pt x="275" y="101"/>
                </a:lnTo>
                <a:lnTo>
                  <a:pt x="275" y="106"/>
                </a:lnTo>
                <a:lnTo>
                  <a:pt x="275" y="111"/>
                </a:lnTo>
                <a:lnTo>
                  <a:pt x="275" y="117"/>
                </a:lnTo>
                <a:lnTo>
                  <a:pt x="280" y="117"/>
                </a:lnTo>
                <a:lnTo>
                  <a:pt x="280" y="122"/>
                </a:lnTo>
                <a:lnTo>
                  <a:pt x="280" y="127"/>
                </a:lnTo>
                <a:lnTo>
                  <a:pt x="285" y="127"/>
                </a:lnTo>
                <a:lnTo>
                  <a:pt x="291" y="127"/>
                </a:lnTo>
                <a:lnTo>
                  <a:pt x="296" y="132"/>
                </a:lnTo>
                <a:lnTo>
                  <a:pt x="296" y="138"/>
                </a:lnTo>
                <a:lnTo>
                  <a:pt x="296" y="143"/>
                </a:lnTo>
                <a:lnTo>
                  <a:pt x="291" y="143"/>
                </a:lnTo>
                <a:lnTo>
                  <a:pt x="291" y="148"/>
                </a:lnTo>
                <a:lnTo>
                  <a:pt x="291" y="154"/>
                </a:lnTo>
                <a:lnTo>
                  <a:pt x="291" y="159"/>
                </a:lnTo>
                <a:lnTo>
                  <a:pt x="291" y="164"/>
                </a:lnTo>
                <a:lnTo>
                  <a:pt x="296" y="164"/>
                </a:lnTo>
                <a:lnTo>
                  <a:pt x="301" y="164"/>
                </a:lnTo>
                <a:lnTo>
                  <a:pt x="301" y="170"/>
                </a:lnTo>
                <a:lnTo>
                  <a:pt x="306" y="175"/>
                </a:lnTo>
                <a:lnTo>
                  <a:pt x="312" y="175"/>
                </a:lnTo>
                <a:lnTo>
                  <a:pt x="312" y="180"/>
                </a:lnTo>
                <a:lnTo>
                  <a:pt x="317" y="180"/>
                </a:lnTo>
                <a:lnTo>
                  <a:pt x="317" y="185"/>
                </a:lnTo>
                <a:lnTo>
                  <a:pt x="317" y="191"/>
                </a:lnTo>
                <a:lnTo>
                  <a:pt x="322" y="191"/>
                </a:lnTo>
                <a:lnTo>
                  <a:pt x="322" y="196"/>
                </a:lnTo>
                <a:lnTo>
                  <a:pt x="328" y="196"/>
                </a:lnTo>
                <a:lnTo>
                  <a:pt x="333" y="201"/>
                </a:lnTo>
                <a:lnTo>
                  <a:pt x="338" y="201"/>
                </a:lnTo>
                <a:lnTo>
                  <a:pt x="333" y="201"/>
                </a:lnTo>
                <a:lnTo>
                  <a:pt x="328" y="201"/>
                </a:lnTo>
                <a:lnTo>
                  <a:pt x="322" y="201"/>
                </a:lnTo>
                <a:lnTo>
                  <a:pt x="317" y="201"/>
                </a:lnTo>
                <a:lnTo>
                  <a:pt x="317" y="207"/>
                </a:lnTo>
                <a:lnTo>
                  <a:pt x="317" y="212"/>
                </a:lnTo>
                <a:lnTo>
                  <a:pt x="317" y="217"/>
                </a:lnTo>
                <a:lnTo>
                  <a:pt x="317" y="223"/>
                </a:lnTo>
                <a:lnTo>
                  <a:pt x="317" y="228"/>
                </a:lnTo>
                <a:lnTo>
                  <a:pt x="312" y="228"/>
                </a:lnTo>
                <a:lnTo>
                  <a:pt x="301" y="228"/>
                </a:lnTo>
                <a:lnTo>
                  <a:pt x="296" y="228"/>
                </a:lnTo>
                <a:lnTo>
                  <a:pt x="291" y="228"/>
                </a:lnTo>
                <a:lnTo>
                  <a:pt x="285" y="228"/>
                </a:lnTo>
                <a:lnTo>
                  <a:pt x="280" y="228"/>
                </a:lnTo>
                <a:lnTo>
                  <a:pt x="275" y="228"/>
                </a:lnTo>
                <a:lnTo>
                  <a:pt x="269" y="228"/>
                </a:lnTo>
                <a:lnTo>
                  <a:pt x="264" y="228"/>
                </a:lnTo>
                <a:lnTo>
                  <a:pt x="259" y="228"/>
                </a:lnTo>
                <a:lnTo>
                  <a:pt x="254" y="228"/>
                </a:lnTo>
                <a:lnTo>
                  <a:pt x="243" y="228"/>
                </a:lnTo>
                <a:lnTo>
                  <a:pt x="238" y="228"/>
                </a:lnTo>
                <a:lnTo>
                  <a:pt x="232" y="228"/>
                </a:lnTo>
                <a:lnTo>
                  <a:pt x="227" y="228"/>
                </a:lnTo>
                <a:lnTo>
                  <a:pt x="222" y="228"/>
                </a:lnTo>
                <a:lnTo>
                  <a:pt x="216" y="228"/>
                </a:lnTo>
                <a:lnTo>
                  <a:pt x="211" y="228"/>
                </a:lnTo>
                <a:lnTo>
                  <a:pt x="206" y="228"/>
                </a:lnTo>
                <a:lnTo>
                  <a:pt x="201" y="228"/>
                </a:lnTo>
                <a:lnTo>
                  <a:pt x="195" y="228"/>
                </a:lnTo>
                <a:lnTo>
                  <a:pt x="190" y="228"/>
                </a:lnTo>
                <a:lnTo>
                  <a:pt x="185" y="228"/>
                </a:lnTo>
                <a:lnTo>
                  <a:pt x="179" y="228"/>
                </a:lnTo>
                <a:lnTo>
                  <a:pt x="174" y="228"/>
                </a:lnTo>
                <a:lnTo>
                  <a:pt x="169" y="228"/>
                </a:lnTo>
                <a:lnTo>
                  <a:pt x="164" y="228"/>
                </a:lnTo>
                <a:lnTo>
                  <a:pt x="158" y="233"/>
                </a:lnTo>
                <a:lnTo>
                  <a:pt x="158" y="238"/>
                </a:lnTo>
                <a:lnTo>
                  <a:pt x="158" y="244"/>
                </a:lnTo>
                <a:lnTo>
                  <a:pt x="158" y="249"/>
                </a:lnTo>
                <a:lnTo>
                  <a:pt x="158" y="254"/>
                </a:lnTo>
                <a:lnTo>
                  <a:pt x="158" y="260"/>
                </a:lnTo>
                <a:lnTo>
                  <a:pt x="153" y="260"/>
                </a:lnTo>
                <a:lnTo>
                  <a:pt x="148" y="260"/>
                </a:lnTo>
                <a:lnTo>
                  <a:pt x="137" y="260"/>
                </a:lnTo>
                <a:lnTo>
                  <a:pt x="132" y="260"/>
                </a:lnTo>
                <a:lnTo>
                  <a:pt x="127" y="260"/>
                </a:lnTo>
                <a:lnTo>
                  <a:pt x="121" y="260"/>
                </a:lnTo>
                <a:lnTo>
                  <a:pt x="116" y="260"/>
                </a:lnTo>
                <a:lnTo>
                  <a:pt x="111" y="260"/>
                </a:lnTo>
                <a:lnTo>
                  <a:pt x="105" y="260"/>
                </a:lnTo>
                <a:lnTo>
                  <a:pt x="100" y="260"/>
                </a:lnTo>
                <a:lnTo>
                  <a:pt x="95" y="260"/>
                </a:lnTo>
                <a:lnTo>
                  <a:pt x="90" y="260"/>
                </a:lnTo>
                <a:lnTo>
                  <a:pt x="84" y="260"/>
                </a:lnTo>
                <a:lnTo>
                  <a:pt x="79" y="260"/>
                </a:lnTo>
                <a:lnTo>
                  <a:pt x="74" y="260"/>
                </a:lnTo>
                <a:lnTo>
                  <a:pt x="68" y="260"/>
                </a:lnTo>
                <a:lnTo>
                  <a:pt x="63" y="254"/>
                </a:lnTo>
                <a:lnTo>
                  <a:pt x="58" y="254"/>
                </a:lnTo>
                <a:lnTo>
                  <a:pt x="53" y="254"/>
                </a:lnTo>
                <a:lnTo>
                  <a:pt x="47" y="254"/>
                </a:lnTo>
                <a:lnTo>
                  <a:pt x="42" y="254"/>
                </a:lnTo>
                <a:lnTo>
                  <a:pt x="37" y="254"/>
                </a:lnTo>
                <a:lnTo>
                  <a:pt x="31" y="254"/>
                </a:lnTo>
                <a:lnTo>
                  <a:pt x="26" y="254"/>
                </a:lnTo>
                <a:lnTo>
                  <a:pt x="21" y="254"/>
                </a:lnTo>
                <a:lnTo>
                  <a:pt x="16" y="254"/>
                </a:lnTo>
                <a:lnTo>
                  <a:pt x="10" y="260"/>
                </a:lnTo>
                <a:lnTo>
                  <a:pt x="5" y="260"/>
                </a:lnTo>
                <a:lnTo>
                  <a:pt x="0" y="260"/>
                </a:lnTo>
                <a:lnTo>
                  <a:pt x="0" y="254"/>
                </a:lnTo>
                <a:lnTo>
                  <a:pt x="0" y="249"/>
                </a:lnTo>
                <a:lnTo>
                  <a:pt x="0" y="238"/>
                </a:lnTo>
                <a:lnTo>
                  <a:pt x="0" y="233"/>
                </a:lnTo>
                <a:lnTo>
                  <a:pt x="0" y="228"/>
                </a:lnTo>
                <a:lnTo>
                  <a:pt x="0" y="223"/>
                </a:lnTo>
                <a:lnTo>
                  <a:pt x="0" y="217"/>
                </a:lnTo>
                <a:lnTo>
                  <a:pt x="0" y="212"/>
                </a:lnTo>
                <a:lnTo>
                  <a:pt x="0" y="207"/>
                </a:lnTo>
                <a:lnTo>
                  <a:pt x="0" y="201"/>
                </a:lnTo>
                <a:lnTo>
                  <a:pt x="0" y="196"/>
                </a:lnTo>
                <a:lnTo>
                  <a:pt x="0" y="191"/>
                </a:lnTo>
                <a:lnTo>
                  <a:pt x="0" y="180"/>
                </a:lnTo>
                <a:lnTo>
                  <a:pt x="0" y="175"/>
                </a:lnTo>
                <a:lnTo>
                  <a:pt x="0" y="170"/>
                </a:lnTo>
                <a:lnTo>
                  <a:pt x="0" y="159"/>
                </a:lnTo>
                <a:lnTo>
                  <a:pt x="0" y="154"/>
                </a:lnTo>
                <a:lnTo>
                  <a:pt x="0" y="148"/>
                </a:lnTo>
                <a:lnTo>
                  <a:pt x="5" y="148"/>
                </a:lnTo>
                <a:lnTo>
                  <a:pt x="10" y="148"/>
                </a:lnTo>
                <a:lnTo>
                  <a:pt x="16" y="148"/>
                </a:lnTo>
                <a:lnTo>
                  <a:pt x="21" y="148"/>
                </a:lnTo>
                <a:lnTo>
                  <a:pt x="26" y="148"/>
                </a:lnTo>
                <a:lnTo>
                  <a:pt x="31" y="148"/>
                </a:lnTo>
                <a:lnTo>
                  <a:pt x="37" y="148"/>
                </a:lnTo>
                <a:lnTo>
                  <a:pt x="42" y="148"/>
                </a:lnTo>
                <a:lnTo>
                  <a:pt x="47" y="148"/>
                </a:lnTo>
                <a:lnTo>
                  <a:pt x="53" y="148"/>
                </a:lnTo>
                <a:lnTo>
                  <a:pt x="58" y="148"/>
                </a:lnTo>
                <a:lnTo>
                  <a:pt x="63" y="148"/>
                </a:lnTo>
                <a:lnTo>
                  <a:pt x="68" y="148"/>
                </a:lnTo>
                <a:lnTo>
                  <a:pt x="74" y="148"/>
                </a:lnTo>
                <a:lnTo>
                  <a:pt x="74" y="143"/>
                </a:lnTo>
                <a:lnTo>
                  <a:pt x="74" y="138"/>
                </a:lnTo>
                <a:lnTo>
                  <a:pt x="74" y="132"/>
                </a:lnTo>
                <a:lnTo>
                  <a:pt x="74" y="127"/>
                </a:lnTo>
                <a:lnTo>
                  <a:pt x="74" y="117"/>
                </a:lnTo>
                <a:lnTo>
                  <a:pt x="74" y="111"/>
                </a:lnTo>
                <a:lnTo>
                  <a:pt x="74" y="106"/>
                </a:lnTo>
              </a:path>
            </a:pathLst>
          </a:custGeom>
          <a:no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195">
            <a:extLst>
              <a:ext uri="{FF2B5EF4-FFF2-40B4-BE49-F238E27FC236}">
                <a16:creationId xmlns:a16="http://schemas.microsoft.com/office/drawing/2014/main" id="{08BE6A2D-0AC8-4731-8ED3-4D37CB43CAD6}"/>
              </a:ext>
            </a:extLst>
          </p:cNvPr>
          <p:cNvSpPr>
            <a:spLocks/>
          </p:cNvSpPr>
          <p:nvPr/>
        </p:nvSpPr>
        <p:spPr bwMode="auto">
          <a:xfrm>
            <a:off x="8283778" y="4218891"/>
            <a:ext cx="419100" cy="436563"/>
          </a:xfrm>
          <a:custGeom>
            <a:avLst/>
            <a:gdLst>
              <a:gd name="T0" fmla="*/ 63 w 264"/>
              <a:gd name="T1" fmla="*/ 53 h 275"/>
              <a:gd name="T2" fmla="*/ 69 w 264"/>
              <a:gd name="T3" fmla="*/ 31 h 275"/>
              <a:gd name="T4" fmla="*/ 69 w 264"/>
              <a:gd name="T5" fmla="*/ 5 h 275"/>
              <a:gd name="T6" fmla="*/ 84 w 264"/>
              <a:gd name="T7" fmla="*/ 5 h 275"/>
              <a:gd name="T8" fmla="*/ 100 w 264"/>
              <a:gd name="T9" fmla="*/ 5 h 275"/>
              <a:gd name="T10" fmla="*/ 100 w 264"/>
              <a:gd name="T11" fmla="*/ 21 h 275"/>
              <a:gd name="T12" fmla="*/ 116 w 264"/>
              <a:gd name="T13" fmla="*/ 31 h 275"/>
              <a:gd name="T14" fmla="*/ 132 w 264"/>
              <a:gd name="T15" fmla="*/ 16 h 275"/>
              <a:gd name="T16" fmla="*/ 143 w 264"/>
              <a:gd name="T17" fmla="*/ 0 h 275"/>
              <a:gd name="T18" fmla="*/ 153 w 264"/>
              <a:gd name="T19" fmla="*/ 16 h 275"/>
              <a:gd name="T20" fmla="*/ 169 w 264"/>
              <a:gd name="T21" fmla="*/ 16 h 275"/>
              <a:gd name="T22" fmla="*/ 190 w 264"/>
              <a:gd name="T23" fmla="*/ 21 h 275"/>
              <a:gd name="T24" fmla="*/ 196 w 264"/>
              <a:gd name="T25" fmla="*/ 42 h 275"/>
              <a:gd name="T26" fmla="*/ 211 w 264"/>
              <a:gd name="T27" fmla="*/ 37 h 275"/>
              <a:gd name="T28" fmla="*/ 222 w 264"/>
              <a:gd name="T29" fmla="*/ 42 h 275"/>
              <a:gd name="T30" fmla="*/ 222 w 264"/>
              <a:gd name="T31" fmla="*/ 42 h 275"/>
              <a:gd name="T32" fmla="*/ 222 w 264"/>
              <a:gd name="T33" fmla="*/ 47 h 275"/>
              <a:gd name="T34" fmla="*/ 222 w 264"/>
              <a:gd name="T35" fmla="*/ 53 h 275"/>
              <a:gd name="T36" fmla="*/ 222 w 264"/>
              <a:gd name="T37" fmla="*/ 58 h 275"/>
              <a:gd name="T38" fmla="*/ 222 w 264"/>
              <a:gd name="T39" fmla="*/ 63 h 275"/>
              <a:gd name="T40" fmla="*/ 217 w 264"/>
              <a:gd name="T41" fmla="*/ 74 h 275"/>
              <a:gd name="T42" fmla="*/ 222 w 264"/>
              <a:gd name="T43" fmla="*/ 84 h 275"/>
              <a:gd name="T44" fmla="*/ 227 w 264"/>
              <a:gd name="T45" fmla="*/ 84 h 275"/>
              <a:gd name="T46" fmla="*/ 238 w 264"/>
              <a:gd name="T47" fmla="*/ 79 h 275"/>
              <a:gd name="T48" fmla="*/ 248 w 264"/>
              <a:gd name="T49" fmla="*/ 95 h 275"/>
              <a:gd name="T50" fmla="*/ 259 w 264"/>
              <a:gd name="T51" fmla="*/ 100 h 275"/>
              <a:gd name="T52" fmla="*/ 259 w 264"/>
              <a:gd name="T53" fmla="*/ 127 h 275"/>
              <a:gd name="T54" fmla="*/ 259 w 264"/>
              <a:gd name="T55" fmla="*/ 153 h 275"/>
              <a:gd name="T56" fmla="*/ 259 w 264"/>
              <a:gd name="T57" fmla="*/ 180 h 275"/>
              <a:gd name="T58" fmla="*/ 259 w 264"/>
              <a:gd name="T59" fmla="*/ 206 h 275"/>
              <a:gd name="T60" fmla="*/ 264 w 264"/>
              <a:gd name="T61" fmla="*/ 228 h 275"/>
              <a:gd name="T62" fmla="*/ 259 w 264"/>
              <a:gd name="T63" fmla="*/ 249 h 275"/>
              <a:gd name="T64" fmla="*/ 254 w 264"/>
              <a:gd name="T65" fmla="*/ 275 h 275"/>
              <a:gd name="T66" fmla="*/ 222 w 264"/>
              <a:gd name="T67" fmla="*/ 275 h 275"/>
              <a:gd name="T68" fmla="*/ 190 w 264"/>
              <a:gd name="T69" fmla="*/ 275 h 275"/>
              <a:gd name="T70" fmla="*/ 164 w 264"/>
              <a:gd name="T71" fmla="*/ 275 h 275"/>
              <a:gd name="T72" fmla="*/ 127 w 264"/>
              <a:gd name="T73" fmla="*/ 275 h 275"/>
              <a:gd name="T74" fmla="*/ 90 w 264"/>
              <a:gd name="T75" fmla="*/ 275 h 275"/>
              <a:gd name="T76" fmla="*/ 47 w 264"/>
              <a:gd name="T77" fmla="*/ 275 h 275"/>
              <a:gd name="T78" fmla="*/ 26 w 264"/>
              <a:gd name="T79" fmla="*/ 265 h 275"/>
              <a:gd name="T80" fmla="*/ 26 w 264"/>
              <a:gd name="T81" fmla="*/ 222 h 275"/>
              <a:gd name="T82" fmla="*/ 0 w 264"/>
              <a:gd name="T83" fmla="*/ 222 h 275"/>
              <a:gd name="T84" fmla="*/ 0 w 264"/>
              <a:gd name="T85" fmla="*/ 196 h 275"/>
              <a:gd name="T86" fmla="*/ 0 w 264"/>
              <a:gd name="T87" fmla="*/ 164 h 275"/>
              <a:gd name="T88" fmla="*/ 0 w 264"/>
              <a:gd name="T89" fmla="*/ 137 h 275"/>
              <a:gd name="T90" fmla="*/ 0 w 264"/>
              <a:gd name="T91" fmla="*/ 111 h 275"/>
              <a:gd name="T92" fmla="*/ 26 w 264"/>
              <a:gd name="T93" fmla="*/ 111 h 275"/>
              <a:gd name="T94" fmla="*/ 47 w 264"/>
              <a:gd name="T95" fmla="*/ 106 h 275"/>
              <a:gd name="T96" fmla="*/ 32 w 264"/>
              <a:gd name="T97" fmla="*/ 95 h 275"/>
              <a:gd name="T98" fmla="*/ 26 w 264"/>
              <a:gd name="T99" fmla="*/ 84 h 275"/>
              <a:gd name="T100" fmla="*/ 26 w 264"/>
              <a:gd name="T101" fmla="*/ 79 h 275"/>
              <a:gd name="T102" fmla="*/ 32 w 264"/>
              <a:gd name="T103" fmla="*/ 69 h 275"/>
              <a:gd name="T104" fmla="*/ 42 w 264"/>
              <a:gd name="T105" fmla="*/ 63 h 275"/>
              <a:gd name="T106" fmla="*/ 26 w 264"/>
              <a:gd name="T107" fmla="*/ 47 h 275"/>
              <a:gd name="T108" fmla="*/ 47 w 264"/>
              <a:gd name="T109" fmla="*/ 42 h 275"/>
              <a:gd name="T110" fmla="*/ 42 w 264"/>
              <a:gd name="T111" fmla="*/ 5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4" h="275">
                <a:moveTo>
                  <a:pt x="47" y="58"/>
                </a:moveTo>
                <a:lnTo>
                  <a:pt x="53" y="58"/>
                </a:lnTo>
                <a:lnTo>
                  <a:pt x="58" y="58"/>
                </a:lnTo>
                <a:lnTo>
                  <a:pt x="58" y="53"/>
                </a:lnTo>
                <a:lnTo>
                  <a:pt x="63" y="53"/>
                </a:lnTo>
                <a:lnTo>
                  <a:pt x="63" y="47"/>
                </a:lnTo>
                <a:lnTo>
                  <a:pt x="63" y="42"/>
                </a:lnTo>
                <a:lnTo>
                  <a:pt x="69" y="42"/>
                </a:lnTo>
                <a:lnTo>
                  <a:pt x="69" y="37"/>
                </a:lnTo>
                <a:lnTo>
                  <a:pt x="69" y="31"/>
                </a:lnTo>
                <a:lnTo>
                  <a:pt x="63" y="21"/>
                </a:lnTo>
                <a:lnTo>
                  <a:pt x="63" y="16"/>
                </a:lnTo>
                <a:lnTo>
                  <a:pt x="63" y="10"/>
                </a:lnTo>
                <a:lnTo>
                  <a:pt x="63" y="5"/>
                </a:lnTo>
                <a:lnTo>
                  <a:pt x="69" y="5"/>
                </a:lnTo>
                <a:lnTo>
                  <a:pt x="74" y="5"/>
                </a:lnTo>
                <a:lnTo>
                  <a:pt x="74" y="10"/>
                </a:lnTo>
                <a:lnTo>
                  <a:pt x="79" y="10"/>
                </a:lnTo>
                <a:lnTo>
                  <a:pt x="84" y="10"/>
                </a:lnTo>
                <a:lnTo>
                  <a:pt x="84" y="5"/>
                </a:lnTo>
                <a:lnTo>
                  <a:pt x="90" y="5"/>
                </a:lnTo>
                <a:lnTo>
                  <a:pt x="90" y="0"/>
                </a:lnTo>
                <a:lnTo>
                  <a:pt x="95" y="0"/>
                </a:lnTo>
                <a:lnTo>
                  <a:pt x="100" y="0"/>
                </a:lnTo>
                <a:lnTo>
                  <a:pt x="100" y="5"/>
                </a:lnTo>
                <a:lnTo>
                  <a:pt x="95" y="5"/>
                </a:lnTo>
                <a:lnTo>
                  <a:pt x="95" y="10"/>
                </a:lnTo>
                <a:lnTo>
                  <a:pt x="95" y="16"/>
                </a:lnTo>
                <a:lnTo>
                  <a:pt x="95" y="21"/>
                </a:lnTo>
                <a:lnTo>
                  <a:pt x="100" y="21"/>
                </a:lnTo>
                <a:lnTo>
                  <a:pt x="100" y="26"/>
                </a:lnTo>
                <a:lnTo>
                  <a:pt x="106" y="26"/>
                </a:lnTo>
                <a:lnTo>
                  <a:pt x="111" y="26"/>
                </a:lnTo>
                <a:lnTo>
                  <a:pt x="111" y="31"/>
                </a:lnTo>
                <a:lnTo>
                  <a:pt x="116" y="31"/>
                </a:lnTo>
                <a:lnTo>
                  <a:pt x="121" y="31"/>
                </a:lnTo>
                <a:lnTo>
                  <a:pt x="121" y="26"/>
                </a:lnTo>
                <a:lnTo>
                  <a:pt x="127" y="21"/>
                </a:lnTo>
                <a:lnTo>
                  <a:pt x="127" y="16"/>
                </a:lnTo>
                <a:lnTo>
                  <a:pt x="132" y="16"/>
                </a:lnTo>
                <a:lnTo>
                  <a:pt x="132" y="10"/>
                </a:lnTo>
                <a:lnTo>
                  <a:pt x="132" y="5"/>
                </a:lnTo>
                <a:lnTo>
                  <a:pt x="132" y="0"/>
                </a:lnTo>
                <a:lnTo>
                  <a:pt x="137" y="0"/>
                </a:lnTo>
                <a:lnTo>
                  <a:pt x="143" y="0"/>
                </a:lnTo>
                <a:lnTo>
                  <a:pt x="148" y="0"/>
                </a:lnTo>
                <a:lnTo>
                  <a:pt x="153" y="0"/>
                </a:lnTo>
                <a:lnTo>
                  <a:pt x="153" y="5"/>
                </a:lnTo>
                <a:lnTo>
                  <a:pt x="153" y="10"/>
                </a:lnTo>
                <a:lnTo>
                  <a:pt x="153" y="16"/>
                </a:lnTo>
                <a:lnTo>
                  <a:pt x="153" y="21"/>
                </a:lnTo>
                <a:lnTo>
                  <a:pt x="158" y="21"/>
                </a:lnTo>
                <a:lnTo>
                  <a:pt x="164" y="26"/>
                </a:lnTo>
                <a:lnTo>
                  <a:pt x="164" y="21"/>
                </a:lnTo>
                <a:lnTo>
                  <a:pt x="169" y="16"/>
                </a:lnTo>
                <a:lnTo>
                  <a:pt x="174" y="16"/>
                </a:lnTo>
                <a:lnTo>
                  <a:pt x="174" y="21"/>
                </a:lnTo>
                <a:lnTo>
                  <a:pt x="180" y="21"/>
                </a:lnTo>
                <a:lnTo>
                  <a:pt x="185" y="21"/>
                </a:lnTo>
                <a:lnTo>
                  <a:pt x="190" y="21"/>
                </a:lnTo>
                <a:lnTo>
                  <a:pt x="190" y="26"/>
                </a:lnTo>
                <a:lnTo>
                  <a:pt x="190" y="31"/>
                </a:lnTo>
                <a:lnTo>
                  <a:pt x="190" y="37"/>
                </a:lnTo>
                <a:lnTo>
                  <a:pt x="196" y="37"/>
                </a:lnTo>
                <a:lnTo>
                  <a:pt x="196" y="42"/>
                </a:lnTo>
                <a:lnTo>
                  <a:pt x="201" y="37"/>
                </a:lnTo>
                <a:lnTo>
                  <a:pt x="206" y="37"/>
                </a:lnTo>
                <a:lnTo>
                  <a:pt x="211" y="37"/>
                </a:lnTo>
                <a:lnTo>
                  <a:pt x="211" y="42"/>
                </a:lnTo>
                <a:lnTo>
                  <a:pt x="211" y="37"/>
                </a:lnTo>
                <a:lnTo>
                  <a:pt x="217" y="37"/>
                </a:lnTo>
                <a:lnTo>
                  <a:pt x="217" y="42"/>
                </a:lnTo>
                <a:lnTo>
                  <a:pt x="217" y="37"/>
                </a:lnTo>
                <a:lnTo>
                  <a:pt x="217" y="42"/>
                </a:lnTo>
                <a:lnTo>
                  <a:pt x="222" y="42"/>
                </a:lnTo>
                <a:lnTo>
                  <a:pt x="222" y="37"/>
                </a:lnTo>
                <a:lnTo>
                  <a:pt x="222" y="42"/>
                </a:lnTo>
                <a:lnTo>
                  <a:pt x="217" y="47"/>
                </a:lnTo>
                <a:lnTo>
                  <a:pt x="222" y="47"/>
                </a:lnTo>
                <a:lnTo>
                  <a:pt x="222" y="42"/>
                </a:lnTo>
                <a:lnTo>
                  <a:pt x="222" y="47"/>
                </a:lnTo>
                <a:lnTo>
                  <a:pt x="222" y="42"/>
                </a:lnTo>
                <a:lnTo>
                  <a:pt x="227" y="42"/>
                </a:lnTo>
                <a:lnTo>
                  <a:pt x="227" y="47"/>
                </a:lnTo>
                <a:lnTo>
                  <a:pt x="222" y="47"/>
                </a:lnTo>
                <a:lnTo>
                  <a:pt x="227" y="47"/>
                </a:lnTo>
                <a:lnTo>
                  <a:pt x="227" y="53"/>
                </a:lnTo>
                <a:lnTo>
                  <a:pt x="222" y="53"/>
                </a:lnTo>
                <a:lnTo>
                  <a:pt x="222" y="47"/>
                </a:lnTo>
                <a:lnTo>
                  <a:pt x="222" y="53"/>
                </a:lnTo>
                <a:lnTo>
                  <a:pt x="217" y="53"/>
                </a:lnTo>
                <a:lnTo>
                  <a:pt x="222" y="53"/>
                </a:lnTo>
                <a:lnTo>
                  <a:pt x="222" y="58"/>
                </a:lnTo>
                <a:lnTo>
                  <a:pt x="217" y="58"/>
                </a:lnTo>
                <a:lnTo>
                  <a:pt x="222" y="58"/>
                </a:lnTo>
                <a:lnTo>
                  <a:pt x="217" y="58"/>
                </a:lnTo>
                <a:lnTo>
                  <a:pt x="222" y="58"/>
                </a:lnTo>
                <a:lnTo>
                  <a:pt x="222" y="63"/>
                </a:lnTo>
                <a:lnTo>
                  <a:pt x="217" y="63"/>
                </a:lnTo>
                <a:lnTo>
                  <a:pt x="222" y="63"/>
                </a:lnTo>
                <a:lnTo>
                  <a:pt x="217" y="63"/>
                </a:lnTo>
                <a:lnTo>
                  <a:pt x="217" y="69"/>
                </a:lnTo>
                <a:lnTo>
                  <a:pt x="222" y="69"/>
                </a:lnTo>
                <a:lnTo>
                  <a:pt x="222" y="74"/>
                </a:lnTo>
                <a:lnTo>
                  <a:pt x="217" y="74"/>
                </a:lnTo>
                <a:lnTo>
                  <a:pt x="222" y="74"/>
                </a:lnTo>
                <a:lnTo>
                  <a:pt x="222" y="79"/>
                </a:lnTo>
                <a:lnTo>
                  <a:pt x="222" y="84"/>
                </a:lnTo>
                <a:lnTo>
                  <a:pt x="222" y="79"/>
                </a:lnTo>
                <a:lnTo>
                  <a:pt x="222" y="84"/>
                </a:lnTo>
                <a:lnTo>
                  <a:pt x="227" y="84"/>
                </a:lnTo>
                <a:lnTo>
                  <a:pt x="227" y="79"/>
                </a:lnTo>
                <a:lnTo>
                  <a:pt x="227" y="84"/>
                </a:lnTo>
                <a:lnTo>
                  <a:pt x="227" y="79"/>
                </a:lnTo>
                <a:lnTo>
                  <a:pt x="227" y="84"/>
                </a:lnTo>
                <a:lnTo>
                  <a:pt x="227" y="79"/>
                </a:lnTo>
                <a:lnTo>
                  <a:pt x="227" y="84"/>
                </a:lnTo>
                <a:lnTo>
                  <a:pt x="233" y="84"/>
                </a:lnTo>
                <a:lnTo>
                  <a:pt x="233" y="79"/>
                </a:lnTo>
                <a:lnTo>
                  <a:pt x="238" y="79"/>
                </a:lnTo>
                <a:lnTo>
                  <a:pt x="238" y="84"/>
                </a:lnTo>
                <a:lnTo>
                  <a:pt x="238" y="90"/>
                </a:lnTo>
                <a:lnTo>
                  <a:pt x="243" y="90"/>
                </a:lnTo>
                <a:lnTo>
                  <a:pt x="248" y="90"/>
                </a:lnTo>
                <a:lnTo>
                  <a:pt x="248" y="95"/>
                </a:lnTo>
                <a:lnTo>
                  <a:pt x="254" y="95"/>
                </a:lnTo>
                <a:lnTo>
                  <a:pt x="254" y="100"/>
                </a:lnTo>
                <a:lnTo>
                  <a:pt x="259" y="100"/>
                </a:lnTo>
                <a:lnTo>
                  <a:pt x="259" y="95"/>
                </a:lnTo>
                <a:lnTo>
                  <a:pt x="259" y="100"/>
                </a:lnTo>
                <a:lnTo>
                  <a:pt x="259" y="106"/>
                </a:lnTo>
                <a:lnTo>
                  <a:pt x="259" y="111"/>
                </a:lnTo>
                <a:lnTo>
                  <a:pt x="259" y="116"/>
                </a:lnTo>
                <a:lnTo>
                  <a:pt x="259" y="122"/>
                </a:lnTo>
                <a:lnTo>
                  <a:pt x="259" y="127"/>
                </a:lnTo>
                <a:lnTo>
                  <a:pt x="259" y="132"/>
                </a:lnTo>
                <a:lnTo>
                  <a:pt x="259" y="137"/>
                </a:lnTo>
                <a:lnTo>
                  <a:pt x="259" y="143"/>
                </a:lnTo>
                <a:lnTo>
                  <a:pt x="259" y="148"/>
                </a:lnTo>
                <a:lnTo>
                  <a:pt x="259" y="153"/>
                </a:lnTo>
                <a:lnTo>
                  <a:pt x="259" y="159"/>
                </a:lnTo>
                <a:lnTo>
                  <a:pt x="259" y="164"/>
                </a:lnTo>
                <a:lnTo>
                  <a:pt x="259" y="169"/>
                </a:lnTo>
                <a:lnTo>
                  <a:pt x="259" y="175"/>
                </a:lnTo>
                <a:lnTo>
                  <a:pt x="259" y="180"/>
                </a:lnTo>
                <a:lnTo>
                  <a:pt x="259" y="185"/>
                </a:lnTo>
                <a:lnTo>
                  <a:pt x="259" y="190"/>
                </a:lnTo>
                <a:lnTo>
                  <a:pt x="259" y="196"/>
                </a:lnTo>
                <a:lnTo>
                  <a:pt x="259" y="201"/>
                </a:lnTo>
                <a:lnTo>
                  <a:pt x="259" y="206"/>
                </a:lnTo>
                <a:lnTo>
                  <a:pt x="259" y="212"/>
                </a:lnTo>
                <a:lnTo>
                  <a:pt x="259" y="217"/>
                </a:lnTo>
                <a:lnTo>
                  <a:pt x="259" y="222"/>
                </a:lnTo>
                <a:lnTo>
                  <a:pt x="264" y="222"/>
                </a:lnTo>
                <a:lnTo>
                  <a:pt x="264" y="228"/>
                </a:lnTo>
                <a:lnTo>
                  <a:pt x="259" y="228"/>
                </a:lnTo>
                <a:lnTo>
                  <a:pt x="259" y="233"/>
                </a:lnTo>
                <a:lnTo>
                  <a:pt x="259" y="238"/>
                </a:lnTo>
                <a:lnTo>
                  <a:pt x="259" y="243"/>
                </a:lnTo>
                <a:lnTo>
                  <a:pt x="259" y="249"/>
                </a:lnTo>
                <a:lnTo>
                  <a:pt x="259" y="254"/>
                </a:lnTo>
                <a:lnTo>
                  <a:pt x="259" y="259"/>
                </a:lnTo>
                <a:lnTo>
                  <a:pt x="259" y="270"/>
                </a:lnTo>
                <a:lnTo>
                  <a:pt x="259" y="275"/>
                </a:lnTo>
                <a:lnTo>
                  <a:pt x="254" y="275"/>
                </a:lnTo>
                <a:lnTo>
                  <a:pt x="248" y="275"/>
                </a:lnTo>
                <a:lnTo>
                  <a:pt x="238" y="275"/>
                </a:lnTo>
                <a:lnTo>
                  <a:pt x="233" y="275"/>
                </a:lnTo>
                <a:lnTo>
                  <a:pt x="227" y="275"/>
                </a:lnTo>
                <a:lnTo>
                  <a:pt x="222" y="275"/>
                </a:lnTo>
                <a:lnTo>
                  <a:pt x="217" y="275"/>
                </a:lnTo>
                <a:lnTo>
                  <a:pt x="211" y="275"/>
                </a:lnTo>
                <a:lnTo>
                  <a:pt x="206" y="275"/>
                </a:lnTo>
                <a:lnTo>
                  <a:pt x="196" y="275"/>
                </a:lnTo>
                <a:lnTo>
                  <a:pt x="190" y="275"/>
                </a:lnTo>
                <a:lnTo>
                  <a:pt x="185" y="275"/>
                </a:lnTo>
                <a:lnTo>
                  <a:pt x="180" y="275"/>
                </a:lnTo>
                <a:lnTo>
                  <a:pt x="174" y="275"/>
                </a:lnTo>
                <a:lnTo>
                  <a:pt x="169" y="275"/>
                </a:lnTo>
                <a:lnTo>
                  <a:pt x="164" y="275"/>
                </a:lnTo>
                <a:lnTo>
                  <a:pt x="153" y="275"/>
                </a:lnTo>
                <a:lnTo>
                  <a:pt x="148" y="275"/>
                </a:lnTo>
                <a:lnTo>
                  <a:pt x="143" y="275"/>
                </a:lnTo>
                <a:lnTo>
                  <a:pt x="137" y="275"/>
                </a:lnTo>
                <a:lnTo>
                  <a:pt x="127" y="275"/>
                </a:lnTo>
                <a:lnTo>
                  <a:pt x="121" y="275"/>
                </a:lnTo>
                <a:lnTo>
                  <a:pt x="116" y="275"/>
                </a:lnTo>
                <a:lnTo>
                  <a:pt x="100" y="275"/>
                </a:lnTo>
                <a:lnTo>
                  <a:pt x="95" y="275"/>
                </a:lnTo>
                <a:lnTo>
                  <a:pt x="90" y="275"/>
                </a:lnTo>
                <a:lnTo>
                  <a:pt x="79" y="275"/>
                </a:lnTo>
                <a:lnTo>
                  <a:pt x="69" y="275"/>
                </a:lnTo>
                <a:lnTo>
                  <a:pt x="58" y="275"/>
                </a:lnTo>
                <a:lnTo>
                  <a:pt x="53" y="275"/>
                </a:lnTo>
                <a:lnTo>
                  <a:pt x="47" y="275"/>
                </a:lnTo>
                <a:lnTo>
                  <a:pt x="42" y="275"/>
                </a:lnTo>
                <a:lnTo>
                  <a:pt x="37" y="275"/>
                </a:lnTo>
                <a:lnTo>
                  <a:pt x="32" y="275"/>
                </a:lnTo>
                <a:lnTo>
                  <a:pt x="26" y="275"/>
                </a:lnTo>
                <a:lnTo>
                  <a:pt x="26" y="265"/>
                </a:lnTo>
                <a:lnTo>
                  <a:pt x="26" y="254"/>
                </a:lnTo>
                <a:lnTo>
                  <a:pt x="26" y="249"/>
                </a:lnTo>
                <a:lnTo>
                  <a:pt x="26" y="233"/>
                </a:lnTo>
                <a:lnTo>
                  <a:pt x="26" y="228"/>
                </a:lnTo>
                <a:lnTo>
                  <a:pt x="26" y="222"/>
                </a:lnTo>
                <a:lnTo>
                  <a:pt x="21" y="222"/>
                </a:lnTo>
                <a:lnTo>
                  <a:pt x="16" y="222"/>
                </a:lnTo>
                <a:lnTo>
                  <a:pt x="10" y="222"/>
                </a:lnTo>
                <a:lnTo>
                  <a:pt x="5" y="222"/>
                </a:lnTo>
                <a:lnTo>
                  <a:pt x="0" y="222"/>
                </a:lnTo>
                <a:lnTo>
                  <a:pt x="0" y="217"/>
                </a:lnTo>
                <a:lnTo>
                  <a:pt x="0" y="212"/>
                </a:lnTo>
                <a:lnTo>
                  <a:pt x="0" y="206"/>
                </a:lnTo>
                <a:lnTo>
                  <a:pt x="0" y="201"/>
                </a:lnTo>
                <a:lnTo>
                  <a:pt x="0" y="196"/>
                </a:lnTo>
                <a:lnTo>
                  <a:pt x="0" y="190"/>
                </a:lnTo>
                <a:lnTo>
                  <a:pt x="0" y="185"/>
                </a:lnTo>
                <a:lnTo>
                  <a:pt x="0" y="175"/>
                </a:lnTo>
                <a:lnTo>
                  <a:pt x="0" y="169"/>
                </a:lnTo>
                <a:lnTo>
                  <a:pt x="0" y="164"/>
                </a:lnTo>
                <a:lnTo>
                  <a:pt x="0" y="159"/>
                </a:lnTo>
                <a:lnTo>
                  <a:pt x="0" y="153"/>
                </a:lnTo>
                <a:lnTo>
                  <a:pt x="0" y="148"/>
                </a:lnTo>
                <a:lnTo>
                  <a:pt x="0" y="143"/>
                </a:lnTo>
                <a:lnTo>
                  <a:pt x="0" y="137"/>
                </a:lnTo>
                <a:lnTo>
                  <a:pt x="0" y="132"/>
                </a:lnTo>
                <a:lnTo>
                  <a:pt x="0" y="127"/>
                </a:lnTo>
                <a:lnTo>
                  <a:pt x="0" y="122"/>
                </a:lnTo>
                <a:lnTo>
                  <a:pt x="0" y="116"/>
                </a:lnTo>
                <a:lnTo>
                  <a:pt x="0" y="111"/>
                </a:lnTo>
                <a:lnTo>
                  <a:pt x="5" y="111"/>
                </a:lnTo>
                <a:lnTo>
                  <a:pt x="10" y="111"/>
                </a:lnTo>
                <a:lnTo>
                  <a:pt x="16" y="111"/>
                </a:lnTo>
                <a:lnTo>
                  <a:pt x="21" y="111"/>
                </a:lnTo>
                <a:lnTo>
                  <a:pt x="26" y="111"/>
                </a:lnTo>
                <a:lnTo>
                  <a:pt x="32" y="111"/>
                </a:lnTo>
                <a:lnTo>
                  <a:pt x="37" y="111"/>
                </a:lnTo>
                <a:lnTo>
                  <a:pt x="42" y="111"/>
                </a:lnTo>
                <a:lnTo>
                  <a:pt x="47" y="111"/>
                </a:lnTo>
                <a:lnTo>
                  <a:pt x="47" y="106"/>
                </a:lnTo>
                <a:lnTo>
                  <a:pt x="42" y="106"/>
                </a:lnTo>
                <a:lnTo>
                  <a:pt x="37" y="106"/>
                </a:lnTo>
                <a:lnTo>
                  <a:pt x="37" y="100"/>
                </a:lnTo>
                <a:lnTo>
                  <a:pt x="32" y="100"/>
                </a:lnTo>
                <a:lnTo>
                  <a:pt x="32" y="95"/>
                </a:lnTo>
                <a:lnTo>
                  <a:pt x="32" y="100"/>
                </a:lnTo>
                <a:lnTo>
                  <a:pt x="32" y="95"/>
                </a:lnTo>
                <a:lnTo>
                  <a:pt x="26" y="95"/>
                </a:lnTo>
                <a:lnTo>
                  <a:pt x="26" y="90"/>
                </a:lnTo>
                <a:lnTo>
                  <a:pt x="26" y="84"/>
                </a:lnTo>
                <a:lnTo>
                  <a:pt x="26" y="90"/>
                </a:lnTo>
                <a:lnTo>
                  <a:pt x="26" y="84"/>
                </a:lnTo>
                <a:lnTo>
                  <a:pt x="21" y="84"/>
                </a:lnTo>
                <a:lnTo>
                  <a:pt x="21" y="79"/>
                </a:lnTo>
                <a:lnTo>
                  <a:pt x="26" y="79"/>
                </a:lnTo>
                <a:lnTo>
                  <a:pt x="26" y="74"/>
                </a:lnTo>
                <a:lnTo>
                  <a:pt x="21" y="74"/>
                </a:lnTo>
                <a:lnTo>
                  <a:pt x="26" y="74"/>
                </a:lnTo>
                <a:lnTo>
                  <a:pt x="32" y="74"/>
                </a:lnTo>
                <a:lnTo>
                  <a:pt x="32" y="69"/>
                </a:lnTo>
                <a:lnTo>
                  <a:pt x="26" y="69"/>
                </a:lnTo>
                <a:lnTo>
                  <a:pt x="32" y="69"/>
                </a:lnTo>
                <a:lnTo>
                  <a:pt x="37" y="69"/>
                </a:lnTo>
                <a:lnTo>
                  <a:pt x="37" y="63"/>
                </a:lnTo>
                <a:lnTo>
                  <a:pt x="42" y="63"/>
                </a:lnTo>
                <a:lnTo>
                  <a:pt x="37" y="58"/>
                </a:lnTo>
                <a:lnTo>
                  <a:pt x="32" y="58"/>
                </a:lnTo>
                <a:lnTo>
                  <a:pt x="26" y="58"/>
                </a:lnTo>
                <a:lnTo>
                  <a:pt x="26" y="53"/>
                </a:lnTo>
                <a:lnTo>
                  <a:pt x="26" y="47"/>
                </a:lnTo>
                <a:lnTo>
                  <a:pt x="32" y="47"/>
                </a:lnTo>
                <a:lnTo>
                  <a:pt x="32" y="42"/>
                </a:lnTo>
                <a:lnTo>
                  <a:pt x="37" y="42"/>
                </a:lnTo>
                <a:lnTo>
                  <a:pt x="42" y="42"/>
                </a:lnTo>
                <a:lnTo>
                  <a:pt x="47" y="42"/>
                </a:lnTo>
                <a:lnTo>
                  <a:pt x="47" y="37"/>
                </a:lnTo>
                <a:lnTo>
                  <a:pt x="47" y="42"/>
                </a:lnTo>
                <a:lnTo>
                  <a:pt x="42" y="42"/>
                </a:lnTo>
                <a:lnTo>
                  <a:pt x="42" y="47"/>
                </a:lnTo>
                <a:lnTo>
                  <a:pt x="42" y="53"/>
                </a:lnTo>
                <a:lnTo>
                  <a:pt x="42" y="58"/>
                </a:lnTo>
                <a:lnTo>
                  <a:pt x="47" y="58"/>
                </a:lnTo>
              </a:path>
            </a:pathLst>
          </a:custGeom>
          <a:no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196">
            <a:extLst>
              <a:ext uri="{FF2B5EF4-FFF2-40B4-BE49-F238E27FC236}">
                <a16:creationId xmlns:a16="http://schemas.microsoft.com/office/drawing/2014/main" id="{A738A7FB-792F-4C20-961A-5FA982AFF8AB}"/>
              </a:ext>
            </a:extLst>
          </p:cNvPr>
          <p:cNvSpPr>
            <a:spLocks/>
          </p:cNvSpPr>
          <p:nvPr/>
        </p:nvSpPr>
        <p:spPr bwMode="auto">
          <a:xfrm>
            <a:off x="7763079" y="3755341"/>
            <a:ext cx="428625" cy="555625"/>
          </a:xfrm>
          <a:custGeom>
            <a:avLst/>
            <a:gdLst>
              <a:gd name="T0" fmla="*/ 32 w 270"/>
              <a:gd name="T1" fmla="*/ 74 h 350"/>
              <a:gd name="T2" fmla="*/ 32 w 270"/>
              <a:gd name="T3" fmla="*/ 53 h 350"/>
              <a:gd name="T4" fmla="*/ 32 w 270"/>
              <a:gd name="T5" fmla="*/ 32 h 350"/>
              <a:gd name="T6" fmla="*/ 48 w 270"/>
              <a:gd name="T7" fmla="*/ 27 h 350"/>
              <a:gd name="T8" fmla="*/ 58 w 270"/>
              <a:gd name="T9" fmla="*/ 16 h 350"/>
              <a:gd name="T10" fmla="*/ 64 w 270"/>
              <a:gd name="T11" fmla="*/ 0 h 350"/>
              <a:gd name="T12" fmla="*/ 85 w 270"/>
              <a:gd name="T13" fmla="*/ 0 h 350"/>
              <a:gd name="T14" fmla="*/ 111 w 270"/>
              <a:gd name="T15" fmla="*/ 5 h 350"/>
              <a:gd name="T16" fmla="*/ 122 w 270"/>
              <a:gd name="T17" fmla="*/ 27 h 350"/>
              <a:gd name="T18" fmla="*/ 148 w 270"/>
              <a:gd name="T19" fmla="*/ 27 h 350"/>
              <a:gd name="T20" fmla="*/ 169 w 270"/>
              <a:gd name="T21" fmla="*/ 21 h 350"/>
              <a:gd name="T22" fmla="*/ 190 w 270"/>
              <a:gd name="T23" fmla="*/ 21 h 350"/>
              <a:gd name="T24" fmla="*/ 212 w 270"/>
              <a:gd name="T25" fmla="*/ 21 h 350"/>
              <a:gd name="T26" fmla="*/ 233 w 270"/>
              <a:gd name="T27" fmla="*/ 21 h 350"/>
              <a:gd name="T28" fmla="*/ 254 w 270"/>
              <a:gd name="T29" fmla="*/ 21 h 350"/>
              <a:gd name="T30" fmla="*/ 270 w 270"/>
              <a:gd name="T31" fmla="*/ 32 h 350"/>
              <a:gd name="T32" fmla="*/ 270 w 270"/>
              <a:gd name="T33" fmla="*/ 64 h 350"/>
              <a:gd name="T34" fmla="*/ 270 w 270"/>
              <a:gd name="T35" fmla="*/ 85 h 350"/>
              <a:gd name="T36" fmla="*/ 264 w 270"/>
              <a:gd name="T37" fmla="*/ 101 h 350"/>
              <a:gd name="T38" fmla="*/ 259 w 270"/>
              <a:gd name="T39" fmla="*/ 117 h 350"/>
              <a:gd name="T40" fmla="*/ 259 w 270"/>
              <a:gd name="T41" fmla="*/ 138 h 350"/>
              <a:gd name="T42" fmla="*/ 254 w 270"/>
              <a:gd name="T43" fmla="*/ 154 h 350"/>
              <a:gd name="T44" fmla="*/ 259 w 270"/>
              <a:gd name="T45" fmla="*/ 170 h 350"/>
              <a:gd name="T46" fmla="*/ 249 w 270"/>
              <a:gd name="T47" fmla="*/ 180 h 350"/>
              <a:gd name="T48" fmla="*/ 233 w 270"/>
              <a:gd name="T49" fmla="*/ 186 h 350"/>
              <a:gd name="T50" fmla="*/ 233 w 270"/>
              <a:gd name="T51" fmla="*/ 196 h 350"/>
              <a:gd name="T52" fmla="*/ 233 w 270"/>
              <a:gd name="T53" fmla="*/ 207 h 350"/>
              <a:gd name="T54" fmla="*/ 233 w 270"/>
              <a:gd name="T55" fmla="*/ 217 h 350"/>
              <a:gd name="T56" fmla="*/ 227 w 270"/>
              <a:gd name="T57" fmla="*/ 223 h 350"/>
              <a:gd name="T58" fmla="*/ 222 w 270"/>
              <a:gd name="T59" fmla="*/ 228 h 350"/>
              <a:gd name="T60" fmla="*/ 212 w 270"/>
              <a:gd name="T61" fmla="*/ 239 h 350"/>
              <a:gd name="T62" fmla="*/ 190 w 270"/>
              <a:gd name="T63" fmla="*/ 239 h 350"/>
              <a:gd name="T64" fmla="*/ 164 w 270"/>
              <a:gd name="T65" fmla="*/ 239 h 350"/>
              <a:gd name="T66" fmla="*/ 138 w 270"/>
              <a:gd name="T67" fmla="*/ 244 h 350"/>
              <a:gd name="T68" fmla="*/ 116 w 270"/>
              <a:gd name="T69" fmla="*/ 244 h 350"/>
              <a:gd name="T70" fmla="*/ 95 w 270"/>
              <a:gd name="T71" fmla="*/ 244 h 350"/>
              <a:gd name="T72" fmla="*/ 74 w 270"/>
              <a:gd name="T73" fmla="*/ 244 h 350"/>
              <a:gd name="T74" fmla="*/ 58 w 270"/>
              <a:gd name="T75" fmla="*/ 255 h 350"/>
              <a:gd name="T76" fmla="*/ 58 w 270"/>
              <a:gd name="T77" fmla="*/ 281 h 350"/>
              <a:gd name="T78" fmla="*/ 58 w 270"/>
              <a:gd name="T79" fmla="*/ 302 h 350"/>
              <a:gd name="T80" fmla="*/ 58 w 270"/>
              <a:gd name="T81" fmla="*/ 329 h 350"/>
              <a:gd name="T82" fmla="*/ 48 w 270"/>
              <a:gd name="T83" fmla="*/ 350 h 350"/>
              <a:gd name="T84" fmla="*/ 27 w 270"/>
              <a:gd name="T85" fmla="*/ 350 h 350"/>
              <a:gd name="T86" fmla="*/ 5 w 270"/>
              <a:gd name="T87" fmla="*/ 350 h 350"/>
              <a:gd name="T88" fmla="*/ 5 w 270"/>
              <a:gd name="T89" fmla="*/ 323 h 350"/>
              <a:gd name="T90" fmla="*/ 5 w 270"/>
              <a:gd name="T91" fmla="*/ 286 h 350"/>
              <a:gd name="T92" fmla="*/ 5 w 270"/>
              <a:gd name="T93" fmla="*/ 265 h 350"/>
              <a:gd name="T94" fmla="*/ 5 w 270"/>
              <a:gd name="T95" fmla="*/ 244 h 350"/>
              <a:gd name="T96" fmla="*/ 5 w 270"/>
              <a:gd name="T97" fmla="*/ 223 h 350"/>
              <a:gd name="T98" fmla="*/ 5 w 270"/>
              <a:gd name="T99" fmla="*/ 202 h 350"/>
              <a:gd name="T100" fmla="*/ 5 w 270"/>
              <a:gd name="T101" fmla="*/ 180 h 350"/>
              <a:gd name="T102" fmla="*/ 5 w 270"/>
              <a:gd name="T103" fmla="*/ 159 h 350"/>
              <a:gd name="T104" fmla="*/ 5 w 270"/>
              <a:gd name="T105" fmla="*/ 138 h 350"/>
              <a:gd name="T106" fmla="*/ 21 w 270"/>
              <a:gd name="T107" fmla="*/ 133 h 350"/>
              <a:gd name="T108" fmla="*/ 32 w 270"/>
              <a:gd name="T109" fmla="*/ 117 h 350"/>
              <a:gd name="T110" fmla="*/ 32 w 270"/>
              <a:gd name="T111" fmla="*/ 9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0" h="350">
                <a:moveTo>
                  <a:pt x="32" y="90"/>
                </a:moveTo>
                <a:lnTo>
                  <a:pt x="32" y="85"/>
                </a:lnTo>
                <a:lnTo>
                  <a:pt x="32" y="80"/>
                </a:lnTo>
                <a:lnTo>
                  <a:pt x="32" y="74"/>
                </a:lnTo>
                <a:lnTo>
                  <a:pt x="32" y="69"/>
                </a:lnTo>
                <a:lnTo>
                  <a:pt x="32" y="64"/>
                </a:lnTo>
                <a:lnTo>
                  <a:pt x="32" y="58"/>
                </a:lnTo>
                <a:lnTo>
                  <a:pt x="32" y="53"/>
                </a:lnTo>
                <a:lnTo>
                  <a:pt x="32" y="48"/>
                </a:lnTo>
                <a:lnTo>
                  <a:pt x="32" y="43"/>
                </a:lnTo>
                <a:lnTo>
                  <a:pt x="32" y="37"/>
                </a:lnTo>
                <a:lnTo>
                  <a:pt x="32" y="32"/>
                </a:lnTo>
                <a:lnTo>
                  <a:pt x="32" y="27"/>
                </a:lnTo>
                <a:lnTo>
                  <a:pt x="37" y="27"/>
                </a:lnTo>
                <a:lnTo>
                  <a:pt x="42" y="27"/>
                </a:lnTo>
                <a:lnTo>
                  <a:pt x="48" y="27"/>
                </a:lnTo>
                <a:lnTo>
                  <a:pt x="53" y="27"/>
                </a:lnTo>
                <a:lnTo>
                  <a:pt x="58" y="27"/>
                </a:lnTo>
                <a:lnTo>
                  <a:pt x="58" y="21"/>
                </a:lnTo>
                <a:lnTo>
                  <a:pt x="58" y="16"/>
                </a:lnTo>
                <a:lnTo>
                  <a:pt x="58" y="11"/>
                </a:lnTo>
                <a:lnTo>
                  <a:pt x="58" y="5"/>
                </a:lnTo>
                <a:lnTo>
                  <a:pt x="58" y="0"/>
                </a:lnTo>
                <a:lnTo>
                  <a:pt x="64" y="0"/>
                </a:lnTo>
                <a:lnTo>
                  <a:pt x="69" y="0"/>
                </a:lnTo>
                <a:lnTo>
                  <a:pt x="74" y="0"/>
                </a:lnTo>
                <a:lnTo>
                  <a:pt x="79" y="0"/>
                </a:lnTo>
                <a:lnTo>
                  <a:pt x="85" y="0"/>
                </a:lnTo>
                <a:lnTo>
                  <a:pt x="101" y="0"/>
                </a:lnTo>
                <a:lnTo>
                  <a:pt x="106" y="0"/>
                </a:lnTo>
                <a:lnTo>
                  <a:pt x="111" y="0"/>
                </a:lnTo>
                <a:lnTo>
                  <a:pt x="111" y="5"/>
                </a:lnTo>
                <a:lnTo>
                  <a:pt x="111" y="11"/>
                </a:lnTo>
                <a:lnTo>
                  <a:pt x="111" y="27"/>
                </a:lnTo>
                <a:lnTo>
                  <a:pt x="116" y="27"/>
                </a:lnTo>
                <a:lnTo>
                  <a:pt x="122" y="27"/>
                </a:lnTo>
                <a:lnTo>
                  <a:pt x="127" y="27"/>
                </a:lnTo>
                <a:lnTo>
                  <a:pt x="138" y="27"/>
                </a:lnTo>
                <a:lnTo>
                  <a:pt x="143" y="27"/>
                </a:lnTo>
                <a:lnTo>
                  <a:pt x="148" y="27"/>
                </a:lnTo>
                <a:lnTo>
                  <a:pt x="153" y="27"/>
                </a:lnTo>
                <a:lnTo>
                  <a:pt x="159" y="21"/>
                </a:lnTo>
                <a:lnTo>
                  <a:pt x="164" y="21"/>
                </a:lnTo>
                <a:lnTo>
                  <a:pt x="169" y="21"/>
                </a:lnTo>
                <a:lnTo>
                  <a:pt x="175" y="21"/>
                </a:lnTo>
                <a:lnTo>
                  <a:pt x="180" y="21"/>
                </a:lnTo>
                <a:lnTo>
                  <a:pt x="185" y="21"/>
                </a:lnTo>
                <a:lnTo>
                  <a:pt x="190" y="21"/>
                </a:lnTo>
                <a:lnTo>
                  <a:pt x="196" y="21"/>
                </a:lnTo>
                <a:lnTo>
                  <a:pt x="201" y="21"/>
                </a:lnTo>
                <a:lnTo>
                  <a:pt x="206" y="21"/>
                </a:lnTo>
                <a:lnTo>
                  <a:pt x="212" y="21"/>
                </a:lnTo>
                <a:lnTo>
                  <a:pt x="217" y="21"/>
                </a:lnTo>
                <a:lnTo>
                  <a:pt x="222" y="21"/>
                </a:lnTo>
                <a:lnTo>
                  <a:pt x="227" y="21"/>
                </a:lnTo>
                <a:lnTo>
                  <a:pt x="233" y="21"/>
                </a:lnTo>
                <a:lnTo>
                  <a:pt x="238" y="21"/>
                </a:lnTo>
                <a:lnTo>
                  <a:pt x="243" y="21"/>
                </a:lnTo>
                <a:lnTo>
                  <a:pt x="249" y="21"/>
                </a:lnTo>
                <a:lnTo>
                  <a:pt x="254" y="21"/>
                </a:lnTo>
                <a:lnTo>
                  <a:pt x="259" y="21"/>
                </a:lnTo>
                <a:lnTo>
                  <a:pt x="270" y="21"/>
                </a:lnTo>
                <a:lnTo>
                  <a:pt x="270" y="27"/>
                </a:lnTo>
                <a:lnTo>
                  <a:pt x="270" y="32"/>
                </a:lnTo>
                <a:lnTo>
                  <a:pt x="270" y="43"/>
                </a:lnTo>
                <a:lnTo>
                  <a:pt x="270" y="48"/>
                </a:lnTo>
                <a:lnTo>
                  <a:pt x="270" y="53"/>
                </a:lnTo>
                <a:lnTo>
                  <a:pt x="270" y="64"/>
                </a:lnTo>
                <a:lnTo>
                  <a:pt x="270" y="69"/>
                </a:lnTo>
                <a:lnTo>
                  <a:pt x="270" y="74"/>
                </a:lnTo>
                <a:lnTo>
                  <a:pt x="270" y="80"/>
                </a:lnTo>
                <a:lnTo>
                  <a:pt x="270" y="85"/>
                </a:lnTo>
                <a:lnTo>
                  <a:pt x="270" y="90"/>
                </a:lnTo>
                <a:lnTo>
                  <a:pt x="264" y="90"/>
                </a:lnTo>
                <a:lnTo>
                  <a:pt x="264" y="96"/>
                </a:lnTo>
                <a:lnTo>
                  <a:pt x="264" y="101"/>
                </a:lnTo>
                <a:lnTo>
                  <a:pt x="264" y="106"/>
                </a:lnTo>
                <a:lnTo>
                  <a:pt x="259" y="106"/>
                </a:lnTo>
                <a:lnTo>
                  <a:pt x="259" y="111"/>
                </a:lnTo>
                <a:lnTo>
                  <a:pt x="259" y="117"/>
                </a:lnTo>
                <a:lnTo>
                  <a:pt x="259" y="122"/>
                </a:lnTo>
                <a:lnTo>
                  <a:pt x="259" y="127"/>
                </a:lnTo>
                <a:lnTo>
                  <a:pt x="259" y="133"/>
                </a:lnTo>
                <a:lnTo>
                  <a:pt x="259" y="138"/>
                </a:lnTo>
                <a:lnTo>
                  <a:pt x="254" y="138"/>
                </a:lnTo>
                <a:lnTo>
                  <a:pt x="254" y="143"/>
                </a:lnTo>
                <a:lnTo>
                  <a:pt x="254" y="149"/>
                </a:lnTo>
                <a:lnTo>
                  <a:pt x="254" y="154"/>
                </a:lnTo>
                <a:lnTo>
                  <a:pt x="254" y="159"/>
                </a:lnTo>
                <a:lnTo>
                  <a:pt x="254" y="164"/>
                </a:lnTo>
                <a:lnTo>
                  <a:pt x="259" y="164"/>
                </a:lnTo>
                <a:lnTo>
                  <a:pt x="259" y="170"/>
                </a:lnTo>
                <a:lnTo>
                  <a:pt x="254" y="170"/>
                </a:lnTo>
                <a:lnTo>
                  <a:pt x="254" y="175"/>
                </a:lnTo>
                <a:lnTo>
                  <a:pt x="249" y="175"/>
                </a:lnTo>
                <a:lnTo>
                  <a:pt x="249" y="180"/>
                </a:lnTo>
                <a:lnTo>
                  <a:pt x="243" y="180"/>
                </a:lnTo>
                <a:lnTo>
                  <a:pt x="243" y="186"/>
                </a:lnTo>
                <a:lnTo>
                  <a:pt x="238" y="186"/>
                </a:lnTo>
                <a:lnTo>
                  <a:pt x="233" y="186"/>
                </a:lnTo>
                <a:lnTo>
                  <a:pt x="233" y="191"/>
                </a:lnTo>
                <a:lnTo>
                  <a:pt x="238" y="191"/>
                </a:lnTo>
                <a:lnTo>
                  <a:pt x="233" y="191"/>
                </a:lnTo>
                <a:lnTo>
                  <a:pt x="233" y="196"/>
                </a:lnTo>
                <a:lnTo>
                  <a:pt x="238" y="196"/>
                </a:lnTo>
                <a:lnTo>
                  <a:pt x="238" y="202"/>
                </a:lnTo>
                <a:lnTo>
                  <a:pt x="238" y="207"/>
                </a:lnTo>
                <a:lnTo>
                  <a:pt x="233" y="207"/>
                </a:lnTo>
                <a:lnTo>
                  <a:pt x="238" y="207"/>
                </a:lnTo>
                <a:lnTo>
                  <a:pt x="233" y="207"/>
                </a:lnTo>
                <a:lnTo>
                  <a:pt x="233" y="212"/>
                </a:lnTo>
                <a:lnTo>
                  <a:pt x="233" y="217"/>
                </a:lnTo>
                <a:lnTo>
                  <a:pt x="227" y="217"/>
                </a:lnTo>
                <a:lnTo>
                  <a:pt x="233" y="217"/>
                </a:lnTo>
                <a:lnTo>
                  <a:pt x="227" y="217"/>
                </a:lnTo>
                <a:lnTo>
                  <a:pt x="227" y="223"/>
                </a:lnTo>
                <a:lnTo>
                  <a:pt x="227" y="228"/>
                </a:lnTo>
                <a:lnTo>
                  <a:pt x="222" y="228"/>
                </a:lnTo>
                <a:lnTo>
                  <a:pt x="227" y="228"/>
                </a:lnTo>
                <a:lnTo>
                  <a:pt x="222" y="228"/>
                </a:lnTo>
                <a:lnTo>
                  <a:pt x="222" y="233"/>
                </a:lnTo>
                <a:lnTo>
                  <a:pt x="222" y="239"/>
                </a:lnTo>
                <a:lnTo>
                  <a:pt x="217" y="239"/>
                </a:lnTo>
                <a:lnTo>
                  <a:pt x="212" y="239"/>
                </a:lnTo>
                <a:lnTo>
                  <a:pt x="206" y="239"/>
                </a:lnTo>
                <a:lnTo>
                  <a:pt x="201" y="239"/>
                </a:lnTo>
                <a:lnTo>
                  <a:pt x="196" y="239"/>
                </a:lnTo>
                <a:lnTo>
                  <a:pt x="190" y="239"/>
                </a:lnTo>
                <a:lnTo>
                  <a:pt x="185" y="239"/>
                </a:lnTo>
                <a:lnTo>
                  <a:pt x="175" y="239"/>
                </a:lnTo>
                <a:lnTo>
                  <a:pt x="169" y="239"/>
                </a:lnTo>
                <a:lnTo>
                  <a:pt x="164" y="239"/>
                </a:lnTo>
                <a:lnTo>
                  <a:pt x="153" y="244"/>
                </a:lnTo>
                <a:lnTo>
                  <a:pt x="148" y="244"/>
                </a:lnTo>
                <a:lnTo>
                  <a:pt x="143" y="244"/>
                </a:lnTo>
                <a:lnTo>
                  <a:pt x="138" y="244"/>
                </a:lnTo>
                <a:lnTo>
                  <a:pt x="132" y="244"/>
                </a:lnTo>
                <a:lnTo>
                  <a:pt x="127" y="244"/>
                </a:lnTo>
                <a:lnTo>
                  <a:pt x="122" y="244"/>
                </a:lnTo>
                <a:lnTo>
                  <a:pt x="116" y="244"/>
                </a:lnTo>
                <a:lnTo>
                  <a:pt x="111" y="244"/>
                </a:lnTo>
                <a:lnTo>
                  <a:pt x="106" y="244"/>
                </a:lnTo>
                <a:lnTo>
                  <a:pt x="101" y="244"/>
                </a:lnTo>
                <a:lnTo>
                  <a:pt x="95" y="244"/>
                </a:lnTo>
                <a:lnTo>
                  <a:pt x="90" y="244"/>
                </a:lnTo>
                <a:lnTo>
                  <a:pt x="85" y="244"/>
                </a:lnTo>
                <a:lnTo>
                  <a:pt x="79" y="244"/>
                </a:lnTo>
                <a:lnTo>
                  <a:pt x="74" y="244"/>
                </a:lnTo>
                <a:lnTo>
                  <a:pt x="69" y="244"/>
                </a:lnTo>
                <a:lnTo>
                  <a:pt x="58" y="244"/>
                </a:lnTo>
                <a:lnTo>
                  <a:pt x="58" y="249"/>
                </a:lnTo>
                <a:lnTo>
                  <a:pt x="58" y="255"/>
                </a:lnTo>
                <a:lnTo>
                  <a:pt x="58" y="260"/>
                </a:lnTo>
                <a:lnTo>
                  <a:pt x="58" y="265"/>
                </a:lnTo>
                <a:lnTo>
                  <a:pt x="58" y="270"/>
                </a:lnTo>
                <a:lnTo>
                  <a:pt x="58" y="281"/>
                </a:lnTo>
                <a:lnTo>
                  <a:pt x="58" y="286"/>
                </a:lnTo>
                <a:lnTo>
                  <a:pt x="58" y="292"/>
                </a:lnTo>
                <a:lnTo>
                  <a:pt x="58" y="297"/>
                </a:lnTo>
                <a:lnTo>
                  <a:pt x="58" y="302"/>
                </a:lnTo>
                <a:lnTo>
                  <a:pt x="58" y="308"/>
                </a:lnTo>
                <a:lnTo>
                  <a:pt x="58" y="318"/>
                </a:lnTo>
                <a:lnTo>
                  <a:pt x="58" y="323"/>
                </a:lnTo>
                <a:lnTo>
                  <a:pt x="58" y="329"/>
                </a:lnTo>
                <a:lnTo>
                  <a:pt x="58" y="339"/>
                </a:lnTo>
                <a:lnTo>
                  <a:pt x="58" y="345"/>
                </a:lnTo>
                <a:lnTo>
                  <a:pt x="58" y="350"/>
                </a:lnTo>
                <a:lnTo>
                  <a:pt x="48" y="350"/>
                </a:lnTo>
                <a:lnTo>
                  <a:pt x="42" y="350"/>
                </a:lnTo>
                <a:lnTo>
                  <a:pt x="37" y="350"/>
                </a:lnTo>
                <a:lnTo>
                  <a:pt x="32" y="350"/>
                </a:lnTo>
                <a:lnTo>
                  <a:pt x="27" y="350"/>
                </a:lnTo>
                <a:lnTo>
                  <a:pt x="21" y="350"/>
                </a:lnTo>
                <a:lnTo>
                  <a:pt x="16" y="350"/>
                </a:lnTo>
                <a:lnTo>
                  <a:pt x="11" y="350"/>
                </a:lnTo>
                <a:lnTo>
                  <a:pt x="5" y="350"/>
                </a:lnTo>
                <a:lnTo>
                  <a:pt x="5" y="345"/>
                </a:lnTo>
                <a:lnTo>
                  <a:pt x="5" y="334"/>
                </a:lnTo>
                <a:lnTo>
                  <a:pt x="5" y="329"/>
                </a:lnTo>
                <a:lnTo>
                  <a:pt x="5" y="323"/>
                </a:lnTo>
                <a:lnTo>
                  <a:pt x="0" y="308"/>
                </a:lnTo>
                <a:lnTo>
                  <a:pt x="5" y="302"/>
                </a:lnTo>
                <a:lnTo>
                  <a:pt x="5" y="292"/>
                </a:lnTo>
                <a:lnTo>
                  <a:pt x="5" y="286"/>
                </a:lnTo>
                <a:lnTo>
                  <a:pt x="5" y="281"/>
                </a:lnTo>
                <a:lnTo>
                  <a:pt x="5" y="276"/>
                </a:lnTo>
                <a:lnTo>
                  <a:pt x="5" y="270"/>
                </a:lnTo>
                <a:lnTo>
                  <a:pt x="5" y="265"/>
                </a:lnTo>
                <a:lnTo>
                  <a:pt x="5" y="260"/>
                </a:lnTo>
                <a:lnTo>
                  <a:pt x="5" y="255"/>
                </a:lnTo>
                <a:lnTo>
                  <a:pt x="5" y="249"/>
                </a:lnTo>
                <a:lnTo>
                  <a:pt x="5" y="244"/>
                </a:lnTo>
                <a:lnTo>
                  <a:pt x="5" y="239"/>
                </a:lnTo>
                <a:lnTo>
                  <a:pt x="5" y="233"/>
                </a:lnTo>
                <a:lnTo>
                  <a:pt x="5" y="228"/>
                </a:lnTo>
                <a:lnTo>
                  <a:pt x="5" y="223"/>
                </a:lnTo>
                <a:lnTo>
                  <a:pt x="5" y="217"/>
                </a:lnTo>
                <a:lnTo>
                  <a:pt x="5" y="212"/>
                </a:lnTo>
                <a:lnTo>
                  <a:pt x="5" y="207"/>
                </a:lnTo>
                <a:lnTo>
                  <a:pt x="5" y="202"/>
                </a:lnTo>
                <a:lnTo>
                  <a:pt x="5" y="196"/>
                </a:lnTo>
                <a:lnTo>
                  <a:pt x="5" y="191"/>
                </a:lnTo>
                <a:lnTo>
                  <a:pt x="5" y="186"/>
                </a:lnTo>
                <a:lnTo>
                  <a:pt x="5" y="180"/>
                </a:lnTo>
                <a:lnTo>
                  <a:pt x="5" y="175"/>
                </a:lnTo>
                <a:lnTo>
                  <a:pt x="5" y="170"/>
                </a:lnTo>
                <a:lnTo>
                  <a:pt x="5" y="164"/>
                </a:lnTo>
                <a:lnTo>
                  <a:pt x="5" y="159"/>
                </a:lnTo>
                <a:lnTo>
                  <a:pt x="5" y="154"/>
                </a:lnTo>
                <a:lnTo>
                  <a:pt x="5" y="149"/>
                </a:lnTo>
                <a:lnTo>
                  <a:pt x="5" y="143"/>
                </a:lnTo>
                <a:lnTo>
                  <a:pt x="5" y="138"/>
                </a:lnTo>
                <a:lnTo>
                  <a:pt x="5" y="133"/>
                </a:lnTo>
                <a:lnTo>
                  <a:pt x="11" y="133"/>
                </a:lnTo>
                <a:lnTo>
                  <a:pt x="16" y="133"/>
                </a:lnTo>
                <a:lnTo>
                  <a:pt x="21" y="133"/>
                </a:lnTo>
                <a:lnTo>
                  <a:pt x="27" y="133"/>
                </a:lnTo>
                <a:lnTo>
                  <a:pt x="32" y="133"/>
                </a:lnTo>
                <a:lnTo>
                  <a:pt x="32" y="127"/>
                </a:lnTo>
                <a:lnTo>
                  <a:pt x="32" y="117"/>
                </a:lnTo>
                <a:lnTo>
                  <a:pt x="32" y="111"/>
                </a:lnTo>
                <a:lnTo>
                  <a:pt x="32" y="106"/>
                </a:lnTo>
                <a:lnTo>
                  <a:pt x="32" y="101"/>
                </a:lnTo>
                <a:lnTo>
                  <a:pt x="32" y="96"/>
                </a:lnTo>
                <a:lnTo>
                  <a:pt x="32" y="90"/>
                </a:lnTo>
              </a:path>
            </a:pathLst>
          </a:custGeom>
          <a:solidFill>
            <a:schemeClr val="bg1"/>
          </a:solid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197">
            <a:extLst>
              <a:ext uri="{FF2B5EF4-FFF2-40B4-BE49-F238E27FC236}">
                <a16:creationId xmlns:a16="http://schemas.microsoft.com/office/drawing/2014/main" id="{9F503709-5036-44B5-8261-12DC9B338E1B}"/>
              </a:ext>
            </a:extLst>
          </p:cNvPr>
          <p:cNvSpPr>
            <a:spLocks/>
          </p:cNvSpPr>
          <p:nvPr/>
        </p:nvSpPr>
        <p:spPr bwMode="auto">
          <a:xfrm>
            <a:off x="8182178" y="3090178"/>
            <a:ext cx="571500" cy="522288"/>
          </a:xfrm>
          <a:custGeom>
            <a:avLst/>
            <a:gdLst>
              <a:gd name="T0" fmla="*/ 0 w 360"/>
              <a:gd name="T1" fmla="*/ 207 h 329"/>
              <a:gd name="T2" fmla="*/ 6 w 360"/>
              <a:gd name="T3" fmla="*/ 186 h 329"/>
              <a:gd name="T4" fmla="*/ 27 w 360"/>
              <a:gd name="T5" fmla="*/ 181 h 329"/>
              <a:gd name="T6" fmla="*/ 43 w 360"/>
              <a:gd name="T7" fmla="*/ 170 h 329"/>
              <a:gd name="T8" fmla="*/ 53 w 360"/>
              <a:gd name="T9" fmla="*/ 154 h 329"/>
              <a:gd name="T10" fmla="*/ 69 w 360"/>
              <a:gd name="T11" fmla="*/ 144 h 329"/>
              <a:gd name="T12" fmla="*/ 85 w 360"/>
              <a:gd name="T13" fmla="*/ 133 h 329"/>
              <a:gd name="T14" fmla="*/ 101 w 360"/>
              <a:gd name="T15" fmla="*/ 122 h 329"/>
              <a:gd name="T16" fmla="*/ 117 w 360"/>
              <a:gd name="T17" fmla="*/ 112 h 329"/>
              <a:gd name="T18" fmla="*/ 127 w 360"/>
              <a:gd name="T19" fmla="*/ 96 h 329"/>
              <a:gd name="T20" fmla="*/ 143 w 360"/>
              <a:gd name="T21" fmla="*/ 85 h 329"/>
              <a:gd name="T22" fmla="*/ 159 w 360"/>
              <a:gd name="T23" fmla="*/ 75 h 329"/>
              <a:gd name="T24" fmla="*/ 175 w 360"/>
              <a:gd name="T25" fmla="*/ 64 h 329"/>
              <a:gd name="T26" fmla="*/ 185 w 360"/>
              <a:gd name="T27" fmla="*/ 48 h 329"/>
              <a:gd name="T28" fmla="*/ 212 w 360"/>
              <a:gd name="T29" fmla="*/ 48 h 329"/>
              <a:gd name="T30" fmla="*/ 228 w 360"/>
              <a:gd name="T31" fmla="*/ 38 h 329"/>
              <a:gd name="T32" fmla="*/ 238 w 360"/>
              <a:gd name="T33" fmla="*/ 22 h 329"/>
              <a:gd name="T34" fmla="*/ 254 w 360"/>
              <a:gd name="T35" fmla="*/ 11 h 329"/>
              <a:gd name="T36" fmla="*/ 270 w 360"/>
              <a:gd name="T37" fmla="*/ 0 h 329"/>
              <a:gd name="T38" fmla="*/ 286 w 360"/>
              <a:gd name="T39" fmla="*/ 11 h 329"/>
              <a:gd name="T40" fmla="*/ 297 w 360"/>
              <a:gd name="T41" fmla="*/ 27 h 329"/>
              <a:gd name="T42" fmla="*/ 323 w 360"/>
              <a:gd name="T43" fmla="*/ 27 h 329"/>
              <a:gd name="T44" fmla="*/ 339 w 360"/>
              <a:gd name="T45" fmla="*/ 43 h 329"/>
              <a:gd name="T46" fmla="*/ 339 w 360"/>
              <a:gd name="T47" fmla="*/ 80 h 329"/>
              <a:gd name="T48" fmla="*/ 344 w 360"/>
              <a:gd name="T49" fmla="*/ 101 h 329"/>
              <a:gd name="T50" fmla="*/ 360 w 360"/>
              <a:gd name="T51" fmla="*/ 117 h 329"/>
              <a:gd name="T52" fmla="*/ 344 w 360"/>
              <a:gd name="T53" fmla="*/ 128 h 329"/>
              <a:gd name="T54" fmla="*/ 344 w 360"/>
              <a:gd name="T55" fmla="*/ 144 h 329"/>
              <a:gd name="T56" fmla="*/ 344 w 360"/>
              <a:gd name="T57" fmla="*/ 159 h 329"/>
              <a:gd name="T58" fmla="*/ 323 w 360"/>
              <a:gd name="T59" fmla="*/ 170 h 329"/>
              <a:gd name="T60" fmla="*/ 312 w 360"/>
              <a:gd name="T61" fmla="*/ 175 h 329"/>
              <a:gd name="T62" fmla="*/ 307 w 360"/>
              <a:gd name="T63" fmla="*/ 191 h 329"/>
              <a:gd name="T64" fmla="*/ 297 w 360"/>
              <a:gd name="T65" fmla="*/ 197 h 329"/>
              <a:gd name="T66" fmla="*/ 297 w 360"/>
              <a:gd name="T67" fmla="*/ 212 h 329"/>
              <a:gd name="T68" fmla="*/ 281 w 360"/>
              <a:gd name="T69" fmla="*/ 212 h 329"/>
              <a:gd name="T70" fmla="*/ 275 w 360"/>
              <a:gd name="T71" fmla="*/ 234 h 329"/>
              <a:gd name="T72" fmla="*/ 286 w 360"/>
              <a:gd name="T73" fmla="*/ 250 h 329"/>
              <a:gd name="T74" fmla="*/ 297 w 360"/>
              <a:gd name="T75" fmla="*/ 265 h 329"/>
              <a:gd name="T76" fmla="*/ 281 w 360"/>
              <a:gd name="T77" fmla="*/ 276 h 329"/>
              <a:gd name="T78" fmla="*/ 270 w 360"/>
              <a:gd name="T79" fmla="*/ 292 h 329"/>
              <a:gd name="T80" fmla="*/ 265 w 360"/>
              <a:gd name="T81" fmla="*/ 313 h 329"/>
              <a:gd name="T82" fmla="*/ 249 w 360"/>
              <a:gd name="T83" fmla="*/ 324 h 329"/>
              <a:gd name="T84" fmla="*/ 238 w 360"/>
              <a:gd name="T85" fmla="*/ 318 h 329"/>
              <a:gd name="T86" fmla="*/ 222 w 360"/>
              <a:gd name="T87" fmla="*/ 303 h 329"/>
              <a:gd name="T88" fmla="*/ 217 w 360"/>
              <a:gd name="T89" fmla="*/ 297 h 329"/>
              <a:gd name="T90" fmla="*/ 191 w 360"/>
              <a:gd name="T91" fmla="*/ 297 h 329"/>
              <a:gd name="T92" fmla="*/ 164 w 360"/>
              <a:gd name="T93" fmla="*/ 297 h 329"/>
              <a:gd name="T94" fmla="*/ 138 w 360"/>
              <a:gd name="T95" fmla="*/ 297 h 329"/>
              <a:gd name="T96" fmla="*/ 111 w 360"/>
              <a:gd name="T97" fmla="*/ 297 h 329"/>
              <a:gd name="T98" fmla="*/ 85 w 360"/>
              <a:gd name="T99" fmla="*/ 292 h 329"/>
              <a:gd name="T100" fmla="*/ 69 w 360"/>
              <a:gd name="T101" fmla="*/ 308 h 329"/>
              <a:gd name="T102" fmla="*/ 53 w 360"/>
              <a:gd name="T103" fmla="*/ 297 h 329"/>
              <a:gd name="T104" fmla="*/ 37 w 360"/>
              <a:gd name="T105" fmla="*/ 287 h 329"/>
              <a:gd name="T106" fmla="*/ 32 w 360"/>
              <a:gd name="T107" fmla="*/ 265 h 329"/>
              <a:gd name="T108" fmla="*/ 32 w 360"/>
              <a:gd name="T109" fmla="*/ 239 h 329"/>
              <a:gd name="T110" fmla="*/ 11 w 360"/>
              <a:gd name="T111" fmla="*/ 234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0" h="329">
                <a:moveTo>
                  <a:pt x="0" y="228"/>
                </a:moveTo>
                <a:lnTo>
                  <a:pt x="0" y="223"/>
                </a:lnTo>
                <a:lnTo>
                  <a:pt x="0" y="218"/>
                </a:lnTo>
                <a:lnTo>
                  <a:pt x="0" y="212"/>
                </a:lnTo>
                <a:lnTo>
                  <a:pt x="0" y="207"/>
                </a:lnTo>
                <a:lnTo>
                  <a:pt x="0" y="202"/>
                </a:lnTo>
                <a:lnTo>
                  <a:pt x="0" y="197"/>
                </a:lnTo>
                <a:lnTo>
                  <a:pt x="0" y="191"/>
                </a:lnTo>
                <a:lnTo>
                  <a:pt x="0" y="186"/>
                </a:lnTo>
                <a:lnTo>
                  <a:pt x="6" y="186"/>
                </a:lnTo>
                <a:lnTo>
                  <a:pt x="11" y="186"/>
                </a:lnTo>
                <a:lnTo>
                  <a:pt x="16" y="186"/>
                </a:lnTo>
                <a:lnTo>
                  <a:pt x="22" y="186"/>
                </a:lnTo>
                <a:lnTo>
                  <a:pt x="22" y="181"/>
                </a:lnTo>
                <a:lnTo>
                  <a:pt x="27" y="181"/>
                </a:lnTo>
                <a:lnTo>
                  <a:pt x="27" y="175"/>
                </a:lnTo>
                <a:lnTo>
                  <a:pt x="32" y="175"/>
                </a:lnTo>
                <a:lnTo>
                  <a:pt x="32" y="170"/>
                </a:lnTo>
                <a:lnTo>
                  <a:pt x="37" y="170"/>
                </a:lnTo>
                <a:lnTo>
                  <a:pt x="43" y="170"/>
                </a:lnTo>
                <a:lnTo>
                  <a:pt x="48" y="170"/>
                </a:lnTo>
                <a:lnTo>
                  <a:pt x="48" y="165"/>
                </a:lnTo>
                <a:lnTo>
                  <a:pt x="53" y="165"/>
                </a:lnTo>
                <a:lnTo>
                  <a:pt x="53" y="159"/>
                </a:lnTo>
                <a:lnTo>
                  <a:pt x="53" y="154"/>
                </a:lnTo>
                <a:lnTo>
                  <a:pt x="59" y="154"/>
                </a:lnTo>
                <a:lnTo>
                  <a:pt x="59" y="149"/>
                </a:lnTo>
                <a:lnTo>
                  <a:pt x="64" y="149"/>
                </a:lnTo>
                <a:lnTo>
                  <a:pt x="64" y="144"/>
                </a:lnTo>
                <a:lnTo>
                  <a:pt x="69" y="144"/>
                </a:lnTo>
                <a:lnTo>
                  <a:pt x="69" y="138"/>
                </a:lnTo>
                <a:lnTo>
                  <a:pt x="74" y="138"/>
                </a:lnTo>
                <a:lnTo>
                  <a:pt x="74" y="133"/>
                </a:lnTo>
                <a:lnTo>
                  <a:pt x="80" y="133"/>
                </a:lnTo>
                <a:lnTo>
                  <a:pt x="85" y="133"/>
                </a:lnTo>
                <a:lnTo>
                  <a:pt x="90" y="133"/>
                </a:lnTo>
                <a:lnTo>
                  <a:pt x="96" y="133"/>
                </a:lnTo>
                <a:lnTo>
                  <a:pt x="101" y="133"/>
                </a:lnTo>
                <a:lnTo>
                  <a:pt x="101" y="128"/>
                </a:lnTo>
                <a:lnTo>
                  <a:pt x="101" y="122"/>
                </a:lnTo>
                <a:lnTo>
                  <a:pt x="101" y="117"/>
                </a:lnTo>
                <a:lnTo>
                  <a:pt x="101" y="112"/>
                </a:lnTo>
                <a:lnTo>
                  <a:pt x="106" y="112"/>
                </a:lnTo>
                <a:lnTo>
                  <a:pt x="111" y="112"/>
                </a:lnTo>
                <a:lnTo>
                  <a:pt x="117" y="112"/>
                </a:lnTo>
                <a:lnTo>
                  <a:pt x="122" y="112"/>
                </a:lnTo>
                <a:lnTo>
                  <a:pt x="127" y="112"/>
                </a:lnTo>
                <a:lnTo>
                  <a:pt x="127" y="106"/>
                </a:lnTo>
                <a:lnTo>
                  <a:pt x="127" y="101"/>
                </a:lnTo>
                <a:lnTo>
                  <a:pt x="127" y="96"/>
                </a:lnTo>
                <a:lnTo>
                  <a:pt x="133" y="96"/>
                </a:lnTo>
                <a:lnTo>
                  <a:pt x="138" y="96"/>
                </a:lnTo>
                <a:lnTo>
                  <a:pt x="138" y="91"/>
                </a:lnTo>
                <a:lnTo>
                  <a:pt x="143" y="91"/>
                </a:lnTo>
                <a:lnTo>
                  <a:pt x="143" y="85"/>
                </a:lnTo>
                <a:lnTo>
                  <a:pt x="143" y="80"/>
                </a:lnTo>
                <a:lnTo>
                  <a:pt x="148" y="80"/>
                </a:lnTo>
                <a:lnTo>
                  <a:pt x="154" y="80"/>
                </a:lnTo>
                <a:lnTo>
                  <a:pt x="159" y="80"/>
                </a:lnTo>
                <a:lnTo>
                  <a:pt x="159" y="75"/>
                </a:lnTo>
                <a:lnTo>
                  <a:pt x="159" y="69"/>
                </a:lnTo>
                <a:lnTo>
                  <a:pt x="164" y="69"/>
                </a:lnTo>
                <a:lnTo>
                  <a:pt x="170" y="69"/>
                </a:lnTo>
                <a:lnTo>
                  <a:pt x="170" y="64"/>
                </a:lnTo>
                <a:lnTo>
                  <a:pt x="175" y="64"/>
                </a:lnTo>
                <a:lnTo>
                  <a:pt x="175" y="59"/>
                </a:lnTo>
                <a:lnTo>
                  <a:pt x="180" y="59"/>
                </a:lnTo>
                <a:lnTo>
                  <a:pt x="185" y="59"/>
                </a:lnTo>
                <a:lnTo>
                  <a:pt x="185" y="53"/>
                </a:lnTo>
                <a:lnTo>
                  <a:pt x="185" y="48"/>
                </a:lnTo>
                <a:lnTo>
                  <a:pt x="191" y="48"/>
                </a:lnTo>
                <a:lnTo>
                  <a:pt x="196" y="48"/>
                </a:lnTo>
                <a:lnTo>
                  <a:pt x="201" y="48"/>
                </a:lnTo>
                <a:lnTo>
                  <a:pt x="207" y="48"/>
                </a:lnTo>
                <a:lnTo>
                  <a:pt x="212" y="48"/>
                </a:lnTo>
                <a:lnTo>
                  <a:pt x="217" y="48"/>
                </a:lnTo>
                <a:lnTo>
                  <a:pt x="222" y="48"/>
                </a:lnTo>
                <a:lnTo>
                  <a:pt x="222" y="43"/>
                </a:lnTo>
                <a:lnTo>
                  <a:pt x="228" y="43"/>
                </a:lnTo>
                <a:lnTo>
                  <a:pt x="228" y="38"/>
                </a:lnTo>
                <a:lnTo>
                  <a:pt x="228" y="32"/>
                </a:lnTo>
                <a:lnTo>
                  <a:pt x="233" y="32"/>
                </a:lnTo>
                <a:lnTo>
                  <a:pt x="233" y="27"/>
                </a:lnTo>
                <a:lnTo>
                  <a:pt x="238" y="27"/>
                </a:lnTo>
                <a:lnTo>
                  <a:pt x="238" y="22"/>
                </a:lnTo>
                <a:lnTo>
                  <a:pt x="244" y="22"/>
                </a:lnTo>
                <a:lnTo>
                  <a:pt x="244" y="16"/>
                </a:lnTo>
                <a:lnTo>
                  <a:pt x="249" y="16"/>
                </a:lnTo>
                <a:lnTo>
                  <a:pt x="254" y="16"/>
                </a:lnTo>
                <a:lnTo>
                  <a:pt x="254" y="11"/>
                </a:lnTo>
                <a:lnTo>
                  <a:pt x="260" y="11"/>
                </a:lnTo>
                <a:lnTo>
                  <a:pt x="265" y="11"/>
                </a:lnTo>
                <a:lnTo>
                  <a:pt x="265" y="6"/>
                </a:lnTo>
                <a:lnTo>
                  <a:pt x="265" y="0"/>
                </a:lnTo>
                <a:lnTo>
                  <a:pt x="270" y="0"/>
                </a:lnTo>
                <a:lnTo>
                  <a:pt x="275" y="0"/>
                </a:lnTo>
                <a:lnTo>
                  <a:pt x="281" y="0"/>
                </a:lnTo>
                <a:lnTo>
                  <a:pt x="286" y="0"/>
                </a:lnTo>
                <a:lnTo>
                  <a:pt x="286" y="6"/>
                </a:lnTo>
                <a:lnTo>
                  <a:pt x="286" y="11"/>
                </a:lnTo>
                <a:lnTo>
                  <a:pt x="286" y="16"/>
                </a:lnTo>
                <a:lnTo>
                  <a:pt x="286" y="22"/>
                </a:lnTo>
                <a:lnTo>
                  <a:pt x="286" y="27"/>
                </a:lnTo>
                <a:lnTo>
                  <a:pt x="291" y="27"/>
                </a:lnTo>
                <a:lnTo>
                  <a:pt x="297" y="27"/>
                </a:lnTo>
                <a:lnTo>
                  <a:pt x="302" y="27"/>
                </a:lnTo>
                <a:lnTo>
                  <a:pt x="307" y="27"/>
                </a:lnTo>
                <a:lnTo>
                  <a:pt x="312" y="27"/>
                </a:lnTo>
                <a:lnTo>
                  <a:pt x="318" y="27"/>
                </a:lnTo>
                <a:lnTo>
                  <a:pt x="323" y="27"/>
                </a:lnTo>
                <a:lnTo>
                  <a:pt x="328" y="27"/>
                </a:lnTo>
                <a:lnTo>
                  <a:pt x="334" y="27"/>
                </a:lnTo>
                <a:lnTo>
                  <a:pt x="339" y="27"/>
                </a:lnTo>
                <a:lnTo>
                  <a:pt x="339" y="38"/>
                </a:lnTo>
                <a:lnTo>
                  <a:pt x="339" y="43"/>
                </a:lnTo>
                <a:lnTo>
                  <a:pt x="339" y="48"/>
                </a:lnTo>
                <a:lnTo>
                  <a:pt x="339" y="53"/>
                </a:lnTo>
                <a:lnTo>
                  <a:pt x="339" y="59"/>
                </a:lnTo>
                <a:lnTo>
                  <a:pt x="339" y="75"/>
                </a:lnTo>
                <a:lnTo>
                  <a:pt x="339" y="80"/>
                </a:lnTo>
                <a:lnTo>
                  <a:pt x="339" y="85"/>
                </a:lnTo>
                <a:lnTo>
                  <a:pt x="339" y="91"/>
                </a:lnTo>
                <a:lnTo>
                  <a:pt x="339" y="96"/>
                </a:lnTo>
                <a:lnTo>
                  <a:pt x="339" y="101"/>
                </a:lnTo>
                <a:lnTo>
                  <a:pt x="344" y="101"/>
                </a:lnTo>
                <a:lnTo>
                  <a:pt x="349" y="101"/>
                </a:lnTo>
                <a:lnTo>
                  <a:pt x="349" y="106"/>
                </a:lnTo>
                <a:lnTo>
                  <a:pt x="355" y="106"/>
                </a:lnTo>
                <a:lnTo>
                  <a:pt x="355" y="112"/>
                </a:lnTo>
                <a:lnTo>
                  <a:pt x="360" y="117"/>
                </a:lnTo>
                <a:lnTo>
                  <a:pt x="360" y="122"/>
                </a:lnTo>
                <a:lnTo>
                  <a:pt x="355" y="122"/>
                </a:lnTo>
                <a:lnTo>
                  <a:pt x="349" y="122"/>
                </a:lnTo>
                <a:lnTo>
                  <a:pt x="344" y="122"/>
                </a:lnTo>
                <a:lnTo>
                  <a:pt x="344" y="128"/>
                </a:lnTo>
                <a:lnTo>
                  <a:pt x="344" y="133"/>
                </a:lnTo>
                <a:lnTo>
                  <a:pt x="349" y="133"/>
                </a:lnTo>
                <a:lnTo>
                  <a:pt x="344" y="133"/>
                </a:lnTo>
                <a:lnTo>
                  <a:pt x="344" y="138"/>
                </a:lnTo>
                <a:lnTo>
                  <a:pt x="344" y="144"/>
                </a:lnTo>
                <a:lnTo>
                  <a:pt x="349" y="144"/>
                </a:lnTo>
                <a:lnTo>
                  <a:pt x="349" y="149"/>
                </a:lnTo>
                <a:lnTo>
                  <a:pt x="349" y="154"/>
                </a:lnTo>
                <a:lnTo>
                  <a:pt x="349" y="159"/>
                </a:lnTo>
                <a:lnTo>
                  <a:pt x="344" y="159"/>
                </a:lnTo>
                <a:lnTo>
                  <a:pt x="339" y="159"/>
                </a:lnTo>
                <a:lnTo>
                  <a:pt x="339" y="165"/>
                </a:lnTo>
                <a:lnTo>
                  <a:pt x="334" y="165"/>
                </a:lnTo>
                <a:lnTo>
                  <a:pt x="328" y="170"/>
                </a:lnTo>
                <a:lnTo>
                  <a:pt x="323" y="170"/>
                </a:lnTo>
                <a:lnTo>
                  <a:pt x="318" y="170"/>
                </a:lnTo>
                <a:lnTo>
                  <a:pt x="318" y="165"/>
                </a:lnTo>
                <a:lnTo>
                  <a:pt x="312" y="165"/>
                </a:lnTo>
                <a:lnTo>
                  <a:pt x="312" y="170"/>
                </a:lnTo>
                <a:lnTo>
                  <a:pt x="312" y="175"/>
                </a:lnTo>
                <a:lnTo>
                  <a:pt x="318" y="175"/>
                </a:lnTo>
                <a:lnTo>
                  <a:pt x="312" y="181"/>
                </a:lnTo>
                <a:lnTo>
                  <a:pt x="312" y="186"/>
                </a:lnTo>
                <a:lnTo>
                  <a:pt x="307" y="186"/>
                </a:lnTo>
                <a:lnTo>
                  <a:pt x="307" y="191"/>
                </a:lnTo>
                <a:lnTo>
                  <a:pt x="307" y="186"/>
                </a:lnTo>
                <a:lnTo>
                  <a:pt x="302" y="186"/>
                </a:lnTo>
                <a:lnTo>
                  <a:pt x="297" y="186"/>
                </a:lnTo>
                <a:lnTo>
                  <a:pt x="297" y="191"/>
                </a:lnTo>
                <a:lnTo>
                  <a:pt x="297" y="197"/>
                </a:lnTo>
                <a:lnTo>
                  <a:pt x="291" y="197"/>
                </a:lnTo>
                <a:lnTo>
                  <a:pt x="291" y="202"/>
                </a:lnTo>
                <a:lnTo>
                  <a:pt x="297" y="202"/>
                </a:lnTo>
                <a:lnTo>
                  <a:pt x="297" y="207"/>
                </a:lnTo>
                <a:lnTo>
                  <a:pt x="297" y="212"/>
                </a:lnTo>
                <a:lnTo>
                  <a:pt x="297" y="218"/>
                </a:lnTo>
                <a:lnTo>
                  <a:pt x="291" y="218"/>
                </a:lnTo>
                <a:lnTo>
                  <a:pt x="286" y="218"/>
                </a:lnTo>
                <a:lnTo>
                  <a:pt x="286" y="212"/>
                </a:lnTo>
                <a:lnTo>
                  <a:pt x="281" y="212"/>
                </a:lnTo>
                <a:lnTo>
                  <a:pt x="281" y="218"/>
                </a:lnTo>
                <a:lnTo>
                  <a:pt x="275" y="218"/>
                </a:lnTo>
                <a:lnTo>
                  <a:pt x="275" y="223"/>
                </a:lnTo>
                <a:lnTo>
                  <a:pt x="275" y="228"/>
                </a:lnTo>
                <a:lnTo>
                  <a:pt x="275" y="234"/>
                </a:lnTo>
                <a:lnTo>
                  <a:pt x="281" y="234"/>
                </a:lnTo>
                <a:lnTo>
                  <a:pt x="281" y="239"/>
                </a:lnTo>
                <a:lnTo>
                  <a:pt x="286" y="239"/>
                </a:lnTo>
                <a:lnTo>
                  <a:pt x="286" y="244"/>
                </a:lnTo>
                <a:lnTo>
                  <a:pt x="286" y="250"/>
                </a:lnTo>
                <a:lnTo>
                  <a:pt x="291" y="250"/>
                </a:lnTo>
                <a:lnTo>
                  <a:pt x="291" y="255"/>
                </a:lnTo>
                <a:lnTo>
                  <a:pt x="297" y="255"/>
                </a:lnTo>
                <a:lnTo>
                  <a:pt x="297" y="260"/>
                </a:lnTo>
                <a:lnTo>
                  <a:pt x="297" y="265"/>
                </a:lnTo>
                <a:lnTo>
                  <a:pt x="291" y="265"/>
                </a:lnTo>
                <a:lnTo>
                  <a:pt x="286" y="265"/>
                </a:lnTo>
                <a:lnTo>
                  <a:pt x="286" y="271"/>
                </a:lnTo>
                <a:lnTo>
                  <a:pt x="281" y="271"/>
                </a:lnTo>
                <a:lnTo>
                  <a:pt x="281" y="276"/>
                </a:lnTo>
                <a:lnTo>
                  <a:pt x="275" y="276"/>
                </a:lnTo>
                <a:lnTo>
                  <a:pt x="275" y="281"/>
                </a:lnTo>
                <a:lnTo>
                  <a:pt x="270" y="281"/>
                </a:lnTo>
                <a:lnTo>
                  <a:pt x="270" y="287"/>
                </a:lnTo>
                <a:lnTo>
                  <a:pt x="270" y="292"/>
                </a:lnTo>
                <a:lnTo>
                  <a:pt x="270" y="297"/>
                </a:lnTo>
                <a:lnTo>
                  <a:pt x="270" y="303"/>
                </a:lnTo>
                <a:lnTo>
                  <a:pt x="265" y="303"/>
                </a:lnTo>
                <a:lnTo>
                  <a:pt x="265" y="308"/>
                </a:lnTo>
                <a:lnTo>
                  <a:pt x="265" y="313"/>
                </a:lnTo>
                <a:lnTo>
                  <a:pt x="265" y="318"/>
                </a:lnTo>
                <a:lnTo>
                  <a:pt x="265" y="324"/>
                </a:lnTo>
                <a:lnTo>
                  <a:pt x="260" y="324"/>
                </a:lnTo>
                <a:lnTo>
                  <a:pt x="254" y="324"/>
                </a:lnTo>
                <a:lnTo>
                  <a:pt x="249" y="324"/>
                </a:lnTo>
                <a:lnTo>
                  <a:pt x="249" y="329"/>
                </a:lnTo>
                <a:lnTo>
                  <a:pt x="244" y="329"/>
                </a:lnTo>
                <a:lnTo>
                  <a:pt x="244" y="324"/>
                </a:lnTo>
                <a:lnTo>
                  <a:pt x="238" y="324"/>
                </a:lnTo>
                <a:lnTo>
                  <a:pt x="238" y="318"/>
                </a:lnTo>
                <a:lnTo>
                  <a:pt x="233" y="318"/>
                </a:lnTo>
                <a:lnTo>
                  <a:pt x="233" y="313"/>
                </a:lnTo>
                <a:lnTo>
                  <a:pt x="228" y="313"/>
                </a:lnTo>
                <a:lnTo>
                  <a:pt x="222" y="308"/>
                </a:lnTo>
                <a:lnTo>
                  <a:pt x="222" y="303"/>
                </a:lnTo>
                <a:lnTo>
                  <a:pt x="217" y="303"/>
                </a:lnTo>
                <a:lnTo>
                  <a:pt x="217" y="308"/>
                </a:lnTo>
                <a:lnTo>
                  <a:pt x="212" y="303"/>
                </a:lnTo>
                <a:lnTo>
                  <a:pt x="217" y="303"/>
                </a:lnTo>
                <a:lnTo>
                  <a:pt x="217" y="297"/>
                </a:lnTo>
                <a:lnTo>
                  <a:pt x="212" y="297"/>
                </a:lnTo>
                <a:lnTo>
                  <a:pt x="207" y="297"/>
                </a:lnTo>
                <a:lnTo>
                  <a:pt x="201" y="297"/>
                </a:lnTo>
                <a:lnTo>
                  <a:pt x="196" y="297"/>
                </a:lnTo>
                <a:lnTo>
                  <a:pt x="191" y="297"/>
                </a:lnTo>
                <a:lnTo>
                  <a:pt x="185" y="297"/>
                </a:lnTo>
                <a:lnTo>
                  <a:pt x="180" y="297"/>
                </a:lnTo>
                <a:lnTo>
                  <a:pt x="175" y="297"/>
                </a:lnTo>
                <a:lnTo>
                  <a:pt x="170" y="297"/>
                </a:lnTo>
                <a:lnTo>
                  <a:pt x="164" y="297"/>
                </a:lnTo>
                <a:lnTo>
                  <a:pt x="159" y="297"/>
                </a:lnTo>
                <a:lnTo>
                  <a:pt x="154" y="297"/>
                </a:lnTo>
                <a:lnTo>
                  <a:pt x="148" y="297"/>
                </a:lnTo>
                <a:lnTo>
                  <a:pt x="143" y="297"/>
                </a:lnTo>
                <a:lnTo>
                  <a:pt x="138" y="297"/>
                </a:lnTo>
                <a:lnTo>
                  <a:pt x="133" y="297"/>
                </a:lnTo>
                <a:lnTo>
                  <a:pt x="127" y="297"/>
                </a:lnTo>
                <a:lnTo>
                  <a:pt x="122" y="297"/>
                </a:lnTo>
                <a:lnTo>
                  <a:pt x="117" y="297"/>
                </a:lnTo>
                <a:lnTo>
                  <a:pt x="111" y="297"/>
                </a:lnTo>
                <a:lnTo>
                  <a:pt x="106" y="297"/>
                </a:lnTo>
                <a:lnTo>
                  <a:pt x="101" y="297"/>
                </a:lnTo>
                <a:lnTo>
                  <a:pt x="96" y="297"/>
                </a:lnTo>
                <a:lnTo>
                  <a:pt x="90" y="292"/>
                </a:lnTo>
                <a:lnTo>
                  <a:pt x="85" y="292"/>
                </a:lnTo>
                <a:lnTo>
                  <a:pt x="80" y="292"/>
                </a:lnTo>
                <a:lnTo>
                  <a:pt x="74" y="292"/>
                </a:lnTo>
                <a:lnTo>
                  <a:pt x="74" y="297"/>
                </a:lnTo>
                <a:lnTo>
                  <a:pt x="74" y="308"/>
                </a:lnTo>
                <a:lnTo>
                  <a:pt x="69" y="308"/>
                </a:lnTo>
                <a:lnTo>
                  <a:pt x="69" y="303"/>
                </a:lnTo>
                <a:lnTo>
                  <a:pt x="64" y="303"/>
                </a:lnTo>
                <a:lnTo>
                  <a:pt x="59" y="303"/>
                </a:lnTo>
                <a:lnTo>
                  <a:pt x="53" y="303"/>
                </a:lnTo>
                <a:lnTo>
                  <a:pt x="53" y="297"/>
                </a:lnTo>
                <a:lnTo>
                  <a:pt x="48" y="297"/>
                </a:lnTo>
                <a:lnTo>
                  <a:pt x="48" y="292"/>
                </a:lnTo>
                <a:lnTo>
                  <a:pt x="43" y="292"/>
                </a:lnTo>
                <a:lnTo>
                  <a:pt x="37" y="292"/>
                </a:lnTo>
                <a:lnTo>
                  <a:pt x="37" y="287"/>
                </a:lnTo>
                <a:lnTo>
                  <a:pt x="37" y="281"/>
                </a:lnTo>
                <a:lnTo>
                  <a:pt x="37" y="276"/>
                </a:lnTo>
                <a:lnTo>
                  <a:pt x="32" y="276"/>
                </a:lnTo>
                <a:lnTo>
                  <a:pt x="32" y="271"/>
                </a:lnTo>
                <a:lnTo>
                  <a:pt x="32" y="265"/>
                </a:lnTo>
                <a:lnTo>
                  <a:pt x="32" y="260"/>
                </a:lnTo>
                <a:lnTo>
                  <a:pt x="32" y="255"/>
                </a:lnTo>
                <a:lnTo>
                  <a:pt x="32" y="250"/>
                </a:lnTo>
                <a:lnTo>
                  <a:pt x="32" y="244"/>
                </a:lnTo>
                <a:lnTo>
                  <a:pt x="32" y="239"/>
                </a:lnTo>
                <a:lnTo>
                  <a:pt x="27" y="239"/>
                </a:lnTo>
                <a:lnTo>
                  <a:pt x="22" y="239"/>
                </a:lnTo>
                <a:lnTo>
                  <a:pt x="16" y="239"/>
                </a:lnTo>
                <a:lnTo>
                  <a:pt x="11" y="239"/>
                </a:lnTo>
                <a:lnTo>
                  <a:pt x="11" y="234"/>
                </a:lnTo>
                <a:lnTo>
                  <a:pt x="6" y="234"/>
                </a:lnTo>
                <a:lnTo>
                  <a:pt x="0" y="234"/>
                </a:lnTo>
                <a:lnTo>
                  <a:pt x="0" y="228"/>
                </a:lnTo>
              </a:path>
            </a:pathLst>
          </a:custGeom>
          <a:no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199">
            <a:extLst>
              <a:ext uri="{FF2B5EF4-FFF2-40B4-BE49-F238E27FC236}">
                <a16:creationId xmlns:a16="http://schemas.microsoft.com/office/drawing/2014/main" id="{411EFFBD-7A8A-4035-97C7-4972DE1CDF2E}"/>
              </a:ext>
            </a:extLst>
          </p:cNvPr>
          <p:cNvSpPr>
            <a:spLocks/>
          </p:cNvSpPr>
          <p:nvPr/>
        </p:nvSpPr>
        <p:spPr bwMode="auto">
          <a:xfrm>
            <a:off x="8232978" y="2383740"/>
            <a:ext cx="554038" cy="488950"/>
          </a:xfrm>
          <a:custGeom>
            <a:avLst/>
            <a:gdLst>
              <a:gd name="T0" fmla="*/ 122 w 349"/>
              <a:gd name="T1" fmla="*/ 154 h 308"/>
              <a:gd name="T2" fmla="*/ 132 w 349"/>
              <a:gd name="T3" fmla="*/ 138 h 308"/>
              <a:gd name="T4" fmla="*/ 132 w 349"/>
              <a:gd name="T5" fmla="*/ 133 h 308"/>
              <a:gd name="T6" fmla="*/ 143 w 349"/>
              <a:gd name="T7" fmla="*/ 127 h 308"/>
              <a:gd name="T8" fmla="*/ 138 w 349"/>
              <a:gd name="T9" fmla="*/ 117 h 308"/>
              <a:gd name="T10" fmla="*/ 143 w 349"/>
              <a:gd name="T11" fmla="*/ 106 h 308"/>
              <a:gd name="T12" fmla="*/ 159 w 349"/>
              <a:gd name="T13" fmla="*/ 106 h 308"/>
              <a:gd name="T14" fmla="*/ 169 w 349"/>
              <a:gd name="T15" fmla="*/ 96 h 308"/>
              <a:gd name="T16" fmla="*/ 185 w 349"/>
              <a:gd name="T17" fmla="*/ 85 h 308"/>
              <a:gd name="T18" fmla="*/ 190 w 349"/>
              <a:gd name="T19" fmla="*/ 74 h 308"/>
              <a:gd name="T20" fmla="*/ 206 w 349"/>
              <a:gd name="T21" fmla="*/ 64 h 308"/>
              <a:gd name="T22" fmla="*/ 217 w 349"/>
              <a:gd name="T23" fmla="*/ 48 h 308"/>
              <a:gd name="T24" fmla="*/ 217 w 349"/>
              <a:gd name="T25" fmla="*/ 37 h 308"/>
              <a:gd name="T26" fmla="*/ 222 w 349"/>
              <a:gd name="T27" fmla="*/ 27 h 308"/>
              <a:gd name="T28" fmla="*/ 233 w 349"/>
              <a:gd name="T29" fmla="*/ 11 h 308"/>
              <a:gd name="T30" fmla="*/ 243 w 349"/>
              <a:gd name="T31" fmla="*/ 5 h 308"/>
              <a:gd name="T32" fmla="*/ 265 w 349"/>
              <a:gd name="T33" fmla="*/ 0 h 308"/>
              <a:gd name="T34" fmla="*/ 275 w 349"/>
              <a:gd name="T35" fmla="*/ 5 h 308"/>
              <a:gd name="T36" fmla="*/ 291 w 349"/>
              <a:gd name="T37" fmla="*/ 32 h 308"/>
              <a:gd name="T38" fmla="*/ 302 w 349"/>
              <a:gd name="T39" fmla="*/ 48 h 308"/>
              <a:gd name="T40" fmla="*/ 323 w 349"/>
              <a:gd name="T41" fmla="*/ 69 h 308"/>
              <a:gd name="T42" fmla="*/ 339 w 349"/>
              <a:gd name="T43" fmla="*/ 85 h 308"/>
              <a:gd name="T44" fmla="*/ 349 w 349"/>
              <a:gd name="T45" fmla="*/ 101 h 308"/>
              <a:gd name="T46" fmla="*/ 333 w 349"/>
              <a:gd name="T47" fmla="*/ 117 h 308"/>
              <a:gd name="T48" fmla="*/ 333 w 349"/>
              <a:gd name="T49" fmla="*/ 143 h 308"/>
              <a:gd name="T50" fmla="*/ 333 w 349"/>
              <a:gd name="T51" fmla="*/ 170 h 308"/>
              <a:gd name="T52" fmla="*/ 328 w 349"/>
              <a:gd name="T53" fmla="*/ 180 h 308"/>
              <a:gd name="T54" fmla="*/ 317 w 349"/>
              <a:gd name="T55" fmla="*/ 196 h 308"/>
              <a:gd name="T56" fmla="*/ 333 w 349"/>
              <a:gd name="T57" fmla="*/ 196 h 308"/>
              <a:gd name="T58" fmla="*/ 328 w 349"/>
              <a:gd name="T59" fmla="*/ 212 h 308"/>
              <a:gd name="T60" fmla="*/ 328 w 349"/>
              <a:gd name="T61" fmla="*/ 228 h 308"/>
              <a:gd name="T62" fmla="*/ 312 w 349"/>
              <a:gd name="T63" fmla="*/ 239 h 308"/>
              <a:gd name="T64" fmla="*/ 302 w 349"/>
              <a:gd name="T65" fmla="*/ 255 h 308"/>
              <a:gd name="T66" fmla="*/ 286 w 349"/>
              <a:gd name="T67" fmla="*/ 265 h 308"/>
              <a:gd name="T68" fmla="*/ 265 w 349"/>
              <a:gd name="T69" fmla="*/ 270 h 308"/>
              <a:gd name="T70" fmla="*/ 243 w 349"/>
              <a:gd name="T71" fmla="*/ 276 h 308"/>
              <a:gd name="T72" fmla="*/ 238 w 349"/>
              <a:gd name="T73" fmla="*/ 276 h 308"/>
              <a:gd name="T74" fmla="*/ 222 w 349"/>
              <a:gd name="T75" fmla="*/ 286 h 308"/>
              <a:gd name="T76" fmla="*/ 201 w 349"/>
              <a:gd name="T77" fmla="*/ 292 h 308"/>
              <a:gd name="T78" fmla="*/ 190 w 349"/>
              <a:gd name="T79" fmla="*/ 308 h 308"/>
              <a:gd name="T80" fmla="*/ 169 w 349"/>
              <a:gd name="T81" fmla="*/ 308 h 308"/>
              <a:gd name="T82" fmla="*/ 164 w 349"/>
              <a:gd name="T83" fmla="*/ 297 h 308"/>
              <a:gd name="T84" fmla="*/ 143 w 349"/>
              <a:gd name="T85" fmla="*/ 281 h 308"/>
              <a:gd name="T86" fmla="*/ 127 w 349"/>
              <a:gd name="T87" fmla="*/ 270 h 308"/>
              <a:gd name="T88" fmla="*/ 106 w 349"/>
              <a:gd name="T89" fmla="*/ 260 h 308"/>
              <a:gd name="T90" fmla="*/ 79 w 349"/>
              <a:gd name="T91" fmla="*/ 260 h 308"/>
              <a:gd name="T92" fmla="*/ 53 w 349"/>
              <a:gd name="T93" fmla="*/ 260 h 308"/>
              <a:gd name="T94" fmla="*/ 27 w 349"/>
              <a:gd name="T95" fmla="*/ 270 h 308"/>
              <a:gd name="T96" fmla="*/ 5 w 349"/>
              <a:gd name="T97" fmla="*/ 276 h 308"/>
              <a:gd name="T98" fmla="*/ 0 w 349"/>
              <a:gd name="T99" fmla="*/ 255 h 308"/>
              <a:gd name="T100" fmla="*/ 5 w 349"/>
              <a:gd name="T101" fmla="*/ 244 h 308"/>
              <a:gd name="T102" fmla="*/ 5 w 349"/>
              <a:gd name="T103" fmla="*/ 239 h 308"/>
              <a:gd name="T104" fmla="*/ 21 w 349"/>
              <a:gd name="T105" fmla="*/ 233 h 308"/>
              <a:gd name="T106" fmla="*/ 27 w 349"/>
              <a:gd name="T107" fmla="*/ 212 h 308"/>
              <a:gd name="T108" fmla="*/ 42 w 349"/>
              <a:gd name="T109" fmla="*/ 212 h 308"/>
              <a:gd name="T110" fmla="*/ 53 w 349"/>
              <a:gd name="T111" fmla="*/ 207 h 308"/>
              <a:gd name="T112" fmla="*/ 64 w 349"/>
              <a:gd name="T113" fmla="*/ 191 h 308"/>
              <a:gd name="T114" fmla="*/ 74 w 349"/>
              <a:gd name="T115" fmla="*/ 196 h 308"/>
              <a:gd name="T116" fmla="*/ 85 w 349"/>
              <a:gd name="T117" fmla="*/ 191 h 308"/>
              <a:gd name="T118" fmla="*/ 90 w 349"/>
              <a:gd name="T119" fmla="*/ 180 h 308"/>
              <a:gd name="T120" fmla="*/ 106 w 349"/>
              <a:gd name="T121" fmla="*/ 170 h 308"/>
              <a:gd name="T122" fmla="*/ 111 w 349"/>
              <a:gd name="T123" fmla="*/ 16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9" h="308">
                <a:moveTo>
                  <a:pt x="111" y="164"/>
                </a:moveTo>
                <a:lnTo>
                  <a:pt x="116" y="164"/>
                </a:lnTo>
                <a:lnTo>
                  <a:pt x="116" y="159"/>
                </a:lnTo>
                <a:lnTo>
                  <a:pt x="116" y="154"/>
                </a:lnTo>
                <a:lnTo>
                  <a:pt x="122" y="154"/>
                </a:lnTo>
                <a:lnTo>
                  <a:pt x="122" y="149"/>
                </a:lnTo>
                <a:lnTo>
                  <a:pt x="127" y="149"/>
                </a:lnTo>
                <a:lnTo>
                  <a:pt x="127" y="143"/>
                </a:lnTo>
                <a:lnTo>
                  <a:pt x="127" y="138"/>
                </a:lnTo>
                <a:lnTo>
                  <a:pt x="132" y="138"/>
                </a:lnTo>
                <a:lnTo>
                  <a:pt x="132" y="143"/>
                </a:lnTo>
                <a:lnTo>
                  <a:pt x="138" y="143"/>
                </a:lnTo>
                <a:lnTo>
                  <a:pt x="138" y="138"/>
                </a:lnTo>
                <a:lnTo>
                  <a:pt x="138" y="133"/>
                </a:lnTo>
                <a:lnTo>
                  <a:pt x="132" y="133"/>
                </a:lnTo>
                <a:lnTo>
                  <a:pt x="132" y="127"/>
                </a:lnTo>
                <a:lnTo>
                  <a:pt x="138" y="127"/>
                </a:lnTo>
                <a:lnTo>
                  <a:pt x="138" y="122"/>
                </a:lnTo>
                <a:lnTo>
                  <a:pt x="143" y="122"/>
                </a:lnTo>
                <a:lnTo>
                  <a:pt x="143" y="127"/>
                </a:lnTo>
                <a:lnTo>
                  <a:pt x="148" y="127"/>
                </a:lnTo>
                <a:lnTo>
                  <a:pt x="148" y="122"/>
                </a:lnTo>
                <a:lnTo>
                  <a:pt x="143" y="122"/>
                </a:lnTo>
                <a:lnTo>
                  <a:pt x="143" y="117"/>
                </a:lnTo>
                <a:lnTo>
                  <a:pt x="138" y="117"/>
                </a:lnTo>
                <a:lnTo>
                  <a:pt x="138" y="111"/>
                </a:lnTo>
                <a:lnTo>
                  <a:pt x="138" y="106"/>
                </a:lnTo>
                <a:lnTo>
                  <a:pt x="143" y="106"/>
                </a:lnTo>
                <a:lnTo>
                  <a:pt x="143" y="101"/>
                </a:lnTo>
                <a:lnTo>
                  <a:pt x="143" y="106"/>
                </a:lnTo>
                <a:lnTo>
                  <a:pt x="143" y="111"/>
                </a:lnTo>
                <a:lnTo>
                  <a:pt x="148" y="111"/>
                </a:lnTo>
                <a:lnTo>
                  <a:pt x="148" y="106"/>
                </a:lnTo>
                <a:lnTo>
                  <a:pt x="153" y="106"/>
                </a:lnTo>
                <a:lnTo>
                  <a:pt x="159" y="106"/>
                </a:lnTo>
                <a:lnTo>
                  <a:pt x="164" y="101"/>
                </a:lnTo>
                <a:lnTo>
                  <a:pt x="164" y="96"/>
                </a:lnTo>
                <a:lnTo>
                  <a:pt x="164" y="90"/>
                </a:lnTo>
                <a:lnTo>
                  <a:pt x="169" y="90"/>
                </a:lnTo>
                <a:lnTo>
                  <a:pt x="169" y="96"/>
                </a:lnTo>
                <a:lnTo>
                  <a:pt x="169" y="90"/>
                </a:lnTo>
                <a:lnTo>
                  <a:pt x="175" y="90"/>
                </a:lnTo>
                <a:lnTo>
                  <a:pt x="175" y="85"/>
                </a:lnTo>
                <a:lnTo>
                  <a:pt x="180" y="85"/>
                </a:lnTo>
                <a:lnTo>
                  <a:pt x="185" y="85"/>
                </a:lnTo>
                <a:lnTo>
                  <a:pt x="185" y="90"/>
                </a:lnTo>
                <a:lnTo>
                  <a:pt x="185" y="85"/>
                </a:lnTo>
                <a:lnTo>
                  <a:pt x="190" y="85"/>
                </a:lnTo>
                <a:lnTo>
                  <a:pt x="190" y="80"/>
                </a:lnTo>
                <a:lnTo>
                  <a:pt x="190" y="74"/>
                </a:lnTo>
                <a:lnTo>
                  <a:pt x="196" y="74"/>
                </a:lnTo>
                <a:lnTo>
                  <a:pt x="196" y="69"/>
                </a:lnTo>
                <a:lnTo>
                  <a:pt x="201" y="69"/>
                </a:lnTo>
                <a:lnTo>
                  <a:pt x="201" y="64"/>
                </a:lnTo>
                <a:lnTo>
                  <a:pt x="206" y="64"/>
                </a:lnTo>
                <a:lnTo>
                  <a:pt x="206" y="58"/>
                </a:lnTo>
                <a:lnTo>
                  <a:pt x="206" y="53"/>
                </a:lnTo>
                <a:lnTo>
                  <a:pt x="212" y="53"/>
                </a:lnTo>
                <a:lnTo>
                  <a:pt x="212" y="48"/>
                </a:lnTo>
                <a:lnTo>
                  <a:pt x="217" y="48"/>
                </a:lnTo>
                <a:lnTo>
                  <a:pt x="222" y="43"/>
                </a:lnTo>
                <a:lnTo>
                  <a:pt x="217" y="43"/>
                </a:lnTo>
                <a:lnTo>
                  <a:pt x="212" y="43"/>
                </a:lnTo>
                <a:lnTo>
                  <a:pt x="212" y="37"/>
                </a:lnTo>
                <a:lnTo>
                  <a:pt x="217" y="37"/>
                </a:lnTo>
                <a:lnTo>
                  <a:pt x="217" y="32"/>
                </a:lnTo>
                <a:lnTo>
                  <a:pt x="222" y="32"/>
                </a:lnTo>
                <a:lnTo>
                  <a:pt x="222" y="27"/>
                </a:lnTo>
                <a:lnTo>
                  <a:pt x="217" y="27"/>
                </a:lnTo>
                <a:lnTo>
                  <a:pt x="222" y="27"/>
                </a:lnTo>
                <a:lnTo>
                  <a:pt x="222" y="21"/>
                </a:lnTo>
                <a:lnTo>
                  <a:pt x="228" y="21"/>
                </a:lnTo>
                <a:lnTo>
                  <a:pt x="233" y="21"/>
                </a:lnTo>
                <a:lnTo>
                  <a:pt x="233" y="16"/>
                </a:lnTo>
                <a:lnTo>
                  <a:pt x="233" y="11"/>
                </a:lnTo>
                <a:lnTo>
                  <a:pt x="233" y="5"/>
                </a:lnTo>
                <a:lnTo>
                  <a:pt x="233" y="0"/>
                </a:lnTo>
                <a:lnTo>
                  <a:pt x="238" y="0"/>
                </a:lnTo>
                <a:lnTo>
                  <a:pt x="243" y="0"/>
                </a:lnTo>
                <a:lnTo>
                  <a:pt x="243" y="5"/>
                </a:lnTo>
                <a:lnTo>
                  <a:pt x="249" y="5"/>
                </a:lnTo>
                <a:lnTo>
                  <a:pt x="249" y="0"/>
                </a:lnTo>
                <a:lnTo>
                  <a:pt x="254" y="0"/>
                </a:lnTo>
                <a:lnTo>
                  <a:pt x="259" y="0"/>
                </a:lnTo>
                <a:lnTo>
                  <a:pt x="265" y="0"/>
                </a:lnTo>
                <a:lnTo>
                  <a:pt x="270" y="0"/>
                </a:lnTo>
                <a:lnTo>
                  <a:pt x="275" y="0"/>
                </a:lnTo>
                <a:lnTo>
                  <a:pt x="275" y="5"/>
                </a:lnTo>
                <a:lnTo>
                  <a:pt x="270" y="5"/>
                </a:lnTo>
                <a:lnTo>
                  <a:pt x="275" y="5"/>
                </a:lnTo>
                <a:lnTo>
                  <a:pt x="275" y="11"/>
                </a:lnTo>
                <a:lnTo>
                  <a:pt x="280" y="16"/>
                </a:lnTo>
                <a:lnTo>
                  <a:pt x="286" y="27"/>
                </a:lnTo>
                <a:lnTo>
                  <a:pt x="291" y="27"/>
                </a:lnTo>
                <a:lnTo>
                  <a:pt x="291" y="32"/>
                </a:lnTo>
                <a:lnTo>
                  <a:pt x="291" y="37"/>
                </a:lnTo>
                <a:lnTo>
                  <a:pt x="296" y="37"/>
                </a:lnTo>
                <a:lnTo>
                  <a:pt x="296" y="43"/>
                </a:lnTo>
                <a:lnTo>
                  <a:pt x="302" y="43"/>
                </a:lnTo>
                <a:lnTo>
                  <a:pt x="302" y="48"/>
                </a:lnTo>
                <a:lnTo>
                  <a:pt x="307" y="53"/>
                </a:lnTo>
                <a:lnTo>
                  <a:pt x="312" y="53"/>
                </a:lnTo>
                <a:lnTo>
                  <a:pt x="312" y="58"/>
                </a:lnTo>
                <a:lnTo>
                  <a:pt x="317" y="64"/>
                </a:lnTo>
                <a:lnTo>
                  <a:pt x="323" y="69"/>
                </a:lnTo>
                <a:lnTo>
                  <a:pt x="323" y="74"/>
                </a:lnTo>
                <a:lnTo>
                  <a:pt x="328" y="74"/>
                </a:lnTo>
                <a:lnTo>
                  <a:pt x="328" y="80"/>
                </a:lnTo>
                <a:lnTo>
                  <a:pt x="333" y="85"/>
                </a:lnTo>
                <a:lnTo>
                  <a:pt x="339" y="85"/>
                </a:lnTo>
                <a:lnTo>
                  <a:pt x="339" y="90"/>
                </a:lnTo>
                <a:lnTo>
                  <a:pt x="344" y="90"/>
                </a:lnTo>
                <a:lnTo>
                  <a:pt x="344" y="96"/>
                </a:lnTo>
                <a:lnTo>
                  <a:pt x="349" y="96"/>
                </a:lnTo>
                <a:lnTo>
                  <a:pt x="349" y="101"/>
                </a:lnTo>
                <a:lnTo>
                  <a:pt x="344" y="101"/>
                </a:lnTo>
                <a:lnTo>
                  <a:pt x="344" y="106"/>
                </a:lnTo>
                <a:lnTo>
                  <a:pt x="339" y="111"/>
                </a:lnTo>
                <a:lnTo>
                  <a:pt x="339" y="117"/>
                </a:lnTo>
                <a:lnTo>
                  <a:pt x="333" y="117"/>
                </a:lnTo>
                <a:lnTo>
                  <a:pt x="333" y="122"/>
                </a:lnTo>
                <a:lnTo>
                  <a:pt x="333" y="127"/>
                </a:lnTo>
                <a:lnTo>
                  <a:pt x="333" y="133"/>
                </a:lnTo>
                <a:lnTo>
                  <a:pt x="333" y="138"/>
                </a:lnTo>
                <a:lnTo>
                  <a:pt x="333" y="143"/>
                </a:lnTo>
                <a:lnTo>
                  <a:pt x="333" y="149"/>
                </a:lnTo>
                <a:lnTo>
                  <a:pt x="333" y="154"/>
                </a:lnTo>
                <a:lnTo>
                  <a:pt x="333" y="159"/>
                </a:lnTo>
                <a:lnTo>
                  <a:pt x="333" y="164"/>
                </a:lnTo>
                <a:lnTo>
                  <a:pt x="333" y="170"/>
                </a:lnTo>
                <a:lnTo>
                  <a:pt x="328" y="170"/>
                </a:lnTo>
                <a:lnTo>
                  <a:pt x="333" y="170"/>
                </a:lnTo>
                <a:lnTo>
                  <a:pt x="328" y="170"/>
                </a:lnTo>
                <a:lnTo>
                  <a:pt x="328" y="175"/>
                </a:lnTo>
                <a:lnTo>
                  <a:pt x="328" y="180"/>
                </a:lnTo>
                <a:lnTo>
                  <a:pt x="323" y="180"/>
                </a:lnTo>
                <a:lnTo>
                  <a:pt x="323" y="186"/>
                </a:lnTo>
                <a:lnTo>
                  <a:pt x="323" y="191"/>
                </a:lnTo>
                <a:lnTo>
                  <a:pt x="317" y="191"/>
                </a:lnTo>
                <a:lnTo>
                  <a:pt x="317" y="196"/>
                </a:lnTo>
                <a:lnTo>
                  <a:pt x="312" y="196"/>
                </a:lnTo>
                <a:lnTo>
                  <a:pt x="317" y="196"/>
                </a:lnTo>
                <a:lnTo>
                  <a:pt x="323" y="196"/>
                </a:lnTo>
                <a:lnTo>
                  <a:pt x="328" y="196"/>
                </a:lnTo>
                <a:lnTo>
                  <a:pt x="333" y="196"/>
                </a:lnTo>
                <a:lnTo>
                  <a:pt x="333" y="202"/>
                </a:lnTo>
                <a:lnTo>
                  <a:pt x="339" y="202"/>
                </a:lnTo>
                <a:lnTo>
                  <a:pt x="333" y="207"/>
                </a:lnTo>
                <a:lnTo>
                  <a:pt x="333" y="212"/>
                </a:lnTo>
                <a:lnTo>
                  <a:pt x="328" y="212"/>
                </a:lnTo>
                <a:lnTo>
                  <a:pt x="323" y="212"/>
                </a:lnTo>
                <a:lnTo>
                  <a:pt x="323" y="217"/>
                </a:lnTo>
                <a:lnTo>
                  <a:pt x="323" y="223"/>
                </a:lnTo>
                <a:lnTo>
                  <a:pt x="328" y="223"/>
                </a:lnTo>
                <a:lnTo>
                  <a:pt x="328" y="228"/>
                </a:lnTo>
                <a:lnTo>
                  <a:pt x="328" y="233"/>
                </a:lnTo>
                <a:lnTo>
                  <a:pt x="323" y="233"/>
                </a:lnTo>
                <a:lnTo>
                  <a:pt x="323" y="239"/>
                </a:lnTo>
                <a:lnTo>
                  <a:pt x="317" y="239"/>
                </a:lnTo>
                <a:lnTo>
                  <a:pt x="312" y="239"/>
                </a:lnTo>
                <a:lnTo>
                  <a:pt x="312" y="244"/>
                </a:lnTo>
                <a:lnTo>
                  <a:pt x="307" y="244"/>
                </a:lnTo>
                <a:lnTo>
                  <a:pt x="307" y="249"/>
                </a:lnTo>
                <a:lnTo>
                  <a:pt x="302" y="249"/>
                </a:lnTo>
                <a:lnTo>
                  <a:pt x="302" y="255"/>
                </a:lnTo>
                <a:lnTo>
                  <a:pt x="296" y="255"/>
                </a:lnTo>
                <a:lnTo>
                  <a:pt x="296" y="260"/>
                </a:lnTo>
                <a:lnTo>
                  <a:pt x="291" y="260"/>
                </a:lnTo>
                <a:lnTo>
                  <a:pt x="291" y="265"/>
                </a:lnTo>
                <a:lnTo>
                  <a:pt x="286" y="265"/>
                </a:lnTo>
                <a:lnTo>
                  <a:pt x="286" y="270"/>
                </a:lnTo>
                <a:lnTo>
                  <a:pt x="280" y="270"/>
                </a:lnTo>
                <a:lnTo>
                  <a:pt x="275" y="270"/>
                </a:lnTo>
                <a:lnTo>
                  <a:pt x="270" y="270"/>
                </a:lnTo>
                <a:lnTo>
                  <a:pt x="265" y="270"/>
                </a:lnTo>
                <a:lnTo>
                  <a:pt x="259" y="270"/>
                </a:lnTo>
                <a:lnTo>
                  <a:pt x="259" y="276"/>
                </a:lnTo>
                <a:lnTo>
                  <a:pt x="254" y="276"/>
                </a:lnTo>
                <a:lnTo>
                  <a:pt x="249" y="276"/>
                </a:lnTo>
                <a:lnTo>
                  <a:pt x="243" y="276"/>
                </a:lnTo>
                <a:lnTo>
                  <a:pt x="243" y="281"/>
                </a:lnTo>
                <a:lnTo>
                  <a:pt x="238" y="281"/>
                </a:lnTo>
                <a:lnTo>
                  <a:pt x="238" y="276"/>
                </a:lnTo>
                <a:lnTo>
                  <a:pt x="238" y="281"/>
                </a:lnTo>
                <a:lnTo>
                  <a:pt x="238" y="276"/>
                </a:lnTo>
                <a:lnTo>
                  <a:pt x="238" y="281"/>
                </a:lnTo>
                <a:lnTo>
                  <a:pt x="233" y="281"/>
                </a:lnTo>
                <a:lnTo>
                  <a:pt x="233" y="286"/>
                </a:lnTo>
                <a:lnTo>
                  <a:pt x="228" y="286"/>
                </a:lnTo>
                <a:lnTo>
                  <a:pt x="222" y="286"/>
                </a:lnTo>
                <a:lnTo>
                  <a:pt x="217" y="286"/>
                </a:lnTo>
                <a:lnTo>
                  <a:pt x="212" y="286"/>
                </a:lnTo>
                <a:lnTo>
                  <a:pt x="206" y="286"/>
                </a:lnTo>
                <a:lnTo>
                  <a:pt x="201" y="286"/>
                </a:lnTo>
                <a:lnTo>
                  <a:pt x="201" y="292"/>
                </a:lnTo>
                <a:lnTo>
                  <a:pt x="201" y="297"/>
                </a:lnTo>
                <a:lnTo>
                  <a:pt x="201" y="302"/>
                </a:lnTo>
                <a:lnTo>
                  <a:pt x="201" y="308"/>
                </a:lnTo>
                <a:lnTo>
                  <a:pt x="196" y="308"/>
                </a:lnTo>
                <a:lnTo>
                  <a:pt x="190" y="308"/>
                </a:lnTo>
                <a:lnTo>
                  <a:pt x="185" y="308"/>
                </a:lnTo>
                <a:lnTo>
                  <a:pt x="180" y="308"/>
                </a:lnTo>
                <a:lnTo>
                  <a:pt x="175" y="308"/>
                </a:lnTo>
                <a:lnTo>
                  <a:pt x="169" y="302"/>
                </a:lnTo>
                <a:lnTo>
                  <a:pt x="169" y="308"/>
                </a:lnTo>
                <a:lnTo>
                  <a:pt x="164" y="308"/>
                </a:lnTo>
                <a:lnTo>
                  <a:pt x="164" y="302"/>
                </a:lnTo>
                <a:lnTo>
                  <a:pt x="169" y="302"/>
                </a:lnTo>
                <a:lnTo>
                  <a:pt x="164" y="302"/>
                </a:lnTo>
                <a:lnTo>
                  <a:pt x="164" y="297"/>
                </a:lnTo>
                <a:lnTo>
                  <a:pt x="153" y="292"/>
                </a:lnTo>
                <a:lnTo>
                  <a:pt x="148" y="292"/>
                </a:lnTo>
                <a:lnTo>
                  <a:pt x="148" y="286"/>
                </a:lnTo>
                <a:lnTo>
                  <a:pt x="143" y="286"/>
                </a:lnTo>
                <a:lnTo>
                  <a:pt x="143" y="281"/>
                </a:lnTo>
                <a:lnTo>
                  <a:pt x="138" y="281"/>
                </a:lnTo>
                <a:lnTo>
                  <a:pt x="132" y="281"/>
                </a:lnTo>
                <a:lnTo>
                  <a:pt x="132" y="276"/>
                </a:lnTo>
                <a:lnTo>
                  <a:pt x="127" y="276"/>
                </a:lnTo>
                <a:lnTo>
                  <a:pt x="127" y="270"/>
                </a:lnTo>
                <a:lnTo>
                  <a:pt x="122" y="270"/>
                </a:lnTo>
                <a:lnTo>
                  <a:pt x="116" y="265"/>
                </a:lnTo>
                <a:lnTo>
                  <a:pt x="111" y="265"/>
                </a:lnTo>
                <a:lnTo>
                  <a:pt x="111" y="260"/>
                </a:lnTo>
                <a:lnTo>
                  <a:pt x="106" y="260"/>
                </a:lnTo>
                <a:lnTo>
                  <a:pt x="101" y="260"/>
                </a:lnTo>
                <a:lnTo>
                  <a:pt x="95" y="260"/>
                </a:lnTo>
                <a:lnTo>
                  <a:pt x="90" y="260"/>
                </a:lnTo>
                <a:lnTo>
                  <a:pt x="85" y="260"/>
                </a:lnTo>
                <a:lnTo>
                  <a:pt x="79" y="260"/>
                </a:lnTo>
                <a:lnTo>
                  <a:pt x="74" y="260"/>
                </a:lnTo>
                <a:lnTo>
                  <a:pt x="69" y="260"/>
                </a:lnTo>
                <a:lnTo>
                  <a:pt x="64" y="260"/>
                </a:lnTo>
                <a:lnTo>
                  <a:pt x="58" y="260"/>
                </a:lnTo>
                <a:lnTo>
                  <a:pt x="53" y="260"/>
                </a:lnTo>
                <a:lnTo>
                  <a:pt x="48" y="260"/>
                </a:lnTo>
                <a:lnTo>
                  <a:pt x="42" y="260"/>
                </a:lnTo>
                <a:lnTo>
                  <a:pt x="37" y="260"/>
                </a:lnTo>
                <a:lnTo>
                  <a:pt x="32" y="265"/>
                </a:lnTo>
                <a:lnTo>
                  <a:pt x="27" y="270"/>
                </a:lnTo>
                <a:lnTo>
                  <a:pt x="21" y="270"/>
                </a:lnTo>
                <a:lnTo>
                  <a:pt x="21" y="276"/>
                </a:lnTo>
                <a:lnTo>
                  <a:pt x="16" y="276"/>
                </a:lnTo>
                <a:lnTo>
                  <a:pt x="11" y="276"/>
                </a:lnTo>
                <a:lnTo>
                  <a:pt x="5" y="276"/>
                </a:lnTo>
                <a:lnTo>
                  <a:pt x="5" y="270"/>
                </a:lnTo>
                <a:lnTo>
                  <a:pt x="5" y="265"/>
                </a:lnTo>
                <a:lnTo>
                  <a:pt x="5" y="260"/>
                </a:lnTo>
                <a:lnTo>
                  <a:pt x="5" y="255"/>
                </a:lnTo>
                <a:lnTo>
                  <a:pt x="0" y="255"/>
                </a:lnTo>
                <a:lnTo>
                  <a:pt x="0" y="249"/>
                </a:lnTo>
                <a:lnTo>
                  <a:pt x="5" y="249"/>
                </a:lnTo>
                <a:lnTo>
                  <a:pt x="0" y="249"/>
                </a:lnTo>
                <a:lnTo>
                  <a:pt x="0" y="244"/>
                </a:lnTo>
                <a:lnTo>
                  <a:pt x="5" y="244"/>
                </a:lnTo>
                <a:lnTo>
                  <a:pt x="5" y="249"/>
                </a:lnTo>
                <a:lnTo>
                  <a:pt x="11" y="249"/>
                </a:lnTo>
                <a:lnTo>
                  <a:pt x="11" y="244"/>
                </a:lnTo>
                <a:lnTo>
                  <a:pt x="5" y="244"/>
                </a:lnTo>
                <a:lnTo>
                  <a:pt x="5" y="239"/>
                </a:lnTo>
                <a:lnTo>
                  <a:pt x="11" y="244"/>
                </a:lnTo>
                <a:lnTo>
                  <a:pt x="16" y="244"/>
                </a:lnTo>
                <a:lnTo>
                  <a:pt x="21" y="244"/>
                </a:lnTo>
                <a:lnTo>
                  <a:pt x="21" y="239"/>
                </a:lnTo>
                <a:lnTo>
                  <a:pt x="21" y="233"/>
                </a:lnTo>
                <a:lnTo>
                  <a:pt x="21" y="228"/>
                </a:lnTo>
                <a:lnTo>
                  <a:pt x="21" y="223"/>
                </a:lnTo>
                <a:lnTo>
                  <a:pt x="21" y="217"/>
                </a:lnTo>
                <a:lnTo>
                  <a:pt x="27" y="217"/>
                </a:lnTo>
                <a:lnTo>
                  <a:pt x="27" y="212"/>
                </a:lnTo>
                <a:lnTo>
                  <a:pt x="32" y="212"/>
                </a:lnTo>
                <a:lnTo>
                  <a:pt x="32" y="217"/>
                </a:lnTo>
                <a:lnTo>
                  <a:pt x="32" y="212"/>
                </a:lnTo>
                <a:lnTo>
                  <a:pt x="37" y="212"/>
                </a:lnTo>
                <a:lnTo>
                  <a:pt x="42" y="212"/>
                </a:lnTo>
                <a:lnTo>
                  <a:pt x="42" y="207"/>
                </a:lnTo>
                <a:lnTo>
                  <a:pt x="42" y="202"/>
                </a:lnTo>
                <a:lnTo>
                  <a:pt x="48" y="202"/>
                </a:lnTo>
                <a:lnTo>
                  <a:pt x="53" y="202"/>
                </a:lnTo>
                <a:lnTo>
                  <a:pt x="53" y="207"/>
                </a:lnTo>
                <a:lnTo>
                  <a:pt x="53" y="202"/>
                </a:lnTo>
                <a:lnTo>
                  <a:pt x="58" y="202"/>
                </a:lnTo>
                <a:lnTo>
                  <a:pt x="58" y="196"/>
                </a:lnTo>
                <a:lnTo>
                  <a:pt x="64" y="196"/>
                </a:lnTo>
                <a:lnTo>
                  <a:pt x="64" y="191"/>
                </a:lnTo>
                <a:lnTo>
                  <a:pt x="69" y="191"/>
                </a:lnTo>
                <a:lnTo>
                  <a:pt x="69" y="196"/>
                </a:lnTo>
                <a:lnTo>
                  <a:pt x="74" y="196"/>
                </a:lnTo>
                <a:lnTo>
                  <a:pt x="79" y="196"/>
                </a:lnTo>
                <a:lnTo>
                  <a:pt x="74" y="196"/>
                </a:lnTo>
                <a:lnTo>
                  <a:pt x="74" y="191"/>
                </a:lnTo>
                <a:lnTo>
                  <a:pt x="74" y="186"/>
                </a:lnTo>
                <a:lnTo>
                  <a:pt x="79" y="186"/>
                </a:lnTo>
                <a:lnTo>
                  <a:pt x="79" y="191"/>
                </a:lnTo>
                <a:lnTo>
                  <a:pt x="85" y="191"/>
                </a:lnTo>
                <a:lnTo>
                  <a:pt x="90" y="191"/>
                </a:lnTo>
                <a:lnTo>
                  <a:pt x="90" y="186"/>
                </a:lnTo>
                <a:lnTo>
                  <a:pt x="95" y="186"/>
                </a:lnTo>
                <a:lnTo>
                  <a:pt x="90" y="186"/>
                </a:lnTo>
                <a:lnTo>
                  <a:pt x="90" y="180"/>
                </a:lnTo>
                <a:lnTo>
                  <a:pt x="95" y="180"/>
                </a:lnTo>
                <a:lnTo>
                  <a:pt x="101" y="180"/>
                </a:lnTo>
                <a:lnTo>
                  <a:pt x="101" y="175"/>
                </a:lnTo>
                <a:lnTo>
                  <a:pt x="106" y="175"/>
                </a:lnTo>
                <a:lnTo>
                  <a:pt x="106" y="170"/>
                </a:lnTo>
                <a:lnTo>
                  <a:pt x="111" y="164"/>
                </a:lnTo>
                <a:lnTo>
                  <a:pt x="106" y="164"/>
                </a:lnTo>
                <a:lnTo>
                  <a:pt x="111" y="164"/>
                </a:lnTo>
                <a:lnTo>
                  <a:pt x="111" y="159"/>
                </a:lnTo>
                <a:lnTo>
                  <a:pt x="111" y="164"/>
                </a:lnTo>
              </a:path>
            </a:pathLst>
          </a:custGeom>
          <a:no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201">
            <a:extLst>
              <a:ext uri="{FF2B5EF4-FFF2-40B4-BE49-F238E27FC236}">
                <a16:creationId xmlns:a16="http://schemas.microsoft.com/office/drawing/2014/main" id="{5F62C977-2875-4E77-8B54-2471BFF833E2}"/>
              </a:ext>
            </a:extLst>
          </p:cNvPr>
          <p:cNvSpPr>
            <a:spLocks/>
          </p:cNvSpPr>
          <p:nvPr/>
        </p:nvSpPr>
        <p:spPr bwMode="auto">
          <a:xfrm>
            <a:off x="7923415" y="2796491"/>
            <a:ext cx="679450" cy="588963"/>
          </a:xfrm>
          <a:custGeom>
            <a:avLst/>
            <a:gdLst>
              <a:gd name="T0" fmla="*/ 216 w 428"/>
              <a:gd name="T1" fmla="*/ 16 h 371"/>
              <a:gd name="T2" fmla="*/ 243 w 428"/>
              <a:gd name="T3" fmla="*/ 0 h 371"/>
              <a:gd name="T4" fmla="*/ 274 w 428"/>
              <a:gd name="T5" fmla="*/ 0 h 371"/>
              <a:gd name="T6" fmla="*/ 306 w 428"/>
              <a:gd name="T7" fmla="*/ 0 h 371"/>
              <a:gd name="T8" fmla="*/ 327 w 428"/>
              <a:gd name="T9" fmla="*/ 16 h 371"/>
              <a:gd name="T10" fmla="*/ 343 w 428"/>
              <a:gd name="T11" fmla="*/ 32 h 371"/>
              <a:gd name="T12" fmla="*/ 359 w 428"/>
              <a:gd name="T13" fmla="*/ 48 h 371"/>
              <a:gd name="T14" fmla="*/ 385 w 428"/>
              <a:gd name="T15" fmla="*/ 48 h 371"/>
              <a:gd name="T16" fmla="*/ 417 w 428"/>
              <a:gd name="T17" fmla="*/ 48 h 371"/>
              <a:gd name="T18" fmla="*/ 423 w 428"/>
              <a:gd name="T19" fmla="*/ 74 h 371"/>
              <a:gd name="T20" fmla="*/ 428 w 428"/>
              <a:gd name="T21" fmla="*/ 101 h 371"/>
              <a:gd name="T22" fmla="*/ 423 w 428"/>
              <a:gd name="T23" fmla="*/ 127 h 371"/>
              <a:gd name="T24" fmla="*/ 412 w 428"/>
              <a:gd name="T25" fmla="*/ 148 h 371"/>
              <a:gd name="T26" fmla="*/ 417 w 428"/>
              <a:gd name="T27" fmla="*/ 175 h 371"/>
              <a:gd name="T28" fmla="*/ 428 w 428"/>
              <a:gd name="T29" fmla="*/ 196 h 371"/>
              <a:gd name="T30" fmla="*/ 407 w 428"/>
              <a:gd name="T31" fmla="*/ 207 h 371"/>
              <a:gd name="T32" fmla="*/ 391 w 428"/>
              <a:gd name="T33" fmla="*/ 223 h 371"/>
              <a:gd name="T34" fmla="*/ 370 w 428"/>
              <a:gd name="T35" fmla="*/ 233 h 371"/>
              <a:gd name="T36" fmla="*/ 348 w 428"/>
              <a:gd name="T37" fmla="*/ 244 h 371"/>
              <a:gd name="T38" fmla="*/ 327 w 428"/>
              <a:gd name="T39" fmla="*/ 254 h 371"/>
              <a:gd name="T40" fmla="*/ 306 w 428"/>
              <a:gd name="T41" fmla="*/ 265 h 371"/>
              <a:gd name="T42" fmla="*/ 290 w 428"/>
              <a:gd name="T43" fmla="*/ 281 h 371"/>
              <a:gd name="T44" fmla="*/ 274 w 428"/>
              <a:gd name="T45" fmla="*/ 297 h 371"/>
              <a:gd name="T46" fmla="*/ 264 w 428"/>
              <a:gd name="T47" fmla="*/ 318 h 371"/>
              <a:gd name="T48" fmla="*/ 237 w 428"/>
              <a:gd name="T49" fmla="*/ 323 h 371"/>
              <a:gd name="T50" fmla="*/ 222 w 428"/>
              <a:gd name="T51" fmla="*/ 339 h 371"/>
              <a:gd name="T52" fmla="*/ 206 w 428"/>
              <a:gd name="T53" fmla="*/ 355 h 371"/>
              <a:gd name="T54" fmla="*/ 185 w 428"/>
              <a:gd name="T55" fmla="*/ 366 h 371"/>
              <a:gd name="T56" fmla="*/ 158 w 428"/>
              <a:gd name="T57" fmla="*/ 371 h 371"/>
              <a:gd name="T58" fmla="*/ 142 w 428"/>
              <a:gd name="T59" fmla="*/ 350 h 371"/>
              <a:gd name="T60" fmla="*/ 116 w 428"/>
              <a:gd name="T61" fmla="*/ 344 h 371"/>
              <a:gd name="T62" fmla="*/ 95 w 428"/>
              <a:gd name="T63" fmla="*/ 334 h 371"/>
              <a:gd name="T64" fmla="*/ 84 w 428"/>
              <a:gd name="T65" fmla="*/ 313 h 371"/>
              <a:gd name="T66" fmla="*/ 63 w 428"/>
              <a:gd name="T67" fmla="*/ 302 h 371"/>
              <a:gd name="T68" fmla="*/ 58 w 428"/>
              <a:gd name="T69" fmla="*/ 276 h 371"/>
              <a:gd name="T70" fmla="*/ 37 w 428"/>
              <a:gd name="T71" fmla="*/ 265 h 371"/>
              <a:gd name="T72" fmla="*/ 21 w 428"/>
              <a:gd name="T73" fmla="*/ 249 h 371"/>
              <a:gd name="T74" fmla="*/ 0 w 428"/>
              <a:gd name="T75" fmla="*/ 238 h 371"/>
              <a:gd name="T76" fmla="*/ 10 w 428"/>
              <a:gd name="T77" fmla="*/ 217 h 371"/>
              <a:gd name="T78" fmla="*/ 26 w 428"/>
              <a:gd name="T79" fmla="*/ 228 h 371"/>
              <a:gd name="T80" fmla="*/ 42 w 428"/>
              <a:gd name="T81" fmla="*/ 212 h 371"/>
              <a:gd name="T82" fmla="*/ 37 w 428"/>
              <a:gd name="T83" fmla="*/ 196 h 371"/>
              <a:gd name="T84" fmla="*/ 47 w 428"/>
              <a:gd name="T85" fmla="*/ 196 h 371"/>
              <a:gd name="T86" fmla="*/ 63 w 428"/>
              <a:gd name="T87" fmla="*/ 191 h 371"/>
              <a:gd name="T88" fmla="*/ 74 w 428"/>
              <a:gd name="T89" fmla="*/ 175 h 371"/>
              <a:gd name="T90" fmla="*/ 74 w 428"/>
              <a:gd name="T91" fmla="*/ 154 h 371"/>
              <a:gd name="T92" fmla="*/ 95 w 428"/>
              <a:gd name="T93" fmla="*/ 143 h 371"/>
              <a:gd name="T94" fmla="*/ 121 w 428"/>
              <a:gd name="T95" fmla="*/ 132 h 371"/>
              <a:gd name="T96" fmla="*/ 137 w 428"/>
              <a:gd name="T97" fmla="*/ 116 h 371"/>
              <a:gd name="T98" fmla="*/ 148 w 428"/>
              <a:gd name="T99" fmla="*/ 95 h 371"/>
              <a:gd name="T100" fmla="*/ 158 w 428"/>
              <a:gd name="T101" fmla="*/ 69 h 371"/>
              <a:gd name="T102" fmla="*/ 163 w 428"/>
              <a:gd name="T103" fmla="*/ 42 h 371"/>
              <a:gd name="T104" fmla="*/ 185 w 428"/>
              <a:gd name="T105" fmla="*/ 32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28" h="371">
                <a:moveTo>
                  <a:pt x="200" y="26"/>
                </a:moveTo>
                <a:lnTo>
                  <a:pt x="200" y="21"/>
                </a:lnTo>
                <a:lnTo>
                  <a:pt x="200" y="16"/>
                </a:lnTo>
                <a:lnTo>
                  <a:pt x="206" y="16"/>
                </a:lnTo>
                <a:lnTo>
                  <a:pt x="211" y="16"/>
                </a:lnTo>
                <a:lnTo>
                  <a:pt x="216" y="16"/>
                </a:lnTo>
                <a:lnTo>
                  <a:pt x="216" y="10"/>
                </a:lnTo>
                <a:lnTo>
                  <a:pt x="222" y="10"/>
                </a:lnTo>
                <a:lnTo>
                  <a:pt x="227" y="5"/>
                </a:lnTo>
                <a:lnTo>
                  <a:pt x="232" y="0"/>
                </a:lnTo>
                <a:lnTo>
                  <a:pt x="237" y="0"/>
                </a:lnTo>
                <a:lnTo>
                  <a:pt x="243" y="0"/>
                </a:lnTo>
                <a:lnTo>
                  <a:pt x="248" y="0"/>
                </a:lnTo>
                <a:lnTo>
                  <a:pt x="253" y="0"/>
                </a:lnTo>
                <a:lnTo>
                  <a:pt x="259" y="0"/>
                </a:lnTo>
                <a:lnTo>
                  <a:pt x="264" y="0"/>
                </a:lnTo>
                <a:lnTo>
                  <a:pt x="269" y="0"/>
                </a:lnTo>
                <a:lnTo>
                  <a:pt x="274" y="0"/>
                </a:lnTo>
                <a:lnTo>
                  <a:pt x="280" y="0"/>
                </a:lnTo>
                <a:lnTo>
                  <a:pt x="285" y="0"/>
                </a:lnTo>
                <a:lnTo>
                  <a:pt x="290" y="0"/>
                </a:lnTo>
                <a:lnTo>
                  <a:pt x="296" y="0"/>
                </a:lnTo>
                <a:lnTo>
                  <a:pt x="301" y="0"/>
                </a:lnTo>
                <a:lnTo>
                  <a:pt x="306" y="0"/>
                </a:lnTo>
                <a:lnTo>
                  <a:pt x="306" y="5"/>
                </a:lnTo>
                <a:lnTo>
                  <a:pt x="311" y="5"/>
                </a:lnTo>
                <a:lnTo>
                  <a:pt x="317" y="10"/>
                </a:lnTo>
                <a:lnTo>
                  <a:pt x="322" y="10"/>
                </a:lnTo>
                <a:lnTo>
                  <a:pt x="322" y="16"/>
                </a:lnTo>
                <a:lnTo>
                  <a:pt x="327" y="16"/>
                </a:lnTo>
                <a:lnTo>
                  <a:pt x="327" y="21"/>
                </a:lnTo>
                <a:lnTo>
                  <a:pt x="333" y="21"/>
                </a:lnTo>
                <a:lnTo>
                  <a:pt x="338" y="21"/>
                </a:lnTo>
                <a:lnTo>
                  <a:pt x="338" y="26"/>
                </a:lnTo>
                <a:lnTo>
                  <a:pt x="343" y="26"/>
                </a:lnTo>
                <a:lnTo>
                  <a:pt x="343" y="32"/>
                </a:lnTo>
                <a:lnTo>
                  <a:pt x="348" y="32"/>
                </a:lnTo>
                <a:lnTo>
                  <a:pt x="359" y="37"/>
                </a:lnTo>
                <a:lnTo>
                  <a:pt x="359" y="42"/>
                </a:lnTo>
                <a:lnTo>
                  <a:pt x="364" y="42"/>
                </a:lnTo>
                <a:lnTo>
                  <a:pt x="359" y="42"/>
                </a:lnTo>
                <a:lnTo>
                  <a:pt x="359" y="48"/>
                </a:lnTo>
                <a:lnTo>
                  <a:pt x="364" y="48"/>
                </a:lnTo>
                <a:lnTo>
                  <a:pt x="364" y="42"/>
                </a:lnTo>
                <a:lnTo>
                  <a:pt x="370" y="48"/>
                </a:lnTo>
                <a:lnTo>
                  <a:pt x="375" y="48"/>
                </a:lnTo>
                <a:lnTo>
                  <a:pt x="380" y="48"/>
                </a:lnTo>
                <a:lnTo>
                  <a:pt x="385" y="48"/>
                </a:lnTo>
                <a:lnTo>
                  <a:pt x="391" y="48"/>
                </a:lnTo>
                <a:lnTo>
                  <a:pt x="396" y="48"/>
                </a:lnTo>
                <a:lnTo>
                  <a:pt x="401" y="48"/>
                </a:lnTo>
                <a:lnTo>
                  <a:pt x="407" y="48"/>
                </a:lnTo>
                <a:lnTo>
                  <a:pt x="412" y="48"/>
                </a:lnTo>
                <a:lnTo>
                  <a:pt x="417" y="48"/>
                </a:lnTo>
                <a:lnTo>
                  <a:pt x="417" y="53"/>
                </a:lnTo>
                <a:lnTo>
                  <a:pt x="417" y="58"/>
                </a:lnTo>
                <a:lnTo>
                  <a:pt x="417" y="63"/>
                </a:lnTo>
                <a:lnTo>
                  <a:pt x="423" y="63"/>
                </a:lnTo>
                <a:lnTo>
                  <a:pt x="423" y="69"/>
                </a:lnTo>
                <a:lnTo>
                  <a:pt x="423" y="74"/>
                </a:lnTo>
                <a:lnTo>
                  <a:pt x="428" y="74"/>
                </a:lnTo>
                <a:lnTo>
                  <a:pt x="428" y="79"/>
                </a:lnTo>
                <a:lnTo>
                  <a:pt x="428" y="85"/>
                </a:lnTo>
                <a:lnTo>
                  <a:pt x="428" y="90"/>
                </a:lnTo>
                <a:lnTo>
                  <a:pt x="428" y="95"/>
                </a:lnTo>
                <a:lnTo>
                  <a:pt x="428" y="101"/>
                </a:lnTo>
                <a:lnTo>
                  <a:pt x="428" y="106"/>
                </a:lnTo>
                <a:lnTo>
                  <a:pt x="428" y="111"/>
                </a:lnTo>
                <a:lnTo>
                  <a:pt x="428" y="116"/>
                </a:lnTo>
                <a:lnTo>
                  <a:pt x="428" y="122"/>
                </a:lnTo>
                <a:lnTo>
                  <a:pt x="423" y="122"/>
                </a:lnTo>
                <a:lnTo>
                  <a:pt x="423" y="127"/>
                </a:lnTo>
                <a:lnTo>
                  <a:pt x="417" y="127"/>
                </a:lnTo>
                <a:lnTo>
                  <a:pt x="417" y="132"/>
                </a:lnTo>
                <a:lnTo>
                  <a:pt x="417" y="138"/>
                </a:lnTo>
                <a:lnTo>
                  <a:pt x="412" y="138"/>
                </a:lnTo>
                <a:lnTo>
                  <a:pt x="412" y="143"/>
                </a:lnTo>
                <a:lnTo>
                  <a:pt x="412" y="148"/>
                </a:lnTo>
                <a:lnTo>
                  <a:pt x="412" y="154"/>
                </a:lnTo>
                <a:lnTo>
                  <a:pt x="412" y="159"/>
                </a:lnTo>
                <a:lnTo>
                  <a:pt x="412" y="164"/>
                </a:lnTo>
                <a:lnTo>
                  <a:pt x="412" y="169"/>
                </a:lnTo>
                <a:lnTo>
                  <a:pt x="412" y="175"/>
                </a:lnTo>
                <a:lnTo>
                  <a:pt x="417" y="175"/>
                </a:lnTo>
                <a:lnTo>
                  <a:pt x="417" y="180"/>
                </a:lnTo>
                <a:lnTo>
                  <a:pt x="423" y="180"/>
                </a:lnTo>
                <a:lnTo>
                  <a:pt x="428" y="180"/>
                </a:lnTo>
                <a:lnTo>
                  <a:pt x="428" y="185"/>
                </a:lnTo>
                <a:lnTo>
                  <a:pt x="428" y="191"/>
                </a:lnTo>
                <a:lnTo>
                  <a:pt x="428" y="196"/>
                </a:lnTo>
                <a:lnTo>
                  <a:pt x="423" y="196"/>
                </a:lnTo>
                <a:lnTo>
                  <a:pt x="417" y="196"/>
                </a:lnTo>
                <a:lnTo>
                  <a:pt x="417" y="201"/>
                </a:lnTo>
                <a:lnTo>
                  <a:pt x="412" y="201"/>
                </a:lnTo>
                <a:lnTo>
                  <a:pt x="407" y="201"/>
                </a:lnTo>
                <a:lnTo>
                  <a:pt x="407" y="207"/>
                </a:lnTo>
                <a:lnTo>
                  <a:pt x="401" y="207"/>
                </a:lnTo>
                <a:lnTo>
                  <a:pt x="401" y="212"/>
                </a:lnTo>
                <a:lnTo>
                  <a:pt x="396" y="212"/>
                </a:lnTo>
                <a:lnTo>
                  <a:pt x="396" y="217"/>
                </a:lnTo>
                <a:lnTo>
                  <a:pt x="391" y="217"/>
                </a:lnTo>
                <a:lnTo>
                  <a:pt x="391" y="223"/>
                </a:lnTo>
                <a:lnTo>
                  <a:pt x="391" y="228"/>
                </a:lnTo>
                <a:lnTo>
                  <a:pt x="385" y="228"/>
                </a:lnTo>
                <a:lnTo>
                  <a:pt x="385" y="233"/>
                </a:lnTo>
                <a:lnTo>
                  <a:pt x="380" y="233"/>
                </a:lnTo>
                <a:lnTo>
                  <a:pt x="375" y="233"/>
                </a:lnTo>
                <a:lnTo>
                  <a:pt x="370" y="233"/>
                </a:lnTo>
                <a:lnTo>
                  <a:pt x="364" y="233"/>
                </a:lnTo>
                <a:lnTo>
                  <a:pt x="359" y="233"/>
                </a:lnTo>
                <a:lnTo>
                  <a:pt x="354" y="233"/>
                </a:lnTo>
                <a:lnTo>
                  <a:pt x="348" y="233"/>
                </a:lnTo>
                <a:lnTo>
                  <a:pt x="348" y="238"/>
                </a:lnTo>
                <a:lnTo>
                  <a:pt x="348" y="244"/>
                </a:lnTo>
                <a:lnTo>
                  <a:pt x="343" y="244"/>
                </a:lnTo>
                <a:lnTo>
                  <a:pt x="338" y="244"/>
                </a:lnTo>
                <a:lnTo>
                  <a:pt x="338" y="249"/>
                </a:lnTo>
                <a:lnTo>
                  <a:pt x="333" y="249"/>
                </a:lnTo>
                <a:lnTo>
                  <a:pt x="333" y="254"/>
                </a:lnTo>
                <a:lnTo>
                  <a:pt x="327" y="254"/>
                </a:lnTo>
                <a:lnTo>
                  <a:pt x="322" y="254"/>
                </a:lnTo>
                <a:lnTo>
                  <a:pt x="322" y="260"/>
                </a:lnTo>
                <a:lnTo>
                  <a:pt x="322" y="265"/>
                </a:lnTo>
                <a:lnTo>
                  <a:pt x="317" y="265"/>
                </a:lnTo>
                <a:lnTo>
                  <a:pt x="311" y="265"/>
                </a:lnTo>
                <a:lnTo>
                  <a:pt x="306" y="265"/>
                </a:lnTo>
                <a:lnTo>
                  <a:pt x="306" y="270"/>
                </a:lnTo>
                <a:lnTo>
                  <a:pt x="306" y="276"/>
                </a:lnTo>
                <a:lnTo>
                  <a:pt x="301" y="276"/>
                </a:lnTo>
                <a:lnTo>
                  <a:pt x="301" y="281"/>
                </a:lnTo>
                <a:lnTo>
                  <a:pt x="296" y="281"/>
                </a:lnTo>
                <a:lnTo>
                  <a:pt x="290" y="281"/>
                </a:lnTo>
                <a:lnTo>
                  <a:pt x="290" y="286"/>
                </a:lnTo>
                <a:lnTo>
                  <a:pt x="290" y="291"/>
                </a:lnTo>
                <a:lnTo>
                  <a:pt x="290" y="297"/>
                </a:lnTo>
                <a:lnTo>
                  <a:pt x="285" y="297"/>
                </a:lnTo>
                <a:lnTo>
                  <a:pt x="280" y="297"/>
                </a:lnTo>
                <a:lnTo>
                  <a:pt x="274" y="297"/>
                </a:lnTo>
                <a:lnTo>
                  <a:pt x="269" y="297"/>
                </a:lnTo>
                <a:lnTo>
                  <a:pt x="264" y="297"/>
                </a:lnTo>
                <a:lnTo>
                  <a:pt x="264" y="302"/>
                </a:lnTo>
                <a:lnTo>
                  <a:pt x="264" y="307"/>
                </a:lnTo>
                <a:lnTo>
                  <a:pt x="264" y="313"/>
                </a:lnTo>
                <a:lnTo>
                  <a:pt x="264" y="318"/>
                </a:lnTo>
                <a:lnTo>
                  <a:pt x="259" y="318"/>
                </a:lnTo>
                <a:lnTo>
                  <a:pt x="253" y="318"/>
                </a:lnTo>
                <a:lnTo>
                  <a:pt x="248" y="318"/>
                </a:lnTo>
                <a:lnTo>
                  <a:pt x="243" y="318"/>
                </a:lnTo>
                <a:lnTo>
                  <a:pt x="237" y="318"/>
                </a:lnTo>
                <a:lnTo>
                  <a:pt x="237" y="323"/>
                </a:lnTo>
                <a:lnTo>
                  <a:pt x="232" y="323"/>
                </a:lnTo>
                <a:lnTo>
                  <a:pt x="232" y="329"/>
                </a:lnTo>
                <a:lnTo>
                  <a:pt x="227" y="329"/>
                </a:lnTo>
                <a:lnTo>
                  <a:pt x="227" y="334"/>
                </a:lnTo>
                <a:lnTo>
                  <a:pt x="222" y="334"/>
                </a:lnTo>
                <a:lnTo>
                  <a:pt x="222" y="339"/>
                </a:lnTo>
                <a:lnTo>
                  <a:pt x="216" y="339"/>
                </a:lnTo>
                <a:lnTo>
                  <a:pt x="216" y="344"/>
                </a:lnTo>
                <a:lnTo>
                  <a:pt x="216" y="350"/>
                </a:lnTo>
                <a:lnTo>
                  <a:pt x="211" y="350"/>
                </a:lnTo>
                <a:lnTo>
                  <a:pt x="211" y="355"/>
                </a:lnTo>
                <a:lnTo>
                  <a:pt x="206" y="355"/>
                </a:lnTo>
                <a:lnTo>
                  <a:pt x="200" y="355"/>
                </a:lnTo>
                <a:lnTo>
                  <a:pt x="195" y="355"/>
                </a:lnTo>
                <a:lnTo>
                  <a:pt x="195" y="360"/>
                </a:lnTo>
                <a:lnTo>
                  <a:pt x="190" y="360"/>
                </a:lnTo>
                <a:lnTo>
                  <a:pt x="190" y="366"/>
                </a:lnTo>
                <a:lnTo>
                  <a:pt x="185" y="366"/>
                </a:lnTo>
                <a:lnTo>
                  <a:pt x="185" y="371"/>
                </a:lnTo>
                <a:lnTo>
                  <a:pt x="179" y="371"/>
                </a:lnTo>
                <a:lnTo>
                  <a:pt x="174" y="371"/>
                </a:lnTo>
                <a:lnTo>
                  <a:pt x="169" y="371"/>
                </a:lnTo>
                <a:lnTo>
                  <a:pt x="163" y="371"/>
                </a:lnTo>
                <a:lnTo>
                  <a:pt x="158" y="371"/>
                </a:lnTo>
                <a:lnTo>
                  <a:pt x="153" y="371"/>
                </a:lnTo>
                <a:lnTo>
                  <a:pt x="142" y="371"/>
                </a:lnTo>
                <a:lnTo>
                  <a:pt x="142" y="366"/>
                </a:lnTo>
                <a:lnTo>
                  <a:pt x="142" y="360"/>
                </a:lnTo>
                <a:lnTo>
                  <a:pt x="142" y="355"/>
                </a:lnTo>
                <a:lnTo>
                  <a:pt x="142" y="350"/>
                </a:lnTo>
                <a:lnTo>
                  <a:pt x="137" y="350"/>
                </a:lnTo>
                <a:lnTo>
                  <a:pt x="132" y="350"/>
                </a:lnTo>
                <a:lnTo>
                  <a:pt x="132" y="344"/>
                </a:lnTo>
                <a:lnTo>
                  <a:pt x="126" y="344"/>
                </a:lnTo>
                <a:lnTo>
                  <a:pt x="121" y="344"/>
                </a:lnTo>
                <a:lnTo>
                  <a:pt x="116" y="344"/>
                </a:lnTo>
                <a:lnTo>
                  <a:pt x="111" y="344"/>
                </a:lnTo>
                <a:lnTo>
                  <a:pt x="111" y="339"/>
                </a:lnTo>
                <a:lnTo>
                  <a:pt x="111" y="334"/>
                </a:lnTo>
                <a:lnTo>
                  <a:pt x="105" y="334"/>
                </a:lnTo>
                <a:lnTo>
                  <a:pt x="100" y="334"/>
                </a:lnTo>
                <a:lnTo>
                  <a:pt x="95" y="334"/>
                </a:lnTo>
                <a:lnTo>
                  <a:pt x="89" y="334"/>
                </a:lnTo>
                <a:lnTo>
                  <a:pt x="89" y="329"/>
                </a:lnTo>
                <a:lnTo>
                  <a:pt x="89" y="323"/>
                </a:lnTo>
                <a:lnTo>
                  <a:pt x="84" y="323"/>
                </a:lnTo>
                <a:lnTo>
                  <a:pt x="84" y="318"/>
                </a:lnTo>
                <a:lnTo>
                  <a:pt x="84" y="313"/>
                </a:lnTo>
                <a:lnTo>
                  <a:pt x="79" y="313"/>
                </a:lnTo>
                <a:lnTo>
                  <a:pt x="74" y="313"/>
                </a:lnTo>
                <a:lnTo>
                  <a:pt x="74" y="307"/>
                </a:lnTo>
                <a:lnTo>
                  <a:pt x="74" y="302"/>
                </a:lnTo>
                <a:lnTo>
                  <a:pt x="68" y="302"/>
                </a:lnTo>
                <a:lnTo>
                  <a:pt x="63" y="302"/>
                </a:lnTo>
                <a:lnTo>
                  <a:pt x="63" y="297"/>
                </a:lnTo>
                <a:lnTo>
                  <a:pt x="58" y="297"/>
                </a:lnTo>
                <a:lnTo>
                  <a:pt x="58" y="291"/>
                </a:lnTo>
                <a:lnTo>
                  <a:pt x="58" y="286"/>
                </a:lnTo>
                <a:lnTo>
                  <a:pt x="58" y="281"/>
                </a:lnTo>
                <a:lnTo>
                  <a:pt x="58" y="276"/>
                </a:lnTo>
                <a:lnTo>
                  <a:pt x="52" y="276"/>
                </a:lnTo>
                <a:lnTo>
                  <a:pt x="47" y="276"/>
                </a:lnTo>
                <a:lnTo>
                  <a:pt x="47" y="270"/>
                </a:lnTo>
                <a:lnTo>
                  <a:pt x="42" y="270"/>
                </a:lnTo>
                <a:lnTo>
                  <a:pt x="42" y="265"/>
                </a:lnTo>
                <a:lnTo>
                  <a:pt x="37" y="265"/>
                </a:lnTo>
                <a:lnTo>
                  <a:pt x="37" y="260"/>
                </a:lnTo>
                <a:lnTo>
                  <a:pt x="31" y="260"/>
                </a:lnTo>
                <a:lnTo>
                  <a:pt x="26" y="260"/>
                </a:lnTo>
                <a:lnTo>
                  <a:pt x="26" y="254"/>
                </a:lnTo>
                <a:lnTo>
                  <a:pt x="26" y="249"/>
                </a:lnTo>
                <a:lnTo>
                  <a:pt x="21" y="249"/>
                </a:lnTo>
                <a:lnTo>
                  <a:pt x="15" y="249"/>
                </a:lnTo>
                <a:lnTo>
                  <a:pt x="10" y="249"/>
                </a:lnTo>
                <a:lnTo>
                  <a:pt x="10" y="244"/>
                </a:lnTo>
                <a:lnTo>
                  <a:pt x="10" y="238"/>
                </a:lnTo>
                <a:lnTo>
                  <a:pt x="5" y="238"/>
                </a:lnTo>
                <a:lnTo>
                  <a:pt x="0" y="238"/>
                </a:lnTo>
                <a:lnTo>
                  <a:pt x="0" y="233"/>
                </a:lnTo>
                <a:lnTo>
                  <a:pt x="0" y="228"/>
                </a:lnTo>
                <a:lnTo>
                  <a:pt x="0" y="223"/>
                </a:lnTo>
                <a:lnTo>
                  <a:pt x="5" y="223"/>
                </a:lnTo>
                <a:lnTo>
                  <a:pt x="5" y="217"/>
                </a:lnTo>
                <a:lnTo>
                  <a:pt x="10" y="217"/>
                </a:lnTo>
                <a:lnTo>
                  <a:pt x="10" y="223"/>
                </a:lnTo>
                <a:lnTo>
                  <a:pt x="15" y="217"/>
                </a:lnTo>
                <a:lnTo>
                  <a:pt x="21" y="217"/>
                </a:lnTo>
                <a:lnTo>
                  <a:pt x="21" y="223"/>
                </a:lnTo>
                <a:lnTo>
                  <a:pt x="21" y="228"/>
                </a:lnTo>
                <a:lnTo>
                  <a:pt x="26" y="228"/>
                </a:lnTo>
                <a:lnTo>
                  <a:pt x="26" y="223"/>
                </a:lnTo>
                <a:lnTo>
                  <a:pt x="26" y="217"/>
                </a:lnTo>
                <a:lnTo>
                  <a:pt x="26" y="212"/>
                </a:lnTo>
                <a:lnTo>
                  <a:pt x="31" y="212"/>
                </a:lnTo>
                <a:lnTo>
                  <a:pt x="37" y="212"/>
                </a:lnTo>
                <a:lnTo>
                  <a:pt x="42" y="212"/>
                </a:lnTo>
                <a:lnTo>
                  <a:pt x="42" y="207"/>
                </a:lnTo>
                <a:lnTo>
                  <a:pt x="37" y="207"/>
                </a:lnTo>
                <a:lnTo>
                  <a:pt x="37" y="201"/>
                </a:lnTo>
                <a:lnTo>
                  <a:pt x="31" y="201"/>
                </a:lnTo>
                <a:lnTo>
                  <a:pt x="31" y="196"/>
                </a:lnTo>
                <a:lnTo>
                  <a:pt x="37" y="196"/>
                </a:lnTo>
                <a:lnTo>
                  <a:pt x="37" y="191"/>
                </a:lnTo>
                <a:lnTo>
                  <a:pt x="37" y="196"/>
                </a:lnTo>
                <a:lnTo>
                  <a:pt x="42" y="196"/>
                </a:lnTo>
                <a:lnTo>
                  <a:pt x="42" y="201"/>
                </a:lnTo>
                <a:lnTo>
                  <a:pt x="47" y="201"/>
                </a:lnTo>
                <a:lnTo>
                  <a:pt x="47" y="196"/>
                </a:lnTo>
                <a:lnTo>
                  <a:pt x="52" y="196"/>
                </a:lnTo>
                <a:lnTo>
                  <a:pt x="52" y="191"/>
                </a:lnTo>
                <a:lnTo>
                  <a:pt x="52" y="185"/>
                </a:lnTo>
                <a:lnTo>
                  <a:pt x="58" y="185"/>
                </a:lnTo>
                <a:lnTo>
                  <a:pt x="58" y="191"/>
                </a:lnTo>
                <a:lnTo>
                  <a:pt x="63" y="191"/>
                </a:lnTo>
                <a:lnTo>
                  <a:pt x="68" y="191"/>
                </a:lnTo>
                <a:lnTo>
                  <a:pt x="68" y="185"/>
                </a:lnTo>
                <a:lnTo>
                  <a:pt x="74" y="180"/>
                </a:lnTo>
                <a:lnTo>
                  <a:pt x="79" y="180"/>
                </a:lnTo>
                <a:lnTo>
                  <a:pt x="79" y="175"/>
                </a:lnTo>
                <a:lnTo>
                  <a:pt x="74" y="175"/>
                </a:lnTo>
                <a:lnTo>
                  <a:pt x="74" y="169"/>
                </a:lnTo>
                <a:lnTo>
                  <a:pt x="68" y="169"/>
                </a:lnTo>
                <a:lnTo>
                  <a:pt x="68" y="164"/>
                </a:lnTo>
                <a:lnTo>
                  <a:pt x="68" y="159"/>
                </a:lnTo>
                <a:lnTo>
                  <a:pt x="74" y="159"/>
                </a:lnTo>
                <a:lnTo>
                  <a:pt x="74" y="154"/>
                </a:lnTo>
                <a:lnTo>
                  <a:pt x="74" y="148"/>
                </a:lnTo>
                <a:lnTo>
                  <a:pt x="79" y="148"/>
                </a:lnTo>
                <a:lnTo>
                  <a:pt x="84" y="148"/>
                </a:lnTo>
                <a:lnTo>
                  <a:pt x="84" y="143"/>
                </a:lnTo>
                <a:lnTo>
                  <a:pt x="89" y="143"/>
                </a:lnTo>
                <a:lnTo>
                  <a:pt x="95" y="143"/>
                </a:lnTo>
                <a:lnTo>
                  <a:pt x="100" y="143"/>
                </a:lnTo>
                <a:lnTo>
                  <a:pt x="100" y="138"/>
                </a:lnTo>
                <a:lnTo>
                  <a:pt x="100" y="132"/>
                </a:lnTo>
                <a:lnTo>
                  <a:pt x="105" y="132"/>
                </a:lnTo>
                <a:lnTo>
                  <a:pt x="111" y="132"/>
                </a:lnTo>
                <a:lnTo>
                  <a:pt x="121" y="132"/>
                </a:lnTo>
                <a:lnTo>
                  <a:pt x="126" y="132"/>
                </a:lnTo>
                <a:lnTo>
                  <a:pt x="126" y="127"/>
                </a:lnTo>
                <a:lnTo>
                  <a:pt x="126" y="122"/>
                </a:lnTo>
                <a:lnTo>
                  <a:pt x="126" y="116"/>
                </a:lnTo>
                <a:lnTo>
                  <a:pt x="132" y="116"/>
                </a:lnTo>
                <a:lnTo>
                  <a:pt x="137" y="116"/>
                </a:lnTo>
                <a:lnTo>
                  <a:pt x="142" y="116"/>
                </a:lnTo>
                <a:lnTo>
                  <a:pt x="148" y="116"/>
                </a:lnTo>
                <a:lnTo>
                  <a:pt x="148" y="111"/>
                </a:lnTo>
                <a:lnTo>
                  <a:pt x="148" y="106"/>
                </a:lnTo>
                <a:lnTo>
                  <a:pt x="148" y="101"/>
                </a:lnTo>
                <a:lnTo>
                  <a:pt x="148" y="95"/>
                </a:lnTo>
                <a:lnTo>
                  <a:pt x="153" y="95"/>
                </a:lnTo>
                <a:lnTo>
                  <a:pt x="158" y="95"/>
                </a:lnTo>
                <a:lnTo>
                  <a:pt x="158" y="90"/>
                </a:lnTo>
                <a:lnTo>
                  <a:pt x="158" y="85"/>
                </a:lnTo>
                <a:lnTo>
                  <a:pt x="158" y="74"/>
                </a:lnTo>
                <a:lnTo>
                  <a:pt x="158" y="69"/>
                </a:lnTo>
                <a:lnTo>
                  <a:pt x="158" y="63"/>
                </a:lnTo>
                <a:lnTo>
                  <a:pt x="158" y="58"/>
                </a:lnTo>
                <a:lnTo>
                  <a:pt x="163" y="58"/>
                </a:lnTo>
                <a:lnTo>
                  <a:pt x="163" y="53"/>
                </a:lnTo>
                <a:lnTo>
                  <a:pt x="163" y="48"/>
                </a:lnTo>
                <a:lnTo>
                  <a:pt x="163" y="42"/>
                </a:lnTo>
                <a:lnTo>
                  <a:pt x="169" y="42"/>
                </a:lnTo>
                <a:lnTo>
                  <a:pt x="174" y="42"/>
                </a:lnTo>
                <a:lnTo>
                  <a:pt x="174" y="37"/>
                </a:lnTo>
                <a:lnTo>
                  <a:pt x="174" y="32"/>
                </a:lnTo>
                <a:lnTo>
                  <a:pt x="179" y="32"/>
                </a:lnTo>
                <a:lnTo>
                  <a:pt x="185" y="32"/>
                </a:lnTo>
                <a:lnTo>
                  <a:pt x="190" y="32"/>
                </a:lnTo>
                <a:lnTo>
                  <a:pt x="190" y="26"/>
                </a:lnTo>
                <a:lnTo>
                  <a:pt x="195" y="26"/>
                </a:lnTo>
                <a:lnTo>
                  <a:pt x="200" y="26"/>
                </a:lnTo>
              </a:path>
            </a:pathLst>
          </a:custGeom>
          <a:no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204">
            <a:extLst>
              <a:ext uri="{FF2B5EF4-FFF2-40B4-BE49-F238E27FC236}">
                <a16:creationId xmlns:a16="http://schemas.microsoft.com/office/drawing/2014/main" id="{01428C3A-E1A0-47EB-B010-1873D3202558}"/>
              </a:ext>
            </a:extLst>
          </p:cNvPr>
          <p:cNvSpPr>
            <a:spLocks/>
          </p:cNvSpPr>
          <p:nvPr/>
        </p:nvSpPr>
        <p:spPr bwMode="auto">
          <a:xfrm>
            <a:off x="8283779" y="4655453"/>
            <a:ext cx="385763" cy="438150"/>
          </a:xfrm>
          <a:custGeom>
            <a:avLst/>
            <a:gdLst>
              <a:gd name="T0" fmla="*/ 0 w 243"/>
              <a:gd name="T1" fmla="*/ 112 h 276"/>
              <a:gd name="T2" fmla="*/ 0 w 243"/>
              <a:gd name="T3" fmla="*/ 96 h 276"/>
              <a:gd name="T4" fmla="*/ 0 w 243"/>
              <a:gd name="T5" fmla="*/ 80 h 276"/>
              <a:gd name="T6" fmla="*/ 0 w 243"/>
              <a:gd name="T7" fmla="*/ 64 h 276"/>
              <a:gd name="T8" fmla="*/ 0 w 243"/>
              <a:gd name="T9" fmla="*/ 48 h 276"/>
              <a:gd name="T10" fmla="*/ 0 w 243"/>
              <a:gd name="T11" fmla="*/ 32 h 276"/>
              <a:gd name="T12" fmla="*/ 0 w 243"/>
              <a:gd name="T13" fmla="*/ 6 h 276"/>
              <a:gd name="T14" fmla="*/ 16 w 243"/>
              <a:gd name="T15" fmla="*/ 0 h 276"/>
              <a:gd name="T16" fmla="*/ 32 w 243"/>
              <a:gd name="T17" fmla="*/ 0 h 276"/>
              <a:gd name="T18" fmla="*/ 47 w 243"/>
              <a:gd name="T19" fmla="*/ 0 h 276"/>
              <a:gd name="T20" fmla="*/ 69 w 243"/>
              <a:gd name="T21" fmla="*/ 0 h 276"/>
              <a:gd name="T22" fmla="*/ 95 w 243"/>
              <a:gd name="T23" fmla="*/ 0 h 276"/>
              <a:gd name="T24" fmla="*/ 121 w 243"/>
              <a:gd name="T25" fmla="*/ 0 h 276"/>
              <a:gd name="T26" fmla="*/ 143 w 243"/>
              <a:gd name="T27" fmla="*/ 0 h 276"/>
              <a:gd name="T28" fmla="*/ 164 w 243"/>
              <a:gd name="T29" fmla="*/ 0 h 276"/>
              <a:gd name="T30" fmla="*/ 180 w 243"/>
              <a:gd name="T31" fmla="*/ 0 h 276"/>
              <a:gd name="T32" fmla="*/ 196 w 243"/>
              <a:gd name="T33" fmla="*/ 0 h 276"/>
              <a:gd name="T34" fmla="*/ 217 w 243"/>
              <a:gd name="T35" fmla="*/ 0 h 276"/>
              <a:gd name="T36" fmla="*/ 233 w 243"/>
              <a:gd name="T37" fmla="*/ 0 h 276"/>
              <a:gd name="T38" fmla="*/ 238 w 243"/>
              <a:gd name="T39" fmla="*/ 11 h 276"/>
              <a:gd name="T40" fmla="*/ 238 w 243"/>
              <a:gd name="T41" fmla="*/ 27 h 276"/>
              <a:gd name="T42" fmla="*/ 238 w 243"/>
              <a:gd name="T43" fmla="*/ 43 h 276"/>
              <a:gd name="T44" fmla="*/ 238 w 243"/>
              <a:gd name="T45" fmla="*/ 59 h 276"/>
              <a:gd name="T46" fmla="*/ 238 w 243"/>
              <a:gd name="T47" fmla="*/ 75 h 276"/>
              <a:gd name="T48" fmla="*/ 238 w 243"/>
              <a:gd name="T49" fmla="*/ 80 h 276"/>
              <a:gd name="T50" fmla="*/ 238 w 243"/>
              <a:gd name="T51" fmla="*/ 96 h 276"/>
              <a:gd name="T52" fmla="*/ 238 w 243"/>
              <a:gd name="T53" fmla="*/ 112 h 276"/>
              <a:gd name="T54" fmla="*/ 243 w 243"/>
              <a:gd name="T55" fmla="*/ 122 h 276"/>
              <a:gd name="T56" fmla="*/ 238 w 243"/>
              <a:gd name="T57" fmla="*/ 133 h 276"/>
              <a:gd name="T58" fmla="*/ 238 w 243"/>
              <a:gd name="T59" fmla="*/ 149 h 276"/>
              <a:gd name="T60" fmla="*/ 238 w 243"/>
              <a:gd name="T61" fmla="*/ 165 h 276"/>
              <a:gd name="T62" fmla="*/ 238 w 243"/>
              <a:gd name="T63" fmla="*/ 181 h 276"/>
              <a:gd name="T64" fmla="*/ 233 w 243"/>
              <a:gd name="T65" fmla="*/ 191 h 276"/>
              <a:gd name="T66" fmla="*/ 211 w 243"/>
              <a:gd name="T67" fmla="*/ 191 h 276"/>
              <a:gd name="T68" fmla="*/ 211 w 243"/>
              <a:gd name="T69" fmla="*/ 218 h 276"/>
              <a:gd name="T70" fmla="*/ 211 w 243"/>
              <a:gd name="T71" fmla="*/ 244 h 276"/>
              <a:gd name="T72" fmla="*/ 211 w 243"/>
              <a:gd name="T73" fmla="*/ 271 h 276"/>
              <a:gd name="T74" fmla="*/ 196 w 243"/>
              <a:gd name="T75" fmla="*/ 271 h 276"/>
              <a:gd name="T76" fmla="*/ 174 w 243"/>
              <a:gd name="T77" fmla="*/ 276 h 276"/>
              <a:gd name="T78" fmla="*/ 148 w 243"/>
              <a:gd name="T79" fmla="*/ 276 h 276"/>
              <a:gd name="T80" fmla="*/ 121 w 243"/>
              <a:gd name="T81" fmla="*/ 276 h 276"/>
              <a:gd name="T82" fmla="*/ 106 w 243"/>
              <a:gd name="T83" fmla="*/ 276 h 276"/>
              <a:gd name="T84" fmla="*/ 90 w 243"/>
              <a:gd name="T85" fmla="*/ 276 h 276"/>
              <a:gd name="T86" fmla="*/ 74 w 243"/>
              <a:gd name="T87" fmla="*/ 276 h 276"/>
              <a:gd name="T88" fmla="*/ 58 w 243"/>
              <a:gd name="T89" fmla="*/ 276 h 276"/>
              <a:gd name="T90" fmla="*/ 42 w 243"/>
              <a:gd name="T91" fmla="*/ 271 h 276"/>
              <a:gd name="T92" fmla="*/ 32 w 243"/>
              <a:gd name="T93" fmla="*/ 265 h 276"/>
              <a:gd name="T94" fmla="*/ 26 w 243"/>
              <a:gd name="T95" fmla="*/ 265 h 276"/>
              <a:gd name="T96" fmla="*/ 21 w 243"/>
              <a:gd name="T97" fmla="*/ 255 h 276"/>
              <a:gd name="T98" fmla="*/ 16 w 243"/>
              <a:gd name="T99" fmla="*/ 244 h 276"/>
              <a:gd name="T100" fmla="*/ 16 w 243"/>
              <a:gd name="T101" fmla="*/ 239 h 276"/>
              <a:gd name="T102" fmla="*/ 10 w 243"/>
              <a:gd name="T103" fmla="*/ 228 h 276"/>
              <a:gd name="T104" fmla="*/ 5 w 243"/>
              <a:gd name="T105" fmla="*/ 218 h 276"/>
              <a:gd name="T106" fmla="*/ 5 w 243"/>
              <a:gd name="T107" fmla="*/ 212 h 276"/>
              <a:gd name="T108" fmla="*/ 0 w 243"/>
              <a:gd name="T109" fmla="*/ 202 h 276"/>
              <a:gd name="T110" fmla="*/ 0 w 243"/>
              <a:gd name="T111" fmla="*/ 186 h 276"/>
              <a:gd name="T112" fmla="*/ 0 w 243"/>
              <a:gd name="T113" fmla="*/ 170 h 276"/>
              <a:gd name="T114" fmla="*/ 0 w 243"/>
              <a:gd name="T115" fmla="*/ 154 h 276"/>
              <a:gd name="T116" fmla="*/ 0 w 243"/>
              <a:gd name="T117" fmla="*/ 13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3" h="276">
                <a:moveTo>
                  <a:pt x="0" y="133"/>
                </a:moveTo>
                <a:lnTo>
                  <a:pt x="0" y="122"/>
                </a:lnTo>
                <a:lnTo>
                  <a:pt x="0" y="112"/>
                </a:lnTo>
                <a:lnTo>
                  <a:pt x="0" y="106"/>
                </a:lnTo>
                <a:lnTo>
                  <a:pt x="0" y="101"/>
                </a:lnTo>
                <a:lnTo>
                  <a:pt x="0" y="96"/>
                </a:lnTo>
                <a:lnTo>
                  <a:pt x="0" y="90"/>
                </a:lnTo>
                <a:lnTo>
                  <a:pt x="0" y="85"/>
                </a:lnTo>
                <a:lnTo>
                  <a:pt x="0" y="80"/>
                </a:lnTo>
                <a:lnTo>
                  <a:pt x="0" y="75"/>
                </a:lnTo>
                <a:lnTo>
                  <a:pt x="0" y="69"/>
                </a:lnTo>
                <a:lnTo>
                  <a:pt x="0" y="64"/>
                </a:lnTo>
                <a:lnTo>
                  <a:pt x="0" y="59"/>
                </a:lnTo>
                <a:lnTo>
                  <a:pt x="0" y="53"/>
                </a:lnTo>
                <a:lnTo>
                  <a:pt x="0" y="48"/>
                </a:lnTo>
                <a:lnTo>
                  <a:pt x="0" y="43"/>
                </a:lnTo>
                <a:lnTo>
                  <a:pt x="0" y="37"/>
                </a:lnTo>
                <a:lnTo>
                  <a:pt x="0" y="32"/>
                </a:lnTo>
                <a:lnTo>
                  <a:pt x="0" y="27"/>
                </a:lnTo>
                <a:lnTo>
                  <a:pt x="0" y="22"/>
                </a:lnTo>
                <a:lnTo>
                  <a:pt x="0" y="6"/>
                </a:lnTo>
                <a:lnTo>
                  <a:pt x="0" y="0"/>
                </a:lnTo>
                <a:lnTo>
                  <a:pt x="10" y="0"/>
                </a:lnTo>
                <a:lnTo>
                  <a:pt x="16" y="0"/>
                </a:lnTo>
                <a:lnTo>
                  <a:pt x="21" y="0"/>
                </a:lnTo>
                <a:lnTo>
                  <a:pt x="26" y="0"/>
                </a:lnTo>
                <a:lnTo>
                  <a:pt x="32" y="0"/>
                </a:lnTo>
                <a:lnTo>
                  <a:pt x="37" y="0"/>
                </a:lnTo>
                <a:lnTo>
                  <a:pt x="42" y="0"/>
                </a:lnTo>
                <a:lnTo>
                  <a:pt x="47" y="0"/>
                </a:lnTo>
                <a:lnTo>
                  <a:pt x="53" y="0"/>
                </a:lnTo>
                <a:lnTo>
                  <a:pt x="58" y="0"/>
                </a:lnTo>
                <a:lnTo>
                  <a:pt x="69" y="0"/>
                </a:lnTo>
                <a:lnTo>
                  <a:pt x="79" y="0"/>
                </a:lnTo>
                <a:lnTo>
                  <a:pt x="90" y="0"/>
                </a:lnTo>
                <a:lnTo>
                  <a:pt x="95" y="0"/>
                </a:lnTo>
                <a:lnTo>
                  <a:pt x="100" y="0"/>
                </a:lnTo>
                <a:lnTo>
                  <a:pt x="116" y="0"/>
                </a:lnTo>
                <a:lnTo>
                  <a:pt x="121" y="0"/>
                </a:lnTo>
                <a:lnTo>
                  <a:pt x="127" y="0"/>
                </a:lnTo>
                <a:lnTo>
                  <a:pt x="137" y="0"/>
                </a:lnTo>
                <a:lnTo>
                  <a:pt x="143" y="0"/>
                </a:lnTo>
                <a:lnTo>
                  <a:pt x="148" y="0"/>
                </a:lnTo>
                <a:lnTo>
                  <a:pt x="153" y="0"/>
                </a:lnTo>
                <a:lnTo>
                  <a:pt x="164" y="0"/>
                </a:lnTo>
                <a:lnTo>
                  <a:pt x="169" y="0"/>
                </a:lnTo>
                <a:lnTo>
                  <a:pt x="174" y="0"/>
                </a:lnTo>
                <a:lnTo>
                  <a:pt x="180" y="0"/>
                </a:lnTo>
                <a:lnTo>
                  <a:pt x="185" y="0"/>
                </a:lnTo>
                <a:lnTo>
                  <a:pt x="190" y="0"/>
                </a:lnTo>
                <a:lnTo>
                  <a:pt x="196" y="0"/>
                </a:lnTo>
                <a:lnTo>
                  <a:pt x="206" y="0"/>
                </a:lnTo>
                <a:lnTo>
                  <a:pt x="211" y="0"/>
                </a:lnTo>
                <a:lnTo>
                  <a:pt x="217" y="0"/>
                </a:lnTo>
                <a:lnTo>
                  <a:pt x="222" y="0"/>
                </a:lnTo>
                <a:lnTo>
                  <a:pt x="227" y="0"/>
                </a:lnTo>
                <a:lnTo>
                  <a:pt x="233" y="0"/>
                </a:lnTo>
                <a:lnTo>
                  <a:pt x="238" y="0"/>
                </a:lnTo>
                <a:lnTo>
                  <a:pt x="238" y="6"/>
                </a:lnTo>
                <a:lnTo>
                  <a:pt x="238" y="11"/>
                </a:lnTo>
                <a:lnTo>
                  <a:pt x="238" y="16"/>
                </a:lnTo>
                <a:lnTo>
                  <a:pt x="238" y="22"/>
                </a:lnTo>
                <a:lnTo>
                  <a:pt x="238" y="27"/>
                </a:lnTo>
                <a:lnTo>
                  <a:pt x="238" y="32"/>
                </a:lnTo>
                <a:lnTo>
                  <a:pt x="238" y="37"/>
                </a:lnTo>
                <a:lnTo>
                  <a:pt x="238" y="43"/>
                </a:lnTo>
                <a:lnTo>
                  <a:pt x="238" y="48"/>
                </a:lnTo>
                <a:lnTo>
                  <a:pt x="238" y="53"/>
                </a:lnTo>
                <a:lnTo>
                  <a:pt x="238" y="59"/>
                </a:lnTo>
                <a:lnTo>
                  <a:pt x="238" y="64"/>
                </a:lnTo>
                <a:lnTo>
                  <a:pt x="238" y="69"/>
                </a:lnTo>
                <a:lnTo>
                  <a:pt x="238" y="75"/>
                </a:lnTo>
                <a:lnTo>
                  <a:pt x="243" y="75"/>
                </a:lnTo>
                <a:lnTo>
                  <a:pt x="243" y="80"/>
                </a:lnTo>
                <a:lnTo>
                  <a:pt x="238" y="80"/>
                </a:lnTo>
                <a:lnTo>
                  <a:pt x="238" y="85"/>
                </a:lnTo>
                <a:lnTo>
                  <a:pt x="238" y="90"/>
                </a:lnTo>
                <a:lnTo>
                  <a:pt x="238" y="96"/>
                </a:lnTo>
                <a:lnTo>
                  <a:pt x="238" y="101"/>
                </a:lnTo>
                <a:lnTo>
                  <a:pt x="238" y="106"/>
                </a:lnTo>
                <a:lnTo>
                  <a:pt x="238" y="112"/>
                </a:lnTo>
                <a:lnTo>
                  <a:pt x="238" y="117"/>
                </a:lnTo>
                <a:lnTo>
                  <a:pt x="243" y="117"/>
                </a:lnTo>
                <a:lnTo>
                  <a:pt x="243" y="122"/>
                </a:lnTo>
                <a:lnTo>
                  <a:pt x="243" y="128"/>
                </a:lnTo>
                <a:lnTo>
                  <a:pt x="238" y="128"/>
                </a:lnTo>
                <a:lnTo>
                  <a:pt x="238" y="133"/>
                </a:lnTo>
                <a:lnTo>
                  <a:pt x="238" y="138"/>
                </a:lnTo>
                <a:lnTo>
                  <a:pt x="238" y="143"/>
                </a:lnTo>
                <a:lnTo>
                  <a:pt x="238" y="149"/>
                </a:lnTo>
                <a:lnTo>
                  <a:pt x="238" y="154"/>
                </a:lnTo>
                <a:lnTo>
                  <a:pt x="238" y="159"/>
                </a:lnTo>
                <a:lnTo>
                  <a:pt x="238" y="165"/>
                </a:lnTo>
                <a:lnTo>
                  <a:pt x="238" y="170"/>
                </a:lnTo>
                <a:lnTo>
                  <a:pt x="238" y="175"/>
                </a:lnTo>
                <a:lnTo>
                  <a:pt x="238" y="181"/>
                </a:lnTo>
                <a:lnTo>
                  <a:pt x="238" y="186"/>
                </a:lnTo>
                <a:lnTo>
                  <a:pt x="238" y="191"/>
                </a:lnTo>
                <a:lnTo>
                  <a:pt x="233" y="191"/>
                </a:lnTo>
                <a:lnTo>
                  <a:pt x="222" y="191"/>
                </a:lnTo>
                <a:lnTo>
                  <a:pt x="217" y="191"/>
                </a:lnTo>
                <a:lnTo>
                  <a:pt x="211" y="191"/>
                </a:lnTo>
                <a:lnTo>
                  <a:pt x="211" y="202"/>
                </a:lnTo>
                <a:lnTo>
                  <a:pt x="211" y="212"/>
                </a:lnTo>
                <a:lnTo>
                  <a:pt x="211" y="218"/>
                </a:lnTo>
                <a:lnTo>
                  <a:pt x="211" y="223"/>
                </a:lnTo>
                <a:lnTo>
                  <a:pt x="211" y="228"/>
                </a:lnTo>
                <a:lnTo>
                  <a:pt x="211" y="244"/>
                </a:lnTo>
                <a:lnTo>
                  <a:pt x="211" y="255"/>
                </a:lnTo>
                <a:lnTo>
                  <a:pt x="211" y="265"/>
                </a:lnTo>
                <a:lnTo>
                  <a:pt x="211" y="271"/>
                </a:lnTo>
                <a:lnTo>
                  <a:pt x="206" y="271"/>
                </a:lnTo>
                <a:lnTo>
                  <a:pt x="201" y="271"/>
                </a:lnTo>
                <a:lnTo>
                  <a:pt x="196" y="271"/>
                </a:lnTo>
                <a:lnTo>
                  <a:pt x="190" y="271"/>
                </a:lnTo>
                <a:lnTo>
                  <a:pt x="180" y="276"/>
                </a:lnTo>
                <a:lnTo>
                  <a:pt x="174" y="276"/>
                </a:lnTo>
                <a:lnTo>
                  <a:pt x="169" y="276"/>
                </a:lnTo>
                <a:lnTo>
                  <a:pt x="164" y="276"/>
                </a:lnTo>
                <a:lnTo>
                  <a:pt x="148" y="276"/>
                </a:lnTo>
                <a:lnTo>
                  <a:pt x="137" y="276"/>
                </a:lnTo>
                <a:lnTo>
                  <a:pt x="127" y="276"/>
                </a:lnTo>
                <a:lnTo>
                  <a:pt x="121" y="276"/>
                </a:lnTo>
                <a:lnTo>
                  <a:pt x="116" y="276"/>
                </a:lnTo>
                <a:lnTo>
                  <a:pt x="111" y="276"/>
                </a:lnTo>
                <a:lnTo>
                  <a:pt x="106" y="276"/>
                </a:lnTo>
                <a:lnTo>
                  <a:pt x="100" y="276"/>
                </a:lnTo>
                <a:lnTo>
                  <a:pt x="95" y="276"/>
                </a:lnTo>
                <a:lnTo>
                  <a:pt x="90" y="276"/>
                </a:lnTo>
                <a:lnTo>
                  <a:pt x="84" y="276"/>
                </a:lnTo>
                <a:lnTo>
                  <a:pt x="79" y="276"/>
                </a:lnTo>
                <a:lnTo>
                  <a:pt x="74" y="276"/>
                </a:lnTo>
                <a:lnTo>
                  <a:pt x="69" y="276"/>
                </a:lnTo>
                <a:lnTo>
                  <a:pt x="63" y="276"/>
                </a:lnTo>
                <a:lnTo>
                  <a:pt x="58" y="276"/>
                </a:lnTo>
                <a:lnTo>
                  <a:pt x="53" y="276"/>
                </a:lnTo>
                <a:lnTo>
                  <a:pt x="47" y="271"/>
                </a:lnTo>
                <a:lnTo>
                  <a:pt x="42" y="271"/>
                </a:lnTo>
                <a:lnTo>
                  <a:pt x="37" y="271"/>
                </a:lnTo>
                <a:lnTo>
                  <a:pt x="32" y="271"/>
                </a:lnTo>
                <a:lnTo>
                  <a:pt x="32" y="265"/>
                </a:lnTo>
                <a:lnTo>
                  <a:pt x="26" y="265"/>
                </a:lnTo>
                <a:lnTo>
                  <a:pt x="21" y="265"/>
                </a:lnTo>
                <a:lnTo>
                  <a:pt x="26" y="265"/>
                </a:lnTo>
                <a:lnTo>
                  <a:pt x="26" y="260"/>
                </a:lnTo>
                <a:lnTo>
                  <a:pt x="21" y="260"/>
                </a:lnTo>
                <a:lnTo>
                  <a:pt x="21" y="255"/>
                </a:lnTo>
                <a:lnTo>
                  <a:pt x="21" y="249"/>
                </a:lnTo>
                <a:lnTo>
                  <a:pt x="16" y="249"/>
                </a:lnTo>
                <a:lnTo>
                  <a:pt x="16" y="244"/>
                </a:lnTo>
                <a:lnTo>
                  <a:pt x="16" y="249"/>
                </a:lnTo>
                <a:lnTo>
                  <a:pt x="16" y="244"/>
                </a:lnTo>
                <a:lnTo>
                  <a:pt x="16" y="239"/>
                </a:lnTo>
                <a:lnTo>
                  <a:pt x="10" y="239"/>
                </a:lnTo>
                <a:lnTo>
                  <a:pt x="10" y="234"/>
                </a:lnTo>
                <a:lnTo>
                  <a:pt x="10" y="228"/>
                </a:lnTo>
                <a:lnTo>
                  <a:pt x="5" y="228"/>
                </a:lnTo>
                <a:lnTo>
                  <a:pt x="5" y="223"/>
                </a:lnTo>
                <a:lnTo>
                  <a:pt x="5" y="218"/>
                </a:lnTo>
                <a:lnTo>
                  <a:pt x="5" y="212"/>
                </a:lnTo>
                <a:lnTo>
                  <a:pt x="5" y="218"/>
                </a:lnTo>
                <a:lnTo>
                  <a:pt x="5" y="212"/>
                </a:lnTo>
                <a:lnTo>
                  <a:pt x="0" y="212"/>
                </a:lnTo>
                <a:lnTo>
                  <a:pt x="0" y="207"/>
                </a:lnTo>
                <a:lnTo>
                  <a:pt x="0" y="202"/>
                </a:lnTo>
                <a:lnTo>
                  <a:pt x="0" y="196"/>
                </a:lnTo>
                <a:lnTo>
                  <a:pt x="0" y="191"/>
                </a:lnTo>
                <a:lnTo>
                  <a:pt x="0" y="186"/>
                </a:lnTo>
                <a:lnTo>
                  <a:pt x="0" y="181"/>
                </a:lnTo>
                <a:lnTo>
                  <a:pt x="0" y="175"/>
                </a:lnTo>
                <a:lnTo>
                  <a:pt x="0" y="170"/>
                </a:lnTo>
                <a:lnTo>
                  <a:pt x="0" y="165"/>
                </a:lnTo>
                <a:lnTo>
                  <a:pt x="0" y="159"/>
                </a:lnTo>
                <a:lnTo>
                  <a:pt x="0" y="154"/>
                </a:lnTo>
                <a:lnTo>
                  <a:pt x="0" y="149"/>
                </a:lnTo>
                <a:lnTo>
                  <a:pt x="0" y="143"/>
                </a:lnTo>
                <a:lnTo>
                  <a:pt x="0" y="138"/>
                </a:lnTo>
                <a:lnTo>
                  <a:pt x="0" y="133"/>
                </a:lnTo>
              </a:path>
            </a:pathLst>
          </a:custGeom>
          <a:no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205">
            <a:extLst>
              <a:ext uri="{FF2B5EF4-FFF2-40B4-BE49-F238E27FC236}">
                <a16:creationId xmlns:a16="http://schemas.microsoft.com/office/drawing/2014/main" id="{6B89FF23-1647-4954-856D-EEF2D6FA9A50}"/>
              </a:ext>
            </a:extLst>
          </p:cNvPr>
          <p:cNvSpPr>
            <a:spLocks/>
          </p:cNvSpPr>
          <p:nvPr/>
        </p:nvSpPr>
        <p:spPr bwMode="auto">
          <a:xfrm>
            <a:off x="8871154" y="4992003"/>
            <a:ext cx="334963" cy="438150"/>
          </a:xfrm>
          <a:custGeom>
            <a:avLst/>
            <a:gdLst>
              <a:gd name="T0" fmla="*/ 11 w 211"/>
              <a:gd name="T1" fmla="*/ 59 h 276"/>
              <a:gd name="T2" fmla="*/ 26 w 211"/>
              <a:gd name="T3" fmla="*/ 53 h 276"/>
              <a:gd name="T4" fmla="*/ 26 w 211"/>
              <a:gd name="T5" fmla="*/ 32 h 276"/>
              <a:gd name="T6" fmla="*/ 26 w 211"/>
              <a:gd name="T7" fmla="*/ 16 h 276"/>
              <a:gd name="T8" fmla="*/ 32 w 211"/>
              <a:gd name="T9" fmla="*/ 0 h 276"/>
              <a:gd name="T10" fmla="*/ 48 w 211"/>
              <a:gd name="T11" fmla="*/ 0 h 276"/>
              <a:gd name="T12" fmla="*/ 63 w 211"/>
              <a:gd name="T13" fmla="*/ 0 h 276"/>
              <a:gd name="T14" fmla="*/ 85 w 211"/>
              <a:gd name="T15" fmla="*/ 0 h 276"/>
              <a:gd name="T16" fmla="*/ 106 w 211"/>
              <a:gd name="T17" fmla="*/ 0 h 276"/>
              <a:gd name="T18" fmla="*/ 122 w 211"/>
              <a:gd name="T19" fmla="*/ 0 h 276"/>
              <a:gd name="T20" fmla="*/ 137 w 211"/>
              <a:gd name="T21" fmla="*/ 0 h 276"/>
              <a:gd name="T22" fmla="*/ 153 w 211"/>
              <a:gd name="T23" fmla="*/ 0 h 276"/>
              <a:gd name="T24" fmla="*/ 169 w 211"/>
              <a:gd name="T25" fmla="*/ 0 h 276"/>
              <a:gd name="T26" fmla="*/ 185 w 211"/>
              <a:gd name="T27" fmla="*/ 0 h 276"/>
              <a:gd name="T28" fmla="*/ 201 w 211"/>
              <a:gd name="T29" fmla="*/ 0 h 276"/>
              <a:gd name="T30" fmla="*/ 211 w 211"/>
              <a:gd name="T31" fmla="*/ 6 h 276"/>
              <a:gd name="T32" fmla="*/ 211 w 211"/>
              <a:gd name="T33" fmla="*/ 22 h 276"/>
              <a:gd name="T34" fmla="*/ 211 w 211"/>
              <a:gd name="T35" fmla="*/ 43 h 276"/>
              <a:gd name="T36" fmla="*/ 211 w 211"/>
              <a:gd name="T37" fmla="*/ 69 h 276"/>
              <a:gd name="T38" fmla="*/ 211 w 211"/>
              <a:gd name="T39" fmla="*/ 85 h 276"/>
              <a:gd name="T40" fmla="*/ 211 w 211"/>
              <a:gd name="T41" fmla="*/ 106 h 276"/>
              <a:gd name="T42" fmla="*/ 211 w 211"/>
              <a:gd name="T43" fmla="*/ 122 h 276"/>
              <a:gd name="T44" fmla="*/ 211 w 211"/>
              <a:gd name="T45" fmla="*/ 138 h 276"/>
              <a:gd name="T46" fmla="*/ 211 w 211"/>
              <a:gd name="T47" fmla="*/ 154 h 276"/>
              <a:gd name="T48" fmla="*/ 211 w 211"/>
              <a:gd name="T49" fmla="*/ 170 h 276"/>
              <a:gd name="T50" fmla="*/ 211 w 211"/>
              <a:gd name="T51" fmla="*/ 186 h 276"/>
              <a:gd name="T52" fmla="*/ 211 w 211"/>
              <a:gd name="T53" fmla="*/ 202 h 276"/>
              <a:gd name="T54" fmla="*/ 211 w 211"/>
              <a:gd name="T55" fmla="*/ 218 h 276"/>
              <a:gd name="T56" fmla="*/ 211 w 211"/>
              <a:gd name="T57" fmla="*/ 239 h 276"/>
              <a:gd name="T58" fmla="*/ 211 w 211"/>
              <a:gd name="T59" fmla="*/ 255 h 276"/>
              <a:gd name="T60" fmla="*/ 196 w 211"/>
              <a:gd name="T61" fmla="*/ 265 h 276"/>
              <a:gd name="T62" fmla="*/ 174 w 211"/>
              <a:gd name="T63" fmla="*/ 265 h 276"/>
              <a:gd name="T64" fmla="*/ 159 w 211"/>
              <a:gd name="T65" fmla="*/ 265 h 276"/>
              <a:gd name="T66" fmla="*/ 143 w 211"/>
              <a:gd name="T67" fmla="*/ 265 h 276"/>
              <a:gd name="T68" fmla="*/ 127 w 211"/>
              <a:gd name="T69" fmla="*/ 265 h 276"/>
              <a:gd name="T70" fmla="*/ 111 w 211"/>
              <a:gd name="T71" fmla="*/ 265 h 276"/>
              <a:gd name="T72" fmla="*/ 90 w 211"/>
              <a:gd name="T73" fmla="*/ 265 h 276"/>
              <a:gd name="T74" fmla="*/ 74 w 211"/>
              <a:gd name="T75" fmla="*/ 265 h 276"/>
              <a:gd name="T76" fmla="*/ 58 w 211"/>
              <a:gd name="T77" fmla="*/ 265 h 276"/>
              <a:gd name="T78" fmla="*/ 42 w 211"/>
              <a:gd name="T79" fmla="*/ 265 h 276"/>
              <a:gd name="T80" fmla="*/ 37 w 211"/>
              <a:gd name="T81" fmla="*/ 276 h 276"/>
              <a:gd name="T82" fmla="*/ 26 w 211"/>
              <a:gd name="T83" fmla="*/ 271 h 276"/>
              <a:gd name="T84" fmla="*/ 5 w 211"/>
              <a:gd name="T85" fmla="*/ 271 h 276"/>
              <a:gd name="T86" fmla="*/ 0 w 211"/>
              <a:gd name="T87" fmla="*/ 260 h 276"/>
              <a:gd name="T88" fmla="*/ 0 w 211"/>
              <a:gd name="T89" fmla="*/ 244 h 276"/>
              <a:gd name="T90" fmla="*/ 0 w 211"/>
              <a:gd name="T91" fmla="*/ 228 h 276"/>
              <a:gd name="T92" fmla="*/ 0 w 211"/>
              <a:gd name="T93" fmla="*/ 207 h 276"/>
              <a:gd name="T94" fmla="*/ 0 w 211"/>
              <a:gd name="T95" fmla="*/ 191 h 276"/>
              <a:gd name="T96" fmla="*/ 0 w 211"/>
              <a:gd name="T97" fmla="*/ 170 h 276"/>
              <a:gd name="T98" fmla="*/ 0 w 211"/>
              <a:gd name="T99" fmla="*/ 154 h 276"/>
              <a:gd name="T100" fmla="*/ 0 w 211"/>
              <a:gd name="T101" fmla="*/ 133 h 276"/>
              <a:gd name="T102" fmla="*/ 0 w 211"/>
              <a:gd name="T103" fmla="*/ 112 h 276"/>
              <a:gd name="T104" fmla="*/ 0 w 211"/>
              <a:gd name="T105" fmla="*/ 96 h 276"/>
              <a:gd name="T106" fmla="*/ 0 w 211"/>
              <a:gd name="T107" fmla="*/ 80 h 276"/>
              <a:gd name="T108" fmla="*/ 0 w 211"/>
              <a:gd name="T109" fmla="*/ 6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1" h="276">
                <a:moveTo>
                  <a:pt x="0" y="59"/>
                </a:moveTo>
                <a:lnTo>
                  <a:pt x="5" y="59"/>
                </a:lnTo>
                <a:lnTo>
                  <a:pt x="11" y="59"/>
                </a:lnTo>
                <a:lnTo>
                  <a:pt x="21" y="59"/>
                </a:lnTo>
                <a:lnTo>
                  <a:pt x="21" y="53"/>
                </a:lnTo>
                <a:lnTo>
                  <a:pt x="26" y="53"/>
                </a:lnTo>
                <a:lnTo>
                  <a:pt x="26" y="48"/>
                </a:lnTo>
                <a:lnTo>
                  <a:pt x="26" y="37"/>
                </a:lnTo>
                <a:lnTo>
                  <a:pt x="26" y="32"/>
                </a:lnTo>
                <a:lnTo>
                  <a:pt x="26" y="27"/>
                </a:lnTo>
                <a:lnTo>
                  <a:pt x="26" y="22"/>
                </a:lnTo>
                <a:lnTo>
                  <a:pt x="26" y="16"/>
                </a:lnTo>
                <a:lnTo>
                  <a:pt x="26" y="11"/>
                </a:lnTo>
                <a:lnTo>
                  <a:pt x="26" y="6"/>
                </a:lnTo>
                <a:lnTo>
                  <a:pt x="32" y="0"/>
                </a:lnTo>
                <a:lnTo>
                  <a:pt x="37" y="0"/>
                </a:lnTo>
                <a:lnTo>
                  <a:pt x="42" y="0"/>
                </a:lnTo>
                <a:lnTo>
                  <a:pt x="48" y="0"/>
                </a:lnTo>
                <a:lnTo>
                  <a:pt x="53" y="0"/>
                </a:lnTo>
                <a:lnTo>
                  <a:pt x="58" y="0"/>
                </a:lnTo>
                <a:lnTo>
                  <a:pt x="63" y="0"/>
                </a:lnTo>
                <a:lnTo>
                  <a:pt x="69" y="0"/>
                </a:lnTo>
                <a:lnTo>
                  <a:pt x="74" y="0"/>
                </a:lnTo>
                <a:lnTo>
                  <a:pt x="85" y="0"/>
                </a:lnTo>
                <a:lnTo>
                  <a:pt x="90" y="0"/>
                </a:lnTo>
                <a:lnTo>
                  <a:pt x="100" y="0"/>
                </a:lnTo>
                <a:lnTo>
                  <a:pt x="106" y="0"/>
                </a:lnTo>
                <a:lnTo>
                  <a:pt x="111" y="0"/>
                </a:lnTo>
                <a:lnTo>
                  <a:pt x="116" y="0"/>
                </a:lnTo>
                <a:lnTo>
                  <a:pt x="122" y="0"/>
                </a:lnTo>
                <a:lnTo>
                  <a:pt x="127" y="0"/>
                </a:lnTo>
                <a:lnTo>
                  <a:pt x="132" y="0"/>
                </a:lnTo>
                <a:lnTo>
                  <a:pt x="137" y="0"/>
                </a:lnTo>
                <a:lnTo>
                  <a:pt x="143" y="0"/>
                </a:lnTo>
                <a:lnTo>
                  <a:pt x="148" y="0"/>
                </a:lnTo>
                <a:lnTo>
                  <a:pt x="153" y="0"/>
                </a:lnTo>
                <a:lnTo>
                  <a:pt x="159" y="0"/>
                </a:lnTo>
                <a:lnTo>
                  <a:pt x="164" y="0"/>
                </a:lnTo>
                <a:lnTo>
                  <a:pt x="169" y="0"/>
                </a:lnTo>
                <a:lnTo>
                  <a:pt x="174" y="0"/>
                </a:lnTo>
                <a:lnTo>
                  <a:pt x="180" y="0"/>
                </a:lnTo>
                <a:lnTo>
                  <a:pt x="185" y="0"/>
                </a:lnTo>
                <a:lnTo>
                  <a:pt x="190" y="0"/>
                </a:lnTo>
                <a:lnTo>
                  <a:pt x="196" y="0"/>
                </a:lnTo>
                <a:lnTo>
                  <a:pt x="201" y="0"/>
                </a:lnTo>
                <a:lnTo>
                  <a:pt x="206" y="0"/>
                </a:lnTo>
                <a:lnTo>
                  <a:pt x="211" y="0"/>
                </a:lnTo>
                <a:lnTo>
                  <a:pt x="211" y="6"/>
                </a:lnTo>
                <a:lnTo>
                  <a:pt x="211" y="11"/>
                </a:lnTo>
                <a:lnTo>
                  <a:pt x="211" y="16"/>
                </a:lnTo>
                <a:lnTo>
                  <a:pt x="211" y="22"/>
                </a:lnTo>
                <a:lnTo>
                  <a:pt x="211" y="27"/>
                </a:lnTo>
                <a:lnTo>
                  <a:pt x="211" y="37"/>
                </a:lnTo>
                <a:lnTo>
                  <a:pt x="211" y="43"/>
                </a:lnTo>
                <a:lnTo>
                  <a:pt x="211" y="53"/>
                </a:lnTo>
                <a:lnTo>
                  <a:pt x="211" y="64"/>
                </a:lnTo>
                <a:lnTo>
                  <a:pt x="211" y="69"/>
                </a:lnTo>
                <a:lnTo>
                  <a:pt x="211" y="75"/>
                </a:lnTo>
                <a:lnTo>
                  <a:pt x="211" y="80"/>
                </a:lnTo>
                <a:lnTo>
                  <a:pt x="211" y="85"/>
                </a:lnTo>
                <a:lnTo>
                  <a:pt x="211" y="90"/>
                </a:lnTo>
                <a:lnTo>
                  <a:pt x="211" y="96"/>
                </a:lnTo>
                <a:lnTo>
                  <a:pt x="211" y="106"/>
                </a:lnTo>
                <a:lnTo>
                  <a:pt x="211" y="112"/>
                </a:lnTo>
                <a:lnTo>
                  <a:pt x="211" y="117"/>
                </a:lnTo>
                <a:lnTo>
                  <a:pt x="211" y="122"/>
                </a:lnTo>
                <a:lnTo>
                  <a:pt x="211" y="128"/>
                </a:lnTo>
                <a:lnTo>
                  <a:pt x="211" y="133"/>
                </a:lnTo>
                <a:lnTo>
                  <a:pt x="211" y="138"/>
                </a:lnTo>
                <a:lnTo>
                  <a:pt x="211" y="143"/>
                </a:lnTo>
                <a:lnTo>
                  <a:pt x="211" y="149"/>
                </a:lnTo>
                <a:lnTo>
                  <a:pt x="211" y="154"/>
                </a:lnTo>
                <a:lnTo>
                  <a:pt x="211" y="159"/>
                </a:lnTo>
                <a:lnTo>
                  <a:pt x="211" y="165"/>
                </a:lnTo>
                <a:lnTo>
                  <a:pt x="211" y="170"/>
                </a:lnTo>
                <a:lnTo>
                  <a:pt x="211" y="175"/>
                </a:lnTo>
                <a:lnTo>
                  <a:pt x="211" y="181"/>
                </a:lnTo>
                <a:lnTo>
                  <a:pt x="211" y="186"/>
                </a:lnTo>
                <a:lnTo>
                  <a:pt x="211" y="191"/>
                </a:lnTo>
                <a:lnTo>
                  <a:pt x="211" y="196"/>
                </a:lnTo>
                <a:lnTo>
                  <a:pt x="211" y="202"/>
                </a:lnTo>
                <a:lnTo>
                  <a:pt x="211" y="207"/>
                </a:lnTo>
                <a:lnTo>
                  <a:pt x="211" y="212"/>
                </a:lnTo>
                <a:lnTo>
                  <a:pt x="211" y="218"/>
                </a:lnTo>
                <a:lnTo>
                  <a:pt x="211" y="228"/>
                </a:lnTo>
                <a:lnTo>
                  <a:pt x="211" y="234"/>
                </a:lnTo>
                <a:lnTo>
                  <a:pt x="211" y="239"/>
                </a:lnTo>
                <a:lnTo>
                  <a:pt x="211" y="244"/>
                </a:lnTo>
                <a:lnTo>
                  <a:pt x="211" y="249"/>
                </a:lnTo>
                <a:lnTo>
                  <a:pt x="211" y="255"/>
                </a:lnTo>
                <a:lnTo>
                  <a:pt x="211" y="265"/>
                </a:lnTo>
                <a:lnTo>
                  <a:pt x="201" y="265"/>
                </a:lnTo>
                <a:lnTo>
                  <a:pt x="196" y="265"/>
                </a:lnTo>
                <a:lnTo>
                  <a:pt x="185" y="265"/>
                </a:lnTo>
                <a:lnTo>
                  <a:pt x="180" y="265"/>
                </a:lnTo>
                <a:lnTo>
                  <a:pt x="174" y="265"/>
                </a:lnTo>
                <a:lnTo>
                  <a:pt x="169" y="265"/>
                </a:lnTo>
                <a:lnTo>
                  <a:pt x="164" y="265"/>
                </a:lnTo>
                <a:lnTo>
                  <a:pt x="159" y="265"/>
                </a:lnTo>
                <a:lnTo>
                  <a:pt x="153" y="265"/>
                </a:lnTo>
                <a:lnTo>
                  <a:pt x="148" y="265"/>
                </a:lnTo>
                <a:lnTo>
                  <a:pt x="143" y="265"/>
                </a:lnTo>
                <a:lnTo>
                  <a:pt x="137" y="265"/>
                </a:lnTo>
                <a:lnTo>
                  <a:pt x="132" y="265"/>
                </a:lnTo>
                <a:lnTo>
                  <a:pt x="127" y="265"/>
                </a:lnTo>
                <a:lnTo>
                  <a:pt x="122" y="265"/>
                </a:lnTo>
                <a:lnTo>
                  <a:pt x="116" y="265"/>
                </a:lnTo>
                <a:lnTo>
                  <a:pt x="111" y="265"/>
                </a:lnTo>
                <a:lnTo>
                  <a:pt x="106" y="265"/>
                </a:lnTo>
                <a:lnTo>
                  <a:pt x="95" y="265"/>
                </a:lnTo>
                <a:lnTo>
                  <a:pt x="90" y="265"/>
                </a:lnTo>
                <a:lnTo>
                  <a:pt x="85" y="265"/>
                </a:lnTo>
                <a:lnTo>
                  <a:pt x="79" y="265"/>
                </a:lnTo>
                <a:lnTo>
                  <a:pt x="74" y="265"/>
                </a:lnTo>
                <a:lnTo>
                  <a:pt x="69" y="265"/>
                </a:lnTo>
                <a:lnTo>
                  <a:pt x="63" y="265"/>
                </a:lnTo>
                <a:lnTo>
                  <a:pt x="58" y="265"/>
                </a:lnTo>
                <a:lnTo>
                  <a:pt x="53" y="265"/>
                </a:lnTo>
                <a:lnTo>
                  <a:pt x="48" y="265"/>
                </a:lnTo>
                <a:lnTo>
                  <a:pt x="42" y="265"/>
                </a:lnTo>
                <a:lnTo>
                  <a:pt x="42" y="271"/>
                </a:lnTo>
                <a:lnTo>
                  <a:pt x="42" y="276"/>
                </a:lnTo>
                <a:lnTo>
                  <a:pt x="37" y="276"/>
                </a:lnTo>
                <a:lnTo>
                  <a:pt x="37" y="271"/>
                </a:lnTo>
                <a:lnTo>
                  <a:pt x="32" y="271"/>
                </a:lnTo>
                <a:lnTo>
                  <a:pt x="26" y="271"/>
                </a:lnTo>
                <a:lnTo>
                  <a:pt x="21" y="271"/>
                </a:lnTo>
                <a:lnTo>
                  <a:pt x="16" y="271"/>
                </a:lnTo>
                <a:lnTo>
                  <a:pt x="5" y="271"/>
                </a:lnTo>
                <a:lnTo>
                  <a:pt x="0" y="271"/>
                </a:lnTo>
                <a:lnTo>
                  <a:pt x="0" y="265"/>
                </a:lnTo>
                <a:lnTo>
                  <a:pt x="0" y="260"/>
                </a:lnTo>
                <a:lnTo>
                  <a:pt x="0" y="255"/>
                </a:lnTo>
                <a:lnTo>
                  <a:pt x="0" y="249"/>
                </a:lnTo>
                <a:lnTo>
                  <a:pt x="0" y="244"/>
                </a:lnTo>
                <a:lnTo>
                  <a:pt x="0" y="239"/>
                </a:lnTo>
                <a:lnTo>
                  <a:pt x="0" y="234"/>
                </a:lnTo>
                <a:lnTo>
                  <a:pt x="0" y="228"/>
                </a:lnTo>
                <a:lnTo>
                  <a:pt x="0" y="223"/>
                </a:lnTo>
                <a:lnTo>
                  <a:pt x="0" y="212"/>
                </a:lnTo>
                <a:lnTo>
                  <a:pt x="0" y="207"/>
                </a:lnTo>
                <a:lnTo>
                  <a:pt x="0" y="202"/>
                </a:lnTo>
                <a:lnTo>
                  <a:pt x="0" y="196"/>
                </a:lnTo>
                <a:lnTo>
                  <a:pt x="0" y="191"/>
                </a:lnTo>
                <a:lnTo>
                  <a:pt x="0" y="186"/>
                </a:lnTo>
                <a:lnTo>
                  <a:pt x="0" y="181"/>
                </a:lnTo>
                <a:lnTo>
                  <a:pt x="0" y="170"/>
                </a:lnTo>
                <a:lnTo>
                  <a:pt x="0" y="165"/>
                </a:lnTo>
                <a:lnTo>
                  <a:pt x="0" y="159"/>
                </a:lnTo>
                <a:lnTo>
                  <a:pt x="0" y="154"/>
                </a:lnTo>
                <a:lnTo>
                  <a:pt x="0" y="149"/>
                </a:lnTo>
                <a:lnTo>
                  <a:pt x="0" y="138"/>
                </a:lnTo>
                <a:lnTo>
                  <a:pt x="0" y="133"/>
                </a:lnTo>
                <a:lnTo>
                  <a:pt x="0" y="122"/>
                </a:lnTo>
                <a:lnTo>
                  <a:pt x="0" y="117"/>
                </a:lnTo>
                <a:lnTo>
                  <a:pt x="0" y="112"/>
                </a:lnTo>
                <a:lnTo>
                  <a:pt x="0" y="106"/>
                </a:lnTo>
                <a:lnTo>
                  <a:pt x="0" y="101"/>
                </a:lnTo>
                <a:lnTo>
                  <a:pt x="0" y="96"/>
                </a:lnTo>
                <a:lnTo>
                  <a:pt x="0" y="90"/>
                </a:lnTo>
                <a:lnTo>
                  <a:pt x="0" y="85"/>
                </a:lnTo>
                <a:lnTo>
                  <a:pt x="0" y="80"/>
                </a:lnTo>
                <a:lnTo>
                  <a:pt x="0" y="75"/>
                </a:lnTo>
                <a:lnTo>
                  <a:pt x="0" y="69"/>
                </a:lnTo>
                <a:lnTo>
                  <a:pt x="0" y="64"/>
                </a:lnTo>
                <a:lnTo>
                  <a:pt x="0" y="59"/>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206">
            <a:extLst>
              <a:ext uri="{FF2B5EF4-FFF2-40B4-BE49-F238E27FC236}">
                <a16:creationId xmlns:a16="http://schemas.microsoft.com/office/drawing/2014/main" id="{60A3C4F3-F700-4BA9-B7C3-35A51641BD93}"/>
              </a:ext>
            </a:extLst>
          </p:cNvPr>
          <p:cNvSpPr>
            <a:spLocks/>
          </p:cNvSpPr>
          <p:nvPr/>
        </p:nvSpPr>
        <p:spPr bwMode="auto">
          <a:xfrm>
            <a:off x="8452053" y="5085666"/>
            <a:ext cx="427038" cy="530225"/>
          </a:xfrm>
          <a:custGeom>
            <a:avLst/>
            <a:gdLst>
              <a:gd name="T0" fmla="*/ 127 w 269"/>
              <a:gd name="T1" fmla="*/ 0 h 334"/>
              <a:gd name="T2" fmla="*/ 158 w 269"/>
              <a:gd name="T3" fmla="*/ 0 h 334"/>
              <a:gd name="T4" fmla="*/ 158 w 269"/>
              <a:gd name="T5" fmla="*/ 21 h 334"/>
              <a:gd name="T6" fmla="*/ 158 w 269"/>
              <a:gd name="T7" fmla="*/ 42 h 334"/>
              <a:gd name="T8" fmla="*/ 169 w 269"/>
              <a:gd name="T9" fmla="*/ 42 h 334"/>
              <a:gd name="T10" fmla="*/ 174 w 269"/>
              <a:gd name="T11" fmla="*/ 37 h 334"/>
              <a:gd name="T12" fmla="*/ 179 w 269"/>
              <a:gd name="T13" fmla="*/ 26 h 334"/>
              <a:gd name="T14" fmla="*/ 190 w 269"/>
              <a:gd name="T15" fmla="*/ 26 h 334"/>
              <a:gd name="T16" fmla="*/ 201 w 269"/>
              <a:gd name="T17" fmla="*/ 16 h 334"/>
              <a:gd name="T18" fmla="*/ 206 w 269"/>
              <a:gd name="T19" fmla="*/ 10 h 334"/>
              <a:gd name="T20" fmla="*/ 216 w 269"/>
              <a:gd name="T21" fmla="*/ 0 h 334"/>
              <a:gd name="T22" fmla="*/ 222 w 269"/>
              <a:gd name="T23" fmla="*/ 16 h 334"/>
              <a:gd name="T24" fmla="*/ 222 w 269"/>
              <a:gd name="T25" fmla="*/ 42 h 334"/>
              <a:gd name="T26" fmla="*/ 232 w 269"/>
              <a:gd name="T27" fmla="*/ 53 h 334"/>
              <a:gd name="T28" fmla="*/ 253 w 269"/>
              <a:gd name="T29" fmla="*/ 53 h 334"/>
              <a:gd name="T30" fmla="*/ 264 w 269"/>
              <a:gd name="T31" fmla="*/ 63 h 334"/>
              <a:gd name="T32" fmla="*/ 264 w 269"/>
              <a:gd name="T33" fmla="*/ 95 h 334"/>
              <a:gd name="T34" fmla="*/ 264 w 269"/>
              <a:gd name="T35" fmla="*/ 122 h 334"/>
              <a:gd name="T36" fmla="*/ 264 w 269"/>
              <a:gd name="T37" fmla="*/ 143 h 334"/>
              <a:gd name="T38" fmla="*/ 264 w 269"/>
              <a:gd name="T39" fmla="*/ 169 h 334"/>
              <a:gd name="T40" fmla="*/ 264 w 269"/>
              <a:gd name="T41" fmla="*/ 190 h 334"/>
              <a:gd name="T42" fmla="*/ 264 w 269"/>
              <a:gd name="T43" fmla="*/ 212 h 334"/>
              <a:gd name="T44" fmla="*/ 264 w 269"/>
              <a:gd name="T45" fmla="*/ 233 h 334"/>
              <a:gd name="T46" fmla="*/ 264 w 269"/>
              <a:gd name="T47" fmla="*/ 259 h 334"/>
              <a:gd name="T48" fmla="*/ 269 w 269"/>
              <a:gd name="T49" fmla="*/ 281 h 334"/>
              <a:gd name="T50" fmla="*/ 269 w 269"/>
              <a:gd name="T51" fmla="*/ 307 h 334"/>
              <a:gd name="T52" fmla="*/ 269 w 269"/>
              <a:gd name="T53" fmla="*/ 328 h 334"/>
              <a:gd name="T54" fmla="*/ 253 w 269"/>
              <a:gd name="T55" fmla="*/ 334 h 334"/>
              <a:gd name="T56" fmla="*/ 232 w 269"/>
              <a:gd name="T57" fmla="*/ 334 h 334"/>
              <a:gd name="T58" fmla="*/ 211 w 269"/>
              <a:gd name="T59" fmla="*/ 334 h 334"/>
              <a:gd name="T60" fmla="*/ 190 w 269"/>
              <a:gd name="T61" fmla="*/ 334 h 334"/>
              <a:gd name="T62" fmla="*/ 169 w 269"/>
              <a:gd name="T63" fmla="*/ 334 h 334"/>
              <a:gd name="T64" fmla="*/ 148 w 269"/>
              <a:gd name="T65" fmla="*/ 334 h 334"/>
              <a:gd name="T66" fmla="*/ 127 w 269"/>
              <a:gd name="T67" fmla="*/ 334 h 334"/>
              <a:gd name="T68" fmla="*/ 105 w 269"/>
              <a:gd name="T69" fmla="*/ 334 h 334"/>
              <a:gd name="T70" fmla="*/ 84 w 269"/>
              <a:gd name="T71" fmla="*/ 334 h 334"/>
              <a:gd name="T72" fmla="*/ 63 w 269"/>
              <a:gd name="T73" fmla="*/ 334 h 334"/>
              <a:gd name="T74" fmla="*/ 42 w 269"/>
              <a:gd name="T75" fmla="*/ 334 h 334"/>
              <a:gd name="T76" fmla="*/ 21 w 269"/>
              <a:gd name="T77" fmla="*/ 334 h 334"/>
              <a:gd name="T78" fmla="*/ 5 w 269"/>
              <a:gd name="T79" fmla="*/ 328 h 334"/>
              <a:gd name="T80" fmla="*/ 0 w 269"/>
              <a:gd name="T81" fmla="*/ 312 h 334"/>
              <a:gd name="T82" fmla="*/ 0 w 269"/>
              <a:gd name="T83" fmla="*/ 291 h 334"/>
              <a:gd name="T84" fmla="*/ 0 w 269"/>
              <a:gd name="T85" fmla="*/ 270 h 334"/>
              <a:gd name="T86" fmla="*/ 0 w 269"/>
              <a:gd name="T87" fmla="*/ 249 h 334"/>
              <a:gd name="T88" fmla="*/ 0 w 269"/>
              <a:gd name="T89" fmla="*/ 217 h 334"/>
              <a:gd name="T90" fmla="*/ 0 w 269"/>
              <a:gd name="T91" fmla="*/ 190 h 334"/>
              <a:gd name="T92" fmla="*/ 0 w 269"/>
              <a:gd name="T93" fmla="*/ 164 h 334"/>
              <a:gd name="T94" fmla="*/ 0 w 269"/>
              <a:gd name="T95" fmla="*/ 143 h 334"/>
              <a:gd name="T96" fmla="*/ 0 w 269"/>
              <a:gd name="T97" fmla="*/ 111 h 334"/>
              <a:gd name="T98" fmla="*/ 10 w 269"/>
              <a:gd name="T99" fmla="*/ 100 h 334"/>
              <a:gd name="T100" fmla="*/ 15 w 269"/>
              <a:gd name="T101" fmla="*/ 95 h 334"/>
              <a:gd name="T102" fmla="*/ 15 w 269"/>
              <a:gd name="T103" fmla="*/ 84 h 334"/>
              <a:gd name="T104" fmla="*/ 15 w 269"/>
              <a:gd name="T105" fmla="*/ 74 h 334"/>
              <a:gd name="T106" fmla="*/ 21 w 269"/>
              <a:gd name="T107" fmla="*/ 69 h 334"/>
              <a:gd name="T108" fmla="*/ 5 w 269"/>
              <a:gd name="T109" fmla="*/ 58 h 334"/>
              <a:gd name="T110" fmla="*/ 0 w 269"/>
              <a:gd name="T111" fmla="*/ 42 h 334"/>
              <a:gd name="T112" fmla="*/ 0 w 269"/>
              <a:gd name="T113" fmla="*/ 21 h 334"/>
              <a:gd name="T114" fmla="*/ 10 w 269"/>
              <a:gd name="T115" fmla="*/ 5 h 334"/>
              <a:gd name="T116" fmla="*/ 42 w 269"/>
              <a:gd name="T117" fmla="*/ 5 h 334"/>
              <a:gd name="T118" fmla="*/ 74 w 269"/>
              <a:gd name="T119" fmla="*/ 5 h 334"/>
              <a:gd name="T120" fmla="*/ 100 w 269"/>
              <a:gd name="T121"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9" h="334">
                <a:moveTo>
                  <a:pt x="111" y="0"/>
                </a:moveTo>
                <a:lnTo>
                  <a:pt x="116" y="0"/>
                </a:lnTo>
                <a:lnTo>
                  <a:pt x="121" y="0"/>
                </a:lnTo>
                <a:lnTo>
                  <a:pt x="127" y="0"/>
                </a:lnTo>
                <a:lnTo>
                  <a:pt x="142" y="0"/>
                </a:lnTo>
                <a:lnTo>
                  <a:pt x="148" y="0"/>
                </a:lnTo>
                <a:lnTo>
                  <a:pt x="153" y="0"/>
                </a:lnTo>
                <a:lnTo>
                  <a:pt x="158" y="0"/>
                </a:lnTo>
                <a:lnTo>
                  <a:pt x="158" y="5"/>
                </a:lnTo>
                <a:lnTo>
                  <a:pt x="158" y="10"/>
                </a:lnTo>
                <a:lnTo>
                  <a:pt x="158" y="16"/>
                </a:lnTo>
                <a:lnTo>
                  <a:pt x="158" y="21"/>
                </a:lnTo>
                <a:lnTo>
                  <a:pt x="158" y="26"/>
                </a:lnTo>
                <a:lnTo>
                  <a:pt x="158" y="31"/>
                </a:lnTo>
                <a:lnTo>
                  <a:pt x="158" y="37"/>
                </a:lnTo>
                <a:lnTo>
                  <a:pt x="158" y="42"/>
                </a:lnTo>
                <a:lnTo>
                  <a:pt x="158" y="47"/>
                </a:lnTo>
                <a:lnTo>
                  <a:pt x="164" y="47"/>
                </a:lnTo>
                <a:lnTo>
                  <a:pt x="164" y="42"/>
                </a:lnTo>
                <a:lnTo>
                  <a:pt x="169" y="42"/>
                </a:lnTo>
                <a:lnTo>
                  <a:pt x="169" y="37"/>
                </a:lnTo>
                <a:lnTo>
                  <a:pt x="169" y="31"/>
                </a:lnTo>
                <a:lnTo>
                  <a:pt x="174" y="31"/>
                </a:lnTo>
                <a:lnTo>
                  <a:pt x="174" y="37"/>
                </a:lnTo>
                <a:lnTo>
                  <a:pt x="174" y="31"/>
                </a:lnTo>
                <a:lnTo>
                  <a:pt x="179" y="26"/>
                </a:lnTo>
                <a:lnTo>
                  <a:pt x="174" y="26"/>
                </a:lnTo>
                <a:lnTo>
                  <a:pt x="179" y="26"/>
                </a:lnTo>
                <a:lnTo>
                  <a:pt x="185" y="26"/>
                </a:lnTo>
                <a:lnTo>
                  <a:pt x="179" y="26"/>
                </a:lnTo>
                <a:lnTo>
                  <a:pt x="185" y="26"/>
                </a:lnTo>
                <a:lnTo>
                  <a:pt x="190" y="26"/>
                </a:lnTo>
                <a:lnTo>
                  <a:pt x="190" y="21"/>
                </a:lnTo>
                <a:lnTo>
                  <a:pt x="195" y="21"/>
                </a:lnTo>
                <a:lnTo>
                  <a:pt x="195" y="16"/>
                </a:lnTo>
                <a:lnTo>
                  <a:pt x="201" y="16"/>
                </a:lnTo>
                <a:lnTo>
                  <a:pt x="195" y="16"/>
                </a:lnTo>
                <a:lnTo>
                  <a:pt x="201" y="16"/>
                </a:lnTo>
                <a:lnTo>
                  <a:pt x="201" y="10"/>
                </a:lnTo>
                <a:lnTo>
                  <a:pt x="206" y="10"/>
                </a:lnTo>
                <a:lnTo>
                  <a:pt x="206" y="5"/>
                </a:lnTo>
                <a:lnTo>
                  <a:pt x="211" y="5"/>
                </a:lnTo>
                <a:lnTo>
                  <a:pt x="211" y="0"/>
                </a:lnTo>
                <a:lnTo>
                  <a:pt x="216" y="0"/>
                </a:lnTo>
                <a:lnTo>
                  <a:pt x="222" y="0"/>
                </a:lnTo>
                <a:lnTo>
                  <a:pt x="222" y="5"/>
                </a:lnTo>
                <a:lnTo>
                  <a:pt x="222" y="10"/>
                </a:lnTo>
                <a:lnTo>
                  <a:pt x="222" y="16"/>
                </a:lnTo>
                <a:lnTo>
                  <a:pt x="222" y="21"/>
                </a:lnTo>
                <a:lnTo>
                  <a:pt x="222" y="26"/>
                </a:lnTo>
                <a:lnTo>
                  <a:pt x="222" y="31"/>
                </a:lnTo>
                <a:lnTo>
                  <a:pt x="222" y="42"/>
                </a:lnTo>
                <a:lnTo>
                  <a:pt x="222" y="47"/>
                </a:lnTo>
                <a:lnTo>
                  <a:pt x="227" y="47"/>
                </a:lnTo>
                <a:lnTo>
                  <a:pt x="232" y="47"/>
                </a:lnTo>
                <a:lnTo>
                  <a:pt x="232" y="53"/>
                </a:lnTo>
                <a:lnTo>
                  <a:pt x="238" y="53"/>
                </a:lnTo>
                <a:lnTo>
                  <a:pt x="243" y="53"/>
                </a:lnTo>
                <a:lnTo>
                  <a:pt x="248" y="53"/>
                </a:lnTo>
                <a:lnTo>
                  <a:pt x="253" y="53"/>
                </a:lnTo>
                <a:lnTo>
                  <a:pt x="259" y="53"/>
                </a:lnTo>
                <a:lnTo>
                  <a:pt x="264" y="53"/>
                </a:lnTo>
                <a:lnTo>
                  <a:pt x="264" y="58"/>
                </a:lnTo>
                <a:lnTo>
                  <a:pt x="264" y="63"/>
                </a:lnTo>
                <a:lnTo>
                  <a:pt x="264" y="74"/>
                </a:lnTo>
                <a:lnTo>
                  <a:pt x="264" y="79"/>
                </a:lnTo>
                <a:lnTo>
                  <a:pt x="264" y="90"/>
                </a:lnTo>
                <a:lnTo>
                  <a:pt x="264" y="95"/>
                </a:lnTo>
                <a:lnTo>
                  <a:pt x="264" y="100"/>
                </a:lnTo>
                <a:lnTo>
                  <a:pt x="264" y="106"/>
                </a:lnTo>
                <a:lnTo>
                  <a:pt x="264" y="111"/>
                </a:lnTo>
                <a:lnTo>
                  <a:pt x="264" y="122"/>
                </a:lnTo>
                <a:lnTo>
                  <a:pt x="264" y="127"/>
                </a:lnTo>
                <a:lnTo>
                  <a:pt x="264" y="132"/>
                </a:lnTo>
                <a:lnTo>
                  <a:pt x="264" y="137"/>
                </a:lnTo>
                <a:lnTo>
                  <a:pt x="264" y="143"/>
                </a:lnTo>
                <a:lnTo>
                  <a:pt x="264" y="148"/>
                </a:lnTo>
                <a:lnTo>
                  <a:pt x="264" y="153"/>
                </a:lnTo>
                <a:lnTo>
                  <a:pt x="264" y="164"/>
                </a:lnTo>
                <a:lnTo>
                  <a:pt x="264" y="169"/>
                </a:lnTo>
                <a:lnTo>
                  <a:pt x="264" y="175"/>
                </a:lnTo>
                <a:lnTo>
                  <a:pt x="264" y="180"/>
                </a:lnTo>
                <a:lnTo>
                  <a:pt x="264" y="185"/>
                </a:lnTo>
                <a:lnTo>
                  <a:pt x="264" y="190"/>
                </a:lnTo>
                <a:lnTo>
                  <a:pt x="264" y="196"/>
                </a:lnTo>
                <a:lnTo>
                  <a:pt x="264" y="201"/>
                </a:lnTo>
                <a:lnTo>
                  <a:pt x="264" y="206"/>
                </a:lnTo>
                <a:lnTo>
                  <a:pt x="264" y="212"/>
                </a:lnTo>
                <a:lnTo>
                  <a:pt x="264" y="217"/>
                </a:lnTo>
                <a:lnTo>
                  <a:pt x="264" y="222"/>
                </a:lnTo>
                <a:lnTo>
                  <a:pt x="264" y="228"/>
                </a:lnTo>
                <a:lnTo>
                  <a:pt x="264" y="233"/>
                </a:lnTo>
                <a:lnTo>
                  <a:pt x="264" y="243"/>
                </a:lnTo>
                <a:lnTo>
                  <a:pt x="264" y="249"/>
                </a:lnTo>
                <a:lnTo>
                  <a:pt x="264" y="254"/>
                </a:lnTo>
                <a:lnTo>
                  <a:pt x="264" y="259"/>
                </a:lnTo>
                <a:lnTo>
                  <a:pt x="269" y="265"/>
                </a:lnTo>
                <a:lnTo>
                  <a:pt x="269" y="270"/>
                </a:lnTo>
                <a:lnTo>
                  <a:pt x="269" y="275"/>
                </a:lnTo>
                <a:lnTo>
                  <a:pt x="269" y="281"/>
                </a:lnTo>
                <a:lnTo>
                  <a:pt x="269" y="286"/>
                </a:lnTo>
                <a:lnTo>
                  <a:pt x="269" y="291"/>
                </a:lnTo>
                <a:lnTo>
                  <a:pt x="269" y="302"/>
                </a:lnTo>
                <a:lnTo>
                  <a:pt x="269" y="307"/>
                </a:lnTo>
                <a:lnTo>
                  <a:pt x="269" y="312"/>
                </a:lnTo>
                <a:lnTo>
                  <a:pt x="269" y="318"/>
                </a:lnTo>
                <a:lnTo>
                  <a:pt x="269" y="323"/>
                </a:lnTo>
                <a:lnTo>
                  <a:pt x="269" y="328"/>
                </a:lnTo>
                <a:lnTo>
                  <a:pt x="269" y="334"/>
                </a:lnTo>
                <a:lnTo>
                  <a:pt x="264" y="334"/>
                </a:lnTo>
                <a:lnTo>
                  <a:pt x="259" y="334"/>
                </a:lnTo>
                <a:lnTo>
                  <a:pt x="253" y="334"/>
                </a:lnTo>
                <a:lnTo>
                  <a:pt x="248" y="334"/>
                </a:lnTo>
                <a:lnTo>
                  <a:pt x="243" y="334"/>
                </a:lnTo>
                <a:lnTo>
                  <a:pt x="238" y="334"/>
                </a:lnTo>
                <a:lnTo>
                  <a:pt x="232" y="334"/>
                </a:lnTo>
                <a:lnTo>
                  <a:pt x="227" y="334"/>
                </a:lnTo>
                <a:lnTo>
                  <a:pt x="222" y="334"/>
                </a:lnTo>
                <a:lnTo>
                  <a:pt x="216" y="334"/>
                </a:lnTo>
                <a:lnTo>
                  <a:pt x="211" y="334"/>
                </a:lnTo>
                <a:lnTo>
                  <a:pt x="206" y="334"/>
                </a:lnTo>
                <a:lnTo>
                  <a:pt x="201" y="334"/>
                </a:lnTo>
                <a:lnTo>
                  <a:pt x="195" y="334"/>
                </a:lnTo>
                <a:lnTo>
                  <a:pt x="190" y="334"/>
                </a:lnTo>
                <a:lnTo>
                  <a:pt x="185" y="334"/>
                </a:lnTo>
                <a:lnTo>
                  <a:pt x="179" y="334"/>
                </a:lnTo>
                <a:lnTo>
                  <a:pt x="174" y="334"/>
                </a:lnTo>
                <a:lnTo>
                  <a:pt x="169" y="334"/>
                </a:lnTo>
                <a:lnTo>
                  <a:pt x="164" y="334"/>
                </a:lnTo>
                <a:lnTo>
                  <a:pt x="158" y="334"/>
                </a:lnTo>
                <a:lnTo>
                  <a:pt x="153" y="334"/>
                </a:lnTo>
                <a:lnTo>
                  <a:pt x="148" y="334"/>
                </a:lnTo>
                <a:lnTo>
                  <a:pt x="142" y="334"/>
                </a:lnTo>
                <a:lnTo>
                  <a:pt x="137" y="334"/>
                </a:lnTo>
                <a:lnTo>
                  <a:pt x="132" y="334"/>
                </a:lnTo>
                <a:lnTo>
                  <a:pt x="127" y="334"/>
                </a:lnTo>
                <a:lnTo>
                  <a:pt x="121" y="334"/>
                </a:lnTo>
                <a:lnTo>
                  <a:pt x="116" y="334"/>
                </a:lnTo>
                <a:lnTo>
                  <a:pt x="111" y="334"/>
                </a:lnTo>
                <a:lnTo>
                  <a:pt x="105" y="334"/>
                </a:lnTo>
                <a:lnTo>
                  <a:pt x="100" y="334"/>
                </a:lnTo>
                <a:lnTo>
                  <a:pt x="95" y="334"/>
                </a:lnTo>
                <a:lnTo>
                  <a:pt x="90" y="334"/>
                </a:lnTo>
                <a:lnTo>
                  <a:pt x="84" y="334"/>
                </a:lnTo>
                <a:lnTo>
                  <a:pt x="79" y="334"/>
                </a:lnTo>
                <a:lnTo>
                  <a:pt x="74" y="334"/>
                </a:lnTo>
                <a:lnTo>
                  <a:pt x="68" y="334"/>
                </a:lnTo>
                <a:lnTo>
                  <a:pt x="63" y="334"/>
                </a:lnTo>
                <a:lnTo>
                  <a:pt x="58" y="334"/>
                </a:lnTo>
                <a:lnTo>
                  <a:pt x="52" y="334"/>
                </a:lnTo>
                <a:lnTo>
                  <a:pt x="47" y="334"/>
                </a:lnTo>
                <a:lnTo>
                  <a:pt x="42" y="334"/>
                </a:lnTo>
                <a:lnTo>
                  <a:pt x="37" y="334"/>
                </a:lnTo>
                <a:lnTo>
                  <a:pt x="31" y="334"/>
                </a:lnTo>
                <a:lnTo>
                  <a:pt x="26" y="334"/>
                </a:lnTo>
                <a:lnTo>
                  <a:pt x="21" y="334"/>
                </a:lnTo>
                <a:lnTo>
                  <a:pt x="15" y="334"/>
                </a:lnTo>
                <a:lnTo>
                  <a:pt x="10" y="334"/>
                </a:lnTo>
                <a:lnTo>
                  <a:pt x="5" y="334"/>
                </a:lnTo>
                <a:lnTo>
                  <a:pt x="5" y="328"/>
                </a:lnTo>
                <a:lnTo>
                  <a:pt x="0" y="328"/>
                </a:lnTo>
                <a:lnTo>
                  <a:pt x="0" y="323"/>
                </a:lnTo>
                <a:lnTo>
                  <a:pt x="0" y="318"/>
                </a:lnTo>
                <a:lnTo>
                  <a:pt x="0" y="312"/>
                </a:lnTo>
                <a:lnTo>
                  <a:pt x="0" y="307"/>
                </a:lnTo>
                <a:lnTo>
                  <a:pt x="0" y="302"/>
                </a:lnTo>
                <a:lnTo>
                  <a:pt x="0" y="296"/>
                </a:lnTo>
                <a:lnTo>
                  <a:pt x="0" y="291"/>
                </a:lnTo>
                <a:lnTo>
                  <a:pt x="0" y="286"/>
                </a:lnTo>
                <a:lnTo>
                  <a:pt x="0" y="281"/>
                </a:lnTo>
                <a:lnTo>
                  <a:pt x="0" y="275"/>
                </a:lnTo>
                <a:lnTo>
                  <a:pt x="0" y="270"/>
                </a:lnTo>
                <a:lnTo>
                  <a:pt x="0" y="265"/>
                </a:lnTo>
                <a:lnTo>
                  <a:pt x="0" y="259"/>
                </a:lnTo>
                <a:lnTo>
                  <a:pt x="0" y="254"/>
                </a:lnTo>
                <a:lnTo>
                  <a:pt x="0" y="249"/>
                </a:lnTo>
                <a:lnTo>
                  <a:pt x="0" y="243"/>
                </a:lnTo>
                <a:lnTo>
                  <a:pt x="0" y="238"/>
                </a:lnTo>
                <a:lnTo>
                  <a:pt x="0" y="228"/>
                </a:lnTo>
                <a:lnTo>
                  <a:pt x="0" y="217"/>
                </a:lnTo>
                <a:lnTo>
                  <a:pt x="0" y="212"/>
                </a:lnTo>
                <a:lnTo>
                  <a:pt x="0" y="206"/>
                </a:lnTo>
                <a:lnTo>
                  <a:pt x="0" y="196"/>
                </a:lnTo>
                <a:lnTo>
                  <a:pt x="0" y="190"/>
                </a:lnTo>
                <a:lnTo>
                  <a:pt x="0" y="180"/>
                </a:lnTo>
                <a:lnTo>
                  <a:pt x="0" y="175"/>
                </a:lnTo>
                <a:lnTo>
                  <a:pt x="0" y="169"/>
                </a:lnTo>
                <a:lnTo>
                  <a:pt x="0" y="164"/>
                </a:lnTo>
                <a:lnTo>
                  <a:pt x="0" y="159"/>
                </a:lnTo>
                <a:lnTo>
                  <a:pt x="0" y="153"/>
                </a:lnTo>
                <a:lnTo>
                  <a:pt x="0" y="148"/>
                </a:lnTo>
                <a:lnTo>
                  <a:pt x="0" y="143"/>
                </a:lnTo>
                <a:lnTo>
                  <a:pt x="0" y="132"/>
                </a:lnTo>
                <a:lnTo>
                  <a:pt x="0" y="127"/>
                </a:lnTo>
                <a:lnTo>
                  <a:pt x="0" y="116"/>
                </a:lnTo>
                <a:lnTo>
                  <a:pt x="0" y="111"/>
                </a:lnTo>
                <a:lnTo>
                  <a:pt x="5" y="111"/>
                </a:lnTo>
                <a:lnTo>
                  <a:pt x="10" y="111"/>
                </a:lnTo>
                <a:lnTo>
                  <a:pt x="10" y="106"/>
                </a:lnTo>
                <a:lnTo>
                  <a:pt x="10" y="100"/>
                </a:lnTo>
                <a:lnTo>
                  <a:pt x="15" y="100"/>
                </a:lnTo>
                <a:lnTo>
                  <a:pt x="15" y="106"/>
                </a:lnTo>
                <a:lnTo>
                  <a:pt x="15" y="100"/>
                </a:lnTo>
                <a:lnTo>
                  <a:pt x="15" y="95"/>
                </a:lnTo>
                <a:lnTo>
                  <a:pt x="15" y="90"/>
                </a:lnTo>
                <a:lnTo>
                  <a:pt x="15" y="84"/>
                </a:lnTo>
                <a:lnTo>
                  <a:pt x="15" y="90"/>
                </a:lnTo>
                <a:lnTo>
                  <a:pt x="15" y="84"/>
                </a:lnTo>
                <a:lnTo>
                  <a:pt x="21" y="84"/>
                </a:lnTo>
                <a:lnTo>
                  <a:pt x="21" y="79"/>
                </a:lnTo>
                <a:lnTo>
                  <a:pt x="21" y="74"/>
                </a:lnTo>
                <a:lnTo>
                  <a:pt x="15" y="74"/>
                </a:lnTo>
                <a:lnTo>
                  <a:pt x="21" y="74"/>
                </a:lnTo>
                <a:lnTo>
                  <a:pt x="15" y="74"/>
                </a:lnTo>
                <a:lnTo>
                  <a:pt x="15" y="69"/>
                </a:lnTo>
                <a:lnTo>
                  <a:pt x="21" y="69"/>
                </a:lnTo>
                <a:lnTo>
                  <a:pt x="15" y="69"/>
                </a:lnTo>
                <a:lnTo>
                  <a:pt x="15" y="63"/>
                </a:lnTo>
                <a:lnTo>
                  <a:pt x="15" y="58"/>
                </a:lnTo>
                <a:lnTo>
                  <a:pt x="5" y="58"/>
                </a:lnTo>
                <a:lnTo>
                  <a:pt x="0" y="58"/>
                </a:lnTo>
                <a:lnTo>
                  <a:pt x="0" y="53"/>
                </a:lnTo>
                <a:lnTo>
                  <a:pt x="0" y="47"/>
                </a:lnTo>
                <a:lnTo>
                  <a:pt x="0" y="42"/>
                </a:lnTo>
                <a:lnTo>
                  <a:pt x="0" y="37"/>
                </a:lnTo>
                <a:lnTo>
                  <a:pt x="0" y="31"/>
                </a:lnTo>
                <a:lnTo>
                  <a:pt x="0" y="26"/>
                </a:lnTo>
                <a:lnTo>
                  <a:pt x="0" y="21"/>
                </a:lnTo>
                <a:lnTo>
                  <a:pt x="0" y="16"/>
                </a:lnTo>
                <a:lnTo>
                  <a:pt x="0" y="5"/>
                </a:lnTo>
                <a:lnTo>
                  <a:pt x="5" y="5"/>
                </a:lnTo>
                <a:lnTo>
                  <a:pt x="10" y="5"/>
                </a:lnTo>
                <a:lnTo>
                  <a:pt x="15" y="5"/>
                </a:lnTo>
                <a:lnTo>
                  <a:pt x="21" y="5"/>
                </a:lnTo>
                <a:lnTo>
                  <a:pt x="31" y="5"/>
                </a:lnTo>
                <a:lnTo>
                  <a:pt x="42" y="5"/>
                </a:lnTo>
                <a:lnTo>
                  <a:pt x="58" y="5"/>
                </a:lnTo>
                <a:lnTo>
                  <a:pt x="63" y="5"/>
                </a:lnTo>
                <a:lnTo>
                  <a:pt x="68" y="5"/>
                </a:lnTo>
                <a:lnTo>
                  <a:pt x="74" y="5"/>
                </a:lnTo>
                <a:lnTo>
                  <a:pt x="84" y="0"/>
                </a:lnTo>
                <a:lnTo>
                  <a:pt x="90" y="0"/>
                </a:lnTo>
                <a:lnTo>
                  <a:pt x="95" y="0"/>
                </a:lnTo>
                <a:lnTo>
                  <a:pt x="100" y="0"/>
                </a:lnTo>
                <a:lnTo>
                  <a:pt x="105" y="0"/>
                </a:lnTo>
                <a:lnTo>
                  <a:pt x="111" y="0"/>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207">
            <a:extLst>
              <a:ext uri="{FF2B5EF4-FFF2-40B4-BE49-F238E27FC236}">
                <a16:creationId xmlns:a16="http://schemas.microsoft.com/office/drawing/2014/main" id="{D0768041-5494-4063-A29B-404290C23AD9}"/>
              </a:ext>
            </a:extLst>
          </p:cNvPr>
          <p:cNvSpPr>
            <a:spLocks/>
          </p:cNvSpPr>
          <p:nvPr/>
        </p:nvSpPr>
        <p:spPr bwMode="auto">
          <a:xfrm>
            <a:off x="8618740" y="4563379"/>
            <a:ext cx="293688" cy="606425"/>
          </a:xfrm>
          <a:custGeom>
            <a:avLst/>
            <a:gdLst>
              <a:gd name="T0" fmla="*/ 27 w 185"/>
              <a:gd name="T1" fmla="*/ 101 h 382"/>
              <a:gd name="T2" fmla="*/ 27 w 185"/>
              <a:gd name="T3" fmla="*/ 80 h 382"/>
              <a:gd name="T4" fmla="*/ 27 w 185"/>
              <a:gd name="T5" fmla="*/ 58 h 382"/>
              <a:gd name="T6" fmla="*/ 48 w 185"/>
              <a:gd name="T7" fmla="*/ 53 h 382"/>
              <a:gd name="T8" fmla="*/ 48 w 185"/>
              <a:gd name="T9" fmla="*/ 26 h 382"/>
              <a:gd name="T10" fmla="*/ 53 w 185"/>
              <a:gd name="T11" fmla="*/ 11 h 382"/>
              <a:gd name="T12" fmla="*/ 64 w 185"/>
              <a:gd name="T13" fmla="*/ 5 h 382"/>
              <a:gd name="T14" fmla="*/ 90 w 185"/>
              <a:gd name="T15" fmla="*/ 0 h 382"/>
              <a:gd name="T16" fmla="*/ 106 w 185"/>
              <a:gd name="T17" fmla="*/ 5 h 382"/>
              <a:gd name="T18" fmla="*/ 106 w 185"/>
              <a:gd name="T19" fmla="*/ 32 h 382"/>
              <a:gd name="T20" fmla="*/ 106 w 185"/>
              <a:gd name="T21" fmla="*/ 53 h 382"/>
              <a:gd name="T22" fmla="*/ 122 w 185"/>
              <a:gd name="T23" fmla="*/ 58 h 382"/>
              <a:gd name="T24" fmla="*/ 143 w 185"/>
              <a:gd name="T25" fmla="*/ 58 h 382"/>
              <a:gd name="T26" fmla="*/ 164 w 185"/>
              <a:gd name="T27" fmla="*/ 58 h 382"/>
              <a:gd name="T28" fmla="*/ 170 w 185"/>
              <a:gd name="T29" fmla="*/ 74 h 382"/>
              <a:gd name="T30" fmla="*/ 170 w 185"/>
              <a:gd name="T31" fmla="*/ 95 h 382"/>
              <a:gd name="T32" fmla="*/ 170 w 185"/>
              <a:gd name="T33" fmla="*/ 117 h 382"/>
              <a:gd name="T34" fmla="*/ 164 w 185"/>
              <a:gd name="T35" fmla="*/ 122 h 382"/>
              <a:gd name="T36" fmla="*/ 164 w 185"/>
              <a:gd name="T37" fmla="*/ 143 h 382"/>
              <a:gd name="T38" fmla="*/ 159 w 185"/>
              <a:gd name="T39" fmla="*/ 159 h 382"/>
              <a:gd name="T40" fmla="*/ 180 w 185"/>
              <a:gd name="T41" fmla="*/ 164 h 382"/>
              <a:gd name="T42" fmla="*/ 185 w 185"/>
              <a:gd name="T43" fmla="*/ 186 h 382"/>
              <a:gd name="T44" fmla="*/ 185 w 185"/>
              <a:gd name="T45" fmla="*/ 207 h 382"/>
              <a:gd name="T46" fmla="*/ 185 w 185"/>
              <a:gd name="T47" fmla="*/ 233 h 382"/>
              <a:gd name="T48" fmla="*/ 180 w 185"/>
              <a:gd name="T49" fmla="*/ 249 h 382"/>
              <a:gd name="T50" fmla="*/ 180 w 185"/>
              <a:gd name="T51" fmla="*/ 260 h 382"/>
              <a:gd name="T52" fmla="*/ 175 w 185"/>
              <a:gd name="T53" fmla="*/ 260 h 382"/>
              <a:gd name="T54" fmla="*/ 170 w 185"/>
              <a:gd name="T55" fmla="*/ 265 h 382"/>
              <a:gd name="T56" fmla="*/ 180 w 185"/>
              <a:gd name="T57" fmla="*/ 276 h 382"/>
              <a:gd name="T58" fmla="*/ 185 w 185"/>
              <a:gd name="T59" fmla="*/ 292 h 382"/>
              <a:gd name="T60" fmla="*/ 185 w 185"/>
              <a:gd name="T61" fmla="*/ 318 h 382"/>
              <a:gd name="T62" fmla="*/ 170 w 185"/>
              <a:gd name="T63" fmla="*/ 329 h 382"/>
              <a:gd name="T64" fmla="*/ 159 w 185"/>
              <a:gd name="T65" fmla="*/ 339 h 382"/>
              <a:gd name="T66" fmla="*/ 159 w 185"/>
              <a:gd name="T67" fmla="*/ 360 h 382"/>
              <a:gd name="T68" fmla="*/ 159 w 185"/>
              <a:gd name="T69" fmla="*/ 382 h 382"/>
              <a:gd name="T70" fmla="*/ 138 w 185"/>
              <a:gd name="T71" fmla="*/ 382 h 382"/>
              <a:gd name="T72" fmla="*/ 122 w 185"/>
              <a:gd name="T73" fmla="*/ 376 h 382"/>
              <a:gd name="T74" fmla="*/ 117 w 185"/>
              <a:gd name="T75" fmla="*/ 355 h 382"/>
              <a:gd name="T76" fmla="*/ 117 w 185"/>
              <a:gd name="T77" fmla="*/ 334 h 382"/>
              <a:gd name="T78" fmla="*/ 106 w 185"/>
              <a:gd name="T79" fmla="*/ 334 h 382"/>
              <a:gd name="T80" fmla="*/ 96 w 185"/>
              <a:gd name="T81" fmla="*/ 345 h 382"/>
              <a:gd name="T82" fmla="*/ 90 w 185"/>
              <a:gd name="T83" fmla="*/ 350 h 382"/>
              <a:gd name="T84" fmla="*/ 74 w 185"/>
              <a:gd name="T85" fmla="*/ 355 h 382"/>
              <a:gd name="T86" fmla="*/ 74 w 185"/>
              <a:gd name="T87" fmla="*/ 355 h 382"/>
              <a:gd name="T88" fmla="*/ 64 w 185"/>
              <a:gd name="T89" fmla="*/ 360 h 382"/>
              <a:gd name="T90" fmla="*/ 59 w 185"/>
              <a:gd name="T91" fmla="*/ 376 h 382"/>
              <a:gd name="T92" fmla="*/ 53 w 185"/>
              <a:gd name="T93" fmla="*/ 360 h 382"/>
              <a:gd name="T94" fmla="*/ 53 w 185"/>
              <a:gd name="T95" fmla="*/ 339 h 382"/>
              <a:gd name="T96" fmla="*/ 43 w 185"/>
              <a:gd name="T97" fmla="*/ 329 h 382"/>
              <a:gd name="T98" fmla="*/ 11 w 185"/>
              <a:gd name="T99" fmla="*/ 329 h 382"/>
              <a:gd name="T100" fmla="*/ 0 w 185"/>
              <a:gd name="T101" fmla="*/ 313 h 382"/>
              <a:gd name="T102" fmla="*/ 0 w 185"/>
              <a:gd name="T103" fmla="*/ 276 h 382"/>
              <a:gd name="T104" fmla="*/ 6 w 185"/>
              <a:gd name="T105" fmla="*/ 249 h 382"/>
              <a:gd name="T106" fmla="*/ 27 w 185"/>
              <a:gd name="T107" fmla="*/ 244 h 382"/>
              <a:gd name="T108" fmla="*/ 27 w 185"/>
              <a:gd name="T109" fmla="*/ 223 h 382"/>
              <a:gd name="T110" fmla="*/ 27 w 185"/>
              <a:gd name="T111" fmla="*/ 201 h 382"/>
              <a:gd name="T112" fmla="*/ 32 w 185"/>
              <a:gd name="T113" fmla="*/ 186 h 382"/>
              <a:gd name="T114" fmla="*/ 27 w 185"/>
              <a:gd name="T115" fmla="*/ 170 h 382"/>
              <a:gd name="T116" fmla="*/ 27 w 185"/>
              <a:gd name="T117" fmla="*/ 148 h 382"/>
              <a:gd name="T118" fmla="*/ 32 w 185"/>
              <a:gd name="T119" fmla="*/ 133 h 382"/>
              <a:gd name="T120" fmla="*/ 27 w 185"/>
              <a:gd name="T121" fmla="*/ 117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5" h="382">
                <a:moveTo>
                  <a:pt x="27" y="117"/>
                </a:moveTo>
                <a:lnTo>
                  <a:pt x="27" y="111"/>
                </a:lnTo>
                <a:lnTo>
                  <a:pt x="27" y="106"/>
                </a:lnTo>
                <a:lnTo>
                  <a:pt x="27" y="101"/>
                </a:lnTo>
                <a:lnTo>
                  <a:pt x="27" y="95"/>
                </a:lnTo>
                <a:lnTo>
                  <a:pt x="27" y="90"/>
                </a:lnTo>
                <a:lnTo>
                  <a:pt x="27" y="85"/>
                </a:lnTo>
                <a:lnTo>
                  <a:pt x="27" y="80"/>
                </a:lnTo>
                <a:lnTo>
                  <a:pt x="27" y="74"/>
                </a:lnTo>
                <a:lnTo>
                  <a:pt x="27" y="69"/>
                </a:lnTo>
                <a:lnTo>
                  <a:pt x="27" y="64"/>
                </a:lnTo>
                <a:lnTo>
                  <a:pt x="27" y="58"/>
                </a:lnTo>
                <a:lnTo>
                  <a:pt x="37" y="58"/>
                </a:lnTo>
                <a:lnTo>
                  <a:pt x="43" y="58"/>
                </a:lnTo>
                <a:lnTo>
                  <a:pt x="48" y="58"/>
                </a:lnTo>
                <a:lnTo>
                  <a:pt x="48" y="53"/>
                </a:lnTo>
                <a:lnTo>
                  <a:pt x="48" y="42"/>
                </a:lnTo>
                <a:lnTo>
                  <a:pt x="48" y="37"/>
                </a:lnTo>
                <a:lnTo>
                  <a:pt x="48" y="32"/>
                </a:lnTo>
                <a:lnTo>
                  <a:pt x="48" y="26"/>
                </a:lnTo>
                <a:lnTo>
                  <a:pt x="48" y="21"/>
                </a:lnTo>
                <a:lnTo>
                  <a:pt x="48" y="16"/>
                </a:lnTo>
                <a:lnTo>
                  <a:pt x="48" y="11"/>
                </a:lnTo>
                <a:lnTo>
                  <a:pt x="53" y="11"/>
                </a:lnTo>
                <a:lnTo>
                  <a:pt x="53" y="5"/>
                </a:lnTo>
                <a:lnTo>
                  <a:pt x="48" y="5"/>
                </a:lnTo>
                <a:lnTo>
                  <a:pt x="59" y="5"/>
                </a:lnTo>
                <a:lnTo>
                  <a:pt x="64" y="5"/>
                </a:lnTo>
                <a:lnTo>
                  <a:pt x="74" y="5"/>
                </a:lnTo>
                <a:lnTo>
                  <a:pt x="80" y="0"/>
                </a:lnTo>
                <a:lnTo>
                  <a:pt x="85" y="0"/>
                </a:lnTo>
                <a:lnTo>
                  <a:pt x="90" y="0"/>
                </a:lnTo>
                <a:lnTo>
                  <a:pt x="96" y="0"/>
                </a:lnTo>
                <a:lnTo>
                  <a:pt x="101" y="0"/>
                </a:lnTo>
                <a:lnTo>
                  <a:pt x="106" y="0"/>
                </a:lnTo>
                <a:lnTo>
                  <a:pt x="106" y="5"/>
                </a:lnTo>
                <a:lnTo>
                  <a:pt x="106" y="11"/>
                </a:lnTo>
                <a:lnTo>
                  <a:pt x="106" y="21"/>
                </a:lnTo>
                <a:lnTo>
                  <a:pt x="106" y="26"/>
                </a:lnTo>
                <a:lnTo>
                  <a:pt x="106" y="32"/>
                </a:lnTo>
                <a:lnTo>
                  <a:pt x="106" y="37"/>
                </a:lnTo>
                <a:lnTo>
                  <a:pt x="106" y="42"/>
                </a:lnTo>
                <a:lnTo>
                  <a:pt x="106" y="48"/>
                </a:lnTo>
                <a:lnTo>
                  <a:pt x="106" y="53"/>
                </a:lnTo>
                <a:lnTo>
                  <a:pt x="106" y="58"/>
                </a:lnTo>
                <a:lnTo>
                  <a:pt x="111" y="58"/>
                </a:lnTo>
                <a:lnTo>
                  <a:pt x="117" y="58"/>
                </a:lnTo>
                <a:lnTo>
                  <a:pt x="122" y="58"/>
                </a:lnTo>
                <a:lnTo>
                  <a:pt x="127" y="58"/>
                </a:lnTo>
                <a:lnTo>
                  <a:pt x="133" y="58"/>
                </a:lnTo>
                <a:lnTo>
                  <a:pt x="138" y="58"/>
                </a:lnTo>
                <a:lnTo>
                  <a:pt x="143" y="58"/>
                </a:lnTo>
                <a:lnTo>
                  <a:pt x="148" y="53"/>
                </a:lnTo>
                <a:lnTo>
                  <a:pt x="154" y="53"/>
                </a:lnTo>
                <a:lnTo>
                  <a:pt x="164" y="53"/>
                </a:lnTo>
                <a:lnTo>
                  <a:pt x="164" y="58"/>
                </a:lnTo>
                <a:lnTo>
                  <a:pt x="164" y="64"/>
                </a:lnTo>
                <a:lnTo>
                  <a:pt x="170" y="64"/>
                </a:lnTo>
                <a:lnTo>
                  <a:pt x="170" y="69"/>
                </a:lnTo>
                <a:lnTo>
                  <a:pt x="170" y="74"/>
                </a:lnTo>
                <a:lnTo>
                  <a:pt x="170" y="80"/>
                </a:lnTo>
                <a:lnTo>
                  <a:pt x="170" y="85"/>
                </a:lnTo>
                <a:lnTo>
                  <a:pt x="170" y="90"/>
                </a:lnTo>
                <a:lnTo>
                  <a:pt x="170" y="95"/>
                </a:lnTo>
                <a:lnTo>
                  <a:pt x="170" y="101"/>
                </a:lnTo>
                <a:lnTo>
                  <a:pt x="170" y="106"/>
                </a:lnTo>
                <a:lnTo>
                  <a:pt x="170" y="111"/>
                </a:lnTo>
                <a:lnTo>
                  <a:pt x="170" y="117"/>
                </a:lnTo>
                <a:lnTo>
                  <a:pt x="164" y="117"/>
                </a:lnTo>
                <a:lnTo>
                  <a:pt x="164" y="122"/>
                </a:lnTo>
                <a:lnTo>
                  <a:pt x="170" y="122"/>
                </a:lnTo>
                <a:lnTo>
                  <a:pt x="164" y="122"/>
                </a:lnTo>
                <a:lnTo>
                  <a:pt x="164" y="127"/>
                </a:lnTo>
                <a:lnTo>
                  <a:pt x="164" y="133"/>
                </a:lnTo>
                <a:lnTo>
                  <a:pt x="164" y="138"/>
                </a:lnTo>
                <a:lnTo>
                  <a:pt x="164" y="143"/>
                </a:lnTo>
                <a:lnTo>
                  <a:pt x="164" y="148"/>
                </a:lnTo>
                <a:lnTo>
                  <a:pt x="159" y="148"/>
                </a:lnTo>
                <a:lnTo>
                  <a:pt x="159" y="154"/>
                </a:lnTo>
                <a:lnTo>
                  <a:pt x="159" y="159"/>
                </a:lnTo>
                <a:lnTo>
                  <a:pt x="159" y="164"/>
                </a:lnTo>
                <a:lnTo>
                  <a:pt x="164" y="164"/>
                </a:lnTo>
                <a:lnTo>
                  <a:pt x="170" y="164"/>
                </a:lnTo>
                <a:lnTo>
                  <a:pt x="180" y="164"/>
                </a:lnTo>
                <a:lnTo>
                  <a:pt x="185" y="164"/>
                </a:lnTo>
                <a:lnTo>
                  <a:pt x="185" y="175"/>
                </a:lnTo>
                <a:lnTo>
                  <a:pt x="185" y="180"/>
                </a:lnTo>
                <a:lnTo>
                  <a:pt x="185" y="186"/>
                </a:lnTo>
                <a:lnTo>
                  <a:pt x="185" y="191"/>
                </a:lnTo>
                <a:lnTo>
                  <a:pt x="185" y="196"/>
                </a:lnTo>
                <a:lnTo>
                  <a:pt x="185" y="201"/>
                </a:lnTo>
                <a:lnTo>
                  <a:pt x="185" y="207"/>
                </a:lnTo>
                <a:lnTo>
                  <a:pt x="185" y="212"/>
                </a:lnTo>
                <a:lnTo>
                  <a:pt x="185" y="223"/>
                </a:lnTo>
                <a:lnTo>
                  <a:pt x="185" y="228"/>
                </a:lnTo>
                <a:lnTo>
                  <a:pt x="185" y="233"/>
                </a:lnTo>
                <a:lnTo>
                  <a:pt x="185" y="239"/>
                </a:lnTo>
                <a:lnTo>
                  <a:pt x="185" y="244"/>
                </a:lnTo>
                <a:lnTo>
                  <a:pt x="180" y="244"/>
                </a:lnTo>
                <a:lnTo>
                  <a:pt x="180" y="249"/>
                </a:lnTo>
                <a:lnTo>
                  <a:pt x="180" y="244"/>
                </a:lnTo>
                <a:lnTo>
                  <a:pt x="180" y="249"/>
                </a:lnTo>
                <a:lnTo>
                  <a:pt x="180" y="254"/>
                </a:lnTo>
                <a:lnTo>
                  <a:pt x="180" y="260"/>
                </a:lnTo>
                <a:lnTo>
                  <a:pt x="180" y="254"/>
                </a:lnTo>
                <a:lnTo>
                  <a:pt x="175" y="260"/>
                </a:lnTo>
                <a:lnTo>
                  <a:pt x="180" y="260"/>
                </a:lnTo>
                <a:lnTo>
                  <a:pt x="175" y="260"/>
                </a:lnTo>
                <a:lnTo>
                  <a:pt x="175" y="265"/>
                </a:lnTo>
                <a:lnTo>
                  <a:pt x="175" y="260"/>
                </a:lnTo>
                <a:lnTo>
                  <a:pt x="175" y="265"/>
                </a:lnTo>
                <a:lnTo>
                  <a:pt x="170" y="265"/>
                </a:lnTo>
                <a:lnTo>
                  <a:pt x="170" y="270"/>
                </a:lnTo>
                <a:lnTo>
                  <a:pt x="170" y="276"/>
                </a:lnTo>
                <a:lnTo>
                  <a:pt x="175" y="276"/>
                </a:lnTo>
                <a:lnTo>
                  <a:pt x="180" y="276"/>
                </a:lnTo>
                <a:lnTo>
                  <a:pt x="185" y="276"/>
                </a:lnTo>
                <a:lnTo>
                  <a:pt x="185" y="281"/>
                </a:lnTo>
                <a:lnTo>
                  <a:pt x="185" y="286"/>
                </a:lnTo>
                <a:lnTo>
                  <a:pt x="185" y="292"/>
                </a:lnTo>
                <a:lnTo>
                  <a:pt x="185" y="297"/>
                </a:lnTo>
                <a:lnTo>
                  <a:pt x="185" y="302"/>
                </a:lnTo>
                <a:lnTo>
                  <a:pt x="185" y="307"/>
                </a:lnTo>
                <a:lnTo>
                  <a:pt x="185" y="318"/>
                </a:lnTo>
                <a:lnTo>
                  <a:pt x="185" y="323"/>
                </a:lnTo>
                <a:lnTo>
                  <a:pt x="180" y="323"/>
                </a:lnTo>
                <a:lnTo>
                  <a:pt x="180" y="329"/>
                </a:lnTo>
                <a:lnTo>
                  <a:pt x="170" y="329"/>
                </a:lnTo>
                <a:lnTo>
                  <a:pt x="164" y="329"/>
                </a:lnTo>
                <a:lnTo>
                  <a:pt x="159" y="329"/>
                </a:lnTo>
                <a:lnTo>
                  <a:pt x="159" y="334"/>
                </a:lnTo>
                <a:lnTo>
                  <a:pt x="159" y="339"/>
                </a:lnTo>
                <a:lnTo>
                  <a:pt x="159" y="345"/>
                </a:lnTo>
                <a:lnTo>
                  <a:pt x="159" y="350"/>
                </a:lnTo>
                <a:lnTo>
                  <a:pt x="159" y="355"/>
                </a:lnTo>
                <a:lnTo>
                  <a:pt x="159" y="360"/>
                </a:lnTo>
                <a:lnTo>
                  <a:pt x="159" y="366"/>
                </a:lnTo>
                <a:lnTo>
                  <a:pt x="159" y="371"/>
                </a:lnTo>
                <a:lnTo>
                  <a:pt x="159" y="376"/>
                </a:lnTo>
                <a:lnTo>
                  <a:pt x="159" y="382"/>
                </a:lnTo>
                <a:lnTo>
                  <a:pt x="154" y="382"/>
                </a:lnTo>
                <a:lnTo>
                  <a:pt x="148" y="382"/>
                </a:lnTo>
                <a:lnTo>
                  <a:pt x="143" y="382"/>
                </a:lnTo>
                <a:lnTo>
                  <a:pt x="138" y="382"/>
                </a:lnTo>
                <a:lnTo>
                  <a:pt x="133" y="382"/>
                </a:lnTo>
                <a:lnTo>
                  <a:pt x="127" y="382"/>
                </a:lnTo>
                <a:lnTo>
                  <a:pt x="127" y="376"/>
                </a:lnTo>
                <a:lnTo>
                  <a:pt x="122" y="376"/>
                </a:lnTo>
                <a:lnTo>
                  <a:pt x="117" y="376"/>
                </a:lnTo>
                <a:lnTo>
                  <a:pt x="117" y="371"/>
                </a:lnTo>
                <a:lnTo>
                  <a:pt x="117" y="360"/>
                </a:lnTo>
                <a:lnTo>
                  <a:pt x="117" y="355"/>
                </a:lnTo>
                <a:lnTo>
                  <a:pt x="117" y="350"/>
                </a:lnTo>
                <a:lnTo>
                  <a:pt x="117" y="345"/>
                </a:lnTo>
                <a:lnTo>
                  <a:pt x="117" y="339"/>
                </a:lnTo>
                <a:lnTo>
                  <a:pt x="117" y="334"/>
                </a:lnTo>
                <a:lnTo>
                  <a:pt x="117" y="329"/>
                </a:lnTo>
                <a:lnTo>
                  <a:pt x="111" y="329"/>
                </a:lnTo>
                <a:lnTo>
                  <a:pt x="106" y="329"/>
                </a:lnTo>
                <a:lnTo>
                  <a:pt x="106" y="334"/>
                </a:lnTo>
                <a:lnTo>
                  <a:pt x="101" y="334"/>
                </a:lnTo>
                <a:lnTo>
                  <a:pt x="101" y="339"/>
                </a:lnTo>
                <a:lnTo>
                  <a:pt x="96" y="339"/>
                </a:lnTo>
                <a:lnTo>
                  <a:pt x="96" y="345"/>
                </a:lnTo>
                <a:lnTo>
                  <a:pt x="90" y="345"/>
                </a:lnTo>
                <a:lnTo>
                  <a:pt x="96" y="345"/>
                </a:lnTo>
                <a:lnTo>
                  <a:pt x="90" y="345"/>
                </a:lnTo>
                <a:lnTo>
                  <a:pt x="90" y="350"/>
                </a:lnTo>
                <a:lnTo>
                  <a:pt x="85" y="350"/>
                </a:lnTo>
                <a:lnTo>
                  <a:pt x="85" y="355"/>
                </a:lnTo>
                <a:lnTo>
                  <a:pt x="80" y="355"/>
                </a:lnTo>
                <a:lnTo>
                  <a:pt x="74" y="355"/>
                </a:lnTo>
                <a:lnTo>
                  <a:pt x="80" y="355"/>
                </a:lnTo>
                <a:lnTo>
                  <a:pt x="74" y="355"/>
                </a:lnTo>
                <a:lnTo>
                  <a:pt x="69" y="355"/>
                </a:lnTo>
                <a:lnTo>
                  <a:pt x="74" y="355"/>
                </a:lnTo>
                <a:lnTo>
                  <a:pt x="69" y="360"/>
                </a:lnTo>
                <a:lnTo>
                  <a:pt x="69" y="366"/>
                </a:lnTo>
                <a:lnTo>
                  <a:pt x="69" y="360"/>
                </a:lnTo>
                <a:lnTo>
                  <a:pt x="64" y="360"/>
                </a:lnTo>
                <a:lnTo>
                  <a:pt x="64" y="366"/>
                </a:lnTo>
                <a:lnTo>
                  <a:pt x="64" y="371"/>
                </a:lnTo>
                <a:lnTo>
                  <a:pt x="59" y="371"/>
                </a:lnTo>
                <a:lnTo>
                  <a:pt x="59" y="376"/>
                </a:lnTo>
                <a:lnTo>
                  <a:pt x="53" y="376"/>
                </a:lnTo>
                <a:lnTo>
                  <a:pt x="53" y="371"/>
                </a:lnTo>
                <a:lnTo>
                  <a:pt x="53" y="366"/>
                </a:lnTo>
                <a:lnTo>
                  <a:pt x="53" y="360"/>
                </a:lnTo>
                <a:lnTo>
                  <a:pt x="53" y="355"/>
                </a:lnTo>
                <a:lnTo>
                  <a:pt x="53" y="350"/>
                </a:lnTo>
                <a:lnTo>
                  <a:pt x="53" y="345"/>
                </a:lnTo>
                <a:lnTo>
                  <a:pt x="53" y="339"/>
                </a:lnTo>
                <a:lnTo>
                  <a:pt x="53" y="334"/>
                </a:lnTo>
                <a:lnTo>
                  <a:pt x="53" y="329"/>
                </a:lnTo>
                <a:lnTo>
                  <a:pt x="48" y="329"/>
                </a:lnTo>
                <a:lnTo>
                  <a:pt x="43" y="329"/>
                </a:lnTo>
                <a:lnTo>
                  <a:pt x="37" y="329"/>
                </a:lnTo>
                <a:lnTo>
                  <a:pt x="22" y="329"/>
                </a:lnTo>
                <a:lnTo>
                  <a:pt x="16" y="329"/>
                </a:lnTo>
                <a:lnTo>
                  <a:pt x="11" y="329"/>
                </a:lnTo>
                <a:lnTo>
                  <a:pt x="6" y="329"/>
                </a:lnTo>
                <a:lnTo>
                  <a:pt x="0" y="329"/>
                </a:lnTo>
                <a:lnTo>
                  <a:pt x="0" y="323"/>
                </a:lnTo>
                <a:lnTo>
                  <a:pt x="0" y="313"/>
                </a:lnTo>
                <a:lnTo>
                  <a:pt x="0" y="302"/>
                </a:lnTo>
                <a:lnTo>
                  <a:pt x="0" y="286"/>
                </a:lnTo>
                <a:lnTo>
                  <a:pt x="0" y="281"/>
                </a:lnTo>
                <a:lnTo>
                  <a:pt x="0" y="276"/>
                </a:lnTo>
                <a:lnTo>
                  <a:pt x="0" y="270"/>
                </a:lnTo>
                <a:lnTo>
                  <a:pt x="0" y="260"/>
                </a:lnTo>
                <a:lnTo>
                  <a:pt x="0" y="249"/>
                </a:lnTo>
                <a:lnTo>
                  <a:pt x="6" y="249"/>
                </a:lnTo>
                <a:lnTo>
                  <a:pt x="11" y="249"/>
                </a:lnTo>
                <a:lnTo>
                  <a:pt x="22" y="249"/>
                </a:lnTo>
                <a:lnTo>
                  <a:pt x="27" y="249"/>
                </a:lnTo>
                <a:lnTo>
                  <a:pt x="27" y="244"/>
                </a:lnTo>
                <a:lnTo>
                  <a:pt x="27" y="239"/>
                </a:lnTo>
                <a:lnTo>
                  <a:pt x="27" y="233"/>
                </a:lnTo>
                <a:lnTo>
                  <a:pt x="27" y="228"/>
                </a:lnTo>
                <a:lnTo>
                  <a:pt x="27" y="223"/>
                </a:lnTo>
                <a:lnTo>
                  <a:pt x="27" y="217"/>
                </a:lnTo>
                <a:lnTo>
                  <a:pt x="27" y="212"/>
                </a:lnTo>
                <a:lnTo>
                  <a:pt x="27" y="207"/>
                </a:lnTo>
                <a:lnTo>
                  <a:pt x="27" y="201"/>
                </a:lnTo>
                <a:lnTo>
                  <a:pt x="27" y="196"/>
                </a:lnTo>
                <a:lnTo>
                  <a:pt x="27" y="191"/>
                </a:lnTo>
                <a:lnTo>
                  <a:pt x="27" y="186"/>
                </a:lnTo>
                <a:lnTo>
                  <a:pt x="32" y="186"/>
                </a:lnTo>
                <a:lnTo>
                  <a:pt x="32" y="180"/>
                </a:lnTo>
                <a:lnTo>
                  <a:pt x="32" y="175"/>
                </a:lnTo>
                <a:lnTo>
                  <a:pt x="27" y="175"/>
                </a:lnTo>
                <a:lnTo>
                  <a:pt x="27" y="170"/>
                </a:lnTo>
                <a:lnTo>
                  <a:pt x="27" y="164"/>
                </a:lnTo>
                <a:lnTo>
                  <a:pt x="27" y="159"/>
                </a:lnTo>
                <a:lnTo>
                  <a:pt x="27" y="154"/>
                </a:lnTo>
                <a:lnTo>
                  <a:pt x="27" y="148"/>
                </a:lnTo>
                <a:lnTo>
                  <a:pt x="27" y="143"/>
                </a:lnTo>
                <a:lnTo>
                  <a:pt x="27" y="138"/>
                </a:lnTo>
                <a:lnTo>
                  <a:pt x="32" y="138"/>
                </a:lnTo>
                <a:lnTo>
                  <a:pt x="32" y="133"/>
                </a:lnTo>
                <a:lnTo>
                  <a:pt x="27" y="133"/>
                </a:lnTo>
                <a:lnTo>
                  <a:pt x="27" y="127"/>
                </a:lnTo>
                <a:lnTo>
                  <a:pt x="27" y="122"/>
                </a:lnTo>
                <a:lnTo>
                  <a:pt x="27" y="117"/>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209">
            <a:extLst>
              <a:ext uri="{FF2B5EF4-FFF2-40B4-BE49-F238E27FC236}">
                <a16:creationId xmlns:a16="http://schemas.microsoft.com/office/drawing/2014/main" id="{6916EE91-EC8D-41EB-A8C2-8CD3AA1751C6}"/>
              </a:ext>
            </a:extLst>
          </p:cNvPr>
          <p:cNvSpPr>
            <a:spLocks/>
          </p:cNvSpPr>
          <p:nvPr/>
        </p:nvSpPr>
        <p:spPr bwMode="auto">
          <a:xfrm>
            <a:off x="8871153" y="4555440"/>
            <a:ext cx="444500" cy="446088"/>
          </a:xfrm>
          <a:custGeom>
            <a:avLst/>
            <a:gdLst>
              <a:gd name="T0" fmla="*/ 106 w 280"/>
              <a:gd name="T1" fmla="*/ 58 h 281"/>
              <a:gd name="T2" fmla="*/ 106 w 280"/>
              <a:gd name="T3" fmla="*/ 31 h 281"/>
              <a:gd name="T4" fmla="*/ 116 w 280"/>
              <a:gd name="T5" fmla="*/ 10 h 281"/>
              <a:gd name="T6" fmla="*/ 127 w 280"/>
              <a:gd name="T7" fmla="*/ 5 h 281"/>
              <a:gd name="T8" fmla="*/ 143 w 280"/>
              <a:gd name="T9" fmla="*/ 5 h 281"/>
              <a:gd name="T10" fmla="*/ 159 w 280"/>
              <a:gd name="T11" fmla="*/ 16 h 281"/>
              <a:gd name="T12" fmla="*/ 159 w 280"/>
              <a:gd name="T13" fmla="*/ 42 h 281"/>
              <a:gd name="T14" fmla="*/ 169 w 280"/>
              <a:gd name="T15" fmla="*/ 58 h 281"/>
              <a:gd name="T16" fmla="*/ 196 w 280"/>
              <a:gd name="T17" fmla="*/ 58 h 281"/>
              <a:gd name="T18" fmla="*/ 211 w 280"/>
              <a:gd name="T19" fmla="*/ 69 h 281"/>
              <a:gd name="T20" fmla="*/ 211 w 280"/>
              <a:gd name="T21" fmla="*/ 95 h 281"/>
              <a:gd name="T22" fmla="*/ 222 w 280"/>
              <a:gd name="T23" fmla="*/ 116 h 281"/>
              <a:gd name="T24" fmla="*/ 248 w 280"/>
              <a:gd name="T25" fmla="*/ 116 h 281"/>
              <a:gd name="T26" fmla="*/ 280 w 280"/>
              <a:gd name="T27" fmla="*/ 116 h 281"/>
              <a:gd name="T28" fmla="*/ 270 w 280"/>
              <a:gd name="T29" fmla="*/ 132 h 281"/>
              <a:gd name="T30" fmla="*/ 275 w 280"/>
              <a:gd name="T31" fmla="*/ 143 h 281"/>
              <a:gd name="T32" fmla="*/ 275 w 280"/>
              <a:gd name="T33" fmla="*/ 169 h 281"/>
              <a:gd name="T34" fmla="*/ 280 w 280"/>
              <a:gd name="T35" fmla="*/ 180 h 281"/>
              <a:gd name="T36" fmla="*/ 280 w 280"/>
              <a:gd name="T37" fmla="*/ 185 h 281"/>
              <a:gd name="T38" fmla="*/ 270 w 280"/>
              <a:gd name="T39" fmla="*/ 191 h 281"/>
              <a:gd name="T40" fmla="*/ 270 w 280"/>
              <a:gd name="T41" fmla="*/ 196 h 281"/>
              <a:gd name="T42" fmla="*/ 259 w 280"/>
              <a:gd name="T43" fmla="*/ 212 h 281"/>
              <a:gd name="T44" fmla="*/ 259 w 280"/>
              <a:gd name="T45" fmla="*/ 217 h 281"/>
              <a:gd name="T46" fmla="*/ 248 w 280"/>
              <a:gd name="T47" fmla="*/ 228 h 281"/>
              <a:gd name="T48" fmla="*/ 254 w 280"/>
              <a:gd name="T49" fmla="*/ 249 h 281"/>
              <a:gd name="T50" fmla="*/ 248 w 280"/>
              <a:gd name="T51" fmla="*/ 249 h 281"/>
              <a:gd name="T52" fmla="*/ 248 w 280"/>
              <a:gd name="T53" fmla="*/ 254 h 281"/>
              <a:gd name="T54" fmla="*/ 243 w 280"/>
              <a:gd name="T55" fmla="*/ 275 h 281"/>
              <a:gd name="T56" fmla="*/ 227 w 280"/>
              <a:gd name="T57" fmla="*/ 275 h 281"/>
              <a:gd name="T58" fmla="*/ 201 w 280"/>
              <a:gd name="T59" fmla="*/ 275 h 281"/>
              <a:gd name="T60" fmla="*/ 174 w 280"/>
              <a:gd name="T61" fmla="*/ 275 h 281"/>
              <a:gd name="T62" fmla="*/ 148 w 280"/>
              <a:gd name="T63" fmla="*/ 275 h 281"/>
              <a:gd name="T64" fmla="*/ 122 w 280"/>
              <a:gd name="T65" fmla="*/ 275 h 281"/>
              <a:gd name="T66" fmla="*/ 90 w 280"/>
              <a:gd name="T67" fmla="*/ 275 h 281"/>
              <a:gd name="T68" fmla="*/ 58 w 280"/>
              <a:gd name="T69" fmla="*/ 275 h 281"/>
              <a:gd name="T70" fmla="*/ 32 w 280"/>
              <a:gd name="T71" fmla="*/ 275 h 281"/>
              <a:gd name="T72" fmla="*/ 11 w 280"/>
              <a:gd name="T73" fmla="*/ 275 h 281"/>
              <a:gd name="T74" fmla="*/ 16 w 280"/>
              <a:gd name="T75" fmla="*/ 265 h 281"/>
              <a:gd name="T76" fmla="*/ 21 w 280"/>
              <a:gd name="T77" fmla="*/ 259 h 281"/>
              <a:gd name="T78" fmla="*/ 26 w 280"/>
              <a:gd name="T79" fmla="*/ 249 h 281"/>
              <a:gd name="T80" fmla="*/ 26 w 280"/>
              <a:gd name="T81" fmla="*/ 217 h 281"/>
              <a:gd name="T82" fmla="*/ 26 w 280"/>
              <a:gd name="T83" fmla="*/ 191 h 281"/>
              <a:gd name="T84" fmla="*/ 11 w 280"/>
              <a:gd name="T85" fmla="*/ 169 h 281"/>
              <a:gd name="T86" fmla="*/ 0 w 280"/>
              <a:gd name="T87" fmla="*/ 153 h 281"/>
              <a:gd name="T88" fmla="*/ 5 w 280"/>
              <a:gd name="T89" fmla="*/ 132 h 281"/>
              <a:gd name="T90" fmla="*/ 11 w 280"/>
              <a:gd name="T91" fmla="*/ 122 h 281"/>
              <a:gd name="T92" fmla="*/ 11 w 280"/>
              <a:gd name="T93" fmla="*/ 95 h 281"/>
              <a:gd name="T94" fmla="*/ 11 w 280"/>
              <a:gd name="T95" fmla="*/ 69 h 281"/>
              <a:gd name="T96" fmla="*/ 16 w 280"/>
              <a:gd name="T97" fmla="*/ 58 h 281"/>
              <a:gd name="T98" fmla="*/ 48 w 280"/>
              <a:gd name="T99" fmla="*/ 58 h 281"/>
              <a:gd name="T100" fmla="*/ 79 w 280"/>
              <a:gd name="T101" fmla="*/ 58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0" h="281">
                <a:moveTo>
                  <a:pt x="85" y="58"/>
                </a:moveTo>
                <a:lnTo>
                  <a:pt x="90" y="58"/>
                </a:lnTo>
                <a:lnTo>
                  <a:pt x="95" y="58"/>
                </a:lnTo>
                <a:lnTo>
                  <a:pt x="100" y="58"/>
                </a:lnTo>
                <a:lnTo>
                  <a:pt x="106" y="58"/>
                </a:lnTo>
                <a:lnTo>
                  <a:pt x="106" y="53"/>
                </a:lnTo>
                <a:lnTo>
                  <a:pt x="106" y="47"/>
                </a:lnTo>
                <a:lnTo>
                  <a:pt x="106" y="42"/>
                </a:lnTo>
                <a:lnTo>
                  <a:pt x="106" y="37"/>
                </a:lnTo>
                <a:lnTo>
                  <a:pt x="106" y="31"/>
                </a:lnTo>
                <a:lnTo>
                  <a:pt x="106" y="26"/>
                </a:lnTo>
                <a:lnTo>
                  <a:pt x="106" y="16"/>
                </a:lnTo>
                <a:lnTo>
                  <a:pt x="106" y="10"/>
                </a:lnTo>
                <a:lnTo>
                  <a:pt x="111" y="10"/>
                </a:lnTo>
                <a:lnTo>
                  <a:pt x="116" y="10"/>
                </a:lnTo>
                <a:lnTo>
                  <a:pt x="116" y="5"/>
                </a:lnTo>
                <a:lnTo>
                  <a:pt x="122" y="5"/>
                </a:lnTo>
                <a:lnTo>
                  <a:pt x="127" y="5"/>
                </a:lnTo>
                <a:lnTo>
                  <a:pt x="132" y="5"/>
                </a:lnTo>
                <a:lnTo>
                  <a:pt x="127" y="5"/>
                </a:lnTo>
                <a:lnTo>
                  <a:pt x="127" y="0"/>
                </a:lnTo>
                <a:lnTo>
                  <a:pt x="132" y="0"/>
                </a:lnTo>
                <a:lnTo>
                  <a:pt x="132" y="5"/>
                </a:lnTo>
                <a:lnTo>
                  <a:pt x="137" y="5"/>
                </a:lnTo>
                <a:lnTo>
                  <a:pt x="143" y="5"/>
                </a:lnTo>
                <a:lnTo>
                  <a:pt x="148" y="5"/>
                </a:lnTo>
                <a:lnTo>
                  <a:pt x="148" y="10"/>
                </a:lnTo>
                <a:lnTo>
                  <a:pt x="153" y="10"/>
                </a:lnTo>
                <a:lnTo>
                  <a:pt x="159" y="10"/>
                </a:lnTo>
                <a:lnTo>
                  <a:pt x="159" y="16"/>
                </a:lnTo>
                <a:lnTo>
                  <a:pt x="159" y="21"/>
                </a:lnTo>
                <a:lnTo>
                  <a:pt x="159" y="26"/>
                </a:lnTo>
                <a:lnTo>
                  <a:pt x="159" y="31"/>
                </a:lnTo>
                <a:lnTo>
                  <a:pt x="159" y="37"/>
                </a:lnTo>
                <a:lnTo>
                  <a:pt x="159" y="42"/>
                </a:lnTo>
                <a:lnTo>
                  <a:pt x="159" y="47"/>
                </a:lnTo>
                <a:lnTo>
                  <a:pt x="164" y="47"/>
                </a:lnTo>
                <a:lnTo>
                  <a:pt x="164" y="53"/>
                </a:lnTo>
                <a:lnTo>
                  <a:pt x="164" y="58"/>
                </a:lnTo>
                <a:lnTo>
                  <a:pt x="169" y="58"/>
                </a:lnTo>
                <a:lnTo>
                  <a:pt x="174" y="58"/>
                </a:lnTo>
                <a:lnTo>
                  <a:pt x="180" y="58"/>
                </a:lnTo>
                <a:lnTo>
                  <a:pt x="185" y="58"/>
                </a:lnTo>
                <a:lnTo>
                  <a:pt x="190" y="58"/>
                </a:lnTo>
                <a:lnTo>
                  <a:pt x="196" y="58"/>
                </a:lnTo>
                <a:lnTo>
                  <a:pt x="201" y="58"/>
                </a:lnTo>
                <a:lnTo>
                  <a:pt x="206" y="58"/>
                </a:lnTo>
                <a:lnTo>
                  <a:pt x="211" y="58"/>
                </a:lnTo>
                <a:lnTo>
                  <a:pt x="211" y="63"/>
                </a:lnTo>
                <a:lnTo>
                  <a:pt x="211" y="69"/>
                </a:lnTo>
                <a:lnTo>
                  <a:pt x="211" y="74"/>
                </a:lnTo>
                <a:lnTo>
                  <a:pt x="211" y="79"/>
                </a:lnTo>
                <a:lnTo>
                  <a:pt x="211" y="85"/>
                </a:lnTo>
                <a:lnTo>
                  <a:pt x="211" y="90"/>
                </a:lnTo>
                <a:lnTo>
                  <a:pt x="211" y="95"/>
                </a:lnTo>
                <a:lnTo>
                  <a:pt x="211" y="100"/>
                </a:lnTo>
                <a:lnTo>
                  <a:pt x="211" y="106"/>
                </a:lnTo>
                <a:lnTo>
                  <a:pt x="211" y="111"/>
                </a:lnTo>
                <a:lnTo>
                  <a:pt x="211" y="116"/>
                </a:lnTo>
                <a:lnTo>
                  <a:pt x="222" y="116"/>
                </a:lnTo>
                <a:lnTo>
                  <a:pt x="227" y="116"/>
                </a:lnTo>
                <a:lnTo>
                  <a:pt x="233" y="116"/>
                </a:lnTo>
                <a:lnTo>
                  <a:pt x="238" y="116"/>
                </a:lnTo>
                <a:lnTo>
                  <a:pt x="243" y="116"/>
                </a:lnTo>
                <a:lnTo>
                  <a:pt x="248" y="116"/>
                </a:lnTo>
                <a:lnTo>
                  <a:pt x="259" y="116"/>
                </a:lnTo>
                <a:lnTo>
                  <a:pt x="264" y="116"/>
                </a:lnTo>
                <a:lnTo>
                  <a:pt x="270" y="116"/>
                </a:lnTo>
                <a:lnTo>
                  <a:pt x="275" y="116"/>
                </a:lnTo>
                <a:lnTo>
                  <a:pt x="280" y="116"/>
                </a:lnTo>
                <a:lnTo>
                  <a:pt x="280" y="122"/>
                </a:lnTo>
                <a:lnTo>
                  <a:pt x="275" y="122"/>
                </a:lnTo>
                <a:lnTo>
                  <a:pt x="275" y="127"/>
                </a:lnTo>
                <a:lnTo>
                  <a:pt x="270" y="127"/>
                </a:lnTo>
                <a:lnTo>
                  <a:pt x="270" y="132"/>
                </a:lnTo>
                <a:lnTo>
                  <a:pt x="275" y="132"/>
                </a:lnTo>
                <a:lnTo>
                  <a:pt x="270" y="132"/>
                </a:lnTo>
                <a:lnTo>
                  <a:pt x="275" y="132"/>
                </a:lnTo>
                <a:lnTo>
                  <a:pt x="275" y="138"/>
                </a:lnTo>
                <a:lnTo>
                  <a:pt x="275" y="143"/>
                </a:lnTo>
                <a:lnTo>
                  <a:pt x="275" y="148"/>
                </a:lnTo>
                <a:lnTo>
                  <a:pt x="275" y="153"/>
                </a:lnTo>
                <a:lnTo>
                  <a:pt x="275" y="159"/>
                </a:lnTo>
                <a:lnTo>
                  <a:pt x="275" y="164"/>
                </a:lnTo>
                <a:lnTo>
                  <a:pt x="275" y="169"/>
                </a:lnTo>
                <a:lnTo>
                  <a:pt x="280" y="169"/>
                </a:lnTo>
                <a:lnTo>
                  <a:pt x="275" y="169"/>
                </a:lnTo>
                <a:lnTo>
                  <a:pt x="280" y="169"/>
                </a:lnTo>
                <a:lnTo>
                  <a:pt x="280" y="175"/>
                </a:lnTo>
                <a:lnTo>
                  <a:pt x="280" y="180"/>
                </a:lnTo>
                <a:lnTo>
                  <a:pt x="275" y="180"/>
                </a:lnTo>
                <a:lnTo>
                  <a:pt x="280" y="180"/>
                </a:lnTo>
                <a:lnTo>
                  <a:pt x="275" y="180"/>
                </a:lnTo>
                <a:lnTo>
                  <a:pt x="280" y="180"/>
                </a:lnTo>
                <a:lnTo>
                  <a:pt x="280" y="185"/>
                </a:lnTo>
                <a:lnTo>
                  <a:pt x="275" y="185"/>
                </a:lnTo>
                <a:lnTo>
                  <a:pt x="275" y="191"/>
                </a:lnTo>
                <a:lnTo>
                  <a:pt x="270" y="191"/>
                </a:lnTo>
                <a:lnTo>
                  <a:pt x="275" y="191"/>
                </a:lnTo>
                <a:lnTo>
                  <a:pt x="270" y="191"/>
                </a:lnTo>
                <a:lnTo>
                  <a:pt x="270" y="196"/>
                </a:lnTo>
                <a:lnTo>
                  <a:pt x="270" y="191"/>
                </a:lnTo>
                <a:lnTo>
                  <a:pt x="270" y="196"/>
                </a:lnTo>
                <a:lnTo>
                  <a:pt x="270" y="191"/>
                </a:lnTo>
                <a:lnTo>
                  <a:pt x="270" y="196"/>
                </a:lnTo>
                <a:lnTo>
                  <a:pt x="264" y="196"/>
                </a:lnTo>
                <a:lnTo>
                  <a:pt x="264" y="201"/>
                </a:lnTo>
                <a:lnTo>
                  <a:pt x="259" y="201"/>
                </a:lnTo>
                <a:lnTo>
                  <a:pt x="259" y="206"/>
                </a:lnTo>
                <a:lnTo>
                  <a:pt x="259" y="212"/>
                </a:lnTo>
                <a:lnTo>
                  <a:pt x="259" y="217"/>
                </a:lnTo>
                <a:lnTo>
                  <a:pt x="259" y="212"/>
                </a:lnTo>
                <a:lnTo>
                  <a:pt x="254" y="212"/>
                </a:lnTo>
                <a:lnTo>
                  <a:pt x="254" y="217"/>
                </a:lnTo>
                <a:lnTo>
                  <a:pt x="259" y="217"/>
                </a:lnTo>
                <a:lnTo>
                  <a:pt x="254" y="217"/>
                </a:lnTo>
                <a:lnTo>
                  <a:pt x="259" y="222"/>
                </a:lnTo>
                <a:lnTo>
                  <a:pt x="254" y="222"/>
                </a:lnTo>
                <a:lnTo>
                  <a:pt x="254" y="228"/>
                </a:lnTo>
                <a:lnTo>
                  <a:pt x="248" y="228"/>
                </a:lnTo>
                <a:lnTo>
                  <a:pt x="248" y="233"/>
                </a:lnTo>
                <a:lnTo>
                  <a:pt x="254" y="233"/>
                </a:lnTo>
                <a:lnTo>
                  <a:pt x="254" y="238"/>
                </a:lnTo>
                <a:lnTo>
                  <a:pt x="254" y="244"/>
                </a:lnTo>
                <a:lnTo>
                  <a:pt x="254" y="249"/>
                </a:lnTo>
                <a:lnTo>
                  <a:pt x="248" y="249"/>
                </a:lnTo>
                <a:lnTo>
                  <a:pt x="254" y="249"/>
                </a:lnTo>
                <a:lnTo>
                  <a:pt x="248" y="249"/>
                </a:lnTo>
                <a:lnTo>
                  <a:pt x="254" y="249"/>
                </a:lnTo>
                <a:lnTo>
                  <a:pt x="248" y="249"/>
                </a:lnTo>
                <a:lnTo>
                  <a:pt x="254" y="249"/>
                </a:lnTo>
                <a:lnTo>
                  <a:pt x="254" y="254"/>
                </a:lnTo>
                <a:lnTo>
                  <a:pt x="254" y="249"/>
                </a:lnTo>
                <a:lnTo>
                  <a:pt x="254" y="254"/>
                </a:lnTo>
                <a:lnTo>
                  <a:pt x="248" y="254"/>
                </a:lnTo>
                <a:lnTo>
                  <a:pt x="248" y="259"/>
                </a:lnTo>
                <a:lnTo>
                  <a:pt x="248" y="265"/>
                </a:lnTo>
                <a:lnTo>
                  <a:pt x="243" y="265"/>
                </a:lnTo>
                <a:lnTo>
                  <a:pt x="243" y="270"/>
                </a:lnTo>
                <a:lnTo>
                  <a:pt x="243" y="275"/>
                </a:lnTo>
                <a:lnTo>
                  <a:pt x="238" y="275"/>
                </a:lnTo>
                <a:lnTo>
                  <a:pt x="233" y="275"/>
                </a:lnTo>
                <a:lnTo>
                  <a:pt x="238" y="275"/>
                </a:lnTo>
                <a:lnTo>
                  <a:pt x="233" y="275"/>
                </a:lnTo>
                <a:lnTo>
                  <a:pt x="227" y="275"/>
                </a:lnTo>
                <a:lnTo>
                  <a:pt x="222" y="275"/>
                </a:lnTo>
                <a:lnTo>
                  <a:pt x="217" y="275"/>
                </a:lnTo>
                <a:lnTo>
                  <a:pt x="211" y="275"/>
                </a:lnTo>
                <a:lnTo>
                  <a:pt x="206" y="275"/>
                </a:lnTo>
                <a:lnTo>
                  <a:pt x="201" y="275"/>
                </a:lnTo>
                <a:lnTo>
                  <a:pt x="196" y="275"/>
                </a:lnTo>
                <a:lnTo>
                  <a:pt x="190" y="275"/>
                </a:lnTo>
                <a:lnTo>
                  <a:pt x="185" y="275"/>
                </a:lnTo>
                <a:lnTo>
                  <a:pt x="180" y="275"/>
                </a:lnTo>
                <a:lnTo>
                  <a:pt x="174" y="275"/>
                </a:lnTo>
                <a:lnTo>
                  <a:pt x="169" y="275"/>
                </a:lnTo>
                <a:lnTo>
                  <a:pt x="164" y="275"/>
                </a:lnTo>
                <a:lnTo>
                  <a:pt x="159" y="275"/>
                </a:lnTo>
                <a:lnTo>
                  <a:pt x="153" y="275"/>
                </a:lnTo>
                <a:lnTo>
                  <a:pt x="148" y="275"/>
                </a:lnTo>
                <a:lnTo>
                  <a:pt x="143" y="275"/>
                </a:lnTo>
                <a:lnTo>
                  <a:pt x="137" y="275"/>
                </a:lnTo>
                <a:lnTo>
                  <a:pt x="132" y="275"/>
                </a:lnTo>
                <a:lnTo>
                  <a:pt x="127" y="275"/>
                </a:lnTo>
                <a:lnTo>
                  <a:pt x="122" y="275"/>
                </a:lnTo>
                <a:lnTo>
                  <a:pt x="116" y="275"/>
                </a:lnTo>
                <a:lnTo>
                  <a:pt x="111" y="275"/>
                </a:lnTo>
                <a:lnTo>
                  <a:pt x="106" y="275"/>
                </a:lnTo>
                <a:lnTo>
                  <a:pt x="100" y="275"/>
                </a:lnTo>
                <a:lnTo>
                  <a:pt x="90" y="275"/>
                </a:lnTo>
                <a:lnTo>
                  <a:pt x="85" y="275"/>
                </a:lnTo>
                <a:lnTo>
                  <a:pt x="74" y="275"/>
                </a:lnTo>
                <a:lnTo>
                  <a:pt x="69" y="275"/>
                </a:lnTo>
                <a:lnTo>
                  <a:pt x="63" y="275"/>
                </a:lnTo>
                <a:lnTo>
                  <a:pt x="58" y="275"/>
                </a:lnTo>
                <a:lnTo>
                  <a:pt x="53" y="275"/>
                </a:lnTo>
                <a:lnTo>
                  <a:pt x="48" y="275"/>
                </a:lnTo>
                <a:lnTo>
                  <a:pt x="42" y="275"/>
                </a:lnTo>
                <a:lnTo>
                  <a:pt x="37" y="275"/>
                </a:lnTo>
                <a:lnTo>
                  <a:pt x="32" y="275"/>
                </a:lnTo>
                <a:lnTo>
                  <a:pt x="26" y="281"/>
                </a:lnTo>
                <a:lnTo>
                  <a:pt x="21" y="281"/>
                </a:lnTo>
                <a:lnTo>
                  <a:pt x="16" y="281"/>
                </a:lnTo>
                <a:lnTo>
                  <a:pt x="11" y="281"/>
                </a:lnTo>
                <a:lnTo>
                  <a:pt x="11" y="275"/>
                </a:lnTo>
                <a:lnTo>
                  <a:pt x="11" y="270"/>
                </a:lnTo>
                <a:lnTo>
                  <a:pt x="16" y="270"/>
                </a:lnTo>
                <a:lnTo>
                  <a:pt x="16" y="265"/>
                </a:lnTo>
                <a:lnTo>
                  <a:pt x="16" y="270"/>
                </a:lnTo>
                <a:lnTo>
                  <a:pt x="16" y="265"/>
                </a:lnTo>
                <a:lnTo>
                  <a:pt x="21" y="265"/>
                </a:lnTo>
                <a:lnTo>
                  <a:pt x="16" y="265"/>
                </a:lnTo>
                <a:lnTo>
                  <a:pt x="21" y="259"/>
                </a:lnTo>
                <a:lnTo>
                  <a:pt x="21" y="265"/>
                </a:lnTo>
                <a:lnTo>
                  <a:pt x="21" y="259"/>
                </a:lnTo>
                <a:lnTo>
                  <a:pt x="21" y="254"/>
                </a:lnTo>
                <a:lnTo>
                  <a:pt x="21" y="249"/>
                </a:lnTo>
                <a:lnTo>
                  <a:pt x="21" y="254"/>
                </a:lnTo>
                <a:lnTo>
                  <a:pt x="21" y="249"/>
                </a:lnTo>
                <a:lnTo>
                  <a:pt x="26" y="249"/>
                </a:lnTo>
                <a:lnTo>
                  <a:pt x="26" y="244"/>
                </a:lnTo>
                <a:lnTo>
                  <a:pt x="26" y="238"/>
                </a:lnTo>
                <a:lnTo>
                  <a:pt x="26" y="233"/>
                </a:lnTo>
                <a:lnTo>
                  <a:pt x="26" y="228"/>
                </a:lnTo>
                <a:lnTo>
                  <a:pt x="26" y="217"/>
                </a:lnTo>
                <a:lnTo>
                  <a:pt x="26" y="212"/>
                </a:lnTo>
                <a:lnTo>
                  <a:pt x="26" y="206"/>
                </a:lnTo>
                <a:lnTo>
                  <a:pt x="26" y="201"/>
                </a:lnTo>
                <a:lnTo>
                  <a:pt x="26" y="196"/>
                </a:lnTo>
                <a:lnTo>
                  <a:pt x="26" y="191"/>
                </a:lnTo>
                <a:lnTo>
                  <a:pt x="26" y="185"/>
                </a:lnTo>
                <a:lnTo>
                  <a:pt x="26" y="180"/>
                </a:lnTo>
                <a:lnTo>
                  <a:pt x="26" y="169"/>
                </a:lnTo>
                <a:lnTo>
                  <a:pt x="21" y="169"/>
                </a:lnTo>
                <a:lnTo>
                  <a:pt x="11" y="169"/>
                </a:lnTo>
                <a:lnTo>
                  <a:pt x="5" y="169"/>
                </a:lnTo>
                <a:lnTo>
                  <a:pt x="0" y="169"/>
                </a:lnTo>
                <a:lnTo>
                  <a:pt x="0" y="164"/>
                </a:lnTo>
                <a:lnTo>
                  <a:pt x="0" y="159"/>
                </a:lnTo>
                <a:lnTo>
                  <a:pt x="0" y="153"/>
                </a:lnTo>
                <a:lnTo>
                  <a:pt x="5" y="153"/>
                </a:lnTo>
                <a:lnTo>
                  <a:pt x="5" y="148"/>
                </a:lnTo>
                <a:lnTo>
                  <a:pt x="5" y="143"/>
                </a:lnTo>
                <a:lnTo>
                  <a:pt x="5" y="138"/>
                </a:lnTo>
                <a:lnTo>
                  <a:pt x="5" y="132"/>
                </a:lnTo>
                <a:lnTo>
                  <a:pt x="5" y="127"/>
                </a:lnTo>
                <a:lnTo>
                  <a:pt x="11" y="127"/>
                </a:lnTo>
                <a:lnTo>
                  <a:pt x="5" y="127"/>
                </a:lnTo>
                <a:lnTo>
                  <a:pt x="5" y="122"/>
                </a:lnTo>
                <a:lnTo>
                  <a:pt x="11" y="122"/>
                </a:lnTo>
                <a:lnTo>
                  <a:pt x="11" y="116"/>
                </a:lnTo>
                <a:lnTo>
                  <a:pt x="11" y="111"/>
                </a:lnTo>
                <a:lnTo>
                  <a:pt x="11" y="106"/>
                </a:lnTo>
                <a:lnTo>
                  <a:pt x="11" y="100"/>
                </a:lnTo>
                <a:lnTo>
                  <a:pt x="11" y="95"/>
                </a:lnTo>
                <a:lnTo>
                  <a:pt x="11" y="90"/>
                </a:lnTo>
                <a:lnTo>
                  <a:pt x="11" y="85"/>
                </a:lnTo>
                <a:lnTo>
                  <a:pt x="11" y="79"/>
                </a:lnTo>
                <a:lnTo>
                  <a:pt x="11" y="74"/>
                </a:lnTo>
                <a:lnTo>
                  <a:pt x="11" y="69"/>
                </a:lnTo>
                <a:lnTo>
                  <a:pt x="5" y="69"/>
                </a:lnTo>
                <a:lnTo>
                  <a:pt x="5" y="63"/>
                </a:lnTo>
                <a:lnTo>
                  <a:pt x="5" y="58"/>
                </a:lnTo>
                <a:lnTo>
                  <a:pt x="11" y="58"/>
                </a:lnTo>
                <a:lnTo>
                  <a:pt x="16" y="58"/>
                </a:lnTo>
                <a:lnTo>
                  <a:pt x="26" y="58"/>
                </a:lnTo>
                <a:lnTo>
                  <a:pt x="32" y="58"/>
                </a:lnTo>
                <a:lnTo>
                  <a:pt x="37" y="58"/>
                </a:lnTo>
                <a:lnTo>
                  <a:pt x="42" y="58"/>
                </a:lnTo>
                <a:lnTo>
                  <a:pt x="48" y="58"/>
                </a:lnTo>
                <a:lnTo>
                  <a:pt x="53" y="58"/>
                </a:lnTo>
                <a:lnTo>
                  <a:pt x="58" y="58"/>
                </a:lnTo>
                <a:lnTo>
                  <a:pt x="63" y="58"/>
                </a:lnTo>
                <a:lnTo>
                  <a:pt x="69" y="58"/>
                </a:lnTo>
                <a:lnTo>
                  <a:pt x="79" y="58"/>
                </a:lnTo>
                <a:lnTo>
                  <a:pt x="85" y="58"/>
                </a:lnTo>
              </a:path>
            </a:pathLst>
          </a:custGeom>
          <a:no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Rectangle 211">
            <a:extLst>
              <a:ext uri="{FF2B5EF4-FFF2-40B4-BE49-F238E27FC236}">
                <a16:creationId xmlns:a16="http://schemas.microsoft.com/office/drawing/2014/main" id="{28A05655-1A70-44EF-AC06-73A00033CCF4}"/>
              </a:ext>
            </a:extLst>
          </p:cNvPr>
          <p:cNvSpPr>
            <a:spLocks noChangeArrowheads="1"/>
          </p:cNvSpPr>
          <p:nvPr/>
        </p:nvSpPr>
        <p:spPr bwMode="auto">
          <a:xfrm>
            <a:off x="8904490" y="2105929"/>
            <a:ext cx="7938" cy="9525"/>
          </a:xfrm>
          <a:prstGeom prst="rect">
            <a:avLst/>
          </a:prstGeom>
          <a:noFill/>
          <a:ln w="254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212">
            <a:extLst>
              <a:ext uri="{FF2B5EF4-FFF2-40B4-BE49-F238E27FC236}">
                <a16:creationId xmlns:a16="http://schemas.microsoft.com/office/drawing/2014/main" id="{6EB5D4A9-2A64-4DD6-8EB1-981839F34F2B}"/>
              </a:ext>
            </a:extLst>
          </p:cNvPr>
          <p:cNvSpPr>
            <a:spLocks/>
          </p:cNvSpPr>
          <p:nvPr/>
        </p:nvSpPr>
        <p:spPr bwMode="auto">
          <a:xfrm>
            <a:off x="8912429" y="2669491"/>
            <a:ext cx="512763" cy="404813"/>
          </a:xfrm>
          <a:custGeom>
            <a:avLst/>
            <a:gdLst>
              <a:gd name="T0" fmla="*/ 201 w 323"/>
              <a:gd name="T1" fmla="*/ 16 h 255"/>
              <a:gd name="T2" fmla="*/ 212 w 323"/>
              <a:gd name="T3" fmla="*/ 6 h 255"/>
              <a:gd name="T4" fmla="*/ 228 w 323"/>
              <a:gd name="T5" fmla="*/ 0 h 255"/>
              <a:gd name="T6" fmla="*/ 249 w 323"/>
              <a:gd name="T7" fmla="*/ 0 h 255"/>
              <a:gd name="T8" fmla="*/ 270 w 323"/>
              <a:gd name="T9" fmla="*/ 6 h 255"/>
              <a:gd name="T10" fmla="*/ 291 w 323"/>
              <a:gd name="T11" fmla="*/ 6 h 255"/>
              <a:gd name="T12" fmla="*/ 312 w 323"/>
              <a:gd name="T13" fmla="*/ 6 h 255"/>
              <a:gd name="T14" fmla="*/ 323 w 323"/>
              <a:gd name="T15" fmla="*/ 16 h 255"/>
              <a:gd name="T16" fmla="*/ 323 w 323"/>
              <a:gd name="T17" fmla="*/ 37 h 255"/>
              <a:gd name="T18" fmla="*/ 302 w 323"/>
              <a:gd name="T19" fmla="*/ 48 h 255"/>
              <a:gd name="T20" fmla="*/ 286 w 323"/>
              <a:gd name="T21" fmla="*/ 59 h 255"/>
              <a:gd name="T22" fmla="*/ 270 w 323"/>
              <a:gd name="T23" fmla="*/ 64 h 255"/>
              <a:gd name="T24" fmla="*/ 286 w 323"/>
              <a:gd name="T25" fmla="*/ 75 h 255"/>
              <a:gd name="T26" fmla="*/ 297 w 323"/>
              <a:gd name="T27" fmla="*/ 85 h 255"/>
              <a:gd name="T28" fmla="*/ 297 w 323"/>
              <a:gd name="T29" fmla="*/ 106 h 255"/>
              <a:gd name="T30" fmla="*/ 275 w 323"/>
              <a:gd name="T31" fmla="*/ 112 h 255"/>
              <a:gd name="T32" fmla="*/ 265 w 323"/>
              <a:gd name="T33" fmla="*/ 122 h 255"/>
              <a:gd name="T34" fmla="*/ 265 w 323"/>
              <a:gd name="T35" fmla="*/ 143 h 255"/>
              <a:gd name="T36" fmla="*/ 265 w 323"/>
              <a:gd name="T37" fmla="*/ 165 h 255"/>
              <a:gd name="T38" fmla="*/ 265 w 323"/>
              <a:gd name="T39" fmla="*/ 186 h 255"/>
              <a:gd name="T40" fmla="*/ 259 w 323"/>
              <a:gd name="T41" fmla="*/ 202 h 255"/>
              <a:gd name="T42" fmla="*/ 249 w 323"/>
              <a:gd name="T43" fmla="*/ 212 h 255"/>
              <a:gd name="T44" fmla="*/ 238 w 323"/>
              <a:gd name="T45" fmla="*/ 223 h 255"/>
              <a:gd name="T46" fmla="*/ 222 w 323"/>
              <a:gd name="T47" fmla="*/ 228 h 255"/>
              <a:gd name="T48" fmla="*/ 212 w 323"/>
              <a:gd name="T49" fmla="*/ 239 h 255"/>
              <a:gd name="T50" fmla="*/ 207 w 323"/>
              <a:gd name="T51" fmla="*/ 255 h 255"/>
              <a:gd name="T52" fmla="*/ 185 w 323"/>
              <a:gd name="T53" fmla="*/ 249 h 255"/>
              <a:gd name="T54" fmla="*/ 175 w 323"/>
              <a:gd name="T55" fmla="*/ 239 h 255"/>
              <a:gd name="T56" fmla="*/ 154 w 323"/>
              <a:gd name="T57" fmla="*/ 239 h 255"/>
              <a:gd name="T58" fmla="*/ 133 w 323"/>
              <a:gd name="T59" fmla="*/ 239 h 255"/>
              <a:gd name="T60" fmla="*/ 111 w 323"/>
              <a:gd name="T61" fmla="*/ 239 h 255"/>
              <a:gd name="T62" fmla="*/ 90 w 323"/>
              <a:gd name="T63" fmla="*/ 239 h 255"/>
              <a:gd name="T64" fmla="*/ 80 w 323"/>
              <a:gd name="T65" fmla="*/ 228 h 255"/>
              <a:gd name="T66" fmla="*/ 64 w 323"/>
              <a:gd name="T67" fmla="*/ 223 h 255"/>
              <a:gd name="T68" fmla="*/ 64 w 323"/>
              <a:gd name="T69" fmla="*/ 212 h 255"/>
              <a:gd name="T70" fmla="*/ 59 w 323"/>
              <a:gd name="T71" fmla="*/ 196 h 255"/>
              <a:gd name="T72" fmla="*/ 48 w 323"/>
              <a:gd name="T73" fmla="*/ 186 h 255"/>
              <a:gd name="T74" fmla="*/ 32 w 323"/>
              <a:gd name="T75" fmla="*/ 181 h 255"/>
              <a:gd name="T76" fmla="*/ 11 w 323"/>
              <a:gd name="T77" fmla="*/ 181 h 255"/>
              <a:gd name="T78" fmla="*/ 0 w 323"/>
              <a:gd name="T79" fmla="*/ 165 h 255"/>
              <a:gd name="T80" fmla="*/ 16 w 323"/>
              <a:gd name="T81" fmla="*/ 159 h 255"/>
              <a:gd name="T82" fmla="*/ 27 w 323"/>
              <a:gd name="T83" fmla="*/ 143 h 255"/>
              <a:gd name="T84" fmla="*/ 43 w 323"/>
              <a:gd name="T85" fmla="*/ 133 h 255"/>
              <a:gd name="T86" fmla="*/ 53 w 323"/>
              <a:gd name="T87" fmla="*/ 122 h 255"/>
              <a:gd name="T88" fmla="*/ 43 w 323"/>
              <a:gd name="T89" fmla="*/ 112 h 255"/>
              <a:gd name="T90" fmla="*/ 48 w 323"/>
              <a:gd name="T91" fmla="*/ 96 h 255"/>
              <a:gd name="T92" fmla="*/ 43 w 323"/>
              <a:gd name="T93" fmla="*/ 80 h 255"/>
              <a:gd name="T94" fmla="*/ 59 w 323"/>
              <a:gd name="T95" fmla="*/ 75 h 255"/>
              <a:gd name="T96" fmla="*/ 80 w 323"/>
              <a:gd name="T97" fmla="*/ 64 h 255"/>
              <a:gd name="T98" fmla="*/ 85 w 323"/>
              <a:gd name="T99" fmla="*/ 48 h 255"/>
              <a:gd name="T100" fmla="*/ 96 w 323"/>
              <a:gd name="T101" fmla="*/ 32 h 255"/>
              <a:gd name="T102" fmla="*/ 117 w 323"/>
              <a:gd name="T103" fmla="*/ 37 h 255"/>
              <a:gd name="T104" fmla="*/ 133 w 323"/>
              <a:gd name="T105" fmla="*/ 32 h 255"/>
              <a:gd name="T106" fmla="*/ 138 w 323"/>
              <a:gd name="T107" fmla="*/ 16 h 255"/>
              <a:gd name="T108" fmla="*/ 154 w 323"/>
              <a:gd name="T109" fmla="*/ 11 h 255"/>
              <a:gd name="T110" fmla="*/ 170 w 323"/>
              <a:gd name="T111" fmla="*/ 1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3" h="255">
                <a:moveTo>
                  <a:pt x="170" y="11"/>
                </a:moveTo>
                <a:lnTo>
                  <a:pt x="175" y="11"/>
                </a:lnTo>
                <a:lnTo>
                  <a:pt x="185" y="16"/>
                </a:lnTo>
                <a:lnTo>
                  <a:pt x="201" y="16"/>
                </a:lnTo>
                <a:lnTo>
                  <a:pt x="207" y="22"/>
                </a:lnTo>
                <a:lnTo>
                  <a:pt x="212" y="22"/>
                </a:lnTo>
                <a:lnTo>
                  <a:pt x="212" y="16"/>
                </a:lnTo>
                <a:lnTo>
                  <a:pt x="212" y="6"/>
                </a:lnTo>
                <a:lnTo>
                  <a:pt x="212" y="0"/>
                </a:lnTo>
                <a:lnTo>
                  <a:pt x="217" y="0"/>
                </a:lnTo>
                <a:lnTo>
                  <a:pt x="222" y="0"/>
                </a:lnTo>
                <a:lnTo>
                  <a:pt x="228" y="0"/>
                </a:lnTo>
                <a:lnTo>
                  <a:pt x="233" y="0"/>
                </a:lnTo>
                <a:lnTo>
                  <a:pt x="238" y="0"/>
                </a:lnTo>
                <a:lnTo>
                  <a:pt x="244" y="0"/>
                </a:lnTo>
                <a:lnTo>
                  <a:pt x="249" y="0"/>
                </a:lnTo>
                <a:lnTo>
                  <a:pt x="254" y="6"/>
                </a:lnTo>
                <a:lnTo>
                  <a:pt x="259" y="6"/>
                </a:lnTo>
                <a:lnTo>
                  <a:pt x="265" y="6"/>
                </a:lnTo>
                <a:lnTo>
                  <a:pt x="270" y="6"/>
                </a:lnTo>
                <a:lnTo>
                  <a:pt x="275" y="6"/>
                </a:lnTo>
                <a:lnTo>
                  <a:pt x="281" y="6"/>
                </a:lnTo>
                <a:lnTo>
                  <a:pt x="286" y="6"/>
                </a:lnTo>
                <a:lnTo>
                  <a:pt x="291" y="6"/>
                </a:lnTo>
                <a:lnTo>
                  <a:pt x="297" y="6"/>
                </a:lnTo>
                <a:lnTo>
                  <a:pt x="302" y="6"/>
                </a:lnTo>
                <a:lnTo>
                  <a:pt x="307" y="6"/>
                </a:lnTo>
                <a:lnTo>
                  <a:pt x="312" y="6"/>
                </a:lnTo>
                <a:lnTo>
                  <a:pt x="318" y="6"/>
                </a:lnTo>
                <a:lnTo>
                  <a:pt x="323" y="6"/>
                </a:lnTo>
                <a:lnTo>
                  <a:pt x="323" y="11"/>
                </a:lnTo>
                <a:lnTo>
                  <a:pt x="323" y="16"/>
                </a:lnTo>
                <a:lnTo>
                  <a:pt x="323" y="22"/>
                </a:lnTo>
                <a:lnTo>
                  <a:pt x="323" y="27"/>
                </a:lnTo>
                <a:lnTo>
                  <a:pt x="323" y="32"/>
                </a:lnTo>
                <a:lnTo>
                  <a:pt x="323" y="37"/>
                </a:lnTo>
                <a:lnTo>
                  <a:pt x="323" y="43"/>
                </a:lnTo>
                <a:lnTo>
                  <a:pt x="323" y="48"/>
                </a:lnTo>
                <a:lnTo>
                  <a:pt x="312" y="48"/>
                </a:lnTo>
                <a:lnTo>
                  <a:pt x="302" y="48"/>
                </a:lnTo>
                <a:lnTo>
                  <a:pt x="297" y="48"/>
                </a:lnTo>
                <a:lnTo>
                  <a:pt x="291" y="48"/>
                </a:lnTo>
                <a:lnTo>
                  <a:pt x="286" y="48"/>
                </a:lnTo>
                <a:lnTo>
                  <a:pt x="286" y="59"/>
                </a:lnTo>
                <a:lnTo>
                  <a:pt x="281" y="59"/>
                </a:lnTo>
                <a:lnTo>
                  <a:pt x="275" y="59"/>
                </a:lnTo>
                <a:lnTo>
                  <a:pt x="270" y="59"/>
                </a:lnTo>
                <a:lnTo>
                  <a:pt x="270" y="64"/>
                </a:lnTo>
                <a:lnTo>
                  <a:pt x="270" y="75"/>
                </a:lnTo>
                <a:lnTo>
                  <a:pt x="275" y="75"/>
                </a:lnTo>
                <a:lnTo>
                  <a:pt x="281" y="75"/>
                </a:lnTo>
                <a:lnTo>
                  <a:pt x="286" y="75"/>
                </a:lnTo>
                <a:lnTo>
                  <a:pt x="291" y="75"/>
                </a:lnTo>
                <a:lnTo>
                  <a:pt x="297" y="75"/>
                </a:lnTo>
                <a:lnTo>
                  <a:pt x="297" y="80"/>
                </a:lnTo>
                <a:lnTo>
                  <a:pt x="297" y="85"/>
                </a:lnTo>
                <a:lnTo>
                  <a:pt x="297" y="90"/>
                </a:lnTo>
                <a:lnTo>
                  <a:pt x="297" y="96"/>
                </a:lnTo>
                <a:lnTo>
                  <a:pt x="297" y="101"/>
                </a:lnTo>
                <a:lnTo>
                  <a:pt x="297" y="106"/>
                </a:lnTo>
                <a:lnTo>
                  <a:pt x="286" y="106"/>
                </a:lnTo>
                <a:lnTo>
                  <a:pt x="286" y="101"/>
                </a:lnTo>
                <a:lnTo>
                  <a:pt x="286" y="112"/>
                </a:lnTo>
                <a:lnTo>
                  <a:pt x="275" y="112"/>
                </a:lnTo>
                <a:lnTo>
                  <a:pt x="275" y="117"/>
                </a:lnTo>
                <a:lnTo>
                  <a:pt x="275" y="122"/>
                </a:lnTo>
                <a:lnTo>
                  <a:pt x="270" y="122"/>
                </a:lnTo>
                <a:lnTo>
                  <a:pt x="265" y="122"/>
                </a:lnTo>
                <a:lnTo>
                  <a:pt x="265" y="128"/>
                </a:lnTo>
                <a:lnTo>
                  <a:pt x="265" y="133"/>
                </a:lnTo>
                <a:lnTo>
                  <a:pt x="265" y="138"/>
                </a:lnTo>
                <a:lnTo>
                  <a:pt x="265" y="143"/>
                </a:lnTo>
                <a:lnTo>
                  <a:pt x="265" y="149"/>
                </a:lnTo>
                <a:lnTo>
                  <a:pt x="265" y="154"/>
                </a:lnTo>
                <a:lnTo>
                  <a:pt x="265" y="159"/>
                </a:lnTo>
                <a:lnTo>
                  <a:pt x="265" y="165"/>
                </a:lnTo>
                <a:lnTo>
                  <a:pt x="265" y="170"/>
                </a:lnTo>
                <a:lnTo>
                  <a:pt x="265" y="175"/>
                </a:lnTo>
                <a:lnTo>
                  <a:pt x="265" y="181"/>
                </a:lnTo>
                <a:lnTo>
                  <a:pt x="265" y="186"/>
                </a:lnTo>
                <a:lnTo>
                  <a:pt x="265" y="191"/>
                </a:lnTo>
                <a:lnTo>
                  <a:pt x="265" y="196"/>
                </a:lnTo>
                <a:lnTo>
                  <a:pt x="265" y="202"/>
                </a:lnTo>
                <a:lnTo>
                  <a:pt x="259" y="202"/>
                </a:lnTo>
                <a:lnTo>
                  <a:pt x="259" y="207"/>
                </a:lnTo>
                <a:lnTo>
                  <a:pt x="259" y="212"/>
                </a:lnTo>
                <a:lnTo>
                  <a:pt x="254" y="212"/>
                </a:lnTo>
                <a:lnTo>
                  <a:pt x="249" y="212"/>
                </a:lnTo>
                <a:lnTo>
                  <a:pt x="244" y="212"/>
                </a:lnTo>
                <a:lnTo>
                  <a:pt x="238" y="212"/>
                </a:lnTo>
                <a:lnTo>
                  <a:pt x="238" y="218"/>
                </a:lnTo>
                <a:lnTo>
                  <a:pt x="238" y="223"/>
                </a:lnTo>
                <a:lnTo>
                  <a:pt x="233" y="223"/>
                </a:lnTo>
                <a:lnTo>
                  <a:pt x="228" y="223"/>
                </a:lnTo>
                <a:lnTo>
                  <a:pt x="222" y="223"/>
                </a:lnTo>
                <a:lnTo>
                  <a:pt x="222" y="228"/>
                </a:lnTo>
                <a:lnTo>
                  <a:pt x="217" y="228"/>
                </a:lnTo>
                <a:lnTo>
                  <a:pt x="212" y="228"/>
                </a:lnTo>
                <a:lnTo>
                  <a:pt x="212" y="234"/>
                </a:lnTo>
                <a:lnTo>
                  <a:pt x="212" y="239"/>
                </a:lnTo>
                <a:lnTo>
                  <a:pt x="212" y="244"/>
                </a:lnTo>
                <a:lnTo>
                  <a:pt x="212" y="249"/>
                </a:lnTo>
                <a:lnTo>
                  <a:pt x="212" y="255"/>
                </a:lnTo>
                <a:lnTo>
                  <a:pt x="207" y="255"/>
                </a:lnTo>
                <a:lnTo>
                  <a:pt x="196" y="255"/>
                </a:lnTo>
                <a:lnTo>
                  <a:pt x="191" y="255"/>
                </a:lnTo>
                <a:lnTo>
                  <a:pt x="185" y="255"/>
                </a:lnTo>
                <a:lnTo>
                  <a:pt x="185" y="249"/>
                </a:lnTo>
                <a:lnTo>
                  <a:pt x="185" y="244"/>
                </a:lnTo>
                <a:lnTo>
                  <a:pt x="185" y="239"/>
                </a:lnTo>
                <a:lnTo>
                  <a:pt x="180" y="239"/>
                </a:lnTo>
                <a:lnTo>
                  <a:pt x="175" y="239"/>
                </a:lnTo>
                <a:lnTo>
                  <a:pt x="170" y="239"/>
                </a:lnTo>
                <a:lnTo>
                  <a:pt x="164" y="239"/>
                </a:lnTo>
                <a:lnTo>
                  <a:pt x="159" y="239"/>
                </a:lnTo>
                <a:lnTo>
                  <a:pt x="154" y="239"/>
                </a:lnTo>
                <a:lnTo>
                  <a:pt x="148" y="239"/>
                </a:lnTo>
                <a:lnTo>
                  <a:pt x="143" y="239"/>
                </a:lnTo>
                <a:lnTo>
                  <a:pt x="138" y="239"/>
                </a:lnTo>
                <a:lnTo>
                  <a:pt x="133" y="239"/>
                </a:lnTo>
                <a:lnTo>
                  <a:pt x="127" y="239"/>
                </a:lnTo>
                <a:lnTo>
                  <a:pt x="122" y="239"/>
                </a:lnTo>
                <a:lnTo>
                  <a:pt x="117" y="239"/>
                </a:lnTo>
                <a:lnTo>
                  <a:pt x="111" y="239"/>
                </a:lnTo>
                <a:lnTo>
                  <a:pt x="106" y="239"/>
                </a:lnTo>
                <a:lnTo>
                  <a:pt x="101" y="239"/>
                </a:lnTo>
                <a:lnTo>
                  <a:pt x="96" y="239"/>
                </a:lnTo>
                <a:lnTo>
                  <a:pt x="90" y="239"/>
                </a:lnTo>
                <a:lnTo>
                  <a:pt x="85" y="239"/>
                </a:lnTo>
                <a:lnTo>
                  <a:pt x="80" y="239"/>
                </a:lnTo>
                <a:lnTo>
                  <a:pt x="80" y="234"/>
                </a:lnTo>
                <a:lnTo>
                  <a:pt x="80" y="228"/>
                </a:lnTo>
                <a:lnTo>
                  <a:pt x="74" y="228"/>
                </a:lnTo>
                <a:lnTo>
                  <a:pt x="69" y="228"/>
                </a:lnTo>
                <a:lnTo>
                  <a:pt x="64" y="228"/>
                </a:lnTo>
                <a:lnTo>
                  <a:pt x="64" y="223"/>
                </a:lnTo>
                <a:lnTo>
                  <a:pt x="69" y="223"/>
                </a:lnTo>
                <a:lnTo>
                  <a:pt x="69" y="218"/>
                </a:lnTo>
                <a:lnTo>
                  <a:pt x="64" y="218"/>
                </a:lnTo>
                <a:lnTo>
                  <a:pt x="64" y="212"/>
                </a:lnTo>
                <a:lnTo>
                  <a:pt x="64" y="207"/>
                </a:lnTo>
                <a:lnTo>
                  <a:pt x="64" y="202"/>
                </a:lnTo>
                <a:lnTo>
                  <a:pt x="64" y="196"/>
                </a:lnTo>
                <a:lnTo>
                  <a:pt x="59" y="196"/>
                </a:lnTo>
                <a:lnTo>
                  <a:pt x="59" y="191"/>
                </a:lnTo>
                <a:lnTo>
                  <a:pt x="53" y="191"/>
                </a:lnTo>
                <a:lnTo>
                  <a:pt x="53" y="186"/>
                </a:lnTo>
                <a:lnTo>
                  <a:pt x="48" y="186"/>
                </a:lnTo>
                <a:lnTo>
                  <a:pt x="48" y="181"/>
                </a:lnTo>
                <a:lnTo>
                  <a:pt x="43" y="181"/>
                </a:lnTo>
                <a:lnTo>
                  <a:pt x="37" y="181"/>
                </a:lnTo>
                <a:lnTo>
                  <a:pt x="32" y="181"/>
                </a:lnTo>
                <a:lnTo>
                  <a:pt x="27" y="181"/>
                </a:lnTo>
                <a:lnTo>
                  <a:pt x="22" y="181"/>
                </a:lnTo>
                <a:lnTo>
                  <a:pt x="16" y="181"/>
                </a:lnTo>
                <a:lnTo>
                  <a:pt x="11" y="181"/>
                </a:lnTo>
                <a:lnTo>
                  <a:pt x="0" y="181"/>
                </a:lnTo>
                <a:lnTo>
                  <a:pt x="0" y="175"/>
                </a:lnTo>
                <a:lnTo>
                  <a:pt x="0" y="170"/>
                </a:lnTo>
                <a:lnTo>
                  <a:pt x="0" y="165"/>
                </a:lnTo>
                <a:lnTo>
                  <a:pt x="0" y="159"/>
                </a:lnTo>
                <a:lnTo>
                  <a:pt x="6" y="159"/>
                </a:lnTo>
                <a:lnTo>
                  <a:pt x="11" y="159"/>
                </a:lnTo>
                <a:lnTo>
                  <a:pt x="16" y="159"/>
                </a:lnTo>
                <a:lnTo>
                  <a:pt x="16" y="154"/>
                </a:lnTo>
                <a:lnTo>
                  <a:pt x="16" y="149"/>
                </a:lnTo>
                <a:lnTo>
                  <a:pt x="22" y="149"/>
                </a:lnTo>
                <a:lnTo>
                  <a:pt x="27" y="143"/>
                </a:lnTo>
                <a:lnTo>
                  <a:pt x="32" y="143"/>
                </a:lnTo>
                <a:lnTo>
                  <a:pt x="37" y="138"/>
                </a:lnTo>
                <a:lnTo>
                  <a:pt x="37" y="133"/>
                </a:lnTo>
                <a:lnTo>
                  <a:pt x="43" y="133"/>
                </a:lnTo>
                <a:lnTo>
                  <a:pt x="43" y="128"/>
                </a:lnTo>
                <a:lnTo>
                  <a:pt x="48" y="128"/>
                </a:lnTo>
                <a:lnTo>
                  <a:pt x="53" y="128"/>
                </a:lnTo>
                <a:lnTo>
                  <a:pt x="53" y="122"/>
                </a:lnTo>
                <a:lnTo>
                  <a:pt x="53" y="117"/>
                </a:lnTo>
                <a:lnTo>
                  <a:pt x="48" y="117"/>
                </a:lnTo>
                <a:lnTo>
                  <a:pt x="48" y="112"/>
                </a:lnTo>
                <a:lnTo>
                  <a:pt x="43" y="112"/>
                </a:lnTo>
                <a:lnTo>
                  <a:pt x="43" y="106"/>
                </a:lnTo>
                <a:lnTo>
                  <a:pt x="43" y="101"/>
                </a:lnTo>
                <a:lnTo>
                  <a:pt x="43" y="96"/>
                </a:lnTo>
                <a:lnTo>
                  <a:pt x="48" y="96"/>
                </a:lnTo>
                <a:lnTo>
                  <a:pt x="48" y="90"/>
                </a:lnTo>
                <a:lnTo>
                  <a:pt x="48" y="85"/>
                </a:lnTo>
                <a:lnTo>
                  <a:pt x="48" y="80"/>
                </a:lnTo>
                <a:lnTo>
                  <a:pt x="43" y="80"/>
                </a:lnTo>
                <a:lnTo>
                  <a:pt x="48" y="80"/>
                </a:lnTo>
                <a:lnTo>
                  <a:pt x="53" y="80"/>
                </a:lnTo>
                <a:lnTo>
                  <a:pt x="53" y="75"/>
                </a:lnTo>
                <a:lnTo>
                  <a:pt x="59" y="75"/>
                </a:lnTo>
                <a:lnTo>
                  <a:pt x="64" y="75"/>
                </a:lnTo>
                <a:lnTo>
                  <a:pt x="64" y="64"/>
                </a:lnTo>
                <a:lnTo>
                  <a:pt x="69" y="64"/>
                </a:lnTo>
                <a:lnTo>
                  <a:pt x="80" y="64"/>
                </a:lnTo>
                <a:lnTo>
                  <a:pt x="80" y="59"/>
                </a:lnTo>
                <a:lnTo>
                  <a:pt x="80" y="53"/>
                </a:lnTo>
                <a:lnTo>
                  <a:pt x="85" y="53"/>
                </a:lnTo>
                <a:lnTo>
                  <a:pt x="85" y="48"/>
                </a:lnTo>
                <a:lnTo>
                  <a:pt x="90" y="48"/>
                </a:lnTo>
                <a:lnTo>
                  <a:pt x="96" y="48"/>
                </a:lnTo>
                <a:lnTo>
                  <a:pt x="96" y="43"/>
                </a:lnTo>
                <a:lnTo>
                  <a:pt x="96" y="32"/>
                </a:lnTo>
                <a:lnTo>
                  <a:pt x="101" y="32"/>
                </a:lnTo>
                <a:lnTo>
                  <a:pt x="111" y="32"/>
                </a:lnTo>
                <a:lnTo>
                  <a:pt x="111" y="37"/>
                </a:lnTo>
                <a:lnTo>
                  <a:pt x="117" y="37"/>
                </a:lnTo>
                <a:lnTo>
                  <a:pt x="122" y="37"/>
                </a:lnTo>
                <a:lnTo>
                  <a:pt x="127" y="37"/>
                </a:lnTo>
                <a:lnTo>
                  <a:pt x="133" y="37"/>
                </a:lnTo>
                <a:lnTo>
                  <a:pt x="133" y="32"/>
                </a:lnTo>
                <a:lnTo>
                  <a:pt x="133" y="27"/>
                </a:lnTo>
                <a:lnTo>
                  <a:pt x="133" y="22"/>
                </a:lnTo>
                <a:lnTo>
                  <a:pt x="133" y="16"/>
                </a:lnTo>
                <a:lnTo>
                  <a:pt x="138" y="16"/>
                </a:lnTo>
                <a:lnTo>
                  <a:pt x="138" y="11"/>
                </a:lnTo>
                <a:lnTo>
                  <a:pt x="143" y="11"/>
                </a:lnTo>
                <a:lnTo>
                  <a:pt x="148" y="11"/>
                </a:lnTo>
                <a:lnTo>
                  <a:pt x="154" y="11"/>
                </a:lnTo>
                <a:lnTo>
                  <a:pt x="159" y="11"/>
                </a:lnTo>
                <a:lnTo>
                  <a:pt x="159" y="6"/>
                </a:lnTo>
                <a:lnTo>
                  <a:pt x="164" y="11"/>
                </a:lnTo>
                <a:lnTo>
                  <a:pt x="170" y="11"/>
                </a:lnTo>
              </a:path>
            </a:pathLst>
          </a:custGeom>
          <a:no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213">
            <a:extLst>
              <a:ext uri="{FF2B5EF4-FFF2-40B4-BE49-F238E27FC236}">
                <a16:creationId xmlns:a16="http://schemas.microsoft.com/office/drawing/2014/main" id="{5C465D0E-A04E-45F4-9994-9419FCA92A8F}"/>
              </a:ext>
            </a:extLst>
          </p:cNvPr>
          <p:cNvSpPr>
            <a:spLocks/>
          </p:cNvSpPr>
          <p:nvPr/>
        </p:nvSpPr>
        <p:spPr bwMode="auto">
          <a:xfrm>
            <a:off x="9164840" y="2115453"/>
            <a:ext cx="369888" cy="579438"/>
          </a:xfrm>
          <a:custGeom>
            <a:avLst/>
            <a:gdLst>
              <a:gd name="T0" fmla="*/ 26 w 233"/>
              <a:gd name="T1" fmla="*/ 259 h 365"/>
              <a:gd name="T2" fmla="*/ 16 w 233"/>
              <a:gd name="T3" fmla="*/ 249 h 365"/>
              <a:gd name="T4" fmla="*/ 5 w 233"/>
              <a:gd name="T5" fmla="*/ 259 h 365"/>
              <a:gd name="T6" fmla="*/ 0 w 233"/>
              <a:gd name="T7" fmla="*/ 243 h 365"/>
              <a:gd name="T8" fmla="*/ 0 w 233"/>
              <a:gd name="T9" fmla="*/ 222 h 365"/>
              <a:gd name="T10" fmla="*/ 0 w 233"/>
              <a:gd name="T11" fmla="*/ 196 h 365"/>
              <a:gd name="T12" fmla="*/ 0 w 233"/>
              <a:gd name="T13" fmla="*/ 174 h 365"/>
              <a:gd name="T14" fmla="*/ 16 w 233"/>
              <a:gd name="T15" fmla="*/ 180 h 365"/>
              <a:gd name="T16" fmla="*/ 21 w 233"/>
              <a:gd name="T17" fmla="*/ 169 h 365"/>
              <a:gd name="T18" fmla="*/ 37 w 233"/>
              <a:gd name="T19" fmla="*/ 164 h 365"/>
              <a:gd name="T20" fmla="*/ 48 w 233"/>
              <a:gd name="T21" fmla="*/ 153 h 365"/>
              <a:gd name="T22" fmla="*/ 58 w 233"/>
              <a:gd name="T23" fmla="*/ 143 h 365"/>
              <a:gd name="T24" fmla="*/ 74 w 233"/>
              <a:gd name="T25" fmla="*/ 132 h 365"/>
              <a:gd name="T26" fmla="*/ 85 w 233"/>
              <a:gd name="T27" fmla="*/ 121 h 365"/>
              <a:gd name="T28" fmla="*/ 90 w 233"/>
              <a:gd name="T29" fmla="*/ 106 h 365"/>
              <a:gd name="T30" fmla="*/ 106 w 233"/>
              <a:gd name="T31" fmla="*/ 100 h 365"/>
              <a:gd name="T32" fmla="*/ 116 w 233"/>
              <a:gd name="T33" fmla="*/ 90 h 365"/>
              <a:gd name="T34" fmla="*/ 116 w 233"/>
              <a:gd name="T35" fmla="*/ 84 h 365"/>
              <a:gd name="T36" fmla="*/ 127 w 233"/>
              <a:gd name="T37" fmla="*/ 74 h 365"/>
              <a:gd name="T38" fmla="*/ 138 w 233"/>
              <a:gd name="T39" fmla="*/ 58 h 365"/>
              <a:gd name="T40" fmla="*/ 138 w 233"/>
              <a:gd name="T41" fmla="*/ 37 h 365"/>
              <a:gd name="T42" fmla="*/ 138 w 233"/>
              <a:gd name="T43" fmla="*/ 26 h 365"/>
              <a:gd name="T44" fmla="*/ 148 w 233"/>
              <a:gd name="T45" fmla="*/ 15 h 365"/>
              <a:gd name="T46" fmla="*/ 164 w 233"/>
              <a:gd name="T47" fmla="*/ 10 h 365"/>
              <a:gd name="T48" fmla="*/ 169 w 233"/>
              <a:gd name="T49" fmla="*/ 5 h 365"/>
              <a:gd name="T50" fmla="*/ 175 w 233"/>
              <a:gd name="T51" fmla="*/ 21 h 365"/>
              <a:gd name="T52" fmla="*/ 180 w 233"/>
              <a:gd name="T53" fmla="*/ 42 h 365"/>
              <a:gd name="T54" fmla="*/ 185 w 233"/>
              <a:gd name="T55" fmla="*/ 68 h 365"/>
              <a:gd name="T56" fmla="*/ 190 w 233"/>
              <a:gd name="T57" fmla="*/ 84 h 365"/>
              <a:gd name="T58" fmla="*/ 196 w 233"/>
              <a:gd name="T59" fmla="*/ 111 h 365"/>
              <a:gd name="T60" fmla="*/ 196 w 233"/>
              <a:gd name="T61" fmla="*/ 137 h 365"/>
              <a:gd name="T62" fmla="*/ 201 w 233"/>
              <a:gd name="T63" fmla="*/ 159 h 365"/>
              <a:gd name="T64" fmla="*/ 206 w 233"/>
              <a:gd name="T65" fmla="*/ 174 h 365"/>
              <a:gd name="T66" fmla="*/ 212 w 233"/>
              <a:gd name="T67" fmla="*/ 201 h 365"/>
              <a:gd name="T68" fmla="*/ 212 w 233"/>
              <a:gd name="T69" fmla="*/ 227 h 365"/>
              <a:gd name="T70" fmla="*/ 217 w 233"/>
              <a:gd name="T71" fmla="*/ 254 h 365"/>
              <a:gd name="T72" fmla="*/ 222 w 233"/>
              <a:gd name="T73" fmla="*/ 280 h 365"/>
              <a:gd name="T74" fmla="*/ 227 w 233"/>
              <a:gd name="T75" fmla="*/ 312 h 365"/>
              <a:gd name="T76" fmla="*/ 233 w 233"/>
              <a:gd name="T77" fmla="*/ 339 h 365"/>
              <a:gd name="T78" fmla="*/ 222 w 233"/>
              <a:gd name="T79" fmla="*/ 355 h 365"/>
              <a:gd name="T80" fmla="*/ 196 w 233"/>
              <a:gd name="T81" fmla="*/ 355 h 365"/>
              <a:gd name="T82" fmla="*/ 185 w 233"/>
              <a:gd name="T83" fmla="*/ 365 h 365"/>
              <a:gd name="T84" fmla="*/ 164 w 233"/>
              <a:gd name="T85" fmla="*/ 365 h 365"/>
              <a:gd name="T86" fmla="*/ 153 w 233"/>
              <a:gd name="T87" fmla="*/ 355 h 365"/>
              <a:gd name="T88" fmla="*/ 132 w 233"/>
              <a:gd name="T89" fmla="*/ 355 h 365"/>
              <a:gd name="T90" fmla="*/ 111 w 233"/>
              <a:gd name="T91" fmla="*/ 355 h 365"/>
              <a:gd name="T92" fmla="*/ 90 w 233"/>
              <a:gd name="T93" fmla="*/ 349 h 365"/>
              <a:gd name="T94" fmla="*/ 69 w 233"/>
              <a:gd name="T95" fmla="*/ 349 h 365"/>
              <a:gd name="T96" fmla="*/ 58 w 233"/>
              <a:gd name="T97" fmla="*/ 344 h 365"/>
              <a:gd name="T98" fmla="*/ 53 w 233"/>
              <a:gd name="T99" fmla="*/ 328 h 365"/>
              <a:gd name="T100" fmla="*/ 48 w 233"/>
              <a:gd name="T101" fmla="*/ 312 h 365"/>
              <a:gd name="T102" fmla="*/ 37 w 233"/>
              <a:gd name="T103" fmla="*/ 296 h 365"/>
              <a:gd name="T104" fmla="*/ 26 w 233"/>
              <a:gd name="T105" fmla="*/ 275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3" h="365">
                <a:moveTo>
                  <a:pt x="26" y="275"/>
                </a:moveTo>
                <a:lnTo>
                  <a:pt x="26" y="270"/>
                </a:lnTo>
                <a:lnTo>
                  <a:pt x="26" y="265"/>
                </a:lnTo>
                <a:lnTo>
                  <a:pt x="26" y="259"/>
                </a:lnTo>
                <a:lnTo>
                  <a:pt x="26" y="254"/>
                </a:lnTo>
                <a:lnTo>
                  <a:pt x="26" y="249"/>
                </a:lnTo>
                <a:lnTo>
                  <a:pt x="21" y="249"/>
                </a:lnTo>
                <a:lnTo>
                  <a:pt x="16" y="249"/>
                </a:lnTo>
                <a:lnTo>
                  <a:pt x="16" y="254"/>
                </a:lnTo>
                <a:lnTo>
                  <a:pt x="11" y="254"/>
                </a:lnTo>
                <a:lnTo>
                  <a:pt x="11" y="259"/>
                </a:lnTo>
                <a:lnTo>
                  <a:pt x="5" y="259"/>
                </a:lnTo>
                <a:lnTo>
                  <a:pt x="0" y="259"/>
                </a:lnTo>
                <a:lnTo>
                  <a:pt x="0" y="254"/>
                </a:lnTo>
                <a:lnTo>
                  <a:pt x="0" y="249"/>
                </a:lnTo>
                <a:lnTo>
                  <a:pt x="0" y="243"/>
                </a:lnTo>
                <a:lnTo>
                  <a:pt x="0" y="238"/>
                </a:lnTo>
                <a:lnTo>
                  <a:pt x="0" y="233"/>
                </a:lnTo>
                <a:lnTo>
                  <a:pt x="0" y="227"/>
                </a:lnTo>
                <a:lnTo>
                  <a:pt x="0" y="222"/>
                </a:lnTo>
                <a:lnTo>
                  <a:pt x="0" y="217"/>
                </a:lnTo>
                <a:lnTo>
                  <a:pt x="0" y="212"/>
                </a:lnTo>
                <a:lnTo>
                  <a:pt x="0" y="206"/>
                </a:lnTo>
                <a:lnTo>
                  <a:pt x="0" y="196"/>
                </a:lnTo>
                <a:lnTo>
                  <a:pt x="0" y="190"/>
                </a:lnTo>
                <a:lnTo>
                  <a:pt x="0" y="185"/>
                </a:lnTo>
                <a:lnTo>
                  <a:pt x="0" y="180"/>
                </a:lnTo>
                <a:lnTo>
                  <a:pt x="0" y="174"/>
                </a:lnTo>
                <a:lnTo>
                  <a:pt x="0" y="180"/>
                </a:lnTo>
                <a:lnTo>
                  <a:pt x="5" y="180"/>
                </a:lnTo>
                <a:lnTo>
                  <a:pt x="11" y="180"/>
                </a:lnTo>
                <a:lnTo>
                  <a:pt x="16" y="180"/>
                </a:lnTo>
                <a:lnTo>
                  <a:pt x="21" y="180"/>
                </a:lnTo>
                <a:lnTo>
                  <a:pt x="21" y="174"/>
                </a:lnTo>
                <a:lnTo>
                  <a:pt x="16" y="169"/>
                </a:lnTo>
                <a:lnTo>
                  <a:pt x="21" y="169"/>
                </a:lnTo>
                <a:lnTo>
                  <a:pt x="26" y="169"/>
                </a:lnTo>
                <a:lnTo>
                  <a:pt x="32" y="169"/>
                </a:lnTo>
                <a:lnTo>
                  <a:pt x="37" y="169"/>
                </a:lnTo>
                <a:lnTo>
                  <a:pt x="37" y="164"/>
                </a:lnTo>
                <a:lnTo>
                  <a:pt x="42" y="164"/>
                </a:lnTo>
                <a:lnTo>
                  <a:pt x="42" y="159"/>
                </a:lnTo>
                <a:lnTo>
                  <a:pt x="48" y="159"/>
                </a:lnTo>
                <a:lnTo>
                  <a:pt x="48" y="153"/>
                </a:lnTo>
                <a:lnTo>
                  <a:pt x="53" y="153"/>
                </a:lnTo>
                <a:lnTo>
                  <a:pt x="53" y="148"/>
                </a:lnTo>
                <a:lnTo>
                  <a:pt x="58" y="148"/>
                </a:lnTo>
                <a:lnTo>
                  <a:pt x="58" y="143"/>
                </a:lnTo>
                <a:lnTo>
                  <a:pt x="63" y="143"/>
                </a:lnTo>
                <a:lnTo>
                  <a:pt x="63" y="137"/>
                </a:lnTo>
                <a:lnTo>
                  <a:pt x="69" y="137"/>
                </a:lnTo>
                <a:lnTo>
                  <a:pt x="74" y="132"/>
                </a:lnTo>
                <a:lnTo>
                  <a:pt x="74" y="127"/>
                </a:lnTo>
                <a:lnTo>
                  <a:pt x="79" y="127"/>
                </a:lnTo>
                <a:lnTo>
                  <a:pt x="79" y="121"/>
                </a:lnTo>
                <a:lnTo>
                  <a:pt x="85" y="121"/>
                </a:lnTo>
                <a:lnTo>
                  <a:pt x="85" y="116"/>
                </a:lnTo>
                <a:lnTo>
                  <a:pt x="90" y="116"/>
                </a:lnTo>
                <a:lnTo>
                  <a:pt x="90" y="111"/>
                </a:lnTo>
                <a:lnTo>
                  <a:pt x="90" y="106"/>
                </a:lnTo>
                <a:lnTo>
                  <a:pt x="95" y="106"/>
                </a:lnTo>
                <a:lnTo>
                  <a:pt x="100" y="106"/>
                </a:lnTo>
                <a:lnTo>
                  <a:pt x="100" y="100"/>
                </a:lnTo>
                <a:lnTo>
                  <a:pt x="106" y="100"/>
                </a:lnTo>
                <a:lnTo>
                  <a:pt x="111" y="100"/>
                </a:lnTo>
                <a:lnTo>
                  <a:pt x="111" y="95"/>
                </a:lnTo>
                <a:lnTo>
                  <a:pt x="111" y="90"/>
                </a:lnTo>
                <a:lnTo>
                  <a:pt x="116" y="90"/>
                </a:lnTo>
                <a:lnTo>
                  <a:pt x="116" y="84"/>
                </a:lnTo>
                <a:lnTo>
                  <a:pt x="111" y="84"/>
                </a:lnTo>
                <a:lnTo>
                  <a:pt x="116" y="79"/>
                </a:lnTo>
                <a:lnTo>
                  <a:pt x="116" y="84"/>
                </a:lnTo>
                <a:lnTo>
                  <a:pt x="122" y="84"/>
                </a:lnTo>
                <a:lnTo>
                  <a:pt x="122" y="79"/>
                </a:lnTo>
                <a:lnTo>
                  <a:pt x="122" y="74"/>
                </a:lnTo>
                <a:lnTo>
                  <a:pt x="127" y="74"/>
                </a:lnTo>
                <a:lnTo>
                  <a:pt x="127" y="68"/>
                </a:lnTo>
                <a:lnTo>
                  <a:pt x="132" y="68"/>
                </a:lnTo>
                <a:lnTo>
                  <a:pt x="132" y="63"/>
                </a:lnTo>
                <a:lnTo>
                  <a:pt x="138" y="58"/>
                </a:lnTo>
                <a:lnTo>
                  <a:pt x="138" y="53"/>
                </a:lnTo>
                <a:lnTo>
                  <a:pt x="138" y="47"/>
                </a:lnTo>
                <a:lnTo>
                  <a:pt x="138" y="42"/>
                </a:lnTo>
                <a:lnTo>
                  <a:pt x="138" y="37"/>
                </a:lnTo>
                <a:lnTo>
                  <a:pt x="143" y="37"/>
                </a:lnTo>
                <a:lnTo>
                  <a:pt x="143" y="31"/>
                </a:lnTo>
                <a:lnTo>
                  <a:pt x="143" y="26"/>
                </a:lnTo>
                <a:lnTo>
                  <a:pt x="138" y="26"/>
                </a:lnTo>
                <a:lnTo>
                  <a:pt x="143" y="26"/>
                </a:lnTo>
                <a:lnTo>
                  <a:pt x="148" y="26"/>
                </a:lnTo>
                <a:lnTo>
                  <a:pt x="148" y="21"/>
                </a:lnTo>
                <a:lnTo>
                  <a:pt x="148" y="15"/>
                </a:lnTo>
                <a:lnTo>
                  <a:pt x="153" y="15"/>
                </a:lnTo>
                <a:lnTo>
                  <a:pt x="159" y="15"/>
                </a:lnTo>
                <a:lnTo>
                  <a:pt x="159" y="10"/>
                </a:lnTo>
                <a:lnTo>
                  <a:pt x="164" y="10"/>
                </a:lnTo>
                <a:lnTo>
                  <a:pt x="164" y="5"/>
                </a:lnTo>
                <a:lnTo>
                  <a:pt x="169" y="5"/>
                </a:lnTo>
                <a:lnTo>
                  <a:pt x="169" y="0"/>
                </a:lnTo>
                <a:lnTo>
                  <a:pt x="169" y="5"/>
                </a:lnTo>
                <a:lnTo>
                  <a:pt x="175" y="5"/>
                </a:lnTo>
                <a:lnTo>
                  <a:pt x="175" y="10"/>
                </a:lnTo>
                <a:lnTo>
                  <a:pt x="175" y="15"/>
                </a:lnTo>
                <a:lnTo>
                  <a:pt x="175" y="21"/>
                </a:lnTo>
                <a:lnTo>
                  <a:pt x="180" y="26"/>
                </a:lnTo>
                <a:lnTo>
                  <a:pt x="180" y="31"/>
                </a:lnTo>
                <a:lnTo>
                  <a:pt x="180" y="37"/>
                </a:lnTo>
                <a:lnTo>
                  <a:pt x="180" y="42"/>
                </a:lnTo>
                <a:lnTo>
                  <a:pt x="180" y="47"/>
                </a:lnTo>
                <a:lnTo>
                  <a:pt x="185" y="53"/>
                </a:lnTo>
                <a:lnTo>
                  <a:pt x="185" y="63"/>
                </a:lnTo>
                <a:lnTo>
                  <a:pt x="185" y="68"/>
                </a:lnTo>
                <a:lnTo>
                  <a:pt x="185" y="74"/>
                </a:lnTo>
                <a:lnTo>
                  <a:pt x="185" y="79"/>
                </a:lnTo>
                <a:lnTo>
                  <a:pt x="190" y="79"/>
                </a:lnTo>
                <a:lnTo>
                  <a:pt x="190" y="84"/>
                </a:lnTo>
                <a:lnTo>
                  <a:pt x="190" y="90"/>
                </a:lnTo>
                <a:lnTo>
                  <a:pt x="190" y="95"/>
                </a:lnTo>
                <a:lnTo>
                  <a:pt x="190" y="100"/>
                </a:lnTo>
                <a:lnTo>
                  <a:pt x="196" y="111"/>
                </a:lnTo>
                <a:lnTo>
                  <a:pt x="196" y="116"/>
                </a:lnTo>
                <a:lnTo>
                  <a:pt x="196" y="127"/>
                </a:lnTo>
                <a:lnTo>
                  <a:pt x="196" y="132"/>
                </a:lnTo>
                <a:lnTo>
                  <a:pt x="196" y="137"/>
                </a:lnTo>
                <a:lnTo>
                  <a:pt x="201" y="143"/>
                </a:lnTo>
                <a:lnTo>
                  <a:pt x="201" y="148"/>
                </a:lnTo>
                <a:lnTo>
                  <a:pt x="201" y="153"/>
                </a:lnTo>
                <a:lnTo>
                  <a:pt x="201" y="159"/>
                </a:lnTo>
                <a:lnTo>
                  <a:pt x="201" y="164"/>
                </a:lnTo>
                <a:lnTo>
                  <a:pt x="201" y="169"/>
                </a:lnTo>
                <a:lnTo>
                  <a:pt x="206" y="169"/>
                </a:lnTo>
                <a:lnTo>
                  <a:pt x="206" y="174"/>
                </a:lnTo>
                <a:lnTo>
                  <a:pt x="206" y="185"/>
                </a:lnTo>
                <a:lnTo>
                  <a:pt x="206" y="196"/>
                </a:lnTo>
                <a:lnTo>
                  <a:pt x="206" y="201"/>
                </a:lnTo>
                <a:lnTo>
                  <a:pt x="212" y="201"/>
                </a:lnTo>
                <a:lnTo>
                  <a:pt x="212" y="206"/>
                </a:lnTo>
                <a:lnTo>
                  <a:pt x="212" y="212"/>
                </a:lnTo>
                <a:lnTo>
                  <a:pt x="212" y="222"/>
                </a:lnTo>
                <a:lnTo>
                  <a:pt x="212" y="227"/>
                </a:lnTo>
                <a:lnTo>
                  <a:pt x="212" y="233"/>
                </a:lnTo>
                <a:lnTo>
                  <a:pt x="217" y="238"/>
                </a:lnTo>
                <a:lnTo>
                  <a:pt x="217" y="243"/>
                </a:lnTo>
                <a:lnTo>
                  <a:pt x="217" y="254"/>
                </a:lnTo>
                <a:lnTo>
                  <a:pt x="217" y="259"/>
                </a:lnTo>
                <a:lnTo>
                  <a:pt x="217" y="265"/>
                </a:lnTo>
                <a:lnTo>
                  <a:pt x="222" y="275"/>
                </a:lnTo>
                <a:lnTo>
                  <a:pt x="222" y="280"/>
                </a:lnTo>
                <a:lnTo>
                  <a:pt x="222" y="286"/>
                </a:lnTo>
                <a:lnTo>
                  <a:pt x="222" y="291"/>
                </a:lnTo>
                <a:lnTo>
                  <a:pt x="222" y="296"/>
                </a:lnTo>
                <a:lnTo>
                  <a:pt x="227" y="312"/>
                </a:lnTo>
                <a:lnTo>
                  <a:pt x="227" y="318"/>
                </a:lnTo>
                <a:lnTo>
                  <a:pt x="227" y="328"/>
                </a:lnTo>
                <a:lnTo>
                  <a:pt x="233" y="333"/>
                </a:lnTo>
                <a:lnTo>
                  <a:pt x="233" y="339"/>
                </a:lnTo>
                <a:lnTo>
                  <a:pt x="233" y="349"/>
                </a:lnTo>
                <a:lnTo>
                  <a:pt x="227" y="349"/>
                </a:lnTo>
                <a:lnTo>
                  <a:pt x="227" y="355"/>
                </a:lnTo>
                <a:lnTo>
                  <a:pt x="222" y="355"/>
                </a:lnTo>
                <a:lnTo>
                  <a:pt x="217" y="355"/>
                </a:lnTo>
                <a:lnTo>
                  <a:pt x="206" y="355"/>
                </a:lnTo>
                <a:lnTo>
                  <a:pt x="201" y="355"/>
                </a:lnTo>
                <a:lnTo>
                  <a:pt x="196" y="355"/>
                </a:lnTo>
                <a:lnTo>
                  <a:pt x="190" y="355"/>
                </a:lnTo>
                <a:lnTo>
                  <a:pt x="185" y="355"/>
                </a:lnTo>
                <a:lnTo>
                  <a:pt x="185" y="360"/>
                </a:lnTo>
                <a:lnTo>
                  <a:pt x="185" y="365"/>
                </a:lnTo>
                <a:lnTo>
                  <a:pt x="180" y="365"/>
                </a:lnTo>
                <a:lnTo>
                  <a:pt x="175" y="365"/>
                </a:lnTo>
                <a:lnTo>
                  <a:pt x="169" y="365"/>
                </a:lnTo>
                <a:lnTo>
                  <a:pt x="164" y="365"/>
                </a:lnTo>
                <a:lnTo>
                  <a:pt x="164" y="360"/>
                </a:lnTo>
                <a:lnTo>
                  <a:pt x="164" y="355"/>
                </a:lnTo>
                <a:lnTo>
                  <a:pt x="159" y="355"/>
                </a:lnTo>
                <a:lnTo>
                  <a:pt x="153" y="355"/>
                </a:lnTo>
                <a:lnTo>
                  <a:pt x="148" y="355"/>
                </a:lnTo>
                <a:lnTo>
                  <a:pt x="143" y="355"/>
                </a:lnTo>
                <a:lnTo>
                  <a:pt x="138" y="355"/>
                </a:lnTo>
                <a:lnTo>
                  <a:pt x="132" y="355"/>
                </a:lnTo>
                <a:lnTo>
                  <a:pt x="127" y="355"/>
                </a:lnTo>
                <a:lnTo>
                  <a:pt x="122" y="355"/>
                </a:lnTo>
                <a:lnTo>
                  <a:pt x="116" y="355"/>
                </a:lnTo>
                <a:lnTo>
                  <a:pt x="111" y="355"/>
                </a:lnTo>
                <a:lnTo>
                  <a:pt x="106" y="355"/>
                </a:lnTo>
                <a:lnTo>
                  <a:pt x="100" y="355"/>
                </a:lnTo>
                <a:lnTo>
                  <a:pt x="95" y="355"/>
                </a:lnTo>
                <a:lnTo>
                  <a:pt x="90" y="349"/>
                </a:lnTo>
                <a:lnTo>
                  <a:pt x="85" y="349"/>
                </a:lnTo>
                <a:lnTo>
                  <a:pt x="79" y="349"/>
                </a:lnTo>
                <a:lnTo>
                  <a:pt x="74" y="349"/>
                </a:lnTo>
                <a:lnTo>
                  <a:pt x="69" y="349"/>
                </a:lnTo>
                <a:lnTo>
                  <a:pt x="63" y="349"/>
                </a:lnTo>
                <a:lnTo>
                  <a:pt x="58" y="349"/>
                </a:lnTo>
                <a:lnTo>
                  <a:pt x="53" y="349"/>
                </a:lnTo>
                <a:lnTo>
                  <a:pt x="58" y="344"/>
                </a:lnTo>
                <a:lnTo>
                  <a:pt x="58" y="339"/>
                </a:lnTo>
                <a:lnTo>
                  <a:pt x="58" y="333"/>
                </a:lnTo>
                <a:lnTo>
                  <a:pt x="53" y="333"/>
                </a:lnTo>
                <a:lnTo>
                  <a:pt x="53" y="328"/>
                </a:lnTo>
                <a:lnTo>
                  <a:pt x="53" y="323"/>
                </a:lnTo>
                <a:lnTo>
                  <a:pt x="48" y="323"/>
                </a:lnTo>
                <a:lnTo>
                  <a:pt x="48" y="318"/>
                </a:lnTo>
                <a:lnTo>
                  <a:pt x="48" y="312"/>
                </a:lnTo>
                <a:lnTo>
                  <a:pt x="42" y="307"/>
                </a:lnTo>
                <a:lnTo>
                  <a:pt x="42" y="302"/>
                </a:lnTo>
                <a:lnTo>
                  <a:pt x="37" y="302"/>
                </a:lnTo>
                <a:lnTo>
                  <a:pt x="37" y="296"/>
                </a:lnTo>
                <a:lnTo>
                  <a:pt x="37" y="291"/>
                </a:lnTo>
                <a:lnTo>
                  <a:pt x="32" y="286"/>
                </a:lnTo>
                <a:lnTo>
                  <a:pt x="32" y="280"/>
                </a:lnTo>
                <a:lnTo>
                  <a:pt x="26" y="275"/>
                </a:lnTo>
              </a:path>
            </a:pathLst>
          </a:custGeom>
          <a:no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214">
            <a:extLst>
              <a:ext uri="{FF2B5EF4-FFF2-40B4-BE49-F238E27FC236}">
                <a16:creationId xmlns:a16="http://schemas.microsoft.com/office/drawing/2014/main" id="{B16A9F5E-DE81-4C74-9B33-DF35B8A743E9}"/>
              </a:ext>
            </a:extLst>
          </p:cNvPr>
          <p:cNvSpPr>
            <a:spLocks/>
          </p:cNvSpPr>
          <p:nvPr/>
        </p:nvSpPr>
        <p:spPr bwMode="auto">
          <a:xfrm>
            <a:off x="9131503" y="2669490"/>
            <a:ext cx="477838" cy="496888"/>
          </a:xfrm>
          <a:custGeom>
            <a:avLst/>
            <a:gdLst>
              <a:gd name="T0" fmla="*/ 159 w 301"/>
              <a:gd name="T1" fmla="*/ 106 h 313"/>
              <a:gd name="T2" fmla="*/ 159 w 301"/>
              <a:gd name="T3" fmla="*/ 85 h 313"/>
              <a:gd name="T4" fmla="*/ 148 w 301"/>
              <a:gd name="T5" fmla="*/ 75 h 313"/>
              <a:gd name="T6" fmla="*/ 132 w 301"/>
              <a:gd name="T7" fmla="*/ 64 h 313"/>
              <a:gd name="T8" fmla="*/ 148 w 301"/>
              <a:gd name="T9" fmla="*/ 59 h 313"/>
              <a:gd name="T10" fmla="*/ 164 w 301"/>
              <a:gd name="T11" fmla="*/ 48 h 313"/>
              <a:gd name="T12" fmla="*/ 185 w 301"/>
              <a:gd name="T13" fmla="*/ 37 h 313"/>
              <a:gd name="T14" fmla="*/ 185 w 301"/>
              <a:gd name="T15" fmla="*/ 16 h 313"/>
              <a:gd name="T16" fmla="*/ 206 w 301"/>
              <a:gd name="T17" fmla="*/ 16 h 313"/>
              <a:gd name="T18" fmla="*/ 217 w 301"/>
              <a:gd name="T19" fmla="*/ 6 h 313"/>
              <a:gd name="T20" fmla="*/ 243 w 301"/>
              <a:gd name="T21" fmla="*/ 6 h 313"/>
              <a:gd name="T22" fmla="*/ 254 w 301"/>
              <a:gd name="T23" fmla="*/ 6 h 313"/>
              <a:gd name="T24" fmla="*/ 259 w 301"/>
              <a:gd name="T25" fmla="*/ 32 h 313"/>
              <a:gd name="T26" fmla="*/ 264 w 301"/>
              <a:gd name="T27" fmla="*/ 48 h 313"/>
              <a:gd name="T28" fmla="*/ 264 w 301"/>
              <a:gd name="T29" fmla="*/ 75 h 313"/>
              <a:gd name="T30" fmla="*/ 270 w 301"/>
              <a:gd name="T31" fmla="*/ 90 h 313"/>
              <a:gd name="T32" fmla="*/ 275 w 301"/>
              <a:gd name="T33" fmla="*/ 117 h 313"/>
              <a:gd name="T34" fmla="*/ 275 w 301"/>
              <a:gd name="T35" fmla="*/ 138 h 313"/>
              <a:gd name="T36" fmla="*/ 280 w 301"/>
              <a:gd name="T37" fmla="*/ 170 h 313"/>
              <a:gd name="T38" fmla="*/ 285 w 301"/>
              <a:gd name="T39" fmla="*/ 202 h 313"/>
              <a:gd name="T40" fmla="*/ 291 w 301"/>
              <a:gd name="T41" fmla="*/ 223 h 313"/>
              <a:gd name="T42" fmla="*/ 296 w 301"/>
              <a:gd name="T43" fmla="*/ 255 h 313"/>
              <a:gd name="T44" fmla="*/ 301 w 301"/>
              <a:gd name="T45" fmla="*/ 271 h 313"/>
              <a:gd name="T46" fmla="*/ 301 w 301"/>
              <a:gd name="T47" fmla="*/ 292 h 313"/>
              <a:gd name="T48" fmla="*/ 296 w 301"/>
              <a:gd name="T49" fmla="*/ 297 h 313"/>
              <a:gd name="T50" fmla="*/ 280 w 301"/>
              <a:gd name="T51" fmla="*/ 292 h 313"/>
              <a:gd name="T52" fmla="*/ 264 w 301"/>
              <a:gd name="T53" fmla="*/ 297 h 313"/>
              <a:gd name="T54" fmla="*/ 243 w 301"/>
              <a:gd name="T55" fmla="*/ 297 h 313"/>
              <a:gd name="T56" fmla="*/ 222 w 301"/>
              <a:gd name="T57" fmla="*/ 297 h 313"/>
              <a:gd name="T58" fmla="*/ 196 w 301"/>
              <a:gd name="T59" fmla="*/ 297 h 313"/>
              <a:gd name="T60" fmla="*/ 174 w 301"/>
              <a:gd name="T61" fmla="*/ 297 h 313"/>
              <a:gd name="T62" fmla="*/ 143 w 301"/>
              <a:gd name="T63" fmla="*/ 297 h 313"/>
              <a:gd name="T64" fmla="*/ 121 w 301"/>
              <a:gd name="T65" fmla="*/ 297 h 313"/>
              <a:gd name="T66" fmla="*/ 106 w 301"/>
              <a:gd name="T67" fmla="*/ 292 h 313"/>
              <a:gd name="T68" fmla="*/ 84 w 301"/>
              <a:gd name="T69" fmla="*/ 292 h 313"/>
              <a:gd name="T70" fmla="*/ 63 w 301"/>
              <a:gd name="T71" fmla="*/ 292 h 313"/>
              <a:gd name="T72" fmla="*/ 53 w 301"/>
              <a:gd name="T73" fmla="*/ 308 h 313"/>
              <a:gd name="T74" fmla="*/ 37 w 301"/>
              <a:gd name="T75" fmla="*/ 313 h 313"/>
              <a:gd name="T76" fmla="*/ 16 w 301"/>
              <a:gd name="T77" fmla="*/ 313 h 313"/>
              <a:gd name="T78" fmla="*/ 0 w 301"/>
              <a:gd name="T79" fmla="*/ 308 h 313"/>
              <a:gd name="T80" fmla="*/ 16 w 301"/>
              <a:gd name="T81" fmla="*/ 292 h 313"/>
              <a:gd name="T82" fmla="*/ 26 w 301"/>
              <a:gd name="T83" fmla="*/ 281 h 313"/>
              <a:gd name="T84" fmla="*/ 37 w 301"/>
              <a:gd name="T85" fmla="*/ 271 h 313"/>
              <a:gd name="T86" fmla="*/ 47 w 301"/>
              <a:gd name="T87" fmla="*/ 255 h 313"/>
              <a:gd name="T88" fmla="*/ 74 w 301"/>
              <a:gd name="T89" fmla="*/ 255 h 313"/>
              <a:gd name="T90" fmla="*/ 74 w 301"/>
              <a:gd name="T91" fmla="*/ 234 h 313"/>
              <a:gd name="T92" fmla="*/ 84 w 301"/>
              <a:gd name="T93" fmla="*/ 223 h 313"/>
              <a:gd name="T94" fmla="*/ 100 w 301"/>
              <a:gd name="T95" fmla="*/ 218 h 313"/>
              <a:gd name="T96" fmla="*/ 116 w 301"/>
              <a:gd name="T97" fmla="*/ 212 h 313"/>
              <a:gd name="T98" fmla="*/ 127 w 301"/>
              <a:gd name="T99" fmla="*/ 202 h 313"/>
              <a:gd name="T100" fmla="*/ 127 w 301"/>
              <a:gd name="T101" fmla="*/ 181 h 313"/>
              <a:gd name="T102" fmla="*/ 127 w 301"/>
              <a:gd name="T103" fmla="*/ 159 h 313"/>
              <a:gd name="T104" fmla="*/ 127 w 301"/>
              <a:gd name="T105" fmla="*/ 138 h 313"/>
              <a:gd name="T106" fmla="*/ 132 w 301"/>
              <a:gd name="T107" fmla="*/ 122 h 313"/>
              <a:gd name="T108" fmla="*/ 148 w 301"/>
              <a:gd name="T109" fmla="*/ 112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1" h="313">
                <a:moveTo>
                  <a:pt x="148" y="112"/>
                </a:moveTo>
                <a:lnTo>
                  <a:pt x="148" y="101"/>
                </a:lnTo>
                <a:lnTo>
                  <a:pt x="148" y="106"/>
                </a:lnTo>
                <a:lnTo>
                  <a:pt x="159" y="106"/>
                </a:lnTo>
                <a:lnTo>
                  <a:pt x="159" y="101"/>
                </a:lnTo>
                <a:lnTo>
                  <a:pt x="159" y="96"/>
                </a:lnTo>
                <a:lnTo>
                  <a:pt x="159" y="90"/>
                </a:lnTo>
                <a:lnTo>
                  <a:pt x="159" y="85"/>
                </a:lnTo>
                <a:lnTo>
                  <a:pt x="159" y="80"/>
                </a:lnTo>
                <a:lnTo>
                  <a:pt x="159" y="75"/>
                </a:lnTo>
                <a:lnTo>
                  <a:pt x="153" y="75"/>
                </a:lnTo>
                <a:lnTo>
                  <a:pt x="148" y="75"/>
                </a:lnTo>
                <a:lnTo>
                  <a:pt x="143" y="75"/>
                </a:lnTo>
                <a:lnTo>
                  <a:pt x="137" y="75"/>
                </a:lnTo>
                <a:lnTo>
                  <a:pt x="132" y="75"/>
                </a:lnTo>
                <a:lnTo>
                  <a:pt x="132" y="64"/>
                </a:lnTo>
                <a:lnTo>
                  <a:pt x="132" y="59"/>
                </a:lnTo>
                <a:lnTo>
                  <a:pt x="137" y="59"/>
                </a:lnTo>
                <a:lnTo>
                  <a:pt x="143" y="59"/>
                </a:lnTo>
                <a:lnTo>
                  <a:pt x="148" y="59"/>
                </a:lnTo>
                <a:lnTo>
                  <a:pt x="148" y="48"/>
                </a:lnTo>
                <a:lnTo>
                  <a:pt x="153" y="48"/>
                </a:lnTo>
                <a:lnTo>
                  <a:pt x="159" y="48"/>
                </a:lnTo>
                <a:lnTo>
                  <a:pt x="164" y="48"/>
                </a:lnTo>
                <a:lnTo>
                  <a:pt x="174" y="48"/>
                </a:lnTo>
                <a:lnTo>
                  <a:pt x="185" y="48"/>
                </a:lnTo>
                <a:lnTo>
                  <a:pt x="185" y="43"/>
                </a:lnTo>
                <a:lnTo>
                  <a:pt x="185" y="37"/>
                </a:lnTo>
                <a:lnTo>
                  <a:pt x="185" y="32"/>
                </a:lnTo>
                <a:lnTo>
                  <a:pt x="185" y="27"/>
                </a:lnTo>
                <a:lnTo>
                  <a:pt x="185" y="22"/>
                </a:lnTo>
                <a:lnTo>
                  <a:pt x="185" y="16"/>
                </a:lnTo>
                <a:lnTo>
                  <a:pt x="190" y="16"/>
                </a:lnTo>
                <a:lnTo>
                  <a:pt x="196" y="16"/>
                </a:lnTo>
                <a:lnTo>
                  <a:pt x="201" y="16"/>
                </a:lnTo>
                <a:lnTo>
                  <a:pt x="206" y="16"/>
                </a:lnTo>
                <a:lnTo>
                  <a:pt x="206" y="11"/>
                </a:lnTo>
                <a:lnTo>
                  <a:pt x="206" y="6"/>
                </a:lnTo>
                <a:lnTo>
                  <a:pt x="211" y="6"/>
                </a:lnTo>
                <a:lnTo>
                  <a:pt x="217" y="6"/>
                </a:lnTo>
                <a:lnTo>
                  <a:pt x="222" y="6"/>
                </a:lnTo>
                <a:lnTo>
                  <a:pt x="227" y="6"/>
                </a:lnTo>
                <a:lnTo>
                  <a:pt x="238" y="6"/>
                </a:lnTo>
                <a:lnTo>
                  <a:pt x="243" y="6"/>
                </a:lnTo>
                <a:lnTo>
                  <a:pt x="248" y="6"/>
                </a:lnTo>
                <a:lnTo>
                  <a:pt x="248" y="0"/>
                </a:lnTo>
                <a:lnTo>
                  <a:pt x="254" y="0"/>
                </a:lnTo>
                <a:lnTo>
                  <a:pt x="254" y="6"/>
                </a:lnTo>
                <a:lnTo>
                  <a:pt x="254" y="11"/>
                </a:lnTo>
                <a:lnTo>
                  <a:pt x="259" y="16"/>
                </a:lnTo>
                <a:lnTo>
                  <a:pt x="259" y="27"/>
                </a:lnTo>
                <a:lnTo>
                  <a:pt x="259" y="32"/>
                </a:lnTo>
                <a:lnTo>
                  <a:pt x="259" y="37"/>
                </a:lnTo>
                <a:lnTo>
                  <a:pt x="259" y="43"/>
                </a:lnTo>
                <a:lnTo>
                  <a:pt x="259" y="48"/>
                </a:lnTo>
                <a:lnTo>
                  <a:pt x="264" y="48"/>
                </a:lnTo>
                <a:lnTo>
                  <a:pt x="264" y="59"/>
                </a:lnTo>
                <a:lnTo>
                  <a:pt x="264" y="64"/>
                </a:lnTo>
                <a:lnTo>
                  <a:pt x="264" y="69"/>
                </a:lnTo>
                <a:lnTo>
                  <a:pt x="264" y="75"/>
                </a:lnTo>
                <a:lnTo>
                  <a:pt x="264" y="80"/>
                </a:lnTo>
                <a:lnTo>
                  <a:pt x="270" y="80"/>
                </a:lnTo>
                <a:lnTo>
                  <a:pt x="270" y="85"/>
                </a:lnTo>
                <a:lnTo>
                  <a:pt x="270" y="90"/>
                </a:lnTo>
                <a:lnTo>
                  <a:pt x="270" y="96"/>
                </a:lnTo>
                <a:lnTo>
                  <a:pt x="270" y="101"/>
                </a:lnTo>
                <a:lnTo>
                  <a:pt x="275" y="112"/>
                </a:lnTo>
                <a:lnTo>
                  <a:pt x="275" y="117"/>
                </a:lnTo>
                <a:lnTo>
                  <a:pt x="275" y="122"/>
                </a:lnTo>
                <a:lnTo>
                  <a:pt x="275" y="128"/>
                </a:lnTo>
                <a:lnTo>
                  <a:pt x="275" y="133"/>
                </a:lnTo>
                <a:lnTo>
                  <a:pt x="275" y="138"/>
                </a:lnTo>
                <a:lnTo>
                  <a:pt x="275" y="143"/>
                </a:lnTo>
                <a:lnTo>
                  <a:pt x="280" y="149"/>
                </a:lnTo>
                <a:lnTo>
                  <a:pt x="280" y="159"/>
                </a:lnTo>
                <a:lnTo>
                  <a:pt x="280" y="170"/>
                </a:lnTo>
                <a:lnTo>
                  <a:pt x="285" y="181"/>
                </a:lnTo>
                <a:lnTo>
                  <a:pt x="285" y="186"/>
                </a:lnTo>
                <a:lnTo>
                  <a:pt x="285" y="196"/>
                </a:lnTo>
                <a:lnTo>
                  <a:pt x="285" y="202"/>
                </a:lnTo>
                <a:lnTo>
                  <a:pt x="285" y="207"/>
                </a:lnTo>
                <a:lnTo>
                  <a:pt x="291" y="212"/>
                </a:lnTo>
                <a:lnTo>
                  <a:pt x="291" y="218"/>
                </a:lnTo>
                <a:lnTo>
                  <a:pt x="291" y="223"/>
                </a:lnTo>
                <a:lnTo>
                  <a:pt x="291" y="228"/>
                </a:lnTo>
                <a:lnTo>
                  <a:pt x="291" y="239"/>
                </a:lnTo>
                <a:lnTo>
                  <a:pt x="296" y="244"/>
                </a:lnTo>
                <a:lnTo>
                  <a:pt x="296" y="255"/>
                </a:lnTo>
                <a:lnTo>
                  <a:pt x="296" y="260"/>
                </a:lnTo>
                <a:lnTo>
                  <a:pt x="296" y="265"/>
                </a:lnTo>
                <a:lnTo>
                  <a:pt x="296" y="271"/>
                </a:lnTo>
                <a:lnTo>
                  <a:pt x="301" y="271"/>
                </a:lnTo>
                <a:lnTo>
                  <a:pt x="301" y="276"/>
                </a:lnTo>
                <a:lnTo>
                  <a:pt x="301" y="281"/>
                </a:lnTo>
                <a:lnTo>
                  <a:pt x="301" y="287"/>
                </a:lnTo>
                <a:lnTo>
                  <a:pt x="301" y="292"/>
                </a:lnTo>
                <a:lnTo>
                  <a:pt x="301" y="297"/>
                </a:lnTo>
                <a:lnTo>
                  <a:pt x="301" y="303"/>
                </a:lnTo>
                <a:lnTo>
                  <a:pt x="296" y="303"/>
                </a:lnTo>
                <a:lnTo>
                  <a:pt x="296" y="297"/>
                </a:lnTo>
                <a:lnTo>
                  <a:pt x="291" y="297"/>
                </a:lnTo>
                <a:lnTo>
                  <a:pt x="285" y="297"/>
                </a:lnTo>
                <a:lnTo>
                  <a:pt x="285" y="292"/>
                </a:lnTo>
                <a:lnTo>
                  <a:pt x="280" y="292"/>
                </a:lnTo>
                <a:lnTo>
                  <a:pt x="280" y="297"/>
                </a:lnTo>
                <a:lnTo>
                  <a:pt x="275" y="297"/>
                </a:lnTo>
                <a:lnTo>
                  <a:pt x="270" y="297"/>
                </a:lnTo>
                <a:lnTo>
                  <a:pt x="264" y="297"/>
                </a:lnTo>
                <a:lnTo>
                  <a:pt x="259" y="297"/>
                </a:lnTo>
                <a:lnTo>
                  <a:pt x="254" y="297"/>
                </a:lnTo>
                <a:lnTo>
                  <a:pt x="248" y="297"/>
                </a:lnTo>
                <a:lnTo>
                  <a:pt x="243" y="297"/>
                </a:lnTo>
                <a:lnTo>
                  <a:pt x="238" y="297"/>
                </a:lnTo>
                <a:lnTo>
                  <a:pt x="233" y="297"/>
                </a:lnTo>
                <a:lnTo>
                  <a:pt x="227" y="297"/>
                </a:lnTo>
                <a:lnTo>
                  <a:pt x="222" y="297"/>
                </a:lnTo>
                <a:lnTo>
                  <a:pt x="217" y="297"/>
                </a:lnTo>
                <a:lnTo>
                  <a:pt x="211" y="297"/>
                </a:lnTo>
                <a:lnTo>
                  <a:pt x="201" y="297"/>
                </a:lnTo>
                <a:lnTo>
                  <a:pt x="196" y="297"/>
                </a:lnTo>
                <a:lnTo>
                  <a:pt x="190" y="297"/>
                </a:lnTo>
                <a:lnTo>
                  <a:pt x="185" y="297"/>
                </a:lnTo>
                <a:lnTo>
                  <a:pt x="180" y="297"/>
                </a:lnTo>
                <a:lnTo>
                  <a:pt x="174" y="297"/>
                </a:lnTo>
                <a:lnTo>
                  <a:pt x="169" y="297"/>
                </a:lnTo>
                <a:lnTo>
                  <a:pt x="153" y="297"/>
                </a:lnTo>
                <a:lnTo>
                  <a:pt x="148" y="297"/>
                </a:lnTo>
                <a:lnTo>
                  <a:pt x="143" y="297"/>
                </a:lnTo>
                <a:lnTo>
                  <a:pt x="137" y="297"/>
                </a:lnTo>
                <a:lnTo>
                  <a:pt x="132" y="297"/>
                </a:lnTo>
                <a:lnTo>
                  <a:pt x="127" y="297"/>
                </a:lnTo>
                <a:lnTo>
                  <a:pt x="121" y="297"/>
                </a:lnTo>
                <a:lnTo>
                  <a:pt x="116" y="297"/>
                </a:lnTo>
                <a:lnTo>
                  <a:pt x="116" y="292"/>
                </a:lnTo>
                <a:lnTo>
                  <a:pt x="111" y="292"/>
                </a:lnTo>
                <a:lnTo>
                  <a:pt x="106" y="292"/>
                </a:lnTo>
                <a:lnTo>
                  <a:pt x="100" y="292"/>
                </a:lnTo>
                <a:lnTo>
                  <a:pt x="95" y="292"/>
                </a:lnTo>
                <a:lnTo>
                  <a:pt x="90" y="292"/>
                </a:lnTo>
                <a:lnTo>
                  <a:pt x="84" y="292"/>
                </a:lnTo>
                <a:lnTo>
                  <a:pt x="79" y="292"/>
                </a:lnTo>
                <a:lnTo>
                  <a:pt x="74" y="292"/>
                </a:lnTo>
                <a:lnTo>
                  <a:pt x="69" y="292"/>
                </a:lnTo>
                <a:lnTo>
                  <a:pt x="63" y="292"/>
                </a:lnTo>
                <a:lnTo>
                  <a:pt x="63" y="303"/>
                </a:lnTo>
                <a:lnTo>
                  <a:pt x="58" y="303"/>
                </a:lnTo>
                <a:lnTo>
                  <a:pt x="53" y="303"/>
                </a:lnTo>
                <a:lnTo>
                  <a:pt x="53" y="308"/>
                </a:lnTo>
                <a:lnTo>
                  <a:pt x="53" y="313"/>
                </a:lnTo>
                <a:lnTo>
                  <a:pt x="47" y="313"/>
                </a:lnTo>
                <a:lnTo>
                  <a:pt x="42" y="313"/>
                </a:lnTo>
                <a:lnTo>
                  <a:pt x="37" y="313"/>
                </a:lnTo>
                <a:lnTo>
                  <a:pt x="32" y="313"/>
                </a:lnTo>
                <a:lnTo>
                  <a:pt x="26" y="313"/>
                </a:lnTo>
                <a:lnTo>
                  <a:pt x="21" y="313"/>
                </a:lnTo>
                <a:lnTo>
                  <a:pt x="16" y="313"/>
                </a:lnTo>
                <a:lnTo>
                  <a:pt x="10" y="313"/>
                </a:lnTo>
                <a:lnTo>
                  <a:pt x="5" y="313"/>
                </a:lnTo>
                <a:lnTo>
                  <a:pt x="0" y="313"/>
                </a:lnTo>
                <a:lnTo>
                  <a:pt x="0" y="308"/>
                </a:lnTo>
                <a:lnTo>
                  <a:pt x="5" y="308"/>
                </a:lnTo>
                <a:lnTo>
                  <a:pt x="10" y="297"/>
                </a:lnTo>
                <a:lnTo>
                  <a:pt x="16" y="297"/>
                </a:lnTo>
                <a:lnTo>
                  <a:pt x="16" y="292"/>
                </a:lnTo>
                <a:lnTo>
                  <a:pt x="21" y="292"/>
                </a:lnTo>
                <a:lnTo>
                  <a:pt x="21" y="287"/>
                </a:lnTo>
                <a:lnTo>
                  <a:pt x="26" y="287"/>
                </a:lnTo>
                <a:lnTo>
                  <a:pt x="26" y="281"/>
                </a:lnTo>
                <a:lnTo>
                  <a:pt x="32" y="281"/>
                </a:lnTo>
                <a:lnTo>
                  <a:pt x="32" y="276"/>
                </a:lnTo>
                <a:lnTo>
                  <a:pt x="37" y="276"/>
                </a:lnTo>
                <a:lnTo>
                  <a:pt x="37" y="271"/>
                </a:lnTo>
                <a:lnTo>
                  <a:pt x="42" y="271"/>
                </a:lnTo>
                <a:lnTo>
                  <a:pt x="47" y="265"/>
                </a:lnTo>
                <a:lnTo>
                  <a:pt x="47" y="260"/>
                </a:lnTo>
                <a:lnTo>
                  <a:pt x="47" y="255"/>
                </a:lnTo>
                <a:lnTo>
                  <a:pt x="53" y="255"/>
                </a:lnTo>
                <a:lnTo>
                  <a:pt x="58" y="255"/>
                </a:lnTo>
                <a:lnTo>
                  <a:pt x="69" y="255"/>
                </a:lnTo>
                <a:lnTo>
                  <a:pt x="74" y="255"/>
                </a:lnTo>
                <a:lnTo>
                  <a:pt x="74" y="249"/>
                </a:lnTo>
                <a:lnTo>
                  <a:pt x="74" y="244"/>
                </a:lnTo>
                <a:lnTo>
                  <a:pt x="74" y="239"/>
                </a:lnTo>
                <a:lnTo>
                  <a:pt x="74" y="234"/>
                </a:lnTo>
                <a:lnTo>
                  <a:pt x="74" y="228"/>
                </a:lnTo>
                <a:lnTo>
                  <a:pt x="79" y="228"/>
                </a:lnTo>
                <a:lnTo>
                  <a:pt x="84" y="228"/>
                </a:lnTo>
                <a:lnTo>
                  <a:pt x="84" y="223"/>
                </a:lnTo>
                <a:lnTo>
                  <a:pt x="90" y="223"/>
                </a:lnTo>
                <a:lnTo>
                  <a:pt x="95" y="223"/>
                </a:lnTo>
                <a:lnTo>
                  <a:pt x="100" y="223"/>
                </a:lnTo>
                <a:lnTo>
                  <a:pt x="100" y="218"/>
                </a:lnTo>
                <a:lnTo>
                  <a:pt x="100" y="212"/>
                </a:lnTo>
                <a:lnTo>
                  <a:pt x="106" y="212"/>
                </a:lnTo>
                <a:lnTo>
                  <a:pt x="111" y="212"/>
                </a:lnTo>
                <a:lnTo>
                  <a:pt x="116" y="212"/>
                </a:lnTo>
                <a:lnTo>
                  <a:pt x="121" y="212"/>
                </a:lnTo>
                <a:lnTo>
                  <a:pt x="121" y="207"/>
                </a:lnTo>
                <a:lnTo>
                  <a:pt x="121" y="202"/>
                </a:lnTo>
                <a:lnTo>
                  <a:pt x="127" y="202"/>
                </a:lnTo>
                <a:lnTo>
                  <a:pt x="127" y="196"/>
                </a:lnTo>
                <a:lnTo>
                  <a:pt x="127" y="191"/>
                </a:lnTo>
                <a:lnTo>
                  <a:pt x="127" y="186"/>
                </a:lnTo>
                <a:lnTo>
                  <a:pt x="127" y="181"/>
                </a:lnTo>
                <a:lnTo>
                  <a:pt x="127" y="175"/>
                </a:lnTo>
                <a:lnTo>
                  <a:pt x="127" y="170"/>
                </a:lnTo>
                <a:lnTo>
                  <a:pt x="127" y="165"/>
                </a:lnTo>
                <a:lnTo>
                  <a:pt x="127" y="159"/>
                </a:lnTo>
                <a:lnTo>
                  <a:pt x="127" y="154"/>
                </a:lnTo>
                <a:lnTo>
                  <a:pt x="127" y="149"/>
                </a:lnTo>
                <a:lnTo>
                  <a:pt x="127" y="143"/>
                </a:lnTo>
                <a:lnTo>
                  <a:pt x="127" y="138"/>
                </a:lnTo>
                <a:lnTo>
                  <a:pt x="127" y="133"/>
                </a:lnTo>
                <a:lnTo>
                  <a:pt x="127" y="128"/>
                </a:lnTo>
                <a:lnTo>
                  <a:pt x="127" y="122"/>
                </a:lnTo>
                <a:lnTo>
                  <a:pt x="132" y="122"/>
                </a:lnTo>
                <a:lnTo>
                  <a:pt x="137" y="122"/>
                </a:lnTo>
                <a:lnTo>
                  <a:pt x="137" y="117"/>
                </a:lnTo>
                <a:lnTo>
                  <a:pt x="137" y="112"/>
                </a:lnTo>
                <a:lnTo>
                  <a:pt x="148" y="112"/>
                </a:lnTo>
              </a:path>
            </a:pathLst>
          </a:custGeom>
          <a:no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216">
            <a:extLst>
              <a:ext uri="{FF2B5EF4-FFF2-40B4-BE49-F238E27FC236}">
                <a16:creationId xmlns:a16="http://schemas.microsoft.com/office/drawing/2014/main" id="{192B99BD-AC8F-4D37-A5C5-836A8D4858F7}"/>
              </a:ext>
            </a:extLst>
          </p:cNvPr>
          <p:cNvSpPr>
            <a:spLocks/>
          </p:cNvSpPr>
          <p:nvPr/>
        </p:nvSpPr>
        <p:spPr bwMode="auto">
          <a:xfrm>
            <a:off x="8728278" y="2442479"/>
            <a:ext cx="528638" cy="354013"/>
          </a:xfrm>
          <a:custGeom>
            <a:avLst/>
            <a:gdLst>
              <a:gd name="T0" fmla="*/ 106 w 333"/>
              <a:gd name="T1" fmla="*/ 6 h 223"/>
              <a:gd name="T2" fmla="*/ 127 w 333"/>
              <a:gd name="T3" fmla="*/ 6 h 223"/>
              <a:gd name="T4" fmla="*/ 143 w 333"/>
              <a:gd name="T5" fmla="*/ 0 h 223"/>
              <a:gd name="T6" fmla="*/ 164 w 333"/>
              <a:gd name="T7" fmla="*/ 0 h 223"/>
              <a:gd name="T8" fmla="*/ 185 w 333"/>
              <a:gd name="T9" fmla="*/ 0 h 223"/>
              <a:gd name="T10" fmla="*/ 206 w 333"/>
              <a:gd name="T11" fmla="*/ 0 h 223"/>
              <a:gd name="T12" fmla="*/ 233 w 333"/>
              <a:gd name="T13" fmla="*/ 0 h 223"/>
              <a:gd name="T14" fmla="*/ 254 w 333"/>
              <a:gd name="T15" fmla="*/ 0 h 223"/>
              <a:gd name="T16" fmla="*/ 275 w 333"/>
              <a:gd name="T17" fmla="*/ 0 h 223"/>
              <a:gd name="T18" fmla="*/ 275 w 333"/>
              <a:gd name="T19" fmla="*/ 21 h 223"/>
              <a:gd name="T20" fmla="*/ 275 w 333"/>
              <a:gd name="T21" fmla="*/ 43 h 223"/>
              <a:gd name="T22" fmla="*/ 286 w 333"/>
              <a:gd name="T23" fmla="*/ 53 h 223"/>
              <a:gd name="T24" fmla="*/ 296 w 333"/>
              <a:gd name="T25" fmla="*/ 43 h 223"/>
              <a:gd name="T26" fmla="*/ 301 w 333"/>
              <a:gd name="T27" fmla="*/ 59 h 223"/>
              <a:gd name="T28" fmla="*/ 307 w 333"/>
              <a:gd name="T29" fmla="*/ 80 h 223"/>
              <a:gd name="T30" fmla="*/ 317 w 333"/>
              <a:gd name="T31" fmla="*/ 96 h 223"/>
              <a:gd name="T32" fmla="*/ 323 w 333"/>
              <a:gd name="T33" fmla="*/ 117 h 223"/>
              <a:gd name="T34" fmla="*/ 333 w 333"/>
              <a:gd name="T35" fmla="*/ 127 h 223"/>
              <a:gd name="T36" fmla="*/ 328 w 333"/>
              <a:gd name="T37" fmla="*/ 149 h 223"/>
              <a:gd name="T38" fmla="*/ 317 w 333"/>
              <a:gd name="T39" fmla="*/ 159 h 223"/>
              <a:gd name="T40" fmla="*/ 280 w 333"/>
              <a:gd name="T41" fmla="*/ 154 h 223"/>
              <a:gd name="T42" fmla="*/ 264 w 333"/>
              <a:gd name="T43" fmla="*/ 154 h 223"/>
              <a:gd name="T44" fmla="*/ 249 w 333"/>
              <a:gd name="T45" fmla="*/ 159 h 223"/>
              <a:gd name="T46" fmla="*/ 249 w 333"/>
              <a:gd name="T47" fmla="*/ 180 h 223"/>
              <a:gd name="T48" fmla="*/ 227 w 333"/>
              <a:gd name="T49" fmla="*/ 180 h 223"/>
              <a:gd name="T50" fmla="*/ 212 w 333"/>
              <a:gd name="T51" fmla="*/ 186 h 223"/>
              <a:gd name="T52" fmla="*/ 201 w 333"/>
              <a:gd name="T53" fmla="*/ 196 h 223"/>
              <a:gd name="T54" fmla="*/ 185 w 333"/>
              <a:gd name="T55" fmla="*/ 207 h 223"/>
              <a:gd name="T56" fmla="*/ 169 w 333"/>
              <a:gd name="T57" fmla="*/ 218 h 223"/>
              <a:gd name="T58" fmla="*/ 164 w 333"/>
              <a:gd name="T59" fmla="*/ 223 h 223"/>
              <a:gd name="T60" fmla="*/ 159 w 333"/>
              <a:gd name="T61" fmla="*/ 207 h 223"/>
              <a:gd name="T62" fmla="*/ 143 w 333"/>
              <a:gd name="T63" fmla="*/ 212 h 223"/>
              <a:gd name="T64" fmla="*/ 138 w 333"/>
              <a:gd name="T65" fmla="*/ 196 h 223"/>
              <a:gd name="T66" fmla="*/ 127 w 333"/>
              <a:gd name="T67" fmla="*/ 186 h 223"/>
              <a:gd name="T68" fmla="*/ 116 w 333"/>
              <a:gd name="T69" fmla="*/ 186 h 223"/>
              <a:gd name="T70" fmla="*/ 116 w 333"/>
              <a:gd name="T71" fmla="*/ 186 h 223"/>
              <a:gd name="T72" fmla="*/ 116 w 333"/>
              <a:gd name="T73" fmla="*/ 175 h 223"/>
              <a:gd name="T74" fmla="*/ 111 w 333"/>
              <a:gd name="T75" fmla="*/ 170 h 223"/>
              <a:gd name="T76" fmla="*/ 106 w 333"/>
              <a:gd name="T77" fmla="*/ 154 h 223"/>
              <a:gd name="T78" fmla="*/ 95 w 333"/>
              <a:gd name="T79" fmla="*/ 143 h 223"/>
              <a:gd name="T80" fmla="*/ 90 w 333"/>
              <a:gd name="T81" fmla="*/ 138 h 223"/>
              <a:gd name="T82" fmla="*/ 85 w 333"/>
              <a:gd name="T83" fmla="*/ 133 h 223"/>
              <a:gd name="T84" fmla="*/ 69 w 333"/>
              <a:gd name="T85" fmla="*/ 138 h 223"/>
              <a:gd name="T86" fmla="*/ 53 w 333"/>
              <a:gd name="T87" fmla="*/ 143 h 223"/>
              <a:gd name="T88" fmla="*/ 48 w 333"/>
              <a:gd name="T89" fmla="*/ 127 h 223"/>
              <a:gd name="T90" fmla="*/ 37 w 333"/>
              <a:gd name="T91" fmla="*/ 138 h 223"/>
              <a:gd name="T92" fmla="*/ 27 w 333"/>
              <a:gd name="T93" fmla="*/ 149 h 223"/>
              <a:gd name="T94" fmla="*/ 16 w 333"/>
              <a:gd name="T95" fmla="*/ 159 h 223"/>
              <a:gd name="T96" fmla="*/ 5 w 333"/>
              <a:gd name="T97" fmla="*/ 159 h 223"/>
              <a:gd name="T98" fmla="*/ 11 w 333"/>
              <a:gd name="T99" fmla="*/ 143 h 223"/>
              <a:gd name="T100" fmla="*/ 21 w 333"/>
              <a:gd name="T101" fmla="*/ 133 h 223"/>
              <a:gd name="T102" fmla="*/ 21 w 333"/>
              <a:gd name="T103" fmla="*/ 122 h 223"/>
              <a:gd name="T104" fmla="*/ 21 w 333"/>
              <a:gd name="T105" fmla="*/ 101 h 223"/>
              <a:gd name="T106" fmla="*/ 21 w 333"/>
              <a:gd name="T107" fmla="*/ 80 h 223"/>
              <a:gd name="T108" fmla="*/ 32 w 333"/>
              <a:gd name="T109" fmla="*/ 64 h 223"/>
              <a:gd name="T110" fmla="*/ 42 w 333"/>
              <a:gd name="T111" fmla="*/ 53 h 223"/>
              <a:gd name="T112" fmla="*/ 53 w 333"/>
              <a:gd name="T113" fmla="*/ 43 h 223"/>
              <a:gd name="T114" fmla="*/ 64 w 333"/>
              <a:gd name="T115" fmla="*/ 32 h 223"/>
              <a:gd name="T116" fmla="*/ 74 w 333"/>
              <a:gd name="T117" fmla="*/ 2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3" h="223">
                <a:moveTo>
                  <a:pt x="90" y="11"/>
                </a:moveTo>
                <a:lnTo>
                  <a:pt x="95" y="11"/>
                </a:lnTo>
                <a:lnTo>
                  <a:pt x="101" y="11"/>
                </a:lnTo>
                <a:lnTo>
                  <a:pt x="106" y="6"/>
                </a:lnTo>
                <a:lnTo>
                  <a:pt x="111" y="6"/>
                </a:lnTo>
                <a:lnTo>
                  <a:pt x="116" y="6"/>
                </a:lnTo>
                <a:lnTo>
                  <a:pt x="122" y="6"/>
                </a:lnTo>
                <a:lnTo>
                  <a:pt x="127" y="6"/>
                </a:lnTo>
                <a:lnTo>
                  <a:pt x="132" y="6"/>
                </a:lnTo>
                <a:lnTo>
                  <a:pt x="138" y="6"/>
                </a:lnTo>
                <a:lnTo>
                  <a:pt x="138" y="0"/>
                </a:lnTo>
                <a:lnTo>
                  <a:pt x="143" y="0"/>
                </a:lnTo>
                <a:lnTo>
                  <a:pt x="148" y="0"/>
                </a:lnTo>
                <a:lnTo>
                  <a:pt x="153" y="0"/>
                </a:lnTo>
                <a:lnTo>
                  <a:pt x="159" y="0"/>
                </a:lnTo>
                <a:lnTo>
                  <a:pt x="164" y="0"/>
                </a:lnTo>
                <a:lnTo>
                  <a:pt x="169" y="0"/>
                </a:lnTo>
                <a:lnTo>
                  <a:pt x="175" y="0"/>
                </a:lnTo>
                <a:lnTo>
                  <a:pt x="180" y="0"/>
                </a:lnTo>
                <a:lnTo>
                  <a:pt x="185" y="0"/>
                </a:lnTo>
                <a:lnTo>
                  <a:pt x="190" y="0"/>
                </a:lnTo>
                <a:lnTo>
                  <a:pt x="196" y="0"/>
                </a:lnTo>
                <a:lnTo>
                  <a:pt x="201" y="0"/>
                </a:lnTo>
                <a:lnTo>
                  <a:pt x="206" y="0"/>
                </a:lnTo>
                <a:lnTo>
                  <a:pt x="212" y="0"/>
                </a:lnTo>
                <a:lnTo>
                  <a:pt x="217" y="0"/>
                </a:lnTo>
                <a:lnTo>
                  <a:pt x="222" y="0"/>
                </a:lnTo>
                <a:lnTo>
                  <a:pt x="233" y="0"/>
                </a:lnTo>
                <a:lnTo>
                  <a:pt x="238" y="0"/>
                </a:lnTo>
                <a:lnTo>
                  <a:pt x="243" y="0"/>
                </a:lnTo>
                <a:lnTo>
                  <a:pt x="249" y="0"/>
                </a:lnTo>
                <a:lnTo>
                  <a:pt x="254" y="0"/>
                </a:lnTo>
                <a:lnTo>
                  <a:pt x="259" y="0"/>
                </a:lnTo>
                <a:lnTo>
                  <a:pt x="264" y="0"/>
                </a:lnTo>
                <a:lnTo>
                  <a:pt x="270" y="0"/>
                </a:lnTo>
                <a:lnTo>
                  <a:pt x="275" y="0"/>
                </a:lnTo>
                <a:lnTo>
                  <a:pt x="275" y="6"/>
                </a:lnTo>
                <a:lnTo>
                  <a:pt x="275" y="11"/>
                </a:lnTo>
                <a:lnTo>
                  <a:pt x="275" y="16"/>
                </a:lnTo>
                <a:lnTo>
                  <a:pt x="275" y="21"/>
                </a:lnTo>
                <a:lnTo>
                  <a:pt x="275" y="27"/>
                </a:lnTo>
                <a:lnTo>
                  <a:pt x="275" y="32"/>
                </a:lnTo>
                <a:lnTo>
                  <a:pt x="275" y="37"/>
                </a:lnTo>
                <a:lnTo>
                  <a:pt x="275" y="43"/>
                </a:lnTo>
                <a:lnTo>
                  <a:pt x="275" y="48"/>
                </a:lnTo>
                <a:lnTo>
                  <a:pt x="275" y="53"/>
                </a:lnTo>
                <a:lnTo>
                  <a:pt x="280" y="53"/>
                </a:lnTo>
                <a:lnTo>
                  <a:pt x="286" y="53"/>
                </a:lnTo>
                <a:lnTo>
                  <a:pt x="286" y="48"/>
                </a:lnTo>
                <a:lnTo>
                  <a:pt x="291" y="48"/>
                </a:lnTo>
                <a:lnTo>
                  <a:pt x="291" y="43"/>
                </a:lnTo>
                <a:lnTo>
                  <a:pt x="296" y="43"/>
                </a:lnTo>
                <a:lnTo>
                  <a:pt x="301" y="43"/>
                </a:lnTo>
                <a:lnTo>
                  <a:pt x="301" y="48"/>
                </a:lnTo>
                <a:lnTo>
                  <a:pt x="301" y="53"/>
                </a:lnTo>
                <a:lnTo>
                  <a:pt x="301" y="59"/>
                </a:lnTo>
                <a:lnTo>
                  <a:pt x="301" y="64"/>
                </a:lnTo>
                <a:lnTo>
                  <a:pt x="301" y="69"/>
                </a:lnTo>
                <a:lnTo>
                  <a:pt x="307" y="74"/>
                </a:lnTo>
                <a:lnTo>
                  <a:pt x="307" y="80"/>
                </a:lnTo>
                <a:lnTo>
                  <a:pt x="312" y="85"/>
                </a:lnTo>
                <a:lnTo>
                  <a:pt x="312" y="90"/>
                </a:lnTo>
                <a:lnTo>
                  <a:pt x="312" y="96"/>
                </a:lnTo>
                <a:lnTo>
                  <a:pt x="317" y="96"/>
                </a:lnTo>
                <a:lnTo>
                  <a:pt x="317" y="101"/>
                </a:lnTo>
                <a:lnTo>
                  <a:pt x="323" y="106"/>
                </a:lnTo>
                <a:lnTo>
                  <a:pt x="323" y="112"/>
                </a:lnTo>
                <a:lnTo>
                  <a:pt x="323" y="117"/>
                </a:lnTo>
                <a:lnTo>
                  <a:pt x="328" y="117"/>
                </a:lnTo>
                <a:lnTo>
                  <a:pt x="328" y="122"/>
                </a:lnTo>
                <a:lnTo>
                  <a:pt x="328" y="127"/>
                </a:lnTo>
                <a:lnTo>
                  <a:pt x="333" y="127"/>
                </a:lnTo>
                <a:lnTo>
                  <a:pt x="333" y="133"/>
                </a:lnTo>
                <a:lnTo>
                  <a:pt x="333" y="138"/>
                </a:lnTo>
                <a:lnTo>
                  <a:pt x="328" y="143"/>
                </a:lnTo>
                <a:lnTo>
                  <a:pt x="328" y="149"/>
                </a:lnTo>
                <a:lnTo>
                  <a:pt x="328" y="159"/>
                </a:lnTo>
                <a:lnTo>
                  <a:pt x="328" y="165"/>
                </a:lnTo>
                <a:lnTo>
                  <a:pt x="323" y="165"/>
                </a:lnTo>
                <a:lnTo>
                  <a:pt x="317" y="159"/>
                </a:lnTo>
                <a:lnTo>
                  <a:pt x="301" y="159"/>
                </a:lnTo>
                <a:lnTo>
                  <a:pt x="291" y="154"/>
                </a:lnTo>
                <a:lnTo>
                  <a:pt x="286" y="154"/>
                </a:lnTo>
                <a:lnTo>
                  <a:pt x="280" y="154"/>
                </a:lnTo>
                <a:lnTo>
                  <a:pt x="275" y="149"/>
                </a:lnTo>
                <a:lnTo>
                  <a:pt x="275" y="154"/>
                </a:lnTo>
                <a:lnTo>
                  <a:pt x="270" y="154"/>
                </a:lnTo>
                <a:lnTo>
                  <a:pt x="264" y="154"/>
                </a:lnTo>
                <a:lnTo>
                  <a:pt x="259" y="154"/>
                </a:lnTo>
                <a:lnTo>
                  <a:pt x="254" y="154"/>
                </a:lnTo>
                <a:lnTo>
                  <a:pt x="254" y="159"/>
                </a:lnTo>
                <a:lnTo>
                  <a:pt x="249" y="159"/>
                </a:lnTo>
                <a:lnTo>
                  <a:pt x="249" y="165"/>
                </a:lnTo>
                <a:lnTo>
                  <a:pt x="249" y="170"/>
                </a:lnTo>
                <a:lnTo>
                  <a:pt x="249" y="175"/>
                </a:lnTo>
                <a:lnTo>
                  <a:pt x="249" y="180"/>
                </a:lnTo>
                <a:lnTo>
                  <a:pt x="243" y="180"/>
                </a:lnTo>
                <a:lnTo>
                  <a:pt x="238" y="180"/>
                </a:lnTo>
                <a:lnTo>
                  <a:pt x="233" y="180"/>
                </a:lnTo>
                <a:lnTo>
                  <a:pt x="227" y="180"/>
                </a:lnTo>
                <a:lnTo>
                  <a:pt x="227" y="175"/>
                </a:lnTo>
                <a:lnTo>
                  <a:pt x="217" y="175"/>
                </a:lnTo>
                <a:lnTo>
                  <a:pt x="212" y="175"/>
                </a:lnTo>
                <a:lnTo>
                  <a:pt x="212" y="186"/>
                </a:lnTo>
                <a:lnTo>
                  <a:pt x="212" y="191"/>
                </a:lnTo>
                <a:lnTo>
                  <a:pt x="206" y="191"/>
                </a:lnTo>
                <a:lnTo>
                  <a:pt x="201" y="191"/>
                </a:lnTo>
                <a:lnTo>
                  <a:pt x="201" y="196"/>
                </a:lnTo>
                <a:lnTo>
                  <a:pt x="196" y="196"/>
                </a:lnTo>
                <a:lnTo>
                  <a:pt x="196" y="202"/>
                </a:lnTo>
                <a:lnTo>
                  <a:pt x="196" y="207"/>
                </a:lnTo>
                <a:lnTo>
                  <a:pt x="185" y="207"/>
                </a:lnTo>
                <a:lnTo>
                  <a:pt x="180" y="207"/>
                </a:lnTo>
                <a:lnTo>
                  <a:pt x="180" y="218"/>
                </a:lnTo>
                <a:lnTo>
                  <a:pt x="175" y="218"/>
                </a:lnTo>
                <a:lnTo>
                  <a:pt x="169" y="218"/>
                </a:lnTo>
                <a:lnTo>
                  <a:pt x="169" y="223"/>
                </a:lnTo>
                <a:lnTo>
                  <a:pt x="164" y="223"/>
                </a:lnTo>
                <a:lnTo>
                  <a:pt x="159" y="223"/>
                </a:lnTo>
                <a:lnTo>
                  <a:pt x="164" y="223"/>
                </a:lnTo>
                <a:lnTo>
                  <a:pt x="164" y="218"/>
                </a:lnTo>
                <a:lnTo>
                  <a:pt x="164" y="212"/>
                </a:lnTo>
                <a:lnTo>
                  <a:pt x="164" y="207"/>
                </a:lnTo>
                <a:lnTo>
                  <a:pt x="159" y="207"/>
                </a:lnTo>
                <a:lnTo>
                  <a:pt x="153" y="207"/>
                </a:lnTo>
                <a:lnTo>
                  <a:pt x="148" y="207"/>
                </a:lnTo>
                <a:lnTo>
                  <a:pt x="143" y="207"/>
                </a:lnTo>
                <a:lnTo>
                  <a:pt x="143" y="212"/>
                </a:lnTo>
                <a:lnTo>
                  <a:pt x="143" y="207"/>
                </a:lnTo>
                <a:lnTo>
                  <a:pt x="143" y="202"/>
                </a:lnTo>
                <a:lnTo>
                  <a:pt x="138" y="202"/>
                </a:lnTo>
                <a:lnTo>
                  <a:pt x="138" y="196"/>
                </a:lnTo>
                <a:lnTo>
                  <a:pt x="138" y="191"/>
                </a:lnTo>
                <a:lnTo>
                  <a:pt x="138" y="186"/>
                </a:lnTo>
                <a:lnTo>
                  <a:pt x="132" y="186"/>
                </a:lnTo>
                <a:lnTo>
                  <a:pt x="127" y="186"/>
                </a:lnTo>
                <a:lnTo>
                  <a:pt x="122" y="186"/>
                </a:lnTo>
                <a:lnTo>
                  <a:pt x="116" y="186"/>
                </a:lnTo>
                <a:lnTo>
                  <a:pt x="122" y="186"/>
                </a:lnTo>
                <a:lnTo>
                  <a:pt x="116" y="186"/>
                </a:lnTo>
                <a:lnTo>
                  <a:pt x="122" y="186"/>
                </a:lnTo>
                <a:lnTo>
                  <a:pt x="116" y="186"/>
                </a:lnTo>
                <a:lnTo>
                  <a:pt x="122" y="186"/>
                </a:lnTo>
                <a:lnTo>
                  <a:pt x="116" y="186"/>
                </a:lnTo>
                <a:lnTo>
                  <a:pt x="122" y="186"/>
                </a:lnTo>
                <a:lnTo>
                  <a:pt x="116" y="186"/>
                </a:lnTo>
                <a:lnTo>
                  <a:pt x="116" y="180"/>
                </a:lnTo>
                <a:lnTo>
                  <a:pt x="116" y="175"/>
                </a:lnTo>
                <a:lnTo>
                  <a:pt x="111" y="175"/>
                </a:lnTo>
                <a:lnTo>
                  <a:pt x="111" y="170"/>
                </a:lnTo>
                <a:lnTo>
                  <a:pt x="111" y="175"/>
                </a:lnTo>
                <a:lnTo>
                  <a:pt x="111" y="170"/>
                </a:lnTo>
                <a:lnTo>
                  <a:pt x="106" y="170"/>
                </a:lnTo>
                <a:lnTo>
                  <a:pt x="106" y="165"/>
                </a:lnTo>
                <a:lnTo>
                  <a:pt x="106" y="159"/>
                </a:lnTo>
                <a:lnTo>
                  <a:pt x="106" y="154"/>
                </a:lnTo>
                <a:lnTo>
                  <a:pt x="106" y="149"/>
                </a:lnTo>
                <a:lnTo>
                  <a:pt x="106" y="143"/>
                </a:lnTo>
                <a:lnTo>
                  <a:pt x="101" y="143"/>
                </a:lnTo>
                <a:lnTo>
                  <a:pt x="95" y="143"/>
                </a:lnTo>
                <a:lnTo>
                  <a:pt x="95" y="138"/>
                </a:lnTo>
                <a:lnTo>
                  <a:pt x="95" y="143"/>
                </a:lnTo>
                <a:lnTo>
                  <a:pt x="95" y="138"/>
                </a:lnTo>
                <a:lnTo>
                  <a:pt x="90" y="138"/>
                </a:lnTo>
                <a:lnTo>
                  <a:pt x="95" y="138"/>
                </a:lnTo>
                <a:lnTo>
                  <a:pt x="95" y="133"/>
                </a:lnTo>
                <a:lnTo>
                  <a:pt x="90" y="133"/>
                </a:lnTo>
                <a:lnTo>
                  <a:pt x="85" y="133"/>
                </a:lnTo>
                <a:lnTo>
                  <a:pt x="79" y="133"/>
                </a:lnTo>
                <a:lnTo>
                  <a:pt x="74" y="133"/>
                </a:lnTo>
                <a:lnTo>
                  <a:pt x="74" y="138"/>
                </a:lnTo>
                <a:lnTo>
                  <a:pt x="69" y="138"/>
                </a:lnTo>
                <a:lnTo>
                  <a:pt x="64" y="138"/>
                </a:lnTo>
                <a:lnTo>
                  <a:pt x="64" y="143"/>
                </a:lnTo>
                <a:lnTo>
                  <a:pt x="58" y="143"/>
                </a:lnTo>
                <a:lnTo>
                  <a:pt x="53" y="143"/>
                </a:lnTo>
                <a:lnTo>
                  <a:pt x="53" y="138"/>
                </a:lnTo>
                <a:lnTo>
                  <a:pt x="53" y="133"/>
                </a:lnTo>
                <a:lnTo>
                  <a:pt x="48" y="133"/>
                </a:lnTo>
                <a:lnTo>
                  <a:pt x="48" y="127"/>
                </a:lnTo>
                <a:lnTo>
                  <a:pt x="48" y="133"/>
                </a:lnTo>
                <a:lnTo>
                  <a:pt x="42" y="133"/>
                </a:lnTo>
                <a:lnTo>
                  <a:pt x="42" y="138"/>
                </a:lnTo>
                <a:lnTo>
                  <a:pt x="37" y="138"/>
                </a:lnTo>
                <a:lnTo>
                  <a:pt x="37" y="143"/>
                </a:lnTo>
                <a:lnTo>
                  <a:pt x="32" y="143"/>
                </a:lnTo>
                <a:lnTo>
                  <a:pt x="32" y="149"/>
                </a:lnTo>
                <a:lnTo>
                  <a:pt x="27" y="149"/>
                </a:lnTo>
                <a:lnTo>
                  <a:pt x="27" y="154"/>
                </a:lnTo>
                <a:lnTo>
                  <a:pt x="27" y="159"/>
                </a:lnTo>
                <a:lnTo>
                  <a:pt x="21" y="159"/>
                </a:lnTo>
                <a:lnTo>
                  <a:pt x="16" y="159"/>
                </a:lnTo>
                <a:lnTo>
                  <a:pt x="11" y="159"/>
                </a:lnTo>
                <a:lnTo>
                  <a:pt x="5" y="159"/>
                </a:lnTo>
                <a:lnTo>
                  <a:pt x="0" y="159"/>
                </a:lnTo>
                <a:lnTo>
                  <a:pt x="5" y="159"/>
                </a:lnTo>
                <a:lnTo>
                  <a:pt x="5" y="154"/>
                </a:lnTo>
                <a:lnTo>
                  <a:pt x="11" y="154"/>
                </a:lnTo>
                <a:lnTo>
                  <a:pt x="11" y="149"/>
                </a:lnTo>
                <a:lnTo>
                  <a:pt x="11" y="143"/>
                </a:lnTo>
                <a:lnTo>
                  <a:pt x="16" y="143"/>
                </a:lnTo>
                <a:lnTo>
                  <a:pt x="16" y="138"/>
                </a:lnTo>
                <a:lnTo>
                  <a:pt x="16" y="133"/>
                </a:lnTo>
                <a:lnTo>
                  <a:pt x="21" y="133"/>
                </a:lnTo>
                <a:lnTo>
                  <a:pt x="16" y="133"/>
                </a:lnTo>
                <a:lnTo>
                  <a:pt x="21" y="133"/>
                </a:lnTo>
                <a:lnTo>
                  <a:pt x="21" y="127"/>
                </a:lnTo>
                <a:lnTo>
                  <a:pt x="21" y="122"/>
                </a:lnTo>
                <a:lnTo>
                  <a:pt x="21" y="117"/>
                </a:lnTo>
                <a:lnTo>
                  <a:pt x="21" y="112"/>
                </a:lnTo>
                <a:lnTo>
                  <a:pt x="21" y="106"/>
                </a:lnTo>
                <a:lnTo>
                  <a:pt x="21" y="101"/>
                </a:lnTo>
                <a:lnTo>
                  <a:pt x="21" y="96"/>
                </a:lnTo>
                <a:lnTo>
                  <a:pt x="21" y="90"/>
                </a:lnTo>
                <a:lnTo>
                  <a:pt x="21" y="85"/>
                </a:lnTo>
                <a:lnTo>
                  <a:pt x="21" y="80"/>
                </a:lnTo>
                <a:lnTo>
                  <a:pt x="27" y="80"/>
                </a:lnTo>
                <a:lnTo>
                  <a:pt x="27" y="74"/>
                </a:lnTo>
                <a:lnTo>
                  <a:pt x="32" y="69"/>
                </a:lnTo>
                <a:lnTo>
                  <a:pt x="32" y="64"/>
                </a:lnTo>
                <a:lnTo>
                  <a:pt x="37" y="64"/>
                </a:lnTo>
                <a:lnTo>
                  <a:pt x="37" y="59"/>
                </a:lnTo>
                <a:lnTo>
                  <a:pt x="42" y="59"/>
                </a:lnTo>
                <a:lnTo>
                  <a:pt x="42" y="53"/>
                </a:lnTo>
                <a:lnTo>
                  <a:pt x="48" y="53"/>
                </a:lnTo>
                <a:lnTo>
                  <a:pt x="48" y="48"/>
                </a:lnTo>
                <a:lnTo>
                  <a:pt x="53" y="48"/>
                </a:lnTo>
                <a:lnTo>
                  <a:pt x="53" y="43"/>
                </a:lnTo>
                <a:lnTo>
                  <a:pt x="58" y="43"/>
                </a:lnTo>
                <a:lnTo>
                  <a:pt x="58" y="37"/>
                </a:lnTo>
                <a:lnTo>
                  <a:pt x="64" y="37"/>
                </a:lnTo>
                <a:lnTo>
                  <a:pt x="64" y="32"/>
                </a:lnTo>
                <a:lnTo>
                  <a:pt x="69" y="32"/>
                </a:lnTo>
                <a:lnTo>
                  <a:pt x="69" y="27"/>
                </a:lnTo>
                <a:lnTo>
                  <a:pt x="74" y="27"/>
                </a:lnTo>
                <a:lnTo>
                  <a:pt x="74" y="21"/>
                </a:lnTo>
                <a:lnTo>
                  <a:pt x="79" y="21"/>
                </a:lnTo>
                <a:lnTo>
                  <a:pt x="85" y="16"/>
                </a:lnTo>
                <a:lnTo>
                  <a:pt x="90" y="11"/>
                </a:lnTo>
              </a:path>
            </a:pathLst>
          </a:custGeom>
          <a:no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545CADD3-D938-4114-A271-8C9BB02A5EDC}"/>
              </a:ext>
            </a:extLst>
          </p:cNvPr>
          <p:cNvGrpSpPr/>
          <p:nvPr/>
        </p:nvGrpSpPr>
        <p:grpSpPr>
          <a:xfrm>
            <a:off x="7201103" y="1643965"/>
            <a:ext cx="2241551" cy="1135064"/>
            <a:chOff x="6343144" y="1756855"/>
            <a:chExt cx="2241551" cy="1135064"/>
          </a:xfrm>
        </p:grpSpPr>
        <p:sp>
          <p:nvSpPr>
            <p:cNvPr id="20" name="Freeform 174">
              <a:extLst>
                <a:ext uri="{FF2B5EF4-FFF2-40B4-BE49-F238E27FC236}">
                  <a16:creationId xmlns:a16="http://schemas.microsoft.com/office/drawing/2014/main" id="{C83A7994-2AB9-400A-BE6C-7DB7561ED7E3}"/>
                </a:ext>
              </a:extLst>
            </p:cNvPr>
            <p:cNvSpPr>
              <a:spLocks/>
            </p:cNvSpPr>
            <p:nvPr/>
          </p:nvSpPr>
          <p:spPr bwMode="auto">
            <a:xfrm>
              <a:off x="6401882" y="1856868"/>
              <a:ext cx="595313" cy="336550"/>
            </a:xfrm>
            <a:custGeom>
              <a:avLst/>
              <a:gdLst>
                <a:gd name="T0" fmla="*/ 137 w 375"/>
                <a:gd name="T1" fmla="*/ 85 h 212"/>
                <a:gd name="T2" fmla="*/ 148 w 375"/>
                <a:gd name="T3" fmla="*/ 96 h 212"/>
                <a:gd name="T4" fmla="*/ 164 w 375"/>
                <a:gd name="T5" fmla="*/ 101 h 212"/>
                <a:gd name="T6" fmla="*/ 180 w 375"/>
                <a:gd name="T7" fmla="*/ 106 h 212"/>
                <a:gd name="T8" fmla="*/ 201 w 375"/>
                <a:gd name="T9" fmla="*/ 101 h 212"/>
                <a:gd name="T10" fmla="*/ 217 w 375"/>
                <a:gd name="T11" fmla="*/ 96 h 212"/>
                <a:gd name="T12" fmla="*/ 227 w 375"/>
                <a:gd name="T13" fmla="*/ 80 h 212"/>
                <a:gd name="T14" fmla="*/ 243 w 375"/>
                <a:gd name="T15" fmla="*/ 75 h 212"/>
                <a:gd name="T16" fmla="*/ 259 w 375"/>
                <a:gd name="T17" fmla="*/ 69 h 212"/>
                <a:gd name="T18" fmla="*/ 275 w 375"/>
                <a:gd name="T19" fmla="*/ 64 h 212"/>
                <a:gd name="T20" fmla="*/ 285 w 375"/>
                <a:gd name="T21" fmla="*/ 53 h 212"/>
                <a:gd name="T22" fmla="*/ 307 w 375"/>
                <a:gd name="T23" fmla="*/ 48 h 212"/>
                <a:gd name="T24" fmla="*/ 322 w 375"/>
                <a:gd name="T25" fmla="*/ 43 h 212"/>
                <a:gd name="T26" fmla="*/ 333 w 375"/>
                <a:gd name="T27" fmla="*/ 53 h 212"/>
                <a:gd name="T28" fmla="*/ 354 w 375"/>
                <a:gd name="T29" fmla="*/ 59 h 212"/>
                <a:gd name="T30" fmla="*/ 370 w 375"/>
                <a:gd name="T31" fmla="*/ 64 h 212"/>
                <a:gd name="T32" fmla="*/ 375 w 375"/>
                <a:gd name="T33" fmla="*/ 80 h 212"/>
                <a:gd name="T34" fmla="*/ 370 w 375"/>
                <a:gd name="T35" fmla="*/ 96 h 212"/>
                <a:gd name="T36" fmla="*/ 375 w 375"/>
                <a:gd name="T37" fmla="*/ 101 h 212"/>
                <a:gd name="T38" fmla="*/ 365 w 375"/>
                <a:gd name="T39" fmla="*/ 112 h 212"/>
                <a:gd name="T40" fmla="*/ 365 w 375"/>
                <a:gd name="T41" fmla="*/ 122 h 212"/>
                <a:gd name="T42" fmla="*/ 359 w 375"/>
                <a:gd name="T43" fmla="*/ 138 h 212"/>
                <a:gd name="T44" fmla="*/ 365 w 375"/>
                <a:gd name="T45" fmla="*/ 143 h 212"/>
                <a:gd name="T46" fmla="*/ 359 w 375"/>
                <a:gd name="T47" fmla="*/ 149 h 212"/>
                <a:gd name="T48" fmla="*/ 349 w 375"/>
                <a:gd name="T49" fmla="*/ 159 h 212"/>
                <a:gd name="T50" fmla="*/ 344 w 375"/>
                <a:gd name="T51" fmla="*/ 165 h 212"/>
                <a:gd name="T52" fmla="*/ 338 w 375"/>
                <a:gd name="T53" fmla="*/ 170 h 212"/>
                <a:gd name="T54" fmla="*/ 338 w 375"/>
                <a:gd name="T55" fmla="*/ 170 h 212"/>
                <a:gd name="T56" fmla="*/ 333 w 375"/>
                <a:gd name="T57" fmla="*/ 175 h 212"/>
                <a:gd name="T58" fmla="*/ 333 w 375"/>
                <a:gd name="T59" fmla="*/ 186 h 212"/>
                <a:gd name="T60" fmla="*/ 328 w 375"/>
                <a:gd name="T61" fmla="*/ 202 h 212"/>
                <a:gd name="T62" fmla="*/ 322 w 375"/>
                <a:gd name="T63" fmla="*/ 207 h 212"/>
                <a:gd name="T64" fmla="*/ 307 w 375"/>
                <a:gd name="T65" fmla="*/ 207 h 212"/>
                <a:gd name="T66" fmla="*/ 280 w 375"/>
                <a:gd name="T67" fmla="*/ 207 h 212"/>
                <a:gd name="T68" fmla="*/ 259 w 375"/>
                <a:gd name="T69" fmla="*/ 207 h 212"/>
                <a:gd name="T70" fmla="*/ 232 w 375"/>
                <a:gd name="T71" fmla="*/ 207 h 212"/>
                <a:gd name="T72" fmla="*/ 211 w 375"/>
                <a:gd name="T73" fmla="*/ 207 h 212"/>
                <a:gd name="T74" fmla="*/ 190 w 375"/>
                <a:gd name="T75" fmla="*/ 207 h 212"/>
                <a:gd name="T76" fmla="*/ 164 w 375"/>
                <a:gd name="T77" fmla="*/ 207 h 212"/>
                <a:gd name="T78" fmla="*/ 143 w 375"/>
                <a:gd name="T79" fmla="*/ 207 h 212"/>
                <a:gd name="T80" fmla="*/ 116 w 375"/>
                <a:gd name="T81" fmla="*/ 207 h 212"/>
                <a:gd name="T82" fmla="*/ 95 w 375"/>
                <a:gd name="T83" fmla="*/ 207 h 212"/>
                <a:gd name="T84" fmla="*/ 74 w 375"/>
                <a:gd name="T85" fmla="*/ 202 h 212"/>
                <a:gd name="T86" fmla="*/ 53 w 375"/>
                <a:gd name="T87" fmla="*/ 202 h 212"/>
                <a:gd name="T88" fmla="*/ 26 w 375"/>
                <a:gd name="T89" fmla="*/ 202 h 212"/>
                <a:gd name="T90" fmla="*/ 0 w 375"/>
                <a:gd name="T91" fmla="*/ 202 h 212"/>
                <a:gd name="T92" fmla="*/ 0 w 375"/>
                <a:gd name="T93" fmla="*/ 181 h 212"/>
                <a:gd name="T94" fmla="*/ 5 w 375"/>
                <a:gd name="T95" fmla="*/ 159 h 212"/>
                <a:gd name="T96" fmla="*/ 5 w 375"/>
                <a:gd name="T97" fmla="*/ 138 h 212"/>
                <a:gd name="T98" fmla="*/ 10 w 375"/>
                <a:gd name="T99" fmla="*/ 122 h 212"/>
                <a:gd name="T100" fmla="*/ 10 w 375"/>
                <a:gd name="T101" fmla="*/ 101 h 212"/>
                <a:gd name="T102" fmla="*/ 10 w 375"/>
                <a:gd name="T103" fmla="*/ 80 h 212"/>
                <a:gd name="T104" fmla="*/ 16 w 375"/>
                <a:gd name="T105" fmla="*/ 59 h 212"/>
                <a:gd name="T106" fmla="*/ 16 w 375"/>
                <a:gd name="T107" fmla="*/ 37 h 212"/>
                <a:gd name="T108" fmla="*/ 21 w 375"/>
                <a:gd name="T109" fmla="*/ 22 h 212"/>
                <a:gd name="T110" fmla="*/ 26 w 375"/>
                <a:gd name="T111" fmla="*/ 6 h 212"/>
                <a:gd name="T112" fmla="*/ 42 w 375"/>
                <a:gd name="T113" fmla="*/ 0 h 212"/>
                <a:gd name="T114" fmla="*/ 63 w 375"/>
                <a:gd name="T115" fmla="*/ 0 h 212"/>
                <a:gd name="T116" fmla="*/ 74 w 375"/>
                <a:gd name="T117" fmla="*/ 11 h 212"/>
                <a:gd name="T118" fmla="*/ 95 w 375"/>
                <a:gd name="T119" fmla="*/ 22 h 212"/>
                <a:gd name="T120" fmla="*/ 106 w 375"/>
                <a:gd name="T121" fmla="*/ 32 h 212"/>
                <a:gd name="T122" fmla="*/ 106 w 375"/>
                <a:gd name="T123" fmla="*/ 53 h 212"/>
                <a:gd name="T124" fmla="*/ 116 w 375"/>
                <a:gd name="T125" fmla="*/ 6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5" h="212">
                  <a:moveTo>
                    <a:pt x="132" y="75"/>
                  </a:moveTo>
                  <a:lnTo>
                    <a:pt x="132" y="80"/>
                  </a:lnTo>
                  <a:lnTo>
                    <a:pt x="137" y="80"/>
                  </a:lnTo>
                  <a:lnTo>
                    <a:pt x="137" y="85"/>
                  </a:lnTo>
                  <a:lnTo>
                    <a:pt x="143" y="85"/>
                  </a:lnTo>
                  <a:lnTo>
                    <a:pt x="143" y="90"/>
                  </a:lnTo>
                  <a:lnTo>
                    <a:pt x="148" y="90"/>
                  </a:lnTo>
                  <a:lnTo>
                    <a:pt x="148" y="96"/>
                  </a:lnTo>
                  <a:lnTo>
                    <a:pt x="153" y="96"/>
                  </a:lnTo>
                  <a:lnTo>
                    <a:pt x="153" y="101"/>
                  </a:lnTo>
                  <a:lnTo>
                    <a:pt x="158" y="101"/>
                  </a:lnTo>
                  <a:lnTo>
                    <a:pt x="164" y="101"/>
                  </a:lnTo>
                  <a:lnTo>
                    <a:pt x="164" y="106"/>
                  </a:lnTo>
                  <a:lnTo>
                    <a:pt x="169" y="106"/>
                  </a:lnTo>
                  <a:lnTo>
                    <a:pt x="174" y="106"/>
                  </a:lnTo>
                  <a:lnTo>
                    <a:pt x="180" y="106"/>
                  </a:lnTo>
                  <a:lnTo>
                    <a:pt x="185" y="106"/>
                  </a:lnTo>
                  <a:lnTo>
                    <a:pt x="190" y="106"/>
                  </a:lnTo>
                  <a:lnTo>
                    <a:pt x="195" y="106"/>
                  </a:lnTo>
                  <a:lnTo>
                    <a:pt x="201" y="101"/>
                  </a:lnTo>
                  <a:lnTo>
                    <a:pt x="206" y="101"/>
                  </a:lnTo>
                  <a:lnTo>
                    <a:pt x="211" y="101"/>
                  </a:lnTo>
                  <a:lnTo>
                    <a:pt x="211" y="96"/>
                  </a:lnTo>
                  <a:lnTo>
                    <a:pt x="217" y="96"/>
                  </a:lnTo>
                  <a:lnTo>
                    <a:pt x="217" y="90"/>
                  </a:lnTo>
                  <a:lnTo>
                    <a:pt x="222" y="85"/>
                  </a:lnTo>
                  <a:lnTo>
                    <a:pt x="222" y="80"/>
                  </a:lnTo>
                  <a:lnTo>
                    <a:pt x="227" y="80"/>
                  </a:lnTo>
                  <a:lnTo>
                    <a:pt x="232" y="80"/>
                  </a:lnTo>
                  <a:lnTo>
                    <a:pt x="238" y="80"/>
                  </a:lnTo>
                  <a:lnTo>
                    <a:pt x="238" y="75"/>
                  </a:lnTo>
                  <a:lnTo>
                    <a:pt x="243" y="75"/>
                  </a:lnTo>
                  <a:lnTo>
                    <a:pt x="248" y="75"/>
                  </a:lnTo>
                  <a:lnTo>
                    <a:pt x="254" y="75"/>
                  </a:lnTo>
                  <a:lnTo>
                    <a:pt x="254" y="69"/>
                  </a:lnTo>
                  <a:lnTo>
                    <a:pt x="259" y="69"/>
                  </a:lnTo>
                  <a:lnTo>
                    <a:pt x="264" y="69"/>
                  </a:lnTo>
                  <a:lnTo>
                    <a:pt x="269" y="69"/>
                  </a:lnTo>
                  <a:lnTo>
                    <a:pt x="269" y="64"/>
                  </a:lnTo>
                  <a:lnTo>
                    <a:pt x="275" y="64"/>
                  </a:lnTo>
                  <a:lnTo>
                    <a:pt x="280" y="64"/>
                  </a:lnTo>
                  <a:lnTo>
                    <a:pt x="280" y="59"/>
                  </a:lnTo>
                  <a:lnTo>
                    <a:pt x="285" y="59"/>
                  </a:lnTo>
                  <a:lnTo>
                    <a:pt x="285" y="53"/>
                  </a:lnTo>
                  <a:lnTo>
                    <a:pt x="291" y="53"/>
                  </a:lnTo>
                  <a:lnTo>
                    <a:pt x="296" y="48"/>
                  </a:lnTo>
                  <a:lnTo>
                    <a:pt x="301" y="48"/>
                  </a:lnTo>
                  <a:lnTo>
                    <a:pt x="307" y="48"/>
                  </a:lnTo>
                  <a:lnTo>
                    <a:pt x="312" y="48"/>
                  </a:lnTo>
                  <a:lnTo>
                    <a:pt x="317" y="48"/>
                  </a:lnTo>
                  <a:lnTo>
                    <a:pt x="317" y="43"/>
                  </a:lnTo>
                  <a:lnTo>
                    <a:pt x="322" y="43"/>
                  </a:lnTo>
                  <a:lnTo>
                    <a:pt x="322" y="48"/>
                  </a:lnTo>
                  <a:lnTo>
                    <a:pt x="328" y="48"/>
                  </a:lnTo>
                  <a:lnTo>
                    <a:pt x="328" y="53"/>
                  </a:lnTo>
                  <a:lnTo>
                    <a:pt x="333" y="53"/>
                  </a:lnTo>
                  <a:lnTo>
                    <a:pt x="338" y="53"/>
                  </a:lnTo>
                  <a:lnTo>
                    <a:pt x="344" y="59"/>
                  </a:lnTo>
                  <a:lnTo>
                    <a:pt x="349" y="59"/>
                  </a:lnTo>
                  <a:lnTo>
                    <a:pt x="354" y="59"/>
                  </a:lnTo>
                  <a:lnTo>
                    <a:pt x="359" y="59"/>
                  </a:lnTo>
                  <a:lnTo>
                    <a:pt x="365" y="59"/>
                  </a:lnTo>
                  <a:lnTo>
                    <a:pt x="365" y="64"/>
                  </a:lnTo>
                  <a:lnTo>
                    <a:pt x="370" y="64"/>
                  </a:lnTo>
                  <a:lnTo>
                    <a:pt x="370" y="69"/>
                  </a:lnTo>
                  <a:lnTo>
                    <a:pt x="370" y="75"/>
                  </a:lnTo>
                  <a:lnTo>
                    <a:pt x="370" y="80"/>
                  </a:lnTo>
                  <a:lnTo>
                    <a:pt x="375" y="80"/>
                  </a:lnTo>
                  <a:lnTo>
                    <a:pt x="375" y="85"/>
                  </a:lnTo>
                  <a:lnTo>
                    <a:pt x="375" y="90"/>
                  </a:lnTo>
                  <a:lnTo>
                    <a:pt x="370" y="90"/>
                  </a:lnTo>
                  <a:lnTo>
                    <a:pt x="370" y="96"/>
                  </a:lnTo>
                  <a:lnTo>
                    <a:pt x="370" y="101"/>
                  </a:lnTo>
                  <a:lnTo>
                    <a:pt x="375" y="101"/>
                  </a:lnTo>
                  <a:lnTo>
                    <a:pt x="370" y="101"/>
                  </a:lnTo>
                  <a:lnTo>
                    <a:pt x="375" y="101"/>
                  </a:lnTo>
                  <a:lnTo>
                    <a:pt x="370" y="101"/>
                  </a:lnTo>
                  <a:lnTo>
                    <a:pt x="370" y="106"/>
                  </a:lnTo>
                  <a:lnTo>
                    <a:pt x="365" y="106"/>
                  </a:lnTo>
                  <a:lnTo>
                    <a:pt x="365" y="112"/>
                  </a:lnTo>
                  <a:lnTo>
                    <a:pt x="370" y="112"/>
                  </a:lnTo>
                  <a:lnTo>
                    <a:pt x="370" y="117"/>
                  </a:lnTo>
                  <a:lnTo>
                    <a:pt x="370" y="122"/>
                  </a:lnTo>
                  <a:lnTo>
                    <a:pt x="365" y="122"/>
                  </a:lnTo>
                  <a:lnTo>
                    <a:pt x="365" y="128"/>
                  </a:lnTo>
                  <a:lnTo>
                    <a:pt x="359" y="128"/>
                  </a:lnTo>
                  <a:lnTo>
                    <a:pt x="359" y="133"/>
                  </a:lnTo>
                  <a:lnTo>
                    <a:pt x="359" y="138"/>
                  </a:lnTo>
                  <a:lnTo>
                    <a:pt x="359" y="143"/>
                  </a:lnTo>
                  <a:lnTo>
                    <a:pt x="359" y="138"/>
                  </a:lnTo>
                  <a:lnTo>
                    <a:pt x="359" y="143"/>
                  </a:lnTo>
                  <a:lnTo>
                    <a:pt x="365" y="143"/>
                  </a:lnTo>
                  <a:lnTo>
                    <a:pt x="359" y="143"/>
                  </a:lnTo>
                  <a:lnTo>
                    <a:pt x="359" y="149"/>
                  </a:lnTo>
                  <a:lnTo>
                    <a:pt x="365" y="149"/>
                  </a:lnTo>
                  <a:lnTo>
                    <a:pt x="359" y="149"/>
                  </a:lnTo>
                  <a:lnTo>
                    <a:pt x="359" y="154"/>
                  </a:lnTo>
                  <a:lnTo>
                    <a:pt x="359" y="159"/>
                  </a:lnTo>
                  <a:lnTo>
                    <a:pt x="354" y="159"/>
                  </a:lnTo>
                  <a:lnTo>
                    <a:pt x="349" y="159"/>
                  </a:lnTo>
                  <a:lnTo>
                    <a:pt x="344" y="159"/>
                  </a:lnTo>
                  <a:lnTo>
                    <a:pt x="344" y="165"/>
                  </a:lnTo>
                  <a:lnTo>
                    <a:pt x="338" y="165"/>
                  </a:lnTo>
                  <a:lnTo>
                    <a:pt x="344" y="165"/>
                  </a:lnTo>
                  <a:lnTo>
                    <a:pt x="338" y="165"/>
                  </a:lnTo>
                  <a:lnTo>
                    <a:pt x="338" y="170"/>
                  </a:lnTo>
                  <a:lnTo>
                    <a:pt x="344" y="170"/>
                  </a:lnTo>
                  <a:lnTo>
                    <a:pt x="338" y="170"/>
                  </a:lnTo>
                  <a:lnTo>
                    <a:pt x="344" y="170"/>
                  </a:lnTo>
                  <a:lnTo>
                    <a:pt x="338" y="170"/>
                  </a:lnTo>
                  <a:lnTo>
                    <a:pt x="338" y="175"/>
                  </a:lnTo>
                  <a:lnTo>
                    <a:pt x="338" y="170"/>
                  </a:lnTo>
                  <a:lnTo>
                    <a:pt x="338" y="175"/>
                  </a:lnTo>
                  <a:lnTo>
                    <a:pt x="333" y="175"/>
                  </a:lnTo>
                  <a:lnTo>
                    <a:pt x="338" y="175"/>
                  </a:lnTo>
                  <a:lnTo>
                    <a:pt x="333" y="175"/>
                  </a:lnTo>
                  <a:lnTo>
                    <a:pt x="333" y="181"/>
                  </a:lnTo>
                  <a:lnTo>
                    <a:pt x="328" y="181"/>
                  </a:lnTo>
                  <a:lnTo>
                    <a:pt x="333" y="181"/>
                  </a:lnTo>
                  <a:lnTo>
                    <a:pt x="333" y="186"/>
                  </a:lnTo>
                  <a:lnTo>
                    <a:pt x="328" y="186"/>
                  </a:lnTo>
                  <a:lnTo>
                    <a:pt x="328" y="191"/>
                  </a:lnTo>
                  <a:lnTo>
                    <a:pt x="328" y="196"/>
                  </a:lnTo>
                  <a:lnTo>
                    <a:pt x="328" y="202"/>
                  </a:lnTo>
                  <a:lnTo>
                    <a:pt x="322" y="202"/>
                  </a:lnTo>
                  <a:lnTo>
                    <a:pt x="322" y="207"/>
                  </a:lnTo>
                  <a:lnTo>
                    <a:pt x="322" y="212"/>
                  </a:lnTo>
                  <a:lnTo>
                    <a:pt x="322" y="207"/>
                  </a:lnTo>
                  <a:lnTo>
                    <a:pt x="322" y="212"/>
                  </a:lnTo>
                  <a:lnTo>
                    <a:pt x="317" y="212"/>
                  </a:lnTo>
                  <a:lnTo>
                    <a:pt x="312" y="212"/>
                  </a:lnTo>
                  <a:lnTo>
                    <a:pt x="307" y="207"/>
                  </a:lnTo>
                  <a:lnTo>
                    <a:pt x="301" y="207"/>
                  </a:lnTo>
                  <a:lnTo>
                    <a:pt x="291" y="207"/>
                  </a:lnTo>
                  <a:lnTo>
                    <a:pt x="285" y="207"/>
                  </a:lnTo>
                  <a:lnTo>
                    <a:pt x="280" y="207"/>
                  </a:lnTo>
                  <a:lnTo>
                    <a:pt x="275" y="207"/>
                  </a:lnTo>
                  <a:lnTo>
                    <a:pt x="269" y="207"/>
                  </a:lnTo>
                  <a:lnTo>
                    <a:pt x="264" y="207"/>
                  </a:lnTo>
                  <a:lnTo>
                    <a:pt x="259" y="207"/>
                  </a:lnTo>
                  <a:lnTo>
                    <a:pt x="254" y="207"/>
                  </a:lnTo>
                  <a:lnTo>
                    <a:pt x="243" y="207"/>
                  </a:lnTo>
                  <a:lnTo>
                    <a:pt x="238" y="207"/>
                  </a:lnTo>
                  <a:lnTo>
                    <a:pt x="232" y="207"/>
                  </a:lnTo>
                  <a:lnTo>
                    <a:pt x="227" y="207"/>
                  </a:lnTo>
                  <a:lnTo>
                    <a:pt x="222" y="207"/>
                  </a:lnTo>
                  <a:lnTo>
                    <a:pt x="217" y="207"/>
                  </a:lnTo>
                  <a:lnTo>
                    <a:pt x="211" y="207"/>
                  </a:lnTo>
                  <a:lnTo>
                    <a:pt x="206" y="207"/>
                  </a:lnTo>
                  <a:lnTo>
                    <a:pt x="201" y="207"/>
                  </a:lnTo>
                  <a:lnTo>
                    <a:pt x="195" y="207"/>
                  </a:lnTo>
                  <a:lnTo>
                    <a:pt x="190" y="207"/>
                  </a:lnTo>
                  <a:lnTo>
                    <a:pt x="180" y="207"/>
                  </a:lnTo>
                  <a:lnTo>
                    <a:pt x="174" y="207"/>
                  </a:lnTo>
                  <a:lnTo>
                    <a:pt x="169" y="207"/>
                  </a:lnTo>
                  <a:lnTo>
                    <a:pt x="164" y="207"/>
                  </a:lnTo>
                  <a:lnTo>
                    <a:pt x="158" y="207"/>
                  </a:lnTo>
                  <a:lnTo>
                    <a:pt x="153" y="207"/>
                  </a:lnTo>
                  <a:lnTo>
                    <a:pt x="148" y="207"/>
                  </a:lnTo>
                  <a:lnTo>
                    <a:pt x="143" y="207"/>
                  </a:lnTo>
                  <a:lnTo>
                    <a:pt x="137" y="207"/>
                  </a:lnTo>
                  <a:lnTo>
                    <a:pt x="132" y="207"/>
                  </a:lnTo>
                  <a:lnTo>
                    <a:pt x="121" y="207"/>
                  </a:lnTo>
                  <a:lnTo>
                    <a:pt x="116" y="207"/>
                  </a:lnTo>
                  <a:lnTo>
                    <a:pt x="111" y="207"/>
                  </a:lnTo>
                  <a:lnTo>
                    <a:pt x="106" y="207"/>
                  </a:lnTo>
                  <a:lnTo>
                    <a:pt x="100" y="207"/>
                  </a:lnTo>
                  <a:lnTo>
                    <a:pt x="95" y="207"/>
                  </a:lnTo>
                  <a:lnTo>
                    <a:pt x="90" y="207"/>
                  </a:lnTo>
                  <a:lnTo>
                    <a:pt x="84" y="202"/>
                  </a:lnTo>
                  <a:lnTo>
                    <a:pt x="79" y="202"/>
                  </a:lnTo>
                  <a:lnTo>
                    <a:pt x="74" y="202"/>
                  </a:lnTo>
                  <a:lnTo>
                    <a:pt x="69" y="202"/>
                  </a:lnTo>
                  <a:lnTo>
                    <a:pt x="63" y="202"/>
                  </a:lnTo>
                  <a:lnTo>
                    <a:pt x="58" y="202"/>
                  </a:lnTo>
                  <a:lnTo>
                    <a:pt x="53" y="202"/>
                  </a:lnTo>
                  <a:lnTo>
                    <a:pt x="42" y="202"/>
                  </a:lnTo>
                  <a:lnTo>
                    <a:pt x="37" y="202"/>
                  </a:lnTo>
                  <a:lnTo>
                    <a:pt x="32" y="202"/>
                  </a:lnTo>
                  <a:lnTo>
                    <a:pt x="26" y="202"/>
                  </a:lnTo>
                  <a:lnTo>
                    <a:pt x="16" y="202"/>
                  </a:lnTo>
                  <a:lnTo>
                    <a:pt x="10" y="202"/>
                  </a:lnTo>
                  <a:lnTo>
                    <a:pt x="5" y="202"/>
                  </a:lnTo>
                  <a:lnTo>
                    <a:pt x="0" y="202"/>
                  </a:lnTo>
                  <a:lnTo>
                    <a:pt x="0" y="196"/>
                  </a:lnTo>
                  <a:lnTo>
                    <a:pt x="0" y="191"/>
                  </a:lnTo>
                  <a:lnTo>
                    <a:pt x="0" y="186"/>
                  </a:lnTo>
                  <a:lnTo>
                    <a:pt x="0" y="181"/>
                  </a:lnTo>
                  <a:lnTo>
                    <a:pt x="0" y="175"/>
                  </a:lnTo>
                  <a:lnTo>
                    <a:pt x="0" y="170"/>
                  </a:lnTo>
                  <a:lnTo>
                    <a:pt x="0" y="165"/>
                  </a:lnTo>
                  <a:lnTo>
                    <a:pt x="5" y="159"/>
                  </a:lnTo>
                  <a:lnTo>
                    <a:pt x="5" y="154"/>
                  </a:lnTo>
                  <a:lnTo>
                    <a:pt x="5" y="149"/>
                  </a:lnTo>
                  <a:lnTo>
                    <a:pt x="5" y="143"/>
                  </a:lnTo>
                  <a:lnTo>
                    <a:pt x="5" y="138"/>
                  </a:lnTo>
                  <a:lnTo>
                    <a:pt x="5" y="133"/>
                  </a:lnTo>
                  <a:lnTo>
                    <a:pt x="5" y="128"/>
                  </a:lnTo>
                  <a:lnTo>
                    <a:pt x="5" y="122"/>
                  </a:lnTo>
                  <a:lnTo>
                    <a:pt x="10" y="122"/>
                  </a:lnTo>
                  <a:lnTo>
                    <a:pt x="10" y="117"/>
                  </a:lnTo>
                  <a:lnTo>
                    <a:pt x="10" y="112"/>
                  </a:lnTo>
                  <a:lnTo>
                    <a:pt x="10" y="106"/>
                  </a:lnTo>
                  <a:lnTo>
                    <a:pt x="10" y="101"/>
                  </a:lnTo>
                  <a:lnTo>
                    <a:pt x="10" y="96"/>
                  </a:lnTo>
                  <a:lnTo>
                    <a:pt x="10" y="90"/>
                  </a:lnTo>
                  <a:lnTo>
                    <a:pt x="10" y="85"/>
                  </a:lnTo>
                  <a:lnTo>
                    <a:pt x="10" y="80"/>
                  </a:lnTo>
                  <a:lnTo>
                    <a:pt x="10" y="75"/>
                  </a:lnTo>
                  <a:lnTo>
                    <a:pt x="16" y="75"/>
                  </a:lnTo>
                  <a:lnTo>
                    <a:pt x="16" y="64"/>
                  </a:lnTo>
                  <a:lnTo>
                    <a:pt x="16" y="59"/>
                  </a:lnTo>
                  <a:lnTo>
                    <a:pt x="16" y="53"/>
                  </a:lnTo>
                  <a:lnTo>
                    <a:pt x="16" y="48"/>
                  </a:lnTo>
                  <a:lnTo>
                    <a:pt x="16" y="43"/>
                  </a:lnTo>
                  <a:lnTo>
                    <a:pt x="16" y="37"/>
                  </a:lnTo>
                  <a:lnTo>
                    <a:pt x="16" y="32"/>
                  </a:lnTo>
                  <a:lnTo>
                    <a:pt x="16" y="27"/>
                  </a:lnTo>
                  <a:lnTo>
                    <a:pt x="16" y="22"/>
                  </a:lnTo>
                  <a:lnTo>
                    <a:pt x="21" y="22"/>
                  </a:lnTo>
                  <a:lnTo>
                    <a:pt x="21" y="16"/>
                  </a:lnTo>
                  <a:lnTo>
                    <a:pt x="21" y="11"/>
                  </a:lnTo>
                  <a:lnTo>
                    <a:pt x="21" y="6"/>
                  </a:lnTo>
                  <a:lnTo>
                    <a:pt x="26" y="6"/>
                  </a:lnTo>
                  <a:lnTo>
                    <a:pt x="32" y="6"/>
                  </a:lnTo>
                  <a:lnTo>
                    <a:pt x="37" y="6"/>
                  </a:lnTo>
                  <a:lnTo>
                    <a:pt x="37" y="0"/>
                  </a:lnTo>
                  <a:lnTo>
                    <a:pt x="42" y="0"/>
                  </a:lnTo>
                  <a:lnTo>
                    <a:pt x="47" y="0"/>
                  </a:lnTo>
                  <a:lnTo>
                    <a:pt x="53" y="0"/>
                  </a:lnTo>
                  <a:lnTo>
                    <a:pt x="58" y="0"/>
                  </a:lnTo>
                  <a:lnTo>
                    <a:pt x="63" y="0"/>
                  </a:lnTo>
                  <a:lnTo>
                    <a:pt x="63" y="6"/>
                  </a:lnTo>
                  <a:lnTo>
                    <a:pt x="69" y="6"/>
                  </a:lnTo>
                  <a:lnTo>
                    <a:pt x="74" y="6"/>
                  </a:lnTo>
                  <a:lnTo>
                    <a:pt x="74" y="11"/>
                  </a:lnTo>
                  <a:lnTo>
                    <a:pt x="79" y="11"/>
                  </a:lnTo>
                  <a:lnTo>
                    <a:pt x="84" y="11"/>
                  </a:lnTo>
                  <a:lnTo>
                    <a:pt x="90" y="16"/>
                  </a:lnTo>
                  <a:lnTo>
                    <a:pt x="95" y="22"/>
                  </a:lnTo>
                  <a:lnTo>
                    <a:pt x="95" y="27"/>
                  </a:lnTo>
                  <a:lnTo>
                    <a:pt x="100" y="27"/>
                  </a:lnTo>
                  <a:lnTo>
                    <a:pt x="100" y="32"/>
                  </a:lnTo>
                  <a:lnTo>
                    <a:pt x="106" y="32"/>
                  </a:lnTo>
                  <a:lnTo>
                    <a:pt x="106" y="37"/>
                  </a:lnTo>
                  <a:lnTo>
                    <a:pt x="106" y="43"/>
                  </a:lnTo>
                  <a:lnTo>
                    <a:pt x="106" y="48"/>
                  </a:lnTo>
                  <a:lnTo>
                    <a:pt x="106" y="53"/>
                  </a:lnTo>
                  <a:lnTo>
                    <a:pt x="111" y="53"/>
                  </a:lnTo>
                  <a:lnTo>
                    <a:pt x="111" y="59"/>
                  </a:lnTo>
                  <a:lnTo>
                    <a:pt x="111" y="64"/>
                  </a:lnTo>
                  <a:lnTo>
                    <a:pt x="116" y="64"/>
                  </a:lnTo>
                  <a:lnTo>
                    <a:pt x="121" y="69"/>
                  </a:lnTo>
                  <a:lnTo>
                    <a:pt x="127" y="75"/>
                  </a:lnTo>
                  <a:lnTo>
                    <a:pt x="132" y="75"/>
                  </a:lnTo>
                </a:path>
              </a:pathLst>
            </a:custGeom>
            <a:solidFill>
              <a:srgbClr val="002060"/>
            </a:solid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76">
              <a:extLst>
                <a:ext uri="{FF2B5EF4-FFF2-40B4-BE49-F238E27FC236}">
                  <a16:creationId xmlns:a16="http://schemas.microsoft.com/office/drawing/2014/main" id="{1FB38D75-0100-41BE-BF6F-3F1B22D54020}"/>
                </a:ext>
              </a:extLst>
            </p:cNvPr>
            <p:cNvSpPr>
              <a:spLocks/>
            </p:cNvSpPr>
            <p:nvPr/>
          </p:nvSpPr>
          <p:spPr bwMode="auto">
            <a:xfrm>
              <a:off x="6368545" y="2177543"/>
              <a:ext cx="536575" cy="268288"/>
            </a:xfrm>
            <a:custGeom>
              <a:avLst/>
              <a:gdLst>
                <a:gd name="T0" fmla="*/ 5 w 338"/>
                <a:gd name="T1" fmla="*/ 111 h 169"/>
                <a:gd name="T2" fmla="*/ 10 w 338"/>
                <a:gd name="T3" fmla="*/ 100 h 169"/>
                <a:gd name="T4" fmla="*/ 10 w 338"/>
                <a:gd name="T5" fmla="*/ 85 h 169"/>
                <a:gd name="T6" fmla="*/ 10 w 338"/>
                <a:gd name="T7" fmla="*/ 69 h 169"/>
                <a:gd name="T8" fmla="*/ 10 w 338"/>
                <a:gd name="T9" fmla="*/ 53 h 169"/>
                <a:gd name="T10" fmla="*/ 16 w 338"/>
                <a:gd name="T11" fmla="*/ 42 h 169"/>
                <a:gd name="T12" fmla="*/ 16 w 338"/>
                <a:gd name="T13" fmla="*/ 26 h 169"/>
                <a:gd name="T14" fmla="*/ 16 w 338"/>
                <a:gd name="T15" fmla="*/ 10 h 169"/>
                <a:gd name="T16" fmla="*/ 26 w 338"/>
                <a:gd name="T17" fmla="*/ 0 h 169"/>
                <a:gd name="T18" fmla="*/ 47 w 338"/>
                <a:gd name="T19" fmla="*/ 0 h 169"/>
                <a:gd name="T20" fmla="*/ 63 w 338"/>
                <a:gd name="T21" fmla="*/ 0 h 169"/>
                <a:gd name="T22" fmla="*/ 84 w 338"/>
                <a:gd name="T23" fmla="*/ 0 h 169"/>
                <a:gd name="T24" fmla="*/ 100 w 338"/>
                <a:gd name="T25" fmla="*/ 0 h 169"/>
                <a:gd name="T26" fmla="*/ 116 w 338"/>
                <a:gd name="T27" fmla="*/ 5 h 169"/>
                <a:gd name="T28" fmla="*/ 132 w 338"/>
                <a:gd name="T29" fmla="*/ 5 h 169"/>
                <a:gd name="T30" fmla="*/ 153 w 338"/>
                <a:gd name="T31" fmla="*/ 5 h 169"/>
                <a:gd name="T32" fmla="*/ 169 w 338"/>
                <a:gd name="T33" fmla="*/ 5 h 169"/>
                <a:gd name="T34" fmla="*/ 185 w 338"/>
                <a:gd name="T35" fmla="*/ 5 h 169"/>
                <a:gd name="T36" fmla="*/ 201 w 338"/>
                <a:gd name="T37" fmla="*/ 5 h 169"/>
                <a:gd name="T38" fmla="*/ 222 w 338"/>
                <a:gd name="T39" fmla="*/ 5 h 169"/>
                <a:gd name="T40" fmla="*/ 238 w 338"/>
                <a:gd name="T41" fmla="*/ 5 h 169"/>
                <a:gd name="T42" fmla="*/ 253 w 338"/>
                <a:gd name="T43" fmla="*/ 5 h 169"/>
                <a:gd name="T44" fmla="*/ 275 w 338"/>
                <a:gd name="T45" fmla="*/ 5 h 169"/>
                <a:gd name="T46" fmla="*/ 290 w 338"/>
                <a:gd name="T47" fmla="*/ 5 h 169"/>
                <a:gd name="T48" fmla="*/ 306 w 338"/>
                <a:gd name="T49" fmla="*/ 5 h 169"/>
                <a:gd name="T50" fmla="*/ 328 w 338"/>
                <a:gd name="T51" fmla="*/ 5 h 169"/>
                <a:gd name="T52" fmla="*/ 338 w 338"/>
                <a:gd name="T53" fmla="*/ 16 h 169"/>
                <a:gd name="T54" fmla="*/ 338 w 338"/>
                <a:gd name="T55" fmla="*/ 32 h 169"/>
                <a:gd name="T56" fmla="*/ 338 w 338"/>
                <a:gd name="T57" fmla="*/ 47 h 169"/>
                <a:gd name="T58" fmla="*/ 338 w 338"/>
                <a:gd name="T59" fmla="*/ 63 h 169"/>
                <a:gd name="T60" fmla="*/ 338 w 338"/>
                <a:gd name="T61" fmla="*/ 85 h 169"/>
                <a:gd name="T62" fmla="*/ 338 w 338"/>
                <a:gd name="T63" fmla="*/ 100 h 169"/>
                <a:gd name="T64" fmla="*/ 338 w 338"/>
                <a:gd name="T65" fmla="*/ 116 h 169"/>
                <a:gd name="T66" fmla="*/ 338 w 338"/>
                <a:gd name="T67" fmla="*/ 138 h 169"/>
                <a:gd name="T68" fmla="*/ 338 w 338"/>
                <a:gd name="T69" fmla="*/ 153 h 169"/>
                <a:gd name="T70" fmla="*/ 338 w 338"/>
                <a:gd name="T71" fmla="*/ 169 h 169"/>
                <a:gd name="T72" fmla="*/ 322 w 338"/>
                <a:gd name="T73" fmla="*/ 169 h 169"/>
                <a:gd name="T74" fmla="*/ 306 w 338"/>
                <a:gd name="T75" fmla="*/ 169 h 169"/>
                <a:gd name="T76" fmla="*/ 290 w 338"/>
                <a:gd name="T77" fmla="*/ 169 h 169"/>
                <a:gd name="T78" fmla="*/ 275 w 338"/>
                <a:gd name="T79" fmla="*/ 169 h 169"/>
                <a:gd name="T80" fmla="*/ 259 w 338"/>
                <a:gd name="T81" fmla="*/ 169 h 169"/>
                <a:gd name="T82" fmla="*/ 243 w 338"/>
                <a:gd name="T83" fmla="*/ 169 h 169"/>
                <a:gd name="T84" fmla="*/ 227 w 338"/>
                <a:gd name="T85" fmla="*/ 169 h 169"/>
                <a:gd name="T86" fmla="*/ 211 w 338"/>
                <a:gd name="T87" fmla="*/ 169 h 169"/>
                <a:gd name="T88" fmla="*/ 195 w 338"/>
                <a:gd name="T89" fmla="*/ 169 h 169"/>
                <a:gd name="T90" fmla="*/ 179 w 338"/>
                <a:gd name="T91" fmla="*/ 169 h 169"/>
                <a:gd name="T92" fmla="*/ 164 w 338"/>
                <a:gd name="T93" fmla="*/ 169 h 169"/>
                <a:gd name="T94" fmla="*/ 148 w 338"/>
                <a:gd name="T95" fmla="*/ 169 h 169"/>
                <a:gd name="T96" fmla="*/ 132 w 338"/>
                <a:gd name="T97" fmla="*/ 164 h 169"/>
                <a:gd name="T98" fmla="*/ 111 w 338"/>
                <a:gd name="T99" fmla="*/ 164 h 169"/>
                <a:gd name="T100" fmla="*/ 90 w 338"/>
                <a:gd name="T101" fmla="*/ 164 h 169"/>
                <a:gd name="T102" fmla="*/ 74 w 338"/>
                <a:gd name="T103" fmla="*/ 164 h 169"/>
                <a:gd name="T104" fmla="*/ 58 w 338"/>
                <a:gd name="T105" fmla="*/ 164 h 169"/>
                <a:gd name="T106" fmla="*/ 42 w 338"/>
                <a:gd name="T107" fmla="*/ 164 h 169"/>
                <a:gd name="T108" fmla="*/ 26 w 338"/>
                <a:gd name="T109" fmla="*/ 164 h 169"/>
                <a:gd name="T110" fmla="*/ 0 w 338"/>
                <a:gd name="T111" fmla="*/ 153 h 169"/>
                <a:gd name="T112" fmla="*/ 5 w 338"/>
                <a:gd name="T113" fmla="*/ 13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8" h="169">
                  <a:moveTo>
                    <a:pt x="5" y="122"/>
                  </a:moveTo>
                  <a:lnTo>
                    <a:pt x="5" y="116"/>
                  </a:lnTo>
                  <a:lnTo>
                    <a:pt x="5" y="111"/>
                  </a:lnTo>
                  <a:lnTo>
                    <a:pt x="5" y="106"/>
                  </a:lnTo>
                  <a:lnTo>
                    <a:pt x="5" y="100"/>
                  </a:lnTo>
                  <a:lnTo>
                    <a:pt x="10" y="100"/>
                  </a:lnTo>
                  <a:lnTo>
                    <a:pt x="10" y="95"/>
                  </a:lnTo>
                  <a:lnTo>
                    <a:pt x="10" y="90"/>
                  </a:lnTo>
                  <a:lnTo>
                    <a:pt x="10" y="85"/>
                  </a:lnTo>
                  <a:lnTo>
                    <a:pt x="10" y="79"/>
                  </a:lnTo>
                  <a:lnTo>
                    <a:pt x="10" y="74"/>
                  </a:lnTo>
                  <a:lnTo>
                    <a:pt x="10" y="69"/>
                  </a:lnTo>
                  <a:lnTo>
                    <a:pt x="10" y="63"/>
                  </a:lnTo>
                  <a:lnTo>
                    <a:pt x="10" y="58"/>
                  </a:lnTo>
                  <a:lnTo>
                    <a:pt x="10" y="53"/>
                  </a:lnTo>
                  <a:lnTo>
                    <a:pt x="10" y="47"/>
                  </a:lnTo>
                  <a:lnTo>
                    <a:pt x="16" y="47"/>
                  </a:lnTo>
                  <a:lnTo>
                    <a:pt x="16" y="42"/>
                  </a:lnTo>
                  <a:lnTo>
                    <a:pt x="16" y="37"/>
                  </a:lnTo>
                  <a:lnTo>
                    <a:pt x="16" y="32"/>
                  </a:lnTo>
                  <a:lnTo>
                    <a:pt x="16" y="26"/>
                  </a:lnTo>
                  <a:lnTo>
                    <a:pt x="16" y="21"/>
                  </a:lnTo>
                  <a:lnTo>
                    <a:pt x="16" y="16"/>
                  </a:lnTo>
                  <a:lnTo>
                    <a:pt x="16" y="10"/>
                  </a:lnTo>
                  <a:lnTo>
                    <a:pt x="16" y="5"/>
                  </a:lnTo>
                  <a:lnTo>
                    <a:pt x="21" y="0"/>
                  </a:lnTo>
                  <a:lnTo>
                    <a:pt x="26" y="0"/>
                  </a:lnTo>
                  <a:lnTo>
                    <a:pt x="31" y="0"/>
                  </a:lnTo>
                  <a:lnTo>
                    <a:pt x="37" y="0"/>
                  </a:lnTo>
                  <a:lnTo>
                    <a:pt x="47" y="0"/>
                  </a:lnTo>
                  <a:lnTo>
                    <a:pt x="53" y="0"/>
                  </a:lnTo>
                  <a:lnTo>
                    <a:pt x="58" y="0"/>
                  </a:lnTo>
                  <a:lnTo>
                    <a:pt x="63" y="0"/>
                  </a:lnTo>
                  <a:lnTo>
                    <a:pt x="74" y="0"/>
                  </a:lnTo>
                  <a:lnTo>
                    <a:pt x="79" y="0"/>
                  </a:lnTo>
                  <a:lnTo>
                    <a:pt x="84" y="0"/>
                  </a:lnTo>
                  <a:lnTo>
                    <a:pt x="90" y="0"/>
                  </a:lnTo>
                  <a:lnTo>
                    <a:pt x="95" y="0"/>
                  </a:lnTo>
                  <a:lnTo>
                    <a:pt x="100" y="0"/>
                  </a:lnTo>
                  <a:lnTo>
                    <a:pt x="105" y="0"/>
                  </a:lnTo>
                  <a:lnTo>
                    <a:pt x="111" y="5"/>
                  </a:lnTo>
                  <a:lnTo>
                    <a:pt x="116" y="5"/>
                  </a:lnTo>
                  <a:lnTo>
                    <a:pt x="121" y="5"/>
                  </a:lnTo>
                  <a:lnTo>
                    <a:pt x="127" y="5"/>
                  </a:lnTo>
                  <a:lnTo>
                    <a:pt x="132" y="5"/>
                  </a:lnTo>
                  <a:lnTo>
                    <a:pt x="137" y="5"/>
                  </a:lnTo>
                  <a:lnTo>
                    <a:pt x="142" y="5"/>
                  </a:lnTo>
                  <a:lnTo>
                    <a:pt x="153" y="5"/>
                  </a:lnTo>
                  <a:lnTo>
                    <a:pt x="158" y="5"/>
                  </a:lnTo>
                  <a:lnTo>
                    <a:pt x="164" y="5"/>
                  </a:lnTo>
                  <a:lnTo>
                    <a:pt x="169" y="5"/>
                  </a:lnTo>
                  <a:lnTo>
                    <a:pt x="174" y="5"/>
                  </a:lnTo>
                  <a:lnTo>
                    <a:pt x="179" y="5"/>
                  </a:lnTo>
                  <a:lnTo>
                    <a:pt x="185" y="5"/>
                  </a:lnTo>
                  <a:lnTo>
                    <a:pt x="190" y="5"/>
                  </a:lnTo>
                  <a:lnTo>
                    <a:pt x="195" y="5"/>
                  </a:lnTo>
                  <a:lnTo>
                    <a:pt x="201" y="5"/>
                  </a:lnTo>
                  <a:lnTo>
                    <a:pt x="211" y="5"/>
                  </a:lnTo>
                  <a:lnTo>
                    <a:pt x="216" y="5"/>
                  </a:lnTo>
                  <a:lnTo>
                    <a:pt x="222" y="5"/>
                  </a:lnTo>
                  <a:lnTo>
                    <a:pt x="227" y="5"/>
                  </a:lnTo>
                  <a:lnTo>
                    <a:pt x="232" y="5"/>
                  </a:lnTo>
                  <a:lnTo>
                    <a:pt x="238" y="5"/>
                  </a:lnTo>
                  <a:lnTo>
                    <a:pt x="243" y="5"/>
                  </a:lnTo>
                  <a:lnTo>
                    <a:pt x="248" y="5"/>
                  </a:lnTo>
                  <a:lnTo>
                    <a:pt x="253" y="5"/>
                  </a:lnTo>
                  <a:lnTo>
                    <a:pt x="259" y="5"/>
                  </a:lnTo>
                  <a:lnTo>
                    <a:pt x="264" y="5"/>
                  </a:lnTo>
                  <a:lnTo>
                    <a:pt x="275" y="5"/>
                  </a:lnTo>
                  <a:lnTo>
                    <a:pt x="280" y="5"/>
                  </a:lnTo>
                  <a:lnTo>
                    <a:pt x="285" y="5"/>
                  </a:lnTo>
                  <a:lnTo>
                    <a:pt x="290" y="5"/>
                  </a:lnTo>
                  <a:lnTo>
                    <a:pt x="296" y="5"/>
                  </a:lnTo>
                  <a:lnTo>
                    <a:pt x="301" y="5"/>
                  </a:lnTo>
                  <a:lnTo>
                    <a:pt x="306" y="5"/>
                  </a:lnTo>
                  <a:lnTo>
                    <a:pt x="312" y="5"/>
                  </a:lnTo>
                  <a:lnTo>
                    <a:pt x="322" y="5"/>
                  </a:lnTo>
                  <a:lnTo>
                    <a:pt x="328" y="5"/>
                  </a:lnTo>
                  <a:lnTo>
                    <a:pt x="333" y="10"/>
                  </a:lnTo>
                  <a:lnTo>
                    <a:pt x="338" y="10"/>
                  </a:lnTo>
                  <a:lnTo>
                    <a:pt x="338" y="16"/>
                  </a:lnTo>
                  <a:lnTo>
                    <a:pt x="338" y="21"/>
                  </a:lnTo>
                  <a:lnTo>
                    <a:pt x="338" y="26"/>
                  </a:lnTo>
                  <a:lnTo>
                    <a:pt x="338" y="32"/>
                  </a:lnTo>
                  <a:lnTo>
                    <a:pt x="338" y="37"/>
                  </a:lnTo>
                  <a:lnTo>
                    <a:pt x="338" y="42"/>
                  </a:lnTo>
                  <a:lnTo>
                    <a:pt x="338" y="47"/>
                  </a:lnTo>
                  <a:lnTo>
                    <a:pt x="338" y="53"/>
                  </a:lnTo>
                  <a:lnTo>
                    <a:pt x="338" y="58"/>
                  </a:lnTo>
                  <a:lnTo>
                    <a:pt x="338" y="63"/>
                  </a:lnTo>
                  <a:lnTo>
                    <a:pt x="338" y="69"/>
                  </a:lnTo>
                  <a:lnTo>
                    <a:pt x="338" y="74"/>
                  </a:lnTo>
                  <a:lnTo>
                    <a:pt x="338" y="85"/>
                  </a:lnTo>
                  <a:lnTo>
                    <a:pt x="338" y="90"/>
                  </a:lnTo>
                  <a:lnTo>
                    <a:pt x="338" y="95"/>
                  </a:lnTo>
                  <a:lnTo>
                    <a:pt x="338" y="100"/>
                  </a:lnTo>
                  <a:lnTo>
                    <a:pt x="338" y="106"/>
                  </a:lnTo>
                  <a:lnTo>
                    <a:pt x="338" y="111"/>
                  </a:lnTo>
                  <a:lnTo>
                    <a:pt x="338" y="116"/>
                  </a:lnTo>
                  <a:lnTo>
                    <a:pt x="338" y="127"/>
                  </a:lnTo>
                  <a:lnTo>
                    <a:pt x="338" y="132"/>
                  </a:lnTo>
                  <a:lnTo>
                    <a:pt x="338" y="138"/>
                  </a:lnTo>
                  <a:lnTo>
                    <a:pt x="338" y="143"/>
                  </a:lnTo>
                  <a:lnTo>
                    <a:pt x="338" y="148"/>
                  </a:lnTo>
                  <a:lnTo>
                    <a:pt x="338" y="153"/>
                  </a:lnTo>
                  <a:lnTo>
                    <a:pt x="338" y="159"/>
                  </a:lnTo>
                  <a:lnTo>
                    <a:pt x="338" y="164"/>
                  </a:lnTo>
                  <a:lnTo>
                    <a:pt x="338" y="169"/>
                  </a:lnTo>
                  <a:lnTo>
                    <a:pt x="333" y="169"/>
                  </a:lnTo>
                  <a:lnTo>
                    <a:pt x="328" y="169"/>
                  </a:lnTo>
                  <a:lnTo>
                    <a:pt x="322" y="169"/>
                  </a:lnTo>
                  <a:lnTo>
                    <a:pt x="317" y="169"/>
                  </a:lnTo>
                  <a:lnTo>
                    <a:pt x="312" y="169"/>
                  </a:lnTo>
                  <a:lnTo>
                    <a:pt x="306" y="169"/>
                  </a:lnTo>
                  <a:lnTo>
                    <a:pt x="301" y="169"/>
                  </a:lnTo>
                  <a:lnTo>
                    <a:pt x="296" y="169"/>
                  </a:lnTo>
                  <a:lnTo>
                    <a:pt x="290" y="169"/>
                  </a:lnTo>
                  <a:lnTo>
                    <a:pt x="285" y="169"/>
                  </a:lnTo>
                  <a:lnTo>
                    <a:pt x="280" y="169"/>
                  </a:lnTo>
                  <a:lnTo>
                    <a:pt x="275" y="169"/>
                  </a:lnTo>
                  <a:lnTo>
                    <a:pt x="269" y="169"/>
                  </a:lnTo>
                  <a:lnTo>
                    <a:pt x="264" y="169"/>
                  </a:lnTo>
                  <a:lnTo>
                    <a:pt x="259" y="169"/>
                  </a:lnTo>
                  <a:lnTo>
                    <a:pt x="253" y="169"/>
                  </a:lnTo>
                  <a:lnTo>
                    <a:pt x="248" y="169"/>
                  </a:lnTo>
                  <a:lnTo>
                    <a:pt x="243" y="169"/>
                  </a:lnTo>
                  <a:lnTo>
                    <a:pt x="238" y="169"/>
                  </a:lnTo>
                  <a:lnTo>
                    <a:pt x="232" y="169"/>
                  </a:lnTo>
                  <a:lnTo>
                    <a:pt x="227" y="169"/>
                  </a:lnTo>
                  <a:lnTo>
                    <a:pt x="222" y="169"/>
                  </a:lnTo>
                  <a:lnTo>
                    <a:pt x="216" y="169"/>
                  </a:lnTo>
                  <a:lnTo>
                    <a:pt x="211" y="169"/>
                  </a:lnTo>
                  <a:lnTo>
                    <a:pt x="206" y="169"/>
                  </a:lnTo>
                  <a:lnTo>
                    <a:pt x="201" y="169"/>
                  </a:lnTo>
                  <a:lnTo>
                    <a:pt x="195" y="169"/>
                  </a:lnTo>
                  <a:lnTo>
                    <a:pt x="190" y="169"/>
                  </a:lnTo>
                  <a:lnTo>
                    <a:pt x="185" y="169"/>
                  </a:lnTo>
                  <a:lnTo>
                    <a:pt x="179" y="169"/>
                  </a:lnTo>
                  <a:lnTo>
                    <a:pt x="174" y="169"/>
                  </a:lnTo>
                  <a:lnTo>
                    <a:pt x="169" y="169"/>
                  </a:lnTo>
                  <a:lnTo>
                    <a:pt x="164" y="169"/>
                  </a:lnTo>
                  <a:lnTo>
                    <a:pt x="158" y="169"/>
                  </a:lnTo>
                  <a:lnTo>
                    <a:pt x="153" y="169"/>
                  </a:lnTo>
                  <a:lnTo>
                    <a:pt x="148" y="169"/>
                  </a:lnTo>
                  <a:lnTo>
                    <a:pt x="142" y="164"/>
                  </a:lnTo>
                  <a:lnTo>
                    <a:pt x="137" y="164"/>
                  </a:lnTo>
                  <a:lnTo>
                    <a:pt x="132" y="164"/>
                  </a:lnTo>
                  <a:lnTo>
                    <a:pt x="121" y="164"/>
                  </a:lnTo>
                  <a:lnTo>
                    <a:pt x="116" y="164"/>
                  </a:lnTo>
                  <a:lnTo>
                    <a:pt x="111" y="164"/>
                  </a:lnTo>
                  <a:lnTo>
                    <a:pt x="100" y="164"/>
                  </a:lnTo>
                  <a:lnTo>
                    <a:pt x="95" y="164"/>
                  </a:lnTo>
                  <a:lnTo>
                    <a:pt x="90" y="164"/>
                  </a:lnTo>
                  <a:lnTo>
                    <a:pt x="84" y="164"/>
                  </a:lnTo>
                  <a:lnTo>
                    <a:pt x="79" y="164"/>
                  </a:lnTo>
                  <a:lnTo>
                    <a:pt x="74" y="164"/>
                  </a:lnTo>
                  <a:lnTo>
                    <a:pt x="68" y="164"/>
                  </a:lnTo>
                  <a:lnTo>
                    <a:pt x="63" y="164"/>
                  </a:lnTo>
                  <a:lnTo>
                    <a:pt x="58" y="164"/>
                  </a:lnTo>
                  <a:lnTo>
                    <a:pt x="53" y="164"/>
                  </a:lnTo>
                  <a:lnTo>
                    <a:pt x="47" y="164"/>
                  </a:lnTo>
                  <a:lnTo>
                    <a:pt x="42" y="164"/>
                  </a:lnTo>
                  <a:lnTo>
                    <a:pt x="37" y="164"/>
                  </a:lnTo>
                  <a:lnTo>
                    <a:pt x="31" y="164"/>
                  </a:lnTo>
                  <a:lnTo>
                    <a:pt x="26" y="164"/>
                  </a:lnTo>
                  <a:lnTo>
                    <a:pt x="21" y="164"/>
                  </a:lnTo>
                  <a:lnTo>
                    <a:pt x="0" y="159"/>
                  </a:lnTo>
                  <a:lnTo>
                    <a:pt x="0" y="153"/>
                  </a:lnTo>
                  <a:lnTo>
                    <a:pt x="5" y="148"/>
                  </a:lnTo>
                  <a:lnTo>
                    <a:pt x="5" y="138"/>
                  </a:lnTo>
                  <a:lnTo>
                    <a:pt x="5" y="132"/>
                  </a:lnTo>
                  <a:lnTo>
                    <a:pt x="5" y="127"/>
                  </a:lnTo>
                  <a:lnTo>
                    <a:pt x="5" y="122"/>
                  </a:lnTo>
                </a:path>
              </a:pathLst>
            </a:custGeom>
            <a:solidFill>
              <a:srgbClr val="002060"/>
            </a:solid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77">
              <a:extLst>
                <a:ext uri="{FF2B5EF4-FFF2-40B4-BE49-F238E27FC236}">
                  <a16:creationId xmlns:a16="http://schemas.microsoft.com/office/drawing/2014/main" id="{93B8AB04-50D6-4B34-9FFE-55F32B082153}"/>
                </a:ext>
              </a:extLst>
            </p:cNvPr>
            <p:cNvSpPr>
              <a:spLocks/>
            </p:cNvSpPr>
            <p:nvPr/>
          </p:nvSpPr>
          <p:spPr bwMode="auto">
            <a:xfrm>
              <a:off x="6343145" y="1756855"/>
              <a:ext cx="830263" cy="268288"/>
            </a:xfrm>
            <a:custGeom>
              <a:avLst/>
              <a:gdLst>
                <a:gd name="T0" fmla="*/ 137 w 523"/>
                <a:gd name="T1" fmla="*/ 90 h 169"/>
                <a:gd name="T2" fmla="*/ 116 w 523"/>
                <a:gd name="T3" fmla="*/ 74 h 169"/>
                <a:gd name="T4" fmla="*/ 100 w 523"/>
                <a:gd name="T5" fmla="*/ 63 h 169"/>
                <a:gd name="T6" fmla="*/ 74 w 523"/>
                <a:gd name="T7" fmla="*/ 63 h 169"/>
                <a:gd name="T8" fmla="*/ 53 w 523"/>
                <a:gd name="T9" fmla="*/ 69 h 169"/>
                <a:gd name="T10" fmla="*/ 37 w 523"/>
                <a:gd name="T11" fmla="*/ 58 h 169"/>
                <a:gd name="T12" fmla="*/ 21 w 523"/>
                <a:gd name="T13" fmla="*/ 47 h 169"/>
                <a:gd name="T14" fmla="*/ 16 w 523"/>
                <a:gd name="T15" fmla="*/ 26 h 169"/>
                <a:gd name="T16" fmla="*/ 5 w 523"/>
                <a:gd name="T17" fmla="*/ 10 h 169"/>
                <a:gd name="T18" fmla="*/ 10 w 523"/>
                <a:gd name="T19" fmla="*/ 0 h 169"/>
                <a:gd name="T20" fmla="*/ 42 w 523"/>
                <a:gd name="T21" fmla="*/ 0 h 169"/>
                <a:gd name="T22" fmla="*/ 69 w 523"/>
                <a:gd name="T23" fmla="*/ 0 h 169"/>
                <a:gd name="T24" fmla="*/ 95 w 523"/>
                <a:gd name="T25" fmla="*/ 0 h 169"/>
                <a:gd name="T26" fmla="*/ 121 w 523"/>
                <a:gd name="T27" fmla="*/ 0 h 169"/>
                <a:gd name="T28" fmla="*/ 148 w 523"/>
                <a:gd name="T29" fmla="*/ 0 h 169"/>
                <a:gd name="T30" fmla="*/ 174 w 523"/>
                <a:gd name="T31" fmla="*/ 0 h 169"/>
                <a:gd name="T32" fmla="*/ 201 w 523"/>
                <a:gd name="T33" fmla="*/ 0 h 169"/>
                <a:gd name="T34" fmla="*/ 232 w 523"/>
                <a:gd name="T35" fmla="*/ 0 h 169"/>
                <a:gd name="T36" fmla="*/ 259 w 523"/>
                <a:gd name="T37" fmla="*/ 0 h 169"/>
                <a:gd name="T38" fmla="*/ 285 w 523"/>
                <a:gd name="T39" fmla="*/ 0 h 169"/>
                <a:gd name="T40" fmla="*/ 312 w 523"/>
                <a:gd name="T41" fmla="*/ 0 h 169"/>
                <a:gd name="T42" fmla="*/ 338 w 523"/>
                <a:gd name="T43" fmla="*/ 0 h 169"/>
                <a:gd name="T44" fmla="*/ 365 w 523"/>
                <a:gd name="T45" fmla="*/ 0 h 169"/>
                <a:gd name="T46" fmla="*/ 391 w 523"/>
                <a:gd name="T47" fmla="*/ 0 h 169"/>
                <a:gd name="T48" fmla="*/ 418 w 523"/>
                <a:gd name="T49" fmla="*/ 0 h 169"/>
                <a:gd name="T50" fmla="*/ 444 w 523"/>
                <a:gd name="T51" fmla="*/ 0 h 169"/>
                <a:gd name="T52" fmla="*/ 470 w 523"/>
                <a:gd name="T53" fmla="*/ 0 h 169"/>
                <a:gd name="T54" fmla="*/ 492 w 523"/>
                <a:gd name="T55" fmla="*/ 5 h 169"/>
                <a:gd name="T56" fmla="*/ 518 w 523"/>
                <a:gd name="T57" fmla="*/ 5 h 169"/>
                <a:gd name="T58" fmla="*/ 523 w 523"/>
                <a:gd name="T59" fmla="*/ 26 h 169"/>
                <a:gd name="T60" fmla="*/ 523 w 523"/>
                <a:gd name="T61" fmla="*/ 58 h 169"/>
                <a:gd name="T62" fmla="*/ 518 w 523"/>
                <a:gd name="T63" fmla="*/ 85 h 169"/>
                <a:gd name="T64" fmla="*/ 518 w 523"/>
                <a:gd name="T65" fmla="*/ 111 h 169"/>
                <a:gd name="T66" fmla="*/ 507 w 523"/>
                <a:gd name="T67" fmla="*/ 127 h 169"/>
                <a:gd name="T68" fmla="*/ 492 w 523"/>
                <a:gd name="T69" fmla="*/ 138 h 169"/>
                <a:gd name="T70" fmla="*/ 492 w 523"/>
                <a:gd name="T71" fmla="*/ 153 h 169"/>
                <a:gd name="T72" fmla="*/ 476 w 523"/>
                <a:gd name="T73" fmla="*/ 159 h 169"/>
                <a:gd name="T74" fmla="*/ 449 w 523"/>
                <a:gd name="T75" fmla="*/ 132 h 169"/>
                <a:gd name="T76" fmla="*/ 428 w 523"/>
                <a:gd name="T77" fmla="*/ 127 h 169"/>
                <a:gd name="T78" fmla="*/ 402 w 523"/>
                <a:gd name="T79" fmla="*/ 127 h 169"/>
                <a:gd name="T80" fmla="*/ 381 w 523"/>
                <a:gd name="T81" fmla="*/ 122 h 169"/>
                <a:gd name="T82" fmla="*/ 359 w 523"/>
                <a:gd name="T83" fmla="*/ 111 h 169"/>
                <a:gd name="T84" fmla="*/ 344 w 523"/>
                <a:gd name="T85" fmla="*/ 111 h 169"/>
                <a:gd name="T86" fmla="*/ 322 w 523"/>
                <a:gd name="T87" fmla="*/ 122 h 169"/>
                <a:gd name="T88" fmla="*/ 306 w 523"/>
                <a:gd name="T89" fmla="*/ 132 h 169"/>
                <a:gd name="T90" fmla="*/ 285 w 523"/>
                <a:gd name="T91" fmla="*/ 138 h 169"/>
                <a:gd name="T92" fmla="*/ 264 w 523"/>
                <a:gd name="T93" fmla="*/ 143 h 169"/>
                <a:gd name="T94" fmla="*/ 248 w 523"/>
                <a:gd name="T95" fmla="*/ 159 h 169"/>
                <a:gd name="T96" fmla="*/ 227 w 523"/>
                <a:gd name="T97" fmla="*/ 169 h 169"/>
                <a:gd name="T98" fmla="*/ 201 w 523"/>
                <a:gd name="T99" fmla="*/ 169 h 169"/>
                <a:gd name="T100" fmla="*/ 185 w 523"/>
                <a:gd name="T101" fmla="*/ 159 h 169"/>
                <a:gd name="T102" fmla="*/ 174 w 523"/>
                <a:gd name="T103" fmla="*/ 143 h 169"/>
                <a:gd name="T104" fmla="*/ 153 w 523"/>
                <a:gd name="T105" fmla="*/ 127 h 169"/>
                <a:gd name="T106" fmla="*/ 143 w 523"/>
                <a:gd name="T107" fmla="*/ 111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3" h="169">
                  <a:moveTo>
                    <a:pt x="143" y="106"/>
                  </a:moveTo>
                  <a:lnTo>
                    <a:pt x="143" y="100"/>
                  </a:lnTo>
                  <a:lnTo>
                    <a:pt x="143" y="95"/>
                  </a:lnTo>
                  <a:lnTo>
                    <a:pt x="137" y="95"/>
                  </a:lnTo>
                  <a:lnTo>
                    <a:pt x="137" y="90"/>
                  </a:lnTo>
                  <a:lnTo>
                    <a:pt x="132" y="90"/>
                  </a:lnTo>
                  <a:lnTo>
                    <a:pt x="132" y="85"/>
                  </a:lnTo>
                  <a:lnTo>
                    <a:pt x="127" y="79"/>
                  </a:lnTo>
                  <a:lnTo>
                    <a:pt x="121" y="74"/>
                  </a:lnTo>
                  <a:lnTo>
                    <a:pt x="116" y="74"/>
                  </a:lnTo>
                  <a:lnTo>
                    <a:pt x="111" y="74"/>
                  </a:lnTo>
                  <a:lnTo>
                    <a:pt x="111" y="69"/>
                  </a:lnTo>
                  <a:lnTo>
                    <a:pt x="106" y="69"/>
                  </a:lnTo>
                  <a:lnTo>
                    <a:pt x="100" y="69"/>
                  </a:lnTo>
                  <a:lnTo>
                    <a:pt x="100" y="63"/>
                  </a:lnTo>
                  <a:lnTo>
                    <a:pt x="95" y="63"/>
                  </a:lnTo>
                  <a:lnTo>
                    <a:pt x="90" y="63"/>
                  </a:lnTo>
                  <a:lnTo>
                    <a:pt x="84" y="63"/>
                  </a:lnTo>
                  <a:lnTo>
                    <a:pt x="79" y="63"/>
                  </a:lnTo>
                  <a:lnTo>
                    <a:pt x="74" y="63"/>
                  </a:lnTo>
                  <a:lnTo>
                    <a:pt x="74" y="69"/>
                  </a:lnTo>
                  <a:lnTo>
                    <a:pt x="69" y="69"/>
                  </a:lnTo>
                  <a:lnTo>
                    <a:pt x="63" y="69"/>
                  </a:lnTo>
                  <a:lnTo>
                    <a:pt x="58" y="69"/>
                  </a:lnTo>
                  <a:lnTo>
                    <a:pt x="53" y="69"/>
                  </a:lnTo>
                  <a:lnTo>
                    <a:pt x="47" y="69"/>
                  </a:lnTo>
                  <a:lnTo>
                    <a:pt x="47" y="63"/>
                  </a:lnTo>
                  <a:lnTo>
                    <a:pt x="42" y="63"/>
                  </a:lnTo>
                  <a:lnTo>
                    <a:pt x="37" y="63"/>
                  </a:lnTo>
                  <a:lnTo>
                    <a:pt x="37" y="58"/>
                  </a:lnTo>
                  <a:lnTo>
                    <a:pt x="32" y="58"/>
                  </a:lnTo>
                  <a:lnTo>
                    <a:pt x="32" y="53"/>
                  </a:lnTo>
                  <a:lnTo>
                    <a:pt x="26" y="53"/>
                  </a:lnTo>
                  <a:lnTo>
                    <a:pt x="26" y="47"/>
                  </a:lnTo>
                  <a:lnTo>
                    <a:pt x="21" y="47"/>
                  </a:lnTo>
                  <a:lnTo>
                    <a:pt x="21" y="42"/>
                  </a:lnTo>
                  <a:lnTo>
                    <a:pt x="21" y="37"/>
                  </a:lnTo>
                  <a:lnTo>
                    <a:pt x="21" y="32"/>
                  </a:lnTo>
                  <a:lnTo>
                    <a:pt x="16" y="32"/>
                  </a:lnTo>
                  <a:lnTo>
                    <a:pt x="16" y="26"/>
                  </a:lnTo>
                  <a:lnTo>
                    <a:pt x="16" y="21"/>
                  </a:lnTo>
                  <a:lnTo>
                    <a:pt x="10" y="21"/>
                  </a:lnTo>
                  <a:lnTo>
                    <a:pt x="10" y="16"/>
                  </a:lnTo>
                  <a:lnTo>
                    <a:pt x="5" y="16"/>
                  </a:lnTo>
                  <a:lnTo>
                    <a:pt x="5" y="10"/>
                  </a:lnTo>
                  <a:lnTo>
                    <a:pt x="5" y="5"/>
                  </a:lnTo>
                  <a:lnTo>
                    <a:pt x="5" y="0"/>
                  </a:lnTo>
                  <a:lnTo>
                    <a:pt x="0" y="0"/>
                  </a:lnTo>
                  <a:lnTo>
                    <a:pt x="5" y="0"/>
                  </a:lnTo>
                  <a:lnTo>
                    <a:pt x="10" y="0"/>
                  </a:lnTo>
                  <a:lnTo>
                    <a:pt x="16" y="0"/>
                  </a:lnTo>
                  <a:lnTo>
                    <a:pt x="26" y="0"/>
                  </a:lnTo>
                  <a:lnTo>
                    <a:pt x="32" y="0"/>
                  </a:lnTo>
                  <a:lnTo>
                    <a:pt x="37" y="0"/>
                  </a:lnTo>
                  <a:lnTo>
                    <a:pt x="42" y="0"/>
                  </a:lnTo>
                  <a:lnTo>
                    <a:pt x="47" y="0"/>
                  </a:lnTo>
                  <a:lnTo>
                    <a:pt x="53" y="0"/>
                  </a:lnTo>
                  <a:lnTo>
                    <a:pt x="58" y="0"/>
                  </a:lnTo>
                  <a:lnTo>
                    <a:pt x="63" y="0"/>
                  </a:lnTo>
                  <a:lnTo>
                    <a:pt x="69" y="0"/>
                  </a:lnTo>
                  <a:lnTo>
                    <a:pt x="74" y="0"/>
                  </a:lnTo>
                  <a:lnTo>
                    <a:pt x="79" y="0"/>
                  </a:lnTo>
                  <a:lnTo>
                    <a:pt x="84" y="0"/>
                  </a:lnTo>
                  <a:lnTo>
                    <a:pt x="90" y="0"/>
                  </a:lnTo>
                  <a:lnTo>
                    <a:pt x="95" y="0"/>
                  </a:lnTo>
                  <a:lnTo>
                    <a:pt x="100" y="0"/>
                  </a:lnTo>
                  <a:lnTo>
                    <a:pt x="106" y="0"/>
                  </a:lnTo>
                  <a:lnTo>
                    <a:pt x="111" y="0"/>
                  </a:lnTo>
                  <a:lnTo>
                    <a:pt x="116" y="0"/>
                  </a:lnTo>
                  <a:lnTo>
                    <a:pt x="121" y="0"/>
                  </a:lnTo>
                  <a:lnTo>
                    <a:pt x="127" y="0"/>
                  </a:lnTo>
                  <a:lnTo>
                    <a:pt x="132" y="0"/>
                  </a:lnTo>
                  <a:lnTo>
                    <a:pt x="137" y="0"/>
                  </a:lnTo>
                  <a:lnTo>
                    <a:pt x="143" y="0"/>
                  </a:lnTo>
                  <a:lnTo>
                    <a:pt x="148" y="0"/>
                  </a:lnTo>
                  <a:lnTo>
                    <a:pt x="153" y="0"/>
                  </a:lnTo>
                  <a:lnTo>
                    <a:pt x="158" y="0"/>
                  </a:lnTo>
                  <a:lnTo>
                    <a:pt x="164" y="0"/>
                  </a:lnTo>
                  <a:lnTo>
                    <a:pt x="169" y="0"/>
                  </a:lnTo>
                  <a:lnTo>
                    <a:pt x="174" y="0"/>
                  </a:lnTo>
                  <a:lnTo>
                    <a:pt x="180" y="0"/>
                  </a:lnTo>
                  <a:lnTo>
                    <a:pt x="185" y="0"/>
                  </a:lnTo>
                  <a:lnTo>
                    <a:pt x="190" y="0"/>
                  </a:lnTo>
                  <a:lnTo>
                    <a:pt x="195" y="0"/>
                  </a:lnTo>
                  <a:lnTo>
                    <a:pt x="201" y="0"/>
                  </a:lnTo>
                  <a:lnTo>
                    <a:pt x="206" y="0"/>
                  </a:lnTo>
                  <a:lnTo>
                    <a:pt x="217" y="0"/>
                  </a:lnTo>
                  <a:lnTo>
                    <a:pt x="222" y="0"/>
                  </a:lnTo>
                  <a:lnTo>
                    <a:pt x="227" y="0"/>
                  </a:lnTo>
                  <a:lnTo>
                    <a:pt x="232" y="0"/>
                  </a:lnTo>
                  <a:lnTo>
                    <a:pt x="238" y="0"/>
                  </a:lnTo>
                  <a:lnTo>
                    <a:pt x="243" y="0"/>
                  </a:lnTo>
                  <a:lnTo>
                    <a:pt x="248" y="0"/>
                  </a:lnTo>
                  <a:lnTo>
                    <a:pt x="254" y="0"/>
                  </a:lnTo>
                  <a:lnTo>
                    <a:pt x="259" y="0"/>
                  </a:lnTo>
                  <a:lnTo>
                    <a:pt x="264" y="0"/>
                  </a:lnTo>
                  <a:lnTo>
                    <a:pt x="269" y="0"/>
                  </a:lnTo>
                  <a:lnTo>
                    <a:pt x="275" y="0"/>
                  </a:lnTo>
                  <a:lnTo>
                    <a:pt x="280" y="0"/>
                  </a:lnTo>
                  <a:lnTo>
                    <a:pt x="285" y="0"/>
                  </a:lnTo>
                  <a:lnTo>
                    <a:pt x="291" y="0"/>
                  </a:lnTo>
                  <a:lnTo>
                    <a:pt x="296" y="0"/>
                  </a:lnTo>
                  <a:lnTo>
                    <a:pt x="301" y="0"/>
                  </a:lnTo>
                  <a:lnTo>
                    <a:pt x="306" y="0"/>
                  </a:lnTo>
                  <a:lnTo>
                    <a:pt x="312" y="0"/>
                  </a:lnTo>
                  <a:lnTo>
                    <a:pt x="317" y="0"/>
                  </a:lnTo>
                  <a:lnTo>
                    <a:pt x="322" y="0"/>
                  </a:lnTo>
                  <a:lnTo>
                    <a:pt x="328" y="0"/>
                  </a:lnTo>
                  <a:lnTo>
                    <a:pt x="333" y="0"/>
                  </a:lnTo>
                  <a:lnTo>
                    <a:pt x="338" y="0"/>
                  </a:lnTo>
                  <a:lnTo>
                    <a:pt x="344" y="0"/>
                  </a:lnTo>
                  <a:lnTo>
                    <a:pt x="349" y="0"/>
                  </a:lnTo>
                  <a:lnTo>
                    <a:pt x="354" y="0"/>
                  </a:lnTo>
                  <a:lnTo>
                    <a:pt x="359" y="0"/>
                  </a:lnTo>
                  <a:lnTo>
                    <a:pt x="365" y="0"/>
                  </a:lnTo>
                  <a:lnTo>
                    <a:pt x="370" y="0"/>
                  </a:lnTo>
                  <a:lnTo>
                    <a:pt x="375" y="0"/>
                  </a:lnTo>
                  <a:lnTo>
                    <a:pt x="381" y="0"/>
                  </a:lnTo>
                  <a:lnTo>
                    <a:pt x="386" y="0"/>
                  </a:lnTo>
                  <a:lnTo>
                    <a:pt x="391" y="0"/>
                  </a:lnTo>
                  <a:lnTo>
                    <a:pt x="396" y="0"/>
                  </a:lnTo>
                  <a:lnTo>
                    <a:pt x="402" y="0"/>
                  </a:lnTo>
                  <a:lnTo>
                    <a:pt x="407" y="0"/>
                  </a:lnTo>
                  <a:lnTo>
                    <a:pt x="412" y="0"/>
                  </a:lnTo>
                  <a:lnTo>
                    <a:pt x="418" y="0"/>
                  </a:lnTo>
                  <a:lnTo>
                    <a:pt x="423" y="0"/>
                  </a:lnTo>
                  <a:lnTo>
                    <a:pt x="428" y="0"/>
                  </a:lnTo>
                  <a:lnTo>
                    <a:pt x="433" y="0"/>
                  </a:lnTo>
                  <a:lnTo>
                    <a:pt x="439" y="0"/>
                  </a:lnTo>
                  <a:lnTo>
                    <a:pt x="444" y="0"/>
                  </a:lnTo>
                  <a:lnTo>
                    <a:pt x="449" y="0"/>
                  </a:lnTo>
                  <a:lnTo>
                    <a:pt x="455" y="0"/>
                  </a:lnTo>
                  <a:lnTo>
                    <a:pt x="460" y="0"/>
                  </a:lnTo>
                  <a:lnTo>
                    <a:pt x="465" y="0"/>
                  </a:lnTo>
                  <a:lnTo>
                    <a:pt x="470" y="0"/>
                  </a:lnTo>
                  <a:lnTo>
                    <a:pt x="476" y="0"/>
                  </a:lnTo>
                  <a:lnTo>
                    <a:pt x="476" y="5"/>
                  </a:lnTo>
                  <a:lnTo>
                    <a:pt x="481" y="5"/>
                  </a:lnTo>
                  <a:lnTo>
                    <a:pt x="486" y="5"/>
                  </a:lnTo>
                  <a:lnTo>
                    <a:pt x="492" y="5"/>
                  </a:lnTo>
                  <a:lnTo>
                    <a:pt x="497" y="5"/>
                  </a:lnTo>
                  <a:lnTo>
                    <a:pt x="502" y="5"/>
                  </a:lnTo>
                  <a:lnTo>
                    <a:pt x="507" y="5"/>
                  </a:lnTo>
                  <a:lnTo>
                    <a:pt x="513" y="5"/>
                  </a:lnTo>
                  <a:lnTo>
                    <a:pt x="518" y="5"/>
                  </a:lnTo>
                  <a:lnTo>
                    <a:pt x="523" y="5"/>
                  </a:lnTo>
                  <a:lnTo>
                    <a:pt x="523" y="10"/>
                  </a:lnTo>
                  <a:lnTo>
                    <a:pt x="523" y="16"/>
                  </a:lnTo>
                  <a:lnTo>
                    <a:pt x="523" y="21"/>
                  </a:lnTo>
                  <a:lnTo>
                    <a:pt x="523" y="26"/>
                  </a:lnTo>
                  <a:lnTo>
                    <a:pt x="523" y="32"/>
                  </a:lnTo>
                  <a:lnTo>
                    <a:pt x="523" y="37"/>
                  </a:lnTo>
                  <a:lnTo>
                    <a:pt x="523" y="42"/>
                  </a:lnTo>
                  <a:lnTo>
                    <a:pt x="523" y="47"/>
                  </a:lnTo>
                  <a:lnTo>
                    <a:pt x="523" y="58"/>
                  </a:lnTo>
                  <a:lnTo>
                    <a:pt x="523" y="63"/>
                  </a:lnTo>
                  <a:lnTo>
                    <a:pt x="518" y="69"/>
                  </a:lnTo>
                  <a:lnTo>
                    <a:pt x="518" y="74"/>
                  </a:lnTo>
                  <a:lnTo>
                    <a:pt x="518" y="79"/>
                  </a:lnTo>
                  <a:lnTo>
                    <a:pt x="518" y="85"/>
                  </a:lnTo>
                  <a:lnTo>
                    <a:pt x="518" y="90"/>
                  </a:lnTo>
                  <a:lnTo>
                    <a:pt x="518" y="95"/>
                  </a:lnTo>
                  <a:lnTo>
                    <a:pt x="518" y="100"/>
                  </a:lnTo>
                  <a:lnTo>
                    <a:pt x="518" y="106"/>
                  </a:lnTo>
                  <a:lnTo>
                    <a:pt x="518" y="111"/>
                  </a:lnTo>
                  <a:lnTo>
                    <a:pt x="518" y="116"/>
                  </a:lnTo>
                  <a:lnTo>
                    <a:pt x="518" y="122"/>
                  </a:lnTo>
                  <a:lnTo>
                    <a:pt x="513" y="122"/>
                  </a:lnTo>
                  <a:lnTo>
                    <a:pt x="513" y="127"/>
                  </a:lnTo>
                  <a:lnTo>
                    <a:pt x="507" y="127"/>
                  </a:lnTo>
                  <a:lnTo>
                    <a:pt x="507" y="132"/>
                  </a:lnTo>
                  <a:lnTo>
                    <a:pt x="502" y="132"/>
                  </a:lnTo>
                  <a:lnTo>
                    <a:pt x="497" y="132"/>
                  </a:lnTo>
                  <a:lnTo>
                    <a:pt x="497" y="138"/>
                  </a:lnTo>
                  <a:lnTo>
                    <a:pt x="492" y="138"/>
                  </a:lnTo>
                  <a:lnTo>
                    <a:pt x="486" y="138"/>
                  </a:lnTo>
                  <a:lnTo>
                    <a:pt x="486" y="143"/>
                  </a:lnTo>
                  <a:lnTo>
                    <a:pt x="486" y="148"/>
                  </a:lnTo>
                  <a:lnTo>
                    <a:pt x="492" y="148"/>
                  </a:lnTo>
                  <a:lnTo>
                    <a:pt x="492" y="153"/>
                  </a:lnTo>
                  <a:lnTo>
                    <a:pt x="497" y="153"/>
                  </a:lnTo>
                  <a:lnTo>
                    <a:pt x="492" y="153"/>
                  </a:lnTo>
                  <a:lnTo>
                    <a:pt x="486" y="159"/>
                  </a:lnTo>
                  <a:lnTo>
                    <a:pt x="481" y="159"/>
                  </a:lnTo>
                  <a:lnTo>
                    <a:pt x="476" y="159"/>
                  </a:lnTo>
                  <a:lnTo>
                    <a:pt x="470" y="153"/>
                  </a:lnTo>
                  <a:lnTo>
                    <a:pt x="465" y="143"/>
                  </a:lnTo>
                  <a:lnTo>
                    <a:pt x="460" y="138"/>
                  </a:lnTo>
                  <a:lnTo>
                    <a:pt x="455" y="132"/>
                  </a:lnTo>
                  <a:lnTo>
                    <a:pt x="449" y="132"/>
                  </a:lnTo>
                  <a:lnTo>
                    <a:pt x="449" y="127"/>
                  </a:lnTo>
                  <a:lnTo>
                    <a:pt x="444" y="127"/>
                  </a:lnTo>
                  <a:lnTo>
                    <a:pt x="439" y="127"/>
                  </a:lnTo>
                  <a:lnTo>
                    <a:pt x="433" y="127"/>
                  </a:lnTo>
                  <a:lnTo>
                    <a:pt x="428" y="127"/>
                  </a:lnTo>
                  <a:lnTo>
                    <a:pt x="423" y="127"/>
                  </a:lnTo>
                  <a:lnTo>
                    <a:pt x="418" y="127"/>
                  </a:lnTo>
                  <a:lnTo>
                    <a:pt x="412" y="127"/>
                  </a:lnTo>
                  <a:lnTo>
                    <a:pt x="407" y="127"/>
                  </a:lnTo>
                  <a:lnTo>
                    <a:pt x="402" y="127"/>
                  </a:lnTo>
                  <a:lnTo>
                    <a:pt x="402" y="122"/>
                  </a:lnTo>
                  <a:lnTo>
                    <a:pt x="396" y="122"/>
                  </a:lnTo>
                  <a:lnTo>
                    <a:pt x="391" y="122"/>
                  </a:lnTo>
                  <a:lnTo>
                    <a:pt x="386" y="122"/>
                  </a:lnTo>
                  <a:lnTo>
                    <a:pt x="381" y="122"/>
                  </a:lnTo>
                  <a:lnTo>
                    <a:pt x="375" y="116"/>
                  </a:lnTo>
                  <a:lnTo>
                    <a:pt x="370" y="116"/>
                  </a:lnTo>
                  <a:lnTo>
                    <a:pt x="365" y="116"/>
                  </a:lnTo>
                  <a:lnTo>
                    <a:pt x="365" y="111"/>
                  </a:lnTo>
                  <a:lnTo>
                    <a:pt x="359" y="111"/>
                  </a:lnTo>
                  <a:lnTo>
                    <a:pt x="359" y="106"/>
                  </a:lnTo>
                  <a:lnTo>
                    <a:pt x="354" y="106"/>
                  </a:lnTo>
                  <a:lnTo>
                    <a:pt x="354" y="111"/>
                  </a:lnTo>
                  <a:lnTo>
                    <a:pt x="349" y="111"/>
                  </a:lnTo>
                  <a:lnTo>
                    <a:pt x="344" y="111"/>
                  </a:lnTo>
                  <a:lnTo>
                    <a:pt x="338" y="111"/>
                  </a:lnTo>
                  <a:lnTo>
                    <a:pt x="333" y="111"/>
                  </a:lnTo>
                  <a:lnTo>
                    <a:pt x="328" y="116"/>
                  </a:lnTo>
                  <a:lnTo>
                    <a:pt x="322" y="116"/>
                  </a:lnTo>
                  <a:lnTo>
                    <a:pt x="322" y="122"/>
                  </a:lnTo>
                  <a:lnTo>
                    <a:pt x="317" y="122"/>
                  </a:lnTo>
                  <a:lnTo>
                    <a:pt x="317" y="127"/>
                  </a:lnTo>
                  <a:lnTo>
                    <a:pt x="312" y="127"/>
                  </a:lnTo>
                  <a:lnTo>
                    <a:pt x="306" y="127"/>
                  </a:lnTo>
                  <a:lnTo>
                    <a:pt x="306" y="132"/>
                  </a:lnTo>
                  <a:lnTo>
                    <a:pt x="301" y="132"/>
                  </a:lnTo>
                  <a:lnTo>
                    <a:pt x="296" y="132"/>
                  </a:lnTo>
                  <a:lnTo>
                    <a:pt x="291" y="132"/>
                  </a:lnTo>
                  <a:lnTo>
                    <a:pt x="291" y="138"/>
                  </a:lnTo>
                  <a:lnTo>
                    <a:pt x="285" y="138"/>
                  </a:lnTo>
                  <a:lnTo>
                    <a:pt x="280" y="138"/>
                  </a:lnTo>
                  <a:lnTo>
                    <a:pt x="275" y="138"/>
                  </a:lnTo>
                  <a:lnTo>
                    <a:pt x="275" y="143"/>
                  </a:lnTo>
                  <a:lnTo>
                    <a:pt x="269" y="143"/>
                  </a:lnTo>
                  <a:lnTo>
                    <a:pt x="264" y="143"/>
                  </a:lnTo>
                  <a:lnTo>
                    <a:pt x="259" y="143"/>
                  </a:lnTo>
                  <a:lnTo>
                    <a:pt x="259" y="148"/>
                  </a:lnTo>
                  <a:lnTo>
                    <a:pt x="254" y="153"/>
                  </a:lnTo>
                  <a:lnTo>
                    <a:pt x="254" y="159"/>
                  </a:lnTo>
                  <a:lnTo>
                    <a:pt x="248" y="159"/>
                  </a:lnTo>
                  <a:lnTo>
                    <a:pt x="248" y="164"/>
                  </a:lnTo>
                  <a:lnTo>
                    <a:pt x="243" y="164"/>
                  </a:lnTo>
                  <a:lnTo>
                    <a:pt x="238" y="164"/>
                  </a:lnTo>
                  <a:lnTo>
                    <a:pt x="232" y="169"/>
                  </a:lnTo>
                  <a:lnTo>
                    <a:pt x="227" y="169"/>
                  </a:lnTo>
                  <a:lnTo>
                    <a:pt x="222" y="169"/>
                  </a:lnTo>
                  <a:lnTo>
                    <a:pt x="217" y="169"/>
                  </a:lnTo>
                  <a:lnTo>
                    <a:pt x="211" y="169"/>
                  </a:lnTo>
                  <a:lnTo>
                    <a:pt x="206" y="169"/>
                  </a:lnTo>
                  <a:lnTo>
                    <a:pt x="201" y="169"/>
                  </a:lnTo>
                  <a:lnTo>
                    <a:pt x="201" y="164"/>
                  </a:lnTo>
                  <a:lnTo>
                    <a:pt x="195" y="164"/>
                  </a:lnTo>
                  <a:lnTo>
                    <a:pt x="190" y="164"/>
                  </a:lnTo>
                  <a:lnTo>
                    <a:pt x="190" y="159"/>
                  </a:lnTo>
                  <a:lnTo>
                    <a:pt x="185" y="159"/>
                  </a:lnTo>
                  <a:lnTo>
                    <a:pt x="185" y="153"/>
                  </a:lnTo>
                  <a:lnTo>
                    <a:pt x="180" y="153"/>
                  </a:lnTo>
                  <a:lnTo>
                    <a:pt x="180" y="148"/>
                  </a:lnTo>
                  <a:lnTo>
                    <a:pt x="174" y="148"/>
                  </a:lnTo>
                  <a:lnTo>
                    <a:pt x="174" y="143"/>
                  </a:lnTo>
                  <a:lnTo>
                    <a:pt x="169" y="143"/>
                  </a:lnTo>
                  <a:lnTo>
                    <a:pt x="169" y="138"/>
                  </a:lnTo>
                  <a:lnTo>
                    <a:pt x="164" y="138"/>
                  </a:lnTo>
                  <a:lnTo>
                    <a:pt x="158" y="132"/>
                  </a:lnTo>
                  <a:lnTo>
                    <a:pt x="153" y="127"/>
                  </a:lnTo>
                  <a:lnTo>
                    <a:pt x="148" y="127"/>
                  </a:lnTo>
                  <a:lnTo>
                    <a:pt x="148" y="122"/>
                  </a:lnTo>
                  <a:lnTo>
                    <a:pt x="148" y="116"/>
                  </a:lnTo>
                  <a:lnTo>
                    <a:pt x="143" y="116"/>
                  </a:lnTo>
                  <a:lnTo>
                    <a:pt x="143" y="111"/>
                  </a:lnTo>
                  <a:lnTo>
                    <a:pt x="143" y="106"/>
                  </a:lnTo>
                </a:path>
              </a:pathLst>
            </a:custGeom>
            <a:solidFill>
              <a:srgbClr val="002060"/>
            </a:solid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78">
              <a:extLst>
                <a:ext uri="{FF2B5EF4-FFF2-40B4-BE49-F238E27FC236}">
                  <a16:creationId xmlns:a16="http://schemas.microsoft.com/office/drawing/2014/main" id="{B5996074-614A-49EE-82B7-1C7DFF3D204B}"/>
                </a:ext>
              </a:extLst>
            </p:cNvPr>
            <p:cNvSpPr>
              <a:spLocks/>
            </p:cNvSpPr>
            <p:nvPr/>
          </p:nvSpPr>
          <p:spPr bwMode="auto">
            <a:xfrm>
              <a:off x="6905120" y="1958468"/>
              <a:ext cx="352425" cy="496888"/>
            </a:xfrm>
            <a:custGeom>
              <a:avLst/>
              <a:gdLst>
                <a:gd name="T0" fmla="*/ 0 w 222"/>
                <a:gd name="T1" fmla="*/ 159 h 313"/>
                <a:gd name="T2" fmla="*/ 5 w 222"/>
                <a:gd name="T3" fmla="*/ 143 h 313"/>
                <a:gd name="T4" fmla="*/ 11 w 222"/>
                <a:gd name="T5" fmla="*/ 138 h 313"/>
                <a:gd name="T6" fmla="*/ 16 w 222"/>
                <a:gd name="T7" fmla="*/ 122 h 313"/>
                <a:gd name="T8" fmla="*/ 16 w 222"/>
                <a:gd name="T9" fmla="*/ 111 h 313"/>
                <a:gd name="T10" fmla="*/ 21 w 222"/>
                <a:gd name="T11" fmla="*/ 106 h 313"/>
                <a:gd name="T12" fmla="*/ 21 w 222"/>
                <a:gd name="T13" fmla="*/ 106 h 313"/>
                <a:gd name="T14" fmla="*/ 27 w 222"/>
                <a:gd name="T15" fmla="*/ 101 h 313"/>
                <a:gd name="T16" fmla="*/ 32 w 222"/>
                <a:gd name="T17" fmla="*/ 95 h 313"/>
                <a:gd name="T18" fmla="*/ 42 w 222"/>
                <a:gd name="T19" fmla="*/ 85 h 313"/>
                <a:gd name="T20" fmla="*/ 48 w 222"/>
                <a:gd name="T21" fmla="*/ 79 h 313"/>
                <a:gd name="T22" fmla="*/ 42 w 222"/>
                <a:gd name="T23" fmla="*/ 74 h 313"/>
                <a:gd name="T24" fmla="*/ 48 w 222"/>
                <a:gd name="T25" fmla="*/ 58 h 313"/>
                <a:gd name="T26" fmla="*/ 48 w 222"/>
                <a:gd name="T27" fmla="*/ 48 h 313"/>
                <a:gd name="T28" fmla="*/ 58 w 222"/>
                <a:gd name="T29" fmla="*/ 37 h 313"/>
                <a:gd name="T30" fmla="*/ 53 w 222"/>
                <a:gd name="T31" fmla="*/ 32 h 313"/>
                <a:gd name="T32" fmla="*/ 58 w 222"/>
                <a:gd name="T33" fmla="*/ 16 h 313"/>
                <a:gd name="T34" fmla="*/ 53 w 222"/>
                <a:gd name="T35" fmla="*/ 0 h 313"/>
                <a:gd name="T36" fmla="*/ 74 w 222"/>
                <a:gd name="T37" fmla="*/ 0 h 313"/>
                <a:gd name="T38" fmla="*/ 95 w 222"/>
                <a:gd name="T39" fmla="*/ 0 h 313"/>
                <a:gd name="T40" fmla="*/ 111 w 222"/>
                <a:gd name="T41" fmla="*/ 16 h 313"/>
                <a:gd name="T42" fmla="*/ 132 w 222"/>
                <a:gd name="T43" fmla="*/ 32 h 313"/>
                <a:gd name="T44" fmla="*/ 148 w 222"/>
                <a:gd name="T45" fmla="*/ 21 h 313"/>
                <a:gd name="T46" fmla="*/ 169 w 222"/>
                <a:gd name="T47" fmla="*/ 26 h 313"/>
                <a:gd name="T48" fmla="*/ 185 w 222"/>
                <a:gd name="T49" fmla="*/ 37 h 313"/>
                <a:gd name="T50" fmla="*/ 206 w 222"/>
                <a:gd name="T51" fmla="*/ 48 h 313"/>
                <a:gd name="T52" fmla="*/ 217 w 222"/>
                <a:gd name="T53" fmla="*/ 64 h 313"/>
                <a:gd name="T54" fmla="*/ 222 w 222"/>
                <a:gd name="T55" fmla="*/ 79 h 313"/>
                <a:gd name="T56" fmla="*/ 222 w 222"/>
                <a:gd name="T57" fmla="*/ 101 h 313"/>
                <a:gd name="T58" fmla="*/ 222 w 222"/>
                <a:gd name="T59" fmla="*/ 122 h 313"/>
                <a:gd name="T60" fmla="*/ 222 w 222"/>
                <a:gd name="T61" fmla="*/ 143 h 313"/>
                <a:gd name="T62" fmla="*/ 222 w 222"/>
                <a:gd name="T63" fmla="*/ 164 h 313"/>
                <a:gd name="T64" fmla="*/ 222 w 222"/>
                <a:gd name="T65" fmla="*/ 185 h 313"/>
                <a:gd name="T66" fmla="*/ 222 w 222"/>
                <a:gd name="T67" fmla="*/ 207 h 313"/>
                <a:gd name="T68" fmla="*/ 222 w 222"/>
                <a:gd name="T69" fmla="*/ 233 h 313"/>
                <a:gd name="T70" fmla="*/ 222 w 222"/>
                <a:gd name="T71" fmla="*/ 265 h 313"/>
                <a:gd name="T72" fmla="*/ 222 w 222"/>
                <a:gd name="T73" fmla="*/ 286 h 313"/>
                <a:gd name="T74" fmla="*/ 222 w 222"/>
                <a:gd name="T75" fmla="*/ 307 h 313"/>
                <a:gd name="T76" fmla="*/ 206 w 222"/>
                <a:gd name="T77" fmla="*/ 313 h 313"/>
                <a:gd name="T78" fmla="*/ 180 w 222"/>
                <a:gd name="T79" fmla="*/ 313 h 313"/>
                <a:gd name="T80" fmla="*/ 159 w 222"/>
                <a:gd name="T81" fmla="*/ 313 h 313"/>
                <a:gd name="T82" fmla="*/ 138 w 222"/>
                <a:gd name="T83" fmla="*/ 313 h 313"/>
                <a:gd name="T84" fmla="*/ 116 w 222"/>
                <a:gd name="T85" fmla="*/ 313 h 313"/>
                <a:gd name="T86" fmla="*/ 95 w 222"/>
                <a:gd name="T87" fmla="*/ 313 h 313"/>
                <a:gd name="T88" fmla="*/ 74 w 222"/>
                <a:gd name="T89" fmla="*/ 313 h 313"/>
                <a:gd name="T90" fmla="*/ 53 w 222"/>
                <a:gd name="T91" fmla="*/ 313 h 313"/>
                <a:gd name="T92" fmla="*/ 27 w 222"/>
                <a:gd name="T93" fmla="*/ 307 h 313"/>
                <a:gd name="T94" fmla="*/ 5 w 222"/>
                <a:gd name="T95" fmla="*/ 307 h 313"/>
                <a:gd name="T96" fmla="*/ 0 w 222"/>
                <a:gd name="T97" fmla="*/ 291 h 313"/>
                <a:gd name="T98" fmla="*/ 0 w 222"/>
                <a:gd name="T99" fmla="*/ 270 h 313"/>
                <a:gd name="T100" fmla="*/ 0 w 222"/>
                <a:gd name="T101" fmla="*/ 244 h 313"/>
                <a:gd name="T102" fmla="*/ 0 w 222"/>
                <a:gd name="T103" fmla="*/ 223 h 313"/>
                <a:gd name="T104" fmla="*/ 0 w 222"/>
                <a:gd name="T105" fmla="*/ 196 h 313"/>
                <a:gd name="T106" fmla="*/ 0 w 222"/>
                <a:gd name="T107" fmla="*/ 175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 h="313">
                  <a:moveTo>
                    <a:pt x="0" y="175"/>
                  </a:moveTo>
                  <a:lnTo>
                    <a:pt x="0" y="170"/>
                  </a:lnTo>
                  <a:lnTo>
                    <a:pt x="0" y="164"/>
                  </a:lnTo>
                  <a:lnTo>
                    <a:pt x="0" y="159"/>
                  </a:lnTo>
                  <a:lnTo>
                    <a:pt x="0" y="154"/>
                  </a:lnTo>
                  <a:lnTo>
                    <a:pt x="0" y="148"/>
                  </a:lnTo>
                  <a:lnTo>
                    <a:pt x="5" y="148"/>
                  </a:lnTo>
                  <a:lnTo>
                    <a:pt x="5" y="143"/>
                  </a:lnTo>
                  <a:lnTo>
                    <a:pt x="5" y="148"/>
                  </a:lnTo>
                  <a:lnTo>
                    <a:pt x="5" y="143"/>
                  </a:lnTo>
                  <a:lnTo>
                    <a:pt x="5" y="138"/>
                  </a:lnTo>
                  <a:lnTo>
                    <a:pt x="11" y="138"/>
                  </a:lnTo>
                  <a:lnTo>
                    <a:pt x="11" y="132"/>
                  </a:lnTo>
                  <a:lnTo>
                    <a:pt x="11" y="127"/>
                  </a:lnTo>
                  <a:lnTo>
                    <a:pt x="11" y="122"/>
                  </a:lnTo>
                  <a:lnTo>
                    <a:pt x="16" y="122"/>
                  </a:lnTo>
                  <a:lnTo>
                    <a:pt x="16" y="117"/>
                  </a:lnTo>
                  <a:lnTo>
                    <a:pt x="11" y="117"/>
                  </a:lnTo>
                  <a:lnTo>
                    <a:pt x="16" y="117"/>
                  </a:lnTo>
                  <a:lnTo>
                    <a:pt x="16" y="111"/>
                  </a:lnTo>
                  <a:lnTo>
                    <a:pt x="21" y="111"/>
                  </a:lnTo>
                  <a:lnTo>
                    <a:pt x="16" y="111"/>
                  </a:lnTo>
                  <a:lnTo>
                    <a:pt x="21" y="111"/>
                  </a:lnTo>
                  <a:lnTo>
                    <a:pt x="21" y="106"/>
                  </a:lnTo>
                  <a:lnTo>
                    <a:pt x="21" y="111"/>
                  </a:lnTo>
                  <a:lnTo>
                    <a:pt x="21" y="106"/>
                  </a:lnTo>
                  <a:lnTo>
                    <a:pt x="27" y="106"/>
                  </a:lnTo>
                  <a:lnTo>
                    <a:pt x="21" y="106"/>
                  </a:lnTo>
                  <a:lnTo>
                    <a:pt x="27" y="106"/>
                  </a:lnTo>
                  <a:lnTo>
                    <a:pt x="21" y="106"/>
                  </a:lnTo>
                  <a:lnTo>
                    <a:pt x="21" y="101"/>
                  </a:lnTo>
                  <a:lnTo>
                    <a:pt x="27" y="101"/>
                  </a:lnTo>
                  <a:lnTo>
                    <a:pt x="21" y="101"/>
                  </a:lnTo>
                  <a:lnTo>
                    <a:pt x="27" y="101"/>
                  </a:lnTo>
                  <a:lnTo>
                    <a:pt x="27" y="95"/>
                  </a:lnTo>
                  <a:lnTo>
                    <a:pt x="32" y="95"/>
                  </a:lnTo>
                  <a:lnTo>
                    <a:pt x="37" y="95"/>
                  </a:lnTo>
                  <a:lnTo>
                    <a:pt x="42" y="95"/>
                  </a:lnTo>
                  <a:lnTo>
                    <a:pt x="42" y="90"/>
                  </a:lnTo>
                  <a:lnTo>
                    <a:pt x="42" y="85"/>
                  </a:lnTo>
                  <a:lnTo>
                    <a:pt x="48" y="85"/>
                  </a:lnTo>
                  <a:lnTo>
                    <a:pt x="42" y="85"/>
                  </a:lnTo>
                  <a:lnTo>
                    <a:pt x="42" y="79"/>
                  </a:lnTo>
                  <a:lnTo>
                    <a:pt x="48" y="79"/>
                  </a:lnTo>
                  <a:lnTo>
                    <a:pt x="42" y="79"/>
                  </a:lnTo>
                  <a:lnTo>
                    <a:pt x="42" y="74"/>
                  </a:lnTo>
                  <a:lnTo>
                    <a:pt x="42" y="79"/>
                  </a:lnTo>
                  <a:lnTo>
                    <a:pt x="42" y="74"/>
                  </a:lnTo>
                  <a:lnTo>
                    <a:pt x="42" y="69"/>
                  </a:lnTo>
                  <a:lnTo>
                    <a:pt x="42" y="64"/>
                  </a:lnTo>
                  <a:lnTo>
                    <a:pt x="48" y="64"/>
                  </a:lnTo>
                  <a:lnTo>
                    <a:pt x="48" y="58"/>
                  </a:lnTo>
                  <a:lnTo>
                    <a:pt x="53" y="58"/>
                  </a:lnTo>
                  <a:lnTo>
                    <a:pt x="53" y="53"/>
                  </a:lnTo>
                  <a:lnTo>
                    <a:pt x="53" y="48"/>
                  </a:lnTo>
                  <a:lnTo>
                    <a:pt x="48" y="48"/>
                  </a:lnTo>
                  <a:lnTo>
                    <a:pt x="48" y="42"/>
                  </a:lnTo>
                  <a:lnTo>
                    <a:pt x="53" y="42"/>
                  </a:lnTo>
                  <a:lnTo>
                    <a:pt x="53" y="37"/>
                  </a:lnTo>
                  <a:lnTo>
                    <a:pt x="58" y="37"/>
                  </a:lnTo>
                  <a:lnTo>
                    <a:pt x="53" y="37"/>
                  </a:lnTo>
                  <a:lnTo>
                    <a:pt x="58" y="37"/>
                  </a:lnTo>
                  <a:lnTo>
                    <a:pt x="53" y="37"/>
                  </a:lnTo>
                  <a:lnTo>
                    <a:pt x="53" y="32"/>
                  </a:lnTo>
                  <a:lnTo>
                    <a:pt x="53" y="26"/>
                  </a:lnTo>
                  <a:lnTo>
                    <a:pt x="58" y="26"/>
                  </a:lnTo>
                  <a:lnTo>
                    <a:pt x="58" y="21"/>
                  </a:lnTo>
                  <a:lnTo>
                    <a:pt x="58" y="16"/>
                  </a:lnTo>
                  <a:lnTo>
                    <a:pt x="53" y="16"/>
                  </a:lnTo>
                  <a:lnTo>
                    <a:pt x="53" y="11"/>
                  </a:lnTo>
                  <a:lnTo>
                    <a:pt x="53" y="5"/>
                  </a:lnTo>
                  <a:lnTo>
                    <a:pt x="53" y="0"/>
                  </a:lnTo>
                  <a:lnTo>
                    <a:pt x="58" y="0"/>
                  </a:lnTo>
                  <a:lnTo>
                    <a:pt x="64" y="0"/>
                  </a:lnTo>
                  <a:lnTo>
                    <a:pt x="69" y="0"/>
                  </a:lnTo>
                  <a:lnTo>
                    <a:pt x="74" y="0"/>
                  </a:lnTo>
                  <a:lnTo>
                    <a:pt x="79" y="0"/>
                  </a:lnTo>
                  <a:lnTo>
                    <a:pt x="85" y="0"/>
                  </a:lnTo>
                  <a:lnTo>
                    <a:pt x="90" y="0"/>
                  </a:lnTo>
                  <a:lnTo>
                    <a:pt x="95" y="0"/>
                  </a:lnTo>
                  <a:lnTo>
                    <a:pt x="95" y="5"/>
                  </a:lnTo>
                  <a:lnTo>
                    <a:pt x="101" y="5"/>
                  </a:lnTo>
                  <a:lnTo>
                    <a:pt x="106" y="11"/>
                  </a:lnTo>
                  <a:lnTo>
                    <a:pt x="111" y="16"/>
                  </a:lnTo>
                  <a:lnTo>
                    <a:pt x="116" y="26"/>
                  </a:lnTo>
                  <a:lnTo>
                    <a:pt x="122" y="32"/>
                  </a:lnTo>
                  <a:lnTo>
                    <a:pt x="127" y="32"/>
                  </a:lnTo>
                  <a:lnTo>
                    <a:pt x="132" y="32"/>
                  </a:lnTo>
                  <a:lnTo>
                    <a:pt x="138" y="26"/>
                  </a:lnTo>
                  <a:lnTo>
                    <a:pt x="143" y="26"/>
                  </a:lnTo>
                  <a:lnTo>
                    <a:pt x="148" y="26"/>
                  </a:lnTo>
                  <a:lnTo>
                    <a:pt x="148" y="21"/>
                  </a:lnTo>
                  <a:lnTo>
                    <a:pt x="153" y="21"/>
                  </a:lnTo>
                  <a:lnTo>
                    <a:pt x="159" y="21"/>
                  </a:lnTo>
                  <a:lnTo>
                    <a:pt x="164" y="26"/>
                  </a:lnTo>
                  <a:lnTo>
                    <a:pt x="169" y="26"/>
                  </a:lnTo>
                  <a:lnTo>
                    <a:pt x="175" y="32"/>
                  </a:lnTo>
                  <a:lnTo>
                    <a:pt x="180" y="32"/>
                  </a:lnTo>
                  <a:lnTo>
                    <a:pt x="185" y="32"/>
                  </a:lnTo>
                  <a:lnTo>
                    <a:pt x="185" y="37"/>
                  </a:lnTo>
                  <a:lnTo>
                    <a:pt x="190" y="37"/>
                  </a:lnTo>
                  <a:lnTo>
                    <a:pt x="196" y="42"/>
                  </a:lnTo>
                  <a:lnTo>
                    <a:pt x="201" y="42"/>
                  </a:lnTo>
                  <a:lnTo>
                    <a:pt x="206" y="48"/>
                  </a:lnTo>
                  <a:lnTo>
                    <a:pt x="206" y="53"/>
                  </a:lnTo>
                  <a:lnTo>
                    <a:pt x="212" y="58"/>
                  </a:lnTo>
                  <a:lnTo>
                    <a:pt x="212" y="64"/>
                  </a:lnTo>
                  <a:lnTo>
                    <a:pt x="217" y="64"/>
                  </a:lnTo>
                  <a:lnTo>
                    <a:pt x="217" y="69"/>
                  </a:lnTo>
                  <a:lnTo>
                    <a:pt x="222" y="69"/>
                  </a:lnTo>
                  <a:lnTo>
                    <a:pt x="222" y="74"/>
                  </a:lnTo>
                  <a:lnTo>
                    <a:pt x="222" y="79"/>
                  </a:lnTo>
                  <a:lnTo>
                    <a:pt x="222" y="85"/>
                  </a:lnTo>
                  <a:lnTo>
                    <a:pt x="222" y="90"/>
                  </a:lnTo>
                  <a:lnTo>
                    <a:pt x="222" y="95"/>
                  </a:lnTo>
                  <a:lnTo>
                    <a:pt x="222" y="101"/>
                  </a:lnTo>
                  <a:lnTo>
                    <a:pt x="222" y="106"/>
                  </a:lnTo>
                  <a:lnTo>
                    <a:pt x="222" y="111"/>
                  </a:lnTo>
                  <a:lnTo>
                    <a:pt x="222" y="117"/>
                  </a:lnTo>
                  <a:lnTo>
                    <a:pt x="222" y="122"/>
                  </a:lnTo>
                  <a:lnTo>
                    <a:pt x="222" y="127"/>
                  </a:lnTo>
                  <a:lnTo>
                    <a:pt x="222" y="132"/>
                  </a:lnTo>
                  <a:lnTo>
                    <a:pt x="222" y="138"/>
                  </a:lnTo>
                  <a:lnTo>
                    <a:pt x="222" y="143"/>
                  </a:lnTo>
                  <a:lnTo>
                    <a:pt x="222" y="148"/>
                  </a:lnTo>
                  <a:lnTo>
                    <a:pt x="222" y="154"/>
                  </a:lnTo>
                  <a:lnTo>
                    <a:pt x="222" y="159"/>
                  </a:lnTo>
                  <a:lnTo>
                    <a:pt x="222" y="164"/>
                  </a:lnTo>
                  <a:lnTo>
                    <a:pt x="222" y="170"/>
                  </a:lnTo>
                  <a:lnTo>
                    <a:pt x="222" y="175"/>
                  </a:lnTo>
                  <a:lnTo>
                    <a:pt x="222" y="180"/>
                  </a:lnTo>
                  <a:lnTo>
                    <a:pt x="222" y="185"/>
                  </a:lnTo>
                  <a:lnTo>
                    <a:pt x="222" y="191"/>
                  </a:lnTo>
                  <a:lnTo>
                    <a:pt x="222" y="196"/>
                  </a:lnTo>
                  <a:lnTo>
                    <a:pt x="222" y="201"/>
                  </a:lnTo>
                  <a:lnTo>
                    <a:pt x="222" y="207"/>
                  </a:lnTo>
                  <a:lnTo>
                    <a:pt x="222" y="212"/>
                  </a:lnTo>
                  <a:lnTo>
                    <a:pt x="222" y="223"/>
                  </a:lnTo>
                  <a:lnTo>
                    <a:pt x="222" y="228"/>
                  </a:lnTo>
                  <a:lnTo>
                    <a:pt x="222" y="233"/>
                  </a:lnTo>
                  <a:lnTo>
                    <a:pt x="222" y="238"/>
                  </a:lnTo>
                  <a:lnTo>
                    <a:pt x="222" y="249"/>
                  </a:lnTo>
                  <a:lnTo>
                    <a:pt x="222" y="260"/>
                  </a:lnTo>
                  <a:lnTo>
                    <a:pt x="222" y="265"/>
                  </a:lnTo>
                  <a:lnTo>
                    <a:pt x="222" y="270"/>
                  </a:lnTo>
                  <a:lnTo>
                    <a:pt x="222" y="276"/>
                  </a:lnTo>
                  <a:lnTo>
                    <a:pt x="222" y="281"/>
                  </a:lnTo>
                  <a:lnTo>
                    <a:pt x="222" y="286"/>
                  </a:lnTo>
                  <a:lnTo>
                    <a:pt x="222" y="291"/>
                  </a:lnTo>
                  <a:lnTo>
                    <a:pt x="222" y="297"/>
                  </a:lnTo>
                  <a:lnTo>
                    <a:pt x="222" y="302"/>
                  </a:lnTo>
                  <a:lnTo>
                    <a:pt x="222" y="307"/>
                  </a:lnTo>
                  <a:lnTo>
                    <a:pt x="222" y="313"/>
                  </a:lnTo>
                  <a:lnTo>
                    <a:pt x="217" y="313"/>
                  </a:lnTo>
                  <a:lnTo>
                    <a:pt x="212" y="313"/>
                  </a:lnTo>
                  <a:lnTo>
                    <a:pt x="206" y="313"/>
                  </a:lnTo>
                  <a:lnTo>
                    <a:pt x="201" y="313"/>
                  </a:lnTo>
                  <a:lnTo>
                    <a:pt x="190" y="313"/>
                  </a:lnTo>
                  <a:lnTo>
                    <a:pt x="185" y="313"/>
                  </a:lnTo>
                  <a:lnTo>
                    <a:pt x="180" y="313"/>
                  </a:lnTo>
                  <a:lnTo>
                    <a:pt x="175" y="313"/>
                  </a:lnTo>
                  <a:lnTo>
                    <a:pt x="169" y="313"/>
                  </a:lnTo>
                  <a:lnTo>
                    <a:pt x="164" y="313"/>
                  </a:lnTo>
                  <a:lnTo>
                    <a:pt x="159" y="313"/>
                  </a:lnTo>
                  <a:lnTo>
                    <a:pt x="153" y="313"/>
                  </a:lnTo>
                  <a:lnTo>
                    <a:pt x="148" y="313"/>
                  </a:lnTo>
                  <a:lnTo>
                    <a:pt x="143" y="313"/>
                  </a:lnTo>
                  <a:lnTo>
                    <a:pt x="138" y="313"/>
                  </a:lnTo>
                  <a:lnTo>
                    <a:pt x="132" y="313"/>
                  </a:lnTo>
                  <a:lnTo>
                    <a:pt x="127" y="313"/>
                  </a:lnTo>
                  <a:lnTo>
                    <a:pt x="122" y="313"/>
                  </a:lnTo>
                  <a:lnTo>
                    <a:pt x="116" y="313"/>
                  </a:lnTo>
                  <a:lnTo>
                    <a:pt x="111" y="313"/>
                  </a:lnTo>
                  <a:lnTo>
                    <a:pt x="106" y="313"/>
                  </a:lnTo>
                  <a:lnTo>
                    <a:pt x="101" y="313"/>
                  </a:lnTo>
                  <a:lnTo>
                    <a:pt x="95" y="313"/>
                  </a:lnTo>
                  <a:lnTo>
                    <a:pt x="90" y="313"/>
                  </a:lnTo>
                  <a:lnTo>
                    <a:pt x="85" y="313"/>
                  </a:lnTo>
                  <a:lnTo>
                    <a:pt x="79" y="313"/>
                  </a:lnTo>
                  <a:lnTo>
                    <a:pt x="74" y="313"/>
                  </a:lnTo>
                  <a:lnTo>
                    <a:pt x="69" y="313"/>
                  </a:lnTo>
                  <a:lnTo>
                    <a:pt x="64" y="313"/>
                  </a:lnTo>
                  <a:lnTo>
                    <a:pt x="58" y="313"/>
                  </a:lnTo>
                  <a:lnTo>
                    <a:pt x="53" y="313"/>
                  </a:lnTo>
                  <a:lnTo>
                    <a:pt x="48" y="313"/>
                  </a:lnTo>
                  <a:lnTo>
                    <a:pt x="37" y="313"/>
                  </a:lnTo>
                  <a:lnTo>
                    <a:pt x="32" y="313"/>
                  </a:lnTo>
                  <a:lnTo>
                    <a:pt x="27" y="307"/>
                  </a:lnTo>
                  <a:lnTo>
                    <a:pt x="21" y="307"/>
                  </a:lnTo>
                  <a:lnTo>
                    <a:pt x="16" y="307"/>
                  </a:lnTo>
                  <a:lnTo>
                    <a:pt x="11" y="307"/>
                  </a:lnTo>
                  <a:lnTo>
                    <a:pt x="5" y="307"/>
                  </a:lnTo>
                  <a:lnTo>
                    <a:pt x="0" y="307"/>
                  </a:lnTo>
                  <a:lnTo>
                    <a:pt x="0" y="302"/>
                  </a:lnTo>
                  <a:lnTo>
                    <a:pt x="0" y="297"/>
                  </a:lnTo>
                  <a:lnTo>
                    <a:pt x="0" y="291"/>
                  </a:lnTo>
                  <a:lnTo>
                    <a:pt x="0" y="286"/>
                  </a:lnTo>
                  <a:lnTo>
                    <a:pt x="0" y="281"/>
                  </a:lnTo>
                  <a:lnTo>
                    <a:pt x="0" y="276"/>
                  </a:lnTo>
                  <a:lnTo>
                    <a:pt x="0" y="270"/>
                  </a:lnTo>
                  <a:lnTo>
                    <a:pt x="0" y="265"/>
                  </a:lnTo>
                  <a:lnTo>
                    <a:pt x="0" y="254"/>
                  </a:lnTo>
                  <a:lnTo>
                    <a:pt x="0" y="249"/>
                  </a:lnTo>
                  <a:lnTo>
                    <a:pt x="0" y="244"/>
                  </a:lnTo>
                  <a:lnTo>
                    <a:pt x="0" y="238"/>
                  </a:lnTo>
                  <a:lnTo>
                    <a:pt x="0" y="233"/>
                  </a:lnTo>
                  <a:lnTo>
                    <a:pt x="0" y="228"/>
                  </a:lnTo>
                  <a:lnTo>
                    <a:pt x="0" y="223"/>
                  </a:lnTo>
                  <a:lnTo>
                    <a:pt x="0" y="212"/>
                  </a:lnTo>
                  <a:lnTo>
                    <a:pt x="0" y="207"/>
                  </a:lnTo>
                  <a:lnTo>
                    <a:pt x="0" y="201"/>
                  </a:lnTo>
                  <a:lnTo>
                    <a:pt x="0" y="196"/>
                  </a:lnTo>
                  <a:lnTo>
                    <a:pt x="0" y="191"/>
                  </a:lnTo>
                  <a:lnTo>
                    <a:pt x="0" y="185"/>
                  </a:lnTo>
                  <a:lnTo>
                    <a:pt x="0" y="180"/>
                  </a:lnTo>
                  <a:lnTo>
                    <a:pt x="0" y="175"/>
                  </a:lnTo>
                </a:path>
              </a:pathLst>
            </a:custGeom>
            <a:solidFill>
              <a:srgbClr val="002060"/>
            </a:solid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79">
              <a:extLst>
                <a:ext uri="{FF2B5EF4-FFF2-40B4-BE49-F238E27FC236}">
                  <a16:creationId xmlns:a16="http://schemas.microsoft.com/office/drawing/2014/main" id="{8F9E6BC5-9473-4A65-9E7F-F491DA043276}"/>
                </a:ext>
              </a:extLst>
            </p:cNvPr>
            <p:cNvSpPr>
              <a:spLocks/>
            </p:cNvSpPr>
            <p:nvPr/>
          </p:nvSpPr>
          <p:spPr bwMode="auto">
            <a:xfrm>
              <a:off x="6343144" y="2429956"/>
              <a:ext cx="477838" cy="403225"/>
            </a:xfrm>
            <a:custGeom>
              <a:avLst/>
              <a:gdLst>
                <a:gd name="T0" fmla="*/ 0 w 301"/>
                <a:gd name="T1" fmla="*/ 143 h 254"/>
                <a:gd name="T2" fmla="*/ 5 w 301"/>
                <a:gd name="T3" fmla="*/ 127 h 254"/>
                <a:gd name="T4" fmla="*/ 5 w 301"/>
                <a:gd name="T5" fmla="*/ 111 h 254"/>
                <a:gd name="T6" fmla="*/ 10 w 301"/>
                <a:gd name="T7" fmla="*/ 85 h 254"/>
                <a:gd name="T8" fmla="*/ 10 w 301"/>
                <a:gd name="T9" fmla="*/ 69 h 254"/>
                <a:gd name="T10" fmla="*/ 10 w 301"/>
                <a:gd name="T11" fmla="*/ 47 h 254"/>
                <a:gd name="T12" fmla="*/ 16 w 301"/>
                <a:gd name="T13" fmla="*/ 32 h 254"/>
                <a:gd name="T14" fmla="*/ 16 w 301"/>
                <a:gd name="T15" fmla="*/ 16 h 254"/>
                <a:gd name="T16" fmla="*/ 16 w 301"/>
                <a:gd name="T17" fmla="*/ 0 h 254"/>
                <a:gd name="T18" fmla="*/ 47 w 301"/>
                <a:gd name="T19" fmla="*/ 5 h 254"/>
                <a:gd name="T20" fmla="*/ 63 w 301"/>
                <a:gd name="T21" fmla="*/ 5 h 254"/>
                <a:gd name="T22" fmla="*/ 79 w 301"/>
                <a:gd name="T23" fmla="*/ 5 h 254"/>
                <a:gd name="T24" fmla="*/ 95 w 301"/>
                <a:gd name="T25" fmla="*/ 5 h 254"/>
                <a:gd name="T26" fmla="*/ 111 w 301"/>
                <a:gd name="T27" fmla="*/ 5 h 254"/>
                <a:gd name="T28" fmla="*/ 132 w 301"/>
                <a:gd name="T29" fmla="*/ 5 h 254"/>
                <a:gd name="T30" fmla="*/ 153 w 301"/>
                <a:gd name="T31" fmla="*/ 5 h 254"/>
                <a:gd name="T32" fmla="*/ 169 w 301"/>
                <a:gd name="T33" fmla="*/ 10 h 254"/>
                <a:gd name="T34" fmla="*/ 185 w 301"/>
                <a:gd name="T35" fmla="*/ 10 h 254"/>
                <a:gd name="T36" fmla="*/ 201 w 301"/>
                <a:gd name="T37" fmla="*/ 10 h 254"/>
                <a:gd name="T38" fmla="*/ 217 w 301"/>
                <a:gd name="T39" fmla="*/ 10 h 254"/>
                <a:gd name="T40" fmla="*/ 232 w 301"/>
                <a:gd name="T41" fmla="*/ 10 h 254"/>
                <a:gd name="T42" fmla="*/ 248 w 301"/>
                <a:gd name="T43" fmla="*/ 10 h 254"/>
                <a:gd name="T44" fmla="*/ 264 w 301"/>
                <a:gd name="T45" fmla="*/ 10 h 254"/>
                <a:gd name="T46" fmla="*/ 280 w 301"/>
                <a:gd name="T47" fmla="*/ 10 h 254"/>
                <a:gd name="T48" fmla="*/ 296 w 301"/>
                <a:gd name="T49" fmla="*/ 10 h 254"/>
                <a:gd name="T50" fmla="*/ 301 w 301"/>
                <a:gd name="T51" fmla="*/ 26 h 254"/>
                <a:gd name="T52" fmla="*/ 301 w 301"/>
                <a:gd name="T53" fmla="*/ 42 h 254"/>
                <a:gd name="T54" fmla="*/ 301 w 301"/>
                <a:gd name="T55" fmla="*/ 58 h 254"/>
                <a:gd name="T56" fmla="*/ 301 w 301"/>
                <a:gd name="T57" fmla="*/ 74 h 254"/>
                <a:gd name="T58" fmla="*/ 301 w 301"/>
                <a:gd name="T59" fmla="*/ 90 h 254"/>
                <a:gd name="T60" fmla="*/ 301 w 301"/>
                <a:gd name="T61" fmla="*/ 106 h 254"/>
                <a:gd name="T62" fmla="*/ 296 w 301"/>
                <a:gd name="T63" fmla="*/ 122 h 254"/>
                <a:gd name="T64" fmla="*/ 296 w 301"/>
                <a:gd name="T65" fmla="*/ 138 h 254"/>
                <a:gd name="T66" fmla="*/ 301 w 301"/>
                <a:gd name="T67" fmla="*/ 148 h 254"/>
                <a:gd name="T68" fmla="*/ 301 w 301"/>
                <a:gd name="T69" fmla="*/ 164 h 254"/>
                <a:gd name="T70" fmla="*/ 301 w 301"/>
                <a:gd name="T71" fmla="*/ 185 h 254"/>
                <a:gd name="T72" fmla="*/ 301 w 301"/>
                <a:gd name="T73" fmla="*/ 201 h 254"/>
                <a:gd name="T74" fmla="*/ 301 w 301"/>
                <a:gd name="T75" fmla="*/ 222 h 254"/>
                <a:gd name="T76" fmla="*/ 301 w 301"/>
                <a:gd name="T77" fmla="*/ 238 h 254"/>
                <a:gd name="T78" fmla="*/ 301 w 301"/>
                <a:gd name="T79" fmla="*/ 254 h 254"/>
                <a:gd name="T80" fmla="*/ 280 w 301"/>
                <a:gd name="T81" fmla="*/ 254 h 254"/>
                <a:gd name="T82" fmla="*/ 264 w 301"/>
                <a:gd name="T83" fmla="*/ 254 h 254"/>
                <a:gd name="T84" fmla="*/ 248 w 301"/>
                <a:gd name="T85" fmla="*/ 254 h 254"/>
                <a:gd name="T86" fmla="*/ 232 w 301"/>
                <a:gd name="T87" fmla="*/ 254 h 254"/>
                <a:gd name="T88" fmla="*/ 211 w 301"/>
                <a:gd name="T89" fmla="*/ 254 h 254"/>
                <a:gd name="T90" fmla="*/ 195 w 301"/>
                <a:gd name="T91" fmla="*/ 254 h 254"/>
                <a:gd name="T92" fmla="*/ 180 w 301"/>
                <a:gd name="T93" fmla="*/ 254 h 254"/>
                <a:gd name="T94" fmla="*/ 164 w 301"/>
                <a:gd name="T95" fmla="*/ 254 h 254"/>
                <a:gd name="T96" fmla="*/ 148 w 301"/>
                <a:gd name="T97" fmla="*/ 254 h 254"/>
                <a:gd name="T98" fmla="*/ 132 w 301"/>
                <a:gd name="T99" fmla="*/ 254 h 254"/>
                <a:gd name="T100" fmla="*/ 132 w 301"/>
                <a:gd name="T101" fmla="*/ 233 h 254"/>
                <a:gd name="T102" fmla="*/ 132 w 301"/>
                <a:gd name="T103" fmla="*/ 217 h 254"/>
                <a:gd name="T104" fmla="*/ 132 w 301"/>
                <a:gd name="T105" fmla="*/ 201 h 254"/>
                <a:gd name="T106" fmla="*/ 127 w 301"/>
                <a:gd name="T107" fmla="*/ 191 h 254"/>
                <a:gd name="T108" fmla="*/ 116 w 301"/>
                <a:gd name="T109" fmla="*/ 185 h 254"/>
                <a:gd name="T110" fmla="*/ 116 w 301"/>
                <a:gd name="T111" fmla="*/ 169 h 254"/>
                <a:gd name="T112" fmla="*/ 95 w 301"/>
                <a:gd name="T113" fmla="*/ 169 h 254"/>
                <a:gd name="T114" fmla="*/ 74 w 301"/>
                <a:gd name="T115" fmla="*/ 169 h 254"/>
                <a:gd name="T116" fmla="*/ 53 w 301"/>
                <a:gd name="T117" fmla="*/ 169 h 254"/>
                <a:gd name="T118" fmla="*/ 32 w 301"/>
                <a:gd name="T119" fmla="*/ 169 h 254"/>
                <a:gd name="T120" fmla="*/ 16 w 301"/>
                <a:gd name="T121" fmla="*/ 164 h 254"/>
                <a:gd name="T122" fmla="*/ 0 w 301"/>
                <a:gd name="T123" fmla="*/ 16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1" h="254">
                  <a:moveTo>
                    <a:pt x="0" y="159"/>
                  </a:moveTo>
                  <a:lnTo>
                    <a:pt x="0" y="148"/>
                  </a:lnTo>
                  <a:lnTo>
                    <a:pt x="0" y="143"/>
                  </a:lnTo>
                  <a:lnTo>
                    <a:pt x="0" y="138"/>
                  </a:lnTo>
                  <a:lnTo>
                    <a:pt x="5" y="132"/>
                  </a:lnTo>
                  <a:lnTo>
                    <a:pt x="5" y="127"/>
                  </a:lnTo>
                  <a:lnTo>
                    <a:pt x="5" y="122"/>
                  </a:lnTo>
                  <a:lnTo>
                    <a:pt x="5" y="116"/>
                  </a:lnTo>
                  <a:lnTo>
                    <a:pt x="5" y="111"/>
                  </a:lnTo>
                  <a:lnTo>
                    <a:pt x="5" y="106"/>
                  </a:lnTo>
                  <a:lnTo>
                    <a:pt x="5" y="95"/>
                  </a:lnTo>
                  <a:lnTo>
                    <a:pt x="10" y="85"/>
                  </a:lnTo>
                  <a:lnTo>
                    <a:pt x="10" y="79"/>
                  </a:lnTo>
                  <a:lnTo>
                    <a:pt x="10" y="74"/>
                  </a:lnTo>
                  <a:lnTo>
                    <a:pt x="10" y="69"/>
                  </a:lnTo>
                  <a:lnTo>
                    <a:pt x="10" y="63"/>
                  </a:lnTo>
                  <a:lnTo>
                    <a:pt x="10" y="58"/>
                  </a:lnTo>
                  <a:lnTo>
                    <a:pt x="10" y="47"/>
                  </a:lnTo>
                  <a:lnTo>
                    <a:pt x="10" y="42"/>
                  </a:lnTo>
                  <a:lnTo>
                    <a:pt x="16" y="37"/>
                  </a:lnTo>
                  <a:lnTo>
                    <a:pt x="16" y="32"/>
                  </a:lnTo>
                  <a:lnTo>
                    <a:pt x="16" y="26"/>
                  </a:lnTo>
                  <a:lnTo>
                    <a:pt x="16" y="21"/>
                  </a:lnTo>
                  <a:lnTo>
                    <a:pt x="16" y="16"/>
                  </a:lnTo>
                  <a:lnTo>
                    <a:pt x="16" y="10"/>
                  </a:lnTo>
                  <a:lnTo>
                    <a:pt x="16" y="5"/>
                  </a:lnTo>
                  <a:lnTo>
                    <a:pt x="16" y="0"/>
                  </a:lnTo>
                  <a:lnTo>
                    <a:pt x="37" y="5"/>
                  </a:lnTo>
                  <a:lnTo>
                    <a:pt x="42" y="5"/>
                  </a:lnTo>
                  <a:lnTo>
                    <a:pt x="47" y="5"/>
                  </a:lnTo>
                  <a:lnTo>
                    <a:pt x="53" y="5"/>
                  </a:lnTo>
                  <a:lnTo>
                    <a:pt x="58" y="5"/>
                  </a:lnTo>
                  <a:lnTo>
                    <a:pt x="63" y="5"/>
                  </a:lnTo>
                  <a:lnTo>
                    <a:pt x="69" y="5"/>
                  </a:lnTo>
                  <a:lnTo>
                    <a:pt x="74" y="5"/>
                  </a:lnTo>
                  <a:lnTo>
                    <a:pt x="79" y="5"/>
                  </a:lnTo>
                  <a:lnTo>
                    <a:pt x="84" y="5"/>
                  </a:lnTo>
                  <a:lnTo>
                    <a:pt x="90" y="5"/>
                  </a:lnTo>
                  <a:lnTo>
                    <a:pt x="95" y="5"/>
                  </a:lnTo>
                  <a:lnTo>
                    <a:pt x="100" y="5"/>
                  </a:lnTo>
                  <a:lnTo>
                    <a:pt x="106" y="5"/>
                  </a:lnTo>
                  <a:lnTo>
                    <a:pt x="111" y="5"/>
                  </a:lnTo>
                  <a:lnTo>
                    <a:pt x="116" y="5"/>
                  </a:lnTo>
                  <a:lnTo>
                    <a:pt x="127" y="5"/>
                  </a:lnTo>
                  <a:lnTo>
                    <a:pt x="132" y="5"/>
                  </a:lnTo>
                  <a:lnTo>
                    <a:pt x="137" y="5"/>
                  </a:lnTo>
                  <a:lnTo>
                    <a:pt x="148" y="5"/>
                  </a:lnTo>
                  <a:lnTo>
                    <a:pt x="153" y="5"/>
                  </a:lnTo>
                  <a:lnTo>
                    <a:pt x="158" y="5"/>
                  </a:lnTo>
                  <a:lnTo>
                    <a:pt x="164" y="10"/>
                  </a:lnTo>
                  <a:lnTo>
                    <a:pt x="169" y="10"/>
                  </a:lnTo>
                  <a:lnTo>
                    <a:pt x="174" y="10"/>
                  </a:lnTo>
                  <a:lnTo>
                    <a:pt x="180" y="10"/>
                  </a:lnTo>
                  <a:lnTo>
                    <a:pt x="185" y="10"/>
                  </a:lnTo>
                  <a:lnTo>
                    <a:pt x="190" y="10"/>
                  </a:lnTo>
                  <a:lnTo>
                    <a:pt x="195" y="10"/>
                  </a:lnTo>
                  <a:lnTo>
                    <a:pt x="201" y="10"/>
                  </a:lnTo>
                  <a:lnTo>
                    <a:pt x="206" y="10"/>
                  </a:lnTo>
                  <a:lnTo>
                    <a:pt x="211" y="10"/>
                  </a:lnTo>
                  <a:lnTo>
                    <a:pt x="217" y="10"/>
                  </a:lnTo>
                  <a:lnTo>
                    <a:pt x="222" y="10"/>
                  </a:lnTo>
                  <a:lnTo>
                    <a:pt x="227" y="10"/>
                  </a:lnTo>
                  <a:lnTo>
                    <a:pt x="232" y="10"/>
                  </a:lnTo>
                  <a:lnTo>
                    <a:pt x="238" y="10"/>
                  </a:lnTo>
                  <a:lnTo>
                    <a:pt x="243" y="10"/>
                  </a:lnTo>
                  <a:lnTo>
                    <a:pt x="248" y="10"/>
                  </a:lnTo>
                  <a:lnTo>
                    <a:pt x="254" y="10"/>
                  </a:lnTo>
                  <a:lnTo>
                    <a:pt x="259" y="10"/>
                  </a:lnTo>
                  <a:lnTo>
                    <a:pt x="264" y="10"/>
                  </a:lnTo>
                  <a:lnTo>
                    <a:pt x="269" y="10"/>
                  </a:lnTo>
                  <a:lnTo>
                    <a:pt x="275" y="10"/>
                  </a:lnTo>
                  <a:lnTo>
                    <a:pt x="280" y="10"/>
                  </a:lnTo>
                  <a:lnTo>
                    <a:pt x="285" y="10"/>
                  </a:lnTo>
                  <a:lnTo>
                    <a:pt x="291" y="10"/>
                  </a:lnTo>
                  <a:lnTo>
                    <a:pt x="296" y="10"/>
                  </a:lnTo>
                  <a:lnTo>
                    <a:pt x="301" y="10"/>
                  </a:lnTo>
                  <a:lnTo>
                    <a:pt x="301" y="16"/>
                  </a:lnTo>
                  <a:lnTo>
                    <a:pt x="301" y="26"/>
                  </a:lnTo>
                  <a:lnTo>
                    <a:pt x="301" y="32"/>
                  </a:lnTo>
                  <a:lnTo>
                    <a:pt x="301" y="37"/>
                  </a:lnTo>
                  <a:lnTo>
                    <a:pt x="301" y="42"/>
                  </a:lnTo>
                  <a:lnTo>
                    <a:pt x="301" y="47"/>
                  </a:lnTo>
                  <a:lnTo>
                    <a:pt x="301" y="53"/>
                  </a:lnTo>
                  <a:lnTo>
                    <a:pt x="301" y="58"/>
                  </a:lnTo>
                  <a:lnTo>
                    <a:pt x="301" y="63"/>
                  </a:lnTo>
                  <a:lnTo>
                    <a:pt x="301" y="69"/>
                  </a:lnTo>
                  <a:lnTo>
                    <a:pt x="301" y="74"/>
                  </a:lnTo>
                  <a:lnTo>
                    <a:pt x="301" y="79"/>
                  </a:lnTo>
                  <a:lnTo>
                    <a:pt x="301" y="85"/>
                  </a:lnTo>
                  <a:lnTo>
                    <a:pt x="301" y="90"/>
                  </a:lnTo>
                  <a:lnTo>
                    <a:pt x="301" y="95"/>
                  </a:lnTo>
                  <a:lnTo>
                    <a:pt x="301" y="100"/>
                  </a:lnTo>
                  <a:lnTo>
                    <a:pt x="301" y="106"/>
                  </a:lnTo>
                  <a:lnTo>
                    <a:pt x="301" y="111"/>
                  </a:lnTo>
                  <a:lnTo>
                    <a:pt x="301" y="116"/>
                  </a:lnTo>
                  <a:lnTo>
                    <a:pt x="296" y="122"/>
                  </a:lnTo>
                  <a:lnTo>
                    <a:pt x="296" y="127"/>
                  </a:lnTo>
                  <a:lnTo>
                    <a:pt x="296" y="132"/>
                  </a:lnTo>
                  <a:lnTo>
                    <a:pt x="296" y="138"/>
                  </a:lnTo>
                  <a:lnTo>
                    <a:pt x="296" y="143"/>
                  </a:lnTo>
                  <a:lnTo>
                    <a:pt x="296" y="148"/>
                  </a:lnTo>
                  <a:lnTo>
                    <a:pt x="301" y="148"/>
                  </a:lnTo>
                  <a:lnTo>
                    <a:pt x="301" y="153"/>
                  </a:lnTo>
                  <a:lnTo>
                    <a:pt x="301" y="159"/>
                  </a:lnTo>
                  <a:lnTo>
                    <a:pt x="301" y="164"/>
                  </a:lnTo>
                  <a:lnTo>
                    <a:pt x="301" y="175"/>
                  </a:lnTo>
                  <a:lnTo>
                    <a:pt x="301" y="180"/>
                  </a:lnTo>
                  <a:lnTo>
                    <a:pt x="301" y="185"/>
                  </a:lnTo>
                  <a:lnTo>
                    <a:pt x="301" y="191"/>
                  </a:lnTo>
                  <a:lnTo>
                    <a:pt x="301" y="196"/>
                  </a:lnTo>
                  <a:lnTo>
                    <a:pt x="301" y="201"/>
                  </a:lnTo>
                  <a:lnTo>
                    <a:pt x="301" y="212"/>
                  </a:lnTo>
                  <a:lnTo>
                    <a:pt x="301" y="217"/>
                  </a:lnTo>
                  <a:lnTo>
                    <a:pt x="301" y="222"/>
                  </a:lnTo>
                  <a:lnTo>
                    <a:pt x="301" y="228"/>
                  </a:lnTo>
                  <a:lnTo>
                    <a:pt x="301" y="233"/>
                  </a:lnTo>
                  <a:lnTo>
                    <a:pt x="301" y="238"/>
                  </a:lnTo>
                  <a:lnTo>
                    <a:pt x="301" y="244"/>
                  </a:lnTo>
                  <a:lnTo>
                    <a:pt x="301" y="249"/>
                  </a:lnTo>
                  <a:lnTo>
                    <a:pt x="301" y="254"/>
                  </a:lnTo>
                  <a:lnTo>
                    <a:pt x="291" y="254"/>
                  </a:lnTo>
                  <a:lnTo>
                    <a:pt x="285" y="254"/>
                  </a:lnTo>
                  <a:lnTo>
                    <a:pt x="280" y="254"/>
                  </a:lnTo>
                  <a:lnTo>
                    <a:pt x="275" y="254"/>
                  </a:lnTo>
                  <a:lnTo>
                    <a:pt x="269" y="254"/>
                  </a:lnTo>
                  <a:lnTo>
                    <a:pt x="264" y="254"/>
                  </a:lnTo>
                  <a:lnTo>
                    <a:pt x="259" y="254"/>
                  </a:lnTo>
                  <a:lnTo>
                    <a:pt x="254" y="254"/>
                  </a:lnTo>
                  <a:lnTo>
                    <a:pt x="248" y="254"/>
                  </a:lnTo>
                  <a:lnTo>
                    <a:pt x="243" y="254"/>
                  </a:lnTo>
                  <a:lnTo>
                    <a:pt x="238" y="254"/>
                  </a:lnTo>
                  <a:lnTo>
                    <a:pt x="232" y="254"/>
                  </a:lnTo>
                  <a:lnTo>
                    <a:pt x="227" y="254"/>
                  </a:lnTo>
                  <a:lnTo>
                    <a:pt x="217" y="254"/>
                  </a:lnTo>
                  <a:lnTo>
                    <a:pt x="211" y="254"/>
                  </a:lnTo>
                  <a:lnTo>
                    <a:pt x="206" y="254"/>
                  </a:lnTo>
                  <a:lnTo>
                    <a:pt x="201" y="254"/>
                  </a:lnTo>
                  <a:lnTo>
                    <a:pt x="195" y="254"/>
                  </a:lnTo>
                  <a:lnTo>
                    <a:pt x="190" y="254"/>
                  </a:lnTo>
                  <a:lnTo>
                    <a:pt x="185" y="254"/>
                  </a:lnTo>
                  <a:lnTo>
                    <a:pt x="180" y="254"/>
                  </a:lnTo>
                  <a:lnTo>
                    <a:pt x="174" y="254"/>
                  </a:lnTo>
                  <a:lnTo>
                    <a:pt x="169" y="254"/>
                  </a:lnTo>
                  <a:lnTo>
                    <a:pt x="164" y="254"/>
                  </a:lnTo>
                  <a:lnTo>
                    <a:pt x="158" y="254"/>
                  </a:lnTo>
                  <a:lnTo>
                    <a:pt x="153" y="254"/>
                  </a:lnTo>
                  <a:lnTo>
                    <a:pt x="148" y="254"/>
                  </a:lnTo>
                  <a:lnTo>
                    <a:pt x="143" y="254"/>
                  </a:lnTo>
                  <a:lnTo>
                    <a:pt x="137" y="254"/>
                  </a:lnTo>
                  <a:lnTo>
                    <a:pt x="132" y="254"/>
                  </a:lnTo>
                  <a:lnTo>
                    <a:pt x="132" y="249"/>
                  </a:lnTo>
                  <a:lnTo>
                    <a:pt x="132" y="238"/>
                  </a:lnTo>
                  <a:lnTo>
                    <a:pt x="132" y="233"/>
                  </a:lnTo>
                  <a:lnTo>
                    <a:pt x="132" y="228"/>
                  </a:lnTo>
                  <a:lnTo>
                    <a:pt x="132" y="222"/>
                  </a:lnTo>
                  <a:lnTo>
                    <a:pt x="132" y="217"/>
                  </a:lnTo>
                  <a:lnTo>
                    <a:pt x="132" y="212"/>
                  </a:lnTo>
                  <a:lnTo>
                    <a:pt x="132" y="206"/>
                  </a:lnTo>
                  <a:lnTo>
                    <a:pt x="132" y="201"/>
                  </a:lnTo>
                  <a:lnTo>
                    <a:pt x="132" y="196"/>
                  </a:lnTo>
                  <a:lnTo>
                    <a:pt x="132" y="191"/>
                  </a:lnTo>
                  <a:lnTo>
                    <a:pt x="127" y="191"/>
                  </a:lnTo>
                  <a:lnTo>
                    <a:pt x="121" y="191"/>
                  </a:lnTo>
                  <a:lnTo>
                    <a:pt x="116" y="191"/>
                  </a:lnTo>
                  <a:lnTo>
                    <a:pt x="116" y="185"/>
                  </a:lnTo>
                  <a:lnTo>
                    <a:pt x="116" y="180"/>
                  </a:lnTo>
                  <a:lnTo>
                    <a:pt x="116" y="175"/>
                  </a:lnTo>
                  <a:lnTo>
                    <a:pt x="116" y="169"/>
                  </a:lnTo>
                  <a:lnTo>
                    <a:pt x="106" y="169"/>
                  </a:lnTo>
                  <a:lnTo>
                    <a:pt x="100" y="169"/>
                  </a:lnTo>
                  <a:lnTo>
                    <a:pt x="95" y="169"/>
                  </a:lnTo>
                  <a:lnTo>
                    <a:pt x="90" y="169"/>
                  </a:lnTo>
                  <a:lnTo>
                    <a:pt x="79" y="169"/>
                  </a:lnTo>
                  <a:lnTo>
                    <a:pt x="74" y="169"/>
                  </a:lnTo>
                  <a:lnTo>
                    <a:pt x="69" y="169"/>
                  </a:lnTo>
                  <a:lnTo>
                    <a:pt x="58" y="169"/>
                  </a:lnTo>
                  <a:lnTo>
                    <a:pt x="53" y="169"/>
                  </a:lnTo>
                  <a:lnTo>
                    <a:pt x="42" y="169"/>
                  </a:lnTo>
                  <a:lnTo>
                    <a:pt x="37" y="169"/>
                  </a:lnTo>
                  <a:lnTo>
                    <a:pt x="32" y="169"/>
                  </a:lnTo>
                  <a:lnTo>
                    <a:pt x="21" y="169"/>
                  </a:lnTo>
                  <a:lnTo>
                    <a:pt x="16" y="169"/>
                  </a:lnTo>
                  <a:lnTo>
                    <a:pt x="16" y="164"/>
                  </a:lnTo>
                  <a:lnTo>
                    <a:pt x="10" y="164"/>
                  </a:lnTo>
                  <a:lnTo>
                    <a:pt x="5" y="164"/>
                  </a:lnTo>
                  <a:lnTo>
                    <a:pt x="0" y="164"/>
                  </a:lnTo>
                  <a:lnTo>
                    <a:pt x="0" y="159"/>
                  </a:lnTo>
                </a:path>
              </a:pathLst>
            </a:custGeom>
            <a:solidFill>
              <a:srgbClr val="002060"/>
            </a:solid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81">
              <a:extLst>
                <a:ext uri="{FF2B5EF4-FFF2-40B4-BE49-F238E27FC236}">
                  <a16:creationId xmlns:a16="http://schemas.microsoft.com/office/drawing/2014/main" id="{8AC9EDAF-E268-4DF2-84E6-4D9D66A4D95C}"/>
                </a:ext>
              </a:extLst>
            </p:cNvPr>
            <p:cNvSpPr>
              <a:spLocks/>
            </p:cNvSpPr>
            <p:nvPr/>
          </p:nvSpPr>
          <p:spPr bwMode="auto">
            <a:xfrm>
              <a:off x="6813044" y="2445831"/>
              <a:ext cx="444500" cy="320675"/>
            </a:xfrm>
            <a:custGeom>
              <a:avLst/>
              <a:gdLst>
                <a:gd name="T0" fmla="*/ 5 w 280"/>
                <a:gd name="T1" fmla="*/ 106 h 202"/>
                <a:gd name="T2" fmla="*/ 5 w 280"/>
                <a:gd name="T3" fmla="*/ 90 h 202"/>
                <a:gd name="T4" fmla="*/ 5 w 280"/>
                <a:gd name="T5" fmla="*/ 75 h 202"/>
                <a:gd name="T6" fmla="*/ 5 w 280"/>
                <a:gd name="T7" fmla="*/ 59 h 202"/>
                <a:gd name="T8" fmla="*/ 5 w 280"/>
                <a:gd name="T9" fmla="*/ 43 h 202"/>
                <a:gd name="T10" fmla="*/ 5 w 280"/>
                <a:gd name="T11" fmla="*/ 27 h 202"/>
                <a:gd name="T12" fmla="*/ 5 w 280"/>
                <a:gd name="T13" fmla="*/ 6 h 202"/>
                <a:gd name="T14" fmla="*/ 16 w 280"/>
                <a:gd name="T15" fmla="*/ 0 h 202"/>
                <a:gd name="T16" fmla="*/ 32 w 280"/>
                <a:gd name="T17" fmla="*/ 0 h 202"/>
                <a:gd name="T18" fmla="*/ 48 w 280"/>
                <a:gd name="T19" fmla="*/ 0 h 202"/>
                <a:gd name="T20" fmla="*/ 63 w 280"/>
                <a:gd name="T21" fmla="*/ 0 h 202"/>
                <a:gd name="T22" fmla="*/ 79 w 280"/>
                <a:gd name="T23" fmla="*/ 0 h 202"/>
                <a:gd name="T24" fmla="*/ 95 w 280"/>
                <a:gd name="T25" fmla="*/ 6 h 202"/>
                <a:gd name="T26" fmla="*/ 116 w 280"/>
                <a:gd name="T27" fmla="*/ 6 h 202"/>
                <a:gd name="T28" fmla="*/ 132 w 280"/>
                <a:gd name="T29" fmla="*/ 6 h 202"/>
                <a:gd name="T30" fmla="*/ 148 w 280"/>
                <a:gd name="T31" fmla="*/ 6 h 202"/>
                <a:gd name="T32" fmla="*/ 164 w 280"/>
                <a:gd name="T33" fmla="*/ 6 h 202"/>
                <a:gd name="T34" fmla="*/ 180 w 280"/>
                <a:gd name="T35" fmla="*/ 6 h 202"/>
                <a:gd name="T36" fmla="*/ 196 w 280"/>
                <a:gd name="T37" fmla="*/ 6 h 202"/>
                <a:gd name="T38" fmla="*/ 211 w 280"/>
                <a:gd name="T39" fmla="*/ 6 h 202"/>
                <a:gd name="T40" fmla="*/ 227 w 280"/>
                <a:gd name="T41" fmla="*/ 6 h 202"/>
                <a:gd name="T42" fmla="*/ 243 w 280"/>
                <a:gd name="T43" fmla="*/ 6 h 202"/>
                <a:gd name="T44" fmla="*/ 264 w 280"/>
                <a:gd name="T45" fmla="*/ 6 h 202"/>
                <a:gd name="T46" fmla="*/ 280 w 280"/>
                <a:gd name="T47" fmla="*/ 6 h 202"/>
                <a:gd name="T48" fmla="*/ 280 w 280"/>
                <a:gd name="T49" fmla="*/ 22 h 202"/>
                <a:gd name="T50" fmla="*/ 280 w 280"/>
                <a:gd name="T51" fmla="*/ 37 h 202"/>
                <a:gd name="T52" fmla="*/ 280 w 280"/>
                <a:gd name="T53" fmla="*/ 53 h 202"/>
                <a:gd name="T54" fmla="*/ 280 w 280"/>
                <a:gd name="T55" fmla="*/ 69 h 202"/>
                <a:gd name="T56" fmla="*/ 280 w 280"/>
                <a:gd name="T57" fmla="*/ 85 h 202"/>
                <a:gd name="T58" fmla="*/ 275 w 280"/>
                <a:gd name="T59" fmla="*/ 101 h 202"/>
                <a:gd name="T60" fmla="*/ 275 w 280"/>
                <a:gd name="T61" fmla="*/ 117 h 202"/>
                <a:gd name="T62" fmla="*/ 275 w 280"/>
                <a:gd name="T63" fmla="*/ 133 h 202"/>
                <a:gd name="T64" fmla="*/ 275 w 280"/>
                <a:gd name="T65" fmla="*/ 149 h 202"/>
                <a:gd name="T66" fmla="*/ 275 w 280"/>
                <a:gd name="T67" fmla="*/ 165 h 202"/>
                <a:gd name="T68" fmla="*/ 275 w 280"/>
                <a:gd name="T69" fmla="*/ 181 h 202"/>
                <a:gd name="T70" fmla="*/ 275 w 280"/>
                <a:gd name="T71" fmla="*/ 196 h 202"/>
                <a:gd name="T72" fmla="*/ 259 w 280"/>
                <a:gd name="T73" fmla="*/ 196 h 202"/>
                <a:gd name="T74" fmla="*/ 248 w 280"/>
                <a:gd name="T75" fmla="*/ 191 h 202"/>
                <a:gd name="T76" fmla="*/ 233 w 280"/>
                <a:gd name="T77" fmla="*/ 191 h 202"/>
                <a:gd name="T78" fmla="*/ 227 w 280"/>
                <a:gd name="T79" fmla="*/ 202 h 202"/>
                <a:gd name="T80" fmla="*/ 217 w 280"/>
                <a:gd name="T81" fmla="*/ 196 h 202"/>
                <a:gd name="T82" fmla="*/ 201 w 280"/>
                <a:gd name="T83" fmla="*/ 196 h 202"/>
                <a:gd name="T84" fmla="*/ 185 w 280"/>
                <a:gd name="T85" fmla="*/ 196 h 202"/>
                <a:gd name="T86" fmla="*/ 164 w 280"/>
                <a:gd name="T87" fmla="*/ 196 h 202"/>
                <a:gd name="T88" fmla="*/ 148 w 280"/>
                <a:gd name="T89" fmla="*/ 196 h 202"/>
                <a:gd name="T90" fmla="*/ 132 w 280"/>
                <a:gd name="T91" fmla="*/ 196 h 202"/>
                <a:gd name="T92" fmla="*/ 116 w 280"/>
                <a:gd name="T93" fmla="*/ 196 h 202"/>
                <a:gd name="T94" fmla="*/ 100 w 280"/>
                <a:gd name="T95" fmla="*/ 196 h 202"/>
                <a:gd name="T96" fmla="*/ 85 w 280"/>
                <a:gd name="T97" fmla="*/ 196 h 202"/>
                <a:gd name="T98" fmla="*/ 63 w 280"/>
                <a:gd name="T99" fmla="*/ 191 h 202"/>
                <a:gd name="T100" fmla="*/ 42 w 280"/>
                <a:gd name="T101" fmla="*/ 191 h 202"/>
                <a:gd name="T102" fmla="*/ 26 w 280"/>
                <a:gd name="T103" fmla="*/ 191 h 202"/>
                <a:gd name="T104" fmla="*/ 10 w 280"/>
                <a:gd name="T105" fmla="*/ 191 h 202"/>
                <a:gd name="T106" fmla="*/ 5 w 280"/>
                <a:gd name="T107" fmla="*/ 181 h 202"/>
                <a:gd name="T108" fmla="*/ 5 w 280"/>
                <a:gd name="T109" fmla="*/ 165 h 202"/>
                <a:gd name="T110" fmla="*/ 5 w 280"/>
                <a:gd name="T111" fmla="*/ 143 h 202"/>
                <a:gd name="T112" fmla="*/ 0 w 280"/>
                <a:gd name="T113" fmla="*/ 133 h 202"/>
                <a:gd name="T114" fmla="*/ 0 w 280"/>
                <a:gd name="T115" fmla="*/ 11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0" h="202">
                  <a:moveTo>
                    <a:pt x="0" y="117"/>
                  </a:moveTo>
                  <a:lnTo>
                    <a:pt x="0" y="112"/>
                  </a:lnTo>
                  <a:lnTo>
                    <a:pt x="5" y="106"/>
                  </a:lnTo>
                  <a:lnTo>
                    <a:pt x="5" y="101"/>
                  </a:lnTo>
                  <a:lnTo>
                    <a:pt x="5" y="96"/>
                  </a:lnTo>
                  <a:lnTo>
                    <a:pt x="5" y="90"/>
                  </a:lnTo>
                  <a:lnTo>
                    <a:pt x="5" y="85"/>
                  </a:lnTo>
                  <a:lnTo>
                    <a:pt x="5" y="80"/>
                  </a:lnTo>
                  <a:lnTo>
                    <a:pt x="5" y="75"/>
                  </a:lnTo>
                  <a:lnTo>
                    <a:pt x="5" y="69"/>
                  </a:lnTo>
                  <a:lnTo>
                    <a:pt x="5" y="64"/>
                  </a:lnTo>
                  <a:lnTo>
                    <a:pt x="5" y="59"/>
                  </a:lnTo>
                  <a:lnTo>
                    <a:pt x="5" y="53"/>
                  </a:lnTo>
                  <a:lnTo>
                    <a:pt x="5" y="48"/>
                  </a:lnTo>
                  <a:lnTo>
                    <a:pt x="5" y="43"/>
                  </a:lnTo>
                  <a:lnTo>
                    <a:pt x="5" y="37"/>
                  </a:lnTo>
                  <a:lnTo>
                    <a:pt x="5" y="32"/>
                  </a:lnTo>
                  <a:lnTo>
                    <a:pt x="5" y="27"/>
                  </a:lnTo>
                  <a:lnTo>
                    <a:pt x="5" y="22"/>
                  </a:lnTo>
                  <a:lnTo>
                    <a:pt x="5" y="16"/>
                  </a:lnTo>
                  <a:lnTo>
                    <a:pt x="5" y="6"/>
                  </a:lnTo>
                  <a:lnTo>
                    <a:pt x="5" y="0"/>
                  </a:lnTo>
                  <a:lnTo>
                    <a:pt x="10" y="0"/>
                  </a:lnTo>
                  <a:lnTo>
                    <a:pt x="16" y="0"/>
                  </a:lnTo>
                  <a:lnTo>
                    <a:pt x="21" y="0"/>
                  </a:lnTo>
                  <a:lnTo>
                    <a:pt x="26" y="0"/>
                  </a:lnTo>
                  <a:lnTo>
                    <a:pt x="32" y="0"/>
                  </a:lnTo>
                  <a:lnTo>
                    <a:pt x="37" y="0"/>
                  </a:lnTo>
                  <a:lnTo>
                    <a:pt x="42" y="0"/>
                  </a:lnTo>
                  <a:lnTo>
                    <a:pt x="48" y="0"/>
                  </a:lnTo>
                  <a:lnTo>
                    <a:pt x="53" y="0"/>
                  </a:lnTo>
                  <a:lnTo>
                    <a:pt x="58" y="0"/>
                  </a:lnTo>
                  <a:lnTo>
                    <a:pt x="63" y="0"/>
                  </a:lnTo>
                  <a:lnTo>
                    <a:pt x="69" y="0"/>
                  </a:lnTo>
                  <a:lnTo>
                    <a:pt x="74" y="0"/>
                  </a:lnTo>
                  <a:lnTo>
                    <a:pt x="79" y="0"/>
                  </a:lnTo>
                  <a:lnTo>
                    <a:pt x="85" y="0"/>
                  </a:lnTo>
                  <a:lnTo>
                    <a:pt x="90" y="6"/>
                  </a:lnTo>
                  <a:lnTo>
                    <a:pt x="95" y="6"/>
                  </a:lnTo>
                  <a:lnTo>
                    <a:pt x="106" y="6"/>
                  </a:lnTo>
                  <a:lnTo>
                    <a:pt x="111" y="6"/>
                  </a:lnTo>
                  <a:lnTo>
                    <a:pt x="116" y="6"/>
                  </a:lnTo>
                  <a:lnTo>
                    <a:pt x="122" y="6"/>
                  </a:lnTo>
                  <a:lnTo>
                    <a:pt x="127" y="6"/>
                  </a:lnTo>
                  <a:lnTo>
                    <a:pt x="132" y="6"/>
                  </a:lnTo>
                  <a:lnTo>
                    <a:pt x="137" y="6"/>
                  </a:lnTo>
                  <a:lnTo>
                    <a:pt x="143" y="6"/>
                  </a:lnTo>
                  <a:lnTo>
                    <a:pt x="148" y="6"/>
                  </a:lnTo>
                  <a:lnTo>
                    <a:pt x="153" y="6"/>
                  </a:lnTo>
                  <a:lnTo>
                    <a:pt x="159" y="6"/>
                  </a:lnTo>
                  <a:lnTo>
                    <a:pt x="164" y="6"/>
                  </a:lnTo>
                  <a:lnTo>
                    <a:pt x="169" y="6"/>
                  </a:lnTo>
                  <a:lnTo>
                    <a:pt x="174" y="6"/>
                  </a:lnTo>
                  <a:lnTo>
                    <a:pt x="180" y="6"/>
                  </a:lnTo>
                  <a:lnTo>
                    <a:pt x="185" y="6"/>
                  </a:lnTo>
                  <a:lnTo>
                    <a:pt x="190" y="6"/>
                  </a:lnTo>
                  <a:lnTo>
                    <a:pt x="196" y="6"/>
                  </a:lnTo>
                  <a:lnTo>
                    <a:pt x="201" y="6"/>
                  </a:lnTo>
                  <a:lnTo>
                    <a:pt x="206" y="6"/>
                  </a:lnTo>
                  <a:lnTo>
                    <a:pt x="211" y="6"/>
                  </a:lnTo>
                  <a:lnTo>
                    <a:pt x="217" y="6"/>
                  </a:lnTo>
                  <a:lnTo>
                    <a:pt x="222" y="6"/>
                  </a:lnTo>
                  <a:lnTo>
                    <a:pt x="227" y="6"/>
                  </a:lnTo>
                  <a:lnTo>
                    <a:pt x="233" y="6"/>
                  </a:lnTo>
                  <a:lnTo>
                    <a:pt x="238" y="6"/>
                  </a:lnTo>
                  <a:lnTo>
                    <a:pt x="243" y="6"/>
                  </a:lnTo>
                  <a:lnTo>
                    <a:pt x="248" y="6"/>
                  </a:lnTo>
                  <a:lnTo>
                    <a:pt x="259" y="6"/>
                  </a:lnTo>
                  <a:lnTo>
                    <a:pt x="264" y="6"/>
                  </a:lnTo>
                  <a:lnTo>
                    <a:pt x="270" y="6"/>
                  </a:lnTo>
                  <a:lnTo>
                    <a:pt x="275" y="6"/>
                  </a:lnTo>
                  <a:lnTo>
                    <a:pt x="280" y="6"/>
                  </a:lnTo>
                  <a:lnTo>
                    <a:pt x="280" y="11"/>
                  </a:lnTo>
                  <a:lnTo>
                    <a:pt x="280" y="16"/>
                  </a:lnTo>
                  <a:lnTo>
                    <a:pt x="280" y="22"/>
                  </a:lnTo>
                  <a:lnTo>
                    <a:pt x="280" y="27"/>
                  </a:lnTo>
                  <a:lnTo>
                    <a:pt x="280" y="32"/>
                  </a:lnTo>
                  <a:lnTo>
                    <a:pt x="280" y="37"/>
                  </a:lnTo>
                  <a:lnTo>
                    <a:pt x="280" y="43"/>
                  </a:lnTo>
                  <a:lnTo>
                    <a:pt x="280" y="48"/>
                  </a:lnTo>
                  <a:lnTo>
                    <a:pt x="280" y="53"/>
                  </a:lnTo>
                  <a:lnTo>
                    <a:pt x="280" y="59"/>
                  </a:lnTo>
                  <a:lnTo>
                    <a:pt x="280" y="64"/>
                  </a:lnTo>
                  <a:lnTo>
                    <a:pt x="280" y="69"/>
                  </a:lnTo>
                  <a:lnTo>
                    <a:pt x="280" y="75"/>
                  </a:lnTo>
                  <a:lnTo>
                    <a:pt x="280" y="80"/>
                  </a:lnTo>
                  <a:lnTo>
                    <a:pt x="280" y="85"/>
                  </a:lnTo>
                  <a:lnTo>
                    <a:pt x="280" y="90"/>
                  </a:lnTo>
                  <a:lnTo>
                    <a:pt x="280" y="96"/>
                  </a:lnTo>
                  <a:lnTo>
                    <a:pt x="275" y="101"/>
                  </a:lnTo>
                  <a:lnTo>
                    <a:pt x="275" y="106"/>
                  </a:lnTo>
                  <a:lnTo>
                    <a:pt x="275" y="112"/>
                  </a:lnTo>
                  <a:lnTo>
                    <a:pt x="275" y="117"/>
                  </a:lnTo>
                  <a:lnTo>
                    <a:pt x="275" y="122"/>
                  </a:lnTo>
                  <a:lnTo>
                    <a:pt x="275" y="128"/>
                  </a:lnTo>
                  <a:lnTo>
                    <a:pt x="275" y="133"/>
                  </a:lnTo>
                  <a:lnTo>
                    <a:pt x="275" y="138"/>
                  </a:lnTo>
                  <a:lnTo>
                    <a:pt x="275" y="143"/>
                  </a:lnTo>
                  <a:lnTo>
                    <a:pt x="275" y="149"/>
                  </a:lnTo>
                  <a:lnTo>
                    <a:pt x="275" y="154"/>
                  </a:lnTo>
                  <a:lnTo>
                    <a:pt x="275" y="159"/>
                  </a:lnTo>
                  <a:lnTo>
                    <a:pt x="275" y="165"/>
                  </a:lnTo>
                  <a:lnTo>
                    <a:pt x="275" y="170"/>
                  </a:lnTo>
                  <a:lnTo>
                    <a:pt x="275" y="175"/>
                  </a:lnTo>
                  <a:lnTo>
                    <a:pt x="275" y="181"/>
                  </a:lnTo>
                  <a:lnTo>
                    <a:pt x="275" y="186"/>
                  </a:lnTo>
                  <a:lnTo>
                    <a:pt x="275" y="191"/>
                  </a:lnTo>
                  <a:lnTo>
                    <a:pt x="275" y="196"/>
                  </a:lnTo>
                  <a:lnTo>
                    <a:pt x="270" y="196"/>
                  </a:lnTo>
                  <a:lnTo>
                    <a:pt x="264" y="196"/>
                  </a:lnTo>
                  <a:lnTo>
                    <a:pt x="259" y="196"/>
                  </a:lnTo>
                  <a:lnTo>
                    <a:pt x="254" y="196"/>
                  </a:lnTo>
                  <a:lnTo>
                    <a:pt x="254" y="191"/>
                  </a:lnTo>
                  <a:lnTo>
                    <a:pt x="248" y="191"/>
                  </a:lnTo>
                  <a:lnTo>
                    <a:pt x="243" y="191"/>
                  </a:lnTo>
                  <a:lnTo>
                    <a:pt x="238" y="191"/>
                  </a:lnTo>
                  <a:lnTo>
                    <a:pt x="233" y="191"/>
                  </a:lnTo>
                  <a:lnTo>
                    <a:pt x="233" y="196"/>
                  </a:lnTo>
                  <a:lnTo>
                    <a:pt x="233" y="202"/>
                  </a:lnTo>
                  <a:lnTo>
                    <a:pt x="227" y="202"/>
                  </a:lnTo>
                  <a:lnTo>
                    <a:pt x="227" y="196"/>
                  </a:lnTo>
                  <a:lnTo>
                    <a:pt x="222" y="196"/>
                  </a:lnTo>
                  <a:lnTo>
                    <a:pt x="217" y="196"/>
                  </a:lnTo>
                  <a:lnTo>
                    <a:pt x="211" y="196"/>
                  </a:lnTo>
                  <a:lnTo>
                    <a:pt x="206" y="196"/>
                  </a:lnTo>
                  <a:lnTo>
                    <a:pt x="201" y="196"/>
                  </a:lnTo>
                  <a:lnTo>
                    <a:pt x="196" y="196"/>
                  </a:lnTo>
                  <a:lnTo>
                    <a:pt x="190" y="196"/>
                  </a:lnTo>
                  <a:lnTo>
                    <a:pt x="185" y="196"/>
                  </a:lnTo>
                  <a:lnTo>
                    <a:pt x="174" y="196"/>
                  </a:lnTo>
                  <a:lnTo>
                    <a:pt x="169" y="196"/>
                  </a:lnTo>
                  <a:lnTo>
                    <a:pt x="164" y="196"/>
                  </a:lnTo>
                  <a:lnTo>
                    <a:pt x="159" y="196"/>
                  </a:lnTo>
                  <a:lnTo>
                    <a:pt x="153" y="196"/>
                  </a:lnTo>
                  <a:lnTo>
                    <a:pt x="148" y="196"/>
                  </a:lnTo>
                  <a:lnTo>
                    <a:pt x="143" y="196"/>
                  </a:lnTo>
                  <a:lnTo>
                    <a:pt x="137" y="196"/>
                  </a:lnTo>
                  <a:lnTo>
                    <a:pt x="132" y="196"/>
                  </a:lnTo>
                  <a:lnTo>
                    <a:pt x="127" y="196"/>
                  </a:lnTo>
                  <a:lnTo>
                    <a:pt x="122" y="196"/>
                  </a:lnTo>
                  <a:lnTo>
                    <a:pt x="116" y="196"/>
                  </a:lnTo>
                  <a:lnTo>
                    <a:pt x="111" y="196"/>
                  </a:lnTo>
                  <a:lnTo>
                    <a:pt x="106" y="196"/>
                  </a:lnTo>
                  <a:lnTo>
                    <a:pt x="100" y="196"/>
                  </a:lnTo>
                  <a:lnTo>
                    <a:pt x="95" y="196"/>
                  </a:lnTo>
                  <a:lnTo>
                    <a:pt x="90" y="196"/>
                  </a:lnTo>
                  <a:lnTo>
                    <a:pt x="85" y="196"/>
                  </a:lnTo>
                  <a:lnTo>
                    <a:pt x="79" y="196"/>
                  </a:lnTo>
                  <a:lnTo>
                    <a:pt x="74" y="196"/>
                  </a:lnTo>
                  <a:lnTo>
                    <a:pt x="63" y="191"/>
                  </a:lnTo>
                  <a:lnTo>
                    <a:pt x="58" y="191"/>
                  </a:lnTo>
                  <a:lnTo>
                    <a:pt x="53" y="191"/>
                  </a:lnTo>
                  <a:lnTo>
                    <a:pt x="42" y="191"/>
                  </a:lnTo>
                  <a:lnTo>
                    <a:pt x="37" y="191"/>
                  </a:lnTo>
                  <a:lnTo>
                    <a:pt x="32" y="191"/>
                  </a:lnTo>
                  <a:lnTo>
                    <a:pt x="26" y="191"/>
                  </a:lnTo>
                  <a:lnTo>
                    <a:pt x="21" y="191"/>
                  </a:lnTo>
                  <a:lnTo>
                    <a:pt x="16" y="191"/>
                  </a:lnTo>
                  <a:lnTo>
                    <a:pt x="10" y="191"/>
                  </a:lnTo>
                  <a:lnTo>
                    <a:pt x="5" y="191"/>
                  </a:lnTo>
                  <a:lnTo>
                    <a:pt x="5" y="186"/>
                  </a:lnTo>
                  <a:lnTo>
                    <a:pt x="5" y="181"/>
                  </a:lnTo>
                  <a:lnTo>
                    <a:pt x="5" y="175"/>
                  </a:lnTo>
                  <a:lnTo>
                    <a:pt x="5" y="170"/>
                  </a:lnTo>
                  <a:lnTo>
                    <a:pt x="5" y="165"/>
                  </a:lnTo>
                  <a:lnTo>
                    <a:pt x="5" y="154"/>
                  </a:lnTo>
                  <a:lnTo>
                    <a:pt x="5" y="149"/>
                  </a:lnTo>
                  <a:lnTo>
                    <a:pt x="5" y="143"/>
                  </a:lnTo>
                  <a:lnTo>
                    <a:pt x="5" y="138"/>
                  </a:lnTo>
                  <a:lnTo>
                    <a:pt x="0" y="138"/>
                  </a:lnTo>
                  <a:lnTo>
                    <a:pt x="0" y="133"/>
                  </a:lnTo>
                  <a:lnTo>
                    <a:pt x="0" y="128"/>
                  </a:lnTo>
                  <a:lnTo>
                    <a:pt x="0" y="122"/>
                  </a:lnTo>
                  <a:lnTo>
                    <a:pt x="0" y="117"/>
                  </a:lnTo>
                </a:path>
              </a:pathLst>
            </a:custGeom>
            <a:solidFill>
              <a:srgbClr val="002060"/>
            </a:solid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198">
              <a:extLst>
                <a:ext uri="{FF2B5EF4-FFF2-40B4-BE49-F238E27FC236}">
                  <a16:creationId xmlns:a16="http://schemas.microsoft.com/office/drawing/2014/main" id="{A0E83284-A85A-4DDA-9CC4-653057E363BD}"/>
                </a:ext>
              </a:extLst>
            </p:cNvPr>
            <p:cNvSpPr>
              <a:spLocks/>
            </p:cNvSpPr>
            <p:nvPr/>
          </p:nvSpPr>
          <p:spPr bwMode="auto">
            <a:xfrm>
              <a:off x="7257545" y="2075943"/>
              <a:ext cx="461963" cy="369888"/>
            </a:xfrm>
            <a:custGeom>
              <a:avLst/>
              <a:gdLst>
                <a:gd name="T0" fmla="*/ 0 w 291"/>
                <a:gd name="T1" fmla="*/ 101 h 233"/>
                <a:gd name="T2" fmla="*/ 0 w 291"/>
                <a:gd name="T3" fmla="*/ 80 h 233"/>
                <a:gd name="T4" fmla="*/ 0 w 291"/>
                <a:gd name="T5" fmla="*/ 58 h 233"/>
                <a:gd name="T6" fmla="*/ 0 w 291"/>
                <a:gd name="T7" fmla="*/ 37 h 233"/>
                <a:gd name="T8" fmla="*/ 0 w 291"/>
                <a:gd name="T9" fmla="*/ 16 h 233"/>
                <a:gd name="T10" fmla="*/ 5 w 291"/>
                <a:gd name="T11" fmla="*/ 0 h 233"/>
                <a:gd name="T12" fmla="*/ 21 w 291"/>
                <a:gd name="T13" fmla="*/ 16 h 233"/>
                <a:gd name="T14" fmla="*/ 37 w 291"/>
                <a:gd name="T15" fmla="*/ 21 h 233"/>
                <a:gd name="T16" fmla="*/ 53 w 291"/>
                <a:gd name="T17" fmla="*/ 27 h 233"/>
                <a:gd name="T18" fmla="*/ 69 w 291"/>
                <a:gd name="T19" fmla="*/ 43 h 233"/>
                <a:gd name="T20" fmla="*/ 85 w 291"/>
                <a:gd name="T21" fmla="*/ 53 h 233"/>
                <a:gd name="T22" fmla="*/ 106 w 291"/>
                <a:gd name="T23" fmla="*/ 64 h 233"/>
                <a:gd name="T24" fmla="*/ 122 w 291"/>
                <a:gd name="T25" fmla="*/ 69 h 233"/>
                <a:gd name="T26" fmla="*/ 138 w 291"/>
                <a:gd name="T27" fmla="*/ 74 h 233"/>
                <a:gd name="T28" fmla="*/ 153 w 291"/>
                <a:gd name="T29" fmla="*/ 80 h 233"/>
                <a:gd name="T30" fmla="*/ 169 w 291"/>
                <a:gd name="T31" fmla="*/ 85 h 233"/>
                <a:gd name="T32" fmla="*/ 185 w 291"/>
                <a:gd name="T33" fmla="*/ 80 h 233"/>
                <a:gd name="T34" fmla="*/ 196 w 291"/>
                <a:gd name="T35" fmla="*/ 69 h 233"/>
                <a:gd name="T36" fmla="*/ 206 w 291"/>
                <a:gd name="T37" fmla="*/ 58 h 233"/>
                <a:gd name="T38" fmla="*/ 222 w 291"/>
                <a:gd name="T39" fmla="*/ 64 h 233"/>
                <a:gd name="T40" fmla="*/ 227 w 291"/>
                <a:gd name="T41" fmla="*/ 80 h 233"/>
                <a:gd name="T42" fmla="*/ 243 w 291"/>
                <a:gd name="T43" fmla="*/ 85 h 233"/>
                <a:gd name="T44" fmla="*/ 254 w 291"/>
                <a:gd name="T45" fmla="*/ 74 h 233"/>
                <a:gd name="T46" fmla="*/ 270 w 291"/>
                <a:gd name="T47" fmla="*/ 64 h 233"/>
                <a:gd name="T48" fmla="*/ 286 w 291"/>
                <a:gd name="T49" fmla="*/ 69 h 233"/>
                <a:gd name="T50" fmla="*/ 291 w 291"/>
                <a:gd name="T51" fmla="*/ 85 h 233"/>
                <a:gd name="T52" fmla="*/ 286 w 291"/>
                <a:gd name="T53" fmla="*/ 111 h 233"/>
                <a:gd name="T54" fmla="*/ 286 w 291"/>
                <a:gd name="T55" fmla="*/ 133 h 233"/>
                <a:gd name="T56" fmla="*/ 280 w 291"/>
                <a:gd name="T57" fmla="*/ 149 h 233"/>
                <a:gd name="T58" fmla="*/ 280 w 291"/>
                <a:gd name="T59" fmla="*/ 170 h 233"/>
                <a:gd name="T60" fmla="*/ 275 w 291"/>
                <a:gd name="T61" fmla="*/ 191 h 233"/>
                <a:gd name="T62" fmla="*/ 275 w 291"/>
                <a:gd name="T63" fmla="*/ 212 h 233"/>
                <a:gd name="T64" fmla="*/ 275 w 291"/>
                <a:gd name="T65" fmla="*/ 233 h 233"/>
                <a:gd name="T66" fmla="*/ 254 w 291"/>
                <a:gd name="T67" fmla="*/ 233 h 233"/>
                <a:gd name="T68" fmla="*/ 233 w 291"/>
                <a:gd name="T69" fmla="*/ 233 h 233"/>
                <a:gd name="T70" fmla="*/ 212 w 291"/>
                <a:gd name="T71" fmla="*/ 233 h 233"/>
                <a:gd name="T72" fmla="*/ 190 w 291"/>
                <a:gd name="T73" fmla="*/ 233 h 233"/>
                <a:gd name="T74" fmla="*/ 164 w 291"/>
                <a:gd name="T75" fmla="*/ 233 h 233"/>
                <a:gd name="T76" fmla="*/ 138 w 291"/>
                <a:gd name="T77" fmla="*/ 233 h 233"/>
                <a:gd name="T78" fmla="*/ 116 w 291"/>
                <a:gd name="T79" fmla="*/ 233 h 233"/>
                <a:gd name="T80" fmla="*/ 95 w 291"/>
                <a:gd name="T81" fmla="*/ 233 h 233"/>
                <a:gd name="T82" fmla="*/ 69 w 291"/>
                <a:gd name="T83" fmla="*/ 233 h 233"/>
                <a:gd name="T84" fmla="*/ 48 w 291"/>
                <a:gd name="T85" fmla="*/ 233 h 233"/>
                <a:gd name="T86" fmla="*/ 27 w 291"/>
                <a:gd name="T87" fmla="*/ 233 h 233"/>
                <a:gd name="T88" fmla="*/ 5 w 291"/>
                <a:gd name="T89" fmla="*/ 228 h 233"/>
                <a:gd name="T90" fmla="*/ 0 w 291"/>
                <a:gd name="T91" fmla="*/ 212 h 233"/>
                <a:gd name="T92" fmla="*/ 0 w 291"/>
                <a:gd name="T93" fmla="*/ 191 h 233"/>
                <a:gd name="T94" fmla="*/ 0 w 291"/>
                <a:gd name="T95" fmla="*/ 159 h 233"/>
                <a:gd name="T96" fmla="*/ 0 w 291"/>
                <a:gd name="T97" fmla="*/ 1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1" h="233">
                  <a:moveTo>
                    <a:pt x="0" y="117"/>
                  </a:moveTo>
                  <a:lnTo>
                    <a:pt x="0" y="111"/>
                  </a:lnTo>
                  <a:lnTo>
                    <a:pt x="0" y="106"/>
                  </a:lnTo>
                  <a:lnTo>
                    <a:pt x="0" y="101"/>
                  </a:lnTo>
                  <a:lnTo>
                    <a:pt x="0" y="96"/>
                  </a:lnTo>
                  <a:lnTo>
                    <a:pt x="0" y="90"/>
                  </a:lnTo>
                  <a:lnTo>
                    <a:pt x="0" y="85"/>
                  </a:lnTo>
                  <a:lnTo>
                    <a:pt x="0" y="80"/>
                  </a:lnTo>
                  <a:lnTo>
                    <a:pt x="0" y="74"/>
                  </a:lnTo>
                  <a:lnTo>
                    <a:pt x="0" y="69"/>
                  </a:lnTo>
                  <a:lnTo>
                    <a:pt x="0" y="64"/>
                  </a:lnTo>
                  <a:lnTo>
                    <a:pt x="0" y="58"/>
                  </a:lnTo>
                  <a:lnTo>
                    <a:pt x="0" y="53"/>
                  </a:lnTo>
                  <a:lnTo>
                    <a:pt x="0" y="48"/>
                  </a:lnTo>
                  <a:lnTo>
                    <a:pt x="0" y="43"/>
                  </a:lnTo>
                  <a:lnTo>
                    <a:pt x="0" y="37"/>
                  </a:lnTo>
                  <a:lnTo>
                    <a:pt x="0" y="32"/>
                  </a:lnTo>
                  <a:lnTo>
                    <a:pt x="0" y="27"/>
                  </a:lnTo>
                  <a:lnTo>
                    <a:pt x="0" y="21"/>
                  </a:lnTo>
                  <a:lnTo>
                    <a:pt x="0" y="16"/>
                  </a:lnTo>
                  <a:lnTo>
                    <a:pt x="0" y="11"/>
                  </a:lnTo>
                  <a:lnTo>
                    <a:pt x="0" y="5"/>
                  </a:lnTo>
                  <a:lnTo>
                    <a:pt x="0" y="0"/>
                  </a:lnTo>
                  <a:lnTo>
                    <a:pt x="5" y="0"/>
                  </a:lnTo>
                  <a:lnTo>
                    <a:pt x="5" y="5"/>
                  </a:lnTo>
                  <a:lnTo>
                    <a:pt x="11" y="5"/>
                  </a:lnTo>
                  <a:lnTo>
                    <a:pt x="21" y="11"/>
                  </a:lnTo>
                  <a:lnTo>
                    <a:pt x="21" y="16"/>
                  </a:lnTo>
                  <a:lnTo>
                    <a:pt x="27" y="16"/>
                  </a:lnTo>
                  <a:lnTo>
                    <a:pt x="27" y="21"/>
                  </a:lnTo>
                  <a:lnTo>
                    <a:pt x="32" y="21"/>
                  </a:lnTo>
                  <a:lnTo>
                    <a:pt x="37" y="21"/>
                  </a:lnTo>
                  <a:lnTo>
                    <a:pt x="42" y="21"/>
                  </a:lnTo>
                  <a:lnTo>
                    <a:pt x="42" y="27"/>
                  </a:lnTo>
                  <a:lnTo>
                    <a:pt x="48" y="27"/>
                  </a:lnTo>
                  <a:lnTo>
                    <a:pt x="53" y="27"/>
                  </a:lnTo>
                  <a:lnTo>
                    <a:pt x="53" y="32"/>
                  </a:lnTo>
                  <a:lnTo>
                    <a:pt x="58" y="32"/>
                  </a:lnTo>
                  <a:lnTo>
                    <a:pt x="64" y="37"/>
                  </a:lnTo>
                  <a:lnTo>
                    <a:pt x="69" y="43"/>
                  </a:lnTo>
                  <a:lnTo>
                    <a:pt x="74" y="43"/>
                  </a:lnTo>
                  <a:lnTo>
                    <a:pt x="74" y="48"/>
                  </a:lnTo>
                  <a:lnTo>
                    <a:pt x="79" y="48"/>
                  </a:lnTo>
                  <a:lnTo>
                    <a:pt x="85" y="53"/>
                  </a:lnTo>
                  <a:lnTo>
                    <a:pt x="90" y="53"/>
                  </a:lnTo>
                  <a:lnTo>
                    <a:pt x="95" y="58"/>
                  </a:lnTo>
                  <a:lnTo>
                    <a:pt x="101" y="64"/>
                  </a:lnTo>
                  <a:lnTo>
                    <a:pt x="106" y="64"/>
                  </a:lnTo>
                  <a:lnTo>
                    <a:pt x="111" y="64"/>
                  </a:lnTo>
                  <a:lnTo>
                    <a:pt x="111" y="69"/>
                  </a:lnTo>
                  <a:lnTo>
                    <a:pt x="116" y="69"/>
                  </a:lnTo>
                  <a:lnTo>
                    <a:pt x="122" y="69"/>
                  </a:lnTo>
                  <a:lnTo>
                    <a:pt x="127" y="69"/>
                  </a:lnTo>
                  <a:lnTo>
                    <a:pt x="127" y="74"/>
                  </a:lnTo>
                  <a:lnTo>
                    <a:pt x="132" y="74"/>
                  </a:lnTo>
                  <a:lnTo>
                    <a:pt x="138" y="74"/>
                  </a:lnTo>
                  <a:lnTo>
                    <a:pt x="138" y="80"/>
                  </a:lnTo>
                  <a:lnTo>
                    <a:pt x="143" y="80"/>
                  </a:lnTo>
                  <a:lnTo>
                    <a:pt x="148" y="80"/>
                  </a:lnTo>
                  <a:lnTo>
                    <a:pt x="153" y="80"/>
                  </a:lnTo>
                  <a:lnTo>
                    <a:pt x="159" y="80"/>
                  </a:lnTo>
                  <a:lnTo>
                    <a:pt x="164" y="80"/>
                  </a:lnTo>
                  <a:lnTo>
                    <a:pt x="169" y="80"/>
                  </a:lnTo>
                  <a:lnTo>
                    <a:pt x="169" y="85"/>
                  </a:lnTo>
                  <a:lnTo>
                    <a:pt x="175" y="85"/>
                  </a:lnTo>
                  <a:lnTo>
                    <a:pt x="175" y="80"/>
                  </a:lnTo>
                  <a:lnTo>
                    <a:pt x="180" y="80"/>
                  </a:lnTo>
                  <a:lnTo>
                    <a:pt x="185" y="80"/>
                  </a:lnTo>
                  <a:lnTo>
                    <a:pt x="185" y="74"/>
                  </a:lnTo>
                  <a:lnTo>
                    <a:pt x="190" y="74"/>
                  </a:lnTo>
                  <a:lnTo>
                    <a:pt x="190" y="69"/>
                  </a:lnTo>
                  <a:lnTo>
                    <a:pt x="196" y="69"/>
                  </a:lnTo>
                  <a:lnTo>
                    <a:pt x="196" y="64"/>
                  </a:lnTo>
                  <a:lnTo>
                    <a:pt x="201" y="64"/>
                  </a:lnTo>
                  <a:lnTo>
                    <a:pt x="201" y="58"/>
                  </a:lnTo>
                  <a:lnTo>
                    <a:pt x="206" y="58"/>
                  </a:lnTo>
                  <a:lnTo>
                    <a:pt x="212" y="58"/>
                  </a:lnTo>
                  <a:lnTo>
                    <a:pt x="217" y="58"/>
                  </a:lnTo>
                  <a:lnTo>
                    <a:pt x="222" y="58"/>
                  </a:lnTo>
                  <a:lnTo>
                    <a:pt x="222" y="64"/>
                  </a:lnTo>
                  <a:lnTo>
                    <a:pt x="227" y="64"/>
                  </a:lnTo>
                  <a:lnTo>
                    <a:pt x="227" y="69"/>
                  </a:lnTo>
                  <a:lnTo>
                    <a:pt x="227" y="74"/>
                  </a:lnTo>
                  <a:lnTo>
                    <a:pt x="227" y="80"/>
                  </a:lnTo>
                  <a:lnTo>
                    <a:pt x="233" y="80"/>
                  </a:lnTo>
                  <a:lnTo>
                    <a:pt x="233" y="85"/>
                  </a:lnTo>
                  <a:lnTo>
                    <a:pt x="238" y="85"/>
                  </a:lnTo>
                  <a:lnTo>
                    <a:pt x="243" y="85"/>
                  </a:lnTo>
                  <a:lnTo>
                    <a:pt x="243" y="80"/>
                  </a:lnTo>
                  <a:lnTo>
                    <a:pt x="249" y="80"/>
                  </a:lnTo>
                  <a:lnTo>
                    <a:pt x="249" y="74"/>
                  </a:lnTo>
                  <a:lnTo>
                    <a:pt x="254" y="74"/>
                  </a:lnTo>
                  <a:lnTo>
                    <a:pt x="254" y="69"/>
                  </a:lnTo>
                  <a:lnTo>
                    <a:pt x="259" y="64"/>
                  </a:lnTo>
                  <a:lnTo>
                    <a:pt x="264" y="64"/>
                  </a:lnTo>
                  <a:lnTo>
                    <a:pt x="270" y="64"/>
                  </a:lnTo>
                  <a:lnTo>
                    <a:pt x="275" y="64"/>
                  </a:lnTo>
                  <a:lnTo>
                    <a:pt x="280" y="64"/>
                  </a:lnTo>
                  <a:lnTo>
                    <a:pt x="280" y="69"/>
                  </a:lnTo>
                  <a:lnTo>
                    <a:pt x="286" y="69"/>
                  </a:lnTo>
                  <a:lnTo>
                    <a:pt x="286" y="74"/>
                  </a:lnTo>
                  <a:lnTo>
                    <a:pt x="291" y="74"/>
                  </a:lnTo>
                  <a:lnTo>
                    <a:pt x="291" y="80"/>
                  </a:lnTo>
                  <a:lnTo>
                    <a:pt x="291" y="85"/>
                  </a:lnTo>
                  <a:lnTo>
                    <a:pt x="291" y="90"/>
                  </a:lnTo>
                  <a:lnTo>
                    <a:pt x="291" y="101"/>
                  </a:lnTo>
                  <a:lnTo>
                    <a:pt x="286" y="106"/>
                  </a:lnTo>
                  <a:lnTo>
                    <a:pt x="286" y="111"/>
                  </a:lnTo>
                  <a:lnTo>
                    <a:pt x="286" y="117"/>
                  </a:lnTo>
                  <a:lnTo>
                    <a:pt x="286" y="122"/>
                  </a:lnTo>
                  <a:lnTo>
                    <a:pt x="286" y="127"/>
                  </a:lnTo>
                  <a:lnTo>
                    <a:pt x="286" y="133"/>
                  </a:lnTo>
                  <a:lnTo>
                    <a:pt x="286" y="138"/>
                  </a:lnTo>
                  <a:lnTo>
                    <a:pt x="280" y="138"/>
                  </a:lnTo>
                  <a:lnTo>
                    <a:pt x="280" y="143"/>
                  </a:lnTo>
                  <a:lnTo>
                    <a:pt x="280" y="149"/>
                  </a:lnTo>
                  <a:lnTo>
                    <a:pt x="280" y="154"/>
                  </a:lnTo>
                  <a:lnTo>
                    <a:pt x="280" y="159"/>
                  </a:lnTo>
                  <a:lnTo>
                    <a:pt x="280" y="164"/>
                  </a:lnTo>
                  <a:lnTo>
                    <a:pt x="280" y="170"/>
                  </a:lnTo>
                  <a:lnTo>
                    <a:pt x="275" y="175"/>
                  </a:lnTo>
                  <a:lnTo>
                    <a:pt x="275" y="180"/>
                  </a:lnTo>
                  <a:lnTo>
                    <a:pt x="275" y="186"/>
                  </a:lnTo>
                  <a:lnTo>
                    <a:pt x="275" y="191"/>
                  </a:lnTo>
                  <a:lnTo>
                    <a:pt x="275" y="196"/>
                  </a:lnTo>
                  <a:lnTo>
                    <a:pt x="275" y="202"/>
                  </a:lnTo>
                  <a:lnTo>
                    <a:pt x="275" y="207"/>
                  </a:lnTo>
                  <a:lnTo>
                    <a:pt x="275" y="212"/>
                  </a:lnTo>
                  <a:lnTo>
                    <a:pt x="275" y="217"/>
                  </a:lnTo>
                  <a:lnTo>
                    <a:pt x="275" y="223"/>
                  </a:lnTo>
                  <a:lnTo>
                    <a:pt x="275" y="228"/>
                  </a:lnTo>
                  <a:lnTo>
                    <a:pt x="275" y="233"/>
                  </a:lnTo>
                  <a:lnTo>
                    <a:pt x="270" y="233"/>
                  </a:lnTo>
                  <a:lnTo>
                    <a:pt x="264" y="233"/>
                  </a:lnTo>
                  <a:lnTo>
                    <a:pt x="259" y="233"/>
                  </a:lnTo>
                  <a:lnTo>
                    <a:pt x="254" y="233"/>
                  </a:lnTo>
                  <a:lnTo>
                    <a:pt x="249" y="233"/>
                  </a:lnTo>
                  <a:lnTo>
                    <a:pt x="243" y="233"/>
                  </a:lnTo>
                  <a:lnTo>
                    <a:pt x="238" y="233"/>
                  </a:lnTo>
                  <a:lnTo>
                    <a:pt x="233" y="233"/>
                  </a:lnTo>
                  <a:lnTo>
                    <a:pt x="227" y="233"/>
                  </a:lnTo>
                  <a:lnTo>
                    <a:pt x="222" y="233"/>
                  </a:lnTo>
                  <a:lnTo>
                    <a:pt x="217" y="233"/>
                  </a:lnTo>
                  <a:lnTo>
                    <a:pt x="212" y="233"/>
                  </a:lnTo>
                  <a:lnTo>
                    <a:pt x="206" y="233"/>
                  </a:lnTo>
                  <a:lnTo>
                    <a:pt x="201" y="233"/>
                  </a:lnTo>
                  <a:lnTo>
                    <a:pt x="196" y="233"/>
                  </a:lnTo>
                  <a:lnTo>
                    <a:pt x="190" y="233"/>
                  </a:lnTo>
                  <a:lnTo>
                    <a:pt x="185" y="233"/>
                  </a:lnTo>
                  <a:lnTo>
                    <a:pt x="180" y="233"/>
                  </a:lnTo>
                  <a:lnTo>
                    <a:pt x="175" y="233"/>
                  </a:lnTo>
                  <a:lnTo>
                    <a:pt x="164" y="233"/>
                  </a:lnTo>
                  <a:lnTo>
                    <a:pt x="159" y="233"/>
                  </a:lnTo>
                  <a:lnTo>
                    <a:pt x="153" y="233"/>
                  </a:lnTo>
                  <a:lnTo>
                    <a:pt x="143" y="233"/>
                  </a:lnTo>
                  <a:lnTo>
                    <a:pt x="138" y="233"/>
                  </a:lnTo>
                  <a:lnTo>
                    <a:pt x="132" y="233"/>
                  </a:lnTo>
                  <a:lnTo>
                    <a:pt x="127" y="233"/>
                  </a:lnTo>
                  <a:lnTo>
                    <a:pt x="122" y="233"/>
                  </a:lnTo>
                  <a:lnTo>
                    <a:pt x="116" y="233"/>
                  </a:lnTo>
                  <a:lnTo>
                    <a:pt x="111" y="233"/>
                  </a:lnTo>
                  <a:lnTo>
                    <a:pt x="106" y="233"/>
                  </a:lnTo>
                  <a:lnTo>
                    <a:pt x="101" y="233"/>
                  </a:lnTo>
                  <a:lnTo>
                    <a:pt x="95" y="233"/>
                  </a:lnTo>
                  <a:lnTo>
                    <a:pt x="90" y="233"/>
                  </a:lnTo>
                  <a:lnTo>
                    <a:pt x="79" y="233"/>
                  </a:lnTo>
                  <a:lnTo>
                    <a:pt x="74" y="233"/>
                  </a:lnTo>
                  <a:lnTo>
                    <a:pt x="69" y="233"/>
                  </a:lnTo>
                  <a:lnTo>
                    <a:pt x="64" y="233"/>
                  </a:lnTo>
                  <a:lnTo>
                    <a:pt x="58" y="233"/>
                  </a:lnTo>
                  <a:lnTo>
                    <a:pt x="53" y="233"/>
                  </a:lnTo>
                  <a:lnTo>
                    <a:pt x="48" y="233"/>
                  </a:lnTo>
                  <a:lnTo>
                    <a:pt x="42" y="233"/>
                  </a:lnTo>
                  <a:lnTo>
                    <a:pt x="37" y="233"/>
                  </a:lnTo>
                  <a:lnTo>
                    <a:pt x="32" y="233"/>
                  </a:lnTo>
                  <a:lnTo>
                    <a:pt x="27" y="233"/>
                  </a:lnTo>
                  <a:lnTo>
                    <a:pt x="21" y="233"/>
                  </a:lnTo>
                  <a:lnTo>
                    <a:pt x="16" y="233"/>
                  </a:lnTo>
                  <a:lnTo>
                    <a:pt x="11" y="233"/>
                  </a:lnTo>
                  <a:lnTo>
                    <a:pt x="5" y="228"/>
                  </a:lnTo>
                  <a:lnTo>
                    <a:pt x="0" y="228"/>
                  </a:lnTo>
                  <a:lnTo>
                    <a:pt x="0" y="223"/>
                  </a:lnTo>
                  <a:lnTo>
                    <a:pt x="0" y="217"/>
                  </a:lnTo>
                  <a:lnTo>
                    <a:pt x="0" y="212"/>
                  </a:lnTo>
                  <a:lnTo>
                    <a:pt x="0" y="207"/>
                  </a:lnTo>
                  <a:lnTo>
                    <a:pt x="0" y="202"/>
                  </a:lnTo>
                  <a:lnTo>
                    <a:pt x="0" y="196"/>
                  </a:lnTo>
                  <a:lnTo>
                    <a:pt x="0" y="191"/>
                  </a:lnTo>
                  <a:lnTo>
                    <a:pt x="0" y="186"/>
                  </a:lnTo>
                  <a:lnTo>
                    <a:pt x="0" y="175"/>
                  </a:lnTo>
                  <a:lnTo>
                    <a:pt x="0" y="164"/>
                  </a:lnTo>
                  <a:lnTo>
                    <a:pt x="0" y="159"/>
                  </a:lnTo>
                  <a:lnTo>
                    <a:pt x="0" y="154"/>
                  </a:lnTo>
                  <a:lnTo>
                    <a:pt x="0" y="149"/>
                  </a:lnTo>
                  <a:lnTo>
                    <a:pt x="0" y="138"/>
                  </a:lnTo>
                  <a:lnTo>
                    <a:pt x="0" y="133"/>
                  </a:lnTo>
                  <a:lnTo>
                    <a:pt x="0" y="127"/>
                  </a:lnTo>
                  <a:lnTo>
                    <a:pt x="0" y="122"/>
                  </a:lnTo>
                  <a:lnTo>
                    <a:pt x="0" y="117"/>
                  </a:lnTo>
                </a:path>
              </a:pathLst>
            </a:custGeom>
            <a:solidFill>
              <a:srgbClr val="002060"/>
            </a:solid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200">
              <a:extLst>
                <a:ext uri="{FF2B5EF4-FFF2-40B4-BE49-F238E27FC236}">
                  <a16:creationId xmlns:a16="http://schemas.microsoft.com/office/drawing/2014/main" id="{D86CC207-44A8-4CEA-9C4C-0103768E8B12}"/>
                </a:ext>
              </a:extLst>
            </p:cNvPr>
            <p:cNvSpPr>
              <a:spLocks/>
            </p:cNvSpPr>
            <p:nvPr/>
          </p:nvSpPr>
          <p:spPr bwMode="auto">
            <a:xfrm>
              <a:off x="7224206" y="2437894"/>
              <a:ext cx="579438" cy="454025"/>
            </a:xfrm>
            <a:custGeom>
              <a:avLst/>
              <a:gdLst>
                <a:gd name="T0" fmla="*/ 100 w 365"/>
                <a:gd name="T1" fmla="*/ 5 h 286"/>
                <a:gd name="T2" fmla="*/ 132 w 365"/>
                <a:gd name="T3" fmla="*/ 5 h 286"/>
                <a:gd name="T4" fmla="*/ 159 w 365"/>
                <a:gd name="T5" fmla="*/ 5 h 286"/>
                <a:gd name="T6" fmla="*/ 196 w 365"/>
                <a:gd name="T7" fmla="*/ 5 h 286"/>
                <a:gd name="T8" fmla="*/ 222 w 365"/>
                <a:gd name="T9" fmla="*/ 5 h 286"/>
                <a:gd name="T10" fmla="*/ 248 w 365"/>
                <a:gd name="T11" fmla="*/ 5 h 286"/>
                <a:gd name="T12" fmla="*/ 275 w 365"/>
                <a:gd name="T13" fmla="*/ 5 h 286"/>
                <a:gd name="T14" fmla="*/ 301 w 365"/>
                <a:gd name="T15" fmla="*/ 5 h 286"/>
                <a:gd name="T16" fmla="*/ 323 w 365"/>
                <a:gd name="T17" fmla="*/ 11 h 286"/>
                <a:gd name="T18" fmla="*/ 349 w 365"/>
                <a:gd name="T19" fmla="*/ 11 h 286"/>
                <a:gd name="T20" fmla="*/ 360 w 365"/>
                <a:gd name="T21" fmla="*/ 27 h 286"/>
                <a:gd name="T22" fmla="*/ 365 w 365"/>
                <a:gd name="T23" fmla="*/ 37 h 286"/>
                <a:gd name="T24" fmla="*/ 344 w 365"/>
                <a:gd name="T25" fmla="*/ 42 h 286"/>
                <a:gd name="T26" fmla="*/ 328 w 365"/>
                <a:gd name="T27" fmla="*/ 42 h 286"/>
                <a:gd name="T28" fmla="*/ 317 w 365"/>
                <a:gd name="T29" fmla="*/ 58 h 286"/>
                <a:gd name="T30" fmla="*/ 312 w 365"/>
                <a:gd name="T31" fmla="*/ 69 h 286"/>
                <a:gd name="T32" fmla="*/ 317 w 365"/>
                <a:gd name="T33" fmla="*/ 80 h 286"/>
                <a:gd name="T34" fmla="*/ 301 w 365"/>
                <a:gd name="T35" fmla="*/ 95 h 286"/>
                <a:gd name="T36" fmla="*/ 291 w 365"/>
                <a:gd name="T37" fmla="*/ 111 h 286"/>
                <a:gd name="T38" fmla="*/ 280 w 365"/>
                <a:gd name="T39" fmla="*/ 127 h 286"/>
                <a:gd name="T40" fmla="*/ 264 w 365"/>
                <a:gd name="T41" fmla="*/ 127 h 286"/>
                <a:gd name="T42" fmla="*/ 259 w 365"/>
                <a:gd name="T43" fmla="*/ 138 h 286"/>
                <a:gd name="T44" fmla="*/ 238 w 365"/>
                <a:gd name="T45" fmla="*/ 148 h 286"/>
                <a:gd name="T46" fmla="*/ 233 w 365"/>
                <a:gd name="T47" fmla="*/ 148 h 286"/>
                <a:gd name="T48" fmla="*/ 243 w 365"/>
                <a:gd name="T49" fmla="*/ 164 h 286"/>
                <a:gd name="T50" fmla="*/ 227 w 365"/>
                <a:gd name="T51" fmla="*/ 164 h 286"/>
                <a:gd name="T52" fmla="*/ 227 w 365"/>
                <a:gd name="T53" fmla="*/ 180 h 286"/>
                <a:gd name="T54" fmla="*/ 217 w 365"/>
                <a:gd name="T55" fmla="*/ 186 h 286"/>
                <a:gd name="T56" fmla="*/ 206 w 365"/>
                <a:gd name="T57" fmla="*/ 201 h 286"/>
                <a:gd name="T58" fmla="*/ 201 w 365"/>
                <a:gd name="T59" fmla="*/ 207 h 286"/>
                <a:gd name="T60" fmla="*/ 185 w 365"/>
                <a:gd name="T61" fmla="*/ 217 h 286"/>
                <a:gd name="T62" fmla="*/ 180 w 365"/>
                <a:gd name="T63" fmla="*/ 228 h 286"/>
                <a:gd name="T64" fmla="*/ 169 w 365"/>
                <a:gd name="T65" fmla="*/ 233 h 286"/>
                <a:gd name="T66" fmla="*/ 159 w 365"/>
                <a:gd name="T67" fmla="*/ 228 h 286"/>
                <a:gd name="T68" fmla="*/ 148 w 365"/>
                <a:gd name="T69" fmla="*/ 244 h 286"/>
                <a:gd name="T70" fmla="*/ 137 w 365"/>
                <a:gd name="T71" fmla="*/ 249 h 286"/>
                <a:gd name="T72" fmla="*/ 122 w 365"/>
                <a:gd name="T73" fmla="*/ 249 h 286"/>
                <a:gd name="T74" fmla="*/ 116 w 365"/>
                <a:gd name="T75" fmla="*/ 270 h 286"/>
                <a:gd name="T76" fmla="*/ 100 w 365"/>
                <a:gd name="T77" fmla="*/ 276 h 286"/>
                <a:gd name="T78" fmla="*/ 100 w 365"/>
                <a:gd name="T79" fmla="*/ 281 h 286"/>
                <a:gd name="T80" fmla="*/ 90 w 365"/>
                <a:gd name="T81" fmla="*/ 286 h 286"/>
                <a:gd name="T82" fmla="*/ 74 w 365"/>
                <a:gd name="T83" fmla="*/ 276 h 286"/>
                <a:gd name="T84" fmla="*/ 58 w 365"/>
                <a:gd name="T85" fmla="*/ 265 h 286"/>
                <a:gd name="T86" fmla="*/ 32 w 365"/>
                <a:gd name="T87" fmla="*/ 265 h 286"/>
                <a:gd name="T88" fmla="*/ 32 w 365"/>
                <a:gd name="T89" fmla="*/ 260 h 286"/>
                <a:gd name="T90" fmla="*/ 26 w 365"/>
                <a:gd name="T91" fmla="*/ 239 h 286"/>
                <a:gd name="T92" fmla="*/ 21 w 365"/>
                <a:gd name="T93" fmla="*/ 223 h 286"/>
                <a:gd name="T94" fmla="*/ 5 w 365"/>
                <a:gd name="T95" fmla="*/ 212 h 286"/>
                <a:gd name="T96" fmla="*/ 11 w 365"/>
                <a:gd name="T97" fmla="*/ 201 h 286"/>
                <a:gd name="T98" fmla="*/ 16 w 365"/>
                <a:gd name="T99" fmla="*/ 180 h 286"/>
                <a:gd name="T100" fmla="*/ 16 w 365"/>
                <a:gd name="T101" fmla="*/ 154 h 286"/>
                <a:gd name="T102" fmla="*/ 16 w 365"/>
                <a:gd name="T103" fmla="*/ 127 h 286"/>
                <a:gd name="T104" fmla="*/ 21 w 365"/>
                <a:gd name="T105" fmla="*/ 101 h 286"/>
                <a:gd name="T106" fmla="*/ 21 w 365"/>
                <a:gd name="T107" fmla="*/ 74 h 286"/>
                <a:gd name="T108" fmla="*/ 21 w 365"/>
                <a:gd name="T109" fmla="*/ 48 h 286"/>
                <a:gd name="T110" fmla="*/ 21 w 365"/>
                <a:gd name="T111" fmla="*/ 21 h 286"/>
                <a:gd name="T112" fmla="*/ 26 w 365"/>
                <a:gd name="T113" fmla="*/ 0 h 286"/>
                <a:gd name="T114" fmla="*/ 53 w 365"/>
                <a:gd name="T115" fmla="*/ 5 h 286"/>
                <a:gd name="T116" fmla="*/ 79 w 365"/>
                <a:gd name="T117" fmla="*/ 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5" h="286">
                  <a:moveTo>
                    <a:pt x="79" y="5"/>
                  </a:moveTo>
                  <a:lnTo>
                    <a:pt x="85" y="5"/>
                  </a:lnTo>
                  <a:lnTo>
                    <a:pt x="90" y="5"/>
                  </a:lnTo>
                  <a:lnTo>
                    <a:pt x="95" y="5"/>
                  </a:lnTo>
                  <a:lnTo>
                    <a:pt x="100" y="5"/>
                  </a:lnTo>
                  <a:lnTo>
                    <a:pt x="111" y="5"/>
                  </a:lnTo>
                  <a:lnTo>
                    <a:pt x="116" y="5"/>
                  </a:lnTo>
                  <a:lnTo>
                    <a:pt x="122" y="5"/>
                  </a:lnTo>
                  <a:lnTo>
                    <a:pt x="127" y="5"/>
                  </a:lnTo>
                  <a:lnTo>
                    <a:pt x="132" y="5"/>
                  </a:lnTo>
                  <a:lnTo>
                    <a:pt x="137" y="5"/>
                  </a:lnTo>
                  <a:lnTo>
                    <a:pt x="143" y="5"/>
                  </a:lnTo>
                  <a:lnTo>
                    <a:pt x="148" y="5"/>
                  </a:lnTo>
                  <a:lnTo>
                    <a:pt x="153" y="5"/>
                  </a:lnTo>
                  <a:lnTo>
                    <a:pt x="159" y="5"/>
                  </a:lnTo>
                  <a:lnTo>
                    <a:pt x="164" y="5"/>
                  </a:lnTo>
                  <a:lnTo>
                    <a:pt x="174" y="5"/>
                  </a:lnTo>
                  <a:lnTo>
                    <a:pt x="180" y="5"/>
                  </a:lnTo>
                  <a:lnTo>
                    <a:pt x="185" y="5"/>
                  </a:lnTo>
                  <a:lnTo>
                    <a:pt x="196" y="5"/>
                  </a:lnTo>
                  <a:lnTo>
                    <a:pt x="201" y="5"/>
                  </a:lnTo>
                  <a:lnTo>
                    <a:pt x="206" y="5"/>
                  </a:lnTo>
                  <a:lnTo>
                    <a:pt x="211" y="5"/>
                  </a:lnTo>
                  <a:lnTo>
                    <a:pt x="217" y="5"/>
                  </a:lnTo>
                  <a:lnTo>
                    <a:pt x="222" y="5"/>
                  </a:lnTo>
                  <a:lnTo>
                    <a:pt x="227" y="5"/>
                  </a:lnTo>
                  <a:lnTo>
                    <a:pt x="233" y="5"/>
                  </a:lnTo>
                  <a:lnTo>
                    <a:pt x="238" y="5"/>
                  </a:lnTo>
                  <a:lnTo>
                    <a:pt x="243" y="5"/>
                  </a:lnTo>
                  <a:lnTo>
                    <a:pt x="248" y="5"/>
                  </a:lnTo>
                  <a:lnTo>
                    <a:pt x="254" y="5"/>
                  </a:lnTo>
                  <a:lnTo>
                    <a:pt x="259" y="5"/>
                  </a:lnTo>
                  <a:lnTo>
                    <a:pt x="264" y="5"/>
                  </a:lnTo>
                  <a:lnTo>
                    <a:pt x="270" y="5"/>
                  </a:lnTo>
                  <a:lnTo>
                    <a:pt x="275" y="5"/>
                  </a:lnTo>
                  <a:lnTo>
                    <a:pt x="280" y="5"/>
                  </a:lnTo>
                  <a:lnTo>
                    <a:pt x="285" y="5"/>
                  </a:lnTo>
                  <a:lnTo>
                    <a:pt x="291" y="5"/>
                  </a:lnTo>
                  <a:lnTo>
                    <a:pt x="296" y="5"/>
                  </a:lnTo>
                  <a:lnTo>
                    <a:pt x="301" y="5"/>
                  </a:lnTo>
                  <a:lnTo>
                    <a:pt x="307" y="5"/>
                  </a:lnTo>
                  <a:lnTo>
                    <a:pt x="312" y="5"/>
                  </a:lnTo>
                  <a:lnTo>
                    <a:pt x="312" y="11"/>
                  </a:lnTo>
                  <a:lnTo>
                    <a:pt x="317" y="11"/>
                  </a:lnTo>
                  <a:lnTo>
                    <a:pt x="323" y="11"/>
                  </a:lnTo>
                  <a:lnTo>
                    <a:pt x="328" y="11"/>
                  </a:lnTo>
                  <a:lnTo>
                    <a:pt x="333" y="11"/>
                  </a:lnTo>
                  <a:lnTo>
                    <a:pt x="338" y="11"/>
                  </a:lnTo>
                  <a:lnTo>
                    <a:pt x="344" y="11"/>
                  </a:lnTo>
                  <a:lnTo>
                    <a:pt x="349" y="11"/>
                  </a:lnTo>
                  <a:lnTo>
                    <a:pt x="349" y="16"/>
                  </a:lnTo>
                  <a:lnTo>
                    <a:pt x="354" y="16"/>
                  </a:lnTo>
                  <a:lnTo>
                    <a:pt x="360" y="16"/>
                  </a:lnTo>
                  <a:lnTo>
                    <a:pt x="360" y="21"/>
                  </a:lnTo>
                  <a:lnTo>
                    <a:pt x="360" y="27"/>
                  </a:lnTo>
                  <a:lnTo>
                    <a:pt x="365" y="27"/>
                  </a:lnTo>
                  <a:lnTo>
                    <a:pt x="365" y="32"/>
                  </a:lnTo>
                  <a:lnTo>
                    <a:pt x="360" y="32"/>
                  </a:lnTo>
                  <a:lnTo>
                    <a:pt x="365" y="32"/>
                  </a:lnTo>
                  <a:lnTo>
                    <a:pt x="365" y="37"/>
                  </a:lnTo>
                  <a:lnTo>
                    <a:pt x="360" y="37"/>
                  </a:lnTo>
                  <a:lnTo>
                    <a:pt x="354" y="37"/>
                  </a:lnTo>
                  <a:lnTo>
                    <a:pt x="349" y="37"/>
                  </a:lnTo>
                  <a:lnTo>
                    <a:pt x="344" y="37"/>
                  </a:lnTo>
                  <a:lnTo>
                    <a:pt x="344" y="42"/>
                  </a:lnTo>
                  <a:lnTo>
                    <a:pt x="338" y="42"/>
                  </a:lnTo>
                  <a:lnTo>
                    <a:pt x="338" y="37"/>
                  </a:lnTo>
                  <a:lnTo>
                    <a:pt x="333" y="37"/>
                  </a:lnTo>
                  <a:lnTo>
                    <a:pt x="328" y="37"/>
                  </a:lnTo>
                  <a:lnTo>
                    <a:pt x="328" y="42"/>
                  </a:lnTo>
                  <a:lnTo>
                    <a:pt x="328" y="48"/>
                  </a:lnTo>
                  <a:lnTo>
                    <a:pt x="328" y="53"/>
                  </a:lnTo>
                  <a:lnTo>
                    <a:pt x="328" y="58"/>
                  </a:lnTo>
                  <a:lnTo>
                    <a:pt x="323" y="58"/>
                  </a:lnTo>
                  <a:lnTo>
                    <a:pt x="317" y="58"/>
                  </a:lnTo>
                  <a:lnTo>
                    <a:pt x="317" y="64"/>
                  </a:lnTo>
                  <a:lnTo>
                    <a:pt x="312" y="64"/>
                  </a:lnTo>
                  <a:lnTo>
                    <a:pt x="317" y="64"/>
                  </a:lnTo>
                  <a:lnTo>
                    <a:pt x="317" y="69"/>
                  </a:lnTo>
                  <a:lnTo>
                    <a:pt x="312" y="69"/>
                  </a:lnTo>
                  <a:lnTo>
                    <a:pt x="312" y="74"/>
                  </a:lnTo>
                  <a:lnTo>
                    <a:pt x="307" y="74"/>
                  </a:lnTo>
                  <a:lnTo>
                    <a:pt x="307" y="80"/>
                  </a:lnTo>
                  <a:lnTo>
                    <a:pt x="312" y="80"/>
                  </a:lnTo>
                  <a:lnTo>
                    <a:pt x="317" y="80"/>
                  </a:lnTo>
                  <a:lnTo>
                    <a:pt x="312" y="85"/>
                  </a:lnTo>
                  <a:lnTo>
                    <a:pt x="307" y="85"/>
                  </a:lnTo>
                  <a:lnTo>
                    <a:pt x="307" y="90"/>
                  </a:lnTo>
                  <a:lnTo>
                    <a:pt x="301" y="90"/>
                  </a:lnTo>
                  <a:lnTo>
                    <a:pt x="301" y="95"/>
                  </a:lnTo>
                  <a:lnTo>
                    <a:pt x="301" y="101"/>
                  </a:lnTo>
                  <a:lnTo>
                    <a:pt x="296" y="101"/>
                  </a:lnTo>
                  <a:lnTo>
                    <a:pt x="296" y="106"/>
                  </a:lnTo>
                  <a:lnTo>
                    <a:pt x="291" y="106"/>
                  </a:lnTo>
                  <a:lnTo>
                    <a:pt x="291" y="111"/>
                  </a:lnTo>
                  <a:lnTo>
                    <a:pt x="285" y="111"/>
                  </a:lnTo>
                  <a:lnTo>
                    <a:pt x="285" y="117"/>
                  </a:lnTo>
                  <a:lnTo>
                    <a:pt x="285" y="122"/>
                  </a:lnTo>
                  <a:lnTo>
                    <a:pt x="280" y="122"/>
                  </a:lnTo>
                  <a:lnTo>
                    <a:pt x="280" y="127"/>
                  </a:lnTo>
                  <a:lnTo>
                    <a:pt x="280" y="122"/>
                  </a:lnTo>
                  <a:lnTo>
                    <a:pt x="275" y="122"/>
                  </a:lnTo>
                  <a:lnTo>
                    <a:pt x="270" y="122"/>
                  </a:lnTo>
                  <a:lnTo>
                    <a:pt x="270" y="127"/>
                  </a:lnTo>
                  <a:lnTo>
                    <a:pt x="264" y="127"/>
                  </a:lnTo>
                  <a:lnTo>
                    <a:pt x="264" y="133"/>
                  </a:lnTo>
                  <a:lnTo>
                    <a:pt x="264" y="127"/>
                  </a:lnTo>
                  <a:lnTo>
                    <a:pt x="259" y="127"/>
                  </a:lnTo>
                  <a:lnTo>
                    <a:pt x="259" y="133"/>
                  </a:lnTo>
                  <a:lnTo>
                    <a:pt x="259" y="138"/>
                  </a:lnTo>
                  <a:lnTo>
                    <a:pt x="254" y="143"/>
                  </a:lnTo>
                  <a:lnTo>
                    <a:pt x="248" y="143"/>
                  </a:lnTo>
                  <a:lnTo>
                    <a:pt x="243" y="143"/>
                  </a:lnTo>
                  <a:lnTo>
                    <a:pt x="243" y="148"/>
                  </a:lnTo>
                  <a:lnTo>
                    <a:pt x="238" y="148"/>
                  </a:lnTo>
                  <a:lnTo>
                    <a:pt x="238" y="143"/>
                  </a:lnTo>
                  <a:lnTo>
                    <a:pt x="238" y="138"/>
                  </a:lnTo>
                  <a:lnTo>
                    <a:pt x="238" y="143"/>
                  </a:lnTo>
                  <a:lnTo>
                    <a:pt x="233" y="143"/>
                  </a:lnTo>
                  <a:lnTo>
                    <a:pt x="233" y="148"/>
                  </a:lnTo>
                  <a:lnTo>
                    <a:pt x="233" y="154"/>
                  </a:lnTo>
                  <a:lnTo>
                    <a:pt x="238" y="154"/>
                  </a:lnTo>
                  <a:lnTo>
                    <a:pt x="238" y="159"/>
                  </a:lnTo>
                  <a:lnTo>
                    <a:pt x="243" y="159"/>
                  </a:lnTo>
                  <a:lnTo>
                    <a:pt x="243" y="164"/>
                  </a:lnTo>
                  <a:lnTo>
                    <a:pt x="238" y="164"/>
                  </a:lnTo>
                  <a:lnTo>
                    <a:pt x="238" y="159"/>
                  </a:lnTo>
                  <a:lnTo>
                    <a:pt x="233" y="159"/>
                  </a:lnTo>
                  <a:lnTo>
                    <a:pt x="233" y="164"/>
                  </a:lnTo>
                  <a:lnTo>
                    <a:pt x="227" y="164"/>
                  </a:lnTo>
                  <a:lnTo>
                    <a:pt x="227" y="170"/>
                  </a:lnTo>
                  <a:lnTo>
                    <a:pt x="233" y="170"/>
                  </a:lnTo>
                  <a:lnTo>
                    <a:pt x="233" y="175"/>
                  </a:lnTo>
                  <a:lnTo>
                    <a:pt x="233" y="180"/>
                  </a:lnTo>
                  <a:lnTo>
                    <a:pt x="227" y="180"/>
                  </a:lnTo>
                  <a:lnTo>
                    <a:pt x="227" y="175"/>
                  </a:lnTo>
                  <a:lnTo>
                    <a:pt x="222" y="175"/>
                  </a:lnTo>
                  <a:lnTo>
                    <a:pt x="222" y="180"/>
                  </a:lnTo>
                  <a:lnTo>
                    <a:pt x="222" y="186"/>
                  </a:lnTo>
                  <a:lnTo>
                    <a:pt x="217" y="186"/>
                  </a:lnTo>
                  <a:lnTo>
                    <a:pt x="217" y="191"/>
                  </a:lnTo>
                  <a:lnTo>
                    <a:pt x="211" y="191"/>
                  </a:lnTo>
                  <a:lnTo>
                    <a:pt x="211" y="196"/>
                  </a:lnTo>
                  <a:lnTo>
                    <a:pt x="211" y="201"/>
                  </a:lnTo>
                  <a:lnTo>
                    <a:pt x="206" y="201"/>
                  </a:lnTo>
                  <a:lnTo>
                    <a:pt x="206" y="196"/>
                  </a:lnTo>
                  <a:lnTo>
                    <a:pt x="206" y="201"/>
                  </a:lnTo>
                  <a:lnTo>
                    <a:pt x="201" y="201"/>
                  </a:lnTo>
                  <a:lnTo>
                    <a:pt x="206" y="201"/>
                  </a:lnTo>
                  <a:lnTo>
                    <a:pt x="201" y="207"/>
                  </a:lnTo>
                  <a:lnTo>
                    <a:pt x="201" y="212"/>
                  </a:lnTo>
                  <a:lnTo>
                    <a:pt x="196" y="212"/>
                  </a:lnTo>
                  <a:lnTo>
                    <a:pt x="196" y="217"/>
                  </a:lnTo>
                  <a:lnTo>
                    <a:pt x="190" y="217"/>
                  </a:lnTo>
                  <a:lnTo>
                    <a:pt x="185" y="217"/>
                  </a:lnTo>
                  <a:lnTo>
                    <a:pt x="185" y="223"/>
                  </a:lnTo>
                  <a:lnTo>
                    <a:pt x="190" y="223"/>
                  </a:lnTo>
                  <a:lnTo>
                    <a:pt x="185" y="223"/>
                  </a:lnTo>
                  <a:lnTo>
                    <a:pt x="185" y="228"/>
                  </a:lnTo>
                  <a:lnTo>
                    <a:pt x="180" y="228"/>
                  </a:lnTo>
                  <a:lnTo>
                    <a:pt x="174" y="228"/>
                  </a:lnTo>
                  <a:lnTo>
                    <a:pt x="174" y="223"/>
                  </a:lnTo>
                  <a:lnTo>
                    <a:pt x="169" y="223"/>
                  </a:lnTo>
                  <a:lnTo>
                    <a:pt x="169" y="228"/>
                  </a:lnTo>
                  <a:lnTo>
                    <a:pt x="169" y="233"/>
                  </a:lnTo>
                  <a:lnTo>
                    <a:pt x="174" y="233"/>
                  </a:lnTo>
                  <a:lnTo>
                    <a:pt x="169" y="233"/>
                  </a:lnTo>
                  <a:lnTo>
                    <a:pt x="164" y="233"/>
                  </a:lnTo>
                  <a:lnTo>
                    <a:pt x="164" y="228"/>
                  </a:lnTo>
                  <a:lnTo>
                    <a:pt x="159" y="228"/>
                  </a:lnTo>
                  <a:lnTo>
                    <a:pt x="159" y="233"/>
                  </a:lnTo>
                  <a:lnTo>
                    <a:pt x="153" y="233"/>
                  </a:lnTo>
                  <a:lnTo>
                    <a:pt x="153" y="239"/>
                  </a:lnTo>
                  <a:lnTo>
                    <a:pt x="148" y="239"/>
                  </a:lnTo>
                  <a:lnTo>
                    <a:pt x="148" y="244"/>
                  </a:lnTo>
                  <a:lnTo>
                    <a:pt x="148" y="239"/>
                  </a:lnTo>
                  <a:lnTo>
                    <a:pt x="143" y="239"/>
                  </a:lnTo>
                  <a:lnTo>
                    <a:pt x="137" y="239"/>
                  </a:lnTo>
                  <a:lnTo>
                    <a:pt x="137" y="244"/>
                  </a:lnTo>
                  <a:lnTo>
                    <a:pt x="137" y="249"/>
                  </a:lnTo>
                  <a:lnTo>
                    <a:pt x="132" y="249"/>
                  </a:lnTo>
                  <a:lnTo>
                    <a:pt x="127" y="249"/>
                  </a:lnTo>
                  <a:lnTo>
                    <a:pt x="127" y="254"/>
                  </a:lnTo>
                  <a:lnTo>
                    <a:pt x="127" y="249"/>
                  </a:lnTo>
                  <a:lnTo>
                    <a:pt x="122" y="249"/>
                  </a:lnTo>
                  <a:lnTo>
                    <a:pt x="122" y="254"/>
                  </a:lnTo>
                  <a:lnTo>
                    <a:pt x="116" y="254"/>
                  </a:lnTo>
                  <a:lnTo>
                    <a:pt x="116" y="260"/>
                  </a:lnTo>
                  <a:lnTo>
                    <a:pt x="116" y="265"/>
                  </a:lnTo>
                  <a:lnTo>
                    <a:pt x="116" y="270"/>
                  </a:lnTo>
                  <a:lnTo>
                    <a:pt x="116" y="276"/>
                  </a:lnTo>
                  <a:lnTo>
                    <a:pt x="116" y="281"/>
                  </a:lnTo>
                  <a:lnTo>
                    <a:pt x="111" y="281"/>
                  </a:lnTo>
                  <a:lnTo>
                    <a:pt x="106" y="281"/>
                  </a:lnTo>
                  <a:lnTo>
                    <a:pt x="100" y="276"/>
                  </a:lnTo>
                  <a:lnTo>
                    <a:pt x="100" y="281"/>
                  </a:lnTo>
                  <a:lnTo>
                    <a:pt x="106" y="281"/>
                  </a:lnTo>
                  <a:lnTo>
                    <a:pt x="106" y="286"/>
                  </a:lnTo>
                  <a:lnTo>
                    <a:pt x="100" y="286"/>
                  </a:lnTo>
                  <a:lnTo>
                    <a:pt x="100" y="281"/>
                  </a:lnTo>
                  <a:lnTo>
                    <a:pt x="95" y="281"/>
                  </a:lnTo>
                  <a:lnTo>
                    <a:pt x="95" y="286"/>
                  </a:lnTo>
                  <a:lnTo>
                    <a:pt x="100" y="286"/>
                  </a:lnTo>
                  <a:lnTo>
                    <a:pt x="95" y="286"/>
                  </a:lnTo>
                  <a:lnTo>
                    <a:pt x="90" y="286"/>
                  </a:lnTo>
                  <a:lnTo>
                    <a:pt x="85" y="286"/>
                  </a:lnTo>
                  <a:lnTo>
                    <a:pt x="79" y="286"/>
                  </a:lnTo>
                  <a:lnTo>
                    <a:pt x="79" y="281"/>
                  </a:lnTo>
                  <a:lnTo>
                    <a:pt x="74" y="281"/>
                  </a:lnTo>
                  <a:lnTo>
                    <a:pt x="74" y="276"/>
                  </a:lnTo>
                  <a:lnTo>
                    <a:pt x="74" y="270"/>
                  </a:lnTo>
                  <a:lnTo>
                    <a:pt x="74" y="265"/>
                  </a:lnTo>
                  <a:lnTo>
                    <a:pt x="69" y="265"/>
                  </a:lnTo>
                  <a:lnTo>
                    <a:pt x="63" y="265"/>
                  </a:lnTo>
                  <a:lnTo>
                    <a:pt x="58" y="265"/>
                  </a:lnTo>
                  <a:lnTo>
                    <a:pt x="53" y="265"/>
                  </a:lnTo>
                  <a:lnTo>
                    <a:pt x="48" y="265"/>
                  </a:lnTo>
                  <a:lnTo>
                    <a:pt x="42" y="265"/>
                  </a:lnTo>
                  <a:lnTo>
                    <a:pt x="37" y="265"/>
                  </a:lnTo>
                  <a:lnTo>
                    <a:pt x="32" y="265"/>
                  </a:lnTo>
                  <a:lnTo>
                    <a:pt x="26" y="265"/>
                  </a:lnTo>
                  <a:lnTo>
                    <a:pt x="32" y="265"/>
                  </a:lnTo>
                  <a:lnTo>
                    <a:pt x="26" y="265"/>
                  </a:lnTo>
                  <a:lnTo>
                    <a:pt x="26" y="260"/>
                  </a:lnTo>
                  <a:lnTo>
                    <a:pt x="32" y="260"/>
                  </a:lnTo>
                  <a:lnTo>
                    <a:pt x="32" y="254"/>
                  </a:lnTo>
                  <a:lnTo>
                    <a:pt x="32" y="249"/>
                  </a:lnTo>
                  <a:lnTo>
                    <a:pt x="32" y="244"/>
                  </a:lnTo>
                  <a:lnTo>
                    <a:pt x="26" y="244"/>
                  </a:lnTo>
                  <a:lnTo>
                    <a:pt x="26" y="239"/>
                  </a:lnTo>
                  <a:lnTo>
                    <a:pt x="21" y="239"/>
                  </a:lnTo>
                  <a:lnTo>
                    <a:pt x="21" y="233"/>
                  </a:lnTo>
                  <a:lnTo>
                    <a:pt x="21" y="228"/>
                  </a:lnTo>
                  <a:lnTo>
                    <a:pt x="16" y="228"/>
                  </a:lnTo>
                  <a:lnTo>
                    <a:pt x="21" y="223"/>
                  </a:lnTo>
                  <a:lnTo>
                    <a:pt x="16" y="223"/>
                  </a:lnTo>
                  <a:lnTo>
                    <a:pt x="11" y="223"/>
                  </a:lnTo>
                  <a:lnTo>
                    <a:pt x="11" y="217"/>
                  </a:lnTo>
                  <a:lnTo>
                    <a:pt x="5" y="217"/>
                  </a:lnTo>
                  <a:lnTo>
                    <a:pt x="5" y="212"/>
                  </a:lnTo>
                  <a:lnTo>
                    <a:pt x="5" y="207"/>
                  </a:lnTo>
                  <a:lnTo>
                    <a:pt x="0" y="207"/>
                  </a:lnTo>
                  <a:lnTo>
                    <a:pt x="0" y="201"/>
                  </a:lnTo>
                  <a:lnTo>
                    <a:pt x="5" y="201"/>
                  </a:lnTo>
                  <a:lnTo>
                    <a:pt x="11" y="201"/>
                  </a:lnTo>
                  <a:lnTo>
                    <a:pt x="16" y="201"/>
                  </a:lnTo>
                  <a:lnTo>
                    <a:pt x="16" y="196"/>
                  </a:lnTo>
                  <a:lnTo>
                    <a:pt x="16" y="191"/>
                  </a:lnTo>
                  <a:lnTo>
                    <a:pt x="16" y="186"/>
                  </a:lnTo>
                  <a:lnTo>
                    <a:pt x="16" y="180"/>
                  </a:lnTo>
                  <a:lnTo>
                    <a:pt x="16" y="175"/>
                  </a:lnTo>
                  <a:lnTo>
                    <a:pt x="16" y="170"/>
                  </a:lnTo>
                  <a:lnTo>
                    <a:pt x="16" y="164"/>
                  </a:lnTo>
                  <a:lnTo>
                    <a:pt x="16" y="159"/>
                  </a:lnTo>
                  <a:lnTo>
                    <a:pt x="16" y="154"/>
                  </a:lnTo>
                  <a:lnTo>
                    <a:pt x="16" y="148"/>
                  </a:lnTo>
                  <a:lnTo>
                    <a:pt x="16" y="143"/>
                  </a:lnTo>
                  <a:lnTo>
                    <a:pt x="16" y="138"/>
                  </a:lnTo>
                  <a:lnTo>
                    <a:pt x="16" y="133"/>
                  </a:lnTo>
                  <a:lnTo>
                    <a:pt x="16" y="127"/>
                  </a:lnTo>
                  <a:lnTo>
                    <a:pt x="16" y="122"/>
                  </a:lnTo>
                  <a:lnTo>
                    <a:pt x="16" y="117"/>
                  </a:lnTo>
                  <a:lnTo>
                    <a:pt x="16" y="111"/>
                  </a:lnTo>
                  <a:lnTo>
                    <a:pt x="16" y="106"/>
                  </a:lnTo>
                  <a:lnTo>
                    <a:pt x="21" y="101"/>
                  </a:lnTo>
                  <a:lnTo>
                    <a:pt x="21" y="95"/>
                  </a:lnTo>
                  <a:lnTo>
                    <a:pt x="21" y="90"/>
                  </a:lnTo>
                  <a:lnTo>
                    <a:pt x="21" y="85"/>
                  </a:lnTo>
                  <a:lnTo>
                    <a:pt x="21" y="80"/>
                  </a:lnTo>
                  <a:lnTo>
                    <a:pt x="21" y="74"/>
                  </a:lnTo>
                  <a:lnTo>
                    <a:pt x="21" y="69"/>
                  </a:lnTo>
                  <a:lnTo>
                    <a:pt x="21" y="64"/>
                  </a:lnTo>
                  <a:lnTo>
                    <a:pt x="21" y="58"/>
                  </a:lnTo>
                  <a:lnTo>
                    <a:pt x="21" y="53"/>
                  </a:lnTo>
                  <a:lnTo>
                    <a:pt x="21" y="48"/>
                  </a:lnTo>
                  <a:lnTo>
                    <a:pt x="21" y="42"/>
                  </a:lnTo>
                  <a:lnTo>
                    <a:pt x="21" y="37"/>
                  </a:lnTo>
                  <a:lnTo>
                    <a:pt x="21" y="32"/>
                  </a:lnTo>
                  <a:lnTo>
                    <a:pt x="21" y="27"/>
                  </a:lnTo>
                  <a:lnTo>
                    <a:pt x="21" y="21"/>
                  </a:lnTo>
                  <a:lnTo>
                    <a:pt x="21" y="16"/>
                  </a:lnTo>
                  <a:lnTo>
                    <a:pt x="21" y="11"/>
                  </a:lnTo>
                  <a:lnTo>
                    <a:pt x="21" y="5"/>
                  </a:lnTo>
                  <a:lnTo>
                    <a:pt x="21" y="0"/>
                  </a:lnTo>
                  <a:lnTo>
                    <a:pt x="26" y="0"/>
                  </a:lnTo>
                  <a:lnTo>
                    <a:pt x="32" y="5"/>
                  </a:lnTo>
                  <a:lnTo>
                    <a:pt x="37" y="5"/>
                  </a:lnTo>
                  <a:lnTo>
                    <a:pt x="42" y="5"/>
                  </a:lnTo>
                  <a:lnTo>
                    <a:pt x="48" y="5"/>
                  </a:lnTo>
                  <a:lnTo>
                    <a:pt x="53" y="5"/>
                  </a:lnTo>
                  <a:lnTo>
                    <a:pt x="58" y="5"/>
                  </a:lnTo>
                  <a:lnTo>
                    <a:pt x="63" y="5"/>
                  </a:lnTo>
                  <a:lnTo>
                    <a:pt x="69" y="5"/>
                  </a:lnTo>
                  <a:lnTo>
                    <a:pt x="74" y="5"/>
                  </a:lnTo>
                  <a:lnTo>
                    <a:pt x="79" y="5"/>
                  </a:lnTo>
                </a:path>
              </a:pathLst>
            </a:custGeom>
            <a:solidFill>
              <a:srgbClr val="002060"/>
            </a:solid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202">
              <a:extLst>
                <a:ext uri="{FF2B5EF4-FFF2-40B4-BE49-F238E27FC236}">
                  <a16:creationId xmlns:a16="http://schemas.microsoft.com/office/drawing/2014/main" id="{C2623674-5821-4B45-8EFB-BF801B2F0E51}"/>
                </a:ext>
              </a:extLst>
            </p:cNvPr>
            <p:cNvSpPr>
              <a:spLocks/>
            </p:cNvSpPr>
            <p:nvPr/>
          </p:nvSpPr>
          <p:spPr bwMode="auto">
            <a:xfrm>
              <a:off x="7114670" y="1764793"/>
              <a:ext cx="411163" cy="438150"/>
            </a:xfrm>
            <a:custGeom>
              <a:avLst/>
              <a:gdLst>
                <a:gd name="T0" fmla="*/ 32 w 259"/>
                <a:gd name="T1" fmla="*/ 101 h 276"/>
                <a:gd name="T2" fmla="*/ 32 w 259"/>
                <a:gd name="T3" fmla="*/ 85 h 276"/>
                <a:gd name="T4" fmla="*/ 32 w 259"/>
                <a:gd name="T5" fmla="*/ 69 h 276"/>
                <a:gd name="T6" fmla="*/ 37 w 259"/>
                <a:gd name="T7" fmla="*/ 53 h 276"/>
                <a:gd name="T8" fmla="*/ 37 w 259"/>
                <a:gd name="T9" fmla="*/ 32 h 276"/>
                <a:gd name="T10" fmla="*/ 37 w 259"/>
                <a:gd name="T11" fmla="*/ 16 h 276"/>
                <a:gd name="T12" fmla="*/ 37 w 259"/>
                <a:gd name="T13" fmla="*/ 0 h 276"/>
                <a:gd name="T14" fmla="*/ 53 w 259"/>
                <a:gd name="T15" fmla="*/ 0 h 276"/>
                <a:gd name="T16" fmla="*/ 69 w 259"/>
                <a:gd name="T17" fmla="*/ 0 h 276"/>
                <a:gd name="T18" fmla="*/ 85 w 259"/>
                <a:gd name="T19" fmla="*/ 0 h 276"/>
                <a:gd name="T20" fmla="*/ 101 w 259"/>
                <a:gd name="T21" fmla="*/ 0 h 276"/>
                <a:gd name="T22" fmla="*/ 122 w 259"/>
                <a:gd name="T23" fmla="*/ 0 h 276"/>
                <a:gd name="T24" fmla="*/ 138 w 259"/>
                <a:gd name="T25" fmla="*/ 0 h 276"/>
                <a:gd name="T26" fmla="*/ 154 w 259"/>
                <a:gd name="T27" fmla="*/ 0 h 276"/>
                <a:gd name="T28" fmla="*/ 169 w 259"/>
                <a:gd name="T29" fmla="*/ 0 h 276"/>
                <a:gd name="T30" fmla="*/ 185 w 259"/>
                <a:gd name="T31" fmla="*/ 0 h 276"/>
                <a:gd name="T32" fmla="*/ 201 w 259"/>
                <a:gd name="T33" fmla="*/ 0 h 276"/>
                <a:gd name="T34" fmla="*/ 212 w 259"/>
                <a:gd name="T35" fmla="*/ 5 h 276"/>
                <a:gd name="T36" fmla="*/ 228 w 259"/>
                <a:gd name="T37" fmla="*/ 5 h 276"/>
                <a:gd name="T38" fmla="*/ 243 w 259"/>
                <a:gd name="T39" fmla="*/ 5 h 276"/>
                <a:gd name="T40" fmla="*/ 259 w 259"/>
                <a:gd name="T41" fmla="*/ 5 h 276"/>
                <a:gd name="T42" fmla="*/ 259 w 259"/>
                <a:gd name="T43" fmla="*/ 21 h 276"/>
                <a:gd name="T44" fmla="*/ 259 w 259"/>
                <a:gd name="T45" fmla="*/ 37 h 276"/>
                <a:gd name="T46" fmla="*/ 259 w 259"/>
                <a:gd name="T47" fmla="*/ 53 h 276"/>
                <a:gd name="T48" fmla="*/ 259 w 259"/>
                <a:gd name="T49" fmla="*/ 69 h 276"/>
                <a:gd name="T50" fmla="*/ 259 w 259"/>
                <a:gd name="T51" fmla="*/ 85 h 276"/>
                <a:gd name="T52" fmla="*/ 259 w 259"/>
                <a:gd name="T53" fmla="*/ 101 h 276"/>
                <a:gd name="T54" fmla="*/ 259 w 259"/>
                <a:gd name="T55" fmla="*/ 117 h 276"/>
                <a:gd name="T56" fmla="*/ 259 w 259"/>
                <a:gd name="T57" fmla="*/ 133 h 276"/>
                <a:gd name="T58" fmla="*/ 259 w 259"/>
                <a:gd name="T59" fmla="*/ 148 h 276"/>
                <a:gd name="T60" fmla="*/ 259 w 259"/>
                <a:gd name="T61" fmla="*/ 164 h 276"/>
                <a:gd name="T62" fmla="*/ 259 w 259"/>
                <a:gd name="T63" fmla="*/ 180 h 276"/>
                <a:gd name="T64" fmla="*/ 259 w 259"/>
                <a:gd name="T65" fmla="*/ 196 h 276"/>
                <a:gd name="T66" fmla="*/ 259 w 259"/>
                <a:gd name="T67" fmla="*/ 212 h 276"/>
                <a:gd name="T68" fmla="*/ 259 w 259"/>
                <a:gd name="T69" fmla="*/ 228 h 276"/>
                <a:gd name="T70" fmla="*/ 259 w 259"/>
                <a:gd name="T71" fmla="*/ 244 h 276"/>
                <a:gd name="T72" fmla="*/ 254 w 259"/>
                <a:gd name="T73" fmla="*/ 254 h 276"/>
                <a:gd name="T74" fmla="*/ 254 w 259"/>
                <a:gd name="T75" fmla="*/ 270 h 276"/>
                <a:gd name="T76" fmla="*/ 243 w 259"/>
                <a:gd name="T77" fmla="*/ 276 h 276"/>
                <a:gd name="T78" fmla="*/ 228 w 259"/>
                <a:gd name="T79" fmla="*/ 276 h 276"/>
                <a:gd name="T80" fmla="*/ 217 w 259"/>
                <a:gd name="T81" fmla="*/ 270 h 276"/>
                <a:gd name="T82" fmla="*/ 206 w 259"/>
                <a:gd name="T83" fmla="*/ 265 h 276"/>
                <a:gd name="T84" fmla="*/ 196 w 259"/>
                <a:gd name="T85" fmla="*/ 260 h 276"/>
                <a:gd name="T86" fmla="*/ 180 w 259"/>
                <a:gd name="T87" fmla="*/ 249 h 276"/>
                <a:gd name="T88" fmla="*/ 164 w 259"/>
                <a:gd name="T89" fmla="*/ 244 h 276"/>
                <a:gd name="T90" fmla="*/ 154 w 259"/>
                <a:gd name="T91" fmla="*/ 233 h 276"/>
                <a:gd name="T92" fmla="*/ 143 w 259"/>
                <a:gd name="T93" fmla="*/ 223 h 276"/>
                <a:gd name="T94" fmla="*/ 132 w 259"/>
                <a:gd name="T95" fmla="*/ 217 h 276"/>
                <a:gd name="T96" fmla="*/ 117 w 259"/>
                <a:gd name="T97" fmla="*/ 217 h 276"/>
                <a:gd name="T98" fmla="*/ 111 w 259"/>
                <a:gd name="T99" fmla="*/ 207 h 276"/>
                <a:gd name="T100" fmla="*/ 95 w 259"/>
                <a:gd name="T101" fmla="*/ 196 h 276"/>
                <a:gd name="T102" fmla="*/ 85 w 259"/>
                <a:gd name="T103" fmla="*/ 191 h 276"/>
                <a:gd name="T104" fmla="*/ 80 w 259"/>
                <a:gd name="T105" fmla="*/ 180 h 276"/>
                <a:gd name="T106" fmla="*/ 69 w 259"/>
                <a:gd name="T107" fmla="*/ 164 h 276"/>
                <a:gd name="T108" fmla="*/ 53 w 259"/>
                <a:gd name="T109" fmla="*/ 159 h 276"/>
                <a:gd name="T110" fmla="*/ 43 w 259"/>
                <a:gd name="T111" fmla="*/ 154 h 276"/>
                <a:gd name="T112" fmla="*/ 27 w 259"/>
                <a:gd name="T113" fmla="*/ 143 h 276"/>
                <a:gd name="T114" fmla="*/ 16 w 259"/>
                <a:gd name="T115" fmla="*/ 148 h 276"/>
                <a:gd name="T116" fmla="*/ 6 w 259"/>
                <a:gd name="T117" fmla="*/ 143 h 276"/>
                <a:gd name="T118" fmla="*/ 0 w 259"/>
                <a:gd name="T119" fmla="*/ 133 h 276"/>
                <a:gd name="T120" fmla="*/ 11 w 259"/>
                <a:gd name="T121" fmla="*/ 127 h 276"/>
                <a:gd name="T122" fmla="*/ 21 w 259"/>
                <a:gd name="T123" fmla="*/ 122 h 276"/>
                <a:gd name="T124" fmla="*/ 32 w 259"/>
                <a:gd name="T125" fmla="*/ 11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9" h="276">
                  <a:moveTo>
                    <a:pt x="32" y="111"/>
                  </a:moveTo>
                  <a:lnTo>
                    <a:pt x="32" y="106"/>
                  </a:lnTo>
                  <a:lnTo>
                    <a:pt x="32" y="101"/>
                  </a:lnTo>
                  <a:lnTo>
                    <a:pt x="32" y="95"/>
                  </a:lnTo>
                  <a:lnTo>
                    <a:pt x="32" y="90"/>
                  </a:lnTo>
                  <a:lnTo>
                    <a:pt x="32" y="85"/>
                  </a:lnTo>
                  <a:lnTo>
                    <a:pt x="32" y="80"/>
                  </a:lnTo>
                  <a:lnTo>
                    <a:pt x="32" y="74"/>
                  </a:lnTo>
                  <a:lnTo>
                    <a:pt x="32" y="69"/>
                  </a:lnTo>
                  <a:lnTo>
                    <a:pt x="32" y="64"/>
                  </a:lnTo>
                  <a:lnTo>
                    <a:pt x="37" y="58"/>
                  </a:lnTo>
                  <a:lnTo>
                    <a:pt x="37" y="53"/>
                  </a:lnTo>
                  <a:lnTo>
                    <a:pt x="37" y="42"/>
                  </a:lnTo>
                  <a:lnTo>
                    <a:pt x="37" y="37"/>
                  </a:lnTo>
                  <a:lnTo>
                    <a:pt x="37" y="32"/>
                  </a:lnTo>
                  <a:lnTo>
                    <a:pt x="37" y="27"/>
                  </a:lnTo>
                  <a:lnTo>
                    <a:pt x="37" y="21"/>
                  </a:lnTo>
                  <a:lnTo>
                    <a:pt x="37" y="16"/>
                  </a:lnTo>
                  <a:lnTo>
                    <a:pt x="37" y="11"/>
                  </a:lnTo>
                  <a:lnTo>
                    <a:pt x="37" y="5"/>
                  </a:lnTo>
                  <a:lnTo>
                    <a:pt x="37" y="0"/>
                  </a:lnTo>
                  <a:lnTo>
                    <a:pt x="43" y="0"/>
                  </a:lnTo>
                  <a:lnTo>
                    <a:pt x="48" y="0"/>
                  </a:lnTo>
                  <a:lnTo>
                    <a:pt x="53" y="0"/>
                  </a:lnTo>
                  <a:lnTo>
                    <a:pt x="58" y="0"/>
                  </a:lnTo>
                  <a:lnTo>
                    <a:pt x="64" y="0"/>
                  </a:lnTo>
                  <a:lnTo>
                    <a:pt x="69" y="0"/>
                  </a:lnTo>
                  <a:lnTo>
                    <a:pt x="74" y="0"/>
                  </a:lnTo>
                  <a:lnTo>
                    <a:pt x="80" y="0"/>
                  </a:lnTo>
                  <a:lnTo>
                    <a:pt x="85" y="0"/>
                  </a:lnTo>
                  <a:lnTo>
                    <a:pt x="90" y="0"/>
                  </a:lnTo>
                  <a:lnTo>
                    <a:pt x="95" y="0"/>
                  </a:lnTo>
                  <a:lnTo>
                    <a:pt x="101" y="0"/>
                  </a:lnTo>
                  <a:lnTo>
                    <a:pt x="106" y="0"/>
                  </a:lnTo>
                  <a:lnTo>
                    <a:pt x="117" y="0"/>
                  </a:lnTo>
                  <a:lnTo>
                    <a:pt x="122" y="0"/>
                  </a:lnTo>
                  <a:lnTo>
                    <a:pt x="127" y="0"/>
                  </a:lnTo>
                  <a:lnTo>
                    <a:pt x="132" y="0"/>
                  </a:lnTo>
                  <a:lnTo>
                    <a:pt x="138" y="0"/>
                  </a:lnTo>
                  <a:lnTo>
                    <a:pt x="143" y="0"/>
                  </a:lnTo>
                  <a:lnTo>
                    <a:pt x="148" y="0"/>
                  </a:lnTo>
                  <a:lnTo>
                    <a:pt x="154" y="0"/>
                  </a:lnTo>
                  <a:lnTo>
                    <a:pt x="159" y="0"/>
                  </a:lnTo>
                  <a:lnTo>
                    <a:pt x="164" y="0"/>
                  </a:lnTo>
                  <a:lnTo>
                    <a:pt x="169" y="0"/>
                  </a:lnTo>
                  <a:lnTo>
                    <a:pt x="175" y="0"/>
                  </a:lnTo>
                  <a:lnTo>
                    <a:pt x="180" y="0"/>
                  </a:lnTo>
                  <a:lnTo>
                    <a:pt x="185" y="0"/>
                  </a:lnTo>
                  <a:lnTo>
                    <a:pt x="191" y="0"/>
                  </a:lnTo>
                  <a:lnTo>
                    <a:pt x="196" y="0"/>
                  </a:lnTo>
                  <a:lnTo>
                    <a:pt x="201" y="0"/>
                  </a:lnTo>
                  <a:lnTo>
                    <a:pt x="206" y="0"/>
                  </a:lnTo>
                  <a:lnTo>
                    <a:pt x="206" y="5"/>
                  </a:lnTo>
                  <a:lnTo>
                    <a:pt x="212" y="5"/>
                  </a:lnTo>
                  <a:lnTo>
                    <a:pt x="217" y="5"/>
                  </a:lnTo>
                  <a:lnTo>
                    <a:pt x="222" y="5"/>
                  </a:lnTo>
                  <a:lnTo>
                    <a:pt x="228" y="5"/>
                  </a:lnTo>
                  <a:lnTo>
                    <a:pt x="233" y="5"/>
                  </a:lnTo>
                  <a:lnTo>
                    <a:pt x="238" y="5"/>
                  </a:lnTo>
                  <a:lnTo>
                    <a:pt x="243" y="5"/>
                  </a:lnTo>
                  <a:lnTo>
                    <a:pt x="249" y="5"/>
                  </a:lnTo>
                  <a:lnTo>
                    <a:pt x="254" y="5"/>
                  </a:lnTo>
                  <a:lnTo>
                    <a:pt x="259" y="5"/>
                  </a:lnTo>
                  <a:lnTo>
                    <a:pt x="259" y="11"/>
                  </a:lnTo>
                  <a:lnTo>
                    <a:pt x="259" y="16"/>
                  </a:lnTo>
                  <a:lnTo>
                    <a:pt x="259" y="21"/>
                  </a:lnTo>
                  <a:lnTo>
                    <a:pt x="259" y="27"/>
                  </a:lnTo>
                  <a:lnTo>
                    <a:pt x="259" y="32"/>
                  </a:lnTo>
                  <a:lnTo>
                    <a:pt x="259" y="37"/>
                  </a:lnTo>
                  <a:lnTo>
                    <a:pt x="259" y="42"/>
                  </a:lnTo>
                  <a:lnTo>
                    <a:pt x="259" y="48"/>
                  </a:lnTo>
                  <a:lnTo>
                    <a:pt x="259" y="53"/>
                  </a:lnTo>
                  <a:lnTo>
                    <a:pt x="259" y="58"/>
                  </a:lnTo>
                  <a:lnTo>
                    <a:pt x="259" y="64"/>
                  </a:lnTo>
                  <a:lnTo>
                    <a:pt x="259" y="69"/>
                  </a:lnTo>
                  <a:lnTo>
                    <a:pt x="259" y="74"/>
                  </a:lnTo>
                  <a:lnTo>
                    <a:pt x="259" y="80"/>
                  </a:lnTo>
                  <a:lnTo>
                    <a:pt x="259" y="85"/>
                  </a:lnTo>
                  <a:lnTo>
                    <a:pt x="259" y="90"/>
                  </a:lnTo>
                  <a:lnTo>
                    <a:pt x="259" y="95"/>
                  </a:lnTo>
                  <a:lnTo>
                    <a:pt x="259" y="101"/>
                  </a:lnTo>
                  <a:lnTo>
                    <a:pt x="259" y="106"/>
                  </a:lnTo>
                  <a:lnTo>
                    <a:pt x="259" y="111"/>
                  </a:lnTo>
                  <a:lnTo>
                    <a:pt x="259" y="117"/>
                  </a:lnTo>
                  <a:lnTo>
                    <a:pt x="259" y="122"/>
                  </a:lnTo>
                  <a:lnTo>
                    <a:pt x="259" y="127"/>
                  </a:lnTo>
                  <a:lnTo>
                    <a:pt x="259" y="133"/>
                  </a:lnTo>
                  <a:lnTo>
                    <a:pt x="259" y="138"/>
                  </a:lnTo>
                  <a:lnTo>
                    <a:pt x="259" y="143"/>
                  </a:lnTo>
                  <a:lnTo>
                    <a:pt x="259" y="148"/>
                  </a:lnTo>
                  <a:lnTo>
                    <a:pt x="259" y="154"/>
                  </a:lnTo>
                  <a:lnTo>
                    <a:pt x="259" y="159"/>
                  </a:lnTo>
                  <a:lnTo>
                    <a:pt x="259" y="164"/>
                  </a:lnTo>
                  <a:lnTo>
                    <a:pt x="259" y="170"/>
                  </a:lnTo>
                  <a:lnTo>
                    <a:pt x="259" y="175"/>
                  </a:lnTo>
                  <a:lnTo>
                    <a:pt x="259" y="180"/>
                  </a:lnTo>
                  <a:lnTo>
                    <a:pt x="259" y="186"/>
                  </a:lnTo>
                  <a:lnTo>
                    <a:pt x="259" y="191"/>
                  </a:lnTo>
                  <a:lnTo>
                    <a:pt x="259" y="196"/>
                  </a:lnTo>
                  <a:lnTo>
                    <a:pt x="259" y="201"/>
                  </a:lnTo>
                  <a:lnTo>
                    <a:pt x="259" y="207"/>
                  </a:lnTo>
                  <a:lnTo>
                    <a:pt x="259" y="212"/>
                  </a:lnTo>
                  <a:lnTo>
                    <a:pt x="259" y="217"/>
                  </a:lnTo>
                  <a:lnTo>
                    <a:pt x="259" y="223"/>
                  </a:lnTo>
                  <a:lnTo>
                    <a:pt x="259" y="228"/>
                  </a:lnTo>
                  <a:lnTo>
                    <a:pt x="259" y="233"/>
                  </a:lnTo>
                  <a:lnTo>
                    <a:pt x="259" y="239"/>
                  </a:lnTo>
                  <a:lnTo>
                    <a:pt x="259" y="244"/>
                  </a:lnTo>
                  <a:lnTo>
                    <a:pt x="254" y="244"/>
                  </a:lnTo>
                  <a:lnTo>
                    <a:pt x="254" y="249"/>
                  </a:lnTo>
                  <a:lnTo>
                    <a:pt x="254" y="254"/>
                  </a:lnTo>
                  <a:lnTo>
                    <a:pt x="254" y="260"/>
                  </a:lnTo>
                  <a:lnTo>
                    <a:pt x="254" y="265"/>
                  </a:lnTo>
                  <a:lnTo>
                    <a:pt x="254" y="270"/>
                  </a:lnTo>
                  <a:lnTo>
                    <a:pt x="254" y="276"/>
                  </a:lnTo>
                  <a:lnTo>
                    <a:pt x="249" y="276"/>
                  </a:lnTo>
                  <a:lnTo>
                    <a:pt x="243" y="276"/>
                  </a:lnTo>
                  <a:lnTo>
                    <a:pt x="238" y="276"/>
                  </a:lnTo>
                  <a:lnTo>
                    <a:pt x="233" y="276"/>
                  </a:lnTo>
                  <a:lnTo>
                    <a:pt x="228" y="276"/>
                  </a:lnTo>
                  <a:lnTo>
                    <a:pt x="228" y="270"/>
                  </a:lnTo>
                  <a:lnTo>
                    <a:pt x="222" y="270"/>
                  </a:lnTo>
                  <a:lnTo>
                    <a:pt x="217" y="270"/>
                  </a:lnTo>
                  <a:lnTo>
                    <a:pt x="217" y="265"/>
                  </a:lnTo>
                  <a:lnTo>
                    <a:pt x="212" y="265"/>
                  </a:lnTo>
                  <a:lnTo>
                    <a:pt x="206" y="265"/>
                  </a:lnTo>
                  <a:lnTo>
                    <a:pt x="201" y="265"/>
                  </a:lnTo>
                  <a:lnTo>
                    <a:pt x="201" y="260"/>
                  </a:lnTo>
                  <a:lnTo>
                    <a:pt x="196" y="260"/>
                  </a:lnTo>
                  <a:lnTo>
                    <a:pt x="191" y="260"/>
                  </a:lnTo>
                  <a:lnTo>
                    <a:pt x="185" y="254"/>
                  </a:lnTo>
                  <a:lnTo>
                    <a:pt x="180" y="249"/>
                  </a:lnTo>
                  <a:lnTo>
                    <a:pt x="175" y="249"/>
                  </a:lnTo>
                  <a:lnTo>
                    <a:pt x="169" y="244"/>
                  </a:lnTo>
                  <a:lnTo>
                    <a:pt x="164" y="244"/>
                  </a:lnTo>
                  <a:lnTo>
                    <a:pt x="164" y="239"/>
                  </a:lnTo>
                  <a:lnTo>
                    <a:pt x="159" y="239"/>
                  </a:lnTo>
                  <a:lnTo>
                    <a:pt x="154" y="233"/>
                  </a:lnTo>
                  <a:lnTo>
                    <a:pt x="148" y="228"/>
                  </a:lnTo>
                  <a:lnTo>
                    <a:pt x="143" y="228"/>
                  </a:lnTo>
                  <a:lnTo>
                    <a:pt x="143" y="223"/>
                  </a:lnTo>
                  <a:lnTo>
                    <a:pt x="138" y="223"/>
                  </a:lnTo>
                  <a:lnTo>
                    <a:pt x="132" y="223"/>
                  </a:lnTo>
                  <a:lnTo>
                    <a:pt x="132" y="217"/>
                  </a:lnTo>
                  <a:lnTo>
                    <a:pt x="127" y="217"/>
                  </a:lnTo>
                  <a:lnTo>
                    <a:pt x="122" y="217"/>
                  </a:lnTo>
                  <a:lnTo>
                    <a:pt x="117" y="217"/>
                  </a:lnTo>
                  <a:lnTo>
                    <a:pt x="117" y="212"/>
                  </a:lnTo>
                  <a:lnTo>
                    <a:pt x="111" y="212"/>
                  </a:lnTo>
                  <a:lnTo>
                    <a:pt x="111" y="207"/>
                  </a:lnTo>
                  <a:lnTo>
                    <a:pt x="101" y="201"/>
                  </a:lnTo>
                  <a:lnTo>
                    <a:pt x="95" y="201"/>
                  </a:lnTo>
                  <a:lnTo>
                    <a:pt x="95" y="196"/>
                  </a:lnTo>
                  <a:lnTo>
                    <a:pt x="90" y="196"/>
                  </a:lnTo>
                  <a:lnTo>
                    <a:pt x="90" y="191"/>
                  </a:lnTo>
                  <a:lnTo>
                    <a:pt x="85" y="191"/>
                  </a:lnTo>
                  <a:lnTo>
                    <a:pt x="85" y="186"/>
                  </a:lnTo>
                  <a:lnTo>
                    <a:pt x="80" y="186"/>
                  </a:lnTo>
                  <a:lnTo>
                    <a:pt x="80" y="180"/>
                  </a:lnTo>
                  <a:lnTo>
                    <a:pt x="74" y="175"/>
                  </a:lnTo>
                  <a:lnTo>
                    <a:pt x="74" y="170"/>
                  </a:lnTo>
                  <a:lnTo>
                    <a:pt x="69" y="164"/>
                  </a:lnTo>
                  <a:lnTo>
                    <a:pt x="64" y="164"/>
                  </a:lnTo>
                  <a:lnTo>
                    <a:pt x="58" y="159"/>
                  </a:lnTo>
                  <a:lnTo>
                    <a:pt x="53" y="159"/>
                  </a:lnTo>
                  <a:lnTo>
                    <a:pt x="53" y="154"/>
                  </a:lnTo>
                  <a:lnTo>
                    <a:pt x="48" y="154"/>
                  </a:lnTo>
                  <a:lnTo>
                    <a:pt x="43" y="154"/>
                  </a:lnTo>
                  <a:lnTo>
                    <a:pt x="37" y="148"/>
                  </a:lnTo>
                  <a:lnTo>
                    <a:pt x="32" y="148"/>
                  </a:lnTo>
                  <a:lnTo>
                    <a:pt x="27" y="143"/>
                  </a:lnTo>
                  <a:lnTo>
                    <a:pt x="21" y="143"/>
                  </a:lnTo>
                  <a:lnTo>
                    <a:pt x="16" y="143"/>
                  </a:lnTo>
                  <a:lnTo>
                    <a:pt x="16" y="148"/>
                  </a:lnTo>
                  <a:lnTo>
                    <a:pt x="11" y="148"/>
                  </a:lnTo>
                  <a:lnTo>
                    <a:pt x="6" y="148"/>
                  </a:lnTo>
                  <a:lnTo>
                    <a:pt x="6" y="143"/>
                  </a:lnTo>
                  <a:lnTo>
                    <a:pt x="0" y="143"/>
                  </a:lnTo>
                  <a:lnTo>
                    <a:pt x="0" y="138"/>
                  </a:lnTo>
                  <a:lnTo>
                    <a:pt x="0" y="133"/>
                  </a:lnTo>
                  <a:lnTo>
                    <a:pt x="6" y="133"/>
                  </a:lnTo>
                  <a:lnTo>
                    <a:pt x="11" y="133"/>
                  </a:lnTo>
                  <a:lnTo>
                    <a:pt x="11" y="127"/>
                  </a:lnTo>
                  <a:lnTo>
                    <a:pt x="16" y="127"/>
                  </a:lnTo>
                  <a:lnTo>
                    <a:pt x="21" y="127"/>
                  </a:lnTo>
                  <a:lnTo>
                    <a:pt x="21" y="122"/>
                  </a:lnTo>
                  <a:lnTo>
                    <a:pt x="27" y="122"/>
                  </a:lnTo>
                  <a:lnTo>
                    <a:pt x="27" y="117"/>
                  </a:lnTo>
                  <a:lnTo>
                    <a:pt x="32" y="117"/>
                  </a:lnTo>
                  <a:lnTo>
                    <a:pt x="32" y="111"/>
                  </a:lnTo>
                </a:path>
              </a:pathLst>
            </a:custGeom>
            <a:solidFill>
              <a:srgbClr val="002060"/>
            </a:solid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203">
              <a:extLst>
                <a:ext uri="{FF2B5EF4-FFF2-40B4-BE49-F238E27FC236}">
                  <a16:creationId xmlns:a16="http://schemas.microsoft.com/office/drawing/2014/main" id="{2018C78F-4563-4F9E-97E4-76C0FCC9CE73}"/>
                </a:ext>
              </a:extLst>
            </p:cNvPr>
            <p:cNvSpPr>
              <a:spLocks/>
            </p:cNvSpPr>
            <p:nvPr/>
          </p:nvSpPr>
          <p:spPr bwMode="auto">
            <a:xfrm>
              <a:off x="7517894" y="1764794"/>
              <a:ext cx="444500" cy="512763"/>
            </a:xfrm>
            <a:custGeom>
              <a:avLst/>
              <a:gdLst>
                <a:gd name="T0" fmla="*/ 100 w 280"/>
                <a:gd name="T1" fmla="*/ 5 h 323"/>
                <a:gd name="T2" fmla="*/ 127 w 280"/>
                <a:gd name="T3" fmla="*/ 5 h 323"/>
                <a:gd name="T4" fmla="*/ 153 w 280"/>
                <a:gd name="T5" fmla="*/ 5 h 323"/>
                <a:gd name="T6" fmla="*/ 180 w 280"/>
                <a:gd name="T7" fmla="*/ 5 h 323"/>
                <a:gd name="T8" fmla="*/ 206 w 280"/>
                <a:gd name="T9" fmla="*/ 5 h 323"/>
                <a:gd name="T10" fmla="*/ 233 w 280"/>
                <a:gd name="T11" fmla="*/ 5 h 323"/>
                <a:gd name="T12" fmla="*/ 254 w 280"/>
                <a:gd name="T13" fmla="*/ 11 h 323"/>
                <a:gd name="T14" fmla="*/ 264 w 280"/>
                <a:gd name="T15" fmla="*/ 16 h 323"/>
                <a:gd name="T16" fmla="*/ 275 w 280"/>
                <a:gd name="T17" fmla="*/ 32 h 323"/>
                <a:gd name="T18" fmla="*/ 275 w 280"/>
                <a:gd name="T19" fmla="*/ 48 h 323"/>
                <a:gd name="T20" fmla="*/ 270 w 280"/>
                <a:gd name="T21" fmla="*/ 37 h 323"/>
                <a:gd name="T22" fmla="*/ 254 w 280"/>
                <a:gd name="T23" fmla="*/ 37 h 323"/>
                <a:gd name="T24" fmla="*/ 249 w 280"/>
                <a:gd name="T25" fmla="*/ 48 h 323"/>
                <a:gd name="T26" fmla="*/ 243 w 280"/>
                <a:gd name="T27" fmla="*/ 58 h 323"/>
                <a:gd name="T28" fmla="*/ 233 w 280"/>
                <a:gd name="T29" fmla="*/ 74 h 323"/>
                <a:gd name="T30" fmla="*/ 238 w 280"/>
                <a:gd name="T31" fmla="*/ 95 h 323"/>
                <a:gd name="T32" fmla="*/ 238 w 280"/>
                <a:gd name="T33" fmla="*/ 111 h 323"/>
                <a:gd name="T34" fmla="*/ 238 w 280"/>
                <a:gd name="T35" fmla="*/ 127 h 323"/>
                <a:gd name="T36" fmla="*/ 238 w 280"/>
                <a:gd name="T37" fmla="*/ 154 h 323"/>
                <a:gd name="T38" fmla="*/ 227 w 280"/>
                <a:gd name="T39" fmla="*/ 170 h 323"/>
                <a:gd name="T40" fmla="*/ 227 w 280"/>
                <a:gd name="T41" fmla="*/ 196 h 323"/>
                <a:gd name="T42" fmla="*/ 227 w 280"/>
                <a:gd name="T43" fmla="*/ 223 h 323"/>
                <a:gd name="T44" fmla="*/ 243 w 280"/>
                <a:gd name="T45" fmla="*/ 239 h 323"/>
                <a:gd name="T46" fmla="*/ 259 w 280"/>
                <a:gd name="T47" fmla="*/ 249 h 323"/>
                <a:gd name="T48" fmla="*/ 254 w 280"/>
                <a:gd name="T49" fmla="*/ 260 h 323"/>
                <a:gd name="T50" fmla="*/ 249 w 280"/>
                <a:gd name="T51" fmla="*/ 270 h 323"/>
                <a:gd name="T52" fmla="*/ 249 w 280"/>
                <a:gd name="T53" fmla="*/ 286 h 323"/>
                <a:gd name="T54" fmla="*/ 238 w 280"/>
                <a:gd name="T55" fmla="*/ 302 h 323"/>
                <a:gd name="T56" fmla="*/ 222 w 280"/>
                <a:gd name="T57" fmla="*/ 302 h 323"/>
                <a:gd name="T58" fmla="*/ 212 w 280"/>
                <a:gd name="T59" fmla="*/ 307 h 323"/>
                <a:gd name="T60" fmla="*/ 201 w 280"/>
                <a:gd name="T61" fmla="*/ 313 h 323"/>
                <a:gd name="T62" fmla="*/ 190 w 280"/>
                <a:gd name="T63" fmla="*/ 318 h 323"/>
                <a:gd name="T64" fmla="*/ 169 w 280"/>
                <a:gd name="T65" fmla="*/ 323 h 323"/>
                <a:gd name="T66" fmla="*/ 148 w 280"/>
                <a:gd name="T67" fmla="*/ 318 h 323"/>
                <a:gd name="T68" fmla="*/ 132 w 280"/>
                <a:gd name="T69" fmla="*/ 302 h 323"/>
                <a:gd name="T70" fmla="*/ 127 w 280"/>
                <a:gd name="T71" fmla="*/ 281 h 323"/>
                <a:gd name="T72" fmla="*/ 116 w 280"/>
                <a:gd name="T73" fmla="*/ 265 h 323"/>
                <a:gd name="T74" fmla="*/ 95 w 280"/>
                <a:gd name="T75" fmla="*/ 260 h 323"/>
                <a:gd name="T76" fmla="*/ 79 w 280"/>
                <a:gd name="T77" fmla="*/ 276 h 323"/>
                <a:gd name="T78" fmla="*/ 63 w 280"/>
                <a:gd name="T79" fmla="*/ 276 h 323"/>
                <a:gd name="T80" fmla="*/ 58 w 280"/>
                <a:gd name="T81" fmla="*/ 254 h 323"/>
                <a:gd name="T82" fmla="*/ 37 w 280"/>
                <a:gd name="T83" fmla="*/ 260 h 323"/>
                <a:gd name="T84" fmla="*/ 21 w 280"/>
                <a:gd name="T85" fmla="*/ 270 h 323"/>
                <a:gd name="T86" fmla="*/ 5 w 280"/>
                <a:gd name="T87" fmla="*/ 281 h 323"/>
                <a:gd name="T88" fmla="*/ 0 w 280"/>
                <a:gd name="T89" fmla="*/ 260 h 323"/>
                <a:gd name="T90" fmla="*/ 5 w 280"/>
                <a:gd name="T91" fmla="*/ 239 h 323"/>
                <a:gd name="T92" fmla="*/ 5 w 280"/>
                <a:gd name="T93" fmla="*/ 212 h 323"/>
                <a:gd name="T94" fmla="*/ 5 w 280"/>
                <a:gd name="T95" fmla="*/ 186 h 323"/>
                <a:gd name="T96" fmla="*/ 5 w 280"/>
                <a:gd name="T97" fmla="*/ 159 h 323"/>
                <a:gd name="T98" fmla="*/ 5 w 280"/>
                <a:gd name="T99" fmla="*/ 133 h 323"/>
                <a:gd name="T100" fmla="*/ 5 w 280"/>
                <a:gd name="T101" fmla="*/ 106 h 323"/>
                <a:gd name="T102" fmla="*/ 5 w 280"/>
                <a:gd name="T103" fmla="*/ 80 h 323"/>
                <a:gd name="T104" fmla="*/ 5 w 280"/>
                <a:gd name="T105" fmla="*/ 53 h 323"/>
                <a:gd name="T106" fmla="*/ 5 w 280"/>
                <a:gd name="T107" fmla="*/ 27 h 323"/>
                <a:gd name="T108" fmla="*/ 11 w 280"/>
                <a:gd name="T109" fmla="*/ 5 h 323"/>
                <a:gd name="T110" fmla="*/ 37 w 280"/>
                <a:gd name="T111" fmla="*/ 5 h 323"/>
                <a:gd name="T112" fmla="*/ 63 w 280"/>
                <a:gd name="T113" fmla="*/ 5 h 323"/>
                <a:gd name="T114" fmla="*/ 79 w 280"/>
                <a:gd name="T115" fmla="*/ 5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0" h="323">
                  <a:moveTo>
                    <a:pt x="79" y="5"/>
                  </a:moveTo>
                  <a:lnTo>
                    <a:pt x="85" y="5"/>
                  </a:lnTo>
                  <a:lnTo>
                    <a:pt x="90" y="5"/>
                  </a:lnTo>
                  <a:lnTo>
                    <a:pt x="95" y="5"/>
                  </a:lnTo>
                  <a:lnTo>
                    <a:pt x="100" y="5"/>
                  </a:lnTo>
                  <a:lnTo>
                    <a:pt x="106" y="5"/>
                  </a:lnTo>
                  <a:lnTo>
                    <a:pt x="111" y="5"/>
                  </a:lnTo>
                  <a:lnTo>
                    <a:pt x="116" y="5"/>
                  </a:lnTo>
                  <a:lnTo>
                    <a:pt x="122" y="5"/>
                  </a:lnTo>
                  <a:lnTo>
                    <a:pt x="127" y="5"/>
                  </a:lnTo>
                  <a:lnTo>
                    <a:pt x="132" y="5"/>
                  </a:lnTo>
                  <a:lnTo>
                    <a:pt x="138" y="5"/>
                  </a:lnTo>
                  <a:lnTo>
                    <a:pt x="143" y="5"/>
                  </a:lnTo>
                  <a:lnTo>
                    <a:pt x="148" y="5"/>
                  </a:lnTo>
                  <a:lnTo>
                    <a:pt x="153" y="5"/>
                  </a:lnTo>
                  <a:lnTo>
                    <a:pt x="159" y="5"/>
                  </a:lnTo>
                  <a:lnTo>
                    <a:pt x="164" y="5"/>
                  </a:lnTo>
                  <a:lnTo>
                    <a:pt x="169" y="5"/>
                  </a:lnTo>
                  <a:lnTo>
                    <a:pt x="175" y="5"/>
                  </a:lnTo>
                  <a:lnTo>
                    <a:pt x="180" y="5"/>
                  </a:lnTo>
                  <a:lnTo>
                    <a:pt x="185" y="5"/>
                  </a:lnTo>
                  <a:lnTo>
                    <a:pt x="190" y="5"/>
                  </a:lnTo>
                  <a:lnTo>
                    <a:pt x="196" y="5"/>
                  </a:lnTo>
                  <a:lnTo>
                    <a:pt x="201" y="5"/>
                  </a:lnTo>
                  <a:lnTo>
                    <a:pt x="206" y="5"/>
                  </a:lnTo>
                  <a:lnTo>
                    <a:pt x="212" y="5"/>
                  </a:lnTo>
                  <a:lnTo>
                    <a:pt x="217" y="5"/>
                  </a:lnTo>
                  <a:lnTo>
                    <a:pt x="222" y="5"/>
                  </a:lnTo>
                  <a:lnTo>
                    <a:pt x="227" y="5"/>
                  </a:lnTo>
                  <a:lnTo>
                    <a:pt x="233" y="5"/>
                  </a:lnTo>
                  <a:lnTo>
                    <a:pt x="238" y="5"/>
                  </a:lnTo>
                  <a:lnTo>
                    <a:pt x="243" y="5"/>
                  </a:lnTo>
                  <a:lnTo>
                    <a:pt x="249" y="5"/>
                  </a:lnTo>
                  <a:lnTo>
                    <a:pt x="254" y="5"/>
                  </a:lnTo>
                  <a:lnTo>
                    <a:pt x="254" y="11"/>
                  </a:lnTo>
                  <a:lnTo>
                    <a:pt x="254" y="16"/>
                  </a:lnTo>
                  <a:lnTo>
                    <a:pt x="254" y="11"/>
                  </a:lnTo>
                  <a:lnTo>
                    <a:pt x="254" y="16"/>
                  </a:lnTo>
                  <a:lnTo>
                    <a:pt x="259" y="16"/>
                  </a:lnTo>
                  <a:lnTo>
                    <a:pt x="264" y="16"/>
                  </a:lnTo>
                  <a:lnTo>
                    <a:pt x="264" y="21"/>
                  </a:lnTo>
                  <a:lnTo>
                    <a:pt x="264" y="27"/>
                  </a:lnTo>
                  <a:lnTo>
                    <a:pt x="270" y="27"/>
                  </a:lnTo>
                  <a:lnTo>
                    <a:pt x="275" y="27"/>
                  </a:lnTo>
                  <a:lnTo>
                    <a:pt x="275" y="32"/>
                  </a:lnTo>
                  <a:lnTo>
                    <a:pt x="280" y="32"/>
                  </a:lnTo>
                  <a:lnTo>
                    <a:pt x="280" y="37"/>
                  </a:lnTo>
                  <a:lnTo>
                    <a:pt x="280" y="42"/>
                  </a:lnTo>
                  <a:lnTo>
                    <a:pt x="280" y="48"/>
                  </a:lnTo>
                  <a:lnTo>
                    <a:pt x="275" y="48"/>
                  </a:lnTo>
                  <a:lnTo>
                    <a:pt x="275" y="42"/>
                  </a:lnTo>
                  <a:lnTo>
                    <a:pt x="270" y="42"/>
                  </a:lnTo>
                  <a:lnTo>
                    <a:pt x="275" y="42"/>
                  </a:lnTo>
                  <a:lnTo>
                    <a:pt x="270" y="42"/>
                  </a:lnTo>
                  <a:lnTo>
                    <a:pt x="270" y="37"/>
                  </a:lnTo>
                  <a:lnTo>
                    <a:pt x="264" y="37"/>
                  </a:lnTo>
                  <a:lnTo>
                    <a:pt x="264" y="32"/>
                  </a:lnTo>
                  <a:lnTo>
                    <a:pt x="259" y="32"/>
                  </a:lnTo>
                  <a:lnTo>
                    <a:pt x="259" y="37"/>
                  </a:lnTo>
                  <a:lnTo>
                    <a:pt x="254" y="37"/>
                  </a:lnTo>
                  <a:lnTo>
                    <a:pt x="249" y="37"/>
                  </a:lnTo>
                  <a:lnTo>
                    <a:pt x="243" y="37"/>
                  </a:lnTo>
                  <a:lnTo>
                    <a:pt x="243" y="42"/>
                  </a:lnTo>
                  <a:lnTo>
                    <a:pt x="249" y="42"/>
                  </a:lnTo>
                  <a:lnTo>
                    <a:pt x="249" y="48"/>
                  </a:lnTo>
                  <a:lnTo>
                    <a:pt x="254" y="48"/>
                  </a:lnTo>
                  <a:lnTo>
                    <a:pt x="254" y="53"/>
                  </a:lnTo>
                  <a:lnTo>
                    <a:pt x="249" y="53"/>
                  </a:lnTo>
                  <a:lnTo>
                    <a:pt x="249" y="58"/>
                  </a:lnTo>
                  <a:lnTo>
                    <a:pt x="243" y="58"/>
                  </a:lnTo>
                  <a:lnTo>
                    <a:pt x="243" y="64"/>
                  </a:lnTo>
                  <a:lnTo>
                    <a:pt x="238" y="64"/>
                  </a:lnTo>
                  <a:lnTo>
                    <a:pt x="238" y="69"/>
                  </a:lnTo>
                  <a:lnTo>
                    <a:pt x="238" y="74"/>
                  </a:lnTo>
                  <a:lnTo>
                    <a:pt x="233" y="74"/>
                  </a:lnTo>
                  <a:lnTo>
                    <a:pt x="233" y="80"/>
                  </a:lnTo>
                  <a:lnTo>
                    <a:pt x="233" y="85"/>
                  </a:lnTo>
                  <a:lnTo>
                    <a:pt x="233" y="90"/>
                  </a:lnTo>
                  <a:lnTo>
                    <a:pt x="238" y="90"/>
                  </a:lnTo>
                  <a:lnTo>
                    <a:pt x="238" y="95"/>
                  </a:lnTo>
                  <a:lnTo>
                    <a:pt x="238" y="101"/>
                  </a:lnTo>
                  <a:lnTo>
                    <a:pt x="243" y="101"/>
                  </a:lnTo>
                  <a:lnTo>
                    <a:pt x="243" y="106"/>
                  </a:lnTo>
                  <a:lnTo>
                    <a:pt x="238" y="106"/>
                  </a:lnTo>
                  <a:lnTo>
                    <a:pt x="238" y="111"/>
                  </a:lnTo>
                  <a:lnTo>
                    <a:pt x="238" y="117"/>
                  </a:lnTo>
                  <a:lnTo>
                    <a:pt x="233" y="117"/>
                  </a:lnTo>
                  <a:lnTo>
                    <a:pt x="233" y="122"/>
                  </a:lnTo>
                  <a:lnTo>
                    <a:pt x="238" y="122"/>
                  </a:lnTo>
                  <a:lnTo>
                    <a:pt x="238" y="127"/>
                  </a:lnTo>
                  <a:lnTo>
                    <a:pt x="238" y="133"/>
                  </a:lnTo>
                  <a:lnTo>
                    <a:pt x="238" y="138"/>
                  </a:lnTo>
                  <a:lnTo>
                    <a:pt x="238" y="143"/>
                  </a:lnTo>
                  <a:lnTo>
                    <a:pt x="238" y="148"/>
                  </a:lnTo>
                  <a:lnTo>
                    <a:pt x="238" y="154"/>
                  </a:lnTo>
                  <a:lnTo>
                    <a:pt x="238" y="159"/>
                  </a:lnTo>
                  <a:lnTo>
                    <a:pt x="233" y="159"/>
                  </a:lnTo>
                  <a:lnTo>
                    <a:pt x="227" y="159"/>
                  </a:lnTo>
                  <a:lnTo>
                    <a:pt x="227" y="164"/>
                  </a:lnTo>
                  <a:lnTo>
                    <a:pt x="227" y="170"/>
                  </a:lnTo>
                  <a:lnTo>
                    <a:pt x="227" y="175"/>
                  </a:lnTo>
                  <a:lnTo>
                    <a:pt x="227" y="180"/>
                  </a:lnTo>
                  <a:lnTo>
                    <a:pt x="227" y="186"/>
                  </a:lnTo>
                  <a:lnTo>
                    <a:pt x="227" y="191"/>
                  </a:lnTo>
                  <a:lnTo>
                    <a:pt x="227" y="196"/>
                  </a:lnTo>
                  <a:lnTo>
                    <a:pt x="227" y="201"/>
                  </a:lnTo>
                  <a:lnTo>
                    <a:pt x="227" y="207"/>
                  </a:lnTo>
                  <a:lnTo>
                    <a:pt x="227" y="212"/>
                  </a:lnTo>
                  <a:lnTo>
                    <a:pt x="227" y="217"/>
                  </a:lnTo>
                  <a:lnTo>
                    <a:pt x="227" y="223"/>
                  </a:lnTo>
                  <a:lnTo>
                    <a:pt x="227" y="228"/>
                  </a:lnTo>
                  <a:lnTo>
                    <a:pt x="233" y="228"/>
                  </a:lnTo>
                  <a:lnTo>
                    <a:pt x="233" y="233"/>
                  </a:lnTo>
                  <a:lnTo>
                    <a:pt x="238" y="239"/>
                  </a:lnTo>
                  <a:lnTo>
                    <a:pt x="243" y="239"/>
                  </a:lnTo>
                  <a:lnTo>
                    <a:pt x="243" y="244"/>
                  </a:lnTo>
                  <a:lnTo>
                    <a:pt x="243" y="249"/>
                  </a:lnTo>
                  <a:lnTo>
                    <a:pt x="249" y="249"/>
                  </a:lnTo>
                  <a:lnTo>
                    <a:pt x="254" y="249"/>
                  </a:lnTo>
                  <a:lnTo>
                    <a:pt x="259" y="249"/>
                  </a:lnTo>
                  <a:lnTo>
                    <a:pt x="259" y="254"/>
                  </a:lnTo>
                  <a:lnTo>
                    <a:pt x="254" y="254"/>
                  </a:lnTo>
                  <a:lnTo>
                    <a:pt x="254" y="260"/>
                  </a:lnTo>
                  <a:lnTo>
                    <a:pt x="259" y="260"/>
                  </a:lnTo>
                  <a:lnTo>
                    <a:pt x="254" y="260"/>
                  </a:lnTo>
                  <a:lnTo>
                    <a:pt x="249" y="260"/>
                  </a:lnTo>
                  <a:lnTo>
                    <a:pt x="249" y="265"/>
                  </a:lnTo>
                  <a:lnTo>
                    <a:pt x="243" y="265"/>
                  </a:lnTo>
                  <a:lnTo>
                    <a:pt x="243" y="270"/>
                  </a:lnTo>
                  <a:lnTo>
                    <a:pt x="249" y="270"/>
                  </a:lnTo>
                  <a:lnTo>
                    <a:pt x="254" y="270"/>
                  </a:lnTo>
                  <a:lnTo>
                    <a:pt x="254" y="276"/>
                  </a:lnTo>
                  <a:lnTo>
                    <a:pt x="254" y="281"/>
                  </a:lnTo>
                  <a:lnTo>
                    <a:pt x="254" y="286"/>
                  </a:lnTo>
                  <a:lnTo>
                    <a:pt x="249" y="286"/>
                  </a:lnTo>
                  <a:lnTo>
                    <a:pt x="249" y="292"/>
                  </a:lnTo>
                  <a:lnTo>
                    <a:pt x="243" y="292"/>
                  </a:lnTo>
                  <a:lnTo>
                    <a:pt x="243" y="297"/>
                  </a:lnTo>
                  <a:lnTo>
                    <a:pt x="243" y="302"/>
                  </a:lnTo>
                  <a:lnTo>
                    <a:pt x="238" y="302"/>
                  </a:lnTo>
                  <a:lnTo>
                    <a:pt x="233" y="302"/>
                  </a:lnTo>
                  <a:lnTo>
                    <a:pt x="233" y="297"/>
                  </a:lnTo>
                  <a:lnTo>
                    <a:pt x="227" y="297"/>
                  </a:lnTo>
                  <a:lnTo>
                    <a:pt x="227" y="302"/>
                  </a:lnTo>
                  <a:lnTo>
                    <a:pt x="222" y="302"/>
                  </a:lnTo>
                  <a:lnTo>
                    <a:pt x="222" y="297"/>
                  </a:lnTo>
                  <a:lnTo>
                    <a:pt x="217" y="297"/>
                  </a:lnTo>
                  <a:lnTo>
                    <a:pt x="212" y="297"/>
                  </a:lnTo>
                  <a:lnTo>
                    <a:pt x="212" y="302"/>
                  </a:lnTo>
                  <a:lnTo>
                    <a:pt x="212" y="307"/>
                  </a:lnTo>
                  <a:lnTo>
                    <a:pt x="212" y="302"/>
                  </a:lnTo>
                  <a:lnTo>
                    <a:pt x="212" y="307"/>
                  </a:lnTo>
                  <a:lnTo>
                    <a:pt x="212" y="313"/>
                  </a:lnTo>
                  <a:lnTo>
                    <a:pt x="206" y="313"/>
                  </a:lnTo>
                  <a:lnTo>
                    <a:pt x="201" y="313"/>
                  </a:lnTo>
                  <a:lnTo>
                    <a:pt x="201" y="318"/>
                  </a:lnTo>
                  <a:lnTo>
                    <a:pt x="196" y="318"/>
                  </a:lnTo>
                  <a:lnTo>
                    <a:pt x="196" y="323"/>
                  </a:lnTo>
                  <a:lnTo>
                    <a:pt x="190" y="323"/>
                  </a:lnTo>
                  <a:lnTo>
                    <a:pt x="190" y="318"/>
                  </a:lnTo>
                  <a:lnTo>
                    <a:pt x="185" y="318"/>
                  </a:lnTo>
                  <a:lnTo>
                    <a:pt x="180" y="318"/>
                  </a:lnTo>
                  <a:lnTo>
                    <a:pt x="175" y="318"/>
                  </a:lnTo>
                  <a:lnTo>
                    <a:pt x="175" y="323"/>
                  </a:lnTo>
                  <a:lnTo>
                    <a:pt x="169" y="323"/>
                  </a:lnTo>
                  <a:lnTo>
                    <a:pt x="164" y="323"/>
                  </a:lnTo>
                  <a:lnTo>
                    <a:pt x="159" y="323"/>
                  </a:lnTo>
                  <a:lnTo>
                    <a:pt x="153" y="323"/>
                  </a:lnTo>
                  <a:lnTo>
                    <a:pt x="153" y="318"/>
                  </a:lnTo>
                  <a:lnTo>
                    <a:pt x="148" y="318"/>
                  </a:lnTo>
                  <a:lnTo>
                    <a:pt x="143" y="313"/>
                  </a:lnTo>
                  <a:lnTo>
                    <a:pt x="138" y="313"/>
                  </a:lnTo>
                  <a:lnTo>
                    <a:pt x="138" y="307"/>
                  </a:lnTo>
                  <a:lnTo>
                    <a:pt x="138" y="302"/>
                  </a:lnTo>
                  <a:lnTo>
                    <a:pt x="132" y="302"/>
                  </a:lnTo>
                  <a:lnTo>
                    <a:pt x="132" y="297"/>
                  </a:lnTo>
                  <a:lnTo>
                    <a:pt x="132" y="292"/>
                  </a:lnTo>
                  <a:lnTo>
                    <a:pt x="127" y="292"/>
                  </a:lnTo>
                  <a:lnTo>
                    <a:pt x="127" y="286"/>
                  </a:lnTo>
                  <a:lnTo>
                    <a:pt x="127" y="281"/>
                  </a:lnTo>
                  <a:lnTo>
                    <a:pt x="127" y="276"/>
                  </a:lnTo>
                  <a:lnTo>
                    <a:pt x="127" y="270"/>
                  </a:lnTo>
                  <a:lnTo>
                    <a:pt x="122" y="270"/>
                  </a:lnTo>
                  <a:lnTo>
                    <a:pt x="122" y="265"/>
                  </a:lnTo>
                  <a:lnTo>
                    <a:pt x="116" y="265"/>
                  </a:lnTo>
                  <a:lnTo>
                    <a:pt x="116" y="260"/>
                  </a:lnTo>
                  <a:lnTo>
                    <a:pt x="111" y="260"/>
                  </a:lnTo>
                  <a:lnTo>
                    <a:pt x="106" y="260"/>
                  </a:lnTo>
                  <a:lnTo>
                    <a:pt x="100" y="260"/>
                  </a:lnTo>
                  <a:lnTo>
                    <a:pt x="95" y="260"/>
                  </a:lnTo>
                  <a:lnTo>
                    <a:pt x="90" y="265"/>
                  </a:lnTo>
                  <a:lnTo>
                    <a:pt x="90" y="270"/>
                  </a:lnTo>
                  <a:lnTo>
                    <a:pt x="85" y="270"/>
                  </a:lnTo>
                  <a:lnTo>
                    <a:pt x="85" y="276"/>
                  </a:lnTo>
                  <a:lnTo>
                    <a:pt x="79" y="276"/>
                  </a:lnTo>
                  <a:lnTo>
                    <a:pt x="79" y="281"/>
                  </a:lnTo>
                  <a:lnTo>
                    <a:pt x="74" y="281"/>
                  </a:lnTo>
                  <a:lnTo>
                    <a:pt x="69" y="281"/>
                  </a:lnTo>
                  <a:lnTo>
                    <a:pt x="69" y="276"/>
                  </a:lnTo>
                  <a:lnTo>
                    <a:pt x="63" y="276"/>
                  </a:lnTo>
                  <a:lnTo>
                    <a:pt x="63" y="270"/>
                  </a:lnTo>
                  <a:lnTo>
                    <a:pt x="63" y="265"/>
                  </a:lnTo>
                  <a:lnTo>
                    <a:pt x="63" y="260"/>
                  </a:lnTo>
                  <a:lnTo>
                    <a:pt x="58" y="260"/>
                  </a:lnTo>
                  <a:lnTo>
                    <a:pt x="58" y="254"/>
                  </a:lnTo>
                  <a:lnTo>
                    <a:pt x="53" y="254"/>
                  </a:lnTo>
                  <a:lnTo>
                    <a:pt x="48" y="254"/>
                  </a:lnTo>
                  <a:lnTo>
                    <a:pt x="42" y="254"/>
                  </a:lnTo>
                  <a:lnTo>
                    <a:pt x="37" y="254"/>
                  </a:lnTo>
                  <a:lnTo>
                    <a:pt x="37" y="260"/>
                  </a:lnTo>
                  <a:lnTo>
                    <a:pt x="32" y="260"/>
                  </a:lnTo>
                  <a:lnTo>
                    <a:pt x="32" y="265"/>
                  </a:lnTo>
                  <a:lnTo>
                    <a:pt x="26" y="265"/>
                  </a:lnTo>
                  <a:lnTo>
                    <a:pt x="26" y="270"/>
                  </a:lnTo>
                  <a:lnTo>
                    <a:pt x="21" y="270"/>
                  </a:lnTo>
                  <a:lnTo>
                    <a:pt x="21" y="276"/>
                  </a:lnTo>
                  <a:lnTo>
                    <a:pt x="16" y="276"/>
                  </a:lnTo>
                  <a:lnTo>
                    <a:pt x="11" y="276"/>
                  </a:lnTo>
                  <a:lnTo>
                    <a:pt x="11" y="281"/>
                  </a:lnTo>
                  <a:lnTo>
                    <a:pt x="5" y="281"/>
                  </a:lnTo>
                  <a:lnTo>
                    <a:pt x="5" y="276"/>
                  </a:lnTo>
                  <a:lnTo>
                    <a:pt x="0" y="276"/>
                  </a:lnTo>
                  <a:lnTo>
                    <a:pt x="0" y="270"/>
                  </a:lnTo>
                  <a:lnTo>
                    <a:pt x="0" y="265"/>
                  </a:lnTo>
                  <a:lnTo>
                    <a:pt x="0" y="260"/>
                  </a:lnTo>
                  <a:lnTo>
                    <a:pt x="0" y="254"/>
                  </a:lnTo>
                  <a:lnTo>
                    <a:pt x="0" y="249"/>
                  </a:lnTo>
                  <a:lnTo>
                    <a:pt x="0" y="244"/>
                  </a:lnTo>
                  <a:lnTo>
                    <a:pt x="5" y="244"/>
                  </a:lnTo>
                  <a:lnTo>
                    <a:pt x="5" y="239"/>
                  </a:lnTo>
                  <a:lnTo>
                    <a:pt x="5" y="233"/>
                  </a:lnTo>
                  <a:lnTo>
                    <a:pt x="5" y="228"/>
                  </a:lnTo>
                  <a:lnTo>
                    <a:pt x="5" y="223"/>
                  </a:lnTo>
                  <a:lnTo>
                    <a:pt x="5" y="217"/>
                  </a:lnTo>
                  <a:lnTo>
                    <a:pt x="5" y="212"/>
                  </a:lnTo>
                  <a:lnTo>
                    <a:pt x="5" y="207"/>
                  </a:lnTo>
                  <a:lnTo>
                    <a:pt x="5" y="201"/>
                  </a:lnTo>
                  <a:lnTo>
                    <a:pt x="5" y="196"/>
                  </a:lnTo>
                  <a:lnTo>
                    <a:pt x="5" y="191"/>
                  </a:lnTo>
                  <a:lnTo>
                    <a:pt x="5" y="186"/>
                  </a:lnTo>
                  <a:lnTo>
                    <a:pt x="5" y="180"/>
                  </a:lnTo>
                  <a:lnTo>
                    <a:pt x="5" y="175"/>
                  </a:lnTo>
                  <a:lnTo>
                    <a:pt x="5" y="170"/>
                  </a:lnTo>
                  <a:lnTo>
                    <a:pt x="5" y="164"/>
                  </a:lnTo>
                  <a:lnTo>
                    <a:pt x="5" y="159"/>
                  </a:lnTo>
                  <a:lnTo>
                    <a:pt x="5" y="154"/>
                  </a:lnTo>
                  <a:lnTo>
                    <a:pt x="5" y="148"/>
                  </a:lnTo>
                  <a:lnTo>
                    <a:pt x="5" y="143"/>
                  </a:lnTo>
                  <a:lnTo>
                    <a:pt x="5" y="138"/>
                  </a:lnTo>
                  <a:lnTo>
                    <a:pt x="5" y="133"/>
                  </a:lnTo>
                  <a:lnTo>
                    <a:pt x="5" y="127"/>
                  </a:lnTo>
                  <a:lnTo>
                    <a:pt x="5" y="122"/>
                  </a:lnTo>
                  <a:lnTo>
                    <a:pt x="5" y="117"/>
                  </a:lnTo>
                  <a:lnTo>
                    <a:pt x="5" y="111"/>
                  </a:lnTo>
                  <a:lnTo>
                    <a:pt x="5" y="106"/>
                  </a:lnTo>
                  <a:lnTo>
                    <a:pt x="5" y="101"/>
                  </a:lnTo>
                  <a:lnTo>
                    <a:pt x="5" y="95"/>
                  </a:lnTo>
                  <a:lnTo>
                    <a:pt x="5" y="90"/>
                  </a:lnTo>
                  <a:lnTo>
                    <a:pt x="5" y="85"/>
                  </a:lnTo>
                  <a:lnTo>
                    <a:pt x="5" y="80"/>
                  </a:lnTo>
                  <a:lnTo>
                    <a:pt x="5" y="74"/>
                  </a:lnTo>
                  <a:lnTo>
                    <a:pt x="5" y="69"/>
                  </a:lnTo>
                  <a:lnTo>
                    <a:pt x="5" y="64"/>
                  </a:lnTo>
                  <a:lnTo>
                    <a:pt x="5" y="58"/>
                  </a:lnTo>
                  <a:lnTo>
                    <a:pt x="5" y="53"/>
                  </a:lnTo>
                  <a:lnTo>
                    <a:pt x="5" y="48"/>
                  </a:lnTo>
                  <a:lnTo>
                    <a:pt x="5" y="42"/>
                  </a:lnTo>
                  <a:lnTo>
                    <a:pt x="5" y="37"/>
                  </a:lnTo>
                  <a:lnTo>
                    <a:pt x="5" y="32"/>
                  </a:lnTo>
                  <a:lnTo>
                    <a:pt x="5" y="27"/>
                  </a:lnTo>
                  <a:lnTo>
                    <a:pt x="5" y="21"/>
                  </a:lnTo>
                  <a:lnTo>
                    <a:pt x="5" y="16"/>
                  </a:lnTo>
                  <a:lnTo>
                    <a:pt x="5" y="11"/>
                  </a:lnTo>
                  <a:lnTo>
                    <a:pt x="5" y="5"/>
                  </a:lnTo>
                  <a:lnTo>
                    <a:pt x="11" y="5"/>
                  </a:lnTo>
                  <a:lnTo>
                    <a:pt x="16" y="5"/>
                  </a:lnTo>
                  <a:lnTo>
                    <a:pt x="21" y="5"/>
                  </a:lnTo>
                  <a:lnTo>
                    <a:pt x="26" y="5"/>
                  </a:lnTo>
                  <a:lnTo>
                    <a:pt x="32" y="5"/>
                  </a:lnTo>
                  <a:lnTo>
                    <a:pt x="37" y="5"/>
                  </a:lnTo>
                  <a:lnTo>
                    <a:pt x="42" y="5"/>
                  </a:lnTo>
                  <a:lnTo>
                    <a:pt x="48" y="5"/>
                  </a:lnTo>
                  <a:lnTo>
                    <a:pt x="53" y="5"/>
                  </a:lnTo>
                  <a:lnTo>
                    <a:pt x="58" y="5"/>
                  </a:lnTo>
                  <a:lnTo>
                    <a:pt x="63" y="5"/>
                  </a:lnTo>
                  <a:lnTo>
                    <a:pt x="63" y="0"/>
                  </a:lnTo>
                  <a:lnTo>
                    <a:pt x="63" y="5"/>
                  </a:lnTo>
                  <a:lnTo>
                    <a:pt x="69" y="5"/>
                  </a:lnTo>
                  <a:lnTo>
                    <a:pt x="74" y="5"/>
                  </a:lnTo>
                  <a:lnTo>
                    <a:pt x="79" y="5"/>
                  </a:lnTo>
                </a:path>
              </a:pathLst>
            </a:custGeom>
            <a:solidFill>
              <a:srgbClr val="002060"/>
            </a:solid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210">
              <a:extLst>
                <a:ext uri="{FF2B5EF4-FFF2-40B4-BE49-F238E27FC236}">
                  <a16:creationId xmlns:a16="http://schemas.microsoft.com/office/drawing/2014/main" id="{D4B4A623-7549-4595-8CC7-A34BD8B90D85}"/>
                </a:ext>
              </a:extLst>
            </p:cNvPr>
            <p:cNvSpPr>
              <a:spLocks/>
            </p:cNvSpPr>
            <p:nvPr/>
          </p:nvSpPr>
          <p:spPr bwMode="auto">
            <a:xfrm>
              <a:off x="7694107" y="2160080"/>
              <a:ext cx="436563" cy="496888"/>
            </a:xfrm>
            <a:custGeom>
              <a:avLst/>
              <a:gdLst>
                <a:gd name="T0" fmla="*/ 5 w 275"/>
                <a:gd name="T1" fmla="*/ 111 h 313"/>
                <a:gd name="T2" fmla="*/ 5 w 275"/>
                <a:gd name="T3" fmla="*/ 85 h 313"/>
                <a:gd name="T4" fmla="*/ 11 w 275"/>
                <a:gd name="T5" fmla="*/ 64 h 313"/>
                <a:gd name="T6" fmla="*/ 16 w 275"/>
                <a:gd name="T7" fmla="*/ 32 h 313"/>
                <a:gd name="T8" fmla="*/ 21 w 275"/>
                <a:gd name="T9" fmla="*/ 53 h 313"/>
                <a:gd name="T10" fmla="*/ 37 w 275"/>
                <a:gd name="T11" fmla="*/ 69 h 313"/>
                <a:gd name="T12" fmla="*/ 58 w 275"/>
                <a:gd name="T13" fmla="*/ 74 h 313"/>
                <a:gd name="T14" fmla="*/ 79 w 275"/>
                <a:gd name="T15" fmla="*/ 69 h 313"/>
                <a:gd name="T16" fmla="*/ 90 w 275"/>
                <a:gd name="T17" fmla="*/ 64 h 313"/>
                <a:gd name="T18" fmla="*/ 101 w 275"/>
                <a:gd name="T19" fmla="*/ 58 h 313"/>
                <a:gd name="T20" fmla="*/ 111 w 275"/>
                <a:gd name="T21" fmla="*/ 53 h 313"/>
                <a:gd name="T22" fmla="*/ 127 w 275"/>
                <a:gd name="T23" fmla="*/ 53 h 313"/>
                <a:gd name="T24" fmla="*/ 138 w 275"/>
                <a:gd name="T25" fmla="*/ 37 h 313"/>
                <a:gd name="T26" fmla="*/ 138 w 275"/>
                <a:gd name="T27" fmla="*/ 21 h 313"/>
                <a:gd name="T28" fmla="*/ 143 w 275"/>
                <a:gd name="T29" fmla="*/ 11 h 313"/>
                <a:gd name="T30" fmla="*/ 148 w 275"/>
                <a:gd name="T31" fmla="*/ 0 h 313"/>
                <a:gd name="T32" fmla="*/ 143 w 275"/>
                <a:gd name="T33" fmla="*/ 0 h 313"/>
                <a:gd name="T34" fmla="*/ 169 w 275"/>
                <a:gd name="T35" fmla="*/ 0 h 313"/>
                <a:gd name="T36" fmla="*/ 201 w 275"/>
                <a:gd name="T37" fmla="*/ 0 h 313"/>
                <a:gd name="T38" fmla="*/ 227 w 275"/>
                <a:gd name="T39" fmla="*/ 5 h 313"/>
                <a:gd name="T40" fmla="*/ 227 w 275"/>
                <a:gd name="T41" fmla="*/ 32 h 313"/>
                <a:gd name="T42" fmla="*/ 227 w 275"/>
                <a:gd name="T43" fmla="*/ 48 h 313"/>
                <a:gd name="T44" fmla="*/ 238 w 275"/>
                <a:gd name="T45" fmla="*/ 43 h 313"/>
                <a:gd name="T46" fmla="*/ 249 w 275"/>
                <a:gd name="T47" fmla="*/ 48 h 313"/>
                <a:gd name="T48" fmla="*/ 249 w 275"/>
                <a:gd name="T49" fmla="*/ 53 h 313"/>
                <a:gd name="T50" fmla="*/ 259 w 275"/>
                <a:gd name="T51" fmla="*/ 69 h 313"/>
                <a:gd name="T52" fmla="*/ 270 w 275"/>
                <a:gd name="T53" fmla="*/ 80 h 313"/>
                <a:gd name="T54" fmla="*/ 264 w 275"/>
                <a:gd name="T55" fmla="*/ 85 h 313"/>
                <a:gd name="T56" fmla="*/ 249 w 275"/>
                <a:gd name="T57" fmla="*/ 101 h 313"/>
                <a:gd name="T58" fmla="*/ 243 w 275"/>
                <a:gd name="T59" fmla="*/ 122 h 313"/>
                <a:gd name="T60" fmla="*/ 249 w 275"/>
                <a:gd name="T61" fmla="*/ 143 h 313"/>
                <a:gd name="T62" fmla="*/ 249 w 275"/>
                <a:gd name="T63" fmla="*/ 170 h 313"/>
                <a:gd name="T64" fmla="*/ 249 w 275"/>
                <a:gd name="T65" fmla="*/ 196 h 313"/>
                <a:gd name="T66" fmla="*/ 249 w 275"/>
                <a:gd name="T67" fmla="*/ 223 h 313"/>
                <a:gd name="T68" fmla="*/ 249 w 275"/>
                <a:gd name="T69" fmla="*/ 249 h 313"/>
                <a:gd name="T70" fmla="*/ 227 w 275"/>
                <a:gd name="T71" fmla="*/ 255 h 313"/>
                <a:gd name="T72" fmla="*/ 201 w 275"/>
                <a:gd name="T73" fmla="*/ 260 h 313"/>
                <a:gd name="T74" fmla="*/ 180 w 275"/>
                <a:gd name="T75" fmla="*/ 276 h 313"/>
                <a:gd name="T76" fmla="*/ 169 w 275"/>
                <a:gd name="T77" fmla="*/ 292 h 313"/>
                <a:gd name="T78" fmla="*/ 153 w 275"/>
                <a:gd name="T79" fmla="*/ 302 h 313"/>
                <a:gd name="T80" fmla="*/ 143 w 275"/>
                <a:gd name="T81" fmla="*/ 308 h 313"/>
                <a:gd name="T82" fmla="*/ 127 w 275"/>
                <a:gd name="T83" fmla="*/ 292 h 313"/>
                <a:gd name="T84" fmla="*/ 111 w 275"/>
                <a:gd name="T85" fmla="*/ 270 h 313"/>
                <a:gd name="T86" fmla="*/ 95 w 275"/>
                <a:gd name="T87" fmla="*/ 255 h 313"/>
                <a:gd name="T88" fmla="*/ 85 w 275"/>
                <a:gd name="T89" fmla="*/ 239 h 313"/>
                <a:gd name="T90" fmla="*/ 74 w 275"/>
                <a:gd name="T91" fmla="*/ 217 h 313"/>
                <a:gd name="T92" fmla="*/ 69 w 275"/>
                <a:gd name="T93" fmla="*/ 207 h 313"/>
                <a:gd name="T94" fmla="*/ 58 w 275"/>
                <a:gd name="T95" fmla="*/ 191 h 313"/>
                <a:gd name="T96" fmla="*/ 37 w 275"/>
                <a:gd name="T97" fmla="*/ 186 h 313"/>
                <a:gd name="T98" fmla="*/ 16 w 275"/>
                <a:gd name="T99" fmla="*/ 180 h 313"/>
                <a:gd name="T100" fmla="*/ 0 w 275"/>
                <a:gd name="T101" fmla="*/ 170 h 313"/>
                <a:gd name="T102" fmla="*/ 0 w 275"/>
                <a:gd name="T103" fmla="*/ 14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5" h="313">
                  <a:moveTo>
                    <a:pt x="0" y="133"/>
                  </a:moveTo>
                  <a:lnTo>
                    <a:pt x="0" y="127"/>
                  </a:lnTo>
                  <a:lnTo>
                    <a:pt x="0" y="122"/>
                  </a:lnTo>
                  <a:lnTo>
                    <a:pt x="5" y="117"/>
                  </a:lnTo>
                  <a:lnTo>
                    <a:pt x="5" y="111"/>
                  </a:lnTo>
                  <a:lnTo>
                    <a:pt x="5" y="106"/>
                  </a:lnTo>
                  <a:lnTo>
                    <a:pt x="5" y="101"/>
                  </a:lnTo>
                  <a:lnTo>
                    <a:pt x="5" y="96"/>
                  </a:lnTo>
                  <a:lnTo>
                    <a:pt x="5" y="90"/>
                  </a:lnTo>
                  <a:lnTo>
                    <a:pt x="5" y="85"/>
                  </a:lnTo>
                  <a:lnTo>
                    <a:pt x="11" y="85"/>
                  </a:lnTo>
                  <a:lnTo>
                    <a:pt x="11" y="80"/>
                  </a:lnTo>
                  <a:lnTo>
                    <a:pt x="11" y="74"/>
                  </a:lnTo>
                  <a:lnTo>
                    <a:pt x="11" y="69"/>
                  </a:lnTo>
                  <a:lnTo>
                    <a:pt x="11" y="64"/>
                  </a:lnTo>
                  <a:lnTo>
                    <a:pt x="11" y="58"/>
                  </a:lnTo>
                  <a:lnTo>
                    <a:pt x="11" y="53"/>
                  </a:lnTo>
                  <a:lnTo>
                    <a:pt x="16" y="48"/>
                  </a:lnTo>
                  <a:lnTo>
                    <a:pt x="16" y="37"/>
                  </a:lnTo>
                  <a:lnTo>
                    <a:pt x="16" y="32"/>
                  </a:lnTo>
                  <a:lnTo>
                    <a:pt x="16" y="37"/>
                  </a:lnTo>
                  <a:lnTo>
                    <a:pt x="16" y="43"/>
                  </a:lnTo>
                  <a:lnTo>
                    <a:pt x="21" y="43"/>
                  </a:lnTo>
                  <a:lnTo>
                    <a:pt x="21" y="48"/>
                  </a:lnTo>
                  <a:lnTo>
                    <a:pt x="21" y="53"/>
                  </a:lnTo>
                  <a:lnTo>
                    <a:pt x="27" y="53"/>
                  </a:lnTo>
                  <a:lnTo>
                    <a:pt x="27" y="58"/>
                  </a:lnTo>
                  <a:lnTo>
                    <a:pt x="27" y="64"/>
                  </a:lnTo>
                  <a:lnTo>
                    <a:pt x="32" y="64"/>
                  </a:lnTo>
                  <a:lnTo>
                    <a:pt x="37" y="69"/>
                  </a:lnTo>
                  <a:lnTo>
                    <a:pt x="42" y="69"/>
                  </a:lnTo>
                  <a:lnTo>
                    <a:pt x="42" y="74"/>
                  </a:lnTo>
                  <a:lnTo>
                    <a:pt x="48" y="74"/>
                  </a:lnTo>
                  <a:lnTo>
                    <a:pt x="53" y="74"/>
                  </a:lnTo>
                  <a:lnTo>
                    <a:pt x="58" y="74"/>
                  </a:lnTo>
                  <a:lnTo>
                    <a:pt x="64" y="74"/>
                  </a:lnTo>
                  <a:lnTo>
                    <a:pt x="64" y="69"/>
                  </a:lnTo>
                  <a:lnTo>
                    <a:pt x="69" y="69"/>
                  </a:lnTo>
                  <a:lnTo>
                    <a:pt x="74" y="69"/>
                  </a:lnTo>
                  <a:lnTo>
                    <a:pt x="79" y="69"/>
                  </a:lnTo>
                  <a:lnTo>
                    <a:pt x="79" y="74"/>
                  </a:lnTo>
                  <a:lnTo>
                    <a:pt x="85" y="74"/>
                  </a:lnTo>
                  <a:lnTo>
                    <a:pt x="85" y="69"/>
                  </a:lnTo>
                  <a:lnTo>
                    <a:pt x="90" y="69"/>
                  </a:lnTo>
                  <a:lnTo>
                    <a:pt x="90" y="64"/>
                  </a:lnTo>
                  <a:lnTo>
                    <a:pt x="95" y="64"/>
                  </a:lnTo>
                  <a:lnTo>
                    <a:pt x="101" y="64"/>
                  </a:lnTo>
                  <a:lnTo>
                    <a:pt x="101" y="58"/>
                  </a:lnTo>
                  <a:lnTo>
                    <a:pt x="101" y="53"/>
                  </a:lnTo>
                  <a:lnTo>
                    <a:pt x="101" y="58"/>
                  </a:lnTo>
                  <a:lnTo>
                    <a:pt x="101" y="53"/>
                  </a:lnTo>
                  <a:lnTo>
                    <a:pt x="101" y="48"/>
                  </a:lnTo>
                  <a:lnTo>
                    <a:pt x="106" y="48"/>
                  </a:lnTo>
                  <a:lnTo>
                    <a:pt x="111" y="48"/>
                  </a:lnTo>
                  <a:lnTo>
                    <a:pt x="111" y="53"/>
                  </a:lnTo>
                  <a:lnTo>
                    <a:pt x="116" y="53"/>
                  </a:lnTo>
                  <a:lnTo>
                    <a:pt x="116" y="48"/>
                  </a:lnTo>
                  <a:lnTo>
                    <a:pt x="122" y="48"/>
                  </a:lnTo>
                  <a:lnTo>
                    <a:pt x="122" y="53"/>
                  </a:lnTo>
                  <a:lnTo>
                    <a:pt x="127" y="53"/>
                  </a:lnTo>
                  <a:lnTo>
                    <a:pt x="132" y="53"/>
                  </a:lnTo>
                  <a:lnTo>
                    <a:pt x="132" y="48"/>
                  </a:lnTo>
                  <a:lnTo>
                    <a:pt x="132" y="43"/>
                  </a:lnTo>
                  <a:lnTo>
                    <a:pt x="138" y="43"/>
                  </a:lnTo>
                  <a:lnTo>
                    <a:pt x="138" y="37"/>
                  </a:lnTo>
                  <a:lnTo>
                    <a:pt x="143" y="37"/>
                  </a:lnTo>
                  <a:lnTo>
                    <a:pt x="143" y="32"/>
                  </a:lnTo>
                  <a:lnTo>
                    <a:pt x="143" y="27"/>
                  </a:lnTo>
                  <a:lnTo>
                    <a:pt x="143" y="21"/>
                  </a:lnTo>
                  <a:lnTo>
                    <a:pt x="138" y="21"/>
                  </a:lnTo>
                  <a:lnTo>
                    <a:pt x="132" y="21"/>
                  </a:lnTo>
                  <a:lnTo>
                    <a:pt x="132" y="16"/>
                  </a:lnTo>
                  <a:lnTo>
                    <a:pt x="138" y="16"/>
                  </a:lnTo>
                  <a:lnTo>
                    <a:pt x="138" y="11"/>
                  </a:lnTo>
                  <a:lnTo>
                    <a:pt x="143" y="11"/>
                  </a:lnTo>
                  <a:lnTo>
                    <a:pt x="148" y="11"/>
                  </a:lnTo>
                  <a:lnTo>
                    <a:pt x="143" y="11"/>
                  </a:lnTo>
                  <a:lnTo>
                    <a:pt x="143" y="5"/>
                  </a:lnTo>
                  <a:lnTo>
                    <a:pt x="148" y="5"/>
                  </a:lnTo>
                  <a:lnTo>
                    <a:pt x="148" y="0"/>
                  </a:lnTo>
                  <a:lnTo>
                    <a:pt x="143" y="0"/>
                  </a:lnTo>
                  <a:lnTo>
                    <a:pt x="138" y="0"/>
                  </a:lnTo>
                  <a:lnTo>
                    <a:pt x="132" y="0"/>
                  </a:lnTo>
                  <a:lnTo>
                    <a:pt x="138" y="0"/>
                  </a:lnTo>
                  <a:lnTo>
                    <a:pt x="143" y="0"/>
                  </a:lnTo>
                  <a:lnTo>
                    <a:pt x="148" y="0"/>
                  </a:lnTo>
                  <a:lnTo>
                    <a:pt x="153" y="0"/>
                  </a:lnTo>
                  <a:lnTo>
                    <a:pt x="159" y="0"/>
                  </a:lnTo>
                  <a:lnTo>
                    <a:pt x="164" y="0"/>
                  </a:lnTo>
                  <a:lnTo>
                    <a:pt x="169" y="0"/>
                  </a:lnTo>
                  <a:lnTo>
                    <a:pt x="175" y="0"/>
                  </a:lnTo>
                  <a:lnTo>
                    <a:pt x="180" y="0"/>
                  </a:lnTo>
                  <a:lnTo>
                    <a:pt x="185" y="0"/>
                  </a:lnTo>
                  <a:lnTo>
                    <a:pt x="190" y="0"/>
                  </a:lnTo>
                  <a:lnTo>
                    <a:pt x="201" y="0"/>
                  </a:lnTo>
                  <a:lnTo>
                    <a:pt x="206" y="0"/>
                  </a:lnTo>
                  <a:lnTo>
                    <a:pt x="212" y="0"/>
                  </a:lnTo>
                  <a:lnTo>
                    <a:pt x="217" y="0"/>
                  </a:lnTo>
                  <a:lnTo>
                    <a:pt x="227" y="0"/>
                  </a:lnTo>
                  <a:lnTo>
                    <a:pt x="227" y="5"/>
                  </a:lnTo>
                  <a:lnTo>
                    <a:pt x="227" y="21"/>
                  </a:lnTo>
                  <a:lnTo>
                    <a:pt x="227" y="32"/>
                  </a:lnTo>
                  <a:lnTo>
                    <a:pt x="222" y="27"/>
                  </a:lnTo>
                  <a:lnTo>
                    <a:pt x="222" y="32"/>
                  </a:lnTo>
                  <a:lnTo>
                    <a:pt x="227" y="32"/>
                  </a:lnTo>
                  <a:lnTo>
                    <a:pt x="227" y="37"/>
                  </a:lnTo>
                  <a:lnTo>
                    <a:pt x="233" y="37"/>
                  </a:lnTo>
                  <a:lnTo>
                    <a:pt x="233" y="43"/>
                  </a:lnTo>
                  <a:lnTo>
                    <a:pt x="227" y="43"/>
                  </a:lnTo>
                  <a:lnTo>
                    <a:pt x="227" y="48"/>
                  </a:lnTo>
                  <a:lnTo>
                    <a:pt x="233" y="48"/>
                  </a:lnTo>
                  <a:lnTo>
                    <a:pt x="233" y="43"/>
                  </a:lnTo>
                  <a:lnTo>
                    <a:pt x="238" y="43"/>
                  </a:lnTo>
                  <a:lnTo>
                    <a:pt x="238" y="37"/>
                  </a:lnTo>
                  <a:lnTo>
                    <a:pt x="238" y="43"/>
                  </a:lnTo>
                  <a:lnTo>
                    <a:pt x="243" y="43"/>
                  </a:lnTo>
                  <a:lnTo>
                    <a:pt x="243" y="48"/>
                  </a:lnTo>
                  <a:lnTo>
                    <a:pt x="243" y="43"/>
                  </a:lnTo>
                  <a:lnTo>
                    <a:pt x="249" y="43"/>
                  </a:lnTo>
                  <a:lnTo>
                    <a:pt x="249" y="48"/>
                  </a:lnTo>
                  <a:lnTo>
                    <a:pt x="254" y="48"/>
                  </a:lnTo>
                  <a:lnTo>
                    <a:pt x="254" y="53"/>
                  </a:lnTo>
                  <a:lnTo>
                    <a:pt x="249" y="53"/>
                  </a:lnTo>
                  <a:lnTo>
                    <a:pt x="254" y="53"/>
                  </a:lnTo>
                  <a:lnTo>
                    <a:pt x="249" y="53"/>
                  </a:lnTo>
                  <a:lnTo>
                    <a:pt x="249" y="58"/>
                  </a:lnTo>
                  <a:lnTo>
                    <a:pt x="254" y="58"/>
                  </a:lnTo>
                  <a:lnTo>
                    <a:pt x="254" y="64"/>
                  </a:lnTo>
                  <a:lnTo>
                    <a:pt x="254" y="69"/>
                  </a:lnTo>
                  <a:lnTo>
                    <a:pt x="259" y="69"/>
                  </a:lnTo>
                  <a:lnTo>
                    <a:pt x="259" y="74"/>
                  </a:lnTo>
                  <a:lnTo>
                    <a:pt x="259" y="80"/>
                  </a:lnTo>
                  <a:lnTo>
                    <a:pt x="259" y="85"/>
                  </a:lnTo>
                  <a:lnTo>
                    <a:pt x="264" y="80"/>
                  </a:lnTo>
                  <a:lnTo>
                    <a:pt x="270" y="80"/>
                  </a:lnTo>
                  <a:lnTo>
                    <a:pt x="270" y="74"/>
                  </a:lnTo>
                  <a:lnTo>
                    <a:pt x="275" y="74"/>
                  </a:lnTo>
                  <a:lnTo>
                    <a:pt x="270" y="80"/>
                  </a:lnTo>
                  <a:lnTo>
                    <a:pt x="270" y="85"/>
                  </a:lnTo>
                  <a:lnTo>
                    <a:pt x="264" y="85"/>
                  </a:lnTo>
                  <a:lnTo>
                    <a:pt x="259" y="90"/>
                  </a:lnTo>
                  <a:lnTo>
                    <a:pt x="259" y="96"/>
                  </a:lnTo>
                  <a:lnTo>
                    <a:pt x="254" y="96"/>
                  </a:lnTo>
                  <a:lnTo>
                    <a:pt x="254" y="101"/>
                  </a:lnTo>
                  <a:lnTo>
                    <a:pt x="249" y="101"/>
                  </a:lnTo>
                  <a:lnTo>
                    <a:pt x="249" y="106"/>
                  </a:lnTo>
                  <a:lnTo>
                    <a:pt x="249" y="111"/>
                  </a:lnTo>
                  <a:lnTo>
                    <a:pt x="249" y="117"/>
                  </a:lnTo>
                  <a:lnTo>
                    <a:pt x="249" y="122"/>
                  </a:lnTo>
                  <a:lnTo>
                    <a:pt x="243" y="122"/>
                  </a:lnTo>
                  <a:lnTo>
                    <a:pt x="243" y="127"/>
                  </a:lnTo>
                  <a:lnTo>
                    <a:pt x="249" y="127"/>
                  </a:lnTo>
                  <a:lnTo>
                    <a:pt x="249" y="133"/>
                  </a:lnTo>
                  <a:lnTo>
                    <a:pt x="249" y="138"/>
                  </a:lnTo>
                  <a:lnTo>
                    <a:pt x="249" y="143"/>
                  </a:lnTo>
                  <a:lnTo>
                    <a:pt x="249" y="149"/>
                  </a:lnTo>
                  <a:lnTo>
                    <a:pt x="249" y="154"/>
                  </a:lnTo>
                  <a:lnTo>
                    <a:pt x="249" y="159"/>
                  </a:lnTo>
                  <a:lnTo>
                    <a:pt x="249" y="164"/>
                  </a:lnTo>
                  <a:lnTo>
                    <a:pt x="249" y="170"/>
                  </a:lnTo>
                  <a:lnTo>
                    <a:pt x="249" y="175"/>
                  </a:lnTo>
                  <a:lnTo>
                    <a:pt x="249" y="180"/>
                  </a:lnTo>
                  <a:lnTo>
                    <a:pt x="249" y="186"/>
                  </a:lnTo>
                  <a:lnTo>
                    <a:pt x="249" y="191"/>
                  </a:lnTo>
                  <a:lnTo>
                    <a:pt x="249" y="196"/>
                  </a:lnTo>
                  <a:lnTo>
                    <a:pt x="249" y="202"/>
                  </a:lnTo>
                  <a:lnTo>
                    <a:pt x="249" y="207"/>
                  </a:lnTo>
                  <a:lnTo>
                    <a:pt x="249" y="212"/>
                  </a:lnTo>
                  <a:lnTo>
                    <a:pt x="249" y="217"/>
                  </a:lnTo>
                  <a:lnTo>
                    <a:pt x="249" y="223"/>
                  </a:lnTo>
                  <a:lnTo>
                    <a:pt x="249" y="228"/>
                  </a:lnTo>
                  <a:lnTo>
                    <a:pt x="249" y="233"/>
                  </a:lnTo>
                  <a:lnTo>
                    <a:pt x="249" y="239"/>
                  </a:lnTo>
                  <a:lnTo>
                    <a:pt x="249" y="244"/>
                  </a:lnTo>
                  <a:lnTo>
                    <a:pt x="249" y="249"/>
                  </a:lnTo>
                  <a:lnTo>
                    <a:pt x="249" y="255"/>
                  </a:lnTo>
                  <a:lnTo>
                    <a:pt x="243" y="255"/>
                  </a:lnTo>
                  <a:lnTo>
                    <a:pt x="238" y="255"/>
                  </a:lnTo>
                  <a:lnTo>
                    <a:pt x="233" y="255"/>
                  </a:lnTo>
                  <a:lnTo>
                    <a:pt x="227" y="255"/>
                  </a:lnTo>
                  <a:lnTo>
                    <a:pt x="222" y="255"/>
                  </a:lnTo>
                  <a:lnTo>
                    <a:pt x="217" y="255"/>
                  </a:lnTo>
                  <a:lnTo>
                    <a:pt x="212" y="260"/>
                  </a:lnTo>
                  <a:lnTo>
                    <a:pt x="206" y="260"/>
                  </a:lnTo>
                  <a:lnTo>
                    <a:pt x="201" y="260"/>
                  </a:lnTo>
                  <a:lnTo>
                    <a:pt x="196" y="265"/>
                  </a:lnTo>
                  <a:lnTo>
                    <a:pt x="190" y="270"/>
                  </a:lnTo>
                  <a:lnTo>
                    <a:pt x="185" y="270"/>
                  </a:lnTo>
                  <a:lnTo>
                    <a:pt x="185" y="276"/>
                  </a:lnTo>
                  <a:lnTo>
                    <a:pt x="180" y="276"/>
                  </a:lnTo>
                  <a:lnTo>
                    <a:pt x="180" y="281"/>
                  </a:lnTo>
                  <a:lnTo>
                    <a:pt x="175" y="281"/>
                  </a:lnTo>
                  <a:lnTo>
                    <a:pt x="175" y="286"/>
                  </a:lnTo>
                  <a:lnTo>
                    <a:pt x="169" y="286"/>
                  </a:lnTo>
                  <a:lnTo>
                    <a:pt x="169" y="292"/>
                  </a:lnTo>
                  <a:lnTo>
                    <a:pt x="164" y="292"/>
                  </a:lnTo>
                  <a:lnTo>
                    <a:pt x="164" y="297"/>
                  </a:lnTo>
                  <a:lnTo>
                    <a:pt x="159" y="297"/>
                  </a:lnTo>
                  <a:lnTo>
                    <a:pt x="159" y="302"/>
                  </a:lnTo>
                  <a:lnTo>
                    <a:pt x="153" y="302"/>
                  </a:lnTo>
                  <a:lnTo>
                    <a:pt x="153" y="308"/>
                  </a:lnTo>
                  <a:lnTo>
                    <a:pt x="148" y="308"/>
                  </a:lnTo>
                  <a:lnTo>
                    <a:pt x="148" y="313"/>
                  </a:lnTo>
                  <a:lnTo>
                    <a:pt x="148" y="308"/>
                  </a:lnTo>
                  <a:lnTo>
                    <a:pt x="143" y="308"/>
                  </a:lnTo>
                  <a:lnTo>
                    <a:pt x="143" y="302"/>
                  </a:lnTo>
                  <a:lnTo>
                    <a:pt x="138" y="302"/>
                  </a:lnTo>
                  <a:lnTo>
                    <a:pt x="138" y="297"/>
                  </a:lnTo>
                  <a:lnTo>
                    <a:pt x="132" y="297"/>
                  </a:lnTo>
                  <a:lnTo>
                    <a:pt x="127" y="292"/>
                  </a:lnTo>
                  <a:lnTo>
                    <a:pt x="127" y="286"/>
                  </a:lnTo>
                  <a:lnTo>
                    <a:pt x="122" y="286"/>
                  </a:lnTo>
                  <a:lnTo>
                    <a:pt x="122" y="281"/>
                  </a:lnTo>
                  <a:lnTo>
                    <a:pt x="116" y="276"/>
                  </a:lnTo>
                  <a:lnTo>
                    <a:pt x="111" y="270"/>
                  </a:lnTo>
                  <a:lnTo>
                    <a:pt x="111" y="265"/>
                  </a:lnTo>
                  <a:lnTo>
                    <a:pt x="106" y="265"/>
                  </a:lnTo>
                  <a:lnTo>
                    <a:pt x="101" y="260"/>
                  </a:lnTo>
                  <a:lnTo>
                    <a:pt x="101" y="255"/>
                  </a:lnTo>
                  <a:lnTo>
                    <a:pt x="95" y="255"/>
                  </a:lnTo>
                  <a:lnTo>
                    <a:pt x="95" y="249"/>
                  </a:lnTo>
                  <a:lnTo>
                    <a:pt x="90" y="249"/>
                  </a:lnTo>
                  <a:lnTo>
                    <a:pt x="90" y="244"/>
                  </a:lnTo>
                  <a:lnTo>
                    <a:pt x="90" y="239"/>
                  </a:lnTo>
                  <a:lnTo>
                    <a:pt x="85" y="239"/>
                  </a:lnTo>
                  <a:lnTo>
                    <a:pt x="79" y="228"/>
                  </a:lnTo>
                  <a:lnTo>
                    <a:pt x="74" y="223"/>
                  </a:lnTo>
                  <a:lnTo>
                    <a:pt x="74" y="217"/>
                  </a:lnTo>
                  <a:lnTo>
                    <a:pt x="69" y="217"/>
                  </a:lnTo>
                  <a:lnTo>
                    <a:pt x="74" y="217"/>
                  </a:lnTo>
                  <a:lnTo>
                    <a:pt x="74" y="212"/>
                  </a:lnTo>
                  <a:lnTo>
                    <a:pt x="69" y="212"/>
                  </a:lnTo>
                  <a:lnTo>
                    <a:pt x="69" y="207"/>
                  </a:lnTo>
                  <a:lnTo>
                    <a:pt x="64" y="207"/>
                  </a:lnTo>
                  <a:lnTo>
                    <a:pt x="69" y="207"/>
                  </a:lnTo>
                  <a:lnTo>
                    <a:pt x="69" y="202"/>
                  </a:lnTo>
                  <a:lnTo>
                    <a:pt x="64" y="202"/>
                  </a:lnTo>
                  <a:lnTo>
                    <a:pt x="64" y="196"/>
                  </a:lnTo>
                  <a:lnTo>
                    <a:pt x="64" y="191"/>
                  </a:lnTo>
                  <a:lnTo>
                    <a:pt x="58" y="191"/>
                  </a:lnTo>
                  <a:lnTo>
                    <a:pt x="53" y="191"/>
                  </a:lnTo>
                  <a:lnTo>
                    <a:pt x="53" y="186"/>
                  </a:lnTo>
                  <a:lnTo>
                    <a:pt x="48" y="186"/>
                  </a:lnTo>
                  <a:lnTo>
                    <a:pt x="42" y="186"/>
                  </a:lnTo>
                  <a:lnTo>
                    <a:pt x="37" y="186"/>
                  </a:lnTo>
                  <a:lnTo>
                    <a:pt x="32" y="186"/>
                  </a:lnTo>
                  <a:lnTo>
                    <a:pt x="27" y="186"/>
                  </a:lnTo>
                  <a:lnTo>
                    <a:pt x="21" y="186"/>
                  </a:lnTo>
                  <a:lnTo>
                    <a:pt x="16" y="186"/>
                  </a:lnTo>
                  <a:lnTo>
                    <a:pt x="16" y="180"/>
                  </a:lnTo>
                  <a:lnTo>
                    <a:pt x="11" y="180"/>
                  </a:lnTo>
                  <a:lnTo>
                    <a:pt x="5" y="180"/>
                  </a:lnTo>
                  <a:lnTo>
                    <a:pt x="0" y="180"/>
                  </a:lnTo>
                  <a:lnTo>
                    <a:pt x="0" y="175"/>
                  </a:lnTo>
                  <a:lnTo>
                    <a:pt x="0" y="170"/>
                  </a:lnTo>
                  <a:lnTo>
                    <a:pt x="0" y="164"/>
                  </a:lnTo>
                  <a:lnTo>
                    <a:pt x="0" y="159"/>
                  </a:lnTo>
                  <a:lnTo>
                    <a:pt x="0" y="154"/>
                  </a:lnTo>
                  <a:lnTo>
                    <a:pt x="0" y="149"/>
                  </a:lnTo>
                  <a:lnTo>
                    <a:pt x="0" y="143"/>
                  </a:lnTo>
                  <a:lnTo>
                    <a:pt x="0" y="138"/>
                  </a:lnTo>
                  <a:lnTo>
                    <a:pt x="0" y="133"/>
                  </a:lnTo>
                </a:path>
              </a:pathLst>
            </a:custGeom>
            <a:solidFill>
              <a:srgbClr val="002060"/>
            </a:solid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215">
              <a:extLst>
                <a:ext uri="{FF2B5EF4-FFF2-40B4-BE49-F238E27FC236}">
                  <a16:creationId xmlns:a16="http://schemas.microsoft.com/office/drawing/2014/main" id="{B2A3924C-04D1-46BA-B5EE-5C12083713CA}"/>
                </a:ext>
              </a:extLst>
            </p:cNvPr>
            <p:cNvSpPr>
              <a:spLocks/>
            </p:cNvSpPr>
            <p:nvPr/>
          </p:nvSpPr>
          <p:spPr bwMode="auto">
            <a:xfrm>
              <a:off x="8079870" y="1899730"/>
              <a:ext cx="504825" cy="655638"/>
            </a:xfrm>
            <a:custGeom>
              <a:avLst/>
              <a:gdLst>
                <a:gd name="T0" fmla="*/ 201 w 318"/>
                <a:gd name="T1" fmla="*/ 106 h 413"/>
                <a:gd name="T2" fmla="*/ 212 w 318"/>
                <a:gd name="T3" fmla="*/ 90 h 413"/>
                <a:gd name="T4" fmla="*/ 228 w 318"/>
                <a:gd name="T5" fmla="*/ 74 h 413"/>
                <a:gd name="T6" fmla="*/ 243 w 318"/>
                <a:gd name="T7" fmla="*/ 58 h 413"/>
                <a:gd name="T8" fmla="*/ 254 w 318"/>
                <a:gd name="T9" fmla="*/ 37 h 413"/>
                <a:gd name="T10" fmla="*/ 265 w 318"/>
                <a:gd name="T11" fmla="*/ 16 h 413"/>
                <a:gd name="T12" fmla="*/ 275 w 318"/>
                <a:gd name="T13" fmla="*/ 0 h 413"/>
                <a:gd name="T14" fmla="*/ 286 w 318"/>
                <a:gd name="T15" fmla="*/ 21 h 413"/>
                <a:gd name="T16" fmla="*/ 291 w 318"/>
                <a:gd name="T17" fmla="*/ 58 h 413"/>
                <a:gd name="T18" fmla="*/ 296 w 318"/>
                <a:gd name="T19" fmla="*/ 90 h 413"/>
                <a:gd name="T20" fmla="*/ 302 w 318"/>
                <a:gd name="T21" fmla="*/ 111 h 413"/>
                <a:gd name="T22" fmla="*/ 302 w 318"/>
                <a:gd name="T23" fmla="*/ 143 h 413"/>
                <a:gd name="T24" fmla="*/ 312 w 318"/>
                <a:gd name="T25" fmla="*/ 175 h 413"/>
                <a:gd name="T26" fmla="*/ 312 w 318"/>
                <a:gd name="T27" fmla="*/ 201 h 413"/>
                <a:gd name="T28" fmla="*/ 312 w 318"/>
                <a:gd name="T29" fmla="*/ 207 h 413"/>
                <a:gd name="T30" fmla="*/ 302 w 318"/>
                <a:gd name="T31" fmla="*/ 222 h 413"/>
                <a:gd name="T32" fmla="*/ 286 w 318"/>
                <a:gd name="T33" fmla="*/ 233 h 413"/>
                <a:gd name="T34" fmla="*/ 281 w 318"/>
                <a:gd name="T35" fmla="*/ 244 h 413"/>
                <a:gd name="T36" fmla="*/ 275 w 318"/>
                <a:gd name="T37" fmla="*/ 270 h 413"/>
                <a:gd name="T38" fmla="*/ 265 w 318"/>
                <a:gd name="T39" fmla="*/ 286 h 413"/>
                <a:gd name="T40" fmla="*/ 259 w 318"/>
                <a:gd name="T41" fmla="*/ 291 h 413"/>
                <a:gd name="T42" fmla="*/ 249 w 318"/>
                <a:gd name="T43" fmla="*/ 307 h 413"/>
                <a:gd name="T44" fmla="*/ 233 w 318"/>
                <a:gd name="T45" fmla="*/ 318 h 413"/>
                <a:gd name="T46" fmla="*/ 222 w 318"/>
                <a:gd name="T47" fmla="*/ 334 h 413"/>
                <a:gd name="T48" fmla="*/ 206 w 318"/>
                <a:gd name="T49" fmla="*/ 350 h 413"/>
                <a:gd name="T50" fmla="*/ 191 w 318"/>
                <a:gd name="T51" fmla="*/ 360 h 413"/>
                <a:gd name="T52" fmla="*/ 180 w 318"/>
                <a:gd name="T53" fmla="*/ 376 h 413"/>
                <a:gd name="T54" fmla="*/ 164 w 318"/>
                <a:gd name="T55" fmla="*/ 381 h 413"/>
                <a:gd name="T56" fmla="*/ 143 w 318"/>
                <a:gd name="T57" fmla="*/ 387 h 413"/>
                <a:gd name="T58" fmla="*/ 143 w 318"/>
                <a:gd name="T59" fmla="*/ 403 h 413"/>
                <a:gd name="T60" fmla="*/ 122 w 318"/>
                <a:gd name="T61" fmla="*/ 413 h 413"/>
                <a:gd name="T62" fmla="*/ 90 w 318"/>
                <a:gd name="T63" fmla="*/ 413 h 413"/>
                <a:gd name="T64" fmla="*/ 64 w 318"/>
                <a:gd name="T65" fmla="*/ 413 h 413"/>
                <a:gd name="T66" fmla="*/ 37 w 318"/>
                <a:gd name="T67" fmla="*/ 413 h 413"/>
                <a:gd name="T68" fmla="*/ 11 w 318"/>
                <a:gd name="T69" fmla="*/ 413 h 413"/>
                <a:gd name="T70" fmla="*/ 6 w 318"/>
                <a:gd name="T71" fmla="*/ 392 h 413"/>
                <a:gd name="T72" fmla="*/ 6 w 318"/>
                <a:gd name="T73" fmla="*/ 366 h 413"/>
                <a:gd name="T74" fmla="*/ 6 w 318"/>
                <a:gd name="T75" fmla="*/ 339 h 413"/>
                <a:gd name="T76" fmla="*/ 6 w 318"/>
                <a:gd name="T77" fmla="*/ 313 h 413"/>
                <a:gd name="T78" fmla="*/ 0 w 318"/>
                <a:gd name="T79" fmla="*/ 291 h 413"/>
                <a:gd name="T80" fmla="*/ 6 w 318"/>
                <a:gd name="T81" fmla="*/ 270 h 413"/>
                <a:gd name="T82" fmla="*/ 16 w 318"/>
                <a:gd name="T83" fmla="*/ 254 h 413"/>
                <a:gd name="T84" fmla="*/ 37 w 318"/>
                <a:gd name="T85" fmla="*/ 238 h 413"/>
                <a:gd name="T86" fmla="*/ 53 w 318"/>
                <a:gd name="T87" fmla="*/ 238 h 413"/>
                <a:gd name="T88" fmla="*/ 69 w 318"/>
                <a:gd name="T89" fmla="*/ 228 h 413"/>
                <a:gd name="T90" fmla="*/ 85 w 318"/>
                <a:gd name="T91" fmla="*/ 217 h 413"/>
                <a:gd name="T92" fmla="*/ 101 w 318"/>
                <a:gd name="T93" fmla="*/ 201 h 413"/>
                <a:gd name="T94" fmla="*/ 122 w 318"/>
                <a:gd name="T95" fmla="*/ 185 h 413"/>
                <a:gd name="T96" fmla="*/ 143 w 318"/>
                <a:gd name="T97" fmla="*/ 169 h 413"/>
                <a:gd name="T98" fmla="*/ 164 w 318"/>
                <a:gd name="T99" fmla="*/ 159 h 413"/>
                <a:gd name="T100" fmla="*/ 180 w 318"/>
                <a:gd name="T101" fmla="*/ 143 h 413"/>
                <a:gd name="T102" fmla="*/ 191 w 318"/>
                <a:gd name="T103" fmla="*/ 122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8" h="413">
                  <a:moveTo>
                    <a:pt x="191" y="122"/>
                  </a:moveTo>
                  <a:lnTo>
                    <a:pt x="191" y="116"/>
                  </a:lnTo>
                  <a:lnTo>
                    <a:pt x="196" y="116"/>
                  </a:lnTo>
                  <a:lnTo>
                    <a:pt x="196" y="111"/>
                  </a:lnTo>
                  <a:lnTo>
                    <a:pt x="201" y="106"/>
                  </a:lnTo>
                  <a:lnTo>
                    <a:pt x="201" y="101"/>
                  </a:lnTo>
                  <a:lnTo>
                    <a:pt x="206" y="101"/>
                  </a:lnTo>
                  <a:lnTo>
                    <a:pt x="206" y="95"/>
                  </a:lnTo>
                  <a:lnTo>
                    <a:pt x="212" y="95"/>
                  </a:lnTo>
                  <a:lnTo>
                    <a:pt x="212" y="90"/>
                  </a:lnTo>
                  <a:lnTo>
                    <a:pt x="212" y="85"/>
                  </a:lnTo>
                  <a:lnTo>
                    <a:pt x="217" y="85"/>
                  </a:lnTo>
                  <a:lnTo>
                    <a:pt x="217" y="79"/>
                  </a:lnTo>
                  <a:lnTo>
                    <a:pt x="222" y="74"/>
                  </a:lnTo>
                  <a:lnTo>
                    <a:pt x="228" y="74"/>
                  </a:lnTo>
                  <a:lnTo>
                    <a:pt x="233" y="74"/>
                  </a:lnTo>
                  <a:lnTo>
                    <a:pt x="238" y="69"/>
                  </a:lnTo>
                  <a:lnTo>
                    <a:pt x="238" y="63"/>
                  </a:lnTo>
                  <a:lnTo>
                    <a:pt x="243" y="63"/>
                  </a:lnTo>
                  <a:lnTo>
                    <a:pt x="243" y="58"/>
                  </a:lnTo>
                  <a:lnTo>
                    <a:pt x="243" y="53"/>
                  </a:lnTo>
                  <a:lnTo>
                    <a:pt x="249" y="48"/>
                  </a:lnTo>
                  <a:lnTo>
                    <a:pt x="249" y="42"/>
                  </a:lnTo>
                  <a:lnTo>
                    <a:pt x="254" y="42"/>
                  </a:lnTo>
                  <a:lnTo>
                    <a:pt x="254" y="37"/>
                  </a:lnTo>
                  <a:lnTo>
                    <a:pt x="254" y="32"/>
                  </a:lnTo>
                  <a:lnTo>
                    <a:pt x="254" y="26"/>
                  </a:lnTo>
                  <a:lnTo>
                    <a:pt x="254" y="21"/>
                  </a:lnTo>
                  <a:lnTo>
                    <a:pt x="259" y="16"/>
                  </a:lnTo>
                  <a:lnTo>
                    <a:pt x="265" y="16"/>
                  </a:lnTo>
                  <a:lnTo>
                    <a:pt x="265" y="10"/>
                  </a:lnTo>
                  <a:lnTo>
                    <a:pt x="270" y="10"/>
                  </a:lnTo>
                  <a:lnTo>
                    <a:pt x="270" y="5"/>
                  </a:lnTo>
                  <a:lnTo>
                    <a:pt x="275" y="5"/>
                  </a:lnTo>
                  <a:lnTo>
                    <a:pt x="275" y="0"/>
                  </a:lnTo>
                  <a:lnTo>
                    <a:pt x="281" y="0"/>
                  </a:lnTo>
                  <a:lnTo>
                    <a:pt x="281" y="5"/>
                  </a:lnTo>
                  <a:lnTo>
                    <a:pt x="281" y="10"/>
                  </a:lnTo>
                  <a:lnTo>
                    <a:pt x="281" y="16"/>
                  </a:lnTo>
                  <a:lnTo>
                    <a:pt x="286" y="21"/>
                  </a:lnTo>
                  <a:lnTo>
                    <a:pt x="286" y="26"/>
                  </a:lnTo>
                  <a:lnTo>
                    <a:pt x="286" y="32"/>
                  </a:lnTo>
                  <a:lnTo>
                    <a:pt x="286" y="48"/>
                  </a:lnTo>
                  <a:lnTo>
                    <a:pt x="291" y="53"/>
                  </a:lnTo>
                  <a:lnTo>
                    <a:pt x="291" y="58"/>
                  </a:lnTo>
                  <a:lnTo>
                    <a:pt x="291" y="63"/>
                  </a:lnTo>
                  <a:lnTo>
                    <a:pt x="291" y="69"/>
                  </a:lnTo>
                  <a:lnTo>
                    <a:pt x="291" y="74"/>
                  </a:lnTo>
                  <a:lnTo>
                    <a:pt x="291" y="79"/>
                  </a:lnTo>
                  <a:lnTo>
                    <a:pt x="296" y="90"/>
                  </a:lnTo>
                  <a:lnTo>
                    <a:pt x="296" y="95"/>
                  </a:lnTo>
                  <a:lnTo>
                    <a:pt x="296" y="101"/>
                  </a:lnTo>
                  <a:lnTo>
                    <a:pt x="296" y="106"/>
                  </a:lnTo>
                  <a:lnTo>
                    <a:pt x="296" y="111"/>
                  </a:lnTo>
                  <a:lnTo>
                    <a:pt x="302" y="111"/>
                  </a:lnTo>
                  <a:lnTo>
                    <a:pt x="302" y="116"/>
                  </a:lnTo>
                  <a:lnTo>
                    <a:pt x="302" y="122"/>
                  </a:lnTo>
                  <a:lnTo>
                    <a:pt x="302" y="127"/>
                  </a:lnTo>
                  <a:lnTo>
                    <a:pt x="302" y="132"/>
                  </a:lnTo>
                  <a:lnTo>
                    <a:pt x="302" y="143"/>
                  </a:lnTo>
                  <a:lnTo>
                    <a:pt x="307" y="148"/>
                  </a:lnTo>
                  <a:lnTo>
                    <a:pt x="307" y="154"/>
                  </a:lnTo>
                  <a:lnTo>
                    <a:pt x="307" y="159"/>
                  </a:lnTo>
                  <a:lnTo>
                    <a:pt x="307" y="169"/>
                  </a:lnTo>
                  <a:lnTo>
                    <a:pt x="312" y="175"/>
                  </a:lnTo>
                  <a:lnTo>
                    <a:pt x="312" y="180"/>
                  </a:lnTo>
                  <a:lnTo>
                    <a:pt x="312" y="185"/>
                  </a:lnTo>
                  <a:lnTo>
                    <a:pt x="312" y="191"/>
                  </a:lnTo>
                  <a:lnTo>
                    <a:pt x="312" y="196"/>
                  </a:lnTo>
                  <a:lnTo>
                    <a:pt x="312" y="201"/>
                  </a:lnTo>
                  <a:lnTo>
                    <a:pt x="318" y="201"/>
                  </a:lnTo>
                  <a:lnTo>
                    <a:pt x="318" y="207"/>
                  </a:lnTo>
                  <a:lnTo>
                    <a:pt x="318" y="212"/>
                  </a:lnTo>
                  <a:lnTo>
                    <a:pt x="312" y="212"/>
                  </a:lnTo>
                  <a:lnTo>
                    <a:pt x="312" y="207"/>
                  </a:lnTo>
                  <a:lnTo>
                    <a:pt x="312" y="212"/>
                  </a:lnTo>
                  <a:lnTo>
                    <a:pt x="307" y="212"/>
                  </a:lnTo>
                  <a:lnTo>
                    <a:pt x="307" y="217"/>
                  </a:lnTo>
                  <a:lnTo>
                    <a:pt x="302" y="217"/>
                  </a:lnTo>
                  <a:lnTo>
                    <a:pt x="302" y="222"/>
                  </a:lnTo>
                  <a:lnTo>
                    <a:pt x="296" y="222"/>
                  </a:lnTo>
                  <a:lnTo>
                    <a:pt x="291" y="222"/>
                  </a:lnTo>
                  <a:lnTo>
                    <a:pt x="291" y="228"/>
                  </a:lnTo>
                  <a:lnTo>
                    <a:pt x="291" y="233"/>
                  </a:lnTo>
                  <a:lnTo>
                    <a:pt x="286" y="233"/>
                  </a:lnTo>
                  <a:lnTo>
                    <a:pt x="281" y="233"/>
                  </a:lnTo>
                  <a:lnTo>
                    <a:pt x="286" y="233"/>
                  </a:lnTo>
                  <a:lnTo>
                    <a:pt x="286" y="238"/>
                  </a:lnTo>
                  <a:lnTo>
                    <a:pt x="286" y="244"/>
                  </a:lnTo>
                  <a:lnTo>
                    <a:pt x="281" y="244"/>
                  </a:lnTo>
                  <a:lnTo>
                    <a:pt x="281" y="249"/>
                  </a:lnTo>
                  <a:lnTo>
                    <a:pt x="281" y="254"/>
                  </a:lnTo>
                  <a:lnTo>
                    <a:pt x="281" y="260"/>
                  </a:lnTo>
                  <a:lnTo>
                    <a:pt x="281" y="265"/>
                  </a:lnTo>
                  <a:lnTo>
                    <a:pt x="275" y="270"/>
                  </a:lnTo>
                  <a:lnTo>
                    <a:pt x="275" y="275"/>
                  </a:lnTo>
                  <a:lnTo>
                    <a:pt x="270" y="275"/>
                  </a:lnTo>
                  <a:lnTo>
                    <a:pt x="270" y="281"/>
                  </a:lnTo>
                  <a:lnTo>
                    <a:pt x="265" y="281"/>
                  </a:lnTo>
                  <a:lnTo>
                    <a:pt x="265" y="286"/>
                  </a:lnTo>
                  <a:lnTo>
                    <a:pt x="265" y="291"/>
                  </a:lnTo>
                  <a:lnTo>
                    <a:pt x="259" y="291"/>
                  </a:lnTo>
                  <a:lnTo>
                    <a:pt x="259" y="286"/>
                  </a:lnTo>
                  <a:lnTo>
                    <a:pt x="254" y="291"/>
                  </a:lnTo>
                  <a:lnTo>
                    <a:pt x="259" y="291"/>
                  </a:lnTo>
                  <a:lnTo>
                    <a:pt x="259" y="297"/>
                  </a:lnTo>
                  <a:lnTo>
                    <a:pt x="254" y="297"/>
                  </a:lnTo>
                  <a:lnTo>
                    <a:pt x="254" y="302"/>
                  </a:lnTo>
                  <a:lnTo>
                    <a:pt x="254" y="307"/>
                  </a:lnTo>
                  <a:lnTo>
                    <a:pt x="249" y="307"/>
                  </a:lnTo>
                  <a:lnTo>
                    <a:pt x="243" y="307"/>
                  </a:lnTo>
                  <a:lnTo>
                    <a:pt x="243" y="313"/>
                  </a:lnTo>
                  <a:lnTo>
                    <a:pt x="238" y="313"/>
                  </a:lnTo>
                  <a:lnTo>
                    <a:pt x="233" y="313"/>
                  </a:lnTo>
                  <a:lnTo>
                    <a:pt x="233" y="318"/>
                  </a:lnTo>
                  <a:lnTo>
                    <a:pt x="233" y="323"/>
                  </a:lnTo>
                  <a:lnTo>
                    <a:pt x="228" y="323"/>
                  </a:lnTo>
                  <a:lnTo>
                    <a:pt x="228" y="328"/>
                  </a:lnTo>
                  <a:lnTo>
                    <a:pt x="222" y="328"/>
                  </a:lnTo>
                  <a:lnTo>
                    <a:pt x="222" y="334"/>
                  </a:lnTo>
                  <a:lnTo>
                    <a:pt x="217" y="334"/>
                  </a:lnTo>
                  <a:lnTo>
                    <a:pt x="217" y="339"/>
                  </a:lnTo>
                  <a:lnTo>
                    <a:pt x="212" y="344"/>
                  </a:lnTo>
                  <a:lnTo>
                    <a:pt x="206" y="344"/>
                  </a:lnTo>
                  <a:lnTo>
                    <a:pt x="206" y="350"/>
                  </a:lnTo>
                  <a:lnTo>
                    <a:pt x="201" y="350"/>
                  </a:lnTo>
                  <a:lnTo>
                    <a:pt x="201" y="355"/>
                  </a:lnTo>
                  <a:lnTo>
                    <a:pt x="196" y="355"/>
                  </a:lnTo>
                  <a:lnTo>
                    <a:pt x="196" y="360"/>
                  </a:lnTo>
                  <a:lnTo>
                    <a:pt x="191" y="360"/>
                  </a:lnTo>
                  <a:lnTo>
                    <a:pt x="191" y="366"/>
                  </a:lnTo>
                  <a:lnTo>
                    <a:pt x="185" y="366"/>
                  </a:lnTo>
                  <a:lnTo>
                    <a:pt x="185" y="371"/>
                  </a:lnTo>
                  <a:lnTo>
                    <a:pt x="180" y="371"/>
                  </a:lnTo>
                  <a:lnTo>
                    <a:pt x="180" y="376"/>
                  </a:lnTo>
                  <a:lnTo>
                    <a:pt x="175" y="376"/>
                  </a:lnTo>
                  <a:lnTo>
                    <a:pt x="169" y="376"/>
                  </a:lnTo>
                  <a:lnTo>
                    <a:pt x="164" y="376"/>
                  </a:lnTo>
                  <a:lnTo>
                    <a:pt x="159" y="376"/>
                  </a:lnTo>
                  <a:lnTo>
                    <a:pt x="164" y="381"/>
                  </a:lnTo>
                  <a:lnTo>
                    <a:pt x="164" y="387"/>
                  </a:lnTo>
                  <a:lnTo>
                    <a:pt x="159" y="387"/>
                  </a:lnTo>
                  <a:lnTo>
                    <a:pt x="154" y="387"/>
                  </a:lnTo>
                  <a:lnTo>
                    <a:pt x="148" y="387"/>
                  </a:lnTo>
                  <a:lnTo>
                    <a:pt x="143" y="387"/>
                  </a:lnTo>
                  <a:lnTo>
                    <a:pt x="143" y="381"/>
                  </a:lnTo>
                  <a:lnTo>
                    <a:pt x="143" y="387"/>
                  </a:lnTo>
                  <a:lnTo>
                    <a:pt x="143" y="392"/>
                  </a:lnTo>
                  <a:lnTo>
                    <a:pt x="143" y="397"/>
                  </a:lnTo>
                  <a:lnTo>
                    <a:pt x="143" y="403"/>
                  </a:lnTo>
                  <a:lnTo>
                    <a:pt x="143" y="413"/>
                  </a:lnTo>
                  <a:lnTo>
                    <a:pt x="138" y="413"/>
                  </a:lnTo>
                  <a:lnTo>
                    <a:pt x="132" y="413"/>
                  </a:lnTo>
                  <a:lnTo>
                    <a:pt x="127" y="413"/>
                  </a:lnTo>
                  <a:lnTo>
                    <a:pt x="122" y="413"/>
                  </a:lnTo>
                  <a:lnTo>
                    <a:pt x="117" y="413"/>
                  </a:lnTo>
                  <a:lnTo>
                    <a:pt x="111" y="413"/>
                  </a:lnTo>
                  <a:lnTo>
                    <a:pt x="106" y="413"/>
                  </a:lnTo>
                  <a:lnTo>
                    <a:pt x="101" y="413"/>
                  </a:lnTo>
                  <a:lnTo>
                    <a:pt x="90" y="413"/>
                  </a:lnTo>
                  <a:lnTo>
                    <a:pt x="85" y="413"/>
                  </a:lnTo>
                  <a:lnTo>
                    <a:pt x="80" y="413"/>
                  </a:lnTo>
                  <a:lnTo>
                    <a:pt x="74" y="413"/>
                  </a:lnTo>
                  <a:lnTo>
                    <a:pt x="69" y="413"/>
                  </a:lnTo>
                  <a:lnTo>
                    <a:pt x="64" y="413"/>
                  </a:lnTo>
                  <a:lnTo>
                    <a:pt x="58" y="413"/>
                  </a:lnTo>
                  <a:lnTo>
                    <a:pt x="53" y="413"/>
                  </a:lnTo>
                  <a:lnTo>
                    <a:pt x="48" y="413"/>
                  </a:lnTo>
                  <a:lnTo>
                    <a:pt x="43" y="413"/>
                  </a:lnTo>
                  <a:lnTo>
                    <a:pt x="37" y="413"/>
                  </a:lnTo>
                  <a:lnTo>
                    <a:pt x="32" y="413"/>
                  </a:lnTo>
                  <a:lnTo>
                    <a:pt x="27" y="413"/>
                  </a:lnTo>
                  <a:lnTo>
                    <a:pt x="21" y="413"/>
                  </a:lnTo>
                  <a:lnTo>
                    <a:pt x="16" y="413"/>
                  </a:lnTo>
                  <a:lnTo>
                    <a:pt x="11" y="413"/>
                  </a:lnTo>
                  <a:lnTo>
                    <a:pt x="6" y="413"/>
                  </a:lnTo>
                  <a:lnTo>
                    <a:pt x="6" y="408"/>
                  </a:lnTo>
                  <a:lnTo>
                    <a:pt x="6" y="403"/>
                  </a:lnTo>
                  <a:lnTo>
                    <a:pt x="6" y="397"/>
                  </a:lnTo>
                  <a:lnTo>
                    <a:pt x="6" y="392"/>
                  </a:lnTo>
                  <a:lnTo>
                    <a:pt x="6" y="387"/>
                  </a:lnTo>
                  <a:lnTo>
                    <a:pt x="6" y="381"/>
                  </a:lnTo>
                  <a:lnTo>
                    <a:pt x="6" y="376"/>
                  </a:lnTo>
                  <a:lnTo>
                    <a:pt x="6" y="371"/>
                  </a:lnTo>
                  <a:lnTo>
                    <a:pt x="6" y="366"/>
                  </a:lnTo>
                  <a:lnTo>
                    <a:pt x="6" y="360"/>
                  </a:lnTo>
                  <a:lnTo>
                    <a:pt x="6" y="355"/>
                  </a:lnTo>
                  <a:lnTo>
                    <a:pt x="6" y="350"/>
                  </a:lnTo>
                  <a:lnTo>
                    <a:pt x="6" y="344"/>
                  </a:lnTo>
                  <a:lnTo>
                    <a:pt x="6" y="339"/>
                  </a:lnTo>
                  <a:lnTo>
                    <a:pt x="6" y="334"/>
                  </a:lnTo>
                  <a:lnTo>
                    <a:pt x="6" y="328"/>
                  </a:lnTo>
                  <a:lnTo>
                    <a:pt x="6" y="323"/>
                  </a:lnTo>
                  <a:lnTo>
                    <a:pt x="6" y="318"/>
                  </a:lnTo>
                  <a:lnTo>
                    <a:pt x="6" y="313"/>
                  </a:lnTo>
                  <a:lnTo>
                    <a:pt x="6" y="307"/>
                  </a:lnTo>
                  <a:lnTo>
                    <a:pt x="6" y="302"/>
                  </a:lnTo>
                  <a:lnTo>
                    <a:pt x="6" y="297"/>
                  </a:lnTo>
                  <a:lnTo>
                    <a:pt x="6" y="291"/>
                  </a:lnTo>
                  <a:lnTo>
                    <a:pt x="0" y="291"/>
                  </a:lnTo>
                  <a:lnTo>
                    <a:pt x="0" y="286"/>
                  </a:lnTo>
                  <a:lnTo>
                    <a:pt x="6" y="286"/>
                  </a:lnTo>
                  <a:lnTo>
                    <a:pt x="6" y="281"/>
                  </a:lnTo>
                  <a:lnTo>
                    <a:pt x="6" y="275"/>
                  </a:lnTo>
                  <a:lnTo>
                    <a:pt x="6" y="270"/>
                  </a:lnTo>
                  <a:lnTo>
                    <a:pt x="6" y="265"/>
                  </a:lnTo>
                  <a:lnTo>
                    <a:pt x="11" y="265"/>
                  </a:lnTo>
                  <a:lnTo>
                    <a:pt x="11" y="260"/>
                  </a:lnTo>
                  <a:lnTo>
                    <a:pt x="16" y="260"/>
                  </a:lnTo>
                  <a:lnTo>
                    <a:pt x="16" y="254"/>
                  </a:lnTo>
                  <a:lnTo>
                    <a:pt x="21" y="249"/>
                  </a:lnTo>
                  <a:lnTo>
                    <a:pt x="27" y="249"/>
                  </a:lnTo>
                  <a:lnTo>
                    <a:pt x="27" y="244"/>
                  </a:lnTo>
                  <a:lnTo>
                    <a:pt x="32" y="238"/>
                  </a:lnTo>
                  <a:lnTo>
                    <a:pt x="37" y="238"/>
                  </a:lnTo>
                  <a:lnTo>
                    <a:pt x="43" y="238"/>
                  </a:lnTo>
                  <a:lnTo>
                    <a:pt x="43" y="244"/>
                  </a:lnTo>
                  <a:lnTo>
                    <a:pt x="43" y="238"/>
                  </a:lnTo>
                  <a:lnTo>
                    <a:pt x="48" y="238"/>
                  </a:lnTo>
                  <a:lnTo>
                    <a:pt x="53" y="238"/>
                  </a:lnTo>
                  <a:lnTo>
                    <a:pt x="58" y="238"/>
                  </a:lnTo>
                  <a:lnTo>
                    <a:pt x="64" y="238"/>
                  </a:lnTo>
                  <a:lnTo>
                    <a:pt x="64" y="233"/>
                  </a:lnTo>
                  <a:lnTo>
                    <a:pt x="69" y="233"/>
                  </a:lnTo>
                  <a:lnTo>
                    <a:pt x="69" y="228"/>
                  </a:lnTo>
                  <a:lnTo>
                    <a:pt x="74" y="228"/>
                  </a:lnTo>
                  <a:lnTo>
                    <a:pt x="80" y="228"/>
                  </a:lnTo>
                  <a:lnTo>
                    <a:pt x="80" y="222"/>
                  </a:lnTo>
                  <a:lnTo>
                    <a:pt x="85" y="222"/>
                  </a:lnTo>
                  <a:lnTo>
                    <a:pt x="85" y="217"/>
                  </a:lnTo>
                  <a:lnTo>
                    <a:pt x="90" y="217"/>
                  </a:lnTo>
                  <a:lnTo>
                    <a:pt x="90" y="212"/>
                  </a:lnTo>
                  <a:lnTo>
                    <a:pt x="95" y="207"/>
                  </a:lnTo>
                  <a:lnTo>
                    <a:pt x="101" y="207"/>
                  </a:lnTo>
                  <a:lnTo>
                    <a:pt x="101" y="201"/>
                  </a:lnTo>
                  <a:lnTo>
                    <a:pt x="106" y="201"/>
                  </a:lnTo>
                  <a:lnTo>
                    <a:pt x="106" y="196"/>
                  </a:lnTo>
                  <a:lnTo>
                    <a:pt x="111" y="196"/>
                  </a:lnTo>
                  <a:lnTo>
                    <a:pt x="117" y="191"/>
                  </a:lnTo>
                  <a:lnTo>
                    <a:pt x="122" y="185"/>
                  </a:lnTo>
                  <a:lnTo>
                    <a:pt x="127" y="185"/>
                  </a:lnTo>
                  <a:lnTo>
                    <a:pt x="127" y="180"/>
                  </a:lnTo>
                  <a:lnTo>
                    <a:pt x="132" y="180"/>
                  </a:lnTo>
                  <a:lnTo>
                    <a:pt x="138" y="175"/>
                  </a:lnTo>
                  <a:lnTo>
                    <a:pt x="143" y="169"/>
                  </a:lnTo>
                  <a:lnTo>
                    <a:pt x="148" y="169"/>
                  </a:lnTo>
                  <a:lnTo>
                    <a:pt x="154" y="164"/>
                  </a:lnTo>
                  <a:lnTo>
                    <a:pt x="154" y="159"/>
                  </a:lnTo>
                  <a:lnTo>
                    <a:pt x="159" y="159"/>
                  </a:lnTo>
                  <a:lnTo>
                    <a:pt x="164" y="159"/>
                  </a:lnTo>
                  <a:lnTo>
                    <a:pt x="164" y="154"/>
                  </a:lnTo>
                  <a:lnTo>
                    <a:pt x="169" y="148"/>
                  </a:lnTo>
                  <a:lnTo>
                    <a:pt x="175" y="148"/>
                  </a:lnTo>
                  <a:lnTo>
                    <a:pt x="175" y="143"/>
                  </a:lnTo>
                  <a:lnTo>
                    <a:pt x="180" y="143"/>
                  </a:lnTo>
                  <a:lnTo>
                    <a:pt x="180" y="138"/>
                  </a:lnTo>
                  <a:lnTo>
                    <a:pt x="185" y="132"/>
                  </a:lnTo>
                  <a:lnTo>
                    <a:pt x="185" y="127"/>
                  </a:lnTo>
                  <a:lnTo>
                    <a:pt x="191" y="127"/>
                  </a:lnTo>
                  <a:lnTo>
                    <a:pt x="191" y="122"/>
                  </a:lnTo>
                </a:path>
              </a:pathLst>
            </a:custGeom>
            <a:solidFill>
              <a:srgbClr val="002060"/>
            </a:solid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217">
              <a:extLst>
                <a:ext uri="{FF2B5EF4-FFF2-40B4-BE49-F238E27FC236}">
                  <a16:creationId xmlns:a16="http://schemas.microsoft.com/office/drawing/2014/main" id="{749729BE-F471-431D-BD0D-5000F67B0DCD}"/>
                </a:ext>
              </a:extLst>
            </p:cNvPr>
            <p:cNvSpPr>
              <a:spLocks/>
            </p:cNvSpPr>
            <p:nvPr/>
          </p:nvSpPr>
          <p:spPr bwMode="auto">
            <a:xfrm>
              <a:off x="7878256" y="1772730"/>
              <a:ext cx="647700" cy="522288"/>
            </a:xfrm>
            <a:custGeom>
              <a:avLst/>
              <a:gdLst>
                <a:gd name="T0" fmla="*/ 281 w 408"/>
                <a:gd name="T1" fmla="*/ 0 h 329"/>
                <a:gd name="T2" fmla="*/ 307 w 408"/>
                <a:gd name="T3" fmla="*/ 0 h 329"/>
                <a:gd name="T4" fmla="*/ 333 w 408"/>
                <a:gd name="T5" fmla="*/ 0 h 329"/>
                <a:gd name="T6" fmla="*/ 370 w 408"/>
                <a:gd name="T7" fmla="*/ 0 h 329"/>
                <a:gd name="T8" fmla="*/ 397 w 408"/>
                <a:gd name="T9" fmla="*/ 0 h 329"/>
                <a:gd name="T10" fmla="*/ 397 w 408"/>
                <a:gd name="T11" fmla="*/ 27 h 329"/>
                <a:gd name="T12" fmla="*/ 402 w 408"/>
                <a:gd name="T13" fmla="*/ 53 h 329"/>
                <a:gd name="T14" fmla="*/ 408 w 408"/>
                <a:gd name="T15" fmla="*/ 75 h 329"/>
                <a:gd name="T16" fmla="*/ 397 w 408"/>
                <a:gd name="T17" fmla="*/ 90 h 329"/>
                <a:gd name="T18" fmla="*/ 381 w 408"/>
                <a:gd name="T19" fmla="*/ 106 h 329"/>
                <a:gd name="T20" fmla="*/ 376 w 408"/>
                <a:gd name="T21" fmla="*/ 128 h 329"/>
                <a:gd name="T22" fmla="*/ 365 w 408"/>
                <a:gd name="T23" fmla="*/ 149 h 329"/>
                <a:gd name="T24" fmla="*/ 344 w 408"/>
                <a:gd name="T25" fmla="*/ 165 h 329"/>
                <a:gd name="T26" fmla="*/ 333 w 408"/>
                <a:gd name="T27" fmla="*/ 181 h 329"/>
                <a:gd name="T28" fmla="*/ 318 w 408"/>
                <a:gd name="T29" fmla="*/ 196 h 329"/>
                <a:gd name="T30" fmla="*/ 307 w 408"/>
                <a:gd name="T31" fmla="*/ 218 h 329"/>
                <a:gd name="T32" fmla="*/ 291 w 408"/>
                <a:gd name="T33" fmla="*/ 234 h 329"/>
                <a:gd name="T34" fmla="*/ 275 w 408"/>
                <a:gd name="T35" fmla="*/ 249 h 329"/>
                <a:gd name="T36" fmla="*/ 254 w 408"/>
                <a:gd name="T37" fmla="*/ 265 h 329"/>
                <a:gd name="T38" fmla="*/ 233 w 408"/>
                <a:gd name="T39" fmla="*/ 281 h 329"/>
                <a:gd name="T40" fmla="*/ 217 w 408"/>
                <a:gd name="T41" fmla="*/ 297 h 329"/>
                <a:gd name="T42" fmla="*/ 201 w 408"/>
                <a:gd name="T43" fmla="*/ 308 h 329"/>
                <a:gd name="T44" fmla="*/ 185 w 408"/>
                <a:gd name="T45" fmla="*/ 318 h 329"/>
                <a:gd name="T46" fmla="*/ 170 w 408"/>
                <a:gd name="T47" fmla="*/ 318 h 329"/>
                <a:gd name="T48" fmla="*/ 148 w 408"/>
                <a:gd name="T49" fmla="*/ 324 h 329"/>
                <a:gd name="T50" fmla="*/ 138 w 408"/>
                <a:gd name="T51" fmla="*/ 313 h 329"/>
                <a:gd name="T52" fmla="*/ 138 w 408"/>
                <a:gd name="T53" fmla="*/ 297 h 329"/>
                <a:gd name="T54" fmla="*/ 133 w 408"/>
                <a:gd name="T55" fmla="*/ 287 h 329"/>
                <a:gd name="T56" fmla="*/ 122 w 408"/>
                <a:gd name="T57" fmla="*/ 281 h 329"/>
                <a:gd name="T58" fmla="*/ 111 w 408"/>
                <a:gd name="T59" fmla="*/ 287 h 329"/>
                <a:gd name="T60" fmla="*/ 106 w 408"/>
                <a:gd name="T61" fmla="*/ 276 h 329"/>
                <a:gd name="T62" fmla="*/ 111 w 408"/>
                <a:gd name="T63" fmla="*/ 244 h 329"/>
                <a:gd name="T64" fmla="*/ 74 w 408"/>
                <a:gd name="T65" fmla="*/ 244 h 329"/>
                <a:gd name="T66" fmla="*/ 48 w 408"/>
                <a:gd name="T67" fmla="*/ 244 h 329"/>
                <a:gd name="T68" fmla="*/ 22 w 408"/>
                <a:gd name="T69" fmla="*/ 244 h 329"/>
                <a:gd name="T70" fmla="*/ 6 w 408"/>
                <a:gd name="T71" fmla="*/ 228 h 329"/>
                <a:gd name="T72" fmla="*/ 0 w 408"/>
                <a:gd name="T73" fmla="*/ 207 h 329"/>
                <a:gd name="T74" fmla="*/ 0 w 408"/>
                <a:gd name="T75" fmla="*/ 181 h 329"/>
                <a:gd name="T76" fmla="*/ 0 w 408"/>
                <a:gd name="T77" fmla="*/ 154 h 329"/>
                <a:gd name="T78" fmla="*/ 11 w 408"/>
                <a:gd name="T79" fmla="*/ 138 h 329"/>
                <a:gd name="T80" fmla="*/ 6 w 408"/>
                <a:gd name="T81" fmla="*/ 117 h 329"/>
                <a:gd name="T82" fmla="*/ 16 w 408"/>
                <a:gd name="T83" fmla="*/ 101 h 329"/>
                <a:gd name="T84" fmla="*/ 6 w 408"/>
                <a:gd name="T85" fmla="*/ 85 h 329"/>
                <a:gd name="T86" fmla="*/ 11 w 408"/>
                <a:gd name="T87" fmla="*/ 64 h 329"/>
                <a:gd name="T88" fmla="*/ 22 w 408"/>
                <a:gd name="T89" fmla="*/ 48 h 329"/>
                <a:gd name="T90" fmla="*/ 16 w 408"/>
                <a:gd name="T91" fmla="*/ 37 h 329"/>
                <a:gd name="T92" fmla="*/ 32 w 408"/>
                <a:gd name="T93" fmla="*/ 27 h 329"/>
                <a:gd name="T94" fmla="*/ 48 w 408"/>
                <a:gd name="T95" fmla="*/ 37 h 329"/>
                <a:gd name="T96" fmla="*/ 53 w 408"/>
                <a:gd name="T97" fmla="*/ 37 h 329"/>
                <a:gd name="T98" fmla="*/ 43 w 408"/>
                <a:gd name="T99" fmla="*/ 22 h 329"/>
                <a:gd name="T100" fmla="*/ 27 w 408"/>
                <a:gd name="T101" fmla="*/ 11 h 329"/>
                <a:gd name="T102" fmla="*/ 32 w 408"/>
                <a:gd name="T103" fmla="*/ 0 h 329"/>
                <a:gd name="T104" fmla="*/ 64 w 408"/>
                <a:gd name="T105" fmla="*/ 0 h 329"/>
                <a:gd name="T106" fmla="*/ 90 w 408"/>
                <a:gd name="T107" fmla="*/ 0 h 329"/>
                <a:gd name="T108" fmla="*/ 122 w 408"/>
                <a:gd name="T109" fmla="*/ 0 h 329"/>
                <a:gd name="T110" fmla="*/ 148 w 408"/>
                <a:gd name="T111" fmla="*/ 0 h 329"/>
                <a:gd name="T112" fmla="*/ 180 w 408"/>
                <a:gd name="T113" fmla="*/ 0 h 329"/>
                <a:gd name="T114" fmla="*/ 207 w 408"/>
                <a:gd name="T115" fmla="*/ 0 h 329"/>
                <a:gd name="T116" fmla="*/ 238 w 408"/>
                <a:gd name="T11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8" h="329">
                  <a:moveTo>
                    <a:pt x="259" y="0"/>
                  </a:moveTo>
                  <a:lnTo>
                    <a:pt x="265" y="0"/>
                  </a:lnTo>
                  <a:lnTo>
                    <a:pt x="270" y="0"/>
                  </a:lnTo>
                  <a:lnTo>
                    <a:pt x="275" y="0"/>
                  </a:lnTo>
                  <a:lnTo>
                    <a:pt x="281" y="0"/>
                  </a:lnTo>
                  <a:lnTo>
                    <a:pt x="286" y="0"/>
                  </a:lnTo>
                  <a:lnTo>
                    <a:pt x="291" y="0"/>
                  </a:lnTo>
                  <a:lnTo>
                    <a:pt x="296" y="0"/>
                  </a:lnTo>
                  <a:lnTo>
                    <a:pt x="302" y="0"/>
                  </a:lnTo>
                  <a:lnTo>
                    <a:pt x="307" y="0"/>
                  </a:lnTo>
                  <a:lnTo>
                    <a:pt x="312" y="0"/>
                  </a:lnTo>
                  <a:lnTo>
                    <a:pt x="318" y="0"/>
                  </a:lnTo>
                  <a:lnTo>
                    <a:pt x="323" y="0"/>
                  </a:lnTo>
                  <a:lnTo>
                    <a:pt x="328" y="0"/>
                  </a:lnTo>
                  <a:lnTo>
                    <a:pt x="333" y="0"/>
                  </a:lnTo>
                  <a:lnTo>
                    <a:pt x="339" y="0"/>
                  </a:lnTo>
                  <a:lnTo>
                    <a:pt x="344" y="0"/>
                  </a:lnTo>
                  <a:lnTo>
                    <a:pt x="349" y="0"/>
                  </a:lnTo>
                  <a:lnTo>
                    <a:pt x="360" y="0"/>
                  </a:lnTo>
                  <a:lnTo>
                    <a:pt x="370" y="0"/>
                  </a:lnTo>
                  <a:lnTo>
                    <a:pt x="376" y="0"/>
                  </a:lnTo>
                  <a:lnTo>
                    <a:pt x="381" y="0"/>
                  </a:lnTo>
                  <a:lnTo>
                    <a:pt x="386" y="0"/>
                  </a:lnTo>
                  <a:lnTo>
                    <a:pt x="392" y="0"/>
                  </a:lnTo>
                  <a:lnTo>
                    <a:pt x="397" y="0"/>
                  </a:lnTo>
                  <a:lnTo>
                    <a:pt x="397" y="6"/>
                  </a:lnTo>
                  <a:lnTo>
                    <a:pt x="397" y="11"/>
                  </a:lnTo>
                  <a:lnTo>
                    <a:pt x="397" y="16"/>
                  </a:lnTo>
                  <a:lnTo>
                    <a:pt x="397" y="22"/>
                  </a:lnTo>
                  <a:lnTo>
                    <a:pt x="397" y="27"/>
                  </a:lnTo>
                  <a:lnTo>
                    <a:pt x="402" y="32"/>
                  </a:lnTo>
                  <a:lnTo>
                    <a:pt x="402" y="37"/>
                  </a:lnTo>
                  <a:lnTo>
                    <a:pt x="402" y="43"/>
                  </a:lnTo>
                  <a:lnTo>
                    <a:pt x="402" y="48"/>
                  </a:lnTo>
                  <a:lnTo>
                    <a:pt x="402" y="53"/>
                  </a:lnTo>
                  <a:lnTo>
                    <a:pt x="402" y="59"/>
                  </a:lnTo>
                  <a:lnTo>
                    <a:pt x="402" y="64"/>
                  </a:lnTo>
                  <a:lnTo>
                    <a:pt x="402" y="69"/>
                  </a:lnTo>
                  <a:lnTo>
                    <a:pt x="408" y="69"/>
                  </a:lnTo>
                  <a:lnTo>
                    <a:pt x="408" y="75"/>
                  </a:lnTo>
                  <a:lnTo>
                    <a:pt x="408" y="80"/>
                  </a:lnTo>
                  <a:lnTo>
                    <a:pt x="402" y="80"/>
                  </a:lnTo>
                  <a:lnTo>
                    <a:pt x="402" y="85"/>
                  </a:lnTo>
                  <a:lnTo>
                    <a:pt x="397" y="85"/>
                  </a:lnTo>
                  <a:lnTo>
                    <a:pt x="397" y="90"/>
                  </a:lnTo>
                  <a:lnTo>
                    <a:pt x="392" y="90"/>
                  </a:lnTo>
                  <a:lnTo>
                    <a:pt x="392" y="96"/>
                  </a:lnTo>
                  <a:lnTo>
                    <a:pt x="386" y="96"/>
                  </a:lnTo>
                  <a:lnTo>
                    <a:pt x="381" y="101"/>
                  </a:lnTo>
                  <a:lnTo>
                    <a:pt x="381" y="106"/>
                  </a:lnTo>
                  <a:lnTo>
                    <a:pt x="381" y="112"/>
                  </a:lnTo>
                  <a:lnTo>
                    <a:pt x="381" y="117"/>
                  </a:lnTo>
                  <a:lnTo>
                    <a:pt x="381" y="122"/>
                  </a:lnTo>
                  <a:lnTo>
                    <a:pt x="376" y="122"/>
                  </a:lnTo>
                  <a:lnTo>
                    <a:pt x="376" y="128"/>
                  </a:lnTo>
                  <a:lnTo>
                    <a:pt x="370" y="133"/>
                  </a:lnTo>
                  <a:lnTo>
                    <a:pt x="370" y="138"/>
                  </a:lnTo>
                  <a:lnTo>
                    <a:pt x="370" y="143"/>
                  </a:lnTo>
                  <a:lnTo>
                    <a:pt x="365" y="143"/>
                  </a:lnTo>
                  <a:lnTo>
                    <a:pt x="365" y="149"/>
                  </a:lnTo>
                  <a:lnTo>
                    <a:pt x="360" y="154"/>
                  </a:lnTo>
                  <a:lnTo>
                    <a:pt x="355" y="154"/>
                  </a:lnTo>
                  <a:lnTo>
                    <a:pt x="349" y="154"/>
                  </a:lnTo>
                  <a:lnTo>
                    <a:pt x="344" y="159"/>
                  </a:lnTo>
                  <a:lnTo>
                    <a:pt x="344" y="165"/>
                  </a:lnTo>
                  <a:lnTo>
                    <a:pt x="339" y="165"/>
                  </a:lnTo>
                  <a:lnTo>
                    <a:pt x="339" y="170"/>
                  </a:lnTo>
                  <a:lnTo>
                    <a:pt x="339" y="175"/>
                  </a:lnTo>
                  <a:lnTo>
                    <a:pt x="333" y="175"/>
                  </a:lnTo>
                  <a:lnTo>
                    <a:pt x="333" y="181"/>
                  </a:lnTo>
                  <a:lnTo>
                    <a:pt x="328" y="181"/>
                  </a:lnTo>
                  <a:lnTo>
                    <a:pt x="328" y="186"/>
                  </a:lnTo>
                  <a:lnTo>
                    <a:pt x="323" y="191"/>
                  </a:lnTo>
                  <a:lnTo>
                    <a:pt x="323" y="196"/>
                  </a:lnTo>
                  <a:lnTo>
                    <a:pt x="318" y="196"/>
                  </a:lnTo>
                  <a:lnTo>
                    <a:pt x="318" y="202"/>
                  </a:lnTo>
                  <a:lnTo>
                    <a:pt x="318" y="207"/>
                  </a:lnTo>
                  <a:lnTo>
                    <a:pt x="312" y="207"/>
                  </a:lnTo>
                  <a:lnTo>
                    <a:pt x="312" y="212"/>
                  </a:lnTo>
                  <a:lnTo>
                    <a:pt x="307" y="218"/>
                  </a:lnTo>
                  <a:lnTo>
                    <a:pt x="307" y="223"/>
                  </a:lnTo>
                  <a:lnTo>
                    <a:pt x="302" y="223"/>
                  </a:lnTo>
                  <a:lnTo>
                    <a:pt x="302" y="228"/>
                  </a:lnTo>
                  <a:lnTo>
                    <a:pt x="296" y="228"/>
                  </a:lnTo>
                  <a:lnTo>
                    <a:pt x="291" y="234"/>
                  </a:lnTo>
                  <a:lnTo>
                    <a:pt x="291" y="239"/>
                  </a:lnTo>
                  <a:lnTo>
                    <a:pt x="286" y="239"/>
                  </a:lnTo>
                  <a:lnTo>
                    <a:pt x="281" y="239"/>
                  </a:lnTo>
                  <a:lnTo>
                    <a:pt x="281" y="244"/>
                  </a:lnTo>
                  <a:lnTo>
                    <a:pt x="275" y="249"/>
                  </a:lnTo>
                  <a:lnTo>
                    <a:pt x="270" y="249"/>
                  </a:lnTo>
                  <a:lnTo>
                    <a:pt x="265" y="255"/>
                  </a:lnTo>
                  <a:lnTo>
                    <a:pt x="259" y="260"/>
                  </a:lnTo>
                  <a:lnTo>
                    <a:pt x="254" y="260"/>
                  </a:lnTo>
                  <a:lnTo>
                    <a:pt x="254" y="265"/>
                  </a:lnTo>
                  <a:lnTo>
                    <a:pt x="249" y="265"/>
                  </a:lnTo>
                  <a:lnTo>
                    <a:pt x="244" y="271"/>
                  </a:lnTo>
                  <a:lnTo>
                    <a:pt x="238" y="276"/>
                  </a:lnTo>
                  <a:lnTo>
                    <a:pt x="233" y="276"/>
                  </a:lnTo>
                  <a:lnTo>
                    <a:pt x="233" y="281"/>
                  </a:lnTo>
                  <a:lnTo>
                    <a:pt x="228" y="281"/>
                  </a:lnTo>
                  <a:lnTo>
                    <a:pt x="228" y="287"/>
                  </a:lnTo>
                  <a:lnTo>
                    <a:pt x="222" y="287"/>
                  </a:lnTo>
                  <a:lnTo>
                    <a:pt x="217" y="292"/>
                  </a:lnTo>
                  <a:lnTo>
                    <a:pt x="217" y="297"/>
                  </a:lnTo>
                  <a:lnTo>
                    <a:pt x="212" y="297"/>
                  </a:lnTo>
                  <a:lnTo>
                    <a:pt x="212" y="302"/>
                  </a:lnTo>
                  <a:lnTo>
                    <a:pt x="207" y="302"/>
                  </a:lnTo>
                  <a:lnTo>
                    <a:pt x="207" y="308"/>
                  </a:lnTo>
                  <a:lnTo>
                    <a:pt x="201" y="308"/>
                  </a:lnTo>
                  <a:lnTo>
                    <a:pt x="196" y="308"/>
                  </a:lnTo>
                  <a:lnTo>
                    <a:pt x="196" y="313"/>
                  </a:lnTo>
                  <a:lnTo>
                    <a:pt x="191" y="313"/>
                  </a:lnTo>
                  <a:lnTo>
                    <a:pt x="191" y="318"/>
                  </a:lnTo>
                  <a:lnTo>
                    <a:pt x="185" y="318"/>
                  </a:lnTo>
                  <a:lnTo>
                    <a:pt x="180" y="318"/>
                  </a:lnTo>
                  <a:lnTo>
                    <a:pt x="175" y="318"/>
                  </a:lnTo>
                  <a:lnTo>
                    <a:pt x="170" y="318"/>
                  </a:lnTo>
                  <a:lnTo>
                    <a:pt x="170" y="324"/>
                  </a:lnTo>
                  <a:lnTo>
                    <a:pt x="170" y="318"/>
                  </a:lnTo>
                  <a:lnTo>
                    <a:pt x="164" y="318"/>
                  </a:lnTo>
                  <a:lnTo>
                    <a:pt x="159" y="318"/>
                  </a:lnTo>
                  <a:lnTo>
                    <a:pt x="154" y="318"/>
                  </a:lnTo>
                  <a:lnTo>
                    <a:pt x="154" y="324"/>
                  </a:lnTo>
                  <a:lnTo>
                    <a:pt x="148" y="324"/>
                  </a:lnTo>
                  <a:lnTo>
                    <a:pt x="143" y="329"/>
                  </a:lnTo>
                  <a:lnTo>
                    <a:pt x="143" y="324"/>
                  </a:lnTo>
                  <a:lnTo>
                    <a:pt x="143" y="318"/>
                  </a:lnTo>
                  <a:lnTo>
                    <a:pt x="143" y="313"/>
                  </a:lnTo>
                  <a:lnTo>
                    <a:pt x="138" y="313"/>
                  </a:lnTo>
                  <a:lnTo>
                    <a:pt x="138" y="308"/>
                  </a:lnTo>
                  <a:lnTo>
                    <a:pt x="138" y="302"/>
                  </a:lnTo>
                  <a:lnTo>
                    <a:pt x="133" y="302"/>
                  </a:lnTo>
                  <a:lnTo>
                    <a:pt x="133" y="297"/>
                  </a:lnTo>
                  <a:lnTo>
                    <a:pt x="138" y="297"/>
                  </a:lnTo>
                  <a:lnTo>
                    <a:pt x="133" y="297"/>
                  </a:lnTo>
                  <a:lnTo>
                    <a:pt x="138" y="297"/>
                  </a:lnTo>
                  <a:lnTo>
                    <a:pt x="138" y="292"/>
                  </a:lnTo>
                  <a:lnTo>
                    <a:pt x="133" y="292"/>
                  </a:lnTo>
                  <a:lnTo>
                    <a:pt x="133" y="287"/>
                  </a:lnTo>
                  <a:lnTo>
                    <a:pt x="127" y="287"/>
                  </a:lnTo>
                  <a:lnTo>
                    <a:pt x="127" y="292"/>
                  </a:lnTo>
                  <a:lnTo>
                    <a:pt x="127" y="287"/>
                  </a:lnTo>
                  <a:lnTo>
                    <a:pt x="122" y="287"/>
                  </a:lnTo>
                  <a:lnTo>
                    <a:pt x="122" y="281"/>
                  </a:lnTo>
                  <a:lnTo>
                    <a:pt x="122" y="287"/>
                  </a:lnTo>
                  <a:lnTo>
                    <a:pt x="117" y="287"/>
                  </a:lnTo>
                  <a:lnTo>
                    <a:pt x="117" y="292"/>
                  </a:lnTo>
                  <a:lnTo>
                    <a:pt x="111" y="292"/>
                  </a:lnTo>
                  <a:lnTo>
                    <a:pt x="111" y="287"/>
                  </a:lnTo>
                  <a:lnTo>
                    <a:pt x="117" y="287"/>
                  </a:lnTo>
                  <a:lnTo>
                    <a:pt x="117" y="281"/>
                  </a:lnTo>
                  <a:lnTo>
                    <a:pt x="111" y="281"/>
                  </a:lnTo>
                  <a:lnTo>
                    <a:pt x="111" y="276"/>
                  </a:lnTo>
                  <a:lnTo>
                    <a:pt x="106" y="276"/>
                  </a:lnTo>
                  <a:lnTo>
                    <a:pt x="106" y="271"/>
                  </a:lnTo>
                  <a:lnTo>
                    <a:pt x="111" y="276"/>
                  </a:lnTo>
                  <a:lnTo>
                    <a:pt x="111" y="265"/>
                  </a:lnTo>
                  <a:lnTo>
                    <a:pt x="111" y="249"/>
                  </a:lnTo>
                  <a:lnTo>
                    <a:pt x="111" y="244"/>
                  </a:lnTo>
                  <a:lnTo>
                    <a:pt x="101" y="244"/>
                  </a:lnTo>
                  <a:lnTo>
                    <a:pt x="96" y="244"/>
                  </a:lnTo>
                  <a:lnTo>
                    <a:pt x="90" y="244"/>
                  </a:lnTo>
                  <a:lnTo>
                    <a:pt x="85" y="244"/>
                  </a:lnTo>
                  <a:lnTo>
                    <a:pt x="74" y="244"/>
                  </a:lnTo>
                  <a:lnTo>
                    <a:pt x="69" y="244"/>
                  </a:lnTo>
                  <a:lnTo>
                    <a:pt x="64" y="244"/>
                  </a:lnTo>
                  <a:lnTo>
                    <a:pt x="59" y="244"/>
                  </a:lnTo>
                  <a:lnTo>
                    <a:pt x="53" y="244"/>
                  </a:lnTo>
                  <a:lnTo>
                    <a:pt x="48" y="244"/>
                  </a:lnTo>
                  <a:lnTo>
                    <a:pt x="43" y="244"/>
                  </a:lnTo>
                  <a:lnTo>
                    <a:pt x="37" y="244"/>
                  </a:lnTo>
                  <a:lnTo>
                    <a:pt x="32" y="244"/>
                  </a:lnTo>
                  <a:lnTo>
                    <a:pt x="27" y="244"/>
                  </a:lnTo>
                  <a:lnTo>
                    <a:pt x="22" y="244"/>
                  </a:lnTo>
                  <a:lnTo>
                    <a:pt x="16" y="244"/>
                  </a:lnTo>
                  <a:lnTo>
                    <a:pt x="16" y="239"/>
                  </a:lnTo>
                  <a:lnTo>
                    <a:pt x="16" y="234"/>
                  </a:lnTo>
                  <a:lnTo>
                    <a:pt x="11" y="234"/>
                  </a:lnTo>
                  <a:lnTo>
                    <a:pt x="6" y="228"/>
                  </a:lnTo>
                  <a:lnTo>
                    <a:pt x="6" y="223"/>
                  </a:lnTo>
                  <a:lnTo>
                    <a:pt x="0" y="223"/>
                  </a:lnTo>
                  <a:lnTo>
                    <a:pt x="0" y="218"/>
                  </a:lnTo>
                  <a:lnTo>
                    <a:pt x="0" y="212"/>
                  </a:lnTo>
                  <a:lnTo>
                    <a:pt x="0" y="207"/>
                  </a:lnTo>
                  <a:lnTo>
                    <a:pt x="0" y="202"/>
                  </a:lnTo>
                  <a:lnTo>
                    <a:pt x="0" y="196"/>
                  </a:lnTo>
                  <a:lnTo>
                    <a:pt x="0" y="191"/>
                  </a:lnTo>
                  <a:lnTo>
                    <a:pt x="0" y="186"/>
                  </a:lnTo>
                  <a:lnTo>
                    <a:pt x="0" y="181"/>
                  </a:lnTo>
                  <a:lnTo>
                    <a:pt x="0" y="175"/>
                  </a:lnTo>
                  <a:lnTo>
                    <a:pt x="0" y="170"/>
                  </a:lnTo>
                  <a:lnTo>
                    <a:pt x="0" y="165"/>
                  </a:lnTo>
                  <a:lnTo>
                    <a:pt x="0" y="159"/>
                  </a:lnTo>
                  <a:lnTo>
                    <a:pt x="0" y="154"/>
                  </a:lnTo>
                  <a:lnTo>
                    <a:pt x="6" y="154"/>
                  </a:lnTo>
                  <a:lnTo>
                    <a:pt x="11" y="154"/>
                  </a:lnTo>
                  <a:lnTo>
                    <a:pt x="11" y="149"/>
                  </a:lnTo>
                  <a:lnTo>
                    <a:pt x="11" y="143"/>
                  </a:lnTo>
                  <a:lnTo>
                    <a:pt x="11" y="138"/>
                  </a:lnTo>
                  <a:lnTo>
                    <a:pt x="11" y="133"/>
                  </a:lnTo>
                  <a:lnTo>
                    <a:pt x="11" y="128"/>
                  </a:lnTo>
                  <a:lnTo>
                    <a:pt x="11" y="122"/>
                  </a:lnTo>
                  <a:lnTo>
                    <a:pt x="11" y="117"/>
                  </a:lnTo>
                  <a:lnTo>
                    <a:pt x="6" y="117"/>
                  </a:lnTo>
                  <a:lnTo>
                    <a:pt x="6" y="112"/>
                  </a:lnTo>
                  <a:lnTo>
                    <a:pt x="11" y="112"/>
                  </a:lnTo>
                  <a:lnTo>
                    <a:pt x="11" y="106"/>
                  </a:lnTo>
                  <a:lnTo>
                    <a:pt x="11" y="101"/>
                  </a:lnTo>
                  <a:lnTo>
                    <a:pt x="16" y="101"/>
                  </a:lnTo>
                  <a:lnTo>
                    <a:pt x="16" y="96"/>
                  </a:lnTo>
                  <a:lnTo>
                    <a:pt x="11" y="96"/>
                  </a:lnTo>
                  <a:lnTo>
                    <a:pt x="11" y="90"/>
                  </a:lnTo>
                  <a:lnTo>
                    <a:pt x="11" y="85"/>
                  </a:lnTo>
                  <a:lnTo>
                    <a:pt x="6" y="85"/>
                  </a:lnTo>
                  <a:lnTo>
                    <a:pt x="6" y="80"/>
                  </a:lnTo>
                  <a:lnTo>
                    <a:pt x="6" y="75"/>
                  </a:lnTo>
                  <a:lnTo>
                    <a:pt x="6" y="69"/>
                  </a:lnTo>
                  <a:lnTo>
                    <a:pt x="11" y="69"/>
                  </a:lnTo>
                  <a:lnTo>
                    <a:pt x="11" y="64"/>
                  </a:lnTo>
                  <a:lnTo>
                    <a:pt x="11" y="59"/>
                  </a:lnTo>
                  <a:lnTo>
                    <a:pt x="16" y="59"/>
                  </a:lnTo>
                  <a:lnTo>
                    <a:pt x="16" y="53"/>
                  </a:lnTo>
                  <a:lnTo>
                    <a:pt x="22" y="53"/>
                  </a:lnTo>
                  <a:lnTo>
                    <a:pt x="22" y="48"/>
                  </a:lnTo>
                  <a:lnTo>
                    <a:pt x="27" y="48"/>
                  </a:lnTo>
                  <a:lnTo>
                    <a:pt x="27" y="43"/>
                  </a:lnTo>
                  <a:lnTo>
                    <a:pt x="22" y="43"/>
                  </a:lnTo>
                  <a:lnTo>
                    <a:pt x="22" y="37"/>
                  </a:lnTo>
                  <a:lnTo>
                    <a:pt x="16" y="37"/>
                  </a:lnTo>
                  <a:lnTo>
                    <a:pt x="16" y="32"/>
                  </a:lnTo>
                  <a:lnTo>
                    <a:pt x="22" y="32"/>
                  </a:lnTo>
                  <a:lnTo>
                    <a:pt x="27" y="32"/>
                  </a:lnTo>
                  <a:lnTo>
                    <a:pt x="32" y="32"/>
                  </a:lnTo>
                  <a:lnTo>
                    <a:pt x="32" y="27"/>
                  </a:lnTo>
                  <a:lnTo>
                    <a:pt x="37" y="27"/>
                  </a:lnTo>
                  <a:lnTo>
                    <a:pt x="37" y="32"/>
                  </a:lnTo>
                  <a:lnTo>
                    <a:pt x="43" y="32"/>
                  </a:lnTo>
                  <a:lnTo>
                    <a:pt x="43" y="37"/>
                  </a:lnTo>
                  <a:lnTo>
                    <a:pt x="48" y="37"/>
                  </a:lnTo>
                  <a:lnTo>
                    <a:pt x="43" y="37"/>
                  </a:lnTo>
                  <a:lnTo>
                    <a:pt x="48" y="37"/>
                  </a:lnTo>
                  <a:lnTo>
                    <a:pt x="48" y="43"/>
                  </a:lnTo>
                  <a:lnTo>
                    <a:pt x="53" y="43"/>
                  </a:lnTo>
                  <a:lnTo>
                    <a:pt x="53" y="37"/>
                  </a:lnTo>
                  <a:lnTo>
                    <a:pt x="53" y="32"/>
                  </a:lnTo>
                  <a:lnTo>
                    <a:pt x="53" y="27"/>
                  </a:lnTo>
                  <a:lnTo>
                    <a:pt x="48" y="27"/>
                  </a:lnTo>
                  <a:lnTo>
                    <a:pt x="48" y="22"/>
                  </a:lnTo>
                  <a:lnTo>
                    <a:pt x="43" y="22"/>
                  </a:lnTo>
                  <a:lnTo>
                    <a:pt x="37" y="22"/>
                  </a:lnTo>
                  <a:lnTo>
                    <a:pt x="37" y="16"/>
                  </a:lnTo>
                  <a:lnTo>
                    <a:pt x="37" y="11"/>
                  </a:lnTo>
                  <a:lnTo>
                    <a:pt x="32" y="11"/>
                  </a:lnTo>
                  <a:lnTo>
                    <a:pt x="27" y="11"/>
                  </a:lnTo>
                  <a:lnTo>
                    <a:pt x="27" y="6"/>
                  </a:lnTo>
                  <a:lnTo>
                    <a:pt x="27" y="11"/>
                  </a:lnTo>
                  <a:lnTo>
                    <a:pt x="27" y="6"/>
                  </a:lnTo>
                  <a:lnTo>
                    <a:pt x="27" y="0"/>
                  </a:lnTo>
                  <a:lnTo>
                    <a:pt x="32" y="0"/>
                  </a:lnTo>
                  <a:lnTo>
                    <a:pt x="37" y="0"/>
                  </a:lnTo>
                  <a:lnTo>
                    <a:pt x="48" y="0"/>
                  </a:lnTo>
                  <a:lnTo>
                    <a:pt x="53" y="0"/>
                  </a:lnTo>
                  <a:lnTo>
                    <a:pt x="59" y="0"/>
                  </a:lnTo>
                  <a:lnTo>
                    <a:pt x="64" y="0"/>
                  </a:lnTo>
                  <a:lnTo>
                    <a:pt x="69" y="0"/>
                  </a:lnTo>
                  <a:lnTo>
                    <a:pt x="74" y="0"/>
                  </a:lnTo>
                  <a:lnTo>
                    <a:pt x="80" y="0"/>
                  </a:lnTo>
                  <a:lnTo>
                    <a:pt x="85" y="0"/>
                  </a:lnTo>
                  <a:lnTo>
                    <a:pt x="90" y="0"/>
                  </a:lnTo>
                  <a:lnTo>
                    <a:pt x="96" y="0"/>
                  </a:lnTo>
                  <a:lnTo>
                    <a:pt x="101" y="0"/>
                  </a:lnTo>
                  <a:lnTo>
                    <a:pt x="106" y="0"/>
                  </a:lnTo>
                  <a:lnTo>
                    <a:pt x="117" y="0"/>
                  </a:lnTo>
                  <a:lnTo>
                    <a:pt x="122" y="0"/>
                  </a:lnTo>
                  <a:lnTo>
                    <a:pt x="127" y="0"/>
                  </a:lnTo>
                  <a:lnTo>
                    <a:pt x="133" y="0"/>
                  </a:lnTo>
                  <a:lnTo>
                    <a:pt x="138" y="0"/>
                  </a:lnTo>
                  <a:lnTo>
                    <a:pt x="143" y="0"/>
                  </a:lnTo>
                  <a:lnTo>
                    <a:pt x="148" y="0"/>
                  </a:lnTo>
                  <a:lnTo>
                    <a:pt x="154" y="0"/>
                  </a:lnTo>
                  <a:lnTo>
                    <a:pt x="159" y="0"/>
                  </a:lnTo>
                  <a:lnTo>
                    <a:pt x="170" y="0"/>
                  </a:lnTo>
                  <a:lnTo>
                    <a:pt x="175" y="0"/>
                  </a:lnTo>
                  <a:lnTo>
                    <a:pt x="180" y="0"/>
                  </a:lnTo>
                  <a:lnTo>
                    <a:pt x="185" y="0"/>
                  </a:lnTo>
                  <a:lnTo>
                    <a:pt x="191" y="0"/>
                  </a:lnTo>
                  <a:lnTo>
                    <a:pt x="196" y="0"/>
                  </a:lnTo>
                  <a:lnTo>
                    <a:pt x="201" y="0"/>
                  </a:lnTo>
                  <a:lnTo>
                    <a:pt x="207" y="0"/>
                  </a:lnTo>
                  <a:lnTo>
                    <a:pt x="212" y="0"/>
                  </a:lnTo>
                  <a:lnTo>
                    <a:pt x="217" y="0"/>
                  </a:lnTo>
                  <a:lnTo>
                    <a:pt x="222" y="0"/>
                  </a:lnTo>
                  <a:lnTo>
                    <a:pt x="228" y="0"/>
                  </a:lnTo>
                  <a:lnTo>
                    <a:pt x="238" y="0"/>
                  </a:lnTo>
                  <a:lnTo>
                    <a:pt x="244" y="0"/>
                  </a:lnTo>
                  <a:lnTo>
                    <a:pt x="249" y="0"/>
                  </a:lnTo>
                  <a:lnTo>
                    <a:pt x="254" y="0"/>
                  </a:lnTo>
                  <a:lnTo>
                    <a:pt x="259" y="0"/>
                  </a:lnTo>
                </a:path>
              </a:pathLst>
            </a:custGeom>
            <a:solidFill>
              <a:srgbClr val="002060"/>
            </a:solid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3" name="Rectangle 218">
            <a:extLst>
              <a:ext uri="{FF2B5EF4-FFF2-40B4-BE49-F238E27FC236}">
                <a16:creationId xmlns:a16="http://schemas.microsoft.com/office/drawing/2014/main" id="{515637F3-38F3-483A-ABB3-A5749DCD4CE1}"/>
              </a:ext>
            </a:extLst>
          </p:cNvPr>
          <p:cNvSpPr>
            <a:spLocks noChangeArrowheads="1"/>
          </p:cNvSpPr>
          <p:nvPr/>
        </p:nvSpPr>
        <p:spPr bwMode="auto">
          <a:xfrm>
            <a:off x="8904490" y="2105929"/>
            <a:ext cx="7938" cy="9525"/>
          </a:xfrm>
          <a:prstGeom prst="rect">
            <a:avLst/>
          </a:prstGeom>
          <a:noFill/>
          <a:ln w="25400"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219">
            <a:extLst>
              <a:ext uri="{FF2B5EF4-FFF2-40B4-BE49-F238E27FC236}">
                <a16:creationId xmlns:a16="http://schemas.microsoft.com/office/drawing/2014/main" id="{23774956-AD6B-43E2-936D-4874844DABD3}"/>
              </a:ext>
            </a:extLst>
          </p:cNvPr>
          <p:cNvSpPr>
            <a:spLocks/>
          </p:cNvSpPr>
          <p:nvPr/>
        </p:nvSpPr>
        <p:spPr bwMode="auto">
          <a:xfrm>
            <a:off x="8552065" y="2644090"/>
            <a:ext cx="444500" cy="598488"/>
          </a:xfrm>
          <a:custGeom>
            <a:avLst/>
            <a:gdLst>
              <a:gd name="T0" fmla="*/ 122 w 280"/>
              <a:gd name="T1" fmla="*/ 75 h 377"/>
              <a:gd name="T2" fmla="*/ 122 w 280"/>
              <a:gd name="T3" fmla="*/ 59 h 377"/>
              <a:gd name="T4" fmla="*/ 132 w 280"/>
              <a:gd name="T5" fmla="*/ 43 h 377"/>
              <a:gd name="T6" fmla="*/ 138 w 280"/>
              <a:gd name="T7" fmla="*/ 27 h 377"/>
              <a:gd name="T8" fmla="*/ 148 w 280"/>
              <a:gd name="T9" fmla="*/ 11 h 377"/>
              <a:gd name="T10" fmla="*/ 159 w 280"/>
              <a:gd name="T11" fmla="*/ 6 h 377"/>
              <a:gd name="T12" fmla="*/ 175 w 280"/>
              <a:gd name="T13" fmla="*/ 16 h 377"/>
              <a:gd name="T14" fmla="*/ 190 w 280"/>
              <a:gd name="T15" fmla="*/ 6 h 377"/>
              <a:gd name="T16" fmla="*/ 201 w 280"/>
              <a:gd name="T17" fmla="*/ 11 h 377"/>
              <a:gd name="T18" fmla="*/ 212 w 280"/>
              <a:gd name="T19" fmla="*/ 16 h 377"/>
              <a:gd name="T20" fmla="*/ 217 w 280"/>
              <a:gd name="T21" fmla="*/ 38 h 377"/>
              <a:gd name="T22" fmla="*/ 222 w 280"/>
              <a:gd name="T23" fmla="*/ 48 h 377"/>
              <a:gd name="T24" fmla="*/ 227 w 280"/>
              <a:gd name="T25" fmla="*/ 59 h 377"/>
              <a:gd name="T26" fmla="*/ 233 w 280"/>
              <a:gd name="T27" fmla="*/ 59 h 377"/>
              <a:gd name="T28" fmla="*/ 249 w 280"/>
              <a:gd name="T29" fmla="*/ 59 h 377"/>
              <a:gd name="T30" fmla="*/ 254 w 280"/>
              <a:gd name="T31" fmla="*/ 80 h 377"/>
              <a:gd name="T32" fmla="*/ 270 w 280"/>
              <a:gd name="T33" fmla="*/ 80 h 377"/>
              <a:gd name="T34" fmla="*/ 270 w 280"/>
              <a:gd name="T35" fmla="*/ 96 h 377"/>
              <a:gd name="T36" fmla="*/ 270 w 280"/>
              <a:gd name="T37" fmla="*/ 112 h 377"/>
              <a:gd name="T38" fmla="*/ 275 w 280"/>
              <a:gd name="T39" fmla="*/ 133 h 377"/>
              <a:gd name="T40" fmla="*/ 270 w 280"/>
              <a:gd name="T41" fmla="*/ 144 h 377"/>
              <a:gd name="T42" fmla="*/ 254 w 280"/>
              <a:gd name="T43" fmla="*/ 159 h 377"/>
              <a:gd name="T44" fmla="*/ 238 w 280"/>
              <a:gd name="T45" fmla="*/ 175 h 377"/>
              <a:gd name="T46" fmla="*/ 227 w 280"/>
              <a:gd name="T47" fmla="*/ 191 h 377"/>
              <a:gd name="T48" fmla="*/ 217 w 280"/>
              <a:gd name="T49" fmla="*/ 197 h 377"/>
              <a:gd name="T50" fmla="*/ 196 w 280"/>
              <a:gd name="T51" fmla="*/ 186 h 377"/>
              <a:gd name="T52" fmla="*/ 206 w 280"/>
              <a:gd name="T53" fmla="*/ 202 h 377"/>
              <a:gd name="T54" fmla="*/ 217 w 280"/>
              <a:gd name="T55" fmla="*/ 218 h 377"/>
              <a:gd name="T56" fmla="*/ 212 w 280"/>
              <a:gd name="T57" fmla="*/ 239 h 377"/>
              <a:gd name="T58" fmla="*/ 206 w 280"/>
              <a:gd name="T59" fmla="*/ 250 h 377"/>
              <a:gd name="T60" fmla="*/ 190 w 280"/>
              <a:gd name="T61" fmla="*/ 260 h 377"/>
              <a:gd name="T62" fmla="*/ 201 w 280"/>
              <a:gd name="T63" fmla="*/ 276 h 377"/>
              <a:gd name="T64" fmla="*/ 196 w 280"/>
              <a:gd name="T65" fmla="*/ 287 h 377"/>
              <a:gd name="T66" fmla="*/ 185 w 280"/>
              <a:gd name="T67" fmla="*/ 303 h 377"/>
              <a:gd name="T68" fmla="*/ 164 w 280"/>
              <a:gd name="T69" fmla="*/ 313 h 377"/>
              <a:gd name="T70" fmla="*/ 159 w 280"/>
              <a:gd name="T71" fmla="*/ 303 h 377"/>
              <a:gd name="T72" fmla="*/ 148 w 280"/>
              <a:gd name="T73" fmla="*/ 319 h 377"/>
              <a:gd name="T74" fmla="*/ 143 w 280"/>
              <a:gd name="T75" fmla="*/ 340 h 377"/>
              <a:gd name="T76" fmla="*/ 132 w 280"/>
              <a:gd name="T77" fmla="*/ 356 h 377"/>
              <a:gd name="T78" fmla="*/ 116 w 280"/>
              <a:gd name="T79" fmla="*/ 366 h 377"/>
              <a:gd name="T80" fmla="*/ 106 w 280"/>
              <a:gd name="T81" fmla="*/ 372 h 377"/>
              <a:gd name="T82" fmla="*/ 106 w 280"/>
              <a:gd name="T83" fmla="*/ 334 h 377"/>
              <a:gd name="T84" fmla="*/ 101 w 280"/>
              <a:gd name="T85" fmla="*/ 308 h 377"/>
              <a:gd name="T86" fmla="*/ 74 w 280"/>
              <a:gd name="T87" fmla="*/ 308 h 377"/>
              <a:gd name="T88" fmla="*/ 53 w 280"/>
              <a:gd name="T89" fmla="*/ 303 h 377"/>
              <a:gd name="T90" fmla="*/ 48 w 280"/>
              <a:gd name="T91" fmla="*/ 281 h 377"/>
              <a:gd name="T92" fmla="*/ 27 w 280"/>
              <a:gd name="T93" fmla="*/ 276 h 377"/>
              <a:gd name="T94" fmla="*/ 16 w 280"/>
              <a:gd name="T95" fmla="*/ 260 h 377"/>
              <a:gd name="T96" fmla="*/ 16 w 280"/>
              <a:gd name="T97" fmla="*/ 234 h 377"/>
              <a:gd name="T98" fmla="*/ 27 w 280"/>
              <a:gd name="T99" fmla="*/ 218 h 377"/>
              <a:gd name="T100" fmla="*/ 32 w 280"/>
              <a:gd name="T101" fmla="*/ 197 h 377"/>
              <a:gd name="T102" fmla="*/ 32 w 280"/>
              <a:gd name="T103" fmla="*/ 170 h 377"/>
              <a:gd name="T104" fmla="*/ 21 w 280"/>
              <a:gd name="T105" fmla="*/ 154 h 377"/>
              <a:gd name="T106" fmla="*/ 5 w 280"/>
              <a:gd name="T107" fmla="*/ 144 h 377"/>
              <a:gd name="T108" fmla="*/ 0 w 280"/>
              <a:gd name="T109" fmla="*/ 122 h 377"/>
              <a:gd name="T110" fmla="*/ 27 w 280"/>
              <a:gd name="T111" fmla="*/ 122 h 377"/>
              <a:gd name="T112" fmla="*/ 37 w 280"/>
              <a:gd name="T113" fmla="*/ 117 h 377"/>
              <a:gd name="T114" fmla="*/ 48 w 280"/>
              <a:gd name="T115" fmla="*/ 112 h 377"/>
              <a:gd name="T116" fmla="*/ 69 w 280"/>
              <a:gd name="T117" fmla="*/ 106 h 377"/>
              <a:gd name="T118" fmla="*/ 90 w 280"/>
              <a:gd name="T119" fmla="*/ 101 h 377"/>
              <a:gd name="T120" fmla="*/ 101 w 280"/>
              <a:gd name="T121" fmla="*/ 85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0" h="377">
                <a:moveTo>
                  <a:pt x="106" y="80"/>
                </a:moveTo>
                <a:lnTo>
                  <a:pt x="111" y="80"/>
                </a:lnTo>
                <a:lnTo>
                  <a:pt x="111" y="75"/>
                </a:lnTo>
                <a:lnTo>
                  <a:pt x="116" y="75"/>
                </a:lnTo>
                <a:lnTo>
                  <a:pt x="122" y="75"/>
                </a:lnTo>
                <a:lnTo>
                  <a:pt x="122" y="69"/>
                </a:lnTo>
                <a:lnTo>
                  <a:pt x="127" y="69"/>
                </a:lnTo>
                <a:lnTo>
                  <a:pt x="127" y="64"/>
                </a:lnTo>
                <a:lnTo>
                  <a:pt x="127" y="59"/>
                </a:lnTo>
                <a:lnTo>
                  <a:pt x="122" y="59"/>
                </a:lnTo>
                <a:lnTo>
                  <a:pt x="122" y="53"/>
                </a:lnTo>
                <a:lnTo>
                  <a:pt x="122" y="48"/>
                </a:lnTo>
                <a:lnTo>
                  <a:pt x="127" y="48"/>
                </a:lnTo>
                <a:lnTo>
                  <a:pt x="132" y="48"/>
                </a:lnTo>
                <a:lnTo>
                  <a:pt x="132" y="43"/>
                </a:lnTo>
                <a:lnTo>
                  <a:pt x="138" y="38"/>
                </a:lnTo>
                <a:lnTo>
                  <a:pt x="132" y="38"/>
                </a:lnTo>
                <a:lnTo>
                  <a:pt x="132" y="32"/>
                </a:lnTo>
                <a:lnTo>
                  <a:pt x="138" y="32"/>
                </a:lnTo>
                <a:lnTo>
                  <a:pt x="138" y="27"/>
                </a:lnTo>
                <a:lnTo>
                  <a:pt x="138" y="22"/>
                </a:lnTo>
                <a:lnTo>
                  <a:pt x="143" y="22"/>
                </a:lnTo>
                <a:lnTo>
                  <a:pt x="143" y="16"/>
                </a:lnTo>
                <a:lnTo>
                  <a:pt x="148" y="16"/>
                </a:lnTo>
                <a:lnTo>
                  <a:pt x="148" y="11"/>
                </a:lnTo>
                <a:lnTo>
                  <a:pt x="153" y="11"/>
                </a:lnTo>
                <a:lnTo>
                  <a:pt x="153" y="6"/>
                </a:lnTo>
                <a:lnTo>
                  <a:pt x="159" y="6"/>
                </a:lnTo>
                <a:lnTo>
                  <a:pt x="159" y="0"/>
                </a:lnTo>
                <a:lnTo>
                  <a:pt x="159" y="6"/>
                </a:lnTo>
                <a:lnTo>
                  <a:pt x="164" y="6"/>
                </a:lnTo>
                <a:lnTo>
                  <a:pt x="164" y="11"/>
                </a:lnTo>
                <a:lnTo>
                  <a:pt x="164" y="16"/>
                </a:lnTo>
                <a:lnTo>
                  <a:pt x="169" y="16"/>
                </a:lnTo>
                <a:lnTo>
                  <a:pt x="175" y="16"/>
                </a:lnTo>
                <a:lnTo>
                  <a:pt x="175" y="11"/>
                </a:lnTo>
                <a:lnTo>
                  <a:pt x="180" y="11"/>
                </a:lnTo>
                <a:lnTo>
                  <a:pt x="185" y="11"/>
                </a:lnTo>
                <a:lnTo>
                  <a:pt x="185" y="6"/>
                </a:lnTo>
                <a:lnTo>
                  <a:pt x="190" y="6"/>
                </a:lnTo>
                <a:lnTo>
                  <a:pt x="196" y="6"/>
                </a:lnTo>
                <a:lnTo>
                  <a:pt x="201" y="6"/>
                </a:lnTo>
                <a:lnTo>
                  <a:pt x="206" y="6"/>
                </a:lnTo>
                <a:lnTo>
                  <a:pt x="206" y="11"/>
                </a:lnTo>
                <a:lnTo>
                  <a:pt x="201" y="11"/>
                </a:lnTo>
                <a:lnTo>
                  <a:pt x="206" y="11"/>
                </a:lnTo>
                <a:lnTo>
                  <a:pt x="206" y="16"/>
                </a:lnTo>
                <a:lnTo>
                  <a:pt x="206" y="11"/>
                </a:lnTo>
                <a:lnTo>
                  <a:pt x="206" y="16"/>
                </a:lnTo>
                <a:lnTo>
                  <a:pt x="212" y="16"/>
                </a:lnTo>
                <a:lnTo>
                  <a:pt x="217" y="16"/>
                </a:lnTo>
                <a:lnTo>
                  <a:pt x="217" y="22"/>
                </a:lnTo>
                <a:lnTo>
                  <a:pt x="217" y="27"/>
                </a:lnTo>
                <a:lnTo>
                  <a:pt x="217" y="32"/>
                </a:lnTo>
                <a:lnTo>
                  <a:pt x="217" y="38"/>
                </a:lnTo>
                <a:lnTo>
                  <a:pt x="217" y="43"/>
                </a:lnTo>
                <a:lnTo>
                  <a:pt x="222" y="43"/>
                </a:lnTo>
                <a:lnTo>
                  <a:pt x="222" y="48"/>
                </a:lnTo>
                <a:lnTo>
                  <a:pt x="222" y="43"/>
                </a:lnTo>
                <a:lnTo>
                  <a:pt x="222" y="48"/>
                </a:lnTo>
                <a:lnTo>
                  <a:pt x="227" y="48"/>
                </a:lnTo>
                <a:lnTo>
                  <a:pt x="227" y="53"/>
                </a:lnTo>
                <a:lnTo>
                  <a:pt x="227" y="59"/>
                </a:lnTo>
                <a:lnTo>
                  <a:pt x="233" y="59"/>
                </a:lnTo>
                <a:lnTo>
                  <a:pt x="227" y="59"/>
                </a:lnTo>
                <a:lnTo>
                  <a:pt x="233" y="59"/>
                </a:lnTo>
                <a:lnTo>
                  <a:pt x="227" y="59"/>
                </a:lnTo>
                <a:lnTo>
                  <a:pt x="233" y="59"/>
                </a:lnTo>
                <a:lnTo>
                  <a:pt x="227" y="59"/>
                </a:lnTo>
                <a:lnTo>
                  <a:pt x="233" y="59"/>
                </a:lnTo>
                <a:lnTo>
                  <a:pt x="227" y="59"/>
                </a:lnTo>
                <a:lnTo>
                  <a:pt x="233" y="59"/>
                </a:lnTo>
                <a:lnTo>
                  <a:pt x="238" y="59"/>
                </a:lnTo>
                <a:lnTo>
                  <a:pt x="243" y="59"/>
                </a:lnTo>
                <a:lnTo>
                  <a:pt x="249" y="59"/>
                </a:lnTo>
                <a:lnTo>
                  <a:pt x="249" y="64"/>
                </a:lnTo>
                <a:lnTo>
                  <a:pt x="249" y="69"/>
                </a:lnTo>
                <a:lnTo>
                  <a:pt x="249" y="75"/>
                </a:lnTo>
                <a:lnTo>
                  <a:pt x="254" y="75"/>
                </a:lnTo>
                <a:lnTo>
                  <a:pt x="254" y="80"/>
                </a:lnTo>
                <a:lnTo>
                  <a:pt x="254" y="85"/>
                </a:lnTo>
                <a:lnTo>
                  <a:pt x="254" y="80"/>
                </a:lnTo>
                <a:lnTo>
                  <a:pt x="259" y="80"/>
                </a:lnTo>
                <a:lnTo>
                  <a:pt x="264" y="80"/>
                </a:lnTo>
                <a:lnTo>
                  <a:pt x="270" y="80"/>
                </a:lnTo>
                <a:lnTo>
                  <a:pt x="275" y="80"/>
                </a:lnTo>
                <a:lnTo>
                  <a:pt x="275" y="85"/>
                </a:lnTo>
                <a:lnTo>
                  <a:pt x="275" y="91"/>
                </a:lnTo>
                <a:lnTo>
                  <a:pt x="275" y="96"/>
                </a:lnTo>
                <a:lnTo>
                  <a:pt x="270" y="96"/>
                </a:lnTo>
                <a:lnTo>
                  <a:pt x="275" y="96"/>
                </a:lnTo>
                <a:lnTo>
                  <a:pt x="275" y="101"/>
                </a:lnTo>
                <a:lnTo>
                  <a:pt x="275" y="106"/>
                </a:lnTo>
                <a:lnTo>
                  <a:pt x="275" y="112"/>
                </a:lnTo>
                <a:lnTo>
                  <a:pt x="270" y="112"/>
                </a:lnTo>
                <a:lnTo>
                  <a:pt x="270" y="117"/>
                </a:lnTo>
                <a:lnTo>
                  <a:pt x="270" y="122"/>
                </a:lnTo>
                <a:lnTo>
                  <a:pt x="270" y="128"/>
                </a:lnTo>
                <a:lnTo>
                  <a:pt x="275" y="128"/>
                </a:lnTo>
                <a:lnTo>
                  <a:pt x="275" y="133"/>
                </a:lnTo>
                <a:lnTo>
                  <a:pt x="280" y="133"/>
                </a:lnTo>
                <a:lnTo>
                  <a:pt x="280" y="138"/>
                </a:lnTo>
                <a:lnTo>
                  <a:pt x="280" y="144"/>
                </a:lnTo>
                <a:lnTo>
                  <a:pt x="275" y="144"/>
                </a:lnTo>
                <a:lnTo>
                  <a:pt x="270" y="144"/>
                </a:lnTo>
                <a:lnTo>
                  <a:pt x="270" y="149"/>
                </a:lnTo>
                <a:lnTo>
                  <a:pt x="264" y="149"/>
                </a:lnTo>
                <a:lnTo>
                  <a:pt x="264" y="154"/>
                </a:lnTo>
                <a:lnTo>
                  <a:pt x="259" y="159"/>
                </a:lnTo>
                <a:lnTo>
                  <a:pt x="254" y="159"/>
                </a:lnTo>
                <a:lnTo>
                  <a:pt x="249" y="165"/>
                </a:lnTo>
                <a:lnTo>
                  <a:pt x="243" y="165"/>
                </a:lnTo>
                <a:lnTo>
                  <a:pt x="243" y="170"/>
                </a:lnTo>
                <a:lnTo>
                  <a:pt x="243" y="175"/>
                </a:lnTo>
                <a:lnTo>
                  <a:pt x="238" y="175"/>
                </a:lnTo>
                <a:lnTo>
                  <a:pt x="233" y="175"/>
                </a:lnTo>
                <a:lnTo>
                  <a:pt x="227" y="175"/>
                </a:lnTo>
                <a:lnTo>
                  <a:pt x="227" y="181"/>
                </a:lnTo>
                <a:lnTo>
                  <a:pt x="227" y="186"/>
                </a:lnTo>
                <a:lnTo>
                  <a:pt x="227" y="191"/>
                </a:lnTo>
                <a:lnTo>
                  <a:pt x="227" y="197"/>
                </a:lnTo>
                <a:lnTo>
                  <a:pt x="227" y="202"/>
                </a:lnTo>
                <a:lnTo>
                  <a:pt x="222" y="202"/>
                </a:lnTo>
                <a:lnTo>
                  <a:pt x="217" y="202"/>
                </a:lnTo>
                <a:lnTo>
                  <a:pt x="217" y="197"/>
                </a:lnTo>
                <a:lnTo>
                  <a:pt x="217" y="191"/>
                </a:lnTo>
                <a:lnTo>
                  <a:pt x="212" y="186"/>
                </a:lnTo>
                <a:lnTo>
                  <a:pt x="206" y="186"/>
                </a:lnTo>
                <a:lnTo>
                  <a:pt x="201" y="186"/>
                </a:lnTo>
                <a:lnTo>
                  <a:pt x="196" y="186"/>
                </a:lnTo>
                <a:lnTo>
                  <a:pt x="196" y="191"/>
                </a:lnTo>
                <a:lnTo>
                  <a:pt x="196" y="197"/>
                </a:lnTo>
                <a:lnTo>
                  <a:pt x="201" y="197"/>
                </a:lnTo>
                <a:lnTo>
                  <a:pt x="201" y="202"/>
                </a:lnTo>
                <a:lnTo>
                  <a:pt x="206" y="202"/>
                </a:lnTo>
                <a:lnTo>
                  <a:pt x="212" y="202"/>
                </a:lnTo>
                <a:lnTo>
                  <a:pt x="212" y="207"/>
                </a:lnTo>
                <a:lnTo>
                  <a:pt x="217" y="207"/>
                </a:lnTo>
                <a:lnTo>
                  <a:pt x="217" y="212"/>
                </a:lnTo>
                <a:lnTo>
                  <a:pt x="217" y="218"/>
                </a:lnTo>
                <a:lnTo>
                  <a:pt x="217" y="223"/>
                </a:lnTo>
                <a:lnTo>
                  <a:pt x="217" y="228"/>
                </a:lnTo>
                <a:lnTo>
                  <a:pt x="217" y="234"/>
                </a:lnTo>
                <a:lnTo>
                  <a:pt x="212" y="234"/>
                </a:lnTo>
                <a:lnTo>
                  <a:pt x="212" y="239"/>
                </a:lnTo>
                <a:lnTo>
                  <a:pt x="206" y="239"/>
                </a:lnTo>
                <a:lnTo>
                  <a:pt x="201" y="239"/>
                </a:lnTo>
                <a:lnTo>
                  <a:pt x="201" y="244"/>
                </a:lnTo>
                <a:lnTo>
                  <a:pt x="206" y="244"/>
                </a:lnTo>
                <a:lnTo>
                  <a:pt x="206" y="250"/>
                </a:lnTo>
                <a:lnTo>
                  <a:pt x="201" y="250"/>
                </a:lnTo>
                <a:lnTo>
                  <a:pt x="196" y="250"/>
                </a:lnTo>
                <a:lnTo>
                  <a:pt x="190" y="250"/>
                </a:lnTo>
                <a:lnTo>
                  <a:pt x="190" y="255"/>
                </a:lnTo>
                <a:lnTo>
                  <a:pt x="190" y="260"/>
                </a:lnTo>
                <a:lnTo>
                  <a:pt x="196" y="260"/>
                </a:lnTo>
                <a:lnTo>
                  <a:pt x="196" y="265"/>
                </a:lnTo>
                <a:lnTo>
                  <a:pt x="196" y="271"/>
                </a:lnTo>
                <a:lnTo>
                  <a:pt x="201" y="271"/>
                </a:lnTo>
                <a:lnTo>
                  <a:pt x="201" y="276"/>
                </a:lnTo>
                <a:lnTo>
                  <a:pt x="206" y="276"/>
                </a:lnTo>
                <a:lnTo>
                  <a:pt x="206" y="281"/>
                </a:lnTo>
                <a:lnTo>
                  <a:pt x="201" y="281"/>
                </a:lnTo>
                <a:lnTo>
                  <a:pt x="201" y="287"/>
                </a:lnTo>
                <a:lnTo>
                  <a:pt x="196" y="287"/>
                </a:lnTo>
                <a:lnTo>
                  <a:pt x="190" y="287"/>
                </a:lnTo>
                <a:lnTo>
                  <a:pt x="190" y="292"/>
                </a:lnTo>
                <a:lnTo>
                  <a:pt x="185" y="292"/>
                </a:lnTo>
                <a:lnTo>
                  <a:pt x="185" y="297"/>
                </a:lnTo>
                <a:lnTo>
                  <a:pt x="185" y="303"/>
                </a:lnTo>
                <a:lnTo>
                  <a:pt x="185" y="308"/>
                </a:lnTo>
                <a:lnTo>
                  <a:pt x="180" y="313"/>
                </a:lnTo>
                <a:lnTo>
                  <a:pt x="175" y="313"/>
                </a:lnTo>
                <a:lnTo>
                  <a:pt x="169" y="313"/>
                </a:lnTo>
                <a:lnTo>
                  <a:pt x="164" y="313"/>
                </a:lnTo>
                <a:lnTo>
                  <a:pt x="164" y="308"/>
                </a:lnTo>
                <a:lnTo>
                  <a:pt x="169" y="303"/>
                </a:lnTo>
                <a:lnTo>
                  <a:pt x="164" y="297"/>
                </a:lnTo>
                <a:lnTo>
                  <a:pt x="159" y="297"/>
                </a:lnTo>
                <a:lnTo>
                  <a:pt x="159" y="303"/>
                </a:lnTo>
                <a:lnTo>
                  <a:pt x="153" y="303"/>
                </a:lnTo>
                <a:lnTo>
                  <a:pt x="153" y="308"/>
                </a:lnTo>
                <a:lnTo>
                  <a:pt x="153" y="313"/>
                </a:lnTo>
                <a:lnTo>
                  <a:pt x="153" y="319"/>
                </a:lnTo>
                <a:lnTo>
                  <a:pt x="148" y="319"/>
                </a:lnTo>
                <a:lnTo>
                  <a:pt x="148" y="324"/>
                </a:lnTo>
                <a:lnTo>
                  <a:pt x="148" y="329"/>
                </a:lnTo>
                <a:lnTo>
                  <a:pt x="148" y="334"/>
                </a:lnTo>
                <a:lnTo>
                  <a:pt x="143" y="334"/>
                </a:lnTo>
                <a:lnTo>
                  <a:pt x="143" y="340"/>
                </a:lnTo>
                <a:lnTo>
                  <a:pt x="138" y="340"/>
                </a:lnTo>
                <a:lnTo>
                  <a:pt x="138" y="345"/>
                </a:lnTo>
                <a:lnTo>
                  <a:pt x="132" y="345"/>
                </a:lnTo>
                <a:lnTo>
                  <a:pt x="132" y="350"/>
                </a:lnTo>
                <a:lnTo>
                  <a:pt x="132" y="356"/>
                </a:lnTo>
                <a:lnTo>
                  <a:pt x="127" y="356"/>
                </a:lnTo>
                <a:lnTo>
                  <a:pt x="127" y="361"/>
                </a:lnTo>
                <a:lnTo>
                  <a:pt x="122" y="361"/>
                </a:lnTo>
                <a:lnTo>
                  <a:pt x="122" y="366"/>
                </a:lnTo>
                <a:lnTo>
                  <a:pt x="116" y="366"/>
                </a:lnTo>
                <a:lnTo>
                  <a:pt x="111" y="366"/>
                </a:lnTo>
                <a:lnTo>
                  <a:pt x="111" y="372"/>
                </a:lnTo>
                <a:lnTo>
                  <a:pt x="106" y="372"/>
                </a:lnTo>
                <a:lnTo>
                  <a:pt x="106" y="377"/>
                </a:lnTo>
                <a:lnTo>
                  <a:pt x="106" y="372"/>
                </a:lnTo>
                <a:lnTo>
                  <a:pt x="106" y="366"/>
                </a:lnTo>
                <a:lnTo>
                  <a:pt x="106" y="361"/>
                </a:lnTo>
                <a:lnTo>
                  <a:pt x="106" y="356"/>
                </a:lnTo>
                <a:lnTo>
                  <a:pt x="106" y="340"/>
                </a:lnTo>
                <a:lnTo>
                  <a:pt x="106" y="334"/>
                </a:lnTo>
                <a:lnTo>
                  <a:pt x="106" y="329"/>
                </a:lnTo>
                <a:lnTo>
                  <a:pt x="106" y="324"/>
                </a:lnTo>
                <a:lnTo>
                  <a:pt x="106" y="319"/>
                </a:lnTo>
                <a:lnTo>
                  <a:pt x="106" y="308"/>
                </a:lnTo>
                <a:lnTo>
                  <a:pt x="101" y="308"/>
                </a:lnTo>
                <a:lnTo>
                  <a:pt x="95" y="308"/>
                </a:lnTo>
                <a:lnTo>
                  <a:pt x="90" y="308"/>
                </a:lnTo>
                <a:lnTo>
                  <a:pt x="85" y="308"/>
                </a:lnTo>
                <a:lnTo>
                  <a:pt x="79" y="308"/>
                </a:lnTo>
                <a:lnTo>
                  <a:pt x="74" y="308"/>
                </a:lnTo>
                <a:lnTo>
                  <a:pt x="69" y="308"/>
                </a:lnTo>
                <a:lnTo>
                  <a:pt x="64" y="308"/>
                </a:lnTo>
                <a:lnTo>
                  <a:pt x="58" y="308"/>
                </a:lnTo>
                <a:lnTo>
                  <a:pt x="53" y="308"/>
                </a:lnTo>
                <a:lnTo>
                  <a:pt x="53" y="303"/>
                </a:lnTo>
                <a:lnTo>
                  <a:pt x="53" y="297"/>
                </a:lnTo>
                <a:lnTo>
                  <a:pt x="53" y="292"/>
                </a:lnTo>
                <a:lnTo>
                  <a:pt x="53" y="287"/>
                </a:lnTo>
                <a:lnTo>
                  <a:pt x="53" y="281"/>
                </a:lnTo>
                <a:lnTo>
                  <a:pt x="48" y="281"/>
                </a:lnTo>
                <a:lnTo>
                  <a:pt x="42" y="281"/>
                </a:lnTo>
                <a:lnTo>
                  <a:pt x="37" y="281"/>
                </a:lnTo>
                <a:lnTo>
                  <a:pt x="32" y="281"/>
                </a:lnTo>
                <a:lnTo>
                  <a:pt x="32" y="276"/>
                </a:lnTo>
                <a:lnTo>
                  <a:pt x="27" y="276"/>
                </a:lnTo>
                <a:lnTo>
                  <a:pt x="21" y="276"/>
                </a:lnTo>
                <a:lnTo>
                  <a:pt x="21" y="271"/>
                </a:lnTo>
                <a:lnTo>
                  <a:pt x="16" y="271"/>
                </a:lnTo>
                <a:lnTo>
                  <a:pt x="16" y="265"/>
                </a:lnTo>
                <a:lnTo>
                  <a:pt x="16" y="260"/>
                </a:lnTo>
                <a:lnTo>
                  <a:pt x="16" y="255"/>
                </a:lnTo>
                <a:lnTo>
                  <a:pt x="16" y="250"/>
                </a:lnTo>
                <a:lnTo>
                  <a:pt x="16" y="244"/>
                </a:lnTo>
                <a:lnTo>
                  <a:pt x="16" y="239"/>
                </a:lnTo>
                <a:lnTo>
                  <a:pt x="16" y="234"/>
                </a:lnTo>
                <a:lnTo>
                  <a:pt x="21" y="234"/>
                </a:lnTo>
                <a:lnTo>
                  <a:pt x="21" y="228"/>
                </a:lnTo>
                <a:lnTo>
                  <a:pt x="21" y="223"/>
                </a:lnTo>
                <a:lnTo>
                  <a:pt x="27" y="223"/>
                </a:lnTo>
                <a:lnTo>
                  <a:pt x="27" y="218"/>
                </a:lnTo>
                <a:lnTo>
                  <a:pt x="32" y="218"/>
                </a:lnTo>
                <a:lnTo>
                  <a:pt x="32" y="212"/>
                </a:lnTo>
                <a:lnTo>
                  <a:pt x="32" y="207"/>
                </a:lnTo>
                <a:lnTo>
                  <a:pt x="32" y="202"/>
                </a:lnTo>
                <a:lnTo>
                  <a:pt x="32" y="197"/>
                </a:lnTo>
                <a:lnTo>
                  <a:pt x="32" y="191"/>
                </a:lnTo>
                <a:lnTo>
                  <a:pt x="32" y="186"/>
                </a:lnTo>
                <a:lnTo>
                  <a:pt x="32" y="181"/>
                </a:lnTo>
                <a:lnTo>
                  <a:pt x="32" y="175"/>
                </a:lnTo>
                <a:lnTo>
                  <a:pt x="32" y="170"/>
                </a:lnTo>
                <a:lnTo>
                  <a:pt x="27" y="170"/>
                </a:lnTo>
                <a:lnTo>
                  <a:pt x="27" y="165"/>
                </a:lnTo>
                <a:lnTo>
                  <a:pt x="27" y="159"/>
                </a:lnTo>
                <a:lnTo>
                  <a:pt x="21" y="159"/>
                </a:lnTo>
                <a:lnTo>
                  <a:pt x="21" y="154"/>
                </a:lnTo>
                <a:lnTo>
                  <a:pt x="21" y="149"/>
                </a:lnTo>
                <a:lnTo>
                  <a:pt x="21" y="144"/>
                </a:lnTo>
                <a:lnTo>
                  <a:pt x="16" y="144"/>
                </a:lnTo>
                <a:lnTo>
                  <a:pt x="11" y="144"/>
                </a:lnTo>
                <a:lnTo>
                  <a:pt x="5" y="144"/>
                </a:lnTo>
                <a:lnTo>
                  <a:pt x="0" y="144"/>
                </a:lnTo>
                <a:lnTo>
                  <a:pt x="0" y="138"/>
                </a:lnTo>
                <a:lnTo>
                  <a:pt x="0" y="133"/>
                </a:lnTo>
                <a:lnTo>
                  <a:pt x="0" y="128"/>
                </a:lnTo>
                <a:lnTo>
                  <a:pt x="0" y="122"/>
                </a:lnTo>
                <a:lnTo>
                  <a:pt x="5" y="122"/>
                </a:lnTo>
                <a:lnTo>
                  <a:pt x="11" y="122"/>
                </a:lnTo>
                <a:lnTo>
                  <a:pt x="16" y="122"/>
                </a:lnTo>
                <a:lnTo>
                  <a:pt x="21" y="122"/>
                </a:lnTo>
                <a:lnTo>
                  <a:pt x="27" y="122"/>
                </a:lnTo>
                <a:lnTo>
                  <a:pt x="32" y="122"/>
                </a:lnTo>
                <a:lnTo>
                  <a:pt x="32" y="117"/>
                </a:lnTo>
                <a:lnTo>
                  <a:pt x="37" y="117"/>
                </a:lnTo>
                <a:lnTo>
                  <a:pt x="37" y="112"/>
                </a:lnTo>
                <a:lnTo>
                  <a:pt x="37" y="117"/>
                </a:lnTo>
                <a:lnTo>
                  <a:pt x="37" y="112"/>
                </a:lnTo>
                <a:lnTo>
                  <a:pt x="37" y="117"/>
                </a:lnTo>
                <a:lnTo>
                  <a:pt x="42" y="117"/>
                </a:lnTo>
                <a:lnTo>
                  <a:pt x="42" y="112"/>
                </a:lnTo>
                <a:lnTo>
                  <a:pt x="48" y="112"/>
                </a:lnTo>
                <a:lnTo>
                  <a:pt x="53" y="112"/>
                </a:lnTo>
                <a:lnTo>
                  <a:pt x="58" y="112"/>
                </a:lnTo>
                <a:lnTo>
                  <a:pt x="58" y="106"/>
                </a:lnTo>
                <a:lnTo>
                  <a:pt x="64" y="106"/>
                </a:lnTo>
                <a:lnTo>
                  <a:pt x="69" y="106"/>
                </a:lnTo>
                <a:lnTo>
                  <a:pt x="74" y="106"/>
                </a:lnTo>
                <a:lnTo>
                  <a:pt x="79" y="106"/>
                </a:lnTo>
                <a:lnTo>
                  <a:pt x="85" y="106"/>
                </a:lnTo>
                <a:lnTo>
                  <a:pt x="85" y="101"/>
                </a:lnTo>
                <a:lnTo>
                  <a:pt x="90" y="101"/>
                </a:lnTo>
                <a:lnTo>
                  <a:pt x="90" y="96"/>
                </a:lnTo>
                <a:lnTo>
                  <a:pt x="95" y="96"/>
                </a:lnTo>
                <a:lnTo>
                  <a:pt x="95" y="91"/>
                </a:lnTo>
                <a:lnTo>
                  <a:pt x="101" y="91"/>
                </a:lnTo>
                <a:lnTo>
                  <a:pt x="101" y="85"/>
                </a:lnTo>
                <a:lnTo>
                  <a:pt x="106" y="85"/>
                </a:lnTo>
                <a:lnTo>
                  <a:pt x="106" y="80"/>
                </a:lnTo>
              </a:path>
            </a:pathLst>
          </a:custGeom>
          <a:no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220">
            <a:extLst>
              <a:ext uri="{FF2B5EF4-FFF2-40B4-BE49-F238E27FC236}">
                <a16:creationId xmlns:a16="http://schemas.microsoft.com/office/drawing/2014/main" id="{3FC852BC-D0C1-4526-BE8D-D1E740444A8A}"/>
              </a:ext>
            </a:extLst>
          </p:cNvPr>
          <p:cNvSpPr>
            <a:spLocks/>
          </p:cNvSpPr>
          <p:nvPr/>
        </p:nvSpPr>
        <p:spPr bwMode="auto">
          <a:xfrm>
            <a:off x="9374390" y="3520391"/>
            <a:ext cx="395288" cy="377825"/>
          </a:xfrm>
          <a:custGeom>
            <a:avLst/>
            <a:gdLst>
              <a:gd name="T0" fmla="*/ 0 w 249"/>
              <a:gd name="T1" fmla="*/ 69 h 238"/>
              <a:gd name="T2" fmla="*/ 0 w 249"/>
              <a:gd name="T3" fmla="*/ 47 h 238"/>
              <a:gd name="T4" fmla="*/ 0 w 249"/>
              <a:gd name="T5" fmla="*/ 32 h 238"/>
              <a:gd name="T6" fmla="*/ 0 w 249"/>
              <a:gd name="T7" fmla="*/ 5 h 238"/>
              <a:gd name="T8" fmla="*/ 11 w 249"/>
              <a:gd name="T9" fmla="*/ 0 h 238"/>
              <a:gd name="T10" fmla="*/ 27 w 249"/>
              <a:gd name="T11" fmla="*/ 0 h 238"/>
              <a:gd name="T12" fmla="*/ 43 w 249"/>
              <a:gd name="T13" fmla="*/ 0 h 238"/>
              <a:gd name="T14" fmla="*/ 58 w 249"/>
              <a:gd name="T15" fmla="*/ 0 h 238"/>
              <a:gd name="T16" fmla="*/ 74 w 249"/>
              <a:gd name="T17" fmla="*/ 0 h 238"/>
              <a:gd name="T18" fmla="*/ 95 w 249"/>
              <a:gd name="T19" fmla="*/ 0 h 238"/>
              <a:gd name="T20" fmla="*/ 111 w 249"/>
              <a:gd name="T21" fmla="*/ 0 h 238"/>
              <a:gd name="T22" fmla="*/ 127 w 249"/>
              <a:gd name="T23" fmla="*/ 0 h 238"/>
              <a:gd name="T24" fmla="*/ 148 w 249"/>
              <a:gd name="T25" fmla="*/ 0 h 238"/>
              <a:gd name="T26" fmla="*/ 164 w 249"/>
              <a:gd name="T27" fmla="*/ 0 h 238"/>
              <a:gd name="T28" fmla="*/ 180 w 249"/>
              <a:gd name="T29" fmla="*/ 0 h 238"/>
              <a:gd name="T30" fmla="*/ 191 w 249"/>
              <a:gd name="T31" fmla="*/ 10 h 238"/>
              <a:gd name="T32" fmla="*/ 191 w 249"/>
              <a:gd name="T33" fmla="*/ 26 h 238"/>
              <a:gd name="T34" fmla="*/ 196 w 249"/>
              <a:gd name="T35" fmla="*/ 42 h 238"/>
              <a:gd name="T36" fmla="*/ 196 w 249"/>
              <a:gd name="T37" fmla="*/ 58 h 238"/>
              <a:gd name="T38" fmla="*/ 201 w 249"/>
              <a:gd name="T39" fmla="*/ 69 h 238"/>
              <a:gd name="T40" fmla="*/ 201 w 249"/>
              <a:gd name="T41" fmla="*/ 85 h 238"/>
              <a:gd name="T42" fmla="*/ 206 w 249"/>
              <a:gd name="T43" fmla="*/ 95 h 238"/>
              <a:gd name="T44" fmla="*/ 206 w 249"/>
              <a:gd name="T45" fmla="*/ 111 h 238"/>
              <a:gd name="T46" fmla="*/ 212 w 249"/>
              <a:gd name="T47" fmla="*/ 122 h 238"/>
              <a:gd name="T48" fmla="*/ 212 w 249"/>
              <a:gd name="T49" fmla="*/ 138 h 238"/>
              <a:gd name="T50" fmla="*/ 212 w 249"/>
              <a:gd name="T51" fmla="*/ 153 h 238"/>
              <a:gd name="T52" fmla="*/ 222 w 249"/>
              <a:gd name="T53" fmla="*/ 159 h 238"/>
              <a:gd name="T54" fmla="*/ 228 w 249"/>
              <a:gd name="T55" fmla="*/ 169 h 238"/>
              <a:gd name="T56" fmla="*/ 222 w 249"/>
              <a:gd name="T57" fmla="*/ 180 h 238"/>
              <a:gd name="T58" fmla="*/ 228 w 249"/>
              <a:gd name="T59" fmla="*/ 191 h 238"/>
              <a:gd name="T60" fmla="*/ 238 w 249"/>
              <a:gd name="T61" fmla="*/ 196 h 238"/>
              <a:gd name="T62" fmla="*/ 243 w 249"/>
              <a:gd name="T63" fmla="*/ 206 h 238"/>
              <a:gd name="T64" fmla="*/ 243 w 249"/>
              <a:gd name="T65" fmla="*/ 212 h 238"/>
              <a:gd name="T66" fmla="*/ 233 w 249"/>
              <a:gd name="T67" fmla="*/ 217 h 238"/>
              <a:gd name="T68" fmla="*/ 238 w 249"/>
              <a:gd name="T69" fmla="*/ 228 h 238"/>
              <a:gd name="T70" fmla="*/ 222 w 249"/>
              <a:gd name="T71" fmla="*/ 228 h 238"/>
              <a:gd name="T72" fmla="*/ 206 w 249"/>
              <a:gd name="T73" fmla="*/ 228 h 238"/>
              <a:gd name="T74" fmla="*/ 191 w 249"/>
              <a:gd name="T75" fmla="*/ 228 h 238"/>
              <a:gd name="T76" fmla="*/ 175 w 249"/>
              <a:gd name="T77" fmla="*/ 228 h 238"/>
              <a:gd name="T78" fmla="*/ 159 w 249"/>
              <a:gd name="T79" fmla="*/ 228 h 238"/>
              <a:gd name="T80" fmla="*/ 154 w 249"/>
              <a:gd name="T81" fmla="*/ 238 h 238"/>
              <a:gd name="T82" fmla="*/ 138 w 249"/>
              <a:gd name="T83" fmla="*/ 238 h 238"/>
              <a:gd name="T84" fmla="*/ 122 w 249"/>
              <a:gd name="T85" fmla="*/ 238 h 238"/>
              <a:gd name="T86" fmla="*/ 106 w 249"/>
              <a:gd name="T87" fmla="*/ 238 h 238"/>
              <a:gd name="T88" fmla="*/ 95 w 249"/>
              <a:gd name="T89" fmla="*/ 233 h 238"/>
              <a:gd name="T90" fmla="*/ 85 w 249"/>
              <a:gd name="T91" fmla="*/ 228 h 238"/>
              <a:gd name="T92" fmla="*/ 80 w 249"/>
              <a:gd name="T93" fmla="*/ 238 h 238"/>
              <a:gd name="T94" fmla="*/ 64 w 249"/>
              <a:gd name="T95" fmla="*/ 238 h 238"/>
              <a:gd name="T96" fmla="*/ 53 w 249"/>
              <a:gd name="T97" fmla="*/ 233 h 238"/>
              <a:gd name="T98" fmla="*/ 43 w 249"/>
              <a:gd name="T99" fmla="*/ 238 h 238"/>
              <a:gd name="T100" fmla="*/ 27 w 249"/>
              <a:gd name="T101" fmla="*/ 238 h 238"/>
              <a:gd name="T102" fmla="*/ 11 w 249"/>
              <a:gd name="T103" fmla="*/ 238 h 238"/>
              <a:gd name="T104" fmla="*/ 6 w 249"/>
              <a:gd name="T105" fmla="*/ 238 h 238"/>
              <a:gd name="T106" fmla="*/ 0 w 249"/>
              <a:gd name="T107" fmla="*/ 228 h 238"/>
              <a:gd name="T108" fmla="*/ 0 w 249"/>
              <a:gd name="T109" fmla="*/ 212 h 238"/>
              <a:gd name="T110" fmla="*/ 0 w 249"/>
              <a:gd name="T111" fmla="*/ 191 h 238"/>
              <a:gd name="T112" fmla="*/ 0 w 249"/>
              <a:gd name="T113" fmla="*/ 175 h 238"/>
              <a:gd name="T114" fmla="*/ 0 w 249"/>
              <a:gd name="T115" fmla="*/ 159 h 238"/>
              <a:gd name="T116" fmla="*/ 0 w 249"/>
              <a:gd name="T117" fmla="*/ 138 h 238"/>
              <a:gd name="T118" fmla="*/ 0 w 249"/>
              <a:gd name="T119" fmla="*/ 122 h 238"/>
              <a:gd name="T120" fmla="*/ 0 w 249"/>
              <a:gd name="T121" fmla="*/ 106 h 238"/>
              <a:gd name="T122" fmla="*/ 0 w 249"/>
              <a:gd name="T123" fmla="*/ 9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9" h="238">
                <a:moveTo>
                  <a:pt x="0" y="79"/>
                </a:moveTo>
                <a:lnTo>
                  <a:pt x="0" y="74"/>
                </a:lnTo>
                <a:lnTo>
                  <a:pt x="0" y="69"/>
                </a:lnTo>
                <a:lnTo>
                  <a:pt x="0" y="63"/>
                </a:lnTo>
                <a:lnTo>
                  <a:pt x="0" y="58"/>
                </a:lnTo>
                <a:lnTo>
                  <a:pt x="0" y="47"/>
                </a:lnTo>
                <a:lnTo>
                  <a:pt x="0" y="42"/>
                </a:lnTo>
                <a:lnTo>
                  <a:pt x="0" y="37"/>
                </a:lnTo>
                <a:lnTo>
                  <a:pt x="0" y="32"/>
                </a:lnTo>
                <a:lnTo>
                  <a:pt x="0" y="21"/>
                </a:lnTo>
                <a:lnTo>
                  <a:pt x="0" y="10"/>
                </a:lnTo>
                <a:lnTo>
                  <a:pt x="0" y="5"/>
                </a:lnTo>
                <a:lnTo>
                  <a:pt x="0" y="0"/>
                </a:lnTo>
                <a:lnTo>
                  <a:pt x="6" y="0"/>
                </a:lnTo>
                <a:lnTo>
                  <a:pt x="11" y="0"/>
                </a:lnTo>
                <a:lnTo>
                  <a:pt x="16" y="0"/>
                </a:lnTo>
                <a:lnTo>
                  <a:pt x="21" y="0"/>
                </a:lnTo>
                <a:lnTo>
                  <a:pt x="27" y="0"/>
                </a:lnTo>
                <a:lnTo>
                  <a:pt x="32" y="0"/>
                </a:lnTo>
                <a:lnTo>
                  <a:pt x="37" y="0"/>
                </a:lnTo>
                <a:lnTo>
                  <a:pt x="43" y="0"/>
                </a:lnTo>
                <a:lnTo>
                  <a:pt x="48" y="0"/>
                </a:lnTo>
                <a:lnTo>
                  <a:pt x="53" y="0"/>
                </a:lnTo>
                <a:lnTo>
                  <a:pt x="58" y="0"/>
                </a:lnTo>
                <a:lnTo>
                  <a:pt x="64" y="0"/>
                </a:lnTo>
                <a:lnTo>
                  <a:pt x="69" y="0"/>
                </a:lnTo>
                <a:lnTo>
                  <a:pt x="74" y="0"/>
                </a:lnTo>
                <a:lnTo>
                  <a:pt x="80" y="0"/>
                </a:lnTo>
                <a:lnTo>
                  <a:pt x="90" y="0"/>
                </a:lnTo>
                <a:lnTo>
                  <a:pt x="95" y="0"/>
                </a:lnTo>
                <a:lnTo>
                  <a:pt x="101" y="0"/>
                </a:lnTo>
                <a:lnTo>
                  <a:pt x="106" y="0"/>
                </a:lnTo>
                <a:lnTo>
                  <a:pt x="111" y="0"/>
                </a:lnTo>
                <a:lnTo>
                  <a:pt x="117" y="0"/>
                </a:lnTo>
                <a:lnTo>
                  <a:pt x="122" y="0"/>
                </a:lnTo>
                <a:lnTo>
                  <a:pt x="127" y="0"/>
                </a:lnTo>
                <a:lnTo>
                  <a:pt x="132" y="0"/>
                </a:lnTo>
                <a:lnTo>
                  <a:pt x="138" y="0"/>
                </a:lnTo>
                <a:lnTo>
                  <a:pt x="148" y="0"/>
                </a:lnTo>
                <a:lnTo>
                  <a:pt x="154" y="0"/>
                </a:lnTo>
                <a:lnTo>
                  <a:pt x="159" y="0"/>
                </a:lnTo>
                <a:lnTo>
                  <a:pt x="164" y="0"/>
                </a:lnTo>
                <a:lnTo>
                  <a:pt x="169" y="0"/>
                </a:lnTo>
                <a:lnTo>
                  <a:pt x="175" y="0"/>
                </a:lnTo>
                <a:lnTo>
                  <a:pt x="180" y="0"/>
                </a:lnTo>
                <a:lnTo>
                  <a:pt x="185" y="0"/>
                </a:lnTo>
                <a:lnTo>
                  <a:pt x="191" y="0"/>
                </a:lnTo>
                <a:lnTo>
                  <a:pt x="191" y="10"/>
                </a:lnTo>
                <a:lnTo>
                  <a:pt x="191" y="16"/>
                </a:lnTo>
                <a:lnTo>
                  <a:pt x="191" y="21"/>
                </a:lnTo>
                <a:lnTo>
                  <a:pt x="191" y="26"/>
                </a:lnTo>
                <a:lnTo>
                  <a:pt x="196" y="32"/>
                </a:lnTo>
                <a:lnTo>
                  <a:pt x="196" y="37"/>
                </a:lnTo>
                <a:lnTo>
                  <a:pt x="196" y="42"/>
                </a:lnTo>
                <a:lnTo>
                  <a:pt x="196" y="47"/>
                </a:lnTo>
                <a:lnTo>
                  <a:pt x="196" y="53"/>
                </a:lnTo>
                <a:lnTo>
                  <a:pt x="196" y="58"/>
                </a:lnTo>
                <a:lnTo>
                  <a:pt x="201" y="58"/>
                </a:lnTo>
                <a:lnTo>
                  <a:pt x="201" y="63"/>
                </a:lnTo>
                <a:lnTo>
                  <a:pt x="201" y="69"/>
                </a:lnTo>
                <a:lnTo>
                  <a:pt x="201" y="74"/>
                </a:lnTo>
                <a:lnTo>
                  <a:pt x="201" y="79"/>
                </a:lnTo>
                <a:lnTo>
                  <a:pt x="201" y="85"/>
                </a:lnTo>
                <a:lnTo>
                  <a:pt x="201" y="90"/>
                </a:lnTo>
                <a:lnTo>
                  <a:pt x="206" y="90"/>
                </a:lnTo>
                <a:lnTo>
                  <a:pt x="206" y="95"/>
                </a:lnTo>
                <a:lnTo>
                  <a:pt x="206" y="100"/>
                </a:lnTo>
                <a:lnTo>
                  <a:pt x="206" y="106"/>
                </a:lnTo>
                <a:lnTo>
                  <a:pt x="206" y="111"/>
                </a:lnTo>
                <a:lnTo>
                  <a:pt x="206" y="116"/>
                </a:lnTo>
                <a:lnTo>
                  <a:pt x="206" y="122"/>
                </a:lnTo>
                <a:lnTo>
                  <a:pt x="212" y="122"/>
                </a:lnTo>
                <a:lnTo>
                  <a:pt x="212" y="127"/>
                </a:lnTo>
                <a:lnTo>
                  <a:pt x="212" y="132"/>
                </a:lnTo>
                <a:lnTo>
                  <a:pt x="212" y="138"/>
                </a:lnTo>
                <a:lnTo>
                  <a:pt x="212" y="143"/>
                </a:lnTo>
                <a:lnTo>
                  <a:pt x="212" y="148"/>
                </a:lnTo>
                <a:lnTo>
                  <a:pt x="212" y="153"/>
                </a:lnTo>
                <a:lnTo>
                  <a:pt x="217" y="153"/>
                </a:lnTo>
                <a:lnTo>
                  <a:pt x="217" y="159"/>
                </a:lnTo>
                <a:lnTo>
                  <a:pt x="222" y="159"/>
                </a:lnTo>
                <a:lnTo>
                  <a:pt x="228" y="159"/>
                </a:lnTo>
                <a:lnTo>
                  <a:pt x="228" y="164"/>
                </a:lnTo>
                <a:lnTo>
                  <a:pt x="228" y="169"/>
                </a:lnTo>
                <a:lnTo>
                  <a:pt x="222" y="169"/>
                </a:lnTo>
                <a:lnTo>
                  <a:pt x="222" y="175"/>
                </a:lnTo>
                <a:lnTo>
                  <a:pt x="222" y="180"/>
                </a:lnTo>
                <a:lnTo>
                  <a:pt x="222" y="185"/>
                </a:lnTo>
                <a:lnTo>
                  <a:pt x="222" y="191"/>
                </a:lnTo>
                <a:lnTo>
                  <a:pt x="228" y="191"/>
                </a:lnTo>
                <a:lnTo>
                  <a:pt x="228" y="196"/>
                </a:lnTo>
                <a:lnTo>
                  <a:pt x="233" y="196"/>
                </a:lnTo>
                <a:lnTo>
                  <a:pt x="238" y="196"/>
                </a:lnTo>
                <a:lnTo>
                  <a:pt x="238" y="201"/>
                </a:lnTo>
                <a:lnTo>
                  <a:pt x="238" y="206"/>
                </a:lnTo>
                <a:lnTo>
                  <a:pt x="243" y="206"/>
                </a:lnTo>
                <a:lnTo>
                  <a:pt x="249" y="206"/>
                </a:lnTo>
                <a:lnTo>
                  <a:pt x="249" y="212"/>
                </a:lnTo>
                <a:lnTo>
                  <a:pt x="243" y="212"/>
                </a:lnTo>
                <a:lnTo>
                  <a:pt x="238" y="212"/>
                </a:lnTo>
                <a:lnTo>
                  <a:pt x="238" y="217"/>
                </a:lnTo>
                <a:lnTo>
                  <a:pt x="233" y="217"/>
                </a:lnTo>
                <a:lnTo>
                  <a:pt x="238" y="217"/>
                </a:lnTo>
                <a:lnTo>
                  <a:pt x="238" y="222"/>
                </a:lnTo>
                <a:lnTo>
                  <a:pt x="238" y="228"/>
                </a:lnTo>
                <a:lnTo>
                  <a:pt x="233" y="228"/>
                </a:lnTo>
                <a:lnTo>
                  <a:pt x="228" y="228"/>
                </a:lnTo>
                <a:lnTo>
                  <a:pt x="222" y="228"/>
                </a:lnTo>
                <a:lnTo>
                  <a:pt x="217" y="228"/>
                </a:lnTo>
                <a:lnTo>
                  <a:pt x="212" y="228"/>
                </a:lnTo>
                <a:lnTo>
                  <a:pt x="206" y="228"/>
                </a:lnTo>
                <a:lnTo>
                  <a:pt x="201" y="228"/>
                </a:lnTo>
                <a:lnTo>
                  <a:pt x="196" y="228"/>
                </a:lnTo>
                <a:lnTo>
                  <a:pt x="191" y="228"/>
                </a:lnTo>
                <a:lnTo>
                  <a:pt x="185" y="228"/>
                </a:lnTo>
                <a:lnTo>
                  <a:pt x="180" y="228"/>
                </a:lnTo>
                <a:lnTo>
                  <a:pt x="175" y="228"/>
                </a:lnTo>
                <a:lnTo>
                  <a:pt x="169" y="228"/>
                </a:lnTo>
                <a:lnTo>
                  <a:pt x="164" y="228"/>
                </a:lnTo>
                <a:lnTo>
                  <a:pt x="159" y="228"/>
                </a:lnTo>
                <a:lnTo>
                  <a:pt x="159" y="233"/>
                </a:lnTo>
                <a:lnTo>
                  <a:pt x="159" y="238"/>
                </a:lnTo>
                <a:lnTo>
                  <a:pt x="154" y="238"/>
                </a:lnTo>
                <a:lnTo>
                  <a:pt x="148" y="238"/>
                </a:lnTo>
                <a:lnTo>
                  <a:pt x="143" y="238"/>
                </a:lnTo>
                <a:lnTo>
                  <a:pt x="138" y="238"/>
                </a:lnTo>
                <a:lnTo>
                  <a:pt x="132" y="238"/>
                </a:lnTo>
                <a:lnTo>
                  <a:pt x="127" y="238"/>
                </a:lnTo>
                <a:lnTo>
                  <a:pt x="122" y="238"/>
                </a:lnTo>
                <a:lnTo>
                  <a:pt x="117" y="238"/>
                </a:lnTo>
                <a:lnTo>
                  <a:pt x="111" y="238"/>
                </a:lnTo>
                <a:lnTo>
                  <a:pt x="106" y="238"/>
                </a:lnTo>
                <a:lnTo>
                  <a:pt x="101" y="238"/>
                </a:lnTo>
                <a:lnTo>
                  <a:pt x="101" y="233"/>
                </a:lnTo>
                <a:lnTo>
                  <a:pt x="95" y="233"/>
                </a:lnTo>
                <a:lnTo>
                  <a:pt x="95" y="228"/>
                </a:lnTo>
                <a:lnTo>
                  <a:pt x="90" y="228"/>
                </a:lnTo>
                <a:lnTo>
                  <a:pt x="85" y="228"/>
                </a:lnTo>
                <a:lnTo>
                  <a:pt x="85" y="233"/>
                </a:lnTo>
                <a:lnTo>
                  <a:pt x="85" y="238"/>
                </a:lnTo>
                <a:lnTo>
                  <a:pt x="80" y="238"/>
                </a:lnTo>
                <a:lnTo>
                  <a:pt x="74" y="238"/>
                </a:lnTo>
                <a:lnTo>
                  <a:pt x="69" y="238"/>
                </a:lnTo>
                <a:lnTo>
                  <a:pt x="64" y="238"/>
                </a:lnTo>
                <a:lnTo>
                  <a:pt x="58" y="238"/>
                </a:lnTo>
                <a:lnTo>
                  <a:pt x="58" y="233"/>
                </a:lnTo>
                <a:lnTo>
                  <a:pt x="53" y="233"/>
                </a:lnTo>
                <a:lnTo>
                  <a:pt x="53" y="238"/>
                </a:lnTo>
                <a:lnTo>
                  <a:pt x="48" y="238"/>
                </a:lnTo>
                <a:lnTo>
                  <a:pt x="43" y="238"/>
                </a:lnTo>
                <a:lnTo>
                  <a:pt x="37" y="238"/>
                </a:lnTo>
                <a:lnTo>
                  <a:pt x="32" y="238"/>
                </a:lnTo>
                <a:lnTo>
                  <a:pt x="27" y="238"/>
                </a:lnTo>
                <a:lnTo>
                  <a:pt x="21" y="238"/>
                </a:lnTo>
                <a:lnTo>
                  <a:pt x="16" y="238"/>
                </a:lnTo>
                <a:lnTo>
                  <a:pt x="11" y="238"/>
                </a:lnTo>
                <a:lnTo>
                  <a:pt x="11" y="233"/>
                </a:lnTo>
                <a:lnTo>
                  <a:pt x="11" y="238"/>
                </a:lnTo>
                <a:lnTo>
                  <a:pt x="6" y="238"/>
                </a:lnTo>
                <a:lnTo>
                  <a:pt x="0" y="238"/>
                </a:lnTo>
                <a:lnTo>
                  <a:pt x="0" y="233"/>
                </a:lnTo>
                <a:lnTo>
                  <a:pt x="0" y="228"/>
                </a:lnTo>
                <a:lnTo>
                  <a:pt x="0" y="222"/>
                </a:lnTo>
                <a:lnTo>
                  <a:pt x="0" y="217"/>
                </a:lnTo>
                <a:lnTo>
                  <a:pt x="0" y="212"/>
                </a:lnTo>
                <a:lnTo>
                  <a:pt x="0" y="206"/>
                </a:lnTo>
                <a:lnTo>
                  <a:pt x="0" y="201"/>
                </a:lnTo>
                <a:lnTo>
                  <a:pt x="0" y="191"/>
                </a:lnTo>
                <a:lnTo>
                  <a:pt x="0" y="185"/>
                </a:lnTo>
                <a:lnTo>
                  <a:pt x="0" y="180"/>
                </a:lnTo>
                <a:lnTo>
                  <a:pt x="0" y="175"/>
                </a:lnTo>
                <a:lnTo>
                  <a:pt x="0" y="169"/>
                </a:lnTo>
                <a:lnTo>
                  <a:pt x="0" y="164"/>
                </a:lnTo>
                <a:lnTo>
                  <a:pt x="0" y="159"/>
                </a:lnTo>
                <a:lnTo>
                  <a:pt x="0" y="153"/>
                </a:lnTo>
                <a:lnTo>
                  <a:pt x="0" y="148"/>
                </a:lnTo>
                <a:lnTo>
                  <a:pt x="0" y="138"/>
                </a:lnTo>
                <a:lnTo>
                  <a:pt x="0" y="132"/>
                </a:lnTo>
                <a:lnTo>
                  <a:pt x="0" y="127"/>
                </a:lnTo>
                <a:lnTo>
                  <a:pt x="0" y="122"/>
                </a:lnTo>
                <a:lnTo>
                  <a:pt x="0" y="116"/>
                </a:lnTo>
                <a:lnTo>
                  <a:pt x="0" y="111"/>
                </a:lnTo>
                <a:lnTo>
                  <a:pt x="0" y="106"/>
                </a:lnTo>
                <a:lnTo>
                  <a:pt x="0" y="100"/>
                </a:lnTo>
                <a:lnTo>
                  <a:pt x="0" y="95"/>
                </a:lnTo>
                <a:lnTo>
                  <a:pt x="0" y="90"/>
                </a:lnTo>
                <a:lnTo>
                  <a:pt x="0" y="85"/>
                </a:lnTo>
                <a:lnTo>
                  <a:pt x="0" y="79"/>
                </a:lnTo>
              </a:path>
            </a:pathLst>
          </a:custGeom>
          <a:no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221">
            <a:extLst>
              <a:ext uri="{FF2B5EF4-FFF2-40B4-BE49-F238E27FC236}">
                <a16:creationId xmlns:a16="http://schemas.microsoft.com/office/drawing/2014/main" id="{07AA7BFE-8E95-41C0-8CC8-B5369AFA926C}"/>
              </a:ext>
            </a:extLst>
          </p:cNvPr>
          <p:cNvSpPr>
            <a:spLocks/>
          </p:cNvSpPr>
          <p:nvPr/>
        </p:nvSpPr>
        <p:spPr bwMode="auto">
          <a:xfrm>
            <a:off x="8888615" y="3133041"/>
            <a:ext cx="444500" cy="403225"/>
          </a:xfrm>
          <a:custGeom>
            <a:avLst/>
            <a:gdLst>
              <a:gd name="T0" fmla="*/ 105 w 280"/>
              <a:gd name="T1" fmla="*/ 85 h 254"/>
              <a:gd name="T2" fmla="*/ 116 w 280"/>
              <a:gd name="T3" fmla="*/ 74 h 254"/>
              <a:gd name="T4" fmla="*/ 126 w 280"/>
              <a:gd name="T5" fmla="*/ 64 h 254"/>
              <a:gd name="T6" fmla="*/ 132 w 280"/>
              <a:gd name="T7" fmla="*/ 48 h 254"/>
              <a:gd name="T8" fmla="*/ 137 w 280"/>
              <a:gd name="T9" fmla="*/ 26 h 254"/>
              <a:gd name="T10" fmla="*/ 142 w 280"/>
              <a:gd name="T11" fmla="*/ 11 h 254"/>
              <a:gd name="T12" fmla="*/ 153 w 280"/>
              <a:gd name="T13" fmla="*/ 0 h 254"/>
              <a:gd name="T14" fmla="*/ 169 w 280"/>
              <a:gd name="T15" fmla="*/ 5 h 254"/>
              <a:gd name="T16" fmla="*/ 153 w 280"/>
              <a:gd name="T17" fmla="*/ 21 h 254"/>
              <a:gd name="T18" fmla="*/ 174 w 280"/>
              <a:gd name="T19" fmla="*/ 21 h 254"/>
              <a:gd name="T20" fmla="*/ 195 w 280"/>
              <a:gd name="T21" fmla="*/ 21 h 254"/>
              <a:gd name="T22" fmla="*/ 206 w 280"/>
              <a:gd name="T23" fmla="*/ 11 h 254"/>
              <a:gd name="T24" fmla="*/ 222 w 280"/>
              <a:gd name="T25" fmla="*/ 0 h 254"/>
              <a:gd name="T26" fmla="*/ 243 w 280"/>
              <a:gd name="T27" fmla="*/ 0 h 254"/>
              <a:gd name="T28" fmla="*/ 264 w 280"/>
              <a:gd name="T29" fmla="*/ 0 h 254"/>
              <a:gd name="T30" fmla="*/ 280 w 280"/>
              <a:gd name="T31" fmla="*/ 5 h 254"/>
              <a:gd name="T32" fmla="*/ 280 w 280"/>
              <a:gd name="T33" fmla="*/ 32 h 254"/>
              <a:gd name="T34" fmla="*/ 280 w 280"/>
              <a:gd name="T35" fmla="*/ 53 h 254"/>
              <a:gd name="T36" fmla="*/ 280 w 280"/>
              <a:gd name="T37" fmla="*/ 74 h 254"/>
              <a:gd name="T38" fmla="*/ 274 w 280"/>
              <a:gd name="T39" fmla="*/ 95 h 254"/>
              <a:gd name="T40" fmla="*/ 280 w 280"/>
              <a:gd name="T41" fmla="*/ 111 h 254"/>
              <a:gd name="T42" fmla="*/ 274 w 280"/>
              <a:gd name="T43" fmla="*/ 127 h 254"/>
              <a:gd name="T44" fmla="*/ 274 w 280"/>
              <a:gd name="T45" fmla="*/ 148 h 254"/>
              <a:gd name="T46" fmla="*/ 274 w 280"/>
              <a:gd name="T47" fmla="*/ 170 h 254"/>
              <a:gd name="T48" fmla="*/ 274 w 280"/>
              <a:gd name="T49" fmla="*/ 191 h 254"/>
              <a:gd name="T50" fmla="*/ 274 w 280"/>
              <a:gd name="T51" fmla="*/ 212 h 254"/>
              <a:gd name="T52" fmla="*/ 274 w 280"/>
              <a:gd name="T53" fmla="*/ 233 h 254"/>
              <a:gd name="T54" fmla="*/ 264 w 280"/>
              <a:gd name="T55" fmla="*/ 244 h 254"/>
              <a:gd name="T56" fmla="*/ 243 w 280"/>
              <a:gd name="T57" fmla="*/ 244 h 254"/>
              <a:gd name="T58" fmla="*/ 222 w 280"/>
              <a:gd name="T59" fmla="*/ 244 h 254"/>
              <a:gd name="T60" fmla="*/ 206 w 280"/>
              <a:gd name="T61" fmla="*/ 249 h 254"/>
              <a:gd name="T62" fmla="*/ 185 w 280"/>
              <a:gd name="T63" fmla="*/ 249 h 254"/>
              <a:gd name="T64" fmla="*/ 163 w 280"/>
              <a:gd name="T65" fmla="*/ 249 h 254"/>
              <a:gd name="T66" fmla="*/ 142 w 280"/>
              <a:gd name="T67" fmla="*/ 249 h 254"/>
              <a:gd name="T68" fmla="*/ 121 w 280"/>
              <a:gd name="T69" fmla="*/ 249 h 254"/>
              <a:gd name="T70" fmla="*/ 105 w 280"/>
              <a:gd name="T71" fmla="*/ 254 h 254"/>
              <a:gd name="T72" fmla="*/ 89 w 280"/>
              <a:gd name="T73" fmla="*/ 249 h 254"/>
              <a:gd name="T74" fmla="*/ 63 w 280"/>
              <a:gd name="T75" fmla="*/ 249 h 254"/>
              <a:gd name="T76" fmla="*/ 42 w 280"/>
              <a:gd name="T77" fmla="*/ 249 h 254"/>
              <a:gd name="T78" fmla="*/ 21 w 280"/>
              <a:gd name="T79" fmla="*/ 249 h 254"/>
              <a:gd name="T80" fmla="*/ 0 w 280"/>
              <a:gd name="T81" fmla="*/ 249 h 254"/>
              <a:gd name="T82" fmla="*/ 0 w 280"/>
              <a:gd name="T83" fmla="*/ 228 h 254"/>
              <a:gd name="T84" fmla="*/ 0 w 280"/>
              <a:gd name="T85" fmla="*/ 201 h 254"/>
              <a:gd name="T86" fmla="*/ 10 w 280"/>
              <a:gd name="T87" fmla="*/ 191 h 254"/>
              <a:gd name="T88" fmla="*/ 31 w 280"/>
              <a:gd name="T89" fmla="*/ 191 h 254"/>
              <a:gd name="T90" fmla="*/ 31 w 280"/>
              <a:gd name="T91" fmla="*/ 170 h 254"/>
              <a:gd name="T92" fmla="*/ 31 w 280"/>
              <a:gd name="T93" fmla="*/ 148 h 254"/>
              <a:gd name="T94" fmla="*/ 31 w 280"/>
              <a:gd name="T95" fmla="*/ 127 h 254"/>
              <a:gd name="T96" fmla="*/ 58 w 280"/>
              <a:gd name="T97" fmla="*/ 127 h 254"/>
              <a:gd name="T98" fmla="*/ 84 w 280"/>
              <a:gd name="T99" fmla="*/ 127 h 254"/>
              <a:gd name="T100" fmla="*/ 105 w 280"/>
              <a:gd name="T101" fmla="*/ 12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0" h="254">
                <a:moveTo>
                  <a:pt x="105" y="106"/>
                </a:moveTo>
                <a:lnTo>
                  <a:pt x="105" y="95"/>
                </a:lnTo>
                <a:lnTo>
                  <a:pt x="105" y="90"/>
                </a:lnTo>
                <a:lnTo>
                  <a:pt x="105" y="85"/>
                </a:lnTo>
                <a:lnTo>
                  <a:pt x="105" y="79"/>
                </a:lnTo>
                <a:lnTo>
                  <a:pt x="105" y="74"/>
                </a:lnTo>
                <a:lnTo>
                  <a:pt x="111" y="74"/>
                </a:lnTo>
                <a:lnTo>
                  <a:pt x="116" y="74"/>
                </a:lnTo>
                <a:lnTo>
                  <a:pt x="121" y="74"/>
                </a:lnTo>
                <a:lnTo>
                  <a:pt x="121" y="69"/>
                </a:lnTo>
                <a:lnTo>
                  <a:pt x="121" y="64"/>
                </a:lnTo>
                <a:lnTo>
                  <a:pt x="126" y="64"/>
                </a:lnTo>
                <a:lnTo>
                  <a:pt x="132" y="64"/>
                </a:lnTo>
                <a:lnTo>
                  <a:pt x="132" y="58"/>
                </a:lnTo>
                <a:lnTo>
                  <a:pt x="132" y="53"/>
                </a:lnTo>
                <a:lnTo>
                  <a:pt x="132" y="48"/>
                </a:lnTo>
                <a:lnTo>
                  <a:pt x="132" y="37"/>
                </a:lnTo>
                <a:lnTo>
                  <a:pt x="132" y="32"/>
                </a:lnTo>
                <a:lnTo>
                  <a:pt x="132" y="26"/>
                </a:lnTo>
                <a:lnTo>
                  <a:pt x="137" y="26"/>
                </a:lnTo>
                <a:lnTo>
                  <a:pt x="142" y="26"/>
                </a:lnTo>
                <a:lnTo>
                  <a:pt x="142" y="21"/>
                </a:lnTo>
                <a:lnTo>
                  <a:pt x="142" y="16"/>
                </a:lnTo>
                <a:lnTo>
                  <a:pt x="142" y="11"/>
                </a:lnTo>
                <a:lnTo>
                  <a:pt x="142" y="5"/>
                </a:lnTo>
                <a:lnTo>
                  <a:pt x="142" y="0"/>
                </a:lnTo>
                <a:lnTo>
                  <a:pt x="148" y="0"/>
                </a:lnTo>
                <a:lnTo>
                  <a:pt x="153" y="0"/>
                </a:lnTo>
                <a:lnTo>
                  <a:pt x="158" y="0"/>
                </a:lnTo>
                <a:lnTo>
                  <a:pt x="163" y="0"/>
                </a:lnTo>
                <a:lnTo>
                  <a:pt x="169" y="0"/>
                </a:lnTo>
                <a:lnTo>
                  <a:pt x="169" y="5"/>
                </a:lnTo>
                <a:lnTo>
                  <a:pt x="163" y="5"/>
                </a:lnTo>
                <a:lnTo>
                  <a:pt x="158" y="16"/>
                </a:lnTo>
                <a:lnTo>
                  <a:pt x="153" y="16"/>
                </a:lnTo>
                <a:lnTo>
                  <a:pt x="153" y="21"/>
                </a:lnTo>
                <a:lnTo>
                  <a:pt x="158" y="21"/>
                </a:lnTo>
                <a:lnTo>
                  <a:pt x="163" y="21"/>
                </a:lnTo>
                <a:lnTo>
                  <a:pt x="169" y="21"/>
                </a:lnTo>
                <a:lnTo>
                  <a:pt x="174" y="21"/>
                </a:lnTo>
                <a:lnTo>
                  <a:pt x="179" y="21"/>
                </a:lnTo>
                <a:lnTo>
                  <a:pt x="185" y="21"/>
                </a:lnTo>
                <a:lnTo>
                  <a:pt x="190" y="21"/>
                </a:lnTo>
                <a:lnTo>
                  <a:pt x="195" y="21"/>
                </a:lnTo>
                <a:lnTo>
                  <a:pt x="200" y="21"/>
                </a:lnTo>
                <a:lnTo>
                  <a:pt x="206" y="21"/>
                </a:lnTo>
                <a:lnTo>
                  <a:pt x="206" y="16"/>
                </a:lnTo>
                <a:lnTo>
                  <a:pt x="206" y="11"/>
                </a:lnTo>
                <a:lnTo>
                  <a:pt x="211" y="11"/>
                </a:lnTo>
                <a:lnTo>
                  <a:pt x="216" y="11"/>
                </a:lnTo>
                <a:lnTo>
                  <a:pt x="216" y="0"/>
                </a:lnTo>
                <a:lnTo>
                  <a:pt x="222" y="0"/>
                </a:lnTo>
                <a:lnTo>
                  <a:pt x="227" y="0"/>
                </a:lnTo>
                <a:lnTo>
                  <a:pt x="232" y="0"/>
                </a:lnTo>
                <a:lnTo>
                  <a:pt x="237" y="0"/>
                </a:lnTo>
                <a:lnTo>
                  <a:pt x="243" y="0"/>
                </a:lnTo>
                <a:lnTo>
                  <a:pt x="248" y="0"/>
                </a:lnTo>
                <a:lnTo>
                  <a:pt x="253" y="0"/>
                </a:lnTo>
                <a:lnTo>
                  <a:pt x="259" y="0"/>
                </a:lnTo>
                <a:lnTo>
                  <a:pt x="264" y="0"/>
                </a:lnTo>
                <a:lnTo>
                  <a:pt x="269" y="0"/>
                </a:lnTo>
                <a:lnTo>
                  <a:pt x="269" y="5"/>
                </a:lnTo>
                <a:lnTo>
                  <a:pt x="274" y="5"/>
                </a:lnTo>
                <a:lnTo>
                  <a:pt x="280" y="5"/>
                </a:lnTo>
                <a:lnTo>
                  <a:pt x="280" y="11"/>
                </a:lnTo>
                <a:lnTo>
                  <a:pt x="280" y="21"/>
                </a:lnTo>
                <a:lnTo>
                  <a:pt x="280" y="26"/>
                </a:lnTo>
                <a:lnTo>
                  <a:pt x="280" y="32"/>
                </a:lnTo>
                <a:lnTo>
                  <a:pt x="280" y="37"/>
                </a:lnTo>
                <a:lnTo>
                  <a:pt x="280" y="42"/>
                </a:lnTo>
                <a:lnTo>
                  <a:pt x="280" y="48"/>
                </a:lnTo>
                <a:lnTo>
                  <a:pt x="280" y="53"/>
                </a:lnTo>
                <a:lnTo>
                  <a:pt x="280" y="58"/>
                </a:lnTo>
                <a:lnTo>
                  <a:pt x="280" y="64"/>
                </a:lnTo>
                <a:lnTo>
                  <a:pt x="280" y="69"/>
                </a:lnTo>
                <a:lnTo>
                  <a:pt x="280" y="74"/>
                </a:lnTo>
                <a:lnTo>
                  <a:pt x="280" y="79"/>
                </a:lnTo>
                <a:lnTo>
                  <a:pt x="274" y="85"/>
                </a:lnTo>
                <a:lnTo>
                  <a:pt x="274" y="90"/>
                </a:lnTo>
                <a:lnTo>
                  <a:pt x="274" y="95"/>
                </a:lnTo>
                <a:lnTo>
                  <a:pt x="274" y="101"/>
                </a:lnTo>
                <a:lnTo>
                  <a:pt x="274" y="106"/>
                </a:lnTo>
                <a:lnTo>
                  <a:pt x="274" y="111"/>
                </a:lnTo>
                <a:lnTo>
                  <a:pt x="280" y="111"/>
                </a:lnTo>
                <a:lnTo>
                  <a:pt x="280" y="117"/>
                </a:lnTo>
                <a:lnTo>
                  <a:pt x="280" y="122"/>
                </a:lnTo>
                <a:lnTo>
                  <a:pt x="274" y="122"/>
                </a:lnTo>
                <a:lnTo>
                  <a:pt x="274" y="127"/>
                </a:lnTo>
                <a:lnTo>
                  <a:pt x="274" y="132"/>
                </a:lnTo>
                <a:lnTo>
                  <a:pt x="274" y="138"/>
                </a:lnTo>
                <a:lnTo>
                  <a:pt x="274" y="143"/>
                </a:lnTo>
                <a:lnTo>
                  <a:pt x="274" y="148"/>
                </a:lnTo>
                <a:lnTo>
                  <a:pt x="274" y="154"/>
                </a:lnTo>
                <a:lnTo>
                  <a:pt x="274" y="159"/>
                </a:lnTo>
                <a:lnTo>
                  <a:pt x="274" y="164"/>
                </a:lnTo>
                <a:lnTo>
                  <a:pt x="274" y="170"/>
                </a:lnTo>
                <a:lnTo>
                  <a:pt x="274" y="175"/>
                </a:lnTo>
                <a:lnTo>
                  <a:pt x="274" y="180"/>
                </a:lnTo>
                <a:lnTo>
                  <a:pt x="274" y="185"/>
                </a:lnTo>
                <a:lnTo>
                  <a:pt x="274" y="191"/>
                </a:lnTo>
                <a:lnTo>
                  <a:pt x="274" y="196"/>
                </a:lnTo>
                <a:lnTo>
                  <a:pt x="274" y="201"/>
                </a:lnTo>
                <a:lnTo>
                  <a:pt x="274" y="207"/>
                </a:lnTo>
                <a:lnTo>
                  <a:pt x="274" y="212"/>
                </a:lnTo>
                <a:lnTo>
                  <a:pt x="274" y="217"/>
                </a:lnTo>
                <a:lnTo>
                  <a:pt x="274" y="223"/>
                </a:lnTo>
                <a:lnTo>
                  <a:pt x="274" y="228"/>
                </a:lnTo>
                <a:lnTo>
                  <a:pt x="274" y="233"/>
                </a:lnTo>
                <a:lnTo>
                  <a:pt x="274" y="238"/>
                </a:lnTo>
                <a:lnTo>
                  <a:pt x="274" y="244"/>
                </a:lnTo>
                <a:lnTo>
                  <a:pt x="269" y="244"/>
                </a:lnTo>
                <a:lnTo>
                  <a:pt x="264" y="244"/>
                </a:lnTo>
                <a:lnTo>
                  <a:pt x="259" y="244"/>
                </a:lnTo>
                <a:lnTo>
                  <a:pt x="253" y="244"/>
                </a:lnTo>
                <a:lnTo>
                  <a:pt x="248" y="244"/>
                </a:lnTo>
                <a:lnTo>
                  <a:pt x="243" y="244"/>
                </a:lnTo>
                <a:lnTo>
                  <a:pt x="237" y="244"/>
                </a:lnTo>
                <a:lnTo>
                  <a:pt x="232" y="244"/>
                </a:lnTo>
                <a:lnTo>
                  <a:pt x="227" y="244"/>
                </a:lnTo>
                <a:lnTo>
                  <a:pt x="222" y="244"/>
                </a:lnTo>
                <a:lnTo>
                  <a:pt x="222" y="249"/>
                </a:lnTo>
                <a:lnTo>
                  <a:pt x="216" y="249"/>
                </a:lnTo>
                <a:lnTo>
                  <a:pt x="211" y="249"/>
                </a:lnTo>
                <a:lnTo>
                  <a:pt x="206" y="249"/>
                </a:lnTo>
                <a:lnTo>
                  <a:pt x="200" y="249"/>
                </a:lnTo>
                <a:lnTo>
                  <a:pt x="195" y="249"/>
                </a:lnTo>
                <a:lnTo>
                  <a:pt x="190" y="249"/>
                </a:lnTo>
                <a:lnTo>
                  <a:pt x="185" y="249"/>
                </a:lnTo>
                <a:lnTo>
                  <a:pt x="179" y="249"/>
                </a:lnTo>
                <a:lnTo>
                  <a:pt x="174" y="249"/>
                </a:lnTo>
                <a:lnTo>
                  <a:pt x="169" y="249"/>
                </a:lnTo>
                <a:lnTo>
                  <a:pt x="163" y="249"/>
                </a:lnTo>
                <a:lnTo>
                  <a:pt x="158" y="249"/>
                </a:lnTo>
                <a:lnTo>
                  <a:pt x="153" y="249"/>
                </a:lnTo>
                <a:lnTo>
                  <a:pt x="148" y="249"/>
                </a:lnTo>
                <a:lnTo>
                  <a:pt x="142" y="249"/>
                </a:lnTo>
                <a:lnTo>
                  <a:pt x="137" y="249"/>
                </a:lnTo>
                <a:lnTo>
                  <a:pt x="132" y="249"/>
                </a:lnTo>
                <a:lnTo>
                  <a:pt x="126" y="249"/>
                </a:lnTo>
                <a:lnTo>
                  <a:pt x="121" y="249"/>
                </a:lnTo>
                <a:lnTo>
                  <a:pt x="116" y="244"/>
                </a:lnTo>
                <a:lnTo>
                  <a:pt x="111" y="244"/>
                </a:lnTo>
                <a:lnTo>
                  <a:pt x="105" y="249"/>
                </a:lnTo>
                <a:lnTo>
                  <a:pt x="105" y="254"/>
                </a:lnTo>
                <a:lnTo>
                  <a:pt x="100" y="254"/>
                </a:lnTo>
                <a:lnTo>
                  <a:pt x="95" y="254"/>
                </a:lnTo>
                <a:lnTo>
                  <a:pt x="89" y="254"/>
                </a:lnTo>
                <a:lnTo>
                  <a:pt x="89" y="249"/>
                </a:lnTo>
                <a:lnTo>
                  <a:pt x="79" y="249"/>
                </a:lnTo>
                <a:lnTo>
                  <a:pt x="74" y="249"/>
                </a:lnTo>
                <a:lnTo>
                  <a:pt x="68" y="249"/>
                </a:lnTo>
                <a:lnTo>
                  <a:pt x="63" y="249"/>
                </a:lnTo>
                <a:lnTo>
                  <a:pt x="58" y="249"/>
                </a:lnTo>
                <a:lnTo>
                  <a:pt x="52" y="249"/>
                </a:lnTo>
                <a:lnTo>
                  <a:pt x="47" y="249"/>
                </a:lnTo>
                <a:lnTo>
                  <a:pt x="42" y="249"/>
                </a:lnTo>
                <a:lnTo>
                  <a:pt x="37" y="249"/>
                </a:lnTo>
                <a:lnTo>
                  <a:pt x="31" y="249"/>
                </a:lnTo>
                <a:lnTo>
                  <a:pt x="26" y="249"/>
                </a:lnTo>
                <a:lnTo>
                  <a:pt x="21" y="249"/>
                </a:lnTo>
                <a:lnTo>
                  <a:pt x="15" y="249"/>
                </a:lnTo>
                <a:lnTo>
                  <a:pt x="10" y="249"/>
                </a:lnTo>
                <a:lnTo>
                  <a:pt x="5" y="249"/>
                </a:lnTo>
                <a:lnTo>
                  <a:pt x="0" y="249"/>
                </a:lnTo>
                <a:lnTo>
                  <a:pt x="0" y="244"/>
                </a:lnTo>
                <a:lnTo>
                  <a:pt x="0" y="238"/>
                </a:lnTo>
                <a:lnTo>
                  <a:pt x="0" y="233"/>
                </a:lnTo>
                <a:lnTo>
                  <a:pt x="0" y="228"/>
                </a:lnTo>
                <a:lnTo>
                  <a:pt x="0" y="217"/>
                </a:lnTo>
                <a:lnTo>
                  <a:pt x="0" y="212"/>
                </a:lnTo>
                <a:lnTo>
                  <a:pt x="0" y="207"/>
                </a:lnTo>
                <a:lnTo>
                  <a:pt x="0" y="201"/>
                </a:lnTo>
                <a:lnTo>
                  <a:pt x="0" y="196"/>
                </a:lnTo>
                <a:lnTo>
                  <a:pt x="0" y="191"/>
                </a:lnTo>
                <a:lnTo>
                  <a:pt x="5" y="191"/>
                </a:lnTo>
                <a:lnTo>
                  <a:pt x="10" y="191"/>
                </a:lnTo>
                <a:lnTo>
                  <a:pt x="15" y="191"/>
                </a:lnTo>
                <a:lnTo>
                  <a:pt x="21" y="191"/>
                </a:lnTo>
                <a:lnTo>
                  <a:pt x="26" y="191"/>
                </a:lnTo>
                <a:lnTo>
                  <a:pt x="31" y="191"/>
                </a:lnTo>
                <a:lnTo>
                  <a:pt x="31" y="185"/>
                </a:lnTo>
                <a:lnTo>
                  <a:pt x="31" y="180"/>
                </a:lnTo>
                <a:lnTo>
                  <a:pt x="31" y="175"/>
                </a:lnTo>
                <a:lnTo>
                  <a:pt x="31" y="170"/>
                </a:lnTo>
                <a:lnTo>
                  <a:pt x="31" y="164"/>
                </a:lnTo>
                <a:lnTo>
                  <a:pt x="31" y="159"/>
                </a:lnTo>
                <a:lnTo>
                  <a:pt x="31" y="154"/>
                </a:lnTo>
                <a:lnTo>
                  <a:pt x="31" y="148"/>
                </a:lnTo>
                <a:lnTo>
                  <a:pt x="31" y="143"/>
                </a:lnTo>
                <a:lnTo>
                  <a:pt x="31" y="138"/>
                </a:lnTo>
                <a:lnTo>
                  <a:pt x="31" y="132"/>
                </a:lnTo>
                <a:lnTo>
                  <a:pt x="31" y="127"/>
                </a:lnTo>
                <a:lnTo>
                  <a:pt x="37" y="127"/>
                </a:lnTo>
                <a:lnTo>
                  <a:pt x="42" y="127"/>
                </a:lnTo>
                <a:lnTo>
                  <a:pt x="52" y="127"/>
                </a:lnTo>
                <a:lnTo>
                  <a:pt x="58" y="127"/>
                </a:lnTo>
                <a:lnTo>
                  <a:pt x="63" y="127"/>
                </a:lnTo>
                <a:lnTo>
                  <a:pt x="68" y="127"/>
                </a:lnTo>
                <a:lnTo>
                  <a:pt x="74" y="127"/>
                </a:lnTo>
                <a:lnTo>
                  <a:pt x="84" y="127"/>
                </a:lnTo>
                <a:lnTo>
                  <a:pt x="89" y="127"/>
                </a:lnTo>
                <a:lnTo>
                  <a:pt x="95" y="127"/>
                </a:lnTo>
                <a:lnTo>
                  <a:pt x="100" y="127"/>
                </a:lnTo>
                <a:lnTo>
                  <a:pt x="105" y="127"/>
                </a:lnTo>
                <a:lnTo>
                  <a:pt x="105" y="122"/>
                </a:lnTo>
                <a:lnTo>
                  <a:pt x="105" y="111"/>
                </a:lnTo>
                <a:lnTo>
                  <a:pt x="105" y="106"/>
                </a:lnTo>
              </a:path>
            </a:pathLst>
          </a:custGeom>
          <a:no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222">
            <a:extLst>
              <a:ext uri="{FF2B5EF4-FFF2-40B4-BE49-F238E27FC236}">
                <a16:creationId xmlns:a16="http://schemas.microsoft.com/office/drawing/2014/main" id="{143F1C8A-441F-4F51-8F50-282DF7DB29C5}"/>
              </a:ext>
            </a:extLst>
          </p:cNvPr>
          <p:cNvSpPr>
            <a:spLocks/>
          </p:cNvSpPr>
          <p:nvPr/>
        </p:nvSpPr>
        <p:spPr bwMode="auto">
          <a:xfrm>
            <a:off x="8602866" y="3528328"/>
            <a:ext cx="436563" cy="344488"/>
          </a:xfrm>
          <a:custGeom>
            <a:avLst/>
            <a:gdLst>
              <a:gd name="T0" fmla="*/ 254 w 275"/>
              <a:gd name="T1" fmla="*/ 0 h 217"/>
              <a:gd name="T2" fmla="*/ 269 w 275"/>
              <a:gd name="T3" fmla="*/ 11 h 217"/>
              <a:gd name="T4" fmla="*/ 269 w 275"/>
              <a:gd name="T5" fmla="*/ 37 h 217"/>
              <a:gd name="T6" fmla="*/ 269 w 275"/>
              <a:gd name="T7" fmla="*/ 58 h 217"/>
              <a:gd name="T8" fmla="*/ 269 w 275"/>
              <a:gd name="T9" fmla="*/ 85 h 217"/>
              <a:gd name="T10" fmla="*/ 269 w 275"/>
              <a:gd name="T11" fmla="*/ 106 h 217"/>
              <a:gd name="T12" fmla="*/ 269 w 275"/>
              <a:gd name="T13" fmla="*/ 133 h 217"/>
              <a:gd name="T14" fmla="*/ 269 w 275"/>
              <a:gd name="T15" fmla="*/ 159 h 217"/>
              <a:gd name="T16" fmla="*/ 269 w 275"/>
              <a:gd name="T17" fmla="*/ 170 h 217"/>
              <a:gd name="T18" fmla="*/ 264 w 275"/>
              <a:gd name="T19" fmla="*/ 175 h 217"/>
              <a:gd name="T20" fmla="*/ 275 w 275"/>
              <a:gd name="T21" fmla="*/ 186 h 217"/>
              <a:gd name="T22" fmla="*/ 269 w 275"/>
              <a:gd name="T23" fmla="*/ 201 h 217"/>
              <a:gd name="T24" fmla="*/ 264 w 275"/>
              <a:gd name="T25" fmla="*/ 217 h 217"/>
              <a:gd name="T26" fmla="*/ 243 w 275"/>
              <a:gd name="T27" fmla="*/ 217 h 217"/>
              <a:gd name="T28" fmla="*/ 222 w 275"/>
              <a:gd name="T29" fmla="*/ 217 h 217"/>
              <a:gd name="T30" fmla="*/ 201 w 275"/>
              <a:gd name="T31" fmla="*/ 217 h 217"/>
              <a:gd name="T32" fmla="*/ 180 w 275"/>
              <a:gd name="T33" fmla="*/ 217 h 217"/>
              <a:gd name="T34" fmla="*/ 158 w 275"/>
              <a:gd name="T35" fmla="*/ 217 h 217"/>
              <a:gd name="T36" fmla="*/ 132 w 275"/>
              <a:gd name="T37" fmla="*/ 217 h 217"/>
              <a:gd name="T38" fmla="*/ 111 w 275"/>
              <a:gd name="T39" fmla="*/ 217 h 217"/>
              <a:gd name="T40" fmla="*/ 100 w 275"/>
              <a:gd name="T41" fmla="*/ 207 h 217"/>
              <a:gd name="T42" fmla="*/ 84 w 275"/>
              <a:gd name="T43" fmla="*/ 217 h 217"/>
              <a:gd name="T44" fmla="*/ 63 w 275"/>
              <a:gd name="T45" fmla="*/ 212 h 217"/>
              <a:gd name="T46" fmla="*/ 58 w 275"/>
              <a:gd name="T47" fmla="*/ 196 h 217"/>
              <a:gd name="T48" fmla="*/ 42 w 275"/>
              <a:gd name="T49" fmla="*/ 186 h 217"/>
              <a:gd name="T50" fmla="*/ 32 w 275"/>
              <a:gd name="T51" fmla="*/ 175 h 217"/>
              <a:gd name="T52" fmla="*/ 37 w 275"/>
              <a:gd name="T53" fmla="*/ 159 h 217"/>
              <a:gd name="T54" fmla="*/ 26 w 275"/>
              <a:gd name="T55" fmla="*/ 143 h 217"/>
              <a:gd name="T56" fmla="*/ 16 w 275"/>
              <a:gd name="T57" fmla="*/ 133 h 217"/>
              <a:gd name="T58" fmla="*/ 10 w 275"/>
              <a:gd name="T59" fmla="*/ 117 h 217"/>
              <a:gd name="T60" fmla="*/ 5 w 275"/>
              <a:gd name="T61" fmla="*/ 106 h 217"/>
              <a:gd name="T62" fmla="*/ 5 w 275"/>
              <a:gd name="T63" fmla="*/ 95 h 217"/>
              <a:gd name="T64" fmla="*/ 0 w 275"/>
              <a:gd name="T65" fmla="*/ 80 h 217"/>
              <a:gd name="T66" fmla="*/ 0 w 275"/>
              <a:gd name="T67" fmla="*/ 64 h 217"/>
              <a:gd name="T68" fmla="*/ 0 w 275"/>
              <a:gd name="T69" fmla="*/ 42 h 217"/>
              <a:gd name="T70" fmla="*/ 5 w 275"/>
              <a:gd name="T71" fmla="*/ 27 h 217"/>
              <a:gd name="T72" fmla="*/ 5 w 275"/>
              <a:gd name="T73" fmla="*/ 5 h 217"/>
              <a:gd name="T74" fmla="*/ 21 w 275"/>
              <a:gd name="T75" fmla="*/ 0 h 217"/>
              <a:gd name="T76" fmla="*/ 42 w 275"/>
              <a:gd name="T77" fmla="*/ 0 h 217"/>
              <a:gd name="T78" fmla="*/ 63 w 275"/>
              <a:gd name="T79" fmla="*/ 0 h 217"/>
              <a:gd name="T80" fmla="*/ 84 w 275"/>
              <a:gd name="T81" fmla="*/ 0 h 217"/>
              <a:gd name="T82" fmla="*/ 106 w 275"/>
              <a:gd name="T83" fmla="*/ 0 h 217"/>
              <a:gd name="T84" fmla="*/ 127 w 275"/>
              <a:gd name="T85" fmla="*/ 0 h 217"/>
              <a:gd name="T86" fmla="*/ 148 w 275"/>
              <a:gd name="T87" fmla="*/ 0 h 217"/>
              <a:gd name="T88" fmla="*/ 169 w 275"/>
              <a:gd name="T89" fmla="*/ 0 h 217"/>
              <a:gd name="T90" fmla="*/ 190 w 275"/>
              <a:gd name="T91" fmla="*/ 0 h 217"/>
              <a:gd name="T92" fmla="*/ 211 w 275"/>
              <a:gd name="T93" fmla="*/ 0 h 217"/>
              <a:gd name="T94" fmla="*/ 232 w 275"/>
              <a:gd name="T9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5" h="217">
                <a:moveTo>
                  <a:pt x="238" y="0"/>
                </a:moveTo>
                <a:lnTo>
                  <a:pt x="243" y="0"/>
                </a:lnTo>
                <a:lnTo>
                  <a:pt x="248" y="0"/>
                </a:lnTo>
                <a:lnTo>
                  <a:pt x="254" y="0"/>
                </a:lnTo>
                <a:lnTo>
                  <a:pt x="259" y="0"/>
                </a:lnTo>
                <a:lnTo>
                  <a:pt x="269" y="0"/>
                </a:lnTo>
                <a:lnTo>
                  <a:pt x="269" y="5"/>
                </a:lnTo>
                <a:lnTo>
                  <a:pt x="269" y="11"/>
                </a:lnTo>
                <a:lnTo>
                  <a:pt x="269" y="21"/>
                </a:lnTo>
                <a:lnTo>
                  <a:pt x="269" y="27"/>
                </a:lnTo>
                <a:lnTo>
                  <a:pt x="269" y="32"/>
                </a:lnTo>
                <a:lnTo>
                  <a:pt x="269" y="37"/>
                </a:lnTo>
                <a:lnTo>
                  <a:pt x="269" y="42"/>
                </a:lnTo>
                <a:lnTo>
                  <a:pt x="269" y="48"/>
                </a:lnTo>
                <a:lnTo>
                  <a:pt x="269" y="53"/>
                </a:lnTo>
                <a:lnTo>
                  <a:pt x="269" y="58"/>
                </a:lnTo>
                <a:lnTo>
                  <a:pt x="269" y="64"/>
                </a:lnTo>
                <a:lnTo>
                  <a:pt x="269" y="69"/>
                </a:lnTo>
                <a:lnTo>
                  <a:pt x="269" y="80"/>
                </a:lnTo>
                <a:lnTo>
                  <a:pt x="269" y="85"/>
                </a:lnTo>
                <a:lnTo>
                  <a:pt x="269" y="90"/>
                </a:lnTo>
                <a:lnTo>
                  <a:pt x="269" y="95"/>
                </a:lnTo>
                <a:lnTo>
                  <a:pt x="269" y="101"/>
                </a:lnTo>
                <a:lnTo>
                  <a:pt x="269" y="106"/>
                </a:lnTo>
                <a:lnTo>
                  <a:pt x="269" y="111"/>
                </a:lnTo>
                <a:lnTo>
                  <a:pt x="269" y="117"/>
                </a:lnTo>
                <a:lnTo>
                  <a:pt x="269" y="122"/>
                </a:lnTo>
                <a:lnTo>
                  <a:pt x="269" y="133"/>
                </a:lnTo>
                <a:lnTo>
                  <a:pt x="269" y="143"/>
                </a:lnTo>
                <a:lnTo>
                  <a:pt x="269" y="148"/>
                </a:lnTo>
                <a:lnTo>
                  <a:pt x="269" y="154"/>
                </a:lnTo>
                <a:lnTo>
                  <a:pt x="269" y="159"/>
                </a:lnTo>
                <a:lnTo>
                  <a:pt x="269" y="164"/>
                </a:lnTo>
                <a:lnTo>
                  <a:pt x="269" y="170"/>
                </a:lnTo>
                <a:lnTo>
                  <a:pt x="264" y="170"/>
                </a:lnTo>
                <a:lnTo>
                  <a:pt x="269" y="170"/>
                </a:lnTo>
                <a:lnTo>
                  <a:pt x="269" y="175"/>
                </a:lnTo>
                <a:lnTo>
                  <a:pt x="269" y="170"/>
                </a:lnTo>
                <a:lnTo>
                  <a:pt x="269" y="175"/>
                </a:lnTo>
                <a:lnTo>
                  <a:pt x="264" y="175"/>
                </a:lnTo>
                <a:lnTo>
                  <a:pt x="264" y="180"/>
                </a:lnTo>
                <a:lnTo>
                  <a:pt x="269" y="180"/>
                </a:lnTo>
                <a:lnTo>
                  <a:pt x="269" y="186"/>
                </a:lnTo>
                <a:lnTo>
                  <a:pt x="275" y="186"/>
                </a:lnTo>
                <a:lnTo>
                  <a:pt x="269" y="186"/>
                </a:lnTo>
                <a:lnTo>
                  <a:pt x="269" y="191"/>
                </a:lnTo>
                <a:lnTo>
                  <a:pt x="269" y="196"/>
                </a:lnTo>
                <a:lnTo>
                  <a:pt x="269" y="201"/>
                </a:lnTo>
                <a:lnTo>
                  <a:pt x="269" y="207"/>
                </a:lnTo>
                <a:lnTo>
                  <a:pt x="269" y="212"/>
                </a:lnTo>
                <a:lnTo>
                  <a:pt x="269" y="217"/>
                </a:lnTo>
                <a:lnTo>
                  <a:pt x="264" y="217"/>
                </a:lnTo>
                <a:lnTo>
                  <a:pt x="259" y="217"/>
                </a:lnTo>
                <a:lnTo>
                  <a:pt x="254" y="217"/>
                </a:lnTo>
                <a:lnTo>
                  <a:pt x="248" y="217"/>
                </a:lnTo>
                <a:lnTo>
                  <a:pt x="243" y="217"/>
                </a:lnTo>
                <a:lnTo>
                  <a:pt x="238" y="217"/>
                </a:lnTo>
                <a:lnTo>
                  <a:pt x="232" y="217"/>
                </a:lnTo>
                <a:lnTo>
                  <a:pt x="227" y="217"/>
                </a:lnTo>
                <a:lnTo>
                  <a:pt x="222" y="217"/>
                </a:lnTo>
                <a:lnTo>
                  <a:pt x="217" y="217"/>
                </a:lnTo>
                <a:lnTo>
                  <a:pt x="211" y="217"/>
                </a:lnTo>
                <a:lnTo>
                  <a:pt x="206" y="217"/>
                </a:lnTo>
                <a:lnTo>
                  <a:pt x="201" y="217"/>
                </a:lnTo>
                <a:lnTo>
                  <a:pt x="195" y="217"/>
                </a:lnTo>
                <a:lnTo>
                  <a:pt x="190" y="217"/>
                </a:lnTo>
                <a:lnTo>
                  <a:pt x="185" y="217"/>
                </a:lnTo>
                <a:lnTo>
                  <a:pt x="180" y="217"/>
                </a:lnTo>
                <a:lnTo>
                  <a:pt x="174" y="217"/>
                </a:lnTo>
                <a:lnTo>
                  <a:pt x="169" y="217"/>
                </a:lnTo>
                <a:lnTo>
                  <a:pt x="164" y="217"/>
                </a:lnTo>
                <a:lnTo>
                  <a:pt x="158" y="217"/>
                </a:lnTo>
                <a:lnTo>
                  <a:pt x="153" y="217"/>
                </a:lnTo>
                <a:lnTo>
                  <a:pt x="148" y="217"/>
                </a:lnTo>
                <a:lnTo>
                  <a:pt x="143" y="217"/>
                </a:lnTo>
                <a:lnTo>
                  <a:pt x="132" y="217"/>
                </a:lnTo>
                <a:lnTo>
                  <a:pt x="127" y="217"/>
                </a:lnTo>
                <a:lnTo>
                  <a:pt x="121" y="217"/>
                </a:lnTo>
                <a:lnTo>
                  <a:pt x="116" y="217"/>
                </a:lnTo>
                <a:lnTo>
                  <a:pt x="111" y="217"/>
                </a:lnTo>
                <a:lnTo>
                  <a:pt x="106" y="217"/>
                </a:lnTo>
                <a:lnTo>
                  <a:pt x="106" y="212"/>
                </a:lnTo>
                <a:lnTo>
                  <a:pt x="106" y="207"/>
                </a:lnTo>
                <a:lnTo>
                  <a:pt x="100" y="207"/>
                </a:lnTo>
                <a:lnTo>
                  <a:pt x="95" y="207"/>
                </a:lnTo>
                <a:lnTo>
                  <a:pt x="95" y="217"/>
                </a:lnTo>
                <a:lnTo>
                  <a:pt x="90" y="217"/>
                </a:lnTo>
                <a:lnTo>
                  <a:pt x="84" y="217"/>
                </a:lnTo>
                <a:lnTo>
                  <a:pt x="79" y="217"/>
                </a:lnTo>
                <a:lnTo>
                  <a:pt x="74" y="217"/>
                </a:lnTo>
                <a:lnTo>
                  <a:pt x="69" y="212"/>
                </a:lnTo>
                <a:lnTo>
                  <a:pt x="63" y="212"/>
                </a:lnTo>
                <a:lnTo>
                  <a:pt x="63" y="207"/>
                </a:lnTo>
                <a:lnTo>
                  <a:pt x="58" y="207"/>
                </a:lnTo>
                <a:lnTo>
                  <a:pt x="58" y="201"/>
                </a:lnTo>
                <a:lnTo>
                  <a:pt x="58" y="196"/>
                </a:lnTo>
                <a:lnTo>
                  <a:pt x="53" y="196"/>
                </a:lnTo>
                <a:lnTo>
                  <a:pt x="53" y="191"/>
                </a:lnTo>
                <a:lnTo>
                  <a:pt x="47" y="191"/>
                </a:lnTo>
                <a:lnTo>
                  <a:pt x="42" y="186"/>
                </a:lnTo>
                <a:lnTo>
                  <a:pt x="42" y="180"/>
                </a:lnTo>
                <a:lnTo>
                  <a:pt x="37" y="180"/>
                </a:lnTo>
                <a:lnTo>
                  <a:pt x="32" y="180"/>
                </a:lnTo>
                <a:lnTo>
                  <a:pt x="32" y="175"/>
                </a:lnTo>
                <a:lnTo>
                  <a:pt x="32" y="170"/>
                </a:lnTo>
                <a:lnTo>
                  <a:pt x="32" y="164"/>
                </a:lnTo>
                <a:lnTo>
                  <a:pt x="32" y="159"/>
                </a:lnTo>
                <a:lnTo>
                  <a:pt x="37" y="159"/>
                </a:lnTo>
                <a:lnTo>
                  <a:pt x="37" y="154"/>
                </a:lnTo>
                <a:lnTo>
                  <a:pt x="37" y="148"/>
                </a:lnTo>
                <a:lnTo>
                  <a:pt x="32" y="143"/>
                </a:lnTo>
                <a:lnTo>
                  <a:pt x="26" y="143"/>
                </a:lnTo>
                <a:lnTo>
                  <a:pt x="21" y="143"/>
                </a:lnTo>
                <a:lnTo>
                  <a:pt x="21" y="138"/>
                </a:lnTo>
                <a:lnTo>
                  <a:pt x="21" y="133"/>
                </a:lnTo>
                <a:lnTo>
                  <a:pt x="16" y="133"/>
                </a:lnTo>
                <a:lnTo>
                  <a:pt x="16" y="127"/>
                </a:lnTo>
                <a:lnTo>
                  <a:pt x="16" y="122"/>
                </a:lnTo>
                <a:lnTo>
                  <a:pt x="16" y="117"/>
                </a:lnTo>
                <a:lnTo>
                  <a:pt x="10" y="117"/>
                </a:lnTo>
                <a:lnTo>
                  <a:pt x="5" y="117"/>
                </a:lnTo>
                <a:lnTo>
                  <a:pt x="5" y="111"/>
                </a:lnTo>
                <a:lnTo>
                  <a:pt x="0" y="106"/>
                </a:lnTo>
                <a:lnTo>
                  <a:pt x="5" y="106"/>
                </a:lnTo>
                <a:lnTo>
                  <a:pt x="5" y="101"/>
                </a:lnTo>
                <a:lnTo>
                  <a:pt x="0" y="101"/>
                </a:lnTo>
                <a:lnTo>
                  <a:pt x="0" y="95"/>
                </a:lnTo>
                <a:lnTo>
                  <a:pt x="5" y="95"/>
                </a:lnTo>
                <a:lnTo>
                  <a:pt x="5" y="90"/>
                </a:lnTo>
                <a:lnTo>
                  <a:pt x="0" y="90"/>
                </a:lnTo>
                <a:lnTo>
                  <a:pt x="0" y="85"/>
                </a:lnTo>
                <a:lnTo>
                  <a:pt x="0" y="80"/>
                </a:lnTo>
                <a:lnTo>
                  <a:pt x="5" y="80"/>
                </a:lnTo>
                <a:lnTo>
                  <a:pt x="5" y="74"/>
                </a:lnTo>
                <a:lnTo>
                  <a:pt x="5" y="69"/>
                </a:lnTo>
                <a:lnTo>
                  <a:pt x="0" y="64"/>
                </a:lnTo>
                <a:lnTo>
                  <a:pt x="0" y="58"/>
                </a:lnTo>
                <a:lnTo>
                  <a:pt x="0" y="53"/>
                </a:lnTo>
                <a:lnTo>
                  <a:pt x="0" y="48"/>
                </a:lnTo>
                <a:lnTo>
                  <a:pt x="0" y="42"/>
                </a:lnTo>
                <a:lnTo>
                  <a:pt x="0" y="37"/>
                </a:lnTo>
                <a:lnTo>
                  <a:pt x="0" y="32"/>
                </a:lnTo>
                <a:lnTo>
                  <a:pt x="0" y="27"/>
                </a:lnTo>
                <a:lnTo>
                  <a:pt x="5" y="27"/>
                </a:lnTo>
                <a:lnTo>
                  <a:pt x="5" y="21"/>
                </a:lnTo>
                <a:lnTo>
                  <a:pt x="5" y="16"/>
                </a:lnTo>
                <a:lnTo>
                  <a:pt x="5" y="11"/>
                </a:lnTo>
                <a:lnTo>
                  <a:pt x="5" y="5"/>
                </a:lnTo>
                <a:lnTo>
                  <a:pt x="10" y="5"/>
                </a:lnTo>
                <a:lnTo>
                  <a:pt x="10" y="0"/>
                </a:lnTo>
                <a:lnTo>
                  <a:pt x="16" y="0"/>
                </a:lnTo>
                <a:lnTo>
                  <a:pt x="21" y="0"/>
                </a:lnTo>
                <a:lnTo>
                  <a:pt x="26" y="0"/>
                </a:lnTo>
                <a:lnTo>
                  <a:pt x="32" y="0"/>
                </a:lnTo>
                <a:lnTo>
                  <a:pt x="37" y="0"/>
                </a:lnTo>
                <a:lnTo>
                  <a:pt x="42" y="0"/>
                </a:lnTo>
                <a:lnTo>
                  <a:pt x="47" y="0"/>
                </a:lnTo>
                <a:lnTo>
                  <a:pt x="53" y="0"/>
                </a:lnTo>
                <a:lnTo>
                  <a:pt x="58" y="0"/>
                </a:lnTo>
                <a:lnTo>
                  <a:pt x="63" y="0"/>
                </a:lnTo>
                <a:lnTo>
                  <a:pt x="69" y="0"/>
                </a:lnTo>
                <a:lnTo>
                  <a:pt x="74" y="0"/>
                </a:lnTo>
                <a:lnTo>
                  <a:pt x="79" y="0"/>
                </a:lnTo>
                <a:lnTo>
                  <a:pt x="84" y="0"/>
                </a:lnTo>
                <a:lnTo>
                  <a:pt x="90" y="0"/>
                </a:lnTo>
                <a:lnTo>
                  <a:pt x="95" y="0"/>
                </a:lnTo>
                <a:lnTo>
                  <a:pt x="100" y="0"/>
                </a:lnTo>
                <a:lnTo>
                  <a:pt x="106" y="0"/>
                </a:lnTo>
                <a:lnTo>
                  <a:pt x="111" y="0"/>
                </a:lnTo>
                <a:lnTo>
                  <a:pt x="116" y="0"/>
                </a:lnTo>
                <a:lnTo>
                  <a:pt x="121" y="0"/>
                </a:lnTo>
                <a:lnTo>
                  <a:pt x="127" y="0"/>
                </a:lnTo>
                <a:lnTo>
                  <a:pt x="132" y="0"/>
                </a:lnTo>
                <a:lnTo>
                  <a:pt x="137" y="0"/>
                </a:lnTo>
                <a:lnTo>
                  <a:pt x="143" y="0"/>
                </a:lnTo>
                <a:lnTo>
                  <a:pt x="148" y="0"/>
                </a:lnTo>
                <a:lnTo>
                  <a:pt x="153" y="0"/>
                </a:lnTo>
                <a:lnTo>
                  <a:pt x="158" y="0"/>
                </a:lnTo>
                <a:lnTo>
                  <a:pt x="164" y="0"/>
                </a:lnTo>
                <a:lnTo>
                  <a:pt x="169" y="0"/>
                </a:lnTo>
                <a:lnTo>
                  <a:pt x="174" y="0"/>
                </a:lnTo>
                <a:lnTo>
                  <a:pt x="180" y="0"/>
                </a:lnTo>
                <a:lnTo>
                  <a:pt x="185" y="0"/>
                </a:lnTo>
                <a:lnTo>
                  <a:pt x="190" y="0"/>
                </a:lnTo>
                <a:lnTo>
                  <a:pt x="195" y="0"/>
                </a:lnTo>
                <a:lnTo>
                  <a:pt x="201" y="0"/>
                </a:lnTo>
                <a:lnTo>
                  <a:pt x="206" y="0"/>
                </a:lnTo>
                <a:lnTo>
                  <a:pt x="211" y="0"/>
                </a:lnTo>
                <a:lnTo>
                  <a:pt x="217" y="0"/>
                </a:lnTo>
                <a:lnTo>
                  <a:pt x="222" y="0"/>
                </a:lnTo>
                <a:lnTo>
                  <a:pt x="227" y="0"/>
                </a:lnTo>
                <a:lnTo>
                  <a:pt x="232" y="0"/>
                </a:lnTo>
                <a:lnTo>
                  <a:pt x="238" y="0"/>
                </a:lnTo>
              </a:path>
            </a:pathLst>
          </a:custGeom>
          <a:no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223">
            <a:extLst>
              <a:ext uri="{FF2B5EF4-FFF2-40B4-BE49-F238E27FC236}">
                <a16:creationId xmlns:a16="http://schemas.microsoft.com/office/drawing/2014/main" id="{A3605228-2A29-4C6E-BC7F-AA847A6344AB}"/>
              </a:ext>
            </a:extLst>
          </p:cNvPr>
          <p:cNvSpPr>
            <a:spLocks/>
          </p:cNvSpPr>
          <p:nvPr/>
        </p:nvSpPr>
        <p:spPr bwMode="auto">
          <a:xfrm>
            <a:off x="8694941" y="3856940"/>
            <a:ext cx="461963" cy="361950"/>
          </a:xfrm>
          <a:custGeom>
            <a:avLst/>
            <a:gdLst>
              <a:gd name="T0" fmla="*/ 32 w 291"/>
              <a:gd name="T1" fmla="*/ 10 h 228"/>
              <a:gd name="T2" fmla="*/ 48 w 291"/>
              <a:gd name="T3" fmla="*/ 5 h 228"/>
              <a:gd name="T4" fmla="*/ 69 w 291"/>
              <a:gd name="T5" fmla="*/ 10 h 228"/>
              <a:gd name="T6" fmla="*/ 100 w 291"/>
              <a:gd name="T7" fmla="*/ 10 h 228"/>
              <a:gd name="T8" fmla="*/ 127 w 291"/>
              <a:gd name="T9" fmla="*/ 10 h 228"/>
              <a:gd name="T10" fmla="*/ 153 w 291"/>
              <a:gd name="T11" fmla="*/ 10 h 228"/>
              <a:gd name="T12" fmla="*/ 180 w 291"/>
              <a:gd name="T13" fmla="*/ 10 h 228"/>
              <a:gd name="T14" fmla="*/ 206 w 291"/>
              <a:gd name="T15" fmla="*/ 10 h 228"/>
              <a:gd name="T16" fmla="*/ 227 w 291"/>
              <a:gd name="T17" fmla="*/ 5 h 228"/>
              <a:gd name="T18" fmla="*/ 238 w 291"/>
              <a:gd name="T19" fmla="*/ 10 h 228"/>
              <a:gd name="T20" fmla="*/ 264 w 291"/>
              <a:gd name="T21" fmla="*/ 10 h 228"/>
              <a:gd name="T22" fmla="*/ 270 w 291"/>
              <a:gd name="T23" fmla="*/ 26 h 228"/>
              <a:gd name="T24" fmla="*/ 264 w 291"/>
              <a:gd name="T25" fmla="*/ 47 h 228"/>
              <a:gd name="T26" fmla="*/ 264 w 291"/>
              <a:gd name="T27" fmla="*/ 69 h 228"/>
              <a:gd name="T28" fmla="*/ 275 w 291"/>
              <a:gd name="T29" fmla="*/ 85 h 228"/>
              <a:gd name="T30" fmla="*/ 270 w 291"/>
              <a:gd name="T31" fmla="*/ 106 h 228"/>
              <a:gd name="T32" fmla="*/ 270 w 291"/>
              <a:gd name="T33" fmla="*/ 122 h 228"/>
              <a:gd name="T34" fmla="*/ 275 w 291"/>
              <a:gd name="T35" fmla="*/ 143 h 228"/>
              <a:gd name="T36" fmla="*/ 270 w 291"/>
              <a:gd name="T37" fmla="*/ 164 h 228"/>
              <a:gd name="T38" fmla="*/ 280 w 291"/>
              <a:gd name="T39" fmla="*/ 180 h 228"/>
              <a:gd name="T40" fmla="*/ 285 w 291"/>
              <a:gd name="T41" fmla="*/ 185 h 228"/>
              <a:gd name="T42" fmla="*/ 280 w 291"/>
              <a:gd name="T43" fmla="*/ 196 h 228"/>
              <a:gd name="T44" fmla="*/ 259 w 291"/>
              <a:gd name="T45" fmla="*/ 201 h 228"/>
              <a:gd name="T46" fmla="*/ 243 w 291"/>
              <a:gd name="T47" fmla="*/ 201 h 228"/>
              <a:gd name="T48" fmla="*/ 233 w 291"/>
              <a:gd name="T49" fmla="*/ 196 h 228"/>
              <a:gd name="T50" fmla="*/ 222 w 291"/>
              <a:gd name="T51" fmla="*/ 201 h 228"/>
              <a:gd name="T52" fmla="*/ 222 w 291"/>
              <a:gd name="T53" fmla="*/ 206 h 228"/>
              <a:gd name="T54" fmla="*/ 206 w 291"/>
              <a:gd name="T55" fmla="*/ 217 h 228"/>
              <a:gd name="T56" fmla="*/ 190 w 291"/>
              <a:gd name="T57" fmla="*/ 228 h 228"/>
              <a:gd name="T58" fmla="*/ 164 w 291"/>
              <a:gd name="T59" fmla="*/ 217 h 228"/>
              <a:gd name="T60" fmla="*/ 148 w 291"/>
              <a:gd name="T61" fmla="*/ 217 h 228"/>
              <a:gd name="T62" fmla="*/ 137 w 291"/>
              <a:gd name="T63" fmla="*/ 212 h 228"/>
              <a:gd name="T64" fmla="*/ 127 w 291"/>
              <a:gd name="T65" fmla="*/ 206 h 228"/>
              <a:gd name="T66" fmla="*/ 111 w 291"/>
              <a:gd name="T67" fmla="*/ 206 h 228"/>
              <a:gd name="T68" fmla="*/ 116 w 291"/>
              <a:gd name="T69" fmla="*/ 196 h 228"/>
              <a:gd name="T70" fmla="*/ 100 w 291"/>
              <a:gd name="T71" fmla="*/ 185 h 228"/>
              <a:gd name="T72" fmla="*/ 95 w 291"/>
              <a:gd name="T73" fmla="*/ 175 h 228"/>
              <a:gd name="T74" fmla="*/ 74 w 291"/>
              <a:gd name="T75" fmla="*/ 169 h 228"/>
              <a:gd name="T76" fmla="*/ 74 w 291"/>
              <a:gd name="T77" fmla="*/ 175 h 228"/>
              <a:gd name="T78" fmla="*/ 58 w 291"/>
              <a:gd name="T79" fmla="*/ 185 h 228"/>
              <a:gd name="T80" fmla="*/ 53 w 291"/>
              <a:gd name="T81" fmla="*/ 180 h 228"/>
              <a:gd name="T82" fmla="*/ 42 w 291"/>
              <a:gd name="T83" fmla="*/ 201 h 228"/>
              <a:gd name="T84" fmla="*/ 53 w 291"/>
              <a:gd name="T85" fmla="*/ 222 h 228"/>
              <a:gd name="T86" fmla="*/ 37 w 291"/>
              <a:gd name="T87" fmla="*/ 212 h 228"/>
              <a:gd name="T88" fmla="*/ 11 w 291"/>
              <a:gd name="T89" fmla="*/ 212 h 228"/>
              <a:gd name="T90" fmla="*/ 0 w 291"/>
              <a:gd name="T91" fmla="*/ 217 h 228"/>
              <a:gd name="T92" fmla="*/ 0 w 291"/>
              <a:gd name="T93" fmla="*/ 191 h 228"/>
              <a:gd name="T94" fmla="*/ 0 w 291"/>
              <a:gd name="T95" fmla="*/ 164 h 228"/>
              <a:gd name="T96" fmla="*/ 0 w 291"/>
              <a:gd name="T97" fmla="*/ 138 h 228"/>
              <a:gd name="T98" fmla="*/ 0 w 291"/>
              <a:gd name="T99" fmla="*/ 111 h 228"/>
              <a:gd name="T100" fmla="*/ 0 w 291"/>
              <a:gd name="T101" fmla="*/ 85 h 228"/>
              <a:gd name="T102" fmla="*/ 0 w 291"/>
              <a:gd name="T103" fmla="*/ 53 h 228"/>
              <a:gd name="T104" fmla="*/ 0 w 291"/>
              <a:gd name="T105" fmla="*/ 21 h 228"/>
              <a:gd name="T106" fmla="*/ 16 w 291"/>
              <a:gd name="T107" fmla="*/ 1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1" h="228">
                <a:moveTo>
                  <a:pt x="21" y="10"/>
                </a:moveTo>
                <a:lnTo>
                  <a:pt x="16" y="10"/>
                </a:lnTo>
                <a:lnTo>
                  <a:pt x="21" y="10"/>
                </a:lnTo>
                <a:lnTo>
                  <a:pt x="26" y="10"/>
                </a:lnTo>
                <a:lnTo>
                  <a:pt x="32" y="10"/>
                </a:lnTo>
                <a:lnTo>
                  <a:pt x="37" y="10"/>
                </a:lnTo>
                <a:lnTo>
                  <a:pt x="37" y="0"/>
                </a:lnTo>
                <a:lnTo>
                  <a:pt x="42" y="0"/>
                </a:lnTo>
                <a:lnTo>
                  <a:pt x="48" y="0"/>
                </a:lnTo>
                <a:lnTo>
                  <a:pt x="48" y="5"/>
                </a:lnTo>
                <a:lnTo>
                  <a:pt x="48" y="10"/>
                </a:lnTo>
                <a:lnTo>
                  <a:pt x="53" y="10"/>
                </a:lnTo>
                <a:lnTo>
                  <a:pt x="58" y="10"/>
                </a:lnTo>
                <a:lnTo>
                  <a:pt x="63" y="10"/>
                </a:lnTo>
                <a:lnTo>
                  <a:pt x="69" y="10"/>
                </a:lnTo>
                <a:lnTo>
                  <a:pt x="74" y="10"/>
                </a:lnTo>
                <a:lnTo>
                  <a:pt x="85" y="10"/>
                </a:lnTo>
                <a:lnTo>
                  <a:pt x="90" y="10"/>
                </a:lnTo>
                <a:lnTo>
                  <a:pt x="95" y="10"/>
                </a:lnTo>
                <a:lnTo>
                  <a:pt x="100" y="10"/>
                </a:lnTo>
                <a:lnTo>
                  <a:pt x="106" y="10"/>
                </a:lnTo>
                <a:lnTo>
                  <a:pt x="111" y="10"/>
                </a:lnTo>
                <a:lnTo>
                  <a:pt x="116" y="10"/>
                </a:lnTo>
                <a:lnTo>
                  <a:pt x="122" y="10"/>
                </a:lnTo>
                <a:lnTo>
                  <a:pt x="127" y="10"/>
                </a:lnTo>
                <a:lnTo>
                  <a:pt x="132" y="10"/>
                </a:lnTo>
                <a:lnTo>
                  <a:pt x="137" y="10"/>
                </a:lnTo>
                <a:lnTo>
                  <a:pt x="143" y="10"/>
                </a:lnTo>
                <a:lnTo>
                  <a:pt x="148" y="10"/>
                </a:lnTo>
                <a:lnTo>
                  <a:pt x="153" y="10"/>
                </a:lnTo>
                <a:lnTo>
                  <a:pt x="159" y="10"/>
                </a:lnTo>
                <a:lnTo>
                  <a:pt x="164" y="10"/>
                </a:lnTo>
                <a:lnTo>
                  <a:pt x="169" y="10"/>
                </a:lnTo>
                <a:lnTo>
                  <a:pt x="174" y="10"/>
                </a:lnTo>
                <a:lnTo>
                  <a:pt x="180" y="10"/>
                </a:lnTo>
                <a:lnTo>
                  <a:pt x="185" y="10"/>
                </a:lnTo>
                <a:lnTo>
                  <a:pt x="190" y="10"/>
                </a:lnTo>
                <a:lnTo>
                  <a:pt x="196" y="10"/>
                </a:lnTo>
                <a:lnTo>
                  <a:pt x="201" y="10"/>
                </a:lnTo>
                <a:lnTo>
                  <a:pt x="206" y="10"/>
                </a:lnTo>
                <a:lnTo>
                  <a:pt x="211" y="10"/>
                </a:lnTo>
                <a:lnTo>
                  <a:pt x="217" y="10"/>
                </a:lnTo>
                <a:lnTo>
                  <a:pt x="222" y="10"/>
                </a:lnTo>
                <a:lnTo>
                  <a:pt x="227" y="10"/>
                </a:lnTo>
                <a:lnTo>
                  <a:pt x="227" y="5"/>
                </a:lnTo>
                <a:lnTo>
                  <a:pt x="227" y="0"/>
                </a:lnTo>
                <a:lnTo>
                  <a:pt x="233" y="0"/>
                </a:lnTo>
                <a:lnTo>
                  <a:pt x="238" y="0"/>
                </a:lnTo>
                <a:lnTo>
                  <a:pt x="238" y="5"/>
                </a:lnTo>
                <a:lnTo>
                  <a:pt x="238" y="10"/>
                </a:lnTo>
                <a:lnTo>
                  <a:pt x="243" y="10"/>
                </a:lnTo>
                <a:lnTo>
                  <a:pt x="248" y="10"/>
                </a:lnTo>
                <a:lnTo>
                  <a:pt x="254" y="10"/>
                </a:lnTo>
                <a:lnTo>
                  <a:pt x="259" y="10"/>
                </a:lnTo>
                <a:lnTo>
                  <a:pt x="264" y="10"/>
                </a:lnTo>
                <a:lnTo>
                  <a:pt x="270" y="10"/>
                </a:lnTo>
                <a:lnTo>
                  <a:pt x="275" y="10"/>
                </a:lnTo>
                <a:lnTo>
                  <a:pt x="275" y="16"/>
                </a:lnTo>
                <a:lnTo>
                  <a:pt x="275" y="21"/>
                </a:lnTo>
                <a:lnTo>
                  <a:pt x="270" y="26"/>
                </a:lnTo>
                <a:lnTo>
                  <a:pt x="270" y="32"/>
                </a:lnTo>
                <a:lnTo>
                  <a:pt x="270" y="37"/>
                </a:lnTo>
                <a:lnTo>
                  <a:pt x="270" y="42"/>
                </a:lnTo>
                <a:lnTo>
                  <a:pt x="264" y="42"/>
                </a:lnTo>
                <a:lnTo>
                  <a:pt x="264" y="47"/>
                </a:lnTo>
                <a:lnTo>
                  <a:pt x="259" y="53"/>
                </a:lnTo>
                <a:lnTo>
                  <a:pt x="259" y="58"/>
                </a:lnTo>
                <a:lnTo>
                  <a:pt x="264" y="58"/>
                </a:lnTo>
                <a:lnTo>
                  <a:pt x="264" y="63"/>
                </a:lnTo>
                <a:lnTo>
                  <a:pt x="264" y="69"/>
                </a:lnTo>
                <a:lnTo>
                  <a:pt x="270" y="69"/>
                </a:lnTo>
                <a:lnTo>
                  <a:pt x="270" y="74"/>
                </a:lnTo>
                <a:lnTo>
                  <a:pt x="275" y="74"/>
                </a:lnTo>
                <a:lnTo>
                  <a:pt x="275" y="79"/>
                </a:lnTo>
                <a:lnTo>
                  <a:pt x="275" y="85"/>
                </a:lnTo>
                <a:lnTo>
                  <a:pt x="270" y="85"/>
                </a:lnTo>
                <a:lnTo>
                  <a:pt x="270" y="90"/>
                </a:lnTo>
                <a:lnTo>
                  <a:pt x="270" y="95"/>
                </a:lnTo>
                <a:lnTo>
                  <a:pt x="270" y="100"/>
                </a:lnTo>
                <a:lnTo>
                  <a:pt x="270" y="106"/>
                </a:lnTo>
                <a:lnTo>
                  <a:pt x="270" y="111"/>
                </a:lnTo>
                <a:lnTo>
                  <a:pt x="270" y="116"/>
                </a:lnTo>
                <a:lnTo>
                  <a:pt x="270" y="122"/>
                </a:lnTo>
                <a:lnTo>
                  <a:pt x="275" y="122"/>
                </a:lnTo>
                <a:lnTo>
                  <a:pt x="270" y="122"/>
                </a:lnTo>
                <a:lnTo>
                  <a:pt x="270" y="127"/>
                </a:lnTo>
                <a:lnTo>
                  <a:pt x="275" y="127"/>
                </a:lnTo>
                <a:lnTo>
                  <a:pt x="275" y="132"/>
                </a:lnTo>
                <a:lnTo>
                  <a:pt x="275" y="138"/>
                </a:lnTo>
                <a:lnTo>
                  <a:pt x="275" y="143"/>
                </a:lnTo>
                <a:lnTo>
                  <a:pt x="275" y="148"/>
                </a:lnTo>
                <a:lnTo>
                  <a:pt x="275" y="153"/>
                </a:lnTo>
                <a:lnTo>
                  <a:pt x="270" y="153"/>
                </a:lnTo>
                <a:lnTo>
                  <a:pt x="270" y="159"/>
                </a:lnTo>
                <a:lnTo>
                  <a:pt x="270" y="164"/>
                </a:lnTo>
                <a:lnTo>
                  <a:pt x="270" y="169"/>
                </a:lnTo>
                <a:lnTo>
                  <a:pt x="275" y="169"/>
                </a:lnTo>
                <a:lnTo>
                  <a:pt x="275" y="175"/>
                </a:lnTo>
                <a:lnTo>
                  <a:pt x="280" y="175"/>
                </a:lnTo>
                <a:lnTo>
                  <a:pt x="280" y="180"/>
                </a:lnTo>
                <a:lnTo>
                  <a:pt x="285" y="180"/>
                </a:lnTo>
                <a:lnTo>
                  <a:pt x="291" y="180"/>
                </a:lnTo>
                <a:lnTo>
                  <a:pt x="291" y="185"/>
                </a:lnTo>
                <a:lnTo>
                  <a:pt x="285" y="180"/>
                </a:lnTo>
                <a:lnTo>
                  <a:pt x="285" y="185"/>
                </a:lnTo>
                <a:lnTo>
                  <a:pt x="280" y="185"/>
                </a:lnTo>
                <a:lnTo>
                  <a:pt x="280" y="191"/>
                </a:lnTo>
                <a:lnTo>
                  <a:pt x="280" y="196"/>
                </a:lnTo>
                <a:lnTo>
                  <a:pt x="275" y="196"/>
                </a:lnTo>
                <a:lnTo>
                  <a:pt x="280" y="196"/>
                </a:lnTo>
                <a:lnTo>
                  <a:pt x="280" y="201"/>
                </a:lnTo>
                <a:lnTo>
                  <a:pt x="275" y="201"/>
                </a:lnTo>
                <a:lnTo>
                  <a:pt x="270" y="201"/>
                </a:lnTo>
                <a:lnTo>
                  <a:pt x="264" y="201"/>
                </a:lnTo>
                <a:lnTo>
                  <a:pt x="259" y="201"/>
                </a:lnTo>
                <a:lnTo>
                  <a:pt x="259" y="196"/>
                </a:lnTo>
                <a:lnTo>
                  <a:pt x="254" y="196"/>
                </a:lnTo>
                <a:lnTo>
                  <a:pt x="248" y="196"/>
                </a:lnTo>
                <a:lnTo>
                  <a:pt x="248" y="201"/>
                </a:lnTo>
                <a:lnTo>
                  <a:pt x="243" y="201"/>
                </a:lnTo>
                <a:lnTo>
                  <a:pt x="238" y="201"/>
                </a:lnTo>
                <a:lnTo>
                  <a:pt x="238" y="206"/>
                </a:lnTo>
                <a:lnTo>
                  <a:pt x="233" y="206"/>
                </a:lnTo>
                <a:lnTo>
                  <a:pt x="233" y="201"/>
                </a:lnTo>
                <a:lnTo>
                  <a:pt x="233" y="196"/>
                </a:lnTo>
                <a:lnTo>
                  <a:pt x="227" y="196"/>
                </a:lnTo>
                <a:lnTo>
                  <a:pt x="227" y="201"/>
                </a:lnTo>
                <a:lnTo>
                  <a:pt x="227" y="206"/>
                </a:lnTo>
                <a:lnTo>
                  <a:pt x="222" y="206"/>
                </a:lnTo>
                <a:lnTo>
                  <a:pt x="222" y="201"/>
                </a:lnTo>
                <a:lnTo>
                  <a:pt x="222" y="196"/>
                </a:lnTo>
                <a:lnTo>
                  <a:pt x="217" y="196"/>
                </a:lnTo>
                <a:lnTo>
                  <a:pt x="217" y="201"/>
                </a:lnTo>
                <a:lnTo>
                  <a:pt x="217" y="206"/>
                </a:lnTo>
                <a:lnTo>
                  <a:pt x="222" y="206"/>
                </a:lnTo>
                <a:lnTo>
                  <a:pt x="222" y="212"/>
                </a:lnTo>
                <a:lnTo>
                  <a:pt x="217" y="212"/>
                </a:lnTo>
                <a:lnTo>
                  <a:pt x="211" y="212"/>
                </a:lnTo>
                <a:lnTo>
                  <a:pt x="206" y="212"/>
                </a:lnTo>
                <a:lnTo>
                  <a:pt x="206" y="217"/>
                </a:lnTo>
                <a:lnTo>
                  <a:pt x="201" y="217"/>
                </a:lnTo>
                <a:lnTo>
                  <a:pt x="196" y="217"/>
                </a:lnTo>
                <a:lnTo>
                  <a:pt x="190" y="217"/>
                </a:lnTo>
                <a:lnTo>
                  <a:pt x="190" y="222"/>
                </a:lnTo>
                <a:lnTo>
                  <a:pt x="190" y="228"/>
                </a:lnTo>
                <a:lnTo>
                  <a:pt x="185" y="228"/>
                </a:lnTo>
                <a:lnTo>
                  <a:pt x="180" y="222"/>
                </a:lnTo>
                <a:lnTo>
                  <a:pt x="174" y="222"/>
                </a:lnTo>
                <a:lnTo>
                  <a:pt x="169" y="217"/>
                </a:lnTo>
                <a:lnTo>
                  <a:pt x="164" y="217"/>
                </a:lnTo>
                <a:lnTo>
                  <a:pt x="159" y="217"/>
                </a:lnTo>
                <a:lnTo>
                  <a:pt x="159" y="222"/>
                </a:lnTo>
                <a:lnTo>
                  <a:pt x="153" y="222"/>
                </a:lnTo>
                <a:lnTo>
                  <a:pt x="153" y="217"/>
                </a:lnTo>
                <a:lnTo>
                  <a:pt x="148" y="217"/>
                </a:lnTo>
                <a:lnTo>
                  <a:pt x="148" y="212"/>
                </a:lnTo>
                <a:lnTo>
                  <a:pt x="148" y="206"/>
                </a:lnTo>
                <a:lnTo>
                  <a:pt x="148" y="212"/>
                </a:lnTo>
                <a:lnTo>
                  <a:pt x="143" y="212"/>
                </a:lnTo>
                <a:lnTo>
                  <a:pt x="137" y="212"/>
                </a:lnTo>
                <a:lnTo>
                  <a:pt x="137" y="217"/>
                </a:lnTo>
                <a:lnTo>
                  <a:pt x="132" y="217"/>
                </a:lnTo>
                <a:lnTo>
                  <a:pt x="132" y="212"/>
                </a:lnTo>
                <a:lnTo>
                  <a:pt x="132" y="206"/>
                </a:lnTo>
                <a:lnTo>
                  <a:pt x="127" y="206"/>
                </a:lnTo>
                <a:lnTo>
                  <a:pt x="122" y="206"/>
                </a:lnTo>
                <a:lnTo>
                  <a:pt x="116" y="206"/>
                </a:lnTo>
                <a:lnTo>
                  <a:pt x="116" y="212"/>
                </a:lnTo>
                <a:lnTo>
                  <a:pt x="116" y="206"/>
                </a:lnTo>
                <a:lnTo>
                  <a:pt x="111" y="206"/>
                </a:lnTo>
                <a:lnTo>
                  <a:pt x="116" y="206"/>
                </a:lnTo>
                <a:lnTo>
                  <a:pt x="116" y="201"/>
                </a:lnTo>
                <a:lnTo>
                  <a:pt x="122" y="201"/>
                </a:lnTo>
                <a:lnTo>
                  <a:pt x="116" y="201"/>
                </a:lnTo>
                <a:lnTo>
                  <a:pt x="116" y="196"/>
                </a:lnTo>
                <a:lnTo>
                  <a:pt x="111" y="196"/>
                </a:lnTo>
                <a:lnTo>
                  <a:pt x="106" y="196"/>
                </a:lnTo>
                <a:lnTo>
                  <a:pt x="106" y="191"/>
                </a:lnTo>
                <a:lnTo>
                  <a:pt x="106" y="185"/>
                </a:lnTo>
                <a:lnTo>
                  <a:pt x="100" y="185"/>
                </a:lnTo>
                <a:lnTo>
                  <a:pt x="95" y="185"/>
                </a:lnTo>
                <a:lnTo>
                  <a:pt x="95" y="180"/>
                </a:lnTo>
                <a:lnTo>
                  <a:pt x="100" y="180"/>
                </a:lnTo>
                <a:lnTo>
                  <a:pt x="95" y="180"/>
                </a:lnTo>
                <a:lnTo>
                  <a:pt x="95" y="175"/>
                </a:lnTo>
                <a:lnTo>
                  <a:pt x="90" y="175"/>
                </a:lnTo>
                <a:lnTo>
                  <a:pt x="90" y="169"/>
                </a:lnTo>
                <a:lnTo>
                  <a:pt x="85" y="169"/>
                </a:lnTo>
                <a:lnTo>
                  <a:pt x="79" y="169"/>
                </a:lnTo>
                <a:lnTo>
                  <a:pt x="74" y="169"/>
                </a:lnTo>
                <a:lnTo>
                  <a:pt x="74" y="175"/>
                </a:lnTo>
                <a:lnTo>
                  <a:pt x="79" y="175"/>
                </a:lnTo>
                <a:lnTo>
                  <a:pt x="74" y="175"/>
                </a:lnTo>
                <a:lnTo>
                  <a:pt x="74" y="180"/>
                </a:lnTo>
                <a:lnTo>
                  <a:pt x="74" y="175"/>
                </a:lnTo>
                <a:lnTo>
                  <a:pt x="69" y="175"/>
                </a:lnTo>
                <a:lnTo>
                  <a:pt x="69" y="180"/>
                </a:lnTo>
                <a:lnTo>
                  <a:pt x="63" y="180"/>
                </a:lnTo>
                <a:lnTo>
                  <a:pt x="63" y="185"/>
                </a:lnTo>
                <a:lnTo>
                  <a:pt x="58" y="185"/>
                </a:lnTo>
                <a:lnTo>
                  <a:pt x="58" y="180"/>
                </a:lnTo>
                <a:lnTo>
                  <a:pt x="58" y="175"/>
                </a:lnTo>
                <a:lnTo>
                  <a:pt x="53" y="175"/>
                </a:lnTo>
                <a:lnTo>
                  <a:pt x="48" y="175"/>
                </a:lnTo>
                <a:lnTo>
                  <a:pt x="53" y="180"/>
                </a:lnTo>
                <a:lnTo>
                  <a:pt x="53" y="185"/>
                </a:lnTo>
                <a:lnTo>
                  <a:pt x="53" y="191"/>
                </a:lnTo>
                <a:lnTo>
                  <a:pt x="53" y="196"/>
                </a:lnTo>
                <a:lnTo>
                  <a:pt x="48" y="201"/>
                </a:lnTo>
                <a:lnTo>
                  <a:pt x="42" y="201"/>
                </a:lnTo>
                <a:lnTo>
                  <a:pt x="42" y="206"/>
                </a:lnTo>
                <a:lnTo>
                  <a:pt x="48" y="206"/>
                </a:lnTo>
                <a:lnTo>
                  <a:pt x="53" y="212"/>
                </a:lnTo>
                <a:lnTo>
                  <a:pt x="53" y="217"/>
                </a:lnTo>
                <a:lnTo>
                  <a:pt x="53" y="222"/>
                </a:lnTo>
                <a:lnTo>
                  <a:pt x="48" y="222"/>
                </a:lnTo>
                <a:lnTo>
                  <a:pt x="48" y="217"/>
                </a:lnTo>
                <a:lnTo>
                  <a:pt x="42" y="217"/>
                </a:lnTo>
                <a:lnTo>
                  <a:pt x="42" y="212"/>
                </a:lnTo>
                <a:lnTo>
                  <a:pt x="37" y="212"/>
                </a:lnTo>
                <a:lnTo>
                  <a:pt x="32" y="212"/>
                </a:lnTo>
                <a:lnTo>
                  <a:pt x="26" y="212"/>
                </a:lnTo>
                <a:lnTo>
                  <a:pt x="21" y="212"/>
                </a:lnTo>
                <a:lnTo>
                  <a:pt x="16" y="212"/>
                </a:lnTo>
                <a:lnTo>
                  <a:pt x="11" y="212"/>
                </a:lnTo>
                <a:lnTo>
                  <a:pt x="5" y="212"/>
                </a:lnTo>
                <a:lnTo>
                  <a:pt x="5" y="217"/>
                </a:lnTo>
                <a:lnTo>
                  <a:pt x="5" y="222"/>
                </a:lnTo>
                <a:lnTo>
                  <a:pt x="0" y="222"/>
                </a:lnTo>
                <a:lnTo>
                  <a:pt x="0" y="217"/>
                </a:lnTo>
                <a:lnTo>
                  <a:pt x="0" y="212"/>
                </a:lnTo>
                <a:lnTo>
                  <a:pt x="0" y="206"/>
                </a:lnTo>
                <a:lnTo>
                  <a:pt x="0" y="201"/>
                </a:lnTo>
                <a:lnTo>
                  <a:pt x="0" y="196"/>
                </a:lnTo>
                <a:lnTo>
                  <a:pt x="0" y="191"/>
                </a:lnTo>
                <a:lnTo>
                  <a:pt x="0" y="185"/>
                </a:lnTo>
                <a:lnTo>
                  <a:pt x="0" y="180"/>
                </a:lnTo>
                <a:lnTo>
                  <a:pt x="0" y="175"/>
                </a:lnTo>
                <a:lnTo>
                  <a:pt x="0" y="169"/>
                </a:lnTo>
                <a:lnTo>
                  <a:pt x="0" y="164"/>
                </a:lnTo>
                <a:lnTo>
                  <a:pt x="0" y="159"/>
                </a:lnTo>
                <a:lnTo>
                  <a:pt x="0" y="153"/>
                </a:lnTo>
                <a:lnTo>
                  <a:pt x="0" y="148"/>
                </a:lnTo>
                <a:lnTo>
                  <a:pt x="0" y="143"/>
                </a:lnTo>
                <a:lnTo>
                  <a:pt x="0" y="138"/>
                </a:lnTo>
                <a:lnTo>
                  <a:pt x="0" y="132"/>
                </a:lnTo>
                <a:lnTo>
                  <a:pt x="0" y="127"/>
                </a:lnTo>
                <a:lnTo>
                  <a:pt x="0" y="122"/>
                </a:lnTo>
                <a:lnTo>
                  <a:pt x="0" y="116"/>
                </a:lnTo>
                <a:lnTo>
                  <a:pt x="0" y="111"/>
                </a:lnTo>
                <a:lnTo>
                  <a:pt x="0" y="106"/>
                </a:lnTo>
                <a:lnTo>
                  <a:pt x="0" y="100"/>
                </a:lnTo>
                <a:lnTo>
                  <a:pt x="0" y="95"/>
                </a:lnTo>
                <a:lnTo>
                  <a:pt x="0" y="90"/>
                </a:lnTo>
                <a:lnTo>
                  <a:pt x="0" y="85"/>
                </a:lnTo>
                <a:lnTo>
                  <a:pt x="0" y="74"/>
                </a:lnTo>
                <a:lnTo>
                  <a:pt x="0" y="69"/>
                </a:lnTo>
                <a:lnTo>
                  <a:pt x="0" y="63"/>
                </a:lnTo>
                <a:lnTo>
                  <a:pt x="0" y="58"/>
                </a:lnTo>
                <a:lnTo>
                  <a:pt x="0" y="53"/>
                </a:lnTo>
                <a:lnTo>
                  <a:pt x="0" y="47"/>
                </a:lnTo>
                <a:lnTo>
                  <a:pt x="0" y="37"/>
                </a:lnTo>
                <a:lnTo>
                  <a:pt x="0" y="32"/>
                </a:lnTo>
                <a:lnTo>
                  <a:pt x="0" y="26"/>
                </a:lnTo>
                <a:lnTo>
                  <a:pt x="0" y="21"/>
                </a:lnTo>
                <a:lnTo>
                  <a:pt x="0" y="16"/>
                </a:lnTo>
                <a:lnTo>
                  <a:pt x="0" y="10"/>
                </a:lnTo>
                <a:lnTo>
                  <a:pt x="5" y="10"/>
                </a:lnTo>
                <a:lnTo>
                  <a:pt x="11" y="10"/>
                </a:lnTo>
                <a:lnTo>
                  <a:pt x="16" y="10"/>
                </a:lnTo>
                <a:lnTo>
                  <a:pt x="21" y="10"/>
                </a:lnTo>
              </a:path>
            </a:pathLst>
          </a:custGeom>
          <a:no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224">
            <a:extLst>
              <a:ext uri="{FF2B5EF4-FFF2-40B4-BE49-F238E27FC236}">
                <a16:creationId xmlns:a16="http://schemas.microsoft.com/office/drawing/2014/main" id="{B4819BC1-4C88-4295-89DF-9DDEC0507857}"/>
              </a:ext>
            </a:extLst>
          </p:cNvPr>
          <p:cNvSpPr>
            <a:spLocks/>
          </p:cNvSpPr>
          <p:nvPr/>
        </p:nvSpPr>
        <p:spPr bwMode="auto">
          <a:xfrm>
            <a:off x="9290253" y="3882341"/>
            <a:ext cx="579438" cy="327025"/>
          </a:xfrm>
          <a:custGeom>
            <a:avLst/>
            <a:gdLst>
              <a:gd name="T0" fmla="*/ 217 w 365"/>
              <a:gd name="T1" fmla="*/ 0 h 206"/>
              <a:gd name="T2" fmla="*/ 238 w 365"/>
              <a:gd name="T3" fmla="*/ 0 h 206"/>
              <a:gd name="T4" fmla="*/ 259 w 365"/>
              <a:gd name="T5" fmla="*/ 0 h 206"/>
              <a:gd name="T6" fmla="*/ 281 w 365"/>
              <a:gd name="T7" fmla="*/ 0 h 206"/>
              <a:gd name="T8" fmla="*/ 302 w 365"/>
              <a:gd name="T9" fmla="*/ 0 h 206"/>
              <a:gd name="T10" fmla="*/ 296 w 365"/>
              <a:gd name="T11" fmla="*/ 16 h 206"/>
              <a:gd name="T12" fmla="*/ 302 w 365"/>
              <a:gd name="T13" fmla="*/ 31 h 206"/>
              <a:gd name="T14" fmla="*/ 312 w 365"/>
              <a:gd name="T15" fmla="*/ 42 h 206"/>
              <a:gd name="T16" fmla="*/ 307 w 365"/>
              <a:gd name="T17" fmla="*/ 58 h 206"/>
              <a:gd name="T18" fmla="*/ 318 w 365"/>
              <a:gd name="T19" fmla="*/ 69 h 206"/>
              <a:gd name="T20" fmla="*/ 318 w 365"/>
              <a:gd name="T21" fmla="*/ 79 h 206"/>
              <a:gd name="T22" fmla="*/ 323 w 365"/>
              <a:gd name="T23" fmla="*/ 95 h 206"/>
              <a:gd name="T24" fmla="*/ 333 w 365"/>
              <a:gd name="T25" fmla="*/ 106 h 206"/>
              <a:gd name="T26" fmla="*/ 344 w 365"/>
              <a:gd name="T27" fmla="*/ 116 h 206"/>
              <a:gd name="T28" fmla="*/ 349 w 365"/>
              <a:gd name="T29" fmla="*/ 127 h 206"/>
              <a:gd name="T30" fmla="*/ 355 w 365"/>
              <a:gd name="T31" fmla="*/ 132 h 206"/>
              <a:gd name="T32" fmla="*/ 365 w 365"/>
              <a:gd name="T33" fmla="*/ 143 h 206"/>
              <a:gd name="T34" fmla="*/ 349 w 365"/>
              <a:gd name="T35" fmla="*/ 148 h 206"/>
              <a:gd name="T36" fmla="*/ 333 w 365"/>
              <a:gd name="T37" fmla="*/ 153 h 206"/>
              <a:gd name="T38" fmla="*/ 323 w 365"/>
              <a:gd name="T39" fmla="*/ 169 h 206"/>
              <a:gd name="T40" fmla="*/ 302 w 365"/>
              <a:gd name="T41" fmla="*/ 169 h 206"/>
              <a:gd name="T42" fmla="*/ 281 w 365"/>
              <a:gd name="T43" fmla="*/ 169 h 206"/>
              <a:gd name="T44" fmla="*/ 259 w 365"/>
              <a:gd name="T45" fmla="*/ 169 h 206"/>
              <a:gd name="T46" fmla="*/ 238 w 365"/>
              <a:gd name="T47" fmla="*/ 169 h 206"/>
              <a:gd name="T48" fmla="*/ 217 w 365"/>
              <a:gd name="T49" fmla="*/ 169 h 206"/>
              <a:gd name="T50" fmla="*/ 196 w 365"/>
              <a:gd name="T51" fmla="*/ 169 h 206"/>
              <a:gd name="T52" fmla="*/ 191 w 365"/>
              <a:gd name="T53" fmla="*/ 190 h 206"/>
              <a:gd name="T54" fmla="*/ 180 w 365"/>
              <a:gd name="T55" fmla="*/ 206 h 206"/>
              <a:gd name="T56" fmla="*/ 148 w 365"/>
              <a:gd name="T57" fmla="*/ 206 h 206"/>
              <a:gd name="T58" fmla="*/ 138 w 365"/>
              <a:gd name="T59" fmla="*/ 196 h 206"/>
              <a:gd name="T60" fmla="*/ 133 w 365"/>
              <a:gd name="T61" fmla="*/ 175 h 206"/>
              <a:gd name="T62" fmla="*/ 133 w 365"/>
              <a:gd name="T63" fmla="*/ 153 h 206"/>
              <a:gd name="T64" fmla="*/ 111 w 365"/>
              <a:gd name="T65" fmla="*/ 153 h 206"/>
              <a:gd name="T66" fmla="*/ 96 w 365"/>
              <a:gd name="T67" fmla="*/ 148 h 206"/>
              <a:gd name="T68" fmla="*/ 69 w 365"/>
              <a:gd name="T69" fmla="*/ 132 h 206"/>
              <a:gd name="T70" fmla="*/ 48 w 365"/>
              <a:gd name="T71" fmla="*/ 127 h 206"/>
              <a:gd name="T72" fmla="*/ 32 w 365"/>
              <a:gd name="T73" fmla="*/ 116 h 206"/>
              <a:gd name="T74" fmla="*/ 16 w 365"/>
              <a:gd name="T75" fmla="*/ 111 h 206"/>
              <a:gd name="T76" fmla="*/ 0 w 365"/>
              <a:gd name="T77" fmla="*/ 100 h 206"/>
              <a:gd name="T78" fmla="*/ 0 w 365"/>
              <a:gd name="T79" fmla="*/ 74 h 206"/>
              <a:gd name="T80" fmla="*/ 0 w 365"/>
              <a:gd name="T81" fmla="*/ 47 h 206"/>
              <a:gd name="T82" fmla="*/ 6 w 365"/>
              <a:gd name="T83" fmla="*/ 26 h 206"/>
              <a:gd name="T84" fmla="*/ 21 w 365"/>
              <a:gd name="T85" fmla="*/ 21 h 206"/>
              <a:gd name="T86" fmla="*/ 43 w 365"/>
              <a:gd name="T87" fmla="*/ 21 h 206"/>
              <a:gd name="T88" fmla="*/ 53 w 365"/>
              <a:gd name="T89" fmla="*/ 10 h 206"/>
              <a:gd name="T90" fmla="*/ 64 w 365"/>
              <a:gd name="T91" fmla="*/ 10 h 206"/>
              <a:gd name="T92" fmla="*/ 85 w 365"/>
              <a:gd name="T93" fmla="*/ 10 h 206"/>
              <a:gd name="T94" fmla="*/ 106 w 365"/>
              <a:gd name="T95" fmla="*/ 10 h 206"/>
              <a:gd name="T96" fmla="*/ 117 w 365"/>
              <a:gd name="T97" fmla="*/ 10 h 206"/>
              <a:gd name="T98" fmla="*/ 138 w 365"/>
              <a:gd name="T99" fmla="*/ 10 h 206"/>
              <a:gd name="T100" fmla="*/ 148 w 365"/>
              <a:gd name="T101" fmla="*/ 0 h 206"/>
              <a:gd name="T102" fmla="*/ 159 w 365"/>
              <a:gd name="T103" fmla="*/ 10 h 206"/>
              <a:gd name="T104" fmla="*/ 180 w 365"/>
              <a:gd name="T105" fmla="*/ 10 h 206"/>
              <a:gd name="T106" fmla="*/ 201 w 365"/>
              <a:gd name="T107" fmla="*/ 1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5" h="206">
                <a:moveTo>
                  <a:pt x="212" y="10"/>
                </a:moveTo>
                <a:lnTo>
                  <a:pt x="212" y="5"/>
                </a:lnTo>
                <a:lnTo>
                  <a:pt x="212" y="0"/>
                </a:lnTo>
                <a:lnTo>
                  <a:pt x="217" y="0"/>
                </a:lnTo>
                <a:lnTo>
                  <a:pt x="222" y="0"/>
                </a:lnTo>
                <a:lnTo>
                  <a:pt x="228" y="0"/>
                </a:lnTo>
                <a:lnTo>
                  <a:pt x="233" y="0"/>
                </a:lnTo>
                <a:lnTo>
                  <a:pt x="238" y="0"/>
                </a:lnTo>
                <a:lnTo>
                  <a:pt x="244" y="0"/>
                </a:lnTo>
                <a:lnTo>
                  <a:pt x="249" y="0"/>
                </a:lnTo>
                <a:lnTo>
                  <a:pt x="254" y="0"/>
                </a:lnTo>
                <a:lnTo>
                  <a:pt x="259" y="0"/>
                </a:lnTo>
                <a:lnTo>
                  <a:pt x="265" y="0"/>
                </a:lnTo>
                <a:lnTo>
                  <a:pt x="270" y="0"/>
                </a:lnTo>
                <a:lnTo>
                  <a:pt x="275" y="0"/>
                </a:lnTo>
                <a:lnTo>
                  <a:pt x="281" y="0"/>
                </a:lnTo>
                <a:lnTo>
                  <a:pt x="286" y="0"/>
                </a:lnTo>
                <a:lnTo>
                  <a:pt x="291" y="0"/>
                </a:lnTo>
                <a:lnTo>
                  <a:pt x="296" y="0"/>
                </a:lnTo>
                <a:lnTo>
                  <a:pt x="302" y="0"/>
                </a:lnTo>
                <a:lnTo>
                  <a:pt x="302" y="5"/>
                </a:lnTo>
                <a:lnTo>
                  <a:pt x="302" y="10"/>
                </a:lnTo>
                <a:lnTo>
                  <a:pt x="302" y="16"/>
                </a:lnTo>
                <a:lnTo>
                  <a:pt x="296" y="16"/>
                </a:lnTo>
                <a:lnTo>
                  <a:pt x="302" y="16"/>
                </a:lnTo>
                <a:lnTo>
                  <a:pt x="302" y="21"/>
                </a:lnTo>
                <a:lnTo>
                  <a:pt x="302" y="26"/>
                </a:lnTo>
                <a:lnTo>
                  <a:pt x="302" y="31"/>
                </a:lnTo>
                <a:lnTo>
                  <a:pt x="302" y="37"/>
                </a:lnTo>
                <a:lnTo>
                  <a:pt x="307" y="37"/>
                </a:lnTo>
                <a:lnTo>
                  <a:pt x="307" y="42"/>
                </a:lnTo>
                <a:lnTo>
                  <a:pt x="312" y="42"/>
                </a:lnTo>
                <a:lnTo>
                  <a:pt x="312" y="47"/>
                </a:lnTo>
                <a:lnTo>
                  <a:pt x="318" y="53"/>
                </a:lnTo>
                <a:lnTo>
                  <a:pt x="312" y="58"/>
                </a:lnTo>
                <a:lnTo>
                  <a:pt x="307" y="58"/>
                </a:lnTo>
                <a:lnTo>
                  <a:pt x="307" y="63"/>
                </a:lnTo>
                <a:lnTo>
                  <a:pt x="312" y="63"/>
                </a:lnTo>
                <a:lnTo>
                  <a:pt x="312" y="69"/>
                </a:lnTo>
                <a:lnTo>
                  <a:pt x="318" y="69"/>
                </a:lnTo>
                <a:lnTo>
                  <a:pt x="318" y="74"/>
                </a:lnTo>
                <a:lnTo>
                  <a:pt x="318" y="79"/>
                </a:lnTo>
                <a:lnTo>
                  <a:pt x="323" y="79"/>
                </a:lnTo>
                <a:lnTo>
                  <a:pt x="318" y="79"/>
                </a:lnTo>
                <a:lnTo>
                  <a:pt x="318" y="84"/>
                </a:lnTo>
                <a:lnTo>
                  <a:pt x="323" y="84"/>
                </a:lnTo>
                <a:lnTo>
                  <a:pt x="323" y="90"/>
                </a:lnTo>
                <a:lnTo>
                  <a:pt x="323" y="95"/>
                </a:lnTo>
                <a:lnTo>
                  <a:pt x="328" y="95"/>
                </a:lnTo>
                <a:lnTo>
                  <a:pt x="328" y="100"/>
                </a:lnTo>
                <a:lnTo>
                  <a:pt x="328" y="106"/>
                </a:lnTo>
                <a:lnTo>
                  <a:pt x="333" y="106"/>
                </a:lnTo>
                <a:lnTo>
                  <a:pt x="333" y="111"/>
                </a:lnTo>
                <a:lnTo>
                  <a:pt x="339" y="111"/>
                </a:lnTo>
                <a:lnTo>
                  <a:pt x="339" y="116"/>
                </a:lnTo>
                <a:lnTo>
                  <a:pt x="344" y="116"/>
                </a:lnTo>
                <a:lnTo>
                  <a:pt x="344" y="122"/>
                </a:lnTo>
                <a:lnTo>
                  <a:pt x="349" y="127"/>
                </a:lnTo>
                <a:lnTo>
                  <a:pt x="349" y="122"/>
                </a:lnTo>
                <a:lnTo>
                  <a:pt x="349" y="127"/>
                </a:lnTo>
                <a:lnTo>
                  <a:pt x="355" y="127"/>
                </a:lnTo>
                <a:lnTo>
                  <a:pt x="349" y="127"/>
                </a:lnTo>
                <a:lnTo>
                  <a:pt x="355" y="127"/>
                </a:lnTo>
                <a:lnTo>
                  <a:pt x="355" y="132"/>
                </a:lnTo>
                <a:lnTo>
                  <a:pt x="355" y="137"/>
                </a:lnTo>
                <a:lnTo>
                  <a:pt x="360" y="137"/>
                </a:lnTo>
                <a:lnTo>
                  <a:pt x="360" y="143"/>
                </a:lnTo>
                <a:lnTo>
                  <a:pt x="365" y="143"/>
                </a:lnTo>
                <a:lnTo>
                  <a:pt x="365" y="148"/>
                </a:lnTo>
                <a:lnTo>
                  <a:pt x="360" y="148"/>
                </a:lnTo>
                <a:lnTo>
                  <a:pt x="355" y="148"/>
                </a:lnTo>
                <a:lnTo>
                  <a:pt x="349" y="148"/>
                </a:lnTo>
                <a:lnTo>
                  <a:pt x="344" y="148"/>
                </a:lnTo>
                <a:lnTo>
                  <a:pt x="339" y="148"/>
                </a:lnTo>
                <a:lnTo>
                  <a:pt x="333" y="148"/>
                </a:lnTo>
                <a:lnTo>
                  <a:pt x="333" y="153"/>
                </a:lnTo>
                <a:lnTo>
                  <a:pt x="333" y="159"/>
                </a:lnTo>
                <a:lnTo>
                  <a:pt x="333" y="169"/>
                </a:lnTo>
                <a:lnTo>
                  <a:pt x="328" y="169"/>
                </a:lnTo>
                <a:lnTo>
                  <a:pt x="323" y="169"/>
                </a:lnTo>
                <a:lnTo>
                  <a:pt x="318" y="169"/>
                </a:lnTo>
                <a:lnTo>
                  <a:pt x="312" y="169"/>
                </a:lnTo>
                <a:lnTo>
                  <a:pt x="307" y="169"/>
                </a:lnTo>
                <a:lnTo>
                  <a:pt x="302" y="169"/>
                </a:lnTo>
                <a:lnTo>
                  <a:pt x="296" y="169"/>
                </a:lnTo>
                <a:lnTo>
                  <a:pt x="291" y="169"/>
                </a:lnTo>
                <a:lnTo>
                  <a:pt x="286" y="169"/>
                </a:lnTo>
                <a:lnTo>
                  <a:pt x="281" y="169"/>
                </a:lnTo>
                <a:lnTo>
                  <a:pt x="275" y="169"/>
                </a:lnTo>
                <a:lnTo>
                  <a:pt x="270" y="169"/>
                </a:lnTo>
                <a:lnTo>
                  <a:pt x="265" y="169"/>
                </a:lnTo>
                <a:lnTo>
                  <a:pt x="259" y="169"/>
                </a:lnTo>
                <a:lnTo>
                  <a:pt x="254" y="169"/>
                </a:lnTo>
                <a:lnTo>
                  <a:pt x="249" y="169"/>
                </a:lnTo>
                <a:lnTo>
                  <a:pt x="244" y="169"/>
                </a:lnTo>
                <a:lnTo>
                  <a:pt x="238" y="169"/>
                </a:lnTo>
                <a:lnTo>
                  <a:pt x="233" y="169"/>
                </a:lnTo>
                <a:lnTo>
                  <a:pt x="228" y="169"/>
                </a:lnTo>
                <a:lnTo>
                  <a:pt x="222" y="169"/>
                </a:lnTo>
                <a:lnTo>
                  <a:pt x="217" y="169"/>
                </a:lnTo>
                <a:lnTo>
                  <a:pt x="212" y="169"/>
                </a:lnTo>
                <a:lnTo>
                  <a:pt x="207" y="169"/>
                </a:lnTo>
                <a:lnTo>
                  <a:pt x="201" y="169"/>
                </a:lnTo>
                <a:lnTo>
                  <a:pt x="196" y="169"/>
                </a:lnTo>
                <a:lnTo>
                  <a:pt x="191" y="169"/>
                </a:lnTo>
                <a:lnTo>
                  <a:pt x="191" y="175"/>
                </a:lnTo>
                <a:lnTo>
                  <a:pt x="191" y="180"/>
                </a:lnTo>
                <a:lnTo>
                  <a:pt x="191" y="190"/>
                </a:lnTo>
                <a:lnTo>
                  <a:pt x="191" y="196"/>
                </a:lnTo>
                <a:lnTo>
                  <a:pt x="191" y="201"/>
                </a:lnTo>
                <a:lnTo>
                  <a:pt x="191" y="206"/>
                </a:lnTo>
                <a:lnTo>
                  <a:pt x="180" y="206"/>
                </a:lnTo>
                <a:lnTo>
                  <a:pt x="175" y="206"/>
                </a:lnTo>
                <a:lnTo>
                  <a:pt x="170" y="206"/>
                </a:lnTo>
                <a:lnTo>
                  <a:pt x="164" y="206"/>
                </a:lnTo>
                <a:lnTo>
                  <a:pt x="148" y="206"/>
                </a:lnTo>
                <a:lnTo>
                  <a:pt x="143" y="206"/>
                </a:lnTo>
                <a:lnTo>
                  <a:pt x="138" y="206"/>
                </a:lnTo>
                <a:lnTo>
                  <a:pt x="138" y="201"/>
                </a:lnTo>
                <a:lnTo>
                  <a:pt x="138" y="196"/>
                </a:lnTo>
                <a:lnTo>
                  <a:pt x="138" y="190"/>
                </a:lnTo>
                <a:lnTo>
                  <a:pt x="138" y="185"/>
                </a:lnTo>
                <a:lnTo>
                  <a:pt x="133" y="185"/>
                </a:lnTo>
                <a:lnTo>
                  <a:pt x="133" y="175"/>
                </a:lnTo>
                <a:lnTo>
                  <a:pt x="133" y="169"/>
                </a:lnTo>
                <a:lnTo>
                  <a:pt x="133" y="164"/>
                </a:lnTo>
                <a:lnTo>
                  <a:pt x="133" y="159"/>
                </a:lnTo>
                <a:lnTo>
                  <a:pt x="133" y="153"/>
                </a:lnTo>
                <a:lnTo>
                  <a:pt x="127" y="153"/>
                </a:lnTo>
                <a:lnTo>
                  <a:pt x="122" y="153"/>
                </a:lnTo>
                <a:lnTo>
                  <a:pt x="117" y="153"/>
                </a:lnTo>
                <a:lnTo>
                  <a:pt x="111" y="153"/>
                </a:lnTo>
                <a:lnTo>
                  <a:pt x="106" y="153"/>
                </a:lnTo>
                <a:lnTo>
                  <a:pt x="101" y="153"/>
                </a:lnTo>
                <a:lnTo>
                  <a:pt x="101" y="148"/>
                </a:lnTo>
                <a:lnTo>
                  <a:pt x="96" y="148"/>
                </a:lnTo>
                <a:lnTo>
                  <a:pt x="85" y="143"/>
                </a:lnTo>
                <a:lnTo>
                  <a:pt x="80" y="143"/>
                </a:lnTo>
                <a:lnTo>
                  <a:pt x="74" y="137"/>
                </a:lnTo>
                <a:lnTo>
                  <a:pt x="69" y="132"/>
                </a:lnTo>
                <a:lnTo>
                  <a:pt x="64" y="132"/>
                </a:lnTo>
                <a:lnTo>
                  <a:pt x="59" y="132"/>
                </a:lnTo>
                <a:lnTo>
                  <a:pt x="53" y="127"/>
                </a:lnTo>
                <a:lnTo>
                  <a:pt x="48" y="127"/>
                </a:lnTo>
                <a:lnTo>
                  <a:pt x="43" y="122"/>
                </a:lnTo>
                <a:lnTo>
                  <a:pt x="37" y="122"/>
                </a:lnTo>
                <a:lnTo>
                  <a:pt x="37" y="116"/>
                </a:lnTo>
                <a:lnTo>
                  <a:pt x="32" y="116"/>
                </a:lnTo>
                <a:lnTo>
                  <a:pt x="27" y="116"/>
                </a:lnTo>
                <a:lnTo>
                  <a:pt x="27" y="111"/>
                </a:lnTo>
                <a:lnTo>
                  <a:pt x="21" y="111"/>
                </a:lnTo>
                <a:lnTo>
                  <a:pt x="16" y="111"/>
                </a:lnTo>
                <a:lnTo>
                  <a:pt x="16" y="106"/>
                </a:lnTo>
                <a:lnTo>
                  <a:pt x="16" y="100"/>
                </a:lnTo>
                <a:lnTo>
                  <a:pt x="6" y="100"/>
                </a:lnTo>
                <a:lnTo>
                  <a:pt x="0" y="100"/>
                </a:lnTo>
                <a:lnTo>
                  <a:pt x="0" y="95"/>
                </a:lnTo>
                <a:lnTo>
                  <a:pt x="0" y="90"/>
                </a:lnTo>
                <a:lnTo>
                  <a:pt x="0" y="84"/>
                </a:lnTo>
                <a:lnTo>
                  <a:pt x="0" y="74"/>
                </a:lnTo>
                <a:lnTo>
                  <a:pt x="0" y="69"/>
                </a:lnTo>
                <a:lnTo>
                  <a:pt x="0" y="63"/>
                </a:lnTo>
                <a:lnTo>
                  <a:pt x="0" y="53"/>
                </a:lnTo>
                <a:lnTo>
                  <a:pt x="0" y="47"/>
                </a:lnTo>
                <a:lnTo>
                  <a:pt x="0" y="42"/>
                </a:lnTo>
                <a:lnTo>
                  <a:pt x="0" y="37"/>
                </a:lnTo>
                <a:lnTo>
                  <a:pt x="0" y="26"/>
                </a:lnTo>
                <a:lnTo>
                  <a:pt x="6" y="26"/>
                </a:lnTo>
                <a:lnTo>
                  <a:pt x="6" y="21"/>
                </a:lnTo>
                <a:lnTo>
                  <a:pt x="11" y="21"/>
                </a:lnTo>
                <a:lnTo>
                  <a:pt x="16" y="21"/>
                </a:lnTo>
                <a:lnTo>
                  <a:pt x="21" y="21"/>
                </a:lnTo>
                <a:lnTo>
                  <a:pt x="27" y="21"/>
                </a:lnTo>
                <a:lnTo>
                  <a:pt x="32" y="21"/>
                </a:lnTo>
                <a:lnTo>
                  <a:pt x="37" y="21"/>
                </a:lnTo>
                <a:lnTo>
                  <a:pt x="43" y="21"/>
                </a:lnTo>
                <a:lnTo>
                  <a:pt x="43" y="16"/>
                </a:lnTo>
                <a:lnTo>
                  <a:pt x="43" y="10"/>
                </a:lnTo>
                <a:lnTo>
                  <a:pt x="48" y="10"/>
                </a:lnTo>
                <a:lnTo>
                  <a:pt x="53" y="10"/>
                </a:lnTo>
                <a:lnTo>
                  <a:pt x="59" y="10"/>
                </a:lnTo>
                <a:lnTo>
                  <a:pt x="64" y="10"/>
                </a:lnTo>
                <a:lnTo>
                  <a:pt x="64" y="5"/>
                </a:lnTo>
                <a:lnTo>
                  <a:pt x="64" y="10"/>
                </a:lnTo>
                <a:lnTo>
                  <a:pt x="69" y="10"/>
                </a:lnTo>
                <a:lnTo>
                  <a:pt x="74" y="10"/>
                </a:lnTo>
                <a:lnTo>
                  <a:pt x="80" y="10"/>
                </a:lnTo>
                <a:lnTo>
                  <a:pt x="85" y="10"/>
                </a:lnTo>
                <a:lnTo>
                  <a:pt x="90" y="10"/>
                </a:lnTo>
                <a:lnTo>
                  <a:pt x="96" y="10"/>
                </a:lnTo>
                <a:lnTo>
                  <a:pt x="101" y="10"/>
                </a:lnTo>
                <a:lnTo>
                  <a:pt x="106" y="10"/>
                </a:lnTo>
                <a:lnTo>
                  <a:pt x="106" y="5"/>
                </a:lnTo>
                <a:lnTo>
                  <a:pt x="111" y="5"/>
                </a:lnTo>
                <a:lnTo>
                  <a:pt x="111" y="10"/>
                </a:lnTo>
                <a:lnTo>
                  <a:pt x="117" y="10"/>
                </a:lnTo>
                <a:lnTo>
                  <a:pt x="122" y="10"/>
                </a:lnTo>
                <a:lnTo>
                  <a:pt x="127" y="10"/>
                </a:lnTo>
                <a:lnTo>
                  <a:pt x="133" y="10"/>
                </a:lnTo>
                <a:lnTo>
                  <a:pt x="138" y="10"/>
                </a:lnTo>
                <a:lnTo>
                  <a:pt x="138" y="5"/>
                </a:lnTo>
                <a:lnTo>
                  <a:pt x="138" y="0"/>
                </a:lnTo>
                <a:lnTo>
                  <a:pt x="143" y="0"/>
                </a:lnTo>
                <a:lnTo>
                  <a:pt x="148" y="0"/>
                </a:lnTo>
                <a:lnTo>
                  <a:pt x="148" y="5"/>
                </a:lnTo>
                <a:lnTo>
                  <a:pt x="154" y="5"/>
                </a:lnTo>
                <a:lnTo>
                  <a:pt x="154" y="10"/>
                </a:lnTo>
                <a:lnTo>
                  <a:pt x="159" y="10"/>
                </a:lnTo>
                <a:lnTo>
                  <a:pt x="164" y="10"/>
                </a:lnTo>
                <a:lnTo>
                  <a:pt x="170" y="10"/>
                </a:lnTo>
                <a:lnTo>
                  <a:pt x="175" y="10"/>
                </a:lnTo>
                <a:lnTo>
                  <a:pt x="180" y="10"/>
                </a:lnTo>
                <a:lnTo>
                  <a:pt x="185" y="10"/>
                </a:lnTo>
                <a:lnTo>
                  <a:pt x="191" y="10"/>
                </a:lnTo>
                <a:lnTo>
                  <a:pt x="196" y="10"/>
                </a:lnTo>
                <a:lnTo>
                  <a:pt x="201" y="10"/>
                </a:lnTo>
                <a:lnTo>
                  <a:pt x="207" y="10"/>
                </a:lnTo>
                <a:lnTo>
                  <a:pt x="212" y="10"/>
                </a:lnTo>
              </a:path>
            </a:pathLst>
          </a:custGeom>
          <a:no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4472C4"/>
              </a:solidFill>
              <a:effectLst/>
              <a:uLnTx/>
              <a:uFillTx/>
              <a:latin typeface="Calibri" panose="020F0502020204030204"/>
              <a:ea typeface="+mn-ea"/>
              <a:cs typeface="+mn-cs"/>
            </a:endParaRPr>
          </a:p>
        </p:txBody>
      </p:sp>
      <p:sp>
        <p:nvSpPr>
          <p:cNvPr id="70" name="Freeform 225">
            <a:extLst>
              <a:ext uri="{FF2B5EF4-FFF2-40B4-BE49-F238E27FC236}">
                <a16:creationId xmlns:a16="http://schemas.microsoft.com/office/drawing/2014/main" id="{6FD6F362-F08F-4EB6-A8EA-2780EB072333}"/>
              </a:ext>
            </a:extLst>
          </p:cNvPr>
          <p:cNvSpPr>
            <a:spLocks/>
          </p:cNvSpPr>
          <p:nvPr/>
        </p:nvSpPr>
        <p:spPr bwMode="auto">
          <a:xfrm>
            <a:off x="9014028" y="4025215"/>
            <a:ext cx="495300" cy="361950"/>
          </a:xfrm>
          <a:custGeom>
            <a:avLst/>
            <a:gdLst>
              <a:gd name="T0" fmla="*/ 79 w 312"/>
              <a:gd name="T1" fmla="*/ 74 h 228"/>
              <a:gd name="T2" fmla="*/ 84 w 312"/>
              <a:gd name="T3" fmla="*/ 63 h 228"/>
              <a:gd name="T4" fmla="*/ 106 w 312"/>
              <a:gd name="T5" fmla="*/ 63 h 228"/>
              <a:gd name="T6" fmla="*/ 121 w 312"/>
              <a:gd name="T7" fmla="*/ 58 h 228"/>
              <a:gd name="T8" fmla="*/ 121 w 312"/>
              <a:gd name="T9" fmla="*/ 37 h 228"/>
              <a:gd name="T10" fmla="*/ 121 w 312"/>
              <a:gd name="T11" fmla="*/ 16 h 228"/>
              <a:gd name="T12" fmla="*/ 137 w 312"/>
              <a:gd name="T13" fmla="*/ 10 h 228"/>
              <a:gd name="T14" fmla="*/ 158 w 312"/>
              <a:gd name="T15" fmla="*/ 10 h 228"/>
              <a:gd name="T16" fmla="*/ 169 w 312"/>
              <a:gd name="T17" fmla="*/ 0 h 228"/>
              <a:gd name="T18" fmla="*/ 180 w 312"/>
              <a:gd name="T19" fmla="*/ 10 h 228"/>
              <a:gd name="T20" fmla="*/ 195 w 312"/>
              <a:gd name="T21" fmla="*/ 21 h 228"/>
              <a:gd name="T22" fmla="*/ 211 w 312"/>
              <a:gd name="T23" fmla="*/ 26 h 228"/>
              <a:gd name="T24" fmla="*/ 227 w 312"/>
              <a:gd name="T25" fmla="*/ 37 h 228"/>
              <a:gd name="T26" fmla="*/ 248 w 312"/>
              <a:gd name="T27" fmla="*/ 47 h 228"/>
              <a:gd name="T28" fmla="*/ 275 w 312"/>
              <a:gd name="T29" fmla="*/ 58 h 228"/>
              <a:gd name="T30" fmla="*/ 291 w 312"/>
              <a:gd name="T31" fmla="*/ 63 h 228"/>
              <a:gd name="T32" fmla="*/ 307 w 312"/>
              <a:gd name="T33" fmla="*/ 69 h 228"/>
              <a:gd name="T34" fmla="*/ 307 w 312"/>
              <a:gd name="T35" fmla="*/ 95 h 228"/>
              <a:gd name="T36" fmla="*/ 312 w 312"/>
              <a:gd name="T37" fmla="*/ 111 h 228"/>
              <a:gd name="T38" fmla="*/ 312 w 312"/>
              <a:gd name="T39" fmla="*/ 132 h 228"/>
              <a:gd name="T40" fmla="*/ 312 w 312"/>
              <a:gd name="T41" fmla="*/ 153 h 228"/>
              <a:gd name="T42" fmla="*/ 312 w 312"/>
              <a:gd name="T43" fmla="*/ 175 h 228"/>
              <a:gd name="T44" fmla="*/ 312 w 312"/>
              <a:gd name="T45" fmla="*/ 196 h 228"/>
              <a:gd name="T46" fmla="*/ 312 w 312"/>
              <a:gd name="T47" fmla="*/ 222 h 228"/>
              <a:gd name="T48" fmla="*/ 291 w 312"/>
              <a:gd name="T49" fmla="*/ 228 h 228"/>
              <a:gd name="T50" fmla="*/ 270 w 312"/>
              <a:gd name="T51" fmla="*/ 228 h 228"/>
              <a:gd name="T52" fmla="*/ 248 w 312"/>
              <a:gd name="T53" fmla="*/ 228 h 228"/>
              <a:gd name="T54" fmla="*/ 227 w 312"/>
              <a:gd name="T55" fmla="*/ 228 h 228"/>
              <a:gd name="T56" fmla="*/ 206 w 312"/>
              <a:gd name="T57" fmla="*/ 228 h 228"/>
              <a:gd name="T58" fmla="*/ 185 w 312"/>
              <a:gd name="T59" fmla="*/ 228 h 228"/>
              <a:gd name="T60" fmla="*/ 158 w 312"/>
              <a:gd name="T61" fmla="*/ 228 h 228"/>
              <a:gd name="T62" fmla="*/ 137 w 312"/>
              <a:gd name="T63" fmla="*/ 228 h 228"/>
              <a:gd name="T64" fmla="*/ 116 w 312"/>
              <a:gd name="T65" fmla="*/ 228 h 228"/>
              <a:gd name="T66" fmla="*/ 90 w 312"/>
              <a:gd name="T67" fmla="*/ 228 h 228"/>
              <a:gd name="T68" fmla="*/ 79 w 312"/>
              <a:gd name="T69" fmla="*/ 217 h 228"/>
              <a:gd name="T70" fmla="*/ 79 w 312"/>
              <a:gd name="T71" fmla="*/ 196 h 228"/>
              <a:gd name="T72" fmla="*/ 69 w 312"/>
              <a:gd name="T73" fmla="*/ 185 h 228"/>
              <a:gd name="T74" fmla="*/ 63 w 312"/>
              <a:gd name="T75" fmla="*/ 201 h 228"/>
              <a:gd name="T76" fmla="*/ 47 w 312"/>
              <a:gd name="T77" fmla="*/ 196 h 228"/>
              <a:gd name="T78" fmla="*/ 42 w 312"/>
              <a:gd name="T79" fmla="*/ 191 h 228"/>
              <a:gd name="T80" fmla="*/ 37 w 312"/>
              <a:gd name="T81" fmla="*/ 175 h 228"/>
              <a:gd name="T82" fmla="*/ 32 w 312"/>
              <a:gd name="T83" fmla="*/ 169 h 228"/>
              <a:gd name="T84" fmla="*/ 16 w 312"/>
              <a:gd name="T85" fmla="*/ 164 h 228"/>
              <a:gd name="T86" fmla="*/ 16 w 312"/>
              <a:gd name="T87" fmla="*/ 164 h 228"/>
              <a:gd name="T88" fmla="*/ 16 w 312"/>
              <a:gd name="T89" fmla="*/ 153 h 228"/>
              <a:gd name="T90" fmla="*/ 16 w 312"/>
              <a:gd name="T91" fmla="*/ 143 h 228"/>
              <a:gd name="T92" fmla="*/ 5 w 312"/>
              <a:gd name="T93" fmla="*/ 132 h 228"/>
              <a:gd name="T94" fmla="*/ 5 w 312"/>
              <a:gd name="T95" fmla="*/ 122 h 228"/>
              <a:gd name="T96" fmla="*/ 0 w 312"/>
              <a:gd name="T97" fmla="*/ 116 h 228"/>
              <a:gd name="T98" fmla="*/ 10 w 312"/>
              <a:gd name="T99" fmla="*/ 106 h 228"/>
              <a:gd name="T100" fmla="*/ 16 w 312"/>
              <a:gd name="T101" fmla="*/ 100 h 228"/>
              <a:gd name="T102" fmla="*/ 21 w 312"/>
              <a:gd name="T103" fmla="*/ 95 h 228"/>
              <a:gd name="T104" fmla="*/ 26 w 312"/>
              <a:gd name="T105" fmla="*/ 90 h 228"/>
              <a:gd name="T106" fmla="*/ 37 w 312"/>
              <a:gd name="T107" fmla="*/ 100 h 228"/>
              <a:gd name="T108" fmla="*/ 47 w 312"/>
              <a:gd name="T109" fmla="*/ 90 h 228"/>
              <a:gd name="T110" fmla="*/ 63 w 312"/>
              <a:gd name="T111" fmla="*/ 95 h 228"/>
              <a:gd name="T112" fmla="*/ 79 w 312"/>
              <a:gd name="T113" fmla="*/ 90 h 228"/>
              <a:gd name="T114" fmla="*/ 79 w 312"/>
              <a:gd name="T115" fmla="*/ 7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2" h="228">
                <a:moveTo>
                  <a:pt x="90" y="79"/>
                </a:moveTo>
                <a:lnTo>
                  <a:pt x="90" y="74"/>
                </a:lnTo>
                <a:lnTo>
                  <a:pt x="84" y="74"/>
                </a:lnTo>
                <a:lnTo>
                  <a:pt x="79" y="74"/>
                </a:lnTo>
                <a:lnTo>
                  <a:pt x="79" y="69"/>
                </a:lnTo>
                <a:lnTo>
                  <a:pt x="74" y="69"/>
                </a:lnTo>
                <a:lnTo>
                  <a:pt x="79" y="69"/>
                </a:lnTo>
                <a:lnTo>
                  <a:pt x="84" y="63"/>
                </a:lnTo>
                <a:lnTo>
                  <a:pt x="90" y="63"/>
                </a:lnTo>
                <a:lnTo>
                  <a:pt x="95" y="63"/>
                </a:lnTo>
                <a:lnTo>
                  <a:pt x="100" y="63"/>
                </a:lnTo>
                <a:lnTo>
                  <a:pt x="106" y="63"/>
                </a:lnTo>
                <a:lnTo>
                  <a:pt x="111" y="63"/>
                </a:lnTo>
                <a:lnTo>
                  <a:pt x="116" y="63"/>
                </a:lnTo>
                <a:lnTo>
                  <a:pt x="121" y="63"/>
                </a:lnTo>
                <a:lnTo>
                  <a:pt x="121" y="58"/>
                </a:lnTo>
                <a:lnTo>
                  <a:pt x="121" y="53"/>
                </a:lnTo>
                <a:lnTo>
                  <a:pt x="121" y="47"/>
                </a:lnTo>
                <a:lnTo>
                  <a:pt x="121" y="42"/>
                </a:lnTo>
                <a:lnTo>
                  <a:pt x="121" y="37"/>
                </a:lnTo>
                <a:lnTo>
                  <a:pt x="121" y="32"/>
                </a:lnTo>
                <a:lnTo>
                  <a:pt x="121" y="26"/>
                </a:lnTo>
                <a:lnTo>
                  <a:pt x="121" y="21"/>
                </a:lnTo>
                <a:lnTo>
                  <a:pt x="121" y="16"/>
                </a:lnTo>
                <a:lnTo>
                  <a:pt x="121" y="10"/>
                </a:lnTo>
                <a:lnTo>
                  <a:pt x="127" y="10"/>
                </a:lnTo>
                <a:lnTo>
                  <a:pt x="132" y="10"/>
                </a:lnTo>
                <a:lnTo>
                  <a:pt x="137" y="10"/>
                </a:lnTo>
                <a:lnTo>
                  <a:pt x="143" y="10"/>
                </a:lnTo>
                <a:lnTo>
                  <a:pt x="148" y="10"/>
                </a:lnTo>
                <a:lnTo>
                  <a:pt x="153" y="10"/>
                </a:lnTo>
                <a:lnTo>
                  <a:pt x="158" y="10"/>
                </a:lnTo>
                <a:lnTo>
                  <a:pt x="164" y="10"/>
                </a:lnTo>
                <a:lnTo>
                  <a:pt x="164" y="5"/>
                </a:lnTo>
                <a:lnTo>
                  <a:pt x="164" y="0"/>
                </a:lnTo>
                <a:lnTo>
                  <a:pt x="169" y="0"/>
                </a:lnTo>
                <a:lnTo>
                  <a:pt x="174" y="0"/>
                </a:lnTo>
                <a:lnTo>
                  <a:pt x="174" y="5"/>
                </a:lnTo>
                <a:lnTo>
                  <a:pt x="174" y="10"/>
                </a:lnTo>
                <a:lnTo>
                  <a:pt x="180" y="10"/>
                </a:lnTo>
                <a:lnTo>
                  <a:pt x="190" y="10"/>
                </a:lnTo>
                <a:lnTo>
                  <a:pt x="190" y="16"/>
                </a:lnTo>
                <a:lnTo>
                  <a:pt x="190" y="21"/>
                </a:lnTo>
                <a:lnTo>
                  <a:pt x="195" y="21"/>
                </a:lnTo>
                <a:lnTo>
                  <a:pt x="201" y="21"/>
                </a:lnTo>
                <a:lnTo>
                  <a:pt x="201" y="26"/>
                </a:lnTo>
                <a:lnTo>
                  <a:pt x="206" y="26"/>
                </a:lnTo>
                <a:lnTo>
                  <a:pt x="211" y="26"/>
                </a:lnTo>
                <a:lnTo>
                  <a:pt x="211" y="32"/>
                </a:lnTo>
                <a:lnTo>
                  <a:pt x="217" y="32"/>
                </a:lnTo>
                <a:lnTo>
                  <a:pt x="222" y="37"/>
                </a:lnTo>
                <a:lnTo>
                  <a:pt x="227" y="37"/>
                </a:lnTo>
                <a:lnTo>
                  <a:pt x="233" y="42"/>
                </a:lnTo>
                <a:lnTo>
                  <a:pt x="238" y="42"/>
                </a:lnTo>
                <a:lnTo>
                  <a:pt x="243" y="42"/>
                </a:lnTo>
                <a:lnTo>
                  <a:pt x="248" y="47"/>
                </a:lnTo>
                <a:lnTo>
                  <a:pt x="254" y="53"/>
                </a:lnTo>
                <a:lnTo>
                  <a:pt x="259" y="53"/>
                </a:lnTo>
                <a:lnTo>
                  <a:pt x="270" y="58"/>
                </a:lnTo>
                <a:lnTo>
                  <a:pt x="275" y="58"/>
                </a:lnTo>
                <a:lnTo>
                  <a:pt x="275" y="63"/>
                </a:lnTo>
                <a:lnTo>
                  <a:pt x="280" y="63"/>
                </a:lnTo>
                <a:lnTo>
                  <a:pt x="285" y="63"/>
                </a:lnTo>
                <a:lnTo>
                  <a:pt x="291" y="63"/>
                </a:lnTo>
                <a:lnTo>
                  <a:pt x="296" y="63"/>
                </a:lnTo>
                <a:lnTo>
                  <a:pt x="301" y="63"/>
                </a:lnTo>
                <a:lnTo>
                  <a:pt x="307" y="63"/>
                </a:lnTo>
                <a:lnTo>
                  <a:pt x="307" y="69"/>
                </a:lnTo>
                <a:lnTo>
                  <a:pt x="307" y="74"/>
                </a:lnTo>
                <a:lnTo>
                  <a:pt x="307" y="79"/>
                </a:lnTo>
                <a:lnTo>
                  <a:pt x="307" y="85"/>
                </a:lnTo>
                <a:lnTo>
                  <a:pt x="307" y="95"/>
                </a:lnTo>
                <a:lnTo>
                  <a:pt x="312" y="95"/>
                </a:lnTo>
                <a:lnTo>
                  <a:pt x="312" y="100"/>
                </a:lnTo>
                <a:lnTo>
                  <a:pt x="312" y="106"/>
                </a:lnTo>
                <a:lnTo>
                  <a:pt x="312" y="111"/>
                </a:lnTo>
                <a:lnTo>
                  <a:pt x="312" y="116"/>
                </a:lnTo>
                <a:lnTo>
                  <a:pt x="312" y="122"/>
                </a:lnTo>
                <a:lnTo>
                  <a:pt x="312" y="127"/>
                </a:lnTo>
                <a:lnTo>
                  <a:pt x="312" y="132"/>
                </a:lnTo>
                <a:lnTo>
                  <a:pt x="312" y="138"/>
                </a:lnTo>
                <a:lnTo>
                  <a:pt x="312" y="143"/>
                </a:lnTo>
                <a:lnTo>
                  <a:pt x="312" y="148"/>
                </a:lnTo>
                <a:lnTo>
                  <a:pt x="312" y="153"/>
                </a:lnTo>
                <a:lnTo>
                  <a:pt x="312" y="159"/>
                </a:lnTo>
                <a:lnTo>
                  <a:pt x="312" y="164"/>
                </a:lnTo>
                <a:lnTo>
                  <a:pt x="312" y="169"/>
                </a:lnTo>
                <a:lnTo>
                  <a:pt x="312" y="175"/>
                </a:lnTo>
                <a:lnTo>
                  <a:pt x="312" y="180"/>
                </a:lnTo>
                <a:lnTo>
                  <a:pt x="312" y="185"/>
                </a:lnTo>
                <a:lnTo>
                  <a:pt x="312" y="191"/>
                </a:lnTo>
                <a:lnTo>
                  <a:pt x="312" y="196"/>
                </a:lnTo>
                <a:lnTo>
                  <a:pt x="312" y="206"/>
                </a:lnTo>
                <a:lnTo>
                  <a:pt x="312" y="212"/>
                </a:lnTo>
                <a:lnTo>
                  <a:pt x="312" y="217"/>
                </a:lnTo>
                <a:lnTo>
                  <a:pt x="312" y="222"/>
                </a:lnTo>
                <a:lnTo>
                  <a:pt x="312" y="228"/>
                </a:lnTo>
                <a:lnTo>
                  <a:pt x="307" y="228"/>
                </a:lnTo>
                <a:lnTo>
                  <a:pt x="301" y="228"/>
                </a:lnTo>
                <a:lnTo>
                  <a:pt x="291" y="228"/>
                </a:lnTo>
                <a:lnTo>
                  <a:pt x="285" y="228"/>
                </a:lnTo>
                <a:lnTo>
                  <a:pt x="280" y="228"/>
                </a:lnTo>
                <a:lnTo>
                  <a:pt x="275" y="228"/>
                </a:lnTo>
                <a:lnTo>
                  <a:pt x="270" y="228"/>
                </a:lnTo>
                <a:lnTo>
                  <a:pt x="264" y="228"/>
                </a:lnTo>
                <a:lnTo>
                  <a:pt x="259" y="228"/>
                </a:lnTo>
                <a:lnTo>
                  <a:pt x="254" y="228"/>
                </a:lnTo>
                <a:lnTo>
                  <a:pt x="248" y="228"/>
                </a:lnTo>
                <a:lnTo>
                  <a:pt x="243" y="228"/>
                </a:lnTo>
                <a:lnTo>
                  <a:pt x="238" y="228"/>
                </a:lnTo>
                <a:lnTo>
                  <a:pt x="233" y="228"/>
                </a:lnTo>
                <a:lnTo>
                  <a:pt x="227" y="228"/>
                </a:lnTo>
                <a:lnTo>
                  <a:pt x="222" y="228"/>
                </a:lnTo>
                <a:lnTo>
                  <a:pt x="217" y="228"/>
                </a:lnTo>
                <a:lnTo>
                  <a:pt x="211" y="228"/>
                </a:lnTo>
                <a:lnTo>
                  <a:pt x="206" y="228"/>
                </a:lnTo>
                <a:lnTo>
                  <a:pt x="201" y="228"/>
                </a:lnTo>
                <a:lnTo>
                  <a:pt x="195" y="228"/>
                </a:lnTo>
                <a:lnTo>
                  <a:pt x="190" y="228"/>
                </a:lnTo>
                <a:lnTo>
                  <a:pt x="185" y="228"/>
                </a:lnTo>
                <a:lnTo>
                  <a:pt x="174" y="228"/>
                </a:lnTo>
                <a:lnTo>
                  <a:pt x="169" y="228"/>
                </a:lnTo>
                <a:lnTo>
                  <a:pt x="164" y="228"/>
                </a:lnTo>
                <a:lnTo>
                  <a:pt x="158" y="228"/>
                </a:lnTo>
                <a:lnTo>
                  <a:pt x="153" y="228"/>
                </a:lnTo>
                <a:lnTo>
                  <a:pt x="148" y="228"/>
                </a:lnTo>
                <a:lnTo>
                  <a:pt x="143" y="228"/>
                </a:lnTo>
                <a:lnTo>
                  <a:pt x="137" y="228"/>
                </a:lnTo>
                <a:lnTo>
                  <a:pt x="132" y="228"/>
                </a:lnTo>
                <a:lnTo>
                  <a:pt x="127" y="228"/>
                </a:lnTo>
                <a:lnTo>
                  <a:pt x="121" y="228"/>
                </a:lnTo>
                <a:lnTo>
                  <a:pt x="116" y="228"/>
                </a:lnTo>
                <a:lnTo>
                  <a:pt x="111" y="228"/>
                </a:lnTo>
                <a:lnTo>
                  <a:pt x="106" y="228"/>
                </a:lnTo>
                <a:lnTo>
                  <a:pt x="100" y="228"/>
                </a:lnTo>
                <a:lnTo>
                  <a:pt x="90" y="228"/>
                </a:lnTo>
                <a:lnTo>
                  <a:pt x="84" y="228"/>
                </a:lnTo>
                <a:lnTo>
                  <a:pt x="84" y="222"/>
                </a:lnTo>
                <a:lnTo>
                  <a:pt x="79" y="222"/>
                </a:lnTo>
                <a:lnTo>
                  <a:pt x="79" y="217"/>
                </a:lnTo>
                <a:lnTo>
                  <a:pt x="79" y="212"/>
                </a:lnTo>
                <a:lnTo>
                  <a:pt x="79" y="206"/>
                </a:lnTo>
                <a:lnTo>
                  <a:pt x="79" y="201"/>
                </a:lnTo>
                <a:lnTo>
                  <a:pt x="79" y="196"/>
                </a:lnTo>
                <a:lnTo>
                  <a:pt x="79" y="191"/>
                </a:lnTo>
                <a:lnTo>
                  <a:pt x="74" y="191"/>
                </a:lnTo>
                <a:lnTo>
                  <a:pt x="69" y="191"/>
                </a:lnTo>
                <a:lnTo>
                  <a:pt x="69" y="185"/>
                </a:lnTo>
                <a:lnTo>
                  <a:pt x="69" y="191"/>
                </a:lnTo>
                <a:lnTo>
                  <a:pt x="69" y="196"/>
                </a:lnTo>
                <a:lnTo>
                  <a:pt x="69" y="201"/>
                </a:lnTo>
                <a:lnTo>
                  <a:pt x="63" y="201"/>
                </a:lnTo>
                <a:lnTo>
                  <a:pt x="58" y="201"/>
                </a:lnTo>
                <a:lnTo>
                  <a:pt x="53" y="201"/>
                </a:lnTo>
                <a:lnTo>
                  <a:pt x="53" y="196"/>
                </a:lnTo>
                <a:lnTo>
                  <a:pt x="47" y="196"/>
                </a:lnTo>
                <a:lnTo>
                  <a:pt x="53" y="196"/>
                </a:lnTo>
                <a:lnTo>
                  <a:pt x="47" y="196"/>
                </a:lnTo>
                <a:lnTo>
                  <a:pt x="42" y="196"/>
                </a:lnTo>
                <a:lnTo>
                  <a:pt x="42" y="191"/>
                </a:lnTo>
                <a:lnTo>
                  <a:pt x="42" y="185"/>
                </a:lnTo>
                <a:lnTo>
                  <a:pt x="37" y="185"/>
                </a:lnTo>
                <a:lnTo>
                  <a:pt x="37" y="180"/>
                </a:lnTo>
                <a:lnTo>
                  <a:pt x="37" y="175"/>
                </a:lnTo>
                <a:lnTo>
                  <a:pt x="37" y="169"/>
                </a:lnTo>
                <a:lnTo>
                  <a:pt x="37" y="175"/>
                </a:lnTo>
                <a:lnTo>
                  <a:pt x="37" y="169"/>
                </a:lnTo>
                <a:lnTo>
                  <a:pt x="32" y="169"/>
                </a:lnTo>
                <a:lnTo>
                  <a:pt x="32" y="164"/>
                </a:lnTo>
                <a:lnTo>
                  <a:pt x="26" y="164"/>
                </a:lnTo>
                <a:lnTo>
                  <a:pt x="21" y="164"/>
                </a:lnTo>
                <a:lnTo>
                  <a:pt x="16" y="164"/>
                </a:lnTo>
                <a:lnTo>
                  <a:pt x="21" y="164"/>
                </a:lnTo>
                <a:lnTo>
                  <a:pt x="16" y="164"/>
                </a:lnTo>
                <a:lnTo>
                  <a:pt x="16" y="159"/>
                </a:lnTo>
                <a:lnTo>
                  <a:pt x="16" y="164"/>
                </a:lnTo>
                <a:lnTo>
                  <a:pt x="16" y="159"/>
                </a:lnTo>
                <a:lnTo>
                  <a:pt x="16" y="153"/>
                </a:lnTo>
                <a:lnTo>
                  <a:pt x="16" y="159"/>
                </a:lnTo>
                <a:lnTo>
                  <a:pt x="16" y="153"/>
                </a:lnTo>
                <a:lnTo>
                  <a:pt x="16" y="148"/>
                </a:lnTo>
                <a:lnTo>
                  <a:pt x="10" y="148"/>
                </a:lnTo>
                <a:lnTo>
                  <a:pt x="10" y="143"/>
                </a:lnTo>
                <a:lnTo>
                  <a:pt x="16" y="143"/>
                </a:lnTo>
                <a:lnTo>
                  <a:pt x="10" y="143"/>
                </a:lnTo>
                <a:lnTo>
                  <a:pt x="10" y="138"/>
                </a:lnTo>
                <a:lnTo>
                  <a:pt x="5" y="138"/>
                </a:lnTo>
                <a:lnTo>
                  <a:pt x="5" y="132"/>
                </a:lnTo>
                <a:lnTo>
                  <a:pt x="5" y="127"/>
                </a:lnTo>
                <a:lnTo>
                  <a:pt x="10" y="127"/>
                </a:lnTo>
                <a:lnTo>
                  <a:pt x="5" y="127"/>
                </a:lnTo>
                <a:lnTo>
                  <a:pt x="5" y="122"/>
                </a:lnTo>
                <a:lnTo>
                  <a:pt x="5" y="116"/>
                </a:lnTo>
                <a:lnTo>
                  <a:pt x="0" y="116"/>
                </a:lnTo>
                <a:lnTo>
                  <a:pt x="5" y="116"/>
                </a:lnTo>
                <a:lnTo>
                  <a:pt x="0" y="116"/>
                </a:lnTo>
                <a:lnTo>
                  <a:pt x="0" y="111"/>
                </a:lnTo>
                <a:lnTo>
                  <a:pt x="5" y="111"/>
                </a:lnTo>
                <a:lnTo>
                  <a:pt x="5" y="106"/>
                </a:lnTo>
                <a:lnTo>
                  <a:pt x="10" y="106"/>
                </a:lnTo>
                <a:lnTo>
                  <a:pt x="16" y="106"/>
                </a:lnTo>
                <a:lnTo>
                  <a:pt x="21" y="106"/>
                </a:lnTo>
                <a:lnTo>
                  <a:pt x="21" y="100"/>
                </a:lnTo>
                <a:lnTo>
                  <a:pt x="16" y="100"/>
                </a:lnTo>
                <a:lnTo>
                  <a:pt x="16" y="95"/>
                </a:lnTo>
                <a:lnTo>
                  <a:pt x="16" y="90"/>
                </a:lnTo>
                <a:lnTo>
                  <a:pt x="21" y="90"/>
                </a:lnTo>
                <a:lnTo>
                  <a:pt x="21" y="95"/>
                </a:lnTo>
                <a:lnTo>
                  <a:pt x="21" y="100"/>
                </a:lnTo>
                <a:lnTo>
                  <a:pt x="26" y="100"/>
                </a:lnTo>
                <a:lnTo>
                  <a:pt x="26" y="95"/>
                </a:lnTo>
                <a:lnTo>
                  <a:pt x="26" y="90"/>
                </a:lnTo>
                <a:lnTo>
                  <a:pt x="32" y="90"/>
                </a:lnTo>
                <a:lnTo>
                  <a:pt x="32" y="95"/>
                </a:lnTo>
                <a:lnTo>
                  <a:pt x="32" y="100"/>
                </a:lnTo>
                <a:lnTo>
                  <a:pt x="37" y="100"/>
                </a:lnTo>
                <a:lnTo>
                  <a:pt x="37" y="95"/>
                </a:lnTo>
                <a:lnTo>
                  <a:pt x="42" y="95"/>
                </a:lnTo>
                <a:lnTo>
                  <a:pt x="47" y="95"/>
                </a:lnTo>
                <a:lnTo>
                  <a:pt x="47" y="90"/>
                </a:lnTo>
                <a:lnTo>
                  <a:pt x="53" y="90"/>
                </a:lnTo>
                <a:lnTo>
                  <a:pt x="58" y="90"/>
                </a:lnTo>
                <a:lnTo>
                  <a:pt x="58" y="95"/>
                </a:lnTo>
                <a:lnTo>
                  <a:pt x="63" y="95"/>
                </a:lnTo>
                <a:lnTo>
                  <a:pt x="69" y="95"/>
                </a:lnTo>
                <a:lnTo>
                  <a:pt x="74" y="95"/>
                </a:lnTo>
                <a:lnTo>
                  <a:pt x="79" y="95"/>
                </a:lnTo>
                <a:lnTo>
                  <a:pt x="79" y="90"/>
                </a:lnTo>
                <a:lnTo>
                  <a:pt x="74" y="90"/>
                </a:lnTo>
                <a:lnTo>
                  <a:pt x="79" y="90"/>
                </a:lnTo>
                <a:lnTo>
                  <a:pt x="79" y="85"/>
                </a:lnTo>
                <a:lnTo>
                  <a:pt x="79" y="79"/>
                </a:lnTo>
                <a:lnTo>
                  <a:pt x="84" y="79"/>
                </a:lnTo>
                <a:lnTo>
                  <a:pt x="84" y="74"/>
                </a:lnTo>
                <a:lnTo>
                  <a:pt x="90" y="79"/>
                </a:lnTo>
              </a:path>
            </a:pathLst>
          </a:custGeom>
          <a:no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4472C4"/>
              </a:solidFill>
              <a:effectLst/>
              <a:uLnTx/>
              <a:uFillTx/>
              <a:latin typeface="Calibri" panose="020F0502020204030204"/>
              <a:ea typeface="+mn-ea"/>
              <a:cs typeface="+mn-cs"/>
            </a:endParaRPr>
          </a:p>
        </p:txBody>
      </p:sp>
      <p:sp>
        <p:nvSpPr>
          <p:cNvPr id="71" name="Freeform 226">
            <a:extLst>
              <a:ext uri="{FF2B5EF4-FFF2-40B4-BE49-F238E27FC236}">
                <a16:creationId xmlns:a16="http://schemas.microsoft.com/office/drawing/2014/main" id="{31A2E896-A884-4233-93E1-848F94EE88C1}"/>
              </a:ext>
            </a:extLst>
          </p:cNvPr>
          <p:cNvSpPr>
            <a:spLocks/>
          </p:cNvSpPr>
          <p:nvPr/>
        </p:nvSpPr>
        <p:spPr bwMode="auto">
          <a:xfrm>
            <a:off x="9323591" y="3133040"/>
            <a:ext cx="354013" cy="387350"/>
          </a:xfrm>
          <a:custGeom>
            <a:avLst/>
            <a:gdLst>
              <a:gd name="T0" fmla="*/ 6 w 223"/>
              <a:gd name="T1" fmla="*/ 79 h 244"/>
              <a:gd name="T2" fmla="*/ 6 w 223"/>
              <a:gd name="T3" fmla="*/ 64 h 244"/>
              <a:gd name="T4" fmla="*/ 6 w 223"/>
              <a:gd name="T5" fmla="*/ 48 h 244"/>
              <a:gd name="T6" fmla="*/ 6 w 223"/>
              <a:gd name="T7" fmla="*/ 32 h 244"/>
              <a:gd name="T8" fmla="*/ 6 w 223"/>
              <a:gd name="T9" fmla="*/ 11 h 244"/>
              <a:gd name="T10" fmla="*/ 16 w 223"/>
              <a:gd name="T11" fmla="*/ 5 h 244"/>
              <a:gd name="T12" fmla="*/ 32 w 223"/>
              <a:gd name="T13" fmla="*/ 5 h 244"/>
              <a:gd name="T14" fmla="*/ 59 w 223"/>
              <a:gd name="T15" fmla="*/ 5 h 244"/>
              <a:gd name="T16" fmla="*/ 75 w 223"/>
              <a:gd name="T17" fmla="*/ 5 h 244"/>
              <a:gd name="T18" fmla="*/ 96 w 223"/>
              <a:gd name="T19" fmla="*/ 5 h 244"/>
              <a:gd name="T20" fmla="*/ 112 w 223"/>
              <a:gd name="T21" fmla="*/ 5 h 244"/>
              <a:gd name="T22" fmla="*/ 127 w 223"/>
              <a:gd name="T23" fmla="*/ 5 h 244"/>
              <a:gd name="T24" fmla="*/ 143 w 223"/>
              <a:gd name="T25" fmla="*/ 5 h 244"/>
              <a:gd name="T26" fmla="*/ 159 w 223"/>
              <a:gd name="T27" fmla="*/ 5 h 244"/>
              <a:gd name="T28" fmla="*/ 164 w 223"/>
              <a:gd name="T29" fmla="*/ 5 h 244"/>
              <a:gd name="T30" fmla="*/ 175 w 223"/>
              <a:gd name="T31" fmla="*/ 11 h 244"/>
              <a:gd name="T32" fmla="*/ 186 w 223"/>
              <a:gd name="T33" fmla="*/ 21 h 244"/>
              <a:gd name="T34" fmla="*/ 186 w 223"/>
              <a:gd name="T35" fmla="*/ 37 h 244"/>
              <a:gd name="T36" fmla="*/ 191 w 223"/>
              <a:gd name="T37" fmla="*/ 53 h 244"/>
              <a:gd name="T38" fmla="*/ 191 w 223"/>
              <a:gd name="T39" fmla="*/ 74 h 244"/>
              <a:gd name="T40" fmla="*/ 196 w 223"/>
              <a:gd name="T41" fmla="*/ 95 h 244"/>
              <a:gd name="T42" fmla="*/ 201 w 223"/>
              <a:gd name="T43" fmla="*/ 111 h 244"/>
              <a:gd name="T44" fmla="*/ 201 w 223"/>
              <a:gd name="T45" fmla="*/ 127 h 244"/>
              <a:gd name="T46" fmla="*/ 201 w 223"/>
              <a:gd name="T47" fmla="*/ 143 h 244"/>
              <a:gd name="T48" fmla="*/ 207 w 223"/>
              <a:gd name="T49" fmla="*/ 159 h 244"/>
              <a:gd name="T50" fmla="*/ 207 w 223"/>
              <a:gd name="T51" fmla="*/ 175 h 244"/>
              <a:gd name="T52" fmla="*/ 212 w 223"/>
              <a:gd name="T53" fmla="*/ 185 h 244"/>
              <a:gd name="T54" fmla="*/ 212 w 223"/>
              <a:gd name="T55" fmla="*/ 201 h 244"/>
              <a:gd name="T56" fmla="*/ 217 w 223"/>
              <a:gd name="T57" fmla="*/ 228 h 244"/>
              <a:gd name="T58" fmla="*/ 223 w 223"/>
              <a:gd name="T59" fmla="*/ 244 h 244"/>
              <a:gd name="T60" fmla="*/ 207 w 223"/>
              <a:gd name="T61" fmla="*/ 244 h 244"/>
              <a:gd name="T62" fmla="*/ 191 w 223"/>
              <a:gd name="T63" fmla="*/ 244 h 244"/>
              <a:gd name="T64" fmla="*/ 170 w 223"/>
              <a:gd name="T65" fmla="*/ 244 h 244"/>
              <a:gd name="T66" fmla="*/ 154 w 223"/>
              <a:gd name="T67" fmla="*/ 244 h 244"/>
              <a:gd name="T68" fmla="*/ 138 w 223"/>
              <a:gd name="T69" fmla="*/ 244 h 244"/>
              <a:gd name="T70" fmla="*/ 122 w 223"/>
              <a:gd name="T71" fmla="*/ 244 h 244"/>
              <a:gd name="T72" fmla="*/ 101 w 223"/>
              <a:gd name="T73" fmla="*/ 244 h 244"/>
              <a:gd name="T74" fmla="*/ 85 w 223"/>
              <a:gd name="T75" fmla="*/ 244 h 244"/>
              <a:gd name="T76" fmla="*/ 69 w 223"/>
              <a:gd name="T77" fmla="*/ 244 h 244"/>
              <a:gd name="T78" fmla="*/ 53 w 223"/>
              <a:gd name="T79" fmla="*/ 244 h 244"/>
              <a:gd name="T80" fmla="*/ 38 w 223"/>
              <a:gd name="T81" fmla="*/ 244 h 244"/>
              <a:gd name="T82" fmla="*/ 22 w 223"/>
              <a:gd name="T83" fmla="*/ 244 h 244"/>
              <a:gd name="T84" fmla="*/ 6 w 223"/>
              <a:gd name="T85" fmla="*/ 244 h 244"/>
              <a:gd name="T86" fmla="*/ 0 w 223"/>
              <a:gd name="T87" fmla="*/ 233 h 244"/>
              <a:gd name="T88" fmla="*/ 0 w 223"/>
              <a:gd name="T89" fmla="*/ 217 h 244"/>
              <a:gd name="T90" fmla="*/ 0 w 223"/>
              <a:gd name="T91" fmla="*/ 201 h 244"/>
              <a:gd name="T92" fmla="*/ 0 w 223"/>
              <a:gd name="T93" fmla="*/ 185 h 244"/>
              <a:gd name="T94" fmla="*/ 0 w 223"/>
              <a:gd name="T95" fmla="*/ 170 h 244"/>
              <a:gd name="T96" fmla="*/ 0 w 223"/>
              <a:gd name="T97" fmla="*/ 154 h 244"/>
              <a:gd name="T98" fmla="*/ 0 w 223"/>
              <a:gd name="T99" fmla="*/ 138 h 244"/>
              <a:gd name="T100" fmla="*/ 0 w 223"/>
              <a:gd name="T101" fmla="*/ 122 h 244"/>
              <a:gd name="T102" fmla="*/ 6 w 223"/>
              <a:gd name="T103" fmla="*/ 111 h 244"/>
              <a:gd name="T104" fmla="*/ 0 w 223"/>
              <a:gd name="T105" fmla="*/ 101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3" h="244">
                <a:moveTo>
                  <a:pt x="0" y="90"/>
                </a:moveTo>
                <a:lnTo>
                  <a:pt x="0" y="85"/>
                </a:lnTo>
                <a:lnTo>
                  <a:pt x="6" y="79"/>
                </a:lnTo>
                <a:lnTo>
                  <a:pt x="6" y="74"/>
                </a:lnTo>
                <a:lnTo>
                  <a:pt x="6" y="69"/>
                </a:lnTo>
                <a:lnTo>
                  <a:pt x="6" y="64"/>
                </a:lnTo>
                <a:lnTo>
                  <a:pt x="6" y="58"/>
                </a:lnTo>
                <a:lnTo>
                  <a:pt x="6" y="53"/>
                </a:lnTo>
                <a:lnTo>
                  <a:pt x="6" y="48"/>
                </a:lnTo>
                <a:lnTo>
                  <a:pt x="6" y="42"/>
                </a:lnTo>
                <a:lnTo>
                  <a:pt x="6" y="37"/>
                </a:lnTo>
                <a:lnTo>
                  <a:pt x="6" y="32"/>
                </a:lnTo>
                <a:lnTo>
                  <a:pt x="6" y="26"/>
                </a:lnTo>
                <a:lnTo>
                  <a:pt x="6" y="21"/>
                </a:lnTo>
                <a:lnTo>
                  <a:pt x="6" y="11"/>
                </a:lnTo>
                <a:lnTo>
                  <a:pt x="6" y="5"/>
                </a:lnTo>
                <a:lnTo>
                  <a:pt x="11" y="5"/>
                </a:lnTo>
                <a:lnTo>
                  <a:pt x="16" y="5"/>
                </a:lnTo>
                <a:lnTo>
                  <a:pt x="22" y="5"/>
                </a:lnTo>
                <a:lnTo>
                  <a:pt x="27" y="5"/>
                </a:lnTo>
                <a:lnTo>
                  <a:pt x="32" y="5"/>
                </a:lnTo>
                <a:lnTo>
                  <a:pt x="48" y="5"/>
                </a:lnTo>
                <a:lnTo>
                  <a:pt x="53" y="5"/>
                </a:lnTo>
                <a:lnTo>
                  <a:pt x="59" y="5"/>
                </a:lnTo>
                <a:lnTo>
                  <a:pt x="64" y="5"/>
                </a:lnTo>
                <a:lnTo>
                  <a:pt x="69" y="5"/>
                </a:lnTo>
                <a:lnTo>
                  <a:pt x="75" y="5"/>
                </a:lnTo>
                <a:lnTo>
                  <a:pt x="80" y="5"/>
                </a:lnTo>
                <a:lnTo>
                  <a:pt x="90" y="5"/>
                </a:lnTo>
                <a:lnTo>
                  <a:pt x="96" y="5"/>
                </a:lnTo>
                <a:lnTo>
                  <a:pt x="101" y="5"/>
                </a:lnTo>
                <a:lnTo>
                  <a:pt x="106" y="5"/>
                </a:lnTo>
                <a:lnTo>
                  <a:pt x="112" y="5"/>
                </a:lnTo>
                <a:lnTo>
                  <a:pt x="117" y="5"/>
                </a:lnTo>
                <a:lnTo>
                  <a:pt x="122" y="5"/>
                </a:lnTo>
                <a:lnTo>
                  <a:pt x="127" y="5"/>
                </a:lnTo>
                <a:lnTo>
                  <a:pt x="133" y="5"/>
                </a:lnTo>
                <a:lnTo>
                  <a:pt x="138" y="5"/>
                </a:lnTo>
                <a:lnTo>
                  <a:pt x="143" y="5"/>
                </a:lnTo>
                <a:lnTo>
                  <a:pt x="149" y="5"/>
                </a:lnTo>
                <a:lnTo>
                  <a:pt x="154" y="5"/>
                </a:lnTo>
                <a:lnTo>
                  <a:pt x="159" y="5"/>
                </a:lnTo>
                <a:lnTo>
                  <a:pt x="159" y="0"/>
                </a:lnTo>
                <a:lnTo>
                  <a:pt x="164" y="0"/>
                </a:lnTo>
                <a:lnTo>
                  <a:pt x="164" y="5"/>
                </a:lnTo>
                <a:lnTo>
                  <a:pt x="170" y="5"/>
                </a:lnTo>
                <a:lnTo>
                  <a:pt x="175" y="5"/>
                </a:lnTo>
                <a:lnTo>
                  <a:pt x="175" y="11"/>
                </a:lnTo>
                <a:lnTo>
                  <a:pt x="180" y="11"/>
                </a:lnTo>
                <a:lnTo>
                  <a:pt x="186" y="16"/>
                </a:lnTo>
                <a:lnTo>
                  <a:pt x="186" y="21"/>
                </a:lnTo>
                <a:lnTo>
                  <a:pt x="186" y="26"/>
                </a:lnTo>
                <a:lnTo>
                  <a:pt x="186" y="32"/>
                </a:lnTo>
                <a:lnTo>
                  <a:pt x="186" y="37"/>
                </a:lnTo>
                <a:lnTo>
                  <a:pt x="191" y="42"/>
                </a:lnTo>
                <a:lnTo>
                  <a:pt x="191" y="48"/>
                </a:lnTo>
                <a:lnTo>
                  <a:pt x="191" y="53"/>
                </a:lnTo>
                <a:lnTo>
                  <a:pt x="191" y="58"/>
                </a:lnTo>
                <a:lnTo>
                  <a:pt x="191" y="69"/>
                </a:lnTo>
                <a:lnTo>
                  <a:pt x="191" y="74"/>
                </a:lnTo>
                <a:lnTo>
                  <a:pt x="196" y="79"/>
                </a:lnTo>
                <a:lnTo>
                  <a:pt x="196" y="85"/>
                </a:lnTo>
                <a:lnTo>
                  <a:pt x="196" y="95"/>
                </a:lnTo>
                <a:lnTo>
                  <a:pt x="196" y="101"/>
                </a:lnTo>
                <a:lnTo>
                  <a:pt x="196" y="106"/>
                </a:lnTo>
                <a:lnTo>
                  <a:pt x="201" y="111"/>
                </a:lnTo>
                <a:lnTo>
                  <a:pt x="201" y="117"/>
                </a:lnTo>
                <a:lnTo>
                  <a:pt x="201" y="122"/>
                </a:lnTo>
                <a:lnTo>
                  <a:pt x="201" y="127"/>
                </a:lnTo>
                <a:lnTo>
                  <a:pt x="201" y="132"/>
                </a:lnTo>
                <a:lnTo>
                  <a:pt x="201" y="138"/>
                </a:lnTo>
                <a:lnTo>
                  <a:pt x="201" y="143"/>
                </a:lnTo>
                <a:lnTo>
                  <a:pt x="207" y="148"/>
                </a:lnTo>
                <a:lnTo>
                  <a:pt x="207" y="154"/>
                </a:lnTo>
                <a:lnTo>
                  <a:pt x="207" y="159"/>
                </a:lnTo>
                <a:lnTo>
                  <a:pt x="207" y="164"/>
                </a:lnTo>
                <a:lnTo>
                  <a:pt x="207" y="170"/>
                </a:lnTo>
                <a:lnTo>
                  <a:pt x="207" y="175"/>
                </a:lnTo>
                <a:lnTo>
                  <a:pt x="212" y="175"/>
                </a:lnTo>
                <a:lnTo>
                  <a:pt x="212" y="180"/>
                </a:lnTo>
                <a:lnTo>
                  <a:pt x="212" y="185"/>
                </a:lnTo>
                <a:lnTo>
                  <a:pt x="212" y="191"/>
                </a:lnTo>
                <a:lnTo>
                  <a:pt x="212" y="196"/>
                </a:lnTo>
                <a:lnTo>
                  <a:pt x="212" y="201"/>
                </a:lnTo>
                <a:lnTo>
                  <a:pt x="217" y="212"/>
                </a:lnTo>
                <a:lnTo>
                  <a:pt x="217" y="217"/>
                </a:lnTo>
                <a:lnTo>
                  <a:pt x="217" y="228"/>
                </a:lnTo>
                <a:lnTo>
                  <a:pt x="217" y="233"/>
                </a:lnTo>
                <a:lnTo>
                  <a:pt x="217" y="238"/>
                </a:lnTo>
                <a:lnTo>
                  <a:pt x="223" y="244"/>
                </a:lnTo>
                <a:lnTo>
                  <a:pt x="217" y="244"/>
                </a:lnTo>
                <a:lnTo>
                  <a:pt x="212" y="244"/>
                </a:lnTo>
                <a:lnTo>
                  <a:pt x="207" y="244"/>
                </a:lnTo>
                <a:lnTo>
                  <a:pt x="201" y="244"/>
                </a:lnTo>
                <a:lnTo>
                  <a:pt x="196" y="244"/>
                </a:lnTo>
                <a:lnTo>
                  <a:pt x="191" y="244"/>
                </a:lnTo>
                <a:lnTo>
                  <a:pt x="186" y="244"/>
                </a:lnTo>
                <a:lnTo>
                  <a:pt x="180" y="244"/>
                </a:lnTo>
                <a:lnTo>
                  <a:pt x="170" y="244"/>
                </a:lnTo>
                <a:lnTo>
                  <a:pt x="164" y="244"/>
                </a:lnTo>
                <a:lnTo>
                  <a:pt x="159" y="244"/>
                </a:lnTo>
                <a:lnTo>
                  <a:pt x="154" y="244"/>
                </a:lnTo>
                <a:lnTo>
                  <a:pt x="149" y="244"/>
                </a:lnTo>
                <a:lnTo>
                  <a:pt x="143" y="244"/>
                </a:lnTo>
                <a:lnTo>
                  <a:pt x="138" y="244"/>
                </a:lnTo>
                <a:lnTo>
                  <a:pt x="133" y="244"/>
                </a:lnTo>
                <a:lnTo>
                  <a:pt x="127" y="244"/>
                </a:lnTo>
                <a:lnTo>
                  <a:pt x="122" y="244"/>
                </a:lnTo>
                <a:lnTo>
                  <a:pt x="112" y="244"/>
                </a:lnTo>
                <a:lnTo>
                  <a:pt x="106" y="244"/>
                </a:lnTo>
                <a:lnTo>
                  <a:pt x="101" y="244"/>
                </a:lnTo>
                <a:lnTo>
                  <a:pt x="96" y="244"/>
                </a:lnTo>
                <a:lnTo>
                  <a:pt x="90" y="244"/>
                </a:lnTo>
                <a:lnTo>
                  <a:pt x="85" y="244"/>
                </a:lnTo>
                <a:lnTo>
                  <a:pt x="80" y="244"/>
                </a:lnTo>
                <a:lnTo>
                  <a:pt x="75" y="244"/>
                </a:lnTo>
                <a:lnTo>
                  <a:pt x="69" y="244"/>
                </a:lnTo>
                <a:lnTo>
                  <a:pt x="64" y="244"/>
                </a:lnTo>
                <a:lnTo>
                  <a:pt x="59" y="244"/>
                </a:lnTo>
                <a:lnTo>
                  <a:pt x="53" y="244"/>
                </a:lnTo>
                <a:lnTo>
                  <a:pt x="48" y="244"/>
                </a:lnTo>
                <a:lnTo>
                  <a:pt x="43" y="244"/>
                </a:lnTo>
                <a:lnTo>
                  <a:pt x="38" y="244"/>
                </a:lnTo>
                <a:lnTo>
                  <a:pt x="32" y="244"/>
                </a:lnTo>
                <a:lnTo>
                  <a:pt x="27" y="244"/>
                </a:lnTo>
                <a:lnTo>
                  <a:pt x="22" y="244"/>
                </a:lnTo>
                <a:lnTo>
                  <a:pt x="16" y="244"/>
                </a:lnTo>
                <a:lnTo>
                  <a:pt x="11" y="244"/>
                </a:lnTo>
                <a:lnTo>
                  <a:pt x="6" y="244"/>
                </a:lnTo>
                <a:lnTo>
                  <a:pt x="0" y="244"/>
                </a:lnTo>
                <a:lnTo>
                  <a:pt x="0" y="238"/>
                </a:lnTo>
                <a:lnTo>
                  <a:pt x="0" y="233"/>
                </a:lnTo>
                <a:lnTo>
                  <a:pt x="0" y="228"/>
                </a:lnTo>
                <a:lnTo>
                  <a:pt x="0" y="223"/>
                </a:lnTo>
                <a:lnTo>
                  <a:pt x="0" y="217"/>
                </a:lnTo>
                <a:lnTo>
                  <a:pt x="0" y="212"/>
                </a:lnTo>
                <a:lnTo>
                  <a:pt x="0" y="207"/>
                </a:lnTo>
                <a:lnTo>
                  <a:pt x="0" y="201"/>
                </a:lnTo>
                <a:lnTo>
                  <a:pt x="0" y="196"/>
                </a:lnTo>
                <a:lnTo>
                  <a:pt x="0" y="191"/>
                </a:lnTo>
                <a:lnTo>
                  <a:pt x="0" y="185"/>
                </a:lnTo>
                <a:lnTo>
                  <a:pt x="0" y="180"/>
                </a:lnTo>
                <a:lnTo>
                  <a:pt x="0" y="175"/>
                </a:lnTo>
                <a:lnTo>
                  <a:pt x="0" y="170"/>
                </a:lnTo>
                <a:lnTo>
                  <a:pt x="0" y="164"/>
                </a:lnTo>
                <a:lnTo>
                  <a:pt x="0" y="159"/>
                </a:lnTo>
                <a:lnTo>
                  <a:pt x="0" y="154"/>
                </a:lnTo>
                <a:lnTo>
                  <a:pt x="0" y="148"/>
                </a:lnTo>
                <a:lnTo>
                  <a:pt x="0" y="143"/>
                </a:lnTo>
                <a:lnTo>
                  <a:pt x="0" y="138"/>
                </a:lnTo>
                <a:lnTo>
                  <a:pt x="0" y="132"/>
                </a:lnTo>
                <a:lnTo>
                  <a:pt x="0" y="127"/>
                </a:lnTo>
                <a:lnTo>
                  <a:pt x="0" y="122"/>
                </a:lnTo>
                <a:lnTo>
                  <a:pt x="6" y="122"/>
                </a:lnTo>
                <a:lnTo>
                  <a:pt x="6" y="117"/>
                </a:lnTo>
                <a:lnTo>
                  <a:pt x="6" y="111"/>
                </a:lnTo>
                <a:lnTo>
                  <a:pt x="0" y="111"/>
                </a:lnTo>
                <a:lnTo>
                  <a:pt x="0" y="106"/>
                </a:lnTo>
                <a:lnTo>
                  <a:pt x="0" y="101"/>
                </a:lnTo>
                <a:lnTo>
                  <a:pt x="0" y="95"/>
                </a:lnTo>
                <a:lnTo>
                  <a:pt x="0" y="90"/>
                </a:lnTo>
              </a:path>
            </a:pathLst>
          </a:custGeom>
          <a:no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227">
            <a:extLst>
              <a:ext uri="{FF2B5EF4-FFF2-40B4-BE49-F238E27FC236}">
                <a16:creationId xmlns:a16="http://schemas.microsoft.com/office/drawing/2014/main" id="{8BE6B09B-1C01-40F9-AC2F-708BB571DC51}"/>
              </a:ext>
            </a:extLst>
          </p:cNvPr>
          <p:cNvSpPr>
            <a:spLocks/>
          </p:cNvSpPr>
          <p:nvPr/>
        </p:nvSpPr>
        <p:spPr bwMode="auto">
          <a:xfrm>
            <a:off x="8618741" y="2939366"/>
            <a:ext cx="587375" cy="588963"/>
          </a:xfrm>
          <a:custGeom>
            <a:avLst/>
            <a:gdLst>
              <a:gd name="T0" fmla="*/ 111 w 370"/>
              <a:gd name="T1" fmla="*/ 122 h 371"/>
              <a:gd name="T2" fmla="*/ 122 w 370"/>
              <a:gd name="T3" fmla="*/ 122 h 371"/>
              <a:gd name="T4" fmla="*/ 143 w 370"/>
              <a:gd name="T5" fmla="*/ 117 h 371"/>
              <a:gd name="T6" fmla="*/ 159 w 370"/>
              <a:gd name="T7" fmla="*/ 101 h 371"/>
              <a:gd name="T8" fmla="*/ 154 w 370"/>
              <a:gd name="T9" fmla="*/ 85 h 371"/>
              <a:gd name="T10" fmla="*/ 154 w 370"/>
              <a:gd name="T11" fmla="*/ 64 h 371"/>
              <a:gd name="T12" fmla="*/ 164 w 370"/>
              <a:gd name="T13" fmla="*/ 53 h 371"/>
              <a:gd name="T14" fmla="*/ 175 w 370"/>
              <a:gd name="T15" fmla="*/ 32 h 371"/>
              <a:gd name="T16" fmla="*/ 159 w 370"/>
              <a:gd name="T17" fmla="*/ 16 h 371"/>
              <a:gd name="T18" fmla="*/ 164 w 370"/>
              <a:gd name="T19" fmla="*/ 0 h 371"/>
              <a:gd name="T20" fmla="*/ 185 w 370"/>
              <a:gd name="T21" fmla="*/ 16 h 371"/>
              <a:gd name="T22" fmla="*/ 217 w 370"/>
              <a:gd name="T23" fmla="*/ 11 h 371"/>
              <a:gd name="T24" fmla="*/ 238 w 370"/>
              <a:gd name="T25" fmla="*/ 21 h 371"/>
              <a:gd name="T26" fmla="*/ 249 w 370"/>
              <a:gd name="T27" fmla="*/ 42 h 371"/>
              <a:gd name="T28" fmla="*/ 254 w 370"/>
              <a:gd name="T29" fmla="*/ 58 h 371"/>
              <a:gd name="T30" fmla="*/ 275 w 370"/>
              <a:gd name="T31" fmla="*/ 69 h 371"/>
              <a:gd name="T32" fmla="*/ 307 w 370"/>
              <a:gd name="T33" fmla="*/ 69 h 371"/>
              <a:gd name="T34" fmla="*/ 339 w 370"/>
              <a:gd name="T35" fmla="*/ 69 h 371"/>
              <a:gd name="T36" fmla="*/ 370 w 370"/>
              <a:gd name="T37" fmla="*/ 69 h 371"/>
              <a:gd name="T38" fmla="*/ 365 w 370"/>
              <a:gd name="T39" fmla="*/ 101 h 371"/>
              <a:gd name="T40" fmla="*/ 349 w 370"/>
              <a:gd name="T41" fmla="*/ 117 h 371"/>
              <a:gd name="T42" fmla="*/ 323 w 370"/>
              <a:gd name="T43" fmla="*/ 122 h 371"/>
              <a:gd name="T44" fmla="*/ 312 w 370"/>
              <a:gd name="T45" fmla="*/ 143 h 371"/>
              <a:gd name="T46" fmla="*/ 302 w 370"/>
              <a:gd name="T47" fmla="*/ 170 h 371"/>
              <a:gd name="T48" fmla="*/ 291 w 370"/>
              <a:gd name="T49" fmla="*/ 191 h 371"/>
              <a:gd name="T50" fmla="*/ 275 w 370"/>
              <a:gd name="T51" fmla="*/ 207 h 371"/>
              <a:gd name="T52" fmla="*/ 275 w 370"/>
              <a:gd name="T53" fmla="*/ 249 h 371"/>
              <a:gd name="T54" fmla="*/ 238 w 370"/>
              <a:gd name="T55" fmla="*/ 249 h 371"/>
              <a:gd name="T56" fmla="*/ 201 w 370"/>
              <a:gd name="T57" fmla="*/ 249 h 371"/>
              <a:gd name="T58" fmla="*/ 201 w 370"/>
              <a:gd name="T59" fmla="*/ 281 h 371"/>
              <a:gd name="T60" fmla="*/ 201 w 370"/>
              <a:gd name="T61" fmla="*/ 313 h 371"/>
              <a:gd name="T62" fmla="*/ 170 w 370"/>
              <a:gd name="T63" fmla="*/ 313 h 371"/>
              <a:gd name="T64" fmla="*/ 170 w 370"/>
              <a:gd name="T65" fmla="*/ 350 h 371"/>
              <a:gd name="T66" fmla="*/ 159 w 370"/>
              <a:gd name="T67" fmla="*/ 371 h 371"/>
              <a:gd name="T68" fmla="*/ 127 w 370"/>
              <a:gd name="T69" fmla="*/ 371 h 371"/>
              <a:gd name="T70" fmla="*/ 96 w 370"/>
              <a:gd name="T71" fmla="*/ 371 h 371"/>
              <a:gd name="T72" fmla="*/ 64 w 370"/>
              <a:gd name="T73" fmla="*/ 371 h 371"/>
              <a:gd name="T74" fmla="*/ 32 w 370"/>
              <a:gd name="T75" fmla="*/ 371 h 371"/>
              <a:gd name="T76" fmla="*/ 6 w 370"/>
              <a:gd name="T77" fmla="*/ 366 h 371"/>
              <a:gd name="T78" fmla="*/ 22 w 370"/>
              <a:gd name="T79" fmla="*/ 350 h 371"/>
              <a:gd name="T80" fmla="*/ 6 w 370"/>
              <a:gd name="T81" fmla="*/ 334 h 371"/>
              <a:gd name="T82" fmla="*/ 6 w 370"/>
              <a:gd name="T83" fmla="*/ 313 h 371"/>
              <a:gd name="T84" fmla="*/ 22 w 370"/>
              <a:gd name="T85" fmla="*/ 307 h 371"/>
              <a:gd name="T86" fmla="*/ 22 w 370"/>
              <a:gd name="T87" fmla="*/ 286 h 371"/>
              <a:gd name="T88" fmla="*/ 37 w 370"/>
              <a:gd name="T89" fmla="*/ 281 h 371"/>
              <a:gd name="T90" fmla="*/ 43 w 370"/>
              <a:gd name="T91" fmla="*/ 260 h 371"/>
              <a:gd name="T92" fmla="*/ 64 w 370"/>
              <a:gd name="T93" fmla="*/ 254 h 371"/>
              <a:gd name="T94" fmla="*/ 69 w 370"/>
              <a:gd name="T95" fmla="*/ 239 h 371"/>
              <a:gd name="T96" fmla="*/ 69 w 370"/>
              <a:gd name="T97" fmla="*/ 217 h 371"/>
              <a:gd name="T98" fmla="*/ 80 w 370"/>
              <a:gd name="T99" fmla="*/ 201 h 371"/>
              <a:gd name="T100" fmla="*/ 64 w 370"/>
              <a:gd name="T101" fmla="*/ 186 h 371"/>
              <a:gd name="T102" fmla="*/ 85 w 370"/>
              <a:gd name="T103" fmla="*/ 175 h 371"/>
              <a:gd name="T104" fmla="*/ 96 w 370"/>
              <a:gd name="T105" fmla="*/ 154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0" h="371">
                <a:moveTo>
                  <a:pt x="106" y="143"/>
                </a:moveTo>
                <a:lnTo>
                  <a:pt x="106" y="138"/>
                </a:lnTo>
                <a:lnTo>
                  <a:pt x="106" y="133"/>
                </a:lnTo>
                <a:lnTo>
                  <a:pt x="111" y="133"/>
                </a:lnTo>
                <a:lnTo>
                  <a:pt x="111" y="127"/>
                </a:lnTo>
                <a:lnTo>
                  <a:pt x="111" y="122"/>
                </a:lnTo>
                <a:lnTo>
                  <a:pt x="111" y="117"/>
                </a:lnTo>
                <a:lnTo>
                  <a:pt x="117" y="117"/>
                </a:lnTo>
                <a:lnTo>
                  <a:pt x="117" y="111"/>
                </a:lnTo>
                <a:lnTo>
                  <a:pt x="122" y="111"/>
                </a:lnTo>
                <a:lnTo>
                  <a:pt x="127" y="117"/>
                </a:lnTo>
                <a:lnTo>
                  <a:pt x="122" y="122"/>
                </a:lnTo>
                <a:lnTo>
                  <a:pt x="122" y="127"/>
                </a:lnTo>
                <a:lnTo>
                  <a:pt x="127" y="127"/>
                </a:lnTo>
                <a:lnTo>
                  <a:pt x="133" y="127"/>
                </a:lnTo>
                <a:lnTo>
                  <a:pt x="138" y="127"/>
                </a:lnTo>
                <a:lnTo>
                  <a:pt x="143" y="122"/>
                </a:lnTo>
                <a:lnTo>
                  <a:pt x="143" y="117"/>
                </a:lnTo>
                <a:lnTo>
                  <a:pt x="143" y="111"/>
                </a:lnTo>
                <a:lnTo>
                  <a:pt x="143" y="106"/>
                </a:lnTo>
                <a:lnTo>
                  <a:pt x="148" y="106"/>
                </a:lnTo>
                <a:lnTo>
                  <a:pt x="148" y="101"/>
                </a:lnTo>
                <a:lnTo>
                  <a:pt x="154" y="101"/>
                </a:lnTo>
                <a:lnTo>
                  <a:pt x="159" y="101"/>
                </a:lnTo>
                <a:lnTo>
                  <a:pt x="159" y="95"/>
                </a:lnTo>
                <a:lnTo>
                  <a:pt x="164" y="95"/>
                </a:lnTo>
                <a:lnTo>
                  <a:pt x="164" y="90"/>
                </a:lnTo>
                <a:lnTo>
                  <a:pt x="159" y="90"/>
                </a:lnTo>
                <a:lnTo>
                  <a:pt x="159" y="85"/>
                </a:lnTo>
                <a:lnTo>
                  <a:pt x="154" y="85"/>
                </a:lnTo>
                <a:lnTo>
                  <a:pt x="154" y="79"/>
                </a:lnTo>
                <a:lnTo>
                  <a:pt x="154" y="74"/>
                </a:lnTo>
                <a:lnTo>
                  <a:pt x="148" y="74"/>
                </a:lnTo>
                <a:lnTo>
                  <a:pt x="148" y="69"/>
                </a:lnTo>
                <a:lnTo>
                  <a:pt x="148" y="64"/>
                </a:lnTo>
                <a:lnTo>
                  <a:pt x="154" y="64"/>
                </a:lnTo>
                <a:lnTo>
                  <a:pt x="159" y="64"/>
                </a:lnTo>
                <a:lnTo>
                  <a:pt x="164" y="64"/>
                </a:lnTo>
                <a:lnTo>
                  <a:pt x="164" y="58"/>
                </a:lnTo>
                <a:lnTo>
                  <a:pt x="159" y="58"/>
                </a:lnTo>
                <a:lnTo>
                  <a:pt x="159" y="53"/>
                </a:lnTo>
                <a:lnTo>
                  <a:pt x="164" y="53"/>
                </a:lnTo>
                <a:lnTo>
                  <a:pt x="170" y="53"/>
                </a:lnTo>
                <a:lnTo>
                  <a:pt x="170" y="48"/>
                </a:lnTo>
                <a:lnTo>
                  <a:pt x="175" y="48"/>
                </a:lnTo>
                <a:lnTo>
                  <a:pt x="175" y="42"/>
                </a:lnTo>
                <a:lnTo>
                  <a:pt x="175" y="37"/>
                </a:lnTo>
                <a:lnTo>
                  <a:pt x="175" y="32"/>
                </a:lnTo>
                <a:lnTo>
                  <a:pt x="175" y="26"/>
                </a:lnTo>
                <a:lnTo>
                  <a:pt x="175" y="21"/>
                </a:lnTo>
                <a:lnTo>
                  <a:pt x="170" y="21"/>
                </a:lnTo>
                <a:lnTo>
                  <a:pt x="170" y="16"/>
                </a:lnTo>
                <a:lnTo>
                  <a:pt x="164" y="16"/>
                </a:lnTo>
                <a:lnTo>
                  <a:pt x="159" y="16"/>
                </a:lnTo>
                <a:lnTo>
                  <a:pt x="159" y="11"/>
                </a:lnTo>
                <a:lnTo>
                  <a:pt x="154" y="11"/>
                </a:lnTo>
                <a:lnTo>
                  <a:pt x="154" y="5"/>
                </a:lnTo>
                <a:lnTo>
                  <a:pt x="154" y="0"/>
                </a:lnTo>
                <a:lnTo>
                  <a:pt x="159" y="0"/>
                </a:lnTo>
                <a:lnTo>
                  <a:pt x="164" y="0"/>
                </a:lnTo>
                <a:lnTo>
                  <a:pt x="170" y="0"/>
                </a:lnTo>
                <a:lnTo>
                  <a:pt x="175" y="5"/>
                </a:lnTo>
                <a:lnTo>
                  <a:pt x="175" y="11"/>
                </a:lnTo>
                <a:lnTo>
                  <a:pt x="175" y="16"/>
                </a:lnTo>
                <a:lnTo>
                  <a:pt x="180" y="16"/>
                </a:lnTo>
                <a:lnTo>
                  <a:pt x="185" y="16"/>
                </a:lnTo>
                <a:lnTo>
                  <a:pt x="185" y="11"/>
                </a:lnTo>
                <a:lnTo>
                  <a:pt x="196" y="11"/>
                </a:lnTo>
                <a:lnTo>
                  <a:pt x="201" y="11"/>
                </a:lnTo>
                <a:lnTo>
                  <a:pt x="207" y="11"/>
                </a:lnTo>
                <a:lnTo>
                  <a:pt x="212" y="11"/>
                </a:lnTo>
                <a:lnTo>
                  <a:pt x="217" y="11"/>
                </a:lnTo>
                <a:lnTo>
                  <a:pt x="222" y="11"/>
                </a:lnTo>
                <a:lnTo>
                  <a:pt x="228" y="11"/>
                </a:lnTo>
                <a:lnTo>
                  <a:pt x="233" y="11"/>
                </a:lnTo>
                <a:lnTo>
                  <a:pt x="233" y="16"/>
                </a:lnTo>
                <a:lnTo>
                  <a:pt x="238" y="16"/>
                </a:lnTo>
                <a:lnTo>
                  <a:pt x="238" y="21"/>
                </a:lnTo>
                <a:lnTo>
                  <a:pt x="244" y="21"/>
                </a:lnTo>
                <a:lnTo>
                  <a:pt x="244" y="26"/>
                </a:lnTo>
                <a:lnTo>
                  <a:pt x="249" y="26"/>
                </a:lnTo>
                <a:lnTo>
                  <a:pt x="249" y="32"/>
                </a:lnTo>
                <a:lnTo>
                  <a:pt x="249" y="37"/>
                </a:lnTo>
                <a:lnTo>
                  <a:pt x="249" y="42"/>
                </a:lnTo>
                <a:lnTo>
                  <a:pt x="249" y="48"/>
                </a:lnTo>
                <a:lnTo>
                  <a:pt x="254" y="48"/>
                </a:lnTo>
                <a:lnTo>
                  <a:pt x="254" y="53"/>
                </a:lnTo>
                <a:lnTo>
                  <a:pt x="249" y="53"/>
                </a:lnTo>
                <a:lnTo>
                  <a:pt x="249" y="58"/>
                </a:lnTo>
                <a:lnTo>
                  <a:pt x="254" y="58"/>
                </a:lnTo>
                <a:lnTo>
                  <a:pt x="259" y="58"/>
                </a:lnTo>
                <a:lnTo>
                  <a:pt x="265" y="58"/>
                </a:lnTo>
                <a:lnTo>
                  <a:pt x="265" y="64"/>
                </a:lnTo>
                <a:lnTo>
                  <a:pt x="265" y="69"/>
                </a:lnTo>
                <a:lnTo>
                  <a:pt x="270" y="69"/>
                </a:lnTo>
                <a:lnTo>
                  <a:pt x="275" y="69"/>
                </a:lnTo>
                <a:lnTo>
                  <a:pt x="281" y="69"/>
                </a:lnTo>
                <a:lnTo>
                  <a:pt x="286" y="69"/>
                </a:lnTo>
                <a:lnTo>
                  <a:pt x="291" y="69"/>
                </a:lnTo>
                <a:lnTo>
                  <a:pt x="296" y="69"/>
                </a:lnTo>
                <a:lnTo>
                  <a:pt x="302" y="69"/>
                </a:lnTo>
                <a:lnTo>
                  <a:pt x="307" y="69"/>
                </a:lnTo>
                <a:lnTo>
                  <a:pt x="312" y="69"/>
                </a:lnTo>
                <a:lnTo>
                  <a:pt x="318" y="69"/>
                </a:lnTo>
                <a:lnTo>
                  <a:pt x="323" y="69"/>
                </a:lnTo>
                <a:lnTo>
                  <a:pt x="328" y="69"/>
                </a:lnTo>
                <a:lnTo>
                  <a:pt x="333" y="69"/>
                </a:lnTo>
                <a:lnTo>
                  <a:pt x="339" y="69"/>
                </a:lnTo>
                <a:lnTo>
                  <a:pt x="344" y="69"/>
                </a:lnTo>
                <a:lnTo>
                  <a:pt x="349" y="69"/>
                </a:lnTo>
                <a:lnTo>
                  <a:pt x="355" y="69"/>
                </a:lnTo>
                <a:lnTo>
                  <a:pt x="360" y="69"/>
                </a:lnTo>
                <a:lnTo>
                  <a:pt x="365" y="69"/>
                </a:lnTo>
                <a:lnTo>
                  <a:pt x="370" y="69"/>
                </a:lnTo>
                <a:lnTo>
                  <a:pt x="370" y="74"/>
                </a:lnTo>
                <a:lnTo>
                  <a:pt x="370" y="79"/>
                </a:lnTo>
                <a:lnTo>
                  <a:pt x="370" y="85"/>
                </a:lnTo>
                <a:lnTo>
                  <a:pt x="370" y="90"/>
                </a:lnTo>
                <a:lnTo>
                  <a:pt x="370" y="95"/>
                </a:lnTo>
                <a:lnTo>
                  <a:pt x="365" y="101"/>
                </a:lnTo>
                <a:lnTo>
                  <a:pt x="360" y="101"/>
                </a:lnTo>
                <a:lnTo>
                  <a:pt x="360" y="106"/>
                </a:lnTo>
                <a:lnTo>
                  <a:pt x="355" y="106"/>
                </a:lnTo>
                <a:lnTo>
                  <a:pt x="355" y="111"/>
                </a:lnTo>
                <a:lnTo>
                  <a:pt x="349" y="111"/>
                </a:lnTo>
                <a:lnTo>
                  <a:pt x="349" y="117"/>
                </a:lnTo>
                <a:lnTo>
                  <a:pt x="344" y="117"/>
                </a:lnTo>
                <a:lnTo>
                  <a:pt x="344" y="122"/>
                </a:lnTo>
                <a:lnTo>
                  <a:pt x="339" y="122"/>
                </a:lnTo>
                <a:lnTo>
                  <a:pt x="333" y="122"/>
                </a:lnTo>
                <a:lnTo>
                  <a:pt x="328" y="122"/>
                </a:lnTo>
                <a:lnTo>
                  <a:pt x="323" y="122"/>
                </a:lnTo>
                <a:lnTo>
                  <a:pt x="318" y="122"/>
                </a:lnTo>
                <a:lnTo>
                  <a:pt x="312" y="122"/>
                </a:lnTo>
                <a:lnTo>
                  <a:pt x="312" y="127"/>
                </a:lnTo>
                <a:lnTo>
                  <a:pt x="312" y="133"/>
                </a:lnTo>
                <a:lnTo>
                  <a:pt x="312" y="138"/>
                </a:lnTo>
                <a:lnTo>
                  <a:pt x="312" y="143"/>
                </a:lnTo>
                <a:lnTo>
                  <a:pt x="312" y="148"/>
                </a:lnTo>
                <a:lnTo>
                  <a:pt x="307" y="148"/>
                </a:lnTo>
                <a:lnTo>
                  <a:pt x="302" y="148"/>
                </a:lnTo>
                <a:lnTo>
                  <a:pt x="302" y="154"/>
                </a:lnTo>
                <a:lnTo>
                  <a:pt x="302" y="159"/>
                </a:lnTo>
                <a:lnTo>
                  <a:pt x="302" y="170"/>
                </a:lnTo>
                <a:lnTo>
                  <a:pt x="302" y="175"/>
                </a:lnTo>
                <a:lnTo>
                  <a:pt x="302" y="180"/>
                </a:lnTo>
                <a:lnTo>
                  <a:pt x="302" y="186"/>
                </a:lnTo>
                <a:lnTo>
                  <a:pt x="296" y="186"/>
                </a:lnTo>
                <a:lnTo>
                  <a:pt x="291" y="186"/>
                </a:lnTo>
                <a:lnTo>
                  <a:pt x="291" y="191"/>
                </a:lnTo>
                <a:lnTo>
                  <a:pt x="291" y="196"/>
                </a:lnTo>
                <a:lnTo>
                  <a:pt x="286" y="196"/>
                </a:lnTo>
                <a:lnTo>
                  <a:pt x="281" y="196"/>
                </a:lnTo>
                <a:lnTo>
                  <a:pt x="275" y="196"/>
                </a:lnTo>
                <a:lnTo>
                  <a:pt x="275" y="201"/>
                </a:lnTo>
                <a:lnTo>
                  <a:pt x="275" y="207"/>
                </a:lnTo>
                <a:lnTo>
                  <a:pt x="275" y="212"/>
                </a:lnTo>
                <a:lnTo>
                  <a:pt x="275" y="217"/>
                </a:lnTo>
                <a:lnTo>
                  <a:pt x="275" y="228"/>
                </a:lnTo>
                <a:lnTo>
                  <a:pt x="275" y="233"/>
                </a:lnTo>
                <a:lnTo>
                  <a:pt x="275" y="244"/>
                </a:lnTo>
                <a:lnTo>
                  <a:pt x="275" y="249"/>
                </a:lnTo>
                <a:lnTo>
                  <a:pt x="270" y="249"/>
                </a:lnTo>
                <a:lnTo>
                  <a:pt x="265" y="249"/>
                </a:lnTo>
                <a:lnTo>
                  <a:pt x="259" y="249"/>
                </a:lnTo>
                <a:lnTo>
                  <a:pt x="254" y="249"/>
                </a:lnTo>
                <a:lnTo>
                  <a:pt x="244" y="249"/>
                </a:lnTo>
                <a:lnTo>
                  <a:pt x="238" y="249"/>
                </a:lnTo>
                <a:lnTo>
                  <a:pt x="233" y="249"/>
                </a:lnTo>
                <a:lnTo>
                  <a:pt x="228" y="249"/>
                </a:lnTo>
                <a:lnTo>
                  <a:pt x="222" y="249"/>
                </a:lnTo>
                <a:lnTo>
                  <a:pt x="212" y="249"/>
                </a:lnTo>
                <a:lnTo>
                  <a:pt x="207" y="249"/>
                </a:lnTo>
                <a:lnTo>
                  <a:pt x="201" y="249"/>
                </a:lnTo>
                <a:lnTo>
                  <a:pt x="201" y="254"/>
                </a:lnTo>
                <a:lnTo>
                  <a:pt x="201" y="260"/>
                </a:lnTo>
                <a:lnTo>
                  <a:pt x="201" y="265"/>
                </a:lnTo>
                <a:lnTo>
                  <a:pt x="201" y="270"/>
                </a:lnTo>
                <a:lnTo>
                  <a:pt x="201" y="276"/>
                </a:lnTo>
                <a:lnTo>
                  <a:pt x="201" y="281"/>
                </a:lnTo>
                <a:lnTo>
                  <a:pt x="201" y="286"/>
                </a:lnTo>
                <a:lnTo>
                  <a:pt x="201" y="292"/>
                </a:lnTo>
                <a:lnTo>
                  <a:pt x="201" y="297"/>
                </a:lnTo>
                <a:lnTo>
                  <a:pt x="201" y="302"/>
                </a:lnTo>
                <a:lnTo>
                  <a:pt x="201" y="307"/>
                </a:lnTo>
                <a:lnTo>
                  <a:pt x="201" y="313"/>
                </a:lnTo>
                <a:lnTo>
                  <a:pt x="196" y="313"/>
                </a:lnTo>
                <a:lnTo>
                  <a:pt x="191" y="313"/>
                </a:lnTo>
                <a:lnTo>
                  <a:pt x="185" y="313"/>
                </a:lnTo>
                <a:lnTo>
                  <a:pt x="180" y="313"/>
                </a:lnTo>
                <a:lnTo>
                  <a:pt x="175" y="313"/>
                </a:lnTo>
                <a:lnTo>
                  <a:pt x="170" y="313"/>
                </a:lnTo>
                <a:lnTo>
                  <a:pt x="170" y="318"/>
                </a:lnTo>
                <a:lnTo>
                  <a:pt x="170" y="323"/>
                </a:lnTo>
                <a:lnTo>
                  <a:pt x="170" y="329"/>
                </a:lnTo>
                <a:lnTo>
                  <a:pt x="170" y="334"/>
                </a:lnTo>
                <a:lnTo>
                  <a:pt x="170" y="339"/>
                </a:lnTo>
                <a:lnTo>
                  <a:pt x="170" y="350"/>
                </a:lnTo>
                <a:lnTo>
                  <a:pt x="170" y="355"/>
                </a:lnTo>
                <a:lnTo>
                  <a:pt x="170" y="360"/>
                </a:lnTo>
                <a:lnTo>
                  <a:pt x="170" y="366"/>
                </a:lnTo>
                <a:lnTo>
                  <a:pt x="170" y="371"/>
                </a:lnTo>
                <a:lnTo>
                  <a:pt x="164" y="371"/>
                </a:lnTo>
                <a:lnTo>
                  <a:pt x="159" y="371"/>
                </a:lnTo>
                <a:lnTo>
                  <a:pt x="154" y="371"/>
                </a:lnTo>
                <a:lnTo>
                  <a:pt x="148" y="371"/>
                </a:lnTo>
                <a:lnTo>
                  <a:pt x="143" y="371"/>
                </a:lnTo>
                <a:lnTo>
                  <a:pt x="138" y="371"/>
                </a:lnTo>
                <a:lnTo>
                  <a:pt x="133" y="371"/>
                </a:lnTo>
                <a:lnTo>
                  <a:pt x="127" y="371"/>
                </a:lnTo>
                <a:lnTo>
                  <a:pt x="122" y="371"/>
                </a:lnTo>
                <a:lnTo>
                  <a:pt x="117" y="371"/>
                </a:lnTo>
                <a:lnTo>
                  <a:pt x="111" y="371"/>
                </a:lnTo>
                <a:lnTo>
                  <a:pt x="106" y="371"/>
                </a:lnTo>
                <a:lnTo>
                  <a:pt x="101" y="371"/>
                </a:lnTo>
                <a:lnTo>
                  <a:pt x="96" y="371"/>
                </a:lnTo>
                <a:lnTo>
                  <a:pt x="90" y="371"/>
                </a:lnTo>
                <a:lnTo>
                  <a:pt x="85" y="371"/>
                </a:lnTo>
                <a:lnTo>
                  <a:pt x="80" y="371"/>
                </a:lnTo>
                <a:lnTo>
                  <a:pt x="74" y="371"/>
                </a:lnTo>
                <a:lnTo>
                  <a:pt x="69" y="371"/>
                </a:lnTo>
                <a:lnTo>
                  <a:pt x="64" y="371"/>
                </a:lnTo>
                <a:lnTo>
                  <a:pt x="59" y="371"/>
                </a:lnTo>
                <a:lnTo>
                  <a:pt x="53" y="371"/>
                </a:lnTo>
                <a:lnTo>
                  <a:pt x="48" y="371"/>
                </a:lnTo>
                <a:lnTo>
                  <a:pt x="43" y="371"/>
                </a:lnTo>
                <a:lnTo>
                  <a:pt x="37" y="371"/>
                </a:lnTo>
                <a:lnTo>
                  <a:pt x="32" y="371"/>
                </a:lnTo>
                <a:lnTo>
                  <a:pt x="27" y="371"/>
                </a:lnTo>
                <a:lnTo>
                  <a:pt x="22" y="371"/>
                </a:lnTo>
                <a:lnTo>
                  <a:pt x="16" y="371"/>
                </a:lnTo>
                <a:lnTo>
                  <a:pt x="11" y="371"/>
                </a:lnTo>
                <a:lnTo>
                  <a:pt x="6" y="371"/>
                </a:lnTo>
                <a:lnTo>
                  <a:pt x="6" y="366"/>
                </a:lnTo>
                <a:lnTo>
                  <a:pt x="11" y="366"/>
                </a:lnTo>
                <a:lnTo>
                  <a:pt x="11" y="360"/>
                </a:lnTo>
                <a:lnTo>
                  <a:pt x="16" y="360"/>
                </a:lnTo>
                <a:lnTo>
                  <a:pt x="22" y="360"/>
                </a:lnTo>
                <a:lnTo>
                  <a:pt x="22" y="355"/>
                </a:lnTo>
                <a:lnTo>
                  <a:pt x="22" y="350"/>
                </a:lnTo>
                <a:lnTo>
                  <a:pt x="16" y="350"/>
                </a:lnTo>
                <a:lnTo>
                  <a:pt x="16" y="345"/>
                </a:lnTo>
                <a:lnTo>
                  <a:pt x="11" y="345"/>
                </a:lnTo>
                <a:lnTo>
                  <a:pt x="11" y="339"/>
                </a:lnTo>
                <a:lnTo>
                  <a:pt x="11" y="334"/>
                </a:lnTo>
                <a:lnTo>
                  <a:pt x="6" y="334"/>
                </a:lnTo>
                <a:lnTo>
                  <a:pt x="6" y="329"/>
                </a:lnTo>
                <a:lnTo>
                  <a:pt x="0" y="329"/>
                </a:lnTo>
                <a:lnTo>
                  <a:pt x="0" y="323"/>
                </a:lnTo>
                <a:lnTo>
                  <a:pt x="0" y="318"/>
                </a:lnTo>
                <a:lnTo>
                  <a:pt x="0" y="313"/>
                </a:lnTo>
                <a:lnTo>
                  <a:pt x="6" y="313"/>
                </a:lnTo>
                <a:lnTo>
                  <a:pt x="6" y="307"/>
                </a:lnTo>
                <a:lnTo>
                  <a:pt x="11" y="307"/>
                </a:lnTo>
                <a:lnTo>
                  <a:pt x="11" y="313"/>
                </a:lnTo>
                <a:lnTo>
                  <a:pt x="16" y="313"/>
                </a:lnTo>
                <a:lnTo>
                  <a:pt x="22" y="313"/>
                </a:lnTo>
                <a:lnTo>
                  <a:pt x="22" y="307"/>
                </a:lnTo>
                <a:lnTo>
                  <a:pt x="22" y="302"/>
                </a:lnTo>
                <a:lnTo>
                  <a:pt x="22" y="297"/>
                </a:lnTo>
                <a:lnTo>
                  <a:pt x="16" y="297"/>
                </a:lnTo>
                <a:lnTo>
                  <a:pt x="16" y="292"/>
                </a:lnTo>
                <a:lnTo>
                  <a:pt x="22" y="292"/>
                </a:lnTo>
                <a:lnTo>
                  <a:pt x="22" y="286"/>
                </a:lnTo>
                <a:lnTo>
                  <a:pt x="22" y="281"/>
                </a:lnTo>
                <a:lnTo>
                  <a:pt x="27" y="281"/>
                </a:lnTo>
                <a:lnTo>
                  <a:pt x="32" y="281"/>
                </a:lnTo>
                <a:lnTo>
                  <a:pt x="32" y="286"/>
                </a:lnTo>
                <a:lnTo>
                  <a:pt x="32" y="281"/>
                </a:lnTo>
                <a:lnTo>
                  <a:pt x="37" y="281"/>
                </a:lnTo>
                <a:lnTo>
                  <a:pt x="37" y="276"/>
                </a:lnTo>
                <a:lnTo>
                  <a:pt x="43" y="270"/>
                </a:lnTo>
                <a:lnTo>
                  <a:pt x="37" y="270"/>
                </a:lnTo>
                <a:lnTo>
                  <a:pt x="37" y="265"/>
                </a:lnTo>
                <a:lnTo>
                  <a:pt x="37" y="260"/>
                </a:lnTo>
                <a:lnTo>
                  <a:pt x="43" y="260"/>
                </a:lnTo>
                <a:lnTo>
                  <a:pt x="43" y="265"/>
                </a:lnTo>
                <a:lnTo>
                  <a:pt x="48" y="265"/>
                </a:lnTo>
                <a:lnTo>
                  <a:pt x="53" y="265"/>
                </a:lnTo>
                <a:lnTo>
                  <a:pt x="59" y="260"/>
                </a:lnTo>
                <a:lnTo>
                  <a:pt x="64" y="260"/>
                </a:lnTo>
                <a:lnTo>
                  <a:pt x="64" y="254"/>
                </a:lnTo>
                <a:lnTo>
                  <a:pt x="69" y="254"/>
                </a:lnTo>
                <a:lnTo>
                  <a:pt x="74" y="254"/>
                </a:lnTo>
                <a:lnTo>
                  <a:pt x="74" y="249"/>
                </a:lnTo>
                <a:lnTo>
                  <a:pt x="74" y="244"/>
                </a:lnTo>
                <a:lnTo>
                  <a:pt x="74" y="239"/>
                </a:lnTo>
                <a:lnTo>
                  <a:pt x="69" y="239"/>
                </a:lnTo>
                <a:lnTo>
                  <a:pt x="69" y="233"/>
                </a:lnTo>
                <a:lnTo>
                  <a:pt x="69" y="228"/>
                </a:lnTo>
                <a:lnTo>
                  <a:pt x="74" y="228"/>
                </a:lnTo>
                <a:lnTo>
                  <a:pt x="69" y="228"/>
                </a:lnTo>
                <a:lnTo>
                  <a:pt x="69" y="223"/>
                </a:lnTo>
                <a:lnTo>
                  <a:pt x="69" y="217"/>
                </a:lnTo>
                <a:lnTo>
                  <a:pt x="74" y="217"/>
                </a:lnTo>
                <a:lnTo>
                  <a:pt x="80" y="217"/>
                </a:lnTo>
                <a:lnTo>
                  <a:pt x="85" y="217"/>
                </a:lnTo>
                <a:lnTo>
                  <a:pt x="85" y="212"/>
                </a:lnTo>
                <a:lnTo>
                  <a:pt x="80" y="207"/>
                </a:lnTo>
                <a:lnTo>
                  <a:pt x="80" y="201"/>
                </a:lnTo>
                <a:lnTo>
                  <a:pt x="74" y="201"/>
                </a:lnTo>
                <a:lnTo>
                  <a:pt x="74" y="196"/>
                </a:lnTo>
                <a:lnTo>
                  <a:pt x="69" y="196"/>
                </a:lnTo>
                <a:lnTo>
                  <a:pt x="64" y="196"/>
                </a:lnTo>
                <a:lnTo>
                  <a:pt x="64" y="191"/>
                </a:lnTo>
                <a:lnTo>
                  <a:pt x="64" y="186"/>
                </a:lnTo>
                <a:lnTo>
                  <a:pt x="69" y="186"/>
                </a:lnTo>
                <a:lnTo>
                  <a:pt x="69" y="180"/>
                </a:lnTo>
                <a:lnTo>
                  <a:pt x="74" y="180"/>
                </a:lnTo>
                <a:lnTo>
                  <a:pt x="80" y="180"/>
                </a:lnTo>
                <a:lnTo>
                  <a:pt x="80" y="175"/>
                </a:lnTo>
                <a:lnTo>
                  <a:pt x="85" y="175"/>
                </a:lnTo>
                <a:lnTo>
                  <a:pt x="85" y="170"/>
                </a:lnTo>
                <a:lnTo>
                  <a:pt x="90" y="170"/>
                </a:lnTo>
                <a:lnTo>
                  <a:pt x="90" y="164"/>
                </a:lnTo>
                <a:lnTo>
                  <a:pt x="90" y="159"/>
                </a:lnTo>
                <a:lnTo>
                  <a:pt x="96" y="159"/>
                </a:lnTo>
                <a:lnTo>
                  <a:pt x="96" y="154"/>
                </a:lnTo>
                <a:lnTo>
                  <a:pt x="101" y="154"/>
                </a:lnTo>
                <a:lnTo>
                  <a:pt x="101" y="148"/>
                </a:lnTo>
                <a:lnTo>
                  <a:pt x="106" y="148"/>
                </a:lnTo>
                <a:lnTo>
                  <a:pt x="106" y="143"/>
                </a:lnTo>
              </a:path>
            </a:pathLst>
          </a:custGeom>
          <a:no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228">
            <a:extLst>
              <a:ext uri="{FF2B5EF4-FFF2-40B4-BE49-F238E27FC236}">
                <a16:creationId xmlns:a16="http://schemas.microsoft.com/office/drawing/2014/main" id="{A52500C4-64CF-4A80-985B-6410ADF0C809}"/>
              </a:ext>
            </a:extLst>
          </p:cNvPr>
          <p:cNvSpPr>
            <a:spLocks/>
          </p:cNvSpPr>
          <p:nvPr/>
        </p:nvSpPr>
        <p:spPr bwMode="auto">
          <a:xfrm>
            <a:off x="9021966" y="3520391"/>
            <a:ext cx="352425" cy="614363"/>
          </a:xfrm>
          <a:custGeom>
            <a:avLst/>
            <a:gdLst>
              <a:gd name="T0" fmla="*/ 106 w 222"/>
              <a:gd name="T1" fmla="*/ 5 h 387"/>
              <a:gd name="T2" fmla="*/ 127 w 222"/>
              <a:gd name="T3" fmla="*/ 5 h 387"/>
              <a:gd name="T4" fmla="*/ 143 w 222"/>
              <a:gd name="T5" fmla="*/ 0 h 387"/>
              <a:gd name="T6" fmla="*/ 164 w 222"/>
              <a:gd name="T7" fmla="*/ 0 h 387"/>
              <a:gd name="T8" fmla="*/ 185 w 222"/>
              <a:gd name="T9" fmla="*/ 0 h 387"/>
              <a:gd name="T10" fmla="*/ 206 w 222"/>
              <a:gd name="T11" fmla="*/ 0 h 387"/>
              <a:gd name="T12" fmla="*/ 222 w 222"/>
              <a:gd name="T13" fmla="*/ 5 h 387"/>
              <a:gd name="T14" fmla="*/ 222 w 222"/>
              <a:gd name="T15" fmla="*/ 37 h 387"/>
              <a:gd name="T16" fmla="*/ 222 w 222"/>
              <a:gd name="T17" fmla="*/ 63 h 387"/>
              <a:gd name="T18" fmla="*/ 222 w 222"/>
              <a:gd name="T19" fmla="*/ 85 h 387"/>
              <a:gd name="T20" fmla="*/ 222 w 222"/>
              <a:gd name="T21" fmla="*/ 106 h 387"/>
              <a:gd name="T22" fmla="*/ 222 w 222"/>
              <a:gd name="T23" fmla="*/ 127 h 387"/>
              <a:gd name="T24" fmla="*/ 222 w 222"/>
              <a:gd name="T25" fmla="*/ 153 h 387"/>
              <a:gd name="T26" fmla="*/ 222 w 222"/>
              <a:gd name="T27" fmla="*/ 175 h 387"/>
              <a:gd name="T28" fmla="*/ 222 w 222"/>
              <a:gd name="T29" fmla="*/ 201 h 387"/>
              <a:gd name="T30" fmla="*/ 222 w 222"/>
              <a:gd name="T31" fmla="*/ 222 h 387"/>
              <a:gd name="T32" fmla="*/ 217 w 222"/>
              <a:gd name="T33" fmla="*/ 238 h 387"/>
              <a:gd name="T34" fmla="*/ 206 w 222"/>
              <a:gd name="T35" fmla="*/ 249 h 387"/>
              <a:gd name="T36" fmla="*/ 185 w 222"/>
              <a:gd name="T37" fmla="*/ 249 h 387"/>
              <a:gd name="T38" fmla="*/ 169 w 222"/>
              <a:gd name="T39" fmla="*/ 254 h 387"/>
              <a:gd name="T40" fmla="*/ 169 w 222"/>
              <a:gd name="T41" fmla="*/ 281 h 387"/>
              <a:gd name="T42" fmla="*/ 169 w 222"/>
              <a:gd name="T43" fmla="*/ 312 h 387"/>
              <a:gd name="T44" fmla="*/ 159 w 222"/>
              <a:gd name="T45" fmla="*/ 323 h 387"/>
              <a:gd name="T46" fmla="*/ 143 w 222"/>
              <a:gd name="T47" fmla="*/ 328 h 387"/>
              <a:gd name="T48" fmla="*/ 122 w 222"/>
              <a:gd name="T49" fmla="*/ 328 h 387"/>
              <a:gd name="T50" fmla="*/ 116 w 222"/>
              <a:gd name="T51" fmla="*/ 344 h 387"/>
              <a:gd name="T52" fmla="*/ 116 w 222"/>
              <a:gd name="T53" fmla="*/ 365 h 387"/>
              <a:gd name="T54" fmla="*/ 111 w 222"/>
              <a:gd name="T55" fmla="*/ 381 h 387"/>
              <a:gd name="T56" fmla="*/ 90 w 222"/>
              <a:gd name="T57" fmla="*/ 381 h 387"/>
              <a:gd name="T58" fmla="*/ 69 w 222"/>
              <a:gd name="T59" fmla="*/ 387 h 387"/>
              <a:gd name="T60" fmla="*/ 64 w 222"/>
              <a:gd name="T61" fmla="*/ 371 h 387"/>
              <a:gd name="T62" fmla="*/ 69 w 222"/>
              <a:gd name="T63" fmla="*/ 355 h 387"/>
              <a:gd name="T64" fmla="*/ 64 w 222"/>
              <a:gd name="T65" fmla="*/ 339 h 387"/>
              <a:gd name="T66" fmla="*/ 64 w 222"/>
              <a:gd name="T67" fmla="*/ 328 h 387"/>
              <a:gd name="T68" fmla="*/ 64 w 222"/>
              <a:gd name="T69" fmla="*/ 307 h 387"/>
              <a:gd name="T70" fmla="*/ 69 w 222"/>
              <a:gd name="T71" fmla="*/ 291 h 387"/>
              <a:gd name="T72" fmla="*/ 58 w 222"/>
              <a:gd name="T73" fmla="*/ 281 h 387"/>
              <a:gd name="T74" fmla="*/ 53 w 222"/>
              <a:gd name="T75" fmla="*/ 265 h 387"/>
              <a:gd name="T76" fmla="*/ 64 w 222"/>
              <a:gd name="T77" fmla="*/ 249 h 387"/>
              <a:gd name="T78" fmla="*/ 69 w 222"/>
              <a:gd name="T79" fmla="*/ 228 h 387"/>
              <a:gd name="T80" fmla="*/ 53 w 222"/>
              <a:gd name="T81" fmla="*/ 222 h 387"/>
              <a:gd name="T82" fmla="*/ 32 w 222"/>
              <a:gd name="T83" fmla="*/ 222 h 387"/>
              <a:gd name="T84" fmla="*/ 21 w 222"/>
              <a:gd name="T85" fmla="*/ 212 h 387"/>
              <a:gd name="T86" fmla="*/ 11 w 222"/>
              <a:gd name="T87" fmla="*/ 222 h 387"/>
              <a:gd name="T88" fmla="*/ 5 w 222"/>
              <a:gd name="T89" fmla="*/ 206 h 387"/>
              <a:gd name="T90" fmla="*/ 11 w 222"/>
              <a:gd name="T91" fmla="*/ 191 h 387"/>
              <a:gd name="T92" fmla="*/ 0 w 222"/>
              <a:gd name="T93" fmla="*/ 180 h 387"/>
              <a:gd name="T94" fmla="*/ 5 w 222"/>
              <a:gd name="T95" fmla="*/ 175 h 387"/>
              <a:gd name="T96" fmla="*/ 5 w 222"/>
              <a:gd name="T97" fmla="*/ 164 h 387"/>
              <a:gd name="T98" fmla="*/ 5 w 222"/>
              <a:gd name="T99" fmla="*/ 138 h 387"/>
              <a:gd name="T100" fmla="*/ 5 w 222"/>
              <a:gd name="T101" fmla="*/ 111 h 387"/>
              <a:gd name="T102" fmla="*/ 5 w 222"/>
              <a:gd name="T103" fmla="*/ 90 h 387"/>
              <a:gd name="T104" fmla="*/ 5 w 222"/>
              <a:gd name="T105" fmla="*/ 63 h 387"/>
              <a:gd name="T106" fmla="*/ 5 w 222"/>
              <a:gd name="T107" fmla="*/ 42 h 387"/>
              <a:gd name="T108" fmla="*/ 5 w 222"/>
              <a:gd name="T109" fmla="*/ 16 h 387"/>
              <a:gd name="T110" fmla="*/ 21 w 222"/>
              <a:gd name="T111" fmla="*/ 10 h 387"/>
              <a:gd name="T112" fmla="*/ 37 w 222"/>
              <a:gd name="T113" fmla="*/ 5 h 387"/>
              <a:gd name="T114" fmla="*/ 58 w 222"/>
              <a:gd name="T115" fmla="*/ 5 h 387"/>
              <a:gd name="T116" fmla="*/ 79 w 222"/>
              <a:gd name="T117" fmla="*/ 5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2" h="387">
                <a:moveTo>
                  <a:pt x="90" y="5"/>
                </a:moveTo>
                <a:lnTo>
                  <a:pt x="95" y="5"/>
                </a:lnTo>
                <a:lnTo>
                  <a:pt x="101" y="5"/>
                </a:lnTo>
                <a:lnTo>
                  <a:pt x="106" y="5"/>
                </a:lnTo>
                <a:lnTo>
                  <a:pt x="111" y="5"/>
                </a:lnTo>
                <a:lnTo>
                  <a:pt x="116" y="5"/>
                </a:lnTo>
                <a:lnTo>
                  <a:pt x="122" y="5"/>
                </a:lnTo>
                <a:lnTo>
                  <a:pt x="127" y="5"/>
                </a:lnTo>
                <a:lnTo>
                  <a:pt x="132" y="5"/>
                </a:lnTo>
                <a:lnTo>
                  <a:pt x="138" y="5"/>
                </a:lnTo>
                <a:lnTo>
                  <a:pt x="138" y="0"/>
                </a:lnTo>
                <a:lnTo>
                  <a:pt x="143" y="0"/>
                </a:lnTo>
                <a:lnTo>
                  <a:pt x="148" y="0"/>
                </a:lnTo>
                <a:lnTo>
                  <a:pt x="153" y="0"/>
                </a:lnTo>
                <a:lnTo>
                  <a:pt x="159" y="0"/>
                </a:lnTo>
                <a:lnTo>
                  <a:pt x="164" y="0"/>
                </a:lnTo>
                <a:lnTo>
                  <a:pt x="169" y="0"/>
                </a:lnTo>
                <a:lnTo>
                  <a:pt x="175" y="0"/>
                </a:lnTo>
                <a:lnTo>
                  <a:pt x="180" y="0"/>
                </a:lnTo>
                <a:lnTo>
                  <a:pt x="185" y="0"/>
                </a:lnTo>
                <a:lnTo>
                  <a:pt x="190" y="0"/>
                </a:lnTo>
                <a:lnTo>
                  <a:pt x="196" y="0"/>
                </a:lnTo>
                <a:lnTo>
                  <a:pt x="201" y="0"/>
                </a:lnTo>
                <a:lnTo>
                  <a:pt x="206" y="0"/>
                </a:lnTo>
                <a:lnTo>
                  <a:pt x="212" y="0"/>
                </a:lnTo>
                <a:lnTo>
                  <a:pt x="217" y="0"/>
                </a:lnTo>
                <a:lnTo>
                  <a:pt x="222" y="0"/>
                </a:lnTo>
                <a:lnTo>
                  <a:pt x="222" y="5"/>
                </a:lnTo>
                <a:lnTo>
                  <a:pt x="222" y="10"/>
                </a:lnTo>
                <a:lnTo>
                  <a:pt x="222" y="21"/>
                </a:lnTo>
                <a:lnTo>
                  <a:pt x="222" y="32"/>
                </a:lnTo>
                <a:lnTo>
                  <a:pt x="222" y="37"/>
                </a:lnTo>
                <a:lnTo>
                  <a:pt x="222" y="42"/>
                </a:lnTo>
                <a:lnTo>
                  <a:pt x="222" y="47"/>
                </a:lnTo>
                <a:lnTo>
                  <a:pt x="222" y="58"/>
                </a:lnTo>
                <a:lnTo>
                  <a:pt x="222" y="63"/>
                </a:lnTo>
                <a:lnTo>
                  <a:pt x="222" y="69"/>
                </a:lnTo>
                <a:lnTo>
                  <a:pt x="222" y="74"/>
                </a:lnTo>
                <a:lnTo>
                  <a:pt x="222" y="79"/>
                </a:lnTo>
                <a:lnTo>
                  <a:pt x="222" y="85"/>
                </a:lnTo>
                <a:lnTo>
                  <a:pt x="222" y="90"/>
                </a:lnTo>
                <a:lnTo>
                  <a:pt x="222" y="95"/>
                </a:lnTo>
                <a:lnTo>
                  <a:pt x="222" y="100"/>
                </a:lnTo>
                <a:lnTo>
                  <a:pt x="222" y="106"/>
                </a:lnTo>
                <a:lnTo>
                  <a:pt x="222" y="111"/>
                </a:lnTo>
                <a:lnTo>
                  <a:pt x="222" y="116"/>
                </a:lnTo>
                <a:lnTo>
                  <a:pt x="222" y="122"/>
                </a:lnTo>
                <a:lnTo>
                  <a:pt x="222" y="127"/>
                </a:lnTo>
                <a:lnTo>
                  <a:pt x="222" y="132"/>
                </a:lnTo>
                <a:lnTo>
                  <a:pt x="222" y="138"/>
                </a:lnTo>
                <a:lnTo>
                  <a:pt x="222" y="148"/>
                </a:lnTo>
                <a:lnTo>
                  <a:pt x="222" y="153"/>
                </a:lnTo>
                <a:lnTo>
                  <a:pt x="222" y="159"/>
                </a:lnTo>
                <a:lnTo>
                  <a:pt x="222" y="164"/>
                </a:lnTo>
                <a:lnTo>
                  <a:pt x="222" y="169"/>
                </a:lnTo>
                <a:lnTo>
                  <a:pt x="222" y="175"/>
                </a:lnTo>
                <a:lnTo>
                  <a:pt x="222" y="180"/>
                </a:lnTo>
                <a:lnTo>
                  <a:pt x="222" y="185"/>
                </a:lnTo>
                <a:lnTo>
                  <a:pt x="222" y="191"/>
                </a:lnTo>
                <a:lnTo>
                  <a:pt x="222" y="201"/>
                </a:lnTo>
                <a:lnTo>
                  <a:pt x="222" y="206"/>
                </a:lnTo>
                <a:lnTo>
                  <a:pt x="222" y="212"/>
                </a:lnTo>
                <a:lnTo>
                  <a:pt x="222" y="217"/>
                </a:lnTo>
                <a:lnTo>
                  <a:pt x="222" y="222"/>
                </a:lnTo>
                <a:lnTo>
                  <a:pt x="222" y="228"/>
                </a:lnTo>
                <a:lnTo>
                  <a:pt x="222" y="233"/>
                </a:lnTo>
                <a:lnTo>
                  <a:pt x="222" y="238"/>
                </a:lnTo>
                <a:lnTo>
                  <a:pt x="217" y="238"/>
                </a:lnTo>
                <a:lnTo>
                  <a:pt x="212" y="238"/>
                </a:lnTo>
                <a:lnTo>
                  <a:pt x="212" y="244"/>
                </a:lnTo>
                <a:lnTo>
                  <a:pt x="212" y="249"/>
                </a:lnTo>
                <a:lnTo>
                  <a:pt x="206" y="249"/>
                </a:lnTo>
                <a:lnTo>
                  <a:pt x="201" y="249"/>
                </a:lnTo>
                <a:lnTo>
                  <a:pt x="196" y="249"/>
                </a:lnTo>
                <a:lnTo>
                  <a:pt x="190" y="249"/>
                </a:lnTo>
                <a:lnTo>
                  <a:pt x="185" y="249"/>
                </a:lnTo>
                <a:lnTo>
                  <a:pt x="180" y="249"/>
                </a:lnTo>
                <a:lnTo>
                  <a:pt x="175" y="249"/>
                </a:lnTo>
                <a:lnTo>
                  <a:pt x="175" y="254"/>
                </a:lnTo>
                <a:lnTo>
                  <a:pt x="169" y="254"/>
                </a:lnTo>
                <a:lnTo>
                  <a:pt x="169" y="265"/>
                </a:lnTo>
                <a:lnTo>
                  <a:pt x="169" y="270"/>
                </a:lnTo>
                <a:lnTo>
                  <a:pt x="169" y="275"/>
                </a:lnTo>
                <a:lnTo>
                  <a:pt x="169" y="281"/>
                </a:lnTo>
                <a:lnTo>
                  <a:pt x="169" y="291"/>
                </a:lnTo>
                <a:lnTo>
                  <a:pt x="169" y="297"/>
                </a:lnTo>
                <a:lnTo>
                  <a:pt x="169" y="302"/>
                </a:lnTo>
                <a:lnTo>
                  <a:pt x="169" y="312"/>
                </a:lnTo>
                <a:lnTo>
                  <a:pt x="169" y="318"/>
                </a:lnTo>
                <a:lnTo>
                  <a:pt x="164" y="318"/>
                </a:lnTo>
                <a:lnTo>
                  <a:pt x="159" y="318"/>
                </a:lnTo>
                <a:lnTo>
                  <a:pt x="159" y="323"/>
                </a:lnTo>
                <a:lnTo>
                  <a:pt x="159" y="328"/>
                </a:lnTo>
                <a:lnTo>
                  <a:pt x="153" y="328"/>
                </a:lnTo>
                <a:lnTo>
                  <a:pt x="148" y="328"/>
                </a:lnTo>
                <a:lnTo>
                  <a:pt x="143" y="328"/>
                </a:lnTo>
                <a:lnTo>
                  <a:pt x="138" y="328"/>
                </a:lnTo>
                <a:lnTo>
                  <a:pt x="132" y="328"/>
                </a:lnTo>
                <a:lnTo>
                  <a:pt x="127" y="328"/>
                </a:lnTo>
                <a:lnTo>
                  <a:pt x="122" y="328"/>
                </a:lnTo>
                <a:lnTo>
                  <a:pt x="116" y="328"/>
                </a:lnTo>
                <a:lnTo>
                  <a:pt x="116" y="334"/>
                </a:lnTo>
                <a:lnTo>
                  <a:pt x="116" y="339"/>
                </a:lnTo>
                <a:lnTo>
                  <a:pt x="116" y="344"/>
                </a:lnTo>
                <a:lnTo>
                  <a:pt x="116" y="350"/>
                </a:lnTo>
                <a:lnTo>
                  <a:pt x="116" y="355"/>
                </a:lnTo>
                <a:lnTo>
                  <a:pt x="116" y="360"/>
                </a:lnTo>
                <a:lnTo>
                  <a:pt x="116" y="365"/>
                </a:lnTo>
                <a:lnTo>
                  <a:pt x="116" y="371"/>
                </a:lnTo>
                <a:lnTo>
                  <a:pt x="116" y="376"/>
                </a:lnTo>
                <a:lnTo>
                  <a:pt x="116" y="381"/>
                </a:lnTo>
                <a:lnTo>
                  <a:pt x="111" y="381"/>
                </a:lnTo>
                <a:lnTo>
                  <a:pt x="106" y="381"/>
                </a:lnTo>
                <a:lnTo>
                  <a:pt x="101" y="381"/>
                </a:lnTo>
                <a:lnTo>
                  <a:pt x="95" y="381"/>
                </a:lnTo>
                <a:lnTo>
                  <a:pt x="90" y="381"/>
                </a:lnTo>
                <a:lnTo>
                  <a:pt x="85" y="381"/>
                </a:lnTo>
                <a:lnTo>
                  <a:pt x="79" y="381"/>
                </a:lnTo>
                <a:lnTo>
                  <a:pt x="74" y="387"/>
                </a:lnTo>
                <a:lnTo>
                  <a:pt x="69" y="387"/>
                </a:lnTo>
                <a:lnTo>
                  <a:pt x="69" y="381"/>
                </a:lnTo>
                <a:lnTo>
                  <a:pt x="64" y="381"/>
                </a:lnTo>
                <a:lnTo>
                  <a:pt x="64" y="376"/>
                </a:lnTo>
                <a:lnTo>
                  <a:pt x="64" y="371"/>
                </a:lnTo>
                <a:lnTo>
                  <a:pt x="64" y="365"/>
                </a:lnTo>
                <a:lnTo>
                  <a:pt x="69" y="365"/>
                </a:lnTo>
                <a:lnTo>
                  <a:pt x="69" y="360"/>
                </a:lnTo>
                <a:lnTo>
                  <a:pt x="69" y="355"/>
                </a:lnTo>
                <a:lnTo>
                  <a:pt x="69" y="350"/>
                </a:lnTo>
                <a:lnTo>
                  <a:pt x="69" y="344"/>
                </a:lnTo>
                <a:lnTo>
                  <a:pt x="69" y="339"/>
                </a:lnTo>
                <a:lnTo>
                  <a:pt x="64" y="339"/>
                </a:lnTo>
                <a:lnTo>
                  <a:pt x="64" y="334"/>
                </a:lnTo>
                <a:lnTo>
                  <a:pt x="69" y="334"/>
                </a:lnTo>
                <a:lnTo>
                  <a:pt x="64" y="334"/>
                </a:lnTo>
                <a:lnTo>
                  <a:pt x="64" y="328"/>
                </a:lnTo>
                <a:lnTo>
                  <a:pt x="64" y="323"/>
                </a:lnTo>
                <a:lnTo>
                  <a:pt x="64" y="318"/>
                </a:lnTo>
                <a:lnTo>
                  <a:pt x="64" y="312"/>
                </a:lnTo>
                <a:lnTo>
                  <a:pt x="64" y="307"/>
                </a:lnTo>
                <a:lnTo>
                  <a:pt x="64" y="302"/>
                </a:lnTo>
                <a:lnTo>
                  <a:pt x="64" y="297"/>
                </a:lnTo>
                <a:lnTo>
                  <a:pt x="69" y="297"/>
                </a:lnTo>
                <a:lnTo>
                  <a:pt x="69" y="291"/>
                </a:lnTo>
                <a:lnTo>
                  <a:pt x="69" y="286"/>
                </a:lnTo>
                <a:lnTo>
                  <a:pt x="64" y="286"/>
                </a:lnTo>
                <a:lnTo>
                  <a:pt x="64" y="281"/>
                </a:lnTo>
                <a:lnTo>
                  <a:pt x="58" y="281"/>
                </a:lnTo>
                <a:lnTo>
                  <a:pt x="58" y="275"/>
                </a:lnTo>
                <a:lnTo>
                  <a:pt x="58" y="270"/>
                </a:lnTo>
                <a:lnTo>
                  <a:pt x="53" y="270"/>
                </a:lnTo>
                <a:lnTo>
                  <a:pt x="53" y="265"/>
                </a:lnTo>
                <a:lnTo>
                  <a:pt x="58" y="259"/>
                </a:lnTo>
                <a:lnTo>
                  <a:pt x="58" y="254"/>
                </a:lnTo>
                <a:lnTo>
                  <a:pt x="64" y="254"/>
                </a:lnTo>
                <a:lnTo>
                  <a:pt x="64" y="249"/>
                </a:lnTo>
                <a:lnTo>
                  <a:pt x="64" y="244"/>
                </a:lnTo>
                <a:lnTo>
                  <a:pt x="64" y="238"/>
                </a:lnTo>
                <a:lnTo>
                  <a:pt x="69" y="233"/>
                </a:lnTo>
                <a:lnTo>
                  <a:pt x="69" y="228"/>
                </a:lnTo>
                <a:lnTo>
                  <a:pt x="69" y="222"/>
                </a:lnTo>
                <a:lnTo>
                  <a:pt x="64" y="222"/>
                </a:lnTo>
                <a:lnTo>
                  <a:pt x="58" y="222"/>
                </a:lnTo>
                <a:lnTo>
                  <a:pt x="53" y="222"/>
                </a:lnTo>
                <a:lnTo>
                  <a:pt x="48" y="222"/>
                </a:lnTo>
                <a:lnTo>
                  <a:pt x="42" y="222"/>
                </a:lnTo>
                <a:lnTo>
                  <a:pt x="37" y="222"/>
                </a:lnTo>
                <a:lnTo>
                  <a:pt x="32" y="222"/>
                </a:lnTo>
                <a:lnTo>
                  <a:pt x="32" y="217"/>
                </a:lnTo>
                <a:lnTo>
                  <a:pt x="32" y="212"/>
                </a:lnTo>
                <a:lnTo>
                  <a:pt x="27" y="212"/>
                </a:lnTo>
                <a:lnTo>
                  <a:pt x="21" y="212"/>
                </a:lnTo>
                <a:lnTo>
                  <a:pt x="21" y="217"/>
                </a:lnTo>
                <a:lnTo>
                  <a:pt x="21" y="222"/>
                </a:lnTo>
                <a:lnTo>
                  <a:pt x="16" y="222"/>
                </a:lnTo>
                <a:lnTo>
                  <a:pt x="11" y="222"/>
                </a:lnTo>
                <a:lnTo>
                  <a:pt x="5" y="222"/>
                </a:lnTo>
                <a:lnTo>
                  <a:pt x="5" y="217"/>
                </a:lnTo>
                <a:lnTo>
                  <a:pt x="5" y="212"/>
                </a:lnTo>
                <a:lnTo>
                  <a:pt x="5" y="206"/>
                </a:lnTo>
                <a:lnTo>
                  <a:pt x="5" y="201"/>
                </a:lnTo>
                <a:lnTo>
                  <a:pt x="5" y="196"/>
                </a:lnTo>
                <a:lnTo>
                  <a:pt x="5" y="191"/>
                </a:lnTo>
                <a:lnTo>
                  <a:pt x="11" y="191"/>
                </a:lnTo>
                <a:lnTo>
                  <a:pt x="5" y="191"/>
                </a:lnTo>
                <a:lnTo>
                  <a:pt x="5" y="185"/>
                </a:lnTo>
                <a:lnTo>
                  <a:pt x="0" y="185"/>
                </a:lnTo>
                <a:lnTo>
                  <a:pt x="0" y="180"/>
                </a:lnTo>
                <a:lnTo>
                  <a:pt x="5" y="180"/>
                </a:lnTo>
                <a:lnTo>
                  <a:pt x="5" y="175"/>
                </a:lnTo>
                <a:lnTo>
                  <a:pt x="5" y="180"/>
                </a:lnTo>
                <a:lnTo>
                  <a:pt x="5" y="175"/>
                </a:lnTo>
                <a:lnTo>
                  <a:pt x="0" y="175"/>
                </a:lnTo>
                <a:lnTo>
                  <a:pt x="5" y="175"/>
                </a:lnTo>
                <a:lnTo>
                  <a:pt x="5" y="169"/>
                </a:lnTo>
                <a:lnTo>
                  <a:pt x="5" y="164"/>
                </a:lnTo>
                <a:lnTo>
                  <a:pt x="5" y="159"/>
                </a:lnTo>
                <a:lnTo>
                  <a:pt x="5" y="153"/>
                </a:lnTo>
                <a:lnTo>
                  <a:pt x="5" y="148"/>
                </a:lnTo>
                <a:lnTo>
                  <a:pt x="5" y="138"/>
                </a:lnTo>
                <a:lnTo>
                  <a:pt x="5" y="127"/>
                </a:lnTo>
                <a:lnTo>
                  <a:pt x="5" y="122"/>
                </a:lnTo>
                <a:lnTo>
                  <a:pt x="5" y="116"/>
                </a:lnTo>
                <a:lnTo>
                  <a:pt x="5" y="111"/>
                </a:lnTo>
                <a:lnTo>
                  <a:pt x="5" y="106"/>
                </a:lnTo>
                <a:lnTo>
                  <a:pt x="5" y="100"/>
                </a:lnTo>
                <a:lnTo>
                  <a:pt x="5" y="95"/>
                </a:lnTo>
                <a:lnTo>
                  <a:pt x="5" y="90"/>
                </a:lnTo>
                <a:lnTo>
                  <a:pt x="5" y="85"/>
                </a:lnTo>
                <a:lnTo>
                  <a:pt x="5" y="74"/>
                </a:lnTo>
                <a:lnTo>
                  <a:pt x="5" y="69"/>
                </a:lnTo>
                <a:lnTo>
                  <a:pt x="5" y="63"/>
                </a:lnTo>
                <a:lnTo>
                  <a:pt x="5" y="58"/>
                </a:lnTo>
                <a:lnTo>
                  <a:pt x="5" y="53"/>
                </a:lnTo>
                <a:lnTo>
                  <a:pt x="5" y="47"/>
                </a:lnTo>
                <a:lnTo>
                  <a:pt x="5" y="42"/>
                </a:lnTo>
                <a:lnTo>
                  <a:pt x="5" y="37"/>
                </a:lnTo>
                <a:lnTo>
                  <a:pt x="5" y="32"/>
                </a:lnTo>
                <a:lnTo>
                  <a:pt x="5" y="26"/>
                </a:lnTo>
                <a:lnTo>
                  <a:pt x="5" y="16"/>
                </a:lnTo>
                <a:lnTo>
                  <a:pt x="5" y="10"/>
                </a:lnTo>
                <a:lnTo>
                  <a:pt x="11" y="10"/>
                </a:lnTo>
                <a:lnTo>
                  <a:pt x="16" y="10"/>
                </a:lnTo>
                <a:lnTo>
                  <a:pt x="21" y="10"/>
                </a:lnTo>
                <a:lnTo>
                  <a:pt x="21" y="5"/>
                </a:lnTo>
                <a:lnTo>
                  <a:pt x="27" y="0"/>
                </a:lnTo>
                <a:lnTo>
                  <a:pt x="32" y="0"/>
                </a:lnTo>
                <a:lnTo>
                  <a:pt x="37" y="5"/>
                </a:lnTo>
                <a:lnTo>
                  <a:pt x="42" y="5"/>
                </a:lnTo>
                <a:lnTo>
                  <a:pt x="48" y="5"/>
                </a:lnTo>
                <a:lnTo>
                  <a:pt x="53" y="5"/>
                </a:lnTo>
                <a:lnTo>
                  <a:pt x="58" y="5"/>
                </a:lnTo>
                <a:lnTo>
                  <a:pt x="64" y="5"/>
                </a:lnTo>
                <a:lnTo>
                  <a:pt x="69" y="5"/>
                </a:lnTo>
                <a:lnTo>
                  <a:pt x="74" y="5"/>
                </a:lnTo>
                <a:lnTo>
                  <a:pt x="79" y="5"/>
                </a:lnTo>
                <a:lnTo>
                  <a:pt x="85" y="5"/>
                </a:lnTo>
                <a:lnTo>
                  <a:pt x="90" y="5"/>
                </a:lnTo>
              </a:path>
            </a:pathLst>
          </a:custGeom>
          <a:no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229">
            <a:extLst>
              <a:ext uri="{FF2B5EF4-FFF2-40B4-BE49-F238E27FC236}">
                <a16:creationId xmlns:a16="http://schemas.microsoft.com/office/drawing/2014/main" id="{087D9ABC-92AA-43B4-B4D2-10DCCAF1E63E}"/>
              </a:ext>
            </a:extLst>
          </p:cNvPr>
          <p:cNvSpPr>
            <a:spLocks/>
          </p:cNvSpPr>
          <p:nvPr/>
        </p:nvSpPr>
        <p:spPr bwMode="auto">
          <a:xfrm>
            <a:off x="9509328" y="4117290"/>
            <a:ext cx="452438" cy="438150"/>
          </a:xfrm>
          <a:custGeom>
            <a:avLst/>
            <a:gdLst>
              <a:gd name="T0" fmla="*/ 53 w 285"/>
              <a:gd name="T1" fmla="*/ 53 h 276"/>
              <a:gd name="T2" fmla="*/ 53 w 285"/>
              <a:gd name="T3" fmla="*/ 27 h 276"/>
              <a:gd name="T4" fmla="*/ 69 w 285"/>
              <a:gd name="T5" fmla="*/ 21 h 276"/>
              <a:gd name="T6" fmla="*/ 90 w 285"/>
              <a:gd name="T7" fmla="*/ 21 h 276"/>
              <a:gd name="T8" fmla="*/ 111 w 285"/>
              <a:gd name="T9" fmla="*/ 21 h 276"/>
              <a:gd name="T10" fmla="*/ 132 w 285"/>
              <a:gd name="T11" fmla="*/ 21 h 276"/>
              <a:gd name="T12" fmla="*/ 153 w 285"/>
              <a:gd name="T13" fmla="*/ 21 h 276"/>
              <a:gd name="T14" fmla="*/ 174 w 285"/>
              <a:gd name="T15" fmla="*/ 21 h 276"/>
              <a:gd name="T16" fmla="*/ 195 w 285"/>
              <a:gd name="T17" fmla="*/ 21 h 276"/>
              <a:gd name="T18" fmla="*/ 201 w 285"/>
              <a:gd name="T19" fmla="*/ 0 h 276"/>
              <a:gd name="T20" fmla="*/ 222 w 285"/>
              <a:gd name="T21" fmla="*/ 0 h 276"/>
              <a:gd name="T22" fmla="*/ 227 w 285"/>
              <a:gd name="T23" fmla="*/ 16 h 276"/>
              <a:gd name="T24" fmla="*/ 227 w 285"/>
              <a:gd name="T25" fmla="*/ 37 h 276"/>
              <a:gd name="T26" fmla="*/ 243 w 285"/>
              <a:gd name="T27" fmla="*/ 48 h 276"/>
              <a:gd name="T28" fmla="*/ 238 w 285"/>
              <a:gd name="T29" fmla="*/ 69 h 276"/>
              <a:gd name="T30" fmla="*/ 232 w 285"/>
              <a:gd name="T31" fmla="*/ 69 h 276"/>
              <a:gd name="T32" fmla="*/ 238 w 285"/>
              <a:gd name="T33" fmla="*/ 85 h 276"/>
              <a:gd name="T34" fmla="*/ 232 w 285"/>
              <a:gd name="T35" fmla="*/ 90 h 276"/>
              <a:gd name="T36" fmla="*/ 222 w 285"/>
              <a:gd name="T37" fmla="*/ 106 h 276"/>
              <a:gd name="T38" fmla="*/ 232 w 285"/>
              <a:gd name="T39" fmla="*/ 117 h 276"/>
              <a:gd name="T40" fmla="*/ 248 w 285"/>
              <a:gd name="T41" fmla="*/ 122 h 276"/>
              <a:gd name="T42" fmla="*/ 259 w 285"/>
              <a:gd name="T43" fmla="*/ 133 h 276"/>
              <a:gd name="T44" fmla="*/ 269 w 285"/>
              <a:gd name="T45" fmla="*/ 143 h 276"/>
              <a:gd name="T46" fmla="*/ 280 w 285"/>
              <a:gd name="T47" fmla="*/ 154 h 276"/>
              <a:gd name="T48" fmla="*/ 275 w 285"/>
              <a:gd name="T49" fmla="*/ 159 h 276"/>
              <a:gd name="T50" fmla="*/ 269 w 285"/>
              <a:gd name="T51" fmla="*/ 164 h 276"/>
              <a:gd name="T52" fmla="*/ 264 w 285"/>
              <a:gd name="T53" fmla="*/ 180 h 276"/>
              <a:gd name="T54" fmla="*/ 243 w 285"/>
              <a:gd name="T55" fmla="*/ 180 h 276"/>
              <a:gd name="T56" fmla="*/ 243 w 285"/>
              <a:gd name="T57" fmla="*/ 191 h 276"/>
              <a:gd name="T58" fmla="*/ 238 w 285"/>
              <a:gd name="T59" fmla="*/ 196 h 276"/>
              <a:gd name="T60" fmla="*/ 222 w 285"/>
              <a:gd name="T61" fmla="*/ 201 h 276"/>
              <a:gd name="T62" fmla="*/ 211 w 285"/>
              <a:gd name="T63" fmla="*/ 217 h 276"/>
              <a:gd name="T64" fmla="*/ 201 w 285"/>
              <a:gd name="T65" fmla="*/ 228 h 276"/>
              <a:gd name="T66" fmla="*/ 195 w 285"/>
              <a:gd name="T67" fmla="*/ 233 h 276"/>
              <a:gd name="T68" fmla="*/ 201 w 285"/>
              <a:gd name="T69" fmla="*/ 254 h 276"/>
              <a:gd name="T70" fmla="*/ 195 w 285"/>
              <a:gd name="T71" fmla="*/ 270 h 276"/>
              <a:gd name="T72" fmla="*/ 180 w 285"/>
              <a:gd name="T73" fmla="*/ 276 h 276"/>
              <a:gd name="T74" fmla="*/ 164 w 285"/>
              <a:gd name="T75" fmla="*/ 270 h 276"/>
              <a:gd name="T76" fmla="*/ 148 w 285"/>
              <a:gd name="T77" fmla="*/ 276 h 276"/>
              <a:gd name="T78" fmla="*/ 127 w 285"/>
              <a:gd name="T79" fmla="*/ 276 h 276"/>
              <a:gd name="T80" fmla="*/ 121 w 285"/>
              <a:gd name="T81" fmla="*/ 270 h 276"/>
              <a:gd name="T82" fmla="*/ 116 w 285"/>
              <a:gd name="T83" fmla="*/ 260 h 276"/>
              <a:gd name="T84" fmla="*/ 106 w 285"/>
              <a:gd name="T85" fmla="*/ 249 h 276"/>
              <a:gd name="T86" fmla="*/ 95 w 285"/>
              <a:gd name="T87" fmla="*/ 244 h 276"/>
              <a:gd name="T88" fmla="*/ 95 w 285"/>
              <a:gd name="T89" fmla="*/ 233 h 276"/>
              <a:gd name="T90" fmla="*/ 90 w 285"/>
              <a:gd name="T91" fmla="*/ 233 h 276"/>
              <a:gd name="T92" fmla="*/ 74 w 285"/>
              <a:gd name="T93" fmla="*/ 223 h 276"/>
              <a:gd name="T94" fmla="*/ 53 w 285"/>
              <a:gd name="T95" fmla="*/ 223 h 276"/>
              <a:gd name="T96" fmla="*/ 26 w 285"/>
              <a:gd name="T97" fmla="*/ 223 h 276"/>
              <a:gd name="T98" fmla="*/ 0 w 285"/>
              <a:gd name="T99" fmla="*/ 223 h 276"/>
              <a:gd name="T100" fmla="*/ 0 w 285"/>
              <a:gd name="T101" fmla="*/ 201 h 276"/>
              <a:gd name="T102" fmla="*/ 0 w 285"/>
              <a:gd name="T103" fmla="*/ 180 h 276"/>
              <a:gd name="T104" fmla="*/ 0 w 285"/>
              <a:gd name="T105" fmla="*/ 159 h 276"/>
              <a:gd name="T106" fmla="*/ 0 w 285"/>
              <a:gd name="T107" fmla="*/ 133 h 276"/>
              <a:gd name="T108" fmla="*/ 0 w 285"/>
              <a:gd name="T109" fmla="*/ 111 h 276"/>
              <a:gd name="T110" fmla="*/ 0 w 285"/>
              <a:gd name="T111" fmla="*/ 90 h 276"/>
              <a:gd name="T112" fmla="*/ 0 w 285"/>
              <a:gd name="T113" fmla="*/ 69 h 276"/>
              <a:gd name="T114" fmla="*/ 10 w 285"/>
              <a:gd name="T115" fmla="*/ 5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5" h="276">
                <a:moveTo>
                  <a:pt x="37" y="58"/>
                </a:moveTo>
                <a:lnTo>
                  <a:pt x="42" y="58"/>
                </a:lnTo>
                <a:lnTo>
                  <a:pt x="53" y="58"/>
                </a:lnTo>
                <a:lnTo>
                  <a:pt x="53" y="53"/>
                </a:lnTo>
                <a:lnTo>
                  <a:pt x="53" y="48"/>
                </a:lnTo>
                <a:lnTo>
                  <a:pt x="53" y="42"/>
                </a:lnTo>
                <a:lnTo>
                  <a:pt x="53" y="32"/>
                </a:lnTo>
                <a:lnTo>
                  <a:pt x="53" y="27"/>
                </a:lnTo>
                <a:lnTo>
                  <a:pt x="53" y="21"/>
                </a:lnTo>
                <a:lnTo>
                  <a:pt x="58" y="21"/>
                </a:lnTo>
                <a:lnTo>
                  <a:pt x="63" y="21"/>
                </a:lnTo>
                <a:lnTo>
                  <a:pt x="69" y="21"/>
                </a:lnTo>
                <a:lnTo>
                  <a:pt x="74" y="21"/>
                </a:lnTo>
                <a:lnTo>
                  <a:pt x="79" y="21"/>
                </a:lnTo>
                <a:lnTo>
                  <a:pt x="84" y="21"/>
                </a:lnTo>
                <a:lnTo>
                  <a:pt x="90" y="21"/>
                </a:lnTo>
                <a:lnTo>
                  <a:pt x="95" y="21"/>
                </a:lnTo>
                <a:lnTo>
                  <a:pt x="100" y="21"/>
                </a:lnTo>
                <a:lnTo>
                  <a:pt x="106" y="21"/>
                </a:lnTo>
                <a:lnTo>
                  <a:pt x="111" y="21"/>
                </a:lnTo>
                <a:lnTo>
                  <a:pt x="116" y="21"/>
                </a:lnTo>
                <a:lnTo>
                  <a:pt x="121" y="21"/>
                </a:lnTo>
                <a:lnTo>
                  <a:pt x="127" y="21"/>
                </a:lnTo>
                <a:lnTo>
                  <a:pt x="132" y="21"/>
                </a:lnTo>
                <a:lnTo>
                  <a:pt x="137" y="21"/>
                </a:lnTo>
                <a:lnTo>
                  <a:pt x="143" y="21"/>
                </a:lnTo>
                <a:lnTo>
                  <a:pt x="148" y="21"/>
                </a:lnTo>
                <a:lnTo>
                  <a:pt x="153" y="21"/>
                </a:lnTo>
                <a:lnTo>
                  <a:pt x="158" y="21"/>
                </a:lnTo>
                <a:lnTo>
                  <a:pt x="164" y="21"/>
                </a:lnTo>
                <a:lnTo>
                  <a:pt x="169" y="21"/>
                </a:lnTo>
                <a:lnTo>
                  <a:pt x="174" y="21"/>
                </a:lnTo>
                <a:lnTo>
                  <a:pt x="180" y="21"/>
                </a:lnTo>
                <a:lnTo>
                  <a:pt x="185" y="21"/>
                </a:lnTo>
                <a:lnTo>
                  <a:pt x="190" y="21"/>
                </a:lnTo>
                <a:lnTo>
                  <a:pt x="195" y="21"/>
                </a:lnTo>
                <a:lnTo>
                  <a:pt x="195" y="11"/>
                </a:lnTo>
                <a:lnTo>
                  <a:pt x="195" y="5"/>
                </a:lnTo>
                <a:lnTo>
                  <a:pt x="195" y="0"/>
                </a:lnTo>
                <a:lnTo>
                  <a:pt x="201" y="0"/>
                </a:lnTo>
                <a:lnTo>
                  <a:pt x="206" y="0"/>
                </a:lnTo>
                <a:lnTo>
                  <a:pt x="211" y="0"/>
                </a:lnTo>
                <a:lnTo>
                  <a:pt x="217" y="0"/>
                </a:lnTo>
                <a:lnTo>
                  <a:pt x="222" y="0"/>
                </a:lnTo>
                <a:lnTo>
                  <a:pt x="227" y="0"/>
                </a:lnTo>
                <a:lnTo>
                  <a:pt x="227" y="5"/>
                </a:lnTo>
                <a:lnTo>
                  <a:pt x="227" y="11"/>
                </a:lnTo>
                <a:lnTo>
                  <a:pt x="227" y="16"/>
                </a:lnTo>
                <a:lnTo>
                  <a:pt x="227" y="21"/>
                </a:lnTo>
                <a:lnTo>
                  <a:pt x="227" y="27"/>
                </a:lnTo>
                <a:lnTo>
                  <a:pt x="227" y="32"/>
                </a:lnTo>
                <a:lnTo>
                  <a:pt x="227" y="37"/>
                </a:lnTo>
                <a:lnTo>
                  <a:pt x="232" y="37"/>
                </a:lnTo>
                <a:lnTo>
                  <a:pt x="238" y="37"/>
                </a:lnTo>
                <a:lnTo>
                  <a:pt x="243" y="42"/>
                </a:lnTo>
                <a:lnTo>
                  <a:pt x="243" y="48"/>
                </a:lnTo>
                <a:lnTo>
                  <a:pt x="243" y="53"/>
                </a:lnTo>
                <a:lnTo>
                  <a:pt x="238" y="58"/>
                </a:lnTo>
                <a:lnTo>
                  <a:pt x="238" y="64"/>
                </a:lnTo>
                <a:lnTo>
                  <a:pt x="238" y="69"/>
                </a:lnTo>
                <a:lnTo>
                  <a:pt x="243" y="69"/>
                </a:lnTo>
                <a:lnTo>
                  <a:pt x="243" y="74"/>
                </a:lnTo>
                <a:lnTo>
                  <a:pt x="238" y="74"/>
                </a:lnTo>
                <a:lnTo>
                  <a:pt x="232" y="69"/>
                </a:lnTo>
                <a:lnTo>
                  <a:pt x="232" y="74"/>
                </a:lnTo>
                <a:lnTo>
                  <a:pt x="232" y="80"/>
                </a:lnTo>
                <a:lnTo>
                  <a:pt x="238" y="80"/>
                </a:lnTo>
                <a:lnTo>
                  <a:pt x="238" y="85"/>
                </a:lnTo>
                <a:lnTo>
                  <a:pt x="238" y="80"/>
                </a:lnTo>
                <a:lnTo>
                  <a:pt x="232" y="80"/>
                </a:lnTo>
                <a:lnTo>
                  <a:pt x="232" y="85"/>
                </a:lnTo>
                <a:lnTo>
                  <a:pt x="232" y="90"/>
                </a:lnTo>
                <a:lnTo>
                  <a:pt x="232" y="95"/>
                </a:lnTo>
                <a:lnTo>
                  <a:pt x="227" y="95"/>
                </a:lnTo>
                <a:lnTo>
                  <a:pt x="222" y="101"/>
                </a:lnTo>
                <a:lnTo>
                  <a:pt x="222" y="106"/>
                </a:lnTo>
                <a:lnTo>
                  <a:pt x="222" y="111"/>
                </a:lnTo>
                <a:lnTo>
                  <a:pt x="222" y="117"/>
                </a:lnTo>
                <a:lnTo>
                  <a:pt x="227" y="117"/>
                </a:lnTo>
                <a:lnTo>
                  <a:pt x="232" y="117"/>
                </a:lnTo>
                <a:lnTo>
                  <a:pt x="238" y="117"/>
                </a:lnTo>
                <a:lnTo>
                  <a:pt x="238" y="122"/>
                </a:lnTo>
                <a:lnTo>
                  <a:pt x="243" y="122"/>
                </a:lnTo>
                <a:lnTo>
                  <a:pt x="248" y="122"/>
                </a:lnTo>
                <a:lnTo>
                  <a:pt x="248" y="127"/>
                </a:lnTo>
                <a:lnTo>
                  <a:pt x="254" y="127"/>
                </a:lnTo>
                <a:lnTo>
                  <a:pt x="259" y="127"/>
                </a:lnTo>
                <a:lnTo>
                  <a:pt x="259" y="133"/>
                </a:lnTo>
                <a:lnTo>
                  <a:pt x="264" y="133"/>
                </a:lnTo>
                <a:lnTo>
                  <a:pt x="264" y="138"/>
                </a:lnTo>
                <a:lnTo>
                  <a:pt x="269" y="138"/>
                </a:lnTo>
                <a:lnTo>
                  <a:pt x="269" y="143"/>
                </a:lnTo>
                <a:lnTo>
                  <a:pt x="275" y="143"/>
                </a:lnTo>
                <a:lnTo>
                  <a:pt x="275" y="148"/>
                </a:lnTo>
                <a:lnTo>
                  <a:pt x="280" y="148"/>
                </a:lnTo>
                <a:lnTo>
                  <a:pt x="280" y="154"/>
                </a:lnTo>
                <a:lnTo>
                  <a:pt x="285" y="154"/>
                </a:lnTo>
                <a:lnTo>
                  <a:pt x="280" y="154"/>
                </a:lnTo>
                <a:lnTo>
                  <a:pt x="275" y="154"/>
                </a:lnTo>
                <a:lnTo>
                  <a:pt x="275" y="159"/>
                </a:lnTo>
                <a:lnTo>
                  <a:pt x="269" y="159"/>
                </a:lnTo>
                <a:lnTo>
                  <a:pt x="264" y="159"/>
                </a:lnTo>
                <a:lnTo>
                  <a:pt x="264" y="164"/>
                </a:lnTo>
                <a:lnTo>
                  <a:pt x="269" y="164"/>
                </a:lnTo>
                <a:lnTo>
                  <a:pt x="269" y="170"/>
                </a:lnTo>
                <a:lnTo>
                  <a:pt x="264" y="170"/>
                </a:lnTo>
                <a:lnTo>
                  <a:pt x="264" y="175"/>
                </a:lnTo>
                <a:lnTo>
                  <a:pt x="264" y="180"/>
                </a:lnTo>
                <a:lnTo>
                  <a:pt x="259" y="180"/>
                </a:lnTo>
                <a:lnTo>
                  <a:pt x="254" y="180"/>
                </a:lnTo>
                <a:lnTo>
                  <a:pt x="248" y="180"/>
                </a:lnTo>
                <a:lnTo>
                  <a:pt x="243" y="180"/>
                </a:lnTo>
                <a:lnTo>
                  <a:pt x="238" y="180"/>
                </a:lnTo>
                <a:lnTo>
                  <a:pt x="238" y="186"/>
                </a:lnTo>
                <a:lnTo>
                  <a:pt x="238" y="191"/>
                </a:lnTo>
                <a:lnTo>
                  <a:pt x="243" y="191"/>
                </a:lnTo>
                <a:lnTo>
                  <a:pt x="243" y="186"/>
                </a:lnTo>
                <a:lnTo>
                  <a:pt x="243" y="191"/>
                </a:lnTo>
                <a:lnTo>
                  <a:pt x="243" y="196"/>
                </a:lnTo>
                <a:lnTo>
                  <a:pt x="238" y="196"/>
                </a:lnTo>
                <a:lnTo>
                  <a:pt x="232" y="196"/>
                </a:lnTo>
                <a:lnTo>
                  <a:pt x="232" y="201"/>
                </a:lnTo>
                <a:lnTo>
                  <a:pt x="227" y="201"/>
                </a:lnTo>
                <a:lnTo>
                  <a:pt x="222" y="201"/>
                </a:lnTo>
                <a:lnTo>
                  <a:pt x="217" y="201"/>
                </a:lnTo>
                <a:lnTo>
                  <a:pt x="217" y="207"/>
                </a:lnTo>
                <a:lnTo>
                  <a:pt x="211" y="212"/>
                </a:lnTo>
                <a:lnTo>
                  <a:pt x="211" y="217"/>
                </a:lnTo>
                <a:lnTo>
                  <a:pt x="206" y="217"/>
                </a:lnTo>
                <a:lnTo>
                  <a:pt x="206" y="223"/>
                </a:lnTo>
                <a:lnTo>
                  <a:pt x="201" y="223"/>
                </a:lnTo>
                <a:lnTo>
                  <a:pt x="201" y="228"/>
                </a:lnTo>
                <a:lnTo>
                  <a:pt x="195" y="228"/>
                </a:lnTo>
                <a:lnTo>
                  <a:pt x="195" y="233"/>
                </a:lnTo>
                <a:lnTo>
                  <a:pt x="190" y="233"/>
                </a:lnTo>
                <a:lnTo>
                  <a:pt x="195" y="233"/>
                </a:lnTo>
                <a:lnTo>
                  <a:pt x="195" y="239"/>
                </a:lnTo>
                <a:lnTo>
                  <a:pt x="195" y="244"/>
                </a:lnTo>
                <a:lnTo>
                  <a:pt x="195" y="249"/>
                </a:lnTo>
                <a:lnTo>
                  <a:pt x="201" y="254"/>
                </a:lnTo>
                <a:lnTo>
                  <a:pt x="201" y="260"/>
                </a:lnTo>
                <a:lnTo>
                  <a:pt x="201" y="265"/>
                </a:lnTo>
                <a:lnTo>
                  <a:pt x="195" y="265"/>
                </a:lnTo>
                <a:lnTo>
                  <a:pt x="195" y="270"/>
                </a:lnTo>
                <a:lnTo>
                  <a:pt x="195" y="276"/>
                </a:lnTo>
                <a:lnTo>
                  <a:pt x="190" y="276"/>
                </a:lnTo>
                <a:lnTo>
                  <a:pt x="185" y="276"/>
                </a:lnTo>
                <a:lnTo>
                  <a:pt x="180" y="276"/>
                </a:lnTo>
                <a:lnTo>
                  <a:pt x="174" y="276"/>
                </a:lnTo>
                <a:lnTo>
                  <a:pt x="169" y="276"/>
                </a:lnTo>
                <a:lnTo>
                  <a:pt x="169" y="270"/>
                </a:lnTo>
                <a:lnTo>
                  <a:pt x="164" y="270"/>
                </a:lnTo>
                <a:lnTo>
                  <a:pt x="164" y="276"/>
                </a:lnTo>
                <a:lnTo>
                  <a:pt x="158" y="276"/>
                </a:lnTo>
                <a:lnTo>
                  <a:pt x="153" y="276"/>
                </a:lnTo>
                <a:lnTo>
                  <a:pt x="148" y="276"/>
                </a:lnTo>
                <a:lnTo>
                  <a:pt x="143" y="276"/>
                </a:lnTo>
                <a:lnTo>
                  <a:pt x="137" y="276"/>
                </a:lnTo>
                <a:lnTo>
                  <a:pt x="132" y="276"/>
                </a:lnTo>
                <a:lnTo>
                  <a:pt x="127" y="276"/>
                </a:lnTo>
                <a:lnTo>
                  <a:pt x="127" y="270"/>
                </a:lnTo>
                <a:lnTo>
                  <a:pt x="121" y="270"/>
                </a:lnTo>
                <a:lnTo>
                  <a:pt x="127" y="270"/>
                </a:lnTo>
                <a:lnTo>
                  <a:pt x="121" y="270"/>
                </a:lnTo>
                <a:lnTo>
                  <a:pt x="127" y="265"/>
                </a:lnTo>
                <a:lnTo>
                  <a:pt x="121" y="265"/>
                </a:lnTo>
                <a:lnTo>
                  <a:pt x="116" y="265"/>
                </a:lnTo>
                <a:lnTo>
                  <a:pt x="116" y="260"/>
                </a:lnTo>
                <a:lnTo>
                  <a:pt x="116" y="254"/>
                </a:lnTo>
                <a:lnTo>
                  <a:pt x="111" y="254"/>
                </a:lnTo>
                <a:lnTo>
                  <a:pt x="106" y="254"/>
                </a:lnTo>
                <a:lnTo>
                  <a:pt x="106" y="249"/>
                </a:lnTo>
                <a:lnTo>
                  <a:pt x="106" y="244"/>
                </a:lnTo>
                <a:lnTo>
                  <a:pt x="100" y="244"/>
                </a:lnTo>
                <a:lnTo>
                  <a:pt x="100" y="239"/>
                </a:lnTo>
                <a:lnTo>
                  <a:pt x="95" y="244"/>
                </a:lnTo>
                <a:lnTo>
                  <a:pt x="95" y="239"/>
                </a:lnTo>
                <a:lnTo>
                  <a:pt x="100" y="239"/>
                </a:lnTo>
                <a:lnTo>
                  <a:pt x="100" y="233"/>
                </a:lnTo>
                <a:lnTo>
                  <a:pt x="95" y="233"/>
                </a:lnTo>
                <a:lnTo>
                  <a:pt x="90" y="233"/>
                </a:lnTo>
                <a:lnTo>
                  <a:pt x="95" y="233"/>
                </a:lnTo>
                <a:lnTo>
                  <a:pt x="95" y="228"/>
                </a:lnTo>
                <a:lnTo>
                  <a:pt x="90" y="233"/>
                </a:lnTo>
                <a:lnTo>
                  <a:pt x="90" y="228"/>
                </a:lnTo>
                <a:lnTo>
                  <a:pt x="90" y="223"/>
                </a:lnTo>
                <a:lnTo>
                  <a:pt x="84" y="223"/>
                </a:lnTo>
                <a:lnTo>
                  <a:pt x="74" y="223"/>
                </a:lnTo>
                <a:lnTo>
                  <a:pt x="69" y="223"/>
                </a:lnTo>
                <a:lnTo>
                  <a:pt x="63" y="223"/>
                </a:lnTo>
                <a:lnTo>
                  <a:pt x="58" y="223"/>
                </a:lnTo>
                <a:lnTo>
                  <a:pt x="53" y="223"/>
                </a:lnTo>
                <a:lnTo>
                  <a:pt x="47" y="223"/>
                </a:lnTo>
                <a:lnTo>
                  <a:pt x="37" y="223"/>
                </a:lnTo>
                <a:lnTo>
                  <a:pt x="32" y="223"/>
                </a:lnTo>
                <a:lnTo>
                  <a:pt x="26" y="223"/>
                </a:lnTo>
                <a:lnTo>
                  <a:pt x="21" y="223"/>
                </a:lnTo>
                <a:lnTo>
                  <a:pt x="10" y="223"/>
                </a:lnTo>
                <a:lnTo>
                  <a:pt x="5" y="223"/>
                </a:lnTo>
                <a:lnTo>
                  <a:pt x="0" y="223"/>
                </a:lnTo>
                <a:lnTo>
                  <a:pt x="0" y="217"/>
                </a:lnTo>
                <a:lnTo>
                  <a:pt x="0" y="212"/>
                </a:lnTo>
                <a:lnTo>
                  <a:pt x="0" y="207"/>
                </a:lnTo>
                <a:lnTo>
                  <a:pt x="0" y="201"/>
                </a:lnTo>
                <a:lnTo>
                  <a:pt x="0" y="196"/>
                </a:lnTo>
                <a:lnTo>
                  <a:pt x="0" y="191"/>
                </a:lnTo>
                <a:lnTo>
                  <a:pt x="0" y="186"/>
                </a:lnTo>
                <a:lnTo>
                  <a:pt x="0" y="180"/>
                </a:lnTo>
                <a:lnTo>
                  <a:pt x="0" y="175"/>
                </a:lnTo>
                <a:lnTo>
                  <a:pt x="0" y="170"/>
                </a:lnTo>
                <a:lnTo>
                  <a:pt x="0" y="164"/>
                </a:lnTo>
                <a:lnTo>
                  <a:pt x="0" y="159"/>
                </a:lnTo>
                <a:lnTo>
                  <a:pt x="0" y="154"/>
                </a:lnTo>
                <a:lnTo>
                  <a:pt x="0" y="148"/>
                </a:lnTo>
                <a:lnTo>
                  <a:pt x="0" y="138"/>
                </a:lnTo>
                <a:lnTo>
                  <a:pt x="0" y="133"/>
                </a:lnTo>
                <a:lnTo>
                  <a:pt x="0" y="127"/>
                </a:lnTo>
                <a:lnTo>
                  <a:pt x="0" y="122"/>
                </a:lnTo>
                <a:lnTo>
                  <a:pt x="0" y="117"/>
                </a:lnTo>
                <a:lnTo>
                  <a:pt x="0" y="111"/>
                </a:lnTo>
                <a:lnTo>
                  <a:pt x="0" y="106"/>
                </a:lnTo>
                <a:lnTo>
                  <a:pt x="0" y="101"/>
                </a:lnTo>
                <a:lnTo>
                  <a:pt x="0" y="95"/>
                </a:lnTo>
                <a:lnTo>
                  <a:pt x="0" y="90"/>
                </a:lnTo>
                <a:lnTo>
                  <a:pt x="0" y="85"/>
                </a:lnTo>
                <a:lnTo>
                  <a:pt x="0" y="80"/>
                </a:lnTo>
                <a:lnTo>
                  <a:pt x="0" y="74"/>
                </a:lnTo>
                <a:lnTo>
                  <a:pt x="0" y="69"/>
                </a:lnTo>
                <a:lnTo>
                  <a:pt x="0" y="64"/>
                </a:lnTo>
                <a:lnTo>
                  <a:pt x="0" y="58"/>
                </a:lnTo>
                <a:lnTo>
                  <a:pt x="5" y="58"/>
                </a:lnTo>
                <a:lnTo>
                  <a:pt x="10" y="58"/>
                </a:lnTo>
                <a:lnTo>
                  <a:pt x="26" y="58"/>
                </a:lnTo>
                <a:lnTo>
                  <a:pt x="32" y="58"/>
                </a:lnTo>
                <a:lnTo>
                  <a:pt x="37" y="58"/>
                </a:lnTo>
              </a:path>
            </a:pathLst>
          </a:custGeom>
          <a:no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230">
            <a:extLst>
              <a:ext uri="{FF2B5EF4-FFF2-40B4-BE49-F238E27FC236}">
                <a16:creationId xmlns:a16="http://schemas.microsoft.com/office/drawing/2014/main" id="{9324E550-EEE8-4FD5-95D3-61C0881785F3}"/>
              </a:ext>
            </a:extLst>
          </p:cNvPr>
          <p:cNvSpPr>
            <a:spLocks/>
          </p:cNvSpPr>
          <p:nvPr/>
        </p:nvSpPr>
        <p:spPr bwMode="auto">
          <a:xfrm>
            <a:off x="8871154" y="5412690"/>
            <a:ext cx="595313" cy="203200"/>
          </a:xfrm>
          <a:custGeom>
            <a:avLst/>
            <a:gdLst>
              <a:gd name="T0" fmla="*/ 111 w 375"/>
              <a:gd name="T1" fmla="*/ 0 h 128"/>
              <a:gd name="T2" fmla="*/ 127 w 375"/>
              <a:gd name="T3" fmla="*/ 0 h 128"/>
              <a:gd name="T4" fmla="*/ 143 w 375"/>
              <a:gd name="T5" fmla="*/ 0 h 128"/>
              <a:gd name="T6" fmla="*/ 159 w 375"/>
              <a:gd name="T7" fmla="*/ 0 h 128"/>
              <a:gd name="T8" fmla="*/ 174 w 375"/>
              <a:gd name="T9" fmla="*/ 0 h 128"/>
              <a:gd name="T10" fmla="*/ 196 w 375"/>
              <a:gd name="T11" fmla="*/ 0 h 128"/>
              <a:gd name="T12" fmla="*/ 217 w 375"/>
              <a:gd name="T13" fmla="*/ 0 h 128"/>
              <a:gd name="T14" fmla="*/ 233 w 375"/>
              <a:gd name="T15" fmla="*/ 0 h 128"/>
              <a:gd name="T16" fmla="*/ 248 w 375"/>
              <a:gd name="T17" fmla="*/ 0 h 128"/>
              <a:gd name="T18" fmla="*/ 270 w 375"/>
              <a:gd name="T19" fmla="*/ 0 h 128"/>
              <a:gd name="T20" fmla="*/ 291 w 375"/>
              <a:gd name="T21" fmla="*/ 0 h 128"/>
              <a:gd name="T22" fmla="*/ 312 w 375"/>
              <a:gd name="T23" fmla="*/ 0 h 128"/>
              <a:gd name="T24" fmla="*/ 328 w 375"/>
              <a:gd name="T25" fmla="*/ 0 h 128"/>
              <a:gd name="T26" fmla="*/ 349 w 375"/>
              <a:gd name="T27" fmla="*/ 0 h 128"/>
              <a:gd name="T28" fmla="*/ 365 w 375"/>
              <a:gd name="T29" fmla="*/ 0 h 128"/>
              <a:gd name="T30" fmla="*/ 375 w 375"/>
              <a:gd name="T31" fmla="*/ 6 h 128"/>
              <a:gd name="T32" fmla="*/ 375 w 375"/>
              <a:gd name="T33" fmla="*/ 22 h 128"/>
              <a:gd name="T34" fmla="*/ 375 w 375"/>
              <a:gd name="T35" fmla="*/ 43 h 128"/>
              <a:gd name="T36" fmla="*/ 375 w 375"/>
              <a:gd name="T37" fmla="*/ 59 h 128"/>
              <a:gd name="T38" fmla="*/ 375 w 375"/>
              <a:gd name="T39" fmla="*/ 75 h 128"/>
              <a:gd name="T40" fmla="*/ 370 w 375"/>
              <a:gd name="T41" fmla="*/ 90 h 128"/>
              <a:gd name="T42" fmla="*/ 370 w 375"/>
              <a:gd name="T43" fmla="*/ 106 h 128"/>
              <a:gd name="T44" fmla="*/ 370 w 375"/>
              <a:gd name="T45" fmla="*/ 122 h 128"/>
              <a:gd name="T46" fmla="*/ 360 w 375"/>
              <a:gd name="T47" fmla="*/ 128 h 128"/>
              <a:gd name="T48" fmla="*/ 344 w 375"/>
              <a:gd name="T49" fmla="*/ 128 h 128"/>
              <a:gd name="T50" fmla="*/ 328 w 375"/>
              <a:gd name="T51" fmla="*/ 128 h 128"/>
              <a:gd name="T52" fmla="*/ 307 w 375"/>
              <a:gd name="T53" fmla="*/ 128 h 128"/>
              <a:gd name="T54" fmla="*/ 291 w 375"/>
              <a:gd name="T55" fmla="*/ 128 h 128"/>
              <a:gd name="T56" fmla="*/ 275 w 375"/>
              <a:gd name="T57" fmla="*/ 128 h 128"/>
              <a:gd name="T58" fmla="*/ 254 w 375"/>
              <a:gd name="T59" fmla="*/ 128 h 128"/>
              <a:gd name="T60" fmla="*/ 238 w 375"/>
              <a:gd name="T61" fmla="*/ 128 h 128"/>
              <a:gd name="T62" fmla="*/ 222 w 375"/>
              <a:gd name="T63" fmla="*/ 128 h 128"/>
              <a:gd name="T64" fmla="*/ 201 w 375"/>
              <a:gd name="T65" fmla="*/ 128 h 128"/>
              <a:gd name="T66" fmla="*/ 185 w 375"/>
              <a:gd name="T67" fmla="*/ 128 h 128"/>
              <a:gd name="T68" fmla="*/ 169 w 375"/>
              <a:gd name="T69" fmla="*/ 128 h 128"/>
              <a:gd name="T70" fmla="*/ 153 w 375"/>
              <a:gd name="T71" fmla="*/ 128 h 128"/>
              <a:gd name="T72" fmla="*/ 137 w 375"/>
              <a:gd name="T73" fmla="*/ 128 h 128"/>
              <a:gd name="T74" fmla="*/ 122 w 375"/>
              <a:gd name="T75" fmla="*/ 128 h 128"/>
              <a:gd name="T76" fmla="*/ 106 w 375"/>
              <a:gd name="T77" fmla="*/ 128 h 128"/>
              <a:gd name="T78" fmla="*/ 90 w 375"/>
              <a:gd name="T79" fmla="*/ 128 h 128"/>
              <a:gd name="T80" fmla="*/ 69 w 375"/>
              <a:gd name="T81" fmla="*/ 128 h 128"/>
              <a:gd name="T82" fmla="*/ 48 w 375"/>
              <a:gd name="T83" fmla="*/ 128 h 128"/>
              <a:gd name="T84" fmla="*/ 32 w 375"/>
              <a:gd name="T85" fmla="*/ 128 h 128"/>
              <a:gd name="T86" fmla="*/ 16 w 375"/>
              <a:gd name="T87" fmla="*/ 128 h 128"/>
              <a:gd name="T88" fmla="*/ 5 w 375"/>
              <a:gd name="T89" fmla="*/ 122 h 128"/>
              <a:gd name="T90" fmla="*/ 5 w 375"/>
              <a:gd name="T91" fmla="*/ 106 h 128"/>
              <a:gd name="T92" fmla="*/ 5 w 375"/>
              <a:gd name="T93" fmla="*/ 85 h 128"/>
              <a:gd name="T94" fmla="*/ 5 w 375"/>
              <a:gd name="T95" fmla="*/ 69 h 128"/>
              <a:gd name="T96" fmla="*/ 0 w 375"/>
              <a:gd name="T97" fmla="*/ 53 h 128"/>
              <a:gd name="T98" fmla="*/ 0 w 375"/>
              <a:gd name="T99" fmla="*/ 37 h 128"/>
              <a:gd name="T100" fmla="*/ 0 w 375"/>
              <a:gd name="T101" fmla="*/ 16 h 128"/>
              <a:gd name="T102" fmla="*/ 5 w 375"/>
              <a:gd name="T103" fmla="*/ 6 h 128"/>
              <a:gd name="T104" fmla="*/ 26 w 375"/>
              <a:gd name="T105" fmla="*/ 6 h 128"/>
              <a:gd name="T106" fmla="*/ 37 w 375"/>
              <a:gd name="T107" fmla="*/ 11 h 128"/>
              <a:gd name="T108" fmla="*/ 42 w 375"/>
              <a:gd name="T109" fmla="*/ 0 h 128"/>
              <a:gd name="T110" fmla="*/ 58 w 375"/>
              <a:gd name="T111" fmla="*/ 0 h 128"/>
              <a:gd name="T112" fmla="*/ 74 w 375"/>
              <a:gd name="T113" fmla="*/ 0 h 128"/>
              <a:gd name="T114" fmla="*/ 90 w 375"/>
              <a:gd name="T11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75" h="128">
                <a:moveTo>
                  <a:pt x="95" y="0"/>
                </a:moveTo>
                <a:lnTo>
                  <a:pt x="106" y="0"/>
                </a:lnTo>
                <a:lnTo>
                  <a:pt x="111" y="0"/>
                </a:lnTo>
                <a:lnTo>
                  <a:pt x="116" y="0"/>
                </a:lnTo>
                <a:lnTo>
                  <a:pt x="122" y="0"/>
                </a:lnTo>
                <a:lnTo>
                  <a:pt x="127" y="0"/>
                </a:lnTo>
                <a:lnTo>
                  <a:pt x="132" y="0"/>
                </a:lnTo>
                <a:lnTo>
                  <a:pt x="137" y="0"/>
                </a:lnTo>
                <a:lnTo>
                  <a:pt x="143" y="0"/>
                </a:lnTo>
                <a:lnTo>
                  <a:pt x="148" y="0"/>
                </a:lnTo>
                <a:lnTo>
                  <a:pt x="153" y="0"/>
                </a:lnTo>
                <a:lnTo>
                  <a:pt x="159" y="0"/>
                </a:lnTo>
                <a:lnTo>
                  <a:pt x="164" y="0"/>
                </a:lnTo>
                <a:lnTo>
                  <a:pt x="169" y="0"/>
                </a:lnTo>
                <a:lnTo>
                  <a:pt x="174" y="0"/>
                </a:lnTo>
                <a:lnTo>
                  <a:pt x="180" y="0"/>
                </a:lnTo>
                <a:lnTo>
                  <a:pt x="185" y="0"/>
                </a:lnTo>
                <a:lnTo>
                  <a:pt x="196" y="0"/>
                </a:lnTo>
                <a:lnTo>
                  <a:pt x="201" y="0"/>
                </a:lnTo>
                <a:lnTo>
                  <a:pt x="211" y="0"/>
                </a:lnTo>
                <a:lnTo>
                  <a:pt x="217" y="0"/>
                </a:lnTo>
                <a:lnTo>
                  <a:pt x="222" y="0"/>
                </a:lnTo>
                <a:lnTo>
                  <a:pt x="227" y="0"/>
                </a:lnTo>
                <a:lnTo>
                  <a:pt x="233" y="0"/>
                </a:lnTo>
                <a:lnTo>
                  <a:pt x="238" y="0"/>
                </a:lnTo>
                <a:lnTo>
                  <a:pt x="243" y="0"/>
                </a:lnTo>
                <a:lnTo>
                  <a:pt x="248" y="0"/>
                </a:lnTo>
                <a:lnTo>
                  <a:pt x="254" y="0"/>
                </a:lnTo>
                <a:lnTo>
                  <a:pt x="259" y="0"/>
                </a:lnTo>
                <a:lnTo>
                  <a:pt x="270" y="0"/>
                </a:lnTo>
                <a:lnTo>
                  <a:pt x="275" y="0"/>
                </a:lnTo>
                <a:lnTo>
                  <a:pt x="280" y="0"/>
                </a:lnTo>
                <a:lnTo>
                  <a:pt x="291" y="0"/>
                </a:lnTo>
                <a:lnTo>
                  <a:pt x="301" y="0"/>
                </a:lnTo>
                <a:lnTo>
                  <a:pt x="307" y="0"/>
                </a:lnTo>
                <a:lnTo>
                  <a:pt x="312" y="0"/>
                </a:lnTo>
                <a:lnTo>
                  <a:pt x="317" y="0"/>
                </a:lnTo>
                <a:lnTo>
                  <a:pt x="323" y="0"/>
                </a:lnTo>
                <a:lnTo>
                  <a:pt x="328" y="0"/>
                </a:lnTo>
                <a:lnTo>
                  <a:pt x="333" y="0"/>
                </a:lnTo>
                <a:lnTo>
                  <a:pt x="344" y="0"/>
                </a:lnTo>
                <a:lnTo>
                  <a:pt x="349" y="0"/>
                </a:lnTo>
                <a:lnTo>
                  <a:pt x="354" y="0"/>
                </a:lnTo>
                <a:lnTo>
                  <a:pt x="360" y="0"/>
                </a:lnTo>
                <a:lnTo>
                  <a:pt x="365" y="0"/>
                </a:lnTo>
                <a:lnTo>
                  <a:pt x="370" y="0"/>
                </a:lnTo>
                <a:lnTo>
                  <a:pt x="375" y="0"/>
                </a:lnTo>
                <a:lnTo>
                  <a:pt x="375" y="6"/>
                </a:lnTo>
                <a:lnTo>
                  <a:pt x="375" y="11"/>
                </a:lnTo>
                <a:lnTo>
                  <a:pt x="375" y="16"/>
                </a:lnTo>
                <a:lnTo>
                  <a:pt x="375" y="22"/>
                </a:lnTo>
                <a:lnTo>
                  <a:pt x="375" y="32"/>
                </a:lnTo>
                <a:lnTo>
                  <a:pt x="375" y="37"/>
                </a:lnTo>
                <a:lnTo>
                  <a:pt x="375" y="43"/>
                </a:lnTo>
                <a:lnTo>
                  <a:pt x="375" y="48"/>
                </a:lnTo>
                <a:lnTo>
                  <a:pt x="375" y="53"/>
                </a:lnTo>
                <a:lnTo>
                  <a:pt x="375" y="59"/>
                </a:lnTo>
                <a:lnTo>
                  <a:pt x="375" y="64"/>
                </a:lnTo>
                <a:lnTo>
                  <a:pt x="375" y="69"/>
                </a:lnTo>
                <a:lnTo>
                  <a:pt x="375" y="75"/>
                </a:lnTo>
                <a:lnTo>
                  <a:pt x="375" y="80"/>
                </a:lnTo>
                <a:lnTo>
                  <a:pt x="370" y="85"/>
                </a:lnTo>
                <a:lnTo>
                  <a:pt x="370" y="90"/>
                </a:lnTo>
                <a:lnTo>
                  <a:pt x="370" y="96"/>
                </a:lnTo>
                <a:lnTo>
                  <a:pt x="370" y="101"/>
                </a:lnTo>
                <a:lnTo>
                  <a:pt x="370" y="106"/>
                </a:lnTo>
                <a:lnTo>
                  <a:pt x="370" y="112"/>
                </a:lnTo>
                <a:lnTo>
                  <a:pt x="370" y="117"/>
                </a:lnTo>
                <a:lnTo>
                  <a:pt x="370" y="122"/>
                </a:lnTo>
                <a:lnTo>
                  <a:pt x="370" y="128"/>
                </a:lnTo>
                <a:lnTo>
                  <a:pt x="365" y="128"/>
                </a:lnTo>
                <a:lnTo>
                  <a:pt x="360" y="128"/>
                </a:lnTo>
                <a:lnTo>
                  <a:pt x="354" y="128"/>
                </a:lnTo>
                <a:lnTo>
                  <a:pt x="349" y="128"/>
                </a:lnTo>
                <a:lnTo>
                  <a:pt x="344" y="128"/>
                </a:lnTo>
                <a:lnTo>
                  <a:pt x="338" y="128"/>
                </a:lnTo>
                <a:lnTo>
                  <a:pt x="333" y="128"/>
                </a:lnTo>
                <a:lnTo>
                  <a:pt x="328" y="128"/>
                </a:lnTo>
                <a:lnTo>
                  <a:pt x="323" y="128"/>
                </a:lnTo>
                <a:lnTo>
                  <a:pt x="312" y="128"/>
                </a:lnTo>
                <a:lnTo>
                  <a:pt x="307" y="128"/>
                </a:lnTo>
                <a:lnTo>
                  <a:pt x="301" y="128"/>
                </a:lnTo>
                <a:lnTo>
                  <a:pt x="296" y="128"/>
                </a:lnTo>
                <a:lnTo>
                  <a:pt x="291" y="128"/>
                </a:lnTo>
                <a:lnTo>
                  <a:pt x="285" y="128"/>
                </a:lnTo>
                <a:lnTo>
                  <a:pt x="280" y="128"/>
                </a:lnTo>
                <a:lnTo>
                  <a:pt x="275" y="128"/>
                </a:lnTo>
                <a:lnTo>
                  <a:pt x="270" y="128"/>
                </a:lnTo>
                <a:lnTo>
                  <a:pt x="264" y="128"/>
                </a:lnTo>
                <a:lnTo>
                  <a:pt x="254" y="128"/>
                </a:lnTo>
                <a:lnTo>
                  <a:pt x="248" y="128"/>
                </a:lnTo>
                <a:lnTo>
                  <a:pt x="243" y="128"/>
                </a:lnTo>
                <a:lnTo>
                  <a:pt x="238" y="128"/>
                </a:lnTo>
                <a:lnTo>
                  <a:pt x="233" y="128"/>
                </a:lnTo>
                <a:lnTo>
                  <a:pt x="227" y="128"/>
                </a:lnTo>
                <a:lnTo>
                  <a:pt x="222" y="128"/>
                </a:lnTo>
                <a:lnTo>
                  <a:pt x="217" y="128"/>
                </a:lnTo>
                <a:lnTo>
                  <a:pt x="206" y="128"/>
                </a:lnTo>
                <a:lnTo>
                  <a:pt x="201" y="128"/>
                </a:lnTo>
                <a:lnTo>
                  <a:pt x="196" y="128"/>
                </a:lnTo>
                <a:lnTo>
                  <a:pt x="190" y="128"/>
                </a:lnTo>
                <a:lnTo>
                  <a:pt x="185" y="128"/>
                </a:lnTo>
                <a:lnTo>
                  <a:pt x="180" y="128"/>
                </a:lnTo>
                <a:lnTo>
                  <a:pt x="174" y="128"/>
                </a:lnTo>
                <a:lnTo>
                  <a:pt x="169" y="128"/>
                </a:lnTo>
                <a:lnTo>
                  <a:pt x="164" y="128"/>
                </a:lnTo>
                <a:lnTo>
                  <a:pt x="159" y="128"/>
                </a:lnTo>
                <a:lnTo>
                  <a:pt x="153" y="128"/>
                </a:lnTo>
                <a:lnTo>
                  <a:pt x="148" y="128"/>
                </a:lnTo>
                <a:lnTo>
                  <a:pt x="143" y="128"/>
                </a:lnTo>
                <a:lnTo>
                  <a:pt x="137" y="128"/>
                </a:lnTo>
                <a:lnTo>
                  <a:pt x="132" y="128"/>
                </a:lnTo>
                <a:lnTo>
                  <a:pt x="127" y="128"/>
                </a:lnTo>
                <a:lnTo>
                  <a:pt x="122" y="128"/>
                </a:lnTo>
                <a:lnTo>
                  <a:pt x="116" y="128"/>
                </a:lnTo>
                <a:lnTo>
                  <a:pt x="111" y="128"/>
                </a:lnTo>
                <a:lnTo>
                  <a:pt x="106" y="128"/>
                </a:lnTo>
                <a:lnTo>
                  <a:pt x="100" y="128"/>
                </a:lnTo>
                <a:lnTo>
                  <a:pt x="95" y="128"/>
                </a:lnTo>
                <a:lnTo>
                  <a:pt x="90" y="128"/>
                </a:lnTo>
                <a:lnTo>
                  <a:pt x="85" y="128"/>
                </a:lnTo>
                <a:lnTo>
                  <a:pt x="74" y="128"/>
                </a:lnTo>
                <a:lnTo>
                  <a:pt x="69" y="128"/>
                </a:lnTo>
                <a:lnTo>
                  <a:pt x="63" y="128"/>
                </a:lnTo>
                <a:lnTo>
                  <a:pt x="58" y="128"/>
                </a:lnTo>
                <a:lnTo>
                  <a:pt x="48" y="128"/>
                </a:lnTo>
                <a:lnTo>
                  <a:pt x="42" y="128"/>
                </a:lnTo>
                <a:lnTo>
                  <a:pt x="37" y="128"/>
                </a:lnTo>
                <a:lnTo>
                  <a:pt x="32" y="128"/>
                </a:lnTo>
                <a:lnTo>
                  <a:pt x="26" y="128"/>
                </a:lnTo>
                <a:lnTo>
                  <a:pt x="21" y="128"/>
                </a:lnTo>
                <a:lnTo>
                  <a:pt x="16" y="128"/>
                </a:lnTo>
                <a:lnTo>
                  <a:pt x="11" y="128"/>
                </a:lnTo>
                <a:lnTo>
                  <a:pt x="5" y="128"/>
                </a:lnTo>
                <a:lnTo>
                  <a:pt x="5" y="122"/>
                </a:lnTo>
                <a:lnTo>
                  <a:pt x="5" y="117"/>
                </a:lnTo>
                <a:lnTo>
                  <a:pt x="5" y="112"/>
                </a:lnTo>
                <a:lnTo>
                  <a:pt x="5" y="106"/>
                </a:lnTo>
                <a:lnTo>
                  <a:pt x="5" y="101"/>
                </a:lnTo>
                <a:lnTo>
                  <a:pt x="5" y="96"/>
                </a:lnTo>
                <a:lnTo>
                  <a:pt x="5" y="85"/>
                </a:lnTo>
                <a:lnTo>
                  <a:pt x="5" y="80"/>
                </a:lnTo>
                <a:lnTo>
                  <a:pt x="5" y="75"/>
                </a:lnTo>
                <a:lnTo>
                  <a:pt x="5" y="69"/>
                </a:lnTo>
                <a:lnTo>
                  <a:pt x="5" y="64"/>
                </a:lnTo>
                <a:lnTo>
                  <a:pt x="5" y="59"/>
                </a:lnTo>
                <a:lnTo>
                  <a:pt x="0" y="53"/>
                </a:lnTo>
                <a:lnTo>
                  <a:pt x="0" y="48"/>
                </a:lnTo>
                <a:lnTo>
                  <a:pt x="0" y="43"/>
                </a:lnTo>
                <a:lnTo>
                  <a:pt x="0" y="37"/>
                </a:lnTo>
                <a:lnTo>
                  <a:pt x="0" y="27"/>
                </a:lnTo>
                <a:lnTo>
                  <a:pt x="0" y="22"/>
                </a:lnTo>
                <a:lnTo>
                  <a:pt x="0" y="16"/>
                </a:lnTo>
                <a:lnTo>
                  <a:pt x="0" y="11"/>
                </a:lnTo>
                <a:lnTo>
                  <a:pt x="0" y="6"/>
                </a:lnTo>
                <a:lnTo>
                  <a:pt x="5" y="6"/>
                </a:lnTo>
                <a:lnTo>
                  <a:pt x="16" y="6"/>
                </a:lnTo>
                <a:lnTo>
                  <a:pt x="21" y="6"/>
                </a:lnTo>
                <a:lnTo>
                  <a:pt x="26" y="6"/>
                </a:lnTo>
                <a:lnTo>
                  <a:pt x="32" y="6"/>
                </a:lnTo>
                <a:lnTo>
                  <a:pt x="37" y="6"/>
                </a:lnTo>
                <a:lnTo>
                  <a:pt x="37" y="11"/>
                </a:lnTo>
                <a:lnTo>
                  <a:pt x="42" y="11"/>
                </a:lnTo>
                <a:lnTo>
                  <a:pt x="42" y="6"/>
                </a:lnTo>
                <a:lnTo>
                  <a:pt x="42" y="0"/>
                </a:lnTo>
                <a:lnTo>
                  <a:pt x="48" y="0"/>
                </a:lnTo>
                <a:lnTo>
                  <a:pt x="53" y="0"/>
                </a:lnTo>
                <a:lnTo>
                  <a:pt x="58" y="0"/>
                </a:lnTo>
                <a:lnTo>
                  <a:pt x="63" y="0"/>
                </a:lnTo>
                <a:lnTo>
                  <a:pt x="69" y="0"/>
                </a:lnTo>
                <a:lnTo>
                  <a:pt x="74" y="0"/>
                </a:lnTo>
                <a:lnTo>
                  <a:pt x="79" y="0"/>
                </a:lnTo>
                <a:lnTo>
                  <a:pt x="85" y="0"/>
                </a:lnTo>
                <a:lnTo>
                  <a:pt x="90" y="0"/>
                </a:lnTo>
                <a:lnTo>
                  <a:pt x="95" y="0"/>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231">
            <a:extLst>
              <a:ext uri="{FF2B5EF4-FFF2-40B4-BE49-F238E27FC236}">
                <a16:creationId xmlns:a16="http://schemas.microsoft.com/office/drawing/2014/main" id="{F9A5E35E-7AD7-4DA5-8D92-69B5BE052065}"/>
              </a:ext>
            </a:extLst>
          </p:cNvPr>
          <p:cNvSpPr>
            <a:spLocks/>
          </p:cNvSpPr>
          <p:nvPr/>
        </p:nvSpPr>
        <p:spPr bwMode="auto">
          <a:xfrm>
            <a:off x="9241041" y="4471304"/>
            <a:ext cx="587375" cy="530225"/>
          </a:xfrm>
          <a:custGeom>
            <a:avLst/>
            <a:gdLst>
              <a:gd name="T0" fmla="*/ 169 w 370"/>
              <a:gd name="T1" fmla="*/ 31 h 334"/>
              <a:gd name="T2" fmla="*/ 174 w 370"/>
              <a:gd name="T3" fmla="*/ 5 h 334"/>
              <a:gd name="T4" fmla="*/ 206 w 370"/>
              <a:gd name="T5" fmla="*/ 0 h 334"/>
              <a:gd name="T6" fmla="*/ 243 w 370"/>
              <a:gd name="T7" fmla="*/ 0 h 334"/>
              <a:gd name="T8" fmla="*/ 264 w 370"/>
              <a:gd name="T9" fmla="*/ 10 h 334"/>
              <a:gd name="T10" fmla="*/ 264 w 370"/>
              <a:gd name="T11" fmla="*/ 21 h 334"/>
              <a:gd name="T12" fmla="*/ 280 w 370"/>
              <a:gd name="T13" fmla="*/ 31 h 334"/>
              <a:gd name="T14" fmla="*/ 290 w 370"/>
              <a:gd name="T15" fmla="*/ 47 h 334"/>
              <a:gd name="T16" fmla="*/ 306 w 370"/>
              <a:gd name="T17" fmla="*/ 53 h 334"/>
              <a:gd name="T18" fmla="*/ 333 w 370"/>
              <a:gd name="T19" fmla="*/ 47 h 334"/>
              <a:gd name="T20" fmla="*/ 359 w 370"/>
              <a:gd name="T21" fmla="*/ 53 h 334"/>
              <a:gd name="T22" fmla="*/ 364 w 370"/>
              <a:gd name="T23" fmla="*/ 79 h 334"/>
              <a:gd name="T24" fmla="*/ 359 w 370"/>
              <a:gd name="T25" fmla="*/ 95 h 334"/>
              <a:gd name="T26" fmla="*/ 349 w 370"/>
              <a:gd name="T27" fmla="*/ 116 h 334"/>
              <a:gd name="T28" fmla="*/ 349 w 370"/>
              <a:gd name="T29" fmla="*/ 138 h 334"/>
              <a:gd name="T30" fmla="*/ 338 w 370"/>
              <a:gd name="T31" fmla="*/ 148 h 334"/>
              <a:gd name="T32" fmla="*/ 322 w 370"/>
              <a:gd name="T33" fmla="*/ 164 h 334"/>
              <a:gd name="T34" fmla="*/ 322 w 370"/>
              <a:gd name="T35" fmla="*/ 185 h 334"/>
              <a:gd name="T36" fmla="*/ 322 w 370"/>
              <a:gd name="T37" fmla="*/ 206 h 334"/>
              <a:gd name="T38" fmla="*/ 327 w 370"/>
              <a:gd name="T39" fmla="*/ 222 h 334"/>
              <a:gd name="T40" fmla="*/ 322 w 370"/>
              <a:gd name="T41" fmla="*/ 238 h 334"/>
              <a:gd name="T42" fmla="*/ 322 w 370"/>
              <a:gd name="T43" fmla="*/ 238 h 334"/>
              <a:gd name="T44" fmla="*/ 301 w 370"/>
              <a:gd name="T45" fmla="*/ 244 h 334"/>
              <a:gd name="T46" fmla="*/ 290 w 370"/>
              <a:gd name="T47" fmla="*/ 254 h 334"/>
              <a:gd name="T48" fmla="*/ 280 w 370"/>
              <a:gd name="T49" fmla="*/ 275 h 334"/>
              <a:gd name="T50" fmla="*/ 253 w 370"/>
              <a:gd name="T51" fmla="*/ 275 h 334"/>
              <a:gd name="T52" fmla="*/ 211 w 370"/>
              <a:gd name="T53" fmla="*/ 275 h 334"/>
              <a:gd name="T54" fmla="*/ 174 w 370"/>
              <a:gd name="T55" fmla="*/ 281 h 334"/>
              <a:gd name="T56" fmla="*/ 174 w 370"/>
              <a:gd name="T57" fmla="*/ 323 h 334"/>
              <a:gd name="T58" fmla="*/ 137 w 370"/>
              <a:gd name="T59" fmla="*/ 328 h 334"/>
              <a:gd name="T60" fmla="*/ 105 w 370"/>
              <a:gd name="T61" fmla="*/ 328 h 334"/>
              <a:gd name="T62" fmla="*/ 74 w 370"/>
              <a:gd name="T63" fmla="*/ 334 h 334"/>
              <a:gd name="T64" fmla="*/ 42 w 370"/>
              <a:gd name="T65" fmla="*/ 328 h 334"/>
              <a:gd name="T66" fmla="*/ 10 w 370"/>
              <a:gd name="T67" fmla="*/ 328 h 334"/>
              <a:gd name="T68" fmla="*/ 10 w 370"/>
              <a:gd name="T69" fmla="*/ 318 h 334"/>
              <a:gd name="T70" fmla="*/ 21 w 370"/>
              <a:gd name="T71" fmla="*/ 307 h 334"/>
              <a:gd name="T72" fmla="*/ 15 w 370"/>
              <a:gd name="T73" fmla="*/ 302 h 334"/>
              <a:gd name="T74" fmla="*/ 15 w 370"/>
              <a:gd name="T75" fmla="*/ 281 h 334"/>
              <a:gd name="T76" fmla="*/ 21 w 370"/>
              <a:gd name="T77" fmla="*/ 270 h 334"/>
              <a:gd name="T78" fmla="*/ 26 w 370"/>
              <a:gd name="T79" fmla="*/ 254 h 334"/>
              <a:gd name="T80" fmla="*/ 37 w 370"/>
              <a:gd name="T81" fmla="*/ 244 h 334"/>
              <a:gd name="T82" fmla="*/ 42 w 370"/>
              <a:gd name="T83" fmla="*/ 238 h 334"/>
              <a:gd name="T84" fmla="*/ 47 w 370"/>
              <a:gd name="T85" fmla="*/ 233 h 334"/>
              <a:gd name="T86" fmla="*/ 42 w 370"/>
              <a:gd name="T87" fmla="*/ 217 h 334"/>
              <a:gd name="T88" fmla="*/ 42 w 370"/>
              <a:gd name="T89" fmla="*/ 185 h 334"/>
              <a:gd name="T90" fmla="*/ 42 w 370"/>
              <a:gd name="T91" fmla="*/ 175 h 334"/>
              <a:gd name="T92" fmla="*/ 52 w 370"/>
              <a:gd name="T93" fmla="*/ 164 h 334"/>
              <a:gd name="T94" fmla="*/ 63 w 370"/>
              <a:gd name="T95" fmla="*/ 143 h 334"/>
              <a:gd name="T96" fmla="*/ 74 w 370"/>
              <a:gd name="T97" fmla="*/ 122 h 334"/>
              <a:gd name="T98" fmla="*/ 84 w 370"/>
              <a:gd name="T99" fmla="*/ 100 h 334"/>
              <a:gd name="T100" fmla="*/ 116 w 370"/>
              <a:gd name="T101" fmla="*/ 95 h 334"/>
              <a:gd name="T102" fmla="*/ 142 w 370"/>
              <a:gd name="T103" fmla="*/ 84 h 334"/>
              <a:gd name="T104" fmla="*/ 164 w 370"/>
              <a:gd name="T105" fmla="*/ 84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0" h="334">
                <a:moveTo>
                  <a:pt x="169" y="63"/>
                </a:moveTo>
                <a:lnTo>
                  <a:pt x="169" y="58"/>
                </a:lnTo>
                <a:lnTo>
                  <a:pt x="169" y="53"/>
                </a:lnTo>
                <a:lnTo>
                  <a:pt x="169" y="42"/>
                </a:lnTo>
                <a:lnTo>
                  <a:pt x="169" y="37"/>
                </a:lnTo>
                <a:lnTo>
                  <a:pt x="169" y="31"/>
                </a:lnTo>
                <a:lnTo>
                  <a:pt x="169" y="26"/>
                </a:lnTo>
                <a:lnTo>
                  <a:pt x="169" y="21"/>
                </a:lnTo>
                <a:lnTo>
                  <a:pt x="169" y="16"/>
                </a:lnTo>
                <a:lnTo>
                  <a:pt x="169" y="10"/>
                </a:lnTo>
                <a:lnTo>
                  <a:pt x="169" y="5"/>
                </a:lnTo>
                <a:lnTo>
                  <a:pt x="174" y="5"/>
                </a:lnTo>
                <a:lnTo>
                  <a:pt x="179" y="5"/>
                </a:lnTo>
                <a:lnTo>
                  <a:pt x="179" y="0"/>
                </a:lnTo>
                <a:lnTo>
                  <a:pt x="190" y="0"/>
                </a:lnTo>
                <a:lnTo>
                  <a:pt x="195" y="0"/>
                </a:lnTo>
                <a:lnTo>
                  <a:pt x="201" y="0"/>
                </a:lnTo>
                <a:lnTo>
                  <a:pt x="206" y="0"/>
                </a:lnTo>
                <a:lnTo>
                  <a:pt x="216" y="0"/>
                </a:lnTo>
                <a:lnTo>
                  <a:pt x="222" y="0"/>
                </a:lnTo>
                <a:lnTo>
                  <a:pt x="227" y="0"/>
                </a:lnTo>
                <a:lnTo>
                  <a:pt x="232" y="0"/>
                </a:lnTo>
                <a:lnTo>
                  <a:pt x="238" y="0"/>
                </a:lnTo>
                <a:lnTo>
                  <a:pt x="243" y="0"/>
                </a:lnTo>
                <a:lnTo>
                  <a:pt x="253" y="0"/>
                </a:lnTo>
                <a:lnTo>
                  <a:pt x="259" y="0"/>
                </a:lnTo>
                <a:lnTo>
                  <a:pt x="259" y="5"/>
                </a:lnTo>
                <a:lnTo>
                  <a:pt x="259" y="10"/>
                </a:lnTo>
                <a:lnTo>
                  <a:pt x="264" y="5"/>
                </a:lnTo>
                <a:lnTo>
                  <a:pt x="264" y="10"/>
                </a:lnTo>
                <a:lnTo>
                  <a:pt x="259" y="10"/>
                </a:lnTo>
                <a:lnTo>
                  <a:pt x="264" y="10"/>
                </a:lnTo>
                <a:lnTo>
                  <a:pt x="269" y="10"/>
                </a:lnTo>
                <a:lnTo>
                  <a:pt x="269" y="16"/>
                </a:lnTo>
                <a:lnTo>
                  <a:pt x="264" y="16"/>
                </a:lnTo>
                <a:lnTo>
                  <a:pt x="264" y="21"/>
                </a:lnTo>
                <a:lnTo>
                  <a:pt x="269" y="16"/>
                </a:lnTo>
                <a:lnTo>
                  <a:pt x="269" y="21"/>
                </a:lnTo>
                <a:lnTo>
                  <a:pt x="275" y="21"/>
                </a:lnTo>
                <a:lnTo>
                  <a:pt x="275" y="26"/>
                </a:lnTo>
                <a:lnTo>
                  <a:pt x="275" y="31"/>
                </a:lnTo>
                <a:lnTo>
                  <a:pt x="280" y="31"/>
                </a:lnTo>
                <a:lnTo>
                  <a:pt x="285" y="31"/>
                </a:lnTo>
                <a:lnTo>
                  <a:pt x="285" y="37"/>
                </a:lnTo>
                <a:lnTo>
                  <a:pt x="285" y="42"/>
                </a:lnTo>
                <a:lnTo>
                  <a:pt x="290" y="42"/>
                </a:lnTo>
                <a:lnTo>
                  <a:pt x="296" y="42"/>
                </a:lnTo>
                <a:lnTo>
                  <a:pt x="290" y="47"/>
                </a:lnTo>
                <a:lnTo>
                  <a:pt x="296" y="47"/>
                </a:lnTo>
                <a:lnTo>
                  <a:pt x="290" y="47"/>
                </a:lnTo>
                <a:lnTo>
                  <a:pt x="296" y="47"/>
                </a:lnTo>
                <a:lnTo>
                  <a:pt x="296" y="53"/>
                </a:lnTo>
                <a:lnTo>
                  <a:pt x="301" y="53"/>
                </a:lnTo>
                <a:lnTo>
                  <a:pt x="306" y="53"/>
                </a:lnTo>
                <a:lnTo>
                  <a:pt x="312" y="53"/>
                </a:lnTo>
                <a:lnTo>
                  <a:pt x="317" y="53"/>
                </a:lnTo>
                <a:lnTo>
                  <a:pt x="322" y="53"/>
                </a:lnTo>
                <a:lnTo>
                  <a:pt x="327" y="53"/>
                </a:lnTo>
                <a:lnTo>
                  <a:pt x="333" y="53"/>
                </a:lnTo>
                <a:lnTo>
                  <a:pt x="333" y="47"/>
                </a:lnTo>
                <a:lnTo>
                  <a:pt x="338" y="47"/>
                </a:lnTo>
                <a:lnTo>
                  <a:pt x="338" y="53"/>
                </a:lnTo>
                <a:lnTo>
                  <a:pt x="343" y="53"/>
                </a:lnTo>
                <a:lnTo>
                  <a:pt x="349" y="53"/>
                </a:lnTo>
                <a:lnTo>
                  <a:pt x="354" y="53"/>
                </a:lnTo>
                <a:lnTo>
                  <a:pt x="359" y="53"/>
                </a:lnTo>
                <a:lnTo>
                  <a:pt x="364" y="53"/>
                </a:lnTo>
                <a:lnTo>
                  <a:pt x="364" y="58"/>
                </a:lnTo>
                <a:lnTo>
                  <a:pt x="364" y="63"/>
                </a:lnTo>
                <a:lnTo>
                  <a:pt x="364" y="69"/>
                </a:lnTo>
                <a:lnTo>
                  <a:pt x="364" y="74"/>
                </a:lnTo>
                <a:lnTo>
                  <a:pt x="364" y="79"/>
                </a:lnTo>
                <a:lnTo>
                  <a:pt x="370" y="79"/>
                </a:lnTo>
                <a:lnTo>
                  <a:pt x="364" y="79"/>
                </a:lnTo>
                <a:lnTo>
                  <a:pt x="364" y="84"/>
                </a:lnTo>
                <a:lnTo>
                  <a:pt x="364" y="90"/>
                </a:lnTo>
                <a:lnTo>
                  <a:pt x="359" y="90"/>
                </a:lnTo>
                <a:lnTo>
                  <a:pt x="359" y="95"/>
                </a:lnTo>
                <a:lnTo>
                  <a:pt x="359" y="100"/>
                </a:lnTo>
                <a:lnTo>
                  <a:pt x="359" y="106"/>
                </a:lnTo>
                <a:lnTo>
                  <a:pt x="359" y="111"/>
                </a:lnTo>
                <a:lnTo>
                  <a:pt x="359" y="116"/>
                </a:lnTo>
                <a:lnTo>
                  <a:pt x="354" y="116"/>
                </a:lnTo>
                <a:lnTo>
                  <a:pt x="349" y="116"/>
                </a:lnTo>
                <a:lnTo>
                  <a:pt x="349" y="122"/>
                </a:lnTo>
                <a:lnTo>
                  <a:pt x="349" y="127"/>
                </a:lnTo>
                <a:lnTo>
                  <a:pt x="354" y="127"/>
                </a:lnTo>
                <a:lnTo>
                  <a:pt x="354" y="132"/>
                </a:lnTo>
                <a:lnTo>
                  <a:pt x="349" y="132"/>
                </a:lnTo>
                <a:lnTo>
                  <a:pt x="349" y="138"/>
                </a:lnTo>
                <a:lnTo>
                  <a:pt x="343" y="138"/>
                </a:lnTo>
                <a:lnTo>
                  <a:pt x="343" y="143"/>
                </a:lnTo>
                <a:lnTo>
                  <a:pt x="338" y="143"/>
                </a:lnTo>
                <a:lnTo>
                  <a:pt x="338" y="148"/>
                </a:lnTo>
                <a:lnTo>
                  <a:pt x="333" y="148"/>
                </a:lnTo>
                <a:lnTo>
                  <a:pt x="338" y="148"/>
                </a:lnTo>
                <a:lnTo>
                  <a:pt x="338" y="153"/>
                </a:lnTo>
                <a:lnTo>
                  <a:pt x="338" y="159"/>
                </a:lnTo>
                <a:lnTo>
                  <a:pt x="333" y="159"/>
                </a:lnTo>
                <a:lnTo>
                  <a:pt x="327" y="159"/>
                </a:lnTo>
                <a:lnTo>
                  <a:pt x="322" y="159"/>
                </a:lnTo>
                <a:lnTo>
                  <a:pt x="322" y="164"/>
                </a:lnTo>
                <a:lnTo>
                  <a:pt x="327" y="164"/>
                </a:lnTo>
                <a:lnTo>
                  <a:pt x="327" y="169"/>
                </a:lnTo>
                <a:lnTo>
                  <a:pt x="327" y="175"/>
                </a:lnTo>
                <a:lnTo>
                  <a:pt x="322" y="175"/>
                </a:lnTo>
                <a:lnTo>
                  <a:pt x="322" y="180"/>
                </a:lnTo>
                <a:lnTo>
                  <a:pt x="322" y="185"/>
                </a:lnTo>
                <a:lnTo>
                  <a:pt x="322" y="191"/>
                </a:lnTo>
                <a:lnTo>
                  <a:pt x="322" y="196"/>
                </a:lnTo>
                <a:lnTo>
                  <a:pt x="322" y="201"/>
                </a:lnTo>
                <a:lnTo>
                  <a:pt x="327" y="201"/>
                </a:lnTo>
                <a:lnTo>
                  <a:pt x="322" y="201"/>
                </a:lnTo>
                <a:lnTo>
                  <a:pt x="322" y="206"/>
                </a:lnTo>
                <a:lnTo>
                  <a:pt x="327" y="206"/>
                </a:lnTo>
                <a:lnTo>
                  <a:pt x="327" y="212"/>
                </a:lnTo>
                <a:lnTo>
                  <a:pt x="322" y="212"/>
                </a:lnTo>
                <a:lnTo>
                  <a:pt x="327" y="217"/>
                </a:lnTo>
                <a:lnTo>
                  <a:pt x="322" y="217"/>
                </a:lnTo>
                <a:lnTo>
                  <a:pt x="327" y="222"/>
                </a:lnTo>
                <a:lnTo>
                  <a:pt x="322" y="222"/>
                </a:lnTo>
                <a:lnTo>
                  <a:pt x="322" y="228"/>
                </a:lnTo>
                <a:lnTo>
                  <a:pt x="322" y="233"/>
                </a:lnTo>
                <a:lnTo>
                  <a:pt x="327" y="233"/>
                </a:lnTo>
                <a:lnTo>
                  <a:pt x="327" y="238"/>
                </a:lnTo>
                <a:lnTo>
                  <a:pt x="322" y="238"/>
                </a:lnTo>
                <a:lnTo>
                  <a:pt x="327" y="238"/>
                </a:lnTo>
                <a:lnTo>
                  <a:pt x="322" y="238"/>
                </a:lnTo>
                <a:lnTo>
                  <a:pt x="317" y="238"/>
                </a:lnTo>
                <a:lnTo>
                  <a:pt x="322" y="238"/>
                </a:lnTo>
                <a:lnTo>
                  <a:pt x="317" y="238"/>
                </a:lnTo>
                <a:lnTo>
                  <a:pt x="322" y="238"/>
                </a:lnTo>
                <a:lnTo>
                  <a:pt x="317" y="233"/>
                </a:lnTo>
                <a:lnTo>
                  <a:pt x="312" y="233"/>
                </a:lnTo>
                <a:lnTo>
                  <a:pt x="312" y="238"/>
                </a:lnTo>
                <a:lnTo>
                  <a:pt x="306" y="238"/>
                </a:lnTo>
                <a:lnTo>
                  <a:pt x="306" y="244"/>
                </a:lnTo>
                <a:lnTo>
                  <a:pt x="301" y="244"/>
                </a:lnTo>
                <a:lnTo>
                  <a:pt x="301" y="249"/>
                </a:lnTo>
                <a:lnTo>
                  <a:pt x="301" y="244"/>
                </a:lnTo>
                <a:lnTo>
                  <a:pt x="301" y="249"/>
                </a:lnTo>
                <a:lnTo>
                  <a:pt x="296" y="249"/>
                </a:lnTo>
                <a:lnTo>
                  <a:pt x="290" y="249"/>
                </a:lnTo>
                <a:lnTo>
                  <a:pt x="290" y="254"/>
                </a:lnTo>
                <a:lnTo>
                  <a:pt x="285" y="254"/>
                </a:lnTo>
                <a:lnTo>
                  <a:pt x="285" y="259"/>
                </a:lnTo>
                <a:lnTo>
                  <a:pt x="285" y="265"/>
                </a:lnTo>
                <a:lnTo>
                  <a:pt x="285" y="270"/>
                </a:lnTo>
                <a:lnTo>
                  <a:pt x="285" y="275"/>
                </a:lnTo>
                <a:lnTo>
                  <a:pt x="280" y="275"/>
                </a:lnTo>
                <a:lnTo>
                  <a:pt x="280" y="281"/>
                </a:lnTo>
                <a:lnTo>
                  <a:pt x="275" y="275"/>
                </a:lnTo>
                <a:lnTo>
                  <a:pt x="269" y="275"/>
                </a:lnTo>
                <a:lnTo>
                  <a:pt x="264" y="275"/>
                </a:lnTo>
                <a:lnTo>
                  <a:pt x="259" y="275"/>
                </a:lnTo>
                <a:lnTo>
                  <a:pt x="253" y="275"/>
                </a:lnTo>
                <a:lnTo>
                  <a:pt x="248" y="275"/>
                </a:lnTo>
                <a:lnTo>
                  <a:pt x="243" y="275"/>
                </a:lnTo>
                <a:lnTo>
                  <a:pt x="232" y="275"/>
                </a:lnTo>
                <a:lnTo>
                  <a:pt x="227" y="275"/>
                </a:lnTo>
                <a:lnTo>
                  <a:pt x="222" y="275"/>
                </a:lnTo>
                <a:lnTo>
                  <a:pt x="211" y="275"/>
                </a:lnTo>
                <a:lnTo>
                  <a:pt x="201" y="275"/>
                </a:lnTo>
                <a:lnTo>
                  <a:pt x="195" y="275"/>
                </a:lnTo>
                <a:lnTo>
                  <a:pt x="190" y="275"/>
                </a:lnTo>
                <a:lnTo>
                  <a:pt x="185" y="275"/>
                </a:lnTo>
                <a:lnTo>
                  <a:pt x="174" y="275"/>
                </a:lnTo>
                <a:lnTo>
                  <a:pt x="174" y="281"/>
                </a:lnTo>
                <a:lnTo>
                  <a:pt x="174" y="286"/>
                </a:lnTo>
                <a:lnTo>
                  <a:pt x="174" y="291"/>
                </a:lnTo>
                <a:lnTo>
                  <a:pt x="174" y="302"/>
                </a:lnTo>
                <a:lnTo>
                  <a:pt x="174" y="307"/>
                </a:lnTo>
                <a:lnTo>
                  <a:pt x="174" y="312"/>
                </a:lnTo>
                <a:lnTo>
                  <a:pt x="174" y="323"/>
                </a:lnTo>
                <a:lnTo>
                  <a:pt x="174" y="328"/>
                </a:lnTo>
                <a:lnTo>
                  <a:pt x="169" y="328"/>
                </a:lnTo>
                <a:lnTo>
                  <a:pt x="153" y="328"/>
                </a:lnTo>
                <a:lnTo>
                  <a:pt x="148" y="328"/>
                </a:lnTo>
                <a:lnTo>
                  <a:pt x="142" y="328"/>
                </a:lnTo>
                <a:lnTo>
                  <a:pt x="137" y="328"/>
                </a:lnTo>
                <a:lnTo>
                  <a:pt x="132" y="328"/>
                </a:lnTo>
                <a:lnTo>
                  <a:pt x="127" y="328"/>
                </a:lnTo>
                <a:lnTo>
                  <a:pt x="121" y="328"/>
                </a:lnTo>
                <a:lnTo>
                  <a:pt x="116" y="328"/>
                </a:lnTo>
                <a:lnTo>
                  <a:pt x="111" y="328"/>
                </a:lnTo>
                <a:lnTo>
                  <a:pt x="105" y="328"/>
                </a:lnTo>
                <a:lnTo>
                  <a:pt x="100" y="328"/>
                </a:lnTo>
                <a:lnTo>
                  <a:pt x="95" y="328"/>
                </a:lnTo>
                <a:lnTo>
                  <a:pt x="90" y="334"/>
                </a:lnTo>
                <a:lnTo>
                  <a:pt x="84" y="334"/>
                </a:lnTo>
                <a:lnTo>
                  <a:pt x="79" y="334"/>
                </a:lnTo>
                <a:lnTo>
                  <a:pt x="74" y="334"/>
                </a:lnTo>
                <a:lnTo>
                  <a:pt x="68" y="334"/>
                </a:lnTo>
                <a:lnTo>
                  <a:pt x="63" y="334"/>
                </a:lnTo>
                <a:lnTo>
                  <a:pt x="58" y="334"/>
                </a:lnTo>
                <a:lnTo>
                  <a:pt x="52" y="334"/>
                </a:lnTo>
                <a:lnTo>
                  <a:pt x="47" y="328"/>
                </a:lnTo>
                <a:lnTo>
                  <a:pt x="42" y="328"/>
                </a:lnTo>
                <a:lnTo>
                  <a:pt x="37" y="328"/>
                </a:lnTo>
                <a:lnTo>
                  <a:pt x="31" y="328"/>
                </a:lnTo>
                <a:lnTo>
                  <a:pt x="26" y="328"/>
                </a:lnTo>
                <a:lnTo>
                  <a:pt x="21" y="328"/>
                </a:lnTo>
                <a:lnTo>
                  <a:pt x="15" y="328"/>
                </a:lnTo>
                <a:lnTo>
                  <a:pt x="10" y="328"/>
                </a:lnTo>
                <a:lnTo>
                  <a:pt x="5" y="328"/>
                </a:lnTo>
                <a:lnTo>
                  <a:pt x="0" y="328"/>
                </a:lnTo>
                <a:lnTo>
                  <a:pt x="5" y="328"/>
                </a:lnTo>
                <a:lnTo>
                  <a:pt x="10" y="328"/>
                </a:lnTo>
                <a:lnTo>
                  <a:pt x="10" y="323"/>
                </a:lnTo>
                <a:lnTo>
                  <a:pt x="10" y="318"/>
                </a:lnTo>
                <a:lnTo>
                  <a:pt x="15" y="318"/>
                </a:lnTo>
                <a:lnTo>
                  <a:pt x="15" y="312"/>
                </a:lnTo>
                <a:lnTo>
                  <a:pt x="15" y="307"/>
                </a:lnTo>
                <a:lnTo>
                  <a:pt x="21" y="307"/>
                </a:lnTo>
                <a:lnTo>
                  <a:pt x="21" y="302"/>
                </a:lnTo>
                <a:lnTo>
                  <a:pt x="21" y="307"/>
                </a:lnTo>
                <a:lnTo>
                  <a:pt x="21" y="302"/>
                </a:lnTo>
                <a:lnTo>
                  <a:pt x="15" y="302"/>
                </a:lnTo>
                <a:lnTo>
                  <a:pt x="21" y="302"/>
                </a:lnTo>
                <a:lnTo>
                  <a:pt x="15" y="302"/>
                </a:lnTo>
                <a:lnTo>
                  <a:pt x="21" y="302"/>
                </a:lnTo>
                <a:lnTo>
                  <a:pt x="15" y="302"/>
                </a:lnTo>
                <a:lnTo>
                  <a:pt x="21" y="302"/>
                </a:lnTo>
                <a:lnTo>
                  <a:pt x="21" y="297"/>
                </a:lnTo>
                <a:lnTo>
                  <a:pt x="21" y="291"/>
                </a:lnTo>
                <a:lnTo>
                  <a:pt x="21" y="286"/>
                </a:lnTo>
                <a:lnTo>
                  <a:pt x="15" y="286"/>
                </a:lnTo>
                <a:lnTo>
                  <a:pt x="15" y="281"/>
                </a:lnTo>
                <a:lnTo>
                  <a:pt x="21" y="281"/>
                </a:lnTo>
                <a:lnTo>
                  <a:pt x="21" y="275"/>
                </a:lnTo>
                <a:lnTo>
                  <a:pt x="26" y="275"/>
                </a:lnTo>
                <a:lnTo>
                  <a:pt x="21" y="270"/>
                </a:lnTo>
                <a:lnTo>
                  <a:pt x="26" y="270"/>
                </a:lnTo>
                <a:lnTo>
                  <a:pt x="21" y="270"/>
                </a:lnTo>
                <a:lnTo>
                  <a:pt x="21" y="265"/>
                </a:lnTo>
                <a:lnTo>
                  <a:pt x="26" y="265"/>
                </a:lnTo>
                <a:lnTo>
                  <a:pt x="26" y="270"/>
                </a:lnTo>
                <a:lnTo>
                  <a:pt x="26" y="265"/>
                </a:lnTo>
                <a:lnTo>
                  <a:pt x="26" y="259"/>
                </a:lnTo>
                <a:lnTo>
                  <a:pt x="26" y="254"/>
                </a:lnTo>
                <a:lnTo>
                  <a:pt x="31" y="254"/>
                </a:lnTo>
                <a:lnTo>
                  <a:pt x="31" y="249"/>
                </a:lnTo>
                <a:lnTo>
                  <a:pt x="37" y="249"/>
                </a:lnTo>
                <a:lnTo>
                  <a:pt x="37" y="244"/>
                </a:lnTo>
                <a:lnTo>
                  <a:pt x="37" y="249"/>
                </a:lnTo>
                <a:lnTo>
                  <a:pt x="37" y="244"/>
                </a:lnTo>
                <a:lnTo>
                  <a:pt x="37" y="249"/>
                </a:lnTo>
                <a:lnTo>
                  <a:pt x="37" y="244"/>
                </a:lnTo>
                <a:lnTo>
                  <a:pt x="42" y="244"/>
                </a:lnTo>
                <a:lnTo>
                  <a:pt x="37" y="244"/>
                </a:lnTo>
                <a:lnTo>
                  <a:pt x="42" y="244"/>
                </a:lnTo>
                <a:lnTo>
                  <a:pt x="42" y="238"/>
                </a:lnTo>
                <a:lnTo>
                  <a:pt x="47" y="238"/>
                </a:lnTo>
                <a:lnTo>
                  <a:pt x="47" y="233"/>
                </a:lnTo>
                <a:lnTo>
                  <a:pt x="42" y="233"/>
                </a:lnTo>
                <a:lnTo>
                  <a:pt x="47" y="233"/>
                </a:lnTo>
                <a:lnTo>
                  <a:pt x="42" y="233"/>
                </a:lnTo>
                <a:lnTo>
                  <a:pt x="47" y="233"/>
                </a:lnTo>
                <a:lnTo>
                  <a:pt x="47" y="228"/>
                </a:lnTo>
                <a:lnTo>
                  <a:pt x="47" y="222"/>
                </a:lnTo>
                <a:lnTo>
                  <a:pt x="42" y="222"/>
                </a:lnTo>
                <a:lnTo>
                  <a:pt x="47" y="222"/>
                </a:lnTo>
                <a:lnTo>
                  <a:pt x="42" y="222"/>
                </a:lnTo>
                <a:lnTo>
                  <a:pt x="42" y="217"/>
                </a:lnTo>
                <a:lnTo>
                  <a:pt x="42" y="212"/>
                </a:lnTo>
                <a:lnTo>
                  <a:pt x="42" y="206"/>
                </a:lnTo>
                <a:lnTo>
                  <a:pt x="42" y="201"/>
                </a:lnTo>
                <a:lnTo>
                  <a:pt x="42" y="196"/>
                </a:lnTo>
                <a:lnTo>
                  <a:pt x="42" y="191"/>
                </a:lnTo>
                <a:lnTo>
                  <a:pt x="42" y="185"/>
                </a:lnTo>
                <a:lnTo>
                  <a:pt x="37" y="185"/>
                </a:lnTo>
                <a:lnTo>
                  <a:pt x="42" y="185"/>
                </a:lnTo>
                <a:lnTo>
                  <a:pt x="37" y="185"/>
                </a:lnTo>
                <a:lnTo>
                  <a:pt x="37" y="180"/>
                </a:lnTo>
                <a:lnTo>
                  <a:pt x="42" y="180"/>
                </a:lnTo>
                <a:lnTo>
                  <a:pt x="42" y="175"/>
                </a:lnTo>
                <a:lnTo>
                  <a:pt x="47" y="175"/>
                </a:lnTo>
                <a:lnTo>
                  <a:pt x="47" y="169"/>
                </a:lnTo>
                <a:lnTo>
                  <a:pt x="52" y="169"/>
                </a:lnTo>
                <a:lnTo>
                  <a:pt x="52" y="164"/>
                </a:lnTo>
                <a:lnTo>
                  <a:pt x="47" y="164"/>
                </a:lnTo>
                <a:lnTo>
                  <a:pt x="52" y="164"/>
                </a:lnTo>
                <a:lnTo>
                  <a:pt x="52" y="159"/>
                </a:lnTo>
                <a:lnTo>
                  <a:pt x="52" y="153"/>
                </a:lnTo>
                <a:lnTo>
                  <a:pt x="52" y="148"/>
                </a:lnTo>
                <a:lnTo>
                  <a:pt x="58" y="148"/>
                </a:lnTo>
                <a:lnTo>
                  <a:pt x="58" y="143"/>
                </a:lnTo>
                <a:lnTo>
                  <a:pt x="63" y="143"/>
                </a:lnTo>
                <a:lnTo>
                  <a:pt x="63" y="138"/>
                </a:lnTo>
                <a:lnTo>
                  <a:pt x="63" y="132"/>
                </a:lnTo>
                <a:lnTo>
                  <a:pt x="68" y="132"/>
                </a:lnTo>
                <a:lnTo>
                  <a:pt x="68" y="127"/>
                </a:lnTo>
                <a:lnTo>
                  <a:pt x="74" y="127"/>
                </a:lnTo>
                <a:lnTo>
                  <a:pt x="74" y="122"/>
                </a:lnTo>
                <a:lnTo>
                  <a:pt x="74" y="116"/>
                </a:lnTo>
                <a:lnTo>
                  <a:pt x="79" y="116"/>
                </a:lnTo>
                <a:lnTo>
                  <a:pt x="79" y="111"/>
                </a:lnTo>
                <a:lnTo>
                  <a:pt x="79" y="106"/>
                </a:lnTo>
                <a:lnTo>
                  <a:pt x="84" y="106"/>
                </a:lnTo>
                <a:lnTo>
                  <a:pt x="84" y="100"/>
                </a:lnTo>
                <a:lnTo>
                  <a:pt x="84" y="95"/>
                </a:lnTo>
                <a:lnTo>
                  <a:pt x="90" y="95"/>
                </a:lnTo>
                <a:lnTo>
                  <a:pt x="95" y="95"/>
                </a:lnTo>
                <a:lnTo>
                  <a:pt x="105" y="95"/>
                </a:lnTo>
                <a:lnTo>
                  <a:pt x="111" y="95"/>
                </a:lnTo>
                <a:lnTo>
                  <a:pt x="116" y="95"/>
                </a:lnTo>
                <a:lnTo>
                  <a:pt x="121" y="95"/>
                </a:lnTo>
                <a:lnTo>
                  <a:pt x="127" y="95"/>
                </a:lnTo>
                <a:lnTo>
                  <a:pt x="127" y="90"/>
                </a:lnTo>
                <a:lnTo>
                  <a:pt x="127" y="84"/>
                </a:lnTo>
                <a:lnTo>
                  <a:pt x="132" y="84"/>
                </a:lnTo>
                <a:lnTo>
                  <a:pt x="142" y="84"/>
                </a:lnTo>
                <a:lnTo>
                  <a:pt x="148" y="84"/>
                </a:lnTo>
                <a:lnTo>
                  <a:pt x="148" y="79"/>
                </a:lnTo>
                <a:lnTo>
                  <a:pt x="153" y="79"/>
                </a:lnTo>
                <a:lnTo>
                  <a:pt x="153" y="84"/>
                </a:lnTo>
                <a:lnTo>
                  <a:pt x="158" y="84"/>
                </a:lnTo>
                <a:lnTo>
                  <a:pt x="164" y="84"/>
                </a:lnTo>
                <a:lnTo>
                  <a:pt x="169" y="84"/>
                </a:lnTo>
                <a:lnTo>
                  <a:pt x="169" y="79"/>
                </a:lnTo>
                <a:lnTo>
                  <a:pt x="169" y="74"/>
                </a:lnTo>
                <a:lnTo>
                  <a:pt x="169" y="69"/>
                </a:lnTo>
                <a:lnTo>
                  <a:pt x="169" y="63"/>
                </a:lnTo>
              </a:path>
            </a:pathLst>
          </a:custGeom>
          <a:no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232">
            <a:extLst>
              <a:ext uri="{FF2B5EF4-FFF2-40B4-BE49-F238E27FC236}">
                <a16:creationId xmlns:a16="http://schemas.microsoft.com/office/drawing/2014/main" id="{DF27EA6B-7059-48BF-B76D-5C1069B23503}"/>
              </a:ext>
            </a:extLst>
          </p:cNvPr>
          <p:cNvSpPr>
            <a:spLocks/>
          </p:cNvSpPr>
          <p:nvPr/>
        </p:nvSpPr>
        <p:spPr bwMode="auto">
          <a:xfrm>
            <a:off x="9039429" y="4318903"/>
            <a:ext cx="485775" cy="420688"/>
          </a:xfrm>
          <a:custGeom>
            <a:avLst/>
            <a:gdLst>
              <a:gd name="T0" fmla="*/ 26 w 306"/>
              <a:gd name="T1" fmla="*/ 149 h 265"/>
              <a:gd name="T2" fmla="*/ 21 w 306"/>
              <a:gd name="T3" fmla="*/ 154 h 265"/>
              <a:gd name="T4" fmla="*/ 5 w 306"/>
              <a:gd name="T5" fmla="*/ 159 h 265"/>
              <a:gd name="T6" fmla="*/ 0 w 306"/>
              <a:gd name="T7" fmla="*/ 143 h 265"/>
              <a:gd name="T8" fmla="*/ 0 w 306"/>
              <a:gd name="T9" fmla="*/ 117 h 265"/>
              <a:gd name="T10" fmla="*/ 0 w 306"/>
              <a:gd name="T11" fmla="*/ 96 h 265"/>
              <a:gd name="T12" fmla="*/ 0 w 306"/>
              <a:gd name="T13" fmla="*/ 74 h 265"/>
              <a:gd name="T14" fmla="*/ 0 w 306"/>
              <a:gd name="T15" fmla="*/ 53 h 265"/>
              <a:gd name="T16" fmla="*/ 5 w 306"/>
              <a:gd name="T17" fmla="*/ 32 h 265"/>
              <a:gd name="T18" fmla="*/ 16 w 306"/>
              <a:gd name="T19" fmla="*/ 16 h 265"/>
              <a:gd name="T20" fmla="*/ 42 w 306"/>
              <a:gd name="T21" fmla="*/ 16 h 265"/>
              <a:gd name="T22" fmla="*/ 53 w 306"/>
              <a:gd name="T23" fmla="*/ 6 h 265"/>
              <a:gd name="T24" fmla="*/ 63 w 306"/>
              <a:gd name="T25" fmla="*/ 6 h 265"/>
              <a:gd name="T26" fmla="*/ 63 w 306"/>
              <a:gd name="T27" fmla="*/ 27 h 265"/>
              <a:gd name="T28" fmla="*/ 68 w 306"/>
              <a:gd name="T29" fmla="*/ 43 h 265"/>
              <a:gd name="T30" fmla="*/ 95 w 306"/>
              <a:gd name="T31" fmla="*/ 43 h 265"/>
              <a:gd name="T32" fmla="*/ 116 w 306"/>
              <a:gd name="T33" fmla="*/ 43 h 265"/>
              <a:gd name="T34" fmla="*/ 137 w 306"/>
              <a:gd name="T35" fmla="*/ 43 h 265"/>
              <a:gd name="T36" fmla="*/ 158 w 306"/>
              <a:gd name="T37" fmla="*/ 43 h 265"/>
              <a:gd name="T38" fmla="*/ 185 w 306"/>
              <a:gd name="T39" fmla="*/ 43 h 265"/>
              <a:gd name="T40" fmla="*/ 206 w 306"/>
              <a:gd name="T41" fmla="*/ 43 h 265"/>
              <a:gd name="T42" fmla="*/ 227 w 306"/>
              <a:gd name="T43" fmla="*/ 43 h 265"/>
              <a:gd name="T44" fmla="*/ 248 w 306"/>
              <a:gd name="T45" fmla="*/ 43 h 265"/>
              <a:gd name="T46" fmla="*/ 269 w 306"/>
              <a:gd name="T47" fmla="*/ 43 h 265"/>
              <a:gd name="T48" fmla="*/ 296 w 306"/>
              <a:gd name="T49" fmla="*/ 43 h 265"/>
              <a:gd name="T50" fmla="*/ 296 w 306"/>
              <a:gd name="T51" fmla="*/ 64 h 265"/>
              <a:gd name="T52" fmla="*/ 296 w 306"/>
              <a:gd name="T53" fmla="*/ 85 h 265"/>
              <a:gd name="T54" fmla="*/ 306 w 306"/>
              <a:gd name="T55" fmla="*/ 96 h 265"/>
              <a:gd name="T56" fmla="*/ 296 w 306"/>
              <a:gd name="T57" fmla="*/ 106 h 265"/>
              <a:gd name="T58" fmla="*/ 296 w 306"/>
              <a:gd name="T59" fmla="*/ 127 h 265"/>
              <a:gd name="T60" fmla="*/ 296 w 306"/>
              <a:gd name="T61" fmla="*/ 154 h 265"/>
              <a:gd name="T62" fmla="*/ 296 w 306"/>
              <a:gd name="T63" fmla="*/ 175 h 265"/>
              <a:gd name="T64" fmla="*/ 280 w 306"/>
              <a:gd name="T65" fmla="*/ 180 h 265"/>
              <a:gd name="T66" fmla="*/ 269 w 306"/>
              <a:gd name="T67" fmla="*/ 180 h 265"/>
              <a:gd name="T68" fmla="*/ 254 w 306"/>
              <a:gd name="T69" fmla="*/ 191 h 265"/>
              <a:gd name="T70" fmla="*/ 232 w 306"/>
              <a:gd name="T71" fmla="*/ 191 h 265"/>
              <a:gd name="T72" fmla="*/ 211 w 306"/>
              <a:gd name="T73" fmla="*/ 196 h 265"/>
              <a:gd name="T74" fmla="*/ 206 w 306"/>
              <a:gd name="T75" fmla="*/ 212 h 265"/>
              <a:gd name="T76" fmla="*/ 195 w 306"/>
              <a:gd name="T77" fmla="*/ 223 h 265"/>
              <a:gd name="T78" fmla="*/ 190 w 306"/>
              <a:gd name="T79" fmla="*/ 239 h 265"/>
              <a:gd name="T80" fmla="*/ 179 w 306"/>
              <a:gd name="T81" fmla="*/ 249 h 265"/>
              <a:gd name="T82" fmla="*/ 179 w 306"/>
              <a:gd name="T83" fmla="*/ 260 h 265"/>
              <a:gd name="T84" fmla="*/ 164 w 306"/>
              <a:gd name="T85" fmla="*/ 265 h 265"/>
              <a:gd name="T86" fmla="*/ 137 w 306"/>
              <a:gd name="T87" fmla="*/ 265 h 265"/>
              <a:gd name="T88" fmla="*/ 116 w 306"/>
              <a:gd name="T89" fmla="*/ 265 h 265"/>
              <a:gd name="T90" fmla="*/ 105 w 306"/>
              <a:gd name="T91" fmla="*/ 249 h 265"/>
              <a:gd name="T92" fmla="*/ 105 w 306"/>
              <a:gd name="T93" fmla="*/ 228 h 265"/>
              <a:gd name="T94" fmla="*/ 105 w 306"/>
              <a:gd name="T95" fmla="*/ 207 h 265"/>
              <a:gd name="T96" fmla="*/ 84 w 306"/>
              <a:gd name="T97" fmla="*/ 207 h 265"/>
              <a:gd name="T98" fmla="*/ 63 w 306"/>
              <a:gd name="T99" fmla="*/ 207 h 265"/>
              <a:gd name="T100" fmla="*/ 53 w 306"/>
              <a:gd name="T101" fmla="*/ 196 h 265"/>
              <a:gd name="T102" fmla="*/ 53 w 306"/>
              <a:gd name="T103" fmla="*/ 175 h 265"/>
              <a:gd name="T104" fmla="*/ 47 w 306"/>
              <a:gd name="T105" fmla="*/ 159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6" h="265">
                <a:moveTo>
                  <a:pt x="37" y="154"/>
                </a:moveTo>
                <a:lnTo>
                  <a:pt x="31" y="154"/>
                </a:lnTo>
                <a:lnTo>
                  <a:pt x="26" y="154"/>
                </a:lnTo>
                <a:lnTo>
                  <a:pt x="26" y="149"/>
                </a:lnTo>
                <a:lnTo>
                  <a:pt x="21" y="149"/>
                </a:lnTo>
                <a:lnTo>
                  <a:pt x="21" y="154"/>
                </a:lnTo>
                <a:lnTo>
                  <a:pt x="26" y="154"/>
                </a:lnTo>
                <a:lnTo>
                  <a:pt x="21" y="154"/>
                </a:lnTo>
                <a:lnTo>
                  <a:pt x="16" y="154"/>
                </a:lnTo>
                <a:lnTo>
                  <a:pt x="10" y="154"/>
                </a:lnTo>
                <a:lnTo>
                  <a:pt x="10" y="159"/>
                </a:lnTo>
                <a:lnTo>
                  <a:pt x="5" y="159"/>
                </a:lnTo>
                <a:lnTo>
                  <a:pt x="0" y="159"/>
                </a:lnTo>
                <a:lnTo>
                  <a:pt x="0" y="154"/>
                </a:lnTo>
                <a:lnTo>
                  <a:pt x="0" y="149"/>
                </a:lnTo>
                <a:lnTo>
                  <a:pt x="0" y="143"/>
                </a:lnTo>
                <a:lnTo>
                  <a:pt x="0" y="138"/>
                </a:lnTo>
                <a:lnTo>
                  <a:pt x="0" y="133"/>
                </a:lnTo>
                <a:lnTo>
                  <a:pt x="0" y="127"/>
                </a:lnTo>
                <a:lnTo>
                  <a:pt x="0" y="117"/>
                </a:lnTo>
                <a:lnTo>
                  <a:pt x="0" y="112"/>
                </a:lnTo>
                <a:lnTo>
                  <a:pt x="0" y="106"/>
                </a:lnTo>
                <a:lnTo>
                  <a:pt x="0" y="101"/>
                </a:lnTo>
                <a:lnTo>
                  <a:pt x="0" y="96"/>
                </a:lnTo>
                <a:lnTo>
                  <a:pt x="0" y="90"/>
                </a:lnTo>
                <a:lnTo>
                  <a:pt x="0" y="85"/>
                </a:lnTo>
                <a:lnTo>
                  <a:pt x="0" y="80"/>
                </a:lnTo>
                <a:lnTo>
                  <a:pt x="0" y="74"/>
                </a:lnTo>
                <a:lnTo>
                  <a:pt x="0" y="69"/>
                </a:lnTo>
                <a:lnTo>
                  <a:pt x="0" y="64"/>
                </a:lnTo>
                <a:lnTo>
                  <a:pt x="0" y="59"/>
                </a:lnTo>
                <a:lnTo>
                  <a:pt x="0" y="53"/>
                </a:lnTo>
                <a:lnTo>
                  <a:pt x="0" y="48"/>
                </a:lnTo>
                <a:lnTo>
                  <a:pt x="0" y="43"/>
                </a:lnTo>
                <a:lnTo>
                  <a:pt x="0" y="32"/>
                </a:lnTo>
                <a:lnTo>
                  <a:pt x="5" y="32"/>
                </a:lnTo>
                <a:lnTo>
                  <a:pt x="5" y="27"/>
                </a:lnTo>
                <a:lnTo>
                  <a:pt x="5" y="21"/>
                </a:lnTo>
                <a:lnTo>
                  <a:pt x="5" y="16"/>
                </a:lnTo>
                <a:lnTo>
                  <a:pt x="16" y="16"/>
                </a:lnTo>
                <a:lnTo>
                  <a:pt x="21" y="16"/>
                </a:lnTo>
                <a:lnTo>
                  <a:pt x="26" y="16"/>
                </a:lnTo>
                <a:lnTo>
                  <a:pt x="31" y="16"/>
                </a:lnTo>
                <a:lnTo>
                  <a:pt x="42" y="16"/>
                </a:lnTo>
                <a:lnTo>
                  <a:pt x="47" y="16"/>
                </a:lnTo>
                <a:lnTo>
                  <a:pt x="53" y="16"/>
                </a:lnTo>
                <a:lnTo>
                  <a:pt x="53" y="11"/>
                </a:lnTo>
                <a:lnTo>
                  <a:pt x="53" y="6"/>
                </a:lnTo>
                <a:lnTo>
                  <a:pt x="53" y="0"/>
                </a:lnTo>
                <a:lnTo>
                  <a:pt x="53" y="6"/>
                </a:lnTo>
                <a:lnTo>
                  <a:pt x="58" y="6"/>
                </a:lnTo>
                <a:lnTo>
                  <a:pt x="63" y="6"/>
                </a:lnTo>
                <a:lnTo>
                  <a:pt x="63" y="11"/>
                </a:lnTo>
                <a:lnTo>
                  <a:pt x="63" y="16"/>
                </a:lnTo>
                <a:lnTo>
                  <a:pt x="63" y="21"/>
                </a:lnTo>
                <a:lnTo>
                  <a:pt x="63" y="27"/>
                </a:lnTo>
                <a:lnTo>
                  <a:pt x="63" y="32"/>
                </a:lnTo>
                <a:lnTo>
                  <a:pt x="63" y="37"/>
                </a:lnTo>
                <a:lnTo>
                  <a:pt x="68" y="37"/>
                </a:lnTo>
                <a:lnTo>
                  <a:pt x="68" y="43"/>
                </a:lnTo>
                <a:lnTo>
                  <a:pt x="74" y="43"/>
                </a:lnTo>
                <a:lnTo>
                  <a:pt x="84" y="43"/>
                </a:lnTo>
                <a:lnTo>
                  <a:pt x="90" y="43"/>
                </a:lnTo>
                <a:lnTo>
                  <a:pt x="95" y="43"/>
                </a:lnTo>
                <a:lnTo>
                  <a:pt x="100" y="43"/>
                </a:lnTo>
                <a:lnTo>
                  <a:pt x="105" y="43"/>
                </a:lnTo>
                <a:lnTo>
                  <a:pt x="111" y="43"/>
                </a:lnTo>
                <a:lnTo>
                  <a:pt x="116" y="43"/>
                </a:lnTo>
                <a:lnTo>
                  <a:pt x="121" y="43"/>
                </a:lnTo>
                <a:lnTo>
                  <a:pt x="127" y="43"/>
                </a:lnTo>
                <a:lnTo>
                  <a:pt x="132" y="43"/>
                </a:lnTo>
                <a:lnTo>
                  <a:pt x="137" y="43"/>
                </a:lnTo>
                <a:lnTo>
                  <a:pt x="142" y="43"/>
                </a:lnTo>
                <a:lnTo>
                  <a:pt x="148" y="43"/>
                </a:lnTo>
                <a:lnTo>
                  <a:pt x="153" y="43"/>
                </a:lnTo>
                <a:lnTo>
                  <a:pt x="158" y="43"/>
                </a:lnTo>
                <a:lnTo>
                  <a:pt x="169" y="43"/>
                </a:lnTo>
                <a:lnTo>
                  <a:pt x="174" y="43"/>
                </a:lnTo>
                <a:lnTo>
                  <a:pt x="179" y="43"/>
                </a:lnTo>
                <a:lnTo>
                  <a:pt x="185" y="43"/>
                </a:lnTo>
                <a:lnTo>
                  <a:pt x="190" y="43"/>
                </a:lnTo>
                <a:lnTo>
                  <a:pt x="195" y="43"/>
                </a:lnTo>
                <a:lnTo>
                  <a:pt x="201" y="43"/>
                </a:lnTo>
                <a:lnTo>
                  <a:pt x="206" y="43"/>
                </a:lnTo>
                <a:lnTo>
                  <a:pt x="211" y="43"/>
                </a:lnTo>
                <a:lnTo>
                  <a:pt x="217" y="43"/>
                </a:lnTo>
                <a:lnTo>
                  <a:pt x="222" y="43"/>
                </a:lnTo>
                <a:lnTo>
                  <a:pt x="227" y="43"/>
                </a:lnTo>
                <a:lnTo>
                  <a:pt x="232" y="43"/>
                </a:lnTo>
                <a:lnTo>
                  <a:pt x="238" y="43"/>
                </a:lnTo>
                <a:lnTo>
                  <a:pt x="243" y="43"/>
                </a:lnTo>
                <a:lnTo>
                  <a:pt x="248" y="43"/>
                </a:lnTo>
                <a:lnTo>
                  <a:pt x="254" y="43"/>
                </a:lnTo>
                <a:lnTo>
                  <a:pt x="259" y="43"/>
                </a:lnTo>
                <a:lnTo>
                  <a:pt x="264" y="43"/>
                </a:lnTo>
                <a:lnTo>
                  <a:pt x="269" y="43"/>
                </a:lnTo>
                <a:lnTo>
                  <a:pt x="275" y="43"/>
                </a:lnTo>
                <a:lnTo>
                  <a:pt x="285" y="43"/>
                </a:lnTo>
                <a:lnTo>
                  <a:pt x="291" y="43"/>
                </a:lnTo>
                <a:lnTo>
                  <a:pt x="296" y="43"/>
                </a:lnTo>
                <a:lnTo>
                  <a:pt x="296" y="48"/>
                </a:lnTo>
                <a:lnTo>
                  <a:pt x="296" y="53"/>
                </a:lnTo>
                <a:lnTo>
                  <a:pt x="296" y="59"/>
                </a:lnTo>
                <a:lnTo>
                  <a:pt x="296" y="64"/>
                </a:lnTo>
                <a:lnTo>
                  <a:pt x="296" y="69"/>
                </a:lnTo>
                <a:lnTo>
                  <a:pt x="296" y="74"/>
                </a:lnTo>
                <a:lnTo>
                  <a:pt x="296" y="80"/>
                </a:lnTo>
                <a:lnTo>
                  <a:pt x="296" y="85"/>
                </a:lnTo>
                <a:lnTo>
                  <a:pt x="296" y="90"/>
                </a:lnTo>
                <a:lnTo>
                  <a:pt x="296" y="96"/>
                </a:lnTo>
                <a:lnTo>
                  <a:pt x="301" y="96"/>
                </a:lnTo>
                <a:lnTo>
                  <a:pt x="306" y="96"/>
                </a:lnTo>
                <a:lnTo>
                  <a:pt x="306" y="101"/>
                </a:lnTo>
                <a:lnTo>
                  <a:pt x="301" y="101"/>
                </a:lnTo>
                <a:lnTo>
                  <a:pt x="296" y="101"/>
                </a:lnTo>
                <a:lnTo>
                  <a:pt x="296" y="106"/>
                </a:lnTo>
                <a:lnTo>
                  <a:pt x="296" y="112"/>
                </a:lnTo>
                <a:lnTo>
                  <a:pt x="296" y="117"/>
                </a:lnTo>
                <a:lnTo>
                  <a:pt x="296" y="122"/>
                </a:lnTo>
                <a:lnTo>
                  <a:pt x="296" y="127"/>
                </a:lnTo>
                <a:lnTo>
                  <a:pt x="296" y="133"/>
                </a:lnTo>
                <a:lnTo>
                  <a:pt x="296" y="138"/>
                </a:lnTo>
                <a:lnTo>
                  <a:pt x="296" y="149"/>
                </a:lnTo>
                <a:lnTo>
                  <a:pt x="296" y="154"/>
                </a:lnTo>
                <a:lnTo>
                  <a:pt x="296" y="159"/>
                </a:lnTo>
                <a:lnTo>
                  <a:pt x="296" y="165"/>
                </a:lnTo>
                <a:lnTo>
                  <a:pt x="296" y="170"/>
                </a:lnTo>
                <a:lnTo>
                  <a:pt x="296" y="175"/>
                </a:lnTo>
                <a:lnTo>
                  <a:pt x="296" y="180"/>
                </a:lnTo>
                <a:lnTo>
                  <a:pt x="291" y="180"/>
                </a:lnTo>
                <a:lnTo>
                  <a:pt x="285" y="180"/>
                </a:lnTo>
                <a:lnTo>
                  <a:pt x="280" y="180"/>
                </a:lnTo>
                <a:lnTo>
                  <a:pt x="280" y="175"/>
                </a:lnTo>
                <a:lnTo>
                  <a:pt x="275" y="175"/>
                </a:lnTo>
                <a:lnTo>
                  <a:pt x="275" y="180"/>
                </a:lnTo>
                <a:lnTo>
                  <a:pt x="269" y="180"/>
                </a:lnTo>
                <a:lnTo>
                  <a:pt x="259" y="180"/>
                </a:lnTo>
                <a:lnTo>
                  <a:pt x="254" y="180"/>
                </a:lnTo>
                <a:lnTo>
                  <a:pt x="254" y="186"/>
                </a:lnTo>
                <a:lnTo>
                  <a:pt x="254" y="191"/>
                </a:lnTo>
                <a:lnTo>
                  <a:pt x="248" y="191"/>
                </a:lnTo>
                <a:lnTo>
                  <a:pt x="243" y="191"/>
                </a:lnTo>
                <a:lnTo>
                  <a:pt x="238" y="191"/>
                </a:lnTo>
                <a:lnTo>
                  <a:pt x="232" y="191"/>
                </a:lnTo>
                <a:lnTo>
                  <a:pt x="222" y="191"/>
                </a:lnTo>
                <a:lnTo>
                  <a:pt x="217" y="191"/>
                </a:lnTo>
                <a:lnTo>
                  <a:pt x="211" y="191"/>
                </a:lnTo>
                <a:lnTo>
                  <a:pt x="211" y="196"/>
                </a:lnTo>
                <a:lnTo>
                  <a:pt x="211" y="202"/>
                </a:lnTo>
                <a:lnTo>
                  <a:pt x="206" y="202"/>
                </a:lnTo>
                <a:lnTo>
                  <a:pt x="206" y="207"/>
                </a:lnTo>
                <a:lnTo>
                  <a:pt x="206" y="212"/>
                </a:lnTo>
                <a:lnTo>
                  <a:pt x="201" y="212"/>
                </a:lnTo>
                <a:lnTo>
                  <a:pt x="201" y="218"/>
                </a:lnTo>
                <a:lnTo>
                  <a:pt x="201" y="223"/>
                </a:lnTo>
                <a:lnTo>
                  <a:pt x="195" y="223"/>
                </a:lnTo>
                <a:lnTo>
                  <a:pt x="195" y="228"/>
                </a:lnTo>
                <a:lnTo>
                  <a:pt x="190" y="228"/>
                </a:lnTo>
                <a:lnTo>
                  <a:pt x="190" y="234"/>
                </a:lnTo>
                <a:lnTo>
                  <a:pt x="190" y="239"/>
                </a:lnTo>
                <a:lnTo>
                  <a:pt x="185" y="239"/>
                </a:lnTo>
                <a:lnTo>
                  <a:pt x="185" y="244"/>
                </a:lnTo>
                <a:lnTo>
                  <a:pt x="179" y="244"/>
                </a:lnTo>
                <a:lnTo>
                  <a:pt x="179" y="249"/>
                </a:lnTo>
                <a:lnTo>
                  <a:pt x="179" y="255"/>
                </a:lnTo>
                <a:lnTo>
                  <a:pt x="179" y="260"/>
                </a:lnTo>
                <a:lnTo>
                  <a:pt x="174" y="260"/>
                </a:lnTo>
                <a:lnTo>
                  <a:pt x="179" y="260"/>
                </a:lnTo>
                <a:lnTo>
                  <a:pt x="179" y="265"/>
                </a:lnTo>
                <a:lnTo>
                  <a:pt x="174" y="265"/>
                </a:lnTo>
                <a:lnTo>
                  <a:pt x="169" y="265"/>
                </a:lnTo>
                <a:lnTo>
                  <a:pt x="164" y="265"/>
                </a:lnTo>
                <a:lnTo>
                  <a:pt x="158" y="265"/>
                </a:lnTo>
                <a:lnTo>
                  <a:pt x="153" y="265"/>
                </a:lnTo>
                <a:lnTo>
                  <a:pt x="142" y="265"/>
                </a:lnTo>
                <a:lnTo>
                  <a:pt x="137" y="265"/>
                </a:lnTo>
                <a:lnTo>
                  <a:pt x="132" y="265"/>
                </a:lnTo>
                <a:lnTo>
                  <a:pt x="127" y="265"/>
                </a:lnTo>
                <a:lnTo>
                  <a:pt x="121" y="265"/>
                </a:lnTo>
                <a:lnTo>
                  <a:pt x="116" y="265"/>
                </a:lnTo>
                <a:lnTo>
                  <a:pt x="105" y="265"/>
                </a:lnTo>
                <a:lnTo>
                  <a:pt x="105" y="260"/>
                </a:lnTo>
                <a:lnTo>
                  <a:pt x="105" y="255"/>
                </a:lnTo>
                <a:lnTo>
                  <a:pt x="105" y="249"/>
                </a:lnTo>
                <a:lnTo>
                  <a:pt x="105" y="244"/>
                </a:lnTo>
                <a:lnTo>
                  <a:pt x="105" y="239"/>
                </a:lnTo>
                <a:lnTo>
                  <a:pt x="105" y="234"/>
                </a:lnTo>
                <a:lnTo>
                  <a:pt x="105" y="228"/>
                </a:lnTo>
                <a:lnTo>
                  <a:pt x="105" y="223"/>
                </a:lnTo>
                <a:lnTo>
                  <a:pt x="105" y="218"/>
                </a:lnTo>
                <a:lnTo>
                  <a:pt x="105" y="212"/>
                </a:lnTo>
                <a:lnTo>
                  <a:pt x="105" y="207"/>
                </a:lnTo>
                <a:lnTo>
                  <a:pt x="100" y="207"/>
                </a:lnTo>
                <a:lnTo>
                  <a:pt x="95" y="207"/>
                </a:lnTo>
                <a:lnTo>
                  <a:pt x="90" y="207"/>
                </a:lnTo>
                <a:lnTo>
                  <a:pt x="84" y="207"/>
                </a:lnTo>
                <a:lnTo>
                  <a:pt x="79" y="207"/>
                </a:lnTo>
                <a:lnTo>
                  <a:pt x="74" y="207"/>
                </a:lnTo>
                <a:lnTo>
                  <a:pt x="68" y="207"/>
                </a:lnTo>
                <a:lnTo>
                  <a:pt x="63" y="207"/>
                </a:lnTo>
                <a:lnTo>
                  <a:pt x="58" y="207"/>
                </a:lnTo>
                <a:lnTo>
                  <a:pt x="58" y="202"/>
                </a:lnTo>
                <a:lnTo>
                  <a:pt x="58" y="196"/>
                </a:lnTo>
                <a:lnTo>
                  <a:pt x="53" y="196"/>
                </a:lnTo>
                <a:lnTo>
                  <a:pt x="53" y="191"/>
                </a:lnTo>
                <a:lnTo>
                  <a:pt x="53" y="186"/>
                </a:lnTo>
                <a:lnTo>
                  <a:pt x="53" y="180"/>
                </a:lnTo>
                <a:lnTo>
                  <a:pt x="53" y="175"/>
                </a:lnTo>
                <a:lnTo>
                  <a:pt x="53" y="170"/>
                </a:lnTo>
                <a:lnTo>
                  <a:pt x="53" y="165"/>
                </a:lnTo>
                <a:lnTo>
                  <a:pt x="53" y="159"/>
                </a:lnTo>
                <a:lnTo>
                  <a:pt x="47" y="159"/>
                </a:lnTo>
                <a:lnTo>
                  <a:pt x="42" y="159"/>
                </a:lnTo>
                <a:lnTo>
                  <a:pt x="42" y="154"/>
                </a:lnTo>
                <a:lnTo>
                  <a:pt x="37" y="154"/>
                </a:lnTo>
              </a:path>
            </a:pathLst>
          </a:custGeom>
          <a:no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233">
            <a:extLst>
              <a:ext uri="{FF2B5EF4-FFF2-40B4-BE49-F238E27FC236}">
                <a16:creationId xmlns:a16="http://schemas.microsoft.com/office/drawing/2014/main" id="{52973445-4F4E-4FFC-A9C8-8DE3097BE1DE}"/>
              </a:ext>
            </a:extLst>
          </p:cNvPr>
          <p:cNvSpPr>
            <a:spLocks/>
          </p:cNvSpPr>
          <p:nvPr/>
        </p:nvSpPr>
        <p:spPr bwMode="auto">
          <a:xfrm>
            <a:off x="9206115" y="4992003"/>
            <a:ext cx="311150" cy="420688"/>
          </a:xfrm>
          <a:custGeom>
            <a:avLst/>
            <a:gdLst>
              <a:gd name="T0" fmla="*/ 154 w 196"/>
              <a:gd name="T1" fmla="*/ 0 h 265"/>
              <a:gd name="T2" fmla="*/ 170 w 196"/>
              <a:gd name="T3" fmla="*/ 0 h 265"/>
              <a:gd name="T4" fmla="*/ 196 w 196"/>
              <a:gd name="T5" fmla="*/ 0 h 265"/>
              <a:gd name="T6" fmla="*/ 196 w 196"/>
              <a:gd name="T7" fmla="*/ 22 h 265"/>
              <a:gd name="T8" fmla="*/ 196 w 196"/>
              <a:gd name="T9" fmla="*/ 37 h 265"/>
              <a:gd name="T10" fmla="*/ 196 w 196"/>
              <a:gd name="T11" fmla="*/ 53 h 265"/>
              <a:gd name="T12" fmla="*/ 196 w 196"/>
              <a:gd name="T13" fmla="*/ 75 h 265"/>
              <a:gd name="T14" fmla="*/ 196 w 196"/>
              <a:gd name="T15" fmla="*/ 90 h 265"/>
              <a:gd name="T16" fmla="*/ 196 w 196"/>
              <a:gd name="T17" fmla="*/ 112 h 265"/>
              <a:gd name="T18" fmla="*/ 196 w 196"/>
              <a:gd name="T19" fmla="*/ 128 h 265"/>
              <a:gd name="T20" fmla="*/ 196 w 196"/>
              <a:gd name="T21" fmla="*/ 149 h 265"/>
              <a:gd name="T22" fmla="*/ 196 w 196"/>
              <a:gd name="T23" fmla="*/ 165 h 265"/>
              <a:gd name="T24" fmla="*/ 196 w 196"/>
              <a:gd name="T25" fmla="*/ 186 h 265"/>
              <a:gd name="T26" fmla="*/ 196 w 196"/>
              <a:gd name="T27" fmla="*/ 202 h 265"/>
              <a:gd name="T28" fmla="*/ 191 w 196"/>
              <a:gd name="T29" fmla="*/ 212 h 265"/>
              <a:gd name="T30" fmla="*/ 180 w 196"/>
              <a:gd name="T31" fmla="*/ 207 h 265"/>
              <a:gd name="T32" fmla="*/ 164 w 196"/>
              <a:gd name="T33" fmla="*/ 207 h 265"/>
              <a:gd name="T34" fmla="*/ 164 w 196"/>
              <a:gd name="T35" fmla="*/ 223 h 265"/>
              <a:gd name="T36" fmla="*/ 159 w 196"/>
              <a:gd name="T37" fmla="*/ 234 h 265"/>
              <a:gd name="T38" fmla="*/ 143 w 196"/>
              <a:gd name="T39" fmla="*/ 228 h 265"/>
              <a:gd name="T40" fmla="*/ 143 w 196"/>
              <a:gd name="T41" fmla="*/ 234 h 265"/>
              <a:gd name="T42" fmla="*/ 138 w 196"/>
              <a:gd name="T43" fmla="*/ 234 h 265"/>
              <a:gd name="T44" fmla="*/ 138 w 196"/>
              <a:gd name="T45" fmla="*/ 228 h 265"/>
              <a:gd name="T46" fmla="*/ 122 w 196"/>
              <a:gd name="T47" fmla="*/ 228 h 265"/>
              <a:gd name="T48" fmla="*/ 112 w 196"/>
              <a:gd name="T49" fmla="*/ 223 h 265"/>
              <a:gd name="T50" fmla="*/ 101 w 196"/>
              <a:gd name="T51" fmla="*/ 218 h 265"/>
              <a:gd name="T52" fmla="*/ 85 w 196"/>
              <a:gd name="T53" fmla="*/ 218 h 265"/>
              <a:gd name="T54" fmla="*/ 69 w 196"/>
              <a:gd name="T55" fmla="*/ 218 h 265"/>
              <a:gd name="T56" fmla="*/ 64 w 196"/>
              <a:gd name="T57" fmla="*/ 228 h 265"/>
              <a:gd name="T58" fmla="*/ 59 w 196"/>
              <a:gd name="T59" fmla="*/ 239 h 265"/>
              <a:gd name="T60" fmla="*/ 59 w 196"/>
              <a:gd name="T61" fmla="*/ 244 h 265"/>
              <a:gd name="T62" fmla="*/ 53 w 196"/>
              <a:gd name="T63" fmla="*/ 255 h 265"/>
              <a:gd name="T64" fmla="*/ 48 w 196"/>
              <a:gd name="T65" fmla="*/ 265 h 265"/>
              <a:gd name="T66" fmla="*/ 43 w 196"/>
              <a:gd name="T67" fmla="*/ 265 h 265"/>
              <a:gd name="T68" fmla="*/ 27 w 196"/>
              <a:gd name="T69" fmla="*/ 265 h 265"/>
              <a:gd name="T70" fmla="*/ 11 w 196"/>
              <a:gd name="T71" fmla="*/ 265 h 265"/>
              <a:gd name="T72" fmla="*/ 0 w 196"/>
              <a:gd name="T73" fmla="*/ 255 h 265"/>
              <a:gd name="T74" fmla="*/ 0 w 196"/>
              <a:gd name="T75" fmla="*/ 239 h 265"/>
              <a:gd name="T76" fmla="*/ 0 w 196"/>
              <a:gd name="T77" fmla="*/ 218 h 265"/>
              <a:gd name="T78" fmla="*/ 0 w 196"/>
              <a:gd name="T79" fmla="*/ 202 h 265"/>
              <a:gd name="T80" fmla="*/ 0 w 196"/>
              <a:gd name="T81" fmla="*/ 186 h 265"/>
              <a:gd name="T82" fmla="*/ 0 w 196"/>
              <a:gd name="T83" fmla="*/ 170 h 265"/>
              <a:gd name="T84" fmla="*/ 0 w 196"/>
              <a:gd name="T85" fmla="*/ 154 h 265"/>
              <a:gd name="T86" fmla="*/ 0 w 196"/>
              <a:gd name="T87" fmla="*/ 138 h 265"/>
              <a:gd name="T88" fmla="*/ 0 w 196"/>
              <a:gd name="T89" fmla="*/ 122 h 265"/>
              <a:gd name="T90" fmla="*/ 0 w 196"/>
              <a:gd name="T91" fmla="*/ 106 h 265"/>
              <a:gd name="T92" fmla="*/ 0 w 196"/>
              <a:gd name="T93" fmla="*/ 85 h 265"/>
              <a:gd name="T94" fmla="*/ 0 w 196"/>
              <a:gd name="T95" fmla="*/ 69 h 265"/>
              <a:gd name="T96" fmla="*/ 0 w 196"/>
              <a:gd name="T97" fmla="*/ 43 h 265"/>
              <a:gd name="T98" fmla="*/ 0 w 196"/>
              <a:gd name="T99" fmla="*/ 22 h 265"/>
              <a:gd name="T100" fmla="*/ 0 w 196"/>
              <a:gd name="T101" fmla="*/ 6 h 265"/>
              <a:gd name="T102" fmla="*/ 11 w 196"/>
              <a:gd name="T103" fmla="*/ 0 h 265"/>
              <a:gd name="T104" fmla="*/ 27 w 196"/>
              <a:gd name="T105" fmla="*/ 0 h 265"/>
              <a:gd name="T106" fmla="*/ 43 w 196"/>
              <a:gd name="T107" fmla="*/ 0 h 265"/>
              <a:gd name="T108" fmla="*/ 59 w 196"/>
              <a:gd name="T109" fmla="*/ 0 h 265"/>
              <a:gd name="T110" fmla="*/ 74 w 196"/>
              <a:gd name="T111" fmla="*/ 6 h 265"/>
              <a:gd name="T112" fmla="*/ 90 w 196"/>
              <a:gd name="T113" fmla="*/ 6 h 265"/>
              <a:gd name="T114" fmla="*/ 106 w 196"/>
              <a:gd name="T115" fmla="*/ 6 h 265"/>
              <a:gd name="T116" fmla="*/ 122 w 196"/>
              <a:gd name="T117" fmla="*/ 0 h 265"/>
              <a:gd name="T118" fmla="*/ 138 w 196"/>
              <a:gd name="T119"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6" h="265">
                <a:moveTo>
                  <a:pt x="143" y="0"/>
                </a:moveTo>
                <a:lnTo>
                  <a:pt x="149" y="0"/>
                </a:lnTo>
                <a:lnTo>
                  <a:pt x="154" y="0"/>
                </a:lnTo>
                <a:lnTo>
                  <a:pt x="159" y="0"/>
                </a:lnTo>
                <a:lnTo>
                  <a:pt x="164" y="0"/>
                </a:lnTo>
                <a:lnTo>
                  <a:pt x="170" y="0"/>
                </a:lnTo>
                <a:lnTo>
                  <a:pt x="175" y="0"/>
                </a:lnTo>
                <a:lnTo>
                  <a:pt x="191" y="0"/>
                </a:lnTo>
                <a:lnTo>
                  <a:pt x="196" y="0"/>
                </a:lnTo>
                <a:lnTo>
                  <a:pt x="196" y="11"/>
                </a:lnTo>
                <a:lnTo>
                  <a:pt x="196" y="16"/>
                </a:lnTo>
                <a:lnTo>
                  <a:pt x="196" y="22"/>
                </a:lnTo>
                <a:lnTo>
                  <a:pt x="196" y="27"/>
                </a:lnTo>
                <a:lnTo>
                  <a:pt x="196" y="32"/>
                </a:lnTo>
                <a:lnTo>
                  <a:pt x="196" y="37"/>
                </a:lnTo>
                <a:lnTo>
                  <a:pt x="196" y="43"/>
                </a:lnTo>
                <a:lnTo>
                  <a:pt x="196" y="48"/>
                </a:lnTo>
                <a:lnTo>
                  <a:pt x="196" y="53"/>
                </a:lnTo>
                <a:lnTo>
                  <a:pt x="196" y="59"/>
                </a:lnTo>
                <a:lnTo>
                  <a:pt x="196" y="69"/>
                </a:lnTo>
                <a:lnTo>
                  <a:pt x="196" y="75"/>
                </a:lnTo>
                <a:lnTo>
                  <a:pt x="196" y="80"/>
                </a:lnTo>
                <a:lnTo>
                  <a:pt x="196" y="85"/>
                </a:lnTo>
                <a:lnTo>
                  <a:pt x="196" y="90"/>
                </a:lnTo>
                <a:lnTo>
                  <a:pt x="196" y="96"/>
                </a:lnTo>
                <a:lnTo>
                  <a:pt x="196" y="106"/>
                </a:lnTo>
                <a:lnTo>
                  <a:pt x="196" y="112"/>
                </a:lnTo>
                <a:lnTo>
                  <a:pt x="196" y="117"/>
                </a:lnTo>
                <a:lnTo>
                  <a:pt x="196" y="122"/>
                </a:lnTo>
                <a:lnTo>
                  <a:pt x="196" y="128"/>
                </a:lnTo>
                <a:lnTo>
                  <a:pt x="196" y="133"/>
                </a:lnTo>
                <a:lnTo>
                  <a:pt x="196" y="138"/>
                </a:lnTo>
                <a:lnTo>
                  <a:pt x="196" y="149"/>
                </a:lnTo>
                <a:lnTo>
                  <a:pt x="196" y="154"/>
                </a:lnTo>
                <a:lnTo>
                  <a:pt x="196" y="159"/>
                </a:lnTo>
                <a:lnTo>
                  <a:pt x="196" y="165"/>
                </a:lnTo>
                <a:lnTo>
                  <a:pt x="196" y="170"/>
                </a:lnTo>
                <a:lnTo>
                  <a:pt x="196" y="181"/>
                </a:lnTo>
                <a:lnTo>
                  <a:pt x="196" y="186"/>
                </a:lnTo>
                <a:lnTo>
                  <a:pt x="196" y="191"/>
                </a:lnTo>
                <a:lnTo>
                  <a:pt x="196" y="196"/>
                </a:lnTo>
                <a:lnTo>
                  <a:pt x="196" y="202"/>
                </a:lnTo>
                <a:lnTo>
                  <a:pt x="196" y="207"/>
                </a:lnTo>
                <a:lnTo>
                  <a:pt x="196" y="212"/>
                </a:lnTo>
                <a:lnTo>
                  <a:pt x="191" y="212"/>
                </a:lnTo>
                <a:lnTo>
                  <a:pt x="191" y="207"/>
                </a:lnTo>
                <a:lnTo>
                  <a:pt x="186" y="207"/>
                </a:lnTo>
                <a:lnTo>
                  <a:pt x="180" y="207"/>
                </a:lnTo>
                <a:lnTo>
                  <a:pt x="175" y="207"/>
                </a:lnTo>
                <a:lnTo>
                  <a:pt x="170" y="207"/>
                </a:lnTo>
                <a:lnTo>
                  <a:pt x="164" y="207"/>
                </a:lnTo>
                <a:lnTo>
                  <a:pt x="164" y="212"/>
                </a:lnTo>
                <a:lnTo>
                  <a:pt x="164" y="218"/>
                </a:lnTo>
                <a:lnTo>
                  <a:pt x="164" y="223"/>
                </a:lnTo>
                <a:lnTo>
                  <a:pt x="164" y="228"/>
                </a:lnTo>
                <a:lnTo>
                  <a:pt x="164" y="234"/>
                </a:lnTo>
                <a:lnTo>
                  <a:pt x="159" y="234"/>
                </a:lnTo>
                <a:lnTo>
                  <a:pt x="154" y="234"/>
                </a:lnTo>
                <a:lnTo>
                  <a:pt x="149" y="234"/>
                </a:lnTo>
                <a:lnTo>
                  <a:pt x="143" y="228"/>
                </a:lnTo>
                <a:lnTo>
                  <a:pt x="143" y="234"/>
                </a:lnTo>
                <a:lnTo>
                  <a:pt x="143" y="228"/>
                </a:lnTo>
                <a:lnTo>
                  <a:pt x="143" y="234"/>
                </a:lnTo>
                <a:lnTo>
                  <a:pt x="143" y="228"/>
                </a:lnTo>
                <a:lnTo>
                  <a:pt x="143" y="234"/>
                </a:lnTo>
                <a:lnTo>
                  <a:pt x="138" y="234"/>
                </a:lnTo>
                <a:lnTo>
                  <a:pt x="138" y="228"/>
                </a:lnTo>
                <a:lnTo>
                  <a:pt x="138" y="234"/>
                </a:lnTo>
                <a:lnTo>
                  <a:pt x="138" y="228"/>
                </a:lnTo>
                <a:lnTo>
                  <a:pt x="133" y="228"/>
                </a:lnTo>
                <a:lnTo>
                  <a:pt x="127" y="228"/>
                </a:lnTo>
                <a:lnTo>
                  <a:pt x="122" y="228"/>
                </a:lnTo>
                <a:lnTo>
                  <a:pt x="122" y="223"/>
                </a:lnTo>
                <a:lnTo>
                  <a:pt x="117" y="223"/>
                </a:lnTo>
                <a:lnTo>
                  <a:pt x="112" y="223"/>
                </a:lnTo>
                <a:lnTo>
                  <a:pt x="106" y="223"/>
                </a:lnTo>
                <a:lnTo>
                  <a:pt x="106" y="218"/>
                </a:lnTo>
                <a:lnTo>
                  <a:pt x="101" y="218"/>
                </a:lnTo>
                <a:lnTo>
                  <a:pt x="96" y="218"/>
                </a:lnTo>
                <a:lnTo>
                  <a:pt x="90" y="218"/>
                </a:lnTo>
                <a:lnTo>
                  <a:pt x="85" y="218"/>
                </a:lnTo>
                <a:lnTo>
                  <a:pt x="80" y="218"/>
                </a:lnTo>
                <a:lnTo>
                  <a:pt x="74" y="218"/>
                </a:lnTo>
                <a:lnTo>
                  <a:pt x="69" y="218"/>
                </a:lnTo>
                <a:lnTo>
                  <a:pt x="69" y="223"/>
                </a:lnTo>
                <a:lnTo>
                  <a:pt x="64" y="223"/>
                </a:lnTo>
                <a:lnTo>
                  <a:pt x="64" y="228"/>
                </a:lnTo>
                <a:lnTo>
                  <a:pt x="64" y="234"/>
                </a:lnTo>
                <a:lnTo>
                  <a:pt x="64" y="239"/>
                </a:lnTo>
                <a:lnTo>
                  <a:pt x="59" y="239"/>
                </a:lnTo>
                <a:lnTo>
                  <a:pt x="53" y="239"/>
                </a:lnTo>
                <a:lnTo>
                  <a:pt x="53" y="244"/>
                </a:lnTo>
                <a:lnTo>
                  <a:pt x="59" y="244"/>
                </a:lnTo>
                <a:lnTo>
                  <a:pt x="53" y="244"/>
                </a:lnTo>
                <a:lnTo>
                  <a:pt x="53" y="249"/>
                </a:lnTo>
                <a:lnTo>
                  <a:pt x="53" y="255"/>
                </a:lnTo>
                <a:lnTo>
                  <a:pt x="53" y="260"/>
                </a:lnTo>
                <a:lnTo>
                  <a:pt x="48" y="260"/>
                </a:lnTo>
                <a:lnTo>
                  <a:pt x="48" y="265"/>
                </a:lnTo>
                <a:lnTo>
                  <a:pt x="48" y="260"/>
                </a:lnTo>
                <a:lnTo>
                  <a:pt x="48" y="265"/>
                </a:lnTo>
                <a:lnTo>
                  <a:pt x="43" y="265"/>
                </a:lnTo>
                <a:lnTo>
                  <a:pt x="37" y="265"/>
                </a:lnTo>
                <a:lnTo>
                  <a:pt x="32" y="265"/>
                </a:lnTo>
                <a:lnTo>
                  <a:pt x="27" y="265"/>
                </a:lnTo>
                <a:lnTo>
                  <a:pt x="22" y="265"/>
                </a:lnTo>
                <a:lnTo>
                  <a:pt x="16" y="265"/>
                </a:lnTo>
                <a:lnTo>
                  <a:pt x="11" y="265"/>
                </a:lnTo>
                <a:lnTo>
                  <a:pt x="6" y="265"/>
                </a:lnTo>
                <a:lnTo>
                  <a:pt x="0" y="265"/>
                </a:lnTo>
                <a:lnTo>
                  <a:pt x="0" y="255"/>
                </a:lnTo>
                <a:lnTo>
                  <a:pt x="0" y="249"/>
                </a:lnTo>
                <a:lnTo>
                  <a:pt x="0" y="244"/>
                </a:lnTo>
                <a:lnTo>
                  <a:pt x="0" y="239"/>
                </a:lnTo>
                <a:lnTo>
                  <a:pt x="0" y="234"/>
                </a:lnTo>
                <a:lnTo>
                  <a:pt x="0" y="228"/>
                </a:lnTo>
                <a:lnTo>
                  <a:pt x="0" y="218"/>
                </a:lnTo>
                <a:lnTo>
                  <a:pt x="0" y="212"/>
                </a:lnTo>
                <a:lnTo>
                  <a:pt x="0" y="207"/>
                </a:lnTo>
                <a:lnTo>
                  <a:pt x="0" y="202"/>
                </a:lnTo>
                <a:lnTo>
                  <a:pt x="0" y="196"/>
                </a:lnTo>
                <a:lnTo>
                  <a:pt x="0" y="191"/>
                </a:lnTo>
                <a:lnTo>
                  <a:pt x="0" y="186"/>
                </a:lnTo>
                <a:lnTo>
                  <a:pt x="0" y="181"/>
                </a:lnTo>
                <a:lnTo>
                  <a:pt x="0" y="175"/>
                </a:lnTo>
                <a:lnTo>
                  <a:pt x="0" y="170"/>
                </a:lnTo>
                <a:lnTo>
                  <a:pt x="0" y="165"/>
                </a:lnTo>
                <a:lnTo>
                  <a:pt x="0" y="159"/>
                </a:lnTo>
                <a:lnTo>
                  <a:pt x="0" y="154"/>
                </a:lnTo>
                <a:lnTo>
                  <a:pt x="0" y="149"/>
                </a:lnTo>
                <a:lnTo>
                  <a:pt x="0" y="143"/>
                </a:lnTo>
                <a:lnTo>
                  <a:pt x="0" y="138"/>
                </a:lnTo>
                <a:lnTo>
                  <a:pt x="0" y="133"/>
                </a:lnTo>
                <a:lnTo>
                  <a:pt x="0" y="128"/>
                </a:lnTo>
                <a:lnTo>
                  <a:pt x="0" y="122"/>
                </a:lnTo>
                <a:lnTo>
                  <a:pt x="0" y="117"/>
                </a:lnTo>
                <a:lnTo>
                  <a:pt x="0" y="112"/>
                </a:lnTo>
                <a:lnTo>
                  <a:pt x="0" y="106"/>
                </a:lnTo>
                <a:lnTo>
                  <a:pt x="0" y="96"/>
                </a:lnTo>
                <a:lnTo>
                  <a:pt x="0" y="90"/>
                </a:lnTo>
                <a:lnTo>
                  <a:pt x="0" y="85"/>
                </a:lnTo>
                <a:lnTo>
                  <a:pt x="0" y="80"/>
                </a:lnTo>
                <a:lnTo>
                  <a:pt x="0" y="75"/>
                </a:lnTo>
                <a:lnTo>
                  <a:pt x="0" y="69"/>
                </a:lnTo>
                <a:lnTo>
                  <a:pt x="0" y="64"/>
                </a:lnTo>
                <a:lnTo>
                  <a:pt x="0" y="53"/>
                </a:lnTo>
                <a:lnTo>
                  <a:pt x="0" y="43"/>
                </a:lnTo>
                <a:lnTo>
                  <a:pt x="0" y="37"/>
                </a:lnTo>
                <a:lnTo>
                  <a:pt x="0" y="27"/>
                </a:lnTo>
                <a:lnTo>
                  <a:pt x="0" y="22"/>
                </a:lnTo>
                <a:lnTo>
                  <a:pt x="0" y="16"/>
                </a:lnTo>
                <a:lnTo>
                  <a:pt x="0" y="11"/>
                </a:lnTo>
                <a:lnTo>
                  <a:pt x="0" y="6"/>
                </a:lnTo>
                <a:lnTo>
                  <a:pt x="0" y="0"/>
                </a:lnTo>
                <a:lnTo>
                  <a:pt x="6" y="0"/>
                </a:lnTo>
                <a:lnTo>
                  <a:pt x="11" y="0"/>
                </a:lnTo>
                <a:lnTo>
                  <a:pt x="16" y="0"/>
                </a:lnTo>
                <a:lnTo>
                  <a:pt x="22" y="0"/>
                </a:lnTo>
                <a:lnTo>
                  <a:pt x="27" y="0"/>
                </a:lnTo>
                <a:lnTo>
                  <a:pt x="32" y="0"/>
                </a:lnTo>
                <a:lnTo>
                  <a:pt x="37" y="0"/>
                </a:lnTo>
                <a:lnTo>
                  <a:pt x="43" y="0"/>
                </a:lnTo>
                <a:lnTo>
                  <a:pt x="48" y="0"/>
                </a:lnTo>
                <a:lnTo>
                  <a:pt x="53" y="0"/>
                </a:lnTo>
                <a:lnTo>
                  <a:pt x="59" y="0"/>
                </a:lnTo>
                <a:lnTo>
                  <a:pt x="64" y="0"/>
                </a:lnTo>
                <a:lnTo>
                  <a:pt x="69" y="0"/>
                </a:lnTo>
                <a:lnTo>
                  <a:pt x="74" y="6"/>
                </a:lnTo>
                <a:lnTo>
                  <a:pt x="80" y="6"/>
                </a:lnTo>
                <a:lnTo>
                  <a:pt x="85" y="6"/>
                </a:lnTo>
                <a:lnTo>
                  <a:pt x="90" y="6"/>
                </a:lnTo>
                <a:lnTo>
                  <a:pt x="96" y="6"/>
                </a:lnTo>
                <a:lnTo>
                  <a:pt x="101" y="6"/>
                </a:lnTo>
                <a:lnTo>
                  <a:pt x="106" y="6"/>
                </a:lnTo>
                <a:lnTo>
                  <a:pt x="112" y="6"/>
                </a:lnTo>
                <a:lnTo>
                  <a:pt x="117" y="0"/>
                </a:lnTo>
                <a:lnTo>
                  <a:pt x="122" y="0"/>
                </a:lnTo>
                <a:lnTo>
                  <a:pt x="127" y="0"/>
                </a:lnTo>
                <a:lnTo>
                  <a:pt x="133" y="0"/>
                </a:lnTo>
                <a:lnTo>
                  <a:pt x="138" y="0"/>
                </a:lnTo>
                <a:lnTo>
                  <a:pt x="143" y="0"/>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234">
            <a:extLst>
              <a:ext uri="{FF2B5EF4-FFF2-40B4-BE49-F238E27FC236}">
                <a16:creationId xmlns:a16="http://schemas.microsoft.com/office/drawing/2014/main" id="{CFE45E83-D7B0-4232-B0A1-68597368B804}"/>
              </a:ext>
            </a:extLst>
          </p:cNvPr>
          <p:cNvSpPr>
            <a:spLocks/>
          </p:cNvSpPr>
          <p:nvPr/>
        </p:nvSpPr>
        <p:spPr bwMode="auto">
          <a:xfrm>
            <a:off x="9517265" y="4841191"/>
            <a:ext cx="319088" cy="461963"/>
          </a:xfrm>
          <a:custGeom>
            <a:avLst/>
            <a:gdLst>
              <a:gd name="T0" fmla="*/ 0 w 201"/>
              <a:gd name="T1" fmla="*/ 164 h 291"/>
              <a:gd name="T2" fmla="*/ 0 w 201"/>
              <a:gd name="T3" fmla="*/ 143 h 291"/>
              <a:gd name="T4" fmla="*/ 0 w 201"/>
              <a:gd name="T5" fmla="*/ 127 h 291"/>
              <a:gd name="T6" fmla="*/ 0 w 201"/>
              <a:gd name="T7" fmla="*/ 111 h 291"/>
              <a:gd name="T8" fmla="*/ 0 w 201"/>
              <a:gd name="T9" fmla="*/ 90 h 291"/>
              <a:gd name="T10" fmla="*/ 0 w 201"/>
              <a:gd name="T11" fmla="*/ 69 h 291"/>
              <a:gd name="T12" fmla="*/ 0 w 201"/>
              <a:gd name="T13" fmla="*/ 48 h 291"/>
              <a:gd name="T14" fmla="*/ 16 w 201"/>
              <a:gd name="T15" fmla="*/ 42 h 291"/>
              <a:gd name="T16" fmla="*/ 37 w 201"/>
              <a:gd name="T17" fmla="*/ 42 h 291"/>
              <a:gd name="T18" fmla="*/ 58 w 201"/>
              <a:gd name="T19" fmla="*/ 42 h 291"/>
              <a:gd name="T20" fmla="*/ 79 w 201"/>
              <a:gd name="T21" fmla="*/ 42 h 291"/>
              <a:gd name="T22" fmla="*/ 95 w 201"/>
              <a:gd name="T23" fmla="*/ 42 h 291"/>
              <a:gd name="T24" fmla="*/ 106 w 201"/>
              <a:gd name="T25" fmla="*/ 42 h 291"/>
              <a:gd name="T26" fmla="*/ 111 w 201"/>
              <a:gd name="T27" fmla="*/ 32 h 291"/>
              <a:gd name="T28" fmla="*/ 116 w 201"/>
              <a:gd name="T29" fmla="*/ 21 h 291"/>
              <a:gd name="T30" fmla="*/ 127 w 201"/>
              <a:gd name="T31" fmla="*/ 16 h 291"/>
              <a:gd name="T32" fmla="*/ 127 w 201"/>
              <a:gd name="T33" fmla="*/ 11 h 291"/>
              <a:gd name="T34" fmla="*/ 138 w 201"/>
              <a:gd name="T35" fmla="*/ 5 h 291"/>
              <a:gd name="T36" fmla="*/ 148 w 201"/>
              <a:gd name="T37" fmla="*/ 5 h 291"/>
              <a:gd name="T38" fmla="*/ 143 w 201"/>
              <a:gd name="T39" fmla="*/ 5 h 291"/>
              <a:gd name="T40" fmla="*/ 148 w 201"/>
              <a:gd name="T41" fmla="*/ 5 h 291"/>
              <a:gd name="T42" fmla="*/ 153 w 201"/>
              <a:gd name="T43" fmla="*/ 16 h 291"/>
              <a:gd name="T44" fmla="*/ 159 w 201"/>
              <a:gd name="T45" fmla="*/ 26 h 291"/>
              <a:gd name="T46" fmla="*/ 153 w 201"/>
              <a:gd name="T47" fmla="*/ 37 h 291"/>
              <a:gd name="T48" fmla="*/ 153 w 201"/>
              <a:gd name="T49" fmla="*/ 53 h 291"/>
              <a:gd name="T50" fmla="*/ 164 w 201"/>
              <a:gd name="T51" fmla="*/ 58 h 291"/>
              <a:gd name="T52" fmla="*/ 169 w 201"/>
              <a:gd name="T53" fmla="*/ 69 h 291"/>
              <a:gd name="T54" fmla="*/ 180 w 201"/>
              <a:gd name="T55" fmla="*/ 74 h 291"/>
              <a:gd name="T56" fmla="*/ 175 w 201"/>
              <a:gd name="T57" fmla="*/ 85 h 291"/>
              <a:gd name="T58" fmla="*/ 185 w 201"/>
              <a:gd name="T59" fmla="*/ 90 h 291"/>
              <a:gd name="T60" fmla="*/ 190 w 201"/>
              <a:gd name="T61" fmla="*/ 101 h 291"/>
              <a:gd name="T62" fmla="*/ 190 w 201"/>
              <a:gd name="T63" fmla="*/ 117 h 291"/>
              <a:gd name="T64" fmla="*/ 190 w 201"/>
              <a:gd name="T65" fmla="*/ 132 h 291"/>
              <a:gd name="T66" fmla="*/ 196 w 201"/>
              <a:gd name="T67" fmla="*/ 143 h 291"/>
              <a:gd name="T68" fmla="*/ 196 w 201"/>
              <a:gd name="T69" fmla="*/ 148 h 291"/>
              <a:gd name="T70" fmla="*/ 196 w 201"/>
              <a:gd name="T71" fmla="*/ 164 h 291"/>
              <a:gd name="T72" fmla="*/ 190 w 201"/>
              <a:gd name="T73" fmla="*/ 180 h 291"/>
              <a:gd name="T74" fmla="*/ 185 w 201"/>
              <a:gd name="T75" fmla="*/ 191 h 291"/>
              <a:gd name="T76" fmla="*/ 185 w 201"/>
              <a:gd name="T77" fmla="*/ 207 h 291"/>
              <a:gd name="T78" fmla="*/ 180 w 201"/>
              <a:gd name="T79" fmla="*/ 217 h 291"/>
              <a:gd name="T80" fmla="*/ 180 w 201"/>
              <a:gd name="T81" fmla="*/ 233 h 291"/>
              <a:gd name="T82" fmla="*/ 175 w 201"/>
              <a:gd name="T83" fmla="*/ 244 h 291"/>
              <a:gd name="T84" fmla="*/ 169 w 201"/>
              <a:gd name="T85" fmla="*/ 254 h 291"/>
              <a:gd name="T86" fmla="*/ 175 w 201"/>
              <a:gd name="T87" fmla="*/ 265 h 291"/>
              <a:gd name="T88" fmla="*/ 175 w 201"/>
              <a:gd name="T89" fmla="*/ 281 h 291"/>
              <a:gd name="T90" fmla="*/ 169 w 201"/>
              <a:gd name="T91" fmla="*/ 291 h 291"/>
              <a:gd name="T92" fmla="*/ 153 w 201"/>
              <a:gd name="T93" fmla="*/ 291 h 291"/>
              <a:gd name="T94" fmla="*/ 138 w 201"/>
              <a:gd name="T95" fmla="*/ 291 h 291"/>
              <a:gd name="T96" fmla="*/ 122 w 201"/>
              <a:gd name="T97" fmla="*/ 291 h 291"/>
              <a:gd name="T98" fmla="*/ 101 w 201"/>
              <a:gd name="T99" fmla="*/ 291 h 291"/>
              <a:gd name="T100" fmla="*/ 85 w 201"/>
              <a:gd name="T101" fmla="*/ 291 h 291"/>
              <a:gd name="T102" fmla="*/ 69 w 201"/>
              <a:gd name="T103" fmla="*/ 291 h 291"/>
              <a:gd name="T104" fmla="*/ 53 w 201"/>
              <a:gd name="T105" fmla="*/ 286 h 291"/>
              <a:gd name="T106" fmla="*/ 37 w 201"/>
              <a:gd name="T107" fmla="*/ 286 h 291"/>
              <a:gd name="T108" fmla="*/ 21 w 201"/>
              <a:gd name="T109" fmla="*/ 286 h 291"/>
              <a:gd name="T110" fmla="*/ 5 w 201"/>
              <a:gd name="T111" fmla="*/ 286 h 291"/>
              <a:gd name="T112" fmla="*/ 0 w 201"/>
              <a:gd name="T113" fmla="*/ 276 h 291"/>
              <a:gd name="T114" fmla="*/ 0 w 201"/>
              <a:gd name="T115" fmla="*/ 254 h 291"/>
              <a:gd name="T116" fmla="*/ 0 w 201"/>
              <a:gd name="T117" fmla="*/ 233 h 291"/>
              <a:gd name="T118" fmla="*/ 0 w 201"/>
              <a:gd name="T119" fmla="*/ 217 h 291"/>
              <a:gd name="T120" fmla="*/ 0 w 201"/>
              <a:gd name="T121" fmla="*/ 201 h 291"/>
              <a:gd name="T122" fmla="*/ 0 w 201"/>
              <a:gd name="T123" fmla="*/ 18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1" h="291">
                <a:moveTo>
                  <a:pt x="0" y="175"/>
                </a:moveTo>
                <a:lnTo>
                  <a:pt x="0" y="170"/>
                </a:lnTo>
                <a:lnTo>
                  <a:pt x="0" y="164"/>
                </a:lnTo>
                <a:lnTo>
                  <a:pt x="0" y="154"/>
                </a:lnTo>
                <a:lnTo>
                  <a:pt x="0" y="148"/>
                </a:lnTo>
                <a:lnTo>
                  <a:pt x="0" y="143"/>
                </a:lnTo>
                <a:lnTo>
                  <a:pt x="0" y="138"/>
                </a:lnTo>
                <a:lnTo>
                  <a:pt x="0" y="132"/>
                </a:lnTo>
                <a:lnTo>
                  <a:pt x="0" y="127"/>
                </a:lnTo>
                <a:lnTo>
                  <a:pt x="0" y="122"/>
                </a:lnTo>
                <a:lnTo>
                  <a:pt x="0" y="117"/>
                </a:lnTo>
                <a:lnTo>
                  <a:pt x="0" y="111"/>
                </a:lnTo>
                <a:lnTo>
                  <a:pt x="0" y="106"/>
                </a:lnTo>
                <a:lnTo>
                  <a:pt x="0" y="95"/>
                </a:lnTo>
                <a:lnTo>
                  <a:pt x="0" y="90"/>
                </a:lnTo>
                <a:lnTo>
                  <a:pt x="0" y="79"/>
                </a:lnTo>
                <a:lnTo>
                  <a:pt x="0" y="74"/>
                </a:lnTo>
                <a:lnTo>
                  <a:pt x="0" y="69"/>
                </a:lnTo>
                <a:lnTo>
                  <a:pt x="0" y="58"/>
                </a:lnTo>
                <a:lnTo>
                  <a:pt x="0" y="53"/>
                </a:lnTo>
                <a:lnTo>
                  <a:pt x="0" y="48"/>
                </a:lnTo>
                <a:lnTo>
                  <a:pt x="0" y="42"/>
                </a:lnTo>
                <a:lnTo>
                  <a:pt x="11" y="42"/>
                </a:lnTo>
                <a:lnTo>
                  <a:pt x="16" y="42"/>
                </a:lnTo>
                <a:lnTo>
                  <a:pt x="21" y="42"/>
                </a:lnTo>
                <a:lnTo>
                  <a:pt x="27" y="42"/>
                </a:lnTo>
                <a:lnTo>
                  <a:pt x="37" y="42"/>
                </a:lnTo>
                <a:lnTo>
                  <a:pt x="48" y="42"/>
                </a:lnTo>
                <a:lnTo>
                  <a:pt x="53" y="42"/>
                </a:lnTo>
                <a:lnTo>
                  <a:pt x="58" y="42"/>
                </a:lnTo>
                <a:lnTo>
                  <a:pt x="69" y="42"/>
                </a:lnTo>
                <a:lnTo>
                  <a:pt x="74" y="42"/>
                </a:lnTo>
                <a:lnTo>
                  <a:pt x="79" y="42"/>
                </a:lnTo>
                <a:lnTo>
                  <a:pt x="85" y="42"/>
                </a:lnTo>
                <a:lnTo>
                  <a:pt x="90" y="42"/>
                </a:lnTo>
                <a:lnTo>
                  <a:pt x="95" y="42"/>
                </a:lnTo>
                <a:lnTo>
                  <a:pt x="101" y="42"/>
                </a:lnTo>
                <a:lnTo>
                  <a:pt x="106" y="48"/>
                </a:lnTo>
                <a:lnTo>
                  <a:pt x="106" y="42"/>
                </a:lnTo>
                <a:lnTo>
                  <a:pt x="111" y="42"/>
                </a:lnTo>
                <a:lnTo>
                  <a:pt x="111" y="37"/>
                </a:lnTo>
                <a:lnTo>
                  <a:pt x="111" y="32"/>
                </a:lnTo>
                <a:lnTo>
                  <a:pt x="111" y="26"/>
                </a:lnTo>
                <a:lnTo>
                  <a:pt x="111" y="21"/>
                </a:lnTo>
                <a:lnTo>
                  <a:pt x="116" y="21"/>
                </a:lnTo>
                <a:lnTo>
                  <a:pt x="116" y="16"/>
                </a:lnTo>
                <a:lnTo>
                  <a:pt x="122" y="16"/>
                </a:lnTo>
                <a:lnTo>
                  <a:pt x="127" y="16"/>
                </a:lnTo>
                <a:lnTo>
                  <a:pt x="127" y="11"/>
                </a:lnTo>
                <a:lnTo>
                  <a:pt x="127" y="16"/>
                </a:lnTo>
                <a:lnTo>
                  <a:pt x="127" y="11"/>
                </a:lnTo>
                <a:lnTo>
                  <a:pt x="132" y="11"/>
                </a:lnTo>
                <a:lnTo>
                  <a:pt x="132" y="5"/>
                </a:lnTo>
                <a:lnTo>
                  <a:pt x="138" y="5"/>
                </a:lnTo>
                <a:lnTo>
                  <a:pt x="138" y="0"/>
                </a:lnTo>
                <a:lnTo>
                  <a:pt x="143" y="0"/>
                </a:lnTo>
                <a:lnTo>
                  <a:pt x="148" y="5"/>
                </a:lnTo>
                <a:lnTo>
                  <a:pt x="143" y="5"/>
                </a:lnTo>
                <a:lnTo>
                  <a:pt x="148" y="5"/>
                </a:lnTo>
                <a:lnTo>
                  <a:pt x="143" y="5"/>
                </a:lnTo>
                <a:lnTo>
                  <a:pt x="148" y="5"/>
                </a:lnTo>
                <a:lnTo>
                  <a:pt x="153" y="5"/>
                </a:lnTo>
                <a:lnTo>
                  <a:pt x="148" y="5"/>
                </a:lnTo>
                <a:lnTo>
                  <a:pt x="153" y="5"/>
                </a:lnTo>
                <a:lnTo>
                  <a:pt x="153" y="11"/>
                </a:lnTo>
                <a:lnTo>
                  <a:pt x="153" y="16"/>
                </a:lnTo>
                <a:lnTo>
                  <a:pt x="153" y="21"/>
                </a:lnTo>
                <a:lnTo>
                  <a:pt x="159" y="21"/>
                </a:lnTo>
                <a:lnTo>
                  <a:pt x="159" y="26"/>
                </a:lnTo>
                <a:lnTo>
                  <a:pt x="159" y="32"/>
                </a:lnTo>
                <a:lnTo>
                  <a:pt x="153" y="32"/>
                </a:lnTo>
                <a:lnTo>
                  <a:pt x="153" y="37"/>
                </a:lnTo>
                <a:lnTo>
                  <a:pt x="153" y="42"/>
                </a:lnTo>
                <a:lnTo>
                  <a:pt x="153" y="48"/>
                </a:lnTo>
                <a:lnTo>
                  <a:pt x="153" y="53"/>
                </a:lnTo>
                <a:lnTo>
                  <a:pt x="159" y="53"/>
                </a:lnTo>
                <a:lnTo>
                  <a:pt x="159" y="58"/>
                </a:lnTo>
                <a:lnTo>
                  <a:pt x="164" y="58"/>
                </a:lnTo>
                <a:lnTo>
                  <a:pt x="164" y="64"/>
                </a:lnTo>
                <a:lnTo>
                  <a:pt x="169" y="64"/>
                </a:lnTo>
                <a:lnTo>
                  <a:pt x="169" y="69"/>
                </a:lnTo>
                <a:lnTo>
                  <a:pt x="169" y="74"/>
                </a:lnTo>
                <a:lnTo>
                  <a:pt x="175" y="74"/>
                </a:lnTo>
                <a:lnTo>
                  <a:pt x="180" y="74"/>
                </a:lnTo>
                <a:lnTo>
                  <a:pt x="180" y="79"/>
                </a:lnTo>
                <a:lnTo>
                  <a:pt x="175" y="79"/>
                </a:lnTo>
                <a:lnTo>
                  <a:pt x="175" y="85"/>
                </a:lnTo>
                <a:lnTo>
                  <a:pt x="180" y="85"/>
                </a:lnTo>
                <a:lnTo>
                  <a:pt x="180" y="90"/>
                </a:lnTo>
                <a:lnTo>
                  <a:pt x="185" y="90"/>
                </a:lnTo>
                <a:lnTo>
                  <a:pt x="185" y="95"/>
                </a:lnTo>
                <a:lnTo>
                  <a:pt x="190" y="95"/>
                </a:lnTo>
                <a:lnTo>
                  <a:pt x="190" y="101"/>
                </a:lnTo>
                <a:lnTo>
                  <a:pt x="190" y="106"/>
                </a:lnTo>
                <a:lnTo>
                  <a:pt x="190" y="111"/>
                </a:lnTo>
                <a:lnTo>
                  <a:pt x="190" y="117"/>
                </a:lnTo>
                <a:lnTo>
                  <a:pt x="190" y="122"/>
                </a:lnTo>
                <a:lnTo>
                  <a:pt x="190" y="127"/>
                </a:lnTo>
                <a:lnTo>
                  <a:pt x="190" y="132"/>
                </a:lnTo>
                <a:lnTo>
                  <a:pt x="190" y="138"/>
                </a:lnTo>
                <a:lnTo>
                  <a:pt x="196" y="138"/>
                </a:lnTo>
                <a:lnTo>
                  <a:pt x="196" y="143"/>
                </a:lnTo>
                <a:lnTo>
                  <a:pt x="201" y="143"/>
                </a:lnTo>
                <a:lnTo>
                  <a:pt x="201" y="148"/>
                </a:lnTo>
                <a:lnTo>
                  <a:pt x="196" y="148"/>
                </a:lnTo>
                <a:lnTo>
                  <a:pt x="196" y="154"/>
                </a:lnTo>
                <a:lnTo>
                  <a:pt x="196" y="159"/>
                </a:lnTo>
                <a:lnTo>
                  <a:pt x="196" y="164"/>
                </a:lnTo>
                <a:lnTo>
                  <a:pt x="190" y="170"/>
                </a:lnTo>
                <a:lnTo>
                  <a:pt x="190" y="175"/>
                </a:lnTo>
                <a:lnTo>
                  <a:pt x="190" y="180"/>
                </a:lnTo>
                <a:lnTo>
                  <a:pt x="185" y="180"/>
                </a:lnTo>
                <a:lnTo>
                  <a:pt x="185" y="185"/>
                </a:lnTo>
                <a:lnTo>
                  <a:pt x="185" y="191"/>
                </a:lnTo>
                <a:lnTo>
                  <a:pt x="185" y="196"/>
                </a:lnTo>
                <a:lnTo>
                  <a:pt x="185" y="201"/>
                </a:lnTo>
                <a:lnTo>
                  <a:pt x="185" y="207"/>
                </a:lnTo>
                <a:lnTo>
                  <a:pt x="185" y="212"/>
                </a:lnTo>
                <a:lnTo>
                  <a:pt x="185" y="217"/>
                </a:lnTo>
                <a:lnTo>
                  <a:pt x="180" y="217"/>
                </a:lnTo>
                <a:lnTo>
                  <a:pt x="180" y="223"/>
                </a:lnTo>
                <a:lnTo>
                  <a:pt x="180" y="228"/>
                </a:lnTo>
                <a:lnTo>
                  <a:pt x="180" y="233"/>
                </a:lnTo>
                <a:lnTo>
                  <a:pt x="180" y="238"/>
                </a:lnTo>
                <a:lnTo>
                  <a:pt x="180" y="244"/>
                </a:lnTo>
                <a:lnTo>
                  <a:pt x="175" y="244"/>
                </a:lnTo>
                <a:lnTo>
                  <a:pt x="175" y="249"/>
                </a:lnTo>
                <a:lnTo>
                  <a:pt x="175" y="254"/>
                </a:lnTo>
                <a:lnTo>
                  <a:pt x="169" y="254"/>
                </a:lnTo>
                <a:lnTo>
                  <a:pt x="169" y="260"/>
                </a:lnTo>
                <a:lnTo>
                  <a:pt x="175" y="260"/>
                </a:lnTo>
                <a:lnTo>
                  <a:pt x="175" y="265"/>
                </a:lnTo>
                <a:lnTo>
                  <a:pt x="175" y="270"/>
                </a:lnTo>
                <a:lnTo>
                  <a:pt x="175" y="276"/>
                </a:lnTo>
                <a:lnTo>
                  <a:pt x="175" y="281"/>
                </a:lnTo>
                <a:lnTo>
                  <a:pt x="175" y="286"/>
                </a:lnTo>
                <a:lnTo>
                  <a:pt x="175" y="291"/>
                </a:lnTo>
                <a:lnTo>
                  <a:pt x="169" y="291"/>
                </a:lnTo>
                <a:lnTo>
                  <a:pt x="164" y="291"/>
                </a:lnTo>
                <a:lnTo>
                  <a:pt x="159" y="291"/>
                </a:lnTo>
                <a:lnTo>
                  <a:pt x="153" y="291"/>
                </a:lnTo>
                <a:lnTo>
                  <a:pt x="148" y="291"/>
                </a:lnTo>
                <a:lnTo>
                  <a:pt x="143" y="291"/>
                </a:lnTo>
                <a:lnTo>
                  <a:pt x="138" y="291"/>
                </a:lnTo>
                <a:lnTo>
                  <a:pt x="132" y="291"/>
                </a:lnTo>
                <a:lnTo>
                  <a:pt x="127" y="291"/>
                </a:lnTo>
                <a:lnTo>
                  <a:pt x="122" y="291"/>
                </a:lnTo>
                <a:lnTo>
                  <a:pt x="116" y="291"/>
                </a:lnTo>
                <a:lnTo>
                  <a:pt x="111" y="291"/>
                </a:lnTo>
                <a:lnTo>
                  <a:pt x="101" y="291"/>
                </a:lnTo>
                <a:lnTo>
                  <a:pt x="95" y="291"/>
                </a:lnTo>
                <a:lnTo>
                  <a:pt x="90" y="291"/>
                </a:lnTo>
                <a:lnTo>
                  <a:pt x="85" y="291"/>
                </a:lnTo>
                <a:lnTo>
                  <a:pt x="79" y="291"/>
                </a:lnTo>
                <a:lnTo>
                  <a:pt x="74" y="291"/>
                </a:lnTo>
                <a:lnTo>
                  <a:pt x="69" y="291"/>
                </a:lnTo>
                <a:lnTo>
                  <a:pt x="64" y="291"/>
                </a:lnTo>
                <a:lnTo>
                  <a:pt x="64" y="286"/>
                </a:lnTo>
                <a:lnTo>
                  <a:pt x="53" y="286"/>
                </a:lnTo>
                <a:lnTo>
                  <a:pt x="48" y="286"/>
                </a:lnTo>
                <a:lnTo>
                  <a:pt x="42" y="286"/>
                </a:lnTo>
                <a:lnTo>
                  <a:pt x="37" y="286"/>
                </a:lnTo>
                <a:lnTo>
                  <a:pt x="32" y="286"/>
                </a:lnTo>
                <a:lnTo>
                  <a:pt x="27" y="286"/>
                </a:lnTo>
                <a:lnTo>
                  <a:pt x="21" y="286"/>
                </a:lnTo>
                <a:lnTo>
                  <a:pt x="16" y="286"/>
                </a:lnTo>
                <a:lnTo>
                  <a:pt x="11" y="286"/>
                </a:lnTo>
                <a:lnTo>
                  <a:pt x="5" y="286"/>
                </a:lnTo>
                <a:lnTo>
                  <a:pt x="0" y="286"/>
                </a:lnTo>
                <a:lnTo>
                  <a:pt x="0" y="281"/>
                </a:lnTo>
                <a:lnTo>
                  <a:pt x="0" y="276"/>
                </a:lnTo>
                <a:lnTo>
                  <a:pt x="0" y="265"/>
                </a:lnTo>
                <a:lnTo>
                  <a:pt x="0" y="260"/>
                </a:lnTo>
                <a:lnTo>
                  <a:pt x="0" y="254"/>
                </a:lnTo>
                <a:lnTo>
                  <a:pt x="0" y="249"/>
                </a:lnTo>
                <a:lnTo>
                  <a:pt x="0" y="244"/>
                </a:lnTo>
                <a:lnTo>
                  <a:pt x="0" y="233"/>
                </a:lnTo>
                <a:lnTo>
                  <a:pt x="0" y="228"/>
                </a:lnTo>
                <a:lnTo>
                  <a:pt x="0" y="223"/>
                </a:lnTo>
                <a:lnTo>
                  <a:pt x="0" y="217"/>
                </a:lnTo>
                <a:lnTo>
                  <a:pt x="0" y="212"/>
                </a:lnTo>
                <a:lnTo>
                  <a:pt x="0" y="207"/>
                </a:lnTo>
                <a:lnTo>
                  <a:pt x="0" y="201"/>
                </a:lnTo>
                <a:lnTo>
                  <a:pt x="0" y="191"/>
                </a:lnTo>
                <a:lnTo>
                  <a:pt x="0" y="185"/>
                </a:lnTo>
                <a:lnTo>
                  <a:pt x="0" y="180"/>
                </a:lnTo>
                <a:lnTo>
                  <a:pt x="0" y="175"/>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235">
            <a:extLst>
              <a:ext uri="{FF2B5EF4-FFF2-40B4-BE49-F238E27FC236}">
                <a16:creationId xmlns:a16="http://schemas.microsoft.com/office/drawing/2014/main" id="{A357F889-5C55-440F-ACBE-C01579F734BE}"/>
              </a:ext>
            </a:extLst>
          </p:cNvPr>
          <p:cNvSpPr>
            <a:spLocks/>
          </p:cNvSpPr>
          <p:nvPr/>
        </p:nvSpPr>
        <p:spPr bwMode="auto">
          <a:xfrm>
            <a:off x="9274379" y="5295216"/>
            <a:ext cx="595313" cy="320675"/>
          </a:xfrm>
          <a:custGeom>
            <a:avLst/>
            <a:gdLst>
              <a:gd name="T0" fmla="*/ 306 w 375"/>
              <a:gd name="T1" fmla="*/ 5 h 202"/>
              <a:gd name="T2" fmla="*/ 328 w 375"/>
              <a:gd name="T3" fmla="*/ 5 h 202"/>
              <a:gd name="T4" fmla="*/ 322 w 375"/>
              <a:gd name="T5" fmla="*/ 21 h 202"/>
              <a:gd name="T6" fmla="*/ 317 w 375"/>
              <a:gd name="T7" fmla="*/ 27 h 202"/>
              <a:gd name="T8" fmla="*/ 317 w 375"/>
              <a:gd name="T9" fmla="*/ 37 h 202"/>
              <a:gd name="T10" fmla="*/ 322 w 375"/>
              <a:gd name="T11" fmla="*/ 53 h 202"/>
              <a:gd name="T12" fmla="*/ 317 w 375"/>
              <a:gd name="T13" fmla="*/ 69 h 202"/>
              <a:gd name="T14" fmla="*/ 322 w 375"/>
              <a:gd name="T15" fmla="*/ 85 h 202"/>
              <a:gd name="T16" fmla="*/ 333 w 375"/>
              <a:gd name="T17" fmla="*/ 96 h 202"/>
              <a:gd name="T18" fmla="*/ 343 w 375"/>
              <a:gd name="T19" fmla="*/ 111 h 202"/>
              <a:gd name="T20" fmla="*/ 349 w 375"/>
              <a:gd name="T21" fmla="*/ 127 h 202"/>
              <a:gd name="T22" fmla="*/ 359 w 375"/>
              <a:gd name="T23" fmla="*/ 143 h 202"/>
              <a:gd name="T24" fmla="*/ 365 w 375"/>
              <a:gd name="T25" fmla="*/ 159 h 202"/>
              <a:gd name="T26" fmla="*/ 370 w 375"/>
              <a:gd name="T27" fmla="*/ 175 h 202"/>
              <a:gd name="T28" fmla="*/ 375 w 375"/>
              <a:gd name="T29" fmla="*/ 191 h 202"/>
              <a:gd name="T30" fmla="*/ 354 w 375"/>
              <a:gd name="T31" fmla="*/ 196 h 202"/>
              <a:gd name="T32" fmla="*/ 333 w 375"/>
              <a:gd name="T33" fmla="*/ 196 h 202"/>
              <a:gd name="T34" fmla="*/ 312 w 375"/>
              <a:gd name="T35" fmla="*/ 196 h 202"/>
              <a:gd name="T36" fmla="*/ 291 w 375"/>
              <a:gd name="T37" fmla="*/ 196 h 202"/>
              <a:gd name="T38" fmla="*/ 269 w 375"/>
              <a:gd name="T39" fmla="*/ 196 h 202"/>
              <a:gd name="T40" fmla="*/ 248 w 375"/>
              <a:gd name="T41" fmla="*/ 196 h 202"/>
              <a:gd name="T42" fmla="*/ 227 w 375"/>
              <a:gd name="T43" fmla="*/ 196 h 202"/>
              <a:gd name="T44" fmla="*/ 206 w 375"/>
              <a:gd name="T45" fmla="*/ 196 h 202"/>
              <a:gd name="T46" fmla="*/ 185 w 375"/>
              <a:gd name="T47" fmla="*/ 196 h 202"/>
              <a:gd name="T48" fmla="*/ 164 w 375"/>
              <a:gd name="T49" fmla="*/ 196 h 202"/>
              <a:gd name="T50" fmla="*/ 143 w 375"/>
              <a:gd name="T51" fmla="*/ 196 h 202"/>
              <a:gd name="T52" fmla="*/ 127 w 375"/>
              <a:gd name="T53" fmla="*/ 202 h 202"/>
              <a:gd name="T54" fmla="*/ 116 w 375"/>
              <a:gd name="T55" fmla="*/ 191 h 202"/>
              <a:gd name="T56" fmla="*/ 116 w 375"/>
              <a:gd name="T57" fmla="*/ 170 h 202"/>
              <a:gd name="T58" fmla="*/ 121 w 375"/>
              <a:gd name="T59" fmla="*/ 149 h 202"/>
              <a:gd name="T60" fmla="*/ 121 w 375"/>
              <a:gd name="T61" fmla="*/ 127 h 202"/>
              <a:gd name="T62" fmla="*/ 121 w 375"/>
              <a:gd name="T63" fmla="*/ 106 h 202"/>
              <a:gd name="T64" fmla="*/ 121 w 375"/>
              <a:gd name="T65" fmla="*/ 80 h 202"/>
              <a:gd name="T66" fmla="*/ 106 w 375"/>
              <a:gd name="T67" fmla="*/ 74 h 202"/>
              <a:gd name="T68" fmla="*/ 79 w 375"/>
              <a:gd name="T69" fmla="*/ 74 h 202"/>
              <a:gd name="T70" fmla="*/ 58 w 375"/>
              <a:gd name="T71" fmla="*/ 74 h 202"/>
              <a:gd name="T72" fmla="*/ 26 w 375"/>
              <a:gd name="T73" fmla="*/ 74 h 202"/>
              <a:gd name="T74" fmla="*/ 0 w 375"/>
              <a:gd name="T75" fmla="*/ 74 h 202"/>
              <a:gd name="T76" fmla="*/ 5 w 375"/>
              <a:gd name="T77" fmla="*/ 69 h 202"/>
              <a:gd name="T78" fmla="*/ 10 w 375"/>
              <a:gd name="T79" fmla="*/ 53 h 202"/>
              <a:gd name="T80" fmla="*/ 16 w 375"/>
              <a:gd name="T81" fmla="*/ 48 h 202"/>
              <a:gd name="T82" fmla="*/ 21 w 375"/>
              <a:gd name="T83" fmla="*/ 32 h 202"/>
              <a:gd name="T84" fmla="*/ 37 w 375"/>
              <a:gd name="T85" fmla="*/ 27 h 202"/>
              <a:gd name="T86" fmla="*/ 58 w 375"/>
              <a:gd name="T87" fmla="*/ 27 h 202"/>
              <a:gd name="T88" fmla="*/ 74 w 375"/>
              <a:gd name="T89" fmla="*/ 32 h 202"/>
              <a:gd name="T90" fmla="*/ 90 w 375"/>
              <a:gd name="T91" fmla="*/ 37 h 202"/>
              <a:gd name="T92" fmla="*/ 95 w 375"/>
              <a:gd name="T93" fmla="*/ 43 h 202"/>
              <a:gd name="T94" fmla="*/ 100 w 375"/>
              <a:gd name="T95" fmla="*/ 37 h 202"/>
              <a:gd name="T96" fmla="*/ 111 w 375"/>
              <a:gd name="T97" fmla="*/ 43 h 202"/>
              <a:gd name="T98" fmla="*/ 121 w 375"/>
              <a:gd name="T99" fmla="*/ 32 h 202"/>
              <a:gd name="T100" fmla="*/ 127 w 375"/>
              <a:gd name="T101" fmla="*/ 16 h 202"/>
              <a:gd name="T102" fmla="*/ 148 w 375"/>
              <a:gd name="T103" fmla="*/ 16 h 202"/>
              <a:gd name="T104" fmla="*/ 153 w 375"/>
              <a:gd name="T105" fmla="*/ 11 h 202"/>
              <a:gd name="T106" fmla="*/ 164 w 375"/>
              <a:gd name="T107" fmla="*/ 0 h 202"/>
              <a:gd name="T108" fmla="*/ 185 w 375"/>
              <a:gd name="T109" fmla="*/ 0 h 202"/>
              <a:gd name="T110" fmla="*/ 206 w 375"/>
              <a:gd name="T111" fmla="*/ 0 h 202"/>
              <a:gd name="T112" fmla="*/ 227 w 375"/>
              <a:gd name="T113" fmla="*/ 5 h 202"/>
              <a:gd name="T114" fmla="*/ 248 w 375"/>
              <a:gd name="T115" fmla="*/ 5 h 202"/>
              <a:gd name="T116" fmla="*/ 275 w 375"/>
              <a:gd name="T117" fmla="*/ 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5" h="202">
                <a:moveTo>
                  <a:pt x="291" y="5"/>
                </a:moveTo>
                <a:lnTo>
                  <a:pt x="296" y="5"/>
                </a:lnTo>
                <a:lnTo>
                  <a:pt x="301" y="5"/>
                </a:lnTo>
                <a:lnTo>
                  <a:pt x="306" y="5"/>
                </a:lnTo>
                <a:lnTo>
                  <a:pt x="312" y="5"/>
                </a:lnTo>
                <a:lnTo>
                  <a:pt x="317" y="5"/>
                </a:lnTo>
                <a:lnTo>
                  <a:pt x="322" y="5"/>
                </a:lnTo>
                <a:lnTo>
                  <a:pt x="328" y="5"/>
                </a:lnTo>
                <a:lnTo>
                  <a:pt x="328" y="11"/>
                </a:lnTo>
                <a:lnTo>
                  <a:pt x="328" y="16"/>
                </a:lnTo>
                <a:lnTo>
                  <a:pt x="322" y="16"/>
                </a:lnTo>
                <a:lnTo>
                  <a:pt x="322" y="21"/>
                </a:lnTo>
                <a:lnTo>
                  <a:pt x="317" y="21"/>
                </a:lnTo>
                <a:lnTo>
                  <a:pt x="312" y="21"/>
                </a:lnTo>
                <a:lnTo>
                  <a:pt x="312" y="27"/>
                </a:lnTo>
                <a:lnTo>
                  <a:pt x="317" y="27"/>
                </a:lnTo>
                <a:lnTo>
                  <a:pt x="317" y="32"/>
                </a:lnTo>
                <a:lnTo>
                  <a:pt x="312" y="32"/>
                </a:lnTo>
                <a:lnTo>
                  <a:pt x="312" y="37"/>
                </a:lnTo>
                <a:lnTo>
                  <a:pt x="317" y="37"/>
                </a:lnTo>
                <a:lnTo>
                  <a:pt x="317" y="43"/>
                </a:lnTo>
                <a:lnTo>
                  <a:pt x="317" y="48"/>
                </a:lnTo>
                <a:lnTo>
                  <a:pt x="322" y="48"/>
                </a:lnTo>
                <a:lnTo>
                  <a:pt x="322" y="53"/>
                </a:lnTo>
                <a:lnTo>
                  <a:pt x="322" y="58"/>
                </a:lnTo>
                <a:lnTo>
                  <a:pt x="322" y="64"/>
                </a:lnTo>
                <a:lnTo>
                  <a:pt x="322" y="69"/>
                </a:lnTo>
                <a:lnTo>
                  <a:pt x="317" y="69"/>
                </a:lnTo>
                <a:lnTo>
                  <a:pt x="317" y="74"/>
                </a:lnTo>
                <a:lnTo>
                  <a:pt x="317" y="80"/>
                </a:lnTo>
                <a:lnTo>
                  <a:pt x="322" y="80"/>
                </a:lnTo>
                <a:lnTo>
                  <a:pt x="322" y="85"/>
                </a:lnTo>
                <a:lnTo>
                  <a:pt x="322" y="90"/>
                </a:lnTo>
                <a:lnTo>
                  <a:pt x="322" y="96"/>
                </a:lnTo>
                <a:lnTo>
                  <a:pt x="328" y="96"/>
                </a:lnTo>
                <a:lnTo>
                  <a:pt x="333" y="96"/>
                </a:lnTo>
                <a:lnTo>
                  <a:pt x="333" y="101"/>
                </a:lnTo>
                <a:lnTo>
                  <a:pt x="338" y="106"/>
                </a:lnTo>
                <a:lnTo>
                  <a:pt x="338" y="111"/>
                </a:lnTo>
                <a:lnTo>
                  <a:pt x="343" y="111"/>
                </a:lnTo>
                <a:lnTo>
                  <a:pt x="343" y="117"/>
                </a:lnTo>
                <a:lnTo>
                  <a:pt x="343" y="122"/>
                </a:lnTo>
                <a:lnTo>
                  <a:pt x="349" y="122"/>
                </a:lnTo>
                <a:lnTo>
                  <a:pt x="349" y="127"/>
                </a:lnTo>
                <a:lnTo>
                  <a:pt x="354" y="127"/>
                </a:lnTo>
                <a:lnTo>
                  <a:pt x="354" y="133"/>
                </a:lnTo>
                <a:lnTo>
                  <a:pt x="359" y="138"/>
                </a:lnTo>
                <a:lnTo>
                  <a:pt x="359" y="143"/>
                </a:lnTo>
                <a:lnTo>
                  <a:pt x="359" y="149"/>
                </a:lnTo>
                <a:lnTo>
                  <a:pt x="359" y="154"/>
                </a:lnTo>
                <a:lnTo>
                  <a:pt x="365" y="154"/>
                </a:lnTo>
                <a:lnTo>
                  <a:pt x="365" y="159"/>
                </a:lnTo>
                <a:lnTo>
                  <a:pt x="365" y="164"/>
                </a:lnTo>
                <a:lnTo>
                  <a:pt x="370" y="164"/>
                </a:lnTo>
                <a:lnTo>
                  <a:pt x="370" y="170"/>
                </a:lnTo>
                <a:lnTo>
                  <a:pt x="370" y="175"/>
                </a:lnTo>
                <a:lnTo>
                  <a:pt x="370" y="180"/>
                </a:lnTo>
                <a:lnTo>
                  <a:pt x="370" y="186"/>
                </a:lnTo>
                <a:lnTo>
                  <a:pt x="375" y="186"/>
                </a:lnTo>
                <a:lnTo>
                  <a:pt x="375" y="191"/>
                </a:lnTo>
                <a:lnTo>
                  <a:pt x="370" y="196"/>
                </a:lnTo>
                <a:lnTo>
                  <a:pt x="365" y="196"/>
                </a:lnTo>
                <a:lnTo>
                  <a:pt x="359" y="196"/>
                </a:lnTo>
                <a:lnTo>
                  <a:pt x="354" y="196"/>
                </a:lnTo>
                <a:lnTo>
                  <a:pt x="349" y="196"/>
                </a:lnTo>
                <a:lnTo>
                  <a:pt x="343" y="196"/>
                </a:lnTo>
                <a:lnTo>
                  <a:pt x="338" y="196"/>
                </a:lnTo>
                <a:lnTo>
                  <a:pt x="333" y="196"/>
                </a:lnTo>
                <a:lnTo>
                  <a:pt x="328" y="196"/>
                </a:lnTo>
                <a:lnTo>
                  <a:pt x="322" y="196"/>
                </a:lnTo>
                <a:lnTo>
                  <a:pt x="317" y="196"/>
                </a:lnTo>
                <a:lnTo>
                  <a:pt x="312" y="196"/>
                </a:lnTo>
                <a:lnTo>
                  <a:pt x="306" y="196"/>
                </a:lnTo>
                <a:lnTo>
                  <a:pt x="301" y="196"/>
                </a:lnTo>
                <a:lnTo>
                  <a:pt x="296" y="196"/>
                </a:lnTo>
                <a:lnTo>
                  <a:pt x="291" y="196"/>
                </a:lnTo>
                <a:lnTo>
                  <a:pt x="285" y="196"/>
                </a:lnTo>
                <a:lnTo>
                  <a:pt x="280" y="196"/>
                </a:lnTo>
                <a:lnTo>
                  <a:pt x="275" y="196"/>
                </a:lnTo>
                <a:lnTo>
                  <a:pt x="269" y="196"/>
                </a:lnTo>
                <a:lnTo>
                  <a:pt x="264" y="196"/>
                </a:lnTo>
                <a:lnTo>
                  <a:pt x="259" y="196"/>
                </a:lnTo>
                <a:lnTo>
                  <a:pt x="254" y="196"/>
                </a:lnTo>
                <a:lnTo>
                  <a:pt x="248" y="196"/>
                </a:lnTo>
                <a:lnTo>
                  <a:pt x="243" y="196"/>
                </a:lnTo>
                <a:lnTo>
                  <a:pt x="238" y="196"/>
                </a:lnTo>
                <a:lnTo>
                  <a:pt x="232" y="196"/>
                </a:lnTo>
                <a:lnTo>
                  <a:pt x="227" y="196"/>
                </a:lnTo>
                <a:lnTo>
                  <a:pt x="222" y="196"/>
                </a:lnTo>
                <a:lnTo>
                  <a:pt x="217" y="196"/>
                </a:lnTo>
                <a:lnTo>
                  <a:pt x="211" y="196"/>
                </a:lnTo>
                <a:lnTo>
                  <a:pt x="206" y="196"/>
                </a:lnTo>
                <a:lnTo>
                  <a:pt x="201" y="196"/>
                </a:lnTo>
                <a:lnTo>
                  <a:pt x="195" y="196"/>
                </a:lnTo>
                <a:lnTo>
                  <a:pt x="190" y="196"/>
                </a:lnTo>
                <a:lnTo>
                  <a:pt x="185" y="196"/>
                </a:lnTo>
                <a:lnTo>
                  <a:pt x="180" y="196"/>
                </a:lnTo>
                <a:lnTo>
                  <a:pt x="174" y="196"/>
                </a:lnTo>
                <a:lnTo>
                  <a:pt x="169" y="196"/>
                </a:lnTo>
                <a:lnTo>
                  <a:pt x="164" y="196"/>
                </a:lnTo>
                <a:lnTo>
                  <a:pt x="158" y="196"/>
                </a:lnTo>
                <a:lnTo>
                  <a:pt x="153" y="196"/>
                </a:lnTo>
                <a:lnTo>
                  <a:pt x="148" y="196"/>
                </a:lnTo>
                <a:lnTo>
                  <a:pt x="143" y="196"/>
                </a:lnTo>
                <a:lnTo>
                  <a:pt x="137" y="196"/>
                </a:lnTo>
                <a:lnTo>
                  <a:pt x="132" y="196"/>
                </a:lnTo>
                <a:lnTo>
                  <a:pt x="127" y="196"/>
                </a:lnTo>
                <a:lnTo>
                  <a:pt x="127" y="202"/>
                </a:lnTo>
                <a:lnTo>
                  <a:pt x="121" y="202"/>
                </a:lnTo>
                <a:lnTo>
                  <a:pt x="116" y="202"/>
                </a:lnTo>
                <a:lnTo>
                  <a:pt x="116" y="196"/>
                </a:lnTo>
                <a:lnTo>
                  <a:pt x="116" y="191"/>
                </a:lnTo>
                <a:lnTo>
                  <a:pt x="116" y="186"/>
                </a:lnTo>
                <a:lnTo>
                  <a:pt x="116" y="180"/>
                </a:lnTo>
                <a:lnTo>
                  <a:pt x="116" y="175"/>
                </a:lnTo>
                <a:lnTo>
                  <a:pt x="116" y="170"/>
                </a:lnTo>
                <a:lnTo>
                  <a:pt x="116" y="164"/>
                </a:lnTo>
                <a:lnTo>
                  <a:pt x="116" y="159"/>
                </a:lnTo>
                <a:lnTo>
                  <a:pt x="121" y="154"/>
                </a:lnTo>
                <a:lnTo>
                  <a:pt x="121" y="149"/>
                </a:lnTo>
                <a:lnTo>
                  <a:pt x="121" y="143"/>
                </a:lnTo>
                <a:lnTo>
                  <a:pt x="121" y="138"/>
                </a:lnTo>
                <a:lnTo>
                  <a:pt x="121" y="133"/>
                </a:lnTo>
                <a:lnTo>
                  <a:pt x="121" y="127"/>
                </a:lnTo>
                <a:lnTo>
                  <a:pt x="121" y="122"/>
                </a:lnTo>
                <a:lnTo>
                  <a:pt x="121" y="117"/>
                </a:lnTo>
                <a:lnTo>
                  <a:pt x="121" y="111"/>
                </a:lnTo>
                <a:lnTo>
                  <a:pt x="121" y="106"/>
                </a:lnTo>
                <a:lnTo>
                  <a:pt x="121" y="96"/>
                </a:lnTo>
                <a:lnTo>
                  <a:pt x="121" y="90"/>
                </a:lnTo>
                <a:lnTo>
                  <a:pt x="121" y="85"/>
                </a:lnTo>
                <a:lnTo>
                  <a:pt x="121" y="80"/>
                </a:lnTo>
                <a:lnTo>
                  <a:pt x="121" y="74"/>
                </a:lnTo>
                <a:lnTo>
                  <a:pt x="116" y="74"/>
                </a:lnTo>
                <a:lnTo>
                  <a:pt x="111" y="74"/>
                </a:lnTo>
                <a:lnTo>
                  <a:pt x="106" y="74"/>
                </a:lnTo>
                <a:lnTo>
                  <a:pt x="100" y="74"/>
                </a:lnTo>
                <a:lnTo>
                  <a:pt x="95" y="74"/>
                </a:lnTo>
                <a:lnTo>
                  <a:pt x="90" y="74"/>
                </a:lnTo>
                <a:lnTo>
                  <a:pt x="79" y="74"/>
                </a:lnTo>
                <a:lnTo>
                  <a:pt x="74" y="74"/>
                </a:lnTo>
                <a:lnTo>
                  <a:pt x="69" y="74"/>
                </a:lnTo>
                <a:lnTo>
                  <a:pt x="63" y="74"/>
                </a:lnTo>
                <a:lnTo>
                  <a:pt x="58" y="74"/>
                </a:lnTo>
                <a:lnTo>
                  <a:pt x="53" y="74"/>
                </a:lnTo>
                <a:lnTo>
                  <a:pt x="47" y="74"/>
                </a:lnTo>
                <a:lnTo>
                  <a:pt x="37" y="74"/>
                </a:lnTo>
                <a:lnTo>
                  <a:pt x="26" y="74"/>
                </a:lnTo>
                <a:lnTo>
                  <a:pt x="21" y="74"/>
                </a:lnTo>
                <a:lnTo>
                  <a:pt x="16" y="74"/>
                </a:lnTo>
                <a:lnTo>
                  <a:pt x="5" y="74"/>
                </a:lnTo>
                <a:lnTo>
                  <a:pt x="0" y="74"/>
                </a:lnTo>
                <a:lnTo>
                  <a:pt x="5" y="74"/>
                </a:lnTo>
                <a:lnTo>
                  <a:pt x="5" y="69"/>
                </a:lnTo>
                <a:lnTo>
                  <a:pt x="5" y="74"/>
                </a:lnTo>
                <a:lnTo>
                  <a:pt x="5" y="69"/>
                </a:lnTo>
                <a:lnTo>
                  <a:pt x="10" y="69"/>
                </a:lnTo>
                <a:lnTo>
                  <a:pt x="10" y="64"/>
                </a:lnTo>
                <a:lnTo>
                  <a:pt x="10" y="58"/>
                </a:lnTo>
                <a:lnTo>
                  <a:pt x="10" y="53"/>
                </a:lnTo>
                <a:lnTo>
                  <a:pt x="16" y="53"/>
                </a:lnTo>
                <a:lnTo>
                  <a:pt x="10" y="53"/>
                </a:lnTo>
                <a:lnTo>
                  <a:pt x="10" y="48"/>
                </a:lnTo>
                <a:lnTo>
                  <a:pt x="16" y="48"/>
                </a:lnTo>
                <a:lnTo>
                  <a:pt x="21" y="48"/>
                </a:lnTo>
                <a:lnTo>
                  <a:pt x="21" y="43"/>
                </a:lnTo>
                <a:lnTo>
                  <a:pt x="21" y="37"/>
                </a:lnTo>
                <a:lnTo>
                  <a:pt x="21" y="32"/>
                </a:lnTo>
                <a:lnTo>
                  <a:pt x="26" y="32"/>
                </a:lnTo>
                <a:lnTo>
                  <a:pt x="26" y="27"/>
                </a:lnTo>
                <a:lnTo>
                  <a:pt x="31" y="27"/>
                </a:lnTo>
                <a:lnTo>
                  <a:pt x="37" y="27"/>
                </a:lnTo>
                <a:lnTo>
                  <a:pt x="42" y="27"/>
                </a:lnTo>
                <a:lnTo>
                  <a:pt x="47" y="27"/>
                </a:lnTo>
                <a:lnTo>
                  <a:pt x="53" y="27"/>
                </a:lnTo>
                <a:lnTo>
                  <a:pt x="58" y="27"/>
                </a:lnTo>
                <a:lnTo>
                  <a:pt x="63" y="27"/>
                </a:lnTo>
                <a:lnTo>
                  <a:pt x="63" y="32"/>
                </a:lnTo>
                <a:lnTo>
                  <a:pt x="69" y="32"/>
                </a:lnTo>
                <a:lnTo>
                  <a:pt x="74" y="32"/>
                </a:lnTo>
                <a:lnTo>
                  <a:pt x="79" y="32"/>
                </a:lnTo>
                <a:lnTo>
                  <a:pt x="79" y="37"/>
                </a:lnTo>
                <a:lnTo>
                  <a:pt x="84" y="37"/>
                </a:lnTo>
                <a:lnTo>
                  <a:pt x="90" y="37"/>
                </a:lnTo>
                <a:lnTo>
                  <a:pt x="95" y="37"/>
                </a:lnTo>
                <a:lnTo>
                  <a:pt x="95" y="43"/>
                </a:lnTo>
                <a:lnTo>
                  <a:pt x="95" y="37"/>
                </a:lnTo>
                <a:lnTo>
                  <a:pt x="95" y="43"/>
                </a:lnTo>
                <a:lnTo>
                  <a:pt x="100" y="43"/>
                </a:lnTo>
                <a:lnTo>
                  <a:pt x="100" y="37"/>
                </a:lnTo>
                <a:lnTo>
                  <a:pt x="100" y="43"/>
                </a:lnTo>
                <a:lnTo>
                  <a:pt x="100" y="37"/>
                </a:lnTo>
                <a:lnTo>
                  <a:pt x="100" y="43"/>
                </a:lnTo>
                <a:lnTo>
                  <a:pt x="100" y="37"/>
                </a:lnTo>
                <a:lnTo>
                  <a:pt x="106" y="43"/>
                </a:lnTo>
                <a:lnTo>
                  <a:pt x="111" y="43"/>
                </a:lnTo>
                <a:lnTo>
                  <a:pt x="116" y="43"/>
                </a:lnTo>
                <a:lnTo>
                  <a:pt x="121" y="43"/>
                </a:lnTo>
                <a:lnTo>
                  <a:pt x="121" y="37"/>
                </a:lnTo>
                <a:lnTo>
                  <a:pt x="121" y="32"/>
                </a:lnTo>
                <a:lnTo>
                  <a:pt x="121" y="27"/>
                </a:lnTo>
                <a:lnTo>
                  <a:pt x="121" y="21"/>
                </a:lnTo>
                <a:lnTo>
                  <a:pt x="121" y="16"/>
                </a:lnTo>
                <a:lnTo>
                  <a:pt x="127" y="16"/>
                </a:lnTo>
                <a:lnTo>
                  <a:pt x="132" y="16"/>
                </a:lnTo>
                <a:lnTo>
                  <a:pt x="137" y="16"/>
                </a:lnTo>
                <a:lnTo>
                  <a:pt x="143" y="16"/>
                </a:lnTo>
                <a:lnTo>
                  <a:pt x="148" y="16"/>
                </a:lnTo>
                <a:lnTo>
                  <a:pt x="148" y="21"/>
                </a:lnTo>
                <a:lnTo>
                  <a:pt x="153" y="21"/>
                </a:lnTo>
                <a:lnTo>
                  <a:pt x="153" y="16"/>
                </a:lnTo>
                <a:lnTo>
                  <a:pt x="153" y="11"/>
                </a:lnTo>
                <a:lnTo>
                  <a:pt x="153" y="5"/>
                </a:lnTo>
                <a:lnTo>
                  <a:pt x="153" y="0"/>
                </a:lnTo>
                <a:lnTo>
                  <a:pt x="158" y="0"/>
                </a:lnTo>
                <a:lnTo>
                  <a:pt x="164" y="0"/>
                </a:lnTo>
                <a:lnTo>
                  <a:pt x="169" y="0"/>
                </a:lnTo>
                <a:lnTo>
                  <a:pt x="174" y="0"/>
                </a:lnTo>
                <a:lnTo>
                  <a:pt x="180" y="0"/>
                </a:lnTo>
                <a:lnTo>
                  <a:pt x="185" y="0"/>
                </a:lnTo>
                <a:lnTo>
                  <a:pt x="190" y="0"/>
                </a:lnTo>
                <a:lnTo>
                  <a:pt x="195" y="0"/>
                </a:lnTo>
                <a:lnTo>
                  <a:pt x="201" y="0"/>
                </a:lnTo>
                <a:lnTo>
                  <a:pt x="206" y="0"/>
                </a:lnTo>
                <a:lnTo>
                  <a:pt x="217" y="0"/>
                </a:lnTo>
                <a:lnTo>
                  <a:pt x="217" y="5"/>
                </a:lnTo>
                <a:lnTo>
                  <a:pt x="222" y="5"/>
                </a:lnTo>
                <a:lnTo>
                  <a:pt x="227" y="5"/>
                </a:lnTo>
                <a:lnTo>
                  <a:pt x="232" y="5"/>
                </a:lnTo>
                <a:lnTo>
                  <a:pt x="238" y="5"/>
                </a:lnTo>
                <a:lnTo>
                  <a:pt x="243" y="5"/>
                </a:lnTo>
                <a:lnTo>
                  <a:pt x="248" y="5"/>
                </a:lnTo>
                <a:lnTo>
                  <a:pt x="254" y="5"/>
                </a:lnTo>
                <a:lnTo>
                  <a:pt x="264" y="5"/>
                </a:lnTo>
                <a:lnTo>
                  <a:pt x="269" y="5"/>
                </a:lnTo>
                <a:lnTo>
                  <a:pt x="275" y="5"/>
                </a:lnTo>
                <a:lnTo>
                  <a:pt x="280" y="5"/>
                </a:lnTo>
                <a:lnTo>
                  <a:pt x="285" y="5"/>
                </a:lnTo>
                <a:lnTo>
                  <a:pt x="291" y="5"/>
                </a:ln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Rectangle 236">
            <a:extLst>
              <a:ext uri="{FF2B5EF4-FFF2-40B4-BE49-F238E27FC236}">
                <a16:creationId xmlns:a16="http://schemas.microsoft.com/office/drawing/2014/main" id="{0D735685-707C-476D-9B87-5C4807A67BF2}"/>
              </a:ext>
            </a:extLst>
          </p:cNvPr>
          <p:cNvSpPr>
            <a:spLocks noChangeArrowheads="1"/>
          </p:cNvSpPr>
          <p:nvPr/>
        </p:nvSpPr>
        <p:spPr bwMode="auto">
          <a:xfrm>
            <a:off x="7242378" y="3688666"/>
            <a:ext cx="299762" cy="107722"/>
          </a:xfrm>
          <a:prstGeom prst="rect">
            <a:avLst/>
          </a:prstGeom>
          <a:solidFill>
            <a:srgbClr val="C00000"/>
          </a:solid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rgbClr val="000000"/>
                </a:solidFill>
                <a:effectLst/>
                <a:uLnTx/>
                <a:uFillTx/>
                <a:latin typeface="Arial" pitchFamily="34" charset="0"/>
                <a:ea typeface="+mn-ea"/>
                <a:cs typeface="Arial" pitchFamily="34" charset="0"/>
              </a:rPr>
              <a:t>Greene</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82" name="Rectangle 237">
            <a:extLst>
              <a:ext uri="{FF2B5EF4-FFF2-40B4-BE49-F238E27FC236}">
                <a16:creationId xmlns:a16="http://schemas.microsoft.com/office/drawing/2014/main" id="{22609825-1EF0-49EA-83BD-37EB9FC0F966}"/>
              </a:ext>
            </a:extLst>
          </p:cNvPr>
          <p:cNvSpPr>
            <a:spLocks noChangeArrowheads="1"/>
          </p:cNvSpPr>
          <p:nvPr/>
        </p:nvSpPr>
        <p:spPr bwMode="auto">
          <a:xfrm>
            <a:off x="7461453" y="2872691"/>
            <a:ext cx="299762"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rgbClr val="000000"/>
                </a:solidFill>
                <a:effectLst/>
                <a:uLnTx/>
                <a:uFillTx/>
                <a:latin typeface="Arial" pitchFamily="34" charset="0"/>
                <a:ea typeface="+mn-ea"/>
                <a:cs typeface="Arial" pitchFamily="34" charset="0"/>
              </a:rPr>
              <a:t>Fayette</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83" name="Rectangle 238">
            <a:extLst>
              <a:ext uri="{FF2B5EF4-FFF2-40B4-BE49-F238E27FC236}">
                <a16:creationId xmlns:a16="http://schemas.microsoft.com/office/drawing/2014/main" id="{69E6014D-B2E4-4FCE-9A66-8F0879C237DB}"/>
              </a:ext>
            </a:extLst>
          </p:cNvPr>
          <p:cNvSpPr>
            <a:spLocks noChangeArrowheads="1"/>
          </p:cNvSpPr>
          <p:nvPr/>
        </p:nvSpPr>
        <p:spPr bwMode="auto">
          <a:xfrm>
            <a:off x="8158366" y="2409141"/>
            <a:ext cx="327013"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prstClr val="black"/>
                </a:solidFill>
                <a:effectLst/>
                <a:uLnTx/>
                <a:uFillTx/>
                <a:latin typeface="Arial" pitchFamily="34" charset="0"/>
                <a:ea typeface="+mn-ea"/>
                <a:cs typeface="Arial" pitchFamily="34" charset="0"/>
              </a:rPr>
              <a:t>Cullman</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84" name="Rectangle 239">
            <a:extLst>
              <a:ext uri="{FF2B5EF4-FFF2-40B4-BE49-F238E27FC236}">
                <a16:creationId xmlns:a16="http://schemas.microsoft.com/office/drawing/2014/main" id="{EE5D5972-873F-459C-84C6-977C9E7A05AA}"/>
              </a:ext>
            </a:extLst>
          </p:cNvPr>
          <p:cNvSpPr>
            <a:spLocks noChangeArrowheads="1"/>
          </p:cNvSpPr>
          <p:nvPr/>
        </p:nvSpPr>
        <p:spPr bwMode="auto">
          <a:xfrm>
            <a:off x="8422570" y="2625418"/>
            <a:ext cx="253274"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Blount</a:t>
            </a:r>
            <a:endParaRPr kumimoji="0" lang="en-US" alt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85" name="Rectangle 240">
            <a:extLst>
              <a:ext uri="{FF2B5EF4-FFF2-40B4-BE49-F238E27FC236}">
                <a16:creationId xmlns:a16="http://schemas.microsoft.com/office/drawing/2014/main" id="{59AC3E1B-FD9C-42DA-8B7D-8FB8A2ED5D1B}"/>
              </a:ext>
            </a:extLst>
          </p:cNvPr>
          <p:cNvSpPr>
            <a:spLocks noChangeArrowheads="1"/>
          </p:cNvSpPr>
          <p:nvPr/>
        </p:nvSpPr>
        <p:spPr bwMode="auto">
          <a:xfrm>
            <a:off x="8031365" y="1804304"/>
            <a:ext cx="41357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rgbClr val="000000"/>
                </a:solidFill>
                <a:effectLst/>
                <a:uLnTx/>
                <a:uFillTx/>
                <a:latin typeface="Arial" pitchFamily="34" charset="0"/>
                <a:ea typeface="+mn-ea"/>
                <a:cs typeface="Arial" pitchFamily="34" charset="0"/>
              </a:rPr>
              <a:t>Limestone</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86" name="Rectangle 241">
            <a:extLst>
              <a:ext uri="{FF2B5EF4-FFF2-40B4-BE49-F238E27FC236}">
                <a16:creationId xmlns:a16="http://schemas.microsoft.com/office/drawing/2014/main" id="{54997174-DF0C-4C8D-80AC-F89ACDDD8A59}"/>
              </a:ext>
            </a:extLst>
          </p:cNvPr>
          <p:cNvSpPr>
            <a:spLocks noChangeArrowheads="1"/>
          </p:cNvSpPr>
          <p:nvPr/>
        </p:nvSpPr>
        <p:spPr bwMode="auto">
          <a:xfrm>
            <a:off x="7477328" y="1929716"/>
            <a:ext cx="28854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rgbClr val="000000"/>
                </a:solidFill>
                <a:effectLst/>
                <a:uLnTx/>
                <a:uFillTx/>
                <a:latin typeface="Arial" pitchFamily="34" charset="0"/>
                <a:ea typeface="+mn-ea"/>
                <a:cs typeface="Arial" pitchFamily="34" charset="0"/>
              </a:rPr>
              <a:t>Colbert</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87" name="Rectangle 242">
            <a:extLst>
              <a:ext uri="{FF2B5EF4-FFF2-40B4-BE49-F238E27FC236}">
                <a16:creationId xmlns:a16="http://schemas.microsoft.com/office/drawing/2014/main" id="{D574C60F-727D-44B1-9B4F-802E5CC2A36E}"/>
              </a:ext>
            </a:extLst>
          </p:cNvPr>
          <p:cNvSpPr>
            <a:spLocks noChangeArrowheads="1"/>
          </p:cNvSpPr>
          <p:nvPr/>
        </p:nvSpPr>
        <p:spPr bwMode="auto">
          <a:xfrm>
            <a:off x="9501391" y="5455554"/>
            <a:ext cx="33342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rgbClr val="000000"/>
                </a:solidFill>
                <a:effectLst/>
                <a:uLnTx/>
                <a:uFillTx/>
                <a:latin typeface="Arial" pitchFamily="34" charset="0"/>
                <a:ea typeface="+mn-ea"/>
                <a:cs typeface="Arial" pitchFamily="34" charset="0"/>
              </a:rPr>
              <a:t>Houston</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88" name="Rectangle 243">
            <a:extLst>
              <a:ext uri="{FF2B5EF4-FFF2-40B4-BE49-F238E27FC236}">
                <a16:creationId xmlns:a16="http://schemas.microsoft.com/office/drawing/2014/main" id="{5FEA544B-C2F5-45E6-B07E-3769FDAA4636}"/>
              </a:ext>
            </a:extLst>
          </p:cNvPr>
          <p:cNvSpPr>
            <a:spLocks noChangeArrowheads="1"/>
          </p:cNvSpPr>
          <p:nvPr/>
        </p:nvSpPr>
        <p:spPr bwMode="auto">
          <a:xfrm>
            <a:off x="9072765" y="3369579"/>
            <a:ext cx="177934"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prstClr val="black"/>
                </a:solidFill>
                <a:effectLst/>
                <a:uLnTx/>
                <a:uFillTx/>
                <a:latin typeface="Arial" pitchFamily="34" charset="0"/>
                <a:ea typeface="+mn-ea"/>
                <a:cs typeface="Arial" pitchFamily="34" charset="0"/>
              </a:rPr>
              <a:t>Clay</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89" name="Rectangle 244">
            <a:extLst>
              <a:ext uri="{FF2B5EF4-FFF2-40B4-BE49-F238E27FC236}">
                <a16:creationId xmlns:a16="http://schemas.microsoft.com/office/drawing/2014/main" id="{FD289C65-9251-4BA7-AE2E-B1F513545F43}"/>
              </a:ext>
            </a:extLst>
          </p:cNvPr>
          <p:cNvSpPr>
            <a:spLocks noChangeArrowheads="1"/>
          </p:cNvSpPr>
          <p:nvPr/>
        </p:nvSpPr>
        <p:spPr bwMode="auto">
          <a:xfrm>
            <a:off x="9006090" y="3764866"/>
            <a:ext cx="436017"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prstClr val="black"/>
                </a:solidFill>
                <a:effectLst/>
                <a:uLnTx/>
                <a:uFillTx/>
                <a:latin typeface="Arial" pitchFamily="34" charset="0"/>
                <a:ea typeface="+mn-ea"/>
                <a:cs typeface="Arial" pitchFamily="34" charset="0"/>
              </a:rPr>
              <a:t>Tallapoosa</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90" name="Rectangle 245">
            <a:extLst>
              <a:ext uri="{FF2B5EF4-FFF2-40B4-BE49-F238E27FC236}">
                <a16:creationId xmlns:a16="http://schemas.microsoft.com/office/drawing/2014/main" id="{205E8FFC-CDF7-42B1-BCDE-1C1B33B3A0DF}"/>
              </a:ext>
            </a:extLst>
          </p:cNvPr>
          <p:cNvSpPr>
            <a:spLocks noChangeArrowheads="1"/>
          </p:cNvSpPr>
          <p:nvPr/>
        </p:nvSpPr>
        <p:spPr bwMode="auto">
          <a:xfrm>
            <a:off x="8367915" y="4723716"/>
            <a:ext cx="234038"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rgbClr val="000000"/>
                </a:solidFill>
                <a:effectLst/>
                <a:uLnTx/>
                <a:uFillTx/>
                <a:latin typeface="Arial" pitchFamily="34" charset="0"/>
                <a:ea typeface="+mn-ea"/>
                <a:cs typeface="Arial" pitchFamily="34" charset="0"/>
              </a:rPr>
              <a:t>Butler</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91" name="Rectangle 246">
            <a:extLst>
              <a:ext uri="{FF2B5EF4-FFF2-40B4-BE49-F238E27FC236}">
                <a16:creationId xmlns:a16="http://schemas.microsoft.com/office/drawing/2014/main" id="{86F0A281-EBEB-4121-94D6-CCA0FD12AFEA}"/>
              </a:ext>
            </a:extLst>
          </p:cNvPr>
          <p:cNvSpPr>
            <a:spLocks noChangeArrowheads="1"/>
          </p:cNvSpPr>
          <p:nvPr/>
        </p:nvSpPr>
        <p:spPr bwMode="auto">
          <a:xfrm>
            <a:off x="7771015" y="4942791"/>
            <a:ext cx="304571"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rgbClr val="000000"/>
                </a:solidFill>
                <a:effectLst/>
                <a:uLnTx/>
                <a:uFillTx/>
                <a:latin typeface="Arial" pitchFamily="34" charset="0"/>
                <a:ea typeface="+mn-ea"/>
                <a:cs typeface="Arial" pitchFamily="34" charset="0"/>
              </a:rPr>
              <a:t>Monroe</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92" name="Rectangle 247">
            <a:extLst>
              <a:ext uri="{FF2B5EF4-FFF2-40B4-BE49-F238E27FC236}">
                <a16:creationId xmlns:a16="http://schemas.microsoft.com/office/drawing/2014/main" id="{29D1E7DB-ECDC-4988-BFBB-71FEC3EA525E}"/>
              </a:ext>
            </a:extLst>
          </p:cNvPr>
          <p:cNvSpPr>
            <a:spLocks noChangeArrowheads="1"/>
          </p:cNvSpPr>
          <p:nvPr/>
        </p:nvSpPr>
        <p:spPr bwMode="auto">
          <a:xfrm>
            <a:off x="8090104" y="5187266"/>
            <a:ext cx="35747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rgbClr val="000000"/>
                </a:solidFill>
                <a:effectLst/>
                <a:uLnTx/>
                <a:uFillTx/>
                <a:latin typeface="Arial" pitchFamily="34" charset="0"/>
                <a:ea typeface="+mn-ea"/>
                <a:cs typeface="Arial" pitchFamily="34" charset="0"/>
              </a:rPr>
              <a:t>Conecuh</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93" name="Rectangle 248">
            <a:extLst>
              <a:ext uri="{FF2B5EF4-FFF2-40B4-BE49-F238E27FC236}">
                <a16:creationId xmlns:a16="http://schemas.microsoft.com/office/drawing/2014/main" id="{9069ED7D-CE01-4082-8386-3653D607157E}"/>
              </a:ext>
            </a:extLst>
          </p:cNvPr>
          <p:cNvSpPr>
            <a:spLocks noChangeArrowheads="1"/>
          </p:cNvSpPr>
          <p:nvPr/>
        </p:nvSpPr>
        <p:spPr bwMode="auto">
          <a:xfrm>
            <a:off x="7410653" y="4858654"/>
            <a:ext cx="25808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rgbClr val="000000"/>
                </a:solidFill>
                <a:effectLst/>
                <a:uLnTx/>
                <a:uFillTx/>
                <a:latin typeface="Arial" pitchFamily="34" charset="0"/>
                <a:ea typeface="+mn-ea"/>
                <a:cs typeface="Arial" pitchFamily="34" charset="0"/>
              </a:rPr>
              <a:t>Clarke</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94" name="Rectangle 249">
            <a:extLst>
              <a:ext uri="{FF2B5EF4-FFF2-40B4-BE49-F238E27FC236}">
                <a16:creationId xmlns:a16="http://schemas.microsoft.com/office/drawing/2014/main" id="{79D765A3-90E9-4DD3-8143-E057D9A9494D}"/>
              </a:ext>
            </a:extLst>
          </p:cNvPr>
          <p:cNvSpPr>
            <a:spLocks noChangeArrowheads="1"/>
          </p:cNvSpPr>
          <p:nvPr/>
        </p:nvSpPr>
        <p:spPr bwMode="auto">
          <a:xfrm>
            <a:off x="7428115" y="5842904"/>
            <a:ext cx="31098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rgbClr val="000000"/>
                </a:solidFill>
                <a:effectLst/>
                <a:uLnTx/>
                <a:uFillTx/>
                <a:latin typeface="Arial" pitchFamily="34" charset="0"/>
                <a:ea typeface="+mn-ea"/>
                <a:cs typeface="Arial" pitchFamily="34" charset="0"/>
              </a:rPr>
              <a:t>Baldwin</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95" name="Rectangle 250">
            <a:extLst>
              <a:ext uri="{FF2B5EF4-FFF2-40B4-BE49-F238E27FC236}">
                <a16:creationId xmlns:a16="http://schemas.microsoft.com/office/drawing/2014/main" id="{EC169896-FDAF-4908-B6A5-22B86A5F44BD}"/>
              </a:ext>
            </a:extLst>
          </p:cNvPr>
          <p:cNvSpPr>
            <a:spLocks noChangeArrowheads="1"/>
          </p:cNvSpPr>
          <p:nvPr/>
        </p:nvSpPr>
        <p:spPr bwMode="auto">
          <a:xfrm>
            <a:off x="7024891" y="4395104"/>
            <a:ext cx="3478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rgbClr val="000000"/>
                </a:solidFill>
                <a:effectLst/>
                <a:uLnTx/>
                <a:uFillTx/>
                <a:latin typeface="Arial" pitchFamily="34" charset="0"/>
                <a:ea typeface="+mn-ea"/>
                <a:cs typeface="Arial" pitchFamily="34" charset="0"/>
              </a:rPr>
              <a:t>Choctaw</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96" name="Rectangle 251">
            <a:extLst>
              <a:ext uri="{FF2B5EF4-FFF2-40B4-BE49-F238E27FC236}">
                <a16:creationId xmlns:a16="http://schemas.microsoft.com/office/drawing/2014/main" id="{F9F93272-B6C3-4D43-8B91-8F99FEE84138}"/>
              </a:ext>
            </a:extLst>
          </p:cNvPr>
          <p:cNvSpPr>
            <a:spLocks noChangeArrowheads="1"/>
          </p:cNvSpPr>
          <p:nvPr/>
        </p:nvSpPr>
        <p:spPr bwMode="auto">
          <a:xfrm>
            <a:off x="7402715" y="4361766"/>
            <a:ext cx="35426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Marengo</a:t>
            </a:r>
            <a:endParaRPr kumimoji="0" lang="en-US" alt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97" name="Rectangle 252">
            <a:extLst>
              <a:ext uri="{FF2B5EF4-FFF2-40B4-BE49-F238E27FC236}">
                <a16:creationId xmlns:a16="http://schemas.microsoft.com/office/drawing/2014/main" id="{01D40F31-D7E4-4141-98DA-4DC43022876D}"/>
              </a:ext>
            </a:extLst>
          </p:cNvPr>
          <p:cNvSpPr>
            <a:spLocks noChangeArrowheads="1"/>
          </p:cNvSpPr>
          <p:nvPr/>
        </p:nvSpPr>
        <p:spPr bwMode="auto">
          <a:xfrm>
            <a:off x="7805940" y="4614179"/>
            <a:ext cx="262892"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rgbClr val="000000"/>
                </a:solidFill>
                <a:effectLst/>
                <a:uLnTx/>
                <a:uFillTx/>
                <a:latin typeface="Arial" pitchFamily="34" charset="0"/>
                <a:ea typeface="+mn-ea"/>
                <a:cs typeface="Arial" pitchFamily="34" charset="0"/>
              </a:rPr>
              <a:t>Wilcox</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99" name="Rectangle 254">
            <a:extLst>
              <a:ext uri="{FF2B5EF4-FFF2-40B4-BE49-F238E27FC236}">
                <a16:creationId xmlns:a16="http://schemas.microsoft.com/office/drawing/2014/main" id="{DB5AABF3-8DE7-454E-941A-87C67181F4C9}"/>
              </a:ext>
            </a:extLst>
          </p:cNvPr>
          <p:cNvSpPr>
            <a:spLocks noChangeArrowheads="1"/>
          </p:cNvSpPr>
          <p:nvPr/>
        </p:nvSpPr>
        <p:spPr bwMode="auto">
          <a:xfrm>
            <a:off x="9264853" y="3007629"/>
            <a:ext cx="362279"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prstClr val="black"/>
                </a:solidFill>
                <a:effectLst/>
                <a:uLnTx/>
                <a:uFillTx/>
                <a:latin typeface="Arial" pitchFamily="34" charset="0"/>
                <a:ea typeface="+mn-ea"/>
                <a:cs typeface="Arial" pitchFamily="34" charset="0"/>
              </a:rPr>
              <a:t>Cleburne</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00" name="Rectangle 255">
            <a:extLst>
              <a:ext uri="{FF2B5EF4-FFF2-40B4-BE49-F238E27FC236}">
                <a16:creationId xmlns:a16="http://schemas.microsoft.com/office/drawing/2014/main" id="{B4557CD5-B8C2-40A8-BE1E-61C295E644CA}"/>
              </a:ext>
            </a:extLst>
          </p:cNvPr>
          <p:cNvSpPr>
            <a:spLocks noChangeArrowheads="1"/>
          </p:cNvSpPr>
          <p:nvPr/>
        </p:nvSpPr>
        <p:spPr bwMode="auto">
          <a:xfrm>
            <a:off x="9172779" y="2418666"/>
            <a:ext cx="387927"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prstClr val="black"/>
                </a:solidFill>
                <a:effectLst/>
                <a:uLnTx/>
                <a:uFillTx/>
                <a:latin typeface="Arial" pitchFamily="34" charset="0"/>
                <a:ea typeface="+mn-ea"/>
                <a:cs typeface="Arial" pitchFamily="34" charset="0"/>
              </a:rPr>
              <a:t>Cherokee</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01" name="Rectangle 256">
            <a:extLst>
              <a:ext uri="{FF2B5EF4-FFF2-40B4-BE49-F238E27FC236}">
                <a16:creationId xmlns:a16="http://schemas.microsoft.com/office/drawing/2014/main" id="{B72C8FA6-31B5-40E1-B5CC-2E3A3DF5152A}"/>
              </a:ext>
            </a:extLst>
          </p:cNvPr>
          <p:cNvSpPr>
            <a:spLocks noChangeArrowheads="1"/>
          </p:cNvSpPr>
          <p:nvPr/>
        </p:nvSpPr>
        <p:spPr bwMode="auto">
          <a:xfrm>
            <a:off x="8879090" y="2536141"/>
            <a:ext cx="298159"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prstClr val="black"/>
                </a:solidFill>
                <a:effectLst/>
                <a:uLnTx/>
                <a:uFillTx/>
                <a:latin typeface="Arial" pitchFamily="34" charset="0"/>
                <a:ea typeface="+mn-ea"/>
                <a:cs typeface="Arial" pitchFamily="34" charset="0"/>
              </a:rPr>
              <a:t>Etowah</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02" name="Rectangle 257">
            <a:extLst>
              <a:ext uri="{FF2B5EF4-FFF2-40B4-BE49-F238E27FC236}">
                <a16:creationId xmlns:a16="http://schemas.microsoft.com/office/drawing/2014/main" id="{376A5A84-3166-49AD-ABA1-255AAF312294}"/>
              </a:ext>
            </a:extLst>
          </p:cNvPr>
          <p:cNvSpPr>
            <a:spLocks noChangeArrowheads="1"/>
          </p:cNvSpPr>
          <p:nvPr/>
        </p:nvSpPr>
        <p:spPr bwMode="auto">
          <a:xfrm>
            <a:off x="9055303" y="2166254"/>
            <a:ext cx="291747"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prstClr val="black"/>
                </a:solidFill>
                <a:effectLst/>
                <a:uLnTx/>
                <a:uFillTx/>
                <a:latin typeface="Arial" pitchFamily="34" charset="0"/>
                <a:ea typeface="+mn-ea"/>
                <a:cs typeface="Arial" pitchFamily="34" charset="0"/>
              </a:rPr>
              <a:t>DeKalb</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03" name="Rectangle 259">
            <a:extLst>
              <a:ext uri="{FF2B5EF4-FFF2-40B4-BE49-F238E27FC236}">
                <a16:creationId xmlns:a16="http://schemas.microsoft.com/office/drawing/2014/main" id="{FF02D9A5-23DA-4EB8-B298-04894056F7FA}"/>
              </a:ext>
            </a:extLst>
          </p:cNvPr>
          <p:cNvSpPr>
            <a:spLocks noChangeArrowheads="1"/>
          </p:cNvSpPr>
          <p:nvPr/>
        </p:nvSpPr>
        <p:spPr bwMode="auto">
          <a:xfrm>
            <a:off x="7242378" y="3688666"/>
            <a:ext cx="355867" cy="123111"/>
          </a:xfrm>
          <a:prstGeom prst="rect">
            <a:avLst/>
          </a:prstGeom>
          <a:solidFill>
            <a:schemeClr val="bg1"/>
          </a:solid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Greene</a:t>
            </a:r>
            <a:endParaRPr kumimoji="0" lang="en-US" alt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05" name="Rectangle 261">
            <a:extLst>
              <a:ext uri="{FF2B5EF4-FFF2-40B4-BE49-F238E27FC236}">
                <a16:creationId xmlns:a16="http://schemas.microsoft.com/office/drawing/2014/main" id="{F62EC21C-CD5C-4E28-921B-D45175BD7CD4}"/>
              </a:ext>
            </a:extLst>
          </p:cNvPr>
          <p:cNvSpPr>
            <a:spLocks noChangeArrowheads="1"/>
          </p:cNvSpPr>
          <p:nvPr/>
        </p:nvSpPr>
        <p:spPr bwMode="auto">
          <a:xfrm>
            <a:off x="8158366" y="2409141"/>
            <a:ext cx="354264"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Cullman</a:t>
            </a:r>
            <a:endParaRPr kumimoji="0" lang="en-US" altLang="en-US" sz="20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06" name="Rectangle 263">
            <a:extLst>
              <a:ext uri="{FF2B5EF4-FFF2-40B4-BE49-F238E27FC236}">
                <a16:creationId xmlns:a16="http://schemas.microsoft.com/office/drawing/2014/main" id="{CC649037-2A56-435E-BE8D-84C20A7869B7}"/>
              </a:ext>
            </a:extLst>
          </p:cNvPr>
          <p:cNvSpPr>
            <a:spLocks noChangeArrowheads="1"/>
          </p:cNvSpPr>
          <p:nvPr/>
        </p:nvSpPr>
        <p:spPr bwMode="auto">
          <a:xfrm>
            <a:off x="8031365" y="1804304"/>
            <a:ext cx="44884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Limestone</a:t>
            </a:r>
            <a:endParaRPr kumimoji="0" lang="en-US" altLang="en-US" sz="20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07" name="Rectangle 264">
            <a:extLst>
              <a:ext uri="{FF2B5EF4-FFF2-40B4-BE49-F238E27FC236}">
                <a16:creationId xmlns:a16="http://schemas.microsoft.com/office/drawing/2014/main" id="{7DD961FC-845D-43F8-A23A-1FC19CC2ECBB}"/>
              </a:ext>
            </a:extLst>
          </p:cNvPr>
          <p:cNvSpPr>
            <a:spLocks noChangeArrowheads="1"/>
          </p:cNvSpPr>
          <p:nvPr/>
        </p:nvSpPr>
        <p:spPr bwMode="auto">
          <a:xfrm>
            <a:off x="7477328" y="1929716"/>
            <a:ext cx="31418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Colbert</a:t>
            </a:r>
            <a:endParaRPr kumimoji="0" lang="en-US" altLang="en-US" sz="20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08" name="Rectangle 265">
            <a:extLst>
              <a:ext uri="{FF2B5EF4-FFF2-40B4-BE49-F238E27FC236}">
                <a16:creationId xmlns:a16="http://schemas.microsoft.com/office/drawing/2014/main" id="{9BEA5625-0E6D-40C3-A399-6395AB3B720F}"/>
              </a:ext>
            </a:extLst>
          </p:cNvPr>
          <p:cNvSpPr>
            <a:spLocks noChangeArrowheads="1"/>
          </p:cNvSpPr>
          <p:nvPr/>
        </p:nvSpPr>
        <p:spPr bwMode="auto">
          <a:xfrm>
            <a:off x="9501391" y="5455554"/>
            <a:ext cx="33342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rgbClr val="000000"/>
                </a:solidFill>
                <a:effectLst/>
                <a:uLnTx/>
                <a:uFillTx/>
                <a:latin typeface="Arial" pitchFamily="34" charset="0"/>
                <a:ea typeface="+mn-ea"/>
                <a:cs typeface="Arial" pitchFamily="34" charset="0"/>
              </a:rPr>
              <a:t>Houston</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09" name="Rectangle 266">
            <a:extLst>
              <a:ext uri="{FF2B5EF4-FFF2-40B4-BE49-F238E27FC236}">
                <a16:creationId xmlns:a16="http://schemas.microsoft.com/office/drawing/2014/main" id="{E316916F-F218-439A-A688-EF699DF20931}"/>
              </a:ext>
            </a:extLst>
          </p:cNvPr>
          <p:cNvSpPr>
            <a:spLocks noChangeArrowheads="1"/>
          </p:cNvSpPr>
          <p:nvPr/>
        </p:nvSpPr>
        <p:spPr bwMode="auto">
          <a:xfrm>
            <a:off x="9072765" y="3369579"/>
            <a:ext cx="177934"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prstClr val="black"/>
                </a:solidFill>
                <a:effectLst/>
                <a:uLnTx/>
                <a:uFillTx/>
                <a:latin typeface="Arial" pitchFamily="34" charset="0"/>
                <a:ea typeface="+mn-ea"/>
                <a:cs typeface="Arial" pitchFamily="34" charset="0"/>
              </a:rPr>
              <a:t>Clay</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10" name="Rectangle 267">
            <a:extLst>
              <a:ext uri="{FF2B5EF4-FFF2-40B4-BE49-F238E27FC236}">
                <a16:creationId xmlns:a16="http://schemas.microsoft.com/office/drawing/2014/main" id="{84F8F0DD-C0E5-4638-892B-77759B07AABA}"/>
              </a:ext>
            </a:extLst>
          </p:cNvPr>
          <p:cNvSpPr>
            <a:spLocks noChangeArrowheads="1"/>
          </p:cNvSpPr>
          <p:nvPr/>
        </p:nvSpPr>
        <p:spPr bwMode="auto">
          <a:xfrm>
            <a:off x="9006090" y="3764866"/>
            <a:ext cx="436017"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prstClr val="black"/>
                </a:solidFill>
                <a:effectLst/>
                <a:uLnTx/>
                <a:uFillTx/>
                <a:latin typeface="Arial" pitchFamily="34" charset="0"/>
                <a:ea typeface="+mn-ea"/>
                <a:cs typeface="Arial" pitchFamily="34" charset="0"/>
              </a:rPr>
              <a:t>Tallapoosa</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11" name="Rectangle 268">
            <a:extLst>
              <a:ext uri="{FF2B5EF4-FFF2-40B4-BE49-F238E27FC236}">
                <a16:creationId xmlns:a16="http://schemas.microsoft.com/office/drawing/2014/main" id="{9FD95CE5-0073-4903-88AC-1E043E75F3A9}"/>
              </a:ext>
            </a:extLst>
          </p:cNvPr>
          <p:cNvSpPr>
            <a:spLocks noChangeArrowheads="1"/>
          </p:cNvSpPr>
          <p:nvPr/>
        </p:nvSpPr>
        <p:spPr bwMode="auto">
          <a:xfrm>
            <a:off x="8367915" y="4723716"/>
            <a:ext cx="234038"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rgbClr val="000000"/>
                </a:solidFill>
                <a:effectLst/>
                <a:uLnTx/>
                <a:uFillTx/>
                <a:latin typeface="Arial" pitchFamily="34" charset="0"/>
                <a:ea typeface="+mn-ea"/>
                <a:cs typeface="Arial" pitchFamily="34" charset="0"/>
              </a:rPr>
              <a:t>Butler</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12" name="Rectangle 269">
            <a:extLst>
              <a:ext uri="{FF2B5EF4-FFF2-40B4-BE49-F238E27FC236}">
                <a16:creationId xmlns:a16="http://schemas.microsoft.com/office/drawing/2014/main" id="{CD7E198D-5812-4CED-853A-E23C5D75AA4F}"/>
              </a:ext>
            </a:extLst>
          </p:cNvPr>
          <p:cNvSpPr>
            <a:spLocks noChangeArrowheads="1"/>
          </p:cNvSpPr>
          <p:nvPr/>
        </p:nvSpPr>
        <p:spPr bwMode="auto">
          <a:xfrm>
            <a:off x="7771015" y="4942791"/>
            <a:ext cx="304571"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rgbClr val="000000"/>
                </a:solidFill>
                <a:effectLst/>
                <a:uLnTx/>
                <a:uFillTx/>
                <a:latin typeface="Arial" pitchFamily="34" charset="0"/>
                <a:ea typeface="+mn-ea"/>
                <a:cs typeface="Arial" pitchFamily="34" charset="0"/>
              </a:rPr>
              <a:t>Monroe</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13" name="Rectangle 270">
            <a:extLst>
              <a:ext uri="{FF2B5EF4-FFF2-40B4-BE49-F238E27FC236}">
                <a16:creationId xmlns:a16="http://schemas.microsoft.com/office/drawing/2014/main" id="{09575C01-C47C-4E3B-AD17-DE5E2E00A91F}"/>
              </a:ext>
            </a:extLst>
          </p:cNvPr>
          <p:cNvSpPr>
            <a:spLocks noChangeArrowheads="1"/>
          </p:cNvSpPr>
          <p:nvPr/>
        </p:nvSpPr>
        <p:spPr bwMode="auto">
          <a:xfrm>
            <a:off x="8090104" y="5187266"/>
            <a:ext cx="35747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rgbClr val="000000"/>
                </a:solidFill>
                <a:effectLst/>
                <a:uLnTx/>
                <a:uFillTx/>
                <a:latin typeface="Arial" pitchFamily="34" charset="0"/>
                <a:ea typeface="+mn-ea"/>
                <a:cs typeface="Arial" pitchFamily="34" charset="0"/>
              </a:rPr>
              <a:t>Conecuh</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14" name="Rectangle 271">
            <a:extLst>
              <a:ext uri="{FF2B5EF4-FFF2-40B4-BE49-F238E27FC236}">
                <a16:creationId xmlns:a16="http://schemas.microsoft.com/office/drawing/2014/main" id="{682402B1-861A-42B0-9456-D68833443CBC}"/>
              </a:ext>
            </a:extLst>
          </p:cNvPr>
          <p:cNvSpPr>
            <a:spLocks noChangeArrowheads="1"/>
          </p:cNvSpPr>
          <p:nvPr/>
        </p:nvSpPr>
        <p:spPr bwMode="auto">
          <a:xfrm>
            <a:off x="7410653" y="4858654"/>
            <a:ext cx="25808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rgbClr val="000000"/>
                </a:solidFill>
                <a:effectLst/>
                <a:uLnTx/>
                <a:uFillTx/>
                <a:latin typeface="Arial" pitchFamily="34" charset="0"/>
                <a:ea typeface="+mn-ea"/>
                <a:cs typeface="Arial" pitchFamily="34" charset="0"/>
              </a:rPr>
              <a:t>Clarke</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15" name="Rectangle 272">
            <a:extLst>
              <a:ext uri="{FF2B5EF4-FFF2-40B4-BE49-F238E27FC236}">
                <a16:creationId xmlns:a16="http://schemas.microsoft.com/office/drawing/2014/main" id="{E708DA4A-A63A-4F8F-804B-A9E3DE9AD85E}"/>
              </a:ext>
            </a:extLst>
          </p:cNvPr>
          <p:cNvSpPr>
            <a:spLocks noChangeArrowheads="1"/>
          </p:cNvSpPr>
          <p:nvPr/>
        </p:nvSpPr>
        <p:spPr bwMode="auto">
          <a:xfrm>
            <a:off x="7428115" y="5842904"/>
            <a:ext cx="31098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rgbClr val="000000"/>
                </a:solidFill>
                <a:effectLst/>
                <a:uLnTx/>
                <a:uFillTx/>
                <a:latin typeface="Arial" pitchFamily="34" charset="0"/>
                <a:ea typeface="+mn-ea"/>
                <a:cs typeface="Arial" pitchFamily="34" charset="0"/>
              </a:rPr>
              <a:t>Baldwin</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16" name="Rectangle 273">
            <a:extLst>
              <a:ext uri="{FF2B5EF4-FFF2-40B4-BE49-F238E27FC236}">
                <a16:creationId xmlns:a16="http://schemas.microsoft.com/office/drawing/2014/main" id="{4DD078A1-762E-4BA0-972D-22E10D2C8E69}"/>
              </a:ext>
            </a:extLst>
          </p:cNvPr>
          <p:cNvSpPr>
            <a:spLocks noChangeArrowheads="1"/>
          </p:cNvSpPr>
          <p:nvPr/>
        </p:nvSpPr>
        <p:spPr bwMode="auto">
          <a:xfrm>
            <a:off x="7024891" y="4395104"/>
            <a:ext cx="3478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rgbClr val="000000"/>
                </a:solidFill>
                <a:effectLst/>
                <a:uLnTx/>
                <a:uFillTx/>
                <a:latin typeface="Arial" pitchFamily="34" charset="0"/>
                <a:ea typeface="+mn-ea"/>
                <a:cs typeface="Arial" pitchFamily="34" charset="0"/>
              </a:rPr>
              <a:t>Choctaw</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17" name="Rectangle 274">
            <a:extLst>
              <a:ext uri="{FF2B5EF4-FFF2-40B4-BE49-F238E27FC236}">
                <a16:creationId xmlns:a16="http://schemas.microsoft.com/office/drawing/2014/main" id="{422601BB-35EA-46A2-9512-BDDFC521BF22}"/>
              </a:ext>
            </a:extLst>
          </p:cNvPr>
          <p:cNvSpPr>
            <a:spLocks noChangeArrowheads="1"/>
          </p:cNvSpPr>
          <p:nvPr/>
        </p:nvSpPr>
        <p:spPr bwMode="auto">
          <a:xfrm>
            <a:off x="7395915" y="4231440"/>
            <a:ext cx="42800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Marengo</a:t>
            </a:r>
            <a:endParaRPr kumimoji="0" lang="en-US" altLang="en-US"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18" name="Rectangle 275">
            <a:extLst>
              <a:ext uri="{FF2B5EF4-FFF2-40B4-BE49-F238E27FC236}">
                <a16:creationId xmlns:a16="http://schemas.microsoft.com/office/drawing/2014/main" id="{79BEC833-FC8F-4138-9B27-00FC300B6F13}"/>
              </a:ext>
            </a:extLst>
          </p:cNvPr>
          <p:cNvSpPr>
            <a:spLocks noChangeArrowheads="1"/>
          </p:cNvSpPr>
          <p:nvPr/>
        </p:nvSpPr>
        <p:spPr bwMode="auto">
          <a:xfrm>
            <a:off x="7805940" y="4614179"/>
            <a:ext cx="262892"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rgbClr val="000000"/>
                </a:solidFill>
                <a:effectLst/>
                <a:uLnTx/>
                <a:uFillTx/>
                <a:latin typeface="Arial" pitchFamily="34" charset="0"/>
                <a:ea typeface="+mn-ea"/>
                <a:cs typeface="Arial" pitchFamily="34" charset="0"/>
              </a:rPr>
              <a:t>Wilcox</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19" name="Rectangle 276">
            <a:extLst>
              <a:ext uri="{FF2B5EF4-FFF2-40B4-BE49-F238E27FC236}">
                <a16:creationId xmlns:a16="http://schemas.microsoft.com/office/drawing/2014/main" id="{D8706F12-A36F-4E87-9DC2-A5BDD33FCC6A}"/>
              </a:ext>
            </a:extLst>
          </p:cNvPr>
          <p:cNvSpPr>
            <a:spLocks noChangeArrowheads="1"/>
          </p:cNvSpPr>
          <p:nvPr/>
        </p:nvSpPr>
        <p:spPr bwMode="auto">
          <a:xfrm>
            <a:off x="7040438" y="4004935"/>
            <a:ext cx="331822" cy="123111"/>
          </a:xfrm>
          <a:prstGeom prst="rect">
            <a:avLst/>
          </a:prstGeom>
          <a:solidFill>
            <a:schemeClr val="bg1"/>
          </a:solid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Sumter</a:t>
            </a:r>
            <a:endParaRPr kumimoji="0" lang="en-US" alt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20" name="Rectangle 277">
            <a:extLst>
              <a:ext uri="{FF2B5EF4-FFF2-40B4-BE49-F238E27FC236}">
                <a16:creationId xmlns:a16="http://schemas.microsoft.com/office/drawing/2014/main" id="{4802EA32-6531-492D-BC9F-EED0BECFDD1B}"/>
              </a:ext>
            </a:extLst>
          </p:cNvPr>
          <p:cNvSpPr>
            <a:spLocks noChangeArrowheads="1"/>
          </p:cNvSpPr>
          <p:nvPr/>
        </p:nvSpPr>
        <p:spPr bwMode="auto">
          <a:xfrm>
            <a:off x="9264853" y="3007629"/>
            <a:ext cx="362279"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Cleburne</a:t>
            </a:r>
            <a:endParaRPr kumimoji="0" lang="en-US" alt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21" name="Rectangle 278">
            <a:extLst>
              <a:ext uri="{FF2B5EF4-FFF2-40B4-BE49-F238E27FC236}">
                <a16:creationId xmlns:a16="http://schemas.microsoft.com/office/drawing/2014/main" id="{5B6A6885-ACC8-4DD8-8E8E-56D1B528FA98}"/>
              </a:ext>
            </a:extLst>
          </p:cNvPr>
          <p:cNvSpPr>
            <a:spLocks noChangeArrowheads="1"/>
          </p:cNvSpPr>
          <p:nvPr/>
        </p:nvSpPr>
        <p:spPr bwMode="auto">
          <a:xfrm>
            <a:off x="9172779" y="2418666"/>
            <a:ext cx="387927"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Cherokee</a:t>
            </a:r>
            <a:endParaRPr kumimoji="0" lang="en-US" alt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22" name="Rectangle 279">
            <a:extLst>
              <a:ext uri="{FF2B5EF4-FFF2-40B4-BE49-F238E27FC236}">
                <a16:creationId xmlns:a16="http://schemas.microsoft.com/office/drawing/2014/main" id="{395126A2-E616-4630-8DEF-438EA61295DE}"/>
              </a:ext>
            </a:extLst>
          </p:cNvPr>
          <p:cNvSpPr>
            <a:spLocks noChangeArrowheads="1"/>
          </p:cNvSpPr>
          <p:nvPr/>
        </p:nvSpPr>
        <p:spPr bwMode="auto">
          <a:xfrm>
            <a:off x="8879090" y="2536141"/>
            <a:ext cx="298159"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prstClr val="black"/>
                </a:solidFill>
                <a:effectLst/>
                <a:uLnTx/>
                <a:uFillTx/>
                <a:latin typeface="Arial" pitchFamily="34" charset="0"/>
                <a:ea typeface="+mn-ea"/>
                <a:cs typeface="Arial" pitchFamily="34" charset="0"/>
              </a:rPr>
              <a:t>Etowah</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23" name="Rectangle 280">
            <a:extLst>
              <a:ext uri="{FF2B5EF4-FFF2-40B4-BE49-F238E27FC236}">
                <a16:creationId xmlns:a16="http://schemas.microsoft.com/office/drawing/2014/main" id="{96922086-2C8B-4CC2-A732-08FDBAE26C9F}"/>
              </a:ext>
            </a:extLst>
          </p:cNvPr>
          <p:cNvSpPr>
            <a:spLocks noChangeArrowheads="1"/>
          </p:cNvSpPr>
          <p:nvPr/>
        </p:nvSpPr>
        <p:spPr bwMode="auto">
          <a:xfrm>
            <a:off x="9055303" y="2166254"/>
            <a:ext cx="307777"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DeKalb</a:t>
            </a:r>
            <a:endParaRPr kumimoji="0" lang="en-US" altLang="en-US" sz="20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24" name="Rectangle 281">
            <a:extLst>
              <a:ext uri="{FF2B5EF4-FFF2-40B4-BE49-F238E27FC236}">
                <a16:creationId xmlns:a16="http://schemas.microsoft.com/office/drawing/2014/main" id="{4CDB1820-9857-4C2F-862E-EEE32FE91C88}"/>
              </a:ext>
            </a:extLst>
          </p:cNvPr>
          <p:cNvSpPr>
            <a:spLocks noChangeArrowheads="1"/>
          </p:cNvSpPr>
          <p:nvPr/>
        </p:nvSpPr>
        <p:spPr bwMode="auto">
          <a:xfrm>
            <a:off x="8623109" y="2820225"/>
            <a:ext cx="318998"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St. Clair</a:t>
            </a:r>
            <a:endParaRPr kumimoji="0" lang="en-US" alt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25" name="Rectangle 282">
            <a:extLst>
              <a:ext uri="{FF2B5EF4-FFF2-40B4-BE49-F238E27FC236}">
                <a16:creationId xmlns:a16="http://schemas.microsoft.com/office/drawing/2014/main" id="{2BA8FAD5-3A1D-4D8A-AEFC-5F400AAFCA55}"/>
              </a:ext>
            </a:extLst>
          </p:cNvPr>
          <p:cNvSpPr>
            <a:spLocks noChangeArrowheads="1"/>
          </p:cNvSpPr>
          <p:nvPr/>
        </p:nvSpPr>
        <p:spPr bwMode="auto">
          <a:xfrm>
            <a:off x="8334579" y="4076016"/>
            <a:ext cx="333425"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rgbClr val="000000"/>
                </a:solidFill>
                <a:effectLst/>
                <a:uLnTx/>
                <a:uFillTx/>
                <a:latin typeface="Arial" pitchFamily="34" charset="0"/>
                <a:ea typeface="+mn-ea"/>
                <a:cs typeface="Arial" pitchFamily="34" charset="0"/>
              </a:rPr>
              <a:t>Autauga</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26" name="Rectangle 283">
            <a:extLst>
              <a:ext uri="{FF2B5EF4-FFF2-40B4-BE49-F238E27FC236}">
                <a16:creationId xmlns:a16="http://schemas.microsoft.com/office/drawing/2014/main" id="{40481E53-4652-42CD-8419-E592F6F2D244}"/>
              </a:ext>
            </a:extLst>
          </p:cNvPr>
          <p:cNvSpPr>
            <a:spLocks noChangeArrowheads="1"/>
          </p:cNvSpPr>
          <p:nvPr/>
        </p:nvSpPr>
        <p:spPr bwMode="auto">
          <a:xfrm>
            <a:off x="9391854" y="4690379"/>
            <a:ext cx="318998"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rgbClr val="000000"/>
                </a:solidFill>
                <a:effectLst/>
                <a:uLnTx/>
                <a:uFillTx/>
                <a:latin typeface="Arial" pitchFamily="34" charset="0"/>
                <a:ea typeface="+mn-ea"/>
                <a:cs typeface="Arial" pitchFamily="34" charset="0"/>
              </a:rPr>
              <a:t>Barbour</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27" name="Rectangle 284">
            <a:extLst>
              <a:ext uri="{FF2B5EF4-FFF2-40B4-BE49-F238E27FC236}">
                <a16:creationId xmlns:a16="http://schemas.microsoft.com/office/drawing/2014/main" id="{032FB338-B5D2-4D72-A028-778FA465595A}"/>
              </a:ext>
            </a:extLst>
          </p:cNvPr>
          <p:cNvSpPr>
            <a:spLocks noChangeArrowheads="1"/>
          </p:cNvSpPr>
          <p:nvPr/>
        </p:nvSpPr>
        <p:spPr bwMode="auto">
          <a:xfrm>
            <a:off x="7998028" y="3545791"/>
            <a:ext cx="206788" cy="123111"/>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Bibb</a:t>
            </a:r>
            <a:endParaRPr kumimoji="0" lang="en-US" alt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28" name="Rectangle 285">
            <a:extLst>
              <a:ext uri="{FF2B5EF4-FFF2-40B4-BE49-F238E27FC236}">
                <a16:creationId xmlns:a16="http://schemas.microsoft.com/office/drawing/2014/main" id="{18DE0728-CE18-4298-A0C6-66B43498A456}"/>
              </a:ext>
            </a:extLst>
          </p:cNvPr>
          <p:cNvSpPr>
            <a:spLocks noChangeArrowheads="1"/>
          </p:cNvSpPr>
          <p:nvPr/>
        </p:nvSpPr>
        <p:spPr bwMode="auto">
          <a:xfrm>
            <a:off x="9147378" y="4488766"/>
            <a:ext cx="286938"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rgbClr val="000000"/>
                </a:solidFill>
                <a:effectLst/>
                <a:uLnTx/>
                <a:uFillTx/>
                <a:latin typeface="Arial" pitchFamily="34" charset="0"/>
                <a:ea typeface="+mn-ea"/>
                <a:cs typeface="Arial" pitchFamily="34" charset="0"/>
              </a:rPr>
              <a:t>Bullock</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29" name="Rectangle 286">
            <a:extLst>
              <a:ext uri="{FF2B5EF4-FFF2-40B4-BE49-F238E27FC236}">
                <a16:creationId xmlns:a16="http://schemas.microsoft.com/office/drawing/2014/main" id="{AFDC8A2D-6D4E-4D8A-BC1F-58C846295A8A}"/>
              </a:ext>
            </a:extLst>
          </p:cNvPr>
          <p:cNvSpPr>
            <a:spLocks noChangeArrowheads="1"/>
          </p:cNvSpPr>
          <p:nvPr/>
        </p:nvSpPr>
        <p:spPr bwMode="auto">
          <a:xfrm>
            <a:off x="9021965" y="2829829"/>
            <a:ext cx="331822"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Calhoun</a:t>
            </a:r>
            <a:endParaRPr kumimoji="0" lang="en-US" alt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30" name="Rectangle 287">
            <a:extLst>
              <a:ext uri="{FF2B5EF4-FFF2-40B4-BE49-F238E27FC236}">
                <a16:creationId xmlns:a16="http://schemas.microsoft.com/office/drawing/2014/main" id="{EAA90313-4837-41B0-8CFB-C02781779CA5}"/>
              </a:ext>
            </a:extLst>
          </p:cNvPr>
          <p:cNvSpPr>
            <a:spLocks noChangeArrowheads="1"/>
          </p:cNvSpPr>
          <p:nvPr/>
        </p:nvSpPr>
        <p:spPr bwMode="auto">
          <a:xfrm>
            <a:off x="9383915" y="3663266"/>
            <a:ext cx="413575"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prstClr val="black"/>
                </a:solidFill>
                <a:effectLst/>
                <a:uLnTx/>
                <a:uFillTx/>
                <a:latin typeface="Arial" pitchFamily="34" charset="0"/>
                <a:ea typeface="+mn-ea"/>
                <a:cs typeface="Arial" pitchFamily="34" charset="0"/>
              </a:rPr>
              <a:t>Chambers</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1" name="Rectangle 288">
            <a:extLst>
              <a:ext uri="{FF2B5EF4-FFF2-40B4-BE49-F238E27FC236}">
                <a16:creationId xmlns:a16="http://schemas.microsoft.com/office/drawing/2014/main" id="{DB5C4A1C-FBED-4DA2-9E60-47A295142264}"/>
              </a:ext>
            </a:extLst>
          </p:cNvPr>
          <p:cNvSpPr>
            <a:spLocks noChangeArrowheads="1"/>
          </p:cNvSpPr>
          <p:nvPr/>
        </p:nvSpPr>
        <p:spPr bwMode="auto">
          <a:xfrm>
            <a:off x="8334578" y="3722004"/>
            <a:ext cx="277320"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prstClr val="black"/>
                </a:solidFill>
                <a:effectLst/>
                <a:uLnTx/>
                <a:uFillTx/>
                <a:latin typeface="Arial" pitchFamily="34" charset="0"/>
                <a:ea typeface="+mn-ea"/>
                <a:cs typeface="Arial" pitchFamily="34" charset="0"/>
              </a:rPr>
              <a:t>Chilton</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2" name="Rectangle 289">
            <a:extLst>
              <a:ext uri="{FF2B5EF4-FFF2-40B4-BE49-F238E27FC236}">
                <a16:creationId xmlns:a16="http://schemas.microsoft.com/office/drawing/2014/main" id="{4D8E96CE-8922-4AED-A38E-70686F9D076D}"/>
              </a:ext>
            </a:extLst>
          </p:cNvPr>
          <p:cNvSpPr>
            <a:spLocks noChangeArrowheads="1"/>
          </p:cNvSpPr>
          <p:nvPr/>
        </p:nvSpPr>
        <p:spPr bwMode="auto">
          <a:xfrm>
            <a:off x="8921953" y="5169804"/>
            <a:ext cx="26449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rgbClr val="000000"/>
                </a:solidFill>
                <a:effectLst/>
                <a:uLnTx/>
                <a:uFillTx/>
                <a:latin typeface="Arial" pitchFamily="34" charset="0"/>
                <a:ea typeface="+mn-ea"/>
                <a:cs typeface="Arial" pitchFamily="34" charset="0"/>
              </a:rPr>
              <a:t>Coffee</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3" name="Rectangle 290">
            <a:extLst>
              <a:ext uri="{FF2B5EF4-FFF2-40B4-BE49-F238E27FC236}">
                <a16:creationId xmlns:a16="http://schemas.microsoft.com/office/drawing/2014/main" id="{5DD3598F-7906-4D46-B76E-1E8574CB2C97}"/>
              </a:ext>
            </a:extLst>
          </p:cNvPr>
          <p:cNvSpPr>
            <a:spLocks noChangeArrowheads="1"/>
          </p:cNvSpPr>
          <p:nvPr/>
        </p:nvSpPr>
        <p:spPr bwMode="auto">
          <a:xfrm>
            <a:off x="8702878" y="3655329"/>
            <a:ext cx="258084"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prstClr val="black"/>
                </a:solidFill>
                <a:effectLst/>
                <a:uLnTx/>
                <a:uFillTx/>
                <a:latin typeface="Arial" pitchFamily="34" charset="0"/>
                <a:ea typeface="+mn-ea"/>
                <a:cs typeface="Arial" pitchFamily="34" charset="0"/>
              </a:rPr>
              <a:t>Coosa</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4" name="Rectangle 291">
            <a:extLst>
              <a:ext uri="{FF2B5EF4-FFF2-40B4-BE49-F238E27FC236}">
                <a16:creationId xmlns:a16="http://schemas.microsoft.com/office/drawing/2014/main" id="{BD495E1A-742E-4B83-90ED-54BD7C06B0B4}"/>
              </a:ext>
            </a:extLst>
          </p:cNvPr>
          <p:cNvSpPr>
            <a:spLocks noChangeArrowheads="1"/>
          </p:cNvSpPr>
          <p:nvPr/>
        </p:nvSpPr>
        <p:spPr bwMode="auto">
          <a:xfrm>
            <a:off x="8485391" y="5304741"/>
            <a:ext cx="40235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rgbClr val="000000"/>
                </a:solidFill>
                <a:effectLst/>
                <a:uLnTx/>
                <a:uFillTx/>
                <a:latin typeface="Arial" pitchFamily="34" charset="0"/>
                <a:ea typeface="+mn-ea"/>
                <a:cs typeface="Arial" pitchFamily="34" charset="0"/>
              </a:rPr>
              <a:t>Covington</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5" name="Rectangle 292">
            <a:extLst>
              <a:ext uri="{FF2B5EF4-FFF2-40B4-BE49-F238E27FC236}">
                <a16:creationId xmlns:a16="http://schemas.microsoft.com/office/drawing/2014/main" id="{023DD401-72E2-4B75-98A4-4625962FE6FF}"/>
              </a:ext>
            </a:extLst>
          </p:cNvPr>
          <p:cNvSpPr>
            <a:spLocks noChangeArrowheads="1"/>
          </p:cNvSpPr>
          <p:nvPr/>
        </p:nvSpPr>
        <p:spPr bwMode="auto">
          <a:xfrm>
            <a:off x="8585404" y="4825316"/>
            <a:ext cx="402354"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rgbClr val="000000"/>
                </a:solidFill>
                <a:effectLst/>
                <a:uLnTx/>
                <a:uFillTx/>
                <a:latin typeface="Arial" pitchFamily="34" charset="0"/>
                <a:ea typeface="+mn-ea"/>
                <a:cs typeface="Arial" pitchFamily="34" charset="0"/>
              </a:rPr>
              <a:t>Crenshaw</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6" name="Rectangle 293">
            <a:extLst>
              <a:ext uri="{FF2B5EF4-FFF2-40B4-BE49-F238E27FC236}">
                <a16:creationId xmlns:a16="http://schemas.microsoft.com/office/drawing/2014/main" id="{E715BD3F-5C9C-4EC8-ACAC-2AE29CBE1825}"/>
              </a:ext>
            </a:extLst>
          </p:cNvPr>
          <p:cNvSpPr>
            <a:spLocks noChangeArrowheads="1"/>
          </p:cNvSpPr>
          <p:nvPr/>
        </p:nvSpPr>
        <p:spPr bwMode="auto">
          <a:xfrm>
            <a:off x="9282315" y="5161866"/>
            <a:ext cx="18274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rgbClr val="000000"/>
                </a:solidFill>
                <a:effectLst/>
                <a:uLnTx/>
                <a:uFillTx/>
                <a:latin typeface="Arial" pitchFamily="34" charset="0"/>
                <a:ea typeface="+mn-ea"/>
                <a:cs typeface="Arial" pitchFamily="34" charset="0"/>
              </a:rPr>
              <a:t>Dale</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7" name="Rectangle 294">
            <a:extLst>
              <a:ext uri="{FF2B5EF4-FFF2-40B4-BE49-F238E27FC236}">
                <a16:creationId xmlns:a16="http://schemas.microsoft.com/office/drawing/2014/main" id="{B6B0AF77-5EF5-4FEF-B6BC-E258940896B8}"/>
              </a:ext>
            </a:extLst>
          </p:cNvPr>
          <p:cNvSpPr>
            <a:spLocks noChangeArrowheads="1"/>
          </p:cNvSpPr>
          <p:nvPr/>
        </p:nvSpPr>
        <p:spPr bwMode="auto">
          <a:xfrm>
            <a:off x="7982153" y="4193491"/>
            <a:ext cx="285335" cy="123111"/>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Dallas</a:t>
            </a:r>
            <a:endParaRPr kumimoji="0" lang="en-US" alt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38" name="Rectangle 295">
            <a:extLst>
              <a:ext uri="{FF2B5EF4-FFF2-40B4-BE49-F238E27FC236}">
                <a16:creationId xmlns:a16="http://schemas.microsoft.com/office/drawing/2014/main" id="{F9DF28C3-7A79-42FB-BD26-73B435AB1069}"/>
              </a:ext>
            </a:extLst>
          </p:cNvPr>
          <p:cNvSpPr>
            <a:spLocks noChangeArrowheads="1"/>
          </p:cNvSpPr>
          <p:nvPr/>
        </p:nvSpPr>
        <p:spPr bwMode="auto">
          <a:xfrm>
            <a:off x="8794953" y="3991879"/>
            <a:ext cx="283732"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prstClr val="black"/>
                </a:solidFill>
                <a:effectLst/>
                <a:uLnTx/>
                <a:uFillTx/>
                <a:latin typeface="Arial" pitchFamily="34" charset="0"/>
                <a:ea typeface="+mn-ea"/>
                <a:cs typeface="Arial" pitchFamily="34" charset="0"/>
              </a:rPr>
              <a:t>Elmore</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9" name="Rectangle 296">
            <a:extLst>
              <a:ext uri="{FF2B5EF4-FFF2-40B4-BE49-F238E27FC236}">
                <a16:creationId xmlns:a16="http://schemas.microsoft.com/office/drawing/2014/main" id="{0B24FC5F-5CF1-401C-A4B5-5B95197AD0ED}"/>
              </a:ext>
            </a:extLst>
          </p:cNvPr>
          <p:cNvSpPr>
            <a:spLocks noChangeArrowheads="1"/>
          </p:cNvSpPr>
          <p:nvPr/>
        </p:nvSpPr>
        <p:spPr bwMode="auto">
          <a:xfrm>
            <a:off x="7898016" y="5439679"/>
            <a:ext cx="39273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rgbClr val="000000"/>
                </a:solidFill>
                <a:effectLst/>
                <a:uLnTx/>
                <a:uFillTx/>
                <a:latin typeface="Arial" pitchFamily="34" charset="0"/>
                <a:ea typeface="+mn-ea"/>
                <a:cs typeface="Arial" pitchFamily="34" charset="0"/>
              </a:rPr>
              <a:t>Escambia</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40" name="Rectangle 297">
            <a:extLst>
              <a:ext uri="{FF2B5EF4-FFF2-40B4-BE49-F238E27FC236}">
                <a16:creationId xmlns:a16="http://schemas.microsoft.com/office/drawing/2014/main" id="{4E6CBF28-015C-47EB-8A64-00787FA3DAA4}"/>
              </a:ext>
            </a:extLst>
          </p:cNvPr>
          <p:cNvSpPr>
            <a:spLocks noChangeArrowheads="1"/>
          </p:cNvSpPr>
          <p:nvPr/>
        </p:nvSpPr>
        <p:spPr bwMode="auto">
          <a:xfrm>
            <a:off x="7351916" y="2156729"/>
            <a:ext cx="34945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1" i="0" u="none" strike="noStrike" kern="1200" cap="none" spc="0" normalizeH="0" baseline="0" noProof="0">
                <a:ln>
                  <a:noFill/>
                </a:ln>
                <a:solidFill>
                  <a:prstClr val="white"/>
                </a:solidFill>
                <a:effectLst/>
                <a:uLnTx/>
                <a:uFillTx/>
                <a:latin typeface="Arial" pitchFamily="34" charset="0"/>
                <a:ea typeface="+mn-ea"/>
                <a:cs typeface="Arial" pitchFamily="34" charset="0"/>
              </a:rPr>
              <a:t>Franklin</a:t>
            </a:r>
            <a:endParaRPr kumimoji="0" lang="en-US" altLang="en-US" sz="20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141" name="Rectangle 298">
            <a:extLst>
              <a:ext uri="{FF2B5EF4-FFF2-40B4-BE49-F238E27FC236}">
                <a16:creationId xmlns:a16="http://schemas.microsoft.com/office/drawing/2014/main" id="{DC5F31DF-0E83-4EF9-84D1-CC768C7ABD98}"/>
              </a:ext>
            </a:extLst>
          </p:cNvPr>
          <p:cNvSpPr>
            <a:spLocks noChangeArrowheads="1"/>
          </p:cNvSpPr>
          <p:nvPr/>
        </p:nvSpPr>
        <p:spPr bwMode="auto">
          <a:xfrm>
            <a:off x="9029903" y="5473016"/>
            <a:ext cx="31418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rgbClr val="000000"/>
                </a:solidFill>
                <a:effectLst/>
                <a:uLnTx/>
                <a:uFillTx/>
                <a:latin typeface="Arial" pitchFamily="34" charset="0"/>
                <a:ea typeface="+mn-ea"/>
                <a:cs typeface="Arial" pitchFamily="34" charset="0"/>
              </a:rPr>
              <a:t>Geneva</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42" name="Rectangle 299">
            <a:extLst>
              <a:ext uri="{FF2B5EF4-FFF2-40B4-BE49-F238E27FC236}">
                <a16:creationId xmlns:a16="http://schemas.microsoft.com/office/drawing/2014/main" id="{9670D784-346E-4392-B564-AEBAE84252B7}"/>
              </a:ext>
            </a:extLst>
          </p:cNvPr>
          <p:cNvSpPr>
            <a:spLocks noChangeArrowheads="1"/>
          </p:cNvSpPr>
          <p:nvPr/>
        </p:nvSpPr>
        <p:spPr bwMode="auto">
          <a:xfrm>
            <a:off x="7586865" y="3841066"/>
            <a:ext cx="218008" cy="123111"/>
          </a:xfrm>
          <a:prstGeom prst="rect">
            <a:avLst/>
          </a:prstGeom>
          <a:solidFill>
            <a:schemeClr val="bg1"/>
          </a:solid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Hale</a:t>
            </a:r>
            <a:endParaRPr kumimoji="0" lang="en-US" alt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43" name="Rectangle 300">
            <a:extLst>
              <a:ext uri="{FF2B5EF4-FFF2-40B4-BE49-F238E27FC236}">
                <a16:creationId xmlns:a16="http://schemas.microsoft.com/office/drawing/2014/main" id="{E98BE81E-7D8A-4F09-A2F0-69D20234B4B3}"/>
              </a:ext>
            </a:extLst>
          </p:cNvPr>
          <p:cNvSpPr>
            <a:spLocks noChangeArrowheads="1"/>
          </p:cNvSpPr>
          <p:nvPr/>
        </p:nvSpPr>
        <p:spPr bwMode="auto">
          <a:xfrm>
            <a:off x="9568065" y="5034866"/>
            <a:ext cx="23884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rgbClr val="000000"/>
                </a:solidFill>
                <a:effectLst/>
                <a:uLnTx/>
                <a:uFillTx/>
                <a:latin typeface="Arial" pitchFamily="34" charset="0"/>
                <a:ea typeface="+mn-ea"/>
                <a:cs typeface="Arial" pitchFamily="34" charset="0"/>
              </a:rPr>
              <a:t>Henry</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44" name="Rectangle 301">
            <a:extLst>
              <a:ext uri="{FF2B5EF4-FFF2-40B4-BE49-F238E27FC236}">
                <a16:creationId xmlns:a16="http://schemas.microsoft.com/office/drawing/2014/main" id="{E631BAAB-EACF-4685-8525-23308EC9A079}"/>
              </a:ext>
            </a:extLst>
          </p:cNvPr>
          <p:cNvSpPr>
            <a:spLocks noChangeArrowheads="1"/>
          </p:cNvSpPr>
          <p:nvPr/>
        </p:nvSpPr>
        <p:spPr bwMode="auto">
          <a:xfrm>
            <a:off x="8912428" y="1880504"/>
            <a:ext cx="35747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Jackson</a:t>
            </a:r>
            <a:endParaRPr kumimoji="0" lang="en-US" altLang="en-US" sz="20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45" name="Rectangle 302">
            <a:extLst>
              <a:ext uri="{FF2B5EF4-FFF2-40B4-BE49-F238E27FC236}">
                <a16:creationId xmlns:a16="http://schemas.microsoft.com/office/drawing/2014/main" id="{84FC9C78-8991-46EF-B081-32283BD60E74}"/>
              </a:ext>
            </a:extLst>
          </p:cNvPr>
          <p:cNvSpPr>
            <a:spLocks noChangeArrowheads="1"/>
          </p:cNvSpPr>
          <p:nvPr/>
        </p:nvSpPr>
        <p:spPr bwMode="auto">
          <a:xfrm>
            <a:off x="8117841" y="2992774"/>
            <a:ext cx="370294"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Jefferson</a:t>
            </a:r>
            <a:endParaRPr kumimoji="0" lang="en-US" alt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46" name="Rectangle 303">
            <a:extLst>
              <a:ext uri="{FF2B5EF4-FFF2-40B4-BE49-F238E27FC236}">
                <a16:creationId xmlns:a16="http://schemas.microsoft.com/office/drawing/2014/main" id="{0DA53228-D885-48CC-B033-02020A72AE18}"/>
              </a:ext>
            </a:extLst>
          </p:cNvPr>
          <p:cNvSpPr>
            <a:spLocks noChangeArrowheads="1"/>
          </p:cNvSpPr>
          <p:nvPr/>
        </p:nvSpPr>
        <p:spPr bwMode="auto">
          <a:xfrm>
            <a:off x="7217570" y="2733703"/>
            <a:ext cx="291747" cy="123111"/>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Lamar</a:t>
            </a:r>
            <a:endParaRPr kumimoji="0" lang="en-US" alt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47" name="Rectangle 304">
            <a:extLst>
              <a:ext uri="{FF2B5EF4-FFF2-40B4-BE49-F238E27FC236}">
                <a16:creationId xmlns:a16="http://schemas.microsoft.com/office/drawing/2014/main" id="{5C634DE0-0959-4188-A2D4-444E34C15CB8}"/>
              </a:ext>
            </a:extLst>
          </p:cNvPr>
          <p:cNvSpPr>
            <a:spLocks noChangeArrowheads="1"/>
          </p:cNvSpPr>
          <p:nvPr/>
        </p:nvSpPr>
        <p:spPr bwMode="auto">
          <a:xfrm>
            <a:off x="7418590" y="1736041"/>
            <a:ext cx="47769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Lauderdale</a:t>
            </a:r>
            <a:endParaRPr kumimoji="0" lang="en-US" altLang="en-US" sz="20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48" name="Rectangle 305">
            <a:extLst>
              <a:ext uri="{FF2B5EF4-FFF2-40B4-BE49-F238E27FC236}">
                <a16:creationId xmlns:a16="http://schemas.microsoft.com/office/drawing/2014/main" id="{586952B0-3891-453C-842C-73BA44ED2589}"/>
              </a:ext>
            </a:extLst>
          </p:cNvPr>
          <p:cNvSpPr>
            <a:spLocks noChangeArrowheads="1"/>
          </p:cNvSpPr>
          <p:nvPr/>
        </p:nvSpPr>
        <p:spPr bwMode="auto">
          <a:xfrm>
            <a:off x="7771016" y="2048779"/>
            <a:ext cx="41357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Lawrence</a:t>
            </a:r>
            <a:endParaRPr kumimoji="0" lang="en-US" altLang="en-US" sz="20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49" name="Rectangle 306">
            <a:extLst>
              <a:ext uri="{FF2B5EF4-FFF2-40B4-BE49-F238E27FC236}">
                <a16:creationId xmlns:a16="http://schemas.microsoft.com/office/drawing/2014/main" id="{F37BC8DA-C15C-4170-8610-D45F1FD3B259}"/>
              </a:ext>
            </a:extLst>
          </p:cNvPr>
          <p:cNvSpPr>
            <a:spLocks noChangeArrowheads="1"/>
          </p:cNvSpPr>
          <p:nvPr/>
        </p:nvSpPr>
        <p:spPr bwMode="auto">
          <a:xfrm>
            <a:off x="9509328" y="4009341"/>
            <a:ext cx="149080"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prstClr val="black"/>
                </a:solidFill>
                <a:effectLst/>
                <a:uLnTx/>
                <a:uFillTx/>
                <a:latin typeface="Arial" pitchFamily="34" charset="0"/>
                <a:ea typeface="+mn-ea"/>
                <a:cs typeface="Arial" pitchFamily="34" charset="0"/>
              </a:rPr>
              <a:t>Lee</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50" name="Rectangle 307">
            <a:extLst>
              <a:ext uri="{FF2B5EF4-FFF2-40B4-BE49-F238E27FC236}">
                <a16:creationId xmlns:a16="http://schemas.microsoft.com/office/drawing/2014/main" id="{93E50048-A7B7-46D4-B8E3-F08C3A53B35D}"/>
              </a:ext>
            </a:extLst>
          </p:cNvPr>
          <p:cNvSpPr>
            <a:spLocks noChangeArrowheads="1"/>
          </p:cNvSpPr>
          <p:nvPr/>
        </p:nvSpPr>
        <p:spPr bwMode="auto">
          <a:xfrm>
            <a:off x="8334579" y="4395104"/>
            <a:ext cx="357470"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rgbClr val="000000"/>
                </a:solidFill>
                <a:effectLst/>
                <a:uLnTx/>
                <a:uFillTx/>
                <a:latin typeface="Arial" pitchFamily="34" charset="0"/>
                <a:ea typeface="+mn-ea"/>
                <a:cs typeface="Arial" pitchFamily="34" charset="0"/>
              </a:rPr>
              <a:t>Lowndes</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51" name="Rectangle 308">
            <a:extLst>
              <a:ext uri="{FF2B5EF4-FFF2-40B4-BE49-F238E27FC236}">
                <a16:creationId xmlns:a16="http://schemas.microsoft.com/office/drawing/2014/main" id="{DBA50CC9-35DE-451E-997A-1344A1F042A7}"/>
              </a:ext>
            </a:extLst>
          </p:cNvPr>
          <p:cNvSpPr>
            <a:spLocks noChangeArrowheads="1"/>
          </p:cNvSpPr>
          <p:nvPr/>
        </p:nvSpPr>
        <p:spPr bwMode="auto">
          <a:xfrm>
            <a:off x="9139440" y="4168091"/>
            <a:ext cx="269304"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rgbClr val="000000"/>
                </a:solidFill>
                <a:effectLst/>
                <a:uLnTx/>
                <a:uFillTx/>
                <a:latin typeface="Arial" pitchFamily="34" charset="0"/>
                <a:ea typeface="+mn-ea"/>
                <a:cs typeface="Arial" pitchFamily="34" charset="0"/>
              </a:rPr>
              <a:t>Macon</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52" name="Rectangle 309">
            <a:extLst>
              <a:ext uri="{FF2B5EF4-FFF2-40B4-BE49-F238E27FC236}">
                <a16:creationId xmlns:a16="http://schemas.microsoft.com/office/drawing/2014/main" id="{49E3B9D9-CE24-4F16-B92E-262E3684C7AB}"/>
              </a:ext>
            </a:extLst>
          </p:cNvPr>
          <p:cNvSpPr>
            <a:spLocks noChangeArrowheads="1"/>
          </p:cNvSpPr>
          <p:nvPr/>
        </p:nvSpPr>
        <p:spPr bwMode="auto">
          <a:xfrm>
            <a:off x="8452053" y="1870979"/>
            <a:ext cx="36388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Madison</a:t>
            </a:r>
            <a:endParaRPr kumimoji="0" lang="en-US" altLang="en-US" sz="20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53" name="Rectangle 310">
            <a:extLst>
              <a:ext uri="{FF2B5EF4-FFF2-40B4-BE49-F238E27FC236}">
                <a16:creationId xmlns:a16="http://schemas.microsoft.com/office/drawing/2014/main" id="{A089FEAA-E247-400C-9D3B-65052561FEC9}"/>
              </a:ext>
            </a:extLst>
          </p:cNvPr>
          <p:cNvSpPr>
            <a:spLocks noChangeArrowheads="1"/>
          </p:cNvSpPr>
          <p:nvPr/>
        </p:nvSpPr>
        <p:spPr bwMode="auto">
          <a:xfrm>
            <a:off x="7318578" y="2477404"/>
            <a:ext cx="294953"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Marion</a:t>
            </a:r>
            <a:endParaRPr kumimoji="0" lang="en-US" altLang="en-US" sz="20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54" name="Rectangle 311">
            <a:extLst>
              <a:ext uri="{FF2B5EF4-FFF2-40B4-BE49-F238E27FC236}">
                <a16:creationId xmlns:a16="http://schemas.microsoft.com/office/drawing/2014/main" id="{AF4DD62A-0D27-41D6-99C5-25905429337F}"/>
              </a:ext>
            </a:extLst>
          </p:cNvPr>
          <p:cNvSpPr>
            <a:spLocks noChangeArrowheads="1"/>
          </p:cNvSpPr>
          <p:nvPr/>
        </p:nvSpPr>
        <p:spPr bwMode="auto">
          <a:xfrm>
            <a:off x="8618740" y="2250391"/>
            <a:ext cx="365485"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Marshall</a:t>
            </a:r>
            <a:endParaRPr kumimoji="0" lang="en-US" altLang="en-US" sz="20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55" name="Rectangle 312">
            <a:extLst>
              <a:ext uri="{FF2B5EF4-FFF2-40B4-BE49-F238E27FC236}">
                <a16:creationId xmlns:a16="http://schemas.microsoft.com/office/drawing/2014/main" id="{B50E85BB-EB35-4C29-B5CD-BC2A618F5359}"/>
              </a:ext>
            </a:extLst>
          </p:cNvPr>
          <p:cNvSpPr>
            <a:spLocks noChangeArrowheads="1"/>
          </p:cNvSpPr>
          <p:nvPr/>
        </p:nvSpPr>
        <p:spPr bwMode="auto">
          <a:xfrm>
            <a:off x="7109028" y="5901641"/>
            <a:ext cx="26289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rgbClr val="000000"/>
                </a:solidFill>
                <a:effectLst/>
                <a:uLnTx/>
                <a:uFillTx/>
                <a:latin typeface="Arial" pitchFamily="34" charset="0"/>
                <a:ea typeface="+mn-ea"/>
                <a:cs typeface="Arial" pitchFamily="34" charset="0"/>
              </a:rPr>
              <a:t>Mobile</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56" name="Rectangle 313">
            <a:extLst>
              <a:ext uri="{FF2B5EF4-FFF2-40B4-BE49-F238E27FC236}">
                <a16:creationId xmlns:a16="http://schemas.microsoft.com/office/drawing/2014/main" id="{E8DCB50C-897D-431A-94CB-2399A4D723A0}"/>
              </a:ext>
            </a:extLst>
          </p:cNvPr>
          <p:cNvSpPr>
            <a:spLocks noChangeArrowheads="1"/>
          </p:cNvSpPr>
          <p:nvPr/>
        </p:nvSpPr>
        <p:spPr bwMode="auto">
          <a:xfrm>
            <a:off x="8636204" y="4345891"/>
            <a:ext cx="500137"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rgbClr val="000000"/>
                </a:solidFill>
                <a:effectLst/>
                <a:uLnTx/>
                <a:uFillTx/>
                <a:latin typeface="Arial" pitchFamily="34" charset="0"/>
                <a:ea typeface="+mn-ea"/>
                <a:cs typeface="Arial" pitchFamily="34" charset="0"/>
              </a:rPr>
              <a:t>Montgomery</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57" name="Rectangle 314">
            <a:extLst>
              <a:ext uri="{FF2B5EF4-FFF2-40B4-BE49-F238E27FC236}">
                <a16:creationId xmlns:a16="http://schemas.microsoft.com/office/drawing/2014/main" id="{D220FBBC-AE8B-4948-92DB-BD5F899575F5}"/>
              </a:ext>
            </a:extLst>
          </p:cNvPr>
          <p:cNvSpPr>
            <a:spLocks noChangeArrowheads="1"/>
          </p:cNvSpPr>
          <p:nvPr/>
        </p:nvSpPr>
        <p:spPr bwMode="auto">
          <a:xfrm>
            <a:off x="8207578" y="2107516"/>
            <a:ext cx="323807"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Morgan</a:t>
            </a:r>
            <a:endParaRPr kumimoji="0" lang="en-US" altLang="en-US" sz="20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58" name="Rectangle 315">
            <a:extLst>
              <a:ext uri="{FF2B5EF4-FFF2-40B4-BE49-F238E27FC236}">
                <a16:creationId xmlns:a16="http://schemas.microsoft.com/office/drawing/2014/main" id="{732D2735-8351-4975-A757-09BE9A4D9B5F}"/>
              </a:ext>
            </a:extLst>
          </p:cNvPr>
          <p:cNvSpPr>
            <a:spLocks noChangeArrowheads="1"/>
          </p:cNvSpPr>
          <p:nvPr/>
        </p:nvSpPr>
        <p:spPr bwMode="auto">
          <a:xfrm>
            <a:off x="7880276" y="3882618"/>
            <a:ext cx="245260" cy="123111"/>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Perry</a:t>
            </a:r>
            <a:endParaRPr kumimoji="0" lang="en-US" alt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59" name="Rectangle 316">
            <a:extLst>
              <a:ext uri="{FF2B5EF4-FFF2-40B4-BE49-F238E27FC236}">
                <a16:creationId xmlns:a16="http://schemas.microsoft.com/office/drawing/2014/main" id="{95AF57C4-83BF-47A9-B9A1-BE1B0F36EDAE}"/>
              </a:ext>
            </a:extLst>
          </p:cNvPr>
          <p:cNvSpPr>
            <a:spLocks noChangeArrowheads="1"/>
          </p:cNvSpPr>
          <p:nvPr/>
        </p:nvSpPr>
        <p:spPr bwMode="auto">
          <a:xfrm>
            <a:off x="7158240" y="3326716"/>
            <a:ext cx="360676" cy="123111"/>
          </a:xfrm>
          <a:prstGeom prst="rect">
            <a:avLst/>
          </a:prstGeom>
          <a:solidFill>
            <a:schemeClr val="bg1"/>
          </a:solid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Pickens</a:t>
            </a:r>
            <a:endParaRPr kumimoji="0" lang="en-US" alt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60" name="Rectangle 317">
            <a:extLst>
              <a:ext uri="{FF2B5EF4-FFF2-40B4-BE49-F238E27FC236}">
                <a16:creationId xmlns:a16="http://schemas.microsoft.com/office/drawing/2014/main" id="{8215B315-7887-48C9-99E8-4A937CC704B0}"/>
              </a:ext>
            </a:extLst>
          </p:cNvPr>
          <p:cNvSpPr>
            <a:spLocks noChangeArrowheads="1"/>
          </p:cNvSpPr>
          <p:nvPr/>
        </p:nvSpPr>
        <p:spPr bwMode="auto">
          <a:xfrm>
            <a:off x="9021965" y="4731654"/>
            <a:ext cx="173124"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rgbClr val="000000"/>
                </a:solidFill>
                <a:effectLst/>
                <a:uLnTx/>
                <a:uFillTx/>
                <a:latin typeface="Arial" pitchFamily="34" charset="0"/>
                <a:ea typeface="+mn-ea"/>
                <a:cs typeface="Arial" pitchFamily="34" charset="0"/>
              </a:rPr>
              <a:t>Pike</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61" name="Rectangle 318">
            <a:extLst>
              <a:ext uri="{FF2B5EF4-FFF2-40B4-BE49-F238E27FC236}">
                <a16:creationId xmlns:a16="http://schemas.microsoft.com/office/drawing/2014/main" id="{905B1DF9-0F08-4C67-BCD8-10506E634759}"/>
              </a:ext>
            </a:extLst>
          </p:cNvPr>
          <p:cNvSpPr>
            <a:spLocks noChangeArrowheads="1"/>
          </p:cNvSpPr>
          <p:nvPr/>
        </p:nvSpPr>
        <p:spPr bwMode="auto">
          <a:xfrm>
            <a:off x="9323591" y="3285441"/>
            <a:ext cx="381515"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prstClr val="black"/>
                </a:solidFill>
                <a:effectLst/>
                <a:uLnTx/>
                <a:uFillTx/>
                <a:latin typeface="Arial" pitchFamily="34" charset="0"/>
                <a:ea typeface="+mn-ea"/>
                <a:cs typeface="Arial" pitchFamily="34" charset="0"/>
              </a:rPr>
              <a:t>Randolph</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62" name="Rectangle 319">
            <a:extLst>
              <a:ext uri="{FF2B5EF4-FFF2-40B4-BE49-F238E27FC236}">
                <a16:creationId xmlns:a16="http://schemas.microsoft.com/office/drawing/2014/main" id="{F66E8B78-326B-4C3F-AB3D-FEC627F15772}"/>
              </a:ext>
            </a:extLst>
          </p:cNvPr>
          <p:cNvSpPr>
            <a:spLocks noChangeArrowheads="1"/>
          </p:cNvSpPr>
          <p:nvPr/>
        </p:nvSpPr>
        <p:spPr bwMode="auto">
          <a:xfrm>
            <a:off x="9601403" y="4295091"/>
            <a:ext cx="291747"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rgbClr val="000000"/>
                </a:solidFill>
                <a:effectLst/>
                <a:uLnTx/>
                <a:uFillTx/>
                <a:latin typeface="Arial" pitchFamily="34" charset="0"/>
                <a:ea typeface="+mn-ea"/>
                <a:cs typeface="Arial" pitchFamily="34" charset="0"/>
              </a:rPr>
              <a:t>Russell</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63" name="Rectangle 320">
            <a:extLst>
              <a:ext uri="{FF2B5EF4-FFF2-40B4-BE49-F238E27FC236}">
                <a16:creationId xmlns:a16="http://schemas.microsoft.com/office/drawing/2014/main" id="{C818931E-F8AE-4D6A-B783-E96E3B47758E}"/>
              </a:ext>
            </a:extLst>
          </p:cNvPr>
          <p:cNvSpPr>
            <a:spLocks noChangeArrowheads="1"/>
          </p:cNvSpPr>
          <p:nvPr/>
        </p:nvSpPr>
        <p:spPr bwMode="auto">
          <a:xfrm>
            <a:off x="8340253" y="3301111"/>
            <a:ext cx="272510"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Shelby</a:t>
            </a:r>
            <a:endParaRPr kumimoji="0" lang="en-US" alt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64" name="Rectangle 321">
            <a:extLst>
              <a:ext uri="{FF2B5EF4-FFF2-40B4-BE49-F238E27FC236}">
                <a16:creationId xmlns:a16="http://schemas.microsoft.com/office/drawing/2014/main" id="{B000B9EB-4BE9-43AD-8395-CA4EDCA8B4A2}"/>
              </a:ext>
            </a:extLst>
          </p:cNvPr>
          <p:cNvSpPr>
            <a:spLocks noChangeArrowheads="1"/>
          </p:cNvSpPr>
          <p:nvPr/>
        </p:nvSpPr>
        <p:spPr bwMode="auto">
          <a:xfrm>
            <a:off x="8736215" y="3191779"/>
            <a:ext cx="391133"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prstClr val="black"/>
                </a:solidFill>
                <a:effectLst/>
                <a:uLnTx/>
                <a:uFillTx/>
                <a:latin typeface="Arial" pitchFamily="34" charset="0"/>
                <a:ea typeface="+mn-ea"/>
                <a:cs typeface="Arial" pitchFamily="34" charset="0"/>
              </a:rPr>
              <a:t>Talladega</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65" name="Rectangle 322">
            <a:extLst>
              <a:ext uri="{FF2B5EF4-FFF2-40B4-BE49-F238E27FC236}">
                <a16:creationId xmlns:a16="http://schemas.microsoft.com/office/drawing/2014/main" id="{02EFCE61-1A7D-4408-B56E-EF2C0F513C72}"/>
              </a:ext>
            </a:extLst>
          </p:cNvPr>
          <p:cNvSpPr>
            <a:spLocks noChangeArrowheads="1"/>
          </p:cNvSpPr>
          <p:nvPr/>
        </p:nvSpPr>
        <p:spPr bwMode="auto">
          <a:xfrm>
            <a:off x="7482485" y="3234123"/>
            <a:ext cx="527388" cy="123111"/>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Tuscaloosa</a:t>
            </a:r>
            <a:endParaRPr kumimoji="0" lang="en-US" alt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66" name="Rectangle 323">
            <a:extLst>
              <a:ext uri="{FF2B5EF4-FFF2-40B4-BE49-F238E27FC236}">
                <a16:creationId xmlns:a16="http://schemas.microsoft.com/office/drawing/2014/main" id="{C1B7E6A5-46B4-4FAA-B1F2-8DFD752ABB15}"/>
              </a:ext>
            </a:extLst>
          </p:cNvPr>
          <p:cNvSpPr>
            <a:spLocks noChangeArrowheads="1"/>
          </p:cNvSpPr>
          <p:nvPr/>
        </p:nvSpPr>
        <p:spPr bwMode="auto">
          <a:xfrm>
            <a:off x="7843682" y="2774416"/>
            <a:ext cx="338234" cy="123111"/>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Walker</a:t>
            </a:r>
            <a:endParaRPr kumimoji="0" lang="en-US" altLang="en-US"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67" name="Rectangle 324">
            <a:extLst>
              <a:ext uri="{FF2B5EF4-FFF2-40B4-BE49-F238E27FC236}">
                <a16:creationId xmlns:a16="http://schemas.microsoft.com/office/drawing/2014/main" id="{F092B3ED-EEEA-44B3-A9A7-A78EF9877AE2}"/>
              </a:ext>
            </a:extLst>
          </p:cNvPr>
          <p:cNvSpPr>
            <a:spLocks noChangeArrowheads="1"/>
          </p:cNvSpPr>
          <p:nvPr/>
        </p:nvSpPr>
        <p:spPr bwMode="auto">
          <a:xfrm>
            <a:off x="7016953" y="5161866"/>
            <a:ext cx="4728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rgbClr val="000000"/>
                </a:solidFill>
                <a:effectLst/>
                <a:uLnTx/>
                <a:uFillTx/>
                <a:latin typeface="Arial" pitchFamily="34" charset="0"/>
                <a:ea typeface="+mn-ea"/>
                <a:cs typeface="Arial" pitchFamily="34" charset="0"/>
              </a:rPr>
              <a:t>Washington</a:t>
            </a:r>
            <a:endParaRPr kumimoji="0" lang="en-US" alt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68" name="Rectangle 325">
            <a:extLst>
              <a:ext uri="{FF2B5EF4-FFF2-40B4-BE49-F238E27FC236}">
                <a16:creationId xmlns:a16="http://schemas.microsoft.com/office/drawing/2014/main" id="{418869C3-C9DA-44A4-81F7-1AB37C8D4C31}"/>
              </a:ext>
            </a:extLst>
          </p:cNvPr>
          <p:cNvSpPr>
            <a:spLocks noChangeArrowheads="1"/>
          </p:cNvSpPr>
          <p:nvPr/>
        </p:nvSpPr>
        <p:spPr bwMode="auto">
          <a:xfrm>
            <a:off x="7755141" y="2452004"/>
            <a:ext cx="354264" cy="107722"/>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Winston</a:t>
            </a:r>
            <a:endParaRPr kumimoji="0" lang="en-US" altLang="en-US" sz="20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69" name="TextBox 168">
            <a:extLst>
              <a:ext uri="{FF2B5EF4-FFF2-40B4-BE49-F238E27FC236}">
                <a16:creationId xmlns:a16="http://schemas.microsoft.com/office/drawing/2014/main" id="{6B408266-821E-4487-8C09-833210780E17}"/>
              </a:ext>
            </a:extLst>
          </p:cNvPr>
          <p:cNvSpPr txBox="1"/>
          <p:nvPr/>
        </p:nvSpPr>
        <p:spPr>
          <a:xfrm>
            <a:off x="7847252" y="1148313"/>
            <a:ext cx="100649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Counties</a:t>
            </a:r>
          </a:p>
        </p:txBody>
      </p:sp>
      <p:sp>
        <p:nvSpPr>
          <p:cNvPr id="170" name="TextBox 169">
            <a:extLst>
              <a:ext uri="{FF2B5EF4-FFF2-40B4-BE49-F238E27FC236}">
                <a16:creationId xmlns:a16="http://schemas.microsoft.com/office/drawing/2014/main" id="{BFFB35F8-4A1D-458B-A587-2E15939125A7}"/>
              </a:ext>
            </a:extLst>
          </p:cNvPr>
          <p:cNvSpPr txBox="1"/>
          <p:nvPr/>
        </p:nvSpPr>
        <p:spPr>
          <a:xfrm>
            <a:off x="2518645" y="1159659"/>
            <a:ext cx="274902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Public Use Microdata Areas</a:t>
            </a:r>
          </a:p>
        </p:txBody>
      </p:sp>
      <p:grpSp>
        <p:nvGrpSpPr>
          <p:cNvPr id="176" name="Group 175">
            <a:extLst>
              <a:ext uri="{FF2B5EF4-FFF2-40B4-BE49-F238E27FC236}">
                <a16:creationId xmlns:a16="http://schemas.microsoft.com/office/drawing/2014/main" id="{2587CA6C-EC81-4C5F-B27C-4A7A04A2CBA6}"/>
              </a:ext>
            </a:extLst>
          </p:cNvPr>
          <p:cNvGrpSpPr>
            <a:grpSpLocks noChangeAspect="1"/>
          </p:cNvGrpSpPr>
          <p:nvPr/>
        </p:nvGrpSpPr>
        <p:grpSpPr>
          <a:xfrm>
            <a:off x="1277020" y="1634899"/>
            <a:ext cx="5056182" cy="2560320"/>
            <a:chOff x="6343144" y="1756855"/>
            <a:chExt cx="2241551" cy="1135064"/>
          </a:xfrm>
          <a:solidFill>
            <a:schemeClr val="bg1"/>
          </a:solidFill>
        </p:grpSpPr>
        <p:sp>
          <p:nvSpPr>
            <p:cNvPr id="177" name="Freeform 174">
              <a:extLst>
                <a:ext uri="{FF2B5EF4-FFF2-40B4-BE49-F238E27FC236}">
                  <a16:creationId xmlns:a16="http://schemas.microsoft.com/office/drawing/2014/main" id="{906C66FD-3706-47D8-8374-414FCD336474}"/>
                </a:ext>
              </a:extLst>
            </p:cNvPr>
            <p:cNvSpPr>
              <a:spLocks/>
            </p:cNvSpPr>
            <p:nvPr/>
          </p:nvSpPr>
          <p:spPr bwMode="auto">
            <a:xfrm>
              <a:off x="6401882" y="1856868"/>
              <a:ext cx="595313" cy="336550"/>
            </a:xfrm>
            <a:custGeom>
              <a:avLst/>
              <a:gdLst>
                <a:gd name="T0" fmla="*/ 137 w 375"/>
                <a:gd name="T1" fmla="*/ 85 h 212"/>
                <a:gd name="T2" fmla="*/ 148 w 375"/>
                <a:gd name="T3" fmla="*/ 96 h 212"/>
                <a:gd name="T4" fmla="*/ 164 w 375"/>
                <a:gd name="T5" fmla="*/ 101 h 212"/>
                <a:gd name="T6" fmla="*/ 180 w 375"/>
                <a:gd name="T7" fmla="*/ 106 h 212"/>
                <a:gd name="T8" fmla="*/ 201 w 375"/>
                <a:gd name="T9" fmla="*/ 101 h 212"/>
                <a:gd name="T10" fmla="*/ 217 w 375"/>
                <a:gd name="T11" fmla="*/ 96 h 212"/>
                <a:gd name="T12" fmla="*/ 227 w 375"/>
                <a:gd name="T13" fmla="*/ 80 h 212"/>
                <a:gd name="T14" fmla="*/ 243 w 375"/>
                <a:gd name="T15" fmla="*/ 75 h 212"/>
                <a:gd name="T16" fmla="*/ 259 w 375"/>
                <a:gd name="T17" fmla="*/ 69 h 212"/>
                <a:gd name="T18" fmla="*/ 275 w 375"/>
                <a:gd name="T19" fmla="*/ 64 h 212"/>
                <a:gd name="T20" fmla="*/ 285 w 375"/>
                <a:gd name="T21" fmla="*/ 53 h 212"/>
                <a:gd name="T22" fmla="*/ 307 w 375"/>
                <a:gd name="T23" fmla="*/ 48 h 212"/>
                <a:gd name="T24" fmla="*/ 322 w 375"/>
                <a:gd name="T25" fmla="*/ 43 h 212"/>
                <a:gd name="T26" fmla="*/ 333 w 375"/>
                <a:gd name="T27" fmla="*/ 53 h 212"/>
                <a:gd name="T28" fmla="*/ 354 w 375"/>
                <a:gd name="T29" fmla="*/ 59 h 212"/>
                <a:gd name="T30" fmla="*/ 370 w 375"/>
                <a:gd name="T31" fmla="*/ 64 h 212"/>
                <a:gd name="T32" fmla="*/ 375 w 375"/>
                <a:gd name="T33" fmla="*/ 80 h 212"/>
                <a:gd name="T34" fmla="*/ 370 w 375"/>
                <a:gd name="T35" fmla="*/ 96 h 212"/>
                <a:gd name="T36" fmla="*/ 375 w 375"/>
                <a:gd name="T37" fmla="*/ 101 h 212"/>
                <a:gd name="T38" fmla="*/ 365 w 375"/>
                <a:gd name="T39" fmla="*/ 112 h 212"/>
                <a:gd name="T40" fmla="*/ 365 w 375"/>
                <a:gd name="T41" fmla="*/ 122 h 212"/>
                <a:gd name="T42" fmla="*/ 359 w 375"/>
                <a:gd name="T43" fmla="*/ 138 h 212"/>
                <a:gd name="T44" fmla="*/ 365 w 375"/>
                <a:gd name="T45" fmla="*/ 143 h 212"/>
                <a:gd name="T46" fmla="*/ 359 w 375"/>
                <a:gd name="T47" fmla="*/ 149 h 212"/>
                <a:gd name="T48" fmla="*/ 349 w 375"/>
                <a:gd name="T49" fmla="*/ 159 h 212"/>
                <a:gd name="T50" fmla="*/ 344 w 375"/>
                <a:gd name="T51" fmla="*/ 165 h 212"/>
                <a:gd name="T52" fmla="*/ 338 w 375"/>
                <a:gd name="T53" fmla="*/ 170 h 212"/>
                <a:gd name="T54" fmla="*/ 338 w 375"/>
                <a:gd name="T55" fmla="*/ 170 h 212"/>
                <a:gd name="T56" fmla="*/ 333 w 375"/>
                <a:gd name="T57" fmla="*/ 175 h 212"/>
                <a:gd name="T58" fmla="*/ 333 w 375"/>
                <a:gd name="T59" fmla="*/ 186 h 212"/>
                <a:gd name="T60" fmla="*/ 328 w 375"/>
                <a:gd name="T61" fmla="*/ 202 h 212"/>
                <a:gd name="T62" fmla="*/ 322 w 375"/>
                <a:gd name="T63" fmla="*/ 207 h 212"/>
                <a:gd name="T64" fmla="*/ 307 w 375"/>
                <a:gd name="T65" fmla="*/ 207 h 212"/>
                <a:gd name="T66" fmla="*/ 280 w 375"/>
                <a:gd name="T67" fmla="*/ 207 h 212"/>
                <a:gd name="T68" fmla="*/ 259 w 375"/>
                <a:gd name="T69" fmla="*/ 207 h 212"/>
                <a:gd name="T70" fmla="*/ 232 w 375"/>
                <a:gd name="T71" fmla="*/ 207 h 212"/>
                <a:gd name="T72" fmla="*/ 211 w 375"/>
                <a:gd name="T73" fmla="*/ 207 h 212"/>
                <a:gd name="T74" fmla="*/ 190 w 375"/>
                <a:gd name="T75" fmla="*/ 207 h 212"/>
                <a:gd name="T76" fmla="*/ 164 w 375"/>
                <a:gd name="T77" fmla="*/ 207 h 212"/>
                <a:gd name="T78" fmla="*/ 143 w 375"/>
                <a:gd name="T79" fmla="*/ 207 h 212"/>
                <a:gd name="T80" fmla="*/ 116 w 375"/>
                <a:gd name="T81" fmla="*/ 207 h 212"/>
                <a:gd name="T82" fmla="*/ 95 w 375"/>
                <a:gd name="T83" fmla="*/ 207 h 212"/>
                <a:gd name="T84" fmla="*/ 74 w 375"/>
                <a:gd name="T85" fmla="*/ 202 h 212"/>
                <a:gd name="T86" fmla="*/ 53 w 375"/>
                <a:gd name="T87" fmla="*/ 202 h 212"/>
                <a:gd name="T88" fmla="*/ 26 w 375"/>
                <a:gd name="T89" fmla="*/ 202 h 212"/>
                <a:gd name="T90" fmla="*/ 0 w 375"/>
                <a:gd name="T91" fmla="*/ 202 h 212"/>
                <a:gd name="T92" fmla="*/ 0 w 375"/>
                <a:gd name="T93" fmla="*/ 181 h 212"/>
                <a:gd name="T94" fmla="*/ 5 w 375"/>
                <a:gd name="T95" fmla="*/ 159 h 212"/>
                <a:gd name="T96" fmla="*/ 5 w 375"/>
                <a:gd name="T97" fmla="*/ 138 h 212"/>
                <a:gd name="T98" fmla="*/ 10 w 375"/>
                <a:gd name="T99" fmla="*/ 122 h 212"/>
                <a:gd name="T100" fmla="*/ 10 w 375"/>
                <a:gd name="T101" fmla="*/ 101 h 212"/>
                <a:gd name="T102" fmla="*/ 10 w 375"/>
                <a:gd name="T103" fmla="*/ 80 h 212"/>
                <a:gd name="T104" fmla="*/ 16 w 375"/>
                <a:gd name="T105" fmla="*/ 59 h 212"/>
                <a:gd name="T106" fmla="*/ 16 w 375"/>
                <a:gd name="T107" fmla="*/ 37 h 212"/>
                <a:gd name="T108" fmla="*/ 21 w 375"/>
                <a:gd name="T109" fmla="*/ 22 h 212"/>
                <a:gd name="T110" fmla="*/ 26 w 375"/>
                <a:gd name="T111" fmla="*/ 6 h 212"/>
                <a:gd name="T112" fmla="*/ 42 w 375"/>
                <a:gd name="T113" fmla="*/ 0 h 212"/>
                <a:gd name="T114" fmla="*/ 63 w 375"/>
                <a:gd name="T115" fmla="*/ 0 h 212"/>
                <a:gd name="T116" fmla="*/ 74 w 375"/>
                <a:gd name="T117" fmla="*/ 11 h 212"/>
                <a:gd name="T118" fmla="*/ 95 w 375"/>
                <a:gd name="T119" fmla="*/ 22 h 212"/>
                <a:gd name="T120" fmla="*/ 106 w 375"/>
                <a:gd name="T121" fmla="*/ 32 h 212"/>
                <a:gd name="T122" fmla="*/ 106 w 375"/>
                <a:gd name="T123" fmla="*/ 53 h 212"/>
                <a:gd name="T124" fmla="*/ 116 w 375"/>
                <a:gd name="T125" fmla="*/ 6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5" h="212">
                  <a:moveTo>
                    <a:pt x="132" y="75"/>
                  </a:moveTo>
                  <a:lnTo>
                    <a:pt x="132" y="80"/>
                  </a:lnTo>
                  <a:lnTo>
                    <a:pt x="137" y="80"/>
                  </a:lnTo>
                  <a:lnTo>
                    <a:pt x="137" y="85"/>
                  </a:lnTo>
                  <a:lnTo>
                    <a:pt x="143" y="85"/>
                  </a:lnTo>
                  <a:lnTo>
                    <a:pt x="143" y="90"/>
                  </a:lnTo>
                  <a:lnTo>
                    <a:pt x="148" y="90"/>
                  </a:lnTo>
                  <a:lnTo>
                    <a:pt x="148" y="96"/>
                  </a:lnTo>
                  <a:lnTo>
                    <a:pt x="153" y="96"/>
                  </a:lnTo>
                  <a:lnTo>
                    <a:pt x="153" y="101"/>
                  </a:lnTo>
                  <a:lnTo>
                    <a:pt x="158" y="101"/>
                  </a:lnTo>
                  <a:lnTo>
                    <a:pt x="164" y="101"/>
                  </a:lnTo>
                  <a:lnTo>
                    <a:pt x="164" y="106"/>
                  </a:lnTo>
                  <a:lnTo>
                    <a:pt x="169" y="106"/>
                  </a:lnTo>
                  <a:lnTo>
                    <a:pt x="174" y="106"/>
                  </a:lnTo>
                  <a:lnTo>
                    <a:pt x="180" y="106"/>
                  </a:lnTo>
                  <a:lnTo>
                    <a:pt x="185" y="106"/>
                  </a:lnTo>
                  <a:lnTo>
                    <a:pt x="190" y="106"/>
                  </a:lnTo>
                  <a:lnTo>
                    <a:pt x="195" y="106"/>
                  </a:lnTo>
                  <a:lnTo>
                    <a:pt x="201" y="101"/>
                  </a:lnTo>
                  <a:lnTo>
                    <a:pt x="206" y="101"/>
                  </a:lnTo>
                  <a:lnTo>
                    <a:pt x="211" y="101"/>
                  </a:lnTo>
                  <a:lnTo>
                    <a:pt x="211" y="96"/>
                  </a:lnTo>
                  <a:lnTo>
                    <a:pt x="217" y="96"/>
                  </a:lnTo>
                  <a:lnTo>
                    <a:pt x="217" y="90"/>
                  </a:lnTo>
                  <a:lnTo>
                    <a:pt x="222" y="85"/>
                  </a:lnTo>
                  <a:lnTo>
                    <a:pt x="222" y="80"/>
                  </a:lnTo>
                  <a:lnTo>
                    <a:pt x="227" y="80"/>
                  </a:lnTo>
                  <a:lnTo>
                    <a:pt x="232" y="80"/>
                  </a:lnTo>
                  <a:lnTo>
                    <a:pt x="238" y="80"/>
                  </a:lnTo>
                  <a:lnTo>
                    <a:pt x="238" y="75"/>
                  </a:lnTo>
                  <a:lnTo>
                    <a:pt x="243" y="75"/>
                  </a:lnTo>
                  <a:lnTo>
                    <a:pt x="248" y="75"/>
                  </a:lnTo>
                  <a:lnTo>
                    <a:pt x="254" y="75"/>
                  </a:lnTo>
                  <a:lnTo>
                    <a:pt x="254" y="69"/>
                  </a:lnTo>
                  <a:lnTo>
                    <a:pt x="259" y="69"/>
                  </a:lnTo>
                  <a:lnTo>
                    <a:pt x="264" y="69"/>
                  </a:lnTo>
                  <a:lnTo>
                    <a:pt x="269" y="69"/>
                  </a:lnTo>
                  <a:lnTo>
                    <a:pt x="269" y="64"/>
                  </a:lnTo>
                  <a:lnTo>
                    <a:pt x="275" y="64"/>
                  </a:lnTo>
                  <a:lnTo>
                    <a:pt x="280" y="64"/>
                  </a:lnTo>
                  <a:lnTo>
                    <a:pt x="280" y="59"/>
                  </a:lnTo>
                  <a:lnTo>
                    <a:pt x="285" y="59"/>
                  </a:lnTo>
                  <a:lnTo>
                    <a:pt x="285" y="53"/>
                  </a:lnTo>
                  <a:lnTo>
                    <a:pt x="291" y="53"/>
                  </a:lnTo>
                  <a:lnTo>
                    <a:pt x="296" y="48"/>
                  </a:lnTo>
                  <a:lnTo>
                    <a:pt x="301" y="48"/>
                  </a:lnTo>
                  <a:lnTo>
                    <a:pt x="307" y="48"/>
                  </a:lnTo>
                  <a:lnTo>
                    <a:pt x="312" y="48"/>
                  </a:lnTo>
                  <a:lnTo>
                    <a:pt x="317" y="48"/>
                  </a:lnTo>
                  <a:lnTo>
                    <a:pt x="317" y="43"/>
                  </a:lnTo>
                  <a:lnTo>
                    <a:pt x="322" y="43"/>
                  </a:lnTo>
                  <a:lnTo>
                    <a:pt x="322" y="48"/>
                  </a:lnTo>
                  <a:lnTo>
                    <a:pt x="328" y="48"/>
                  </a:lnTo>
                  <a:lnTo>
                    <a:pt x="328" y="53"/>
                  </a:lnTo>
                  <a:lnTo>
                    <a:pt x="333" y="53"/>
                  </a:lnTo>
                  <a:lnTo>
                    <a:pt x="338" y="53"/>
                  </a:lnTo>
                  <a:lnTo>
                    <a:pt x="344" y="59"/>
                  </a:lnTo>
                  <a:lnTo>
                    <a:pt x="349" y="59"/>
                  </a:lnTo>
                  <a:lnTo>
                    <a:pt x="354" y="59"/>
                  </a:lnTo>
                  <a:lnTo>
                    <a:pt x="359" y="59"/>
                  </a:lnTo>
                  <a:lnTo>
                    <a:pt x="365" y="59"/>
                  </a:lnTo>
                  <a:lnTo>
                    <a:pt x="365" y="64"/>
                  </a:lnTo>
                  <a:lnTo>
                    <a:pt x="370" y="64"/>
                  </a:lnTo>
                  <a:lnTo>
                    <a:pt x="370" y="69"/>
                  </a:lnTo>
                  <a:lnTo>
                    <a:pt x="370" y="75"/>
                  </a:lnTo>
                  <a:lnTo>
                    <a:pt x="370" y="80"/>
                  </a:lnTo>
                  <a:lnTo>
                    <a:pt x="375" y="80"/>
                  </a:lnTo>
                  <a:lnTo>
                    <a:pt x="375" y="85"/>
                  </a:lnTo>
                  <a:lnTo>
                    <a:pt x="375" y="90"/>
                  </a:lnTo>
                  <a:lnTo>
                    <a:pt x="370" y="90"/>
                  </a:lnTo>
                  <a:lnTo>
                    <a:pt x="370" y="96"/>
                  </a:lnTo>
                  <a:lnTo>
                    <a:pt x="370" y="101"/>
                  </a:lnTo>
                  <a:lnTo>
                    <a:pt x="375" y="101"/>
                  </a:lnTo>
                  <a:lnTo>
                    <a:pt x="370" y="101"/>
                  </a:lnTo>
                  <a:lnTo>
                    <a:pt x="375" y="101"/>
                  </a:lnTo>
                  <a:lnTo>
                    <a:pt x="370" y="101"/>
                  </a:lnTo>
                  <a:lnTo>
                    <a:pt x="370" y="106"/>
                  </a:lnTo>
                  <a:lnTo>
                    <a:pt x="365" y="106"/>
                  </a:lnTo>
                  <a:lnTo>
                    <a:pt x="365" y="112"/>
                  </a:lnTo>
                  <a:lnTo>
                    <a:pt x="370" y="112"/>
                  </a:lnTo>
                  <a:lnTo>
                    <a:pt x="370" y="117"/>
                  </a:lnTo>
                  <a:lnTo>
                    <a:pt x="370" y="122"/>
                  </a:lnTo>
                  <a:lnTo>
                    <a:pt x="365" y="122"/>
                  </a:lnTo>
                  <a:lnTo>
                    <a:pt x="365" y="128"/>
                  </a:lnTo>
                  <a:lnTo>
                    <a:pt x="359" y="128"/>
                  </a:lnTo>
                  <a:lnTo>
                    <a:pt x="359" y="133"/>
                  </a:lnTo>
                  <a:lnTo>
                    <a:pt x="359" y="138"/>
                  </a:lnTo>
                  <a:lnTo>
                    <a:pt x="359" y="143"/>
                  </a:lnTo>
                  <a:lnTo>
                    <a:pt x="359" y="138"/>
                  </a:lnTo>
                  <a:lnTo>
                    <a:pt x="359" y="143"/>
                  </a:lnTo>
                  <a:lnTo>
                    <a:pt x="365" y="143"/>
                  </a:lnTo>
                  <a:lnTo>
                    <a:pt x="359" y="143"/>
                  </a:lnTo>
                  <a:lnTo>
                    <a:pt x="359" y="149"/>
                  </a:lnTo>
                  <a:lnTo>
                    <a:pt x="365" y="149"/>
                  </a:lnTo>
                  <a:lnTo>
                    <a:pt x="359" y="149"/>
                  </a:lnTo>
                  <a:lnTo>
                    <a:pt x="359" y="154"/>
                  </a:lnTo>
                  <a:lnTo>
                    <a:pt x="359" y="159"/>
                  </a:lnTo>
                  <a:lnTo>
                    <a:pt x="354" y="159"/>
                  </a:lnTo>
                  <a:lnTo>
                    <a:pt x="349" y="159"/>
                  </a:lnTo>
                  <a:lnTo>
                    <a:pt x="344" y="159"/>
                  </a:lnTo>
                  <a:lnTo>
                    <a:pt x="344" y="165"/>
                  </a:lnTo>
                  <a:lnTo>
                    <a:pt x="338" y="165"/>
                  </a:lnTo>
                  <a:lnTo>
                    <a:pt x="344" y="165"/>
                  </a:lnTo>
                  <a:lnTo>
                    <a:pt x="338" y="165"/>
                  </a:lnTo>
                  <a:lnTo>
                    <a:pt x="338" y="170"/>
                  </a:lnTo>
                  <a:lnTo>
                    <a:pt x="344" y="170"/>
                  </a:lnTo>
                  <a:lnTo>
                    <a:pt x="338" y="170"/>
                  </a:lnTo>
                  <a:lnTo>
                    <a:pt x="344" y="170"/>
                  </a:lnTo>
                  <a:lnTo>
                    <a:pt x="338" y="170"/>
                  </a:lnTo>
                  <a:lnTo>
                    <a:pt x="338" y="175"/>
                  </a:lnTo>
                  <a:lnTo>
                    <a:pt x="338" y="170"/>
                  </a:lnTo>
                  <a:lnTo>
                    <a:pt x="338" y="175"/>
                  </a:lnTo>
                  <a:lnTo>
                    <a:pt x="333" y="175"/>
                  </a:lnTo>
                  <a:lnTo>
                    <a:pt x="338" y="175"/>
                  </a:lnTo>
                  <a:lnTo>
                    <a:pt x="333" y="175"/>
                  </a:lnTo>
                  <a:lnTo>
                    <a:pt x="333" y="181"/>
                  </a:lnTo>
                  <a:lnTo>
                    <a:pt x="328" y="181"/>
                  </a:lnTo>
                  <a:lnTo>
                    <a:pt x="333" y="181"/>
                  </a:lnTo>
                  <a:lnTo>
                    <a:pt x="333" y="186"/>
                  </a:lnTo>
                  <a:lnTo>
                    <a:pt x="328" y="186"/>
                  </a:lnTo>
                  <a:lnTo>
                    <a:pt x="328" y="191"/>
                  </a:lnTo>
                  <a:lnTo>
                    <a:pt x="328" y="196"/>
                  </a:lnTo>
                  <a:lnTo>
                    <a:pt x="328" y="202"/>
                  </a:lnTo>
                  <a:lnTo>
                    <a:pt x="322" y="202"/>
                  </a:lnTo>
                  <a:lnTo>
                    <a:pt x="322" y="207"/>
                  </a:lnTo>
                  <a:lnTo>
                    <a:pt x="322" y="212"/>
                  </a:lnTo>
                  <a:lnTo>
                    <a:pt x="322" y="207"/>
                  </a:lnTo>
                  <a:lnTo>
                    <a:pt x="322" y="212"/>
                  </a:lnTo>
                  <a:lnTo>
                    <a:pt x="317" y="212"/>
                  </a:lnTo>
                  <a:lnTo>
                    <a:pt x="312" y="212"/>
                  </a:lnTo>
                  <a:lnTo>
                    <a:pt x="307" y="207"/>
                  </a:lnTo>
                  <a:lnTo>
                    <a:pt x="301" y="207"/>
                  </a:lnTo>
                  <a:lnTo>
                    <a:pt x="291" y="207"/>
                  </a:lnTo>
                  <a:lnTo>
                    <a:pt x="285" y="207"/>
                  </a:lnTo>
                  <a:lnTo>
                    <a:pt x="280" y="207"/>
                  </a:lnTo>
                  <a:lnTo>
                    <a:pt x="275" y="207"/>
                  </a:lnTo>
                  <a:lnTo>
                    <a:pt x="269" y="207"/>
                  </a:lnTo>
                  <a:lnTo>
                    <a:pt x="264" y="207"/>
                  </a:lnTo>
                  <a:lnTo>
                    <a:pt x="259" y="207"/>
                  </a:lnTo>
                  <a:lnTo>
                    <a:pt x="254" y="207"/>
                  </a:lnTo>
                  <a:lnTo>
                    <a:pt x="243" y="207"/>
                  </a:lnTo>
                  <a:lnTo>
                    <a:pt x="238" y="207"/>
                  </a:lnTo>
                  <a:lnTo>
                    <a:pt x="232" y="207"/>
                  </a:lnTo>
                  <a:lnTo>
                    <a:pt x="227" y="207"/>
                  </a:lnTo>
                  <a:lnTo>
                    <a:pt x="222" y="207"/>
                  </a:lnTo>
                  <a:lnTo>
                    <a:pt x="217" y="207"/>
                  </a:lnTo>
                  <a:lnTo>
                    <a:pt x="211" y="207"/>
                  </a:lnTo>
                  <a:lnTo>
                    <a:pt x="206" y="207"/>
                  </a:lnTo>
                  <a:lnTo>
                    <a:pt x="201" y="207"/>
                  </a:lnTo>
                  <a:lnTo>
                    <a:pt x="195" y="207"/>
                  </a:lnTo>
                  <a:lnTo>
                    <a:pt x="190" y="207"/>
                  </a:lnTo>
                  <a:lnTo>
                    <a:pt x="180" y="207"/>
                  </a:lnTo>
                  <a:lnTo>
                    <a:pt x="174" y="207"/>
                  </a:lnTo>
                  <a:lnTo>
                    <a:pt x="169" y="207"/>
                  </a:lnTo>
                  <a:lnTo>
                    <a:pt x="164" y="207"/>
                  </a:lnTo>
                  <a:lnTo>
                    <a:pt x="158" y="207"/>
                  </a:lnTo>
                  <a:lnTo>
                    <a:pt x="153" y="207"/>
                  </a:lnTo>
                  <a:lnTo>
                    <a:pt x="148" y="207"/>
                  </a:lnTo>
                  <a:lnTo>
                    <a:pt x="143" y="207"/>
                  </a:lnTo>
                  <a:lnTo>
                    <a:pt x="137" y="207"/>
                  </a:lnTo>
                  <a:lnTo>
                    <a:pt x="132" y="207"/>
                  </a:lnTo>
                  <a:lnTo>
                    <a:pt x="121" y="207"/>
                  </a:lnTo>
                  <a:lnTo>
                    <a:pt x="116" y="207"/>
                  </a:lnTo>
                  <a:lnTo>
                    <a:pt x="111" y="207"/>
                  </a:lnTo>
                  <a:lnTo>
                    <a:pt x="106" y="207"/>
                  </a:lnTo>
                  <a:lnTo>
                    <a:pt x="100" y="207"/>
                  </a:lnTo>
                  <a:lnTo>
                    <a:pt x="95" y="207"/>
                  </a:lnTo>
                  <a:lnTo>
                    <a:pt x="90" y="207"/>
                  </a:lnTo>
                  <a:lnTo>
                    <a:pt x="84" y="202"/>
                  </a:lnTo>
                  <a:lnTo>
                    <a:pt x="79" y="202"/>
                  </a:lnTo>
                  <a:lnTo>
                    <a:pt x="74" y="202"/>
                  </a:lnTo>
                  <a:lnTo>
                    <a:pt x="69" y="202"/>
                  </a:lnTo>
                  <a:lnTo>
                    <a:pt x="63" y="202"/>
                  </a:lnTo>
                  <a:lnTo>
                    <a:pt x="58" y="202"/>
                  </a:lnTo>
                  <a:lnTo>
                    <a:pt x="53" y="202"/>
                  </a:lnTo>
                  <a:lnTo>
                    <a:pt x="42" y="202"/>
                  </a:lnTo>
                  <a:lnTo>
                    <a:pt x="37" y="202"/>
                  </a:lnTo>
                  <a:lnTo>
                    <a:pt x="32" y="202"/>
                  </a:lnTo>
                  <a:lnTo>
                    <a:pt x="26" y="202"/>
                  </a:lnTo>
                  <a:lnTo>
                    <a:pt x="16" y="202"/>
                  </a:lnTo>
                  <a:lnTo>
                    <a:pt x="10" y="202"/>
                  </a:lnTo>
                  <a:lnTo>
                    <a:pt x="5" y="202"/>
                  </a:lnTo>
                  <a:lnTo>
                    <a:pt x="0" y="202"/>
                  </a:lnTo>
                  <a:lnTo>
                    <a:pt x="0" y="196"/>
                  </a:lnTo>
                  <a:lnTo>
                    <a:pt x="0" y="191"/>
                  </a:lnTo>
                  <a:lnTo>
                    <a:pt x="0" y="186"/>
                  </a:lnTo>
                  <a:lnTo>
                    <a:pt x="0" y="181"/>
                  </a:lnTo>
                  <a:lnTo>
                    <a:pt x="0" y="175"/>
                  </a:lnTo>
                  <a:lnTo>
                    <a:pt x="0" y="170"/>
                  </a:lnTo>
                  <a:lnTo>
                    <a:pt x="0" y="165"/>
                  </a:lnTo>
                  <a:lnTo>
                    <a:pt x="5" y="159"/>
                  </a:lnTo>
                  <a:lnTo>
                    <a:pt x="5" y="154"/>
                  </a:lnTo>
                  <a:lnTo>
                    <a:pt x="5" y="149"/>
                  </a:lnTo>
                  <a:lnTo>
                    <a:pt x="5" y="143"/>
                  </a:lnTo>
                  <a:lnTo>
                    <a:pt x="5" y="138"/>
                  </a:lnTo>
                  <a:lnTo>
                    <a:pt x="5" y="133"/>
                  </a:lnTo>
                  <a:lnTo>
                    <a:pt x="5" y="128"/>
                  </a:lnTo>
                  <a:lnTo>
                    <a:pt x="5" y="122"/>
                  </a:lnTo>
                  <a:lnTo>
                    <a:pt x="10" y="122"/>
                  </a:lnTo>
                  <a:lnTo>
                    <a:pt x="10" y="117"/>
                  </a:lnTo>
                  <a:lnTo>
                    <a:pt x="10" y="112"/>
                  </a:lnTo>
                  <a:lnTo>
                    <a:pt x="10" y="106"/>
                  </a:lnTo>
                  <a:lnTo>
                    <a:pt x="10" y="101"/>
                  </a:lnTo>
                  <a:lnTo>
                    <a:pt x="10" y="96"/>
                  </a:lnTo>
                  <a:lnTo>
                    <a:pt x="10" y="90"/>
                  </a:lnTo>
                  <a:lnTo>
                    <a:pt x="10" y="85"/>
                  </a:lnTo>
                  <a:lnTo>
                    <a:pt x="10" y="80"/>
                  </a:lnTo>
                  <a:lnTo>
                    <a:pt x="10" y="75"/>
                  </a:lnTo>
                  <a:lnTo>
                    <a:pt x="16" y="75"/>
                  </a:lnTo>
                  <a:lnTo>
                    <a:pt x="16" y="64"/>
                  </a:lnTo>
                  <a:lnTo>
                    <a:pt x="16" y="59"/>
                  </a:lnTo>
                  <a:lnTo>
                    <a:pt x="16" y="53"/>
                  </a:lnTo>
                  <a:lnTo>
                    <a:pt x="16" y="48"/>
                  </a:lnTo>
                  <a:lnTo>
                    <a:pt x="16" y="43"/>
                  </a:lnTo>
                  <a:lnTo>
                    <a:pt x="16" y="37"/>
                  </a:lnTo>
                  <a:lnTo>
                    <a:pt x="16" y="32"/>
                  </a:lnTo>
                  <a:lnTo>
                    <a:pt x="16" y="27"/>
                  </a:lnTo>
                  <a:lnTo>
                    <a:pt x="16" y="22"/>
                  </a:lnTo>
                  <a:lnTo>
                    <a:pt x="21" y="22"/>
                  </a:lnTo>
                  <a:lnTo>
                    <a:pt x="21" y="16"/>
                  </a:lnTo>
                  <a:lnTo>
                    <a:pt x="21" y="11"/>
                  </a:lnTo>
                  <a:lnTo>
                    <a:pt x="21" y="6"/>
                  </a:lnTo>
                  <a:lnTo>
                    <a:pt x="26" y="6"/>
                  </a:lnTo>
                  <a:lnTo>
                    <a:pt x="32" y="6"/>
                  </a:lnTo>
                  <a:lnTo>
                    <a:pt x="37" y="6"/>
                  </a:lnTo>
                  <a:lnTo>
                    <a:pt x="37" y="0"/>
                  </a:lnTo>
                  <a:lnTo>
                    <a:pt x="42" y="0"/>
                  </a:lnTo>
                  <a:lnTo>
                    <a:pt x="47" y="0"/>
                  </a:lnTo>
                  <a:lnTo>
                    <a:pt x="53" y="0"/>
                  </a:lnTo>
                  <a:lnTo>
                    <a:pt x="58" y="0"/>
                  </a:lnTo>
                  <a:lnTo>
                    <a:pt x="63" y="0"/>
                  </a:lnTo>
                  <a:lnTo>
                    <a:pt x="63" y="6"/>
                  </a:lnTo>
                  <a:lnTo>
                    <a:pt x="69" y="6"/>
                  </a:lnTo>
                  <a:lnTo>
                    <a:pt x="74" y="6"/>
                  </a:lnTo>
                  <a:lnTo>
                    <a:pt x="74" y="11"/>
                  </a:lnTo>
                  <a:lnTo>
                    <a:pt x="79" y="11"/>
                  </a:lnTo>
                  <a:lnTo>
                    <a:pt x="84" y="11"/>
                  </a:lnTo>
                  <a:lnTo>
                    <a:pt x="90" y="16"/>
                  </a:lnTo>
                  <a:lnTo>
                    <a:pt x="95" y="22"/>
                  </a:lnTo>
                  <a:lnTo>
                    <a:pt x="95" y="27"/>
                  </a:lnTo>
                  <a:lnTo>
                    <a:pt x="100" y="27"/>
                  </a:lnTo>
                  <a:lnTo>
                    <a:pt x="100" y="32"/>
                  </a:lnTo>
                  <a:lnTo>
                    <a:pt x="106" y="32"/>
                  </a:lnTo>
                  <a:lnTo>
                    <a:pt x="106" y="37"/>
                  </a:lnTo>
                  <a:lnTo>
                    <a:pt x="106" y="43"/>
                  </a:lnTo>
                  <a:lnTo>
                    <a:pt x="106" y="48"/>
                  </a:lnTo>
                  <a:lnTo>
                    <a:pt x="106" y="53"/>
                  </a:lnTo>
                  <a:lnTo>
                    <a:pt x="111" y="53"/>
                  </a:lnTo>
                  <a:lnTo>
                    <a:pt x="111" y="59"/>
                  </a:lnTo>
                  <a:lnTo>
                    <a:pt x="111" y="64"/>
                  </a:lnTo>
                  <a:lnTo>
                    <a:pt x="116" y="64"/>
                  </a:lnTo>
                  <a:lnTo>
                    <a:pt x="121" y="69"/>
                  </a:lnTo>
                  <a:lnTo>
                    <a:pt x="127" y="75"/>
                  </a:lnTo>
                  <a:lnTo>
                    <a:pt x="132" y="75"/>
                  </a:lnTo>
                </a:path>
              </a:pathLst>
            </a:custGeom>
            <a:grp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176">
              <a:extLst>
                <a:ext uri="{FF2B5EF4-FFF2-40B4-BE49-F238E27FC236}">
                  <a16:creationId xmlns:a16="http://schemas.microsoft.com/office/drawing/2014/main" id="{03F5AF69-0483-4776-8C45-64137631B6F7}"/>
                </a:ext>
              </a:extLst>
            </p:cNvPr>
            <p:cNvSpPr>
              <a:spLocks/>
            </p:cNvSpPr>
            <p:nvPr/>
          </p:nvSpPr>
          <p:spPr bwMode="auto">
            <a:xfrm>
              <a:off x="6368545" y="2177543"/>
              <a:ext cx="536575" cy="268288"/>
            </a:xfrm>
            <a:custGeom>
              <a:avLst/>
              <a:gdLst>
                <a:gd name="T0" fmla="*/ 5 w 338"/>
                <a:gd name="T1" fmla="*/ 111 h 169"/>
                <a:gd name="T2" fmla="*/ 10 w 338"/>
                <a:gd name="T3" fmla="*/ 100 h 169"/>
                <a:gd name="T4" fmla="*/ 10 w 338"/>
                <a:gd name="T5" fmla="*/ 85 h 169"/>
                <a:gd name="T6" fmla="*/ 10 w 338"/>
                <a:gd name="T7" fmla="*/ 69 h 169"/>
                <a:gd name="T8" fmla="*/ 10 w 338"/>
                <a:gd name="T9" fmla="*/ 53 h 169"/>
                <a:gd name="T10" fmla="*/ 16 w 338"/>
                <a:gd name="T11" fmla="*/ 42 h 169"/>
                <a:gd name="T12" fmla="*/ 16 w 338"/>
                <a:gd name="T13" fmla="*/ 26 h 169"/>
                <a:gd name="T14" fmla="*/ 16 w 338"/>
                <a:gd name="T15" fmla="*/ 10 h 169"/>
                <a:gd name="T16" fmla="*/ 26 w 338"/>
                <a:gd name="T17" fmla="*/ 0 h 169"/>
                <a:gd name="T18" fmla="*/ 47 w 338"/>
                <a:gd name="T19" fmla="*/ 0 h 169"/>
                <a:gd name="T20" fmla="*/ 63 w 338"/>
                <a:gd name="T21" fmla="*/ 0 h 169"/>
                <a:gd name="T22" fmla="*/ 84 w 338"/>
                <a:gd name="T23" fmla="*/ 0 h 169"/>
                <a:gd name="T24" fmla="*/ 100 w 338"/>
                <a:gd name="T25" fmla="*/ 0 h 169"/>
                <a:gd name="T26" fmla="*/ 116 w 338"/>
                <a:gd name="T27" fmla="*/ 5 h 169"/>
                <a:gd name="T28" fmla="*/ 132 w 338"/>
                <a:gd name="T29" fmla="*/ 5 h 169"/>
                <a:gd name="T30" fmla="*/ 153 w 338"/>
                <a:gd name="T31" fmla="*/ 5 h 169"/>
                <a:gd name="T32" fmla="*/ 169 w 338"/>
                <a:gd name="T33" fmla="*/ 5 h 169"/>
                <a:gd name="T34" fmla="*/ 185 w 338"/>
                <a:gd name="T35" fmla="*/ 5 h 169"/>
                <a:gd name="T36" fmla="*/ 201 w 338"/>
                <a:gd name="T37" fmla="*/ 5 h 169"/>
                <a:gd name="T38" fmla="*/ 222 w 338"/>
                <a:gd name="T39" fmla="*/ 5 h 169"/>
                <a:gd name="T40" fmla="*/ 238 w 338"/>
                <a:gd name="T41" fmla="*/ 5 h 169"/>
                <a:gd name="T42" fmla="*/ 253 w 338"/>
                <a:gd name="T43" fmla="*/ 5 h 169"/>
                <a:gd name="T44" fmla="*/ 275 w 338"/>
                <a:gd name="T45" fmla="*/ 5 h 169"/>
                <a:gd name="T46" fmla="*/ 290 w 338"/>
                <a:gd name="T47" fmla="*/ 5 h 169"/>
                <a:gd name="T48" fmla="*/ 306 w 338"/>
                <a:gd name="T49" fmla="*/ 5 h 169"/>
                <a:gd name="T50" fmla="*/ 328 w 338"/>
                <a:gd name="T51" fmla="*/ 5 h 169"/>
                <a:gd name="T52" fmla="*/ 338 w 338"/>
                <a:gd name="T53" fmla="*/ 16 h 169"/>
                <a:gd name="T54" fmla="*/ 338 w 338"/>
                <a:gd name="T55" fmla="*/ 32 h 169"/>
                <a:gd name="T56" fmla="*/ 338 w 338"/>
                <a:gd name="T57" fmla="*/ 47 h 169"/>
                <a:gd name="T58" fmla="*/ 338 w 338"/>
                <a:gd name="T59" fmla="*/ 63 h 169"/>
                <a:gd name="T60" fmla="*/ 338 w 338"/>
                <a:gd name="T61" fmla="*/ 85 h 169"/>
                <a:gd name="T62" fmla="*/ 338 w 338"/>
                <a:gd name="T63" fmla="*/ 100 h 169"/>
                <a:gd name="T64" fmla="*/ 338 w 338"/>
                <a:gd name="T65" fmla="*/ 116 h 169"/>
                <a:gd name="T66" fmla="*/ 338 w 338"/>
                <a:gd name="T67" fmla="*/ 138 h 169"/>
                <a:gd name="T68" fmla="*/ 338 w 338"/>
                <a:gd name="T69" fmla="*/ 153 h 169"/>
                <a:gd name="T70" fmla="*/ 338 w 338"/>
                <a:gd name="T71" fmla="*/ 169 h 169"/>
                <a:gd name="T72" fmla="*/ 322 w 338"/>
                <a:gd name="T73" fmla="*/ 169 h 169"/>
                <a:gd name="T74" fmla="*/ 306 w 338"/>
                <a:gd name="T75" fmla="*/ 169 h 169"/>
                <a:gd name="T76" fmla="*/ 290 w 338"/>
                <a:gd name="T77" fmla="*/ 169 h 169"/>
                <a:gd name="T78" fmla="*/ 275 w 338"/>
                <a:gd name="T79" fmla="*/ 169 h 169"/>
                <a:gd name="T80" fmla="*/ 259 w 338"/>
                <a:gd name="T81" fmla="*/ 169 h 169"/>
                <a:gd name="T82" fmla="*/ 243 w 338"/>
                <a:gd name="T83" fmla="*/ 169 h 169"/>
                <a:gd name="T84" fmla="*/ 227 w 338"/>
                <a:gd name="T85" fmla="*/ 169 h 169"/>
                <a:gd name="T86" fmla="*/ 211 w 338"/>
                <a:gd name="T87" fmla="*/ 169 h 169"/>
                <a:gd name="T88" fmla="*/ 195 w 338"/>
                <a:gd name="T89" fmla="*/ 169 h 169"/>
                <a:gd name="T90" fmla="*/ 179 w 338"/>
                <a:gd name="T91" fmla="*/ 169 h 169"/>
                <a:gd name="T92" fmla="*/ 164 w 338"/>
                <a:gd name="T93" fmla="*/ 169 h 169"/>
                <a:gd name="T94" fmla="*/ 148 w 338"/>
                <a:gd name="T95" fmla="*/ 169 h 169"/>
                <a:gd name="T96" fmla="*/ 132 w 338"/>
                <a:gd name="T97" fmla="*/ 164 h 169"/>
                <a:gd name="T98" fmla="*/ 111 w 338"/>
                <a:gd name="T99" fmla="*/ 164 h 169"/>
                <a:gd name="T100" fmla="*/ 90 w 338"/>
                <a:gd name="T101" fmla="*/ 164 h 169"/>
                <a:gd name="T102" fmla="*/ 74 w 338"/>
                <a:gd name="T103" fmla="*/ 164 h 169"/>
                <a:gd name="T104" fmla="*/ 58 w 338"/>
                <a:gd name="T105" fmla="*/ 164 h 169"/>
                <a:gd name="T106" fmla="*/ 42 w 338"/>
                <a:gd name="T107" fmla="*/ 164 h 169"/>
                <a:gd name="T108" fmla="*/ 26 w 338"/>
                <a:gd name="T109" fmla="*/ 164 h 169"/>
                <a:gd name="T110" fmla="*/ 0 w 338"/>
                <a:gd name="T111" fmla="*/ 153 h 169"/>
                <a:gd name="T112" fmla="*/ 5 w 338"/>
                <a:gd name="T113" fmla="*/ 13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8" h="169">
                  <a:moveTo>
                    <a:pt x="5" y="122"/>
                  </a:moveTo>
                  <a:lnTo>
                    <a:pt x="5" y="116"/>
                  </a:lnTo>
                  <a:lnTo>
                    <a:pt x="5" y="111"/>
                  </a:lnTo>
                  <a:lnTo>
                    <a:pt x="5" y="106"/>
                  </a:lnTo>
                  <a:lnTo>
                    <a:pt x="5" y="100"/>
                  </a:lnTo>
                  <a:lnTo>
                    <a:pt x="10" y="100"/>
                  </a:lnTo>
                  <a:lnTo>
                    <a:pt x="10" y="95"/>
                  </a:lnTo>
                  <a:lnTo>
                    <a:pt x="10" y="90"/>
                  </a:lnTo>
                  <a:lnTo>
                    <a:pt x="10" y="85"/>
                  </a:lnTo>
                  <a:lnTo>
                    <a:pt x="10" y="79"/>
                  </a:lnTo>
                  <a:lnTo>
                    <a:pt x="10" y="74"/>
                  </a:lnTo>
                  <a:lnTo>
                    <a:pt x="10" y="69"/>
                  </a:lnTo>
                  <a:lnTo>
                    <a:pt x="10" y="63"/>
                  </a:lnTo>
                  <a:lnTo>
                    <a:pt x="10" y="58"/>
                  </a:lnTo>
                  <a:lnTo>
                    <a:pt x="10" y="53"/>
                  </a:lnTo>
                  <a:lnTo>
                    <a:pt x="10" y="47"/>
                  </a:lnTo>
                  <a:lnTo>
                    <a:pt x="16" y="47"/>
                  </a:lnTo>
                  <a:lnTo>
                    <a:pt x="16" y="42"/>
                  </a:lnTo>
                  <a:lnTo>
                    <a:pt x="16" y="37"/>
                  </a:lnTo>
                  <a:lnTo>
                    <a:pt x="16" y="32"/>
                  </a:lnTo>
                  <a:lnTo>
                    <a:pt x="16" y="26"/>
                  </a:lnTo>
                  <a:lnTo>
                    <a:pt x="16" y="21"/>
                  </a:lnTo>
                  <a:lnTo>
                    <a:pt x="16" y="16"/>
                  </a:lnTo>
                  <a:lnTo>
                    <a:pt x="16" y="10"/>
                  </a:lnTo>
                  <a:lnTo>
                    <a:pt x="16" y="5"/>
                  </a:lnTo>
                  <a:lnTo>
                    <a:pt x="21" y="0"/>
                  </a:lnTo>
                  <a:lnTo>
                    <a:pt x="26" y="0"/>
                  </a:lnTo>
                  <a:lnTo>
                    <a:pt x="31" y="0"/>
                  </a:lnTo>
                  <a:lnTo>
                    <a:pt x="37" y="0"/>
                  </a:lnTo>
                  <a:lnTo>
                    <a:pt x="47" y="0"/>
                  </a:lnTo>
                  <a:lnTo>
                    <a:pt x="53" y="0"/>
                  </a:lnTo>
                  <a:lnTo>
                    <a:pt x="58" y="0"/>
                  </a:lnTo>
                  <a:lnTo>
                    <a:pt x="63" y="0"/>
                  </a:lnTo>
                  <a:lnTo>
                    <a:pt x="74" y="0"/>
                  </a:lnTo>
                  <a:lnTo>
                    <a:pt x="79" y="0"/>
                  </a:lnTo>
                  <a:lnTo>
                    <a:pt x="84" y="0"/>
                  </a:lnTo>
                  <a:lnTo>
                    <a:pt x="90" y="0"/>
                  </a:lnTo>
                  <a:lnTo>
                    <a:pt x="95" y="0"/>
                  </a:lnTo>
                  <a:lnTo>
                    <a:pt x="100" y="0"/>
                  </a:lnTo>
                  <a:lnTo>
                    <a:pt x="105" y="0"/>
                  </a:lnTo>
                  <a:lnTo>
                    <a:pt x="111" y="5"/>
                  </a:lnTo>
                  <a:lnTo>
                    <a:pt x="116" y="5"/>
                  </a:lnTo>
                  <a:lnTo>
                    <a:pt x="121" y="5"/>
                  </a:lnTo>
                  <a:lnTo>
                    <a:pt x="127" y="5"/>
                  </a:lnTo>
                  <a:lnTo>
                    <a:pt x="132" y="5"/>
                  </a:lnTo>
                  <a:lnTo>
                    <a:pt x="137" y="5"/>
                  </a:lnTo>
                  <a:lnTo>
                    <a:pt x="142" y="5"/>
                  </a:lnTo>
                  <a:lnTo>
                    <a:pt x="153" y="5"/>
                  </a:lnTo>
                  <a:lnTo>
                    <a:pt x="158" y="5"/>
                  </a:lnTo>
                  <a:lnTo>
                    <a:pt x="164" y="5"/>
                  </a:lnTo>
                  <a:lnTo>
                    <a:pt x="169" y="5"/>
                  </a:lnTo>
                  <a:lnTo>
                    <a:pt x="174" y="5"/>
                  </a:lnTo>
                  <a:lnTo>
                    <a:pt x="179" y="5"/>
                  </a:lnTo>
                  <a:lnTo>
                    <a:pt x="185" y="5"/>
                  </a:lnTo>
                  <a:lnTo>
                    <a:pt x="190" y="5"/>
                  </a:lnTo>
                  <a:lnTo>
                    <a:pt x="195" y="5"/>
                  </a:lnTo>
                  <a:lnTo>
                    <a:pt x="201" y="5"/>
                  </a:lnTo>
                  <a:lnTo>
                    <a:pt x="211" y="5"/>
                  </a:lnTo>
                  <a:lnTo>
                    <a:pt x="216" y="5"/>
                  </a:lnTo>
                  <a:lnTo>
                    <a:pt x="222" y="5"/>
                  </a:lnTo>
                  <a:lnTo>
                    <a:pt x="227" y="5"/>
                  </a:lnTo>
                  <a:lnTo>
                    <a:pt x="232" y="5"/>
                  </a:lnTo>
                  <a:lnTo>
                    <a:pt x="238" y="5"/>
                  </a:lnTo>
                  <a:lnTo>
                    <a:pt x="243" y="5"/>
                  </a:lnTo>
                  <a:lnTo>
                    <a:pt x="248" y="5"/>
                  </a:lnTo>
                  <a:lnTo>
                    <a:pt x="253" y="5"/>
                  </a:lnTo>
                  <a:lnTo>
                    <a:pt x="259" y="5"/>
                  </a:lnTo>
                  <a:lnTo>
                    <a:pt x="264" y="5"/>
                  </a:lnTo>
                  <a:lnTo>
                    <a:pt x="275" y="5"/>
                  </a:lnTo>
                  <a:lnTo>
                    <a:pt x="280" y="5"/>
                  </a:lnTo>
                  <a:lnTo>
                    <a:pt x="285" y="5"/>
                  </a:lnTo>
                  <a:lnTo>
                    <a:pt x="290" y="5"/>
                  </a:lnTo>
                  <a:lnTo>
                    <a:pt x="296" y="5"/>
                  </a:lnTo>
                  <a:lnTo>
                    <a:pt x="301" y="5"/>
                  </a:lnTo>
                  <a:lnTo>
                    <a:pt x="306" y="5"/>
                  </a:lnTo>
                  <a:lnTo>
                    <a:pt x="312" y="5"/>
                  </a:lnTo>
                  <a:lnTo>
                    <a:pt x="322" y="5"/>
                  </a:lnTo>
                  <a:lnTo>
                    <a:pt x="328" y="5"/>
                  </a:lnTo>
                  <a:lnTo>
                    <a:pt x="333" y="10"/>
                  </a:lnTo>
                  <a:lnTo>
                    <a:pt x="338" y="10"/>
                  </a:lnTo>
                  <a:lnTo>
                    <a:pt x="338" y="16"/>
                  </a:lnTo>
                  <a:lnTo>
                    <a:pt x="338" y="21"/>
                  </a:lnTo>
                  <a:lnTo>
                    <a:pt x="338" y="26"/>
                  </a:lnTo>
                  <a:lnTo>
                    <a:pt x="338" y="32"/>
                  </a:lnTo>
                  <a:lnTo>
                    <a:pt x="338" y="37"/>
                  </a:lnTo>
                  <a:lnTo>
                    <a:pt x="338" y="42"/>
                  </a:lnTo>
                  <a:lnTo>
                    <a:pt x="338" y="47"/>
                  </a:lnTo>
                  <a:lnTo>
                    <a:pt x="338" y="53"/>
                  </a:lnTo>
                  <a:lnTo>
                    <a:pt x="338" y="58"/>
                  </a:lnTo>
                  <a:lnTo>
                    <a:pt x="338" y="63"/>
                  </a:lnTo>
                  <a:lnTo>
                    <a:pt x="338" y="69"/>
                  </a:lnTo>
                  <a:lnTo>
                    <a:pt x="338" y="74"/>
                  </a:lnTo>
                  <a:lnTo>
                    <a:pt x="338" y="85"/>
                  </a:lnTo>
                  <a:lnTo>
                    <a:pt x="338" y="90"/>
                  </a:lnTo>
                  <a:lnTo>
                    <a:pt x="338" y="95"/>
                  </a:lnTo>
                  <a:lnTo>
                    <a:pt x="338" y="100"/>
                  </a:lnTo>
                  <a:lnTo>
                    <a:pt x="338" y="106"/>
                  </a:lnTo>
                  <a:lnTo>
                    <a:pt x="338" y="111"/>
                  </a:lnTo>
                  <a:lnTo>
                    <a:pt x="338" y="116"/>
                  </a:lnTo>
                  <a:lnTo>
                    <a:pt x="338" y="127"/>
                  </a:lnTo>
                  <a:lnTo>
                    <a:pt x="338" y="132"/>
                  </a:lnTo>
                  <a:lnTo>
                    <a:pt x="338" y="138"/>
                  </a:lnTo>
                  <a:lnTo>
                    <a:pt x="338" y="143"/>
                  </a:lnTo>
                  <a:lnTo>
                    <a:pt x="338" y="148"/>
                  </a:lnTo>
                  <a:lnTo>
                    <a:pt x="338" y="153"/>
                  </a:lnTo>
                  <a:lnTo>
                    <a:pt x="338" y="159"/>
                  </a:lnTo>
                  <a:lnTo>
                    <a:pt x="338" y="164"/>
                  </a:lnTo>
                  <a:lnTo>
                    <a:pt x="338" y="169"/>
                  </a:lnTo>
                  <a:lnTo>
                    <a:pt x="333" y="169"/>
                  </a:lnTo>
                  <a:lnTo>
                    <a:pt x="328" y="169"/>
                  </a:lnTo>
                  <a:lnTo>
                    <a:pt x="322" y="169"/>
                  </a:lnTo>
                  <a:lnTo>
                    <a:pt x="317" y="169"/>
                  </a:lnTo>
                  <a:lnTo>
                    <a:pt x="312" y="169"/>
                  </a:lnTo>
                  <a:lnTo>
                    <a:pt x="306" y="169"/>
                  </a:lnTo>
                  <a:lnTo>
                    <a:pt x="301" y="169"/>
                  </a:lnTo>
                  <a:lnTo>
                    <a:pt x="296" y="169"/>
                  </a:lnTo>
                  <a:lnTo>
                    <a:pt x="290" y="169"/>
                  </a:lnTo>
                  <a:lnTo>
                    <a:pt x="285" y="169"/>
                  </a:lnTo>
                  <a:lnTo>
                    <a:pt x="280" y="169"/>
                  </a:lnTo>
                  <a:lnTo>
                    <a:pt x="275" y="169"/>
                  </a:lnTo>
                  <a:lnTo>
                    <a:pt x="269" y="169"/>
                  </a:lnTo>
                  <a:lnTo>
                    <a:pt x="264" y="169"/>
                  </a:lnTo>
                  <a:lnTo>
                    <a:pt x="259" y="169"/>
                  </a:lnTo>
                  <a:lnTo>
                    <a:pt x="253" y="169"/>
                  </a:lnTo>
                  <a:lnTo>
                    <a:pt x="248" y="169"/>
                  </a:lnTo>
                  <a:lnTo>
                    <a:pt x="243" y="169"/>
                  </a:lnTo>
                  <a:lnTo>
                    <a:pt x="238" y="169"/>
                  </a:lnTo>
                  <a:lnTo>
                    <a:pt x="232" y="169"/>
                  </a:lnTo>
                  <a:lnTo>
                    <a:pt x="227" y="169"/>
                  </a:lnTo>
                  <a:lnTo>
                    <a:pt x="222" y="169"/>
                  </a:lnTo>
                  <a:lnTo>
                    <a:pt x="216" y="169"/>
                  </a:lnTo>
                  <a:lnTo>
                    <a:pt x="211" y="169"/>
                  </a:lnTo>
                  <a:lnTo>
                    <a:pt x="206" y="169"/>
                  </a:lnTo>
                  <a:lnTo>
                    <a:pt x="201" y="169"/>
                  </a:lnTo>
                  <a:lnTo>
                    <a:pt x="195" y="169"/>
                  </a:lnTo>
                  <a:lnTo>
                    <a:pt x="190" y="169"/>
                  </a:lnTo>
                  <a:lnTo>
                    <a:pt x="185" y="169"/>
                  </a:lnTo>
                  <a:lnTo>
                    <a:pt x="179" y="169"/>
                  </a:lnTo>
                  <a:lnTo>
                    <a:pt x="174" y="169"/>
                  </a:lnTo>
                  <a:lnTo>
                    <a:pt x="169" y="169"/>
                  </a:lnTo>
                  <a:lnTo>
                    <a:pt x="164" y="169"/>
                  </a:lnTo>
                  <a:lnTo>
                    <a:pt x="158" y="169"/>
                  </a:lnTo>
                  <a:lnTo>
                    <a:pt x="153" y="169"/>
                  </a:lnTo>
                  <a:lnTo>
                    <a:pt x="148" y="169"/>
                  </a:lnTo>
                  <a:lnTo>
                    <a:pt x="142" y="164"/>
                  </a:lnTo>
                  <a:lnTo>
                    <a:pt x="137" y="164"/>
                  </a:lnTo>
                  <a:lnTo>
                    <a:pt x="132" y="164"/>
                  </a:lnTo>
                  <a:lnTo>
                    <a:pt x="121" y="164"/>
                  </a:lnTo>
                  <a:lnTo>
                    <a:pt x="116" y="164"/>
                  </a:lnTo>
                  <a:lnTo>
                    <a:pt x="111" y="164"/>
                  </a:lnTo>
                  <a:lnTo>
                    <a:pt x="100" y="164"/>
                  </a:lnTo>
                  <a:lnTo>
                    <a:pt x="95" y="164"/>
                  </a:lnTo>
                  <a:lnTo>
                    <a:pt x="90" y="164"/>
                  </a:lnTo>
                  <a:lnTo>
                    <a:pt x="84" y="164"/>
                  </a:lnTo>
                  <a:lnTo>
                    <a:pt x="79" y="164"/>
                  </a:lnTo>
                  <a:lnTo>
                    <a:pt x="74" y="164"/>
                  </a:lnTo>
                  <a:lnTo>
                    <a:pt x="68" y="164"/>
                  </a:lnTo>
                  <a:lnTo>
                    <a:pt x="63" y="164"/>
                  </a:lnTo>
                  <a:lnTo>
                    <a:pt x="58" y="164"/>
                  </a:lnTo>
                  <a:lnTo>
                    <a:pt x="53" y="164"/>
                  </a:lnTo>
                  <a:lnTo>
                    <a:pt x="47" y="164"/>
                  </a:lnTo>
                  <a:lnTo>
                    <a:pt x="42" y="164"/>
                  </a:lnTo>
                  <a:lnTo>
                    <a:pt x="37" y="164"/>
                  </a:lnTo>
                  <a:lnTo>
                    <a:pt x="31" y="164"/>
                  </a:lnTo>
                  <a:lnTo>
                    <a:pt x="26" y="164"/>
                  </a:lnTo>
                  <a:lnTo>
                    <a:pt x="21" y="164"/>
                  </a:lnTo>
                  <a:lnTo>
                    <a:pt x="0" y="159"/>
                  </a:lnTo>
                  <a:lnTo>
                    <a:pt x="0" y="153"/>
                  </a:lnTo>
                  <a:lnTo>
                    <a:pt x="5" y="148"/>
                  </a:lnTo>
                  <a:lnTo>
                    <a:pt x="5" y="138"/>
                  </a:lnTo>
                  <a:lnTo>
                    <a:pt x="5" y="132"/>
                  </a:lnTo>
                  <a:lnTo>
                    <a:pt x="5" y="127"/>
                  </a:lnTo>
                  <a:lnTo>
                    <a:pt x="5" y="122"/>
                  </a:lnTo>
                </a:path>
              </a:pathLst>
            </a:custGeom>
            <a:grp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177">
              <a:extLst>
                <a:ext uri="{FF2B5EF4-FFF2-40B4-BE49-F238E27FC236}">
                  <a16:creationId xmlns:a16="http://schemas.microsoft.com/office/drawing/2014/main" id="{1196E28C-6B7B-4D8A-A68F-8E6DCEDD2439}"/>
                </a:ext>
              </a:extLst>
            </p:cNvPr>
            <p:cNvSpPr>
              <a:spLocks/>
            </p:cNvSpPr>
            <p:nvPr/>
          </p:nvSpPr>
          <p:spPr bwMode="auto">
            <a:xfrm>
              <a:off x="6343145" y="1756855"/>
              <a:ext cx="830263" cy="268288"/>
            </a:xfrm>
            <a:custGeom>
              <a:avLst/>
              <a:gdLst>
                <a:gd name="T0" fmla="*/ 137 w 523"/>
                <a:gd name="T1" fmla="*/ 90 h 169"/>
                <a:gd name="T2" fmla="*/ 116 w 523"/>
                <a:gd name="T3" fmla="*/ 74 h 169"/>
                <a:gd name="T4" fmla="*/ 100 w 523"/>
                <a:gd name="T5" fmla="*/ 63 h 169"/>
                <a:gd name="T6" fmla="*/ 74 w 523"/>
                <a:gd name="T7" fmla="*/ 63 h 169"/>
                <a:gd name="T8" fmla="*/ 53 w 523"/>
                <a:gd name="T9" fmla="*/ 69 h 169"/>
                <a:gd name="T10" fmla="*/ 37 w 523"/>
                <a:gd name="T11" fmla="*/ 58 h 169"/>
                <a:gd name="T12" fmla="*/ 21 w 523"/>
                <a:gd name="T13" fmla="*/ 47 h 169"/>
                <a:gd name="T14" fmla="*/ 16 w 523"/>
                <a:gd name="T15" fmla="*/ 26 h 169"/>
                <a:gd name="T16" fmla="*/ 5 w 523"/>
                <a:gd name="T17" fmla="*/ 10 h 169"/>
                <a:gd name="T18" fmla="*/ 10 w 523"/>
                <a:gd name="T19" fmla="*/ 0 h 169"/>
                <a:gd name="T20" fmla="*/ 42 w 523"/>
                <a:gd name="T21" fmla="*/ 0 h 169"/>
                <a:gd name="T22" fmla="*/ 69 w 523"/>
                <a:gd name="T23" fmla="*/ 0 h 169"/>
                <a:gd name="T24" fmla="*/ 95 w 523"/>
                <a:gd name="T25" fmla="*/ 0 h 169"/>
                <a:gd name="T26" fmla="*/ 121 w 523"/>
                <a:gd name="T27" fmla="*/ 0 h 169"/>
                <a:gd name="T28" fmla="*/ 148 w 523"/>
                <a:gd name="T29" fmla="*/ 0 h 169"/>
                <a:gd name="T30" fmla="*/ 174 w 523"/>
                <a:gd name="T31" fmla="*/ 0 h 169"/>
                <a:gd name="T32" fmla="*/ 201 w 523"/>
                <a:gd name="T33" fmla="*/ 0 h 169"/>
                <a:gd name="T34" fmla="*/ 232 w 523"/>
                <a:gd name="T35" fmla="*/ 0 h 169"/>
                <a:gd name="T36" fmla="*/ 259 w 523"/>
                <a:gd name="T37" fmla="*/ 0 h 169"/>
                <a:gd name="T38" fmla="*/ 285 w 523"/>
                <a:gd name="T39" fmla="*/ 0 h 169"/>
                <a:gd name="T40" fmla="*/ 312 w 523"/>
                <a:gd name="T41" fmla="*/ 0 h 169"/>
                <a:gd name="T42" fmla="*/ 338 w 523"/>
                <a:gd name="T43" fmla="*/ 0 h 169"/>
                <a:gd name="T44" fmla="*/ 365 w 523"/>
                <a:gd name="T45" fmla="*/ 0 h 169"/>
                <a:gd name="T46" fmla="*/ 391 w 523"/>
                <a:gd name="T47" fmla="*/ 0 h 169"/>
                <a:gd name="T48" fmla="*/ 418 w 523"/>
                <a:gd name="T49" fmla="*/ 0 h 169"/>
                <a:gd name="T50" fmla="*/ 444 w 523"/>
                <a:gd name="T51" fmla="*/ 0 h 169"/>
                <a:gd name="T52" fmla="*/ 470 w 523"/>
                <a:gd name="T53" fmla="*/ 0 h 169"/>
                <a:gd name="T54" fmla="*/ 492 w 523"/>
                <a:gd name="T55" fmla="*/ 5 h 169"/>
                <a:gd name="T56" fmla="*/ 518 w 523"/>
                <a:gd name="T57" fmla="*/ 5 h 169"/>
                <a:gd name="T58" fmla="*/ 523 w 523"/>
                <a:gd name="T59" fmla="*/ 26 h 169"/>
                <a:gd name="T60" fmla="*/ 523 w 523"/>
                <a:gd name="T61" fmla="*/ 58 h 169"/>
                <a:gd name="T62" fmla="*/ 518 w 523"/>
                <a:gd name="T63" fmla="*/ 85 h 169"/>
                <a:gd name="T64" fmla="*/ 518 w 523"/>
                <a:gd name="T65" fmla="*/ 111 h 169"/>
                <a:gd name="T66" fmla="*/ 507 w 523"/>
                <a:gd name="T67" fmla="*/ 127 h 169"/>
                <a:gd name="T68" fmla="*/ 492 w 523"/>
                <a:gd name="T69" fmla="*/ 138 h 169"/>
                <a:gd name="T70" fmla="*/ 492 w 523"/>
                <a:gd name="T71" fmla="*/ 153 h 169"/>
                <a:gd name="T72" fmla="*/ 476 w 523"/>
                <a:gd name="T73" fmla="*/ 159 h 169"/>
                <a:gd name="T74" fmla="*/ 449 w 523"/>
                <a:gd name="T75" fmla="*/ 132 h 169"/>
                <a:gd name="T76" fmla="*/ 428 w 523"/>
                <a:gd name="T77" fmla="*/ 127 h 169"/>
                <a:gd name="T78" fmla="*/ 402 w 523"/>
                <a:gd name="T79" fmla="*/ 127 h 169"/>
                <a:gd name="T80" fmla="*/ 381 w 523"/>
                <a:gd name="T81" fmla="*/ 122 h 169"/>
                <a:gd name="T82" fmla="*/ 359 w 523"/>
                <a:gd name="T83" fmla="*/ 111 h 169"/>
                <a:gd name="T84" fmla="*/ 344 w 523"/>
                <a:gd name="T85" fmla="*/ 111 h 169"/>
                <a:gd name="T86" fmla="*/ 322 w 523"/>
                <a:gd name="T87" fmla="*/ 122 h 169"/>
                <a:gd name="T88" fmla="*/ 306 w 523"/>
                <a:gd name="T89" fmla="*/ 132 h 169"/>
                <a:gd name="T90" fmla="*/ 285 w 523"/>
                <a:gd name="T91" fmla="*/ 138 h 169"/>
                <a:gd name="T92" fmla="*/ 264 w 523"/>
                <a:gd name="T93" fmla="*/ 143 h 169"/>
                <a:gd name="T94" fmla="*/ 248 w 523"/>
                <a:gd name="T95" fmla="*/ 159 h 169"/>
                <a:gd name="T96" fmla="*/ 227 w 523"/>
                <a:gd name="T97" fmla="*/ 169 h 169"/>
                <a:gd name="T98" fmla="*/ 201 w 523"/>
                <a:gd name="T99" fmla="*/ 169 h 169"/>
                <a:gd name="T100" fmla="*/ 185 w 523"/>
                <a:gd name="T101" fmla="*/ 159 h 169"/>
                <a:gd name="T102" fmla="*/ 174 w 523"/>
                <a:gd name="T103" fmla="*/ 143 h 169"/>
                <a:gd name="T104" fmla="*/ 153 w 523"/>
                <a:gd name="T105" fmla="*/ 127 h 169"/>
                <a:gd name="T106" fmla="*/ 143 w 523"/>
                <a:gd name="T107" fmla="*/ 111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3" h="169">
                  <a:moveTo>
                    <a:pt x="143" y="106"/>
                  </a:moveTo>
                  <a:lnTo>
                    <a:pt x="143" y="100"/>
                  </a:lnTo>
                  <a:lnTo>
                    <a:pt x="143" y="95"/>
                  </a:lnTo>
                  <a:lnTo>
                    <a:pt x="137" y="95"/>
                  </a:lnTo>
                  <a:lnTo>
                    <a:pt x="137" y="90"/>
                  </a:lnTo>
                  <a:lnTo>
                    <a:pt x="132" y="90"/>
                  </a:lnTo>
                  <a:lnTo>
                    <a:pt x="132" y="85"/>
                  </a:lnTo>
                  <a:lnTo>
                    <a:pt x="127" y="79"/>
                  </a:lnTo>
                  <a:lnTo>
                    <a:pt x="121" y="74"/>
                  </a:lnTo>
                  <a:lnTo>
                    <a:pt x="116" y="74"/>
                  </a:lnTo>
                  <a:lnTo>
                    <a:pt x="111" y="74"/>
                  </a:lnTo>
                  <a:lnTo>
                    <a:pt x="111" y="69"/>
                  </a:lnTo>
                  <a:lnTo>
                    <a:pt x="106" y="69"/>
                  </a:lnTo>
                  <a:lnTo>
                    <a:pt x="100" y="69"/>
                  </a:lnTo>
                  <a:lnTo>
                    <a:pt x="100" y="63"/>
                  </a:lnTo>
                  <a:lnTo>
                    <a:pt x="95" y="63"/>
                  </a:lnTo>
                  <a:lnTo>
                    <a:pt x="90" y="63"/>
                  </a:lnTo>
                  <a:lnTo>
                    <a:pt x="84" y="63"/>
                  </a:lnTo>
                  <a:lnTo>
                    <a:pt x="79" y="63"/>
                  </a:lnTo>
                  <a:lnTo>
                    <a:pt x="74" y="63"/>
                  </a:lnTo>
                  <a:lnTo>
                    <a:pt x="74" y="69"/>
                  </a:lnTo>
                  <a:lnTo>
                    <a:pt x="69" y="69"/>
                  </a:lnTo>
                  <a:lnTo>
                    <a:pt x="63" y="69"/>
                  </a:lnTo>
                  <a:lnTo>
                    <a:pt x="58" y="69"/>
                  </a:lnTo>
                  <a:lnTo>
                    <a:pt x="53" y="69"/>
                  </a:lnTo>
                  <a:lnTo>
                    <a:pt x="47" y="69"/>
                  </a:lnTo>
                  <a:lnTo>
                    <a:pt x="47" y="63"/>
                  </a:lnTo>
                  <a:lnTo>
                    <a:pt x="42" y="63"/>
                  </a:lnTo>
                  <a:lnTo>
                    <a:pt x="37" y="63"/>
                  </a:lnTo>
                  <a:lnTo>
                    <a:pt x="37" y="58"/>
                  </a:lnTo>
                  <a:lnTo>
                    <a:pt x="32" y="58"/>
                  </a:lnTo>
                  <a:lnTo>
                    <a:pt x="32" y="53"/>
                  </a:lnTo>
                  <a:lnTo>
                    <a:pt x="26" y="53"/>
                  </a:lnTo>
                  <a:lnTo>
                    <a:pt x="26" y="47"/>
                  </a:lnTo>
                  <a:lnTo>
                    <a:pt x="21" y="47"/>
                  </a:lnTo>
                  <a:lnTo>
                    <a:pt x="21" y="42"/>
                  </a:lnTo>
                  <a:lnTo>
                    <a:pt x="21" y="37"/>
                  </a:lnTo>
                  <a:lnTo>
                    <a:pt x="21" y="32"/>
                  </a:lnTo>
                  <a:lnTo>
                    <a:pt x="16" y="32"/>
                  </a:lnTo>
                  <a:lnTo>
                    <a:pt x="16" y="26"/>
                  </a:lnTo>
                  <a:lnTo>
                    <a:pt x="16" y="21"/>
                  </a:lnTo>
                  <a:lnTo>
                    <a:pt x="10" y="21"/>
                  </a:lnTo>
                  <a:lnTo>
                    <a:pt x="10" y="16"/>
                  </a:lnTo>
                  <a:lnTo>
                    <a:pt x="5" y="16"/>
                  </a:lnTo>
                  <a:lnTo>
                    <a:pt x="5" y="10"/>
                  </a:lnTo>
                  <a:lnTo>
                    <a:pt x="5" y="5"/>
                  </a:lnTo>
                  <a:lnTo>
                    <a:pt x="5" y="0"/>
                  </a:lnTo>
                  <a:lnTo>
                    <a:pt x="0" y="0"/>
                  </a:lnTo>
                  <a:lnTo>
                    <a:pt x="5" y="0"/>
                  </a:lnTo>
                  <a:lnTo>
                    <a:pt x="10" y="0"/>
                  </a:lnTo>
                  <a:lnTo>
                    <a:pt x="16" y="0"/>
                  </a:lnTo>
                  <a:lnTo>
                    <a:pt x="26" y="0"/>
                  </a:lnTo>
                  <a:lnTo>
                    <a:pt x="32" y="0"/>
                  </a:lnTo>
                  <a:lnTo>
                    <a:pt x="37" y="0"/>
                  </a:lnTo>
                  <a:lnTo>
                    <a:pt x="42" y="0"/>
                  </a:lnTo>
                  <a:lnTo>
                    <a:pt x="47" y="0"/>
                  </a:lnTo>
                  <a:lnTo>
                    <a:pt x="53" y="0"/>
                  </a:lnTo>
                  <a:lnTo>
                    <a:pt x="58" y="0"/>
                  </a:lnTo>
                  <a:lnTo>
                    <a:pt x="63" y="0"/>
                  </a:lnTo>
                  <a:lnTo>
                    <a:pt x="69" y="0"/>
                  </a:lnTo>
                  <a:lnTo>
                    <a:pt x="74" y="0"/>
                  </a:lnTo>
                  <a:lnTo>
                    <a:pt x="79" y="0"/>
                  </a:lnTo>
                  <a:lnTo>
                    <a:pt x="84" y="0"/>
                  </a:lnTo>
                  <a:lnTo>
                    <a:pt x="90" y="0"/>
                  </a:lnTo>
                  <a:lnTo>
                    <a:pt x="95" y="0"/>
                  </a:lnTo>
                  <a:lnTo>
                    <a:pt x="100" y="0"/>
                  </a:lnTo>
                  <a:lnTo>
                    <a:pt x="106" y="0"/>
                  </a:lnTo>
                  <a:lnTo>
                    <a:pt x="111" y="0"/>
                  </a:lnTo>
                  <a:lnTo>
                    <a:pt x="116" y="0"/>
                  </a:lnTo>
                  <a:lnTo>
                    <a:pt x="121" y="0"/>
                  </a:lnTo>
                  <a:lnTo>
                    <a:pt x="127" y="0"/>
                  </a:lnTo>
                  <a:lnTo>
                    <a:pt x="132" y="0"/>
                  </a:lnTo>
                  <a:lnTo>
                    <a:pt x="137" y="0"/>
                  </a:lnTo>
                  <a:lnTo>
                    <a:pt x="143" y="0"/>
                  </a:lnTo>
                  <a:lnTo>
                    <a:pt x="148" y="0"/>
                  </a:lnTo>
                  <a:lnTo>
                    <a:pt x="153" y="0"/>
                  </a:lnTo>
                  <a:lnTo>
                    <a:pt x="158" y="0"/>
                  </a:lnTo>
                  <a:lnTo>
                    <a:pt x="164" y="0"/>
                  </a:lnTo>
                  <a:lnTo>
                    <a:pt x="169" y="0"/>
                  </a:lnTo>
                  <a:lnTo>
                    <a:pt x="174" y="0"/>
                  </a:lnTo>
                  <a:lnTo>
                    <a:pt x="180" y="0"/>
                  </a:lnTo>
                  <a:lnTo>
                    <a:pt x="185" y="0"/>
                  </a:lnTo>
                  <a:lnTo>
                    <a:pt x="190" y="0"/>
                  </a:lnTo>
                  <a:lnTo>
                    <a:pt x="195" y="0"/>
                  </a:lnTo>
                  <a:lnTo>
                    <a:pt x="201" y="0"/>
                  </a:lnTo>
                  <a:lnTo>
                    <a:pt x="206" y="0"/>
                  </a:lnTo>
                  <a:lnTo>
                    <a:pt x="217" y="0"/>
                  </a:lnTo>
                  <a:lnTo>
                    <a:pt x="222" y="0"/>
                  </a:lnTo>
                  <a:lnTo>
                    <a:pt x="227" y="0"/>
                  </a:lnTo>
                  <a:lnTo>
                    <a:pt x="232" y="0"/>
                  </a:lnTo>
                  <a:lnTo>
                    <a:pt x="238" y="0"/>
                  </a:lnTo>
                  <a:lnTo>
                    <a:pt x="243" y="0"/>
                  </a:lnTo>
                  <a:lnTo>
                    <a:pt x="248" y="0"/>
                  </a:lnTo>
                  <a:lnTo>
                    <a:pt x="254" y="0"/>
                  </a:lnTo>
                  <a:lnTo>
                    <a:pt x="259" y="0"/>
                  </a:lnTo>
                  <a:lnTo>
                    <a:pt x="264" y="0"/>
                  </a:lnTo>
                  <a:lnTo>
                    <a:pt x="269" y="0"/>
                  </a:lnTo>
                  <a:lnTo>
                    <a:pt x="275" y="0"/>
                  </a:lnTo>
                  <a:lnTo>
                    <a:pt x="280" y="0"/>
                  </a:lnTo>
                  <a:lnTo>
                    <a:pt x="285" y="0"/>
                  </a:lnTo>
                  <a:lnTo>
                    <a:pt x="291" y="0"/>
                  </a:lnTo>
                  <a:lnTo>
                    <a:pt x="296" y="0"/>
                  </a:lnTo>
                  <a:lnTo>
                    <a:pt x="301" y="0"/>
                  </a:lnTo>
                  <a:lnTo>
                    <a:pt x="306" y="0"/>
                  </a:lnTo>
                  <a:lnTo>
                    <a:pt x="312" y="0"/>
                  </a:lnTo>
                  <a:lnTo>
                    <a:pt x="317" y="0"/>
                  </a:lnTo>
                  <a:lnTo>
                    <a:pt x="322" y="0"/>
                  </a:lnTo>
                  <a:lnTo>
                    <a:pt x="328" y="0"/>
                  </a:lnTo>
                  <a:lnTo>
                    <a:pt x="333" y="0"/>
                  </a:lnTo>
                  <a:lnTo>
                    <a:pt x="338" y="0"/>
                  </a:lnTo>
                  <a:lnTo>
                    <a:pt x="344" y="0"/>
                  </a:lnTo>
                  <a:lnTo>
                    <a:pt x="349" y="0"/>
                  </a:lnTo>
                  <a:lnTo>
                    <a:pt x="354" y="0"/>
                  </a:lnTo>
                  <a:lnTo>
                    <a:pt x="359" y="0"/>
                  </a:lnTo>
                  <a:lnTo>
                    <a:pt x="365" y="0"/>
                  </a:lnTo>
                  <a:lnTo>
                    <a:pt x="370" y="0"/>
                  </a:lnTo>
                  <a:lnTo>
                    <a:pt x="375" y="0"/>
                  </a:lnTo>
                  <a:lnTo>
                    <a:pt x="381" y="0"/>
                  </a:lnTo>
                  <a:lnTo>
                    <a:pt x="386" y="0"/>
                  </a:lnTo>
                  <a:lnTo>
                    <a:pt x="391" y="0"/>
                  </a:lnTo>
                  <a:lnTo>
                    <a:pt x="396" y="0"/>
                  </a:lnTo>
                  <a:lnTo>
                    <a:pt x="402" y="0"/>
                  </a:lnTo>
                  <a:lnTo>
                    <a:pt x="407" y="0"/>
                  </a:lnTo>
                  <a:lnTo>
                    <a:pt x="412" y="0"/>
                  </a:lnTo>
                  <a:lnTo>
                    <a:pt x="418" y="0"/>
                  </a:lnTo>
                  <a:lnTo>
                    <a:pt x="423" y="0"/>
                  </a:lnTo>
                  <a:lnTo>
                    <a:pt x="428" y="0"/>
                  </a:lnTo>
                  <a:lnTo>
                    <a:pt x="433" y="0"/>
                  </a:lnTo>
                  <a:lnTo>
                    <a:pt x="439" y="0"/>
                  </a:lnTo>
                  <a:lnTo>
                    <a:pt x="444" y="0"/>
                  </a:lnTo>
                  <a:lnTo>
                    <a:pt x="449" y="0"/>
                  </a:lnTo>
                  <a:lnTo>
                    <a:pt x="455" y="0"/>
                  </a:lnTo>
                  <a:lnTo>
                    <a:pt x="460" y="0"/>
                  </a:lnTo>
                  <a:lnTo>
                    <a:pt x="465" y="0"/>
                  </a:lnTo>
                  <a:lnTo>
                    <a:pt x="470" y="0"/>
                  </a:lnTo>
                  <a:lnTo>
                    <a:pt x="476" y="0"/>
                  </a:lnTo>
                  <a:lnTo>
                    <a:pt x="476" y="5"/>
                  </a:lnTo>
                  <a:lnTo>
                    <a:pt x="481" y="5"/>
                  </a:lnTo>
                  <a:lnTo>
                    <a:pt x="486" y="5"/>
                  </a:lnTo>
                  <a:lnTo>
                    <a:pt x="492" y="5"/>
                  </a:lnTo>
                  <a:lnTo>
                    <a:pt x="497" y="5"/>
                  </a:lnTo>
                  <a:lnTo>
                    <a:pt x="502" y="5"/>
                  </a:lnTo>
                  <a:lnTo>
                    <a:pt x="507" y="5"/>
                  </a:lnTo>
                  <a:lnTo>
                    <a:pt x="513" y="5"/>
                  </a:lnTo>
                  <a:lnTo>
                    <a:pt x="518" y="5"/>
                  </a:lnTo>
                  <a:lnTo>
                    <a:pt x="523" y="5"/>
                  </a:lnTo>
                  <a:lnTo>
                    <a:pt x="523" y="10"/>
                  </a:lnTo>
                  <a:lnTo>
                    <a:pt x="523" y="16"/>
                  </a:lnTo>
                  <a:lnTo>
                    <a:pt x="523" y="21"/>
                  </a:lnTo>
                  <a:lnTo>
                    <a:pt x="523" y="26"/>
                  </a:lnTo>
                  <a:lnTo>
                    <a:pt x="523" y="32"/>
                  </a:lnTo>
                  <a:lnTo>
                    <a:pt x="523" y="37"/>
                  </a:lnTo>
                  <a:lnTo>
                    <a:pt x="523" y="42"/>
                  </a:lnTo>
                  <a:lnTo>
                    <a:pt x="523" y="47"/>
                  </a:lnTo>
                  <a:lnTo>
                    <a:pt x="523" y="58"/>
                  </a:lnTo>
                  <a:lnTo>
                    <a:pt x="523" y="63"/>
                  </a:lnTo>
                  <a:lnTo>
                    <a:pt x="518" y="69"/>
                  </a:lnTo>
                  <a:lnTo>
                    <a:pt x="518" y="74"/>
                  </a:lnTo>
                  <a:lnTo>
                    <a:pt x="518" y="79"/>
                  </a:lnTo>
                  <a:lnTo>
                    <a:pt x="518" y="85"/>
                  </a:lnTo>
                  <a:lnTo>
                    <a:pt x="518" y="90"/>
                  </a:lnTo>
                  <a:lnTo>
                    <a:pt x="518" y="95"/>
                  </a:lnTo>
                  <a:lnTo>
                    <a:pt x="518" y="100"/>
                  </a:lnTo>
                  <a:lnTo>
                    <a:pt x="518" y="106"/>
                  </a:lnTo>
                  <a:lnTo>
                    <a:pt x="518" y="111"/>
                  </a:lnTo>
                  <a:lnTo>
                    <a:pt x="518" y="116"/>
                  </a:lnTo>
                  <a:lnTo>
                    <a:pt x="518" y="122"/>
                  </a:lnTo>
                  <a:lnTo>
                    <a:pt x="513" y="122"/>
                  </a:lnTo>
                  <a:lnTo>
                    <a:pt x="513" y="127"/>
                  </a:lnTo>
                  <a:lnTo>
                    <a:pt x="507" y="127"/>
                  </a:lnTo>
                  <a:lnTo>
                    <a:pt x="507" y="132"/>
                  </a:lnTo>
                  <a:lnTo>
                    <a:pt x="502" y="132"/>
                  </a:lnTo>
                  <a:lnTo>
                    <a:pt x="497" y="132"/>
                  </a:lnTo>
                  <a:lnTo>
                    <a:pt x="497" y="138"/>
                  </a:lnTo>
                  <a:lnTo>
                    <a:pt x="492" y="138"/>
                  </a:lnTo>
                  <a:lnTo>
                    <a:pt x="486" y="138"/>
                  </a:lnTo>
                  <a:lnTo>
                    <a:pt x="486" y="143"/>
                  </a:lnTo>
                  <a:lnTo>
                    <a:pt x="486" y="148"/>
                  </a:lnTo>
                  <a:lnTo>
                    <a:pt x="492" y="148"/>
                  </a:lnTo>
                  <a:lnTo>
                    <a:pt x="492" y="153"/>
                  </a:lnTo>
                  <a:lnTo>
                    <a:pt x="497" y="153"/>
                  </a:lnTo>
                  <a:lnTo>
                    <a:pt x="492" y="153"/>
                  </a:lnTo>
                  <a:lnTo>
                    <a:pt x="486" y="159"/>
                  </a:lnTo>
                  <a:lnTo>
                    <a:pt x="481" y="159"/>
                  </a:lnTo>
                  <a:lnTo>
                    <a:pt x="476" y="159"/>
                  </a:lnTo>
                  <a:lnTo>
                    <a:pt x="470" y="153"/>
                  </a:lnTo>
                  <a:lnTo>
                    <a:pt x="465" y="143"/>
                  </a:lnTo>
                  <a:lnTo>
                    <a:pt x="460" y="138"/>
                  </a:lnTo>
                  <a:lnTo>
                    <a:pt x="455" y="132"/>
                  </a:lnTo>
                  <a:lnTo>
                    <a:pt x="449" y="132"/>
                  </a:lnTo>
                  <a:lnTo>
                    <a:pt x="449" y="127"/>
                  </a:lnTo>
                  <a:lnTo>
                    <a:pt x="444" y="127"/>
                  </a:lnTo>
                  <a:lnTo>
                    <a:pt x="439" y="127"/>
                  </a:lnTo>
                  <a:lnTo>
                    <a:pt x="433" y="127"/>
                  </a:lnTo>
                  <a:lnTo>
                    <a:pt x="428" y="127"/>
                  </a:lnTo>
                  <a:lnTo>
                    <a:pt x="423" y="127"/>
                  </a:lnTo>
                  <a:lnTo>
                    <a:pt x="418" y="127"/>
                  </a:lnTo>
                  <a:lnTo>
                    <a:pt x="412" y="127"/>
                  </a:lnTo>
                  <a:lnTo>
                    <a:pt x="407" y="127"/>
                  </a:lnTo>
                  <a:lnTo>
                    <a:pt x="402" y="127"/>
                  </a:lnTo>
                  <a:lnTo>
                    <a:pt x="402" y="122"/>
                  </a:lnTo>
                  <a:lnTo>
                    <a:pt x="396" y="122"/>
                  </a:lnTo>
                  <a:lnTo>
                    <a:pt x="391" y="122"/>
                  </a:lnTo>
                  <a:lnTo>
                    <a:pt x="386" y="122"/>
                  </a:lnTo>
                  <a:lnTo>
                    <a:pt x="381" y="122"/>
                  </a:lnTo>
                  <a:lnTo>
                    <a:pt x="375" y="116"/>
                  </a:lnTo>
                  <a:lnTo>
                    <a:pt x="370" y="116"/>
                  </a:lnTo>
                  <a:lnTo>
                    <a:pt x="365" y="116"/>
                  </a:lnTo>
                  <a:lnTo>
                    <a:pt x="365" y="111"/>
                  </a:lnTo>
                  <a:lnTo>
                    <a:pt x="359" y="111"/>
                  </a:lnTo>
                  <a:lnTo>
                    <a:pt x="359" y="106"/>
                  </a:lnTo>
                  <a:lnTo>
                    <a:pt x="354" y="106"/>
                  </a:lnTo>
                  <a:lnTo>
                    <a:pt x="354" y="111"/>
                  </a:lnTo>
                  <a:lnTo>
                    <a:pt x="349" y="111"/>
                  </a:lnTo>
                  <a:lnTo>
                    <a:pt x="344" y="111"/>
                  </a:lnTo>
                  <a:lnTo>
                    <a:pt x="338" y="111"/>
                  </a:lnTo>
                  <a:lnTo>
                    <a:pt x="333" y="111"/>
                  </a:lnTo>
                  <a:lnTo>
                    <a:pt x="328" y="116"/>
                  </a:lnTo>
                  <a:lnTo>
                    <a:pt x="322" y="116"/>
                  </a:lnTo>
                  <a:lnTo>
                    <a:pt x="322" y="122"/>
                  </a:lnTo>
                  <a:lnTo>
                    <a:pt x="317" y="122"/>
                  </a:lnTo>
                  <a:lnTo>
                    <a:pt x="317" y="127"/>
                  </a:lnTo>
                  <a:lnTo>
                    <a:pt x="312" y="127"/>
                  </a:lnTo>
                  <a:lnTo>
                    <a:pt x="306" y="127"/>
                  </a:lnTo>
                  <a:lnTo>
                    <a:pt x="306" y="132"/>
                  </a:lnTo>
                  <a:lnTo>
                    <a:pt x="301" y="132"/>
                  </a:lnTo>
                  <a:lnTo>
                    <a:pt x="296" y="132"/>
                  </a:lnTo>
                  <a:lnTo>
                    <a:pt x="291" y="132"/>
                  </a:lnTo>
                  <a:lnTo>
                    <a:pt x="291" y="138"/>
                  </a:lnTo>
                  <a:lnTo>
                    <a:pt x="285" y="138"/>
                  </a:lnTo>
                  <a:lnTo>
                    <a:pt x="280" y="138"/>
                  </a:lnTo>
                  <a:lnTo>
                    <a:pt x="275" y="138"/>
                  </a:lnTo>
                  <a:lnTo>
                    <a:pt x="275" y="143"/>
                  </a:lnTo>
                  <a:lnTo>
                    <a:pt x="269" y="143"/>
                  </a:lnTo>
                  <a:lnTo>
                    <a:pt x="264" y="143"/>
                  </a:lnTo>
                  <a:lnTo>
                    <a:pt x="259" y="143"/>
                  </a:lnTo>
                  <a:lnTo>
                    <a:pt x="259" y="148"/>
                  </a:lnTo>
                  <a:lnTo>
                    <a:pt x="254" y="153"/>
                  </a:lnTo>
                  <a:lnTo>
                    <a:pt x="254" y="159"/>
                  </a:lnTo>
                  <a:lnTo>
                    <a:pt x="248" y="159"/>
                  </a:lnTo>
                  <a:lnTo>
                    <a:pt x="248" y="164"/>
                  </a:lnTo>
                  <a:lnTo>
                    <a:pt x="243" y="164"/>
                  </a:lnTo>
                  <a:lnTo>
                    <a:pt x="238" y="164"/>
                  </a:lnTo>
                  <a:lnTo>
                    <a:pt x="232" y="169"/>
                  </a:lnTo>
                  <a:lnTo>
                    <a:pt x="227" y="169"/>
                  </a:lnTo>
                  <a:lnTo>
                    <a:pt x="222" y="169"/>
                  </a:lnTo>
                  <a:lnTo>
                    <a:pt x="217" y="169"/>
                  </a:lnTo>
                  <a:lnTo>
                    <a:pt x="211" y="169"/>
                  </a:lnTo>
                  <a:lnTo>
                    <a:pt x="206" y="169"/>
                  </a:lnTo>
                  <a:lnTo>
                    <a:pt x="201" y="169"/>
                  </a:lnTo>
                  <a:lnTo>
                    <a:pt x="201" y="164"/>
                  </a:lnTo>
                  <a:lnTo>
                    <a:pt x="195" y="164"/>
                  </a:lnTo>
                  <a:lnTo>
                    <a:pt x="190" y="164"/>
                  </a:lnTo>
                  <a:lnTo>
                    <a:pt x="190" y="159"/>
                  </a:lnTo>
                  <a:lnTo>
                    <a:pt x="185" y="159"/>
                  </a:lnTo>
                  <a:lnTo>
                    <a:pt x="185" y="153"/>
                  </a:lnTo>
                  <a:lnTo>
                    <a:pt x="180" y="153"/>
                  </a:lnTo>
                  <a:lnTo>
                    <a:pt x="180" y="148"/>
                  </a:lnTo>
                  <a:lnTo>
                    <a:pt x="174" y="148"/>
                  </a:lnTo>
                  <a:lnTo>
                    <a:pt x="174" y="143"/>
                  </a:lnTo>
                  <a:lnTo>
                    <a:pt x="169" y="143"/>
                  </a:lnTo>
                  <a:lnTo>
                    <a:pt x="169" y="138"/>
                  </a:lnTo>
                  <a:lnTo>
                    <a:pt x="164" y="138"/>
                  </a:lnTo>
                  <a:lnTo>
                    <a:pt x="158" y="132"/>
                  </a:lnTo>
                  <a:lnTo>
                    <a:pt x="153" y="127"/>
                  </a:lnTo>
                  <a:lnTo>
                    <a:pt x="148" y="127"/>
                  </a:lnTo>
                  <a:lnTo>
                    <a:pt x="148" y="122"/>
                  </a:lnTo>
                  <a:lnTo>
                    <a:pt x="148" y="116"/>
                  </a:lnTo>
                  <a:lnTo>
                    <a:pt x="143" y="116"/>
                  </a:lnTo>
                  <a:lnTo>
                    <a:pt x="143" y="111"/>
                  </a:lnTo>
                  <a:lnTo>
                    <a:pt x="143" y="106"/>
                  </a:lnTo>
                </a:path>
              </a:pathLst>
            </a:custGeom>
            <a:grp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178">
              <a:extLst>
                <a:ext uri="{FF2B5EF4-FFF2-40B4-BE49-F238E27FC236}">
                  <a16:creationId xmlns:a16="http://schemas.microsoft.com/office/drawing/2014/main" id="{07DD0D43-4697-44F3-B13B-A124B23214C8}"/>
                </a:ext>
              </a:extLst>
            </p:cNvPr>
            <p:cNvSpPr>
              <a:spLocks/>
            </p:cNvSpPr>
            <p:nvPr/>
          </p:nvSpPr>
          <p:spPr bwMode="auto">
            <a:xfrm>
              <a:off x="6905120" y="1958468"/>
              <a:ext cx="352425" cy="496888"/>
            </a:xfrm>
            <a:custGeom>
              <a:avLst/>
              <a:gdLst>
                <a:gd name="T0" fmla="*/ 0 w 222"/>
                <a:gd name="T1" fmla="*/ 159 h 313"/>
                <a:gd name="T2" fmla="*/ 5 w 222"/>
                <a:gd name="T3" fmla="*/ 143 h 313"/>
                <a:gd name="T4" fmla="*/ 11 w 222"/>
                <a:gd name="T5" fmla="*/ 138 h 313"/>
                <a:gd name="T6" fmla="*/ 16 w 222"/>
                <a:gd name="T7" fmla="*/ 122 h 313"/>
                <a:gd name="T8" fmla="*/ 16 w 222"/>
                <a:gd name="T9" fmla="*/ 111 h 313"/>
                <a:gd name="T10" fmla="*/ 21 w 222"/>
                <a:gd name="T11" fmla="*/ 106 h 313"/>
                <a:gd name="T12" fmla="*/ 21 w 222"/>
                <a:gd name="T13" fmla="*/ 106 h 313"/>
                <a:gd name="T14" fmla="*/ 27 w 222"/>
                <a:gd name="T15" fmla="*/ 101 h 313"/>
                <a:gd name="T16" fmla="*/ 32 w 222"/>
                <a:gd name="T17" fmla="*/ 95 h 313"/>
                <a:gd name="T18" fmla="*/ 42 w 222"/>
                <a:gd name="T19" fmla="*/ 85 h 313"/>
                <a:gd name="T20" fmla="*/ 48 w 222"/>
                <a:gd name="T21" fmla="*/ 79 h 313"/>
                <a:gd name="T22" fmla="*/ 42 w 222"/>
                <a:gd name="T23" fmla="*/ 74 h 313"/>
                <a:gd name="T24" fmla="*/ 48 w 222"/>
                <a:gd name="T25" fmla="*/ 58 h 313"/>
                <a:gd name="T26" fmla="*/ 48 w 222"/>
                <a:gd name="T27" fmla="*/ 48 h 313"/>
                <a:gd name="T28" fmla="*/ 58 w 222"/>
                <a:gd name="T29" fmla="*/ 37 h 313"/>
                <a:gd name="T30" fmla="*/ 53 w 222"/>
                <a:gd name="T31" fmla="*/ 32 h 313"/>
                <a:gd name="T32" fmla="*/ 58 w 222"/>
                <a:gd name="T33" fmla="*/ 16 h 313"/>
                <a:gd name="T34" fmla="*/ 53 w 222"/>
                <a:gd name="T35" fmla="*/ 0 h 313"/>
                <a:gd name="T36" fmla="*/ 74 w 222"/>
                <a:gd name="T37" fmla="*/ 0 h 313"/>
                <a:gd name="T38" fmla="*/ 95 w 222"/>
                <a:gd name="T39" fmla="*/ 0 h 313"/>
                <a:gd name="T40" fmla="*/ 111 w 222"/>
                <a:gd name="T41" fmla="*/ 16 h 313"/>
                <a:gd name="T42" fmla="*/ 132 w 222"/>
                <a:gd name="T43" fmla="*/ 32 h 313"/>
                <a:gd name="T44" fmla="*/ 148 w 222"/>
                <a:gd name="T45" fmla="*/ 21 h 313"/>
                <a:gd name="T46" fmla="*/ 169 w 222"/>
                <a:gd name="T47" fmla="*/ 26 h 313"/>
                <a:gd name="T48" fmla="*/ 185 w 222"/>
                <a:gd name="T49" fmla="*/ 37 h 313"/>
                <a:gd name="T50" fmla="*/ 206 w 222"/>
                <a:gd name="T51" fmla="*/ 48 h 313"/>
                <a:gd name="T52" fmla="*/ 217 w 222"/>
                <a:gd name="T53" fmla="*/ 64 h 313"/>
                <a:gd name="T54" fmla="*/ 222 w 222"/>
                <a:gd name="T55" fmla="*/ 79 h 313"/>
                <a:gd name="T56" fmla="*/ 222 w 222"/>
                <a:gd name="T57" fmla="*/ 101 h 313"/>
                <a:gd name="T58" fmla="*/ 222 w 222"/>
                <a:gd name="T59" fmla="*/ 122 h 313"/>
                <a:gd name="T60" fmla="*/ 222 w 222"/>
                <a:gd name="T61" fmla="*/ 143 h 313"/>
                <a:gd name="T62" fmla="*/ 222 w 222"/>
                <a:gd name="T63" fmla="*/ 164 h 313"/>
                <a:gd name="T64" fmla="*/ 222 w 222"/>
                <a:gd name="T65" fmla="*/ 185 h 313"/>
                <a:gd name="T66" fmla="*/ 222 w 222"/>
                <a:gd name="T67" fmla="*/ 207 h 313"/>
                <a:gd name="T68" fmla="*/ 222 w 222"/>
                <a:gd name="T69" fmla="*/ 233 h 313"/>
                <a:gd name="T70" fmla="*/ 222 w 222"/>
                <a:gd name="T71" fmla="*/ 265 h 313"/>
                <a:gd name="T72" fmla="*/ 222 w 222"/>
                <a:gd name="T73" fmla="*/ 286 h 313"/>
                <a:gd name="T74" fmla="*/ 222 w 222"/>
                <a:gd name="T75" fmla="*/ 307 h 313"/>
                <a:gd name="T76" fmla="*/ 206 w 222"/>
                <a:gd name="T77" fmla="*/ 313 h 313"/>
                <a:gd name="T78" fmla="*/ 180 w 222"/>
                <a:gd name="T79" fmla="*/ 313 h 313"/>
                <a:gd name="T80" fmla="*/ 159 w 222"/>
                <a:gd name="T81" fmla="*/ 313 h 313"/>
                <a:gd name="T82" fmla="*/ 138 w 222"/>
                <a:gd name="T83" fmla="*/ 313 h 313"/>
                <a:gd name="T84" fmla="*/ 116 w 222"/>
                <a:gd name="T85" fmla="*/ 313 h 313"/>
                <a:gd name="T86" fmla="*/ 95 w 222"/>
                <a:gd name="T87" fmla="*/ 313 h 313"/>
                <a:gd name="T88" fmla="*/ 74 w 222"/>
                <a:gd name="T89" fmla="*/ 313 h 313"/>
                <a:gd name="T90" fmla="*/ 53 w 222"/>
                <a:gd name="T91" fmla="*/ 313 h 313"/>
                <a:gd name="T92" fmla="*/ 27 w 222"/>
                <a:gd name="T93" fmla="*/ 307 h 313"/>
                <a:gd name="T94" fmla="*/ 5 w 222"/>
                <a:gd name="T95" fmla="*/ 307 h 313"/>
                <a:gd name="T96" fmla="*/ 0 w 222"/>
                <a:gd name="T97" fmla="*/ 291 h 313"/>
                <a:gd name="T98" fmla="*/ 0 w 222"/>
                <a:gd name="T99" fmla="*/ 270 h 313"/>
                <a:gd name="T100" fmla="*/ 0 w 222"/>
                <a:gd name="T101" fmla="*/ 244 h 313"/>
                <a:gd name="T102" fmla="*/ 0 w 222"/>
                <a:gd name="T103" fmla="*/ 223 h 313"/>
                <a:gd name="T104" fmla="*/ 0 w 222"/>
                <a:gd name="T105" fmla="*/ 196 h 313"/>
                <a:gd name="T106" fmla="*/ 0 w 222"/>
                <a:gd name="T107" fmla="*/ 175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2" h="313">
                  <a:moveTo>
                    <a:pt x="0" y="175"/>
                  </a:moveTo>
                  <a:lnTo>
                    <a:pt x="0" y="170"/>
                  </a:lnTo>
                  <a:lnTo>
                    <a:pt x="0" y="164"/>
                  </a:lnTo>
                  <a:lnTo>
                    <a:pt x="0" y="159"/>
                  </a:lnTo>
                  <a:lnTo>
                    <a:pt x="0" y="154"/>
                  </a:lnTo>
                  <a:lnTo>
                    <a:pt x="0" y="148"/>
                  </a:lnTo>
                  <a:lnTo>
                    <a:pt x="5" y="148"/>
                  </a:lnTo>
                  <a:lnTo>
                    <a:pt x="5" y="143"/>
                  </a:lnTo>
                  <a:lnTo>
                    <a:pt x="5" y="148"/>
                  </a:lnTo>
                  <a:lnTo>
                    <a:pt x="5" y="143"/>
                  </a:lnTo>
                  <a:lnTo>
                    <a:pt x="5" y="138"/>
                  </a:lnTo>
                  <a:lnTo>
                    <a:pt x="11" y="138"/>
                  </a:lnTo>
                  <a:lnTo>
                    <a:pt x="11" y="132"/>
                  </a:lnTo>
                  <a:lnTo>
                    <a:pt x="11" y="127"/>
                  </a:lnTo>
                  <a:lnTo>
                    <a:pt x="11" y="122"/>
                  </a:lnTo>
                  <a:lnTo>
                    <a:pt x="16" y="122"/>
                  </a:lnTo>
                  <a:lnTo>
                    <a:pt x="16" y="117"/>
                  </a:lnTo>
                  <a:lnTo>
                    <a:pt x="11" y="117"/>
                  </a:lnTo>
                  <a:lnTo>
                    <a:pt x="16" y="117"/>
                  </a:lnTo>
                  <a:lnTo>
                    <a:pt x="16" y="111"/>
                  </a:lnTo>
                  <a:lnTo>
                    <a:pt x="21" y="111"/>
                  </a:lnTo>
                  <a:lnTo>
                    <a:pt x="16" y="111"/>
                  </a:lnTo>
                  <a:lnTo>
                    <a:pt x="21" y="111"/>
                  </a:lnTo>
                  <a:lnTo>
                    <a:pt x="21" y="106"/>
                  </a:lnTo>
                  <a:lnTo>
                    <a:pt x="21" y="111"/>
                  </a:lnTo>
                  <a:lnTo>
                    <a:pt x="21" y="106"/>
                  </a:lnTo>
                  <a:lnTo>
                    <a:pt x="27" y="106"/>
                  </a:lnTo>
                  <a:lnTo>
                    <a:pt x="21" y="106"/>
                  </a:lnTo>
                  <a:lnTo>
                    <a:pt x="27" y="106"/>
                  </a:lnTo>
                  <a:lnTo>
                    <a:pt x="21" y="106"/>
                  </a:lnTo>
                  <a:lnTo>
                    <a:pt x="21" y="101"/>
                  </a:lnTo>
                  <a:lnTo>
                    <a:pt x="27" y="101"/>
                  </a:lnTo>
                  <a:lnTo>
                    <a:pt x="21" y="101"/>
                  </a:lnTo>
                  <a:lnTo>
                    <a:pt x="27" y="101"/>
                  </a:lnTo>
                  <a:lnTo>
                    <a:pt x="27" y="95"/>
                  </a:lnTo>
                  <a:lnTo>
                    <a:pt x="32" y="95"/>
                  </a:lnTo>
                  <a:lnTo>
                    <a:pt x="37" y="95"/>
                  </a:lnTo>
                  <a:lnTo>
                    <a:pt x="42" y="95"/>
                  </a:lnTo>
                  <a:lnTo>
                    <a:pt x="42" y="90"/>
                  </a:lnTo>
                  <a:lnTo>
                    <a:pt x="42" y="85"/>
                  </a:lnTo>
                  <a:lnTo>
                    <a:pt x="48" y="85"/>
                  </a:lnTo>
                  <a:lnTo>
                    <a:pt x="42" y="85"/>
                  </a:lnTo>
                  <a:lnTo>
                    <a:pt x="42" y="79"/>
                  </a:lnTo>
                  <a:lnTo>
                    <a:pt x="48" y="79"/>
                  </a:lnTo>
                  <a:lnTo>
                    <a:pt x="42" y="79"/>
                  </a:lnTo>
                  <a:lnTo>
                    <a:pt x="42" y="74"/>
                  </a:lnTo>
                  <a:lnTo>
                    <a:pt x="42" y="79"/>
                  </a:lnTo>
                  <a:lnTo>
                    <a:pt x="42" y="74"/>
                  </a:lnTo>
                  <a:lnTo>
                    <a:pt x="42" y="69"/>
                  </a:lnTo>
                  <a:lnTo>
                    <a:pt x="42" y="64"/>
                  </a:lnTo>
                  <a:lnTo>
                    <a:pt x="48" y="64"/>
                  </a:lnTo>
                  <a:lnTo>
                    <a:pt x="48" y="58"/>
                  </a:lnTo>
                  <a:lnTo>
                    <a:pt x="53" y="58"/>
                  </a:lnTo>
                  <a:lnTo>
                    <a:pt x="53" y="53"/>
                  </a:lnTo>
                  <a:lnTo>
                    <a:pt x="53" y="48"/>
                  </a:lnTo>
                  <a:lnTo>
                    <a:pt x="48" y="48"/>
                  </a:lnTo>
                  <a:lnTo>
                    <a:pt x="48" y="42"/>
                  </a:lnTo>
                  <a:lnTo>
                    <a:pt x="53" y="42"/>
                  </a:lnTo>
                  <a:lnTo>
                    <a:pt x="53" y="37"/>
                  </a:lnTo>
                  <a:lnTo>
                    <a:pt x="58" y="37"/>
                  </a:lnTo>
                  <a:lnTo>
                    <a:pt x="53" y="37"/>
                  </a:lnTo>
                  <a:lnTo>
                    <a:pt x="58" y="37"/>
                  </a:lnTo>
                  <a:lnTo>
                    <a:pt x="53" y="37"/>
                  </a:lnTo>
                  <a:lnTo>
                    <a:pt x="53" y="32"/>
                  </a:lnTo>
                  <a:lnTo>
                    <a:pt x="53" y="26"/>
                  </a:lnTo>
                  <a:lnTo>
                    <a:pt x="58" y="26"/>
                  </a:lnTo>
                  <a:lnTo>
                    <a:pt x="58" y="21"/>
                  </a:lnTo>
                  <a:lnTo>
                    <a:pt x="58" y="16"/>
                  </a:lnTo>
                  <a:lnTo>
                    <a:pt x="53" y="16"/>
                  </a:lnTo>
                  <a:lnTo>
                    <a:pt x="53" y="11"/>
                  </a:lnTo>
                  <a:lnTo>
                    <a:pt x="53" y="5"/>
                  </a:lnTo>
                  <a:lnTo>
                    <a:pt x="53" y="0"/>
                  </a:lnTo>
                  <a:lnTo>
                    <a:pt x="58" y="0"/>
                  </a:lnTo>
                  <a:lnTo>
                    <a:pt x="64" y="0"/>
                  </a:lnTo>
                  <a:lnTo>
                    <a:pt x="69" y="0"/>
                  </a:lnTo>
                  <a:lnTo>
                    <a:pt x="74" y="0"/>
                  </a:lnTo>
                  <a:lnTo>
                    <a:pt x="79" y="0"/>
                  </a:lnTo>
                  <a:lnTo>
                    <a:pt x="85" y="0"/>
                  </a:lnTo>
                  <a:lnTo>
                    <a:pt x="90" y="0"/>
                  </a:lnTo>
                  <a:lnTo>
                    <a:pt x="95" y="0"/>
                  </a:lnTo>
                  <a:lnTo>
                    <a:pt x="95" y="5"/>
                  </a:lnTo>
                  <a:lnTo>
                    <a:pt x="101" y="5"/>
                  </a:lnTo>
                  <a:lnTo>
                    <a:pt x="106" y="11"/>
                  </a:lnTo>
                  <a:lnTo>
                    <a:pt x="111" y="16"/>
                  </a:lnTo>
                  <a:lnTo>
                    <a:pt x="116" y="26"/>
                  </a:lnTo>
                  <a:lnTo>
                    <a:pt x="122" y="32"/>
                  </a:lnTo>
                  <a:lnTo>
                    <a:pt x="127" y="32"/>
                  </a:lnTo>
                  <a:lnTo>
                    <a:pt x="132" y="32"/>
                  </a:lnTo>
                  <a:lnTo>
                    <a:pt x="138" y="26"/>
                  </a:lnTo>
                  <a:lnTo>
                    <a:pt x="143" y="26"/>
                  </a:lnTo>
                  <a:lnTo>
                    <a:pt x="148" y="26"/>
                  </a:lnTo>
                  <a:lnTo>
                    <a:pt x="148" y="21"/>
                  </a:lnTo>
                  <a:lnTo>
                    <a:pt x="153" y="21"/>
                  </a:lnTo>
                  <a:lnTo>
                    <a:pt x="159" y="21"/>
                  </a:lnTo>
                  <a:lnTo>
                    <a:pt x="164" y="26"/>
                  </a:lnTo>
                  <a:lnTo>
                    <a:pt x="169" y="26"/>
                  </a:lnTo>
                  <a:lnTo>
                    <a:pt x="175" y="32"/>
                  </a:lnTo>
                  <a:lnTo>
                    <a:pt x="180" y="32"/>
                  </a:lnTo>
                  <a:lnTo>
                    <a:pt x="185" y="32"/>
                  </a:lnTo>
                  <a:lnTo>
                    <a:pt x="185" y="37"/>
                  </a:lnTo>
                  <a:lnTo>
                    <a:pt x="190" y="37"/>
                  </a:lnTo>
                  <a:lnTo>
                    <a:pt x="196" y="42"/>
                  </a:lnTo>
                  <a:lnTo>
                    <a:pt x="201" y="42"/>
                  </a:lnTo>
                  <a:lnTo>
                    <a:pt x="206" y="48"/>
                  </a:lnTo>
                  <a:lnTo>
                    <a:pt x="206" y="53"/>
                  </a:lnTo>
                  <a:lnTo>
                    <a:pt x="212" y="58"/>
                  </a:lnTo>
                  <a:lnTo>
                    <a:pt x="212" y="64"/>
                  </a:lnTo>
                  <a:lnTo>
                    <a:pt x="217" y="64"/>
                  </a:lnTo>
                  <a:lnTo>
                    <a:pt x="217" y="69"/>
                  </a:lnTo>
                  <a:lnTo>
                    <a:pt x="222" y="69"/>
                  </a:lnTo>
                  <a:lnTo>
                    <a:pt x="222" y="74"/>
                  </a:lnTo>
                  <a:lnTo>
                    <a:pt x="222" y="79"/>
                  </a:lnTo>
                  <a:lnTo>
                    <a:pt x="222" y="85"/>
                  </a:lnTo>
                  <a:lnTo>
                    <a:pt x="222" y="90"/>
                  </a:lnTo>
                  <a:lnTo>
                    <a:pt x="222" y="95"/>
                  </a:lnTo>
                  <a:lnTo>
                    <a:pt x="222" y="101"/>
                  </a:lnTo>
                  <a:lnTo>
                    <a:pt x="222" y="106"/>
                  </a:lnTo>
                  <a:lnTo>
                    <a:pt x="222" y="111"/>
                  </a:lnTo>
                  <a:lnTo>
                    <a:pt x="222" y="117"/>
                  </a:lnTo>
                  <a:lnTo>
                    <a:pt x="222" y="122"/>
                  </a:lnTo>
                  <a:lnTo>
                    <a:pt x="222" y="127"/>
                  </a:lnTo>
                  <a:lnTo>
                    <a:pt x="222" y="132"/>
                  </a:lnTo>
                  <a:lnTo>
                    <a:pt x="222" y="138"/>
                  </a:lnTo>
                  <a:lnTo>
                    <a:pt x="222" y="143"/>
                  </a:lnTo>
                  <a:lnTo>
                    <a:pt x="222" y="148"/>
                  </a:lnTo>
                  <a:lnTo>
                    <a:pt x="222" y="154"/>
                  </a:lnTo>
                  <a:lnTo>
                    <a:pt x="222" y="159"/>
                  </a:lnTo>
                  <a:lnTo>
                    <a:pt x="222" y="164"/>
                  </a:lnTo>
                  <a:lnTo>
                    <a:pt x="222" y="170"/>
                  </a:lnTo>
                  <a:lnTo>
                    <a:pt x="222" y="175"/>
                  </a:lnTo>
                  <a:lnTo>
                    <a:pt x="222" y="180"/>
                  </a:lnTo>
                  <a:lnTo>
                    <a:pt x="222" y="185"/>
                  </a:lnTo>
                  <a:lnTo>
                    <a:pt x="222" y="191"/>
                  </a:lnTo>
                  <a:lnTo>
                    <a:pt x="222" y="196"/>
                  </a:lnTo>
                  <a:lnTo>
                    <a:pt x="222" y="201"/>
                  </a:lnTo>
                  <a:lnTo>
                    <a:pt x="222" y="207"/>
                  </a:lnTo>
                  <a:lnTo>
                    <a:pt x="222" y="212"/>
                  </a:lnTo>
                  <a:lnTo>
                    <a:pt x="222" y="223"/>
                  </a:lnTo>
                  <a:lnTo>
                    <a:pt x="222" y="228"/>
                  </a:lnTo>
                  <a:lnTo>
                    <a:pt x="222" y="233"/>
                  </a:lnTo>
                  <a:lnTo>
                    <a:pt x="222" y="238"/>
                  </a:lnTo>
                  <a:lnTo>
                    <a:pt x="222" y="249"/>
                  </a:lnTo>
                  <a:lnTo>
                    <a:pt x="222" y="260"/>
                  </a:lnTo>
                  <a:lnTo>
                    <a:pt x="222" y="265"/>
                  </a:lnTo>
                  <a:lnTo>
                    <a:pt x="222" y="270"/>
                  </a:lnTo>
                  <a:lnTo>
                    <a:pt x="222" y="276"/>
                  </a:lnTo>
                  <a:lnTo>
                    <a:pt x="222" y="281"/>
                  </a:lnTo>
                  <a:lnTo>
                    <a:pt x="222" y="286"/>
                  </a:lnTo>
                  <a:lnTo>
                    <a:pt x="222" y="291"/>
                  </a:lnTo>
                  <a:lnTo>
                    <a:pt x="222" y="297"/>
                  </a:lnTo>
                  <a:lnTo>
                    <a:pt x="222" y="302"/>
                  </a:lnTo>
                  <a:lnTo>
                    <a:pt x="222" y="307"/>
                  </a:lnTo>
                  <a:lnTo>
                    <a:pt x="222" y="313"/>
                  </a:lnTo>
                  <a:lnTo>
                    <a:pt x="217" y="313"/>
                  </a:lnTo>
                  <a:lnTo>
                    <a:pt x="212" y="313"/>
                  </a:lnTo>
                  <a:lnTo>
                    <a:pt x="206" y="313"/>
                  </a:lnTo>
                  <a:lnTo>
                    <a:pt x="201" y="313"/>
                  </a:lnTo>
                  <a:lnTo>
                    <a:pt x="190" y="313"/>
                  </a:lnTo>
                  <a:lnTo>
                    <a:pt x="185" y="313"/>
                  </a:lnTo>
                  <a:lnTo>
                    <a:pt x="180" y="313"/>
                  </a:lnTo>
                  <a:lnTo>
                    <a:pt x="175" y="313"/>
                  </a:lnTo>
                  <a:lnTo>
                    <a:pt x="169" y="313"/>
                  </a:lnTo>
                  <a:lnTo>
                    <a:pt x="164" y="313"/>
                  </a:lnTo>
                  <a:lnTo>
                    <a:pt x="159" y="313"/>
                  </a:lnTo>
                  <a:lnTo>
                    <a:pt x="153" y="313"/>
                  </a:lnTo>
                  <a:lnTo>
                    <a:pt x="148" y="313"/>
                  </a:lnTo>
                  <a:lnTo>
                    <a:pt x="143" y="313"/>
                  </a:lnTo>
                  <a:lnTo>
                    <a:pt x="138" y="313"/>
                  </a:lnTo>
                  <a:lnTo>
                    <a:pt x="132" y="313"/>
                  </a:lnTo>
                  <a:lnTo>
                    <a:pt x="127" y="313"/>
                  </a:lnTo>
                  <a:lnTo>
                    <a:pt x="122" y="313"/>
                  </a:lnTo>
                  <a:lnTo>
                    <a:pt x="116" y="313"/>
                  </a:lnTo>
                  <a:lnTo>
                    <a:pt x="111" y="313"/>
                  </a:lnTo>
                  <a:lnTo>
                    <a:pt x="106" y="313"/>
                  </a:lnTo>
                  <a:lnTo>
                    <a:pt x="101" y="313"/>
                  </a:lnTo>
                  <a:lnTo>
                    <a:pt x="95" y="313"/>
                  </a:lnTo>
                  <a:lnTo>
                    <a:pt x="90" y="313"/>
                  </a:lnTo>
                  <a:lnTo>
                    <a:pt x="85" y="313"/>
                  </a:lnTo>
                  <a:lnTo>
                    <a:pt x="79" y="313"/>
                  </a:lnTo>
                  <a:lnTo>
                    <a:pt x="74" y="313"/>
                  </a:lnTo>
                  <a:lnTo>
                    <a:pt x="69" y="313"/>
                  </a:lnTo>
                  <a:lnTo>
                    <a:pt x="64" y="313"/>
                  </a:lnTo>
                  <a:lnTo>
                    <a:pt x="58" y="313"/>
                  </a:lnTo>
                  <a:lnTo>
                    <a:pt x="53" y="313"/>
                  </a:lnTo>
                  <a:lnTo>
                    <a:pt x="48" y="313"/>
                  </a:lnTo>
                  <a:lnTo>
                    <a:pt x="37" y="313"/>
                  </a:lnTo>
                  <a:lnTo>
                    <a:pt x="32" y="313"/>
                  </a:lnTo>
                  <a:lnTo>
                    <a:pt x="27" y="307"/>
                  </a:lnTo>
                  <a:lnTo>
                    <a:pt x="21" y="307"/>
                  </a:lnTo>
                  <a:lnTo>
                    <a:pt x="16" y="307"/>
                  </a:lnTo>
                  <a:lnTo>
                    <a:pt x="11" y="307"/>
                  </a:lnTo>
                  <a:lnTo>
                    <a:pt x="5" y="307"/>
                  </a:lnTo>
                  <a:lnTo>
                    <a:pt x="0" y="307"/>
                  </a:lnTo>
                  <a:lnTo>
                    <a:pt x="0" y="302"/>
                  </a:lnTo>
                  <a:lnTo>
                    <a:pt x="0" y="297"/>
                  </a:lnTo>
                  <a:lnTo>
                    <a:pt x="0" y="291"/>
                  </a:lnTo>
                  <a:lnTo>
                    <a:pt x="0" y="286"/>
                  </a:lnTo>
                  <a:lnTo>
                    <a:pt x="0" y="281"/>
                  </a:lnTo>
                  <a:lnTo>
                    <a:pt x="0" y="276"/>
                  </a:lnTo>
                  <a:lnTo>
                    <a:pt x="0" y="270"/>
                  </a:lnTo>
                  <a:lnTo>
                    <a:pt x="0" y="265"/>
                  </a:lnTo>
                  <a:lnTo>
                    <a:pt x="0" y="254"/>
                  </a:lnTo>
                  <a:lnTo>
                    <a:pt x="0" y="249"/>
                  </a:lnTo>
                  <a:lnTo>
                    <a:pt x="0" y="244"/>
                  </a:lnTo>
                  <a:lnTo>
                    <a:pt x="0" y="238"/>
                  </a:lnTo>
                  <a:lnTo>
                    <a:pt x="0" y="233"/>
                  </a:lnTo>
                  <a:lnTo>
                    <a:pt x="0" y="228"/>
                  </a:lnTo>
                  <a:lnTo>
                    <a:pt x="0" y="223"/>
                  </a:lnTo>
                  <a:lnTo>
                    <a:pt x="0" y="212"/>
                  </a:lnTo>
                  <a:lnTo>
                    <a:pt x="0" y="207"/>
                  </a:lnTo>
                  <a:lnTo>
                    <a:pt x="0" y="201"/>
                  </a:lnTo>
                  <a:lnTo>
                    <a:pt x="0" y="196"/>
                  </a:lnTo>
                  <a:lnTo>
                    <a:pt x="0" y="191"/>
                  </a:lnTo>
                  <a:lnTo>
                    <a:pt x="0" y="185"/>
                  </a:lnTo>
                  <a:lnTo>
                    <a:pt x="0" y="180"/>
                  </a:lnTo>
                  <a:lnTo>
                    <a:pt x="0" y="175"/>
                  </a:lnTo>
                </a:path>
              </a:pathLst>
            </a:custGeom>
            <a:grp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179">
              <a:extLst>
                <a:ext uri="{FF2B5EF4-FFF2-40B4-BE49-F238E27FC236}">
                  <a16:creationId xmlns:a16="http://schemas.microsoft.com/office/drawing/2014/main" id="{DDF4BBDA-87B3-45AB-95F4-19D799F2BEF3}"/>
                </a:ext>
              </a:extLst>
            </p:cNvPr>
            <p:cNvSpPr>
              <a:spLocks/>
            </p:cNvSpPr>
            <p:nvPr/>
          </p:nvSpPr>
          <p:spPr bwMode="auto">
            <a:xfrm>
              <a:off x="6343144" y="2429956"/>
              <a:ext cx="477838" cy="403225"/>
            </a:xfrm>
            <a:custGeom>
              <a:avLst/>
              <a:gdLst>
                <a:gd name="T0" fmla="*/ 0 w 301"/>
                <a:gd name="T1" fmla="*/ 143 h 254"/>
                <a:gd name="T2" fmla="*/ 5 w 301"/>
                <a:gd name="T3" fmla="*/ 127 h 254"/>
                <a:gd name="T4" fmla="*/ 5 w 301"/>
                <a:gd name="T5" fmla="*/ 111 h 254"/>
                <a:gd name="T6" fmla="*/ 10 w 301"/>
                <a:gd name="T7" fmla="*/ 85 h 254"/>
                <a:gd name="T8" fmla="*/ 10 w 301"/>
                <a:gd name="T9" fmla="*/ 69 h 254"/>
                <a:gd name="T10" fmla="*/ 10 w 301"/>
                <a:gd name="T11" fmla="*/ 47 h 254"/>
                <a:gd name="T12" fmla="*/ 16 w 301"/>
                <a:gd name="T13" fmla="*/ 32 h 254"/>
                <a:gd name="T14" fmla="*/ 16 w 301"/>
                <a:gd name="T15" fmla="*/ 16 h 254"/>
                <a:gd name="T16" fmla="*/ 16 w 301"/>
                <a:gd name="T17" fmla="*/ 0 h 254"/>
                <a:gd name="T18" fmla="*/ 47 w 301"/>
                <a:gd name="T19" fmla="*/ 5 h 254"/>
                <a:gd name="T20" fmla="*/ 63 w 301"/>
                <a:gd name="T21" fmla="*/ 5 h 254"/>
                <a:gd name="T22" fmla="*/ 79 w 301"/>
                <a:gd name="T23" fmla="*/ 5 h 254"/>
                <a:gd name="T24" fmla="*/ 95 w 301"/>
                <a:gd name="T25" fmla="*/ 5 h 254"/>
                <a:gd name="T26" fmla="*/ 111 w 301"/>
                <a:gd name="T27" fmla="*/ 5 h 254"/>
                <a:gd name="T28" fmla="*/ 132 w 301"/>
                <a:gd name="T29" fmla="*/ 5 h 254"/>
                <a:gd name="T30" fmla="*/ 153 w 301"/>
                <a:gd name="T31" fmla="*/ 5 h 254"/>
                <a:gd name="T32" fmla="*/ 169 w 301"/>
                <a:gd name="T33" fmla="*/ 10 h 254"/>
                <a:gd name="T34" fmla="*/ 185 w 301"/>
                <a:gd name="T35" fmla="*/ 10 h 254"/>
                <a:gd name="T36" fmla="*/ 201 w 301"/>
                <a:gd name="T37" fmla="*/ 10 h 254"/>
                <a:gd name="T38" fmla="*/ 217 w 301"/>
                <a:gd name="T39" fmla="*/ 10 h 254"/>
                <a:gd name="T40" fmla="*/ 232 w 301"/>
                <a:gd name="T41" fmla="*/ 10 h 254"/>
                <a:gd name="T42" fmla="*/ 248 w 301"/>
                <a:gd name="T43" fmla="*/ 10 h 254"/>
                <a:gd name="T44" fmla="*/ 264 w 301"/>
                <a:gd name="T45" fmla="*/ 10 h 254"/>
                <a:gd name="T46" fmla="*/ 280 w 301"/>
                <a:gd name="T47" fmla="*/ 10 h 254"/>
                <a:gd name="T48" fmla="*/ 296 w 301"/>
                <a:gd name="T49" fmla="*/ 10 h 254"/>
                <a:gd name="T50" fmla="*/ 301 w 301"/>
                <a:gd name="T51" fmla="*/ 26 h 254"/>
                <a:gd name="T52" fmla="*/ 301 w 301"/>
                <a:gd name="T53" fmla="*/ 42 h 254"/>
                <a:gd name="T54" fmla="*/ 301 w 301"/>
                <a:gd name="T55" fmla="*/ 58 h 254"/>
                <a:gd name="T56" fmla="*/ 301 w 301"/>
                <a:gd name="T57" fmla="*/ 74 h 254"/>
                <a:gd name="T58" fmla="*/ 301 w 301"/>
                <a:gd name="T59" fmla="*/ 90 h 254"/>
                <a:gd name="T60" fmla="*/ 301 w 301"/>
                <a:gd name="T61" fmla="*/ 106 h 254"/>
                <a:gd name="T62" fmla="*/ 296 w 301"/>
                <a:gd name="T63" fmla="*/ 122 h 254"/>
                <a:gd name="T64" fmla="*/ 296 w 301"/>
                <a:gd name="T65" fmla="*/ 138 h 254"/>
                <a:gd name="T66" fmla="*/ 301 w 301"/>
                <a:gd name="T67" fmla="*/ 148 h 254"/>
                <a:gd name="T68" fmla="*/ 301 w 301"/>
                <a:gd name="T69" fmla="*/ 164 h 254"/>
                <a:gd name="T70" fmla="*/ 301 w 301"/>
                <a:gd name="T71" fmla="*/ 185 h 254"/>
                <a:gd name="T72" fmla="*/ 301 w 301"/>
                <a:gd name="T73" fmla="*/ 201 h 254"/>
                <a:gd name="T74" fmla="*/ 301 w 301"/>
                <a:gd name="T75" fmla="*/ 222 h 254"/>
                <a:gd name="T76" fmla="*/ 301 w 301"/>
                <a:gd name="T77" fmla="*/ 238 h 254"/>
                <a:gd name="T78" fmla="*/ 301 w 301"/>
                <a:gd name="T79" fmla="*/ 254 h 254"/>
                <a:gd name="T80" fmla="*/ 280 w 301"/>
                <a:gd name="T81" fmla="*/ 254 h 254"/>
                <a:gd name="T82" fmla="*/ 264 w 301"/>
                <a:gd name="T83" fmla="*/ 254 h 254"/>
                <a:gd name="T84" fmla="*/ 248 w 301"/>
                <a:gd name="T85" fmla="*/ 254 h 254"/>
                <a:gd name="T86" fmla="*/ 232 w 301"/>
                <a:gd name="T87" fmla="*/ 254 h 254"/>
                <a:gd name="T88" fmla="*/ 211 w 301"/>
                <a:gd name="T89" fmla="*/ 254 h 254"/>
                <a:gd name="T90" fmla="*/ 195 w 301"/>
                <a:gd name="T91" fmla="*/ 254 h 254"/>
                <a:gd name="T92" fmla="*/ 180 w 301"/>
                <a:gd name="T93" fmla="*/ 254 h 254"/>
                <a:gd name="T94" fmla="*/ 164 w 301"/>
                <a:gd name="T95" fmla="*/ 254 h 254"/>
                <a:gd name="T96" fmla="*/ 148 w 301"/>
                <a:gd name="T97" fmla="*/ 254 h 254"/>
                <a:gd name="T98" fmla="*/ 132 w 301"/>
                <a:gd name="T99" fmla="*/ 254 h 254"/>
                <a:gd name="T100" fmla="*/ 132 w 301"/>
                <a:gd name="T101" fmla="*/ 233 h 254"/>
                <a:gd name="T102" fmla="*/ 132 w 301"/>
                <a:gd name="T103" fmla="*/ 217 h 254"/>
                <a:gd name="T104" fmla="*/ 132 w 301"/>
                <a:gd name="T105" fmla="*/ 201 h 254"/>
                <a:gd name="T106" fmla="*/ 127 w 301"/>
                <a:gd name="T107" fmla="*/ 191 h 254"/>
                <a:gd name="T108" fmla="*/ 116 w 301"/>
                <a:gd name="T109" fmla="*/ 185 h 254"/>
                <a:gd name="T110" fmla="*/ 116 w 301"/>
                <a:gd name="T111" fmla="*/ 169 h 254"/>
                <a:gd name="T112" fmla="*/ 95 w 301"/>
                <a:gd name="T113" fmla="*/ 169 h 254"/>
                <a:gd name="T114" fmla="*/ 74 w 301"/>
                <a:gd name="T115" fmla="*/ 169 h 254"/>
                <a:gd name="T116" fmla="*/ 53 w 301"/>
                <a:gd name="T117" fmla="*/ 169 h 254"/>
                <a:gd name="T118" fmla="*/ 32 w 301"/>
                <a:gd name="T119" fmla="*/ 169 h 254"/>
                <a:gd name="T120" fmla="*/ 16 w 301"/>
                <a:gd name="T121" fmla="*/ 164 h 254"/>
                <a:gd name="T122" fmla="*/ 0 w 301"/>
                <a:gd name="T123" fmla="*/ 16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1" h="254">
                  <a:moveTo>
                    <a:pt x="0" y="159"/>
                  </a:moveTo>
                  <a:lnTo>
                    <a:pt x="0" y="148"/>
                  </a:lnTo>
                  <a:lnTo>
                    <a:pt x="0" y="143"/>
                  </a:lnTo>
                  <a:lnTo>
                    <a:pt x="0" y="138"/>
                  </a:lnTo>
                  <a:lnTo>
                    <a:pt x="5" y="132"/>
                  </a:lnTo>
                  <a:lnTo>
                    <a:pt x="5" y="127"/>
                  </a:lnTo>
                  <a:lnTo>
                    <a:pt x="5" y="122"/>
                  </a:lnTo>
                  <a:lnTo>
                    <a:pt x="5" y="116"/>
                  </a:lnTo>
                  <a:lnTo>
                    <a:pt x="5" y="111"/>
                  </a:lnTo>
                  <a:lnTo>
                    <a:pt x="5" y="106"/>
                  </a:lnTo>
                  <a:lnTo>
                    <a:pt x="5" y="95"/>
                  </a:lnTo>
                  <a:lnTo>
                    <a:pt x="10" y="85"/>
                  </a:lnTo>
                  <a:lnTo>
                    <a:pt x="10" y="79"/>
                  </a:lnTo>
                  <a:lnTo>
                    <a:pt x="10" y="74"/>
                  </a:lnTo>
                  <a:lnTo>
                    <a:pt x="10" y="69"/>
                  </a:lnTo>
                  <a:lnTo>
                    <a:pt x="10" y="63"/>
                  </a:lnTo>
                  <a:lnTo>
                    <a:pt x="10" y="58"/>
                  </a:lnTo>
                  <a:lnTo>
                    <a:pt x="10" y="47"/>
                  </a:lnTo>
                  <a:lnTo>
                    <a:pt x="10" y="42"/>
                  </a:lnTo>
                  <a:lnTo>
                    <a:pt x="16" y="37"/>
                  </a:lnTo>
                  <a:lnTo>
                    <a:pt x="16" y="32"/>
                  </a:lnTo>
                  <a:lnTo>
                    <a:pt x="16" y="26"/>
                  </a:lnTo>
                  <a:lnTo>
                    <a:pt x="16" y="21"/>
                  </a:lnTo>
                  <a:lnTo>
                    <a:pt x="16" y="16"/>
                  </a:lnTo>
                  <a:lnTo>
                    <a:pt x="16" y="10"/>
                  </a:lnTo>
                  <a:lnTo>
                    <a:pt x="16" y="5"/>
                  </a:lnTo>
                  <a:lnTo>
                    <a:pt x="16" y="0"/>
                  </a:lnTo>
                  <a:lnTo>
                    <a:pt x="37" y="5"/>
                  </a:lnTo>
                  <a:lnTo>
                    <a:pt x="42" y="5"/>
                  </a:lnTo>
                  <a:lnTo>
                    <a:pt x="47" y="5"/>
                  </a:lnTo>
                  <a:lnTo>
                    <a:pt x="53" y="5"/>
                  </a:lnTo>
                  <a:lnTo>
                    <a:pt x="58" y="5"/>
                  </a:lnTo>
                  <a:lnTo>
                    <a:pt x="63" y="5"/>
                  </a:lnTo>
                  <a:lnTo>
                    <a:pt x="69" y="5"/>
                  </a:lnTo>
                  <a:lnTo>
                    <a:pt x="74" y="5"/>
                  </a:lnTo>
                  <a:lnTo>
                    <a:pt x="79" y="5"/>
                  </a:lnTo>
                  <a:lnTo>
                    <a:pt x="84" y="5"/>
                  </a:lnTo>
                  <a:lnTo>
                    <a:pt x="90" y="5"/>
                  </a:lnTo>
                  <a:lnTo>
                    <a:pt x="95" y="5"/>
                  </a:lnTo>
                  <a:lnTo>
                    <a:pt x="100" y="5"/>
                  </a:lnTo>
                  <a:lnTo>
                    <a:pt x="106" y="5"/>
                  </a:lnTo>
                  <a:lnTo>
                    <a:pt x="111" y="5"/>
                  </a:lnTo>
                  <a:lnTo>
                    <a:pt x="116" y="5"/>
                  </a:lnTo>
                  <a:lnTo>
                    <a:pt x="127" y="5"/>
                  </a:lnTo>
                  <a:lnTo>
                    <a:pt x="132" y="5"/>
                  </a:lnTo>
                  <a:lnTo>
                    <a:pt x="137" y="5"/>
                  </a:lnTo>
                  <a:lnTo>
                    <a:pt x="148" y="5"/>
                  </a:lnTo>
                  <a:lnTo>
                    <a:pt x="153" y="5"/>
                  </a:lnTo>
                  <a:lnTo>
                    <a:pt x="158" y="5"/>
                  </a:lnTo>
                  <a:lnTo>
                    <a:pt x="164" y="10"/>
                  </a:lnTo>
                  <a:lnTo>
                    <a:pt x="169" y="10"/>
                  </a:lnTo>
                  <a:lnTo>
                    <a:pt x="174" y="10"/>
                  </a:lnTo>
                  <a:lnTo>
                    <a:pt x="180" y="10"/>
                  </a:lnTo>
                  <a:lnTo>
                    <a:pt x="185" y="10"/>
                  </a:lnTo>
                  <a:lnTo>
                    <a:pt x="190" y="10"/>
                  </a:lnTo>
                  <a:lnTo>
                    <a:pt x="195" y="10"/>
                  </a:lnTo>
                  <a:lnTo>
                    <a:pt x="201" y="10"/>
                  </a:lnTo>
                  <a:lnTo>
                    <a:pt x="206" y="10"/>
                  </a:lnTo>
                  <a:lnTo>
                    <a:pt x="211" y="10"/>
                  </a:lnTo>
                  <a:lnTo>
                    <a:pt x="217" y="10"/>
                  </a:lnTo>
                  <a:lnTo>
                    <a:pt x="222" y="10"/>
                  </a:lnTo>
                  <a:lnTo>
                    <a:pt x="227" y="10"/>
                  </a:lnTo>
                  <a:lnTo>
                    <a:pt x="232" y="10"/>
                  </a:lnTo>
                  <a:lnTo>
                    <a:pt x="238" y="10"/>
                  </a:lnTo>
                  <a:lnTo>
                    <a:pt x="243" y="10"/>
                  </a:lnTo>
                  <a:lnTo>
                    <a:pt x="248" y="10"/>
                  </a:lnTo>
                  <a:lnTo>
                    <a:pt x="254" y="10"/>
                  </a:lnTo>
                  <a:lnTo>
                    <a:pt x="259" y="10"/>
                  </a:lnTo>
                  <a:lnTo>
                    <a:pt x="264" y="10"/>
                  </a:lnTo>
                  <a:lnTo>
                    <a:pt x="269" y="10"/>
                  </a:lnTo>
                  <a:lnTo>
                    <a:pt x="275" y="10"/>
                  </a:lnTo>
                  <a:lnTo>
                    <a:pt x="280" y="10"/>
                  </a:lnTo>
                  <a:lnTo>
                    <a:pt x="285" y="10"/>
                  </a:lnTo>
                  <a:lnTo>
                    <a:pt x="291" y="10"/>
                  </a:lnTo>
                  <a:lnTo>
                    <a:pt x="296" y="10"/>
                  </a:lnTo>
                  <a:lnTo>
                    <a:pt x="301" y="10"/>
                  </a:lnTo>
                  <a:lnTo>
                    <a:pt x="301" y="16"/>
                  </a:lnTo>
                  <a:lnTo>
                    <a:pt x="301" y="26"/>
                  </a:lnTo>
                  <a:lnTo>
                    <a:pt x="301" y="32"/>
                  </a:lnTo>
                  <a:lnTo>
                    <a:pt x="301" y="37"/>
                  </a:lnTo>
                  <a:lnTo>
                    <a:pt x="301" y="42"/>
                  </a:lnTo>
                  <a:lnTo>
                    <a:pt x="301" y="47"/>
                  </a:lnTo>
                  <a:lnTo>
                    <a:pt x="301" y="53"/>
                  </a:lnTo>
                  <a:lnTo>
                    <a:pt x="301" y="58"/>
                  </a:lnTo>
                  <a:lnTo>
                    <a:pt x="301" y="63"/>
                  </a:lnTo>
                  <a:lnTo>
                    <a:pt x="301" y="69"/>
                  </a:lnTo>
                  <a:lnTo>
                    <a:pt x="301" y="74"/>
                  </a:lnTo>
                  <a:lnTo>
                    <a:pt x="301" y="79"/>
                  </a:lnTo>
                  <a:lnTo>
                    <a:pt x="301" y="85"/>
                  </a:lnTo>
                  <a:lnTo>
                    <a:pt x="301" y="90"/>
                  </a:lnTo>
                  <a:lnTo>
                    <a:pt x="301" y="95"/>
                  </a:lnTo>
                  <a:lnTo>
                    <a:pt x="301" y="100"/>
                  </a:lnTo>
                  <a:lnTo>
                    <a:pt x="301" y="106"/>
                  </a:lnTo>
                  <a:lnTo>
                    <a:pt x="301" y="111"/>
                  </a:lnTo>
                  <a:lnTo>
                    <a:pt x="301" y="116"/>
                  </a:lnTo>
                  <a:lnTo>
                    <a:pt x="296" y="122"/>
                  </a:lnTo>
                  <a:lnTo>
                    <a:pt x="296" y="127"/>
                  </a:lnTo>
                  <a:lnTo>
                    <a:pt x="296" y="132"/>
                  </a:lnTo>
                  <a:lnTo>
                    <a:pt x="296" y="138"/>
                  </a:lnTo>
                  <a:lnTo>
                    <a:pt x="296" y="143"/>
                  </a:lnTo>
                  <a:lnTo>
                    <a:pt x="296" y="148"/>
                  </a:lnTo>
                  <a:lnTo>
                    <a:pt x="301" y="148"/>
                  </a:lnTo>
                  <a:lnTo>
                    <a:pt x="301" y="153"/>
                  </a:lnTo>
                  <a:lnTo>
                    <a:pt x="301" y="159"/>
                  </a:lnTo>
                  <a:lnTo>
                    <a:pt x="301" y="164"/>
                  </a:lnTo>
                  <a:lnTo>
                    <a:pt x="301" y="175"/>
                  </a:lnTo>
                  <a:lnTo>
                    <a:pt x="301" y="180"/>
                  </a:lnTo>
                  <a:lnTo>
                    <a:pt x="301" y="185"/>
                  </a:lnTo>
                  <a:lnTo>
                    <a:pt x="301" y="191"/>
                  </a:lnTo>
                  <a:lnTo>
                    <a:pt x="301" y="196"/>
                  </a:lnTo>
                  <a:lnTo>
                    <a:pt x="301" y="201"/>
                  </a:lnTo>
                  <a:lnTo>
                    <a:pt x="301" y="212"/>
                  </a:lnTo>
                  <a:lnTo>
                    <a:pt x="301" y="217"/>
                  </a:lnTo>
                  <a:lnTo>
                    <a:pt x="301" y="222"/>
                  </a:lnTo>
                  <a:lnTo>
                    <a:pt x="301" y="228"/>
                  </a:lnTo>
                  <a:lnTo>
                    <a:pt x="301" y="233"/>
                  </a:lnTo>
                  <a:lnTo>
                    <a:pt x="301" y="238"/>
                  </a:lnTo>
                  <a:lnTo>
                    <a:pt x="301" y="244"/>
                  </a:lnTo>
                  <a:lnTo>
                    <a:pt x="301" y="249"/>
                  </a:lnTo>
                  <a:lnTo>
                    <a:pt x="301" y="254"/>
                  </a:lnTo>
                  <a:lnTo>
                    <a:pt x="291" y="254"/>
                  </a:lnTo>
                  <a:lnTo>
                    <a:pt x="285" y="254"/>
                  </a:lnTo>
                  <a:lnTo>
                    <a:pt x="280" y="254"/>
                  </a:lnTo>
                  <a:lnTo>
                    <a:pt x="275" y="254"/>
                  </a:lnTo>
                  <a:lnTo>
                    <a:pt x="269" y="254"/>
                  </a:lnTo>
                  <a:lnTo>
                    <a:pt x="264" y="254"/>
                  </a:lnTo>
                  <a:lnTo>
                    <a:pt x="259" y="254"/>
                  </a:lnTo>
                  <a:lnTo>
                    <a:pt x="254" y="254"/>
                  </a:lnTo>
                  <a:lnTo>
                    <a:pt x="248" y="254"/>
                  </a:lnTo>
                  <a:lnTo>
                    <a:pt x="243" y="254"/>
                  </a:lnTo>
                  <a:lnTo>
                    <a:pt x="238" y="254"/>
                  </a:lnTo>
                  <a:lnTo>
                    <a:pt x="232" y="254"/>
                  </a:lnTo>
                  <a:lnTo>
                    <a:pt x="227" y="254"/>
                  </a:lnTo>
                  <a:lnTo>
                    <a:pt x="217" y="254"/>
                  </a:lnTo>
                  <a:lnTo>
                    <a:pt x="211" y="254"/>
                  </a:lnTo>
                  <a:lnTo>
                    <a:pt x="206" y="254"/>
                  </a:lnTo>
                  <a:lnTo>
                    <a:pt x="201" y="254"/>
                  </a:lnTo>
                  <a:lnTo>
                    <a:pt x="195" y="254"/>
                  </a:lnTo>
                  <a:lnTo>
                    <a:pt x="190" y="254"/>
                  </a:lnTo>
                  <a:lnTo>
                    <a:pt x="185" y="254"/>
                  </a:lnTo>
                  <a:lnTo>
                    <a:pt x="180" y="254"/>
                  </a:lnTo>
                  <a:lnTo>
                    <a:pt x="174" y="254"/>
                  </a:lnTo>
                  <a:lnTo>
                    <a:pt x="169" y="254"/>
                  </a:lnTo>
                  <a:lnTo>
                    <a:pt x="164" y="254"/>
                  </a:lnTo>
                  <a:lnTo>
                    <a:pt x="158" y="254"/>
                  </a:lnTo>
                  <a:lnTo>
                    <a:pt x="153" y="254"/>
                  </a:lnTo>
                  <a:lnTo>
                    <a:pt x="148" y="254"/>
                  </a:lnTo>
                  <a:lnTo>
                    <a:pt x="143" y="254"/>
                  </a:lnTo>
                  <a:lnTo>
                    <a:pt x="137" y="254"/>
                  </a:lnTo>
                  <a:lnTo>
                    <a:pt x="132" y="254"/>
                  </a:lnTo>
                  <a:lnTo>
                    <a:pt x="132" y="249"/>
                  </a:lnTo>
                  <a:lnTo>
                    <a:pt x="132" y="238"/>
                  </a:lnTo>
                  <a:lnTo>
                    <a:pt x="132" y="233"/>
                  </a:lnTo>
                  <a:lnTo>
                    <a:pt x="132" y="228"/>
                  </a:lnTo>
                  <a:lnTo>
                    <a:pt x="132" y="222"/>
                  </a:lnTo>
                  <a:lnTo>
                    <a:pt x="132" y="217"/>
                  </a:lnTo>
                  <a:lnTo>
                    <a:pt x="132" y="212"/>
                  </a:lnTo>
                  <a:lnTo>
                    <a:pt x="132" y="206"/>
                  </a:lnTo>
                  <a:lnTo>
                    <a:pt x="132" y="201"/>
                  </a:lnTo>
                  <a:lnTo>
                    <a:pt x="132" y="196"/>
                  </a:lnTo>
                  <a:lnTo>
                    <a:pt x="132" y="191"/>
                  </a:lnTo>
                  <a:lnTo>
                    <a:pt x="127" y="191"/>
                  </a:lnTo>
                  <a:lnTo>
                    <a:pt x="121" y="191"/>
                  </a:lnTo>
                  <a:lnTo>
                    <a:pt x="116" y="191"/>
                  </a:lnTo>
                  <a:lnTo>
                    <a:pt x="116" y="185"/>
                  </a:lnTo>
                  <a:lnTo>
                    <a:pt x="116" y="180"/>
                  </a:lnTo>
                  <a:lnTo>
                    <a:pt x="116" y="175"/>
                  </a:lnTo>
                  <a:lnTo>
                    <a:pt x="116" y="169"/>
                  </a:lnTo>
                  <a:lnTo>
                    <a:pt x="106" y="169"/>
                  </a:lnTo>
                  <a:lnTo>
                    <a:pt x="100" y="169"/>
                  </a:lnTo>
                  <a:lnTo>
                    <a:pt x="95" y="169"/>
                  </a:lnTo>
                  <a:lnTo>
                    <a:pt x="90" y="169"/>
                  </a:lnTo>
                  <a:lnTo>
                    <a:pt x="79" y="169"/>
                  </a:lnTo>
                  <a:lnTo>
                    <a:pt x="74" y="169"/>
                  </a:lnTo>
                  <a:lnTo>
                    <a:pt x="69" y="169"/>
                  </a:lnTo>
                  <a:lnTo>
                    <a:pt x="58" y="169"/>
                  </a:lnTo>
                  <a:lnTo>
                    <a:pt x="53" y="169"/>
                  </a:lnTo>
                  <a:lnTo>
                    <a:pt x="42" y="169"/>
                  </a:lnTo>
                  <a:lnTo>
                    <a:pt x="37" y="169"/>
                  </a:lnTo>
                  <a:lnTo>
                    <a:pt x="32" y="169"/>
                  </a:lnTo>
                  <a:lnTo>
                    <a:pt x="21" y="169"/>
                  </a:lnTo>
                  <a:lnTo>
                    <a:pt x="16" y="169"/>
                  </a:lnTo>
                  <a:lnTo>
                    <a:pt x="16" y="164"/>
                  </a:lnTo>
                  <a:lnTo>
                    <a:pt x="10" y="164"/>
                  </a:lnTo>
                  <a:lnTo>
                    <a:pt x="5" y="164"/>
                  </a:lnTo>
                  <a:lnTo>
                    <a:pt x="0" y="164"/>
                  </a:lnTo>
                  <a:lnTo>
                    <a:pt x="0" y="159"/>
                  </a:lnTo>
                </a:path>
              </a:pathLst>
            </a:custGeom>
            <a:grp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181">
              <a:extLst>
                <a:ext uri="{FF2B5EF4-FFF2-40B4-BE49-F238E27FC236}">
                  <a16:creationId xmlns:a16="http://schemas.microsoft.com/office/drawing/2014/main" id="{18FEA76E-5A1D-4770-B5A5-228015EB9C9B}"/>
                </a:ext>
              </a:extLst>
            </p:cNvPr>
            <p:cNvSpPr>
              <a:spLocks/>
            </p:cNvSpPr>
            <p:nvPr/>
          </p:nvSpPr>
          <p:spPr bwMode="auto">
            <a:xfrm>
              <a:off x="6813044" y="2445831"/>
              <a:ext cx="444500" cy="320675"/>
            </a:xfrm>
            <a:custGeom>
              <a:avLst/>
              <a:gdLst>
                <a:gd name="T0" fmla="*/ 5 w 280"/>
                <a:gd name="T1" fmla="*/ 106 h 202"/>
                <a:gd name="T2" fmla="*/ 5 w 280"/>
                <a:gd name="T3" fmla="*/ 90 h 202"/>
                <a:gd name="T4" fmla="*/ 5 w 280"/>
                <a:gd name="T5" fmla="*/ 75 h 202"/>
                <a:gd name="T6" fmla="*/ 5 w 280"/>
                <a:gd name="T7" fmla="*/ 59 h 202"/>
                <a:gd name="T8" fmla="*/ 5 w 280"/>
                <a:gd name="T9" fmla="*/ 43 h 202"/>
                <a:gd name="T10" fmla="*/ 5 w 280"/>
                <a:gd name="T11" fmla="*/ 27 h 202"/>
                <a:gd name="T12" fmla="*/ 5 w 280"/>
                <a:gd name="T13" fmla="*/ 6 h 202"/>
                <a:gd name="T14" fmla="*/ 16 w 280"/>
                <a:gd name="T15" fmla="*/ 0 h 202"/>
                <a:gd name="T16" fmla="*/ 32 w 280"/>
                <a:gd name="T17" fmla="*/ 0 h 202"/>
                <a:gd name="T18" fmla="*/ 48 w 280"/>
                <a:gd name="T19" fmla="*/ 0 h 202"/>
                <a:gd name="T20" fmla="*/ 63 w 280"/>
                <a:gd name="T21" fmla="*/ 0 h 202"/>
                <a:gd name="T22" fmla="*/ 79 w 280"/>
                <a:gd name="T23" fmla="*/ 0 h 202"/>
                <a:gd name="T24" fmla="*/ 95 w 280"/>
                <a:gd name="T25" fmla="*/ 6 h 202"/>
                <a:gd name="T26" fmla="*/ 116 w 280"/>
                <a:gd name="T27" fmla="*/ 6 h 202"/>
                <a:gd name="T28" fmla="*/ 132 w 280"/>
                <a:gd name="T29" fmla="*/ 6 h 202"/>
                <a:gd name="T30" fmla="*/ 148 w 280"/>
                <a:gd name="T31" fmla="*/ 6 h 202"/>
                <a:gd name="T32" fmla="*/ 164 w 280"/>
                <a:gd name="T33" fmla="*/ 6 h 202"/>
                <a:gd name="T34" fmla="*/ 180 w 280"/>
                <a:gd name="T35" fmla="*/ 6 h 202"/>
                <a:gd name="T36" fmla="*/ 196 w 280"/>
                <a:gd name="T37" fmla="*/ 6 h 202"/>
                <a:gd name="T38" fmla="*/ 211 w 280"/>
                <a:gd name="T39" fmla="*/ 6 h 202"/>
                <a:gd name="T40" fmla="*/ 227 w 280"/>
                <a:gd name="T41" fmla="*/ 6 h 202"/>
                <a:gd name="T42" fmla="*/ 243 w 280"/>
                <a:gd name="T43" fmla="*/ 6 h 202"/>
                <a:gd name="T44" fmla="*/ 264 w 280"/>
                <a:gd name="T45" fmla="*/ 6 h 202"/>
                <a:gd name="T46" fmla="*/ 280 w 280"/>
                <a:gd name="T47" fmla="*/ 6 h 202"/>
                <a:gd name="T48" fmla="*/ 280 w 280"/>
                <a:gd name="T49" fmla="*/ 22 h 202"/>
                <a:gd name="T50" fmla="*/ 280 w 280"/>
                <a:gd name="T51" fmla="*/ 37 h 202"/>
                <a:gd name="T52" fmla="*/ 280 w 280"/>
                <a:gd name="T53" fmla="*/ 53 h 202"/>
                <a:gd name="T54" fmla="*/ 280 w 280"/>
                <a:gd name="T55" fmla="*/ 69 h 202"/>
                <a:gd name="T56" fmla="*/ 280 w 280"/>
                <a:gd name="T57" fmla="*/ 85 h 202"/>
                <a:gd name="T58" fmla="*/ 275 w 280"/>
                <a:gd name="T59" fmla="*/ 101 h 202"/>
                <a:gd name="T60" fmla="*/ 275 w 280"/>
                <a:gd name="T61" fmla="*/ 117 h 202"/>
                <a:gd name="T62" fmla="*/ 275 w 280"/>
                <a:gd name="T63" fmla="*/ 133 h 202"/>
                <a:gd name="T64" fmla="*/ 275 w 280"/>
                <a:gd name="T65" fmla="*/ 149 h 202"/>
                <a:gd name="T66" fmla="*/ 275 w 280"/>
                <a:gd name="T67" fmla="*/ 165 h 202"/>
                <a:gd name="T68" fmla="*/ 275 w 280"/>
                <a:gd name="T69" fmla="*/ 181 h 202"/>
                <a:gd name="T70" fmla="*/ 275 w 280"/>
                <a:gd name="T71" fmla="*/ 196 h 202"/>
                <a:gd name="T72" fmla="*/ 259 w 280"/>
                <a:gd name="T73" fmla="*/ 196 h 202"/>
                <a:gd name="T74" fmla="*/ 248 w 280"/>
                <a:gd name="T75" fmla="*/ 191 h 202"/>
                <a:gd name="T76" fmla="*/ 233 w 280"/>
                <a:gd name="T77" fmla="*/ 191 h 202"/>
                <a:gd name="T78" fmla="*/ 227 w 280"/>
                <a:gd name="T79" fmla="*/ 202 h 202"/>
                <a:gd name="T80" fmla="*/ 217 w 280"/>
                <a:gd name="T81" fmla="*/ 196 h 202"/>
                <a:gd name="T82" fmla="*/ 201 w 280"/>
                <a:gd name="T83" fmla="*/ 196 h 202"/>
                <a:gd name="T84" fmla="*/ 185 w 280"/>
                <a:gd name="T85" fmla="*/ 196 h 202"/>
                <a:gd name="T86" fmla="*/ 164 w 280"/>
                <a:gd name="T87" fmla="*/ 196 h 202"/>
                <a:gd name="T88" fmla="*/ 148 w 280"/>
                <a:gd name="T89" fmla="*/ 196 h 202"/>
                <a:gd name="T90" fmla="*/ 132 w 280"/>
                <a:gd name="T91" fmla="*/ 196 h 202"/>
                <a:gd name="T92" fmla="*/ 116 w 280"/>
                <a:gd name="T93" fmla="*/ 196 h 202"/>
                <a:gd name="T94" fmla="*/ 100 w 280"/>
                <a:gd name="T95" fmla="*/ 196 h 202"/>
                <a:gd name="T96" fmla="*/ 85 w 280"/>
                <a:gd name="T97" fmla="*/ 196 h 202"/>
                <a:gd name="T98" fmla="*/ 63 w 280"/>
                <a:gd name="T99" fmla="*/ 191 h 202"/>
                <a:gd name="T100" fmla="*/ 42 w 280"/>
                <a:gd name="T101" fmla="*/ 191 h 202"/>
                <a:gd name="T102" fmla="*/ 26 w 280"/>
                <a:gd name="T103" fmla="*/ 191 h 202"/>
                <a:gd name="T104" fmla="*/ 10 w 280"/>
                <a:gd name="T105" fmla="*/ 191 h 202"/>
                <a:gd name="T106" fmla="*/ 5 w 280"/>
                <a:gd name="T107" fmla="*/ 181 h 202"/>
                <a:gd name="T108" fmla="*/ 5 w 280"/>
                <a:gd name="T109" fmla="*/ 165 h 202"/>
                <a:gd name="T110" fmla="*/ 5 w 280"/>
                <a:gd name="T111" fmla="*/ 143 h 202"/>
                <a:gd name="T112" fmla="*/ 0 w 280"/>
                <a:gd name="T113" fmla="*/ 133 h 202"/>
                <a:gd name="T114" fmla="*/ 0 w 280"/>
                <a:gd name="T115" fmla="*/ 11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0" h="202">
                  <a:moveTo>
                    <a:pt x="0" y="117"/>
                  </a:moveTo>
                  <a:lnTo>
                    <a:pt x="0" y="112"/>
                  </a:lnTo>
                  <a:lnTo>
                    <a:pt x="5" y="106"/>
                  </a:lnTo>
                  <a:lnTo>
                    <a:pt x="5" y="101"/>
                  </a:lnTo>
                  <a:lnTo>
                    <a:pt x="5" y="96"/>
                  </a:lnTo>
                  <a:lnTo>
                    <a:pt x="5" y="90"/>
                  </a:lnTo>
                  <a:lnTo>
                    <a:pt x="5" y="85"/>
                  </a:lnTo>
                  <a:lnTo>
                    <a:pt x="5" y="80"/>
                  </a:lnTo>
                  <a:lnTo>
                    <a:pt x="5" y="75"/>
                  </a:lnTo>
                  <a:lnTo>
                    <a:pt x="5" y="69"/>
                  </a:lnTo>
                  <a:lnTo>
                    <a:pt x="5" y="64"/>
                  </a:lnTo>
                  <a:lnTo>
                    <a:pt x="5" y="59"/>
                  </a:lnTo>
                  <a:lnTo>
                    <a:pt x="5" y="53"/>
                  </a:lnTo>
                  <a:lnTo>
                    <a:pt x="5" y="48"/>
                  </a:lnTo>
                  <a:lnTo>
                    <a:pt x="5" y="43"/>
                  </a:lnTo>
                  <a:lnTo>
                    <a:pt x="5" y="37"/>
                  </a:lnTo>
                  <a:lnTo>
                    <a:pt x="5" y="32"/>
                  </a:lnTo>
                  <a:lnTo>
                    <a:pt x="5" y="27"/>
                  </a:lnTo>
                  <a:lnTo>
                    <a:pt x="5" y="22"/>
                  </a:lnTo>
                  <a:lnTo>
                    <a:pt x="5" y="16"/>
                  </a:lnTo>
                  <a:lnTo>
                    <a:pt x="5" y="6"/>
                  </a:lnTo>
                  <a:lnTo>
                    <a:pt x="5" y="0"/>
                  </a:lnTo>
                  <a:lnTo>
                    <a:pt x="10" y="0"/>
                  </a:lnTo>
                  <a:lnTo>
                    <a:pt x="16" y="0"/>
                  </a:lnTo>
                  <a:lnTo>
                    <a:pt x="21" y="0"/>
                  </a:lnTo>
                  <a:lnTo>
                    <a:pt x="26" y="0"/>
                  </a:lnTo>
                  <a:lnTo>
                    <a:pt x="32" y="0"/>
                  </a:lnTo>
                  <a:lnTo>
                    <a:pt x="37" y="0"/>
                  </a:lnTo>
                  <a:lnTo>
                    <a:pt x="42" y="0"/>
                  </a:lnTo>
                  <a:lnTo>
                    <a:pt x="48" y="0"/>
                  </a:lnTo>
                  <a:lnTo>
                    <a:pt x="53" y="0"/>
                  </a:lnTo>
                  <a:lnTo>
                    <a:pt x="58" y="0"/>
                  </a:lnTo>
                  <a:lnTo>
                    <a:pt x="63" y="0"/>
                  </a:lnTo>
                  <a:lnTo>
                    <a:pt x="69" y="0"/>
                  </a:lnTo>
                  <a:lnTo>
                    <a:pt x="74" y="0"/>
                  </a:lnTo>
                  <a:lnTo>
                    <a:pt x="79" y="0"/>
                  </a:lnTo>
                  <a:lnTo>
                    <a:pt x="85" y="0"/>
                  </a:lnTo>
                  <a:lnTo>
                    <a:pt x="90" y="6"/>
                  </a:lnTo>
                  <a:lnTo>
                    <a:pt x="95" y="6"/>
                  </a:lnTo>
                  <a:lnTo>
                    <a:pt x="106" y="6"/>
                  </a:lnTo>
                  <a:lnTo>
                    <a:pt x="111" y="6"/>
                  </a:lnTo>
                  <a:lnTo>
                    <a:pt x="116" y="6"/>
                  </a:lnTo>
                  <a:lnTo>
                    <a:pt x="122" y="6"/>
                  </a:lnTo>
                  <a:lnTo>
                    <a:pt x="127" y="6"/>
                  </a:lnTo>
                  <a:lnTo>
                    <a:pt x="132" y="6"/>
                  </a:lnTo>
                  <a:lnTo>
                    <a:pt x="137" y="6"/>
                  </a:lnTo>
                  <a:lnTo>
                    <a:pt x="143" y="6"/>
                  </a:lnTo>
                  <a:lnTo>
                    <a:pt x="148" y="6"/>
                  </a:lnTo>
                  <a:lnTo>
                    <a:pt x="153" y="6"/>
                  </a:lnTo>
                  <a:lnTo>
                    <a:pt x="159" y="6"/>
                  </a:lnTo>
                  <a:lnTo>
                    <a:pt x="164" y="6"/>
                  </a:lnTo>
                  <a:lnTo>
                    <a:pt x="169" y="6"/>
                  </a:lnTo>
                  <a:lnTo>
                    <a:pt x="174" y="6"/>
                  </a:lnTo>
                  <a:lnTo>
                    <a:pt x="180" y="6"/>
                  </a:lnTo>
                  <a:lnTo>
                    <a:pt x="185" y="6"/>
                  </a:lnTo>
                  <a:lnTo>
                    <a:pt x="190" y="6"/>
                  </a:lnTo>
                  <a:lnTo>
                    <a:pt x="196" y="6"/>
                  </a:lnTo>
                  <a:lnTo>
                    <a:pt x="201" y="6"/>
                  </a:lnTo>
                  <a:lnTo>
                    <a:pt x="206" y="6"/>
                  </a:lnTo>
                  <a:lnTo>
                    <a:pt x="211" y="6"/>
                  </a:lnTo>
                  <a:lnTo>
                    <a:pt x="217" y="6"/>
                  </a:lnTo>
                  <a:lnTo>
                    <a:pt x="222" y="6"/>
                  </a:lnTo>
                  <a:lnTo>
                    <a:pt x="227" y="6"/>
                  </a:lnTo>
                  <a:lnTo>
                    <a:pt x="233" y="6"/>
                  </a:lnTo>
                  <a:lnTo>
                    <a:pt x="238" y="6"/>
                  </a:lnTo>
                  <a:lnTo>
                    <a:pt x="243" y="6"/>
                  </a:lnTo>
                  <a:lnTo>
                    <a:pt x="248" y="6"/>
                  </a:lnTo>
                  <a:lnTo>
                    <a:pt x="259" y="6"/>
                  </a:lnTo>
                  <a:lnTo>
                    <a:pt x="264" y="6"/>
                  </a:lnTo>
                  <a:lnTo>
                    <a:pt x="270" y="6"/>
                  </a:lnTo>
                  <a:lnTo>
                    <a:pt x="275" y="6"/>
                  </a:lnTo>
                  <a:lnTo>
                    <a:pt x="280" y="6"/>
                  </a:lnTo>
                  <a:lnTo>
                    <a:pt x="280" y="11"/>
                  </a:lnTo>
                  <a:lnTo>
                    <a:pt x="280" y="16"/>
                  </a:lnTo>
                  <a:lnTo>
                    <a:pt x="280" y="22"/>
                  </a:lnTo>
                  <a:lnTo>
                    <a:pt x="280" y="27"/>
                  </a:lnTo>
                  <a:lnTo>
                    <a:pt x="280" y="32"/>
                  </a:lnTo>
                  <a:lnTo>
                    <a:pt x="280" y="37"/>
                  </a:lnTo>
                  <a:lnTo>
                    <a:pt x="280" y="43"/>
                  </a:lnTo>
                  <a:lnTo>
                    <a:pt x="280" y="48"/>
                  </a:lnTo>
                  <a:lnTo>
                    <a:pt x="280" y="53"/>
                  </a:lnTo>
                  <a:lnTo>
                    <a:pt x="280" y="59"/>
                  </a:lnTo>
                  <a:lnTo>
                    <a:pt x="280" y="64"/>
                  </a:lnTo>
                  <a:lnTo>
                    <a:pt x="280" y="69"/>
                  </a:lnTo>
                  <a:lnTo>
                    <a:pt x="280" y="75"/>
                  </a:lnTo>
                  <a:lnTo>
                    <a:pt x="280" y="80"/>
                  </a:lnTo>
                  <a:lnTo>
                    <a:pt x="280" y="85"/>
                  </a:lnTo>
                  <a:lnTo>
                    <a:pt x="280" y="90"/>
                  </a:lnTo>
                  <a:lnTo>
                    <a:pt x="280" y="96"/>
                  </a:lnTo>
                  <a:lnTo>
                    <a:pt x="275" y="101"/>
                  </a:lnTo>
                  <a:lnTo>
                    <a:pt x="275" y="106"/>
                  </a:lnTo>
                  <a:lnTo>
                    <a:pt x="275" y="112"/>
                  </a:lnTo>
                  <a:lnTo>
                    <a:pt x="275" y="117"/>
                  </a:lnTo>
                  <a:lnTo>
                    <a:pt x="275" y="122"/>
                  </a:lnTo>
                  <a:lnTo>
                    <a:pt x="275" y="128"/>
                  </a:lnTo>
                  <a:lnTo>
                    <a:pt x="275" y="133"/>
                  </a:lnTo>
                  <a:lnTo>
                    <a:pt x="275" y="138"/>
                  </a:lnTo>
                  <a:lnTo>
                    <a:pt x="275" y="143"/>
                  </a:lnTo>
                  <a:lnTo>
                    <a:pt x="275" y="149"/>
                  </a:lnTo>
                  <a:lnTo>
                    <a:pt x="275" y="154"/>
                  </a:lnTo>
                  <a:lnTo>
                    <a:pt x="275" y="159"/>
                  </a:lnTo>
                  <a:lnTo>
                    <a:pt x="275" y="165"/>
                  </a:lnTo>
                  <a:lnTo>
                    <a:pt x="275" y="170"/>
                  </a:lnTo>
                  <a:lnTo>
                    <a:pt x="275" y="175"/>
                  </a:lnTo>
                  <a:lnTo>
                    <a:pt x="275" y="181"/>
                  </a:lnTo>
                  <a:lnTo>
                    <a:pt x="275" y="186"/>
                  </a:lnTo>
                  <a:lnTo>
                    <a:pt x="275" y="191"/>
                  </a:lnTo>
                  <a:lnTo>
                    <a:pt x="275" y="196"/>
                  </a:lnTo>
                  <a:lnTo>
                    <a:pt x="270" y="196"/>
                  </a:lnTo>
                  <a:lnTo>
                    <a:pt x="264" y="196"/>
                  </a:lnTo>
                  <a:lnTo>
                    <a:pt x="259" y="196"/>
                  </a:lnTo>
                  <a:lnTo>
                    <a:pt x="254" y="196"/>
                  </a:lnTo>
                  <a:lnTo>
                    <a:pt x="254" y="191"/>
                  </a:lnTo>
                  <a:lnTo>
                    <a:pt x="248" y="191"/>
                  </a:lnTo>
                  <a:lnTo>
                    <a:pt x="243" y="191"/>
                  </a:lnTo>
                  <a:lnTo>
                    <a:pt x="238" y="191"/>
                  </a:lnTo>
                  <a:lnTo>
                    <a:pt x="233" y="191"/>
                  </a:lnTo>
                  <a:lnTo>
                    <a:pt x="233" y="196"/>
                  </a:lnTo>
                  <a:lnTo>
                    <a:pt x="233" y="202"/>
                  </a:lnTo>
                  <a:lnTo>
                    <a:pt x="227" y="202"/>
                  </a:lnTo>
                  <a:lnTo>
                    <a:pt x="227" y="196"/>
                  </a:lnTo>
                  <a:lnTo>
                    <a:pt x="222" y="196"/>
                  </a:lnTo>
                  <a:lnTo>
                    <a:pt x="217" y="196"/>
                  </a:lnTo>
                  <a:lnTo>
                    <a:pt x="211" y="196"/>
                  </a:lnTo>
                  <a:lnTo>
                    <a:pt x="206" y="196"/>
                  </a:lnTo>
                  <a:lnTo>
                    <a:pt x="201" y="196"/>
                  </a:lnTo>
                  <a:lnTo>
                    <a:pt x="196" y="196"/>
                  </a:lnTo>
                  <a:lnTo>
                    <a:pt x="190" y="196"/>
                  </a:lnTo>
                  <a:lnTo>
                    <a:pt x="185" y="196"/>
                  </a:lnTo>
                  <a:lnTo>
                    <a:pt x="174" y="196"/>
                  </a:lnTo>
                  <a:lnTo>
                    <a:pt x="169" y="196"/>
                  </a:lnTo>
                  <a:lnTo>
                    <a:pt x="164" y="196"/>
                  </a:lnTo>
                  <a:lnTo>
                    <a:pt x="159" y="196"/>
                  </a:lnTo>
                  <a:lnTo>
                    <a:pt x="153" y="196"/>
                  </a:lnTo>
                  <a:lnTo>
                    <a:pt x="148" y="196"/>
                  </a:lnTo>
                  <a:lnTo>
                    <a:pt x="143" y="196"/>
                  </a:lnTo>
                  <a:lnTo>
                    <a:pt x="137" y="196"/>
                  </a:lnTo>
                  <a:lnTo>
                    <a:pt x="132" y="196"/>
                  </a:lnTo>
                  <a:lnTo>
                    <a:pt x="127" y="196"/>
                  </a:lnTo>
                  <a:lnTo>
                    <a:pt x="122" y="196"/>
                  </a:lnTo>
                  <a:lnTo>
                    <a:pt x="116" y="196"/>
                  </a:lnTo>
                  <a:lnTo>
                    <a:pt x="111" y="196"/>
                  </a:lnTo>
                  <a:lnTo>
                    <a:pt x="106" y="196"/>
                  </a:lnTo>
                  <a:lnTo>
                    <a:pt x="100" y="196"/>
                  </a:lnTo>
                  <a:lnTo>
                    <a:pt x="95" y="196"/>
                  </a:lnTo>
                  <a:lnTo>
                    <a:pt x="90" y="196"/>
                  </a:lnTo>
                  <a:lnTo>
                    <a:pt x="85" y="196"/>
                  </a:lnTo>
                  <a:lnTo>
                    <a:pt x="79" y="196"/>
                  </a:lnTo>
                  <a:lnTo>
                    <a:pt x="74" y="196"/>
                  </a:lnTo>
                  <a:lnTo>
                    <a:pt x="63" y="191"/>
                  </a:lnTo>
                  <a:lnTo>
                    <a:pt x="58" y="191"/>
                  </a:lnTo>
                  <a:lnTo>
                    <a:pt x="53" y="191"/>
                  </a:lnTo>
                  <a:lnTo>
                    <a:pt x="42" y="191"/>
                  </a:lnTo>
                  <a:lnTo>
                    <a:pt x="37" y="191"/>
                  </a:lnTo>
                  <a:lnTo>
                    <a:pt x="32" y="191"/>
                  </a:lnTo>
                  <a:lnTo>
                    <a:pt x="26" y="191"/>
                  </a:lnTo>
                  <a:lnTo>
                    <a:pt x="21" y="191"/>
                  </a:lnTo>
                  <a:lnTo>
                    <a:pt x="16" y="191"/>
                  </a:lnTo>
                  <a:lnTo>
                    <a:pt x="10" y="191"/>
                  </a:lnTo>
                  <a:lnTo>
                    <a:pt x="5" y="191"/>
                  </a:lnTo>
                  <a:lnTo>
                    <a:pt x="5" y="186"/>
                  </a:lnTo>
                  <a:lnTo>
                    <a:pt x="5" y="181"/>
                  </a:lnTo>
                  <a:lnTo>
                    <a:pt x="5" y="175"/>
                  </a:lnTo>
                  <a:lnTo>
                    <a:pt x="5" y="170"/>
                  </a:lnTo>
                  <a:lnTo>
                    <a:pt x="5" y="165"/>
                  </a:lnTo>
                  <a:lnTo>
                    <a:pt x="5" y="154"/>
                  </a:lnTo>
                  <a:lnTo>
                    <a:pt x="5" y="149"/>
                  </a:lnTo>
                  <a:lnTo>
                    <a:pt x="5" y="143"/>
                  </a:lnTo>
                  <a:lnTo>
                    <a:pt x="5" y="138"/>
                  </a:lnTo>
                  <a:lnTo>
                    <a:pt x="0" y="138"/>
                  </a:lnTo>
                  <a:lnTo>
                    <a:pt x="0" y="133"/>
                  </a:lnTo>
                  <a:lnTo>
                    <a:pt x="0" y="128"/>
                  </a:lnTo>
                  <a:lnTo>
                    <a:pt x="0" y="122"/>
                  </a:lnTo>
                  <a:lnTo>
                    <a:pt x="0" y="117"/>
                  </a:lnTo>
                </a:path>
              </a:pathLst>
            </a:custGeom>
            <a:grp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198">
              <a:extLst>
                <a:ext uri="{FF2B5EF4-FFF2-40B4-BE49-F238E27FC236}">
                  <a16:creationId xmlns:a16="http://schemas.microsoft.com/office/drawing/2014/main" id="{373F7636-CC8E-43BB-AC47-D0B813AC2317}"/>
                </a:ext>
              </a:extLst>
            </p:cNvPr>
            <p:cNvSpPr>
              <a:spLocks/>
            </p:cNvSpPr>
            <p:nvPr/>
          </p:nvSpPr>
          <p:spPr bwMode="auto">
            <a:xfrm>
              <a:off x="7257545" y="2075943"/>
              <a:ext cx="461963" cy="369888"/>
            </a:xfrm>
            <a:custGeom>
              <a:avLst/>
              <a:gdLst>
                <a:gd name="T0" fmla="*/ 0 w 291"/>
                <a:gd name="T1" fmla="*/ 101 h 233"/>
                <a:gd name="T2" fmla="*/ 0 w 291"/>
                <a:gd name="T3" fmla="*/ 80 h 233"/>
                <a:gd name="T4" fmla="*/ 0 w 291"/>
                <a:gd name="T5" fmla="*/ 58 h 233"/>
                <a:gd name="T6" fmla="*/ 0 w 291"/>
                <a:gd name="T7" fmla="*/ 37 h 233"/>
                <a:gd name="T8" fmla="*/ 0 w 291"/>
                <a:gd name="T9" fmla="*/ 16 h 233"/>
                <a:gd name="T10" fmla="*/ 5 w 291"/>
                <a:gd name="T11" fmla="*/ 0 h 233"/>
                <a:gd name="T12" fmla="*/ 21 w 291"/>
                <a:gd name="T13" fmla="*/ 16 h 233"/>
                <a:gd name="T14" fmla="*/ 37 w 291"/>
                <a:gd name="T15" fmla="*/ 21 h 233"/>
                <a:gd name="T16" fmla="*/ 53 w 291"/>
                <a:gd name="T17" fmla="*/ 27 h 233"/>
                <a:gd name="T18" fmla="*/ 69 w 291"/>
                <a:gd name="T19" fmla="*/ 43 h 233"/>
                <a:gd name="T20" fmla="*/ 85 w 291"/>
                <a:gd name="T21" fmla="*/ 53 h 233"/>
                <a:gd name="T22" fmla="*/ 106 w 291"/>
                <a:gd name="T23" fmla="*/ 64 h 233"/>
                <a:gd name="T24" fmla="*/ 122 w 291"/>
                <a:gd name="T25" fmla="*/ 69 h 233"/>
                <a:gd name="T26" fmla="*/ 138 w 291"/>
                <a:gd name="T27" fmla="*/ 74 h 233"/>
                <a:gd name="T28" fmla="*/ 153 w 291"/>
                <a:gd name="T29" fmla="*/ 80 h 233"/>
                <a:gd name="T30" fmla="*/ 169 w 291"/>
                <a:gd name="T31" fmla="*/ 85 h 233"/>
                <a:gd name="T32" fmla="*/ 185 w 291"/>
                <a:gd name="T33" fmla="*/ 80 h 233"/>
                <a:gd name="T34" fmla="*/ 196 w 291"/>
                <a:gd name="T35" fmla="*/ 69 h 233"/>
                <a:gd name="T36" fmla="*/ 206 w 291"/>
                <a:gd name="T37" fmla="*/ 58 h 233"/>
                <a:gd name="T38" fmla="*/ 222 w 291"/>
                <a:gd name="T39" fmla="*/ 64 h 233"/>
                <a:gd name="T40" fmla="*/ 227 w 291"/>
                <a:gd name="T41" fmla="*/ 80 h 233"/>
                <a:gd name="T42" fmla="*/ 243 w 291"/>
                <a:gd name="T43" fmla="*/ 85 h 233"/>
                <a:gd name="T44" fmla="*/ 254 w 291"/>
                <a:gd name="T45" fmla="*/ 74 h 233"/>
                <a:gd name="T46" fmla="*/ 270 w 291"/>
                <a:gd name="T47" fmla="*/ 64 h 233"/>
                <a:gd name="T48" fmla="*/ 286 w 291"/>
                <a:gd name="T49" fmla="*/ 69 h 233"/>
                <a:gd name="T50" fmla="*/ 291 w 291"/>
                <a:gd name="T51" fmla="*/ 85 h 233"/>
                <a:gd name="T52" fmla="*/ 286 w 291"/>
                <a:gd name="T53" fmla="*/ 111 h 233"/>
                <a:gd name="T54" fmla="*/ 286 w 291"/>
                <a:gd name="T55" fmla="*/ 133 h 233"/>
                <a:gd name="T56" fmla="*/ 280 w 291"/>
                <a:gd name="T57" fmla="*/ 149 h 233"/>
                <a:gd name="T58" fmla="*/ 280 w 291"/>
                <a:gd name="T59" fmla="*/ 170 h 233"/>
                <a:gd name="T60" fmla="*/ 275 w 291"/>
                <a:gd name="T61" fmla="*/ 191 h 233"/>
                <a:gd name="T62" fmla="*/ 275 w 291"/>
                <a:gd name="T63" fmla="*/ 212 h 233"/>
                <a:gd name="T64" fmla="*/ 275 w 291"/>
                <a:gd name="T65" fmla="*/ 233 h 233"/>
                <a:gd name="T66" fmla="*/ 254 w 291"/>
                <a:gd name="T67" fmla="*/ 233 h 233"/>
                <a:gd name="T68" fmla="*/ 233 w 291"/>
                <a:gd name="T69" fmla="*/ 233 h 233"/>
                <a:gd name="T70" fmla="*/ 212 w 291"/>
                <a:gd name="T71" fmla="*/ 233 h 233"/>
                <a:gd name="T72" fmla="*/ 190 w 291"/>
                <a:gd name="T73" fmla="*/ 233 h 233"/>
                <a:gd name="T74" fmla="*/ 164 w 291"/>
                <a:gd name="T75" fmla="*/ 233 h 233"/>
                <a:gd name="T76" fmla="*/ 138 w 291"/>
                <a:gd name="T77" fmla="*/ 233 h 233"/>
                <a:gd name="T78" fmla="*/ 116 w 291"/>
                <a:gd name="T79" fmla="*/ 233 h 233"/>
                <a:gd name="T80" fmla="*/ 95 w 291"/>
                <a:gd name="T81" fmla="*/ 233 h 233"/>
                <a:gd name="T82" fmla="*/ 69 w 291"/>
                <a:gd name="T83" fmla="*/ 233 h 233"/>
                <a:gd name="T84" fmla="*/ 48 w 291"/>
                <a:gd name="T85" fmla="*/ 233 h 233"/>
                <a:gd name="T86" fmla="*/ 27 w 291"/>
                <a:gd name="T87" fmla="*/ 233 h 233"/>
                <a:gd name="T88" fmla="*/ 5 w 291"/>
                <a:gd name="T89" fmla="*/ 228 h 233"/>
                <a:gd name="T90" fmla="*/ 0 w 291"/>
                <a:gd name="T91" fmla="*/ 212 h 233"/>
                <a:gd name="T92" fmla="*/ 0 w 291"/>
                <a:gd name="T93" fmla="*/ 191 h 233"/>
                <a:gd name="T94" fmla="*/ 0 w 291"/>
                <a:gd name="T95" fmla="*/ 159 h 233"/>
                <a:gd name="T96" fmla="*/ 0 w 291"/>
                <a:gd name="T97" fmla="*/ 1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1" h="233">
                  <a:moveTo>
                    <a:pt x="0" y="117"/>
                  </a:moveTo>
                  <a:lnTo>
                    <a:pt x="0" y="111"/>
                  </a:lnTo>
                  <a:lnTo>
                    <a:pt x="0" y="106"/>
                  </a:lnTo>
                  <a:lnTo>
                    <a:pt x="0" y="101"/>
                  </a:lnTo>
                  <a:lnTo>
                    <a:pt x="0" y="96"/>
                  </a:lnTo>
                  <a:lnTo>
                    <a:pt x="0" y="90"/>
                  </a:lnTo>
                  <a:lnTo>
                    <a:pt x="0" y="85"/>
                  </a:lnTo>
                  <a:lnTo>
                    <a:pt x="0" y="80"/>
                  </a:lnTo>
                  <a:lnTo>
                    <a:pt x="0" y="74"/>
                  </a:lnTo>
                  <a:lnTo>
                    <a:pt x="0" y="69"/>
                  </a:lnTo>
                  <a:lnTo>
                    <a:pt x="0" y="64"/>
                  </a:lnTo>
                  <a:lnTo>
                    <a:pt x="0" y="58"/>
                  </a:lnTo>
                  <a:lnTo>
                    <a:pt x="0" y="53"/>
                  </a:lnTo>
                  <a:lnTo>
                    <a:pt x="0" y="48"/>
                  </a:lnTo>
                  <a:lnTo>
                    <a:pt x="0" y="43"/>
                  </a:lnTo>
                  <a:lnTo>
                    <a:pt x="0" y="37"/>
                  </a:lnTo>
                  <a:lnTo>
                    <a:pt x="0" y="32"/>
                  </a:lnTo>
                  <a:lnTo>
                    <a:pt x="0" y="27"/>
                  </a:lnTo>
                  <a:lnTo>
                    <a:pt x="0" y="21"/>
                  </a:lnTo>
                  <a:lnTo>
                    <a:pt x="0" y="16"/>
                  </a:lnTo>
                  <a:lnTo>
                    <a:pt x="0" y="11"/>
                  </a:lnTo>
                  <a:lnTo>
                    <a:pt x="0" y="5"/>
                  </a:lnTo>
                  <a:lnTo>
                    <a:pt x="0" y="0"/>
                  </a:lnTo>
                  <a:lnTo>
                    <a:pt x="5" y="0"/>
                  </a:lnTo>
                  <a:lnTo>
                    <a:pt x="5" y="5"/>
                  </a:lnTo>
                  <a:lnTo>
                    <a:pt x="11" y="5"/>
                  </a:lnTo>
                  <a:lnTo>
                    <a:pt x="21" y="11"/>
                  </a:lnTo>
                  <a:lnTo>
                    <a:pt x="21" y="16"/>
                  </a:lnTo>
                  <a:lnTo>
                    <a:pt x="27" y="16"/>
                  </a:lnTo>
                  <a:lnTo>
                    <a:pt x="27" y="21"/>
                  </a:lnTo>
                  <a:lnTo>
                    <a:pt x="32" y="21"/>
                  </a:lnTo>
                  <a:lnTo>
                    <a:pt x="37" y="21"/>
                  </a:lnTo>
                  <a:lnTo>
                    <a:pt x="42" y="21"/>
                  </a:lnTo>
                  <a:lnTo>
                    <a:pt x="42" y="27"/>
                  </a:lnTo>
                  <a:lnTo>
                    <a:pt x="48" y="27"/>
                  </a:lnTo>
                  <a:lnTo>
                    <a:pt x="53" y="27"/>
                  </a:lnTo>
                  <a:lnTo>
                    <a:pt x="53" y="32"/>
                  </a:lnTo>
                  <a:lnTo>
                    <a:pt x="58" y="32"/>
                  </a:lnTo>
                  <a:lnTo>
                    <a:pt x="64" y="37"/>
                  </a:lnTo>
                  <a:lnTo>
                    <a:pt x="69" y="43"/>
                  </a:lnTo>
                  <a:lnTo>
                    <a:pt x="74" y="43"/>
                  </a:lnTo>
                  <a:lnTo>
                    <a:pt x="74" y="48"/>
                  </a:lnTo>
                  <a:lnTo>
                    <a:pt x="79" y="48"/>
                  </a:lnTo>
                  <a:lnTo>
                    <a:pt x="85" y="53"/>
                  </a:lnTo>
                  <a:lnTo>
                    <a:pt x="90" y="53"/>
                  </a:lnTo>
                  <a:lnTo>
                    <a:pt x="95" y="58"/>
                  </a:lnTo>
                  <a:lnTo>
                    <a:pt x="101" y="64"/>
                  </a:lnTo>
                  <a:lnTo>
                    <a:pt x="106" y="64"/>
                  </a:lnTo>
                  <a:lnTo>
                    <a:pt x="111" y="64"/>
                  </a:lnTo>
                  <a:lnTo>
                    <a:pt x="111" y="69"/>
                  </a:lnTo>
                  <a:lnTo>
                    <a:pt x="116" y="69"/>
                  </a:lnTo>
                  <a:lnTo>
                    <a:pt x="122" y="69"/>
                  </a:lnTo>
                  <a:lnTo>
                    <a:pt x="127" y="69"/>
                  </a:lnTo>
                  <a:lnTo>
                    <a:pt x="127" y="74"/>
                  </a:lnTo>
                  <a:lnTo>
                    <a:pt x="132" y="74"/>
                  </a:lnTo>
                  <a:lnTo>
                    <a:pt x="138" y="74"/>
                  </a:lnTo>
                  <a:lnTo>
                    <a:pt x="138" y="80"/>
                  </a:lnTo>
                  <a:lnTo>
                    <a:pt x="143" y="80"/>
                  </a:lnTo>
                  <a:lnTo>
                    <a:pt x="148" y="80"/>
                  </a:lnTo>
                  <a:lnTo>
                    <a:pt x="153" y="80"/>
                  </a:lnTo>
                  <a:lnTo>
                    <a:pt x="159" y="80"/>
                  </a:lnTo>
                  <a:lnTo>
                    <a:pt x="164" y="80"/>
                  </a:lnTo>
                  <a:lnTo>
                    <a:pt x="169" y="80"/>
                  </a:lnTo>
                  <a:lnTo>
                    <a:pt x="169" y="85"/>
                  </a:lnTo>
                  <a:lnTo>
                    <a:pt x="175" y="85"/>
                  </a:lnTo>
                  <a:lnTo>
                    <a:pt x="175" y="80"/>
                  </a:lnTo>
                  <a:lnTo>
                    <a:pt x="180" y="80"/>
                  </a:lnTo>
                  <a:lnTo>
                    <a:pt x="185" y="80"/>
                  </a:lnTo>
                  <a:lnTo>
                    <a:pt x="185" y="74"/>
                  </a:lnTo>
                  <a:lnTo>
                    <a:pt x="190" y="74"/>
                  </a:lnTo>
                  <a:lnTo>
                    <a:pt x="190" y="69"/>
                  </a:lnTo>
                  <a:lnTo>
                    <a:pt x="196" y="69"/>
                  </a:lnTo>
                  <a:lnTo>
                    <a:pt x="196" y="64"/>
                  </a:lnTo>
                  <a:lnTo>
                    <a:pt x="201" y="64"/>
                  </a:lnTo>
                  <a:lnTo>
                    <a:pt x="201" y="58"/>
                  </a:lnTo>
                  <a:lnTo>
                    <a:pt x="206" y="58"/>
                  </a:lnTo>
                  <a:lnTo>
                    <a:pt x="212" y="58"/>
                  </a:lnTo>
                  <a:lnTo>
                    <a:pt x="217" y="58"/>
                  </a:lnTo>
                  <a:lnTo>
                    <a:pt x="222" y="58"/>
                  </a:lnTo>
                  <a:lnTo>
                    <a:pt x="222" y="64"/>
                  </a:lnTo>
                  <a:lnTo>
                    <a:pt x="227" y="64"/>
                  </a:lnTo>
                  <a:lnTo>
                    <a:pt x="227" y="69"/>
                  </a:lnTo>
                  <a:lnTo>
                    <a:pt x="227" y="74"/>
                  </a:lnTo>
                  <a:lnTo>
                    <a:pt x="227" y="80"/>
                  </a:lnTo>
                  <a:lnTo>
                    <a:pt x="233" y="80"/>
                  </a:lnTo>
                  <a:lnTo>
                    <a:pt x="233" y="85"/>
                  </a:lnTo>
                  <a:lnTo>
                    <a:pt x="238" y="85"/>
                  </a:lnTo>
                  <a:lnTo>
                    <a:pt x="243" y="85"/>
                  </a:lnTo>
                  <a:lnTo>
                    <a:pt x="243" y="80"/>
                  </a:lnTo>
                  <a:lnTo>
                    <a:pt x="249" y="80"/>
                  </a:lnTo>
                  <a:lnTo>
                    <a:pt x="249" y="74"/>
                  </a:lnTo>
                  <a:lnTo>
                    <a:pt x="254" y="74"/>
                  </a:lnTo>
                  <a:lnTo>
                    <a:pt x="254" y="69"/>
                  </a:lnTo>
                  <a:lnTo>
                    <a:pt x="259" y="64"/>
                  </a:lnTo>
                  <a:lnTo>
                    <a:pt x="264" y="64"/>
                  </a:lnTo>
                  <a:lnTo>
                    <a:pt x="270" y="64"/>
                  </a:lnTo>
                  <a:lnTo>
                    <a:pt x="275" y="64"/>
                  </a:lnTo>
                  <a:lnTo>
                    <a:pt x="280" y="64"/>
                  </a:lnTo>
                  <a:lnTo>
                    <a:pt x="280" y="69"/>
                  </a:lnTo>
                  <a:lnTo>
                    <a:pt x="286" y="69"/>
                  </a:lnTo>
                  <a:lnTo>
                    <a:pt x="286" y="74"/>
                  </a:lnTo>
                  <a:lnTo>
                    <a:pt x="291" y="74"/>
                  </a:lnTo>
                  <a:lnTo>
                    <a:pt x="291" y="80"/>
                  </a:lnTo>
                  <a:lnTo>
                    <a:pt x="291" y="85"/>
                  </a:lnTo>
                  <a:lnTo>
                    <a:pt x="291" y="90"/>
                  </a:lnTo>
                  <a:lnTo>
                    <a:pt x="291" y="101"/>
                  </a:lnTo>
                  <a:lnTo>
                    <a:pt x="286" y="106"/>
                  </a:lnTo>
                  <a:lnTo>
                    <a:pt x="286" y="111"/>
                  </a:lnTo>
                  <a:lnTo>
                    <a:pt x="286" y="117"/>
                  </a:lnTo>
                  <a:lnTo>
                    <a:pt x="286" y="122"/>
                  </a:lnTo>
                  <a:lnTo>
                    <a:pt x="286" y="127"/>
                  </a:lnTo>
                  <a:lnTo>
                    <a:pt x="286" y="133"/>
                  </a:lnTo>
                  <a:lnTo>
                    <a:pt x="286" y="138"/>
                  </a:lnTo>
                  <a:lnTo>
                    <a:pt x="280" y="138"/>
                  </a:lnTo>
                  <a:lnTo>
                    <a:pt x="280" y="143"/>
                  </a:lnTo>
                  <a:lnTo>
                    <a:pt x="280" y="149"/>
                  </a:lnTo>
                  <a:lnTo>
                    <a:pt x="280" y="154"/>
                  </a:lnTo>
                  <a:lnTo>
                    <a:pt x="280" y="159"/>
                  </a:lnTo>
                  <a:lnTo>
                    <a:pt x="280" y="164"/>
                  </a:lnTo>
                  <a:lnTo>
                    <a:pt x="280" y="170"/>
                  </a:lnTo>
                  <a:lnTo>
                    <a:pt x="275" y="175"/>
                  </a:lnTo>
                  <a:lnTo>
                    <a:pt x="275" y="180"/>
                  </a:lnTo>
                  <a:lnTo>
                    <a:pt x="275" y="186"/>
                  </a:lnTo>
                  <a:lnTo>
                    <a:pt x="275" y="191"/>
                  </a:lnTo>
                  <a:lnTo>
                    <a:pt x="275" y="196"/>
                  </a:lnTo>
                  <a:lnTo>
                    <a:pt x="275" y="202"/>
                  </a:lnTo>
                  <a:lnTo>
                    <a:pt x="275" y="207"/>
                  </a:lnTo>
                  <a:lnTo>
                    <a:pt x="275" y="212"/>
                  </a:lnTo>
                  <a:lnTo>
                    <a:pt x="275" y="217"/>
                  </a:lnTo>
                  <a:lnTo>
                    <a:pt x="275" y="223"/>
                  </a:lnTo>
                  <a:lnTo>
                    <a:pt x="275" y="228"/>
                  </a:lnTo>
                  <a:lnTo>
                    <a:pt x="275" y="233"/>
                  </a:lnTo>
                  <a:lnTo>
                    <a:pt x="270" y="233"/>
                  </a:lnTo>
                  <a:lnTo>
                    <a:pt x="264" y="233"/>
                  </a:lnTo>
                  <a:lnTo>
                    <a:pt x="259" y="233"/>
                  </a:lnTo>
                  <a:lnTo>
                    <a:pt x="254" y="233"/>
                  </a:lnTo>
                  <a:lnTo>
                    <a:pt x="249" y="233"/>
                  </a:lnTo>
                  <a:lnTo>
                    <a:pt x="243" y="233"/>
                  </a:lnTo>
                  <a:lnTo>
                    <a:pt x="238" y="233"/>
                  </a:lnTo>
                  <a:lnTo>
                    <a:pt x="233" y="233"/>
                  </a:lnTo>
                  <a:lnTo>
                    <a:pt x="227" y="233"/>
                  </a:lnTo>
                  <a:lnTo>
                    <a:pt x="222" y="233"/>
                  </a:lnTo>
                  <a:lnTo>
                    <a:pt x="217" y="233"/>
                  </a:lnTo>
                  <a:lnTo>
                    <a:pt x="212" y="233"/>
                  </a:lnTo>
                  <a:lnTo>
                    <a:pt x="206" y="233"/>
                  </a:lnTo>
                  <a:lnTo>
                    <a:pt x="201" y="233"/>
                  </a:lnTo>
                  <a:lnTo>
                    <a:pt x="196" y="233"/>
                  </a:lnTo>
                  <a:lnTo>
                    <a:pt x="190" y="233"/>
                  </a:lnTo>
                  <a:lnTo>
                    <a:pt x="185" y="233"/>
                  </a:lnTo>
                  <a:lnTo>
                    <a:pt x="180" y="233"/>
                  </a:lnTo>
                  <a:lnTo>
                    <a:pt x="175" y="233"/>
                  </a:lnTo>
                  <a:lnTo>
                    <a:pt x="164" y="233"/>
                  </a:lnTo>
                  <a:lnTo>
                    <a:pt x="159" y="233"/>
                  </a:lnTo>
                  <a:lnTo>
                    <a:pt x="153" y="233"/>
                  </a:lnTo>
                  <a:lnTo>
                    <a:pt x="143" y="233"/>
                  </a:lnTo>
                  <a:lnTo>
                    <a:pt x="138" y="233"/>
                  </a:lnTo>
                  <a:lnTo>
                    <a:pt x="132" y="233"/>
                  </a:lnTo>
                  <a:lnTo>
                    <a:pt x="127" y="233"/>
                  </a:lnTo>
                  <a:lnTo>
                    <a:pt x="122" y="233"/>
                  </a:lnTo>
                  <a:lnTo>
                    <a:pt x="116" y="233"/>
                  </a:lnTo>
                  <a:lnTo>
                    <a:pt x="111" y="233"/>
                  </a:lnTo>
                  <a:lnTo>
                    <a:pt x="106" y="233"/>
                  </a:lnTo>
                  <a:lnTo>
                    <a:pt x="101" y="233"/>
                  </a:lnTo>
                  <a:lnTo>
                    <a:pt x="95" y="233"/>
                  </a:lnTo>
                  <a:lnTo>
                    <a:pt x="90" y="233"/>
                  </a:lnTo>
                  <a:lnTo>
                    <a:pt x="79" y="233"/>
                  </a:lnTo>
                  <a:lnTo>
                    <a:pt x="74" y="233"/>
                  </a:lnTo>
                  <a:lnTo>
                    <a:pt x="69" y="233"/>
                  </a:lnTo>
                  <a:lnTo>
                    <a:pt x="64" y="233"/>
                  </a:lnTo>
                  <a:lnTo>
                    <a:pt x="58" y="233"/>
                  </a:lnTo>
                  <a:lnTo>
                    <a:pt x="53" y="233"/>
                  </a:lnTo>
                  <a:lnTo>
                    <a:pt x="48" y="233"/>
                  </a:lnTo>
                  <a:lnTo>
                    <a:pt x="42" y="233"/>
                  </a:lnTo>
                  <a:lnTo>
                    <a:pt x="37" y="233"/>
                  </a:lnTo>
                  <a:lnTo>
                    <a:pt x="32" y="233"/>
                  </a:lnTo>
                  <a:lnTo>
                    <a:pt x="27" y="233"/>
                  </a:lnTo>
                  <a:lnTo>
                    <a:pt x="21" y="233"/>
                  </a:lnTo>
                  <a:lnTo>
                    <a:pt x="16" y="233"/>
                  </a:lnTo>
                  <a:lnTo>
                    <a:pt x="11" y="233"/>
                  </a:lnTo>
                  <a:lnTo>
                    <a:pt x="5" y="228"/>
                  </a:lnTo>
                  <a:lnTo>
                    <a:pt x="0" y="228"/>
                  </a:lnTo>
                  <a:lnTo>
                    <a:pt x="0" y="223"/>
                  </a:lnTo>
                  <a:lnTo>
                    <a:pt x="0" y="217"/>
                  </a:lnTo>
                  <a:lnTo>
                    <a:pt x="0" y="212"/>
                  </a:lnTo>
                  <a:lnTo>
                    <a:pt x="0" y="207"/>
                  </a:lnTo>
                  <a:lnTo>
                    <a:pt x="0" y="202"/>
                  </a:lnTo>
                  <a:lnTo>
                    <a:pt x="0" y="196"/>
                  </a:lnTo>
                  <a:lnTo>
                    <a:pt x="0" y="191"/>
                  </a:lnTo>
                  <a:lnTo>
                    <a:pt x="0" y="186"/>
                  </a:lnTo>
                  <a:lnTo>
                    <a:pt x="0" y="175"/>
                  </a:lnTo>
                  <a:lnTo>
                    <a:pt x="0" y="164"/>
                  </a:lnTo>
                  <a:lnTo>
                    <a:pt x="0" y="159"/>
                  </a:lnTo>
                  <a:lnTo>
                    <a:pt x="0" y="154"/>
                  </a:lnTo>
                  <a:lnTo>
                    <a:pt x="0" y="149"/>
                  </a:lnTo>
                  <a:lnTo>
                    <a:pt x="0" y="138"/>
                  </a:lnTo>
                  <a:lnTo>
                    <a:pt x="0" y="133"/>
                  </a:lnTo>
                  <a:lnTo>
                    <a:pt x="0" y="127"/>
                  </a:lnTo>
                  <a:lnTo>
                    <a:pt x="0" y="122"/>
                  </a:lnTo>
                  <a:lnTo>
                    <a:pt x="0" y="117"/>
                  </a:lnTo>
                </a:path>
              </a:pathLst>
            </a:custGeom>
            <a:grp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200">
              <a:extLst>
                <a:ext uri="{FF2B5EF4-FFF2-40B4-BE49-F238E27FC236}">
                  <a16:creationId xmlns:a16="http://schemas.microsoft.com/office/drawing/2014/main" id="{273DA784-BA1A-4F08-BA18-297FFBEF1D36}"/>
                </a:ext>
              </a:extLst>
            </p:cNvPr>
            <p:cNvSpPr>
              <a:spLocks/>
            </p:cNvSpPr>
            <p:nvPr/>
          </p:nvSpPr>
          <p:spPr bwMode="auto">
            <a:xfrm>
              <a:off x="7224206" y="2437894"/>
              <a:ext cx="579438" cy="454025"/>
            </a:xfrm>
            <a:custGeom>
              <a:avLst/>
              <a:gdLst>
                <a:gd name="T0" fmla="*/ 100 w 365"/>
                <a:gd name="T1" fmla="*/ 5 h 286"/>
                <a:gd name="T2" fmla="*/ 132 w 365"/>
                <a:gd name="T3" fmla="*/ 5 h 286"/>
                <a:gd name="T4" fmla="*/ 159 w 365"/>
                <a:gd name="T5" fmla="*/ 5 h 286"/>
                <a:gd name="T6" fmla="*/ 196 w 365"/>
                <a:gd name="T7" fmla="*/ 5 h 286"/>
                <a:gd name="T8" fmla="*/ 222 w 365"/>
                <a:gd name="T9" fmla="*/ 5 h 286"/>
                <a:gd name="T10" fmla="*/ 248 w 365"/>
                <a:gd name="T11" fmla="*/ 5 h 286"/>
                <a:gd name="T12" fmla="*/ 275 w 365"/>
                <a:gd name="T13" fmla="*/ 5 h 286"/>
                <a:gd name="T14" fmla="*/ 301 w 365"/>
                <a:gd name="T15" fmla="*/ 5 h 286"/>
                <a:gd name="T16" fmla="*/ 323 w 365"/>
                <a:gd name="T17" fmla="*/ 11 h 286"/>
                <a:gd name="T18" fmla="*/ 349 w 365"/>
                <a:gd name="T19" fmla="*/ 11 h 286"/>
                <a:gd name="T20" fmla="*/ 360 w 365"/>
                <a:gd name="T21" fmla="*/ 27 h 286"/>
                <a:gd name="T22" fmla="*/ 365 w 365"/>
                <a:gd name="T23" fmla="*/ 37 h 286"/>
                <a:gd name="T24" fmla="*/ 344 w 365"/>
                <a:gd name="T25" fmla="*/ 42 h 286"/>
                <a:gd name="T26" fmla="*/ 328 w 365"/>
                <a:gd name="T27" fmla="*/ 42 h 286"/>
                <a:gd name="T28" fmla="*/ 317 w 365"/>
                <a:gd name="T29" fmla="*/ 58 h 286"/>
                <a:gd name="T30" fmla="*/ 312 w 365"/>
                <a:gd name="T31" fmla="*/ 69 h 286"/>
                <a:gd name="T32" fmla="*/ 317 w 365"/>
                <a:gd name="T33" fmla="*/ 80 h 286"/>
                <a:gd name="T34" fmla="*/ 301 w 365"/>
                <a:gd name="T35" fmla="*/ 95 h 286"/>
                <a:gd name="T36" fmla="*/ 291 w 365"/>
                <a:gd name="T37" fmla="*/ 111 h 286"/>
                <a:gd name="T38" fmla="*/ 280 w 365"/>
                <a:gd name="T39" fmla="*/ 127 h 286"/>
                <a:gd name="T40" fmla="*/ 264 w 365"/>
                <a:gd name="T41" fmla="*/ 127 h 286"/>
                <a:gd name="T42" fmla="*/ 259 w 365"/>
                <a:gd name="T43" fmla="*/ 138 h 286"/>
                <a:gd name="T44" fmla="*/ 238 w 365"/>
                <a:gd name="T45" fmla="*/ 148 h 286"/>
                <a:gd name="T46" fmla="*/ 233 w 365"/>
                <a:gd name="T47" fmla="*/ 148 h 286"/>
                <a:gd name="T48" fmla="*/ 243 w 365"/>
                <a:gd name="T49" fmla="*/ 164 h 286"/>
                <a:gd name="T50" fmla="*/ 227 w 365"/>
                <a:gd name="T51" fmla="*/ 164 h 286"/>
                <a:gd name="T52" fmla="*/ 227 w 365"/>
                <a:gd name="T53" fmla="*/ 180 h 286"/>
                <a:gd name="T54" fmla="*/ 217 w 365"/>
                <a:gd name="T55" fmla="*/ 186 h 286"/>
                <a:gd name="T56" fmla="*/ 206 w 365"/>
                <a:gd name="T57" fmla="*/ 201 h 286"/>
                <a:gd name="T58" fmla="*/ 201 w 365"/>
                <a:gd name="T59" fmla="*/ 207 h 286"/>
                <a:gd name="T60" fmla="*/ 185 w 365"/>
                <a:gd name="T61" fmla="*/ 217 h 286"/>
                <a:gd name="T62" fmla="*/ 180 w 365"/>
                <a:gd name="T63" fmla="*/ 228 h 286"/>
                <a:gd name="T64" fmla="*/ 169 w 365"/>
                <a:gd name="T65" fmla="*/ 233 h 286"/>
                <a:gd name="T66" fmla="*/ 159 w 365"/>
                <a:gd name="T67" fmla="*/ 228 h 286"/>
                <a:gd name="T68" fmla="*/ 148 w 365"/>
                <a:gd name="T69" fmla="*/ 244 h 286"/>
                <a:gd name="T70" fmla="*/ 137 w 365"/>
                <a:gd name="T71" fmla="*/ 249 h 286"/>
                <a:gd name="T72" fmla="*/ 122 w 365"/>
                <a:gd name="T73" fmla="*/ 249 h 286"/>
                <a:gd name="T74" fmla="*/ 116 w 365"/>
                <a:gd name="T75" fmla="*/ 270 h 286"/>
                <a:gd name="T76" fmla="*/ 100 w 365"/>
                <a:gd name="T77" fmla="*/ 276 h 286"/>
                <a:gd name="T78" fmla="*/ 100 w 365"/>
                <a:gd name="T79" fmla="*/ 281 h 286"/>
                <a:gd name="T80" fmla="*/ 90 w 365"/>
                <a:gd name="T81" fmla="*/ 286 h 286"/>
                <a:gd name="T82" fmla="*/ 74 w 365"/>
                <a:gd name="T83" fmla="*/ 276 h 286"/>
                <a:gd name="T84" fmla="*/ 58 w 365"/>
                <a:gd name="T85" fmla="*/ 265 h 286"/>
                <a:gd name="T86" fmla="*/ 32 w 365"/>
                <a:gd name="T87" fmla="*/ 265 h 286"/>
                <a:gd name="T88" fmla="*/ 32 w 365"/>
                <a:gd name="T89" fmla="*/ 260 h 286"/>
                <a:gd name="T90" fmla="*/ 26 w 365"/>
                <a:gd name="T91" fmla="*/ 239 h 286"/>
                <a:gd name="T92" fmla="*/ 21 w 365"/>
                <a:gd name="T93" fmla="*/ 223 h 286"/>
                <a:gd name="T94" fmla="*/ 5 w 365"/>
                <a:gd name="T95" fmla="*/ 212 h 286"/>
                <a:gd name="T96" fmla="*/ 11 w 365"/>
                <a:gd name="T97" fmla="*/ 201 h 286"/>
                <a:gd name="T98" fmla="*/ 16 w 365"/>
                <a:gd name="T99" fmla="*/ 180 h 286"/>
                <a:gd name="T100" fmla="*/ 16 w 365"/>
                <a:gd name="T101" fmla="*/ 154 h 286"/>
                <a:gd name="T102" fmla="*/ 16 w 365"/>
                <a:gd name="T103" fmla="*/ 127 h 286"/>
                <a:gd name="T104" fmla="*/ 21 w 365"/>
                <a:gd name="T105" fmla="*/ 101 h 286"/>
                <a:gd name="T106" fmla="*/ 21 w 365"/>
                <a:gd name="T107" fmla="*/ 74 h 286"/>
                <a:gd name="T108" fmla="*/ 21 w 365"/>
                <a:gd name="T109" fmla="*/ 48 h 286"/>
                <a:gd name="T110" fmla="*/ 21 w 365"/>
                <a:gd name="T111" fmla="*/ 21 h 286"/>
                <a:gd name="T112" fmla="*/ 26 w 365"/>
                <a:gd name="T113" fmla="*/ 0 h 286"/>
                <a:gd name="T114" fmla="*/ 53 w 365"/>
                <a:gd name="T115" fmla="*/ 5 h 286"/>
                <a:gd name="T116" fmla="*/ 79 w 365"/>
                <a:gd name="T117" fmla="*/ 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5" h="286">
                  <a:moveTo>
                    <a:pt x="79" y="5"/>
                  </a:moveTo>
                  <a:lnTo>
                    <a:pt x="85" y="5"/>
                  </a:lnTo>
                  <a:lnTo>
                    <a:pt x="90" y="5"/>
                  </a:lnTo>
                  <a:lnTo>
                    <a:pt x="95" y="5"/>
                  </a:lnTo>
                  <a:lnTo>
                    <a:pt x="100" y="5"/>
                  </a:lnTo>
                  <a:lnTo>
                    <a:pt x="111" y="5"/>
                  </a:lnTo>
                  <a:lnTo>
                    <a:pt x="116" y="5"/>
                  </a:lnTo>
                  <a:lnTo>
                    <a:pt x="122" y="5"/>
                  </a:lnTo>
                  <a:lnTo>
                    <a:pt x="127" y="5"/>
                  </a:lnTo>
                  <a:lnTo>
                    <a:pt x="132" y="5"/>
                  </a:lnTo>
                  <a:lnTo>
                    <a:pt x="137" y="5"/>
                  </a:lnTo>
                  <a:lnTo>
                    <a:pt x="143" y="5"/>
                  </a:lnTo>
                  <a:lnTo>
                    <a:pt x="148" y="5"/>
                  </a:lnTo>
                  <a:lnTo>
                    <a:pt x="153" y="5"/>
                  </a:lnTo>
                  <a:lnTo>
                    <a:pt x="159" y="5"/>
                  </a:lnTo>
                  <a:lnTo>
                    <a:pt x="164" y="5"/>
                  </a:lnTo>
                  <a:lnTo>
                    <a:pt x="174" y="5"/>
                  </a:lnTo>
                  <a:lnTo>
                    <a:pt x="180" y="5"/>
                  </a:lnTo>
                  <a:lnTo>
                    <a:pt x="185" y="5"/>
                  </a:lnTo>
                  <a:lnTo>
                    <a:pt x="196" y="5"/>
                  </a:lnTo>
                  <a:lnTo>
                    <a:pt x="201" y="5"/>
                  </a:lnTo>
                  <a:lnTo>
                    <a:pt x="206" y="5"/>
                  </a:lnTo>
                  <a:lnTo>
                    <a:pt x="211" y="5"/>
                  </a:lnTo>
                  <a:lnTo>
                    <a:pt x="217" y="5"/>
                  </a:lnTo>
                  <a:lnTo>
                    <a:pt x="222" y="5"/>
                  </a:lnTo>
                  <a:lnTo>
                    <a:pt x="227" y="5"/>
                  </a:lnTo>
                  <a:lnTo>
                    <a:pt x="233" y="5"/>
                  </a:lnTo>
                  <a:lnTo>
                    <a:pt x="238" y="5"/>
                  </a:lnTo>
                  <a:lnTo>
                    <a:pt x="243" y="5"/>
                  </a:lnTo>
                  <a:lnTo>
                    <a:pt x="248" y="5"/>
                  </a:lnTo>
                  <a:lnTo>
                    <a:pt x="254" y="5"/>
                  </a:lnTo>
                  <a:lnTo>
                    <a:pt x="259" y="5"/>
                  </a:lnTo>
                  <a:lnTo>
                    <a:pt x="264" y="5"/>
                  </a:lnTo>
                  <a:lnTo>
                    <a:pt x="270" y="5"/>
                  </a:lnTo>
                  <a:lnTo>
                    <a:pt x="275" y="5"/>
                  </a:lnTo>
                  <a:lnTo>
                    <a:pt x="280" y="5"/>
                  </a:lnTo>
                  <a:lnTo>
                    <a:pt x="285" y="5"/>
                  </a:lnTo>
                  <a:lnTo>
                    <a:pt x="291" y="5"/>
                  </a:lnTo>
                  <a:lnTo>
                    <a:pt x="296" y="5"/>
                  </a:lnTo>
                  <a:lnTo>
                    <a:pt x="301" y="5"/>
                  </a:lnTo>
                  <a:lnTo>
                    <a:pt x="307" y="5"/>
                  </a:lnTo>
                  <a:lnTo>
                    <a:pt x="312" y="5"/>
                  </a:lnTo>
                  <a:lnTo>
                    <a:pt x="312" y="11"/>
                  </a:lnTo>
                  <a:lnTo>
                    <a:pt x="317" y="11"/>
                  </a:lnTo>
                  <a:lnTo>
                    <a:pt x="323" y="11"/>
                  </a:lnTo>
                  <a:lnTo>
                    <a:pt x="328" y="11"/>
                  </a:lnTo>
                  <a:lnTo>
                    <a:pt x="333" y="11"/>
                  </a:lnTo>
                  <a:lnTo>
                    <a:pt x="338" y="11"/>
                  </a:lnTo>
                  <a:lnTo>
                    <a:pt x="344" y="11"/>
                  </a:lnTo>
                  <a:lnTo>
                    <a:pt x="349" y="11"/>
                  </a:lnTo>
                  <a:lnTo>
                    <a:pt x="349" y="16"/>
                  </a:lnTo>
                  <a:lnTo>
                    <a:pt x="354" y="16"/>
                  </a:lnTo>
                  <a:lnTo>
                    <a:pt x="360" y="16"/>
                  </a:lnTo>
                  <a:lnTo>
                    <a:pt x="360" y="21"/>
                  </a:lnTo>
                  <a:lnTo>
                    <a:pt x="360" y="27"/>
                  </a:lnTo>
                  <a:lnTo>
                    <a:pt x="365" y="27"/>
                  </a:lnTo>
                  <a:lnTo>
                    <a:pt x="365" y="32"/>
                  </a:lnTo>
                  <a:lnTo>
                    <a:pt x="360" y="32"/>
                  </a:lnTo>
                  <a:lnTo>
                    <a:pt x="365" y="32"/>
                  </a:lnTo>
                  <a:lnTo>
                    <a:pt x="365" y="37"/>
                  </a:lnTo>
                  <a:lnTo>
                    <a:pt x="360" y="37"/>
                  </a:lnTo>
                  <a:lnTo>
                    <a:pt x="354" y="37"/>
                  </a:lnTo>
                  <a:lnTo>
                    <a:pt x="349" y="37"/>
                  </a:lnTo>
                  <a:lnTo>
                    <a:pt x="344" y="37"/>
                  </a:lnTo>
                  <a:lnTo>
                    <a:pt x="344" y="42"/>
                  </a:lnTo>
                  <a:lnTo>
                    <a:pt x="338" y="42"/>
                  </a:lnTo>
                  <a:lnTo>
                    <a:pt x="338" y="37"/>
                  </a:lnTo>
                  <a:lnTo>
                    <a:pt x="333" y="37"/>
                  </a:lnTo>
                  <a:lnTo>
                    <a:pt x="328" y="37"/>
                  </a:lnTo>
                  <a:lnTo>
                    <a:pt x="328" y="42"/>
                  </a:lnTo>
                  <a:lnTo>
                    <a:pt x="328" y="48"/>
                  </a:lnTo>
                  <a:lnTo>
                    <a:pt x="328" y="53"/>
                  </a:lnTo>
                  <a:lnTo>
                    <a:pt x="328" y="58"/>
                  </a:lnTo>
                  <a:lnTo>
                    <a:pt x="323" y="58"/>
                  </a:lnTo>
                  <a:lnTo>
                    <a:pt x="317" y="58"/>
                  </a:lnTo>
                  <a:lnTo>
                    <a:pt x="317" y="64"/>
                  </a:lnTo>
                  <a:lnTo>
                    <a:pt x="312" y="64"/>
                  </a:lnTo>
                  <a:lnTo>
                    <a:pt x="317" y="64"/>
                  </a:lnTo>
                  <a:lnTo>
                    <a:pt x="317" y="69"/>
                  </a:lnTo>
                  <a:lnTo>
                    <a:pt x="312" y="69"/>
                  </a:lnTo>
                  <a:lnTo>
                    <a:pt x="312" y="74"/>
                  </a:lnTo>
                  <a:lnTo>
                    <a:pt x="307" y="74"/>
                  </a:lnTo>
                  <a:lnTo>
                    <a:pt x="307" y="80"/>
                  </a:lnTo>
                  <a:lnTo>
                    <a:pt x="312" y="80"/>
                  </a:lnTo>
                  <a:lnTo>
                    <a:pt x="317" y="80"/>
                  </a:lnTo>
                  <a:lnTo>
                    <a:pt x="312" y="85"/>
                  </a:lnTo>
                  <a:lnTo>
                    <a:pt x="307" y="85"/>
                  </a:lnTo>
                  <a:lnTo>
                    <a:pt x="307" y="90"/>
                  </a:lnTo>
                  <a:lnTo>
                    <a:pt x="301" y="90"/>
                  </a:lnTo>
                  <a:lnTo>
                    <a:pt x="301" y="95"/>
                  </a:lnTo>
                  <a:lnTo>
                    <a:pt x="301" y="101"/>
                  </a:lnTo>
                  <a:lnTo>
                    <a:pt x="296" y="101"/>
                  </a:lnTo>
                  <a:lnTo>
                    <a:pt x="296" y="106"/>
                  </a:lnTo>
                  <a:lnTo>
                    <a:pt x="291" y="106"/>
                  </a:lnTo>
                  <a:lnTo>
                    <a:pt x="291" y="111"/>
                  </a:lnTo>
                  <a:lnTo>
                    <a:pt x="285" y="111"/>
                  </a:lnTo>
                  <a:lnTo>
                    <a:pt x="285" y="117"/>
                  </a:lnTo>
                  <a:lnTo>
                    <a:pt x="285" y="122"/>
                  </a:lnTo>
                  <a:lnTo>
                    <a:pt x="280" y="122"/>
                  </a:lnTo>
                  <a:lnTo>
                    <a:pt x="280" y="127"/>
                  </a:lnTo>
                  <a:lnTo>
                    <a:pt x="280" y="122"/>
                  </a:lnTo>
                  <a:lnTo>
                    <a:pt x="275" y="122"/>
                  </a:lnTo>
                  <a:lnTo>
                    <a:pt x="270" y="122"/>
                  </a:lnTo>
                  <a:lnTo>
                    <a:pt x="270" y="127"/>
                  </a:lnTo>
                  <a:lnTo>
                    <a:pt x="264" y="127"/>
                  </a:lnTo>
                  <a:lnTo>
                    <a:pt x="264" y="133"/>
                  </a:lnTo>
                  <a:lnTo>
                    <a:pt x="264" y="127"/>
                  </a:lnTo>
                  <a:lnTo>
                    <a:pt x="259" y="127"/>
                  </a:lnTo>
                  <a:lnTo>
                    <a:pt x="259" y="133"/>
                  </a:lnTo>
                  <a:lnTo>
                    <a:pt x="259" y="138"/>
                  </a:lnTo>
                  <a:lnTo>
                    <a:pt x="254" y="143"/>
                  </a:lnTo>
                  <a:lnTo>
                    <a:pt x="248" y="143"/>
                  </a:lnTo>
                  <a:lnTo>
                    <a:pt x="243" y="143"/>
                  </a:lnTo>
                  <a:lnTo>
                    <a:pt x="243" y="148"/>
                  </a:lnTo>
                  <a:lnTo>
                    <a:pt x="238" y="148"/>
                  </a:lnTo>
                  <a:lnTo>
                    <a:pt x="238" y="143"/>
                  </a:lnTo>
                  <a:lnTo>
                    <a:pt x="238" y="138"/>
                  </a:lnTo>
                  <a:lnTo>
                    <a:pt x="238" y="143"/>
                  </a:lnTo>
                  <a:lnTo>
                    <a:pt x="233" y="143"/>
                  </a:lnTo>
                  <a:lnTo>
                    <a:pt x="233" y="148"/>
                  </a:lnTo>
                  <a:lnTo>
                    <a:pt x="233" y="154"/>
                  </a:lnTo>
                  <a:lnTo>
                    <a:pt x="238" y="154"/>
                  </a:lnTo>
                  <a:lnTo>
                    <a:pt x="238" y="159"/>
                  </a:lnTo>
                  <a:lnTo>
                    <a:pt x="243" y="159"/>
                  </a:lnTo>
                  <a:lnTo>
                    <a:pt x="243" y="164"/>
                  </a:lnTo>
                  <a:lnTo>
                    <a:pt x="238" y="164"/>
                  </a:lnTo>
                  <a:lnTo>
                    <a:pt x="238" y="159"/>
                  </a:lnTo>
                  <a:lnTo>
                    <a:pt x="233" y="159"/>
                  </a:lnTo>
                  <a:lnTo>
                    <a:pt x="233" y="164"/>
                  </a:lnTo>
                  <a:lnTo>
                    <a:pt x="227" y="164"/>
                  </a:lnTo>
                  <a:lnTo>
                    <a:pt x="227" y="170"/>
                  </a:lnTo>
                  <a:lnTo>
                    <a:pt x="233" y="170"/>
                  </a:lnTo>
                  <a:lnTo>
                    <a:pt x="233" y="175"/>
                  </a:lnTo>
                  <a:lnTo>
                    <a:pt x="233" y="180"/>
                  </a:lnTo>
                  <a:lnTo>
                    <a:pt x="227" y="180"/>
                  </a:lnTo>
                  <a:lnTo>
                    <a:pt x="227" y="175"/>
                  </a:lnTo>
                  <a:lnTo>
                    <a:pt x="222" y="175"/>
                  </a:lnTo>
                  <a:lnTo>
                    <a:pt x="222" y="180"/>
                  </a:lnTo>
                  <a:lnTo>
                    <a:pt x="222" y="186"/>
                  </a:lnTo>
                  <a:lnTo>
                    <a:pt x="217" y="186"/>
                  </a:lnTo>
                  <a:lnTo>
                    <a:pt x="217" y="191"/>
                  </a:lnTo>
                  <a:lnTo>
                    <a:pt x="211" y="191"/>
                  </a:lnTo>
                  <a:lnTo>
                    <a:pt x="211" y="196"/>
                  </a:lnTo>
                  <a:lnTo>
                    <a:pt x="211" y="201"/>
                  </a:lnTo>
                  <a:lnTo>
                    <a:pt x="206" y="201"/>
                  </a:lnTo>
                  <a:lnTo>
                    <a:pt x="206" y="196"/>
                  </a:lnTo>
                  <a:lnTo>
                    <a:pt x="206" y="201"/>
                  </a:lnTo>
                  <a:lnTo>
                    <a:pt x="201" y="201"/>
                  </a:lnTo>
                  <a:lnTo>
                    <a:pt x="206" y="201"/>
                  </a:lnTo>
                  <a:lnTo>
                    <a:pt x="201" y="207"/>
                  </a:lnTo>
                  <a:lnTo>
                    <a:pt x="201" y="212"/>
                  </a:lnTo>
                  <a:lnTo>
                    <a:pt x="196" y="212"/>
                  </a:lnTo>
                  <a:lnTo>
                    <a:pt x="196" y="217"/>
                  </a:lnTo>
                  <a:lnTo>
                    <a:pt x="190" y="217"/>
                  </a:lnTo>
                  <a:lnTo>
                    <a:pt x="185" y="217"/>
                  </a:lnTo>
                  <a:lnTo>
                    <a:pt x="185" y="223"/>
                  </a:lnTo>
                  <a:lnTo>
                    <a:pt x="190" y="223"/>
                  </a:lnTo>
                  <a:lnTo>
                    <a:pt x="185" y="223"/>
                  </a:lnTo>
                  <a:lnTo>
                    <a:pt x="185" y="228"/>
                  </a:lnTo>
                  <a:lnTo>
                    <a:pt x="180" y="228"/>
                  </a:lnTo>
                  <a:lnTo>
                    <a:pt x="174" y="228"/>
                  </a:lnTo>
                  <a:lnTo>
                    <a:pt x="174" y="223"/>
                  </a:lnTo>
                  <a:lnTo>
                    <a:pt x="169" y="223"/>
                  </a:lnTo>
                  <a:lnTo>
                    <a:pt x="169" y="228"/>
                  </a:lnTo>
                  <a:lnTo>
                    <a:pt x="169" y="233"/>
                  </a:lnTo>
                  <a:lnTo>
                    <a:pt x="174" y="233"/>
                  </a:lnTo>
                  <a:lnTo>
                    <a:pt x="169" y="233"/>
                  </a:lnTo>
                  <a:lnTo>
                    <a:pt x="164" y="233"/>
                  </a:lnTo>
                  <a:lnTo>
                    <a:pt x="164" y="228"/>
                  </a:lnTo>
                  <a:lnTo>
                    <a:pt x="159" y="228"/>
                  </a:lnTo>
                  <a:lnTo>
                    <a:pt x="159" y="233"/>
                  </a:lnTo>
                  <a:lnTo>
                    <a:pt x="153" y="233"/>
                  </a:lnTo>
                  <a:lnTo>
                    <a:pt x="153" y="239"/>
                  </a:lnTo>
                  <a:lnTo>
                    <a:pt x="148" y="239"/>
                  </a:lnTo>
                  <a:lnTo>
                    <a:pt x="148" y="244"/>
                  </a:lnTo>
                  <a:lnTo>
                    <a:pt x="148" y="239"/>
                  </a:lnTo>
                  <a:lnTo>
                    <a:pt x="143" y="239"/>
                  </a:lnTo>
                  <a:lnTo>
                    <a:pt x="137" y="239"/>
                  </a:lnTo>
                  <a:lnTo>
                    <a:pt x="137" y="244"/>
                  </a:lnTo>
                  <a:lnTo>
                    <a:pt x="137" y="249"/>
                  </a:lnTo>
                  <a:lnTo>
                    <a:pt x="132" y="249"/>
                  </a:lnTo>
                  <a:lnTo>
                    <a:pt x="127" y="249"/>
                  </a:lnTo>
                  <a:lnTo>
                    <a:pt x="127" y="254"/>
                  </a:lnTo>
                  <a:lnTo>
                    <a:pt x="127" y="249"/>
                  </a:lnTo>
                  <a:lnTo>
                    <a:pt x="122" y="249"/>
                  </a:lnTo>
                  <a:lnTo>
                    <a:pt x="122" y="254"/>
                  </a:lnTo>
                  <a:lnTo>
                    <a:pt x="116" y="254"/>
                  </a:lnTo>
                  <a:lnTo>
                    <a:pt x="116" y="260"/>
                  </a:lnTo>
                  <a:lnTo>
                    <a:pt x="116" y="265"/>
                  </a:lnTo>
                  <a:lnTo>
                    <a:pt x="116" y="270"/>
                  </a:lnTo>
                  <a:lnTo>
                    <a:pt x="116" y="276"/>
                  </a:lnTo>
                  <a:lnTo>
                    <a:pt x="116" y="281"/>
                  </a:lnTo>
                  <a:lnTo>
                    <a:pt x="111" y="281"/>
                  </a:lnTo>
                  <a:lnTo>
                    <a:pt x="106" y="281"/>
                  </a:lnTo>
                  <a:lnTo>
                    <a:pt x="100" y="276"/>
                  </a:lnTo>
                  <a:lnTo>
                    <a:pt x="100" y="281"/>
                  </a:lnTo>
                  <a:lnTo>
                    <a:pt x="106" y="281"/>
                  </a:lnTo>
                  <a:lnTo>
                    <a:pt x="106" y="286"/>
                  </a:lnTo>
                  <a:lnTo>
                    <a:pt x="100" y="286"/>
                  </a:lnTo>
                  <a:lnTo>
                    <a:pt x="100" y="281"/>
                  </a:lnTo>
                  <a:lnTo>
                    <a:pt x="95" y="281"/>
                  </a:lnTo>
                  <a:lnTo>
                    <a:pt x="95" y="286"/>
                  </a:lnTo>
                  <a:lnTo>
                    <a:pt x="100" y="286"/>
                  </a:lnTo>
                  <a:lnTo>
                    <a:pt x="95" y="286"/>
                  </a:lnTo>
                  <a:lnTo>
                    <a:pt x="90" y="286"/>
                  </a:lnTo>
                  <a:lnTo>
                    <a:pt x="85" y="286"/>
                  </a:lnTo>
                  <a:lnTo>
                    <a:pt x="79" y="286"/>
                  </a:lnTo>
                  <a:lnTo>
                    <a:pt x="79" y="281"/>
                  </a:lnTo>
                  <a:lnTo>
                    <a:pt x="74" y="281"/>
                  </a:lnTo>
                  <a:lnTo>
                    <a:pt x="74" y="276"/>
                  </a:lnTo>
                  <a:lnTo>
                    <a:pt x="74" y="270"/>
                  </a:lnTo>
                  <a:lnTo>
                    <a:pt x="74" y="265"/>
                  </a:lnTo>
                  <a:lnTo>
                    <a:pt x="69" y="265"/>
                  </a:lnTo>
                  <a:lnTo>
                    <a:pt x="63" y="265"/>
                  </a:lnTo>
                  <a:lnTo>
                    <a:pt x="58" y="265"/>
                  </a:lnTo>
                  <a:lnTo>
                    <a:pt x="53" y="265"/>
                  </a:lnTo>
                  <a:lnTo>
                    <a:pt x="48" y="265"/>
                  </a:lnTo>
                  <a:lnTo>
                    <a:pt x="42" y="265"/>
                  </a:lnTo>
                  <a:lnTo>
                    <a:pt x="37" y="265"/>
                  </a:lnTo>
                  <a:lnTo>
                    <a:pt x="32" y="265"/>
                  </a:lnTo>
                  <a:lnTo>
                    <a:pt x="26" y="265"/>
                  </a:lnTo>
                  <a:lnTo>
                    <a:pt x="32" y="265"/>
                  </a:lnTo>
                  <a:lnTo>
                    <a:pt x="26" y="265"/>
                  </a:lnTo>
                  <a:lnTo>
                    <a:pt x="26" y="260"/>
                  </a:lnTo>
                  <a:lnTo>
                    <a:pt x="32" y="260"/>
                  </a:lnTo>
                  <a:lnTo>
                    <a:pt x="32" y="254"/>
                  </a:lnTo>
                  <a:lnTo>
                    <a:pt x="32" y="249"/>
                  </a:lnTo>
                  <a:lnTo>
                    <a:pt x="32" y="244"/>
                  </a:lnTo>
                  <a:lnTo>
                    <a:pt x="26" y="244"/>
                  </a:lnTo>
                  <a:lnTo>
                    <a:pt x="26" y="239"/>
                  </a:lnTo>
                  <a:lnTo>
                    <a:pt x="21" y="239"/>
                  </a:lnTo>
                  <a:lnTo>
                    <a:pt x="21" y="233"/>
                  </a:lnTo>
                  <a:lnTo>
                    <a:pt x="21" y="228"/>
                  </a:lnTo>
                  <a:lnTo>
                    <a:pt x="16" y="228"/>
                  </a:lnTo>
                  <a:lnTo>
                    <a:pt x="21" y="223"/>
                  </a:lnTo>
                  <a:lnTo>
                    <a:pt x="16" y="223"/>
                  </a:lnTo>
                  <a:lnTo>
                    <a:pt x="11" y="223"/>
                  </a:lnTo>
                  <a:lnTo>
                    <a:pt x="11" y="217"/>
                  </a:lnTo>
                  <a:lnTo>
                    <a:pt x="5" y="217"/>
                  </a:lnTo>
                  <a:lnTo>
                    <a:pt x="5" y="212"/>
                  </a:lnTo>
                  <a:lnTo>
                    <a:pt x="5" y="207"/>
                  </a:lnTo>
                  <a:lnTo>
                    <a:pt x="0" y="207"/>
                  </a:lnTo>
                  <a:lnTo>
                    <a:pt x="0" y="201"/>
                  </a:lnTo>
                  <a:lnTo>
                    <a:pt x="5" y="201"/>
                  </a:lnTo>
                  <a:lnTo>
                    <a:pt x="11" y="201"/>
                  </a:lnTo>
                  <a:lnTo>
                    <a:pt x="16" y="201"/>
                  </a:lnTo>
                  <a:lnTo>
                    <a:pt x="16" y="196"/>
                  </a:lnTo>
                  <a:lnTo>
                    <a:pt x="16" y="191"/>
                  </a:lnTo>
                  <a:lnTo>
                    <a:pt x="16" y="186"/>
                  </a:lnTo>
                  <a:lnTo>
                    <a:pt x="16" y="180"/>
                  </a:lnTo>
                  <a:lnTo>
                    <a:pt x="16" y="175"/>
                  </a:lnTo>
                  <a:lnTo>
                    <a:pt x="16" y="170"/>
                  </a:lnTo>
                  <a:lnTo>
                    <a:pt x="16" y="164"/>
                  </a:lnTo>
                  <a:lnTo>
                    <a:pt x="16" y="159"/>
                  </a:lnTo>
                  <a:lnTo>
                    <a:pt x="16" y="154"/>
                  </a:lnTo>
                  <a:lnTo>
                    <a:pt x="16" y="148"/>
                  </a:lnTo>
                  <a:lnTo>
                    <a:pt x="16" y="143"/>
                  </a:lnTo>
                  <a:lnTo>
                    <a:pt x="16" y="138"/>
                  </a:lnTo>
                  <a:lnTo>
                    <a:pt x="16" y="133"/>
                  </a:lnTo>
                  <a:lnTo>
                    <a:pt x="16" y="127"/>
                  </a:lnTo>
                  <a:lnTo>
                    <a:pt x="16" y="122"/>
                  </a:lnTo>
                  <a:lnTo>
                    <a:pt x="16" y="117"/>
                  </a:lnTo>
                  <a:lnTo>
                    <a:pt x="16" y="111"/>
                  </a:lnTo>
                  <a:lnTo>
                    <a:pt x="16" y="106"/>
                  </a:lnTo>
                  <a:lnTo>
                    <a:pt x="21" y="101"/>
                  </a:lnTo>
                  <a:lnTo>
                    <a:pt x="21" y="95"/>
                  </a:lnTo>
                  <a:lnTo>
                    <a:pt x="21" y="90"/>
                  </a:lnTo>
                  <a:lnTo>
                    <a:pt x="21" y="85"/>
                  </a:lnTo>
                  <a:lnTo>
                    <a:pt x="21" y="80"/>
                  </a:lnTo>
                  <a:lnTo>
                    <a:pt x="21" y="74"/>
                  </a:lnTo>
                  <a:lnTo>
                    <a:pt x="21" y="69"/>
                  </a:lnTo>
                  <a:lnTo>
                    <a:pt x="21" y="64"/>
                  </a:lnTo>
                  <a:lnTo>
                    <a:pt x="21" y="58"/>
                  </a:lnTo>
                  <a:lnTo>
                    <a:pt x="21" y="53"/>
                  </a:lnTo>
                  <a:lnTo>
                    <a:pt x="21" y="48"/>
                  </a:lnTo>
                  <a:lnTo>
                    <a:pt x="21" y="42"/>
                  </a:lnTo>
                  <a:lnTo>
                    <a:pt x="21" y="37"/>
                  </a:lnTo>
                  <a:lnTo>
                    <a:pt x="21" y="32"/>
                  </a:lnTo>
                  <a:lnTo>
                    <a:pt x="21" y="27"/>
                  </a:lnTo>
                  <a:lnTo>
                    <a:pt x="21" y="21"/>
                  </a:lnTo>
                  <a:lnTo>
                    <a:pt x="21" y="16"/>
                  </a:lnTo>
                  <a:lnTo>
                    <a:pt x="21" y="11"/>
                  </a:lnTo>
                  <a:lnTo>
                    <a:pt x="21" y="5"/>
                  </a:lnTo>
                  <a:lnTo>
                    <a:pt x="21" y="0"/>
                  </a:lnTo>
                  <a:lnTo>
                    <a:pt x="26" y="0"/>
                  </a:lnTo>
                  <a:lnTo>
                    <a:pt x="32" y="5"/>
                  </a:lnTo>
                  <a:lnTo>
                    <a:pt x="37" y="5"/>
                  </a:lnTo>
                  <a:lnTo>
                    <a:pt x="42" y="5"/>
                  </a:lnTo>
                  <a:lnTo>
                    <a:pt x="48" y="5"/>
                  </a:lnTo>
                  <a:lnTo>
                    <a:pt x="53" y="5"/>
                  </a:lnTo>
                  <a:lnTo>
                    <a:pt x="58" y="5"/>
                  </a:lnTo>
                  <a:lnTo>
                    <a:pt x="63" y="5"/>
                  </a:lnTo>
                  <a:lnTo>
                    <a:pt x="69" y="5"/>
                  </a:lnTo>
                  <a:lnTo>
                    <a:pt x="74" y="5"/>
                  </a:lnTo>
                  <a:lnTo>
                    <a:pt x="79" y="5"/>
                  </a:lnTo>
                </a:path>
              </a:pathLst>
            </a:custGeom>
            <a:grp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202">
              <a:extLst>
                <a:ext uri="{FF2B5EF4-FFF2-40B4-BE49-F238E27FC236}">
                  <a16:creationId xmlns:a16="http://schemas.microsoft.com/office/drawing/2014/main" id="{E86CEF23-76A7-40C8-A3FC-84BA6F2088F2}"/>
                </a:ext>
              </a:extLst>
            </p:cNvPr>
            <p:cNvSpPr>
              <a:spLocks/>
            </p:cNvSpPr>
            <p:nvPr/>
          </p:nvSpPr>
          <p:spPr bwMode="auto">
            <a:xfrm>
              <a:off x="7114670" y="1764793"/>
              <a:ext cx="411163" cy="438150"/>
            </a:xfrm>
            <a:custGeom>
              <a:avLst/>
              <a:gdLst>
                <a:gd name="T0" fmla="*/ 32 w 259"/>
                <a:gd name="T1" fmla="*/ 101 h 276"/>
                <a:gd name="T2" fmla="*/ 32 w 259"/>
                <a:gd name="T3" fmla="*/ 85 h 276"/>
                <a:gd name="T4" fmla="*/ 32 w 259"/>
                <a:gd name="T5" fmla="*/ 69 h 276"/>
                <a:gd name="T6" fmla="*/ 37 w 259"/>
                <a:gd name="T7" fmla="*/ 53 h 276"/>
                <a:gd name="T8" fmla="*/ 37 w 259"/>
                <a:gd name="T9" fmla="*/ 32 h 276"/>
                <a:gd name="T10" fmla="*/ 37 w 259"/>
                <a:gd name="T11" fmla="*/ 16 h 276"/>
                <a:gd name="T12" fmla="*/ 37 w 259"/>
                <a:gd name="T13" fmla="*/ 0 h 276"/>
                <a:gd name="T14" fmla="*/ 53 w 259"/>
                <a:gd name="T15" fmla="*/ 0 h 276"/>
                <a:gd name="T16" fmla="*/ 69 w 259"/>
                <a:gd name="T17" fmla="*/ 0 h 276"/>
                <a:gd name="T18" fmla="*/ 85 w 259"/>
                <a:gd name="T19" fmla="*/ 0 h 276"/>
                <a:gd name="T20" fmla="*/ 101 w 259"/>
                <a:gd name="T21" fmla="*/ 0 h 276"/>
                <a:gd name="T22" fmla="*/ 122 w 259"/>
                <a:gd name="T23" fmla="*/ 0 h 276"/>
                <a:gd name="T24" fmla="*/ 138 w 259"/>
                <a:gd name="T25" fmla="*/ 0 h 276"/>
                <a:gd name="T26" fmla="*/ 154 w 259"/>
                <a:gd name="T27" fmla="*/ 0 h 276"/>
                <a:gd name="T28" fmla="*/ 169 w 259"/>
                <a:gd name="T29" fmla="*/ 0 h 276"/>
                <a:gd name="T30" fmla="*/ 185 w 259"/>
                <a:gd name="T31" fmla="*/ 0 h 276"/>
                <a:gd name="T32" fmla="*/ 201 w 259"/>
                <a:gd name="T33" fmla="*/ 0 h 276"/>
                <a:gd name="T34" fmla="*/ 212 w 259"/>
                <a:gd name="T35" fmla="*/ 5 h 276"/>
                <a:gd name="T36" fmla="*/ 228 w 259"/>
                <a:gd name="T37" fmla="*/ 5 h 276"/>
                <a:gd name="T38" fmla="*/ 243 w 259"/>
                <a:gd name="T39" fmla="*/ 5 h 276"/>
                <a:gd name="T40" fmla="*/ 259 w 259"/>
                <a:gd name="T41" fmla="*/ 5 h 276"/>
                <a:gd name="T42" fmla="*/ 259 w 259"/>
                <a:gd name="T43" fmla="*/ 21 h 276"/>
                <a:gd name="T44" fmla="*/ 259 w 259"/>
                <a:gd name="T45" fmla="*/ 37 h 276"/>
                <a:gd name="T46" fmla="*/ 259 w 259"/>
                <a:gd name="T47" fmla="*/ 53 h 276"/>
                <a:gd name="T48" fmla="*/ 259 w 259"/>
                <a:gd name="T49" fmla="*/ 69 h 276"/>
                <a:gd name="T50" fmla="*/ 259 w 259"/>
                <a:gd name="T51" fmla="*/ 85 h 276"/>
                <a:gd name="T52" fmla="*/ 259 w 259"/>
                <a:gd name="T53" fmla="*/ 101 h 276"/>
                <a:gd name="T54" fmla="*/ 259 w 259"/>
                <a:gd name="T55" fmla="*/ 117 h 276"/>
                <a:gd name="T56" fmla="*/ 259 w 259"/>
                <a:gd name="T57" fmla="*/ 133 h 276"/>
                <a:gd name="T58" fmla="*/ 259 w 259"/>
                <a:gd name="T59" fmla="*/ 148 h 276"/>
                <a:gd name="T60" fmla="*/ 259 w 259"/>
                <a:gd name="T61" fmla="*/ 164 h 276"/>
                <a:gd name="T62" fmla="*/ 259 w 259"/>
                <a:gd name="T63" fmla="*/ 180 h 276"/>
                <a:gd name="T64" fmla="*/ 259 w 259"/>
                <a:gd name="T65" fmla="*/ 196 h 276"/>
                <a:gd name="T66" fmla="*/ 259 w 259"/>
                <a:gd name="T67" fmla="*/ 212 h 276"/>
                <a:gd name="T68" fmla="*/ 259 w 259"/>
                <a:gd name="T69" fmla="*/ 228 h 276"/>
                <a:gd name="T70" fmla="*/ 259 w 259"/>
                <a:gd name="T71" fmla="*/ 244 h 276"/>
                <a:gd name="T72" fmla="*/ 254 w 259"/>
                <a:gd name="T73" fmla="*/ 254 h 276"/>
                <a:gd name="T74" fmla="*/ 254 w 259"/>
                <a:gd name="T75" fmla="*/ 270 h 276"/>
                <a:gd name="T76" fmla="*/ 243 w 259"/>
                <a:gd name="T77" fmla="*/ 276 h 276"/>
                <a:gd name="T78" fmla="*/ 228 w 259"/>
                <a:gd name="T79" fmla="*/ 276 h 276"/>
                <a:gd name="T80" fmla="*/ 217 w 259"/>
                <a:gd name="T81" fmla="*/ 270 h 276"/>
                <a:gd name="T82" fmla="*/ 206 w 259"/>
                <a:gd name="T83" fmla="*/ 265 h 276"/>
                <a:gd name="T84" fmla="*/ 196 w 259"/>
                <a:gd name="T85" fmla="*/ 260 h 276"/>
                <a:gd name="T86" fmla="*/ 180 w 259"/>
                <a:gd name="T87" fmla="*/ 249 h 276"/>
                <a:gd name="T88" fmla="*/ 164 w 259"/>
                <a:gd name="T89" fmla="*/ 244 h 276"/>
                <a:gd name="T90" fmla="*/ 154 w 259"/>
                <a:gd name="T91" fmla="*/ 233 h 276"/>
                <a:gd name="T92" fmla="*/ 143 w 259"/>
                <a:gd name="T93" fmla="*/ 223 h 276"/>
                <a:gd name="T94" fmla="*/ 132 w 259"/>
                <a:gd name="T95" fmla="*/ 217 h 276"/>
                <a:gd name="T96" fmla="*/ 117 w 259"/>
                <a:gd name="T97" fmla="*/ 217 h 276"/>
                <a:gd name="T98" fmla="*/ 111 w 259"/>
                <a:gd name="T99" fmla="*/ 207 h 276"/>
                <a:gd name="T100" fmla="*/ 95 w 259"/>
                <a:gd name="T101" fmla="*/ 196 h 276"/>
                <a:gd name="T102" fmla="*/ 85 w 259"/>
                <a:gd name="T103" fmla="*/ 191 h 276"/>
                <a:gd name="T104" fmla="*/ 80 w 259"/>
                <a:gd name="T105" fmla="*/ 180 h 276"/>
                <a:gd name="T106" fmla="*/ 69 w 259"/>
                <a:gd name="T107" fmla="*/ 164 h 276"/>
                <a:gd name="T108" fmla="*/ 53 w 259"/>
                <a:gd name="T109" fmla="*/ 159 h 276"/>
                <a:gd name="T110" fmla="*/ 43 w 259"/>
                <a:gd name="T111" fmla="*/ 154 h 276"/>
                <a:gd name="T112" fmla="*/ 27 w 259"/>
                <a:gd name="T113" fmla="*/ 143 h 276"/>
                <a:gd name="T114" fmla="*/ 16 w 259"/>
                <a:gd name="T115" fmla="*/ 148 h 276"/>
                <a:gd name="T116" fmla="*/ 6 w 259"/>
                <a:gd name="T117" fmla="*/ 143 h 276"/>
                <a:gd name="T118" fmla="*/ 0 w 259"/>
                <a:gd name="T119" fmla="*/ 133 h 276"/>
                <a:gd name="T120" fmla="*/ 11 w 259"/>
                <a:gd name="T121" fmla="*/ 127 h 276"/>
                <a:gd name="T122" fmla="*/ 21 w 259"/>
                <a:gd name="T123" fmla="*/ 122 h 276"/>
                <a:gd name="T124" fmla="*/ 32 w 259"/>
                <a:gd name="T125" fmla="*/ 11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9" h="276">
                  <a:moveTo>
                    <a:pt x="32" y="111"/>
                  </a:moveTo>
                  <a:lnTo>
                    <a:pt x="32" y="106"/>
                  </a:lnTo>
                  <a:lnTo>
                    <a:pt x="32" y="101"/>
                  </a:lnTo>
                  <a:lnTo>
                    <a:pt x="32" y="95"/>
                  </a:lnTo>
                  <a:lnTo>
                    <a:pt x="32" y="90"/>
                  </a:lnTo>
                  <a:lnTo>
                    <a:pt x="32" y="85"/>
                  </a:lnTo>
                  <a:lnTo>
                    <a:pt x="32" y="80"/>
                  </a:lnTo>
                  <a:lnTo>
                    <a:pt x="32" y="74"/>
                  </a:lnTo>
                  <a:lnTo>
                    <a:pt x="32" y="69"/>
                  </a:lnTo>
                  <a:lnTo>
                    <a:pt x="32" y="64"/>
                  </a:lnTo>
                  <a:lnTo>
                    <a:pt x="37" y="58"/>
                  </a:lnTo>
                  <a:lnTo>
                    <a:pt x="37" y="53"/>
                  </a:lnTo>
                  <a:lnTo>
                    <a:pt x="37" y="42"/>
                  </a:lnTo>
                  <a:lnTo>
                    <a:pt x="37" y="37"/>
                  </a:lnTo>
                  <a:lnTo>
                    <a:pt x="37" y="32"/>
                  </a:lnTo>
                  <a:lnTo>
                    <a:pt x="37" y="27"/>
                  </a:lnTo>
                  <a:lnTo>
                    <a:pt x="37" y="21"/>
                  </a:lnTo>
                  <a:lnTo>
                    <a:pt x="37" y="16"/>
                  </a:lnTo>
                  <a:lnTo>
                    <a:pt x="37" y="11"/>
                  </a:lnTo>
                  <a:lnTo>
                    <a:pt x="37" y="5"/>
                  </a:lnTo>
                  <a:lnTo>
                    <a:pt x="37" y="0"/>
                  </a:lnTo>
                  <a:lnTo>
                    <a:pt x="43" y="0"/>
                  </a:lnTo>
                  <a:lnTo>
                    <a:pt x="48" y="0"/>
                  </a:lnTo>
                  <a:lnTo>
                    <a:pt x="53" y="0"/>
                  </a:lnTo>
                  <a:lnTo>
                    <a:pt x="58" y="0"/>
                  </a:lnTo>
                  <a:lnTo>
                    <a:pt x="64" y="0"/>
                  </a:lnTo>
                  <a:lnTo>
                    <a:pt x="69" y="0"/>
                  </a:lnTo>
                  <a:lnTo>
                    <a:pt x="74" y="0"/>
                  </a:lnTo>
                  <a:lnTo>
                    <a:pt x="80" y="0"/>
                  </a:lnTo>
                  <a:lnTo>
                    <a:pt x="85" y="0"/>
                  </a:lnTo>
                  <a:lnTo>
                    <a:pt x="90" y="0"/>
                  </a:lnTo>
                  <a:lnTo>
                    <a:pt x="95" y="0"/>
                  </a:lnTo>
                  <a:lnTo>
                    <a:pt x="101" y="0"/>
                  </a:lnTo>
                  <a:lnTo>
                    <a:pt x="106" y="0"/>
                  </a:lnTo>
                  <a:lnTo>
                    <a:pt x="117" y="0"/>
                  </a:lnTo>
                  <a:lnTo>
                    <a:pt x="122" y="0"/>
                  </a:lnTo>
                  <a:lnTo>
                    <a:pt x="127" y="0"/>
                  </a:lnTo>
                  <a:lnTo>
                    <a:pt x="132" y="0"/>
                  </a:lnTo>
                  <a:lnTo>
                    <a:pt x="138" y="0"/>
                  </a:lnTo>
                  <a:lnTo>
                    <a:pt x="143" y="0"/>
                  </a:lnTo>
                  <a:lnTo>
                    <a:pt x="148" y="0"/>
                  </a:lnTo>
                  <a:lnTo>
                    <a:pt x="154" y="0"/>
                  </a:lnTo>
                  <a:lnTo>
                    <a:pt x="159" y="0"/>
                  </a:lnTo>
                  <a:lnTo>
                    <a:pt x="164" y="0"/>
                  </a:lnTo>
                  <a:lnTo>
                    <a:pt x="169" y="0"/>
                  </a:lnTo>
                  <a:lnTo>
                    <a:pt x="175" y="0"/>
                  </a:lnTo>
                  <a:lnTo>
                    <a:pt x="180" y="0"/>
                  </a:lnTo>
                  <a:lnTo>
                    <a:pt x="185" y="0"/>
                  </a:lnTo>
                  <a:lnTo>
                    <a:pt x="191" y="0"/>
                  </a:lnTo>
                  <a:lnTo>
                    <a:pt x="196" y="0"/>
                  </a:lnTo>
                  <a:lnTo>
                    <a:pt x="201" y="0"/>
                  </a:lnTo>
                  <a:lnTo>
                    <a:pt x="206" y="0"/>
                  </a:lnTo>
                  <a:lnTo>
                    <a:pt x="206" y="5"/>
                  </a:lnTo>
                  <a:lnTo>
                    <a:pt x="212" y="5"/>
                  </a:lnTo>
                  <a:lnTo>
                    <a:pt x="217" y="5"/>
                  </a:lnTo>
                  <a:lnTo>
                    <a:pt x="222" y="5"/>
                  </a:lnTo>
                  <a:lnTo>
                    <a:pt x="228" y="5"/>
                  </a:lnTo>
                  <a:lnTo>
                    <a:pt x="233" y="5"/>
                  </a:lnTo>
                  <a:lnTo>
                    <a:pt x="238" y="5"/>
                  </a:lnTo>
                  <a:lnTo>
                    <a:pt x="243" y="5"/>
                  </a:lnTo>
                  <a:lnTo>
                    <a:pt x="249" y="5"/>
                  </a:lnTo>
                  <a:lnTo>
                    <a:pt x="254" y="5"/>
                  </a:lnTo>
                  <a:lnTo>
                    <a:pt x="259" y="5"/>
                  </a:lnTo>
                  <a:lnTo>
                    <a:pt x="259" y="11"/>
                  </a:lnTo>
                  <a:lnTo>
                    <a:pt x="259" y="16"/>
                  </a:lnTo>
                  <a:lnTo>
                    <a:pt x="259" y="21"/>
                  </a:lnTo>
                  <a:lnTo>
                    <a:pt x="259" y="27"/>
                  </a:lnTo>
                  <a:lnTo>
                    <a:pt x="259" y="32"/>
                  </a:lnTo>
                  <a:lnTo>
                    <a:pt x="259" y="37"/>
                  </a:lnTo>
                  <a:lnTo>
                    <a:pt x="259" y="42"/>
                  </a:lnTo>
                  <a:lnTo>
                    <a:pt x="259" y="48"/>
                  </a:lnTo>
                  <a:lnTo>
                    <a:pt x="259" y="53"/>
                  </a:lnTo>
                  <a:lnTo>
                    <a:pt x="259" y="58"/>
                  </a:lnTo>
                  <a:lnTo>
                    <a:pt x="259" y="64"/>
                  </a:lnTo>
                  <a:lnTo>
                    <a:pt x="259" y="69"/>
                  </a:lnTo>
                  <a:lnTo>
                    <a:pt x="259" y="74"/>
                  </a:lnTo>
                  <a:lnTo>
                    <a:pt x="259" y="80"/>
                  </a:lnTo>
                  <a:lnTo>
                    <a:pt x="259" y="85"/>
                  </a:lnTo>
                  <a:lnTo>
                    <a:pt x="259" y="90"/>
                  </a:lnTo>
                  <a:lnTo>
                    <a:pt x="259" y="95"/>
                  </a:lnTo>
                  <a:lnTo>
                    <a:pt x="259" y="101"/>
                  </a:lnTo>
                  <a:lnTo>
                    <a:pt x="259" y="106"/>
                  </a:lnTo>
                  <a:lnTo>
                    <a:pt x="259" y="111"/>
                  </a:lnTo>
                  <a:lnTo>
                    <a:pt x="259" y="117"/>
                  </a:lnTo>
                  <a:lnTo>
                    <a:pt x="259" y="122"/>
                  </a:lnTo>
                  <a:lnTo>
                    <a:pt x="259" y="127"/>
                  </a:lnTo>
                  <a:lnTo>
                    <a:pt x="259" y="133"/>
                  </a:lnTo>
                  <a:lnTo>
                    <a:pt x="259" y="138"/>
                  </a:lnTo>
                  <a:lnTo>
                    <a:pt x="259" y="143"/>
                  </a:lnTo>
                  <a:lnTo>
                    <a:pt x="259" y="148"/>
                  </a:lnTo>
                  <a:lnTo>
                    <a:pt x="259" y="154"/>
                  </a:lnTo>
                  <a:lnTo>
                    <a:pt x="259" y="159"/>
                  </a:lnTo>
                  <a:lnTo>
                    <a:pt x="259" y="164"/>
                  </a:lnTo>
                  <a:lnTo>
                    <a:pt x="259" y="170"/>
                  </a:lnTo>
                  <a:lnTo>
                    <a:pt x="259" y="175"/>
                  </a:lnTo>
                  <a:lnTo>
                    <a:pt x="259" y="180"/>
                  </a:lnTo>
                  <a:lnTo>
                    <a:pt x="259" y="186"/>
                  </a:lnTo>
                  <a:lnTo>
                    <a:pt x="259" y="191"/>
                  </a:lnTo>
                  <a:lnTo>
                    <a:pt x="259" y="196"/>
                  </a:lnTo>
                  <a:lnTo>
                    <a:pt x="259" y="201"/>
                  </a:lnTo>
                  <a:lnTo>
                    <a:pt x="259" y="207"/>
                  </a:lnTo>
                  <a:lnTo>
                    <a:pt x="259" y="212"/>
                  </a:lnTo>
                  <a:lnTo>
                    <a:pt x="259" y="217"/>
                  </a:lnTo>
                  <a:lnTo>
                    <a:pt x="259" y="223"/>
                  </a:lnTo>
                  <a:lnTo>
                    <a:pt x="259" y="228"/>
                  </a:lnTo>
                  <a:lnTo>
                    <a:pt x="259" y="233"/>
                  </a:lnTo>
                  <a:lnTo>
                    <a:pt x="259" y="239"/>
                  </a:lnTo>
                  <a:lnTo>
                    <a:pt x="259" y="244"/>
                  </a:lnTo>
                  <a:lnTo>
                    <a:pt x="254" y="244"/>
                  </a:lnTo>
                  <a:lnTo>
                    <a:pt x="254" y="249"/>
                  </a:lnTo>
                  <a:lnTo>
                    <a:pt x="254" y="254"/>
                  </a:lnTo>
                  <a:lnTo>
                    <a:pt x="254" y="260"/>
                  </a:lnTo>
                  <a:lnTo>
                    <a:pt x="254" y="265"/>
                  </a:lnTo>
                  <a:lnTo>
                    <a:pt x="254" y="270"/>
                  </a:lnTo>
                  <a:lnTo>
                    <a:pt x="254" y="276"/>
                  </a:lnTo>
                  <a:lnTo>
                    <a:pt x="249" y="276"/>
                  </a:lnTo>
                  <a:lnTo>
                    <a:pt x="243" y="276"/>
                  </a:lnTo>
                  <a:lnTo>
                    <a:pt x="238" y="276"/>
                  </a:lnTo>
                  <a:lnTo>
                    <a:pt x="233" y="276"/>
                  </a:lnTo>
                  <a:lnTo>
                    <a:pt x="228" y="276"/>
                  </a:lnTo>
                  <a:lnTo>
                    <a:pt x="228" y="270"/>
                  </a:lnTo>
                  <a:lnTo>
                    <a:pt x="222" y="270"/>
                  </a:lnTo>
                  <a:lnTo>
                    <a:pt x="217" y="270"/>
                  </a:lnTo>
                  <a:lnTo>
                    <a:pt x="217" y="265"/>
                  </a:lnTo>
                  <a:lnTo>
                    <a:pt x="212" y="265"/>
                  </a:lnTo>
                  <a:lnTo>
                    <a:pt x="206" y="265"/>
                  </a:lnTo>
                  <a:lnTo>
                    <a:pt x="201" y="265"/>
                  </a:lnTo>
                  <a:lnTo>
                    <a:pt x="201" y="260"/>
                  </a:lnTo>
                  <a:lnTo>
                    <a:pt x="196" y="260"/>
                  </a:lnTo>
                  <a:lnTo>
                    <a:pt x="191" y="260"/>
                  </a:lnTo>
                  <a:lnTo>
                    <a:pt x="185" y="254"/>
                  </a:lnTo>
                  <a:lnTo>
                    <a:pt x="180" y="249"/>
                  </a:lnTo>
                  <a:lnTo>
                    <a:pt x="175" y="249"/>
                  </a:lnTo>
                  <a:lnTo>
                    <a:pt x="169" y="244"/>
                  </a:lnTo>
                  <a:lnTo>
                    <a:pt x="164" y="244"/>
                  </a:lnTo>
                  <a:lnTo>
                    <a:pt x="164" y="239"/>
                  </a:lnTo>
                  <a:lnTo>
                    <a:pt x="159" y="239"/>
                  </a:lnTo>
                  <a:lnTo>
                    <a:pt x="154" y="233"/>
                  </a:lnTo>
                  <a:lnTo>
                    <a:pt x="148" y="228"/>
                  </a:lnTo>
                  <a:lnTo>
                    <a:pt x="143" y="228"/>
                  </a:lnTo>
                  <a:lnTo>
                    <a:pt x="143" y="223"/>
                  </a:lnTo>
                  <a:lnTo>
                    <a:pt x="138" y="223"/>
                  </a:lnTo>
                  <a:lnTo>
                    <a:pt x="132" y="223"/>
                  </a:lnTo>
                  <a:lnTo>
                    <a:pt x="132" y="217"/>
                  </a:lnTo>
                  <a:lnTo>
                    <a:pt x="127" y="217"/>
                  </a:lnTo>
                  <a:lnTo>
                    <a:pt x="122" y="217"/>
                  </a:lnTo>
                  <a:lnTo>
                    <a:pt x="117" y="217"/>
                  </a:lnTo>
                  <a:lnTo>
                    <a:pt x="117" y="212"/>
                  </a:lnTo>
                  <a:lnTo>
                    <a:pt x="111" y="212"/>
                  </a:lnTo>
                  <a:lnTo>
                    <a:pt x="111" y="207"/>
                  </a:lnTo>
                  <a:lnTo>
                    <a:pt x="101" y="201"/>
                  </a:lnTo>
                  <a:lnTo>
                    <a:pt x="95" y="201"/>
                  </a:lnTo>
                  <a:lnTo>
                    <a:pt x="95" y="196"/>
                  </a:lnTo>
                  <a:lnTo>
                    <a:pt x="90" y="196"/>
                  </a:lnTo>
                  <a:lnTo>
                    <a:pt x="90" y="191"/>
                  </a:lnTo>
                  <a:lnTo>
                    <a:pt x="85" y="191"/>
                  </a:lnTo>
                  <a:lnTo>
                    <a:pt x="85" y="186"/>
                  </a:lnTo>
                  <a:lnTo>
                    <a:pt x="80" y="186"/>
                  </a:lnTo>
                  <a:lnTo>
                    <a:pt x="80" y="180"/>
                  </a:lnTo>
                  <a:lnTo>
                    <a:pt x="74" y="175"/>
                  </a:lnTo>
                  <a:lnTo>
                    <a:pt x="74" y="170"/>
                  </a:lnTo>
                  <a:lnTo>
                    <a:pt x="69" y="164"/>
                  </a:lnTo>
                  <a:lnTo>
                    <a:pt x="64" y="164"/>
                  </a:lnTo>
                  <a:lnTo>
                    <a:pt x="58" y="159"/>
                  </a:lnTo>
                  <a:lnTo>
                    <a:pt x="53" y="159"/>
                  </a:lnTo>
                  <a:lnTo>
                    <a:pt x="53" y="154"/>
                  </a:lnTo>
                  <a:lnTo>
                    <a:pt x="48" y="154"/>
                  </a:lnTo>
                  <a:lnTo>
                    <a:pt x="43" y="154"/>
                  </a:lnTo>
                  <a:lnTo>
                    <a:pt x="37" y="148"/>
                  </a:lnTo>
                  <a:lnTo>
                    <a:pt x="32" y="148"/>
                  </a:lnTo>
                  <a:lnTo>
                    <a:pt x="27" y="143"/>
                  </a:lnTo>
                  <a:lnTo>
                    <a:pt x="21" y="143"/>
                  </a:lnTo>
                  <a:lnTo>
                    <a:pt x="16" y="143"/>
                  </a:lnTo>
                  <a:lnTo>
                    <a:pt x="16" y="148"/>
                  </a:lnTo>
                  <a:lnTo>
                    <a:pt x="11" y="148"/>
                  </a:lnTo>
                  <a:lnTo>
                    <a:pt x="6" y="148"/>
                  </a:lnTo>
                  <a:lnTo>
                    <a:pt x="6" y="143"/>
                  </a:lnTo>
                  <a:lnTo>
                    <a:pt x="0" y="143"/>
                  </a:lnTo>
                  <a:lnTo>
                    <a:pt x="0" y="138"/>
                  </a:lnTo>
                  <a:lnTo>
                    <a:pt x="0" y="133"/>
                  </a:lnTo>
                  <a:lnTo>
                    <a:pt x="6" y="133"/>
                  </a:lnTo>
                  <a:lnTo>
                    <a:pt x="11" y="133"/>
                  </a:lnTo>
                  <a:lnTo>
                    <a:pt x="11" y="127"/>
                  </a:lnTo>
                  <a:lnTo>
                    <a:pt x="16" y="127"/>
                  </a:lnTo>
                  <a:lnTo>
                    <a:pt x="21" y="127"/>
                  </a:lnTo>
                  <a:lnTo>
                    <a:pt x="21" y="122"/>
                  </a:lnTo>
                  <a:lnTo>
                    <a:pt x="27" y="122"/>
                  </a:lnTo>
                  <a:lnTo>
                    <a:pt x="27" y="117"/>
                  </a:lnTo>
                  <a:lnTo>
                    <a:pt x="32" y="117"/>
                  </a:lnTo>
                  <a:lnTo>
                    <a:pt x="32" y="111"/>
                  </a:lnTo>
                </a:path>
              </a:pathLst>
            </a:custGeom>
            <a:grp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203">
              <a:extLst>
                <a:ext uri="{FF2B5EF4-FFF2-40B4-BE49-F238E27FC236}">
                  <a16:creationId xmlns:a16="http://schemas.microsoft.com/office/drawing/2014/main" id="{9B3C47CC-39C8-4C4A-AE8F-7F1E82A9BD13}"/>
                </a:ext>
              </a:extLst>
            </p:cNvPr>
            <p:cNvSpPr>
              <a:spLocks/>
            </p:cNvSpPr>
            <p:nvPr/>
          </p:nvSpPr>
          <p:spPr bwMode="auto">
            <a:xfrm>
              <a:off x="7517894" y="1764794"/>
              <a:ext cx="444500" cy="512763"/>
            </a:xfrm>
            <a:custGeom>
              <a:avLst/>
              <a:gdLst>
                <a:gd name="T0" fmla="*/ 100 w 280"/>
                <a:gd name="T1" fmla="*/ 5 h 323"/>
                <a:gd name="T2" fmla="*/ 127 w 280"/>
                <a:gd name="T3" fmla="*/ 5 h 323"/>
                <a:gd name="T4" fmla="*/ 153 w 280"/>
                <a:gd name="T5" fmla="*/ 5 h 323"/>
                <a:gd name="T6" fmla="*/ 180 w 280"/>
                <a:gd name="T7" fmla="*/ 5 h 323"/>
                <a:gd name="T8" fmla="*/ 206 w 280"/>
                <a:gd name="T9" fmla="*/ 5 h 323"/>
                <a:gd name="T10" fmla="*/ 233 w 280"/>
                <a:gd name="T11" fmla="*/ 5 h 323"/>
                <a:gd name="T12" fmla="*/ 254 w 280"/>
                <a:gd name="T13" fmla="*/ 11 h 323"/>
                <a:gd name="T14" fmla="*/ 264 w 280"/>
                <a:gd name="T15" fmla="*/ 16 h 323"/>
                <a:gd name="T16" fmla="*/ 275 w 280"/>
                <a:gd name="T17" fmla="*/ 32 h 323"/>
                <a:gd name="T18" fmla="*/ 275 w 280"/>
                <a:gd name="T19" fmla="*/ 48 h 323"/>
                <a:gd name="T20" fmla="*/ 270 w 280"/>
                <a:gd name="T21" fmla="*/ 37 h 323"/>
                <a:gd name="T22" fmla="*/ 254 w 280"/>
                <a:gd name="T23" fmla="*/ 37 h 323"/>
                <a:gd name="T24" fmla="*/ 249 w 280"/>
                <a:gd name="T25" fmla="*/ 48 h 323"/>
                <a:gd name="T26" fmla="*/ 243 w 280"/>
                <a:gd name="T27" fmla="*/ 58 h 323"/>
                <a:gd name="T28" fmla="*/ 233 w 280"/>
                <a:gd name="T29" fmla="*/ 74 h 323"/>
                <a:gd name="T30" fmla="*/ 238 w 280"/>
                <a:gd name="T31" fmla="*/ 95 h 323"/>
                <a:gd name="T32" fmla="*/ 238 w 280"/>
                <a:gd name="T33" fmla="*/ 111 h 323"/>
                <a:gd name="T34" fmla="*/ 238 w 280"/>
                <a:gd name="T35" fmla="*/ 127 h 323"/>
                <a:gd name="T36" fmla="*/ 238 w 280"/>
                <a:gd name="T37" fmla="*/ 154 h 323"/>
                <a:gd name="T38" fmla="*/ 227 w 280"/>
                <a:gd name="T39" fmla="*/ 170 h 323"/>
                <a:gd name="T40" fmla="*/ 227 w 280"/>
                <a:gd name="T41" fmla="*/ 196 h 323"/>
                <a:gd name="T42" fmla="*/ 227 w 280"/>
                <a:gd name="T43" fmla="*/ 223 h 323"/>
                <a:gd name="T44" fmla="*/ 243 w 280"/>
                <a:gd name="T45" fmla="*/ 239 h 323"/>
                <a:gd name="T46" fmla="*/ 259 w 280"/>
                <a:gd name="T47" fmla="*/ 249 h 323"/>
                <a:gd name="T48" fmla="*/ 254 w 280"/>
                <a:gd name="T49" fmla="*/ 260 h 323"/>
                <a:gd name="T50" fmla="*/ 249 w 280"/>
                <a:gd name="T51" fmla="*/ 270 h 323"/>
                <a:gd name="T52" fmla="*/ 249 w 280"/>
                <a:gd name="T53" fmla="*/ 286 h 323"/>
                <a:gd name="T54" fmla="*/ 238 w 280"/>
                <a:gd name="T55" fmla="*/ 302 h 323"/>
                <a:gd name="T56" fmla="*/ 222 w 280"/>
                <a:gd name="T57" fmla="*/ 302 h 323"/>
                <a:gd name="T58" fmla="*/ 212 w 280"/>
                <a:gd name="T59" fmla="*/ 307 h 323"/>
                <a:gd name="T60" fmla="*/ 201 w 280"/>
                <a:gd name="T61" fmla="*/ 313 h 323"/>
                <a:gd name="T62" fmla="*/ 190 w 280"/>
                <a:gd name="T63" fmla="*/ 318 h 323"/>
                <a:gd name="T64" fmla="*/ 169 w 280"/>
                <a:gd name="T65" fmla="*/ 323 h 323"/>
                <a:gd name="T66" fmla="*/ 148 w 280"/>
                <a:gd name="T67" fmla="*/ 318 h 323"/>
                <a:gd name="T68" fmla="*/ 132 w 280"/>
                <a:gd name="T69" fmla="*/ 302 h 323"/>
                <a:gd name="T70" fmla="*/ 127 w 280"/>
                <a:gd name="T71" fmla="*/ 281 h 323"/>
                <a:gd name="T72" fmla="*/ 116 w 280"/>
                <a:gd name="T73" fmla="*/ 265 h 323"/>
                <a:gd name="T74" fmla="*/ 95 w 280"/>
                <a:gd name="T75" fmla="*/ 260 h 323"/>
                <a:gd name="T76" fmla="*/ 79 w 280"/>
                <a:gd name="T77" fmla="*/ 276 h 323"/>
                <a:gd name="T78" fmla="*/ 63 w 280"/>
                <a:gd name="T79" fmla="*/ 276 h 323"/>
                <a:gd name="T80" fmla="*/ 58 w 280"/>
                <a:gd name="T81" fmla="*/ 254 h 323"/>
                <a:gd name="T82" fmla="*/ 37 w 280"/>
                <a:gd name="T83" fmla="*/ 260 h 323"/>
                <a:gd name="T84" fmla="*/ 21 w 280"/>
                <a:gd name="T85" fmla="*/ 270 h 323"/>
                <a:gd name="T86" fmla="*/ 5 w 280"/>
                <a:gd name="T87" fmla="*/ 281 h 323"/>
                <a:gd name="T88" fmla="*/ 0 w 280"/>
                <a:gd name="T89" fmla="*/ 260 h 323"/>
                <a:gd name="T90" fmla="*/ 5 w 280"/>
                <a:gd name="T91" fmla="*/ 239 h 323"/>
                <a:gd name="T92" fmla="*/ 5 w 280"/>
                <a:gd name="T93" fmla="*/ 212 h 323"/>
                <a:gd name="T94" fmla="*/ 5 w 280"/>
                <a:gd name="T95" fmla="*/ 186 h 323"/>
                <a:gd name="T96" fmla="*/ 5 w 280"/>
                <a:gd name="T97" fmla="*/ 159 h 323"/>
                <a:gd name="T98" fmla="*/ 5 w 280"/>
                <a:gd name="T99" fmla="*/ 133 h 323"/>
                <a:gd name="T100" fmla="*/ 5 w 280"/>
                <a:gd name="T101" fmla="*/ 106 h 323"/>
                <a:gd name="T102" fmla="*/ 5 w 280"/>
                <a:gd name="T103" fmla="*/ 80 h 323"/>
                <a:gd name="T104" fmla="*/ 5 w 280"/>
                <a:gd name="T105" fmla="*/ 53 h 323"/>
                <a:gd name="T106" fmla="*/ 5 w 280"/>
                <a:gd name="T107" fmla="*/ 27 h 323"/>
                <a:gd name="T108" fmla="*/ 11 w 280"/>
                <a:gd name="T109" fmla="*/ 5 h 323"/>
                <a:gd name="T110" fmla="*/ 37 w 280"/>
                <a:gd name="T111" fmla="*/ 5 h 323"/>
                <a:gd name="T112" fmla="*/ 63 w 280"/>
                <a:gd name="T113" fmla="*/ 5 h 323"/>
                <a:gd name="T114" fmla="*/ 79 w 280"/>
                <a:gd name="T115" fmla="*/ 5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0" h="323">
                  <a:moveTo>
                    <a:pt x="79" y="5"/>
                  </a:moveTo>
                  <a:lnTo>
                    <a:pt x="85" y="5"/>
                  </a:lnTo>
                  <a:lnTo>
                    <a:pt x="90" y="5"/>
                  </a:lnTo>
                  <a:lnTo>
                    <a:pt x="95" y="5"/>
                  </a:lnTo>
                  <a:lnTo>
                    <a:pt x="100" y="5"/>
                  </a:lnTo>
                  <a:lnTo>
                    <a:pt x="106" y="5"/>
                  </a:lnTo>
                  <a:lnTo>
                    <a:pt x="111" y="5"/>
                  </a:lnTo>
                  <a:lnTo>
                    <a:pt x="116" y="5"/>
                  </a:lnTo>
                  <a:lnTo>
                    <a:pt x="122" y="5"/>
                  </a:lnTo>
                  <a:lnTo>
                    <a:pt x="127" y="5"/>
                  </a:lnTo>
                  <a:lnTo>
                    <a:pt x="132" y="5"/>
                  </a:lnTo>
                  <a:lnTo>
                    <a:pt x="138" y="5"/>
                  </a:lnTo>
                  <a:lnTo>
                    <a:pt x="143" y="5"/>
                  </a:lnTo>
                  <a:lnTo>
                    <a:pt x="148" y="5"/>
                  </a:lnTo>
                  <a:lnTo>
                    <a:pt x="153" y="5"/>
                  </a:lnTo>
                  <a:lnTo>
                    <a:pt x="159" y="5"/>
                  </a:lnTo>
                  <a:lnTo>
                    <a:pt x="164" y="5"/>
                  </a:lnTo>
                  <a:lnTo>
                    <a:pt x="169" y="5"/>
                  </a:lnTo>
                  <a:lnTo>
                    <a:pt x="175" y="5"/>
                  </a:lnTo>
                  <a:lnTo>
                    <a:pt x="180" y="5"/>
                  </a:lnTo>
                  <a:lnTo>
                    <a:pt x="185" y="5"/>
                  </a:lnTo>
                  <a:lnTo>
                    <a:pt x="190" y="5"/>
                  </a:lnTo>
                  <a:lnTo>
                    <a:pt x="196" y="5"/>
                  </a:lnTo>
                  <a:lnTo>
                    <a:pt x="201" y="5"/>
                  </a:lnTo>
                  <a:lnTo>
                    <a:pt x="206" y="5"/>
                  </a:lnTo>
                  <a:lnTo>
                    <a:pt x="212" y="5"/>
                  </a:lnTo>
                  <a:lnTo>
                    <a:pt x="217" y="5"/>
                  </a:lnTo>
                  <a:lnTo>
                    <a:pt x="222" y="5"/>
                  </a:lnTo>
                  <a:lnTo>
                    <a:pt x="227" y="5"/>
                  </a:lnTo>
                  <a:lnTo>
                    <a:pt x="233" y="5"/>
                  </a:lnTo>
                  <a:lnTo>
                    <a:pt x="238" y="5"/>
                  </a:lnTo>
                  <a:lnTo>
                    <a:pt x="243" y="5"/>
                  </a:lnTo>
                  <a:lnTo>
                    <a:pt x="249" y="5"/>
                  </a:lnTo>
                  <a:lnTo>
                    <a:pt x="254" y="5"/>
                  </a:lnTo>
                  <a:lnTo>
                    <a:pt x="254" y="11"/>
                  </a:lnTo>
                  <a:lnTo>
                    <a:pt x="254" y="16"/>
                  </a:lnTo>
                  <a:lnTo>
                    <a:pt x="254" y="11"/>
                  </a:lnTo>
                  <a:lnTo>
                    <a:pt x="254" y="16"/>
                  </a:lnTo>
                  <a:lnTo>
                    <a:pt x="259" y="16"/>
                  </a:lnTo>
                  <a:lnTo>
                    <a:pt x="264" y="16"/>
                  </a:lnTo>
                  <a:lnTo>
                    <a:pt x="264" y="21"/>
                  </a:lnTo>
                  <a:lnTo>
                    <a:pt x="264" y="27"/>
                  </a:lnTo>
                  <a:lnTo>
                    <a:pt x="270" y="27"/>
                  </a:lnTo>
                  <a:lnTo>
                    <a:pt x="275" y="27"/>
                  </a:lnTo>
                  <a:lnTo>
                    <a:pt x="275" y="32"/>
                  </a:lnTo>
                  <a:lnTo>
                    <a:pt x="280" y="32"/>
                  </a:lnTo>
                  <a:lnTo>
                    <a:pt x="280" y="37"/>
                  </a:lnTo>
                  <a:lnTo>
                    <a:pt x="280" y="42"/>
                  </a:lnTo>
                  <a:lnTo>
                    <a:pt x="280" y="48"/>
                  </a:lnTo>
                  <a:lnTo>
                    <a:pt x="275" y="48"/>
                  </a:lnTo>
                  <a:lnTo>
                    <a:pt x="275" y="42"/>
                  </a:lnTo>
                  <a:lnTo>
                    <a:pt x="270" y="42"/>
                  </a:lnTo>
                  <a:lnTo>
                    <a:pt x="275" y="42"/>
                  </a:lnTo>
                  <a:lnTo>
                    <a:pt x="270" y="42"/>
                  </a:lnTo>
                  <a:lnTo>
                    <a:pt x="270" y="37"/>
                  </a:lnTo>
                  <a:lnTo>
                    <a:pt x="264" y="37"/>
                  </a:lnTo>
                  <a:lnTo>
                    <a:pt x="264" y="32"/>
                  </a:lnTo>
                  <a:lnTo>
                    <a:pt x="259" y="32"/>
                  </a:lnTo>
                  <a:lnTo>
                    <a:pt x="259" y="37"/>
                  </a:lnTo>
                  <a:lnTo>
                    <a:pt x="254" y="37"/>
                  </a:lnTo>
                  <a:lnTo>
                    <a:pt x="249" y="37"/>
                  </a:lnTo>
                  <a:lnTo>
                    <a:pt x="243" y="37"/>
                  </a:lnTo>
                  <a:lnTo>
                    <a:pt x="243" y="42"/>
                  </a:lnTo>
                  <a:lnTo>
                    <a:pt x="249" y="42"/>
                  </a:lnTo>
                  <a:lnTo>
                    <a:pt x="249" y="48"/>
                  </a:lnTo>
                  <a:lnTo>
                    <a:pt x="254" y="48"/>
                  </a:lnTo>
                  <a:lnTo>
                    <a:pt x="254" y="53"/>
                  </a:lnTo>
                  <a:lnTo>
                    <a:pt x="249" y="53"/>
                  </a:lnTo>
                  <a:lnTo>
                    <a:pt x="249" y="58"/>
                  </a:lnTo>
                  <a:lnTo>
                    <a:pt x="243" y="58"/>
                  </a:lnTo>
                  <a:lnTo>
                    <a:pt x="243" y="64"/>
                  </a:lnTo>
                  <a:lnTo>
                    <a:pt x="238" y="64"/>
                  </a:lnTo>
                  <a:lnTo>
                    <a:pt x="238" y="69"/>
                  </a:lnTo>
                  <a:lnTo>
                    <a:pt x="238" y="74"/>
                  </a:lnTo>
                  <a:lnTo>
                    <a:pt x="233" y="74"/>
                  </a:lnTo>
                  <a:lnTo>
                    <a:pt x="233" y="80"/>
                  </a:lnTo>
                  <a:lnTo>
                    <a:pt x="233" y="85"/>
                  </a:lnTo>
                  <a:lnTo>
                    <a:pt x="233" y="90"/>
                  </a:lnTo>
                  <a:lnTo>
                    <a:pt x="238" y="90"/>
                  </a:lnTo>
                  <a:lnTo>
                    <a:pt x="238" y="95"/>
                  </a:lnTo>
                  <a:lnTo>
                    <a:pt x="238" y="101"/>
                  </a:lnTo>
                  <a:lnTo>
                    <a:pt x="243" y="101"/>
                  </a:lnTo>
                  <a:lnTo>
                    <a:pt x="243" y="106"/>
                  </a:lnTo>
                  <a:lnTo>
                    <a:pt x="238" y="106"/>
                  </a:lnTo>
                  <a:lnTo>
                    <a:pt x="238" y="111"/>
                  </a:lnTo>
                  <a:lnTo>
                    <a:pt x="238" y="117"/>
                  </a:lnTo>
                  <a:lnTo>
                    <a:pt x="233" y="117"/>
                  </a:lnTo>
                  <a:lnTo>
                    <a:pt x="233" y="122"/>
                  </a:lnTo>
                  <a:lnTo>
                    <a:pt x="238" y="122"/>
                  </a:lnTo>
                  <a:lnTo>
                    <a:pt x="238" y="127"/>
                  </a:lnTo>
                  <a:lnTo>
                    <a:pt x="238" y="133"/>
                  </a:lnTo>
                  <a:lnTo>
                    <a:pt x="238" y="138"/>
                  </a:lnTo>
                  <a:lnTo>
                    <a:pt x="238" y="143"/>
                  </a:lnTo>
                  <a:lnTo>
                    <a:pt x="238" y="148"/>
                  </a:lnTo>
                  <a:lnTo>
                    <a:pt x="238" y="154"/>
                  </a:lnTo>
                  <a:lnTo>
                    <a:pt x="238" y="159"/>
                  </a:lnTo>
                  <a:lnTo>
                    <a:pt x="233" y="159"/>
                  </a:lnTo>
                  <a:lnTo>
                    <a:pt x="227" y="159"/>
                  </a:lnTo>
                  <a:lnTo>
                    <a:pt x="227" y="164"/>
                  </a:lnTo>
                  <a:lnTo>
                    <a:pt x="227" y="170"/>
                  </a:lnTo>
                  <a:lnTo>
                    <a:pt x="227" y="175"/>
                  </a:lnTo>
                  <a:lnTo>
                    <a:pt x="227" y="180"/>
                  </a:lnTo>
                  <a:lnTo>
                    <a:pt x="227" y="186"/>
                  </a:lnTo>
                  <a:lnTo>
                    <a:pt x="227" y="191"/>
                  </a:lnTo>
                  <a:lnTo>
                    <a:pt x="227" y="196"/>
                  </a:lnTo>
                  <a:lnTo>
                    <a:pt x="227" y="201"/>
                  </a:lnTo>
                  <a:lnTo>
                    <a:pt x="227" y="207"/>
                  </a:lnTo>
                  <a:lnTo>
                    <a:pt x="227" y="212"/>
                  </a:lnTo>
                  <a:lnTo>
                    <a:pt x="227" y="217"/>
                  </a:lnTo>
                  <a:lnTo>
                    <a:pt x="227" y="223"/>
                  </a:lnTo>
                  <a:lnTo>
                    <a:pt x="227" y="228"/>
                  </a:lnTo>
                  <a:lnTo>
                    <a:pt x="233" y="228"/>
                  </a:lnTo>
                  <a:lnTo>
                    <a:pt x="233" y="233"/>
                  </a:lnTo>
                  <a:lnTo>
                    <a:pt x="238" y="239"/>
                  </a:lnTo>
                  <a:lnTo>
                    <a:pt x="243" y="239"/>
                  </a:lnTo>
                  <a:lnTo>
                    <a:pt x="243" y="244"/>
                  </a:lnTo>
                  <a:lnTo>
                    <a:pt x="243" y="249"/>
                  </a:lnTo>
                  <a:lnTo>
                    <a:pt x="249" y="249"/>
                  </a:lnTo>
                  <a:lnTo>
                    <a:pt x="254" y="249"/>
                  </a:lnTo>
                  <a:lnTo>
                    <a:pt x="259" y="249"/>
                  </a:lnTo>
                  <a:lnTo>
                    <a:pt x="259" y="254"/>
                  </a:lnTo>
                  <a:lnTo>
                    <a:pt x="254" y="254"/>
                  </a:lnTo>
                  <a:lnTo>
                    <a:pt x="254" y="260"/>
                  </a:lnTo>
                  <a:lnTo>
                    <a:pt x="259" y="260"/>
                  </a:lnTo>
                  <a:lnTo>
                    <a:pt x="254" y="260"/>
                  </a:lnTo>
                  <a:lnTo>
                    <a:pt x="249" y="260"/>
                  </a:lnTo>
                  <a:lnTo>
                    <a:pt x="249" y="265"/>
                  </a:lnTo>
                  <a:lnTo>
                    <a:pt x="243" y="265"/>
                  </a:lnTo>
                  <a:lnTo>
                    <a:pt x="243" y="270"/>
                  </a:lnTo>
                  <a:lnTo>
                    <a:pt x="249" y="270"/>
                  </a:lnTo>
                  <a:lnTo>
                    <a:pt x="254" y="270"/>
                  </a:lnTo>
                  <a:lnTo>
                    <a:pt x="254" y="276"/>
                  </a:lnTo>
                  <a:lnTo>
                    <a:pt x="254" y="281"/>
                  </a:lnTo>
                  <a:lnTo>
                    <a:pt x="254" y="286"/>
                  </a:lnTo>
                  <a:lnTo>
                    <a:pt x="249" y="286"/>
                  </a:lnTo>
                  <a:lnTo>
                    <a:pt x="249" y="292"/>
                  </a:lnTo>
                  <a:lnTo>
                    <a:pt x="243" y="292"/>
                  </a:lnTo>
                  <a:lnTo>
                    <a:pt x="243" y="297"/>
                  </a:lnTo>
                  <a:lnTo>
                    <a:pt x="243" y="302"/>
                  </a:lnTo>
                  <a:lnTo>
                    <a:pt x="238" y="302"/>
                  </a:lnTo>
                  <a:lnTo>
                    <a:pt x="233" y="302"/>
                  </a:lnTo>
                  <a:lnTo>
                    <a:pt x="233" y="297"/>
                  </a:lnTo>
                  <a:lnTo>
                    <a:pt x="227" y="297"/>
                  </a:lnTo>
                  <a:lnTo>
                    <a:pt x="227" y="302"/>
                  </a:lnTo>
                  <a:lnTo>
                    <a:pt x="222" y="302"/>
                  </a:lnTo>
                  <a:lnTo>
                    <a:pt x="222" y="297"/>
                  </a:lnTo>
                  <a:lnTo>
                    <a:pt x="217" y="297"/>
                  </a:lnTo>
                  <a:lnTo>
                    <a:pt x="212" y="297"/>
                  </a:lnTo>
                  <a:lnTo>
                    <a:pt x="212" y="302"/>
                  </a:lnTo>
                  <a:lnTo>
                    <a:pt x="212" y="307"/>
                  </a:lnTo>
                  <a:lnTo>
                    <a:pt x="212" y="302"/>
                  </a:lnTo>
                  <a:lnTo>
                    <a:pt x="212" y="307"/>
                  </a:lnTo>
                  <a:lnTo>
                    <a:pt x="212" y="313"/>
                  </a:lnTo>
                  <a:lnTo>
                    <a:pt x="206" y="313"/>
                  </a:lnTo>
                  <a:lnTo>
                    <a:pt x="201" y="313"/>
                  </a:lnTo>
                  <a:lnTo>
                    <a:pt x="201" y="318"/>
                  </a:lnTo>
                  <a:lnTo>
                    <a:pt x="196" y="318"/>
                  </a:lnTo>
                  <a:lnTo>
                    <a:pt x="196" y="323"/>
                  </a:lnTo>
                  <a:lnTo>
                    <a:pt x="190" y="323"/>
                  </a:lnTo>
                  <a:lnTo>
                    <a:pt x="190" y="318"/>
                  </a:lnTo>
                  <a:lnTo>
                    <a:pt x="185" y="318"/>
                  </a:lnTo>
                  <a:lnTo>
                    <a:pt x="180" y="318"/>
                  </a:lnTo>
                  <a:lnTo>
                    <a:pt x="175" y="318"/>
                  </a:lnTo>
                  <a:lnTo>
                    <a:pt x="175" y="323"/>
                  </a:lnTo>
                  <a:lnTo>
                    <a:pt x="169" y="323"/>
                  </a:lnTo>
                  <a:lnTo>
                    <a:pt x="164" y="323"/>
                  </a:lnTo>
                  <a:lnTo>
                    <a:pt x="159" y="323"/>
                  </a:lnTo>
                  <a:lnTo>
                    <a:pt x="153" y="323"/>
                  </a:lnTo>
                  <a:lnTo>
                    <a:pt x="153" y="318"/>
                  </a:lnTo>
                  <a:lnTo>
                    <a:pt x="148" y="318"/>
                  </a:lnTo>
                  <a:lnTo>
                    <a:pt x="143" y="313"/>
                  </a:lnTo>
                  <a:lnTo>
                    <a:pt x="138" y="313"/>
                  </a:lnTo>
                  <a:lnTo>
                    <a:pt x="138" y="307"/>
                  </a:lnTo>
                  <a:lnTo>
                    <a:pt x="138" y="302"/>
                  </a:lnTo>
                  <a:lnTo>
                    <a:pt x="132" y="302"/>
                  </a:lnTo>
                  <a:lnTo>
                    <a:pt x="132" y="297"/>
                  </a:lnTo>
                  <a:lnTo>
                    <a:pt x="132" y="292"/>
                  </a:lnTo>
                  <a:lnTo>
                    <a:pt x="127" y="292"/>
                  </a:lnTo>
                  <a:lnTo>
                    <a:pt x="127" y="286"/>
                  </a:lnTo>
                  <a:lnTo>
                    <a:pt x="127" y="281"/>
                  </a:lnTo>
                  <a:lnTo>
                    <a:pt x="127" y="276"/>
                  </a:lnTo>
                  <a:lnTo>
                    <a:pt x="127" y="270"/>
                  </a:lnTo>
                  <a:lnTo>
                    <a:pt x="122" y="270"/>
                  </a:lnTo>
                  <a:lnTo>
                    <a:pt x="122" y="265"/>
                  </a:lnTo>
                  <a:lnTo>
                    <a:pt x="116" y="265"/>
                  </a:lnTo>
                  <a:lnTo>
                    <a:pt x="116" y="260"/>
                  </a:lnTo>
                  <a:lnTo>
                    <a:pt x="111" y="260"/>
                  </a:lnTo>
                  <a:lnTo>
                    <a:pt x="106" y="260"/>
                  </a:lnTo>
                  <a:lnTo>
                    <a:pt x="100" y="260"/>
                  </a:lnTo>
                  <a:lnTo>
                    <a:pt x="95" y="260"/>
                  </a:lnTo>
                  <a:lnTo>
                    <a:pt x="90" y="265"/>
                  </a:lnTo>
                  <a:lnTo>
                    <a:pt x="90" y="270"/>
                  </a:lnTo>
                  <a:lnTo>
                    <a:pt x="85" y="270"/>
                  </a:lnTo>
                  <a:lnTo>
                    <a:pt x="85" y="276"/>
                  </a:lnTo>
                  <a:lnTo>
                    <a:pt x="79" y="276"/>
                  </a:lnTo>
                  <a:lnTo>
                    <a:pt x="79" y="281"/>
                  </a:lnTo>
                  <a:lnTo>
                    <a:pt x="74" y="281"/>
                  </a:lnTo>
                  <a:lnTo>
                    <a:pt x="69" y="281"/>
                  </a:lnTo>
                  <a:lnTo>
                    <a:pt x="69" y="276"/>
                  </a:lnTo>
                  <a:lnTo>
                    <a:pt x="63" y="276"/>
                  </a:lnTo>
                  <a:lnTo>
                    <a:pt x="63" y="270"/>
                  </a:lnTo>
                  <a:lnTo>
                    <a:pt x="63" y="265"/>
                  </a:lnTo>
                  <a:lnTo>
                    <a:pt x="63" y="260"/>
                  </a:lnTo>
                  <a:lnTo>
                    <a:pt x="58" y="260"/>
                  </a:lnTo>
                  <a:lnTo>
                    <a:pt x="58" y="254"/>
                  </a:lnTo>
                  <a:lnTo>
                    <a:pt x="53" y="254"/>
                  </a:lnTo>
                  <a:lnTo>
                    <a:pt x="48" y="254"/>
                  </a:lnTo>
                  <a:lnTo>
                    <a:pt x="42" y="254"/>
                  </a:lnTo>
                  <a:lnTo>
                    <a:pt x="37" y="254"/>
                  </a:lnTo>
                  <a:lnTo>
                    <a:pt x="37" y="260"/>
                  </a:lnTo>
                  <a:lnTo>
                    <a:pt x="32" y="260"/>
                  </a:lnTo>
                  <a:lnTo>
                    <a:pt x="32" y="265"/>
                  </a:lnTo>
                  <a:lnTo>
                    <a:pt x="26" y="265"/>
                  </a:lnTo>
                  <a:lnTo>
                    <a:pt x="26" y="270"/>
                  </a:lnTo>
                  <a:lnTo>
                    <a:pt x="21" y="270"/>
                  </a:lnTo>
                  <a:lnTo>
                    <a:pt x="21" y="276"/>
                  </a:lnTo>
                  <a:lnTo>
                    <a:pt x="16" y="276"/>
                  </a:lnTo>
                  <a:lnTo>
                    <a:pt x="11" y="276"/>
                  </a:lnTo>
                  <a:lnTo>
                    <a:pt x="11" y="281"/>
                  </a:lnTo>
                  <a:lnTo>
                    <a:pt x="5" y="281"/>
                  </a:lnTo>
                  <a:lnTo>
                    <a:pt x="5" y="276"/>
                  </a:lnTo>
                  <a:lnTo>
                    <a:pt x="0" y="276"/>
                  </a:lnTo>
                  <a:lnTo>
                    <a:pt x="0" y="270"/>
                  </a:lnTo>
                  <a:lnTo>
                    <a:pt x="0" y="265"/>
                  </a:lnTo>
                  <a:lnTo>
                    <a:pt x="0" y="260"/>
                  </a:lnTo>
                  <a:lnTo>
                    <a:pt x="0" y="254"/>
                  </a:lnTo>
                  <a:lnTo>
                    <a:pt x="0" y="249"/>
                  </a:lnTo>
                  <a:lnTo>
                    <a:pt x="0" y="244"/>
                  </a:lnTo>
                  <a:lnTo>
                    <a:pt x="5" y="244"/>
                  </a:lnTo>
                  <a:lnTo>
                    <a:pt x="5" y="239"/>
                  </a:lnTo>
                  <a:lnTo>
                    <a:pt x="5" y="233"/>
                  </a:lnTo>
                  <a:lnTo>
                    <a:pt x="5" y="228"/>
                  </a:lnTo>
                  <a:lnTo>
                    <a:pt x="5" y="223"/>
                  </a:lnTo>
                  <a:lnTo>
                    <a:pt x="5" y="217"/>
                  </a:lnTo>
                  <a:lnTo>
                    <a:pt x="5" y="212"/>
                  </a:lnTo>
                  <a:lnTo>
                    <a:pt x="5" y="207"/>
                  </a:lnTo>
                  <a:lnTo>
                    <a:pt x="5" y="201"/>
                  </a:lnTo>
                  <a:lnTo>
                    <a:pt x="5" y="196"/>
                  </a:lnTo>
                  <a:lnTo>
                    <a:pt x="5" y="191"/>
                  </a:lnTo>
                  <a:lnTo>
                    <a:pt x="5" y="186"/>
                  </a:lnTo>
                  <a:lnTo>
                    <a:pt x="5" y="180"/>
                  </a:lnTo>
                  <a:lnTo>
                    <a:pt x="5" y="175"/>
                  </a:lnTo>
                  <a:lnTo>
                    <a:pt x="5" y="170"/>
                  </a:lnTo>
                  <a:lnTo>
                    <a:pt x="5" y="164"/>
                  </a:lnTo>
                  <a:lnTo>
                    <a:pt x="5" y="159"/>
                  </a:lnTo>
                  <a:lnTo>
                    <a:pt x="5" y="154"/>
                  </a:lnTo>
                  <a:lnTo>
                    <a:pt x="5" y="148"/>
                  </a:lnTo>
                  <a:lnTo>
                    <a:pt x="5" y="143"/>
                  </a:lnTo>
                  <a:lnTo>
                    <a:pt x="5" y="138"/>
                  </a:lnTo>
                  <a:lnTo>
                    <a:pt x="5" y="133"/>
                  </a:lnTo>
                  <a:lnTo>
                    <a:pt x="5" y="127"/>
                  </a:lnTo>
                  <a:lnTo>
                    <a:pt x="5" y="122"/>
                  </a:lnTo>
                  <a:lnTo>
                    <a:pt x="5" y="117"/>
                  </a:lnTo>
                  <a:lnTo>
                    <a:pt x="5" y="111"/>
                  </a:lnTo>
                  <a:lnTo>
                    <a:pt x="5" y="106"/>
                  </a:lnTo>
                  <a:lnTo>
                    <a:pt x="5" y="101"/>
                  </a:lnTo>
                  <a:lnTo>
                    <a:pt x="5" y="95"/>
                  </a:lnTo>
                  <a:lnTo>
                    <a:pt x="5" y="90"/>
                  </a:lnTo>
                  <a:lnTo>
                    <a:pt x="5" y="85"/>
                  </a:lnTo>
                  <a:lnTo>
                    <a:pt x="5" y="80"/>
                  </a:lnTo>
                  <a:lnTo>
                    <a:pt x="5" y="74"/>
                  </a:lnTo>
                  <a:lnTo>
                    <a:pt x="5" y="69"/>
                  </a:lnTo>
                  <a:lnTo>
                    <a:pt x="5" y="64"/>
                  </a:lnTo>
                  <a:lnTo>
                    <a:pt x="5" y="58"/>
                  </a:lnTo>
                  <a:lnTo>
                    <a:pt x="5" y="53"/>
                  </a:lnTo>
                  <a:lnTo>
                    <a:pt x="5" y="48"/>
                  </a:lnTo>
                  <a:lnTo>
                    <a:pt x="5" y="42"/>
                  </a:lnTo>
                  <a:lnTo>
                    <a:pt x="5" y="37"/>
                  </a:lnTo>
                  <a:lnTo>
                    <a:pt x="5" y="32"/>
                  </a:lnTo>
                  <a:lnTo>
                    <a:pt x="5" y="27"/>
                  </a:lnTo>
                  <a:lnTo>
                    <a:pt x="5" y="21"/>
                  </a:lnTo>
                  <a:lnTo>
                    <a:pt x="5" y="16"/>
                  </a:lnTo>
                  <a:lnTo>
                    <a:pt x="5" y="11"/>
                  </a:lnTo>
                  <a:lnTo>
                    <a:pt x="5" y="5"/>
                  </a:lnTo>
                  <a:lnTo>
                    <a:pt x="11" y="5"/>
                  </a:lnTo>
                  <a:lnTo>
                    <a:pt x="16" y="5"/>
                  </a:lnTo>
                  <a:lnTo>
                    <a:pt x="21" y="5"/>
                  </a:lnTo>
                  <a:lnTo>
                    <a:pt x="26" y="5"/>
                  </a:lnTo>
                  <a:lnTo>
                    <a:pt x="32" y="5"/>
                  </a:lnTo>
                  <a:lnTo>
                    <a:pt x="37" y="5"/>
                  </a:lnTo>
                  <a:lnTo>
                    <a:pt x="42" y="5"/>
                  </a:lnTo>
                  <a:lnTo>
                    <a:pt x="48" y="5"/>
                  </a:lnTo>
                  <a:lnTo>
                    <a:pt x="53" y="5"/>
                  </a:lnTo>
                  <a:lnTo>
                    <a:pt x="58" y="5"/>
                  </a:lnTo>
                  <a:lnTo>
                    <a:pt x="63" y="5"/>
                  </a:lnTo>
                  <a:lnTo>
                    <a:pt x="63" y="0"/>
                  </a:lnTo>
                  <a:lnTo>
                    <a:pt x="63" y="5"/>
                  </a:lnTo>
                  <a:lnTo>
                    <a:pt x="69" y="5"/>
                  </a:lnTo>
                  <a:lnTo>
                    <a:pt x="74" y="5"/>
                  </a:lnTo>
                  <a:lnTo>
                    <a:pt x="79" y="5"/>
                  </a:lnTo>
                </a:path>
              </a:pathLst>
            </a:custGeom>
            <a:grp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210">
              <a:extLst>
                <a:ext uri="{FF2B5EF4-FFF2-40B4-BE49-F238E27FC236}">
                  <a16:creationId xmlns:a16="http://schemas.microsoft.com/office/drawing/2014/main" id="{7BC6D0FF-20C9-48DF-8E94-6613E0E8A57A}"/>
                </a:ext>
              </a:extLst>
            </p:cNvPr>
            <p:cNvSpPr>
              <a:spLocks/>
            </p:cNvSpPr>
            <p:nvPr/>
          </p:nvSpPr>
          <p:spPr bwMode="auto">
            <a:xfrm>
              <a:off x="7694107" y="2160080"/>
              <a:ext cx="436563" cy="496888"/>
            </a:xfrm>
            <a:custGeom>
              <a:avLst/>
              <a:gdLst>
                <a:gd name="T0" fmla="*/ 5 w 275"/>
                <a:gd name="T1" fmla="*/ 111 h 313"/>
                <a:gd name="T2" fmla="*/ 5 w 275"/>
                <a:gd name="T3" fmla="*/ 85 h 313"/>
                <a:gd name="T4" fmla="*/ 11 w 275"/>
                <a:gd name="T5" fmla="*/ 64 h 313"/>
                <a:gd name="T6" fmla="*/ 16 w 275"/>
                <a:gd name="T7" fmla="*/ 32 h 313"/>
                <a:gd name="T8" fmla="*/ 21 w 275"/>
                <a:gd name="T9" fmla="*/ 53 h 313"/>
                <a:gd name="T10" fmla="*/ 37 w 275"/>
                <a:gd name="T11" fmla="*/ 69 h 313"/>
                <a:gd name="T12" fmla="*/ 58 w 275"/>
                <a:gd name="T13" fmla="*/ 74 h 313"/>
                <a:gd name="T14" fmla="*/ 79 w 275"/>
                <a:gd name="T15" fmla="*/ 69 h 313"/>
                <a:gd name="T16" fmla="*/ 90 w 275"/>
                <a:gd name="T17" fmla="*/ 64 h 313"/>
                <a:gd name="T18" fmla="*/ 101 w 275"/>
                <a:gd name="T19" fmla="*/ 58 h 313"/>
                <a:gd name="T20" fmla="*/ 111 w 275"/>
                <a:gd name="T21" fmla="*/ 53 h 313"/>
                <a:gd name="T22" fmla="*/ 127 w 275"/>
                <a:gd name="T23" fmla="*/ 53 h 313"/>
                <a:gd name="T24" fmla="*/ 138 w 275"/>
                <a:gd name="T25" fmla="*/ 37 h 313"/>
                <a:gd name="T26" fmla="*/ 138 w 275"/>
                <a:gd name="T27" fmla="*/ 21 h 313"/>
                <a:gd name="T28" fmla="*/ 143 w 275"/>
                <a:gd name="T29" fmla="*/ 11 h 313"/>
                <a:gd name="T30" fmla="*/ 148 w 275"/>
                <a:gd name="T31" fmla="*/ 0 h 313"/>
                <a:gd name="T32" fmla="*/ 143 w 275"/>
                <a:gd name="T33" fmla="*/ 0 h 313"/>
                <a:gd name="T34" fmla="*/ 169 w 275"/>
                <a:gd name="T35" fmla="*/ 0 h 313"/>
                <a:gd name="T36" fmla="*/ 201 w 275"/>
                <a:gd name="T37" fmla="*/ 0 h 313"/>
                <a:gd name="T38" fmla="*/ 227 w 275"/>
                <a:gd name="T39" fmla="*/ 5 h 313"/>
                <a:gd name="T40" fmla="*/ 227 w 275"/>
                <a:gd name="T41" fmla="*/ 32 h 313"/>
                <a:gd name="T42" fmla="*/ 227 w 275"/>
                <a:gd name="T43" fmla="*/ 48 h 313"/>
                <a:gd name="T44" fmla="*/ 238 w 275"/>
                <a:gd name="T45" fmla="*/ 43 h 313"/>
                <a:gd name="T46" fmla="*/ 249 w 275"/>
                <a:gd name="T47" fmla="*/ 48 h 313"/>
                <a:gd name="T48" fmla="*/ 249 w 275"/>
                <a:gd name="T49" fmla="*/ 53 h 313"/>
                <a:gd name="T50" fmla="*/ 259 w 275"/>
                <a:gd name="T51" fmla="*/ 69 h 313"/>
                <a:gd name="T52" fmla="*/ 270 w 275"/>
                <a:gd name="T53" fmla="*/ 80 h 313"/>
                <a:gd name="T54" fmla="*/ 264 w 275"/>
                <a:gd name="T55" fmla="*/ 85 h 313"/>
                <a:gd name="T56" fmla="*/ 249 w 275"/>
                <a:gd name="T57" fmla="*/ 101 h 313"/>
                <a:gd name="T58" fmla="*/ 243 w 275"/>
                <a:gd name="T59" fmla="*/ 122 h 313"/>
                <a:gd name="T60" fmla="*/ 249 w 275"/>
                <a:gd name="T61" fmla="*/ 143 h 313"/>
                <a:gd name="T62" fmla="*/ 249 w 275"/>
                <a:gd name="T63" fmla="*/ 170 h 313"/>
                <a:gd name="T64" fmla="*/ 249 w 275"/>
                <a:gd name="T65" fmla="*/ 196 h 313"/>
                <a:gd name="T66" fmla="*/ 249 w 275"/>
                <a:gd name="T67" fmla="*/ 223 h 313"/>
                <a:gd name="T68" fmla="*/ 249 w 275"/>
                <a:gd name="T69" fmla="*/ 249 h 313"/>
                <a:gd name="T70" fmla="*/ 227 w 275"/>
                <a:gd name="T71" fmla="*/ 255 h 313"/>
                <a:gd name="T72" fmla="*/ 201 w 275"/>
                <a:gd name="T73" fmla="*/ 260 h 313"/>
                <a:gd name="T74" fmla="*/ 180 w 275"/>
                <a:gd name="T75" fmla="*/ 276 h 313"/>
                <a:gd name="T76" fmla="*/ 169 w 275"/>
                <a:gd name="T77" fmla="*/ 292 h 313"/>
                <a:gd name="T78" fmla="*/ 153 w 275"/>
                <a:gd name="T79" fmla="*/ 302 h 313"/>
                <a:gd name="T80" fmla="*/ 143 w 275"/>
                <a:gd name="T81" fmla="*/ 308 h 313"/>
                <a:gd name="T82" fmla="*/ 127 w 275"/>
                <a:gd name="T83" fmla="*/ 292 h 313"/>
                <a:gd name="T84" fmla="*/ 111 w 275"/>
                <a:gd name="T85" fmla="*/ 270 h 313"/>
                <a:gd name="T86" fmla="*/ 95 w 275"/>
                <a:gd name="T87" fmla="*/ 255 h 313"/>
                <a:gd name="T88" fmla="*/ 85 w 275"/>
                <a:gd name="T89" fmla="*/ 239 h 313"/>
                <a:gd name="T90" fmla="*/ 74 w 275"/>
                <a:gd name="T91" fmla="*/ 217 h 313"/>
                <a:gd name="T92" fmla="*/ 69 w 275"/>
                <a:gd name="T93" fmla="*/ 207 h 313"/>
                <a:gd name="T94" fmla="*/ 58 w 275"/>
                <a:gd name="T95" fmla="*/ 191 h 313"/>
                <a:gd name="T96" fmla="*/ 37 w 275"/>
                <a:gd name="T97" fmla="*/ 186 h 313"/>
                <a:gd name="T98" fmla="*/ 16 w 275"/>
                <a:gd name="T99" fmla="*/ 180 h 313"/>
                <a:gd name="T100" fmla="*/ 0 w 275"/>
                <a:gd name="T101" fmla="*/ 170 h 313"/>
                <a:gd name="T102" fmla="*/ 0 w 275"/>
                <a:gd name="T103" fmla="*/ 14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5" h="313">
                  <a:moveTo>
                    <a:pt x="0" y="133"/>
                  </a:moveTo>
                  <a:lnTo>
                    <a:pt x="0" y="127"/>
                  </a:lnTo>
                  <a:lnTo>
                    <a:pt x="0" y="122"/>
                  </a:lnTo>
                  <a:lnTo>
                    <a:pt x="5" y="117"/>
                  </a:lnTo>
                  <a:lnTo>
                    <a:pt x="5" y="111"/>
                  </a:lnTo>
                  <a:lnTo>
                    <a:pt x="5" y="106"/>
                  </a:lnTo>
                  <a:lnTo>
                    <a:pt x="5" y="101"/>
                  </a:lnTo>
                  <a:lnTo>
                    <a:pt x="5" y="96"/>
                  </a:lnTo>
                  <a:lnTo>
                    <a:pt x="5" y="90"/>
                  </a:lnTo>
                  <a:lnTo>
                    <a:pt x="5" y="85"/>
                  </a:lnTo>
                  <a:lnTo>
                    <a:pt x="11" y="85"/>
                  </a:lnTo>
                  <a:lnTo>
                    <a:pt x="11" y="80"/>
                  </a:lnTo>
                  <a:lnTo>
                    <a:pt x="11" y="74"/>
                  </a:lnTo>
                  <a:lnTo>
                    <a:pt x="11" y="69"/>
                  </a:lnTo>
                  <a:lnTo>
                    <a:pt x="11" y="64"/>
                  </a:lnTo>
                  <a:lnTo>
                    <a:pt x="11" y="58"/>
                  </a:lnTo>
                  <a:lnTo>
                    <a:pt x="11" y="53"/>
                  </a:lnTo>
                  <a:lnTo>
                    <a:pt x="16" y="48"/>
                  </a:lnTo>
                  <a:lnTo>
                    <a:pt x="16" y="37"/>
                  </a:lnTo>
                  <a:lnTo>
                    <a:pt x="16" y="32"/>
                  </a:lnTo>
                  <a:lnTo>
                    <a:pt x="16" y="37"/>
                  </a:lnTo>
                  <a:lnTo>
                    <a:pt x="16" y="43"/>
                  </a:lnTo>
                  <a:lnTo>
                    <a:pt x="21" y="43"/>
                  </a:lnTo>
                  <a:lnTo>
                    <a:pt x="21" y="48"/>
                  </a:lnTo>
                  <a:lnTo>
                    <a:pt x="21" y="53"/>
                  </a:lnTo>
                  <a:lnTo>
                    <a:pt x="27" y="53"/>
                  </a:lnTo>
                  <a:lnTo>
                    <a:pt x="27" y="58"/>
                  </a:lnTo>
                  <a:lnTo>
                    <a:pt x="27" y="64"/>
                  </a:lnTo>
                  <a:lnTo>
                    <a:pt x="32" y="64"/>
                  </a:lnTo>
                  <a:lnTo>
                    <a:pt x="37" y="69"/>
                  </a:lnTo>
                  <a:lnTo>
                    <a:pt x="42" y="69"/>
                  </a:lnTo>
                  <a:lnTo>
                    <a:pt x="42" y="74"/>
                  </a:lnTo>
                  <a:lnTo>
                    <a:pt x="48" y="74"/>
                  </a:lnTo>
                  <a:lnTo>
                    <a:pt x="53" y="74"/>
                  </a:lnTo>
                  <a:lnTo>
                    <a:pt x="58" y="74"/>
                  </a:lnTo>
                  <a:lnTo>
                    <a:pt x="64" y="74"/>
                  </a:lnTo>
                  <a:lnTo>
                    <a:pt x="64" y="69"/>
                  </a:lnTo>
                  <a:lnTo>
                    <a:pt x="69" y="69"/>
                  </a:lnTo>
                  <a:lnTo>
                    <a:pt x="74" y="69"/>
                  </a:lnTo>
                  <a:lnTo>
                    <a:pt x="79" y="69"/>
                  </a:lnTo>
                  <a:lnTo>
                    <a:pt x="79" y="74"/>
                  </a:lnTo>
                  <a:lnTo>
                    <a:pt x="85" y="74"/>
                  </a:lnTo>
                  <a:lnTo>
                    <a:pt x="85" y="69"/>
                  </a:lnTo>
                  <a:lnTo>
                    <a:pt x="90" y="69"/>
                  </a:lnTo>
                  <a:lnTo>
                    <a:pt x="90" y="64"/>
                  </a:lnTo>
                  <a:lnTo>
                    <a:pt x="95" y="64"/>
                  </a:lnTo>
                  <a:lnTo>
                    <a:pt x="101" y="64"/>
                  </a:lnTo>
                  <a:lnTo>
                    <a:pt x="101" y="58"/>
                  </a:lnTo>
                  <a:lnTo>
                    <a:pt x="101" y="53"/>
                  </a:lnTo>
                  <a:lnTo>
                    <a:pt x="101" y="58"/>
                  </a:lnTo>
                  <a:lnTo>
                    <a:pt x="101" y="53"/>
                  </a:lnTo>
                  <a:lnTo>
                    <a:pt x="101" y="48"/>
                  </a:lnTo>
                  <a:lnTo>
                    <a:pt x="106" y="48"/>
                  </a:lnTo>
                  <a:lnTo>
                    <a:pt x="111" y="48"/>
                  </a:lnTo>
                  <a:lnTo>
                    <a:pt x="111" y="53"/>
                  </a:lnTo>
                  <a:lnTo>
                    <a:pt x="116" y="53"/>
                  </a:lnTo>
                  <a:lnTo>
                    <a:pt x="116" y="48"/>
                  </a:lnTo>
                  <a:lnTo>
                    <a:pt x="122" y="48"/>
                  </a:lnTo>
                  <a:lnTo>
                    <a:pt x="122" y="53"/>
                  </a:lnTo>
                  <a:lnTo>
                    <a:pt x="127" y="53"/>
                  </a:lnTo>
                  <a:lnTo>
                    <a:pt x="132" y="53"/>
                  </a:lnTo>
                  <a:lnTo>
                    <a:pt x="132" y="48"/>
                  </a:lnTo>
                  <a:lnTo>
                    <a:pt x="132" y="43"/>
                  </a:lnTo>
                  <a:lnTo>
                    <a:pt x="138" y="43"/>
                  </a:lnTo>
                  <a:lnTo>
                    <a:pt x="138" y="37"/>
                  </a:lnTo>
                  <a:lnTo>
                    <a:pt x="143" y="37"/>
                  </a:lnTo>
                  <a:lnTo>
                    <a:pt x="143" y="32"/>
                  </a:lnTo>
                  <a:lnTo>
                    <a:pt x="143" y="27"/>
                  </a:lnTo>
                  <a:lnTo>
                    <a:pt x="143" y="21"/>
                  </a:lnTo>
                  <a:lnTo>
                    <a:pt x="138" y="21"/>
                  </a:lnTo>
                  <a:lnTo>
                    <a:pt x="132" y="21"/>
                  </a:lnTo>
                  <a:lnTo>
                    <a:pt x="132" y="16"/>
                  </a:lnTo>
                  <a:lnTo>
                    <a:pt x="138" y="16"/>
                  </a:lnTo>
                  <a:lnTo>
                    <a:pt x="138" y="11"/>
                  </a:lnTo>
                  <a:lnTo>
                    <a:pt x="143" y="11"/>
                  </a:lnTo>
                  <a:lnTo>
                    <a:pt x="148" y="11"/>
                  </a:lnTo>
                  <a:lnTo>
                    <a:pt x="143" y="11"/>
                  </a:lnTo>
                  <a:lnTo>
                    <a:pt x="143" y="5"/>
                  </a:lnTo>
                  <a:lnTo>
                    <a:pt x="148" y="5"/>
                  </a:lnTo>
                  <a:lnTo>
                    <a:pt x="148" y="0"/>
                  </a:lnTo>
                  <a:lnTo>
                    <a:pt x="143" y="0"/>
                  </a:lnTo>
                  <a:lnTo>
                    <a:pt x="138" y="0"/>
                  </a:lnTo>
                  <a:lnTo>
                    <a:pt x="132" y="0"/>
                  </a:lnTo>
                  <a:lnTo>
                    <a:pt x="138" y="0"/>
                  </a:lnTo>
                  <a:lnTo>
                    <a:pt x="143" y="0"/>
                  </a:lnTo>
                  <a:lnTo>
                    <a:pt x="148" y="0"/>
                  </a:lnTo>
                  <a:lnTo>
                    <a:pt x="153" y="0"/>
                  </a:lnTo>
                  <a:lnTo>
                    <a:pt x="159" y="0"/>
                  </a:lnTo>
                  <a:lnTo>
                    <a:pt x="164" y="0"/>
                  </a:lnTo>
                  <a:lnTo>
                    <a:pt x="169" y="0"/>
                  </a:lnTo>
                  <a:lnTo>
                    <a:pt x="175" y="0"/>
                  </a:lnTo>
                  <a:lnTo>
                    <a:pt x="180" y="0"/>
                  </a:lnTo>
                  <a:lnTo>
                    <a:pt x="185" y="0"/>
                  </a:lnTo>
                  <a:lnTo>
                    <a:pt x="190" y="0"/>
                  </a:lnTo>
                  <a:lnTo>
                    <a:pt x="201" y="0"/>
                  </a:lnTo>
                  <a:lnTo>
                    <a:pt x="206" y="0"/>
                  </a:lnTo>
                  <a:lnTo>
                    <a:pt x="212" y="0"/>
                  </a:lnTo>
                  <a:lnTo>
                    <a:pt x="217" y="0"/>
                  </a:lnTo>
                  <a:lnTo>
                    <a:pt x="227" y="0"/>
                  </a:lnTo>
                  <a:lnTo>
                    <a:pt x="227" y="5"/>
                  </a:lnTo>
                  <a:lnTo>
                    <a:pt x="227" y="21"/>
                  </a:lnTo>
                  <a:lnTo>
                    <a:pt x="227" y="32"/>
                  </a:lnTo>
                  <a:lnTo>
                    <a:pt x="222" y="27"/>
                  </a:lnTo>
                  <a:lnTo>
                    <a:pt x="222" y="32"/>
                  </a:lnTo>
                  <a:lnTo>
                    <a:pt x="227" y="32"/>
                  </a:lnTo>
                  <a:lnTo>
                    <a:pt x="227" y="37"/>
                  </a:lnTo>
                  <a:lnTo>
                    <a:pt x="233" y="37"/>
                  </a:lnTo>
                  <a:lnTo>
                    <a:pt x="233" y="43"/>
                  </a:lnTo>
                  <a:lnTo>
                    <a:pt x="227" y="43"/>
                  </a:lnTo>
                  <a:lnTo>
                    <a:pt x="227" y="48"/>
                  </a:lnTo>
                  <a:lnTo>
                    <a:pt x="233" y="48"/>
                  </a:lnTo>
                  <a:lnTo>
                    <a:pt x="233" y="43"/>
                  </a:lnTo>
                  <a:lnTo>
                    <a:pt x="238" y="43"/>
                  </a:lnTo>
                  <a:lnTo>
                    <a:pt x="238" y="37"/>
                  </a:lnTo>
                  <a:lnTo>
                    <a:pt x="238" y="43"/>
                  </a:lnTo>
                  <a:lnTo>
                    <a:pt x="243" y="43"/>
                  </a:lnTo>
                  <a:lnTo>
                    <a:pt x="243" y="48"/>
                  </a:lnTo>
                  <a:lnTo>
                    <a:pt x="243" y="43"/>
                  </a:lnTo>
                  <a:lnTo>
                    <a:pt x="249" y="43"/>
                  </a:lnTo>
                  <a:lnTo>
                    <a:pt x="249" y="48"/>
                  </a:lnTo>
                  <a:lnTo>
                    <a:pt x="254" y="48"/>
                  </a:lnTo>
                  <a:lnTo>
                    <a:pt x="254" y="53"/>
                  </a:lnTo>
                  <a:lnTo>
                    <a:pt x="249" y="53"/>
                  </a:lnTo>
                  <a:lnTo>
                    <a:pt x="254" y="53"/>
                  </a:lnTo>
                  <a:lnTo>
                    <a:pt x="249" y="53"/>
                  </a:lnTo>
                  <a:lnTo>
                    <a:pt x="249" y="58"/>
                  </a:lnTo>
                  <a:lnTo>
                    <a:pt x="254" y="58"/>
                  </a:lnTo>
                  <a:lnTo>
                    <a:pt x="254" y="64"/>
                  </a:lnTo>
                  <a:lnTo>
                    <a:pt x="254" y="69"/>
                  </a:lnTo>
                  <a:lnTo>
                    <a:pt x="259" y="69"/>
                  </a:lnTo>
                  <a:lnTo>
                    <a:pt x="259" y="74"/>
                  </a:lnTo>
                  <a:lnTo>
                    <a:pt x="259" y="80"/>
                  </a:lnTo>
                  <a:lnTo>
                    <a:pt x="259" y="85"/>
                  </a:lnTo>
                  <a:lnTo>
                    <a:pt x="264" y="80"/>
                  </a:lnTo>
                  <a:lnTo>
                    <a:pt x="270" y="80"/>
                  </a:lnTo>
                  <a:lnTo>
                    <a:pt x="270" y="74"/>
                  </a:lnTo>
                  <a:lnTo>
                    <a:pt x="275" y="74"/>
                  </a:lnTo>
                  <a:lnTo>
                    <a:pt x="270" y="80"/>
                  </a:lnTo>
                  <a:lnTo>
                    <a:pt x="270" y="85"/>
                  </a:lnTo>
                  <a:lnTo>
                    <a:pt x="264" y="85"/>
                  </a:lnTo>
                  <a:lnTo>
                    <a:pt x="259" y="90"/>
                  </a:lnTo>
                  <a:lnTo>
                    <a:pt x="259" y="96"/>
                  </a:lnTo>
                  <a:lnTo>
                    <a:pt x="254" y="96"/>
                  </a:lnTo>
                  <a:lnTo>
                    <a:pt x="254" y="101"/>
                  </a:lnTo>
                  <a:lnTo>
                    <a:pt x="249" y="101"/>
                  </a:lnTo>
                  <a:lnTo>
                    <a:pt x="249" y="106"/>
                  </a:lnTo>
                  <a:lnTo>
                    <a:pt x="249" y="111"/>
                  </a:lnTo>
                  <a:lnTo>
                    <a:pt x="249" y="117"/>
                  </a:lnTo>
                  <a:lnTo>
                    <a:pt x="249" y="122"/>
                  </a:lnTo>
                  <a:lnTo>
                    <a:pt x="243" y="122"/>
                  </a:lnTo>
                  <a:lnTo>
                    <a:pt x="243" y="127"/>
                  </a:lnTo>
                  <a:lnTo>
                    <a:pt x="249" y="127"/>
                  </a:lnTo>
                  <a:lnTo>
                    <a:pt x="249" y="133"/>
                  </a:lnTo>
                  <a:lnTo>
                    <a:pt x="249" y="138"/>
                  </a:lnTo>
                  <a:lnTo>
                    <a:pt x="249" y="143"/>
                  </a:lnTo>
                  <a:lnTo>
                    <a:pt x="249" y="149"/>
                  </a:lnTo>
                  <a:lnTo>
                    <a:pt x="249" y="154"/>
                  </a:lnTo>
                  <a:lnTo>
                    <a:pt x="249" y="159"/>
                  </a:lnTo>
                  <a:lnTo>
                    <a:pt x="249" y="164"/>
                  </a:lnTo>
                  <a:lnTo>
                    <a:pt x="249" y="170"/>
                  </a:lnTo>
                  <a:lnTo>
                    <a:pt x="249" y="175"/>
                  </a:lnTo>
                  <a:lnTo>
                    <a:pt x="249" y="180"/>
                  </a:lnTo>
                  <a:lnTo>
                    <a:pt x="249" y="186"/>
                  </a:lnTo>
                  <a:lnTo>
                    <a:pt x="249" y="191"/>
                  </a:lnTo>
                  <a:lnTo>
                    <a:pt x="249" y="196"/>
                  </a:lnTo>
                  <a:lnTo>
                    <a:pt x="249" y="202"/>
                  </a:lnTo>
                  <a:lnTo>
                    <a:pt x="249" y="207"/>
                  </a:lnTo>
                  <a:lnTo>
                    <a:pt x="249" y="212"/>
                  </a:lnTo>
                  <a:lnTo>
                    <a:pt x="249" y="217"/>
                  </a:lnTo>
                  <a:lnTo>
                    <a:pt x="249" y="223"/>
                  </a:lnTo>
                  <a:lnTo>
                    <a:pt x="249" y="228"/>
                  </a:lnTo>
                  <a:lnTo>
                    <a:pt x="249" y="233"/>
                  </a:lnTo>
                  <a:lnTo>
                    <a:pt x="249" y="239"/>
                  </a:lnTo>
                  <a:lnTo>
                    <a:pt x="249" y="244"/>
                  </a:lnTo>
                  <a:lnTo>
                    <a:pt x="249" y="249"/>
                  </a:lnTo>
                  <a:lnTo>
                    <a:pt x="249" y="255"/>
                  </a:lnTo>
                  <a:lnTo>
                    <a:pt x="243" y="255"/>
                  </a:lnTo>
                  <a:lnTo>
                    <a:pt x="238" y="255"/>
                  </a:lnTo>
                  <a:lnTo>
                    <a:pt x="233" y="255"/>
                  </a:lnTo>
                  <a:lnTo>
                    <a:pt x="227" y="255"/>
                  </a:lnTo>
                  <a:lnTo>
                    <a:pt x="222" y="255"/>
                  </a:lnTo>
                  <a:lnTo>
                    <a:pt x="217" y="255"/>
                  </a:lnTo>
                  <a:lnTo>
                    <a:pt x="212" y="260"/>
                  </a:lnTo>
                  <a:lnTo>
                    <a:pt x="206" y="260"/>
                  </a:lnTo>
                  <a:lnTo>
                    <a:pt x="201" y="260"/>
                  </a:lnTo>
                  <a:lnTo>
                    <a:pt x="196" y="265"/>
                  </a:lnTo>
                  <a:lnTo>
                    <a:pt x="190" y="270"/>
                  </a:lnTo>
                  <a:lnTo>
                    <a:pt x="185" y="270"/>
                  </a:lnTo>
                  <a:lnTo>
                    <a:pt x="185" y="276"/>
                  </a:lnTo>
                  <a:lnTo>
                    <a:pt x="180" y="276"/>
                  </a:lnTo>
                  <a:lnTo>
                    <a:pt x="180" y="281"/>
                  </a:lnTo>
                  <a:lnTo>
                    <a:pt x="175" y="281"/>
                  </a:lnTo>
                  <a:lnTo>
                    <a:pt x="175" y="286"/>
                  </a:lnTo>
                  <a:lnTo>
                    <a:pt x="169" y="286"/>
                  </a:lnTo>
                  <a:lnTo>
                    <a:pt x="169" y="292"/>
                  </a:lnTo>
                  <a:lnTo>
                    <a:pt x="164" y="292"/>
                  </a:lnTo>
                  <a:lnTo>
                    <a:pt x="164" y="297"/>
                  </a:lnTo>
                  <a:lnTo>
                    <a:pt x="159" y="297"/>
                  </a:lnTo>
                  <a:lnTo>
                    <a:pt x="159" y="302"/>
                  </a:lnTo>
                  <a:lnTo>
                    <a:pt x="153" y="302"/>
                  </a:lnTo>
                  <a:lnTo>
                    <a:pt x="153" y="308"/>
                  </a:lnTo>
                  <a:lnTo>
                    <a:pt x="148" y="308"/>
                  </a:lnTo>
                  <a:lnTo>
                    <a:pt x="148" y="313"/>
                  </a:lnTo>
                  <a:lnTo>
                    <a:pt x="148" y="308"/>
                  </a:lnTo>
                  <a:lnTo>
                    <a:pt x="143" y="308"/>
                  </a:lnTo>
                  <a:lnTo>
                    <a:pt x="143" y="302"/>
                  </a:lnTo>
                  <a:lnTo>
                    <a:pt x="138" y="302"/>
                  </a:lnTo>
                  <a:lnTo>
                    <a:pt x="138" y="297"/>
                  </a:lnTo>
                  <a:lnTo>
                    <a:pt x="132" y="297"/>
                  </a:lnTo>
                  <a:lnTo>
                    <a:pt x="127" y="292"/>
                  </a:lnTo>
                  <a:lnTo>
                    <a:pt x="127" y="286"/>
                  </a:lnTo>
                  <a:lnTo>
                    <a:pt x="122" y="286"/>
                  </a:lnTo>
                  <a:lnTo>
                    <a:pt x="122" y="281"/>
                  </a:lnTo>
                  <a:lnTo>
                    <a:pt x="116" y="276"/>
                  </a:lnTo>
                  <a:lnTo>
                    <a:pt x="111" y="270"/>
                  </a:lnTo>
                  <a:lnTo>
                    <a:pt x="111" y="265"/>
                  </a:lnTo>
                  <a:lnTo>
                    <a:pt x="106" y="265"/>
                  </a:lnTo>
                  <a:lnTo>
                    <a:pt x="101" y="260"/>
                  </a:lnTo>
                  <a:lnTo>
                    <a:pt x="101" y="255"/>
                  </a:lnTo>
                  <a:lnTo>
                    <a:pt x="95" y="255"/>
                  </a:lnTo>
                  <a:lnTo>
                    <a:pt x="95" y="249"/>
                  </a:lnTo>
                  <a:lnTo>
                    <a:pt x="90" y="249"/>
                  </a:lnTo>
                  <a:lnTo>
                    <a:pt x="90" y="244"/>
                  </a:lnTo>
                  <a:lnTo>
                    <a:pt x="90" y="239"/>
                  </a:lnTo>
                  <a:lnTo>
                    <a:pt x="85" y="239"/>
                  </a:lnTo>
                  <a:lnTo>
                    <a:pt x="79" y="228"/>
                  </a:lnTo>
                  <a:lnTo>
                    <a:pt x="74" y="223"/>
                  </a:lnTo>
                  <a:lnTo>
                    <a:pt x="74" y="217"/>
                  </a:lnTo>
                  <a:lnTo>
                    <a:pt x="69" y="217"/>
                  </a:lnTo>
                  <a:lnTo>
                    <a:pt x="74" y="217"/>
                  </a:lnTo>
                  <a:lnTo>
                    <a:pt x="74" y="212"/>
                  </a:lnTo>
                  <a:lnTo>
                    <a:pt x="69" y="212"/>
                  </a:lnTo>
                  <a:lnTo>
                    <a:pt x="69" y="207"/>
                  </a:lnTo>
                  <a:lnTo>
                    <a:pt x="64" y="207"/>
                  </a:lnTo>
                  <a:lnTo>
                    <a:pt x="69" y="207"/>
                  </a:lnTo>
                  <a:lnTo>
                    <a:pt x="69" y="202"/>
                  </a:lnTo>
                  <a:lnTo>
                    <a:pt x="64" y="202"/>
                  </a:lnTo>
                  <a:lnTo>
                    <a:pt x="64" y="196"/>
                  </a:lnTo>
                  <a:lnTo>
                    <a:pt x="64" y="191"/>
                  </a:lnTo>
                  <a:lnTo>
                    <a:pt x="58" y="191"/>
                  </a:lnTo>
                  <a:lnTo>
                    <a:pt x="53" y="191"/>
                  </a:lnTo>
                  <a:lnTo>
                    <a:pt x="53" y="186"/>
                  </a:lnTo>
                  <a:lnTo>
                    <a:pt x="48" y="186"/>
                  </a:lnTo>
                  <a:lnTo>
                    <a:pt x="42" y="186"/>
                  </a:lnTo>
                  <a:lnTo>
                    <a:pt x="37" y="186"/>
                  </a:lnTo>
                  <a:lnTo>
                    <a:pt x="32" y="186"/>
                  </a:lnTo>
                  <a:lnTo>
                    <a:pt x="27" y="186"/>
                  </a:lnTo>
                  <a:lnTo>
                    <a:pt x="21" y="186"/>
                  </a:lnTo>
                  <a:lnTo>
                    <a:pt x="16" y="186"/>
                  </a:lnTo>
                  <a:lnTo>
                    <a:pt x="16" y="180"/>
                  </a:lnTo>
                  <a:lnTo>
                    <a:pt x="11" y="180"/>
                  </a:lnTo>
                  <a:lnTo>
                    <a:pt x="5" y="180"/>
                  </a:lnTo>
                  <a:lnTo>
                    <a:pt x="0" y="180"/>
                  </a:lnTo>
                  <a:lnTo>
                    <a:pt x="0" y="175"/>
                  </a:lnTo>
                  <a:lnTo>
                    <a:pt x="0" y="170"/>
                  </a:lnTo>
                  <a:lnTo>
                    <a:pt x="0" y="164"/>
                  </a:lnTo>
                  <a:lnTo>
                    <a:pt x="0" y="159"/>
                  </a:lnTo>
                  <a:lnTo>
                    <a:pt x="0" y="154"/>
                  </a:lnTo>
                  <a:lnTo>
                    <a:pt x="0" y="149"/>
                  </a:lnTo>
                  <a:lnTo>
                    <a:pt x="0" y="143"/>
                  </a:lnTo>
                  <a:lnTo>
                    <a:pt x="0" y="138"/>
                  </a:lnTo>
                  <a:lnTo>
                    <a:pt x="0" y="133"/>
                  </a:lnTo>
                </a:path>
              </a:pathLst>
            </a:custGeom>
            <a:grp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215">
              <a:extLst>
                <a:ext uri="{FF2B5EF4-FFF2-40B4-BE49-F238E27FC236}">
                  <a16:creationId xmlns:a16="http://schemas.microsoft.com/office/drawing/2014/main" id="{EA85CC1A-E5E1-4A32-915E-78EE40ABFC2C}"/>
                </a:ext>
              </a:extLst>
            </p:cNvPr>
            <p:cNvSpPr>
              <a:spLocks/>
            </p:cNvSpPr>
            <p:nvPr/>
          </p:nvSpPr>
          <p:spPr bwMode="auto">
            <a:xfrm>
              <a:off x="8079870" y="1899730"/>
              <a:ext cx="504825" cy="655638"/>
            </a:xfrm>
            <a:custGeom>
              <a:avLst/>
              <a:gdLst>
                <a:gd name="T0" fmla="*/ 201 w 318"/>
                <a:gd name="T1" fmla="*/ 106 h 413"/>
                <a:gd name="T2" fmla="*/ 212 w 318"/>
                <a:gd name="T3" fmla="*/ 90 h 413"/>
                <a:gd name="T4" fmla="*/ 228 w 318"/>
                <a:gd name="T5" fmla="*/ 74 h 413"/>
                <a:gd name="T6" fmla="*/ 243 w 318"/>
                <a:gd name="T7" fmla="*/ 58 h 413"/>
                <a:gd name="T8" fmla="*/ 254 w 318"/>
                <a:gd name="T9" fmla="*/ 37 h 413"/>
                <a:gd name="T10" fmla="*/ 265 w 318"/>
                <a:gd name="T11" fmla="*/ 16 h 413"/>
                <a:gd name="T12" fmla="*/ 275 w 318"/>
                <a:gd name="T13" fmla="*/ 0 h 413"/>
                <a:gd name="T14" fmla="*/ 286 w 318"/>
                <a:gd name="T15" fmla="*/ 21 h 413"/>
                <a:gd name="T16" fmla="*/ 291 w 318"/>
                <a:gd name="T17" fmla="*/ 58 h 413"/>
                <a:gd name="T18" fmla="*/ 296 w 318"/>
                <a:gd name="T19" fmla="*/ 90 h 413"/>
                <a:gd name="T20" fmla="*/ 302 w 318"/>
                <a:gd name="T21" fmla="*/ 111 h 413"/>
                <a:gd name="T22" fmla="*/ 302 w 318"/>
                <a:gd name="T23" fmla="*/ 143 h 413"/>
                <a:gd name="T24" fmla="*/ 312 w 318"/>
                <a:gd name="T25" fmla="*/ 175 h 413"/>
                <a:gd name="T26" fmla="*/ 312 w 318"/>
                <a:gd name="T27" fmla="*/ 201 h 413"/>
                <a:gd name="T28" fmla="*/ 312 w 318"/>
                <a:gd name="T29" fmla="*/ 207 h 413"/>
                <a:gd name="T30" fmla="*/ 302 w 318"/>
                <a:gd name="T31" fmla="*/ 222 h 413"/>
                <a:gd name="T32" fmla="*/ 286 w 318"/>
                <a:gd name="T33" fmla="*/ 233 h 413"/>
                <a:gd name="T34" fmla="*/ 281 w 318"/>
                <a:gd name="T35" fmla="*/ 244 h 413"/>
                <a:gd name="T36" fmla="*/ 275 w 318"/>
                <a:gd name="T37" fmla="*/ 270 h 413"/>
                <a:gd name="T38" fmla="*/ 265 w 318"/>
                <a:gd name="T39" fmla="*/ 286 h 413"/>
                <a:gd name="T40" fmla="*/ 259 w 318"/>
                <a:gd name="T41" fmla="*/ 291 h 413"/>
                <a:gd name="T42" fmla="*/ 249 w 318"/>
                <a:gd name="T43" fmla="*/ 307 h 413"/>
                <a:gd name="T44" fmla="*/ 233 w 318"/>
                <a:gd name="T45" fmla="*/ 318 h 413"/>
                <a:gd name="T46" fmla="*/ 222 w 318"/>
                <a:gd name="T47" fmla="*/ 334 h 413"/>
                <a:gd name="T48" fmla="*/ 206 w 318"/>
                <a:gd name="T49" fmla="*/ 350 h 413"/>
                <a:gd name="T50" fmla="*/ 191 w 318"/>
                <a:gd name="T51" fmla="*/ 360 h 413"/>
                <a:gd name="T52" fmla="*/ 180 w 318"/>
                <a:gd name="T53" fmla="*/ 376 h 413"/>
                <a:gd name="T54" fmla="*/ 164 w 318"/>
                <a:gd name="T55" fmla="*/ 381 h 413"/>
                <a:gd name="T56" fmla="*/ 143 w 318"/>
                <a:gd name="T57" fmla="*/ 387 h 413"/>
                <a:gd name="T58" fmla="*/ 143 w 318"/>
                <a:gd name="T59" fmla="*/ 403 h 413"/>
                <a:gd name="T60" fmla="*/ 122 w 318"/>
                <a:gd name="T61" fmla="*/ 413 h 413"/>
                <a:gd name="T62" fmla="*/ 90 w 318"/>
                <a:gd name="T63" fmla="*/ 413 h 413"/>
                <a:gd name="T64" fmla="*/ 64 w 318"/>
                <a:gd name="T65" fmla="*/ 413 h 413"/>
                <a:gd name="T66" fmla="*/ 37 w 318"/>
                <a:gd name="T67" fmla="*/ 413 h 413"/>
                <a:gd name="T68" fmla="*/ 11 w 318"/>
                <a:gd name="T69" fmla="*/ 413 h 413"/>
                <a:gd name="T70" fmla="*/ 6 w 318"/>
                <a:gd name="T71" fmla="*/ 392 h 413"/>
                <a:gd name="T72" fmla="*/ 6 w 318"/>
                <a:gd name="T73" fmla="*/ 366 h 413"/>
                <a:gd name="T74" fmla="*/ 6 w 318"/>
                <a:gd name="T75" fmla="*/ 339 h 413"/>
                <a:gd name="T76" fmla="*/ 6 w 318"/>
                <a:gd name="T77" fmla="*/ 313 h 413"/>
                <a:gd name="T78" fmla="*/ 0 w 318"/>
                <a:gd name="T79" fmla="*/ 291 h 413"/>
                <a:gd name="T80" fmla="*/ 6 w 318"/>
                <a:gd name="T81" fmla="*/ 270 h 413"/>
                <a:gd name="T82" fmla="*/ 16 w 318"/>
                <a:gd name="T83" fmla="*/ 254 h 413"/>
                <a:gd name="T84" fmla="*/ 37 w 318"/>
                <a:gd name="T85" fmla="*/ 238 h 413"/>
                <a:gd name="T86" fmla="*/ 53 w 318"/>
                <a:gd name="T87" fmla="*/ 238 h 413"/>
                <a:gd name="T88" fmla="*/ 69 w 318"/>
                <a:gd name="T89" fmla="*/ 228 h 413"/>
                <a:gd name="T90" fmla="*/ 85 w 318"/>
                <a:gd name="T91" fmla="*/ 217 h 413"/>
                <a:gd name="T92" fmla="*/ 101 w 318"/>
                <a:gd name="T93" fmla="*/ 201 h 413"/>
                <a:gd name="T94" fmla="*/ 122 w 318"/>
                <a:gd name="T95" fmla="*/ 185 h 413"/>
                <a:gd name="T96" fmla="*/ 143 w 318"/>
                <a:gd name="T97" fmla="*/ 169 h 413"/>
                <a:gd name="T98" fmla="*/ 164 w 318"/>
                <a:gd name="T99" fmla="*/ 159 h 413"/>
                <a:gd name="T100" fmla="*/ 180 w 318"/>
                <a:gd name="T101" fmla="*/ 143 h 413"/>
                <a:gd name="T102" fmla="*/ 191 w 318"/>
                <a:gd name="T103" fmla="*/ 122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8" h="413">
                  <a:moveTo>
                    <a:pt x="191" y="122"/>
                  </a:moveTo>
                  <a:lnTo>
                    <a:pt x="191" y="116"/>
                  </a:lnTo>
                  <a:lnTo>
                    <a:pt x="196" y="116"/>
                  </a:lnTo>
                  <a:lnTo>
                    <a:pt x="196" y="111"/>
                  </a:lnTo>
                  <a:lnTo>
                    <a:pt x="201" y="106"/>
                  </a:lnTo>
                  <a:lnTo>
                    <a:pt x="201" y="101"/>
                  </a:lnTo>
                  <a:lnTo>
                    <a:pt x="206" y="101"/>
                  </a:lnTo>
                  <a:lnTo>
                    <a:pt x="206" y="95"/>
                  </a:lnTo>
                  <a:lnTo>
                    <a:pt x="212" y="95"/>
                  </a:lnTo>
                  <a:lnTo>
                    <a:pt x="212" y="90"/>
                  </a:lnTo>
                  <a:lnTo>
                    <a:pt x="212" y="85"/>
                  </a:lnTo>
                  <a:lnTo>
                    <a:pt x="217" y="85"/>
                  </a:lnTo>
                  <a:lnTo>
                    <a:pt x="217" y="79"/>
                  </a:lnTo>
                  <a:lnTo>
                    <a:pt x="222" y="74"/>
                  </a:lnTo>
                  <a:lnTo>
                    <a:pt x="228" y="74"/>
                  </a:lnTo>
                  <a:lnTo>
                    <a:pt x="233" y="74"/>
                  </a:lnTo>
                  <a:lnTo>
                    <a:pt x="238" y="69"/>
                  </a:lnTo>
                  <a:lnTo>
                    <a:pt x="238" y="63"/>
                  </a:lnTo>
                  <a:lnTo>
                    <a:pt x="243" y="63"/>
                  </a:lnTo>
                  <a:lnTo>
                    <a:pt x="243" y="58"/>
                  </a:lnTo>
                  <a:lnTo>
                    <a:pt x="243" y="53"/>
                  </a:lnTo>
                  <a:lnTo>
                    <a:pt x="249" y="48"/>
                  </a:lnTo>
                  <a:lnTo>
                    <a:pt x="249" y="42"/>
                  </a:lnTo>
                  <a:lnTo>
                    <a:pt x="254" y="42"/>
                  </a:lnTo>
                  <a:lnTo>
                    <a:pt x="254" y="37"/>
                  </a:lnTo>
                  <a:lnTo>
                    <a:pt x="254" y="32"/>
                  </a:lnTo>
                  <a:lnTo>
                    <a:pt x="254" y="26"/>
                  </a:lnTo>
                  <a:lnTo>
                    <a:pt x="254" y="21"/>
                  </a:lnTo>
                  <a:lnTo>
                    <a:pt x="259" y="16"/>
                  </a:lnTo>
                  <a:lnTo>
                    <a:pt x="265" y="16"/>
                  </a:lnTo>
                  <a:lnTo>
                    <a:pt x="265" y="10"/>
                  </a:lnTo>
                  <a:lnTo>
                    <a:pt x="270" y="10"/>
                  </a:lnTo>
                  <a:lnTo>
                    <a:pt x="270" y="5"/>
                  </a:lnTo>
                  <a:lnTo>
                    <a:pt x="275" y="5"/>
                  </a:lnTo>
                  <a:lnTo>
                    <a:pt x="275" y="0"/>
                  </a:lnTo>
                  <a:lnTo>
                    <a:pt x="281" y="0"/>
                  </a:lnTo>
                  <a:lnTo>
                    <a:pt x="281" y="5"/>
                  </a:lnTo>
                  <a:lnTo>
                    <a:pt x="281" y="10"/>
                  </a:lnTo>
                  <a:lnTo>
                    <a:pt x="281" y="16"/>
                  </a:lnTo>
                  <a:lnTo>
                    <a:pt x="286" y="21"/>
                  </a:lnTo>
                  <a:lnTo>
                    <a:pt x="286" y="26"/>
                  </a:lnTo>
                  <a:lnTo>
                    <a:pt x="286" y="32"/>
                  </a:lnTo>
                  <a:lnTo>
                    <a:pt x="286" y="48"/>
                  </a:lnTo>
                  <a:lnTo>
                    <a:pt x="291" y="53"/>
                  </a:lnTo>
                  <a:lnTo>
                    <a:pt x="291" y="58"/>
                  </a:lnTo>
                  <a:lnTo>
                    <a:pt x="291" y="63"/>
                  </a:lnTo>
                  <a:lnTo>
                    <a:pt x="291" y="69"/>
                  </a:lnTo>
                  <a:lnTo>
                    <a:pt x="291" y="74"/>
                  </a:lnTo>
                  <a:lnTo>
                    <a:pt x="291" y="79"/>
                  </a:lnTo>
                  <a:lnTo>
                    <a:pt x="296" y="90"/>
                  </a:lnTo>
                  <a:lnTo>
                    <a:pt x="296" y="95"/>
                  </a:lnTo>
                  <a:lnTo>
                    <a:pt x="296" y="101"/>
                  </a:lnTo>
                  <a:lnTo>
                    <a:pt x="296" y="106"/>
                  </a:lnTo>
                  <a:lnTo>
                    <a:pt x="296" y="111"/>
                  </a:lnTo>
                  <a:lnTo>
                    <a:pt x="302" y="111"/>
                  </a:lnTo>
                  <a:lnTo>
                    <a:pt x="302" y="116"/>
                  </a:lnTo>
                  <a:lnTo>
                    <a:pt x="302" y="122"/>
                  </a:lnTo>
                  <a:lnTo>
                    <a:pt x="302" y="127"/>
                  </a:lnTo>
                  <a:lnTo>
                    <a:pt x="302" y="132"/>
                  </a:lnTo>
                  <a:lnTo>
                    <a:pt x="302" y="143"/>
                  </a:lnTo>
                  <a:lnTo>
                    <a:pt x="307" y="148"/>
                  </a:lnTo>
                  <a:lnTo>
                    <a:pt x="307" y="154"/>
                  </a:lnTo>
                  <a:lnTo>
                    <a:pt x="307" y="159"/>
                  </a:lnTo>
                  <a:lnTo>
                    <a:pt x="307" y="169"/>
                  </a:lnTo>
                  <a:lnTo>
                    <a:pt x="312" y="175"/>
                  </a:lnTo>
                  <a:lnTo>
                    <a:pt x="312" y="180"/>
                  </a:lnTo>
                  <a:lnTo>
                    <a:pt x="312" y="185"/>
                  </a:lnTo>
                  <a:lnTo>
                    <a:pt x="312" y="191"/>
                  </a:lnTo>
                  <a:lnTo>
                    <a:pt x="312" y="196"/>
                  </a:lnTo>
                  <a:lnTo>
                    <a:pt x="312" y="201"/>
                  </a:lnTo>
                  <a:lnTo>
                    <a:pt x="318" y="201"/>
                  </a:lnTo>
                  <a:lnTo>
                    <a:pt x="318" y="207"/>
                  </a:lnTo>
                  <a:lnTo>
                    <a:pt x="318" y="212"/>
                  </a:lnTo>
                  <a:lnTo>
                    <a:pt x="312" y="212"/>
                  </a:lnTo>
                  <a:lnTo>
                    <a:pt x="312" y="207"/>
                  </a:lnTo>
                  <a:lnTo>
                    <a:pt x="312" y="212"/>
                  </a:lnTo>
                  <a:lnTo>
                    <a:pt x="307" y="212"/>
                  </a:lnTo>
                  <a:lnTo>
                    <a:pt x="307" y="217"/>
                  </a:lnTo>
                  <a:lnTo>
                    <a:pt x="302" y="217"/>
                  </a:lnTo>
                  <a:lnTo>
                    <a:pt x="302" y="222"/>
                  </a:lnTo>
                  <a:lnTo>
                    <a:pt x="296" y="222"/>
                  </a:lnTo>
                  <a:lnTo>
                    <a:pt x="291" y="222"/>
                  </a:lnTo>
                  <a:lnTo>
                    <a:pt x="291" y="228"/>
                  </a:lnTo>
                  <a:lnTo>
                    <a:pt x="291" y="233"/>
                  </a:lnTo>
                  <a:lnTo>
                    <a:pt x="286" y="233"/>
                  </a:lnTo>
                  <a:lnTo>
                    <a:pt x="281" y="233"/>
                  </a:lnTo>
                  <a:lnTo>
                    <a:pt x="286" y="233"/>
                  </a:lnTo>
                  <a:lnTo>
                    <a:pt x="286" y="238"/>
                  </a:lnTo>
                  <a:lnTo>
                    <a:pt x="286" y="244"/>
                  </a:lnTo>
                  <a:lnTo>
                    <a:pt x="281" y="244"/>
                  </a:lnTo>
                  <a:lnTo>
                    <a:pt x="281" y="249"/>
                  </a:lnTo>
                  <a:lnTo>
                    <a:pt x="281" y="254"/>
                  </a:lnTo>
                  <a:lnTo>
                    <a:pt x="281" y="260"/>
                  </a:lnTo>
                  <a:lnTo>
                    <a:pt x="281" y="265"/>
                  </a:lnTo>
                  <a:lnTo>
                    <a:pt x="275" y="270"/>
                  </a:lnTo>
                  <a:lnTo>
                    <a:pt x="275" y="275"/>
                  </a:lnTo>
                  <a:lnTo>
                    <a:pt x="270" y="275"/>
                  </a:lnTo>
                  <a:lnTo>
                    <a:pt x="270" y="281"/>
                  </a:lnTo>
                  <a:lnTo>
                    <a:pt x="265" y="281"/>
                  </a:lnTo>
                  <a:lnTo>
                    <a:pt x="265" y="286"/>
                  </a:lnTo>
                  <a:lnTo>
                    <a:pt x="265" y="291"/>
                  </a:lnTo>
                  <a:lnTo>
                    <a:pt x="259" y="291"/>
                  </a:lnTo>
                  <a:lnTo>
                    <a:pt x="259" y="286"/>
                  </a:lnTo>
                  <a:lnTo>
                    <a:pt x="254" y="291"/>
                  </a:lnTo>
                  <a:lnTo>
                    <a:pt x="259" y="291"/>
                  </a:lnTo>
                  <a:lnTo>
                    <a:pt x="259" y="297"/>
                  </a:lnTo>
                  <a:lnTo>
                    <a:pt x="254" y="297"/>
                  </a:lnTo>
                  <a:lnTo>
                    <a:pt x="254" y="302"/>
                  </a:lnTo>
                  <a:lnTo>
                    <a:pt x="254" y="307"/>
                  </a:lnTo>
                  <a:lnTo>
                    <a:pt x="249" y="307"/>
                  </a:lnTo>
                  <a:lnTo>
                    <a:pt x="243" y="307"/>
                  </a:lnTo>
                  <a:lnTo>
                    <a:pt x="243" y="313"/>
                  </a:lnTo>
                  <a:lnTo>
                    <a:pt x="238" y="313"/>
                  </a:lnTo>
                  <a:lnTo>
                    <a:pt x="233" y="313"/>
                  </a:lnTo>
                  <a:lnTo>
                    <a:pt x="233" y="318"/>
                  </a:lnTo>
                  <a:lnTo>
                    <a:pt x="233" y="323"/>
                  </a:lnTo>
                  <a:lnTo>
                    <a:pt x="228" y="323"/>
                  </a:lnTo>
                  <a:lnTo>
                    <a:pt x="228" y="328"/>
                  </a:lnTo>
                  <a:lnTo>
                    <a:pt x="222" y="328"/>
                  </a:lnTo>
                  <a:lnTo>
                    <a:pt x="222" y="334"/>
                  </a:lnTo>
                  <a:lnTo>
                    <a:pt x="217" y="334"/>
                  </a:lnTo>
                  <a:lnTo>
                    <a:pt x="217" y="339"/>
                  </a:lnTo>
                  <a:lnTo>
                    <a:pt x="212" y="344"/>
                  </a:lnTo>
                  <a:lnTo>
                    <a:pt x="206" y="344"/>
                  </a:lnTo>
                  <a:lnTo>
                    <a:pt x="206" y="350"/>
                  </a:lnTo>
                  <a:lnTo>
                    <a:pt x="201" y="350"/>
                  </a:lnTo>
                  <a:lnTo>
                    <a:pt x="201" y="355"/>
                  </a:lnTo>
                  <a:lnTo>
                    <a:pt x="196" y="355"/>
                  </a:lnTo>
                  <a:lnTo>
                    <a:pt x="196" y="360"/>
                  </a:lnTo>
                  <a:lnTo>
                    <a:pt x="191" y="360"/>
                  </a:lnTo>
                  <a:lnTo>
                    <a:pt x="191" y="366"/>
                  </a:lnTo>
                  <a:lnTo>
                    <a:pt x="185" y="366"/>
                  </a:lnTo>
                  <a:lnTo>
                    <a:pt x="185" y="371"/>
                  </a:lnTo>
                  <a:lnTo>
                    <a:pt x="180" y="371"/>
                  </a:lnTo>
                  <a:lnTo>
                    <a:pt x="180" y="376"/>
                  </a:lnTo>
                  <a:lnTo>
                    <a:pt x="175" y="376"/>
                  </a:lnTo>
                  <a:lnTo>
                    <a:pt x="169" y="376"/>
                  </a:lnTo>
                  <a:lnTo>
                    <a:pt x="164" y="376"/>
                  </a:lnTo>
                  <a:lnTo>
                    <a:pt x="159" y="376"/>
                  </a:lnTo>
                  <a:lnTo>
                    <a:pt x="164" y="381"/>
                  </a:lnTo>
                  <a:lnTo>
                    <a:pt x="164" y="387"/>
                  </a:lnTo>
                  <a:lnTo>
                    <a:pt x="159" y="387"/>
                  </a:lnTo>
                  <a:lnTo>
                    <a:pt x="154" y="387"/>
                  </a:lnTo>
                  <a:lnTo>
                    <a:pt x="148" y="387"/>
                  </a:lnTo>
                  <a:lnTo>
                    <a:pt x="143" y="387"/>
                  </a:lnTo>
                  <a:lnTo>
                    <a:pt x="143" y="381"/>
                  </a:lnTo>
                  <a:lnTo>
                    <a:pt x="143" y="387"/>
                  </a:lnTo>
                  <a:lnTo>
                    <a:pt x="143" y="392"/>
                  </a:lnTo>
                  <a:lnTo>
                    <a:pt x="143" y="397"/>
                  </a:lnTo>
                  <a:lnTo>
                    <a:pt x="143" y="403"/>
                  </a:lnTo>
                  <a:lnTo>
                    <a:pt x="143" y="413"/>
                  </a:lnTo>
                  <a:lnTo>
                    <a:pt x="138" y="413"/>
                  </a:lnTo>
                  <a:lnTo>
                    <a:pt x="132" y="413"/>
                  </a:lnTo>
                  <a:lnTo>
                    <a:pt x="127" y="413"/>
                  </a:lnTo>
                  <a:lnTo>
                    <a:pt x="122" y="413"/>
                  </a:lnTo>
                  <a:lnTo>
                    <a:pt x="117" y="413"/>
                  </a:lnTo>
                  <a:lnTo>
                    <a:pt x="111" y="413"/>
                  </a:lnTo>
                  <a:lnTo>
                    <a:pt x="106" y="413"/>
                  </a:lnTo>
                  <a:lnTo>
                    <a:pt x="101" y="413"/>
                  </a:lnTo>
                  <a:lnTo>
                    <a:pt x="90" y="413"/>
                  </a:lnTo>
                  <a:lnTo>
                    <a:pt x="85" y="413"/>
                  </a:lnTo>
                  <a:lnTo>
                    <a:pt x="80" y="413"/>
                  </a:lnTo>
                  <a:lnTo>
                    <a:pt x="74" y="413"/>
                  </a:lnTo>
                  <a:lnTo>
                    <a:pt x="69" y="413"/>
                  </a:lnTo>
                  <a:lnTo>
                    <a:pt x="64" y="413"/>
                  </a:lnTo>
                  <a:lnTo>
                    <a:pt x="58" y="413"/>
                  </a:lnTo>
                  <a:lnTo>
                    <a:pt x="53" y="413"/>
                  </a:lnTo>
                  <a:lnTo>
                    <a:pt x="48" y="413"/>
                  </a:lnTo>
                  <a:lnTo>
                    <a:pt x="43" y="413"/>
                  </a:lnTo>
                  <a:lnTo>
                    <a:pt x="37" y="413"/>
                  </a:lnTo>
                  <a:lnTo>
                    <a:pt x="32" y="413"/>
                  </a:lnTo>
                  <a:lnTo>
                    <a:pt x="27" y="413"/>
                  </a:lnTo>
                  <a:lnTo>
                    <a:pt x="21" y="413"/>
                  </a:lnTo>
                  <a:lnTo>
                    <a:pt x="16" y="413"/>
                  </a:lnTo>
                  <a:lnTo>
                    <a:pt x="11" y="413"/>
                  </a:lnTo>
                  <a:lnTo>
                    <a:pt x="6" y="413"/>
                  </a:lnTo>
                  <a:lnTo>
                    <a:pt x="6" y="408"/>
                  </a:lnTo>
                  <a:lnTo>
                    <a:pt x="6" y="403"/>
                  </a:lnTo>
                  <a:lnTo>
                    <a:pt x="6" y="397"/>
                  </a:lnTo>
                  <a:lnTo>
                    <a:pt x="6" y="392"/>
                  </a:lnTo>
                  <a:lnTo>
                    <a:pt x="6" y="387"/>
                  </a:lnTo>
                  <a:lnTo>
                    <a:pt x="6" y="381"/>
                  </a:lnTo>
                  <a:lnTo>
                    <a:pt x="6" y="376"/>
                  </a:lnTo>
                  <a:lnTo>
                    <a:pt x="6" y="371"/>
                  </a:lnTo>
                  <a:lnTo>
                    <a:pt x="6" y="366"/>
                  </a:lnTo>
                  <a:lnTo>
                    <a:pt x="6" y="360"/>
                  </a:lnTo>
                  <a:lnTo>
                    <a:pt x="6" y="355"/>
                  </a:lnTo>
                  <a:lnTo>
                    <a:pt x="6" y="350"/>
                  </a:lnTo>
                  <a:lnTo>
                    <a:pt x="6" y="344"/>
                  </a:lnTo>
                  <a:lnTo>
                    <a:pt x="6" y="339"/>
                  </a:lnTo>
                  <a:lnTo>
                    <a:pt x="6" y="334"/>
                  </a:lnTo>
                  <a:lnTo>
                    <a:pt x="6" y="328"/>
                  </a:lnTo>
                  <a:lnTo>
                    <a:pt x="6" y="323"/>
                  </a:lnTo>
                  <a:lnTo>
                    <a:pt x="6" y="318"/>
                  </a:lnTo>
                  <a:lnTo>
                    <a:pt x="6" y="313"/>
                  </a:lnTo>
                  <a:lnTo>
                    <a:pt x="6" y="307"/>
                  </a:lnTo>
                  <a:lnTo>
                    <a:pt x="6" y="302"/>
                  </a:lnTo>
                  <a:lnTo>
                    <a:pt x="6" y="297"/>
                  </a:lnTo>
                  <a:lnTo>
                    <a:pt x="6" y="291"/>
                  </a:lnTo>
                  <a:lnTo>
                    <a:pt x="0" y="291"/>
                  </a:lnTo>
                  <a:lnTo>
                    <a:pt x="0" y="286"/>
                  </a:lnTo>
                  <a:lnTo>
                    <a:pt x="6" y="286"/>
                  </a:lnTo>
                  <a:lnTo>
                    <a:pt x="6" y="281"/>
                  </a:lnTo>
                  <a:lnTo>
                    <a:pt x="6" y="275"/>
                  </a:lnTo>
                  <a:lnTo>
                    <a:pt x="6" y="270"/>
                  </a:lnTo>
                  <a:lnTo>
                    <a:pt x="6" y="265"/>
                  </a:lnTo>
                  <a:lnTo>
                    <a:pt x="11" y="265"/>
                  </a:lnTo>
                  <a:lnTo>
                    <a:pt x="11" y="260"/>
                  </a:lnTo>
                  <a:lnTo>
                    <a:pt x="16" y="260"/>
                  </a:lnTo>
                  <a:lnTo>
                    <a:pt x="16" y="254"/>
                  </a:lnTo>
                  <a:lnTo>
                    <a:pt x="21" y="249"/>
                  </a:lnTo>
                  <a:lnTo>
                    <a:pt x="27" y="249"/>
                  </a:lnTo>
                  <a:lnTo>
                    <a:pt x="27" y="244"/>
                  </a:lnTo>
                  <a:lnTo>
                    <a:pt x="32" y="238"/>
                  </a:lnTo>
                  <a:lnTo>
                    <a:pt x="37" y="238"/>
                  </a:lnTo>
                  <a:lnTo>
                    <a:pt x="43" y="238"/>
                  </a:lnTo>
                  <a:lnTo>
                    <a:pt x="43" y="244"/>
                  </a:lnTo>
                  <a:lnTo>
                    <a:pt x="43" y="238"/>
                  </a:lnTo>
                  <a:lnTo>
                    <a:pt x="48" y="238"/>
                  </a:lnTo>
                  <a:lnTo>
                    <a:pt x="53" y="238"/>
                  </a:lnTo>
                  <a:lnTo>
                    <a:pt x="58" y="238"/>
                  </a:lnTo>
                  <a:lnTo>
                    <a:pt x="64" y="238"/>
                  </a:lnTo>
                  <a:lnTo>
                    <a:pt x="64" y="233"/>
                  </a:lnTo>
                  <a:lnTo>
                    <a:pt x="69" y="233"/>
                  </a:lnTo>
                  <a:lnTo>
                    <a:pt x="69" y="228"/>
                  </a:lnTo>
                  <a:lnTo>
                    <a:pt x="74" y="228"/>
                  </a:lnTo>
                  <a:lnTo>
                    <a:pt x="80" y="228"/>
                  </a:lnTo>
                  <a:lnTo>
                    <a:pt x="80" y="222"/>
                  </a:lnTo>
                  <a:lnTo>
                    <a:pt x="85" y="222"/>
                  </a:lnTo>
                  <a:lnTo>
                    <a:pt x="85" y="217"/>
                  </a:lnTo>
                  <a:lnTo>
                    <a:pt x="90" y="217"/>
                  </a:lnTo>
                  <a:lnTo>
                    <a:pt x="90" y="212"/>
                  </a:lnTo>
                  <a:lnTo>
                    <a:pt x="95" y="207"/>
                  </a:lnTo>
                  <a:lnTo>
                    <a:pt x="101" y="207"/>
                  </a:lnTo>
                  <a:lnTo>
                    <a:pt x="101" y="201"/>
                  </a:lnTo>
                  <a:lnTo>
                    <a:pt x="106" y="201"/>
                  </a:lnTo>
                  <a:lnTo>
                    <a:pt x="106" y="196"/>
                  </a:lnTo>
                  <a:lnTo>
                    <a:pt x="111" y="196"/>
                  </a:lnTo>
                  <a:lnTo>
                    <a:pt x="117" y="191"/>
                  </a:lnTo>
                  <a:lnTo>
                    <a:pt x="122" y="185"/>
                  </a:lnTo>
                  <a:lnTo>
                    <a:pt x="127" y="185"/>
                  </a:lnTo>
                  <a:lnTo>
                    <a:pt x="127" y="180"/>
                  </a:lnTo>
                  <a:lnTo>
                    <a:pt x="132" y="180"/>
                  </a:lnTo>
                  <a:lnTo>
                    <a:pt x="138" y="175"/>
                  </a:lnTo>
                  <a:lnTo>
                    <a:pt x="143" y="169"/>
                  </a:lnTo>
                  <a:lnTo>
                    <a:pt x="148" y="169"/>
                  </a:lnTo>
                  <a:lnTo>
                    <a:pt x="154" y="164"/>
                  </a:lnTo>
                  <a:lnTo>
                    <a:pt x="154" y="159"/>
                  </a:lnTo>
                  <a:lnTo>
                    <a:pt x="159" y="159"/>
                  </a:lnTo>
                  <a:lnTo>
                    <a:pt x="164" y="159"/>
                  </a:lnTo>
                  <a:lnTo>
                    <a:pt x="164" y="154"/>
                  </a:lnTo>
                  <a:lnTo>
                    <a:pt x="169" y="148"/>
                  </a:lnTo>
                  <a:lnTo>
                    <a:pt x="175" y="148"/>
                  </a:lnTo>
                  <a:lnTo>
                    <a:pt x="175" y="143"/>
                  </a:lnTo>
                  <a:lnTo>
                    <a:pt x="180" y="143"/>
                  </a:lnTo>
                  <a:lnTo>
                    <a:pt x="180" y="138"/>
                  </a:lnTo>
                  <a:lnTo>
                    <a:pt x="185" y="132"/>
                  </a:lnTo>
                  <a:lnTo>
                    <a:pt x="185" y="127"/>
                  </a:lnTo>
                  <a:lnTo>
                    <a:pt x="191" y="127"/>
                  </a:lnTo>
                  <a:lnTo>
                    <a:pt x="191" y="122"/>
                  </a:lnTo>
                </a:path>
              </a:pathLst>
            </a:custGeom>
            <a:grp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217">
              <a:extLst>
                <a:ext uri="{FF2B5EF4-FFF2-40B4-BE49-F238E27FC236}">
                  <a16:creationId xmlns:a16="http://schemas.microsoft.com/office/drawing/2014/main" id="{0157ADD3-5608-426C-815A-D4B52370D3BA}"/>
                </a:ext>
              </a:extLst>
            </p:cNvPr>
            <p:cNvSpPr>
              <a:spLocks/>
            </p:cNvSpPr>
            <p:nvPr/>
          </p:nvSpPr>
          <p:spPr bwMode="auto">
            <a:xfrm>
              <a:off x="7878256" y="1772730"/>
              <a:ext cx="647700" cy="522288"/>
            </a:xfrm>
            <a:custGeom>
              <a:avLst/>
              <a:gdLst>
                <a:gd name="T0" fmla="*/ 281 w 408"/>
                <a:gd name="T1" fmla="*/ 0 h 329"/>
                <a:gd name="T2" fmla="*/ 307 w 408"/>
                <a:gd name="T3" fmla="*/ 0 h 329"/>
                <a:gd name="T4" fmla="*/ 333 w 408"/>
                <a:gd name="T5" fmla="*/ 0 h 329"/>
                <a:gd name="T6" fmla="*/ 370 w 408"/>
                <a:gd name="T7" fmla="*/ 0 h 329"/>
                <a:gd name="T8" fmla="*/ 397 w 408"/>
                <a:gd name="T9" fmla="*/ 0 h 329"/>
                <a:gd name="T10" fmla="*/ 397 w 408"/>
                <a:gd name="T11" fmla="*/ 27 h 329"/>
                <a:gd name="T12" fmla="*/ 402 w 408"/>
                <a:gd name="T13" fmla="*/ 53 h 329"/>
                <a:gd name="T14" fmla="*/ 408 w 408"/>
                <a:gd name="T15" fmla="*/ 75 h 329"/>
                <a:gd name="T16" fmla="*/ 397 w 408"/>
                <a:gd name="T17" fmla="*/ 90 h 329"/>
                <a:gd name="T18" fmla="*/ 381 w 408"/>
                <a:gd name="T19" fmla="*/ 106 h 329"/>
                <a:gd name="T20" fmla="*/ 376 w 408"/>
                <a:gd name="T21" fmla="*/ 128 h 329"/>
                <a:gd name="T22" fmla="*/ 365 w 408"/>
                <a:gd name="T23" fmla="*/ 149 h 329"/>
                <a:gd name="T24" fmla="*/ 344 w 408"/>
                <a:gd name="T25" fmla="*/ 165 h 329"/>
                <a:gd name="T26" fmla="*/ 333 w 408"/>
                <a:gd name="T27" fmla="*/ 181 h 329"/>
                <a:gd name="T28" fmla="*/ 318 w 408"/>
                <a:gd name="T29" fmla="*/ 196 h 329"/>
                <a:gd name="T30" fmla="*/ 307 w 408"/>
                <a:gd name="T31" fmla="*/ 218 h 329"/>
                <a:gd name="T32" fmla="*/ 291 w 408"/>
                <a:gd name="T33" fmla="*/ 234 h 329"/>
                <a:gd name="T34" fmla="*/ 275 w 408"/>
                <a:gd name="T35" fmla="*/ 249 h 329"/>
                <a:gd name="T36" fmla="*/ 254 w 408"/>
                <a:gd name="T37" fmla="*/ 265 h 329"/>
                <a:gd name="T38" fmla="*/ 233 w 408"/>
                <a:gd name="T39" fmla="*/ 281 h 329"/>
                <a:gd name="T40" fmla="*/ 217 w 408"/>
                <a:gd name="T41" fmla="*/ 297 h 329"/>
                <a:gd name="T42" fmla="*/ 201 w 408"/>
                <a:gd name="T43" fmla="*/ 308 h 329"/>
                <a:gd name="T44" fmla="*/ 185 w 408"/>
                <a:gd name="T45" fmla="*/ 318 h 329"/>
                <a:gd name="T46" fmla="*/ 170 w 408"/>
                <a:gd name="T47" fmla="*/ 318 h 329"/>
                <a:gd name="T48" fmla="*/ 148 w 408"/>
                <a:gd name="T49" fmla="*/ 324 h 329"/>
                <a:gd name="T50" fmla="*/ 138 w 408"/>
                <a:gd name="T51" fmla="*/ 313 h 329"/>
                <a:gd name="T52" fmla="*/ 138 w 408"/>
                <a:gd name="T53" fmla="*/ 297 h 329"/>
                <a:gd name="T54" fmla="*/ 133 w 408"/>
                <a:gd name="T55" fmla="*/ 287 h 329"/>
                <a:gd name="T56" fmla="*/ 122 w 408"/>
                <a:gd name="T57" fmla="*/ 281 h 329"/>
                <a:gd name="T58" fmla="*/ 111 w 408"/>
                <a:gd name="T59" fmla="*/ 287 h 329"/>
                <a:gd name="T60" fmla="*/ 106 w 408"/>
                <a:gd name="T61" fmla="*/ 276 h 329"/>
                <a:gd name="T62" fmla="*/ 111 w 408"/>
                <a:gd name="T63" fmla="*/ 244 h 329"/>
                <a:gd name="T64" fmla="*/ 74 w 408"/>
                <a:gd name="T65" fmla="*/ 244 h 329"/>
                <a:gd name="T66" fmla="*/ 48 w 408"/>
                <a:gd name="T67" fmla="*/ 244 h 329"/>
                <a:gd name="T68" fmla="*/ 22 w 408"/>
                <a:gd name="T69" fmla="*/ 244 h 329"/>
                <a:gd name="T70" fmla="*/ 6 w 408"/>
                <a:gd name="T71" fmla="*/ 228 h 329"/>
                <a:gd name="T72" fmla="*/ 0 w 408"/>
                <a:gd name="T73" fmla="*/ 207 h 329"/>
                <a:gd name="T74" fmla="*/ 0 w 408"/>
                <a:gd name="T75" fmla="*/ 181 h 329"/>
                <a:gd name="T76" fmla="*/ 0 w 408"/>
                <a:gd name="T77" fmla="*/ 154 h 329"/>
                <a:gd name="T78" fmla="*/ 11 w 408"/>
                <a:gd name="T79" fmla="*/ 138 h 329"/>
                <a:gd name="T80" fmla="*/ 6 w 408"/>
                <a:gd name="T81" fmla="*/ 117 h 329"/>
                <a:gd name="T82" fmla="*/ 16 w 408"/>
                <a:gd name="T83" fmla="*/ 101 h 329"/>
                <a:gd name="T84" fmla="*/ 6 w 408"/>
                <a:gd name="T85" fmla="*/ 85 h 329"/>
                <a:gd name="T86" fmla="*/ 11 w 408"/>
                <a:gd name="T87" fmla="*/ 64 h 329"/>
                <a:gd name="T88" fmla="*/ 22 w 408"/>
                <a:gd name="T89" fmla="*/ 48 h 329"/>
                <a:gd name="T90" fmla="*/ 16 w 408"/>
                <a:gd name="T91" fmla="*/ 37 h 329"/>
                <a:gd name="T92" fmla="*/ 32 w 408"/>
                <a:gd name="T93" fmla="*/ 27 h 329"/>
                <a:gd name="T94" fmla="*/ 48 w 408"/>
                <a:gd name="T95" fmla="*/ 37 h 329"/>
                <a:gd name="T96" fmla="*/ 53 w 408"/>
                <a:gd name="T97" fmla="*/ 37 h 329"/>
                <a:gd name="T98" fmla="*/ 43 w 408"/>
                <a:gd name="T99" fmla="*/ 22 h 329"/>
                <a:gd name="T100" fmla="*/ 27 w 408"/>
                <a:gd name="T101" fmla="*/ 11 h 329"/>
                <a:gd name="T102" fmla="*/ 32 w 408"/>
                <a:gd name="T103" fmla="*/ 0 h 329"/>
                <a:gd name="T104" fmla="*/ 64 w 408"/>
                <a:gd name="T105" fmla="*/ 0 h 329"/>
                <a:gd name="T106" fmla="*/ 90 w 408"/>
                <a:gd name="T107" fmla="*/ 0 h 329"/>
                <a:gd name="T108" fmla="*/ 122 w 408"/>
                <a:gd name="T109" fmla="*/ 0 h 329"/>
                <a:gd name="T110" fmla="*/ 148 w 408"/>
                <a:gd name="T111" fmla="*/ 0 h 329"/>
                <a:gd name="T112" fmla="*/ 180 w 408"/>
                <a:gd name="T113" fmla="*/ 0 h 329"/>
                <a:gd name="T114" fmla="*/ 207 w 408"/>
                <a:gd name="T115" fmla="*/ 0 h 329"/>
                <a:gd name="T116" fmla="*/ 238 w 408"/>
                <a:gd name="T11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8" h="329">
                  <a:moveTo>
                    <a:pt x="259" y="0"/>
                  </a:moveTo>
                  <a:lnTo>
                    <a:pt x="265" y="0"/>
                  </a:lnTo>
                  <a:lnTo>
                    <a:pt x="270" y="0"/>
                  </a:lnTo>
                  <a:lnTo>
                    <a:pt x="275" y="0"/>
                  </a:lnTo>
                  <a:lnTo>
                    <a:pt x="281" y="0"/>
                  </a:lnTo>
                  <a:lnTo>
                    <a:pt x="286" y="0"/>
                  </a:lnTo>
                  <a:lnTo>
                    <a:pt x="291" y="0"/>
                  </a:lnTo>
                  <a:lnTo>
                    <a:pt x="296" y="0"/>
                  </a:lnTo>
                  <a:lnTo>
                    <a:pt x="302" y="0"/>
                  </a:lnTo>
                  <a:lnTo>
                    <a:pt x="307" y="0"/>
                  </a:lnTo>
                  <a:lnTo>
                    <a:pt x="312" y="0"/>
                  </a:lnTo>
                  <a:lnTo>
                    <a:pt x="318" y="0"/>
                  </a:lnTo>
                  <a:lnTo>
                    <a:pt x="323" y="0"/>
                  </a:lnTo>
                  <a:lnTo>
                    <a:pt x="328" y="0"/>
                  </a:lnTo>
                  <a:lnTo>
                    <a:pt x="333" y="0"/>
                  </a:lnTo>
                  <a:lnTo>
                    <a:pt x="339" y="0"/>
                  </a:lnTo>
                  <a:lnTo>
                    <a:pt x="344" y="0"/>
                  </a:lnTo>
                  <a:lnTo>
                    <a:pt x="349" y="0"/>
                  </a:lnTo>
                  <a:lnTo>
                    <a:pt x="360" y="0"/>
                  </a:lnTo>
                  <a:lnTo>
                    <a:pt x="370" y="0"/>
                  </a:lnTo>
                  <a:lnTo>
                    <a:pt x="376" y="0"/>
                  </a:lnTo>
                  <a:lnTo>
                    <a:pt x="381" y="0"/>
                  </a:lnTo>
                  <a:lnTo>
                    <a:pt x="386" y="0"/>
                  </a:lnTo>
                  <a:lnTo>
                    <a:pt x="392" y="0"/>
                  </a:lnTo>
                  <a:lnTo>
                    <a:pt x="397" y="0"/>
                  </a:lnTo>
                  <a:lnTo>
                    <a:pt x="397" y="6"/>
                  </a:lnTo>
                  <a:lnTo>
                    <a:pt x="397" y="11"/>
                  </a:lnTo>
                  <a:lnTo>
                    <a:pt x="397" y="16"/>
                  </a:lnTo>
                  <a:lnTo>
                    <a:pt x="397" y="22"/>
                  </a:lnTo>
                  <a:lnTo>
                    <a:pt x="397" y="27"/>
                  </a:lnTo>
                  <a:lnTo>
                    <a:pt x="402" y="32"/>
                  </a:lnTo>
                  <a:lnTo>
                    <a:pt x="402" y="37"/>
                  </a:lnTo>
                  <a:lnTo>
                    <a:pt x="402" y="43"/>
                  </a:lnTo>
                  <a:lnTo>
                    <a:pt x="402" y="48"/>
                  </a:lnTo>
                  <a:lnTo>
                    <a:pt x="402" y="53"/>
                  </a:lnTo>
                  <a:lnTo>
                    <a:pt x="402" y="59"/>
                  </a:lnTo>
                  <a:lnTo>
                    <a:pt x="402" y="64"/>
                  </a:lnTo>
                  <a:lnTo>
                    <a:pt x="402" y="69"/>
                  </a:lnTo>
                  <a:lnTo>
                    <a:pt x="408" y="69"/>
                  </a:lnTo>
                  <a:lnTo>
                    <a:pt x="408" y="75"/>
                  </a:lnTo>
                  <a:lnTo>
                    <a:pt x="408" y="80"/>
                  </a:lnTo>
                  <a:lnTo>
                    <a:pt x="402" y="80"/>
                  </a:lnTo>
                  <a:lnTo>
                    <a:pt x="402" y="85"/>
                  </a:lnTo>
                  <a:lnTo>
                    <a:pt x="397" y="85"/>
                  </a:lnTo>
                  <a:lnTo>
                    <a:pt x="397" y="90"/>
                  </a:lnTo>
                  <a:lnTo>
                    <a:pt x="392" y="90"/>
                  </a:lnTo>
                  <a:lnTo>
                    <a:pt x="392" y="96"/>
                  </a:lnTo>
                  <a:lnTo>
                    <a:pt x="386" y="96"/>
                  </a:lnTo>
                  <a:lnTo>
                    <a:pt x="381" y="101"/>
                  </a:lnTo>
                  <a:lnTo>
                    <a:pt x="381" y="106"/>
                  </a:lnTo>
                  <a:lnTo>
                    <a:pt x="381" y="112"/>
                  </a:lnTo>
                  <a:lnTo>
                    <a:pt x="381" y="117"/>
                  </a:lnTo>
                  <a:lnTo>
                    <a:pt x="381" y="122"/>
                  </a:lnTo>
                  <a:lnTo>
                    <a:pt x="376" y="122"/>
                  </a:lnTo>
                  <a:lnTo>
                    <a:pt x="376" y="128"/>
                  </a:lnTo>
                  <a:lnTo>
                    <a:pt x="370" y="133"/>
                  </a:lnTo>
                  <a:lnTo>
                    <a:pt x="370" y="138"/>
                  </a:lnTo>
                  <a:lnTo>
                    <a:pt x="370" y="143"/>
                  </a:lnTo>
                  <a:lnTo>
                    <a:pt x="365" y="143"/>
                  </a:lnTo>
                  <a:lnTo>
                    <a:pt x="365" y="149"/>
                  </a:lnTo>
                  <a:lnTo>
                    <a:pt x="360" y="154"/>
                  </a:lnTo>
                  <a:lnTo>
                    <a:pt x="355" y="154"/>
                  </a:lnTo>
                  <a:lnTo>
                    <a:pt x="349" y="154"/>
                  </a:lnTo>
                  <a:lnTo>
                    <a:pt x="344" y="159"/>
                  </a:lnTo>
                  <a:lnTo>
                    <a:pt x="344" y="165"/>
                  </a:lnTo>
                  <a:lnTo>
                    <a:pt x="339" y="165"/>
                  </a:lnTo>
                  <a:lnTo>
                    <a:pt x="339" y="170"/>
                  </a:lnTo>
                  <a:lnTo>
                    <a:pt x="339" y="175"/>
                  </a:lnTo>
                  <a:lnTo>
                    <a:pt x="333" y="175"/>
                  </a:lnTo>
                  <a:lnTo>
                    <a:pt x="333" y="181"/>
                  </a:lnTo>
                  <a:lnTo>
                    <a:pt x="328" y="181"/>
                  </a:lnTo>
                  <a:lnTo>
                    <a:pt x="328" y="186"/>
                  </a:lnTo>
                  <a:lnTo>
                    <a:pt x="323" y="191"/>
                  </a:lnTo>
                  <a:lnTo>
                    <a:pt x="323" y="196"/>
                  </a:lnTo>
                  <a:lnTo>
                    <a:pt x="318" y="196"/>
                  </a:lnTo>
                  <a:lnTo>
                    <a:pt x="318" y="202"/>
                  </a:lnTo>
                  <a:lnTo>
                    <a:pt x="318" y="207"/>
                  </a:lnTo>
                  <a:lnTo>
                    <a:pt x="312" y="207"/>
                  </a:lnTo>
                  <a:lnTo>
                    <a:pt x="312" y="212"/>
                  </a:lnTo>
                  <a:lnTo>
                    <a:pt x="307" y="218"/>
                  </a:lnTo>
                  <a:lnTo>
                    <a:pt x="307" y="223"/>
                  </a:lnTo>
                  <a:lnTo>
                    <a:pt x="302" y="223"/>
                  </a:lnTo>
                  <a:lnTo>
                    <a:pt x="302" y="228"/>
                  </a:lnTo>
                  <a:lnTo>
                    <a:pt x="296" y="228"/>
                  </a:lnTo>
                  <a:lnTo>
                    <a:pt x="291" y="234"/>
                  </a:lnTo>
                  <a:lnTo>
                    <a:pt x="291" y="239"/>
                  </a:lnTo>
                  <a:lnTo>
                    <a:pt x="286" y="239"/>
                  </a:lnTo>
                  <a:lnTo>
                    <a:pt x="281" y="239"/>
                  </a:lnTo>
                  <a:lnTo>
                    <a:pt x="281" y="244"/>
                  </a:lnTo>
                  <a:lnTo>
                    <a:pt x="275" y="249"/>
                  </a:lnTo>
                  <a:lnTo>
                    <a:pt x="270" y="249"/>
                  </a:lnTo>
                  <a:lnTo>
                    <a:pt x="265" y="255"/>
                  </a:lnTo>
                  <a:lnTo>
                    <a:pt x="259" y="260"/>
                  </a:lnTo>
                  <a:lnTo>
                    <a:pt x="254" y="260"/>
                  </a:lnTo>
                  <a:lnTo>
                    <a:pt x="254" y="265"/>
                  </a:lnTo>
                  <a:lnTo>
                    <a:pt x="249" y="265"/>
                  </a:lnTo>
                  <a:lnTo>
                    <a:pt x="244" y="271"/>
                  </a:lnTo>
                  <a:lnTo>
                    <a:pt x="238" y="276"/>
                  </a:lnTo>
                  <a:lnTo>
                    <a:pt x="233" y="276"/>
                  </a:lnTo>
                  <a:lnTo>
                    <a:pt x="233" y="281"/>
                  </a:lnTo>
                  <a:lnTo>
                    <a:pt x="228" y="281"/>
                  </a:lnTo>
                  <a:lnTo>
                    <a:pt x="228" y="287"/>
                  </a:lnTo>
                  <a:lnTo>
                    <a:pt x="222" y="287"/>
                  </a:lnTo>
                  <a:lnTo>
                    <a:pt x="217" y="292"/>
                  </a:lnTo>
                  <a:lnTo>
                    <a:pt x="217" y="297"/>
                  </a:lnTo>
                  <a:lnTo>
                    <a:pt x="212" y="297"/>
                  </a:lnTo>
                  <a:lnTo>
                    <a:pt x="212" y="302"/>
                  </a:lnTo>
                  <a:lnTo>
                    <a:pt x="207" y="302"/>
                  </a:lnTo>
                  <a:lnTo>
                    <a:pt x="207" y="308"/>
                  </a:lnTo>
                  <a:lnTo>
                    <a:pt x="201" y="308"/>
                  </a:lnTo>
                  <a:lnTo>
                    <a:pt x="196" y="308"/>
                  </a:lnTo>
                  <a:lnTo>
                    <a:pt x="196" y="313"/>
                  </a:lnTo>
                  <a:lnTo>
                    <a:pt x="191" y="313"/>
                  </a:lnTo>
                  <a:lnTo>
                    <a:pt x="191" y="318"/>
                  </a:lnTo>
                  <a:lnTo>
                    <a:pt x="185" y="318"/>
                  </a:lnTo>
                  <a:lnTo>
                    <a:pt x="180" y="318"/>
                  </a:lnTo>
                  <a:lnTo>
                    <a:pt x="175" y="318"/>
                  </a:lnTo>
                  <a:lnTo>
                    <a:pt x="170" y="318"/>
                  </a:lnTo>
                  <a:lnTo>
                    <a:pt x="170" y="324"/>
                  </a:lnTo>
                  <a:lnTo>
                    <a:pt x="170" y="318"/>
                  </a:lnTo>
                  <a:lnTo>
                    <a:pt x="164" y="318"/>
                  </a:lnTo>
                  <a:lnTo>
                    <a:pt x="159" y="318"/>
                  </a:lnTo>
                  <a:lnTo>
                    <a:pt x="154" y="318"/>
                  </a:lnTo>
                  <a:lnTo>
                    <a:pt x="154" y="324"/>
                  </a:lnTo>
                  <a:lnTo>
                    <a:pt x="148" y="324"/>
                  </a:lnTo>
                  <a:lnTo>
                    <a:pt x="143" y="329"/>
                  </a:lnTo>
                  <a:lnTo>
                    <a:pt x="143" y="324"/>
                  </a:lnTo>
                  <a:lnTo>
                    <a:pt x="143" y="318"/>
                  </a:lnTo>
                  <a:lnTo>
                    <a:pt x="143" y="313"/>
                  </a:lnTo>
                  <a:lnTo>
                    <a:pt x="138" y="313"/>
                  </a:lnTo>
                  <a:lnTo>
                    <a:pt x="138" y="308"/>
                  </a:lnTo>
                  <a:lnTo>
                    <a:pt x="138" y="302"/>
                  </a:lnTo>
                  <a:lnTo>
                    <a:pt x="133" y="302"/>
                  </a:lnTo>
                  <a:lnTo>
                    <a:pt x="133" y="297"/>
                  </a:lnTo>
                  <a:lnTo>
                    <a:pt x="138" y="297"/>
                  </a:lnTo>
                  <a:lnTo>
                    <a:pt x="133" y="297"/>
                  </a:lnTo>
                  <a:lnTo>
                    <a:pt x="138" y="297"/>
                  </a:lnTo>
                  <a:lnTo>
                    <a:pt x="138" y="292"/>
                  </a:lnTo>
                  <a:lnTo>
                    <a:pt x="133" y="292"/>
                  </a:lnTo>
                  <a:lnTo>
                    <a:pt x="133" y="287"/>
                  </a:lnTo>
                  <a:lnTo>
                    <a:pt x="127" y="287"/>
                  </a:lnTo>
                  <a:lnTo>
                    <a:pt x="127" y="292"/>
                  </a:lnTo>
                  <a:lnTo>
                    <a:pt x="127" y="287"/>
                  </a:lnTo>
                  <a:lnTo>
                    <a:pt x="122" y="287"/>
                  </a:lnTo>
                  <a:lnTo>
                    <a:pt x="122" y="281"/>
                  </a:lnTo>
                  <a:lnTo>
                    <a:pt x="122" y="287"/>
                  </a:lnTo>
                  <a:lnTo>
                    <a:pt x="117" y="287"/>
                  </a:lnTo>
                  <a:lnTo>
                    <a:pt x="117" y="292"/>
                  </a:lnTo>
                  <a:lnTo>
                    <a:pt x="111" y="292"/>
                  </a:lnTo>
                  <a:lnTo>
                    <a:pt x="111" y="287"/>
                  </a:lnTo>
                  <a:lnTo>
                    <a:pt x="117" y="287"/>
                  </a:lnTo>
                  <a:lnTo>
                    <a:pt x="117" y="281"/>
                  </a:lnTo>
                  <a:lnTo>
                    <a:pt x="111" y="281"/>
                  </a:lnTo>
                  <a:lnTo>
                    <a:pt x="111" y="276"/>
                  </a:lnTo>
                  <a:lnTo>
                    <a:pt x="106" y="276"/>
                  </a:lnTo>
                  <a:lnTo>
                    <a:pt x="106" y="271"/>
                  </a:lnTo>
                  <a:lnTo>
                    <a:pt x="111" y="276"/>
                  </a:lnTo>
                  <a:lnTo>
                    <a:pt x="111" y="265"/>
                  </a:lnTo>
                  <a:lnTo>
                    <a:pt x="111" y="249"/>
                  </a:lnTo>
                  <a:lnTo>
                    <a:pt x="111" y="244"/>
                  </a:lnTo>
                  <a:lnTo>
                    <a:pt x="101" y="244"/>
                  </a:lnTo>
                  <a:lnTo>
                    <a:pt x="96" y="244"/>
                  </a:lnTo>
                  <a:lnTo>
                    <a:pt x="90" y="244"/>
                  </a:lnTo>
                  <a:lnTo>
                    <a:pt x="85" y="244"/>
                  </a:lnTo>
                  <a:lnTo>
                    <a:pt x="74" y="244"/>
                  </a:lnTo>
                  <a:lnTo>
                    <a:pt x="69" y="244"/>
                  </a:lnTo>
                  <a:lnTo>
                    <a:pt x="64" y="244"/>
                  </a:lnTo>
                  <a:lnTo>
                    <a:pt x="59" y="244"/>
                  </a:lnTo>
                  <a:lnTo>
                    <a:pt x="53" y="244"/>
                  </a:lnTo>
                  <a:lnTo>
                    <a:pt x="48" y="244"/>
                  </a:lnTo>
                  <a:lnTo>
                    <a:pt x="43" y="244"/>
                  </a:lnTo>
                  <a:lnTo>
                    <a:pt x="37" y="244"/>
                  </a:lnTo>
                  <a:lnTo>
                    <a:pt x="32" y="244"/>
                  </a:lnTo>
                  <a:lnTo>
                    <a:pt x="27" y="244"/>
                  </a:lnTo>
                  <a:lnTo>
                    <a:pt x="22" y="244"/>
                  </a:lnTo>
                  <a:lnTo>
                    <a:pt x="16" y="244"/>
                  </a:lnTo>
                  <a:lnTo>
                    <a:pt x="16" y="239"/>
                  </a:lnTo>
                  <a:lnTo>
                    <a:pt x="16" y="234"/>
                  </a:lnTo>
                  <a:lnTo>
                    <a:pt x="11" y="234"/>
                  </a:lnTo>
                  <a:lnTo>
                    <a:pt x="6" y="228"/>
                  </a:lnTo>
                  <a:lnTo>
                    <a:pt x="6" y="223"/>
                  </a:lnTo>
                  <a:lnTo>
                    <a:pt x="0" y="223"/>
                  </a:lnTo>
                  <a:lnTo>
                    <a:pt x="0" y="218"/>
                  </a:lnTo>
                  <a:lnTo>
                    <a:pt x="0" y="212"/>
                  </a:lnTo>
                  <a:lnTo>
                    <a:pt x="0" y="207"/>
                  </a:lnTo>
                  <a:lnTo>
                    <a:pt x="0" y="202"/>
                  </a:lnTo>
                  <a:lnTo>
                    <a:pt x="0" y="196"/>
                  </a:lnTo>
                  <a:lnTo>
                    <a:pt x="0" y="191"/>
                  </a:lnTo>
                  <a:lnTo>
                    <a:pt x="0" y="186"/>
                  </a:lnTo>
                  <a:lnTo>
                    <a:pt x="0" y="181"/>
                  </a:lnTo>
                  <a:lnTo>
                    <a:pt x="0" y="175"/>
                  </a:lnTo>
                  <a:lnTo>
                    <a:pt x="0" y="170"/>
                  </a:lnTo>
                  <a:lnTo>
                    <a:pt x="0" y="165"/>
                  </a:lnTo>
                  <a:lnTo>
                    <a:pt x="0" y="159"/>
                  </a:lnTo>
                  <a:lnTo>
                    <a:pt x="0" y="154"/>
                  </a:lnTo>
                  <a:lnTo>
                    <a:pt x="6" y="154"/>
                  </a:lnTo>
                  <a:lnTo>
                    <a:pt x="11" y="154"/>
                  </a:lnTo>
                  <a:lnTo>
                    <a:pt x="11" y="149"/>
                  </a:lnTo>
                  <a:lnTo>
                    <a:pt x="11" y="143"/>
                  </a:lnTo>
                  <a:lnTo>
                    <a:pt x="11" y="138"/>
                  </a:lnTo>
                  <a:lnTo>
                    <a:pt x="11" y="133"/>
                  </a:lnTo>
                  <a:lnTo>
                    <a:pt x="11" y="128"/>
                  </a:lnTo>
                  <a:lnTo>
                    <a:pt x="11" y="122"/>
                  </a:lnTo>
                  <a:lnTo>
                    <a:pt x="11" y="117"/>
                  </a:lnTo>
                  <a:lnTo>
                    <a:pt x="6" y="117"/>
                  </a:lnTo>
                  <a:lnTo>
                    <a:pt x="6" y="112"/>
                  </a:lnTo>
                  <a:lnTo>
                    <a:pt x="11" y="112"/>
                  </a:lnTo>
                  <a:lnTo>
                    <a:pt x="11" y="106"/>
                  </a:lnTo>
                  <a:lnTo>
                    <a:pt x="11" y="101"/>
                  </a:lnTo>
                  <a:lnTo>
                    <a:pt x="16" y="101"/>
                  </a:lnTo>
                  <a:lnTo>
                    <a:pt x="16" y="96"/>
                  </a:lnTo>
                  <a:lnTo>
                    <a:pt x="11" y="96"/>
                  </a:lnTo>
                  <a:lnTo>
                    <a:pt x="11" y="90"/>
                  </a:lnTo>
                  <a:lnTo>
                    <a:pt x="11" y="85"/>
                  </a:lnTo>
                  <a:lnTo>
                    <a:pt x="6" y="85"/>
                  </a:lnTo>
                  <a:lnTo>
                    <a:pt x="6" y="80"/>
                  </a:lnTo>
                  <a:lnTo>
                    <a:pt x="6" y="75"/>
                  </a:lnTo>
                  <a:lnTo>
                    <a:pt x="6" y="69"/>
                  </a:lnTo>
                  <a:lnTo>
                    <a:pt x="11" y="69"/>
                  </a:lnTo>
                  <a:lnTo>
                    <a:pt x="11" y="64"/>
                  </a:lnTo>
                  <a:lnTo>
                    <a:pt x="11" y="59"/>
                  </a:lnTo>
                  <a:lnTo>
                    <a:pt x="16" y="59"/>
                  </a:lnTo>
                  <a:lnTo>
                    <a:pt x="16" y="53"/>
                  </a:lnTo>
                  <a:lnTo>
                    <a:pt x="22" y="53"/>
                  </a:lnTo>
                  <a:lnTo>
                    <a:pt x="22" y="48"/>
                  </a:lnTo>
                  <a:lnTo>
                    <a:pt x="27" y="48"/>
                  </a:lnTo>
                  <a:lnTo>
                    <a:pt x="27" y="43"/>
                  </a:lnTo>
                  <a:lnTo>
                    <a:pt x="22" y="43"/>
                  </a:lnTo>
                  <a:lnTo>
                    <a:pt x="22" y="37"/>
                  </a:lnTo>
                  <a:lnTo>
                    <a:pt x="16" y="37"/>
                  </a:lnTo>
                  <a:lnTo>
                    <a:pt x="16" y="32"/>
                  </a:lnTo>
                  <a:lnTo>
                    <a:pt x="22" y="32"/>
                  </a:lnTo>
                  <a:lnTo>
                    <a:pt x="27" y="32"/>
                  </a:lnTo>
                  <a:lnTo>
                    <a:pt x="32" y="32"/>
                  </a:lnTo>
                  <a:lnTo>
                    <a:pt x="32" y="27"/>
                  </a:lnTo>
                  <a:lnTo>
                    <a:pt x="37" y="27"/>
                  </a:lnTo>
                  <a:lnTo>
                    <a:pt x="37" y="32"/>
                  </a:lnTo>
                  <a:lnTo>
                    <a:pt x="43" y="32"/>
                  </a:lnTo>
                  <a:lnTo>
                    <a:pt x="43" y="37"/>
                  </a:lnTo>
                  <a:lnTo>
                    <a:pt x="48" y="37"/>
                  </a:lnTo>
                  <a:lnTo>
                    <a:pt x="43" y="37"/>
                  </a:lnTo>
                  <a:lnTo>
                    <a:pt x="48" y="37"/>
                  </a:lnTo>
                  <a:lnTo>
                    <a:pt x="48" y="43"/>
                  </a:lnTo>
                  <a:lnTo>
                    <a:pt x="53" y="43"/>
                  </a:lnTo>
                  <a:lnTo>
                    <a:pt x="53" y="37"/>
                  </a:lnTo>
                  <a:lnTo>
                    <a:pt x="53" y="32"/>
                  </a:lnTo>
                  <a:lnTo>
                    <a:pt x="53" y="27"/>
                  </a:lnTo>
                  <a:lnTo>
                    <a:pt x="48" y="27"/>
                  </a:lnTo>
                  <a:lnTo>
                    <a:pt x="48" y="22"/>
                  </a:lnTo>
                  <a:lnTo>
                    <a:pt x="43" y="22"/>
                  </a:lnTo>
                  <a:lnTo>
                    <a:pt x="37" y="22"/>
                  </a:lnTo>
                  <a:lnTo>
                    <a:pt x="37" y="16"/>
                  </a:lnTo>
                  <a:lnTo>
                    <a:pt x="37" y="11"/>
                  </a:lnTo>
                  <a:lnTo>
                    <a:pt x="32" y="11"/>
                  </a:lnTo>
                  <a:lnTo>
                    <a:pt x="27" y="11"/>
                  </a:lnTo>
                  <a:lnTo>
                    <a:pt x="27" y="6"/>
                  </a:lnTo>
                  <a:lnTo>
                    <a:pt x="27" y="11"/>
                  </a:lnTo>
                  <a:lnTo>
                    <a:pt x="27" y="6"/>
                  </a:lnTo>
                  <a:lnTo>
                    <a:pt x="27" y="0"/>
                  </a:lnTo>
                  <a:lnTo>
                    <a:pt x="32" y="0"/>
                  </a:lnTo>
                  <a:lnTo>
                    <a:pt x="37" y="0"/>
                  </a:lnTo>
                  <a:lnTo>
                    <a:pt x="48" y="0"/>
                  </a:lnTo>
                  <a:lnTo>
                    <a:pt x="53" y="0"/>
                  </a:lnTo>
                  <a:lnTo>
                    <a:pt x="59" y="0"/>
                  </a:lnTo>
                  <a:lnTo>
                    <a:pt x="64" y="0"/>
                  </a:lnTo>
                  <a:lnTo>
                    <a:pt x="69" y="0"/>
                  </a:lnTo>
                  <a:lnTo>
                    <a:pt x="74" y="0"/>
                  </a:lnTo>
                  <a:lnTo>
                    <a:pt x="80" y="0"/>
                  </a:lnTo>
                  <a:lnTo>
                    <a:pt x="85" y="0"/>
                  </a:lnTo>
                  <a:lnTo>
                    <a:pt x="90" y="0"/>
                  </a:lnTo>
                  <a:lnTo>
                    <a:pt x="96" y="0"/>
                  </a:lnTo>
                  <a:lnTo>
                    <a:pt x="101" y="0"/>
                  </a:lnTo>
                  <a:lnTo>
                    <a:pt x="106" y="0"/>
                  </a:lnTo>
                  <a:lnTo>
                    <a:pt x="117" y="0"/>
                  </a:lnTo>
                  <a:lnTo>
                    <a:pt x="122" y="0"/>
                  </a:lnTo>
                  <a:lnTo>
                    <a:pt x="127" y="0"/>
                  </a:lnTo>
                  <a:lnTo>
                    <a:pt x="133" y="0"/>
                  </a:lnTo>
                  <a:lnTo>
                    <a:pt x="138" y="0"/>
                  </a:lnTo>
                  <a:lnTo>
                    <a:pt x="143" y="0"/>
                  </a:lnTo>
                  <a:lnTo>
                    <a:pt x="148" y="0"/>
                  </a:lnTo>
                  <a:lnTo>
                    <a:pt x="154" y="0"/>
                  </a:lnTo>
                  <a:lnTo>
                    <a:pt x="159" y="0"/>
                  </a:lnTo>
                  <a:lnTo>
                    <a:pt x="170" y="0"/>
                  </a:lnTo>
                  <a:lnTo>
                    <a:pt x="175" y="0"/>
                  </a:lnTo>
                  <a:lnTo>
                    <a:pt x="180" y="0"/>
                  </a:lnTo>
                  <a:lnTo>
                    <a:pt x="185" y="0"/>
                  </a:lnTo>
                  <a:lnTo>
                    <a:pt x="191" y="0"/>
                  </a:lnTo>
                  <a:lnTo>
                    <a:pt x="196" y="0"/>
                  </a:lnTo>
                  <a:lnTo>
                    <a:pt x="201" y="0"/>
                  </a:lnTo>
                  <a:lnTo>
                    <a:pt x="207" y="0"/>
                  </a:lnTo>
                  <a:lnTo>
                    <a:pt x="212" y="0"/>
                  </a:lnTo>
                  <a:lnTo>
                    <a:pt x="217" y="0"/>
                  </a:lnTo>
                  <a:lnTo>
                    <a:pt x="222" y="0"/>
                  </a:lnTo>
                  <a:lnTo>
                    <a:pt x="228" y="0"/>
                  </a:lnTo>
                  <a:lnTo>
                    <a:pt x="238" y="0"/>
                  </a:lnTo>
                  <a:lnTo>
                    <a:pt x="244" y="0"/>
                  </a:lnTo>
                  <a:lnTo>
                    <a:pt x="249" y="0"/>
                  </a:lnTo>
                  <a:lnTo>
                    <a:pt x="254" y="0"/>
                  </a:lnTo>
                  <a:lnTo>
                    <a:pt x="259" y="0"/>
                  </a:lnTo>
                </a:path>
              </a:pathLst>
            </a:custGeom>
            <a:grpFill/>
            <a:ln w="9525"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4" name="TextBox 193">
            <a:extLst>
              <a:ext uri="{FF2B5EF4-FFF2-40B4-BE49-F238E27FC236}">
                <a16:creationId xmlns:a16="http://schemas.microsoft.com/office/drawing/2014/main" id="{A071D03D-2CBB-4B2B-B5E7-8BF87E161CA9}"/>
              </a:ext>
            </a:extLst>
          </p:cNvPr>
          <p:cNvSpPr txBox="1"/>
          <p:nvPr/>
        </p:nvSpPr>
        <p:spPr>
          <a:xfrm rot="2366352">
            <a:off x="4981536" y="2016956"/>
            <a:ext cx="169321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DeKalb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Jackson Counties</a:t>
            </a:r>
          </a:p>
        </p:txBody>
      </p:sp>
      <p:sp>
        <p:nvSpPr>
          <p:cNvPr id="195" name="TextBox 194">
            <a:extLst>
              <a:ext uri="{FF2B5EF4-FFF2-40B4-BE49-F238E27FC236}">
                <a16:creationId xmlns:a16="http://schemas.microsoft.com/office/drawing/2014/main" id="{7006D197-3087-40C2-A99A-8D93F938A4B6}"/>
              </a:ext>
            </a:extLst>
          </p:cNvPr>
          <p:cNvSpPr txBox="1"/>
          <p:nvPr/>
        </p:nvSpPr>
        <p:spPr>
          <a:xfrm>
            <a:off x="2333380" y="3412911"/>
            <a:ext cx="1961917"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Cullman &amp; Winston Counties</a:t>
            </a:r>
          </a:p>
        </p:txBody>
      </p:sp>
      <p:sp>
        <p:nvSpPr>
          <p:cNvPr id="197" name="TextBox 196">
            <a:extLst>
              <a:ext uri="{FF2B5EF4-FFF2-40B4-BE49-F238E27FC236}">
                <a16:creationId xmlns:a16="http://schemas.microsoft.com/office/drawing/2014/main" id="{CD286908-BB16-4835-A456-D50A89084EE1}"/>
              </a:ext>
            </a:extLst>
          </p:cNvPr>
          <p:cNvSpPr txBox="1"/>
          <p:nvPr/>
        </p:nvSpPr>
        <p:spPr>
          <a:xfrm rot="18816157">
            <a:off x="808538" y="2246349"/>
            <a:ext cx="234901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Lauderdale, Colbert,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Franklin,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Marion (Northeast)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Counties</a:t>
            </a:r>
          </a:p>
        </p:txBody>
      </p:sp>
      <p:sp>
        <p:nvSpPr>
          <p:cNvPr id="199" name="TextBox 198">
            <a:extLst>
              <a:ext uri="{FF2B5EF4-FFF2-40B4-BE49-F238E27FC236}">
                <a16:creationId xmlns:a16="http://schemas.microsoft.com/office/drawing/2014/main" id="{A8361626-7FAB-4575-A058-9A17888FA206}"/>
              </a:ext>
            </a:extLst>
          </p:cNvPr>
          <p:cNvSpPr txBox="1"/>
          <p:nvPr/>
        </p:nvSpPr>
        <p:spPr>
          <a:xfrm>
            <a:off x="2046977" y="2651899"/>
            <a:ext cx="2637067"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Morgan &amp; Lawrence Counties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Decatur City</a:t>
            </a:r>
          </a:p>
        </p:txBody>
      </p:sp>
      <p:sp>
        <p:nvSpPr>
          <p:cNvPr id="201" name="TextBox 200">
            <a:extLst>
              <a:ext uri="{FF2B5EF4-FFF2-40B4-BE49-F238E27FC236}">
                <a16:creationId xmlns:a16="http://schemas.microsoft.com/office/drawing/2014/main" id="{EB5283D3-0A4E-489C-9626-A7F6BB23225D}"/>
              </a:ext>
            </a:extLst>
          </p:cNvPr>
          <p:cNvSpPr txBox="1"/>
          <p:nvPr/>
        </p:nvSpPr>
        <p:spPr>
          <a:xfrm>
            <a:off x="4084205" y="2637835"/>
            <a:ext cx="1529160" cy="8233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Calibri" panose="020F0502020204030204"/>
                <a:ea typeface="+mn-ea"/>
                <a:cs typeface="+mn-cs"/>
              </a:rPr>
              <a:t>Marshall &amp; Madison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Calibri" panose="020F0502020204030204"/>
                <a:ea typeface="+mn-ea"/>
                <a:cs typeface="+mn-cs"/>
              </a:rPr>
              <a:t>(Outer) Counties – Huntsville City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Calibri" panose="020F0502020204030204"/>
                <a:ea typeface="+mn-ea"/>
                <a:cs typeface="+mn-cs"/>
              </a:rPr>
              <a:t>(Far West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Calibri" panose="020F0502020204030204"/>
                <a:ea typeface="+mn-ea"/>
                <a:cs typeface="+mn-cs"/>
              </a:rPr>
              <a:t>Southwest)</a:t>
            </a:r>
          </a:p>
        </p:txBody>
      </p:sp>
      <p:sp>
        <p:nvSpPr>
          <p:cNvPr id="202" name="TextBox 201">
            <a:extLst>
              <a:ext uri="{FF2B5EF4-FFF2-40B4-BE49-F238E27FC236}">
                <a16:creationId xmlns:a16="http://schemas.microsoft.com/office/drawing/2014/main" id="{3C5F8280-C7E1-481B-8BC1-47F61BF16281}"/>
              </a:ext>
            </a:extLst>
          </p:cNvPr>
          <p:cNvSpPr txBox="1"/>
          <p:nvPr/>
        </p:nvSpPr>
        <p:spPr>
          <a:xfrm>
            <a:off x="2838712" y="1636981"/>
            <a:ext cx="221698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Limestone &amp; Madison (Outer)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Counties – Huntsville City</a:t>
            </a:r>
          </a:p>
        </p:txBody>
      </p:sp>
      <p:sp>
        <p:nvSpPr>
          <p:cNvPr id="203" name="TextBox 202">
            <a:extLst>
              <a:ext uri="{FF2B5EF4-FFF2-40B4-BE49-F238E27FC236}">
                <a16:creationId xmlns:a16="http://schemas.microsoft.com/office/drawing/2014/main" id="{00ADA262-1B0D-4489-8185-FA9132AD76AD}"/>
              </a:ext>
            </a:extLst>
          </p:cNvPr>
          <p:cNvSpPr txBox="1"/>
          <p:nvPr/>
        </p:nvSpPr>
        <p:spPr>
          <a:xfrm>
            <a:off x="4347760" y="2079245"/>
            <a:ext cx="135725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Huntsville City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(Central &amp; South)</a:t>
            </a:r>
          </a:p>
        </p:txBody>
      </p:sp>
      <p:sp>
        <p:nvSpPr>
          <p:cNvPr id="205" name="TextBox 204">
            <a:extLst>
              <a:ext uri="{FF2B5EF4-FFF2-40B4-BE49-F238E27FC236}">
                <a16:creationId xmlns:a16="http://schemas.microsoft.com/office/drawing/2014/main" id="{C63D44A2-0AF2-4F2D-B856-0AE8ABBC2B14}"/>
              </a:ext>
            </a:extLst>
          </p:cNvPr>
          <p:cNvSpPr txBox="1"/>
          <p:nvPr/>
        </p:nvSpPr>
        <p:spPr>
          <a:xfrm>
            <a:off x="4914416" y="1328301"/>
            <a:ext cx="199023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Huntsville (North)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Madison (East) Cities</a:t>
            </a:r>
          </a:p>
        </p:txBody>
      </p:sp>
      <p:grpSp>
        <p:nvGrpSpPr>
          <p:cNvPr id="190" name="Group 189">
            <a:extLst>
              <a:ext uri="{FF2B5EF4-FFF2-40B4-BE49-F238E27FC236}">
                <a16:creationId xmlns:a16="http://schemas.microsoft.com/office/drawing/2014/main" id="{0F3CB3EE-ACFB-4BBF-918A-24DA4CD7070C}"/>
              </a:ext>
            </a:extLst>
          </p:cNvPr>
          <p:cNvGrpSpPr/>
          <p:nvPr/>
        </p:nvGrpSpPr>
        <p:grpSpPr>
          <a:xfrm>
            <a:off x="4006172" y="2055808"/>
            <a:ext cx="428388" cy="524604"/>
            <a:chOff x="6481412" y="1377951"/>
            <a:chExt cx="230982" cy="250030"/>
          </a:xfrm>
        </p:grpSpPr>
        <p:sp>
          <p:nvSpPr>
            <p:cNvPr id="191" name="Freeform 26">
              <a:extLst>
                <a:ext uri="{FF2B5EF4-FFF2-40B4-BE49-F238E27FC236}">
                  <a16:creationId xmlns:a16="http://schemas.microsoft.com/office/drawing/2014/main" id="{F0C8D4A7-24DF-4D82-84B0-8BD8543CEEC4}"/>
                </a:ext>
              </a:extLst>
            </p:cNvPr>
            <p:cNvSpPr>
              <a:spLocks/>
            </p:cNvSpPr>
            <p:nvPr/>
          </p:nvSpPr>
          <p:spPr bwMode="auto">
            <a:xfrm>
              <a:off x="6481412" y="1377951"/>
              <a:ext cx="176213" cy="160338"/>
            </a:xfrm>
            <a:custGeom>
              <a:avLst/>
              <a:gdLst>
                <a:gd name="T0" fmla="*/ 53 w 111"/>
                <a:gd name="T1" fmla="*/ 74 h 101"/>
                <a:gd name="T2" fmla="*/ 48 w 111"/>
                <a:gd name="T3" fmla="*/ 80 h 101"/>
                <a:gd name="T4" fmla="*/ 43 w 111"/>
                <a:gd name="T5" fmla="*/ 85 h 101"/>
                <a:gd name="T6" fmla="*/ 32 w 111"/>
                <a:gd name="T7" fmla="*/ 85 h 101"/>
                <a:gd name="T8" fmla="*/ 21 w 111"/>
                <a:gd name="T9" fmla="*/ 90 h 101"/>
                <a:gd name="T10" fmla="*/ 16 w 111"/>
                <a:gd name="T11" fmla="*/ 95 h 101"/>
                <a:gd name="T12" fmla="*/ 6 w 111"/>
                <a:gd name="T13" fmla="*/ 95 h 101"/>
                <a:gd name="T14" fmla="*/ 0 w 111"/>
                <a:gd name="T15" fmla="*/ 101 h 101"/>
                <a:gd name="T16" fmla="*/ 0 w 111"/>
                <a:gd name="T17" fmla="*/ 90 h 101"/>
                <a:gd name="T18" fmla="*/ 0 w 111"/>
                <a:gd name="T19" fmla="*/ 80 h 101"/>
                <a:gd name="T20" fmla="*/ 0 w 111"/>
                <a:gd name="T21" fmla="*/ 69 h 101"/>
                <a:gd name="T22" fmla="*/ 0 w 111"/>
                <a:gd name="T23" fmla="*/ 58 h 101"/>
                <a:gd name="T24" fmla="*/ 0 w 111"/>
                <a:gd name="T25" fmla="*/ 48 h 101"/>
                <a:gd name="T26" fmla="*/ 0 w 111"/>
                <a:gd name="T27" fmla="*/ 37 h 101"/>
                <a:gd name="T28" fmla="*/ 0 w 111"/>
                <a:gd name="T29" fmla="*/ 27 h 101"/>
                <a:gd name="T30" fmla="*/ 0 w 111"/>
                <a:gd name="T31" fmla="*/ 16 h 101"/>
                <a:gd name="T32" fmla="*/ 6 w 111"/>
                <a:gd name="T33" fmla="*/ 11 h 101"/>
                <a:gd name="T34" fmla="*/ 16 w 111"/>
                <a:gd name="T35" fmla="*/ 11 h 101"/>
                <a:gd name="T36" fmla="*/ 27 w 111"/>
                <a:gd name="T37" fmla="*/ 11 h 101"/>
                <a:gd name="T38" fmla="*/ 37 w 111"/>
                <a:gd name="T39" fmla="*/ 11 h 101"/>
                <a:gd name="T40" fmla="*/ 43 w 111"/>
                <a:gd name="T41" fmla="*/ 5 h 101"/>
                <a:gd name="T42" fmla="*/ 53 w 111"/>
                <a:gd name="T43" fmla="*/ 5 h 101"/>
                <a:gd name="T44" fmla="*/ 64 w 111"/>
                <a:gd name="T45" fmla="*/ 0 h 101"/>
                <a:gd name="T46" fmla="*/ 74 w 111"/>
                <a:gd name="T47" fmla="*/ 0 h 101"/>
                <a:gd name="T48" fmla="*/ 85 w 111"/>
                <a:gd name="T49" fmla="*/ 0 h 101"/>
                <a:gd name="T50" fmla="*/ 95 w 111"/>
                <a:gd name="T51" fmla="*/ 0 h 101"/>
                <a:gd name="T52" fmla="*/ 106 w 111"/>
                <a:gd name="T53" fmla="*/ 0 h 101"/>
                <a:gd name="T54" fmla="*/ 111 w 111"/>
                <a:gd name="T55" fmla="*/ 5 h 101"/>
                <a:gd name="T56" fmla="*/ 111 w 111"/>
                <a:gd name="T57" fmla="*/ 16 h 101"/>
                <a:gd name="T58" fmla="*/ 106 w 111"/>
                <a:gd name="T59" fmla="*/ 21 h 101"/>
                <a:gd name="T60" fmla="*/ 106 w 111"/>
                <a:gd name="T61" fmla="*/ 32 h 101"/>
                <a:gd name="T62" fmla="*/ 101 w 111"/>
                <a:gd name="T63" fmla="*/ 37 h 101"/>
                <a:gd name="T64" fmla="*/ 101 w 111"/>
                <a:gd name="T65" fmla="*/ 48 h 101"/>
                <a:gd name="T66" fmla="*/ 95 w 111"/>
                <a:gd name="T67" fmla="*/ 53 h 101"/>
                <a:gd name="T68" fmla="*/ 85 w 111"/>
                <a:gd name="T69" fmla="*/ 53 h 101"/>
                <a:gd name="T70" fmla="*/ 90 w 111"/>
                <a:gd name="T71" fmla="*/ 58 h 101"/>
                <a:gd name="T72" fmla="*/ 95 w 111"/>
                <a:gd name="T73" fmla="*/ 64 h 101"/>
                <a:gd name="T74" fmla="*/ 85 w 111"/>
                <a:gd name="T75" fmla="*/ 64 h 101"/>
                <a:gd name="T76" fmla="*/ 80 w 111"/>
                <a:gd name="T77" fmla="*/ 69 h 101"/>
                <a:gd name="T78" fmla="*/ 69 w 111"/>
                <a:gd name="T79" fmla="*/ 69 h 101"/>
                <a:gd name="T80" fmla="*/ 64 w 111"/>
                <a:gd name="T81" fmla="*/ 7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1" h="101">
                  <a:moveTo>
                    <a:pt x="58" y="74"/>
                  </a:moveTo>
                  <a:lnTo>
                    <a:pt x="53" y="74"/>
                  </a:lnTo>
                  <a:lnTo>
                    <a:pt x="53" y="80"/>
                  </a:lnTo>
                  <a:lnTo>
                    <a:pt x="48" y="80"/>
                  </a:lnTo>
                  <a:lnTo>
                    <a:pt x="43" y="80"/>
                  </a:lnTo>
                  <a:lnTo>
                    <a:pt x="43" y="85"/>
                  </a:lnTo>
                  <a:lnTo>
                    <a:pt x="37" y="85"/>
                  </a:lnTo>
                  <a:lnTo>
                    <a:pt x="32" y="85"/>
                  </a:lnTo>
                  <a:lnTo>
                    <a:pt x="27" y="90"/>
                  </a:lnTo>
                  <a:lnTo>
                    <a:pt x="21" y="90"/>
                  </a:lnTo>
                  <a:lnTo>
                    <a:pt x="16" y="90"/>
                  </a:lnTo>
                  <a:lnTo>
                    <a:pt x="16" y="95"/>
                  </a:lnTo>
                  <a:lnTo>
                    <a:pt x="11" y="95"/>
                  </a:lnTo>
                  <a:lnTo>
                    <a:pt x="6" y="95"/>
                  </a:lnTo>
                  <a:lnTo>
                    <a:pt x="6" y="101"/>
                  </a:lnTo>
                  <a:lnTo>
                    <a:pt x="0" y="101"/>
                  </a:lnTo>
                  <a:lnTo>
                    <a:pt x="0" y="95"/>
                  </a:lnTo>
                  <a:lnTo>
                    <a:pt x="0" y="90"/>
                  </a:lnTo>
                  <a:lnTo>
                    <a:pt x="0" y="85"/>
                  </a:lnTo>
                  <a:lnTo>
                    <a:pt x="0" y="80"/>
                  </a:lnTo>
                  <a:lnTo>
                    <a:pt x="0" y="74"/>
                  </a:lnTo>
                  <a:lnTo>
                    <a:pt x="0" y="69"/>
                  </a:lnTo>
                  <a:lnTo>
                    <a:pt x="0" y="64"/>
                  </a:lnTo>
                  <a:lnTo>
                    <a:pt x="0" y="58"/>
                  </a:lnTo>
                  <a:lnTo>
                    <a:pt x="0" y="53"/>
                  </a:lnTo>
                  <a:lnTo>
                    <a:pt x="0" y="48"/>
                  </a:lnTo>
                  <a:lnTo>
                    <a:pt x="0" y="42"/>
                  </a:lnTo>
                  <a:lnTo>
                    <a:pt x="0" y="37"/>
                  </a:lnTo>
                  <a:lnTo>
                    <a:pt x="0" y="32"/>
                  </a:lnTo>
                  <a:lnTo>
                    <a:pt x="0" y="27"/>
                  </a:lnTo>
                  <a:lnTo>
                    <a:pt x="0" y="21"/>
                  </a:lnTo>
                  <a:lnTo>
                    <a:pt x="0" y="16"/>
                  </a:lnTo>
                  <a:lnTo>
                    <a:pt x="0" y="11"/>
                  </a:lnTo>
                  <a:lnTo>
                    <a:pt x="6" y="11"/>
                  </a:lnTo>
                  <a:lnTo>
                    <a:pt x="11" y="11"/>
                  </a:lnTo>
                  <a:lnTo>
                    <a:pt x="16" y="11"/>
                  </a:lnTo>
                  <a:lnTo>
                    <a:pt x="21" y="11"/>
                  </a:lnTo>
                  <a:lnTo>
                    <a:pt x="27" y="11"/>
                  </a:lnTo>
                  <a:lnTo>
                    <a:pt x="32" y="11"/>
                  </a:lnTo>
                  <a:lnTo>
                    <a:pt x="37" y="11"/>
                  </a:lnTo>
                  <a:lnTo>
                    <a:pt x="37" y="5"/>
                  </a:lnTo>
                  <a:lnTo>
                    <a:pt x="43" y="5"/>
                  </a:lnTo>
                  <a:lnTo>
                    <a:pt x="48" y="5"/>
                  </a:lnTo>
                  <a:lnTo>
                    <a:pt x="53" y="5"/>
                  </a:lnTo>
                  <a:lnTo>
                    <a:pt x="58" y="0"/>
                  </a:lnTo>
                  <a:lnTo>
                    <a:pt x="64" y="0"/>
                  </a:lnTo>
                  <a:lnTo>
                    <a:pt x="69" y="0"/>
                  </a:lnTo>
                  <a:lnTo>
                    <a:pt x="74" y="0"/>
                  </a:lnTo>
                  <a:lnTo>
                    <a:pt x="80" y="0"/>
                  </a:lnTo>
                  <a:lnTo>
                    <a:pt x="85" y="0"/>
                  </a:lnTo>
                  <a:lnTo>
                    <a:pt x="90" y="0"/>
                  </a:lnTo>
                  <a:lnTo>
                    <a:pt x="95" y="0"/>
                  </a:lnTo>
                  <a:lnTo>
                    <a:pt x="101" y="0"/>
                  </a:lnTo>
                  <a:lnTo>
                    <a:pt x="106" y="0"/>
                  </a:lnTo>
                  <a:lnTo>
                    <a:pt x="111" y="0"/>
                  </a:lnTo>
                  <a:lnTo>
                    <a:pt x="111" y="5"/>
                  </a:lnTo>
                  <a:lnTo>
                    <a:pt x="111" y="11"/>
                  </a:lnTo>
                  <a:lnTo>
                    <a:pt x="111" y="16"/>
                  </a:lnTo>
                  <a:lnTo>
                    <a:pt x="111" y="21"/>
                  </a:lnTo>
                  <a:lnTo>
                    <a:pt x="106" y="21"/>
                  </a:lnTo>
                  <a:lnTo>
                    <a:pt x="106" y="27"/>
                  </a:lnTo>
                  <a:lnTo>
                    <a:pt x="106" y="32"/>
                  </a:lnTo>
                  <a:lnTo>
                    <a:pt x="106" y="37"/>
                  </a:lnTo>
                  <a:lnTo>
                    <a:pt x="101" y="37"/>
                  </a:lnTo>
                  <a:lnTo>
                    <a:pt x="101" y="42"/>
                  </a:lnTo>
                  <a:lnTo>
                    <a:pt x="101" y="48"/>
                  </a:lnTo>
                  <a:lnTo>
                    <a:pt x="95" y="48"/>
                  </a:lnTo>
                  <a:lnTo>
                    <a:pt x="95" y="53"/>
                  </a:lnTo>
                  <a:lnTo>
                    <a:pt x="90" y="53"/>
                  </a:lnTo>
                  <a:lnTo>
                    <a:pt x="85" y="53"/>
                  </a:lnTo>
                  <a:lnTo>
                    <a:pt x="90" y="53"/>
                  </a:lnTo>
                  <a:lnTo>
                    <a:pt x="90" y="58"/>
                  </a:lnTo>
                  <a:lnTo>
                    <a:pt x="90" y="64"/>
                  </a:lnTo>
                  <a:lnTo>
                    <a:pt x="95" y="64"/>
                  </a:lnTo>
                  <a:lnTo>
                    <a:pt x="90" y="64"/>
                  </a:lnTo>
                  <a:lnTo>
                    <a:pt x="85" y="64"/>
                  </a:lnTo>
                  <a:lnTo>
                    <a:pt x="80" y="64"/>
                  </a:lnTo>
                  <a:lnTo>
                    <a:pt x="80" y="69"/>
                  </a:lnTo>
                  <a:lnTo>
                    <a:pt x="74" y="69"/>
                  </a:lnTo>
                  <a:lnTo>
                    <a:pt x="69" y="69"/>
                  </a:lnTo>
                  <a:lnTo>
                    <a:pt x="64" y="69"/>
                  </a:lnTo>
                  <a:lnTo>
                    <a:pt x="64" y="74"/>
                  </a:lnTo>
                  <a:lnTo>
                    <a:pt x="58" y="74"/>
                  </a:lnTo>
                </a:path>
              </a:pathLst>
            </a:custGeom>
            <a:solidFill>
              <a:schemeClr val="bg1"/>
            </a:solidFill>
            <a:ln w="7938" cap="rnd">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27">
              <a:extLst>
                <a:ext uri="{FF2B5EF4-FFF2-40B4-BE49-F238E27FC236}">
                  <a16:creationId xmlns:a16="http://schemas.microsoft.com/office/drawing/2014/main" id="{04F631A1-3DC1-4010-839D-7899FD5B9438}"/>
                </a:ext>
              </a:extLst>
            </p:cNvPr>
            <p:cNvSpPr>
              <a:spLocks/>
            </p:cNvSpPr>
            <p:nvPr/>
          </p:nvSpPr>
          <p:spPr bwMode="auto">
            <a:xfrm>
              <a:off x="6602856" y="1408906"/>
              <a:ext cx="109538" cy="219075"/>
            </a:xfrm>
            <a:custGeom>
              <a:avLst/>
              <a:gdLst>
                <a:gd name="T0" fmla="*/ 37 w 69"/>
                <a:gd name="T1" fmla="*/ 133 h 138"/>
                <a:gd name="T2" fmla="*/ 32 w 69"/>
                <a:gd name="T3" fmla="*/ 127 h 138"/>
                <a:gd name="T4" fmla="*/ 27 w 69"/>
                <a:gd name="T5" fmla="*/ 122 h 138"/>
                <a:gd name="T6" fmla="*/ 27 w 69"/>
                <a:gd name="T7" fmla="*/ 112 h 138"/>
                <a:gd name="T8" fmla="*/ 27 w 69"/>
                <a:gd name="T9" fmla="*/ 106 h 138"/>
                <a:gd name="T10" fmla="*/ 32 w 69"/>
                <a:gd name="T11" fmla="*/ 101 h 138"/>
                <a:gd name="T12" fmla="*/ 32 w 69"/>
                <a:gd name="T13" fmla="*/ 90 h 138"/>
                <a:gd name="T14" fmla="*/ 32 w 69"/>
                <a:gd name="T15" fmla="*/ 80 h 138"/>
                <a:gd name="T16" fmla="*/ 27 w 69"/>
                <a:gd name="T17" fmla="*/ 85 h 138"/>
                <a:gd name="T18" fmla="*/ 21 w 69"/>
                <a:gd name="T19" fmla="*/ 80 h 138"/>
                <a:gd name="T20" fmla="*/ 16 w 69"/>
                <a:gd name="T21" fmla="*/ 74 h 138"/>
                <a:gd name="T22" fmla="*/ 11 w 69"/>
                <a:gd name="T23" fmla="*/ 69 h 138"/>
                <a:gd name="T24" fmla="*/ 6 w 69"/>
                <a:gd name="T25" fmla="*/ 64 h 138"/>
                <a:gd name="T26" fmla="*/ 6 w 69"/>
                <a:gd name="T27" fmla="*/ 53 h 138"/>
                <a:gd name="T28" fmla="*/ 0 w 69"/>
                <a:gd name="T29" fmla="*/ 48 h 138"/>
                <a:gd name="T30" fmla="*/ 6 w 69"/>
                <a:gd name="T31" fmla="*/ 43 h 138"/>
                <a:gd name="T32" fmla="*/ 16 w 69"/>
                <a:gd name="T33" fmla="*/ 43 h 138"/>
                <a:gd name="T34" fmla="*/ 16 w 69"/>
                <a:gd name="T35" fmla="*/ 43 h 138"/>
                <a:gd name="T36" fmla="*/ 16 w 69"/>
                <a:gd name="T37" fmla="*/ 32 h 138"/>
                <a:gd name="T38" fmla="*/ 16 w 69"/>
                <a:gd name="T39" fmla="*/ 32 h 138"/>
                <a:gd name="T40" fmla="*/ 21 w 69"/>
                <a:gd name="T41" fmla="*/ 27 h 138"/>
                <a:gd name="T42" fmla="*/ 27 w 69"/>
                <a:gd name="T43" fmla="*/ 21 h 138"/>
                <a:gd name="T44" fmla="*/ 32 w 69"/>
                <a:gd name="T45" fmla="*/ 16 h 138"/>
                <a:gd name="T46" fmla="*/ 32 w 69"/>
                <a:gd name="T47" fmla="*/ 6 h 138"/>
                <a:gd name="T48" fmla="*/ 37 w 69"/>
                <a:gd name="T49" fmla="*/ 0 h 138"/>
                <a:gd name="T50" fmla="*/ 48 w 69"/>
                <a:gd name="T51" fmla="*/ 0 h 138"/>
                <a:gd name="T52" fmla="*/ 53 w 69"/>
                <a:gd name="T53" fmla="*/ 6 h 138"/>
                <a:gd name="T54" fmla="*/ 64 w 69"/>
                <a:gd name="T55" fmla="*/ 6 h 138"/>
                <a:gd name="T56" fmla="*/ 69 w 69"/>
                <a:gd name="T57" fmla="*/ 11 h 138"/>
                <a:gd name="T58" fmla="*/ 64 w 69"/>
                <a:gd name="T59" fmla="*/ 16 h 138"/>
                <a:gd name="T60" fmla="*/ 59 w 69"/>
                <a:gd name="T61" fmla="*/ 21 h 138"/>
                <a:gd name="T62" fmla="*/ 64 w 69"/>
                <a:gd name="T63" fmla="*/ 27 h 138"/>
                <a:gd name="T64" fmla="*/ 64 w 69"/>
                <a:gd name="T65" fmla="*/ 37 h 138"/>
                <a:gd name="T66" fmla="*/ 64 w 69"/>
                <a:gd name="T67" fmla="*/ 37 h 138"/>
                <a:gd name="T68" fmla="*/ 59 w 69"/>
                <a:gd name="T69" fmla="*/ 43 h 138"/>
                <a:gd name="T70" fmla="*/ 53 w 69"/>
                <a:gd name="T71" fmla="*/ 48 h 138"/>
                <a:gd name="T72" fmla="*/ 53 w 69"/>
                <a:gd name="T73" fmla="*/ 48 h 138"/>
                <a:gd name="T74" fmla="*/ 59 w 69"/>
                <a:gd name="T75" fmla="*/ 53 h 138"/>
                <a:gd name="T76" fmla="*/ 64 w 69"/>
                <a:gd name="T77" fmla="*/ 59 h 138"/>
                <a:gd name="T78" fmla="*/ 64 w 69"/>
                <a:gd name="T79" fmla="*/ 59 h 138"/>
                <a:gd name="T80" fmla="*/ 64 w 69"/>
                <a:gd name="T81" fmla="*/ 69 h 138"/>
                <a:gd name="T82" fmla="*/ 69 w 69"/>
                <a:gd name="T83" fmla="*/ 74 h 138"/>
                <a:gd name="T84" fmla="*/ 69 w 69"/>
                <a:gd name="T85" fmla="*/ 85 h 138"/>
                <a:gd name="T86" fmla="*/ 64 w 69"/>
                <a:gd name="T87" fmla="*/ 90 h 138"/>
                <a:gd name="T88" fmla="*/ 69 w 69"/>
                <a:gd name="T89" fmla="*/ 96 h 138"/>
                <a:gd name="T90" fmla="*/ 64 w 69"/>
                <a:gd name="T91" fmla="*/ 101 h 138"/>
                <a:gd name="T92" fmla="*/ 69 w 69"/>
                <a:gd name="T93" fmla="*/ 106 h 138"/>
                <a:gd name="T94" fmla="*/ 64 w 69"/>
                <a:gd name="T95" fmla="*/ 112 h 138"/>
                <a:gd name="T96" fmla="*/ 59 w 69"/>
                <a:gd name="T97" fmla="*/ 117 h 138"/>
                <a:gd name="T98" fmla="*/ 59 w 69"/>
                <a:gd name="T99" fmla="*/ 117 h 138"/>
                <a:gd name="T100" fmla="*/ 53 w 69"/>
                <a:gd name="T101" fmla="*/ 122 h 138"/>
                <a:gd name="T102" fmla="*/ 48 w 69"/>
                <a:gd name="T103" fmla="*/ 127 h 138"/>
                <a:gd name="T104" fmla="*/ 43 w 69"/>
                <a:gd name="T105" fmla="*/ 133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 h="138">
                  <a:moveTo>
                    <a:pt x="37" y="138"/>
                  </a:moveTo>
                  <a:lnTo>
                    <a:pt x="37" y="133"/>
                  </a:lnTo>
                  <a:lnTo>
                    <a:pt x="32" y="133"/>
                  </a:lnTo>
                  <a:lnTo>
                    <a:pt x="32" y="127"/>
                  </a:lnTo>
                  <a:lnTo>
                    <a:pt x="32" y="122"/>
                  </a:lnTo>
                  <a:lnTo>
                    <a:pt x="27" y="122"/>
                  </a:lnTo>
                  <a:lnTo>
                    <a:pt x="27" y="117"/>
                  </a:lnTo>
                  <a:lnTo>
                    <a:pt x="27" y="112"/>
                  </a:lnTo>
                  <a:lnTo>
                    <a:pt x="32" y="112"/>
                  </a:lnTo>
                  <a:lnTo>
                    <a:pt x="27" y="106"/>
                  </a:lnTo>
                  <a:lnTo>
                    <a:pt x="27" y="101"/>
                  </a:lnTo>
                  <a:lnTo>
                    <a:pt x="32" y="101"/>
                  </a:lnTo>
                  <a:lnTo>
                    <a:pt x="32" y="96"/>
                  </a:lnTo>
                  <a:lnTo>
                    <a:pt x="32" y="90"/>
                  </a:lnTo>
                  <a:lnTo>
                    <a:pt x="32" y="85"/>
                  </a:lnTo>
                  <a:lnTo>
                    <a:pt x="32" y="80"/>
                  </a:lnTo>
                  <a:lnTo>
                    <a:pt x="27" y="80"/>
                  </a:lnTo>
                  <a:lnTo>
                    <a:pt x="27" y="85"/>
                  </a:lnTo>
                  <a:lnTo>
                    <a:pt x="21" y="85"/>
                  </a:lnTo>
                  <a:lnTo>
                    <a:pt x="21" y="80"/>
                  </a:lnTo>
                  <a:lnTo>
                    <a:pt x="16" y="80"/>
                  </a:lnTo>
                  <a:lnTo>
                    <a:pt x="16" y="74"/>
                  </a:lnTo>
                  <a:lnTo>
                    <a:pt x="16" y="69"/>
                  </a:lnTo>
                  <a:lnTo>
                    <a:pt x="11" y="69"/>
                  </a:lnTo>
                  <a:lnTo>
                    <a:pt x="6" y="69"/>
                  </a:lnTo>
                  <a:lnTo>
                    <a:pt x="6" y="64"/>
                  </a:lnTo>
                  <a:lnTo>
                    <a:pt x="6" y="59"/>
                  </a:lnTo>
                  <a:lnTo>
                    <a:pt x="6" y="53"/>
                  </a:lnTo>
                  <a:lnTo>
                    <a:pt x="6" y="48"/>
                  </a:lnTo>
                  <a:lnTo>
                    <a:pt x="0" y="48"/>
                  </a:lnTo>
                  <a:lnTo>
                    <a:pt x="6" y="48"/>
                  </a:lnTo>
                  <a:lnTo>
                    <a:pt x="6" y="43"/>
                  </a:lnTo>
                  <a:lnTo>
                    <a:pt x="11" y="43"/>
                  </a:lnTo>
                  <a:lnTo>
                    <a:pt x="16" y="43"/>
                  </a:lnTo>
                  <a:lnTo>
                    <a:pt x="21" y="43"/>
                  </a:lnTo>
                  <a:lnTo>
                    <a:pt x="16" y="43"/>
                  </a:lnTo>
                  <a:lnTo>
                    <a:pt x="16" y="37"/>
                  </a:lnTo>
                  <a:lnTo>
                    <a:pt x="16" y="32"/>
                  </a:lnTo>
                  <a:lnTo>
                    <a:pt x="11" y="32"/>
                  </a:lnTo>
                  <a:lnTo>
                    <a:pt x="16" y="32"/>
                  </a:lnTo>
                  <a:lnTo>
                    <a:pt x="21" y="32"/>
                  </a:lnTo>
                  <a:lnTo>
                    <a:pt x="21" y="27"/>
                  </a:lnTo>
                  <a:lnTo>
                    <a:pt x="27" y="27"/>
                  </a:lnTo>
                  <a:lnTo>
                    <a:pt x="27" y="21"/>
                  </a:lnTo>
                  <a:lnTo>
                    <a:pt x="27" y="16"/>
                  </a:lnTo>
                  <a:lnTo>
                    <a:pt x="32" y="16"/>
                  </a:lnTo>
                  <a:lnTo>
                    <a:pt x="32" y="11"/>
                  </a:lnTo>
                  <a:lnTo>
                    <a:pt x="32" y="6"/>
                  </a:lnTo>
                  <a:lnTo>
                    <a:pt x="32" y="0"/>
                  </a:lnTo>
                  <a:lnTo>
                    <a:pt x="37" y="0"/>
                  </a:lnTo>
                  <a:lnTo>
                    <a:pt x="43" y="0"/>
                  </a:lnTo>
                  <a:lnTo>
                    <a:pt x="48" y="0"/>
                  </a:lnTo>
                  <a:lnTo>
                    <a:pt x="48" y="6"/>
                  </a:lnTo>
                  <a:lnTo>
                    <a:pt x="53" y="6"/>
                  </a:lnTo>
                  <a:lnTo>
                    <a:pt x="59" y="6"/>
                  </a:lnTo>
                  <a:lnTo>
                    <a:pt x="64" y="6"/>
                  </a:lnTo>
                  <a:lnTo>
                    <a:pt x="64" y="11"/>
                  </a:lnTo>
                  <a:lnTo>
                    <a:pt x="69" y="11"/>
                  </a:lnTo>
                  <a:lnTo>
                    <a:pt x="64" y="11"/>
                  </a:lnTo>
                  <a:lnTo>
                    <a:pt x="64" y="16"/>
                  </a:lnTo>
                  <a:lnTo>
                    <a:pt x="64" y="21"/>
                  </a:lnTo>
                  <a:lnTo>
                    <a:pt x="59" y="21"/>
                  </a:lnTo>
                  <a:lnTo>
                    <a:pt x="59" y="27"/>
                  </a:lnTo>
                  <a:lnTo>
                    <a:pt x="64" y="27"/>
                  </a:lnTo>
                  <a:lnTo>
                    <a:pt x="64" y="32"/>
                  </a:lnTo>
                  <a:lnTo>
                    <a:pt x="64" y="37"/>
                  </a:lnTo>
                  <a:lnTo>
                    <a:pt x="59" y="37"/>
                  </a:lnTo>
                  <a:lnTo>
                    <a:pt x="64" y="37"/>
                  </a:lnTo>
                  <a:lnTo>
                    <a:pt x="64" y="43"/>
                  </a:lnTo>
                  <a:lnTo>
                    <a:pt x="59" y="43"/>
                  </a:lnTo>
                  <a:lnTo>
                    <a:pt x="53" y="43"/>
                  </a:lnTo>
                  <a:lnTo>
                    <a:pt x="53" y="48"/>
                  </a:lnTo>
                  <a:lnTo>
                    <a:pt x="59" y="48"/>
                  </a:lnTo>
                  <a:lnTo>
                    <a:pt x="53" y="48"/>
                  </a:lnTo>
                  <a:lnTo>
                    <a:pt x="59" y="48"/>
                  </a:lnTo>
                  <a:lnTo>
                    <a:pt x="59" y="53"/>
                  </a:lnTo>
                  <a:lnTo>
                    <a:pt x="64" y="53"/>
                  </a:lnTo>
                  <a:lnTo>
                    <a:pt x="64" y="59"/>
                  </a:lnTo>
                  <a:lnTo>
                    <a:pt x="59" y="59"/>
                  </a:lnTo>
                  <a:lnTo>
                    <a:pt x="64" y="59"/>
                  </a:lnTo>
                  <a:lnTo>
                    <a:pt x="64" y="64"/>
                  </a:lnTo>
                  <a:lnTo>
                    <a:pt x="64" y="69"/>
                  </a:lnTo>
                  <a:lnTo>
                    <a:pt x="69" y="69"/>
                  </a:lnTo>
                  <a:lnTo>
                    <a:pt x="69" y="74"/>
                  </a:lnTo>
                  <a:lnTo>
                    <a:pt x="69" y="80"/>
                  </a:lnTo>
                  <a:lnTo>
                    <a:pt x="69" y="85"/>
                  </a:lnTo>
                  <a:lnTo>
                    <a:pt x="64" y="85"/>
                  </a:lnTo>
                  <a:lnTo>
                    <a:pt x="64" y="90"/>
                  </a:lnTo>
                  <a:lnTo>
                    <a:pt x="69" y="90"/>
                  </a:lnTo>
                  <a:lnTo>
                    <a:pt x="69" y="96"/>
                  </a:lnTo>
                  <a:lnTo>
                    <a:pt x="69" y="101"/>
                  </a:lnTo>
                  <a:lnTo>
                    <a:pt x="64" y="101"/>
                  </a:lnTo>
                  <a:lnTo>
                    <a:pt x="69" y="101"/>
                  </a:lnTo>
                  <a:lnTo>
                    <a:pt x="69" y="106"/>
                  </a:lnTo>
                  <a:lnTo>
                    <a:pt x="64" y="106"/>
                  </a:lnTo>
                  <a:lnTo>
                    <a:pt x="64" y="112"/>
                  </a:lnTo>
                  <a:lnTo>
                    <a:pt x="59" y="112"/>
                  </a:lnTo>
                  <a:lnTo>
                    <a:pt x="59" y="117"/>
                  </a:lnTo>
                  <a:lnTo>
                    <a:pt x="64" y="117"/>
                  </a:lnTo>
                  <a:lnTo>
                    <a:pt x="59" y="117"/>
                  </a:lnTo>
                  <a:lnTo>
                    <a:pt x="59" y="122"/>
                  </a:lnTo>
                  <a:lnTo>
                    <a:pt x="53" y="122"/>
                  </a:lnTo>
                  <a:lnTo>
                    <a:pt x="48" y="122"/>
                  </a:lnTo>
                  <a:lnTo>
                    <a:pt x="48" y="127"/>
                  </a:lnTo>
                  <a:lnTo>
                    <a:pt x="48" y="133"/>
                  </a:lnTo>
                  <a:lnTo>
                    <a:pt x="43" y="133"/>
                  </a:lnTo>
                  <a:lnTo>
                    <a:pt x="37" y="138"/>
                  </a:lnTo>
                </a:path>
              </a:pathLst>
            </a:custGeom>
            <a:solidFill>
              <a:schemeClr val="bg1"/>
            </a:solidFill>
            <a:ln w="7938" cap="rnd">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 name="Arrow: Left 2">
            <a:extLst>
              <a:ext uri="{FF2B5EF4-FFF2-40B4-BE49-F238E27FC236}">
                <a16:creationId xmlns:a16="http://schemas.microsoft.com/office/drawing/2014/main" id="{4D4B59DC-FAC4-472D-ADE9-2E0D3CFC2F2F}"/>
              </a:ext>
            </a:extLst>
          </p:cNvPr>
          <p:cNvSpPr/>
          <p:nvPr/>
        </p:nvSpPr>
        <p:spPr>
          <a:xfrm rot="19733541">
            <a:off x="4130128" y="1770187"/>
            <a:ext cx="1311116" cy="91440"/>
          </a:xfrm>
          <a:prstGeom prst="lef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Arrow: Left 195">
            <a:extLst>
              <a:ext uri="{FF2B5EF4-FFF2-40B4-BE49-F238E27FC236}">
                <a16:creationId xmlns:a16="http://schemas.microsoft.com/office/drawing/2014/main" id="{FD7876F3-FE65-4F16-A21A-F0DB1AD9491C}"/>
              </a:ext>
            </a:extLst>
          </p:cNvPr>
          <p:cNvSpPr/>
          <p:nvPr/>
        </p:nvSpPr>
        <p:spPr>
          <a:xfrm rot="20465063">
            <a:off x="4329196" y="2235495"/>
            <a:ext cx="274320" cy="91440"/>
          </a:xfrm>
          <a:prstGeom prst="lef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366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7" name="TextBox 4866">
            <a:extLst>
              <a:ext uri="{FF2B5EF4-FFF2-40B4-BE49-F238E27FC236}">
                <a16:creationId xmlns:a16="http://schemas.microsoft.com/office/drawing/2014/main" id="{AD55ED44-2373-4F2E-926E-B09404A4FE3A}"/>
              </a:ext>
            </a:extLst>
          </p:cNvPr>
          <p:cNvSpPr txBox="1"/>
          <p:nvPr/>
        </p:nvSpPr>
        <p:spPr>
          <a:xfrm>
            <a:off x="1612610" y="221187"/>
            <a:ext cx="8966779"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United States Public Use Microdata Areas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Annual Wage Earnings Relative to the Percentage with a College Degree</a:t>
            </a:r>
          </a:p>
        </p:txBody>
      </p:sp>
      <p:pic>
        <p:nvPicPr>
          <p:cNvPr id="3" name="Picture 2">
            <a:extLst>
              <a:ext uri="{FF2B5EF4-FFF2-40B4-BE49-F238E27FC236}">
                <a16:creationId xmlns:a16="http://schemas.microsoft.com/office/drawing/2014/main" id="{D888F481-C8A9-4B78-8FBC-2B6EEAAEFB3C}"/>
              </a:ext>
            </a:extLst>
          </p:cNvPr>
          <p:cNvPicPr>
            <a:picLocks noChangeAspect="1"/>
          </p:cNvPicPr>
          <p:nvPr/>
        </p:nvPicPr>
        <p:blipFill>
          <a:blip r:embed="rId2"/>
          <a:stretch>
            <a:fillRect/>
          </a:stretch>
        </p:blipFill>
        <p:spPr>
          <a:xfrm>
            <a:off x="1370076" y="658368"/>
            <a:ext cx="9451848" cy="5541264"/>
          </a:xfrm>
          <a:prstGeom prst="rect">
            <a:avLst/>
          </a:prstGeom>
        </p:spPr>
      </p:pic>
      <p:sp>
        <p:nvSpPr>
          <p:cNvPr id="4892" name="TextBox 4891">
            <a:extLst>
              <a:ext uri="{FF2B5EF4-FFF2-40B4-BE49-F238E27FC236}">
                <a16:creationId xmlns:a16="http://schemas.microsoft.com/office/drawing/2014/main" id="{C794B8BB-559C-442D-AEEE-98C8214A9982}"/>
              </a:ext>
            </a:extLst>
          </p:cNvPr>
          <p:cNvSpPr txBox="1"/>
          <p:nvPr/>
        </p:nvSpPr>
        <p:spPr>
          <a:xfrm>
            <a:off x="0" y="6455246"/>
            <a:ext cx="9545871" cy="356636"/>
          </a:xfrm>
          <a:prstGeom prst="rect">
            <a:avLst/>
          </a:prstGeom>
          <a:noFill/>
        </p:spPr>
        <p:txBody>
          <a:bodyPr wrap="square" rtlCol="0">
            <a:spAutoFit/>
          </a:bodyPr>
          <a:lstStyle/>
          <a:p>
            <a:pPr marL="171450" marR="0" lvl="0" indent="0" algn="l" defTabSz="914400" rtl="0" eaLnBrk="1" fontAlgn="auto" latinLnBrk="0" hangingPunct="1">
              <a:lnSpc>
                <a:spcPct val="114000"/>
              </a:lnSpc>
              <a:spcBef>
                <a:spcPts val="200"/>
              </a:spcBef>
              <a:spcAft>
                <a:spcPts val="0"/>
              </a:spcAft>
              <a:buClr>
                <a:srgbClr val="FFC000"/>
              </a:buClr>
              <a:buSzTx/>
              <a:buFontTx/>
              <a:buNone/>
              <a:tabLst/>
              <a:defRPr/>
            </a:pPr>
            <a:r>
              <a:rPr kumimoji="0" lang="en-US" sz="700" b="0" i="0" u="none" strike="noStrike" kern="1200" cap="none" spc="0" normalizeH="0" baseline="0" noProof="0" dirty="0">
                <a:ln>
                  <a:noFill/>
                </a:ln>
                <a:solidFill>
                  <a:prstClr val="black">
                    <a:lumMod val="65000"/>
                    <a:lumOff val="35000"/>
                  </a:prstClr>
                </a:solidFill>
                <a:effectLst/>
                <a:uLnTx/>
                <a:uFillTx/>
                <a:latin typeface="Calibri Light" panose="020F0302020204030204"/>
                <a:ea typeface="+mn-ea"/>
                <a:cs typeface="+mn-cs"/>
                <a:hlinkClick r:id="rId3">
                  <a:extLst>
                    <a:ext uri="{A12FA001-AC4F-418D-AE19-62706E023703}">
                      <ahyp:hlinkClr xmlns:ahyp="http://schemas.microsoft.com/office/drawing/2018/hyperlinkcolor" val="tx"/>
                    </a:ext>
                  </a:extLst>
                </a:hlinkClick>
              </a:rPr>
              <a:t>U.S. Census Bureau, 2019 American Community Survey 5-year PUMS</a:t>
            </a:r>
            <a:r>
              <a:rPr kumimoji="0" lang="en-US" sz="700" b="0" i="0" u="none" strike="noStrike" kern="1200" cap="none" spc="0" normalizeH="0" baseline="0" noProof="0" dirty="0">
                <a:ln>
                  <a:noFill/>
                </a:ln>
                <a:solidFill>
                  <a:prstClr val="black">
                    <a:lumMod val="65000"/>
                    <a:lumOff val="35000"/>
                  </a:prstClr>
                </a:solidFill>
                <a:effectLst/>
                <a:uLnTx/>
                <a:uFillTx/>
                <a:latin typeface="Calibri Light" panose="020F0302020204030204"/>
                <a:ea typeface="+mn-ea"/>
                <a:cs typeface="+mn-cs"/>
              </a:rPr>
              <a:t> (Public Use Microdata Sample). </a:t>
            </a:r>
          </a:p>
          <a:p>
            <a:pPr marL="171450" marR="0" lvl="0" indent="0" algn="l" defTabSz="914400" rtl="0" eaLnBrk="1" fontAlgn="auto" latinLnBrk="0" hangingPunct="1">
              <a:lnSpc>
                <a:spcPct val="114000"/>
              </a:lnSpc>
              <a:spcBef>
                <a:spcPts val="200"/>
              </a:spcBef>
              <a:spcAft>
                <a:spcPts val="0"/>
              </a:spcAft>
              <a:buClr>
                <a:srgbClr val="FFC000"/>
              </a:buClr>
              <a:buSzTx/>
              <a:buFontTx/>
              <a:buNone/>
              <a:tabLst/>
              <a:defRPr/>
            </a:pPr>
            <a:r>
              <a:rPr kumimoji="0" lang="en-US" sz="700" b="0" i="0" u="none" strike="noStrike" kern="1200" cap="none" spc="0" normalizeH="0" baseline="0" noProof="0" dirty="0">
                <a:ln>
                  <a:noFill/>
                </a:ln>
                <a:solidFill>
                  <a:prstClr val="black">
                    <a:lumMod val="65000"/>
                    <a:lumOff val="35000"/>
                  </a:prstClr>
                </a:solidFill>
                <a:effectLst/>
                <a:uLnTx/>
                <a:uFillTx/>
                <a:latin typeface="Calibri Light" panose="020F0302020204030204"/>
                <a:ea typeface="+mn-ea"/>
                <a:cs typeface="+mn-cs"/>
              </a:rPr>
              <a:t>Steven Ruggles, Sarah Flood, Sophia Foster, Ronald </a:t>
            </a:r>
            <a:r>
              <a:rPr kumimoji="0" lang="en-US" sz="700" b="0" i="0" u="none" strike="noStrike" kern="1200" cap="none" spc="0" normalizeH="0" baseline="0" noProof="0" dirty="0" err="1">
                <a:ln>
                  <a:noFill/>
                </a:ln>
                <a:solidFill>
                  <a:prstClr val="black">
                    <a:lumMod val="65000"/>
                    <a:lumOff val="35000"/>
                  </a:prstClr>
                </a:solidFill>
                <a:effectLst/>
                <a:uLnTx/>
                <a:uFillTx/>
                <a:latin typeface="Calibri Light" panose="020F0302020204030204"/>
                <a:ea typeface="+mn-ea"/>
                <a:cs typeface="+mn-cs"/>
              </a:rPr>
              <a:t>Goeken</a:t>
            </a:r>
            <a:r>
              <a:rPr kumimoji="0" lang="en-US" sz="700" b="0" i="0" u="none" strike="noStrike" kern="1200" cap="none" spc="0" normalizeH="0" baseline="0" noProof="0" dirty="0">
                <a:ln>
                  <a:noFill/>
                </a:ln>
                <a:solidFill>
                  <a:prstClr val="black">
                    <a:lumMod val="65000"/>
                    <a:lumOff val="35000"/>
                  </a:prstClr>
                </a:solidFill>
                <a:effectLst/>
                <a:uLnTx/>
                <a:uFillTx/>
                <a:latin typeface="Calibri Light" panose="020F0302020204030204"/>
                <a:ea typeface="+mn-ea"/>
                <a:cs typeface="+mn-cs"/>
              </a:rPr>
              <a:t>, Jose </a:t>
            </a:r>
            <a:r>
              <a:rPr kumimoji="0" lang="en-US" sz="700" b="0" i="0" u="none" strike="noStrike" kern="1200" cap="none" spc="0" normalizeH="0" baseline="0" noProof="0" dirty="0" err="1">
                <a:ln>
                  <a:noFill/>
                </a:ln>
                <a:solidFill>
                  <a:prstClr val="black">
                    <a:lumMod val="65000"/>
                    <a:lumOff val="35000"/>
                  </a:prstClr>
                </a:solidFill>
                <a:effectLst/>
                <a:uLnTx/>
                <a:uFillTx/>
                <a:latin typeface="Calibri Light" panose="020F0302020204030204"/>
                <a:ea typeface="+mn-ea"/>
                <a:cs typeface="+mn-cs"/>
              </a:rPr>
              <a:t>Pacas</a:t>
            </a:r>
            <a:r>
              <a:rPr kumimoji="0" lang="en-US" sz="700" b="0" i="0" u="none" strike="noStrike" kern="1200" cap="none" spc="0" normalizeH="0" baseline="0" noProof="0" dirty="0">
                <a:ln>
                  <a:noFill/>
                </a:ln>
                <a:solidFill>
                  <a:prstClr val="black">
                    <a:lumMod val="65000"/>
                    <a:lumOff val="35000"/>
                  </a:prstClr>
                </a:solidFill>
                <a:effectLst/>
                <a:uLnTx/>
                <a:uFillTx/>
                <a:latin typeface="Calibri Light" panose="020F0302020204030204"/>
                <a:ea typeface="+mn-ea"/>
                <a:cs typeface="+mn-cs"/>
              </a:rPr>
              <a:t>, Megan </a:t>
            </a:r>
            <a:r>
              <a:rPr kumimoji="0" lang="en-US" sz="700" b="0" i="0" u="none" strike="noStrike" kern="1200" cap="none" spc="0" normalizeH="0" baseline="0" noProof="0" dirty="0" err="1">
                <a:ln>
                  <a:noFill/>
                </a:ln>
                <a:solidFill>
                  <a:prstClr val="black">
                    <a:lumMod val="65000"/>
                    <a:lumOff val="35000"/>
                  </a:prstClr>
                </a:solidFill>
                <a:effectLst/>
                <a:uLnTx/>
                <a:uFillTx/>
                <a:latin typeface="Calibri Light" panose="020F0302020204030204"/>
                <a:ea typeface="+mn-ea"/>
                <a:cs typeface="+mn-cs"/>
              </a:rPr>
              <a:t>Schouweiler</a:t>
            </a:r>
            <a:r>
              <a:rPr kumimoji="0" lang="en-US" sz="700" b="0" i="0" u="none" strike="noStrike" kern="1200" cap="none" spc="0" normalizeH="0" baseline="0" noProof="0" dirty="0">
                <a:ln>
                  <a:noFill/>
                </a:ln>
                <a:solidFill>
                  <a:prstClr val="black">
                    <a:lumMod val="65000"/>
                    <a:lumOff val="35000"/>
                  </a:prstClr>
                </a:solidFill>
                <a:effectLst/>
                <a:uLnTx/>
                <a:uFillTx/>
                <a:latin typeface="Calibri Light" panose="020F0302020204030204"/>
                <a:ea typeface="+mn-ea"/>
                <a:cs typeface="+mn-cs"/>
              </a:rPr>
              <a:t> and Matthew Sobek. IPUMS USA: Version 11.0 [dataset]. Minneapolis, MN: IPUMS, 2021. https://doi.org/10.18128/D010.V11.0</a:t>
            </a:r>
            <a:endParaRPr kumimoji="0" lang="en-US" sz="700" b="0" i="0" u="none" strike="noStrike" kern="1200" cap="all" spc="0" normalizeH="0" baseline="0" noProof="0" dirty="0">
              <a:ln>
                <a:noFill/>
              </a:ln>
              <a:solidFill>
                <a:prstClr val="black">
                  <a:lumMod val="65000"/>
                  <a:lumOff val="35000"/>
                </a:prstClr>
              </a:solidFill>
              <a:effectLst/>
              <a:uLnTx/>
              <a:uFillTx/>
              <a:latin typeface="Calibri Light" panose="020F0302020204030204"/>
              <a:ea typeface="+mn-ea"/>
              <a:cs typeface="+mn-cs"/>
            </a:endParaRPr>
          </a:p>
        </p:txBody>
      </p:sp>
      <p:sp>
        <p:nvSpPr>
          <p:cNvPr id="9707" name="TextBox 9706">
            <a:extLst>
              <a:ext uri="{FF2B5EF4-FFF2-40B4-BE49-F238E27FC236}">
                <a16:creationId xmlns:a16="http://schemas.microsoft.com/office/drawing/2014/main" id="{04170C96-2D7A-44AA-A843-E8E2A66F76E5}"/>
              </a:ext>
            </a:extLst>
          </p:cNvPr>
          <p:cNvSpPr txBox="1"/>
          <p:nvPr/>
        </p:nvSpPr>
        <p:spPr>
          <a:xfrm>
            <a:off x="333508" y="3017290"/>
            <a:ext cx="11486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Median Annual Wage Earnings for Full-Time Workers</a:t>
            </a:r>
          </a:p>
        </p:txBody>
      </p:sp>
      <p:sp>
        <p:nvSpPr>
          <p:cNvPr id="9708" name="TextBox 9707">
            <a:extLst>
              <a:ext uri="{FF2B5EF4-FFF2-40B4-BE49-F238E27FC236}">
                <a16:creationId xmlns:a16="http://schemas.microsoft.com/office/drawing/2014/main" id="{09EF94F0-5CB2-4BDC-9B2C-AEDEB06D5478}"/>
              </a:ext>
            </a:extLst>
          </p:cNvPr>
          <p:cNvSpPr txBox="1"/>
          <p:nvPr/>
        </p:nvSpPr>
        <p:spPr>
          <a:xfrm>
            <a:off x="2359107" y="6153814"/>
            <a:ext cx="807402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Percent of Adults Ages 25 to 64 with College Degrees</a:t>
            </a:r>
          </a:p>
        </p:txBody>
      </p:sp>
      <p:sp>
        <p:nvSpPr>
          <p:cNvPr id="9709" name="TextBox 9708">
            <a:extLst>
              <a:ext uri="{FF2B5EF4-FFF2-40B4-BE49-F238E27FC236}">
                <a16:creationId xmlns:a16="http://schemas.microsoft.com/office/drawing/2014/main" id="{06FB9B1D-EB64-47CB-B88A-6925C18E22DF}"/>
              </a:ext>
            </a:extLst>
          </p:cNvPr>
          <p:cNvSpPr txBox="1"/>
          <p:nvPr/>
        </p:nvSpPr>
        <p:spPr>
          <a:xfrm>
            <a:off x="3703850" y="1823168"/>
            <a:ext cx="203496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United States</a:t>
            </a:r>
          </a:p>
        </p:txBody>
      </p:sp>
      <p:sp>
        <p:nvSpPr>
          <p:cNvPr id="9714" name="Oval 2016">
            <a:extLst>
              <a:ext uri="{FF2B5EF4-FFF2-40B4-BE49-F238E27FC236}">
                <a16:creationId xmlns:a16="http://schemas.microsoft.com/office/drawing/2014/main" id="{DA103967-C737-458D-B956-8887FE578437}"/>
              </a:ext>
            </a:extLst>
          </p:cNvPr>
          <p:cNvSpPr>
            <a:spLocks noChangeArrowheads="1"/>
          </p:cNvSpPr>
          <p:nvPr/>
        </p:nvSpPr>
        <p:spPr bwMode="auto">
          <a:xfrm>
            <a:off x="3524900" y="1861805"/>
            <a:ext cx="182880" cy="182880"/>
          </a:xfrm>
          <a:prstGeom prst="ellipse">
            <a:avLst/>
          </a:prstGeom>
          <a:solidFill>
            <a:schemeClr val="bg1"/>
          </a:solidFill>
          <a:ln w="2222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9" name="Picture 88">
            <a:extLst>
              <a:ext uri="{FF2B5EF4-FFF2-40B4-BE49-F238E27FC236}">
                <a16:creationId xmlns:a16="http://schemas.microsoft.com/office/drawing/2014/main" id="{0F1C99D1-733D-42E8-B2C0-CB3E8394C7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7154" y="6334978"/>
            <a:ext cx="1028028" cy="403046"/>
          </a:xfrm>
          <a:prstGeom prst="rect">
            <a:avLst/>
          </a:prstGeom>
        </p:spPr>
      </p:pic>
      <p:sp>
        <p:nvSpPr>
          <p:cNvPr id="90" name="Slide Number Placeholder 1">
            <a:extLst>
              <a:ext uri="{FF2B5EF4-FFF2-40B4-BE49-F238E27FC236}">
                <a16:creationId xmlns:a16="http://schemas.microsoft.com/office/drawing/2014/main" id="{E159BE67-8B11-4726-A8C4-6A1698879CC5}"/>
              </a:ext>
            </a:extLst>
          </p:cNvPr>
          <p:cNvSpPr>
            <a:spLocks noGrp="1"/>
          </p:cNvSpPr>
          <p:nvPr>
            <p:ph type="sldNum" sz="quarter" idx="12"/>
          </p:nvPr>
        </p:nvSpPr>
        <p:spPr>
          <a:xfrm>
            <a:off x="9182101"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A253CB-D140-475C-8A35-6A4ECB9CE688}" type="slidenum">
              <a:rPr kumimoji="0" lang="en-US" sz="1400" b="0" i="0" u="none" strike="noStrike" kern="1200" cap="none" spc="0" normalizeH="0" baseline="0" noProof="0" smtClean="0">
                <a:ln>
                  <a:noFill/>
                </a:ln>
                <a:solidFill>
                  <a:srgbClr val="4472C4">
                    <a:lumMod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88FEB304-EFAD-40FD-9B7D-CFA1EFC6A1C4}"/>
              </a:ext>
            </a:extLst>
          </p:cNvPr>
          <p:cNvSpPr txBox="1"/>
          <p:nvPr/>
        </p:nvSpPr>
        <p:spPr>
          <a:xfrm>
            <a:off x="10561575" y="814716"/>
            <a:ext cx="1508124" cy="4939814"/>
          </a:xfrm>
          <a:prstGeom prst="rect">
            <a:avLst/>
          </a:prstGeom>
          <a:noFill/>
          <a:ln>
            <a:solidFill>
              <a:srgbClr val="002060"/>
            </a:solidFill>
          </a:ln>
        </p:spPr>
        <p:txBody>
          <a:bodyPr wrap="square" rtlCol="0" anchor="ctr">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125" b="0" i="0" u="none" strike="noStrike" kern="1200" cap="none" spc="0" normalizeH="0" baseline="0" noProof="0" dirty="0">
                <a:ln>
                  <a:noFill/>
                </a:ln>
                <a:solidFill>
                  <a:prstClr val="black"/>
                </a:solidFill>
                <a:effectLst/>
                <a:uLnTx/>
                <a:uFillTx/>
                <a:latin typeface="Calibri" panose="020F0502020204030204"/>
                <a:ea typeface="+mn-ea"/>
                <a:cs typeface="+mn-cs"/>
              </a:rPr>
              <a:t>DeKalb &amp; Jackson Counties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125" b="0" i="0" u="none" strike="noStrike" kern="1200" cap="none" spc="0" normalizeH="0" baseline="0" noProof="0" dirty="0">
                <a:ln>
                  <a:noFill/>
                </a:ln>
                <a:solidFill>
                  <a:prstClr val="black"/>
                </a:solidFill>
                <a:effectLst/>
                <a:uLnTx/>
                <a:uFillTx/>
                <a:latin typeface="Calibri" panose="020F0502020204030204"/>
                <a:ea typeface="+mn-ea"/>
                <a:cs typeface="+mn-cs"/>
              </a:rPr>
              <a:t>Cullman &amp; Winston Counties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125" b="0" i="0" u="none" strike="noStrike" kern="1200" cap="none" spc="0" normalizeH="0" baseline="0" noProof="0" dirty="0">
                <a:ln>
                  <a:noFill/>
                </a:ln>
                <a:solidFill>
                  <a:prstClr val="black"/>
                </a:solidFill>
                <a:effectLst/>
                <a:uLnTx/>
                <a:uFillTx/>
                <a:latin typeface="Calibri" panose="020F0502020204030204"/>
                <a:ea typeface="+mn-ea"/>
                <a:cs typeface="+mn-cs"/>
              </a:rPr>
              <a:t>Lauderdale, Colbert, Franklin, &amp; Marion (Northeast) Counties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125" b="0" i="0" u="none" strike="noStrike" kern="1200" cap="none" spc="0" normalizeH="0" baseline="0" noProof="0" dirty="0">
                <a:ln>
                  <a:noFill/>
                </a:ln>
                <a:solidFill>
                  <a:prstClr val="black"/>
                </a:solidFill>
                <a:effectLst/>
                <a:uLnTx/>
                <a:uFillTx/>
                <a:latin typeface="Calibri" panose="020F0502020204030204"/>
                <a:ea typeface="+mn-ea"/>
                <a:cs typeface="+mn-cs"/>
              </a:rPr>
              <a:t>Morgan &amp; Lawrence Counties – Decatur City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125" b="0" i="0" u="none" strike="noStrike" kern="1200" cap="none" spc="0" normalizeH="0" baseline="0" noProof="0" dirty="0">
                <a:ln>
                  <a:noFill/>
                </a:ln>
                <a:solidFill>
                  <a:prstClr val="black"/>
                </a:solidFill>
                <a:effectLst/>
                <a:uLnTx/>
                <a:uFillTx/>
                <a:latin typeface="Calibri" panose="020F0502020204030204"/>
                <a:ea typeface="+mn-ea"/>
                <a:cs typeface="+mn-cs"/>
              </a:rPr>
              <a:t>Marshall &amp; Madison (Outer) Counties – Huntsville City  (Far West &amp; Southwest)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125" b="0" i="0" u="none" strike="noStrike" kern="1200" cap="none" spc="0" normalizeH="0" baseline="0" noProof="0" dirty="0">
                <a:ln>
                  <a:noFill/>
                </a:ln>
                <a:solidFill>
                  <a:prstClr val="black"/>
                </a:solidFill>
                <a:effectLst/>
                <a:uLnTx/>
                <a:uFillTx/>
                <a:latin typeface="Calibri" panose="020F0502020204030204"/>
                <a:ea typeface="+mn-ea"/>
                <a:cs typeface="+mn-cs"/>
              </a:rPr>
              <a:t>Limestone &amp; Madison (Outer) Counties – Huntsville City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125" b="0" i="0" u="none" strike="noStrike" kern="1200" cap="none" spc="0" normalizeH="0" baseline="0" noProof="0" dirty="0">
                <a:ln>
                  <a:noFill/>
                </a:ln>
                <a:solidFill>
                  <a:prstClr val="black"/>
                </a:solidFill>
                <a:effectLst/>
                <a:uLnTx/>
                <a:uFillTx/>
                <a:latin typeface="Calibri" panose="020F0502020204030204"/>
                <a:ea typeface="+mn-ea"/>
                <a:cs typeface="+mn-cs"/>
              </a:rPr>
              <a:t>Huntsville City (Central &amp; South)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125" b="0" i="0" u="none" strike="noStrike" kern="1200" cap="none" spc="0" normalizeH="0" baseline="0" noProof="0" dirty="0">
                <a:ln>
                  <a:noFill/>
                </a:ln>
                <a:solidFill>
                  <a:prstClr val="black"/>
                </a:solidFill>
                <a:effectLst/>
                <a:uLnTx/>
                <a:uFillTx/>
                <a:latin typeface="Calibri" panose="020F0502020204030204"/>
                <a:ea typeface="+mn-ea"/>
                <a:cs typeface="+mn-cs"/>
              </a:rPr>
              <a:t>Huntsville (North) &amp; Madison (East) Cities</a:t>
            </a:r>
          </a:p>
        </p:txBody>
      </p:sp>
      <p:sp>
        <p:nvSpPr>
          <p:cNvPr id="92" name="Rectangle 215">
            <a:extLst>
              <a:ext uri="{FF2B5EF4-FFF2-40B4-BE49-F238E27FC236}">
                <a16:creationId xmlns:a16="http://schemas.microsoft.com/office/drawing/2014/main" id="{AE2F9A33-485B-480E-A3B3-67E4F08335EC}"/>
              </a:ext>
            </a:extLst>
          </p:cNvPr>
          <p:cNvSpPr>
            <a:spLocks noChangeArrowheads="1"/>
          </p:cNvSpPr>
          <p:nvPr/>
        </p:nvSpPr>
        <p:spPr bwMode="auto">
          <a:xfrm>
            <a:off x="4088273" y="5091110"/>
            <a:ext cx="6893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a:t>
            </a:r>
            <a:endPar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3" name="Rectangle 215">
            <a:extLst>
              <a:ext uri="{FF2B5EF4-FFF2-40B4-BE49-F238E27FC236}">
                <a16:creationId xmlns:a16="http://schemas.microsoft.com/office/drawing/2014/main" id="{827B0C61-B6C4-45A8-A81D-0AF916B768C5}"/>
              </a:ext>
            </a:extLst>
          </p:cNvPr>
          <p:cNvSpPr>
            <a:spLocks noChangeArrowheads="1"/>
          </p:cNvSpPr>
          <p:nvPr/>
        </p:nvSpPr>
        <p:spPr bwMode="auto">
          <a:xfrm>
            <a:off x="4374151" y="5016501"/>
            <a:ext cx="6893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a:t>
            </a:r>
            <a:endPar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4" name="Rectangle 215">
            <a:extLst>
              <a:ext uri="{FF2B5EF4-FFF2-40B4-BE49-F238E27FC236}">
                <a16:creationId xmlns:a16="http://schemas.microsoft.com/office/drawing/2014/main" id="{77AD6D53-1F9F-4858-956A-EC5EE3C99072}"/>
              </a:ext>
            </a:extLst>
          </p:cNvPr>
          <p:cNvSpPr>
            <a:spLocks noChangeArrowheads="1"/>
          </p:cNvSpPr>
          <p:nvPr/>
        </p:nvSpPr>
        <p:spPr bwMode="auto">
          <a:xfrm>
            <a:off x="5222210" y="4613276"/>
            <a:ext cx="6893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3</a:t>
            </a:r>
            <a:endPar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0" name="Oval 71">
            <a:extLst>
              <a:ext uri="{FF2B5EF4-FFF2-40B4-BE49-F238E27FC236}">
                <a16:creationId xmlns:a16="http://schemas.microsoft.com/office/drawing/2014/main" id="{661B4AD5-CFA7-4BB8-A931-5A086DF7EED3}"/>
              </a:ext>
            </a:extLst>
          </p:cNvPr>
          <p:cNvSpPr>
            <a:spLocks noChangeArrowheads="1"/>
          </p:cNvSpPr>
          <p:nvPr/>
        </p:nvSpPr>
        <p:spPr bwMode="auto">
          <a:xfrm>
            <a:off x="4506915" y="4872038"/>
            <a:ext cx="277813" cy="277813"/>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Rectangle 215">
            <a:extLst>
              <a:ext uri="{FF2B5EF4-FFF2-40B4-BE49-F238E27FC236}">
                <a16:creationId xmlns:a16="http://schemas.microsoft.com/office/drawing/2014/main" id="{BEC52911-9391-4B40-A557-5A4C7F1B4936}"/>
              </a:ext>
            </a:extLst>
          </p:cNvPr>
          <p:cNvSpPr>
            <a:spLocks noChangeArrowheads="1"/>
          </p:cNvSpPr>
          <p:nvPr/>
        </p:nvSpPr>
        <p:spPr bwMode="auto">
          <a:xfrm>
            <a:off x="4624515" y="4931118"/>
            <a:ext cx="6893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3</a:t>
            </a:r>
            <a:endPar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5" name="Rectangle 215">
            <a:extLst>
              <a:ext uri="{FF2B5EF4-FFF2-40B4-BE49-F238E27FC236}">
                <a16:creationId xmlns:a16="http://schemas.microsoft.com/office/drawing/2014/main" id="{208A8E3A-1BE9-4930-B730-78FA618C7E07}"/>
              </a:ext>
            </a:extLst>
          </p:cNvPr>
          <p:cNvSpPr>
            <a:spLocks noChangeArrowheads="1"/>
          </p:cNvSpPr>
          <p:nvPr/>
        </p:nvSpPr>
        <p:spPr bwMode="auto">
          <a:xfrm>
            <a:off x="5744495" y="4467144"/>
            <a:ext cx="6893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6</a:t>
            </a:r>
            <a:endPar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9" name="Rectangle 215">
            <a:extLst>
              <a:ext uri="{FF2B5EF4-FFF2-40B4-BE49-F238E27FC236}">
                <a16:creationId xmlns:a16="http://schemas.microsoft.com/office/drawing/2014/main" id="{862FB682-6BC7-4B0F-898F-B9A35FF61253}"/>
              </a:ext>
            </a:extLst>
          </p:cNvPr>
          <p:cNvSpPr>
            <a:spLocks noChangeArrowheads="1"/>
          </p:cNvSpPr>
          <p:nvPr/>
        </p:nvSpPr>
        <p:spPr bwMode="auto">
          <a:xfrm>
            <a:off x="6535531" y="4800176"/>
            <a:ext cx="6893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7</a:t>
            </a:r>
            <a:endPar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3" name="Rectangle 215">
            <a:extLst>
              <a:ext uri="{FF2B5EF4-FFF2-40B4-BE49-F238E27FC236}">
                <a16:creationId xmlns:a16="http://schemas.microsoft.com/office/drawing/2014/main" id="{FB833545-1482-4B8A-B047-4EDF5CE4326C}"/>
              </a:ext>
            </a:extLst>
          </p:cNvPr>
          <p:cNvSpPr>
            <a:spLocks noChangeArrowheads="1"/>
          </p:cNvSpPr>
          <p:nvPr/>
        </p:nvSpPr>
        <p:spPr bwMode="auto">
          <a:xfrm>
            <a:off x="4701383" y="4876800"/>
            <a:ext cx="12333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4</a:t>
            </a:r>
            <a:endPar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2" name="Oval 71">
            <a:extLst>
              <a:ext uri="{FF2B5EF4-FFF2-40B4-BE49-F238E27FC236}">
                <a16:creationId xmlns:a16="http://schemas.microsoft.com/office/drawing/2014/main" id="{CF215509-C236-4E11-BEEE-C0EFB6FAFD77}"/>
              </a:ext>
            </a:extLst>
          </p:cNvPr>
          <p:cNvSpPr>
            <a:spLocks noChangeArrowheads="1"/>
          </p:cNvSpPr>
          <p:nvPr/>
        </p:nvSpPr>
        <p:spPr bwMode="auto">
          <a:xfrm>
            <a:off x="5235637" y="4835052"/>
            <a:ext cx="277813" cy="277813"/>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3B31FEA1-BED1-4DC3-8422-C0BCB25EC526}"/>
              </a:ext>
            </a:extLst>
          </p:cNvPr>
          <p:cNvCxnSpPr>
            <a:cxnSpLocks/>
          </p:cNvCxnSpPr>
          <p:nvPr/>
        </p:nvCxnSpPr>
        <p:spPr>
          <a:xfrm flipV="1">
            <a:off x="3114675" y="2414589"/>
            <a:ext cx="7482479" cy="3157062"/>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9693057"/>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7" name="TextBox 4866">
            <a:extLst>
              <a:ext uri="{FF2B5EF4-FFF2-40B4-BE49-F238E27FC236}">
                <a16:creationId xmlns:a16="http://schemas.microsoft.com/office/drawing/2014/main" id="{AD55ED44-2373-4F2E-926E-B09404A4FE3A}"/>
              </a:ext>
            </a:extLst>
          </p:cNvPr>
          <p:cNvSpPr txBox="1"/>
          <p:nvPr/>
        </p:nvSpPr>
        <p:spPr>
          <a:xfrm>
            <a:off x="1612610" y="221187"/>
            <a:ext cx="8966779"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United States Public Use Microdata Areas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Annual Wage Earnings Relative to the Percentage with a College Degree</a:t>
            </a:r>
          </a:p>
        </p:txBody>
      </p:sp>
      <p:pic>
        <p:nvPicPr>
          <p:cNvPr id="3" name="Picture 2">
            <a:extLst>
              <a:ext uri="{FF2B5EF4-FFF2-40B4-BE49-F238E27FC236}">
                <a16:creationId xmlns:a16="http://schemas.microsoft.com/office/drawing/2014/main" id="{D888F481-C8A9-4B78-8FBC-2B6EEAAEFB3C}"/>
              </a:ext>
            </a:extLst>
          </p:cNvPr>
          <p:cNvPicPr>
            <a:picLocks noChangeAspect="1"/>
          </p:cNvPicPr>
          <p:nvPr/>
        </p:nvPicPr>
        <p:blipFill>
          <a:blip r:embed="rId2"/>
          <a:stretch>
            <a:fillRect/>
          </a:stretch>
        </p:blipFill>
        <p:spPr>
          <a:xfrm>
            <a:off x="1370076" y="658368"/>
            <a:ext cx="9451848" cy="5541264"/>
          </a:xfrm>
          <a:prstGeom prst="rect">
            <a:avLst/>
          </a:prstGeom>
        </p:spPr>
      </p:pic>
      <p:sp>
        <p:nvSpPr>
          <p:cNvPr id="4892" name="TextBox 4891">
            <a:extLst>
              <a:ext uri="{FF2B5EF4-FFF2-40B4-BE49-F238E27FC236}">
                <a16:creationId xmlns:a16="http://schemas.microsoft.com/office/drawing/2014/main" id="{C794B8BB-559C-442D-AEEE-98C8214A9982}"/>
              </a:ext>
            </a:extLst>
          </p:cNvPr>
          <p:cNvSpPr txBox="1"/>
          <p:nvPr/>
        </p:nvSpPr>
        <p:spPr>
          <a:xfrm>
            <a:off x="0" y="6455246"/>
            <a:ext cx="9545871" cy="356636"/>
          </a:xfrm>
          <a:prstGeom prst="rect">
            <a:avLst/>
          </a:prstGeom>
          <a:noFill/>
        </p:spPr>
        <p:txBody>
          <a:bodyPr wrap="square" rtlCol="0">
            <a:spAutoFit/>
          </a:bodyPr>
          <a:lstStyle/>
          <a:p>
            <a:pPr marL="171450" marR="0" lvl="0" indent="0" algn="l" defTabSz="914400" rtl="0" eaLnBrk="1" fontAlgn="auto" latinLnBrk="0" hangingPunct="1">
              <a:lnSpc>
                <a:spcPct val="114000"/>
              </a:lnSpc>
              <a:spcBef>
                <a:spcPts val="200"/>
              </a:spcBef>
              <a:spcAft>
                <a:spcPts val="0"/>
              </a:spcAft>
              <a:buClr>
                <a:srgbClr val="FFC000"/>
              </a:buClr>
              <a:buSzTx/>
              <a:buFontTx/>
              <a:buNone/>
              <a:tabLst/>
              <a:defRPr/>
            </a:pPr>
            <a:r>
              <a:rPr kumimoji="0" lang="en-US" sz="700" b="0" i="0" u="none" strike="noStrike" kern="1200" cap="none" spc="0" normalizeH="0" baseline="0" noProof="0" dirty="0">
                <a:ln>
                  <a:noFill/>
                </a:ln>
                <a:solidFill>
                  <a:prstClr val="black">
                    <a:lumMod val="65000"/>
                    <a:lumOff val="35000"/>
                  </a:prstClr>
                </a:solidFill>
                <a:effectLst/>
                <a:uLnTx/>
                <a:uFillTx/>
                <a:latin typeface="Calibri Light" panose="020F0302020204030204"/>
                <a:ea typeface="+mn-ea"/>
                <a:cs typeface="+mn-cs"/>
                <a:hlinkClick r:id="rId3">
                  <a:extLst>
                    <a:ext uri="{A12FA001-AC4F-418D-AE19-62706E023703}">
                      <ahyp:hlinkClr xmlns:ahyp="http://schemas.microsoft.com/office/drawing/2018/hyperlinkcolor" val="tx"/>
                    </a:ext>
                  </a:extLst>
                </a:hlinkClick>
              </a:rPr>
              <a:t>U.S. Census Bureau, 2019 American Community Survey 5-year PUMS</a:t>
            </a:r>
            <a:r>
              <a:rPr kumimoji="0" lang="en-US" sz="700" b="0" i="0" u="none" strike="noStrike" kern="1200" cap="none" spc="0" normalizeH="0" baseline="0" noProof="0" dirty="0">
                <a:ln>
                  <a:noFill/>
                </a:ln>
                <a:solidFill>
                  <a:prstClr val="black">
                    <a:lumMod val="65000"/>
                    <a:lumOff val="35000"/>
                  </a:prstClr>
                </a:solidFill>
                <a:effectLst/>
                <a:uLnTx/>
                <a:uFillTx/>
                <a:latin typeface="Calibri Light" panose="020F0302020204030204"/>
                <a:ea typeface="+mn-ea"/>
                <a:cs typeface="+mn-cs"/>
              </a:rPr>
              <a:t> (Public Use Microdata Sample). </a:t>
            </a:r>
          </a:p>
          <a:p>
            <a:pPr marL="171450" marR="0" lvl="0" indent="0" algn="l" defTabSz="914400" rtl="0" eaLnBrk="1" fontAlgn="auto" latinLnBrk="0" hangingPunct="1">
              <a:lnSpc>
                <a:spcPct val="114000"/>
              </a:lnSpc>
              <a:spcBef>
                <a:spcPts val="200"/>
              </a:spcBef>
              <a:spcAft>
                <a:spcPts val="0"/>
              </a:spcAft>
              <a:buClr>
                <a:srgbClr val="FFC000"/>
              </a:buClr>
              <a:buSzTx/>
              <a:buFontTx/>
              <a:buNone/>
              <a:tabLst/>
              <a:defRPr/>
            </a:pPr>
            <a:r>
              <a:rPr kumimoji="0" lang="en-US" sz="700" b="0" i="0" u="none" strike="noStrike" kern="1200" cap="none" spc="0" normalizeH="0" baseline="0" noProof="0" dirty="0">
                <a:ln>
                  <a:noFill/>
                </a:ln>
                <a:solidFill>
                  <a:prstClr val="black">
                    <a:lumMod val="65000"/>
                    <a:lumOff val="35000"/>
                  </a:prstClr>
                </a:solidFill>
                <a:effectLst/>
                <a:uLnTx/>
                <a:uFillTx/>
                <a:latin typeface="Calibri Light" panose="020F0302020204030204"/>
                <a:ea typeface="+mn-ea"/>
                <a:cs typeface="+mn-cs"/>
              </a:rPr>
              <a:t>Steven Ruggles, Sarah Flood, Sophia Foster, Ronald </a:t>
            </a:r>
            <a:r>
              <a:rPr kumimoji="0" lang="en-US" sz="700" b="0" i="0" u="none" strike="noStrike" kern="1200" cap="none" spc="0" normalizeH="0" baseline="0" noProof="0" dirty="0" err="1">
                <a:ln>
                  <a:noFill/>
                </a:ln>
                <a:solidFill>
                  <a:prstClr val="black">
                    <a:lumMod val="65000"/>
                    <a:lumOff val="35000"/>
                  </a:prstClr>
                </a:solidFill>
                <a:effectLst/>
                <a:uLnTx/>
                <a:uFillTx/>
                <a:latin typeface="Calibri Light" panose="020F0302020204030204"/>
                <a:ea typeface="+mn-ea"/>
                <a:cs typeface="+mn-cs"/>
              </a:rPr>
              <a:t>Goeken</a:t>
            </a:r>
            <a:r>
              <a:rPr kumimoji="0" lang="en-US" sz="700" b="0" i="0" u="none" strike="noStrike" kern="1200" cap="none" spc="0" normalizeH="0" baseline="0" noProof="0" dirty="0">
                <a:ln>
                  <a:noFill/>
                </a:ln>
                <a:solidFill>
                  <a:prstClr val="black">
                    <a:lumMod val="65000"/>
                    <a:lumOff val="35000"/>
                  </a:prstClr>
                </a:solidFill>
                <a:effectLst/>
                <a:uLnTx/>
                <a:uFillTx/>
                <a:latin typeface="Calibri Light" panose="020F0302020204030204"/>
                <a:ea typeface="+mn-ea"/>
                <a:cs typeface="+mn-cs"/>
              </a:rPr>
              <a:t>, Jose </a:t>
            </a:r>
            <a:r>
              <a:rPr kumimoji="0" lang="en-US" sz="700" b="0" i="0" u="none" strike="noStrike" kern="1200" cap="none" spc="0" normalizeH="0" baseline="0" noProof="0" dirty="0" err="1">
                <a:ln>
                  <a:noFill/>
                </a:ln>
                <a:solidFill>
                  <a:prstClr val="black">
                    <a:lumMod val="65000"/>
                    <a:lumOff val="35000"/>
                  </a:prstClr>
                </a:solidFill>
                <a:effectLst/>
                <a:uLnTx/>
                <a:uFillTx/>
                <a:latin typeface="Calibri Light" panose="020F0302020204030204"/>
                <a:ea typeface="+mn-ea"/>
                <a:cs typeface="+mn-cs"/>
              </a:rPr>
              <a:t>Pacas</a:t>
            </a:r>
            <a:r>
              <a:rPr kumimoji="0" lang="en-US" sz="700" b="0" i="0" u="none" strike="noStrike" kern="1200" cap="none" spc="0" normalizeH="0" baseline="0" noProof="0" dirty="0">
                <a:ln>
                  <a:noFill/>
                </a:ln>
                <a:solidFill>
                  <a:prstClr val="black">
                    <a:lumMod val="65000"/>
                    <a:lumOff val="35000"/>
                  </a:prstClr>
                </a:solidFill>
                <a:effectLst/>
                <a:uLnTx/>
                <a:uFillTx/>
                <a:latin typeface="Calibri Light" panose="020F0302020204030204"/>
                <a:ea typeface="+mn-ea"/>
                <a:cs typeface="+mn-cs"/>
              </a:rPr>
              <a:t>, Megan </a:t>
            </a:r>
            <a:r>
              <a:rPr kumimoji="0" lang="en-US" sz="700" b="0" i="0" u="none" strike="noStrike" kern="1200" cap="none" spc="0" normalizeH="0" baseline="0" noProof="0" dirty="0" err="1">
                <a:ln>
                  <a:noFill/>
                </a:ln>
                <a:solidFill>
                  <a:prstClr val="black">
                    <a:lumMod val="65000"/>
                    <a:lumOff val="35000"/>
                  </a:prstClr>
                </a:solidFill>
                <a:effectLst/>
                <a:uLnTx/>
                <a:uFillTx/>
                <a:latin typeface="Calibri Light" panose="020F0302020204030204"/>
                <a:ea typeface="+mn-ea"/>
                <a:cs typeface="+mn-cs"/>
              </a:rPr>
              <a:t>Schouweiler</a:t>
            </a:r>
            <a:r>
              <a:rPr kumimoji="0" lang="en-US" sz="700" b="0" i="0" u="none" strike="noStrike" kern="1200" cap="none" spc="0" normalizeH="0" baseline="0" noProof="0" dirty="0">
                <a:ln>
                  <a:noFill/>
                </a:ln>
                <a:solidFill>
                  <a:prstClr val="black">
                    <a:lumMod val="65000"/>
                    <a:lumOff val="35000"/>
                  </a:prstClr>
                </a:solidFill>
                <a:effectLst/>
                <a:uLnTx/>
                <a:uFillTx/>
                <a:latin typeface="Calibri Light" panose="020F0302020204030204"/>
                <a:ea typeface="+mn-ea"/>
                <a:cs typeface="+mn-cs"/>
              </a:rPr>
              <a:t> and Matthew Sobek. IPUMS USA: Version 11.0 [dataset]. Minneapolis, MN: IPUMS, 2021. https://doi.org/10.18128/D010.V11.0</a:t>
            </a:r>
            <a:endParaRPr kumimoji="0" lang="en-US" sz="700" b="0" i="0" u="none" strike="noStrike" kern="1200" cap="all" spc="0" normalizeH="0" baseline="0" noProof="0" dirty="0">
              <a:ln>
                <a:noFill/>
              </a:ln>
              <a:solidFill>
                <a:prstClr val="black">
                  <a:lumMod val="65000"/>
                  <a:lumOff val="35000"/>
                </a:prstClr>
              </a:solidFill>
              <a:effectLst/>
              <a:uLnTx/>
              <a:uFillTx/>
              <a:latin typeface="Calibri Light" panose="020F0302020204030204"/>
              <a:ea typeface="+mn-ea"/>
              <a:cs typeface="+mn-cs"/>
            </a:endParaRPr>
          </a:p>
        </p:txBody>
      </p:sp>
      <p:sp>
        <p:nvSpPr>
          <p:cNvPr id="9707" name="TextBox 9706">
            <a:extLst>
              <a:ext uri="{FF2B5EF4-FFF2-40B4-BE49-F238E27FC236}">
                <a16:creationId xmlns:a16="http://schemas.microsoft.com/office/drawing/2014/main" id="{04170C96-2D7A-44AA-A843-E8E2A66F76E5}"/>
              </a:ext>
            </a:extLst>
          </p:cNvPr>
          <p:cNvSpPr txBox="1"/>
          <p:nvPr/>
        </p:nvSpPr>
        <p:spPr>
          <a:xfrm>
            <a:off x="333508" y="3017290"/>
            <a:ext cx="11486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Median Annual Wage Earnings for Full-Time Workers</a:t>
            </a:r>
          </a:p>
        </p:txBody>
      </p:sp>
      <p:sp>
        <p:nvSpPr>
          <p:cNvPr id="9708" name="TextBox 9707">
            <a:extLst>
              <a:ext uri="{FF2B5EF4-FFF2-40B4-BE49-F238E27FC236}">
                <a16:creationId xmlns:a16="http://schemas.microsoft.com/office/drawing/2014/main" id="{09EF94F0-5CB2-4BDC-9B2C-AEDEB06D5478}"/>
              </a:ext>
            </a:extLst>
          </p:cNvPr>
          <p:cNvSpPr txBox="1"/>
          <p:nvPr/>
        </p:nvSpPr>
        <p:spPr>
          <a:xfrm>
            <a:off x="2359107" y="6153814"/>
            <a:ext cx="807402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Percent of Adults Ages 25 to 64 with College Degrees</a:t>
            </a:r>
          </a:p>
        </p:txBody>
      </p:sp>
      <p:sp>
        <p:nvSpPr>
          <p:cNvPr id="9709" name="TextBox 9708">
            <a:extLst>
              <a:ext uri="{FF2B5EF4-FFF2-40B4-BE49-F238E27FC236}">
                <a16:creationId xmlns:a16="http://schemas.microsoft.com/office/drawing/2014/main" id="{06FB9B1D-EB64-47CB-B88A-6925C18E22DF}"/>
              </a:ext>
            </a:extLst>
          </p:cNvPr>
          <p:cNvSpPr txBox="1"/>
          <p:nvPr/>
        </p:nvSpPr>
        <p:spPr>
          <a:xfrm>
            <a:off x="3703850" y="1823168"/>
            <a:ext cx="203496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United States</a:t>
            </a:r>
          </a:p>
        </p:txBody>
      </p:sp>
      <p:sp>
        <p:nvSpPr>
          <p:cNvPr id="9710" name="Oval 2016">
            <a:extLst>
              <a:ext uri="{FF2B5EF4-FFF2-40B4-BE49-F238E27FC236}">
                <a16:creationId xmlns:a16="http://schemas.microsoft.com/office/drawing/2014/main" id="{76EDFB9C-B24D-4C9E-AEBC-A79E12F1A0A6}"/>
              </a:ext>
            </a:extLst>
          </p:cNvPr>
          <p:cNvSpPr>
            <a:spLocks noChangeArrowheads="1"/>
          </p:cNvSpPr>
          <p:nvPr/>
        </p:nvSpPr>
        <p:spPr bwMode="auto">
          <a:xfrm>
            <a:off x="3530720" y="2125885"/>
            <a:ext cx="182880" cy="182880"/>
          </a:xfrm>
          <a:prstGeom prst="ellipse">
            <a:avLst/>
          </a:prstGeom>
          <a:solidFill>
            <a:srgbClr val="FFC000"/>
          </a:solidFill>
          <a:ln w="2222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11" name="TextBox 9710">
            <a:extLst>
              <a:ext uri="{FF2B5EF4-FFF2-40B4-BE49-F238E27FC236}">
                <a16:creationId xmlns:a16="http://schemas.microsoft.com/office/drawing/2014/main" id="{BABBF1BB-A631-4639-A96E-21B3EA4DC209}"/>
              </a:ext>
            </a:extLst>
          </p:cNvPr>
          <p:cNvSpPr txBox="1"/>
          <p:nvPr/>
        </p:nvSpPr>
        <p:spPr>
          <a:xfrm>
            <a:off x="3709670" y="2087248"/>
            <a:ext cx="203496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Alabama Public Use Areas</a:t>
            </a:r>
          </a:p>
        </p:txBody>
      </p:sp>
      <p:sp>
        <p:nvSpPr>
          <p:cNvPr id="9712" name="Oval 2016">
            <a:extLst>
              <a:ext uri="{FF2B5EF4-FFF2-40B4-BE49-F238E27FC236}">
                <a16:creationId xmlns:a16="http://schemas.microsoft.com/office/drawing/2014/main" id="{BC440416-673D-4AB2-B025-64EA04CAA5E3}"/>
              </a:ext>
            </a:extLst>
          </p:cNvPr>
          <p:cNvSpPr>
            <a:spLocks noChangeArrowheads="1"/>
          </p:cNvSpPr>
          <p:nvPr/>
        </p:nvSpPr>
        <p:spPr bwMode="auto">
          <a:xfrm>
            <a:off x="3524900" y="2380518"/>
            <a:ext cx="182880" cy="182880"/>
          </a:xfrm>
          <a:prstGeom prst="ellipse">
            <a:avLst/>
          </a:prstGeom>
          <a:solidFill>
            <a:srgbClr val="C00000"/>
          </a:solidFill>
          <a:ln w="2222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13" name="TextBox 9712">
            <a:extLst>
              <a:ext uri="{FF2B5EF4-FFF2-40B4-BE49-F238E27FC236}">
                <a16:creationId xmlns:a16="http://schemas.microsoft.com/office/drawing/2014/main" id="{C2EFBC9F-6F1F-45A5-A85F-160A9B510564}"/>
              </a:ext>
            </a:extLst>
          </p:cNvPr>
          <p:cNvSpPr txBox="1"/>
          <p:nvPr/>
        </p:nvSpPr>
        <p:spPr>
          <a:xfrm>
            <a:off x="3726606" y="2344807"/>
            <a:ext cx="236939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North Alabama Workforce Region</a:t>
            </a:r>
          </a:p>
        </p:txBody>
      </p:sp>
      <p:sp>
        <p:nvSpPr>
          <p:cNvPr id="9714" name="Oval 2016">
            <a:extLst>
              <a:ext uri="{FF2B5EF4-FFF2-40B4-BE49-F238E27FC236}">
                <a16:creationId xmlns:a16="http://schemas.microsoft.com/office/drawing/2014/main" id="{DA103967-C737-458D-B956-8887FE578437}"/>
              </a:ext>
            </a:extLst>
          </p:cNvPr>
          <p:cNvSpPr>
            <a:spLocks noChangeArrowheads="1"/>
          </p:cNvSpPr>
          <p:nvPr/>
        </p:nvSpPr>
        <p:spPr bwMode="auto">
          <a:xfrm>
            <a:off x="3524900" y="1861805"/>
            <a:ext cx="182880" cy="182880"/>
          </a:xfrm>
          <a:prstGeom prst="ellipse">
            <a:avLst/>
          </a:prstGeom>
          <a:solidFill>
            <a:schemeClr val="bg1"/>
          </a:solidFill>
          <a:ln w="22225"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715" name="Group 9714">
            <a:extLst>
              <a:ext uri="{FF2B5EF4-FFF2-40B4-BE49-F238E27FC236}">
                <a16:creationId xmlns:a16="http://schemas.microsoft.com/office/drawing/2014/main" id="{565FDC06-4EA6-43D5-B60A-7A7FD723C73E}"/>
              </a:ext>
            </a:extLst>
          </p:cNvPr>
          <p:cNvGrpSpPr/>
          <p:nvPr/>
        </p:nvGrpSpPr>
        <p:grpSpPr>
          <a:xfrm>
            <a:off x="3994151" y="4064001"/>
            <a:ext cx="4341812" cy="1477963"/>
            <a:chOff x="3994151" y="4064001"/>
            <a:chExt cx="4341812" cy="1477963"/>
          </a:xfrm>
        </p:grpSpPr>
        <p:sp>
          <p:nvSpPr>
            <p:cNvPr id="9716" name="Oval 107">
              <a:extLst>
                <a:ext uri="{FF2B5EF4-FFF2-40B4-BE49-F238E27FC236}">
                  <a16:creationId xmlns:a16="http://schemas.microsoft.com/office/drawing/2014/main" id="{4C510C0C-4D1D-4D90-8749-84A38834B405}"/>
                </a:ext>
              </a:extLst>
            </p:cNvPr>
            <p:cNvSpPr>
              <a:spLocks noChangeArrowheads="1"/>
            </p:cNvSpPr>
            <p:nvPr/>
          </p:nvSpPr>
          <p:spPr bwMode="auto">
            <a:xfrm>
              <a:off x="4538663" y="4903788"/>
              <a:ext cx="200025" cy="201613"/>
            </a:xfrm>
            <a:prstGeom prst="ellipse">
              <a:avLst/>
            </a:pr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17" name="Oval 108">
              <a:extLst>
                <a:ext uri="{FF2B5EF4-FFF2-40B4-BE49-F238E27FC236}">
                  <a16:creationId xmlns:a16="http://schemas.microsoft.com/office/drawing/2014/main" id="{07EB4F27-AB4E-4655-BB91-F55E68E4AC82}"/>
                </a:ext>
              </a:extLst>
            </p:cNvPr>
            <p:cNvSpPr>
              <a:spLocks noChangeArrowheads="1"/>
            </p:cNvSpPr>
            <p:nvPr/>
          </p:nvSpPr>
          <p:spPr bwMode="auto">
            <a:xfrm>
              <a:off x="4538663" y="4903788"/>
              <a:ext cx="200025" cy="201613"/>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18" name="Oval 109">
              <a:extLst>
                <a:ext uri="{FF2B5EF4-FFF2-40B4-BE49-F238E27FC236}">
                  <a16:creationId xmlns:a16="http://schemas.microsoft.com/office/drawing/2014/main" id="{F55A9BBC-6AC0-46A4-AFBF-E5728A6654FC}"/>
                </a:ext>
              </a:extLst>
            </p:cNvPr>
            <p:cNvSpPr>
              <a:spLocks noChangeArrowheads="1"/>
            </p:cNvSpPr>
            <p:nvPr/>
          </p:nvSpPr>
          <p:spPr bwMode="auto">
            <a:xfrm>
              <a:off x="5811838" y="4464051"/>
              <a:ext cx="201613" cy="201613"/>
            </a:xfrm>
            <a:prstGeom prst="ellipse">
              <a:avLst/>
            </a:pr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19" name="Oval 110">
              <a:extLst>
                <a:ext uri="{FF2B5EF4-FFF2-40B4-BE49-F238E27FC236}">
                  <a16:creationId xmlns:a16="http://schemas.microsoft.com/office/drawing/2014/main" id="{2962102E-EE6E-4DDB-AFC2-0D1CCE559432}"/>
                </a:ext>
              </a:extLst>
            </p:cNvPr>
            <p:cNvSpPr>
              <a:spLocks noChangeArrowheads="1"/>
            </p:cNvSpPr>
            <p:nvPr/>
          </p:nvSpPr>
          <p:spPr bwMode="auto">
            <a:xfrm>
              <a:off x="5811838" y="4464051"/>
              <a:ext cx="201613" cy="201613"/>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20" name="Oval 111">
              <a:extLst>
                <a:ext uri="{FF2B5EF4-FFF2-40B4-BE49-F238E27FC236}">
                  <a16:creationId xmlns:a16="http://schemas.microsoft.com/office/drawing/2014/main" id="{1B8324AC-4388-4345-B073-8F4F72DA806A}"/>
                </a:ext>
              </a:extLst>
            </p:cNvPr>
            <p:cNvSpPr>
              <a:spLocks noChangeArrowheads="1"/>
            </p:cNvSpPr>
            <p:nvPr/>
          </p:nvSpPr>
          <p:spPr bwMode="auto">
            <a:xfrm>
              <a:off x="7194551" y="4400551"/>
              <a:ext cx="201613" cy="200025"/>
            </a:xfrm>
            <a:prstGeom prst="ellipse">
              <a:avLst/>
            </a:pr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21" name="Oval 112">
              <a:extLst>
                <a:ext uri="{FF2B5EF4-FFF2-40B4-BE49-F238E27FC236}">
                  <a16:creationId xmlns:a16="http://schemas.microsoft.com/office/drawing/2014/main" id="{0952DCA4-3DBA-47AE-8B0B-CEEC2C571EBD}"/>
                </a:ext>
              </a:extLst>
            </p:cNvPr>
            <p:cNvSpPr>
              <a:spLocks noChangeArrowheads="1"/>
            </p:cNvSpPr>
            <p:nvPr/>
          </p:nvSpPr>
          <p:spPr bwMode="auto">
            <a:xfrm>
              <a:off x="7194551" y="4400551"/>
              <a:ext cx="201613" cy="200025"/>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22" name="Oval 113">
              <a:extLst>
                <a:ext uri="{FF2B5EF4-FFF2-40B4-BE49-F238E27FC236}">
                  <a16:creationId xmlns:a16="http://schemas.microsoft.com/office/drawing/2014/main" id="{1342244F-835A-4848-9C75-AC63489FACB5}"/>
                </a:ext>
              </a:extLst>
            </p:cNvPr>
            <p:cNvSpPr>
              <a:spLocks noChangeArrowheads="1"/>
            </p:cNvSpPr>
            <p:nvPr/>
          </p:nvSpPr>
          <p:spPr bwMode="auto">
            <a:xfrm>
              <a:off x="6523038" y="4722813"/>
              <a:ext cx="200025" cy="201613"/>
            </a:xfrm>
            <a:prstGeom prst="ellipse">
              <a:avLst/>
            </a:pr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23" name="Oval 114">
              <a:extLst>
                <a:ext uri="{FF2B5EF4-FFF2-40B4-BE49-F238E27FC236}">
                  <a16:creationId xmlns:a16="http://schemas.microsoft.com/office/drawing/2014/main" id="{299F5467-1343-465D-B856-5B798F0FDD54}"/>
                </a:ext>
              </a:extLst>
            </p:cNvPr>
            <p:cNvSpPr>
              <a:spLocks noChangeArrowheads="1"/>
            </p:cNvSpPr>
            <p:nvPr/>
          </p:nvSpPr>
          <p:spPr bwMode="auto">
            <a:xfrm>
              <a:off x="6523038" y="4722813"/>
              <a:ext cx="200025" cy="201613"/>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24" name="Oval 115">
              <a:extLst>
                <a:ext uri="{FF2B5EF4-FFF2-40B4-BE49-F238E27FC236}">
                  <a16:creationId xmlns:a16="http://schemas.microsoft.com/office/drawing/2014/main" id="{D6236AB6-8088-4C76-9DBB-C6B4380E477C}"/>
                </a:ext>
              </a:extLst>
            </p:cNvPr>
            <p:cNvSpPr>
              <a:spLocks noChangeArrowheads="1"/>
            </p:cNvSpPr>
            <p:nvPr/>
          </p:nvSpPr>
          <p:spPr bwMode="auto">
            <a:xfrm>
              <a:off x="4005263" y="5035551"/>
              <a:ext cx="200025" cy="201613"/>
            </a:xfrm>
            <a:prstGeom prst="ellipse">
              <a:avLst/>
            </a:pr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25" name="Oval 116">
              <a:extLst>
                <a:ext uri="{FF2B5EF4-FFF2-40B4-BE49-F238E27FC236}">
                  <a16:creationId xmlns:a16="http://schemas.microsoft.com/office/drawing/2014/main" id="{3C2CE822-A228-43CE-9936-512F3856BC11}"/>
                </a:ext>
              </a:extLst>
            </p:cNvPr>
            <p:cNvSpPr>
              <a:spLocks noChangeArrowheads="1"/>
            </p:cNvSpPr>
            <p:nvPr/>
          </p:nvSpPr>
          <p:spPr bwMode="auto">
            <a:xfrm>
              <a:off x="4005263" y="5035551"/>
              <a:ext cx="200025" cy="201613"/>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26" name="Oval 117">
              <a:extLst>
                <a:ext uri="{FF2B5EF4-FFF2-40B4-BE49-F238E27FC236}">
                  <a16:creationId xmlns:a16="http://schemas.microsoft.com/office/drawing/2014/main" id="{800E2D8C-1F5A-40E1-86F9-E012B0D6CBE7}"/>
                </a:ext>
              </a:extLst>
            </p:cNvPr>
            <p:cNvSpPr>
              <a:spLocks noChangeArrowheads="1"/>
            </p:cNvSpPr>
            <p:nvPr/>
          </p:nvSpPr>
          <p:spPr bwMode="auto">
            <a:xfrm>
              <a:off x="5192713" y="4881563"/>
              <a:ext cx="201613" cy="201613"/>
            </a:xfrm>
            <a:prstGeom prst="ellipse">
              <a:avLst/>
            </a:pr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27" name="Oval 118">
              <a:extLst>
                <a:ext uri="{FF2B5EF4-FFF2-40B4-BE49-F238E27FC236}">
                  <a16:creationId xmlns:a16="http://schemas.microsoft.com/office/drawing/2014/main" id="{9F5E905B-3DF7-44EE-98F8-DCEF06DBC027}"/>
                </a:ext>
              </a:extLst>
            </p:cNvPr>
            <p:cNvSpPr>
              <a:spLocks noChangeArrowheads="1"/>
            </p:cNvSpPr>
            <p:nvPr/>
          </p:nvSpPr>
          <p:spPr bwMode="auto">
            <a:xfrm>
              <a:off x="5192713" y="4881563"/>
              <a:ext cx="201613" cy="201613"/>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28" name="Oval 119">
              <a:extLst>
                <a:ext uri="{FF2B5EF4-FFF2-40B4-BE49-F238E27FC236}">
                  <a16:creationId xmlns:a16="http://schemas.microsoft.com/office/drawing/2014/main" id="{C02686DA-2283-4E22-BA6C-AE1C43FDABA5}"/>
                </a:ext>
              </a:extLst>
            </p:cNvPr>
            <p:cNvSpPr>
              <a:spLocks noChangeArrowheads="1"/>
            </p:cNvSpPr>
            <p:nvPr/>
          </p:nvSpPr>
          <p:spPr bwMode="auto">
            <a:xfrm>
              <a:off x="4618038" y="4872038"/>
              <a:ext cx="200025" cy="201613"/>
            </a:xfrm>
            <a:prstGeom prst="ellipse">
              <a:avLst/>
            </a:pr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29" name="Oval 120">
              <a:extLst>
                <a:ext uri="{FF2B5EF4-FFF2-40B4-BE49-F238E27FC236}">
                  <a16:creationId xmlns:a16="http://schemas.microsoft.com/office/drawing/2014/main" id="{4EA8621D-6D00-4F2B-9C78-9B652CCAEB27}"/>
                </a:ext>
              </a:extLst>
            </p:cNvPr>
            <p:cNvSpPr>
              <a:spLocks noChangeArrowheads="1"/>
            </p:cNvSpPr>
            <p:nvPr/>
          </p:nvSpPr>
          <p:spPr bwMode="auto">
            <a:xfrm>
              <a:off x="4618038" y="4872038"/>
              <a:ext cx="200025" cy="201613"/>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30" name="Oval 121">
              <a:extLst>
                <a:ext uri="{FF2B5EF4-FFF2-40B4-BE49-F238E27FC236}">
                  <a16:creationId xmlns:a16="http://schemas.microsoft.com/office/drawing/2014/main" id="{FE624189-780D-4F72-954D-8DA3BF13D4EC}"/>
                </a:ext>
              </a:extLst>
            </p:cNvPr>
            <p:cNvSpPr>
              <a:spLocks noChangeArrowheads="1"/>
            </p:cNvSpPr>
            <p:nvPr/>
          </p:nvSpPr>
          <p:spPr bwMode="auto">
            <a:xfrm>
              <a:off x="4378326" y="4970463"/>
              <a:ext cx="201613" cy="200025"/>
            </a:xfrm>
            <a:prstGeom prst="ellipse">
              <a:avLst/>
            </a:pr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31" name="Oval 122">
              <a:extLst>
                <a:ext uri="{FF2B5EF4-FFF2-40B4-BE49-F238E27FC236}">
                  <a16:creationId xmlns:a16="http://schemas.microsoft.com/office/drawing/2014/main" id="{C72A3030-3E69-4E4E-9F7A-E56F98F933F8}"/>
                </a:ext>
              </a:extLst>
            </p:cNvPr>
            <p:cNvSpPr>
              <a:spLocks noChangeArrowheads="1"/>
            </p:cNvSpPr>
            <p:nvPr/>
          </p:nvSpPr>
          <p:spPr bwMode="auto">
            <a:xfrm>
              <a:off x="4378326" y="4970463"/>
              <a:ext cx="201613" cy="200025"/>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32" name="Oval 123">
              <a:extLst>
                <a:ext uri="{FF2B5EF4-FFF2-40B4-BE49-F238E27FC236}">
                  <a16:creationId xmlns:a16="http://schemas.microsoft.com/office/drawing/2014/main" id="{58ACE7D6-11C9-450E-858C-FE6D18F3D5A8}"/>
                </a:ext>
              </a:extLst>
            </p:cNvPr>
            <p:cNvSpPr>
              <a:spLocks noChangeArrowheads="1"/>
            </p:cNvSpPr>
            <p:nvPr/>
          </p:nvSpPr>
          <p:spPr bwMode="auto">
            <a:xfrm>
              <a:off x="4527551" y="4624388"/>
              <a:ext cx="201613" cy="201613"/>
            </a:xfrm>
            <a:prstGeom prst="ellipse">
              <a:avLst/>
            </a:pr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33" name="Oval 124">
              <a:extLst>
                <a:ext uri="{FF2B5EF4-FFF2-40B4-BE49-F238E27FC236}">
                  <a16:creationId xmlns:a16="http://schemas.microsoft.com/office/drawing/2014/main" id="{2E68F08F-D340-4601-B558-FF6D94127E13}"/>
                </a:ext>
              </a:extLst>
            </p:cNvPr>
            <p:cNvSpPr>
              <a:spLocks noChangeArrowheads="1"/>
            </p:cNvSpPr>
            <p:nvPr/>
          </p:nvSpPr>
          <p:spPr bwMode="auto">
            <a:xfrm>
              <a:off x="4527551" y="4624388"/>
              <a:ext cx="201613" cy="201613"/>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34" name="Oval 125">
              <a:extLst>
                <a:ext uri="{FF2B5EF4-FFF2-40B4-BE49-F238E27FC236}">
                  <a16:creationId xmlns:a16="http://schemas.microsoft.com/office/drawing/2014/main" id="{CFED7674-A23A-4699-BA4D-57B8AB525CC7}"/>
                </a:ext>
              </a:extLst>
            </p:cNvPr>
            <p:cNvSpPr>
              <a:spLocks noChangeArrowheads="1"/>
            </p:cNvSpPr>
            <p:nvPr/>
          </p:nvSpPr>
          <p:spPr bwMode="auto">
            <a:xfrm>
              <a:off x="4476751" y="5053013"/>
              <a:ext cx="201613" cy="200025"/>
            </a:xfrm>
            <a:prstGeom prst="ellipse">
              <a:avLst/>
            </a:pr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35" name="Oval 126">
              <a:extLst>
                <a:ext uri="{FF2B5EF4-FFF2-40B4-BE49-F238E27FC236}">
                  <a16:creationId xmlns:a16="http://schemas.microsoft.com/office/drawing/2014/main" id="{1193E15B-C488-475B-80FC-11F5768C029F}"/>
                </a:ext>
              </a:extLst>
            </p:cNvPr>
            <p:cNvSpPr>
              <a:spLocks noChangeArrowheads="1"/>
            </p:cNvSpPr>
            <p:nvPr/>
          </p:nvSpPr>
          <p:spPr bwMode="auto">
            <a:xfrm>
              <a:off x="4476751" y="5053013"/>
              <a:ext cx="201613" cy="200025"/>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36" name="Oval 127">
              <a:extLst>
                <a:ext uri="{FF2B5EF4-FFF2-40B4-BE49-F238E27FC236}">
                  <a16:creationId xmlns:a16="http://schemas.microsoft.com/office/drawing/2014/main" id="{2D3ED8BA-2386-4A72-B5FC-E3CE72E3EC67}"/>
                </a:ext>
              </a:extLst>
            </p:cNvPr>
            <p:cNvSpPr>
              <a:spLocks noChangeArrowheads="1"/>
            </p:cNvSpPr>
            <p:nvPr/>
          </p:nvSpPr>
          <p:spPr bwMode="auto">
            <a:xfrm>
              <a:off x="4157663" y="5002213"/>
              <a:ext cx="200025" cy="201613"/>
            </a:xfrm>
            <a:prstGeom prst="ellipse">
              <a:avLst/>
            </a:pr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37" name="Oval 128">
              <a:extLst>
                <a:ext uri="{FF2B5EF4-FFF2-40B4-BE49-F238E27FC236}">
                  <a16:creationId xmlns:a16="http://schemas.microsoft.com/office/drawing/2014/main" id="{DA1F7A76-22DA-4FF9-BBC4-430C4D14679F}"/>
                </a:ext>
              </a:extLst>
            </p:cNvPr>
            <p:cNvSpPr>
              <a:spLocks noChangeArrowheads="1"/>
            </p:cNvSpPr>
            <p:nvPr/>
          </p:nvSpPr>
          <p:spPr bwMode="auto">
            <a:xfrm>
              <a:off x="4157663" y="5002213"/>
              <a:ext cx="200025" cy="201613"/>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38" name="Oval 129">
              <a:extLst>
                <a:ext uri="{FF2B5EF4-FFF2-40B4-BE49-F238E27FC236}">
                  <a16:creationId xmlns:a16="http://schemas.microsoft.com/office/drawing/2014/main" id="{1DAC6CCE-E07B-4E4B-8AB9-35EB49DD31CB}"/>
                </a:ext>
              </a:extLst>
            </p:cNvPr>
            <p:cNvSpPr>
              <a:spLocks noChangeArrowheads="1"/>
            </p:cNvSpPr>
            <p:nvPr/>
          </p:nvSpPr>
          <p:spPr bwMode="auto">
            <a:xfrm>
              <a:off x="4440238" y="4922838"/>
              <a:ext cx="201613" cy="201613"/>
            </a:xfrm>
            <a:prstGeom prst="ellipse">
              <a:avLst/>
            </a:pr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39" name="Oval 130">
              <a:extLst>
                <a:ext uri="{FF2B5EF4-FFF2-40B4-BE49-F238E27FC236}">
                  <a16:creationId xmlns:a16="http://schemas.microsoft.com/office/drawing/2014/main" id="{060A9CDD-B619-4C7B-95C2-2ABC00DDDDFA}"/>
                </a:ext>
              </a:extLst>
            </p:cNvPr>
            <p:cNvSpPr>
              <a:spLocks noChangeArrowheads="1"/>
            </p:cNvSpPr>
            <p:nvPr/>
          </p:nvSpPr>
          <p:spPr bwMode="auto">
            <a:xfrm>
              <a:off x="4440238" y="4922838"/>
              <a:ext cx="201613" cy="201613"/>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40" name="Oval 131">
              <a:extLst>
                <a:ext uri="{FF2B5EF4-FFF2-40B4-BE49-F238E27FC236}">
                  <a16:creationId xmlns:a16="http://schemas.microsoft.com/office/drawing/2014/main" id="{EC5BD185-87D3-4314-8808-F19ECE25331B}"/>
                </a:ext>
              </a:extLst>
            </p:cNvPr>
            <p:cNvSpPr>
              <a:spLocks noChangeArrowheads="1"/>
            </p:cNvSpPr>
            <p:nvPr/>
          </p:nvSpPr>
          <p:spPr bwMode="auto">
            <a:xfrm>
              <a:off x="4111626" y="5340351"/>
              <a:ext cx="200025" cy="201613"/>
            </a:xfrm>
            <a:prstGeom prst="ellipse">
              <a:avLst/>
            </a:pr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41" name="Oval 132">
              <a:extLst>
                <a:ext uri="{FF2B5EF4-FFF2-40B4-BE49-F238E27FC236}">
                  <a16:creationId xmlns:a16="http://schemas.microsoft.com/office/drawing/2014/main" id="{06463113-31D7-4ECF-9337-8DCDAEC8DDFC}"/>
                </a:ext>
              </a:extLst>
            </p:cNvPr>
            <p:cNvSpPr>
              <a:spLocks noChangeArrowheads="1"/>
            </p:cNvSpPr>
            <p:nvPr/>
          </p:nvSpPr>
          <p:spPr bwMode="auto">
            <a:xfrm>
              <a:off x="4111626" y="5340351"/>
              <a:ext cx="200025" cy="201613"/>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42" name="Oval 133">
              <a:extLst>
                <a:ext uri="{FF2B5EF4-FFF2-40B4-BE49-F238E27FC236}">
                  <a16:creationId xmlns:a16="http://schemas.microsoft.com/office/drawing/2014/main" id="{3AAE0FB7-A100-4EA2-8B49-EFDD33F8AC60}"/>
                </a:ext>
              </a:extLst>
            </p:cNvPr>
            <p:cNvSpPr>
              <a:spLocks noChangeArrowheads="1"/>
            </p:cNvSpPr>
            <p:nvPr/>
          </p:nvSpPr>
          <p:spPr bwMode="auto">
            <a:xfrm>
              <a:off x="5443538" y="5053013"/>
              <a:ext cx="201613" cy="200025"/>
            </a:xfrm>
            <a:prstGeom prst="ellipse">
              <a:avLst/>
            </a:pr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43" name="Oval 134">
              <a:extLst>
                <a:ext uri="{FF2B5EF4-FFF2-40B4-BE49-F238E27FC236}">
                  <a16:creationId xmlns:a16="http://schemas.microsoft.com/office/drawing/2014/main" id="{0AD266CF-9719-4814-B63E-8AC625BFFE3B}"/>
                </a:ext>
              </a:extLst>
            </p:cNvPr>
            <p:cNvSpPr>
              <a:spLocks noChangeArrowheads="1"/>
            </p:cNvSpPr>
            <p:nvPr/>
          </p:nvSpPr>
          <p:spPr bwMode="auto">
            <a:xfrm>
              <a:off x="5443538" y="5053013"/>
              <a:ext cx="201613" cy="200025"/>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44" name="Oval 135">
              <a:extLst>
                <a:ext uri="{FF2B5EF4-FFF2-40B4-BE49-F238E27FC236}">
                  <a16:creationId xmlns:a16="http://schemas.microsoft.com/office/drawing/2014/main" id="{F37F694D-09DA-4ABF-A1C5-3113E212047F}"/>
                </a:ext>
              </a:extLst>
            </p:cNvPr>
            <p:cNvSpPr>
              <a:spLocks noChangeArrowheads="1"/>
            </p:cNvSpPr>
            <p:nvPr/>
          </p:nvSpPr>
          <p:spPr bwMode="auto">
            <a:xfrm>
              <a:off x="8135938" y="4064001"/>
              <a:ext cx="200025" cy="201613"/>
            </a:xfrm>
            <a:prstGeom prst="ellipse">
              <a:avLst/>
            </a:pr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45" name="Oval 136">
              <a:extLst>
                <a:ext uri="{FF2B5EF4-FFF2-40B4-BE49-F238E27FC236}">
                  <a16:creationId xmlns:a16="http://schemas.microsoft.com/office/drawing/2014/main" id="{E4A52379-36AA-4639-85FA-200DD972E11F}"/>
                </a:ext>
              </a:extLst>
            </p:cNvPr>
            <p:cNvSpPr>
              <a:spLocks noChangeArrowheads="1"/>
            </p:cNvSpPr>
            <p:nvPr/>
          </p:nvSpPr>
          <p:spPr bwMode="auto">
            <a:xfrm>
              <a:off x="8135938" y="4064001"/>
              <a:ext cx="200025" cy="201613"/>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46" name="Oval 137">
              <a:extLst>
                <a:ext uri="{FF2B5EF4-FFF2-40B4-BE49-F238E27FC236}">
                  <a16:creationId xmlns:a16="http://schemas.microsoft.com/office/drawing/2014/main" id="{74D6C6EA-22D7-4ED1-9367-F78BF894A83E}"/>
                </a:ext>
              </a:extLst>
            </p:cNvPr>
            <p:cNvSpPr>
              <a:spLocks noChangeArrowheads="1"/>
            </p:cNvSpPr>
            <p:nvPr/>
          </p:nvSpPr>
          <p:spPr bwMode="auto">
            <a:xfrm>
              <a:off x="5199063" y="4575176"/>
              <a:ext cx="201613" cy="201613"/>
            </a:xfrm>
            <a:prstGeom prst="ellipse">
              <a:avLst/>
            </a:pr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47" name="Freeform 138">
              <a:extLst>
                <a:ext uri="{FF2B5EF4-FFF2-40B4-BE49-F238E27FC236}">
                  <a16:creationId xmlns:a16="http://schemas.microsoft.com/office/drawing/2014/main" id="{A0D059C0-0F45-4CDF-B9C6-7CEEA4BD7781}"/>
                </a:ext>
              </a:extLst>
            </p:cNvPr>
            <p:cNvSpPr>
              <a:spLocks/>
            </p:cNvSpPr>
            <p:nvPr/>
          </p:nvSpPr>
          <p:spPr bwMode="auto">
            <a:xfrm>
              <a:off x="5199063" y="4575176"/>
              <a:ext cx="201613" cy="201613"/>
            </a:xfrm>
            <a:custGeom>
              <a:avLst/>
              <a:gdLst>
                <a:gd name="T0" fmla="*/ 127 w 127"/>
                <a:gd name="T1" fmla="*/ 63 h 127"/>
                <a:gd name="T2" fmla="*/ 64 w 127"/>
                <a:gd name="T3" fmla="*/ 127 h 127"/>
                <a:gd name="T4" fmla="*/ 0 w 127"/>
                <a:gd name="T5" fmla="*/ 63 h 127"/>
                <a:gd name="T6" fmla="*/ 64 w 127"/>
                <a:gd name="T7" fmla="*/ 0 h 127"/>
                <a:gd name="T8" fmla="*/ 127 w 127"/>
                <a:gd name="T9" fmla="*/ 63 h 127"/>
              </a:gdLst>
              <a:ahLst/>
              <a:cxnLst>
                <a:cxn ang="0">
                  <a:pos x="T0" y="T1"/>
                </a:cxn>
                <a:cxn ang="0">
                  <a:pos x="T2" y="T3"/>
                </a:cxn>
                <a:cxn ang="0">
                  <a:pos x="T4" y="T5"/>
                </a:cxn>
                <a:cxn ang="0">
                  <a:pos x="T6" y="T7"/>
                </a:cxn>
                <a:cxn ang="0">
                  <a:pos x="T8" y="T9"/>
                </a:cxn>
              </a:cxnLst>
              <a:rect l="0" t="0" r="r" b="b"/>
              <a:pathLst>
                <a:path w="127" h="127">
                  <a:moveTo>
                    <a:pt x="127" y="63"/>
                  </a:moveTo>
                  <a:cubicBezTo>
                    <a:pt x="127" y="99"/>
                    <a:pt x="99" y="127"/>
                    <a:pt x="64" y="127"/>
                  </a:cubicBezTo>
                  <a:cubicBezTo>
                    <a:pt x="29" y="127"/>
                    <a:pt x="0" y="99"/>
                    <a:pt x="0" y="63"/>
                  </a:cubicBezTo>
                  <a:cubicBezTo>
                    <a:pt x="0" y="29"/>
                    <a:pt x="29" y="0"/>
                    <a:pt x="64" y="0"/>
                  </a:cubicBezTo>
                  <a:cubicBezTo>
                    <a:pt x="99" y="0"/>
                    <a:pt x="127" y="29"/>
                    <a:pt x="127" y="63"/>
                  </a:cubicBezTo>
                </a:path>
              </a:pathLst>
            </a:cu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48" name="Oval 139">
              <a:extLst>
                <a:ext uri="{FF2B5EF4-FFF2-40B4-BE49-F238E27FC236}">
                  <a16:creationId xmlns:a16="http://schemas.microsoft.com/office/drawing/2014/main" id="{A1F43FAF-A1DF-4899-AA2F-B09CF110DEFA}"/>
                </a:ext>
              </a:extLst>
            </p:cNvPr>
            <p:cNvSpPr>
              <a:spLocks noChangeArrowheads="1"/>
            </p:cNvSpPr>
            <p:nvPr/>
          </p:nvSpPr>
          <p:spPr bwMode="auto">
            <a:xfrm>
              <a:off x="5354638" y="4575176"/>
              <a:ext cx="201613" cy="201613"/>
            </a:xfrm>
            <a:prstGeom prst="ellipse">
              <a:avLst/>
            </a:pr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49" name="Freeform 140">
              <a:extLst>
                <a:ext uri="{FF2B5EF4-FFF2-40B4-BE49-F238E27FC236}">
                  <a16:creationId xmlns:a16="http://schemas.microsoft.com/office/drawing/2014/main" id="{3C6E0D8C-0427-4B8D-87D3-8ACB535AED98}"/>
                </a:ext>
              </a:extLst>
            </p:cNvPr>
            <p:cNvSpPr>
              <a:spLocks/>
            </p:cNvSpPr>
            <p:nvPr/>
          </p:nvSpPr>
          <p:spPr bwMode="auto">
            <a:xfrm>
              <a:off x="5354638" y="4575176"/>
              <a:ext cx="201613" cy="201613"/>
            </a:xfrm>
            <a:custGeom>
              <a:avLst/>
              <a:gdLst>
                <a:gd name="T0" fmla="*/ 127 w 127"/>
                <a:gd name="T1" fmla="*/ 63 h 127"/>
                <a:gd name="T2" fmla="*/ 64 w 127"/>
                <a:gd name="T3" fmla="*/ 127 h 127"/>
                <a:gd name="T4" fmla="*/ 0 w 127"/>
                <a:gd name="T5" fmla="*/ 63 h 127"/>
                <a:gd name="T6" fmla="*/ 64 w 127"/>
                <a:gd name="T7" fmla="*/ 0 h 127"/>
                <a:gd name="T8" fmla="*/ 127 w 127"/>
                <a:gd name="T9" fmla="*/ 63 h 127"/>
              </a:gdLst>
              <a:ahLst/>
              <a:cxnLst>
                <a:cxn ang="0">
                  <a:pos x="T0" y="T1"/>
                </a:cxn>
                <a:cxn ang="0">
                  <a:pos x="T2" y="T3"/>
                </a:cxn>
                <a:cxn ang="0">
                  <a:pos x="T4" y="T5"/>
                </a:cxn>
                <a:cxn ang="0">
                  <a:pos x="T6" y="T7"/>
                </a:cxn>
                <a:cxn ang="0">
                  <a:pos x="T8" y="T9"/>
                </a:cxn>
              </a:cxnLst>
              <a:rect l="0" t="0" r="r" b="b"/>
              <a:pathLst>
                <a:path w="127" h="127">
                  <a:moveTo>
                    <a:pt x="127" y="63"/>
                  </a:moveTo>
                  <a:cubicBezTo>
                    <a:pt x="127" y="99"/>
                    <a:pt x="99" y="127"/>
                    <a:pt x="64" y="127"/>
                  </a:cubicBezTo>
                  <a:cubicBezTo>
                    <a:pt x="29" y="127"/>
                    <a:pt x="0" y="99"/>
                    <a:pt x="0" y="63"/>
                  </a:cubicBezTo>
                  <a:cubicBezTo>
                    <a:pt x="0" y="29"/>
                    <a:pt x="29" y="0"/>
                    <a:pt x="64" y="0"/>
                  </a:cubicBezTo>
                  <a:cubicBezTo>
                    <a:pt x="99" y="0"/>
                    <a:pt x="127" y="29"/>
                    <a:pt x="127" y="63"/>
                  </a:cubicBezTo>
                </a:path>
              </a:pathLst>
            </a:cu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50" name="Oval 141">
              <a:extLst>
                <a:ext uri="{FF2B5EF4-FFF2-40B4-BE49-F238E27FC236}">
                  <a16:creationId xmlns:a16="http://schemas.microsoft.com/office/drawing/2014/main" id="{A125FD0A-D7B3-457A-B76F-68D03CD84A78}"/>
                </a:ext>
              </a:extLst>
            </p:cNvPr>
            <p:cNvSpPr>
              <a:spLocks noChangeArrowheads="1"/>
            </p:cNvSpPr>
            <p:nvPr/>
          </p:nvSpPr>
          <p:spPr bwMode="auto">
            <a:xfrm>
              <a:off x="4262438" y="4973638"/>
              <a:ext cx="201613" cy="200025"/>
            </a:xfrm>
            <a:prstGeom prst="ellipse">
              <a:avLst/>
            </a:pr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51" name="Oval 142">
              <a:extLst>
                <a:ext uri="{FF2B5EF4-FFF2-40B4-BE49-F238E27FC236}">
                  <a16:creationId xmlns:a16="http://schemas.microsoft.com/office/drawing/2014/main" id="{B9EC2AB4-AC7D-431B-8BE4-E1B0C2F8CD57}"/>
                </a:ext>
              </a:extLst>
            </p:cNvPr>
            <p:cNvSpPr>
              <a:spLocks noChangeArrowheads="1"/>
            </p:cNvSpPr>
            <p:nvPr/>
          </p:nvSpPr>
          <p:spPr bwMode="auto">
            <a:xfrm>
              <a:off x="4262438" y="4973638"/>
              <a:ext cx="201613" cy="200025"/>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52" name="Oval 143">
              <a:extLst>
                <a:ext uri="{FF2B5EF4-FFF2-40B4-BE49-F238E27FC236}">
                  <a16:creationId xmlns:a16="http://schemas.microsoft.com/office/drawing/2014/main" id="{CEF46D34-3D0C-4B34-B5F5-6B8B7CFC63B8}"/>
                </a:ext>
              </a:extLst>
            </p:cNvPr>
            <p:cNvSpPr>
              <a:spLocks noChangeArrowheads="1"/>
            </p:cNvSpPr>
            <p:nvPr/>
          </p:nvSpPr>
          <p:spPr bwMode="auto">
            <a:xfrm>
              <a:off x="5224463" y="4624388"/>
              <a:ext cx="200025" cy="201613"/>
            </a:xfrm>
            <a:prstGeom prst="ellipse">
              <a:avLst/>
            </a:pr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53" name="Oval 144">
              <a:extLst>
                <a:ext uri="{FF2B5EF4-FFF2-40B4-BE49-F238E27FC236}">
                  <a16:creationId xmlns:a16="http://schemas.microsoft.com/office/drawing/2014/main" id="{71B4E203-3013-4AF6-B4EB-01FB2467C7E2}"/>
                </a:ext>
              </a:extLst>
            </p:cNvPr>
            <p:cNvSpPr>
              <a:spLocks noChangeArrowheads="1"/>
            </p:cNvSpPr>
            <p:nvPr/>
          </p:nvSpPr>
          <p:spPr bwMode="auto">
            <a:xfrm>
              <a:off x="5224463" y="4624388"/>
              <a:ext cx="200025" cy="201613"/>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54" name="Oval 145">
              <a:extLst>
                <a:ext uri="{FF2B5EF4-FFF2-40B4-BE49-F238E27FC236}">
                  <a16:creationId xmlns:a16="http://schemas.microsoft.com/office/drawing/2014/main" id="{19FBC465-7613-4553-A33C-B3CD04730BDF}"/>
                </a:ext>
              </a:extLst>
            </p:cNvPr>
            <p:cNvSpPr>
              <a:spLocks noChangeArrowheads="1"/>
            </p:cNvSpPr>
            <p:nvPr/>
          </p:nvSpPr>
          <p:spPr bwMode="auto">
            <a:xfrm>
              <a:off x="5375276" y="4957763"/>
              <a:ext cx="200025" cy="201613"/>
            </a:xfrm>
            <a:prstGeom prst="ellipse">
              <a:avLst/>
            </a:pr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55" name="Oval 146">
              <a:extLst>
                <a:ext uri="{FF2B5EF4-FFF2-40B4-BE49-F238E27FC236}">
                  <a16:creationId xmlns:a16="http://schemas.microsoft.com/office/drawing/2014/main" id="{5E6980D4-F748-4C31-B7FB-736DEF328D17}"/>
                </a:ext>
              </a:extLst>
            </p:cNvPr>
            <p:cNvSpPr>
              <a:spLocks noChangeArrowheads="1"/>
            </p:cNvSpPr>
            <p:nvPr/>
          </p:nvSpPr>
          <p:spPr bwMode="auto">
            <a:xfrm>
              <a:off x="5375276" y="4957763"/>
              <a:ext cx="200025" cy="201613"/>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56" name="Oval 147">
              <a:extLst>
                <a:ext uri="{FF2B5EF4-FFF2-40B4-BE49-F238E27FC236}">
                  <a16:creationId xmlns:a16="http://schemas.microsoft.com/office/drawing/2014/main" id="{91B190B6-170C-45CB-A323-4AD24408574F}"/>
                </a:ext>
              </a:extLst>
            </p:cNvPr>
            <p:cNvSpPr>
              <a:spLocks noChangeArrowheads="1"/>
            </p:cNvSpPr>
            <p:nvPr/>
          </p:nvSpPr>
          <p:spPr bwMode="auto">
            <a:xfrm>
              <a:off x="4224338" y="5187951"/>
              <a:ext cx="201613" cy="201613"/>
            </a:xfrm>
            <a:prstGeom prst="ellipse">
              <a:avLst/>
            </a:pr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57" name="Oval 148">
              <a:extLst>
                <a:ext uri="{FF2B5EF4-FFF2-40B4-BE49-F238E27FC236}">
                  <a16:creationId xmlns:a16="http://schemas.microsoft.com/office/drawing/2014/main" id="{BC44C7DF-9029-4E1B-BCA9-BE64E6A5F568}"/>
                </a:ext>
              </a:extLst>
            </p:cNvPr>
            <p:cNvSpPr>
              <a:spLocks noChangeArrowheads="1"/>
            </p:cNvSpPr>
            <p:nvPr/>
          </p:nvSpPr>
          <p:spPr bwMode="auto">
            <a:xfrm>
              <a:off x="4224338" y="5187951"/>
              <a:ext cx="201613" cy="201613"/>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58" name="Oval 149">
              <a:extLst>
                <a:ext uri="{FF2B5EF4-FFF2-40B4-BE49-F238E27FC236}">
                  <a16:creationId xmlns:a16="http://schemas.microsoft.com/office/drawing/2014/main" id="{83DA30B6-4EF8-4C04-A174-C247FE32B83B}"/>
                </a:ext>
              </a:extLst>
            </p:cNvPr>
            <p:cNvSpPr>
              <a:spLocks noChangeArrowheads="1"/>
            </p:cNvSpPr>
            <p:nvPr/>
          </p:nvSpPr>
          <p:spPr bwMode="auto">
            <a:xfrm>
              <a:off x="4021138" y="4927601"/>
              <a:ext cx="201613" cy="201613"/>
            </a:xfrm>
            <a:prstGeom prst="ellipse">
              <a:avLst/>
            </a:pr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59" name="Oval 150">
              <a:extLst>
                <a:ext uri="{FF2B5EF4-FFF2-40B4-BE49-F238E27FC236}">
                  <a16:creationId xmlns:a16="http://schemas.microsoft.com/office/drawing/2014/main" id="{D99B25BD-23C0-4DF1-8ACE-B69C22F8161B}"/>
                </a:ext>
              </a:extLst>
            </p:cNvPr>
            <p:cNvSpPr>
              <a:spLocks noChangeArrowheads="1"/>
            </p:cNvSpPr>
            <p:nvPr/>
          </p:nvSpPr>
          <p:spPr bwMode="auto">
            <a:xfrm>
              <a:off x="4021138" y="4927601"/>
              <a:ext cx="201613" cy="201613"/>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60" name="Oval 151">
              <a:extLst>
                <a:ext uri="{FF2B5EF4-FFF2-40B4-BE49-F238E27FC236}">
                  <a16:creationId xmlns:a16="http://schemas.microsoft.com/office/drawing/2014/main" id="{8AF40FE0-CADF-4F0F-B1A4-EF06BAE26E76}"/>
                </a:ext>
              </a:extLst>
            </p:cNvPr>
            <p:cNvSpPr>
              <a:spLocks noChangeArrowheads="1"/>
            </p:cNvSpPr>
            <p:nvPr/>
          </p:nvSpPr>
          <p:spPr bwMode="auto">
            <a:xfrm>
              <a:off x="6148388" y="4768851"/>
              <a:ext cx="201613" cy="201613"/>
            </a:xfrm>
            <a:prstGeom prst="ellipse">
              <a:avLst/>
            </a:pr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61" name="Oval 152">
              <a:extLst>
                <a:ext uri="{FF2B5EF4-FFF2-40B4-BE49-F238E27FC236}">
                  <a16:creationId xmlns:a16="http://schemas.microsoft.com/office/drawing/2014/main" id="{08DCAE76-5A67-4D1A-B468-0E9EA83833FE}"/>
                </a:ext>
              </a:extLst>
            </p:cNvPr>
            <p:cNvSpPr>
              <a:spLocks noChangeArrowheads="1"/>
            </p:cNvSpPr>
            <p:nvPr/>
          </p:nvSpPr>
          <p:spPr bwMode="auto">
            <a:xfrm>
              <a:off x="6148388" y="4768851"/>
              <a:ext cx="201613" cy="201613"/>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62" name="Oval 153">
              <a:extLst>
                <a:ext uri="{FF2B5EF4-FFF2-40B4-BE49-F238E27FC236}">
                  <a16:creationId xmlns:a16="http://schemas.microsoft.com/office/drawing/2014/main" id="{6AACCB95-3551-481F-A736-8DAD1ECCA25C}"/>
                </a:ext>
              </a:extLst>
            </p:cNvPr>
            <p:cNvSpPr>
              <a:spLocks noChangeArrowheads="1"/>
            </p:cNvSpPr>
            <p:nvPr/>
          </p:nvSpPr>
          <p:spPr bwMode="auto">
            <a:xfrm>
              <a:off x="5580063" y="4948238"/>
              <a:ext cx="201613" cy="201613"/>
            </a:xfrm>
            <a:prstGeom prst="ellipse">
              <a:avLst/>
            </a:pr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63" name="Oval 154">
              <a:extLst>
                <a:ext uri="{FF2B5EF4-FFF2-40B4-BE49-F238E27FC236}">
                  <a16:creationId xmlns:a16="http://schemas.microsoft.com/office/drawing/2014/main" id="{0BD36ECA-064B-4CA1-8EE6-D1171F8B2055}"/>
                </a:ext>
              </a:extLst>
            </p:cNvPr>
            <p:cNvSpPr>
              <a:spLocks noChangeArrowheads="1"/>
            </p:cNvSpPr>
            <p:nvPr/>
          </p:nvSpPr>
          <p:spPr bwMode="auto">
            <a:xfrm>
              <a:off x="5580063" y="4948238"/>
              <a:ext cx="201613" cy="201613"/>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64" name="Oval 155">
              <a:extLst>
                <a:ext uri="{FF2B5EF4-FFF2-40B4-BE49-F238E27FC236}">
                  <a16:creationId xmlns:a16="http://schemas.microsoft.com/office/drawing/2014/main" id="{C848FAC6-18B8-457E-B2E1-DFEF18FCD915}"/>
                </a:ext>
              </a:extLst>
            </p:cNvPr>
            <p:cNvSpPr>
              <a:spLocks noChangeArrowheads="1"/>
            </p:cNvSpPr>
            <p:nvPr/>
          </p:nvSpPr>
          <p:spPr bwMode="auto">
            <a:xfrm>
              <a:off x="5040313" y="4659313"/>
              <a:ext cx="201613" cy="201613"/>
            </a:xfrm>
            <a:prstGeom prst="ellipse">
              <a:avLst/>
            </a:pr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65" name="Oval 156">
              <a:extLst>
                <a:ext uri="{FF2B5EF4-FFF2-40B4-BE49-F238E27FC236}">
                  <a16:creationId xmlns:a16="http://schemas.microsoft.com/office/drawing/2014/main" id="{E2A13C87-F540-430E-8092-21E837304B1C}"/>
                </a:ext>
              </a:extLst>
            </p:cNvPr>
            <p:cNvSpPr>
              <a:spLocks noChangeArrowheads="1"/>
            </p:cNvSpPr>
            <p:nvPr/>
          </p:nvSpPr>
          <p:spPr bwMode="auto">
            <a:xfrm>
              <a:off x="5040313" y="4659313"/>
              <a:ext cx="201613" cy="201613"/>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66" name="Oval 157">
              <a:extLst>
                <a:ext uri="{FF2B5EF4-FFF2-40B4-BE49-F238E27FC236}">
                  <a16:creationId xmlns:a16="http://schemas.microsoft.com/office/drawing/2014/main" id="{0FBF226F-C877-4BE7-B795-2EEDD16E4F27}"/>
                </a:ext>
              </a:extLst>
            </p:cNvPr>
            <p:cNvSpPr>
              <a:spLocks noChangeArrowheads="1"/>
            </p:cNvSpPr>
            <p:nvPr/>
          </p:nvSpPr>
          <p:spPr bwMode="auto">
            <a:xfrm>
              <a:off x="3994151" y="4983163"/>
              <a:ext cx="201613" cy="201613"/>
            </a:xfrm>
            <a:prstGeom prst="ellipse">
              <a:avLst/>
            </a:pr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67" name="Oval 158">
              <a:extLst>
                <a:ext uri="{FF2B5EF4-FFF2-40B4-BE49-F238E27FC236}">
                  <a16:creationId xmlns:a16="http://schemas.microsoft.com/office/drawing/2014/main" id="{836A27C2-7F00-4B89-9DBA-13EECCF07101}"/>
                </a:ext>
              </a:extLst>
            </p:cNvPr>
            <p:cNvSpPr>
              <a:spLocks noChangeArrowheads="1"/>
            </p:cNvSpPr>
            <p:nvPr/>
          </p:nvSpPr>
          <p:spPr bwMode="auto">
            <a:xfrm>
              <a:off x="3994151" y="4983163"/>
              <a:ext cx="201613" cy="201613"/>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68" name="Oval 159">
              <a:extLst>
                <a:ext uri="{FF2B5EF4-FFF2-40B4-BE49-F238E27FC236}">
                  <a16:creationId xmlns:a16="http://schemas.microsoft.com/office/drawing/2014/main" id="{93E3B80E-9C5E-4300-AB29-2B27E1E6CD8A}"/>
                </a:ext>
              </a:extLst>
            </p:cNvPr>
            <p:cNvSpPr>
              <a:spLocks noChangeArrowheads="1"/>
            </p:cNvSpPr>
            <p:nvPr/>
          </p:nvSpPr>
          <p:spPr bwMode="auto">
            <a:xfrm>
              <a:off x="4729163" y="4938713"/>
              <a:ext cx="200025" cy="200025"/>
            </a:xfrm>
            <a:prstGeom prst="ellipse">
              <a:avLst/>
            </a:pr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69" name="Oval 160">
              <a:extLst>
                <a:ext uri="{FF2B5EF4-FFF2-40B4-BE49-F238E27FC236}">
                  <a16:creationId xmlns:a16="http://schemas.microsoft.com/office/drawing/2014/main" id="{2109A091-846A-4147-B3AB-71E5ABD7EEB6}"/>
                </a:ext>
              </a:extLst>
            </p:cNvPr>
            <p:cNvSpPr>
              <a:spLocks noChangeArrowheads="1"/>
            </p:cNvSpPr>
            <p:nvPr/>
          </p:nvSpPr>
          <p:spPr bwMode="auto">
            <a:xfrm>
              <a:off x="4729163" y="4938713"/>
              <a:ext cx="200025" cy="200025"/>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70" name="Oval 161">
              <a:extLst>
                <a:ext uri="{FF2B5EF4-FFF2-40B4-BE49-F238E27FC236}">
                  <a16:creationId xmlns:a16="http://schemas.microsoft.com/office/drawing/2014/main" id="{F5DA5BBA-2575-4004-A4AD-E575F37DBF4A}"/>
                </a:ext>
              </a:extLst>
            </p:cNvPr>
            <p:cNvSpPr>
              <a:spLocks noChangeArrowheads="1"/>
            </p:cNvSpPr>
            <p:nvPr/>
          </p:nvSpPr>
          <p:spPr bwMode="auto">
            <a:xfrm>
              <a:off x="4311651" y="5122863"/>
              <a:ext cx="200025" cy="200025"/>
            </a:xfrm>
            <a:prstGeom prst="ellipse">
              <a:avLst/>
            </a:pr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71" name="Oval 162">
              <a:extLst>
                <a:ext uri="{FF2B5EF4-FFF2-40B4-BE49-F238E27FC236}">
                  <a16:creationId xmlns:a16="http://schemas.microsoft.com/office/drawing/2014/main" id="{104AEE3A-EFCC-4BAB-A506-4A2D4347AA06}"/>
                </a:ext>
              </a:extLst>
            </p:cNvPr>
            <p:cNvSpPr>
              <a:spLocks noChangeArrowheads="1"/>
            </p:cNvSpPr>
            <p:nvPr/>
          </p:nvSpPr>
          <p:spPr bwMode="auto">
            <a:xfrm>
              <a:off x="4311651" y="5122863"/>
              <a:ext cx="200025" cy="200025"/>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72" name="Oval 163">
              <a:extLst>
                <a:ext uri="{FF2B5EF4-FFF2-40B4-BE49-F238E27FC236}">
                  <a16:creationId xmlns:a16="http://schemas.microsoft.com/office/drawing/2014/main" id="{09DAE56B-C78A-405C-896F-6B518438B226}"/>
                </a:ext>
              </a:extLst>
            </p:cNvPr>
            <p:cNvSpPr>
              <a:spLocks noChangeArrowheads="1"/>
            </p:cNvSpPr>
            <p:nvPr/>
          </p:nvSpPr>
          <p:spPr bwMode="auto">
            <a:xfrm>
              <a:off x="4657726" y="4989513"/>
              <a:ext cx="201613" cy="201613"/>
            </a:xfrm>
            <a:prstGeom prst="ellipse">
              <a:avLst/>
            </a:pr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73" name="Oval 164">
              <a:extLst>
                <a:ext uri="{FF2B5EF4-FFF2-40B4-BE49-F238E27FC236}">
                  <a16:creationId xmlns:a16="http://schemas.microsoft.com/office/drawing/2014/main" id="{E49526FE-B9E0-4C6B-A581-4B1764FA30F6}"/>
                </a:ext>
              </a:extLst>
            </p:cNvPr>
            <p:cNvSpPr>
              <a:spLocks noChangeArrowheads="1"/>
            </p:cNvSpPr>
            <p:nvPr/>
          </p:nvSpPr>
          <p:spPr bwMode="auto">
            <a:xfrm>
              <a:off x="4657726" y="4989513"/>
              <a:ext cx="201613" cy="201613"/>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74" name="Oval 165">
              <a:extLst>
                <a:ext uri="{FF2B5EF4-FFF2-40B4-BE49-F238E27FC236}">
                  <a16:creationId xmlns:a16="http://schemas.microsoft.com/office/drawing/2014/main" id="{ED8B6042-7A26-41A2-86DD-EF3F27CBCB23}"/>
                </a:ext>
              </a:extLst>
            </p:cNvPr>
            <p:cNvSpPr>
              <a:spLocks noChangeArrowheads="1"/>
            </p:cNvSpPr>
            <p:nvPr/>
          </p:nvSpPr>
          <p:spPr bwMode="auto">
            <a:xfrm>
              <a:off x="5808663" y="4714876"/>
              <a:ext cx="201613" cy="201613"/>
            </a:xfrm>
            <a:prstGeom prst="ellipse">
              <a:avLst/>
            </a:pr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75" name="Oval 166">
              <a:extLst>
                <a:ext uri="{FF2B5EF4-FFF2-40B4-BE49-F238E27FC236}">
                  <a16:creationId xmlns:a16="http://schemas.microsoft.com/office/drawing/2014/main" id="{EDE947D7-28B2-4B79-B65B-A7EA27BA77B8}"/>
                </a:ext>
              </a:extLst>
            </p:cNvPr>
            <p:cNvSpPr>
              <a:spLocks noChangeArrowheads="1"/>
            </p:cNvSpPr>
            <p:nvPr/>
          </p:nvSpPr>
          <p:spPr bwMode="auto">
            <a:xfrm>
              <a:off x="5808663" y="4714876"/>
              <a:ext cx="201613" cy="201613"/>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76" name="Oval 167">
              <a:extLst>
                <a:ext uri="{FF2B5EF4-FFF2-40B4-BE49-F238E27FC236}">
                  <a16:creationId xmlns:a16="http://schemas.microsoft.com/office/drawing/2014/main" id="{86BC7483-B8F4-42F8-88C7-8EB55B2CAFEE}"/>
                </a:ext>
              </a:extLst>
            </p:cNvPr>
            <p:cNvSpPr>
              <a:spLocks noChangeArrowheads="1"/>
            </p:cNvSpPr>
            <p:nvPr/>
          </p:nvSpPr>
          <p:spPr bwMode="auto">
            <a:xfrm>
              <a:off x="4552951" y="5148263"/>
              <a:ext cx="201613" cy="201613"/>
            </a:xfrm>
            <a:prstGeom prst="ellipse">
              <a:avLst/>
            </a:pr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77" name="Oval 168">
              <a:extLst>
                <a:ext uri="{FF2B5EF4-FFF2-40B4-BE49-F238E27FC236}">
                  <a16:creationId xmlns:a16="http://schemas.microsoft.com/office/drawing/2014/main" id="{840520C8-8179-4F5D-8C9A-05B8116DEBE2}"/>
                </a:ext>
              </a:extLst>
            </p:cNvPr>
            <p:cNvSpPr>
              <a:spLocks noChangeArrowheads="1"/>
            </p:cNvSpPr>
            <p:nvPr/>
          </p:nvSpPr>
          <p:spPr bwMode="auto">
            <a:xfrm>
              <a:off x="4552951" y="5148263"/>
              <a:ext cx="201613" cy="201613"/>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78" name="Oval 169">
              <a:extLst>
                <a:ext uri="{FF2B5EF4-FFF2-40B4-BE49-F238E27FC236}">
                  <a16:creationId xmlns:a16="http://schemas.microsoft.com/office/drawing/2014/main" id="{1A7B06D8-BC95-48FD-B278-0BD56822B799}"/>
                </a:ext>
              </a:extLst>
            </p:cNvPr>
            <p:cNvSpPr>
              <a:spLocks noChangeArrowheads="1"/>
            </p:cNvSpPr>
            <p:nvPr/>
          </p:nvSpPr>
          <p:spPr bwMode="auto">
            <a:xfrm>
              <a:off x="5964238" y="4772026"/>
              <a:ext cx="201613" cy="201613"/>
            </a:xfrm>
            <a:prstGeom prst="ellipse">
              <a:avLst/>
            </a:pr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79" name="Oval 170">
              <a:extLst>
                <a:ext uri="{FF2B5EF4-FFF2-40B4-BE49-F238E27FC236}">
                  <a16:creationId xmlns:a16="http://schemas.microsoft.com/office/drawing/2014/main" id="{15B9E9F0-8732-4A0B-8097-823568737FA6}"/>
                </a:ext>
              </a:extLst>
            </p:cNvPr>
            <p:cNvSpPr>
              <a:spLocks noChangeArrowheads="1"/>
            </p:cNvSpPr>
            <p:nvPr/>
          </p:nvSpPr>
          <p:spPr bwMode="auto">
            <a:xfrm>
              <a:off x="5964238" y="4772026"/>
              <a:ext cx="201613" cy="201613"/>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80" name="Oval 171">
              <a:extLst>
                <a:ext uri="{FF2B5EF4-FFF2-40B4-BE49-F238E27FC236}">
                  <a16:creationId xmlns:a16="http://schemas.microsoft.com/office/drawing/2014/main" id="{B4B0F964-9D80-4BA2-9300-C37FCB2F2DD1}"/>
                </a:ext>
              </a:extLst>
            </p:cNvPr>
            <p:cNvSpPr>
              <a:spLocks noChangeArrowheads="1"/>
            </p:cNvSpPr>
            <p:nvPr/>
          </p:nvSpPr>
          <p:spPr bwMode="auto">
            <a:xfrm>
              <a:off x="4516438" y="4708526"/>
              <a:ext cx="201613" cy="200025"/>
            </a:xfrm>
            <a:prstGeom prst="ellipse">
              <a:avLst/>
            </a:pr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81" name="Oval 172">
              <a:extLst>
                <a:ext uri="{FF2B5EF4-FFF2-40B4-BE49-F238E27FC236}">
                  <a16:creationId xmlns:a16="http://schemas.microsoft.com/office/drawing/2014/main" id="{B219522B-7352-481B-A107-F7F80AEF0829}"/>
                </a:ext>
              </a:extLst>
            </p:cNvPr>
            <p:cNvSpPr>
              <a:spLocks noChangeArrowheads="1"/>
            </p:cNvSpPr>
            <p:nvPr/>
          </p:nvSpPr>
          <p:spPr bwMode="auto">
            <a:xfrm>
              <a:off x="4516438" y="4708526"/>
              <a:ext cx="201613" cy="200025"/>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82" name="Oval 173">
              <a:extLst>
                <a:ext uri="{FF2B5EF4-FFF2-40B4-BE49-F238E27FC236}">
                  <a16:creationId xmlns:a16="http://schemas.microsoft.com/office/drawing/2014/main" id="{86FCEA94-67BC-4E90-ADC8-BA334F4845FF}"/>
                </a:ext>
              </a:extLst>
            </p:cNvPr>
            <p:cNvSpPr>
              <a:spLocks noChangeArrowheads="1"/>
            </p:cNvSpPr>
            <p:nvPr/>
          </p:nvSpPr>
          <p:spPr bwMode="auto">
            <a:xfrm>
              <a:off x="6716713" y="4125913"/>
              <a:ext cx="200025" cy="201613"/>
            </a:xfrm>
            <a:prstGeom prst="ellipse">
              <a:avLst/>
            </a:pr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83" name="Oval 174">
              <a:extLst>
                <a:ext uri="{FF2B5EF4-FFF2-40B4-BE49-F238E27FC236}">
                  <a16:creationId xmlns:a16="http://schemas.microsoft.com/office/drawing/2014/main" id="{B55ABA0B-0BC7-45FD-BFF9-2F68821784CF}"/>
                </a:ext>
              </a:extLst>
            </p:cNvPr>
            <p:cNvSpPr>
              <a:spLocks noChangeArrowheads="1"/>
            </p:cNvSpPr>
            <p:nvPr/>
          </p:nvSpPr>
          <p:spPr bwMode="auto">
            <a:xfrm>
              <a:off x="6716713" y="4125913"/>
              <a:ext cx="200025" cy="201613"/>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784" name="Group 9783">
            <a:extLst>
              <a:ext uri="{FF2B5EF4-FFF2-40B4-BE49-F238E27FC236}">
                <a16:creationId xmlns:a16="http://schemas.microsoft.com/office/drawing/2014/main" id="{EFD6E631-B5A3-4E02-AF21-6CC2F91A1140}"/>
              </a:ext>
            </a:extLst>
          </p:cNvPr>
          <p:cNvGrpSpPr/>
          <p:nvPr/>
        </p:nvGrpSpPr>
        <p:grpSpPr>
          <a:xfrm>
            <a:off x="3976688" y="4833938"/>
            <a:ext cx="904352" cy="474663"/>
            <a:chOff x="3976688" y="4833938"/>
            <a:chExt cx="904352" cy="474663"/>
          </a:xfrm>
        </p:grpSpPr>
        <p:sp>
          <p:nvSpPr>
            <p:cNvPr id="9785" name="Oval 70">
              <a:extLst>
                <a:ext uri="{FF2B5EF4-FFF2-40B4-BE49-F238E27FC236}">
                  <a16:creationId xmlns:a16="http://schemas.microsoft.com/office/drawing/2014/main" id="{F5CC7637-0F3F-4784-8E68-F3CCEDBB6B85}"/>
                </a:ext>
              </a:extLst>
            </p:cNvPr>
            <p:cNvSpPr>
              <a:spLocks noChangeArrowheads="1"/>
            </p:cNvSpPr>
            <p:nvPr/>
          </p:nvSpPr>
          <p:spPr bwMode="auto">
            <a:xfrm>
              <a:off x="4592034" y="4833938"/>
              <a:ext cx="277813" cy="277813"/>
            </a:xfrm>
            <a:prstGeom prst="ellipse">
              <a:avLst/>
            </a:pr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86" name="Oval 71">
              <a:extLst>
                <a:ext uri="{FF2B5EF4-FFF2-40B4-BE49-F238E27FC236}">
                  <a16:creationId xmlns:a16="http://schemas.microsoft.com/office/drawing/2014/main" id="{B7B664AF-F653-46F5-8EC1-4465BE4A587B}"/>
                </a:ext>
              </a:extLst>
            </p:cNvPr>
            <p:cNvSpPr>
              <a:spLocks noChangeArrowheads="1"/>
            </p:cNvSpPr>
            <p:nvPr/>
          </p:nvSpPr>
          <p:spPr bwMode="auto">
            <a:xfrm>
              <a:off x="4603227" y="4835264"/>
              <a:ext cx="277813" cy="277813"/>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87" name="Oval 72">
              <a:extLst>
                <a:ext uri="{FF2B5EF4-FFF2-40B4-BE49-F238E27FC236}">
                  <a16:creationId xmlns:a16="http://schemas.microsoft.com/office/drawing/2014/main" id="{4AB09D44-DD03-4D81-B883-521D5348B147}"/>
                </a:ext>
              </a:extLst>
            </p:cNvPr>
            <p:cNvSpPr>
              <a:spLocks noChangeArrowheads="1"/>
            </p:cNvSpPr>
            <p:nvPr/>
          </p:nvSpPr>
          <p:spPr bwMode="auto">
            <a:xfrm>
              <a:off x="3976688" y="5030788"/>
              <a:ext cx="277813" cy="277813"/>
            </a:xfrm>
            <a:prstGeom prst="ellipse">
              <a:avLst/>
            </a:pr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88" name="Oval 73">
              <a:extLst>
                <a:ext uri="{FF2B5EF4-FFF2-40B4-BE49-F238E27FC236}">
                  <a16:creationId xmlns:a16="http://schemas.microsoft.com/office/drawing/2014/main" id="{B1680206-E1E6-4FDA-A693-64D3FFC17AC4}"/>
                </a:ext>
              </a:extLst>
            </p:cNvPr>
            <p:cNvSpPr>
              <a:spLocks noChangeArrowheads="1"/>
            </p:cNvSpPr>
            <p:nvPr/>
          </p:nvSpPr>
          <p:spPr bwMode="auto">
            <a:xfrm>
              <a:off x="3976688" y="5030788"/>
              <a:ext cx="277813" cy="277813"/>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89" name="Oval 74">
              <a:extLst>
                <a:ext uri="{FF2B5EF4-FFF2-40B4-BE49-F238E27FC236}">
                  <a16:creationId xmlns:a16="http://schemas.microsoft.com/office/drawing/2014/main" id="{9165BA39-CC45-48E4-84E8-460C917EC92E}"/>
                </a:ext>
              </a:extLst>
            </p:cNvPr>
            <p:cNvSpPr>
              <a:spLocks noChangeArrowheads="1"/>
            </p:cNvSpPr>
            <p:nvPr/>
          </p:nvSpPr>
          <p:spPr bwMode="auto">
            <a:xfrm>
              <a:off x="4260851" y="4951413"/>
              <a:ext cx="277813" cy="277813"/>
            </a:xfrm>
            <a:prstGeom prst="ellipse">
              <a:avLst/>
            </a:pr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90" name="Oval 75">
              <a:extLst>
                <a:ext uri="{FF2B5EF4-FFF2-40B4-BE49-F238E27FC236}">
                  <a16:creationId xmlns:a16="http://schemas.microsoft.com/office/drawing/2014/main" id="{B762549B-7FCE-4078-8E82-CA90B3A9CF78}"/>
                </a:ext>
              </a:extLst>
            </p:cNvPr>
            <p:cNvSpPr>
              <a:spLocks noChangeArrowheads="1"/>
            </p:cNvSpPr>
            <p:nvPr/>
          </p:nvSpPr>
          <p:spPr bwMode="auto">
            <a:xfrm>
              <a:off x="4270376" y="4960938"/>
              <a:ext cx="277813" cy="277813"/>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9" name="Picture 88">
            <a:extLst>
              <a:ext uri="{FF2B5EF4-FFF2-40B4-BE49-F238E27FC236}">
                <a16:creationId xmlns:a16="http://schemas.microsoft.com/office/drawing/2014/main" id="{0F1C99D1-733D-42E8-B2C0-CB3E8394C7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7154" y="6334978"/>
            <a:ext cx="1028028" cy="403046"/>
          </a:xfrm>
          <a:prstGeom prst="rect">
            <a:avLst/>
          </a:prstGeom>
        </p:spPr>
      </p:pic>
      <p:sp>
        <p:nvSpPr>
          <p:cNvPr id="90" name="Slide Number Placeholder 1">
            <a:extLst>
              <a:ext uri="{FF2B5EF4-FFF2-40B4-BE49-F238E27FC236}">
                <a16:creationId xmlns:a16="http://schemas.microsoft.com/office/drawing/2014/main" id="{E159BE67-8B11-4726-A8C4-6A1698879CC5}"/>
              </a:ext>
            </a:extLst>
          </p:cNvPr>
          <p:cNvSpPr>
            <a:spLocks noGrp="1"/>
          </p:cNvSpPr>
          <p:nvPr>
            <p:ph type="sldNum" sz="quarter" idx="12"/>
          </p:nvPr>
        </p:nvSpPr>
        <p:spPr>
          <a:xfrm>
            <a:off x="9182101"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A253CB-D140-475C-8A35-6A4ECB9CE688}" type="slidenum">
              <a:rPr kumimoji="0" lang="en-US" sz="1400" b="0" i="0" u="none" strike="noStrike" kern="1200" cap="none" spc="0" normalizeH="0" baseline="0" noProof="0" smtClean="0">
                <a:ln>
                  <a:noFill/>
                </a:ln>
                <a:solidFill>
                  <a:srgbClr val="4472C4">
                    <a:lumMod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88FEB304-EFAD-40FD-9B7D-CFA1EFC6A1C4}"/>
              </a:ext>
            </a:extLst>
          </p:cNvPr>
          <p:cNvSpPr txBox="1"/>
          <p:nvPr/>
        </p:nvSpPr>
        <p:spPr>
          <a:xfrm>
            <a:off x="10561575" y="814716"/>
            <a:ext cx="1508124" cy="4939814"/>
          </a:xfrm>
          <a:prstGeom prst="rect">
            <a:avLst/>
          </a:prstGeom>
          <a:noFill/>
          <a:ln>
            <a:solidFill>
              <a:srgbClr val="002060"/>
            </a:solidFill>
          </a:ln>
        </p:spPr>
        <p:txBody>
          <a:bodyPr wrap="square" rtlCol="0" anchor="ctr">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125" b="0" i="0" u="none" strike="noStrike" kern="1200" cap="none" spc="0" normalizeH="0" baseline="0" noProof="0" dirty="0">
                <a:ln>
                  <a:noFill/>
                </a:ln>
                <a:solidFill>
                  <a:prstClr val="black"/>
                </a:solidFill>
                <a:effectLst/>
                <a:uLnTx/>
                <a:uFillTx/>
                <a:latin typeface="Calibri" panose="020F0502020204030204"/>
                <a:ea typeface="+mn-ea"/>
                <a:cs typeface="+mn-cs"/>
              </a:rPr>
              <a:t>DeKalb &amp; Jackson Counties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125" b="0" i="0" u="none" strike="noStrike" kern="1200" cap="none" spc="0" normalizeH="0" baseline="0" noProof="0" dirty="0">
                <a:ln>
                  <a:noFill/>
                </a:ln>
                <a:solidFill>
                  <a:prstClr val="black"/>
                </a:solidFill>
                <a:effectLst/>
                <a:uLnTx/>
                <a:uFillTx/>
                <a:latin typeface="Calibri" panose="020F0502020204030204"/>
                <a:ea typeface="+mn-ea"/>
                <a:cs typeface="+mn-cs"/>
              </a:rPr>
              <a:t>Cullman &amp; Winston Counties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125" b="0" i="0" u="none" strike="noStrike" kern="1200" cap="none" spc="0" normalizeH="0" baseline="0" noProof="0" dirty="0">
                <a:ln>
                  <a:noFill/>
                </a:ln>
                <a:solidFill>
                  <a:prstClr val="black"/>
                </a:solidFill>
                <a:effectLst/>
                <a:uLnTx/>
                <a:uFillTx/>
                <a:latin typeface="Calibri" panose="020F0502020204030204"/>
                <a:ea typeface="+mn-ea"/>
                <a:cs typeface="+mn-cs"/>
              </a:rPr>
              <a:t>Lauderdale, Colbert, Franklin, &amp; Marion (Northeast) Counties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125" b="0" i="0" u="none" strike="noStrike" kern="1200" cap="none" spc="0" normalizeH="0" baseline="0" noProof="0" dirty="0">
                <a:ln>
                  <a:noFill/>
                </a:ln>
                <a:solidFill>
                  <a:prstClr val="black"/>
                </a:solidFill>
                <a:effectLst/>
                <a:uLnTx/>
                <a:uFillTx/>
                <a:latin typeface="Calibri" panose="020F0502020204030204"/>
                <a:ea typeface="+mn-ea"/>
                <a:cs typeface="+mn-cs"/>
              </a:rPr>
              <a:t>Morgan &amp; Lawrence Counties – Decatur City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125" b="0" i="0" u="none" strike="noStrike" kern="1200" cap="none" spc="0" normalizeH="0" baseline="0" noProof="0" dirty="0">
                <a:ln>
                  <a:noFill/>
                </a:ln>
                <a:solidFill>
                  <a:prstClr val="black"/>
                </a:solidFill>
                <a:effectLst/>
                <a:uLnTx/>
                <a:uFillTx/>
                <a:latin typeface="Calibri" panose="020F0502020204030204"/>
                <a:ea typeface="+mn-ea"/>
                <a:cs typeface="+mn-cs"/>
              </a:rPr>
              <a:t>Marshall &amp; Madison (Outer) Counties – Huntsville City  (Far West &amp; Southwest)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125" b="0" i="0" u="none" strike="noStrike" kern="1200" cap="none" spc="0" normalizeH="0" baseline="0" noProof="0" dirty="0">
                <a:ln>
                  <a:noFill/>
                </a:ln>
                <a:solidFill>
                  <a:prstClr val="black"/>
                </a:solidFill>
                <a:effectLst/>
                <a:uLnTx/>
                <a:uFillTx/>
                <a:latin typeface="Calibri" panose="020F0502020204030204"/>
                <a:ea typeface="+mn-ea"/>
                <a:cs typeface="+mn-cs"/>
              </a:rPr>
              <a:t>Limestone &amp; Madison (Outer) Counties – Huntsville City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125" b="0" i="0" u="none" strike="noStrike" kern="1200" cap="none" spc="0" normalizeH="0" baseline="0" noProof="0" dirty="0">
                <a:ln>
                  <a:noFill/>
                </a:ln>
                <a:solidFill>
                  <a:prstClr val="black"/>
                </a:solidFill>
                <a:effectLst/>
                <a:uLnTx/>
                <a:uFillTx/>
                <a:latin typeface="Calibri" panose="020F0502020204030204"/>
                <a:ea typeface="+mn-ea"/>
                <a:cs typeface="+mn-cs"/>
              </a:rPr>
              <a:t>Huntsville City (Central &amp; South)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125" b="0" i="0" u="none" strike="noStrike" kern="1200" cap="none" spc="0" normalizeH="0" baseline="0" noProof="0" dirty="0">
                <a:ln>
                  <a:noFill/>
                </a:ln>
                <a:solidFill>
                  <a:prstClr val="black"/>
                </a:solidFill>
                <a:effectLst/>
                <a:uLnTx/>
                <a:uFillTx/>
                <a:latin typeface="Calibri" panose="020F0502020204030204"/>
                <a:ea typeface="+mn-ea"/>
                <a:cs typeface="+mn-cs"/>
              </a:rPr>
              <a:t>Huntsville (North) &amp; Madison (East) Cities</a:t>
            </a:r>
          </a:p>
        </p:txBody>
      </p:sp>
      <p:sp>
        <p:nvSpPr>
          <p:cNvPr id="92" name="Rectangle 215">
            <a:extLst>
              <a:ext uri="{FF2B5EF4-FFF2-40B4-BE49-F238E27FC236}">
                <a16:creationId xmlns:a16="http://schemas.microsoft.com/office/drawing/2014/main" id="{AE2F9A33-485B-480E-A3B3-67E4F08335EC}"/>
              </a:ext>
            </a:extLst>
          </p:cNvPr>
          <p:cNvSpPr>
            <a:spLocks noChangeArrowheads="1"/>
          </p:cNvSpPr>
          <p:nvPr/>
        </p:nvSpPr>
        <p:spPr bwMode="auto">
          <a:xfrm>
            <a:off x="4088273" y="5091110"/>
            <a:ext cx="6893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a:t>
            </a:r>
            <a:endPar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3" name="Rectangle 215">
            <a:extLst>
              <a:ext uri="{FF2B5EF4-FFF2-40B4-BE49-F238E27FC236}">
                <a16:creationId xmlns:a16="http://schemas.microsoft.com/office/drawing/2014/main" id="{827B0C61-B6C4-45A8-A81D-0AF916B768C5}"/>
              </a:ext>
            </a:extLst>
          </p:cNvPr>
          <p:cNvSpPr>
            <a:spLocks noChangeArrowheads="1"/>
          </p:cNvSpPr>
          <p:nvPr/>
        </p:nvSpPr>
        <p:spPr bwMode="auto">
          <a:xfrm>
            <a:off x="4374151" y="5016501"/>
            <a:ext cx="6893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a:t>
            </a:r>
            <a:endPar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4" name="Rectangle 215">
            <a:extLst>
              <a:ext uri="{FF2B5EF4-FFF2-40B4-BE49-F238E27FC236}">
                <a16:creationId xmlns:a16="http://schemas.microsoft.com/office/drawing/2014/main" id="{77AD6D53-1F9F-4858-956A-EC5EE3C99072}"/>
              </a:ext>
            </a:extLst>
          </p:cNvPr>
          <p:cNvSpPr>
            <a:spLocks noChangeArrowheads="1"/>
          </p:cNvSpPr>
          <p:nvPr/>
        </p:nvSpPr>
        <p:spPr bwMode="auto">
          <a:xfrm>
            <a:off x="5222210" y="4613276"/>
            <a:ext cx="6893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3</a:t>
            </a:r>
            <a:endPar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7" name="Oval 70">
            <a:extLst>
              <a:ext uri="{FF2B5EF4-FFF2-40B4-BE49-F238E27FC236}">
                <a16:creationId xmlns:a16="http://schemas.microsoft.com/office/drawing/2014/main" id="{199CA8DA-A2F4-4EBF-AA94-27E2AC474893}"/>
              </a:ext>
            </a:extLst>
          </p:cNvPr>
          <p:cNvSpPr>
            <a:spLocks noChangeArrowheads="1"/>
          </p:cNvSpPr>
          <p:nvPr/>
        </p:nvSpPr>
        <p:spPr bwMode="auto">
          <a:xfrm>
            <a:off x="5233926" y="4836188"/>
            <a:ext cx="277813" cy="277813"/>
          </a:xfrm>
          <a:prstGeom prst="ellipse">
            <a:avLst/>
          </a:pr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Rectangle 215">
            <a:extLst>
              <a:ext uri="{FF2B5EF4-FFF2-40B4-BE49-F238E27FC236}">
                <a16:creationId xmlns:a16="http://schemas.microsoft.com/office/drawing/2014/main" id="{E175567A-18F1-45F9-B587-A816EF41DA63}"/>
              </a:ext>
            </a:extLst>
          </p:cNvPr>
          <p:cNvSpPr>
            <a:spLocks noChangeArrowheads="1"/>
          </p:cNvSpPr>
          <p:nvPr/>
        </p:nvSpPr>
        <p:spPr bwMode="auto">
          <a:xfrm>
            <a:off x="5345965" y="4899026"/>
            <a:ext cx="6893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5</a:t>
            </a:r>
            <a:endPar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9" name="Oval 74">
            <a:extLst>
              <a:ext uri="{FF2B5EF4-FFF2-40B4-BE49-F238E27FC236}">
                <a16:creationId xmlns:a16="http://schemas.microsoft.com/office/drawing/2014/main" id="{DC87A319-4271-40BE-8D8E-546C1A32E8B7}"/>
              </a:ext>
            </a:extLst>
          </p:cNvPr>
          <p:cNvSpPr>
            <a:spLocks noChangeArrowheads="1"/>
          </p:cNvSpPr>
          <p:nvPr/>
        </p:nvSpPr>
        <p:spPr bwMode="auto">
          <a:xfrm>
            <a:off x="4501026" y="4876800"/>
            <a:ext cx="277813" cy="277813"/>
          </a:xfrm>
          <a:prstGeom prst="ellipse">
            <a:avLst/>
          </a:pr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Oval 71">
            <a:extLst>
              <a:ext uri="{FF2B5EF4-FFF2-40B4-BE49-F238E27FC236}">
                <a16:creationId xmlns:a16="http://schemas.microsoft.com/office/drawing/2014/main" id="{661B4AD5-CFA7-4BB8-A931-5A086DF7EED3}"/>
              </a:ext>
            </a:extLst>
          </p:cNvPr>
          <p:cNvSpPr>
            <a:spLocks noChangeArrowheads="1"/>
          </p:cNvSpPr>
          <p:nvPr/>
        </p:nvSpPr>
        <p:spPr bwMode="auto">
          <a:xfrm>
            <a:off x="4506915" y="4872038"/>
            <a:ext cx="277813" cy="277813"/>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Rectangle 215">
            <a:extLst>
              <a:ext uri="{FF2B5EF4-FFF2-40B4-BE49-F238E27FC236}">
                <a16:creationId xmlns:a16="http://schemas.microsoft.com/office/drawing/2014/main" id="{BEC52911-9391-4B40-A557-5A4C7F1B4936}"/>
              </a:ext>
            </a:extLst>
          </p:cNvPr>
          <p:cNvSpPr>
            <a:spLocks noChangeArrowheads="1"/>
          </p:cNvSpPr>
          <p:nvPr/>
        </p:nvSpPr>
        <p:spPr bwMode="auto">
          <a:xfrm>
            <a:off x="4624515" y="4931118"/>
            <a:ext cx="6893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3</a:t>
            </a:r>
            <a:endPar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4" name="Oval 70">
            <a:extLst>
              <a:ext uri="{FF2B5EF4-FFF2-40B4-BE49-F238E27FC236}">
                <a16:creationId xmlns:a16="http://schemas.microsoft.com/office/drawing/2014/main" id="{FFB2E13E-DCF1-4D0A-BA9C-3BE1F5277961}"/>
              </a:ext>
            </a:extLst>
          </p:cNvPr>
          <p:cNvSpPr>
            <a:spLocks noChangeArrowheads="1"/>
          </p:cNvSpPr>
          <p:nvPr/>
        </p:nvSpPr>
        <p:spPr bwMode="auto">
          <a:xfrm>
            <a:off x="5626039" y="4405314"/>
            <a:ext cx="277813" cy="277813"/>
          </a:xfrm>
          <a:prstGeom prst="ellipse">
            <a:avLst/>
          </a:pr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Oval 71">
            <a:extLst>
              <a:ext uri="{FF2B5EF4-FFF2-40B4-BE49-F238E27FC236}">
                <a16:creationId xmlns:a16="http://schemas.microsoft.com/office/drawing/2014/main" id="{6C4D824C-B45D-49D4-A281-7663C48256B4}"/>
              </a:ext>
            </a:extLst>
          </p:cNvPr>
          <p:cNvSpPr>
            <a:spLocks noChangeArrowheads="1"/>
          </p:cNvSpPr>
          <p:nvPr/>
        </p:nvSpPr>
        <p:spPr bwMode="auto">
          <a:xfrm>
            <a:off x="5635564" y="4406976"/>
            <a:ext cx="277813" cy="277813"/>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Rectangle 215">
            <a:extLst>
              <a:ext uri="{FF2B5EF4-FFF2-40B4-BE49-F238E27FC236}">
                <a16:creationId xmlns:a16="http://schemas.microsoft.com/office/drawing/2014/main" id="{208A8E3A-1BE9-4930-B730-78FA618C7E07}"/>
              </a:ext>
            </a:extLst>
          </p:cNvPr>
          <p:cNvSpPr>
            <a:spLocks noChangeArrowheads="1"/>
          </p:cNvSpPr>
          <p:nvPr/>
        </p:nvSpPr>
        <p:spPr bwMode="auto">
          <a:xfrm>
            <a:off x="5744495" y="4467144"/>
            <a:ext cx="6893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6</a:t>
            </a:r>
            <a:endPar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7" name="Oval 70">
            <a:extLst>
              <a:ext uri="{FF2B5EF4-FFF2-40B4-BE49-F238E27FC236}">
                <a16:creationId xmlns:a16="http://schemas.microsoft.com/office/drawing/2014/main" id="{5934C58D-F613-4DFF-A0B3-C0EAAFEC0D75}"/>
              </a:ext>
            </a:extLst>
          </p:cNvPr>
          <p:cNvSpPr>
            <a:spLocks noChangeArrowheads="1"/>
          </p:cNvSpPr>
          <p:nvPr/>
        </p:nvSpPr>
        <p:spPr bwMode="auto">
          <a:xfrm>
            <a:off x="6416613" y="4728369"/>
            <a:ext cx="277813" cy="277813"/>
          </a:xfrm>
          <a:prstGeom prst="ellipse">
            <a:avLst/>
          </a:pr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Oval 70">
            <a:extLst>
              <a:ext uri="{FF2B5EF4-FFF2-40B4-BE49-F238E27FC236}">
                <a16:creationId xmlns:a16="http://schemas.microsoft.com/office/drawing/2014/main" id="{79E7D47E-824B-4D2A-AAE4-0B0371313D80}"/>
              </a:ext>
            </a:extLst>
          </p:cNvPr>
          <p:cNvSpPr>
            <a:spLocks noChangeArrowheads="1"/>
          </p:cNvSpPr>
          <p:nvPr/>
        </p:nvSpPr>
        <p:spPr bwMode="auto">
          <a:xfrm>
            <a:off x="7180995" y="4321175"/>
            <a:ext cx="277813" cy="277813"/>
          </a:xfrm>
          <a:prstGeom prst="ellipse">
            <a:avLst/>
          </a:pr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6" name="Oval 71">
            <a:extLst>
              <a:ext uri="{FF2B5EF4-FFF2-40B4-BE49-F238E27FC236}">
                <a16:creationId xmlns:a16="http://schemas.microsoft.com/office/drawing/2014/main" id="{7F24D1BE-CEB4-4B94-8079-4456A92B1C1F}"/>
              </a:ext>
            </a:extLst>
          </p:cNvPr>
          <p:cNvSpPr>
            <a:spLocks noChangeArrowheads="1"/>
          </p:cNvSpPr>
          <p:nvPr/>
        </p:nvSpPr>
        <p:spPr bwMode="auto">
          <a:xfrm>
            <a:off x="6424551" y="4737894"/>
            <a:ext cx="277813" cy="277813"/>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Oval 71">
            <a:extLst>
              <a:ext uri="{FF2B5EF4-FFF2-40B4-BE49-F238E27FC236}">
                <a16:creationId xmlns:a16="http://schemas.microsoft.com/office/drawing/2014/main" id="{26621BF2-8906-41B9-BBF7-EFAC610DA7A2}"/>
              </a:ext>
            </a:extLst>
          </p:cNvPr>
          <p:cNvSpPr>
            <a:spLocks noChangeArrowheads="1"/>
          </p:cNvSpPr>
          <p:nvPr/>
        </p:nvSpPr>
        <p:spPr bwMode="auto">
          <a:xfrm>
            <a:off x="7180995" y="4328629"/>
            <a:ext cx="277813" cy="277813"/>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Rectangle 215">
            <a:extLst>
              <a:ext uri="{FF2B5EF4-FFF2-40B4-BE49-F238E27FC236}">
                <a16:creationId xmlns:a16="http://schemas.microsoft.com/office/drawing/2014/main" id="{862FB682-6BC7-4B0F-898F-B9A35FF61253}"/>
              </a:ext>
            </a:extLst>
          </p:cNvPr>
          <p:cNvSpPr>
            <a:spLocks noChangeArrowheads="1"/>
          </p:cNvSpPr>
          <p:nvPr/>
        </p:nvSpPr>
        <p:spPr bwMode="auto">
          <a:xfrm>
            <a:off x="6535531" y="4800176"/>
            <a:ext cx="6893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7</a:t>
            </a:r>
            <a:endPar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0" name="Rectangle 215">
            <a:extLst>
              <a:ext uri="{FF2B5EF4-FFF2-40B4-BE49-F238E27FC236}">
                <a16:creationId xmlns:a16="http://schemas.microsoft.com/office/drawing/2014/main" id="{7FCEB39A-9C86-4B66-803D-52D442855F85}"/>
              </a:ext>
            </a:extLst>
          </p:cNvPr>
          <p:cNvSpPr>
            <a:spLocks noChangeArrowheads="1"/>
          </p:cNvSpPr>
          <p:nvPr/>
        </p:nvSpPr>
        <p:spPr bwMode="auto">
          <a:xfrm>
            <a:off x="7285436" y="4375181"/>
            <a:ext cx="6893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8</a:t>
            </a:r>
            <a:endPar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3" name="Rectangle 215">
            <a:extLst>
              <a:ext uri="{FF2B5EF4-FFF2-40B4-BE49-F238E27FC236}">
                <a16:creationId xmlns:a16="http://schemas.microsoft.com/office/drawing/2014/main" id="{FB833545-1482-4B8A-B047-4EDF5CE4326C}"/>
              </a:ext>
            </a:extLst>
          </p:cNvPr>
          <p:cNvSpPr>
            <a:spLocks noChangeArrowheads="1"/>
          </p:cNvSpPr>
          <p:nvPr/>
        </p:nvSpPr>
        <p:spPr bwMode="auto">
          <a:xfrm>
            <a:off x="4755788" y="4861836"/>
            <a:ext cx="6893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4</a:t>
            </a:r>
            <a:endPar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2" name="Oval 71">
            <a:extLst>
              <a:ext uri="{FF2B5EF4-FFF2-40B4-BE49-F238E27FC236}">
                <a16:creationId xmlns:a16="http://schemas.microsoft.com/office/drawing/2014/main" id="{CF215509-C236-4E11-BEEE-C0EFB6FAFD77}"/>
              </a:ext>
            </a:extLst>
          </p:cNvPr>
          <p:cNvSpPr>
            <a:spLocks noChangeArrowheads="1"/>
          </p:cNvSpPr>
          <p:nvPr/>
        </p:nvSpPr>
        <p:spPr bwMode="auto">
          <a:xfrm>
            <a:off x="5235637" y="4835052"/>
            <a:ext cx="277813" cy="277813"/>
          </a:xfrm>
          <a:prstGeom prst="ellipse">
            <a:avLst/>
          </a:prstGeom>
          <a:noFill/>
          <a:ln w="2222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05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object 3">
            <a:extLst>
              <a:ext uri="{FF2B5EF4-FFF2-40B4-BE49-F238E27FC236}">
                <a16:creationId xmlns:a16="http://schemas.microsoft.com/office/drawing/2014/main" id="{9809E11D-137C-C077-8444-5F36DF282286}"/>
              </a:ext>
            </a:extLst>
          </p:cNvPr>
          <p:cNvSpPr/>
          <p:nvPr/>
        </p:nvSpPr>
        <p:spPr>
          <a:xfrm>
            <a:off x="11887200" y="0"/>
            <a:ext cx="304800" cy="6858000"/>
          </a:xfrm>
          <a:custGeom>
            <a:avLst/>
            <a:gdLst/>
            <a:ahLst/>
            <a:cxnLst/>
            <a:rect l="l" t="t" r="r" b="b"/>
            <a:pathLst>
              <a:path w="304800" h="6858000">
                <a:moveTo>
                  <a:pt x="304800" y="6858000"/>
                </a:moveTo>
                <a:lnTo>
                  <a:pt x="304800" y="0"/>
                </a:lnTo>
                <a:lnTo>
                  <a:pt x="0" y="0"/>
                </a:lnTo>
                <a:lnTo>
                  <a:pt x="0" y="6858000"/>
                </a:lnTo>
                <a:lnTo>
                  <a:pt x="304800" y="6858000"/>
                </a:lnTo>
                <a:close/>
              </a:path>
            </a:pathLst>
          </a:custGeom>
          <a:solidFill>
            <a:schemeClr val="accent1">
              <a:lumMod val="50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0" name="object 5">
            <a:extLst>
              <a:ext uri="{FF2B5EF4-FFF2-40B4-BE49-F238E27FC236}">
                <a16:creationId xmlns:a16="http://schemas.microsoft.com/office/drawing/2014/main" id="{76EAAAD0-642D-362F-85EA-F175E9E1BAE9}"/>
              </a:ext>
            </a:extLst>
          </p:cNvPr>
          <p:cNvSpPr/>
          <p:nvPr/>
        </p:nvSpPr>
        <p:spPr>
          <a:xfrm>
            <a:off x="11825478" y="761"/>
            <a:ext cx="0" cy="6858000"/>
          </a:xfrm>
          <a:custGeom>
            <a:avLst/>
            <a:gdLst/>
            <a:ahLst/>
            <a:cxnLst/>
            <a:rect l="l" t="t" r="r" b="b"/>
            <a:pathLst>
              <a:path h="6858000">
                <a:moveTo>
                  <a:pt x="0" y="0"/>
                </a:moveTo>
                <a:lnTo>
                  <a:pt x="0" y="6858000"/>
                </a:lnTo>
              </a:path>
            </a:pathLst>
          </a:custGeom>
          <a:ln w="38100">
            <a:solidFill>
              <a:schemeClr val="accent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6" name="Rectangle 34">
            <a:extLst>
              <a:ext uri="{FF2B5EF4-FFF2-40B4-BE49-F238E27FC236}">
                <a16:creationId xmlns:a16="http://schemas.microsoft.com/office/drawing/2014/main" id="{298A6301-F16D-4CCC-8CC6-C597AA2EB3FC}"/>
              </a:ext>
            </a:extLst>
          </p:cNvPr>
          <p:cNvSpPr>
            <a:spLocks noChangeArrowheads="1"/>
          </p:cNvSpPr>
          <p:nvPr/>
        </p:nvSpPr>
        <p:spPr bwMode="auto">
          <a:xfrm>
            <a:off x="1181872" y="1151457"/>
            <a:ext cx="343536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4472C4">
                    <a:lumMod val="50000"/>
                  </a:srgbClr>
                </a:solidFill>
                <a:effectLst/>
                <a:uLnTx/>
                <a:uFillTx/>
                <a:latin typeface="Open Sans" panose="020B0606030504020204" pitchFamily="34" charset="0"/>
                <a:ea typeface="+mn-ea"/>
                <a:cs typeface="+mn-cs"/>
              </a:rPr>
              <a:t>Percentage with a High School Diploma Only </a:t>
            </a:r>
            <a:endParaRPr kumimoji="0" lang="en-US" altLang="en-US" sz="1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mn-cs"/>
            </a:endParaRPr>
          </a:p>
        </p:txBody>
      </p:sp>
      <p:sp>
        <p:nvSpPr>
          <p:cNvPr id="197" name="Rectangle 34">
            <a:extLst>
              <a:ext uri="{FF2B5EF4-FFF2-40B4-BE49-F238E27FC236}">
                <a16:creationId xmlns:a16="http://schemas.microsoft.com/office/drawing/2014/main" id="{3B526166-CDF6-412E-AA6F-D1899BF0B652}"/>
              </a:ext>
            </a:extLst>
          </p:cNvPr>
          <p:cNvSpPr>
            <a:spLocks noChangeArrowheads="1"/>
          </p:cNvSpPr>
          <p:nvPr/>
        </p:nvSpPr>
        <p:spPr bwMode="auto">
          <a:xfrm>
            <a:off x="7179988" y="1151457"/>
            <a:ext cx="287764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4472C4">
                    <a:lumMod val="50000"/>
                  </a:srgbClr>
                </a:solidFill>
                <a:effectLst/>
                <a:uLnTx/>
                <a:uFillTx/>
                <a:latin typeface="Open Sans" panose="020B0606030504020204" pitchFamily="34" charset="0"/>
                <a:ea typeface="+mn-ea"/>
                <a:cs typeface="+mn-cs"/>
              </a:rPr>
              <a:t>Percentage with an Associate Degree</a:t>
            </a:r>
            <a:endParaRPr kumimoji="0" lang="en-US" altLang="en-US" sz="1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mn-cs"/>
            </a:endParaRPr>
          </a:p>
        </p:txBody>
      </p:sp>
      <p:sp>
        <p:nvSpPr>
          <p:cNvPr id="198" name="Rectangle 34">
            <a:extLst>
              <a:ext uri="{FF2B5EF4-FFF2-40B4-BE49-F238E27FC236}">
                <a16:creationId xmlns:a16="http://schemas.microsoft.com/office/drawing/2014/main" id="{77280C35-5EB3-4674-85C1-D267377C46E0}"/>
              </a:ext>
            </a:extLst>
          </p:cNvPr>
          <p:cNvSpPr>
            <a:spLocks noChangeArrowheads="1"/>
          </p:cNvSpPr>
          <p:nvPr/>
        </p:nvSpPr>
        <p:spPr bwMode="auto">
          <a:xfrm>
            <a:off x="1189893" y="3943941"/>
            <a:ext cx="355571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4472C4">
                    <a:lumMod val="50000"/>
                  </a:srgbClr>
                </a:solidFill>
                <a:effectLst/>
                <a:uLnTx/>
                <a:uFillTx/>
                <a:latin typeface="Open Sans" panose="020B0606030504020204" pitchFamily="34" charset="0"/>
                <a:ea typeface="+mn-ea"/>
                <a:cs typeface="+mn-cs"/>
              </a:rPr>
              <a:t>Percentage with a Bachelor’s Degree or Higher</a:t>
            </a:r>
            <a:endParaRPr kumimoji="0" lang="en-US" altLang="en-US" sz="1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mn-cs"/>
            </a:endParaRPr>
          </a:p>
        </p:txBody>
      </p:sp>
      <p:sp>
        <p:nvSpPr>
          <p:cNvPr id="199" name="Rectangle 34">
            <a:extLst>
              <a:ext uri="{FF2B5EF4-FFF2-40B4-BE49-F238E27FC236}">
                <a16:creationId xmlns:a16="http://schemas.microsoft.com/office/drawing/2014/main" id="{ABC9B46E-4CFD-4CD0-94D6-37EF9BC2E584}"/>
              </a:ext>
            </a:extLst>
          </p:cNvPr>
          <p:cNvSpPr>
            <a:spLocks noChangeArrowheads="1"/>
          </p:cNvSpPr>
          <p:nvPr/>
        </p:nvSpPr>
        <p:spPr bwMode="auto">
          <a:xfrm>
            <a:off x="6119264" y="3943941"/>
            <a:ext cx="507235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4472C4">
                    <a:lumMod val="50000"/>
                  </a:srgbClr>
                </a:solidFill>
                <a:effectLst/>
                <a:uLnTx/>
                <a:uFillTx/>
                <a:latin typeface="Open Sans" panose="020B0606030504020204" pitchFamily="34" charset="0"/>
                <a:ea typeface="+mn-ea"/>
                <a:cs typeface="+mn-cs"/>
              </a:rPr>
              <a:t>Difference in College Attainment between Young and Older Adults</a:t>
            </a:r>
            <a:endParaRPr kumimoji="0" lang="en-US" altLang="en-US" sz="1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mn-cs"/>
            </a:endParaRPr>
          </a:p>
        </p:txBody>
      </p:sp>
      <p:pic>
        <p:nvPicPr>
          <p:cNvPr id="324" name="Picture 323">
            <a:extLst>
              <a:ext uri="{FF2B5EF4-FFF2-40B4-BE49-F238E27FC236}">
                <a16:creationId xmlns:a16="http://schemas.microsoft.com/office/drawing/2014/main" id="{90A461A8-F30E-4E14-8AEA-FF4177FB58A2}"/>
              </a:ext>
            </a:extLst>
          </p:cNvPr>
          <p:cNvPicPr>
            <a:picLocks noChangeAspect="1"/>
          </p:cNvPicPr>
          <p:nvPr/>
        </p:nvPicPr>
        <p:blipFill>
          <a:blip r:embed="rId3"/>
          <a:stretch>
            <a:fillRect/>
          </a:stretch>
        </p:blipFill>
        <p:spPr>
          <a:xfrm>
            <a:off x="5543323" y="4097611"/>
            <a:ext cx="421614" cy="2379368"/>
          </a:xfrm>
          <a:prstGeom prst="rect">
            <a:avLst/>
          </a:prstGeom>
        </p:spPr>
      </p:pic>
      <p:pic>
        <p:nvPicPr>
          <p:cNvPr id="137" name="Picture 136">
            <a:extLst>
              <a:ext uri="{FF2B5EF4-FFF2-40B4-BE49-F238E27FC236}">
                <a16:creationId xmlns:a16="http://schemas.microsoft.com/office/drawing/2014/main" id="{3881BD07-26FC-464F-954C-6C9C2BF21764}"/>
              </a:ext>
            </a:extLst>
          </p:cNvPr>
          <p:cNvPicPr>
            <a:picLocks noChangeAspect="1"/>
          </p:cNvPicPr>
          <p:nvPr/>
        </p:nvPicPr>
        <p:blipFill>
          <a:blip r:embed="rId3"/>
          <a:stretch>
            <a:fillRect/>
          </a:stretch>
        </p:blipFill>
        <p:spPr>
          <a:xfrm>
            <a:off x="5506368" y="1266179"/>
            <a:ext cx="421614" cy="2379368"/>
          </a:xfrm>
          <a:prstGeom prst="rect">
            <a:avLst/>
          </a:prstGeom>
        </p:spPr>
      </p:pic>
      <p:sp>
        <p:nvSpPr>
          <p:cNvPr id="19" name="AutoShape 3">
            <a:extLst>
              <a:ext uri="{FF2B5EF4-FFF2-40B4-BE49-F238E27FC236}">
                <a16:creationId xmlns:a16="http://schemas.microsoft.com/office/drawing/2014/main" id="{7D5B2AF7-2E49-4627-8430-89AF9C9EE811}"/>
              </a:ext>
            </a:extLst>
          </p:cNvPr>
          <p:cNvSpPr>
            <a:spLocks noChangeAspect="1" noChangeArrowheads="1" noTextEdit="1"/>
          </p:cNvSpPr>
          <p:nvPr/>
        </p:nvSpPr>
        <p:spPr bwMode="auto">
          <a:xfrm>
            <a:off x="5291138" y="4144963"/>
            <a:ext cx="4573587"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TextBox 109">
            <a:extLst>
              <a:ext uri="{FF2B5EF4-FFF2-40B4-BE49-F238E27FC236}">
                <a16:creationId xmlns:a16="http://schemas.microsoft.com/office/drawing/2014/main" id="{52E8E05E-ED48-48CC-A756-67E7230D05A1}"/>
              </a:ext>
            </a:extLst>
          </p:cNvPr>
          <p:cNvSpPr txBox="1"/>
          <p:nvPr/>
        </p:nvSpPr>
        <p:spPr>
          <a:xfrm>
            <a:off x="175974" y="161703"/>
            <a:ext cx="11243713"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a:ea typeface="Open Sans" panose="020B0606030504020204" pitchFamily="34" charset="0"/>
                <a:cs typeface="Open Sans" panose="020B0606030504020204" pitchFamily="34" charset="0"/>
              </a:rPr>
              <a:t>Measures of Education and Workforce Need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Open Sans" panose="020B0606030504020204" pitchFamily="34" charset="0"/>
                <a:cs typeface="Open Sans" panose="020B0606030504020204" pitchFamily="34" charset="0"/>
              </a:rPr>
              <a:t>North Alabama Workforce Region</a:t>
            </a:r>
          </a:p>
        </p:txBody>
      </p:sp>
      <p:sp>
        <p:nvSpPr>
          <p:cNvPr id="108" name="Slide Number Placeholder 1">
            <a:extLst>
              <a:ext uri="{FF2B5EF4-FFF2-40B4-BE49-F238E27FC236}">
                <a16:creationId xmlns:a16="http://schemas.microsoft.com/office/drawing/2014/main" id="{931A7613-CE5D-48AE-9B9A-8E1FF137FFDE}"/>
              </a:ext>
            </a:extLst>
          </p:cNvPr>
          <p:cNvSpPr>
            <a:spLocks noGrp="1"/>
          </p:cNvSpPr>
          <p:nvPr>
            <p:ph type="sldNum" sz="quarter" idx="12"/>
          </p:nvPr>
        </p:nvSpPr>
        <p:spPr>
          <a:xfrm>
            <a:off x="9163042"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A253CB-D140-475C-8A35-6A4ECB9CE688}" type="slidenum">
              <a:rPr kumimoji="0" lang="en-US" sz="1400" b="0" i="0" u="none" strike="noStrike" kern="1200" cap="none" spc="0" normalizeH="0" baseline="0" noProof="0" smtClean="0">
                <a:ln>
                  <a:noFill/>
                </a:ln>
                <a:solidFill>
                  <a:srgbClr val="4472C4">
                    <a:lumMod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graphicFrame>
        <p:nvGraphicFramePr>
          <p:cNvPr id="21" name="Chart 20">
            <a:extLst>
              <a:ext uri="{FF2B5EF4-FFF2-40B4-BE49-F238E27FC236}">
                <a16:creationId xmlns:a16="http://schemas.microsoft.com/office/drawing/2014/main" id="{1C646586-FCF2-462A-89FE-0C7BA65F6117}"/>
              </a:ext>
            </a:extLst>
          </p:cNvPr>
          <p:cNvGraphicFramePr>
            <a:graphicFrameLocks/>
          </p:cNvGraphicFramePr>
          <p:nvPr/>
        </p:nvGraphicFramePr>
        <p:xfrm>
          <a:off x="-2371291" y="1293723"/>
          <a:ext cx="7815938" cy="2514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hart 21">
            <a:extLst>
              <a:ext uri="{FF2B5EF4-FFF2-40B4-BE49-F238E27FC236}">
                <a16:creationId xmlns:a16="http://schemas.microsoft.com/office/drawing/2014/main" id="{87616A87-5323-4A2A-A34F-72FBF1B644D5}"/>
              </a:ext>
            </a:extLst>
          </p:cNvPr>
          <p:cNvGraphicFramePr>
            <a:graphicFrameLocks/>
          </p:cNvGraphicFramePr>
          <p:nvPr>
            <p:extLst>
              <p:ext uri="{D42A27DB-BD31-4B8C-83A1-F6EECF244321}">
                <p14:modId xmlns:p14="http://schemas.microsoft.com/office/powerpoint/2010/main" val="3910149635"/>
              </p:ext>
            </p:extLst>
          </p:nvPr>
        </p:nvGraphicFramePr>
        <p:xfrm>
          <a:off x="4568036" y="1299531"/>
          <a:ext cx="6578423" cy="25146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3" name="Chart 22">
            <a:extLst>
              <a:ext uri="{FF2B5EF4-FFF2-40B4-BE49-F238E27FC236}">
                <a16:creationId xmlns:a16="http://schemas.microsoft.com/office/drawing/2014/main" id="{48812423-A266-4B15-AF68-4E10BBFE2886}"/>
              </a:ext>
            </a:extLst>
          </p:cNvPr>
          <p:cNvGraphicFramePr>
            <a:graphicFrameLocks/>
          </p:cNvGraphicFramePr>
          <p:nvPr/>
        </p:nvGraphicFramePr>
        <p:xfrm>
          <a:off x="-1124717" y="4074154"/>
          <a:ext cx="6660900" cy="25146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4" name="Chart 23">
            <a:extLst>
              <a:ext uri="{FF2B5EF4-FFF2-40B4-BE49-F238E27FC236}">
                <a16:creationId xmlns:a16="http://schemas.microsoft.com/office/drawing/2014/main" id="{1CDE2FA6-DE56-4F92-BA6B-B6295DE500C5}"/>
              </a:ext>
            </a:extLst>
          </p:cNvPr>
          <p:cNvGraphicFramePr>
            <a:graphicFrameLocks/>
          </p:cNvGraphicFramePr>
          <p:nvPr>
            <p:extLst>
              <p:ext uri="{D42A27DB-BD31-4B8C-83A1-F6EECF244321}">
                <p14:modId xmlns:p14="http://schemas.microsoft.com/office/powerpoint/2010/main" val="925061193"/>
              </p:ext>
            </p:extLst>
          </p:nvPr>
        </p:nvGraphicFramePr>
        <p:xfrm>
          <a:off x="3854388" y="4063111"/>
          <a:ext cx="7591425" cy="2514600"/>
        </p:xfrm>
        <a:graphic>
          <a:graphicData uri="http://schemas.openxmlformats.org/drawingml/2006/chart">
            <c:chart xmlns:c="http://schemas.openxmlformats.org/drawingml/2006/chart" xmlns:r="http://schemas.openxmlformats.org/officeDocument/2006/relationships" r:id="rId7"/>
          </a:graphicData>
        </a:graphic>
      </p:graphicFrame>
      <p:pic>
        <p:nvPicPr>
          <p:cNvPr id="26" name="Picture 25">
            <a:extLst>
              <a:ext uri="{FF2B5EF4-FFF2-40B4-BE49-F238E27FC236}">
                <a16:creationId xmlns:a16="http://schemas.microsoft.com/office/drawing/2014/main" id="{48FB5122-688D-401A-A1D2-0A4B26018B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97154" y="6334978"/>
            <a:ext cx="1028028" cy="403046"/>
          </a:xfrm>
          <a:prstGeom prst="rect">
            <a:avLst/>
          </a:prstGeom>
        </p:spPr>
      </p:pic>
      <p:sp>
        <p:nvSpPr>
          <p:cNvPr id="2" name="Arrow: Down 1">
            <a:extLst>
              <a:ext uri="{FF2B5EF4-FFF2-40B4-BE49-F238E27FC236}">
                <a16:creationId xmlns:a16="http://schemas.microsoft.com/office/drawing/2014/main" id="{C259E3CF-EFB7-4F49-A5B5-9D2C9750E3EE}"/>
              </a:ext>
            </a:extLst>
          </p:cNvPr>
          <p:cNvSpPr/>
          <p:nvPr/>
        </p:nvSpPr>
        <p:spPr>
          <a:xfrm rot="2603793">
            <a:off x="10905110" y="2875816"/>
            <a:ext cx="287955" cy="5619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60D8E13F-7F38-466C-ACB1-707683F07DFE}"/>
              </a:ext>
            </a:extLst>
          </p:cNvPr>
          <p:cNvSpPr/>
          <p:nvPr/>
        </p:nvSpPr>
        <p:spPr>
          <a:xfrm rot="2603793">
            <a:off x="5064723" y="928788"/>
            <a:ext cx="287955" cy="5619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Down 26">
            <a:extLst>
              <a:ext uri="{FF2B5EF4-FFF2-40B4-BE49-F238E27FC236}">
                <a16:creationId xmlns:a16="http://schemas.microsoft.com/office/drawing/2014/main" id="{57AA363F-CB04-4ADB-AF3A-E849A4F55948}"/>
              </a:ext>
            </a:extLst>
          </p:cNvPr>
          <p:cNvSpPr/>
          <p:nvPr/>
        </p:nvSpPr>
        <p:spPr>
          <a:xfrm rot="4375423">
            <a:off x="5500259" y="5835530"/>
            <a:ext cx="287955" cy="5619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376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right)">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object 3">
            <a:extLst>
              <a:ext uri="{FF2B5EF4-FFF2-40B4-BE49-F238E27FC236}">
                <a16:creationId xmlns:a16="http://schemas.microsoft.com/office/drawing/2014/main" id="{9809E11D-137C-C077-8444-5F36DF282286}"/>
              </a:ext>
            </a:extLst>
          </p:cNvPr>
          <p:cNvSpPr/>
          <p:nvPr/>
        </p:nvSpPr>
        <p:spPr>
          <a:xfrm>
            <a:off x="11887200" y="0"/>
            <a:ext cx="304800" cy="6858000"/>
          </a:xfrm>
          <a:custGeom>
            <a:avLst/>
            <a:gdLst/>
            <a:ahLst/>
            <a:cxnLst/>
            <a:rect l="l" t="t" r="r" b="b"/>
            <a:pathLst>
              <a:path w="304800" h="6858000">
                <a:moveTo>
                  <a:pt x="304800" y="6858000"/>
                </a:moveTo>
                <a:lnTo>
                  <a:pt x="304800" y="0"/>
                </a:lnTo>
                <a:lnTo>
                  <a:pt x="0" y="0"/>
                </a:lnTo>
                <a:lnTo>
                  <a:pt x="0" y="6858000"/>
                </a:lnTo>
                <a:lnTo>
                  <a:pt x="304800" y="6858000"/>
                </a:lnTo>
                <a:close/>
              </a:path>
            </a:pathLst>
          </a:custGeom>
          <a:solidFill>
            <a:schemeClr val="accent1">
              <a:lumMod val="50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0" name="object 5">
            <a:extLst>
              <a:ext uri="{FF2B5EF4-FFF2-40B4-BE49-F238E27FC236}">
                <a16:creationId xmlns:a16="http://schemas.microsoft.com/office/drawing/2014/main" id="{76EAAAD0-642D-362F-85EA-F175E9E1BAE9}"/>
              </a:ext>
            </a:extLst>
          </p:cNvPr>
          <p:cNvSpPr/>
          <p:nvPr/>
        </p:nvSpPr>
        <p:spPr>
          <a:xfrm>
            <a:off x="11825478" y="761"/>
            <a:ext cx="0" cy="6858000"/>
          </a:xfrm>
          <a:custGeom>
            <a:avLst/>
            <a:gdLst/>
            <a:ahLst/>
            <a:cxnLst/>
            <a:rect l="l" t="t" r="r" b="b"/>
            <a:pathLst>
              <a:path h="6858000">
                <a:moveTo>
                  <a:pt x="0" y="0"/>
                </a:moveTo>
                <a:lnTo>
                  <a:pt x="0" y="6858000"/>
                </a:lnTo>
              </a:path>
            </a:pathLst>
          </a:custGeom>
          <a:ln w="38100">
            <a:solidFill>
              <a:schemeClr val="accent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6" name="Rectangle 34">
            <a:extLst>
              <a:ext uri="{FF2B5EF4-FFF2-40B4-BE49-F238E27FC236}">
                <a16:creationId xmlns:a16="http://schemas.microsoft.com/office/drawing/2014/main" id="{298A6301-F16D-4CCC-8CC6-C597AA2EB3FC}"/>
              </a:ext>
            </a:extLst>
          </p:cNvPr>
          <p:cNvSpPr>
            <a:spLocks noChangeArrowheads="1"/>
          </p:cNvSpPr>
          <p:nvPr/>
        </p:nvSpPr>
        <p:spPr bwMode="auto">
          <a:xfrm>
            <a:off x="1109867" y="1081513"/>
            <a:ext cx="32232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4472C4">
                    <a:lumMod val="50000"/>
                  </a:srgbClr>
                </a:solidFill>
                <a:effectLst/>
                <a:uLnTx/>
                <a:uFillTx/>
                <a:latin typeface="Open Sans" panose="020B0606030504020204" pitchFamily="34" charset="0"/>
                <a:ea typeface="+mn-ea"/>
                <a:cs typeface="+mn-cs"/>
              </a:rPr>
              <a:t>Percentage of Adults Ages 18 to 29 without College Degrees not Enrolled</a:t>
            </a:r>
            <a:endParaRPr kumimoji="0" lang="en-US" altLang="en-US" sz="1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mn-cs"/>
            </a:endParaRPr>
          </a:p>
        </p:txBody>
      </p:sp>
      <p:sp>
        <p:nvSpPr>
          <p:cNvPr id="197" name="Rectangle 34">
            <a:extLst>
              <a:ext uri="{FF2B5EF4-FFF2-40B4-BE49-F238E27FC236}">
                <a16:creationId xmlns:a16="http://schemas.microsoft.com/office/drawing/2014/main" id="{3B526166-CDF6-412E-AA6F-D1899BF0B652}"/>
              </a:ext>
            </a:extLst>
          </p:cNvPr>
          <p:cNvSpPr>
            <a:spLocks noChangeArrowheads="1"/>
          </p:cNvSpPr>
          <p:nvPr/>
        </p:nvSpPr>
        <p:spPr bwMode="auto">
          <a:xfrm>
            <a:off x="1264883" y="3943941"/>
            <a:ext cx="207281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4472C4">
                    <a:lumMod val="50000"/>
                  </a:srgbClr>
                </a:solidFill>
                <a:effectLst/>
                <a:uLnTx/>
                <a:uFillTx/>
                <a:latin typeface="Open Sans" panose="020B0606030504020204" pitchFamily="34" charset="0"/>
                <a:ea typeface="+mn-ea"/>
                <a:cs typeface="+mn-cs"/>
              </a:rPr>
              <a:t>Unemployment Rate (2019)</a:t>
            </a:r>
            <a:endParaRPr kumimoji="0" lang="en-US" altLang="en-US" sz="1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mn-cs"/>
            </a:endParaRPr>
          </a:p>
        </p:txBody>
      </p:sp>
      <p:sp>
        <p:nvSpPr>
          <p:cNvPr id="198" name="Rectangle 34">
            <a:extLst>
              <a:ext uri="{FF2B5EF4-FFF2-40B4-BE49-F238E27FC236}">
                <a16:creationId xmlns:a16="http://schemas.microsoft.com/office/drawing/2014/main" id="{77280C35-5EB3-4674-85C1-D267377C46E0}"/>
              </a:ext>
            </a:extLst>
          </p:cNvPr>
          <p:cNvSpPr>
            <a:spLocks noChangeArrowheads="1"/>
          </p:cNvSpPr>
          <p:nvPr/>
        </p:nvSpPr>
        <p:spPr bwMode="auto">
          <a:xfrm>
            <a:off x="6941750" y="1167412"/>
            <a:ext cx="334893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4472C4">
                    <a:lumMod val="50000"/>
                  </a:srgbClr>
                </a:solidFill>
                <a:effectLst/>
                <a:uLnTx/>
                <a:uFillTx/>
                <a:latin typeface="Open Sans" panose="020B0606030504020204" pitchFamily="34" charset="0"/>
                <a:ea typeface="+mn-ea"/>
                <a:cs typeface="+mn-cs"/>
              </a:rPr>
              <a:t>Percentage Not Participating in Labor Force</a:t>
            </a:r>
            <a:endParaRPr kumimoji="0" lang="en-US" altLang="en-US" sz="1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mn-cs"/>
            </a:endParaRPr>
          </a:p>
        </p:txBody>
      </p:sp>
      <p:sp>
        <p:nvSpPr>
          <p:cNvPr id="199" name="Rectangle 34">
            <a:extLst>
              <a:ext uri="{FF2B5EF4-FFF2-40B4-BE49-F238E27FC236}">
                <a16:creationId xmlns:a16="http://schemas.microsoft.com/office/drawing/2014/main" id="{ABC9B46E-4CFD-4CD0-94D6-37EF9BC2E584}"/>
              </a:ext>
            </a:extLst>
          </p:cNvPr>
          <p:cNvSpPr>
            <a:spLocks noChangeArrowheads="1"/>
          </p:cNvSpPr>
          <p:nvPr/>
        </p:nvSpPr>
        <p:spPr bwMode="auto">
          <a:xfrm>
            <a:off x="7015982" y="3948223"/>
            <a:ext cx="323524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4472C4">
                    <a:lumMod val="50000"/>
                  </a:srgbClr>
                </a:solidFill>
                <a:effectLst/>
                <a:uLnTx/>
                <a:uFillTx/>
                <a:latin typeface="Open Sans" panose="020B0606030504020204" pitchFamily="34" charset="0"/>
                <a:ea typeface="+mn-ea"/>
                <a:cs typeface="+mn-cs"/>
              </a:rPr>
              <a:t>Percent Employment in Volatile Industries</a:t>
            </a:r>
            <a:endParaRPr kumimoji="0" lang="en-US" altLang="en-US" sz="1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mn-cs"/>
            </a:endParaRPr>
          </a:p>
        </p:txBody>
      </p:sp>
      <p:pic>
        <p:nvPicPr>
          <p:cNvPr id="324" name="Picture 323">
            <a:extLst>
              <a:ext uri="{FF2B5EF4-FFF2-40B4-BE49-F238E27FC236}">
                <a16:creationId xmlns:a16="http://schemas.microsoft.com/office/drawing/2014/main" id="{90A461A8-F30E-4E14-8AEA-FF4177FB58A2}"/>
              </a:ext>
            </a:extLst>
          </p:cNvPr>
          <p:cNvPicPr>
            <a:picLocks noChangeAspect="1"/>
          </p:cNvPicPr>
          <p:nvPr/>
        </p:nvPicPr>
        <p:blipFill>
          <a:blip r:embed="rId3"/>
          <a:stretch>
            <a:fillRect/>
          </a:stretch>
        </p:blipFill>
        <p:spPr>
          <a:xfrm>
            <a:off x="5543323" y="4097611"/>
            <a:ext cx="421614" cy="2379368"/>
          </a:xfrm>
          <a:prstGeom prst="rect">
            <a:avLst/>
          </a:prstGeom>
        </p:spPr>
      </p:pic>
      <p:pic>
        <p:nvPicPr>
          <p:cNvPr id="137" name="Picture 136">
            <a:extLst>
              <a:ext uri="{FF2B5EF4-FFF2-40B4-BE49-F238E27FC236}">
                <a16:creationId xmlns:a16="http://schemas.microsoft.com/office/drawing/2014/main" id="{3881BD07-26FC-464F-954C-6C9C2BF21764}"/>
              </a:ext>
            </a:extLst>
          </p:cNvPr>
          <p:cNvPicPr>
            <a:picLocks noChangeAspect="1"/>
          </p:cNvPicPr>
          <p:nvPr/>
        </p:nvPicPr>
        <p:blipFill>
          <a:blip r:embed="rId3"/>
          <a:stretch>
            <a:fillRect/>
          </a:stretch>
        </p:blipFill>
        <p:spPr>
          <a:xfrm>
            <a:off x="5506368" y="1266179"/>
            <a:ext cx="421614" cy="2379368"/>
          </a:xfrm>
          <a:prstGeom prst="rect">
            <a:avLst/>
          </a:prstGeom>
        </p:spPr>
      </p:pic>
      <p:sp>
        <p:nvSpPr>
          <p:cNvPr id="100" name="TextBox 99">
            <a:extLst>
              <a:ext uri="{FF2B5EF4-FFF2-40B4-BE49-F238E27FC236}">
                <a16:creationId xmlns:a16="http://schemas.microsoft.com/office/drawing/2014/main" id="{DAC64DBC-5C30-4271-9B58-B987F18ABA93}"/>
              </a:ext>
            </a:extLst>
          </p:cNvPr>
          <p:cNvSpPr txBox="1"/>
          <p:nvPr/>
        </p:nvSpPr>
        <p:spPr>
          <a:xfrm>
            <a:off x="175974" y="161703"/>
            <a:ext cx="11243713"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a:ea typeface="Open Sans" panose="020B0606030504020204" pitchFamily="34" charset="0"/>
                <a:cs typeface="Open Sans" panose="020B0606030504020204" pitchFamily="34" charset="0"/>
              </a:rPr>
              <a:t>Measures of Education and Workforce Need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Open Sans" panose="020B0606030504020204" pitchFamily="34" charset="0"/>
                <a:cs typeface="Open Sans" panose="020B0606030504020204" pitchFamily="34" charset="0"/>
              </a:rPr>
              <a:t>North Alabama Workforce Region</a:t>
            </a:r>
          </a:p>
        </p:txBody>
      </p:sp>
      <p:pic>
        <p:nvPicPr>
          <p:cNvPr id="99" name="Picture 98">
            <a:extLst>
              <a:ext uri="{FF2B5EF4-FFF2-40B4-BE49-F238E27FC236}">
                <a16:creationId xmlns:a16="http://schemas.microsoft.com/office/drawing/2014/main" id="{C4D82474-B7A3-45CF-B6F5-C43600DD76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7154" y="6334978"/>
            <a:ext cx="1028028" cy="403046"/>
          </a:xfrm>
          <a:prstGeom prst="rect">
            <a:avLst/>
          </a:prstGeom>
        </p:spPr>
      </p:pic>
      <p:sp>
        <p:nvSpPr>
          <p:cNvPr id="101" name="Slide Number Placeholder 1">
            <a:extLst>
              <a:ext uri="{FF2B5EF4-FFF2-40B4-BE49-F238E27FC236}">
                <a16:creationId xmlns:a16="http://schemas.microsoft.com/office/drawing/2014/main" id="{C436228B-0359-4F3C-9C06-72C664642B13}"/>
              </a:ext>
            </a:extLst>
          </p:cNvPr>
          <p:cNvSpPr>
            <a:spLocks noGrp="1"/>
          </p:cNvSpPr>
          <p:nvPr>
            <p:ph type="sldNum" sz="quarter" idx="12"/>
          </p:nvPr>
        </p:nvSpPr>
        <p:spPr>
          <a:xfrm>
            <a:off x="9153517"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A253CB-D140-475C-8A35-6A4ECB9CE688}" type="slidenum">
              <a:rPr kumimoji="0" lang="en-US" sz="1400" b="0" i="0" u="none" strike="noStrike" kern="1200" cap="none" spc="0" normalizeH="0" baseline="0" noProof="0" smtClean="0">
                <a:ln>
                  <a:noFill/>
                </a:ln>
                <a:solidFill>
                  <a:srgbClr val="4472C4">
                    <a:lumMod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graphicFrame>
        <p:nvGraphicFramePr>
          <p:cNvPr id="17" name="Chart 16">
            <a:extLst>
              <a:ext uri="{FF2B5EF4-FFF2-40B4-BE49-F238E27FC236}">
                <a16:creationId xmlns:a16="http://schemas.microsoft.com/office/drawing/2014/main" id="{EB541BDB-2E9B-44D2-AAF1-00D9039B6A28}"/>
              </a:ext>
            </a:extLst>
          </p:cNvPr>
          <p:cNvGraphicFramePr>
            <a:graphicFrameLocks/>
          </p:cNvGraphicFramePr>
          <p:nvPr/>
        </p:nvGraphicFramePr>
        <p:xfrm>
          <a:off x="-1290207" y="1429341"/>
          <a:ext cx="6593679" cy="25146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Chart 17">
            <a:extLst>
              <a:ext uri="{FF2B5EF4-FFF2-40B4-BE49-F238E27FC236}">
                <a16:creationId xmlns:a16="http://schemas.microsoft.com/office/drawing/2014/main" id="{8E266DEB-E1B6-48F5-AAD8-0D0D5C0BEDC1}"/>
              </a:ext>
            </a:extLst>
          </p:cNvPr>
          <p:cNvGraphicFramePr>
            <a:graphicFrameLocks/>
          </p:cNvGraphicFramePr>
          <p:nvPr/>
        </p:nvGraphicFramePr>
        <p:xfrm>
          <a:off x="3377715" y="1397709"/>
          <a:ext cx="7021630" cy="25146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9" name="Chart 18">
            <a:extLst>
              <a:ext uri="{FF2B5EF4-FFF2-40B4-BE49-F238E27FC236}">
                <a16:creationId xmlns:a16="http://schemas.microsoft.com/office/drawing/2014/main" id="{C9BD3E24-37B5-41E3-BADE-ECD5C5AEF154}"/>
              </a:ext>
            </a:extLst>
          </p:cNvPr>
          <p:cNvGraphicFramePr>
            <a:graphicFrameLocks/>
          </p:cNvGraphicFramePr>
          <p:nvPr/>
        </p:nvGraphicFramePr>
        <p:xfrm>
          <a:off x="-3520788" y="4097611"/>
          <a:ext cx="7797196" cy="25146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0" name="Chart 19">
            <a:extLst>
              <a:ext uri="{FF2B5EF4-FFF2-40B4-BE49-F238E27FC236}">
                <a16:creationId xmlns:a16="http://schemas.microsoft.com/office/drawing/2014/main" id="{DB8078A2-327F-4521-95D7-ECC1488E79DD}"/>
              </a:ext>
            </a:extLst>
          </p:cNvPr>
          <p:cNvGraphicFramePr>
            <a:graphicFrameLocks/>
          </p:cNvGraphicFramePr>
          <p:nvPr/>
        </p:nvGraphicFramePr>
        <p:xfrm>
          <a:off x="3217334" y="4115589"/>
          <a:ext cx="6891434" cy="25146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511009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object 3">
            <a:extLst>
              <a:ext uri="{FF2B5EF4-FFF2-40B4-BE49-F238E27FC236}">
                <a16:creationId xmlns:a16="http://schemas.microsoft.com/office/drawing/2014/main" id="{9809E11D-137C-C077-8444-5F36DF282286}"/>
              </a:ext>
            </a:extLst>
          </p:cNvPr>
          <p:cNvSpPr/>
          <p:nvPr/>
        </p:nvSpPr>
        <p:spPr>
          <a:xfrm>
            <a:off x="11887200" y="0"/>
            <a:ext cx="304800" cy="6858000"/>
          </a:xfrm>
          <a:custGeom>
            <a:avLst/>
            <a:gdLst/>
            <a:ahLst/>
            <a:cxnLst/>
            <a:rect l="l" t="t" r="r" b="b"/>
            <a:pathLst>
              <a:path w="304800" h="6858000">
                <a:moveTo>
                  <a:pt x="304800" y="6858000"/>
                </a:moveTo>
                <a:lnTo>
                  <a:pt x="304800" y="0"/>
                </a:lnTo>
                <a:lnTo>
                  <a:pt x="0" y="0"/>
                </a:lnTo>
                <a:lnTo>
                  <a:pt x="0" y="6858000"/>
                </a:lnTo>
                <a:lnTo>
                  <a:pt x="304800" y="6858000"/>
                </a:lnTo>
                <a:close/>
              </a:path>
            </a:pathLst>
          </a:custGeom>
          <a:solidFill>
            <a:schemeClr val="accent1">
              <a:lumMod val="50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0" name="object 5">
            <a:extLst>
              <a:ext uri="{FF2B5EF4-FFF2-40B4-BE49-F238E27FC236}">
                <a16:creationId xmlns:a16="http://schemas.microsoft.com/office/drawing/2014/main" id="{76EAAAD0-642D-362F-85EA-F175E9E1BAE9}"/>
              </a:ext>
            </a:extLst>
          </p:cNvPr>
          <p:cNvSpPr/>
          <p:nvPr/>
        </p:nvSpPr>
        <p:spPr>
          <a:xfrm>
            <a:off x="11825478" y="761"/>
            <a:ext cx="0" cy="6858000"/>
          </a:xfrm>
          <a:custGeom>
            <a:avLst/>
            <a:gdLst/>
            <a:ahLst/>
            <a:cxnLst/>
            <a:rect l="l" t="t" r="r" b="b"/>
            <a:pathLst>
              <a:path h="6858000">
                <a:moveTo>
                  <a:pt x="0" y="0"/>
                </a:moveTo>
                <a:lnTo>
                  <a:pt x="0" y="6858000"/>
                </a:lnTo>
              </a:path>
            </a:pathLst>
          </a:custGeom>
          <a:ln w="38100">
            <a:solidFill>
              <a:schemeClr val="accent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6" name="Rectangle 34">
            <a:extLst>
              <a:ext uri="{FF2B5EF4-FFF2-40B4-BE49-F238E27FC236}">
                <a16:creationId xmlns:a16="http://schemas.microsoft.com/office/drawing/2014/main" id="{298A6301-F16D-4CCC-8CC6-C597AA2EB3FC}"/>
              </a:ext>
            </a:extLst>
          </p:cNvPr>
          <p:cNvSpPr>
            <a:spLocks noChangeArrowheads="1"/>
          </p:cNvSpPr>
          <p:nvPr/>
        </p:nvSpPr>
        <p:spPr bwMode="auto">
          <a:xfrm>
            <a:off x="673873" y="1151457"/>
            <a:ext cx="433355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4472C4">
                    <a:lumMod val="50000"/>
                  </a:srgbClr>
                </a:solidFill>
                <a:effectLst/>
                <a:uLnTx/>
                <a:uFillTx/>
                <a:latin typeface="Open Sans" panose="020B0606030504020204" pitchFamily="34" charset="0"/>
                <a:ea typeface="+mn-ea"/>
                <a:cs typeface="+mn-cs"/>
              </a:rPr>
              <a:t>Median Wage Earnings for Full-Time Workers (30+ Hours)</a:t>
            </a:r>
            <a:endParaRPr kumimoji="0" lang="en-US" altLang="en-US" sz="1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mn-cs"/>
            </a:endParaRPr>
          </a:p>
        </p:txBody>
      </p:sp>
      <p:sp>
        <p:nvSpPr>
          <p:cNvPr id="198" name="Rectangle 34">
            <a:extLst>
              <a:ext uri="{FF2B5EF4-FFF2-40B4-BE49-F238E27FC236}">
                <a16:creationId xmlns:a16="http://schemas.microsoft.com/office/drawing/2014/main" id="{77280C35-5EB3-4674-85C1-D267377C46E0}"/>
              </a:ext>
            </a:extLst>
          </p:cNvPr>
          <p:cNvSpPr>
            <a:spLocks noChangeArrowheads="1"/>
          </p:cNvSpPr>
          <p:nvPr/>
        </p:nvSpPr>
        <p:spPr bwMode="auto">
          <a:xfrm>
            <a:off x="390339" y="3894179"/>
            <a:ext cx="48267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4472C4">
                    <a:lumMod val="50000"/>
                  </a:srgbClr>
                </a:solidFill>
                <a:effectLst/>
                <a:uLnTx/>
                <a:uFillTx/>
                <a:latin typeface="Open Sans" panose="020B0606030504020204" pitchFamily="34" charset="0"/>
                <a:ea typeface="+mn-ea"/>
                <a:cs typeface="+mn-cs"/>
              </a:rPr>
              <a:t>Percentage of Adults Ages 25 to 64 Relying on Public Assistance</a:t>
            </a:r>
            <a:endParaRPr kumimoji="0" lang="en-US" altLang="en-US" sz="1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mn-cs"/>
            </a:endParaRPr>
          </a:p>
        </p:txBody>
      </p:sp>
      <p:pic>
        <p:nvPicPr>
          <p:cNvPr id="324" name="Picture 323">
            <a:extLst>
              <a:ext uri="{FF2B5EF4-FFF2-40B4-BE49-F238E27FC236}">
                <a16:creationId xmlns:a16="http://schemas.microsoft.com/office/drawing/2014/main" id="{90A461A8-F30E-4E14-8AEA-FF4177FB58A2}"/>
              </a:ext>
            </a:extLst>
          </p:cNvPr>
          <p:cNvPicPr>
            <a:picLocks noChangeAspect="1"/>
          </p:cNvPicPr>
          <p:nvPr/>
        </p:nvPicPr>
        <p:blipFill>
          <a:blip r:embed="rId3"/>
          <a:stretch>
            <a:fillRect/>
          </a:stretch>
        </p:blipFill>
        <p:spPr>
          <a:xfrm>
            <a:off x="5543323" y="4097611"/>
            <a:ext cx="421614" cy="2379368"/>
          </a:xfrm>
          <a:prstGeom prst="rect">
            <a:avLst/>
          </a:prstGeom>
        </p:spPr>
      </p:pic>
      <p:pic>
        <p:nvPicPr>
          <p:cNvPr id="137" name="Picture 136">
            <a:extLst>
              <a:ext uri="{FF2B5EF4-FFF2-40B4-BE49-F238E27FC236}">
                <a16:creationId xmlns:a16="http://schemas.microsoft.com/office/drawing/2014/main" id="{3881BD07-26FC-464F-954C-6C9C2BF21764}"/>
              </a:ext>
            </a:extLst>
          </p:cNvPr>
          <p:cNvPicPr>
            <a:picLocks noChangeAspect="1"/>
          </p:cNvPicPr>
          <p:nvPr/>
        </p:nvPicPr>
        <p:blipFill>
          <a:blip r:embed="rId3"/>
          <a:stretch>
            <a:fillRect/>
          </a:stretch>
        </p:blipFill>
        <p:spPr>
          <a:xfrm>
            <a:off x="5506368" y="1266179"/>
            <a:ext cx="421614" cy="2379368"/>
          </a:xfrm>
          <a:prstGeom prst="rect">
            <a:avLst/>
          </a:prstGeom>
        </p:spPr>
      </p:pic>
      <p:sp>
        <p:nvSpPr>
          <p:cNvPr id="10" name="AutoShape 3">
            <a:extLst>
              <a:ext uri="{FF2B5EF4-FFF2-40B4-BE49-F238E27FC236}">
                <a16:creationId xmlns:a16="http://schemas.microsoft.com/office/drawing/2014/main" id="{1B8842B4-E963-43EB-B325-DAD3388E6155}"/>
              </a:ext>
            </a:extLst>
          </p:cNvPr>
          <p:cNvSpPr>
            <a:spLocks noChangeAspect="1" noChangeArrowheads="1" noTextEdit="1"/>
          </p:cNvSpPr>
          <p:nvPr/>
        </p:nvSpPr>
        <p:spPr bwMode="auto">
          <a:xfrm>
            <a:off x="6502400" y="4156075"/>
            <a:ext cx="4140200"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TextBox 127">
            <a:extLst>
              <a:ext uri="{FF2B5EF4-FFF2-40B4-BE49-F238E27FC236}">
                <a16:creationId xmlns:a16="http://schemas.microsoft.com/office/drawing/2014/main" id="{20F61E2E-6D9D-40E1-A354-6A09888949F3}"/>
              </a:ext>
            </a:extLst>
          </p:cNvPr>
          <p:cNvSpPr txBox="1"/>
          <p:nvPr/>
        </p:nvSpPr>
        <p:spPr>
          <a:xfrm>
            <a:off x="175974" y="161703"/>
            <a:ext cx="11243713"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a:ea typeface="Open Sans" panose="020B0606030504020204" pitchFamily="34" charset="0"/>
                <a:cs typeface="Open Sans" panose="020B0606030504020204" pitchFamily="34" charset="0"/>
              </a:rPr>
              <a:t>Measures of Education and Workforce Need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Open Sans" panose="020B0606030504020204" pitchFamily="34" charset="0"/>
                <a:cs typeface="Open Sans" panose="020B0606030504020204" pitchFamily="34" charset="0"/>
              </a:rPr>
              <a:t>North Alabama Workforce Region</a:t>
            </a:r>
          </a:p>
        </p:txBody>
      </p:sp>
      <p:pic>
        <p:nvPicPr>
          <p:cNvPr id="124" name="Picture 123">
            <a:extLst>
              <a:ext uri="{FF2B5EF4-FFF2-40B4-BE49-F238E27FC236}">
                <a16:creationId xmlns:a16="http://schemas.microsoft.com/office/drawing/2014/main" id="{F4D1B671-D5B2-4367-B3F7-0EADB8DBA6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7154" y="6334978"/>
            <a:ext cx="1028028" cy="403046"/>
          </a:xfrm>
          <a:prstGeom prst="rect">
            <a:avLst/>
          </a:prstGeom>
        </p:spPr>
      </p:pic>
      <p:sp>
        <p:nvSpPr>
          <p:cNvPr id="127" name="Slide Number Placeholder 1">
            <a:extLst>
              <a:ext uri="{FF2B5EF4-FFF2-40B4-BE49-F238E27FC236}">
                <a16:creationId xmlns:a16="http://schemas.microsoft.com/office/drawing/2014/main" id="{25EAFD1A-7EA7-4A03-9294-8C9901C53128}"/>
              </a:ext>
            </a:extLst>
          </p:cNvPr>
          <p:cNvSpPr>
            <a:spLocks noGrp="1"/>
          </p:cNvSpPr>
          <p:nvPr>
            <p:ph type="sldNum" sz="quarter" idx="12"/>
          </p:nvPr>
        </p:nvSpPr>
        <p:spPr>
          <a:xfrm>
            <a:off x="9163042"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A253CB-D140-475C-8A35-6A4ECB9CE688}" type="slidenum">
              <a:rPr kumimoji="0" lang="en-US" sz="1400" b="0" i="0" u="none" strike="noStrike" kern="1200" cap="none" spc="0" normalizeH="0" baseline="0" noProof="0" smtClean="0">
                <a:ln>
                  <a:noFill/>
                </a:ln>
                <a:solidFill>
                  <a:srgbClr val="4472C4">
                    <a:lumMod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05" name="Rectangle 34">
            <a:extLst>
              <a:ext uri="{FF2B5EF4-FFF2-40B4-BE49-F238E27FC236}">
                <a16:creationId xmlns:a16="http://schemas.microsoft.com/office/drawing/2014/main" id="{809FD16D-4FB9-459B-A110-6A2EAC7B3C48}"/>
              </a:ext>
            </a:extLst>
          </p:cNvPr>
          <p:cNvSpPr>
            <a:spLocks noChangeArrowheads="1"/>
          </p:cNvSpPr>
          <p:nvPr/>
        </p:nvSpPr>
        <p:spPr bwMode="auto">
          <a:xfrm>
            <a:off x="7907169" y="1153949"/>
            <a:ext cx="180498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mn-cs"/>
              </a:rPr>
              <a:t>Median Personal Income</a:t>
            </a:r>
          </a:p>
        </p:txBody>
      </p:sp>
      <p:graphicFrame>
        <p:nvGraphicFramePr>
          <p:cNvPr id="83" name="Chart 82">
            <a:extLst>
              <a:ext uri="{FF2B5EF4-FFF2-40B4-BE49-F238E27FC236}">
                <a16:creationId xmlns:a16="http://schemas.microsoft.com/office/drawing/2014/main" id="{67EA6D62-9959-4D8F-A0CC-F5EB7FD43097}"/>
              </a:ext>
            </a:extLst>
          </p:cNvPr>
          <p:cNvGraphicFramePr>
            <a:graphicFrameLocks/>
          </p:cNvGraphicFramePr>
          <p:nvPr/>
        </p:nvGraphicFramePr>
        <p:xfrm>
          <a:off x="-85172" y="1293061"/>
          <a:ext cx="6721955" cy="25146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0" name="Chart 129">
            <a:extLst>
              <a:ext uri="{FF2B5EF4-FFF2-40B4-BE49-F238E27FC236}">
                <a16:creationId xmlns:a16="http://schemas.microsoft.com/office/drawing/2014/main" id="{67EA6D62-9959-4D8F-A0CC-F5EB7FD43097}"/>
              </a:ext>
            </a:extLst>
          </p:cNvPr>
          <p:cNvGraphicFramePr>
            <a:graphicFrameLocks/>
          </p:cNvGraphicFramePr>
          <p:nvPr>
            <p:extLst>
              <p:ext uri="{D42A27DB-BD31-4B8C-83A1-F6EECF244321}">
                <p14:modId xmlns:p14="http://schemas.microsoft.com/office/powerpoint/2010/main" val="3302940256"/>
              </p:ext>
            </p:extLst>
          </p:nvPr>
        </p:nvGraphicFramePr>
        <p:xfrm>
          <a:off x="4696819" y="1312637"/>
          <a:ext cx="6877390" cy="25146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Chart 15">
            <a:extLst>
              <a:ext uri="{FF2B5EF4-FFF2-40B4-BE49-F238E27FC236}">
                <a16:creationId xmlns:a16="http://schemas.microsoft.com/office/drawing/2014/main" id="{FA95B67A-383B-4736-9EC9-DBA09F220302}"/>
              </a:ext>
            </a:extLst>
          </p:cNvPr>
          <p:cNvGraphicFramePr>
            <a:graphicFrameLocks/>
          </p:cNvGraphicFramePr>
          <p:nvPr/>
        </p:nvGraphicFramePr>
        <p:xfrm>
          <a:off x="-2235858" y="4068961"/>
          <a:ext cx="7398412" cy="25146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855590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5C3AF50-45D8-4144-B114-A385979F8C17}" type="slidenum">
              <a:rPr lang="en-US" smtClean="0"/>
              <a:t>2</a:t>
            </a:fld>
            <a:endParaRPr lang="en-US" dirty="0"/>
          </a:p>
        </p:txBody>
      </p:sp>
      <p:sp>
        <p:nvSpPr>
          <p:cNvPr id="4" name="Title 1"/>
          <p:cNvSpPr txBox="1">
            <a:spLocks/>
          </p:cNvSpPr>
          <p:nvPr/>
        </p:nvSpPr>
        <p:spPr>
          <a:xfrm>
            <a:off x="1308765" y="440689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857250" indent="-857250">
              <a:buAutoNum type="romanUcPeriod"/>
              <a:tabLst>
                <a:tab pos="688975" algn="l"/>
              </a:tabLst>
            </a:pPr>
            <a:r>
              <a:rPr lang="en-US" b="1" dirty="0">
                <a:solidFill>
                  <a:srgbClr val="4472C4"/>
                </a:solidFill>
                <a:latin typeface="+mn-lt"/>
              </a:rPr>
              <a:t>CALL TO ORDER, PRAYER, AND PLEDGE OF ALLEGIANCE </a:t>
            </a:r>
          </a:p>
          <a:p>
            <a:pPr>
              <a:tabLst>
                <a:tab pos="688975" algn="l"/>
              </a:tabLst>
            </a:pPr>
            <a:endParaRPr lang="en-US" b="1" dirty="0"/>
          </a:p>
        </p:txBody>
      </p:sp>
      <p:pic>
        <p:nvPicPr>
          <p:cNvPr id="5" name="Picture 4">
            <a:extLst>
              <a:ext uri="{FF2B5EF4-FFF2-40B4-BE49-F238E27FC236}">
                <a16:creationId xmlns:a16="http://schemas.microsoft.com/office/drawing/2014/main" id="{442C4258-7DF6-4D44-8F33-A24A92D6D4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6871" y="495851"/>
            <a:ext cx="5116929" cy="2674448"/>
          </a:xfrm>
          <a:prstGeom prst="rect">
            <a:avLst/>
          </a:prstGeom>
        </p:spPr>
      </p:pic>
      <p:pic>
        <p:nvPicPr>
          <p:cNvPr id="3" name="Picture 2">
            <a:extLst>
              <a:ext uri="{FF2B5EF4-FFF2-40B4-BE49-F238E27FC236}">
                <a16:creationId xmlns:a16="http://schemas.microsoft.com/office/drawing/2014/main" id="{EE37BBF2-90D4-44D3-A673-9E3B588364CF}"/>
              </a:ext>
            </a:extLst>
          </p:cNvPr>
          <p:cNvPicPr>
            <a:picLocks noChangeAspect="1"/>
          </p:cNvPicPr>
          <p:nvPr/>
        </p:nvPicPr>
        <p:blipFill>
          <a:blip r:embed="rId3"/>
          <a:stretch>
            <a:fillRect/>
          </a:stretch>
        </p:blipFill>
        <p:spPr>
          <a:xfrm>
            <a:off x="1696869" y="1201479"/>
            <a:ext cx="3390074" cy="1968820"/>
          </a:xfrm>
          <a:prstGeom prst="rect">
            <a:avLst/>
          </a:prstGeom>
        </p:spPr>
      </p:pic>
    </p:spTree>
    <p:extLst>
      <p:ext uri="{BB962C8B-B14F-4D97-AF65-F5344CB8AC3E}">
        <p14:creationId xmlns:p14="http://schemas.microsoft.com/office/powerpoint/2010/main" val="689146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object 3">
            <a:extLst>
              <a:ext uri="{FF2B5EF4-FFF2-40B4-BE49-F238E27FC236}">
                <a16:creationId xmlns:a16="http://schemas.microsoft.com/office/drawing/2014/main" id="{9809E11D-137C-C077-8444-5F36DF282286}"/>
              </a:ext>
            </a:extLst>
          </p:cNvPr>
          <p:cNvSpPr/>
          <p:nvPr/>
        </p:nvSpPr>
        <p:spPr>
          <a:xfrm>
            <a:off x="11887200" y="0"/>
            <a:ext cx="304800" cy="6858000"/>
          </a:xfrm>
          <a:custGeom>
            <a:avLst/>
            <a:gdLst/>
            <a:ahLst/>
            <a:cxnLst/>
            <a:rect l="l" t="t" r="r" b="b"/>
            <a:pathLst>
              <a:path w="304800" h="6858000">
                <a:moveTo>
                  <a:pt x="304800" y="6858000"/>
                </a:moveTo>
                <a:lnTo>
                  <a:pt x="304800" y="0"/>
                </a:lnTo>
                <a:lnTo>
                  <a:pt x="0" y="0"/>
                </a:lnTo>
                <a:lnTo>
                  <a:pt x="0" y="6858000"/>
                </a:lnTo>
                <a:lnTo>
                  <a:pt x="304800" y="6858000"/>
                </a:lnTo>
                <a:close/>
              </a:path>
            </a:pathLst>
          </a:custGeom>
          <a:solidFill>
            <a:schemeClr val="accent1">
              <a:lumMod val="50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0" name="object 5">
            <a:extLst>
              <a:ext uri="{FF2B5EF4-FFF2-40B4-BE49-F238E27FC236}">
                <a16:creationId xmlns:a16="http://schemas.microsoft.com/office/drawing/2014/main" id="{76EAAAD0-642D-362F-85EA-F175E9E1BAE9}"/>
              </a:ext>
            </a:extLst>
          </p:cNvPr>
          <p:cNvSpPr/>
          <p:nvPr/>
        </p:nvSpPr>
        <p:spPr>
          <a:xfrm>
            <a:off x="11825478" y="761"/>
            <a:ext cx="0" cy="6858000"/>
          </a:xfrm>
          <a:custGeom>
            <a:avLst/>
            <a:gdLst/>
            <a:ahLst/>
            <a:cxnLst/>
            <a:rect l="l" t="t" r="r" b="b"/>
            <a:pathLst>
              <a:path h="6858000">
                <a:moveTo>
                  <a:pt x="0" y="0"/>
                </a:moveTo>
                <a:lnTo>
                  <a:pt x="0" y="6858000"/>
                </a:lnTo>
              </a:path>
            </a:pathLst>
          </a:custGeom>
          <a:ln w="38100">
            <a:solidFill>
              <a:schemeClr val="accent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7" name="Rectangle 34">
            <a:extLst>
              <a:ext uri="{FF2B5EF4-FFF2-40B4-BE49-F238E27FC236}">
                <a16:creationId xmlns:a16="http://schemas.microsoft.com/office/drawing/2014/main" id="{3B526166-CDF6-412E-AA6F-D1899BF0B652}"/>
              </a:ext>
            </a:extLst>
          </p:cNvPr>
          <p:cNvSpPr>
            <a:spLocks noChangeArrowheads="1"/>
          </p:cNvSpPr>
          <p:nvPr/>
        </p:nvSpPr>
        <p:spPr bwMode="auto">
          <a:xfrm>
            <a:off x="1176251" y="1157210"/>
            <a:ext cx="352686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4472C4">
                    <a:lumMod val="50000"/>
                  </a:srgbClr>
                </a:solidFill>
                <a:effectLst/>
                <a:uLnTx/>
                <a:uFillTx/>
                <a:latin typeface="Open Sans" panose="020B0606030504020204" pitchFamily="34" charset="0"/>
                <a:ea typeface="+mn-ea"/>
                <a:cs typeface="+mn-cs"/>
              </a:rPr>
              <a:t>Percentage of Adults Ages 25 to 64 in Poverty</a:t>
            </a:r>
            <a:endParaRPr kumimoji="0" lang="en-US" altLang="en-US" sz="1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mn-cs"/>
            </a:endParaRPr>
          </a:p>
        </p:txBody>
      </p:sp>
      <p:sp>
        <p:nvSpPr>
          <p:cNvPr id="198" name="Rectangle 34">
            <a:extLst>
              <a:ext uri="{FF2B5EF4-FFF2-40B4-BE49-F238E27FC236}">
                <a16:creationId xmlns:a16="http://schemas.microsoft.com/office/drawing/2014/main" id="{77280C35-5EB3-4674-85C1-D267377C46E0}"/>
              </a:ext>
            </a:extLst>
          </p:cNvPr>
          <p:cNvSpPr>
            <a:spLocks noChangeArrowheads="1"/>
          </p:cNvSpPr>
          <p:nvPr/>
        </p:nvSpPr>
        <p:spPr bwMode="auto">
          <a:xfrm>
            <a:off x="7110860" y="1157210"/>
            <a:ext cx="315028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4472C4">
                    <a:lumMod val="50000"/>
                  </a:srgbClr>
                </a:solidFill>
                <a:effectLst/>
                <a:uLnTx/>
                <a:uFillTx/>
                <a:latin typeface="Open Sans" panose="020B0606030504020204" pitchFamily="34" charset="0"/>
                <a:ea typeface="+mn-ea"/>
                <a:cs typeface="+mn-cs"/>
              </a:rPr>
              <a:t>Percentage Underrepresented Minorities</a:t>
            </a:r>
            <a:endParaRPr kumimoji="0" lang="en-US" altLang="en-US" sz="1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mn-cs"/>
            </a:endParaRPr>
          </a:p>
        </p:txBody>
      </p:sp>
      <p:pic>
        <p:nvPicPr>
          <p:cNvPr id="137" name="Picture 136">
            <a:extLst>
              <a:ext uri="{FF2B5EF4-FFF2-40B4-BE49-F238E27FC236}">
                <a16:creationId xmlns:a16="http://schemas.microsoft.com/office/drawing/2014/main" id="{3881BD07-26FC-464F-954C-6C9C2BF21764}"/>
              </a:ext>
            </a:extLst>
          </p:cNvPr>
          <p:cNvPicPr>
            <a:picLocks noChangeAspect="1"/>
          </p:cNvPicPr>
          <p:nvPr/>
        </p:nvPicPr>
        <p:blipFill>
          <a:blip r:embed="rId3"/>
          <a:stretch>
            <a:fillRect/>
          </a:stretch>
        </p:blipFill>
        <p:spPr>
          <a:xfrm>
            <a:off x="5506368" y="1266179"/>
            <a:ext cx="421614" cy="2379368"/>
          </a:xfrm>
          <a:prstGeom prst="rect">
            <a:avLst/>
          </a:prstGeom>
        </p:spPr>
      </p:pic>
      <p:pic>
        <p:nvPicPr>
          <p:cNvPr id="83" name="Picture 82">
            <a:extLst>
              <a:ext uri="{FF2B5EF4-FFF2-40B4-BE49-F238E27FC236}">
                <a16:creationId xmlns:a16="http://schemas.microsoft.com/office/drawing/2014/main" id="{BC385BBB-26E0-4CC8-8BA9-E46EDA1662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05726" y="6332717"/>
            <a:ext cx="1028028" cy="403046"/>
          </a:xfrm>
          <a:prstGeom prst="rect">
            <a:avLst/>
          </a:prstGeom>
        </p:spPr>
      </p:pic>
      <p:sp>
        <p:nvSpPr>
          <p:cNvPr id="10" name="AutoShape 3">
            <a:extLst>
              <a:ext uri="{FF2B5EF4-FFF2-40B4-BE49-F238E27FC236}">
                <a16:creationId xmlns:a16="http://schemas.microsoft.com/office/drawing/2014/main" id="{1B8842B4-E963-43EB-B325-DAD3388E6155}"/>
              </a:ext>
            </a:extLst>
          </p:cNvPr>
          <p:cNvSpPr>
            <a:spLocks noChangeAspect="1" noChangeArrowheads="1" noTextEdit="1"/>
          </p:cNvSpPr>
          <p:nvPr/>
        </p:nvSpPr>
        <p:spPr bwMode="auto">
          <a:xfrm>
            <a:off x="6502400" y="4156075"/>
            <a:ext cx="4140200"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Rectangle 34">
            <a:extLst>
              <a:ext uri="{FF2B5EF4-FFF2-40B4-BE49-F238E27FC236}">
                <a16:creationId xmlns:a16="http://schemas.microsoft.com/office/drawing/2014/main" id="{BEC10471-2E53-458F-86D7-1955CF942B6F}"/>
              </a:ext>
            </a:extLst>
          </p:cNvPr>
          <p:cNvSpPr>
            <a:spLocks noChangeArrowheads="1"/>
          </p:cNvSpPr>
          <p:nvPr/>
        </p:nvSpPr>
        <p:spPr bwMode="auto">
          <a:xfrm>
            <a:off x="430155" y="3997770"/>
            <a:ext cx="453662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4472C4">
                    <a:lumMod val="50000"/>
                  </a:srgbClr>
                </a:solidFill>
                <a:effectLst/>
                <a:uLnTx/>
                <a:uFillTx/>
                <a:latin typeface="Open Sans" panose="020B0606030504020204" pitchFamily="34" charset="0"/>
                <a:ea typeface="+mn-ea"/>
                <a:cs typeface="+mn-cs"/>
              </a:rPr>
              <a:t>Annual % Change in Population Under 64 from 2014 to 2019</a:t>
            </a:r>
            <a:endParaRPr kumimoji="0" lang="en-US" altLang="en-US" sz="1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mn-cs"/>
            </a:endParaRPr>
          </a:p>
        </p:txBody>
      </p:sp>
      <p:pic>
        <p:nvPicPr>
          <p:cNvPr id="59" name="Picture 58">
            <a:extLst>
              <a:ext uri="{FF2B5EF4-FFF2-40B4-BE49-F238E27FC236}">
                <a16:creationId xmlns:a16="http://schemas.microsoft.com/office/drawing/2014/main" id="{3A451AC7-AC0D-4DBB-855F-100AEEBC4C68}"/>
              </a:ext>
            </a:extLst>
          </p:cNvPr>
          <p:cNvPicPr>
            <a:picLocks noChangeAspect="1"/>
          </p:cNvPicPr>
          <p:nvPr/>
        </p:nvPicPr>
        <p:blipFill>
          <a:blip r:embed="rId3"/>
          <a:stretch>
            <a:fillRect/>
          </a:stretch>
        </p:blipFill>
        <p:spPr>
          <a:xfrm>
            <a:off x="5543323" y="4097611"/>
            <a:ext cx="421614" cy="2379368"/>
          </a:xfrm>
          <a:prstGeom prst="rect">
            <a:avLst/>
          </a:prstGeom>
        </p:spPr>
      </p:pic>
      <p:sp>
        <p:nvSpPr>
          <p:cNvPr id="60" name="TextBox 59">
            <a:extLst>
              <a:ext uri="{FF2B5EF4-FFF2-40B4-BE49-F238E27FC236}">
                <a16:creationId xmlns:a16="http://schemas.microsoft.com/office/drawing/2014/main" id="{DA780C46-8C16-4AF3-A4A1-0531B857969C}"/>
              </a:ext>
            </a:extLst>
          </p:cNvPr>
          <p:cNvSpPr txBox="1"/>
          <p:nvPr/>
        </p:nvSpPr>
        <p:spPr>
          <a:xfrm>
            <a:off x="175974" y="161703"/>
            <a:ext cx="11243713"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a:ea typeface="Open Sans" panose="020B0606030504020204" pitchFamily="34" charset="0"/>
                <a:cs typeface="Open Sans" panose="020B0606030504020204" pitchFamily="34" charset="0"/>
              </a:rPr>
              <a:t>Measures of Key Population Characteristics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Open Sans" panose="020B0606030504020204" pitchFamily="34" charset="0"/>
                <a:cs typeface="Open Sans" panose="020B0606030504020204" pitchFamily="34" charset="0"/>
              </a:rPr>
              <a:t>North Alabama Workforce Region</a:t>
            </a:r>
          </a:p>
        </p:txBody>
      </p:sp>
      <p:sp>
        <p:nvSpPr>
          <p:cNvPr id="61" name="Slide Number Placeholder 1">
            <a:extLst>
              <a:ext uri="{FF2B5EF4-FFF2-40B4-BE49-F238E27FC236}">
                <a16:creationId xmlns:a16="http://schemas.microsoft.com/office/drawing/2014/main" id="{FC6626C2-689F-4BA6-B1FA-13D8B6D9454E}"/>
              </a:ext>
            </a:extLst>
          </p:cNvPr>
          <p:cNvSpPr>
            <a:spLocks noGrp="1"/>
          </p:cNvSpPr>
          <p:nvPr>
            <p:ph type="sldNum" sz="quarter" idx="12"/>
          </p:nvPr>
        </p:nvSpPr>
        <p:spPr>
          <a:xfrm>
            <a:off x="9163042"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A253CB-D140-475C-8A35-6A4ECB9CE688}" type="slidenum">
              <a:rPr kumimoji="0" lang="en-US" sz="1400" b="0" i="0" u="none" strike="noStrike" kern="1200" cap="none" spc="0" normalizeH="0" baseline="0" noProof="0" smtClean="0">
                <a:ln>
                  <a:noFill/>
                </a:ln>
                <a:solidFill>
                  <a:srgbClr val="4472C4">
                    <a:lumMod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graphicFrame>
        <p:nvGraphicFramePr>
          <p:cNvPr id="81" name="Chart 80">
            <a:extLst>
              <a:ext uri="{FF2B5EF4-FFF2-40B4-BE49-F238E27FC236}">
                <a16:creationId xmlns:a16="http://schemas.microsoft.com/office/drawing/2014/main" id="{67EA6D62-9959-4D8F-A0CC-F5EB7FD43097}"/>
              </a:ext>
            </a:extLst>
          </p:cNvPr>
          <p:cNvGraphicFramePr>
            <a:graphicFrameLocks/>
          </p:cNvGraphicFramePr>
          <p:nvPr/>
        </p:nvGraphicFramePr>
        <p:xfrm>
          <a:off x="-1395399" y="1317707"/>
          <a:ext cx="6789184" cy="25146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2" name="Chart 61">
            <a:extLst>
              <a:ext uri="{FF2B5EF4-FFF2-40B4-BE49-F238E27FC236}">
                <a16:creationId xmlns:a16="http://schemas.microsoft.com/office/drawing/2014/main" id="{67EA6D62-9959-4D8F-A0CC-F5EB7FD43097}"/>
              </a:ext>
            </a:extLst>
          </p:cNvPr>
          <p:cNvGraphicFramePr>
            <a:graphicFrameLocks/>
          </p:cNvGraphicFramePr>
          <p:nvPr/>
        </p:nvGraphicFramePr>
        <p:xfrm>
          <a:off x="5849856" y="1341292"/>
          <a:ext cx="6934200" cy="25146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3" name="Chart 62">
            <a:extLst>
              <a:ext uri="{FF2B5EF4-FFF2-40B4-BE49-F238E27FC236}">
                <a16:creationId xmlns:a16="http://schemas.microsoft.com/office/drawing/2014/main" id="{67EA6D62-9959-4D8F-A0CC-F5EB7FD43097}"/>
              </a:ext>
            </a:extLst>
          </p:cNvPr>
          <p:cNvGraphicFramePr>
            <a:graphicFrameLocks/>
          </p:cNvGraphicFramePr>
          <p:nvPr/>
        </p:nvGraphicFramePr>
        <p:xfrm>
          <a:off x="-9541" y="4134097"/>
          <a:ext cx="6713832" cy="25146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6572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C7AAC-7414-4CD2-BB7C-C38B73EF3DD9}"/>
              </a:ext>
            </a:extLst>
          </p:cNvPr>
          <p:cNvSpPr>
            <a:spLocks noGrp="1"/>
          </p:cNvSpPr>
          <p:nvPr>
            <p:ph type="title"/>
          </p:nvPr>
        </p:nvSpPr>
        <p:spPr>
          <a:xfrm>
            <a:off x="514562" y="0"/>
            <a:ext cx="11175993" cy="1630389"/>
          </a:xfrm>
        </p:spPr>
        <p:txBody>
          <a:bodyPr>
            <a:noAutofit/>
          </a:bodyPr>
          <a:lstStyle/>
          <a:p>
            <a:r>
              <a:rPr lang="en-US" sz="2800" b="1" i="0" dirty="0">
                <a:solidFill>
                  <a:schemeClr val="accent1"/>
                </a:solidFill>
                <a:effectLst/>
                <a:latin typeface="Roboto" panose="02000000000000000000" pitchFamily="2" charset="0"/>
              </a:rPr>
              <a:t>Outreach Coordinator, Michael Walker Jones </a:t>
            </a:r>
            <a:r>
              <a:rPr lang="en-US" sz="2800" b="1" dirty="0">
                <a:solidFill>
                  <a:schemeClr val="accent1"/>
                </a:solidFill>
                <a:latin typeface="Roboto" panose="02000000000000000000" pitchFamily="2" charset="0"/>
              </a:rPr>
              <a:t>moving on to be the Executive Director of the Alabama HBCU Consortium. </a:t>
            </a:r>
            <a:endParaRPr lang="en-US" sz="2800" b="1" dirty="0">
              <a:solidFill>
                <a:schemeClr val="accent1"/>
              </a:solidFill>
            </a:endParaRPr>
          </a:p>
        </p:txBody>
      </p:sp>
      <p:pic>
        <p:nvPicPr>
          <p:cNvPr id="4" name="Picture 3">
            <a:extLst>
              <a:ext uri="{FF2B5EF4-FFF2-40B4-BE49-F238E27FC236}">
                <a16:creationId xmlns:a16="http://schemas.microsoft.com/office/drawing/2014/main" id="{CBB1971A-7A83-4E31-9481-CFAB876159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562" y="1978959"/>
            <a:ext cx="3583959" cy="4695669"/>
          </a:xfrm>
          <a:prstGeom prst="rect">
            <a:avLst/>
          </a:prstGeom>
        </p:spPr>
      </p:pic>
      <p:pic>
        <p:nvPicPr>
          <p:cNvPr id="6" name="Picture 5">
            <a:extLst>
              <a:ext uri="{FF2B5EF4-FFF2-40B4-BE49-F238E27FC236}">
                <a16:creationId xmlns:a16="http://schemas.microsoft.com/office/drawing/2014/main" id="{0E2A1D95-2AF8-4C91-9750-0F75432F1C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2204" y="2613805"/>
            <a:ext cx="7324725" cy="1630389"/>
          </a:xfrm>
          <a:prstGeom prst="rect">
            <a:avLst/>
          </a:prstGeom>
        </p:spPr>
      </p:pic>
      <p:pic>
        <p:nvPicPr>
          <p:cNvPr id="1026" name="Picture 2">
            <a:extLst>
              <a:ext uri="{FF2B5EF4-FFF2-40B4-BE49-F238E27FC236}">
                <a16:creationId xmlns:a16="http://schemas.microsoft.com/office/drawing/2014/main" id="{FA6AB71F-19D5-4D27-8CDD-967AC18FFF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4337" y="4326793"/>
            <a:ext cx="9740521" cy="2260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6576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D93FD80-74A1-4A4B-8B5B-71C9A0BA1FEA}"/>
              </a:ext>
            </a:extLst>
          </p:cNvPr>
          <p:cNvPicPr>
            <a:picLocks noChangeAspect="1"/>
          </p:cNvPicPr>
          <p:nvPr/>
        </p:nvPicPr>
        <p:blipFill>
          <a:blip r:embed="rId2"/>
          <a:stretch>
            <a:fillRect/>
          </a:stretch>
        </p:blipFill>
        <p:spPr>
          <a:xfrm>
            <a:off x="8232986" y="-48882"/>
            <a:ext cx="3959014" cy="2682773"/>
          </a:xfrm>
          <a:prstGeom prst="rect">
            <a:avLst/>
          </a:prstGeom>
        </p:spPr>
      </p:pic>
      <p:sp>
        <p:nvSpPr>
          <p:cNvPr id="3" name="Subtitle 2">
            <a:extLst>
              <a:ext uri="{FF2B5EF4-FFF2-40B4-BE49-F238E27FC236}">
                <a16:creationId xmlns:a16="http://schemas.microsoft.com/office/drawing/2014/main" id="{0CDB300A-E175-415A-B3D2-AEE500FA620B}"/>
              </a:ext>
            </a:extLst>
          </p:cNvPr>
          <p:cNvSpPr>
            <a:spLocks noGrp="1"/>
          </p:cNvSpPr>
          <p:nvPr>
            <p:ph type="subTitle" idx="1"/>
          </p:nvPr>
        </p:nvSpPr>
        <p:spPr>
          <a:xfrm>
            <a:off x="685747" y="1778558"/>
            <a:ext cx="10534235" cy="4160018"/>
          </a:xfrm>
        </p:spPr>
        <p:txBody>
          <a:bodyPr>
            <a:noAutofit/>
          </a:bodyPr>
          <a:lstStyle/>
          <a:p>
            <a:pPr marL="342900" indent="-342900" algn="l">
              <a:buFont typeface="Arial" panose="020B0604020202020204" pitchFamily="34" charset="0"/>
              <a:buChar char="•"/>
            </a:pPr>
            <a:r>
              <a:rPr lang="en-US" sz="2800" dirty="0"/>
              <a:t>Retain Alabama  - encourage existing students to consider a future in Alabama</a:t>
            </a:r>
          </a:p>
          <a:p>
            <a:pPr marL="342900" indent="-342900" algn="l">
              <a:buFont typeface="Arial" panose="020B0604020202020204" pitchFamily="34" charset="0"/>
              <a:buChar char="•"/>
            </a:pPr>
            <a:r>
              <a:rPr lang="en-US" sz="2800" dirty="0"/>
              <a:t>Recall Alabama  - encourage expatriates (graduates that left) to return to Alabama</a:t>
            </a:r>
          </a:p>
          <a:p>
            <a:pPr marL="342900" indent="-342900" algn="l">
              <a:buFont typeface="Arial" panose="020B0604020202020204" pitchFamily="34" charset="0"/>
              <a:buChar char="•"/>
            </a:pPr>
            <a:r>
              <a:rPr lang="en-US" sz="2800" dirty="0"/>
              <a:t>(Re)Engage Alabama – encourage adults, especially those with some college, to return to college to complete their degree. Develop scholarships for returning adults majoring in high demand high-wage programs.   </a:t>
            </a:r>
          </a:p>
        </p:txBody>
      </p:sp>
      <p:sp>
        <p:nvSpPr>
          <p:cNvPr id="8" name="Title 1">
            <a:extLst>
              <a:ext uri="{FF2B5EF4-FFF2-40B4-BE49-F238E27FC236}">
                <a16:creationId xmlns:a16="http://schemas.microsoft.com/office/drawing/2014/main" id="{CB098883-823D-4173-A453-4CD636C3691A}"/>
              </a:ext>
            </a:extLst>
          </p:cNvPr>
          <p:cNvSpPr txBox="1">
            <a:spLocks/>
          </p:cNvSpPr>
          <p:nvPr/>
        </p:nvSpPr>
        <p:spPr>
          <a:xfrm>
            <a:off x="533560" y="-9580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0070C0"/>
                </a:solidFill>
                <a:effectLst/>
                <a:uLnTx/>
                <a:uFillTx/>
                <a:latin typeface="Calibri Light" panose="020F0302020204030204"/>
                <a:ea typeface="+mj-ea"/>
                <a:cs typeface="+mj-cs"/>
              </a:rPr>
              <a:t>All in Alabama</a:t>
            </a:r>
          </a:p>
        </p:txBody>
      </p:sp>
      <p:pic>
        <p:nvPicPr>
          <p:cNvPr id="7" name="Picture 6">
            <a:extLst>
              <a:ext uri="{FF2B5EF4-FFF2-40B4-BE49-F238E27FC236}">
                <a16:creationId xmlns:a16="http://schemas.microsoft.com/office/drawing/2014/main" id="{EE2541E9-C636-4B55-B5C8-2BD12EA707C3}"/>
              </a:ext>
            </a:extLst>
          </p:cNvPr>
          <p:cNvPicPr>
            <a:picLocks noChangeAspect="1"/>
          </p:cNvPicPr>
          <p:nvPr/>
        </p:nvPicPr>
        <p:blipFill>
          <a:blip r:embed="rId3"/>
          <a:stretch>
            <a:fillRect/>
          </a:stretch>
        </p:blipFill>
        <p:spPr>
          <a:xfrm>
            <a:off x="-304800" y="919421"/>
            <a:ext cx="12801600" cy="6235503"/>
          </a:xfrm>
          <a:prstGeom prst="rect">
            <a:avLst/>
          </a:prstGeom>
        </p:spPr>
      </p:pic>
      <p:grpSp>
        <p:nvGrpSpPr>
          <p:cNvPr id="5" name="Group 4">
            <a:extLst>
              <a:ext uri="{FF2B5EF4-FFF2-40B4-BE49-F238E27FC236}">
                <a16:creationId xmlns:a16="http://schemas.microsoft.com/office/drawing/2014/main" id="{20AA9F00-7B34-4A64-986A-245A5064CDAC}"/>
              </a:ext>
            </a:extLst>
          </p:cNvPr>
          <p:cNvGrpSpPr/>
          <p:nvPr/>
        </p:nvGrpSpPr>
        <p:grpSpPr>
          <a:xfrm>
            <a:off x="-304801" y="-95800"/>
            <a:ext cx="12801600" cy="2756034"/>
            <a:chOff x="22572" y="-506989"/>
            <a:chExt cx="12058021" cy="2555827"/>
          </a:xfrm>
        </p:grpSpPr>
        <p:pic>
          <p:nvPicPr>
            <p:cNvPr id="9" name="Picture 8">
              <a:extLst>
                <a:ext uri="{FF2B5EF4-FFF2-40B4-BE49-F238E27FC236}">
                  <a16:creationId xmlns:a16="http://schemas.microsoft.com/office/drawing/2014/main" id="{303F36A8-37B4-4733-91AD-A1ACFEFCFE41}"/>
                </a:ext>
              </a:extLst>
            </p:cNvPr>
            <p:cNvPicPr>
              <a:picLocks noChangeAspect="1"/>
            </p:cNvPicPr>
            <p:nvPr/>
          </p:nvPicPr>
          <p:blipFill>
            <a:blip r:embed="rId4"/>
            <a:stretch>
              <a:fillRect/>
            </a:stretch>
          </p:blipFill>
          <p:spPr>
            <a:xfrm>
              <a:off x="22572" y="-485517"/>
              <a:ext cx="8675077" cy="2462692"/>
            </a:xfrm>
            <a:prstGeom prst="rect">
              <a:avLst/>
            </a:prstGeom>
          </p:spPr>
        </p:pic>
        <p:pic>
          <p:nvPicPr>
            <p:cNvPr id="10" name="Picture 9">
              <a:extLst>
                <a:ext uri="{FF2B5EF4-FFF2-40B4-BE49-F238E27FC236}">
                  <a16:creationId xmlns:a16="http://schemas.microsoft.com/office/drawing/2014/main" id="{2097AE08-79C4-4C52-AFC9-61830EB9F79B}"/>
                </a:ext>
              </a:extLst>
            </p:cNvPr>
            <p:cNvPicPr>
              <a:picLocks noChangeAspect="1"/>
            </p:cNvPicPr>
            <p:nvPr/>
          </p:nvPicPr>
          <p:blipFill>
            <a:blip r:embed="rId2"/>
            <a:stretch>
              <a:fillRect/>
            </a:stretch>
          </p:blipFill>
          <p:spPr>
            <a:xfrm>
              <a:off x="7950699" y="-506989"/>
              <a:ext cx="4129894" cy="2555827"/>
            </a:xfrm>
            <a:prstGeom prst="rect">
              <a:avLst/>
            </a:prstGeom>
          </p:spPr>
        </p:pic>
      </p:grpSp>
      <p:pic>
        <p:nvPicPr>
          <p:cNvPr id="14" name="Picture 13">
            <a:extLst>
              <a:ext uri="{FF2B5EF4-FFF2-40B4-BE49-F238E27FC236}">
                <a16:creationId xmlns:a16="http://schemas.microsoft.com/office/drawing/2014/main" id="{2C0B1177-1849-4ACB-BA03-4EC1E40096A3}"/>
              </a:ext>
            </a:extLst>
          </p:cNvPr>
          <p:cNvPicPr>
            <a:picLocks noChangeAspect="1"/>
          </p:cNvPicPr>
          <p:nvPr/>
        </p:nvPicPr>
        <p:blipFill rotWithShape="1">
          <a:blip r:embed="rId5"/>
          <a:srcRect b="16440"/>
          <a:stretch/>
        </p:blipFill>
        <p:spPr>
          <a:xfrm>
            <a:off x="-304800" y="2573477"/>
            <a:ext cx="12801600" cy="1325564"/>
          </a:xfrm>
          <a:prstGeom prst="rect">
            <a:avLst/>
          </a:prstGeom>
        </p:spPr>
      </p:pic>
      <p:sp>
        <p:nvSpPr>
          <p:cNvPr id="2" name="TextBox 1">
            <a:extLst>
              <a:ext uri="{FF2B5EF4-FFF2-40B4-BE49-F238E27FC236}">
                <a16:creationId xmlns:a16="http://schemas.microsoft.com/office/drawing/2014/main" id="{0F7154E0-39AF-4F43-B9A1-F0E457F87798}"/>
              </a:ext>
            </a:extLst>
          </p:cNvPr>
          <p:cNvSpPr txBox="1"/>
          <p:nvPr/>
        </p:nvSpPr>
        <p:spPr>
          <a:xfrm>
            <a:off x="1262108" y="6302705"/>
            <a:ext cx="41954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Follow up survey –report on the web </a:t>
            </a:r>
          </a:p>
        </p:txBody>
      </p:sp>
      <p:sp>
        <p:nvSpPr>
          <p:cNvPr id="12" name="TextBox 11">
            <a:extLst>
              <a:ext uri="{FF2B5EF4-FFF2-40B4-BE49-F238E27FC236}">
                <a16:creationId xmlns:a16="http://schemas.microsoft.com/office/drawing/2014/main" id="{48D9456A-7173-4D44-AF13-C44DB91CA7C4}"/>
              </a:ext>
            </a:extLst>
          </p:cNvPr>
          <p:cNvSpPr txBox="1"/>
          <p:nvPr/>
        </p:nvSpPr>
        <p:spPr>
          <a:xfrm>
            <a:off x="7024499" y="4734311"/>
            <a:ext cx="41954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First communications sent out to graduates living out of state</a:t>
            </a:r>
          </a:p>
        </p:txBody>
      </p:sp>
      <p:sp>
        <p:nvSpPr>
          <p:cNvPr id="13" name="TextBox 12">
            <a:extLst>
              <a:ext uri="{FF2B5EF4-FFF2-40B4-BE49-F238E27FC236}">
                <a16:creationId xmlns:a16="http://schemas.microsoft.com/office/drawing/2014/main" id="{31DFDC83-FCEF-4C26-8A31-9CB9984C9092}"/>
              </a:ext>
            </a:extLst>
          </p:cNvPr>
          <p:cNvSpPr txBox="1"/>
          <p:nvPr/>
        </p:nvSpPr>
        <p:spPr>
          <a:xfrm>
            <a:off x="7996517" y="6177418"/>
            <a:ext cx="41954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6 million in ACHE budget request </a:t>
            </a:r>
          </a:p>
        </p:txBody>
      </p:sp>
    </p:spTree>
    <p:extLst>
      <p:ext uri="{BB962C8B-B14F-4D97-AF65-F5344CB8AC3E}">
        <p14:creationId xmlns:p14="http://schemas.microsoft.com/office/powerpoint/2010/main" val="208774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CB51DBD7-25B7-4B08-9FE6-104A5C20F7E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299" t="1308" r="17789" b="23006"/>
          <a:stretch/>
        </p:blipFill>
        <p:spPr bwMode="auto">
          <a:xfrm>
            <a:off x="7619223" y="3537254"/>
            <a:ext cx="2139929" cy="178533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B7C2272C-0447-4FAB-A572-422136DF3052}"/>
              </a:ext>
            </a:extLst>
          </p:cNvPr>
          <p:cNvSpPr>
            <a:spLocks noGrp="1"/>
          </p:cNvSpPr>
          <p:nvPr>
            <p:ph type="subTitle" idx="1"/>
          </p:nvPr>
        </p:nvSpPr>
        <p:spPr/>
        <p:txBody>
          <a:bodyPr/>
          <a:lstStyle/>
          <a:p>
            <a:endParaRPr lang="en-US" dirty="0"/>
          </a:p>
        </p:txBody>
      </p:sp>
      <p:pic>
        <p:nvPicPr>
          <p:cNvPr id="1027" name="F0193783-3384-43A4-9BA7-01CEC64DCD63" descr="IMG_1051.jpg">
            <a:extLst>
              <a:ext uri="{FF2B5EF4-FFF2-40B4-BE49-F238E27FC236}">
                <a16:creationId xmlns:a16="http://schemas.microsoft.com/office/drawing/2014/main" id="{3E8C3433-48F6-4006-A333-04315B877F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72" r="2154"/>
          <a:stretch/>
        </p:blipFill>
        <p:spPr bwMode="auto">
          <a:xfrm>
            <a:off x="587829" y="554038"/>
            <a:ext cx="394685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633F7E6F-68C0-4A10-82EE-ECAFDFDFBF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382" b="5953"/>
          <a:stretch/>
        </p:blipFill>
        <p:spPr bwMode="auto">
          <a:xfrm>
            <a:off x="5072032" y="2971184"/>
            <a:ext cx="6431214" cy="31310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D7862CD3-30DC-48D4-A01D-05D668B128D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11" t="19346" b="33203"/>
          <a:stretch/>
        </p:blipFill>
        <p:spPr bwMode="auto">
          <a:xfrm>
            <a:off x="5015358" y="554345"/>
            <a:ext cx="6487888" cy="2091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253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600F17-1D6B-48A8-82A5-1509F94C2907}"/>
              </a:ext>
            </a:extLst>
          </p:cNvPr>
          <p:cNvPicPr>
            <a:picLocks noChangeAspect="1"/>
          </p:cNvPicPr>
          <p:nvPr/>
        </p:nvPicPr>
        <p:blipFill>
          <a:blip r:embed="rId2"/>
          <a:stretch>
            <a:fillRect/>
          </a:stretch>
        </p:blipFill>
        <p:spPr>
          <a:xfrm>
            <a:off x="5557107" y="2292096"/>
            <a:ext cx="6453511" cy="365760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22C58DBF-E93C-4AA1-980E-2E195DB8CEC1}"/>
              </a:ext>
            </a:extLst>
          </p:cNvPr>
          <p:cNvPicPr>
            <a:picLocks noChangeAspect="1"/>
          </p:cNvPicPr>
          <p:nvPr/>
        </p:nvPicPr>
        <p:blipFill rotWithShape="1">
          <a:blip r:embed="rId3"/>
          <a:srcRect l="3857" t="3330"/>
          <a:stretch/>
        </p:blipFill>
        <p:spPr>
          <a:xfrm>
            <a:off x="329184" y="46757"/>
            <a:ext cx="5024985" cy="6543893"/>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50CD0659-CFFB-44B5-B898-75ABB3C82BB0}"/>
              </a:ext>
            </a:extLst>
          </p:cNvPr>
          <p:cNvSpPr txBox="1"/>
          <p:nvPr/>
        </p:nvSpPr>
        <p:spPr>
          <a:xfrm>
            <a:off x="5766816" y="414528"/>
            <a:ext cx="6096000" cy="1384995"/>
          </a:xfrm>
          <a:prstGeom prst="rect">
            <a:avLst/>
          </a:prstGeom>
          <a:noFill/>
        </p:spPr>
        <p:txBody>
          <a:bodyPr wrap="square" rtlCol="0">
            <a:spAutoFit/>
          </a:bodyPr>
          <a:lstStyle/>
          <a:p>
            <a:r>
              <a:rPr lang="en-US" sz="2800" dirty="0">
                <a:solidFill>
                  <a:schemeClr val="accent1"/>
                </a:solidFill>
                <a:latin typeface="Arial" panose="020B0604020202020204" pitchFamily="34" charset="0"/>
                <a:cs typeface="Arial" panose="020B0604020202020204" pitchFamily="34" charset="0"/>
              </a:rPr>
              <a:t>Alabama Legislature considering Diversity, Equity, and Inclusion (DEI) at public colleges and universities</a:t>
            </a:r>
          </a:p>
        </p:txBody>
      </p:sp>
    </p:spTree>
    <p:extLst>
      <p:ext uri="{BB962C8B-B14F-4D97-AF65-F5344CB8AC3E}">
        <p14:creationId xmlns:p14="http://schemas.microsoft.com/office/powerpoint/2010/main" val="409914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336654-3079-4F36-B15A-BE12572761C4}"/>
              </a:ext>
            </a:extLst>
          </p:cNvPr>
          <p:cNvPicPr>
            <a:picLocks noChangeAspect="1"/>
          </p:cNvPicPr>
          <p:nvPr/>
        </p:nvPicPr>
        <p:blipFill>
          <a:blip r:embed="rId2"/>
          <a:stretch>
            <a:fillRect/>
          </a:stretch>
        </p:blipFill>
        <p:spPr>
          <a:xfrm>
            <a:off x="372021" y="206476"/>
            <a:ext cx="6447329" cy="3639621"/>
          </a:xfrm>
          <a:prstGeom prst="rect">
            <a:avLst/>
          </a:prstGeom>
          <a:ln>
            <a:noFill/>
          </a:ln>
          <a:effectLst>
            <a:outerShdw blurRad="292100" dist="139700" dir="2700000" algn="tl" rotWithShape="0">
              <a:srgbClr val="333333">
                <a:alpha val="65000"/>
              </a:srgbClr>
            </a:outerShdw>
          </a:effectLst>
        </p:spPr>
      </p:pic>
      <p:grpSp>
        <p:nvGrpSpPr>
          <p:cNvPr id="17" name="Group 16">
            <a:extLst>
              <a:ext uri="{FF2B5EF4-FFF2-40B4-BE49-F238E27FC236}">
                <a16:creationId xmlns:a16="http://schemas.microsoft.com/office/drawing/2014/main" id="{138E70D5-043D-4D71-BB01-C9E6749ECFEE}"/>
              </a:ext>
            </a:extLst>
          </p:cNvPr>
          <p:cNvGrpSpPr/>
          <p:nvPr/>
        </p:nvGrpSpPr>
        <p:grpSpPr>
          <a:xfrm>
            <a:off x="4149453" y="2524249"/>
            <a:ext cx="6750195" cy="3639621"/>
            <a:chOff x="3354931" y="2266207"/>
            <a:chExt cx="8945223" cy="4591793"/>
          </a:xfrm>
        </p:grpSpPr>
        <p:grpSp>
          <p:nvGrpSpPr>
            <p:cNvPr id="12" name="Group 11">
              <a:extLst>
                <a:ext uri="{FF2B5EF4-FFF2-40B4-BE49-F238E27FC236}">
                  <a16:creationId xmlns:a16="http://schemas.microsoft.com/office/drawing/2014/main" id="{39836C7B-0EB1-4FEA-A663-F3BFF17FD272}"/>
                </a:ext>
              </a:extLst>
            </p:cNvPr>
            <p:cNvGrpSpPr/>
            <p:nvPr/>
          </p:nvGrpSpPr>
          <p:grpSpPr>
            <a:xfrm>
              <a:off x="3354931" y="2266207"/>
              <a:ext cx="8945223" cy="4591793"/>
              <a:chOff x="2930012" y="2216269"/>
              <a:chExt cx="8945223" cy="4591793"/>
            </a:xfrm>
          </p:grpSpPr>
          <p:pic>
            <p:nvPicPr>
              <p:cNvPr id="7" name="Picture 6">
                <a:extLst>
                  <a:ext uri="{FF2B5EF4-FFF2-40B4-BE49-F238E27FC236}">
                    <a16:creationId xmlns:a16="http://schemas.microsoft.com/office/drawing/2014/main" id="{1D839A26-245B-4692-ABD3-E8111C8A4A66}"/>
                  </a:ext>
                </a:extLst>
              </p:cNvPr>
              <p:cNvPicPr>
                <a:picLocks noChangeAspect="1"/>
              </p:cNvPicPr>
              <p:nvPr/>
            </p:nvPicPr>
            <p:blipFill rotWithShape="1">
              <a:blip r:embed="rId3">
                <a:extLst>
                  <a:ext uri="{28A0092B-C50C-407E-A947-70E740481C1C}">
                    <a14:useLocalDpi xmlns:a14="http://schemas.microsoft.com/office/drawing/2010/main" val="0"/>
                  </a:ext>
                </a:extLst>
              </a:blip>
              <a:srcRect l="1903" r="3714" b="17334"/>
              <a:stretch/>
            </p:blipFill>
            <p:spPr>
              <a:xfrm>
                <a:off x="2930013" y="2216269"/>
                <a:ext cx="8200104" cy="1598646"/>
              </a:xfrm>
              <a:prstGeom prst="rect">
                <a:avLst/>
              </a:prstGeom>
            </p:spPr>
          </p:pic>
          <p:pic>
            <p:nvPicPr>
              <p:cNvPr id="11" name="Picture 10">
                <a:extLst>
                  <a:ext uri="{FF2B5EF4-FFF2-40B4-BE49-F238E27FC236}">
                    <a16:creationId xmlns:a16="http://schemas.microsoft.com/office/drawing/2014/main" id="{B345157C-C529-4260-8736-E1CC9568E9D2}"/>
                  </a:ext>
                </a:extLst>
              </p:cNvPr>
              <p:cNvPicPr>
                <a:picLocks noChangeAspect="1"/>
              </p:cNvPicPr>
              <p:nvPr/>
            </p:nvPicPr>
            <p:blipFill rotWithShape="1">
              <a:blip r:embed="rId4"/>
              <a:srcRect t="7589"/>
              <a:stretch/>
            </p:blipFill>
            <p:spPr>
              <a:xfrm>
                <a:off x="2930012" y="3814915"/>
                <a:ext cx="8945223" cy="2993147"/>
              </a:xfrm>
              <a:prstGeom prst="rect">
                <a:avLst/>
              </a:prstGeom>
            </p:spPr>
          </p:pic>
        </p:grpSp>
        <p:pic>
          <p:nvPicPr>
            <p:cNvPr id="16" name="Picture 15">
              <a:extLst>
                <a:ext uri="{FF2B5EF4-FFF2-40B4-BE49-F238E27FC236}">
                  <a16:creationId xmlns:a16="http://schemas.microsoft.com/office/drawing/2014/main" id="{6DED56B1-626E-4A36-9819-AE271CE095CD}"/>
                </a:ext>
              </a:extLst>
            </p:cNvPr>
            <p:cNvPicPr>
              <a:picLocks noChangeAspect="1"/>
            </p:cNvPicPr>
            <p:nvPr/>
          </p:nvPicPr>
          <p:blipFill>
            <a:blip r:embed="rId5"/>
            <a:stretch>
              <a:fillRect/>
            </a:stretch>
          </p:blipFill>
          <p:spPr>
            <a:xfrm>
              <a:off x="7708490" y="2953626"/>
              <a:ext cx="3627976" cy="674477"/>
            </a:xfrm>
            <a:prstGeom prst="rect">
              <a:avLst/>
            </a:prstGeom>
          </p:spPr>
        </p:pic>
      </p:grpSp>
      <p:sp>
        <p:nvSpPr>
          <p:cNvPr id="18" name="TextBox 17">
            <a:extLst>
              <a:ext uri="{FF2B5EF4-FFF2-40B4-BE49-F238E27FC236}">
                <a16:creationId xmlns:a16="http://schemas.microsoft.com/office/drawing/2014/main" id="{5CD4FCC5-CCEA-4F21-A745-B4DB986C9230}"/>
              </a:ext>
            </a:extLst>
          </p:cNvPr>
          <p:cNvSpPr txBox="1"/>
          <p:nvPr/>
        </p:nvSpPr>
        <p:spPr>
          <a:xfrm>
            <a:off x="7229856" y="414528"/>
            <a:ext cx="4632960" cy="1384995"/>
          </a:xfrm>
          <a:prstGeom prst="rect">
            <a:avLst/>
          </a:prstGeom>
          <a:noFill/>
        </p:spPr>
        <p:txBody>
          <a:bodyPr wrap="square" rtlCol="0">
            <a:spAutoFit/>
          </a:bodyPr>
          <a:lstStyle/>
          <a:p>
            <a:r>
              <a:rPr lang="en-US" sz="2800" dirty="0">
                <a:solidFill>
                  <a:schemeClr val="accent1"/>
                </a:solidFill>
                <a:latin typeface="Arial" panose="020B0604020202020204" pitchFamily="34" charset="0"/>
                <a:cs typeface="Arial" panose="020B0604020202020204" pitchFamily="34" charset="0"/>
              </a:rPr>
              <a:t>Spectrum of DEI actions under consideration across a number of states</a:t>
            </a:r>
          </a:p>
        </p:txBody>
      </p:sp>
      <p:sp>
        <p:nvSpPr>
          <p:cNvPr id="19" name="TextBox 18">
            <a:extLst>
              <a:ext uri="{FF2B5EF4-FFF2-40B4-BE49-F238E27FC236}">
                <a16:creationId xmlns:a16="http://schemas.microsoft.com/office/drawing/2014/main" id="{E0753277-DE69-42BC-9E9D-967FCFDC9E36}"/>
              </a:ext>
            </a:extLst>
          </p:cNvPr>
          <p:cNvSpPr txBox="1"/>
          <p:nvPr/>
        </p:nvSpPr>
        <p:spPr>
          <a:xfrm>
            <a:off x="372021" y="4378965"/>
            <a:ext cx="3346539" cy="1938992"/>
          </a:xfrm>
          <a:prstGeom prst="rect">
            <a:avLst/>
          </a:prstGeom>
          <a:solidFill>
            <a:schemeClr val="accent1">
              <a:lumMod val="20000"/>
              <a:lumOff val="80000"/>
            </a:schemeClr>
          </a:solidFill>
        </p:spPr>
        <p:txBody>
          <a:bodyPr wrap="square" rtlCol="0">
            <a:spAutoFit/>
          </a:bodyPr>
          <a:lstStyle/>
          <a:p>
            <a:r>
              <a:rPr lang="en-US" sz="2400" dirty="0">
                <a:solidFill>
                  <a:schemeClr val="accent1"/>
                </a:solidFill>
                <a:latin typeface="Arial" panose="020B0604020202020204" pitchFamily="34" charset="0"/>
                <a:cs typeface="Arial" panose="020B0604020202020204" pitchFamily="34" charset="0"/>
              </a:rPr>
              <a:t>KS and MO bills would restrict university  hiring committees  from requesting DEI statements</a:t>
            </a:r>
          </a:p>
        </p:txBody>
      </p:sp>
    </p:spTree>
    <p:extLst>
      <p:ext uri="{BB962C8B-B14F-4D97-AF65-F5344CB8AC3E}">
        <p14:creationId xmlns:p14="http://schemas.microsoft.com/office/powerpoint/2010/main" val="2757591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descr="site logo">
            <a:extLst>
              <a:ext uri="{FF2B5EF4-FFF2-40B4-BE49-F238E27FC236}">
                <a16:creationId xmlns:a16="http://schemas.microsoft.com/office/drawing/2014/main" id="{90CCAC3C-BB01-426B-BC11-41CEDF957D3F}"/>
              </a:ext>
            </a:extLst>
          </p:cNvPr>
          <p:cNvSpPr>
            <a:spLocks noChangeAspect="1" noChangeArrowheads="1"/>
          </p:cNvSpPr>
          <p:nvPr/>
        </p:nvSpPr>
        <p:spPr bwMode="auto">
          <a:xfrm>
            <a:off x="1247091" y="695632"/>
            <a:ext cx="938981" cy="93898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11">
            <a:extLst>
              <a:ext uri="{FF2B5EF4-FFF2-40B4-BE49-F238E27FC236}">
                <a16:creationId xmlns:a16="http://schemas.microsoft.com/office/drawing/2014/main" id="{EA910C20-645A-418A-BD54-19E1BD9B2573}"/>
              </a:ext>
            </a:extLst>
          </p:cNvPr>
          <p:cNvGrpSpPr/>
          <p:nvPr/>
        </p:nvGrpSpPr>
        <p:grpSpPr>
          <a:xfrm>
            <a:off x="371957" y="162481"/>
            <a:ext cx="4787033" cy="5357795"/>
            <a:chOff x="3127250" y="-39697"/>
            <a:chExt cx="5658168" cy="6405717"/>
          </a:xfrm>
        </p:grpSpPr>
        <p:pic>
          <p:nvPicPr>
            <p:cNvPr id="13" name="Picture 12">
              <a:extLst>
                <a:ext uri="{FF2B5EF4-FFF2-40B4-BE49-F238E27FC236}">
                  <a16:creationId xmlns:a16="http://schemas.microsoft.com/office/drawing/2014/main" id="{7740A5A8-D004-4E79-ADFE-8643E210BA78}"/>
                </a:ext>
              </a:extLst>
            </p:cNvPr>
            <p:cNvPicPr>
              <a:picLocks noChangeAspect="1"/>
            </p:cNvPicPr>
            <p:nvPr/>
          </p:nvPicPr>
          <p:blipFill rotWithShape="1">
            <a:blip r:embed="rId2">
              <a:extLst>
                <a:ext uri="{28A0092B-C50C-407E-A947-70E740481C1C}">
                  <a14:useLocalDpi xmlns:a14="http://schemas.microsoft.com/office/drawing/2010/main" val="0"/>
                </a:ext>
              </a:extLst>
            </a:blip>
            <a:srcRect t="622" b="1170"/>
            <a:stretch/>
          </p:blipFill>
          <p:spPr>
            <a:xfrm>
              <a:off x="3127250" y="-39697"/>
              <a:ext cx="5658168" cy="6405717"/>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88C9DB20-64EE-4317-A7BA-8DF786DE808F}"/>
                </a:ext>
              </a:extLst>
            </p:cNvPr>
            <p:cNvPicPr>
              <a:picLocks noChangeAspect="1"/>
            </p:cNvPicPr>
            <p:nvPr/>
          </p:nvPicPr>
          <p:blipFill>
            <a:blip r:embed="rId3"/>
            <a:stretch>
              <a:fillRect/>
            </a:stretch>
          </p:blipFill>
          <p:spPr>
            <a:xfrm>
              <a:off x="6427414" y="1285609"/>
              <a:ext cx="1398318" cy="756128"/>
            </a:xfrm>
            <a:prstGeom prst="rect">
              <a:avLst/>
            </a:prstGeom>
            <a:ln>
              <a:noFill/>
            </a:ln>
            <a:effectLst>
              <a:outerShdw blurRad="292100" dist="139700" dir="2700000" algn="tl" rotWithShape="0">
                <a:srgbClr val="333333">
                  <a:alpha val="65000"/>
                </a:srgbClr>
              </a:outerShdw>
            </a:effectLst>
          </p:spPr>
        </p:pic>
      </p:grpSp>
      <p:grpSp>
        <p:nvGrpSpPr>
          <p:cNvPr id="16" name="Group 15">
            <a:extLst>
              <a:ext uri="{FF2B5EF4-FFF2-40B4-BE49-F238E27FC236}">
                <a16:creationId xmlns:a16="http://schemas.microsoft.com/office/drawing/2014/main" id="{3829A4F9-E7BE-421F-A690-F9E51B68D576}"/>
              </a:ext>
            </a:extLst>
          </p:cNvPr>
          <p:cNvGrpSpPr/>
          <p:nvPr/>
        </p:nvGrpSpPr>
        <p:grpSpPr>
          <a:xfrm>
            <a:off x="4320219" y="1470984"/>
            <a:ext cx="4391795" cy="6446030"/>
            <a:chOff x="2783745" y="0"/>
            <a:chExt cx="5077534" cy="7812418"/>
          </a:xfrm>
        </p:grpSpPr>
        <p:grpSp>
          <p:nvGrpSpPr>
            <p:cNvPr id="15" name="Group 14">
              <a:extLst>
                <a:ext uri="{FF2B5EF4-FFF2-40B4-BE49-F238E27FC236}">
                  <a16:creationId xmlns:a16="http://schemas.microsoft.com/office/drawing/2014/main" id="{220A9DD7-412A-474C-9A35-8661F4CA6CC1}"/>
                </a:ext>
              </a:extLst>
            </p:cNvPr>
            <p:cNvGrpSpPr/>
            <p:nvPr/>
          </p:nvGrpSpPr>
          <p:grpSpPr>
            <a:xfrm>
              <a:off x="2783745" y="0"/>
              <a:ext cx="5077534" cy="7812418"/>
              <a:chOff x="2783745" y="0"/>
              <a:chExt cx="5077534" cy="7812418"/>
            </a:xfrm>
          </p:grpSpPr>
          <p:pic>
            <p:nvPicPr>
              <p:cNvPr id="5" name="Picture 4">
                <a:extLst>
                  <a:ext uri="{FF2B5EF4-FFF2-40B4-BE49-F238E27FC236}">
                    <a16:creationId xmlns:a16="http://schemas.microsoft.com/office/drawing/2014/main" id="{4D38A9EA-D1D9-4C85-A5B9-90A4002AD1C3}"/>
                  </a:ext>
                </a:extLst>
              </p:cNvPr>
              <p:cNvPicPr>
                <a:picLocks noChangeAspect="1"/>
              </p:cNvPicPr>
              <p:nvPr/>
            </p:nvPicPr>
            <p:blipFill>
              <a:blip r:embed="rId4"/>
              <a:stretch>
                <a:fillRect/>
              </a:stretch>
            </p:blipFill>
            <p:spPr>
              <a:xfrm>
                <a:off x="2783745" y="0"/>
                <a:ext cx="4815374" cy="7812418"/>
              </a:xfrm>
              <a:prstGeom prst="rect">
                <a:avLst/>
              </a:prstGeom>
            </p:spPr>
          </p:pic>
          <p:pic>
            <p:nvPicPr>
              <p:cNvPr id="9" name="Picture 8">
                <a:extLst>
                  <a:ext uri="{FF2B5EF4-FFF2-40B4-BE49-F238E27FC236}">
                    <a16:creationId xmlns:a16="http://schemas.microsoft.com/office/drawing/2014/main" id="{22B321F4-0310-4DF8-881F-47F0665FE3CC}"/>
                  </a:ext>
                </a:extLst>
              </p:cNvPr>
              <p:cNvPicPr>
                <a:picLocks noChangeAspect="1"/>
              </p:cNvPicPr>
              <p:nvPr/>
            </p:nvPicPr>
            <p:blipFill rotWithShape="1">
              <a:blip r:embed="rId5">
                <a:extLst>
                  <a:ext uri="{28A0092B-C50C-407E-A947-70E740481C1C}">
                    <a14:useLocalDpi xmlns:a14="http://schemas.microsoft.com/office/drawing/2010/main" val="0"/>
                  </a:ext>
                </a:extLst>
              </a:blip>
              <a:srcRect t="2816"/>
              <a:stretch/>
            </p:blipFill>
            <p:spPr>
              <a:xfrm>
                <a:off x="2783745" y="1523999"/>
                <a:ext cx="5077534" cy="5240047"/>
              </a:xfrm>
              <a:prstGeom prst="rect">
                <a:avLst/>
              </a:prstGeom>
            </p:spPr>
          </p:pic>
        </p:grpSp>
        <p:pic>
          <p:nvPicPr>
            <p:cNvPr id="11" name="Picture 10">
              <a:extLst>
                <a:ext uri="{FF2B5EF4-FFF2-40B4-BE49-F238E27FC236}">
                  <a16:creationId xmlns:a16="http://schemas.microsoft.com/office/drawing/2014/main" id="{CEE8CDF1-4F70-4683-A698-D83BA101165A}"/>
                </a:ext>
              </a:extLst>
            </p:cNvPr>
            <p:cNvPicPr>
              <a:picLocks noChangeAspect="1"/>
            </p:cNvPicPr>
            <p:nvPr/>
          </p:nvPicPr>
          <p:blipFill rotWithShape="1">
            <a:blip r:embed="rId6"/>
            <a:srcRect t="24365" b="23334"/>
            <a:stretch/>
          </p:blipFill>
          <p:spPr>
            <a:xfrm>
              <a:off x="5490348" y="695632"/>
              <a:ext cx="1743075" cy="747253"/>
            </a:xfrm>
            <a:prstGeom prst="rect">
              <a:avLst/>
            </a:prstGeom>
            <a:solidFill>
              <a:schemeClr val="tx1"/>
            </a:solidFill>
          </p:spPr>
        </p:pic>
      </p:grpSp>
      <p:sp>
        <p:nvSpPr>
          <p:cNvPr id="17" name="TextBox 16">
            <a:extLst>
              <a:ext uri="{FF2B5EF4-FFF2-40B4-BE49-F238E27FC236}">
                <a16:creationId xmlns:a16="http://schemas.microsoft.com/office/drawing/2014/main" id="{59ADB1A1-127B-436F-9695-DDE86C84EF91}"/>
              </a:ext>
            </a:extLst>
          </p:cNvPr>
          <p:cNvSpPr txBox="1"/>
          <p:nvPr/>
        </p:nvSpPr>
        <p:spPr>
          <a:xfrm>
            <a:off x="8963106" y="2960408"/>
            <a:ext cx="2856937" cy="2308324"/>
          </a:xfrm>
          <a:prstGeom prst="rect">
            <a:avLst/>
          </a:prstGeom>
          <a:solidFill>
            <a:schemeClr val="accent1">
              <a:lumMod val="20000"/>
              <a:lumOff val="80000"/>
            </a:schemeClr>
          </a:solidFill>
        </p:spPr>
        <p:txBody>
          <a:bodyPr wrap="square" rtlCol="0">
            <a:spAutoFit/>
          </a:bodyPr>
          <a:lstStyle/>
          <a:p>
            <a:r>
              <a:rPr lang="en-US" sz="2400" dirty="0">
                <a:solidFill>
                  <a:schemeClr val="accent1"/>
                </a:solidFill>
                <a:latin typeface="Arial" panose="020B0604020202020204" pitchFamily="34" charset="0"/>
                <a:cs typeface="Arial" panose="020B0604020202020204" pitchFamily="34" charset="0"/>
              </a:rPr>
              <a:t>TX and IA bills would restrict use of state funding to support DEI personnel and activities</a:t>
            </a:r>
          </a:p>
        </p:txBody>
      </p:sp>
      <p:sp>
        <p:nvSpPr>
          <p:cNvPr id="18" name="TextBox 17">
            <a:extLst>
              <a:ext uri="{FF2B5EF4-FFF2-40B4-BE49-F238E27FC236}">
                <a16:creationId xmlns:a16="http://schemas.microsoft.com/office/drawing/2014/main" id="{55685E17-3C52-4CB7-A716-D35AA32168C5}"/>
              </a:ext>
            </a:extLst>
          </p:cNvPr>
          <p:cNvSpPr txBox="1"/>
          <p:nvPr/>
        </p:nvSpPr>
        <p:spPr>
          <a:xfrm>
            <a:off x="7360351" y="107363"/>
            <a:ext cx="4632960" cy="1384995"/>
          </a:xfrm>
          <a:prstGeom prst="rect">
            <a:avLst/>
          </a:prstGeom>
          <a:noFill/>
        </p:spPr>
        <p:txBody>
          <a:bodyPr wrap="square" rtlCol="0">
            <a:spAutoFit/>
          </a:bodyPr>
          <a:lstStyle/>
          <a:p>
            <a:r>
              <a:rPr lang="en-US" sz="2800" dirty="0">
                <a:solidFill>
                  <a:schemeClr val="accent1"/>
                </a:solidFill>
                <a:latin typeface="Arial" panose="020B0604020202020204" pitchFamily="34" charset="0"/>
                <a:cs typeface="Arial" panose="020B0604020202020204" pitchFamily="34" charset="0"/>
              </a:rPr>
              <a:t>Spectrum of DEI actions under consideration across a number of states</a:t>
            </a:r>
          </a:p>
        </p:txBody>
      </p:sp>
    </p:spTree>
    <p:extLst>
      <p:ext uri="{BB962C8B-B14F-4D97-AF65-F5344CB8AC3E}">
        <p14:creationId xmlns:p14="http://schemas.microsoft.com/office/powerpoint/2010/main" val="2616903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E436959-179A-4F26-901C-F57F2A30C400}"/>
              </a:ext>
            </a:extLst>
          </p:cNvPr>
          <p:cNvGrpSpPr/>
          <p:nvPr/>
        </p:nvGrpSpPr>
        <p:grpSpPr>
          <a:xfrm>
            <a:off x="313518" y="265814"/>
            <a:ext cx="5782482" cy="2476846"/>
            <a:chOff x="3214591" y="2190577"/>
            <a:chExt cx="5782482" cy="2476846"/>
          </a:xfrm>
        </p:grpSpPr>
        <p:pic>
          <p:nvPicPr>
            <p:cNvPr id="7" name="Picture 6">
              <a:extLst>
                <a:ext uri="{FF2B5EF4-FFF2-40B4-BE49-F238E27FC236}">
                  <a16:creationId xmlns:a16="http://schemas.microsoft.com/office/drawing/2014/main" id="{C774401A-D6F9-49C5-A194-8CFE806376C9}"/>
                </a:ext>
              </a:extLst>
            </p:cNvPr>
            <p:cNvPicPr>
              <a:picLocks noChangeAspect="1"/>
            </p:cNvPicPr>
            <p:nvPr/>
          </p:nvPicPr>
          <p:blipFill>
            <a:blip r:embed="rId2"/>
            <a:stretch>
              <a:fillRect/>
            </a:stretch>
          </p:blipFill>
          <p:spPr>
            <a:xfrm>
              <a:off x="3214591" y="2190577"/>
              <a:ext cx="5782482" cy="2476846"/>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FEC1E342-1509-40F0-8A71-6C9D94B91795}"/>
                </a:ext>
              </a:extLst>
            </p:cNvPr>
            <p:cNvPicPr>
              <a:picLocks noChangeAspect="1"/>
            </p:cNvPicPr>
            <p:nvPr/>
          </p:nvPicPr>
          <p:blipFill rotWithShape="1">
            <a:blip r:embed="rId3"/>
            <a:srcRect t="54647"/>
            <a:stretch/>
          </p:blipFill>
          <p:spPr>
            <a:xfrm>
              <a:off x="5262847" y="2190577"/>
              <a:ext cx="2238687" cy="367238"/>
            </a:xfrm>
            <a:prstGeom prst="rect">
              <a:avLst/>
            </a:prstGeom>
            <a:ln>
              <a:noFill/>
            </a:ln>
            <a:effectLst/>
          </p:spPr>
        </p:pic>
      </p:grpSp>
      <p:pic>
        <p:nvPicPr>
          <p:cNvPr id="12" name="Picture 11">
            <a:extLst>
              <a:ext uri="{FF2B5EF4-FFF2-40B4-BE49-F238E27FC236}">
                <a16:creationId xmlns:a16="http://schemas.microsoft.com/office/drawing/2014/main" id="{5C437A1C-932E-4E64-9A5E-1742271223B4}"/>
              </a:ext>
            </a:extLst>
          </p:cNvPr>
          <p:cNvPicPr>
            <a:picLocks noChangeAspect="1"/>
          </p:cNvPicPr>
          <p:nvPr/>
        </p:nvPicPr>
        <p:blipFill>
          <a:blip r:embed="rId4"/>
          <a:stretch>
            <a:fillRect/>
          </a:stretch>
        </p:blipFill>
        <p:spPr>
          <a:xfrm>
            <a:off x="5537025" y="1619215"/>
            <a:ext cx="5918266" cy="4790001"/>
          </a:xfrm>
          <a:prstGeom prst="rect">
            <a:avLst/>
          </a:prstGeom>
        </p:spPr>
      </p:pic>
      <p:pic>
        <p:nvPicPr>
          <p:cNvPr id="16" name="Picture 15">
            <a:extLst>
              <a:ext uri="{FF2B5EF4-FFF2-40B4-BE49-F238E27FC236}">
                <a16:creationId xmlns:a16="http://schemas.microsoft.com/office/drawing/2014/main" id="{351EA266-4A68-434D-8A31-F264B64A0439}"/>
              </a:ext>
            </a:extLst>
          </p:cNvPr>
          <p:cNvPicPr>
            <a:picLocks noChangeAspect="1"/>
          </p:cNvPicPr>
          <p:nvPr/>
        </p:nvPicPr>
        <p:blipFill>
          <a:blip r:embed="rId5"/>
          <a:stretch>
            <a:fillRect/>
          </a:stretch>
        </p:blipFill>
        <p:spPr>
          <a:xfrm>
            <a:off x="492869" y="2877657"/>
            <a:ext cx="7573432" cy="3248478"/>
          </a:xfrm>
          <a:prstGeom prst="rect">
            <a:avLst/>
          </a:prstGeom>
        </p:spPr>
      </p:pic>
      <p:sp>
        <p:nvSpPr>
          <p:cNvPr id="17" name="TextBox 16">
            <a:extLst>
              <a:ext uri="{FF2B5EF4-FFF2-40B4-BE49-F238E27FC236}">
                <a16:creationId xmlns:a16="http://schemas.microsoft.com/office/drawing/2014/main" id="{4B852058-E054-4126-B050-AFF98FB7D0A5}"/>
              </a:ext>
            </a:extLst>
          </p:cNvPr>
          <p:cNvSpPr txBox="1"/>
          <p:nvPr/>
        </p:nvSpPr>
        <p:spPr>
          <a:xfrm>
            <a:off x="6825948" y="119242"/>
            <a:ext cx="4629343" cy="1384995"/>
          </a:xfrm>
          <a:prstGeom prst="rect">
            <a:avLst/>
          </a:prstGeom>
          <a:noFill/>
        </p:spPr>
        <p:txBody>
          <a:bodyPr wrap="square" rtlCol="0">
            <a:spAutoFit/>
          </a:bodyPr>
          <a:lstStyle/>
          <a:p>
            <a:r>
              <a:rPr lang="en-US" sz="2800" dirty="0">
                <a:solidFill>
                  <a:schemeClr val="accent1"/>
                </a:solidFill>
                <a:latin typeface="Arial" panose="020B0604020202020204" pitchFamily="34" charset="0"/>
                <a:cs typeface="Arial" panose="020B0604020202020204" pitchFamily="34" charset="0"/>
              </a:rPr>
              <a:t>Spectrum of DEI actions under consideration across a number of states</a:t>
            </a:r>
          </a:p>
        </p:txBody>
      </p:sp>
      <p:pic>
        <p:nvPicPr>
          <p:cNvPr id="19" name="Picture 18">
            <a:extLst>
              <a:ext uri="{FF2B5EF4-FFF2-40B4-BE49-F238E27FC236}">
                <a16:creationId xmlns:a16="http://schemas.microsoft.com/office/drawing/2014/main" id="{3727E1F9-064A-4106-B260-4BD7E82E7869}"/>
              </a:ext>
            </a:extLst>
          </p:cNvPr>
          <p:cNvPicPr>
            <a:picLocks noChangeAspect="1"/>
          </p:cNvPicPr>
          <p:nvPr/>
        </p:nvPicPr>
        <p:blipFill>
          <a:blip r:embed="rId6"/>
          <a:stretch>
            <a:fillRect/>
          </a:stretch>
        </p:blipFill>
        <p:spPr>
          <a:xfrm>
            <a:off x="418186" y="3429420"/>
            <a:ext cx="6125861" cy="368043"/>
          </a:xfrm>
          <a:prstGeom prst="rect">
            <a:avLst/>
          </a:prstGeom>
        </p:spPr>
      </p:pic>
    </p:spTree>
    <p:extLst>
      <p:ext uri="{BB962C8B-B14F-4D97-AF65-F5344CB8AC3E}">
        <p14:creationId xmlns:p14="http://schemas.microsoft.com/office/powerpoint/2010/main" val="2045707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600F17-1D6B-48A8-82A5-1509F94C2907}"/>
              </a:ext>
            </a:extLst>
          </p:cNvPr>
          <p:cNvPicPr>
            <a:picLocks noChangeAspect="1"/>
          </p:cNvPicPr>
          <p:nvPr/>
        </p:nvPicPr>
        <p:blipFill>
          <a:blip r:embed="rId2"/>
          <a:stretch>
            <a:fillRect/>
          </a:stretch>
        </p:blipFill>
        <p:spPr>
          <a:xfrm>
            <a:off x="426251" y="274177"/>
            <a:ext cx="9414191" cy="533559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2D63CB17-5072-407D-827F-066B3AEF0D47}"/>
              </a:ext>
            </a:extLst>
          </p:cNvPr>
          <p:cNvPicPr>
            <a:picLocks noChangeAspect="1"/>
          </p:cNvPicPr>
          <p:nvPr/>
        </p:nvPicPr>
        <p:blipFill rotWithShape="1">
          <a:blip r:embed="rId3"/>
          <a:srcRect t="30675"/>
          <a:stretch/>
        </p:blipFill>
        <p:spPr>
          <a:xfrm>
            <a:off x="1790257" y="1473633"/>
            <a:ext cx="9754651" cy="5335599"/>
          </a:xfrm>
          <a:prstGeom prst="rect">
            <a:avLst/>
          </a:prstGeom>
        </p:spPr>
      </p:pic>
      <p:cxnSp>
        <p:nvCxnSpPr>
          <p:cNvPr id="7" name="Straight Connector 6">
            <a:extLst>
              <a:ext uri="{FF2B5EF4-FFF2-40B4-BE49-F238E27FC236}">
                <a16:creationId xmlns:a16="http://schemas.microsoft.com/office/drawing/2014/main" id="{F4587AD0-56A8-438B-A927-8AA72B95B379}"/>
              </a:ext>
            </a:extLst>
          </p:cNvPr>
          <p:cNvCxnSpPr/>
          <p:nvPr/>
        </p:nvCxnSpPr>
        <p:spPr>
          <a:xfrm>
            <a:off x="5559552" y="2970064"/>
            <a:ext cx="49987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E0AB252-14E0-49C0-8DE7-E5BCBBD0CA50}"/>
              </a:ext>
            </a:extLst>
          </p:cNvPr>
          <p:cNvCxnSpPr>
            <a:cxnSpLocks/>
          </p:cNvCxnSpPr>
          <p:nvPr/>
        </p:nvCxnSpPr>
        <p:spPr>
          <a:xfrm>
            <a:off x="3505200" y="3841792"/>
            <a:ext cx="73056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6DEE4D0-1A63-43E1-9373-DE70E22673A3}"/>
              </a:ext>
            </a:extLst>
          </p:cNvPr>
          <p:cNvCxnSpPr>
            <a:cxnSpLocks/>
          </p:cNvCxnSpPr>
          <p:nvPr/>
        </p:nvCxnSpPr>
        <p:spPr>
          <a:xfrm>
            <a:off x="3505200" y="3430312"/>
            <a:ext cx="68701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7C1D77B-3CCB-4AB6-9D0E-4804E1FE8C1D}"/>
              </a:ext>
            </a:extLst>
          </p:cNvPr>
          <p:cNvCxnSpPr>
            <a:cxnSpLocks/>
          </p:cNvCxnSpPr>
          <p:nvPr/>
        </p:nvCxnSpPr>
        <p:spPr>
          <a:xfrm>
            <a:off x="3533775" y="4289467"/>
            <a:ext cx="1019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F39ECBDB-2326-44B5-88B4-57CCAA12C907}"/>
              </a:ext>
            </a:extLst>
          </p:cNvPr>
          <p:cNvSpPr/>
          <p:nvPr/>
        </p:nvSpPr>
        <p:spPr>
          <a:xfrm>
            <a:off x="2562225" y="1371600"/>
            <a:ext cx="1314450" cy="48577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340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1500"/>
                            </p:stCondLst>
                            <p:childTnLst>
                              <p:par>
                                <p:cTn id="27" presetID="22" presetClass="entr" presetSubtype="8"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600F17-1D6B-48A8-82A5-1509F94C2907}"/>
              </a:ext>
            </a:extLst>
          </p:cNvPr>
          <p:cNvPicPr>
            <a:picLocks noChangeAspect="1"/>
          </p:cNvPicPr>
          <p:nvPr/>
        </p:nvPicPr>
        <p:blipFill>
          <a:blip r:embed="rId2"/>
          <a:stretch>
            <a:fillRect/>
          </a:stretch>
        </p:blipFill>
        <p:spPr>
          <a:xfrm>
            <a:off x="426251" y="274177"/>
            <a:ext cx="9414191" cy="5335599"/>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4D642DC3-16E3-4E62-B1FB-1D1EFF2A7929}"/>
              </a:ext>
            </a:extLst>
          </p:cNvPr>
          <p:cNvSpPr txBox="1"/>
          <p:nvPr/>
        </p:nvSpPr>
        <p:spPr>
          <a:xfrm>
            <a:off x="1715617" y="2663825"/>
            <a:ext cx="8238008" cy="3498394"/>
          </a:xfrm>
          <a:prstGeom prst="rect">
            <a:avLst/>
          </a:prstGeom>
          <a:solidFill>
            <a:schemeClr val="accent1">
              <a:lumMod val="20000"/>
              <a:lumOff val="80000"/>
            </a:schemeClr>
          </a:solidFill>
        </p:spPr>
        <p:txBody>
          <a:bodyPr wrap="square" rtlCol="0">
            <a:spAutoFit/>
          </a:bodyPr>
          <a:lstStyle/>
          <a:p>
            <a:r>
              <a:rPr lang="en-US" sz="2400" dirty="0">
                <a:solidFill>
                  <a:schemeClr val="accent1"/>
                </a:solidFill>
                <a:latin typeface="Arial" panose="020B0604020202020204" pitchFamily="34" charset="0"/>
                <a:cs typeface="Arial" panose="020B0604020202020204" pitchFamily="34" charset="0"/>
              </a:rPr>
              <a:t>Section 4 notes that institutions are NOT prevented from: </a:t>
            </a:r>
          </a:p>
          <a:p>
            <a:pPr marL="342900" indent="-342900">
              <a:spcBef>
                <a:spcPts val="1600"/>
              </a:spcBef>
              <a:buFont typeface="Arial" panose="020B0604020202020204" pitchFamily="34" charset="0"/>
              <a:buChar char="•"/>
            </a:pPr>
            <a:r>
              <a:rPr lang="en-US" sz="2400" dirty="0">
                <a:solidFill>
                  <a:schemeClr val="accent1"/>
                </a:solidFill>
                <a:latin typeface="Arial" panose="020B0604020202020204" pitchFamily="34" charset="0"/>
                <a:cs typeface="Arial" panose="020B0604020202020204" pitchFamily="34" charset="0"/>
              </a:rPr>
              <a:t>Teaching or discussing divisive concepts, so long as there is no endorsement or expectation of assent</a:t>
            </a:r>
          </a:p>
          <a:p>
            <a:pPr marL="342900" indent="-342900">
              <a:spcBef>
                <a:spcPts val="1600"/>
              </a:spcBef>
              <a:buFont typeface="Arial" panose="020B0604020202020204" pitchFamily="34" charset="0"/>
              <a:buChar char="•"/>
            </a:pPr>
            <a:r>
              <a:rPr lang="en-US" sz="2400" dirty="0">
                <a:solidFill>
                  <a:schemeClr val="accent1"/>
                </a:solidFill>
                <a:latin typeface="Arial" panose="020B0604020202020204" pitchFamily="34" charset="0"/>
                <a:cs typeface="Arial" panose="020B0604020202020204" pitchFamily="34" charset="0"/>
              </a:rPr>
              <a:t>Collecting data required for federal reporting</a:t>
            </a:r>
          </a:p>
          <a:p>
            <a:pPr marL="342900" indent="-342900">
              <a:spcBef>
                <a:spcPts val="1600"/>
              </a:spcBef>
              <a:buFont typeface="Arial" panose="020B0604020202020204" pitchFamily="34" charset="0"/>
              <a:buChar char="•"/>
            </a:pPr>
            <a:r>
              <a:rPr lang="en-US" sz="2400" dirty="0">
                <a:solidFill>
                  <a:schemeClr val="accent1"/>
                </a:solidFill>
                <a:latin typeface="Arial" panose="020B0604020202020204" pitchFamily="34" charset="0"/>
                <a:cs typeface="Arial" panose="020B0604020202020204" pitchFamily="34" charset="0"/>
              </a:rPr>
              <a:t>Teaching topics in a historically accurate context</a:t>
            </a:r>
          </a:p>
          <a:p>
            <a:pPr marL="342900" indent="-342900">
              <a:spcBef>
                <a:spcPts val="1600"/>
              </a:spcBef>
              <a:buFont typeface="Arial" panose="020B0604020202020204" pitchFamily="34" charset="0"/>
              <a:buChar char="•"/>
            </a:pPr>
            <a:r>
              <a:rPr lang="en-US" sz="2400" dirty="0">
                <a:solidFill>
                  <a:schemeClr val="accent1"/>
                </a:solidFill>
                <a:latin typeface="Arial" panose="020B0604020202020204" pitchFamily="34" charset="0"/>
                <a:cs typeface="Arial" panose="020B0604020202020204" pitchFamily="34" charset="0"/>
              </a:rPr>
              <a:t>Promoting free speech rights or academic freedom for students and employees</a:t>
            </a:r>
          </a:p>
        </p:txBody>
      </p:sp>
    </p:spTree>
    <p:extLst>
      <p:ext uri="{BB962C8B-B14F-4D97-AF65-F5344CB8AC3E}">
        <p14:creationId xmlns:p14="http://schemas.microsoft.com/office/powerpoint/2010/main" val="98947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3</a:t>
            </a:fld>
            <a:endParaRPr lang="en-US" dirty="0"/>
          </a:p>
        </p:txBody>
      </p:sp>
      <p:sp>
        <p:nvSpPr>
          <p:cNvPr id="4" name="Title 1"/>
          <p:cNvSpPr txBox="1">
            <a:spLocks/>
          </p:cNvSpPr>
          <p:nvPr/>
        </p:nvSpPr>
        <p:spPr>
          <a:xfrm>
            <a:off x="1524000" y="704447"/>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rgbClr val="4472C4"/>
                </a:solidFill>
                <a:latin typeface="+mn-lt"/>
              </a:rPr>
              <a:t>II.  ROLL CALL and </a:t>
            </a:r>
            <a:br>
              <a:rPr lang="en-US" b="1" dirty="0">
                <a:solidFill>
                  <a:srgbClr val="4472C4"/>
                </a:solidFill>
                <a:latin typeface="+mn-lt"/>
              </a:rPr>
            </a:br>
            <a:r>
              <a:rPr lang="en-US" b="1" dirty="0">
                <a:solidFill>
                  <a:srgbClr val="4472C4"/>
                </a:solidFill>
                <a:latin typeface="+mn-lt"/>
              </a:rPr>
              <a:t>QUORUM DETERMINATION	</a:t>
            </a:r>
          </a:p>
        </p:txBody>
      </p:sp>
      <p:pic>
        <p:nvPicPr>
          <p:cNvPr id="6" name="Picture 5">
            <a:extLst>
              <a:ext uri="{FF2B5EF4-FFF2-40B4-BE49-F238E27FC236}">
                <a16:creationId xmlns:a16="http://schemas.microsoft.com/office/drawing/2014/main" id="{023E37BE-F31B-459F-991E-CA26BBB9744D}"/>
              </a:ext>
            </a:extLst>
          </p:cNvPr>
          <p:cNvPicPr>
            <a:picLocks noChangeAspect="1"/>
          </p:cNvPicPr>
          <p:nvPr/>
        </p:nvPicPr>
        <p:blipFill>
          <a:blip r:embed="rId2"/>
          <a:stretch>
            <a:fillRect/>
          </a:stretch>
        </p:blipFill>
        <p:spPr>
          <a:xfrm>
            <a:off x="2354817" y="2020810"/>
            <a:ext cx="7482366" cy="4208831"/>
          </a:xfrm>
          <a:prstGeom prst="rect">
            <a:avLst/>
          </a:prstGeom>
        </p:spPr>
      </p:pic>
    </p:spTree>
    <p:extLst>
      <p:ext uri="{BB962C8B-B14F-4D97-AF65-F5344CB8AC3E}">
        <p14:creationId xmlns:p14="http://schemas.microsoft.com/office/powerpoint/2010/main" val="2818536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956100E-CBA4-4507-A819-7ECD417E395D}"/>
              </a:ext>
            </a:extLst>
          </p:cNvPr>
          <p:cNvPicPr>
            <a:picLocks noChangeAspect="1"/>
          </p:cNvPicPr>
          <p:nvPr/>
        </p:nvPicPr>
        <p:blipFill>
          <a:blip r:embed="rId2"/>
          <a:stretch>
            <a:fillRect/>
          </a:stretch>
        </p:blipFill>
        <p:spPr>
          <a:xfrm>
            <a:off x="5341516" y="-66675"/>
            <a:ext cx="6512768" cy="6858000"/>
          </a:xfrm>
          <a:prstGeom prst="rect">
            <a:avLst/>
          </a:prstGeom>
        </p:spPr>
      </p:pic>
      <p:pic>
        <p:nvPicPr>
          <p:cNvPr id="14" name="Picture 13">
            <a:extLst>
              <a:ext uri="{FF2B5EF4-FFF2-40B4-BE49-F238E27FC236}">
                <a16:creationId xmlns:a16="http://schemas.microsoft.com/office/drawing/2014/main" id="{9A2E6644-C7C6-4424-A94F-144BAE1B8952}"/>
              </a:ext>
            </a:extLst>
          </p:cNvPr>
          <p:cNvPicPr>
            <a:picLocks noChangeAspect="1"/>
          </p:cNvPicPr>
          <p:nvPr/>
        </p:nvPicPr>
        <p:blipFill>
          <a:blip r:embed="rId3"/>
          <a:stretch>
            <a:fillRect/>
          </a:stretch>
        </p:blipFill>
        <p:spPr>
          <a:xfrm>
            <a:off x="0" y="1368915"/>
            <a:ext cx="6053247" cy="2403845"/>
          </a:xfrm>
          <a:prstGeom prst="rect">
            <a:avLst/>
          </a:prstGeom>
        </p:spPr>
      </p:pic>
      <p:cxnSp>
        <p:nvCxnSpPr>
          <p:cNvPr id="17" name="Straight Connector 16">
            <a:extLst>
              <a:ext uri="{FF2B5EF4-FFF2-40B4-BE49-F238E27FC236}">
                <a16:creationId xmlns:a16="http://schemas.microsoft.com/office/drawing/2014/main" id="{80A60F02-6A4F-4F49-9544-0227B1237D17}"/>
              </a:ext>
            </a:extLst>
          </p:cNvPr>
          <p:cNvCxnSpPr>
            <a:cxnSpLocks/>
          </p:cNvCxnSpPr>
          <p:nvPr/>
        </p:nvCxnSpPr>
        <p:spPr>
          <a:xfrm>
            <a:off x="5854700" y="4305300"/>
            <a:ext cx="0" cy="24860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09702A7-39DC-4E4D-A8ED-F68510CFBE56}"/>
              </a:ext>
            </a:extLst>
          </p:cNvPr>
          <p:cNvSpPr txBox="1"/>
          <p:nvPr/>
        </p:nvSpPr>
        <p:spPr>
          <a:xfrm>
            <a:off x="337715" y="3594101"/>
            <a:ext cx="3370685" cy="646331"/>
          </a:xfrm>
          <a:prstGeom prst="rect">
            <a:avLst/>
          </a:prstGeom>
          <a:noFill/>
        </p:spPr>
        <p:txBody>
          <a:bodyPr wrap="square">
            <a:spAutoFit/>
          </a:bodyPr>
          <a:lstStyle/>
          <a:p>
            <a:pPr algn="l"/>
            <a:r>
              <a:rPr lang="en-US" b="1" i="1" dirty="0">
                <a:solidFill>
                  <a:srgbClr val="000000"/>
                </a:solidFill>
                <a:effectLst/>
                <a:latin typeface="Times New Roman" panose="02020603050405020304" pitchFamily="18" charset="0"/>
              </a:rPr>
              <a:t>(Act 2019-396, §1.)</a:t>
            </a:r>
          </a:p>
          <a:p>
            <a:pPr algn="l"/>
            <a:endParaRPr lang="en-US" b="1" i="1" dirty="0">
              <a:solidFill>
                <a:srgbClr val="000000"/>
              </a:solidFill>
              <a:latin typeface="Times New Roman" panose="02020603050405020304" pitchFamily="18" charset="0"/>
            </a:endParaRPr>
          </a:p>
        </p:txBody>
      </p:sp>
      <p:pic>
        <p:nvPicPr>
          <p:cNvPr id="21" name="Picture 20">
            <a:extLst>
              <a:ext uri="{FF2B5EF4-FFF2-40B4-BE49-F238E27FC236}">
                <a16:creationId xmlns:a16="http://schemas.microsoft.com/office/drawing/2014/main" id="{4691ED6C-C907-4358-8098-178514A92C43}"/>
              </a:ext>
            </a:extLst>
          </p:cNvPr>
          <p:cNvPicPr>
            <a:picLocks noChangeAspect="1"/>
          </p:cNvPicPr>
          <p:nvPr/>
        </p:nvPicPr>
        <p:blipFill>
          <a:blip r:embed="rId4"/>
          <a:stretch>
            <a:fillRect/>
          </a:stretch>
        </p:blipFill>
        <p:spPr>
          <a:xfrm>
            <a:off x="463000" y="4305300"/>
            <a:ext cx="11265999" cy="22025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2" name="TextBox 21">
            <a:extLst>
              <a:ext uri="{FF2B5EF4-FFF2-40B4-BE49-F238E27FC236}">
                <a16:creationId xmlns:a16="http://schemas.microsoft.com/office/drawing/2014/main" id="{578508BF-3AF4-4C91-9399-C5E8AD3F942A}"/>
              </a:ext>
            </a:extLst>
          </p:cNvPr>
          <p:cNvSpPr txBox="1"/>
          <p:nvPr/>
        </p:nvSpPr>
        <p:spPr>
          <a:xfrm>
            <a:off x="430373" y="157607"/>
            <a:ext cx="4818485" cy="954107"/>
          </a:xfrm>
          <a:prstGeom prst="rect">
            <a:avLst/>
          </a:prstGeom>
          <a:noFill/>
        </p:spPr>
        <p:txBody>
          <a:bodyPr wrap="square" rtlCol="0">
            <a:spAutoFit/>
          </a:bodyPr>
          <a:lstStyle/>
          <a:p>
            <a:r>
              <a:rPr lang="en-US" sz="2800" dirty="0">
                <a:solidFill>
                  <a:schemeClr val="accent1"/>
                </a:solidFill>
                <a:latin typeface="Arial" panose="020B0604020202020204" pitchFamily="34" charset="0"/>
                <a:cs typeface="Arial" panose="020B0604020202020204" pitchFamily="34" charset="0"/>
              </a:rPr>
              <a:t>Importance of ensuring freedom of expression</a:t>
            </a:r>
          </a:p>
        </p:txBody>
      </p:sp>
      <p:sp>
        <p:nvSpPr>
          <p:cNvPr id="2" name="Arrow: Right 1">
            <a:extLst>
              <a:ext uri="{FF2B5EF4-FFF2-40B4-BE49-F238E27FC236}">
                <a16:creationId xmlns:a16="http://schemas.microsoft.com/office/drawing/2014/main" id="{EB3BCFD2-E478-4719-A3A1-05E4F3A5AA10}"/>
              </a:ext>
            </a:extLst>
          </p:cNvPr>
          <p:cNvSpPr/>
          <p:nvPr/>
        </p:nvSpPr>
        <p:spPr>
          <a:xfrm rot="10800000">
            <a:off x="2400300" y="3686173"/>
            <a:ext cx="695325" cy="2231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232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DA638A-A9CB-4028-8E0B-8CA7D9129BE0}"/>
              </a:ext>
            </a:extLst>
          </p:cNvPr>
          <p:cNvSpPr>
            <a:spLocks noGrp="1"/>
          </p:cNvSpPr>
          <p:nvPr>
            <p:ph idx="1"/>
          </p:nvPr>
        </p:nvSpPr>
        <p:spPr>
          <a:xfrm>
            <a:off x="599795" y="1050737"/>
            <a:ext cx="10992411" cy="5597713"/>
          </a:xfrm>
        </p:spPr>
        <p:txBody>
          <a:bodyPr>
            <a:noAutofit/>
          </a:bodyPr>
          <a:lstStyle/>
          <a:p>
            <a:pPr>
              <a:lnSpc>
                <a:spcPct val="100000"/>
              </a:lnSpc>
              <a:spcBef>
                <a:spcPts val="1200"/>
              </a:spcBef>
              <a:spcAft>
                <a:spcPts val="800"/>
              </a:spcAft>
            </a:pPr>
            <a:r>
              <a:rPr lang="en-US" sz="2400" dirty="0">
                <a:effectLst/>
                <a:latin typeface="Calibri" panose="020F0502020204030204" pitchFamily="34" charset="0"/>
                <a:ea typeface="Calibri" panose="020F0502020204030204" pitchFamily="34" charset="0"/>
              </a:rPr>
              <a:t>There is no better curriculum for preparing for the real world than a curriculum that requires students to think critically about real-world issues, </a:t>
            </a:r>
            <a:r>
              <a:rPr lang="en-US" sz="2400" dirty="0">
                <a:solidFill>
                  <a:srgbClr val="000000"/>
                </a:solidFill>
                <a:latin typeface="Calibri" panose="020F0502020204030204" pitchFamily="34" charset="0"/>
                <a:ea typeface="Calibri" panose="020F0502020204030204" pitchFamily="34" charset="0"/>
              </a:rPr>
              <a:t>including topics such as diversity, equity, and inclusion. </a:t>
            </a:r>
            <a:endParaRPr lang="en-US" sz="2400" dirty="0">
              <a:solidFill>
                <a:srgbClr val="000000"/>
              </a:solidFill>
              <a:effectLst/>
              <a:latin typeface="Calibri" panose="020F0502020204030204" pitchFamily="34" charset="0"/>
              <a:ea typeface="Calibri" panose="020F0502020204030204" pitchFamily="34" charset="0"/>
            </a:endParaRPr>
          </a:p>
          <a:p>
            <a:pPr>
              <a:lnSpc>
                <a:spcPct val="100000"/>
              </a:lnSpc>
              <a:spcBef>
                <a:spcPts val="1200"/>
              </a:spcBef>
              <a:spcAft>
                <a:spcPts val="800"/>
              </a:spcAft>
            </a:pPr>
            <a:r>
              <a:rPr lang="en-US" sz="2400" dirty="0">
                <a:solidFill>
                  <a:srgbClr val="000000"/>
                </a:solidFill>
                <a:effectLst/>
                <a:latin typeface="Calibri" panose="020F0502020204030204" pitchFamily="34" charset="0"/>
                <a:ea typeface="Calibri" panose="020F0502020204030204" pitchFamily="34" charset="0"/>
              </a:rPr>
              <a:t>Colleges should create a safe environment where persons are encouraged to explore new ideas, develop socially, and are recognized by their talents above all else. </a:t>
            </a:r>
          </a:p>
          <a:p>
            <a:pPr>
              <a:lnSpc>
                <a:spcPct val="100000"/>
              </a:lnSpc>
              <a:spcBef>
                <a:spcPts val="1200"/>
              </a:spcBef>
              <a:spcAft>
                <a:spcPts val="800"/>
              </a:spcAft>
            </a:pPr>
            <a:r>
              <a:rPr lang="en-US" sz="2400" dirty="0">
                <a:latin typeface="Calibri" panose="020F0502020204030204" pitchFamily="34" charset="0"/>
                <a:ea typeface="Calibri" panose="020F0502020204030204" pitchFamily="34" charset="0"/>
              </a:rPr>
              <a:t>Topics discussed in the public square should become a part of the dialog occurring on college campuses, inspiring students to reflect on differing perspectives. </a:t>
            </a:r>
          </a:p>
          <a:p>
            <a:pPr>
              <a:lnSpc>
                <a:spcPct val="100000"/>
              </a:lnSpc>
              <a:spcBef>
                <a:spcPts val="1200"/>
              </a:spcBef>
              <a:spcAft>
                <a:spcPts val="800"/>
              </a:spcAft>
            </a:pPr>
            <a:r>
              <a:rPr lang="en-US" sz="2400" dirty="0">
                <a:effectLst/>
                <a:latin typeface="Calibri" panose="020F0502020204030204" pitchFamily="34" charset="0"/>
                <a:ea typeface="Calibri" panose="020F0502020204030204" pitchFamily="34" charset="0"/>
              </a:rPr>
              <a:t>Our society must consistently evaluate how we engage with one </a:t>
            </a:r>
            <a:r>
              <a:rPr lang="en-US" sz="2400" dirty="0">
                <a:latin typeface="Calibri" panose="020F0502020204030204" pitchFamily="34" charset="0"/>
                <a:ea typeface="Calibri" panose="020F0502020204030204" pitchFamily="34" charset="0"/>
              </a:rPr>
              <a:t>another,</a:t>
            </a:r>
            <a:r>
              <a:rPr lang="en-US" sz="2400" dirty="0">
                <a:effectLst/>
                <a:latin typeface="Calibri" panose="020F0502020204030204" pitchFamily="34" charset="0"/>
                <a:ea typeface="Calibri" panose="020F0502020204030204" pitchFamily="34" charset="0"/>
              </a:rPr>
              <a:t> or we may easily find ourselves advancing a nonproductive sequence of decisions embodying unconscious bias, injustice, and exclusion.</a:t>
            </a:r>
          </a:p>
          <a:p>
            <a:pPr>
              <a:lnSpc>
                <a:spcPct val="100000"/>
              </a:lnSpc>
              <a:spcBef>
                <a:spcPts val="1200"/>
              </a:spcBef>
              <a:spcAft>
                <a:spcPts val="800"/>
              </a:spcAft>
            </a:pPr>
            <a:r>
              <a:rPr lang="en-US" sz="2400" dirty="0">
                <a:latin typeface="Calibri" panose="020F0502020204030204" pitchFamily="34" charset="0"/>
                <a:ea typeface="Calibri" panose="020F0502020204030204" pitchFamily="34" charset="0"/>
              </a:rPr>
              <a:t>We should continuously seek to live out the promise in the Constitution’s preamble to build a “more perfect union.” </a:t>
            </a:r>
            <a:r>
              <a:rPr lang="en-US" sz="2400" dirty="0">
                <a:effectLst/>
                <a:latin typeface="Calibri" panose="020F0502020204030204" pitchFamily="34" charset="0"/>
                <a:ea typeface="Calibri" panose="020F0502020204030204" pitchFamily="34" charset="0"/>
              </a:rPr>
              <a:t> </a:t>
            </a:r>
            <a:endParaRPr lang="en-US" sz="2400" dirty="0">
              <a:solidFill>
                <a:srgbClr val="000000"/>
              </a:solidFill>
              <a:effectLst/>
              <a:latin typeface="Calibri" panose="020F0502020204030204" pitchFamily="34" charset="0"/>
              <a:ea typeface="Calibri" panose="020F0502020204030204" pitchFamily="34" charset="0"/>
            </a:endParaRPr>
          </a:p>
          <a:p>
            <a:endParaRPr lang="en-US" dirty="0"/>
          </a:p>
        </p:txBody>
      </p:sp>
      <p:sp>
        <p:nvSpPr>
          <p:cNvPr id="7" name="Title 1">
            <a:extLst>
              <a:ext uri="{FF2B5EF4-FFF2-40B4-BE49-F238E27FC236}">
                <a16:creationId xmlns:a16="http://schemas.microsoft.com/office/drawing/2014/main" id="{40E0ADC2-DA61-4BF1-9EA2-1115F358447B}"/>
              </a:ext>
            </a:extLst>
          </p:cNvPr>
          <p:cNvSpPr>
            <a:spLocks noGrp="1"/>
          </p:cNvSpPr>
          <p:nvPr>
            <p:ph type="title"/>
          </p:nvPr>
        </p:nvSpPr>
        <p:spPr>
          <a:xfrm>
            <a:off x="721659" y="18255"/>
            <a:ext cx="10515600" cy="1325563"/>
          </a:xfrm>
        </p:spPr>
        <p:txBody>
          <a:bodyPr/>
          <a:lstStyle/>
          <a:p>
            <a:r>
              <a:rPr lang="en-US" b="1" dirty="0">
                <a:solidFill>
                  <a:srgbClr val="4472C4"/>
                </a:solidFill>
                <a:latin typeface="+mn-lt"/>
              </a:rPr>
              <a:t>Diversity, Equity, Inclusion</a:t>
            </a:r>
          </a:p>
        </p:txBody>
      </p:sp>
    </p:spTree>
    <p:extLst>
      <p:ext uri="{BB962C8B-B14F-4D97-AF65-F5344CB8AC3E}">
        <p14:creationId xmlns:p14="http://schemas.microsoft.com/office/powerpoint/2010/main" val="377500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826154" y="705017"/>
            <a:ext cx="8539692" cy="1365222"/>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b="1" dirty="0">
                <a:solidFill>
                  <a:srgbClr val="4472C4"/>
                </a:solidFill>
                <a:latin typeface="+mn-lt"/>
              </a:rPr>
              <a:t>VII</a:t>
            </a:r>
            <a:r>
              <a:rPr kumimoji="0" lang="en-US" b="1" i="0" u="none" strike="noStrike" kern="1200" cap="all" spc="0" normalizeH="0" baseline="0" noProof="0" dirty="0">
                <a:ln>
                  <a:noFill/>
                </a:ln>
                <a:solidFill>
                  <a:srgbClr val="4472C4"/>
                </a:solidFill>
                <a:effectLst/>
                <a:uLnTx/>
                <a:uFillTx/>
                <a:latin typeface="+mn-lt"/>
              </a:rPr>
              <a:t>.   DISCUSSION</a:t>
            </a:r>
            <a:r>
              <a:rPr kumimoji="0" lang="en-US" b="1" i="0" u="none" strike="noStrike" kern="1200" cap="all" spc="300" normalizeH="0" baseline="0" noProof="0" dirty="0">
                <a:ln>
                  <a:noFill/>
                </a:ln>
                <a:solidFill>
                  <a:srgbClr val="4472C4"/>
                </a:solidFill>
                <a:effectLst/>
                <a:uLnTx/>
                <a:uFillTx/>
                <a:latin typeface="+mn-lt"/>
              </a:rPr>
              <a:t> </a:t>
            </a:r>
            <a:r>
              <a:rPr kumimoji="0" lang="en-US" b="1" i="0" u="none" strike="noStrike" kern="1200" cap="all" spc="0" normalizeH="0" baseline="0" noProof="0" dirty="0">
                <a:ln>
                  <a:noFill/>
                </a:ln>
                <a:solidFill>
                  <a:srgbClr val="4472C4"/>
                </a:solidFill>
                <a:effectLst/>
                <a:uLnTx/>
                <a:uFillTx/>
                <a:latin typeface="+mn-lt"/>
              </a:rPr>
              <a:t>ITEMS</a:t>
            </a:r>
            <a:br>
              <a:rPr kumimoji="0" lang="en-US" b="1" i="0" u="none" strike="noStrike" kern="1200" cap="all" spc="0" normalizeH="0" baseline="0" noProof="0" dirty="0">
                <a:ln>
                  <a:noFill/>
                </a:ln>
                <a:solidFill>
                  <a:srgbClr val="0070C0"/>
                </a:solidFill>
                <a:effectLst/>
                <a:uLnTx/>
                <a:uFillTx/>
                <a:latin typeface="+mn-lt"/>
              </a:rPr>
            </a:br>
            <a:r>
              <a:rPr kumimoji="0" lang="en-US" b="1" i="0" u="none" strike="noStrike" kern="1200" cap="all" spc="0" normalizeH="0" baseline="0" noProof="0" dirty="0">
                <a:ln>
                  <a:noFill/>
                </a:ln>
                <a:solidFill>
                  <a:srgbClr val="00B0F0"/>
                </a:solidFill>
                <a:effectLst/>
                <a:uLnTx/>
                <a:uFillTx/>
                <a:latin typeface="Tw Cen MT"/>
                <a:ea typeface="+mj-ea"/>
                <a:cs typeface="+mj-cs"/>
              </a:rPr>
              <a:t> </a:t>
            </a:r>
            <a:endParaRPr kumimoji="0" lang="en-US" b="0" i="0" u="none" strike="noStrike" kern="1200" cap="all" spc="0" normalizeH="0" baseline="0" noProof="0" dirty="0">
              <a:ln>
                <a:noFill/>
              </a:ln>
              <a:solidFill>
                <a:srgbClr val="4F271C"/>
              </a:solidFill>
              <a:effectLst/>
              <a:uLnTx/>
              <a:uFillTx/>
              <a:latin typeface="Tw Cen MT"/>
              <a:ea typeface="+mj-ea"/>
              <a:cs typeface="+mj-cs"/>
            </a:endParaRPr>
          </a:p>
        </p:txBody>
      </p:sp>
      <p:sp>
        <p:nvSpPr>
          <p:cNvPr id="4" name="Slide Number Placeholder 5">
            <a:extLst>
              <a:ext uri="{FF2B5EF4-FFF2-40B4-BE49-F238E27FC236}">
                <a16:creationId xmlns:a16="http://schemas.microsoft.com/office/drawing/2014/main" id="{2F2A1D27-07EB-4E06-B36A-5C593E6928E0}"/>
              </a:ext>
            </a:extLst>
          </p:cNvPr>
          <p:cNvSpPr>
            <a:spLocks noGrp="1"/>
          </p:cNvSpPr>
          <p:nvPr>
            <p:ph type="sldNum" sz="quarter" idx="12"/>
          </p:nvPr>
        </p:nvSpPr>
        <p:spPr/>
        <p:txBody>
          <a:bodyPr/>
          <a:lstStyle/>
          <a:p>
            <a:fld id="{15C3AF50-45D8-4144-B114-A385979F8C17}" type="slidenum">
              <a:rPr lang="en-US" smtClean="0"/>
              <a:t>32</a:t>
            </a:fld>
            <a:endParaRPr lang="en-US" dirty="0"/>
          </a:p>
        </p:txBody>
      </p:sp>
      <p:pic>
        <p:nvPicPr>
          <p:cNvPr id="7170" name="Picture 2" descr="See the source image">
            <a:extLst>
              <a:ext uri="{FF2B5EF4-FFF2-40B4-BE49-F238E27FC236}">
                <a16:creationId xmlns:a16="http://schemas.microsoft.com/office/drawing/2014/main" id="{B9A65C39-D51E-46C0-B7BB-A488317139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3732" y="1924493"/>
            <a:ext cx="5264535" cy="3572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422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A8A57-BCD3-4E1D-A641-3F05BA1F70A7}"/>
              </a:ext>
            </a:extLst>
          </p:cNvPr>
          <p:cNvSpPr>
            <a:spLocks noGrp="1"/>
          </p:cNvSpPr>
          <p:nvPr>
            <p:ph type="title"/>
          </p:nvPr>
        </p:nvSpPr>
        <p:spPr>
          <a:xfrm>
            <a:off x="697149" y="272374"/>
            <a:ext cx="10972800" cy="1705513"/>
          </a:xfrm>
        </p:spPr>
        <p:txBody>
          <a:bodyPr>
            <a:normAutofit/>
          </a:bodyPr>
          <a:lstStyle/>
          <a:p>
            <a:r>
              <a:rPr lang="en-US" b="1" kern="1400" dirty="0">
                <a:solidFill>
                  <a:srgbClr val="4472C4"/>
                </a:solidFill>
              </a:rPr>
              <a:t>2022 Employment Outcomes Report</a:t>
            </a:r>
            <a:br>
              <a:rPr lang="en-US" sz="3600" b="1" kern="1400" dirty="0">
                <a:solidFill>
                  <a:srgbClr val="4472C4"/>
                </a:solidFill>
              </a:rPr>
            </a:br>
            <a:r>
              <a:rPr lang="en-US" sz="3600" i="1" kern="1400" dirty="0">
                <a:solidFill>
                  <a:srgbClr val="4472C4"/>
                </a:solidFill>
              </a:rPr>
              <a:t>Staff Presenter:  Dr. Jim Hood</a:t>
            </a:r>
            <a:endParaRPr lang="en-US" dirty="0"/>
          </a:p>
        </p:txBody>
      </p:sp>
      <p:pic>
        <p:nvPicPr>
          <p:cNvPr id="4" name="Picture 3">
            <a:extLst>
              <a:ext uri="{FF2B5EF4-FFF2-40B4-BE49-F238E27FC236}">
                <a16:creationId xmlns:a16="http://schemas.microsoft.com/office/drawing/2014/main" id="{A57BCF35-F95B-4719-9BDD-5A623F212B71}"/>
              </a:ext>
            </a:extLst>
          </p:cNvPr>
          <p:cNvPicPr>
            <a:picLocks noChangeAspect="1"/>
          </p:cNvPicPr>
          <p:nvPr/>
        </p:nvPicPr>
        <p:blipFill>
          <a:blip r:embed="rId2"/>
          <a:stretch>
            <a:fillRect/>
          </a:stretch>
        </p:blipFill>
        <p:spPr>
          <a:xfrm>
            <a:off x="3344028" y="2197002"/>
            <a:ext cx="5503943" cy="3617390"/>
          </a:xfrm>
          <a:prstGeom prst="rect">
            <a:avLst/>
          </a:prstGeom>
        </p:spPr>
      </p:pic>
    </p:spTree>
    <p:extLst>
      <p:ext uri="{BB962C8B-B14F-4D97-AF65-F5344CB8AC3E}">
        <p14:creationId xmlns:p14="http://schemas.microsoft.com/office/powerpoint/2010/main" val="40511774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6C66BE-6B48-4209-AB28-B72E7EA54091}"/>
              </a:ext>
            </a:extLst>
          </p:cNvPr>
          <p:cNvSpPr txBox="1"/>
          <p:nvPr/>
        </p:nvSpPr>
        <p:spPr>
          <a:xfrm>
            <a:off x="577421" y="1082935"/>
            <a:ext cx="10633504" cy="54476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4488" marR="0" lvl="0" indent="-34448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Examines the value of public higher education in Alabama by analyzing employment outcomes for graduates.</a:t>
            </a:r>
          </a:p>
          <a:p>
            <a:pPr marL="344488" marR="0" lvl="0" indent="-34448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Results show how public higher education is contributing to the state’s workforce and economy.</a:t>
            </a:r>
          </a:p>
          <a:p>
            <a:pPr marL="344488" marR="0" lvl="0" indent="-34448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Report addresses the following questions:</a:t>
            </a:r>
          </a:p>
          <a:p>
            <a:pPr marL="801688" marR="0" lvl="1" indent="-34448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How does level of education impact salary?</a:t>
            </a:r>
          </a:p>
          <a:p>
            <a:pPr marL="801688" marR="0" lvl="1" indent="-34448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How does field of study (academic discipline) impact retention and salary?</a:t>
            </a:r>
          </a:p>
          <a:p>
            <a:pPr marL="801688" marR="0" lvl="1" indent="-34448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What percent of Alabama residents and non-residents remain in Alabama following graduation?</a:t>
            </a:r>
          </a:p>
        </p:txBody>
      </p:sp>
      <p:sp>
        <p:nvSpPr>
          <p:cNvPr id="3" name="TextBox 2">
            <a:extLst>
              <a:ext uri="{FF2B5EF4-FFF2-40B4-BE49-F238E27FC236}">
                <a16:creationId xmlns:a16="http://schemas.microsoft.com/office/drawing/2014/main" id="{88AAF03A-7887-48DA-AE0B-4A06801EF561}"/>
              </a:ext>
            </a:extLst>
          </p:cNvPr>
          <p:cNvSpPr txBox="1"/>
          <p:nvPr/>
        </p:nvSpPr>
        <p:spPr>
          <a:xfrm>
            <a:off x="0" y="476250"/>
            <a:ext cx="1219199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libri" panose="020F0502020204030204"/>
                <a:ea typeface="+mn-ea"/>
                <a:cs typeface="+mn-cs"/>
              </a:rPr>
              <a:t>2022 Employment Outcomes Report:  </a:t>
            </a:r>
            <a:r>
              <a:rPr kumimoji="0" lang="en-US" sz="4000" b="1" i="1" u="none" strike="noStrike" kern="1200" cap="none" spc="0" normalizeH="0" baseline="0" noProof="0" dirty="0">
                <a:ln>
                  <a:noFill/>
                </a:ln>
                <a:solidFill>
                  <a:srgbClr val="4472C4"/>
                </a:solidFill>
                <a:effectLst/>
                <a:uLnTx/>
                <a:uFillTx/>
                <a:latin typeface="Calibri" panose="020F0502020204030204"/>
                <a:ea typeface="+mn-ea"/>
                <a:cs typeface="+mn-cs"/>
              </a:rPr>
              <a:t>Purpose</a:t>
            </a:r>
            <a:endParaRPr kumimoji="0" lang="en-US" sz="1100" b="1" i="1"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6423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518E83F-5B6C-4607-837B-EFCA8E1FC934}"/>
              </a:ext>
            </a:extLst>
          </p:cNvPr>
          <p:cNvSpPr txBox="1">
            <a:spLocks/>
          </p:cNvSpPr>
          <p:nvPr/>
        </p:nvSpPr>
        <p:spPr>
          <a:xfrm>
            <a:off x="518473" y="0"/>
            <a:ext cx="10515600" cy="79034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libri" panose="020F0502020204030204"/>
                <a:ea typeface="+mj-ea"/>
                <a:cs typeface="+mj-cs"/>
              </a:rPr>
              <a:t>2022 Employment Outcomes Report</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j-ea"/>
              <a:cs typeface="Calibri" panose="020F0502020204030204" pitchFamily="34" charset="0"/>
            </a:endParaRPr>
          </a:p>
        </p:txBody>
      </p:sp>
      <p:sp>
        <p:nvSpPr>
          <p:cNvPr id="8" name="TextBox 7">
            <a:extLst>
              <a:ext uri="{FF2B5EF4-FFF2-40B4-BE49-F238E27FC236}">
                <a16:creationId xmlns:a16="http://schemas.microsoft.com/office/drawing/2014/main" id="{037E9D90-97FA-495D-B245-917785F12FA5}"/>
              </a:ext>
            </a:extLst>
          </p:cNvPr>
          <p:cNvSpPr txBox="1"/>
          <p:nvPr/>
        </p:nvSpPr>
        <p:spPr>
          <a:xfrm>
            <a:off x="0" y="711399"/>
            <a:ext cx="1219200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Percentage of Alabama Employment (Retention) by Degree Level - After 5 Years</a:t>
            </a:r>
          </a:p>
        </p:txBody>
      </p:sp>
      <p:sp>
        <p:nvSpPr>
          <p:cNvPr id="9" name="Slide Number Placeholder 1">
            <a:extLst>
              <a:ext uri="{FF2B5EF4-FFF2-40B4-BE49-F238E27FC236}">
                <a16:creationId xmlns:a16="http://schemas.microsoft.com/office/drawing/2014/main" id="{FD483142-8B72-4C9E-BBDA-7BE18B14D427}"/>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rgbClr val="46464A">
                  <a:lumMod val="60000"/>
                  <a:lumOff val="40000"/>
                </a:srgbClr>
              </a:solidFill>
              <a:effectLst/>
              <a:uLnTx/>
              <a:uFillTx/>
              <a:latin typeface="Calibri" panose="020F0502020204030204"/>
              <a:ea typeface="+mn-ea"/>
              <a:cs typeface="+mn-cs"/>
            </a:endParaRPr>
          </a:p>
        </p:txBody>
      </p:sp>
      <p:graphicFrame>
        <p:nvGraphicFramePr>
          <p:cNvPr id="10" name="Chart 9">
            <a:extLst>
              <a:ext uri="{FF2B5EF4-FFF2-40B4-BE49-F238E27FC236}">
                <a16:creationId xmlns:a16="http://schemas.microsoft.com/office/drawing/2014/main" id="{7D03BD7A-92F2-48DE-AC19-7F3EAE6F714A}"/>
              </a:ext>
            </a:extLst>
          </p:cNvPr>
          <p:cNvGraphicFramePr/>
          <p:nvPr/>
        </p:nvGraphicFramePr>
        <p:xfrm>
          <a:off x="228600" y="1203842"/>
          <a:ext cx="11711354" cy="53874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646517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518E83F-5B6C-4607-837B-EFCA8E1FC934}"/>
              </a:ext>
            </a:extLst>
          </p:cNvPr>
          <p:cNvSpPr txBox="1">
            <a:spLocks/>
          </p:cNvSpPr>
          <p:nvPr/>
        </p:nvSpPr>
        <p:spPr>
          <a:xfrm>
            <a:off x="518473" y="0"/>
            <a:ext cx="10515600" cy="79034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libri" panose="020F0502020204030204"/>
                <a:ea typeface="+mj-ea"/>
                <a:cs typeface="+mj-cs"/>
              </a:rPr>
              <a:t>2022 Employment Outcomes Report</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j-ea"/>
              <a:cs typeface="Calibri" panose="020F0502020204030204" pitchFamily="34" charset="0"/>
            </a:endParaRPr>
          </a:p>
        </p:txBody>
      </p:sp>
      <p:sp>
        <p:nvSpPr>
          <p:cNvPr id="8" name="TextBox 7">
            <a:extLst>
              <a:ext uri="{FF2B5EF4-FFF2-40B4-BE49-F238E27FC236}">
                <a16:creationId xmlns:a16="http://schemas.microsoft.com/office/drawing/2014/main" id="{037E9D90-97FA-495D-B245-917785F12FA5}"/>
              </a:ext>
            </a:extLst>
          </p:cNvPr>
          <p:cNvSpPr txBox="1"/>
          <p:nvPr/>
        </p:nvSpPr>
        <p:spPr>
          <a:xfrm>
            <a:off x="0" y="711399"/>
            <a:ext cx="1219200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Percentage of Alabama Employment (Retention) by Degree Level - After 5 Years</a:t>
            </a:r>
          </a:p>
        </p:txBody>
      </p:sp>
      <p:sp>
        <p:nvSpPr>
          <p:cNvPr id="9" name="Slide Number Placeholder 1">
            <a:extLst>
              <a:ext uri="{FF2B5EF4-FFF2-40B4-BE49-F238E27FC236}">
                <a16:creationId xmlns:a16="http://schemas.microsoft.com/office/drawing/2014/main" id="{FD483142-8B72-4C9E-BBDA-7BE18B14D427}"/>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srgbClr val="46464A">
                  <a:lumMod val="60000"/>
                  <a:lumOff val="40000"/>
                </a:srgbClr>
              </a:solidFill>
              <a:effectLst/>
              <a:uLnTx/>
              <a:uFillTx/>
              <a:latin typeface="Calibri" panose="020F0502020204030204"/>
              <a:ea typeface="+mn-ea"/>
              <a:cs typeface="+mn-cs"/>
            </a:endParaRPr>
          </a:p>
        </p:txBody>
      </p:sp>
      <p:graphicFrame>
        <p:nvGraphicFramePr>
          <p:cNvPr id="10" name="Chart 9">
            <a:extLst>
              <a:ext uri="{FF2B5EF4-FFF2-40B4-BE49-F238E27FC236}">
                <a16:creationId xmlns:a16="http://schemas.microsoft.com/office/drawing/2014/main" id="{7D03BD7A-92F2-48DE-AC19-7F3EAE6F714A}"/>
              </a:ext>
            </a:extLst>
          </p:cNvPr>
          <p:cNvGraphicFramePr/>
          <p:nvPr/>
        </p:nvGraphicFramePr>
        <p:xfrm>
          <a:off x="228600" y="1203842"/>
          <a:ext cx="11711354" cy="5387458"/>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1CB490F3-14C9-473A-AD56-0C6B02384C25}"/>
              </a:ext>
            </a:extLst>
          </p:cNvPr>
          <p:cNvSpPr/>
          <p:nvPr/>
        </p:nvSpPr>
        <p:spPr>
          <a:xfrm>
            <a:off x="383560" y="5654158"/>
            <a:ext cx="3791397" cy="937142"/>
          </a:xfrm>
          <a:prstGeom prst="rect">
            <a:avLst/>
          </a:prstGeom>
          <a:solidFill>
            <a:srgbClr val="C0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5EE16D7-8E02-4DB6-81D9-94561DB4F5FF}"/>
              </a:ext>
            </a:extLst>
          </p:cNvPr>
          <p:cNvSpPr txBox="1"/>
          <p:nvPr/>
        </p:nvSpPr>
        <p:spPr>
          <a:xfrm>
            <a:off x="7585024" y="1696285"/>
            <a:ext cx="4136179"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C00000"/>
                </a:solidFill>
                <a:effectLst/>
                <a:uLnTx/>
                <a:uFillTx/>
                <a:latin typeface="Calibri" panose="020F0502020204030204"/>
                <a:ea typeface="+mn-ea"/>
                <a:cs typeface="+mn-cs"/>
              </a:rPr>
              <a:t>Community Colleges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srgbClr val="C00000"/>
                </a:solidFill>
                <a:effectLst/>
                <a:uLnTx/>
                <a:uFillTx/>
                <a:latin typeface="Calibri" panose="020F0502020204030204"/>
                <a:ea typeface="+mn-ea"/>
                <a:cs typeface="+mn-cs"/>
              </a:rPr>
              <a:t>Less than 2% non-resident</a:t>
            </a:r>
          </a:p>
        </p:txBody>
      </p:sp>
    </p:spTree>
    <p:extLst>
      <p:ext uri="{BB962C8B-B14F-4D97-AF65-F5344CB8AC3E}">
        <p14:creationId xmlns:p14="http://schemas.microsoft.com/office/powerpoint/2010/main" val="21493239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518E83F-5B6C-4607-837B-EFCA8E1FC934}"/>
              </a:ext>
            </a:extLst>
          </p:cNvPr>
          <p:cNvSpPr txBox="1">
            <a:spLocks/>
          </p:cNvSpPr>
          <p:nvPr/>
        </p:nvSpPr>
        <p:spPr>
          <a:xfrm>
            <a:off x="518473" y="0"/>
            <a:ext cx="10515600" cy="79034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libri" panose="020F0502020204030204"/>
                <a:ea typeface="+mj-ea"/>
                <a:cs typeface="+mj-cs"/>
              </a:rPr>
              <a:t>2022 Employment Outcomes Report</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j-ea"/>
              <a:cs typeface="Calibri" panose="020F0502020204030204" pitchFamily="34" charset="0"/>
            </a:endParaRPr>
          </a:p>
        </p:txBody>
      </p:sp>
      <p:sp>
        <p:nvSpPr>
          <p:cNvPr id="8" name="TextBox 7">
            <a:extLst>
              <a:ext uri="{FF2B5EF4-FFF2-40B4-BE49-F238E27FC236}">
                <a16:creationId xmlns:a16="http://schemas.microsoft.com/office/drawing/2014/main" id="{037E9D90-97FA-495D-B245-917785F12FA5}"/>
              </a:ext>
            </a:extLst>
          </p:cNvPr>
          <p:cNvSpPr txBox="1"/>
          <p:nvPr/>
        </p:nvSpPr>
        <p:spPr>
          <a:xfrm>
            <a:off x="0" y="711399"/>
            <a:ext cx="1219200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Percentage of Alabama Employment (Retention) by Degree Level - After 5 Years</a:t>
            </a:r>
          </a:p>
        </p:txBody>
      </p:sp>
      <p:sp>
        <p:nvSpPr>
          <p:cNvPr id="9" name="Slide Number Placeholder 1">
            <a:extLst>
              <a:ext uri="{FF2B5EF4-FFF2-40B4-BE49-F238E27FC236}">
                <a16:creationId xmlns:a16="http://schemas.microsoft.com/office/drawing/2014/main" id="{FD483142-8B72-4C9E-BBDA-7BE18B14D427}"/>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rgbClr val="46464A">
                  <a:lumMod val="60000"/>
                  <a:lumOff val="40000"/>
                </a:srgbClr>
              </a:solidFill>
              <a:effectLst/>
              <a:uLnTx/>
              <a:uFillTx/>
              <a:latin typeface="Calibri" panose="020F0502020204030204"/>
              <a:ea typeface="+mn-ea"/>
              <a:cs typeface="+mn-cs"/>
            </a:endParaRPr>
          </a:p>
        </p:txBody>
      </p:sp>
      <p:graphicFrame>
        <p:nvGraphicFramePr>
          <p:cNvPr id="10" name="Chart 9">
            <a:extLst>
              <a:ext uri="{FF2B5EF4-FFF2-40B4-BE49-F238E27FC236}">
                <a16:creationId xmlns:a16="http://schemas.microsoft.com/office/drawing/2014/main" id="{7D03BD7A-92F2-48DE-AC19-7F3EAE6F714A}"/>
              </a:ext>
            </a:extLst>
          </p:cNvPr>
          <p:cNvGraphicFramePr/>
          <p:nvPr/>
        </p:nvGraphicFramePr>
        <p:xfrm>
          <a:off x="228600" y="1203842"/>
          <a:ext cx="11711354" cy="5387458"/>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1CB490F3-14C9-473A-AD56-0C6B02384C25}"/>
              </a:ext>
            </a:extLst>
          </p:cNvPr>
          <p:cNvSpPr/>
          <p:nvPr/>
        </p:nvSpPr>
        <p:spPr>
          <a:xfrm>
            <a:off x="4152275" y="5654158"/>
            <a:ext cx="7659974" cy="937142"/>
          </a:xfrm>
          <a:prstGeom prst="rect">
            <a:avLst/>
          </a:prstGeom>
          <a:solidFill>
            <a:srgbClr val="C0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5EE16D7-8E02-4DB6-81D9-94561DB4F5FF}"/>
              </a:ext>
            </a:extLst>
          </p:cNvPr>
          <p:cNvSpPr txBox="1"/>
          <p:nvPr/>
        </p:nvSpPr>
        <p:spPr>
          <a:xfrm>
            <a:off x="7555043" y="1722840"/>
            <a:ext cx="4510934"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C00000"/>
                </a:solidFill>
                <a:effectLst/>
                <a:uLnTx/>
                <a:uFillTx/>
                <a:latin typeface="Calibri" panose="020F0502020204030204"/>
                <a:ea typeface="+mn-ea"/>
                <a:cs typeface="+mn-cs"/>
              </a:rPr>
              <a:t>Universities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srgbClr val="C00000"/>
                </a:solidFill>
                <a:effectLst/>
                <a:uLnTx/>
                <a:uFillTx/>
                <a:latin typeface="Calibri" panose="020F0502020204030204"/>
                <a:ea typeface="+mn-ea"/>
                <a:cs typeface="+mn-cs"/>
              </a:rPr>
              <a:t>In 2012:  14.8% non-resident</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srgbClr val="C00000"/>
                </a:solidFill>
                <a:effectLst/>
                <a:uLnTx/>
                <a:uFillTx/>
                <a:latin typeface="Calibri" panose="020F0502020204030204"/>
                <a:ea typeface="+mn-ea"/>
                <a:cs typeface="+mn-cs"/>
              </a:rPr>
              <a:t>In 2015:  18.6% non-resident</a:t>
            </a:r>
          </a:p>
        </p:txBody>
      </p:sp>
    </p:spTree>
    <p:extLst>
      <p:ext uri="{BB962C8B-B14F-4D97-AF65-F5344CB8AC3E}">
        <p14:creationId xmlns:p14="http://schemas.microsoft.com/office/powerpoint/2010/main" val="17676321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518E83F-5B6C-4607-837B-EFCA8E1FC934}"/>
              </a:ext>
            </a:extLst>
          </p:cNvPr>
          <p:cNvSpPr txBox="1">
            <a:spLocks/>
          </p:cNvSpPr>
          <p:nvPr/>
        </p:nvSpPr>
        <p:spPr>
          <a:xfrm>
            <a:off x="518473" y="0"/>
            <a:ext cx="10515600" cy="79034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libri" panose="020F0502020204030204"/>
                <a:ea typeface="+mj-ea"/>
                <a:cs typeface="+mj-cs"/>
              </a:rPr>
              <a:t>2022 Employment Outcomes Report</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j-ea"/>
              <a:cs typeface="Calibri" panose="020F0502020204030204" pitchFamily="34" charset="0"/>
            </a:endParaRPr>
          </a:p>
        </p:txBody>
      </p:sp>
      <p:sp>
        <p:nvSpPr>
          <p:cNvPr id="8" name="TextBox 7">
            <a:extLst>
              <a:ext uri="{FF2B5EF4-FFF2-40B4-BE49-F238E27FC236}">
                <a16:creationId xmlns:a16="http://schemas.microsoft.com/office/drawing/2014/main" id="{037E9D90-97FA-495D-B245-917785F12FA5}"/>
              </a:ext>
            </a:extLst>
          </p:cNvPr>
          <p:cNvSpPr txBox="1"/>
          <p:nvPr/>
        </p:nvSpPr>
        <p:spPr>
          <a:xfrm>
            <a:off x="0" y="711399"/>
            <a:ext cx="1219200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Percentage of Alabama Employment (Retention) by Residence &amp; Degree Level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2015 Graduates - Five Years After Graduation</a:t>
            </a:r>
          </a:p>
        </p:txBody>
      </p:sp>
      <p:sp>
        <p:nvSpPr>
          <p:cNvPr id="9" name="Slide Number Placeholder 1">
            <a:extLst>
              <a:ext uri="{FF2B5EF4-FFF2-40B4-BE49-F238E27FC236}">
                <a16:creationId xmlns:a16="http://schemas.microsoft.com/office/drawing/2014/main" id="{FD483142-8B72-4C9E-BBDA-7BE18B14D427}"/>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srgbClr val="46464A">
                  <a:lumMod val="60000"/>
                  <a:lumOff val="40000"/>
                </a:srgbClr>
              </a:solidFill>
              <a:effectLst/>
              <a:uLnTx/>
              <a:uFillTx/>
              <a:latin typeface="Calibri" panose="020F0502020204030204"/>
              <a:ea typeface="+mn-ea"/>
              <a:cs typeface="+mn-cs"/>
            </a:endParaRPr>
          </a:p>
        </p:txBody>
      </p:sp>
      <p:graphicFrame>
        <p:nvGraphicFramePr>
          <p:cNvPr id="7" name="Chart 6">
            <a:extLst>
              <a:ext uri="{FF2B5EF4-FFF2-40B4-BE49-F238E27FC236}">
                <a16:creationId xmlns:a16="http://schemas.microsoft.com/office/drawing/2014/main" id="{CF03DC6F-80E2-43A5-A4A6-8C09580946AB}"/>
              </a:ext>
            </a:extLst>
          </p:cNvPr>
          <p:cNvGraphicFramePr/>
          <p:nvPr/>
        </p:nvGraphicFramePr>
        <p:xfrm>
          <a:off x="314325" y="1501743"/>
          <a:ext cx="11410950" cy="49847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033006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790344"/>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rPr>
              <a:t>2022 Employment Outcomes Report</a:t>
            </a:r>
            <a:endPar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4" name="Slide Number Placeholder 5">
            <a:extLst>
              <a:ext uri="{FF2B5EF4-FFF2-40B4-BE49-F238E27FC236}">
                <a16:creationId xmlns:a16="http://schemas.microsoft.com/office/drawing/2014/main" id="{A7862D2F-7747-4D03-8F5C-52779498C91A}"/>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9" name="Chart 8">
            <a:extLst>
              <a:ext uri="{FF2B5EF4-FFF2-40B4-BE49-F238E27FC236}">
                <a16:creationId xmlns:a16="http://schemas.microsoft.com/office/drawing/2014/main" id="{DD2067C0-7FA1-4FDE-BD9B-0906707E8273}"/>
              </a:ext>
            </a:extLst>
          </p:cNvPr>
          <p:cNvGraphicFramePr>
            <a:graphicFrameLocks/>
          </p:cNvGraphicFramePr>
          <p:nvPr/>
        </p:nvGraphicFramePr>
        <p:xfrm>
          <a:off x="177283" y="1529862"/>
          <a:ext cx="11803224" cy="4989594"/>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CDD6001C-1F7C-4C98-87F5-DA2C5108F86D}"/>
              </a:ext>
            </a:extLst>
          </p:cNvPr>
          <p:cNvSpPr txBox="1"/>
          <p:nvPr/>
        </p:nvSpPr>
        <p:spPr>
          <a:xfrm>
            <a:off x="-17105" y="626337"/>
            <a:ext cx="121920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Average Salary by Degree Level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for Alabama Residents - Five Years After Graduation</a:t>
            </a:r>
          </a:p>
        </p:txBody>
      </p:sp>
    </p:spTree>
    <p:extLst>
      <p:ext uri="{BB962C8B-B14F-4D97-AF65-F5344CB8AC3E}">
        <p14:creationId xmlns:p14="http://schemas.microsoft.com/office/powerpoint/2010/main" val="3204028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C3AF50-45D8-4144-B114-A385979F8C17}" type="slidenum">
              <a:rPr lang="en-US" smtClean="0"/>
              <a:t>4</a:t>
            </a:fld>
            <a:endParaRPr lang="en-US" dirty="0"/>
          </a:p>
        </p:txBody>
      </p:sp>
      <p:sp>
        <p:nvSpPr>
          <p:cNvPr id="4" name="Title 1"/>
          <p:cNvSpPr txBox="1">
            <a:spLocks/>
          </p:cNvSpPr>
          <p:nvPr/>
        </p:nvSpPr>
        <p:spPr>
          <a:xfrm>
            <a:off x="1408971" y="720247"/>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rgbClr val="4472C4"/>
                </a:solidFill>
                <a:latin typeface="+mn-lt"/>
              </a:rPr>
              <a:t>III.	  APPROVAL OF AGENDA</a:t>
            </a:r>
          </a:p>
        </p:txBody>
      </p:sp>
      <p:sp>
        <p:nvSpPr>
          <p:cNvPr id="6" name="Rectangle 5"/>
          <p:cNvSpPr/>
          <p:nvPr/>
        </p:nvSpPr>
        <p:spPr>
          <a:xfrm>
            <a:off x="4897546" y="3032580"/>
            <a:ext cx="5973788" cy="1077218"/>
          </a:xfrm>
          <a:prstGeom prst="rect">
            <a:avLst/>
          </a:prstGeom>
        </p:spPr>
        <p:txBody>
          <a:bodyPr wrap="square">
            <a:spAutoFit/>
          </a:bodyPr>
          <a:lstStyle/>
          <a:p>
            <a:r>
              <a:rPr lang="en-US" sz="3200" b="1" kern="1400" dirty="0">
                <a:solidFill>
                  <a:srgbClr val="000000"/>
                </a:solidFill>
              </a:rPr>
              <a:t>Commission Meeting Agenda </a:t>
            </a:r>
          </a:p>
          <a:p>
            <a:r>
              <a:rPr lang="en-US" sz="3200" b="1" kern="1400" dirty="0">
                <a:solidFill>
                  <a:srgbClr val="000000"/>
                </a:solidFill>
              </a:rPr>
              <a:t>of March 10, 2023</a:t>
            </a:r>
            <a:endParaRPr lang="en-US" sz="3200" dirty="0"/>
          </a:p>
        </p:txBody>
      </p:sp>
      <p:pic>
        <p:nvPicPr>
          <p:cNvPr id="3" name="Picture 2">
            <a:extLst>
              <a:ext uri="{FF2B5EF4-FFF2-40B4-BE49-F238E27FC236}">
                <a16:creationId xmlns:a16="http://schemas.microsoft.com/office/drawing/2014/main" id="{5E951EEE-1914-4387-943F-4BFEEE6D8CC2}"/>
              </a:ext>
            </a:extLst>
          </p:cNvPr>
          <p:cNvPicPr>
            <a:picLocks noChangeAspect="1"/>
          </p:cNvPicPr>
          <p:nvPr/>
        </p:nvPicPr>
        <p:blipFill>
          <a:blip r:embed="rId2"/>
          <a:stretch>
            <a:fillRect/>
          </a:stretch>
        </p:blipFill>
        <p:spPr>
          <a:xfrm>
            <a:off x="2245256" y="2041452"/>
            <a:ext cx="2652290" cy="3309837"/>
          </a:xfrm>
          <a:prstGeom prst="rect">
            <a:avLst/>
          </a:prstGeom>
        </p:spPr>
      </p:pic>
    </p:spTree>
    <p:extLst>
      <p:ext uri="{BB962C8B-B14F-4D97-AF65-F5344CB8AC3E}">
        <p14:creationId xmlns:p14="http://schemas.microsoft.com/office/powerpoint/2010/main" val="3545576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790344"/>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rPr>
              <a:t>2022 Employment Outcomes Report</a:t>
            </a:r>
            <a:endPar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4" name="Slide Number Placeholder 5">
            <a:extLst>
              <a:ext uri="{FF2B5EF4-FFF2-40B4-BE49-F238E27FC236}">
                <a16:creationId xmlns:a16="http://schemas.microsoft.com/office/drawing/2014/main" id="{A7862D2F-7747-4D03-8F5C-52779498C91A}"/>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9" name="Chart 8">
            <a:extLst>
              <a:ext uri="{FF2B5EF4-FFF2-40B4-BE49-F238E27FC236}">
                <a16:creationId xmlns:a16="http://schemas.microsoft.com/office/drawing/2014/main" id="{DD2067C0-7FA1-4FDE-BD9B-0906707E8273}"/>
              </a:ext>
            </a:extLst>
          </p:cNvPr>
          <p:cNvGraphicFramePr>
            <a:graphicFrameLocks/>
          </p:cNvGraphicFramePr>
          <p:nvPr/>
        </p:nvGraphicFramePr>
        <p:xfrm>
          <a:off x="177283" y="1529862"/>
          <a:ext cx="11803224" cy="4989594"/>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CDD6001C-1F7C-4C98-87F5-DA2C5108F86D}"/>
              </a:ext>
            </a:extLst>
          </p:cNvPr>
          <p:cNvSpPr txBox="1"/>
          <p:nvPr/>
        </p:nvSpPr>
        <p:spPr>
          <a:xfrm>
            <a:off x="-17105" y="626337"/>
            <a:ext cx="121920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Average Salary by Degree Level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for Alabama Residents - Five Years After Graduation</a:t>
            </a:r>
          </a:p>
        </p:txBody>
      </p:sp>
      <p:sp>
        <p:nvSpPr>
          <p:cNvPr id="5" name="TextBox 4">
            <a:extLst>
              <a:ext uri="{FF2B5EF4-FFF2-40B4-BE49-F238E27FC236}">
                <a16:creationId xmlns:a16="http://schemas.microsoft.com/office/drawing/2014/main" id="{1C12A5F2-B8A7-49E6-8908-A314C6A78C3A}"/>
              </a:ext>
            </a:extLst>
          </p:cNvPr>
          <p:cNvSpPr txBox="1"/>
          <p:nvPr/>
        </p:nvSpPr>
        <p:spPr>
          <a:xfrm>
            <a:off x="523434" y="2054770"/>
            <a:ext cx="6248841" cy="492443"/>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srgbClr val="C00000"/>
                </a:solidFill>
                <a:effectLst/>
                <a:uLnTx/>
                <a:uFillTx/>
                <a:latin typeface="Calibri" panose="020F0502020204030204"/>
                <a:ea typeface="+mn-ea"/>
                <a:cs typeface="+mn-cs"/>
              </a:rPr>
              <a:t>Associate 23% less than Bachelor’s</a:t>
            </a:r>
          </a:p>
        </p:txBody>
      </p:sp>
      <p:sp>
        <p:nvSpPr>
          <p:cNvPr id="6" name="Rectangle 5">
            <a:extLst>
              <a:ext uri="{FF2B5EF4-FFF2-40B4-BE49-F238E27FC236}">
                <a16:creationId xmlns:a16="http://schemas.microsoft.com/office/drawing/2014/main" id="{10C46113-2493-47FC-B375-A1CDE2FFB7E8}"/>
              </a:ext>
            </a:extLst>
          </p:cNvPr>
          <p:cNvSpPr/>
          <p:nvPr/>
        </p:nvSpPr>
        <p:spPr>
          <a:xfrm>
            <a:off x="1967985" y="4862231"/>
            <a:ext cx="333375" cy="81467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4AB9312-3B79-416D-AACF-F93F9C854A9D}"/>
              </a:ext>
            </a:extLst>
          </p:cNvPr>
          <p:cNvSpPr/>
          <p:nvPr/>
        </p:nvSpPr>
        <p:spPr>
          <a:xfrm>
            <a:off x="4248151" y="4663296"/>
            <a:ext cx="333376" cy="101360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164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790344"/>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rPr>
              <a:t>2022 Employment Outcomes Report</a:t>
            </a:r>
            <a:endPar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4" name="Slide Number Placeholder 5">
            <a:extLst>
              <a:ext uri="{FF2B5EF4-FFF2-40B4-BE49-F238E27FC236}">
                <a16:creationId xmlns:a16="http://schemas.microsoft.com/office/drawing/2014/main" id="{A7862D2F-7747-4D03-8F5C-52779498C91A}"/>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9" name="Chart 8">
            <a:extLst>
              <a:ext uri="{FF2B5EF4-FFF2-40B4-BE49-F238E27FC236}">
                <a16:creationId xmlns:a16="http://schemas.microsoft.com/office/drawing/2014/main" id="{DD2067C0-7FA1-4FDE-BD9B-0906707E8273}"/>
              </a:ext>
            </a:extLst>
          </p:cNvPr>
          <p:cNvGraphicFramePr>
            <a:graphicFrameLocks/>
          </p:cNvGraphicFramePr>
          <p:nvPr/>
        </p:nvGraphicFramePr>
        <p:xfrm>
          <a:off x="177283" y="1529862"/>
          <a:ext cx="11803224" cy="4989594"/>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CDD6001C-1F7C-4C98-87F5-DA2C5108F86D}"/>
              </a:ext>
            </a:extLst>
          </p:cNvPr>
          <p:cNvSpPr txBox="1"/>
          <p:nvPr/>
        </p:nvSpPr>
        <p:spPr>
          <a:xfrm>
            <a:off x="-17105" y="626337"/>
            <a:ext cx="121920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Average Salary by Degree Level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for Alabama Residents - Five Years After Graduation</a:t>
            </a:r>
          </a:p>
        </p:txBody>
      </p:sp>
      <p:sp>
        <p:nvSpPr>
          <p:cNvPr id="5" name="TextBox 4">
            <a:extLst>
              <a:ext uri="{FF2B5EF4-FFF2-40B4-BE49-F238E27FC236}">
                <a16:creationId xmlns:a16="http://schemas.microsoft.com/office/drawing/2014/main" id="{1C12A5F2-B8A7-49E6-8908-A314C6A78C3A}"/>
              </a:ext>
            </a:extLst>
          </p:cNvPr>
          <p:cNvSpPr txBox="1"/>
          <p:nvPr/>
        </p:nvSpPr>
        <p:spPr>
          <a:xfrm>
            <a:off x="523434" y="2054770"/>
            <a:ext cx="6248841" cy="892552"/>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Associate 23% less than Bachelor’s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srgbClr val="C00000"/>
                </a:solidFill>
                <a:effectLst/>
                <a:uLnTx/>
                <a:uFillTx/>
                <a:latin typeface="Calibri" panose="020F0502020204030204"/>
                <a:ea typeface="+mn-ea"/>
                <a:cs typeface="+mn-cs"/>
              </a:rPr>
              <a:t>Master’s 34% more than Bachelor’s</a:t>
            </a:r>
          </a:p>
        </p:txBody>
      </p:sp>
      <p:sp>
        <p:nvSpPr>
          <p:cNvPr id="6" name="Rectangle 5">
            <a:extLst>
              <a:ext uri="{FF2B5EF4-FFF2-40B4-BE49-F238E27FC236}">
                <a16:creationId xmlns:a16="http://schemas.microsoft.com/office/drawing/2014/main" id="{10C46113-2493-47FC-B375-A1CDE2FFB7E8}"/>
              </a:ext>
            </a:extLst>
          </p:cNvPr>
          <p:cNvSpPr/>
          <p:nvPr/>
        </p:nvSpPr>
        <p:spPr>
          <a:xfrm>
            <a:off x="6524625" y="4319051"/>
            <a:ext cx="333375" cy="135784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4AB9312-3B79-416D-AACF-F93F9C854A9D}"/>
              </a:ext>
            </a:extLst>
          </p:cNvPr>
          <p:cNvSpPr/>
          <p:nvPr/>
        </p:nvSpPr>
        <p:spPr>
          <a:xfrm>
            <a:off x="4248151" y="4663296"/>
            <a:ext cx="333376" cy="101360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7044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790344"/>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rPr>
              <a:t>2022 Employment Outcomes Report</a:t>
            </a:r>
            <a:endPar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4" name="Slide Number Placeholder 5">
            <a:extLst>
              <a:ext uri="{FF2B5EF4-FFF2-40B4-BE49-F238E27FC236}">
                <a16:creationId xmlns:a16="http://schemas.microsoft.com/office/drawing/2014/main" id="{A7862D2F-7747-4D03-8F5C-52779498C91A}"/>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9" name="Chart 8">
            <a:extLst>
              <a:ext uri="{FF2B5EF4-FFF2-40B4-BE49-F238E27FC236}">
                <a16:creationId xmlns:a16="http://schemas.microsoft.com/office/drawing/2014/main" id="{DD2067C0-7FA1-4FDE-BD9B-0906707E8273}"/>
              </a:ext>
            </a:extLst>
          </p:cNvPr>
          <p:cNvGraphicFramePr>
            <a:graphicFrameLocks/>
          </p:cNvGraphicFramePr>
          <p:nvPr/>
        </p:nvGraphicFramePr>
        <p:xfrm>
          <a:off x="177283" y="1529862"/>
          <a:ext cx="11803224" cy="4989594"/>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CDD6001C-1F7C-4C98-87F5-DA2C5108F86D}"/>
              </a:ext>
            </a:extLst>
          </p:cNvPr>
          <p:cNvSpPr txBox="1"/>
          <p:nvPr/>
        </p:nvSpPr>
        <p:spPr>
          <a:xfrm>
            <a:off x="-17105" y="626337"/>
            <a:ext cx="121920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Average Salary by Degree Level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for Alabama Residents - Five Years After Graduation</a:t>
            </a:r>
          </a:p>
        </p:txBody>
      </p:sp>
      <p:sp>
        <p:nvSpPr>
          <p:cNvPr id="5" name="TextBox 4">
            <a:extLst>
              <a:ext uri="{FF2B5EF4-FFF2-40B4-BE49-F238E27FC236}">
                <a16:creationId xmlns:a16="http://schemas.microsoft.com/office/drawing/2014/main" id="{1C12A5F2-B8A7-49E6-8908-A314C6A78C3A}"/>
              </a:ext>
            </a:extLst>
          </p:cNvPr>
          <p:cNvSpPr txBox="1"/>
          <p:nvPr/>
        </p:nvSpPr>
        <p:spPr>
          <a:xfrm>
            <a:off x="523433" y="2054770"/>
            <a:ext cx="7353741" cy="1292662"/>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Associate 23% less than Bachelor’s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Master’s 34% more than Bachelor’s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srgbClr val="C00000"/>
                </a:solidFill>
                <a:effectLst/>
                <a:uLnTx/>
                <a:uFillTx/>
                <a:latin typeface="Calibri" panose="020F0502020204030204"/>
                <a:ea typeface="+mn-ea"/>
                <a:cs typeface="+mn-cs"/>
              </a:rPr>
              <a:t>Doctoral Professional 120% more than Bachelor’s</a:t>
            </a:r>
          </a:p>
        </p:txBody>
      </p:sp>
      <p:sp>
        <p:nvSpPr>
          <p:cNvPr id="6" name="Rectangle 5">
            <a:extLst>
              <a:ext uri="{FF2B5EF4-FFF2-40B4-BE49-F238E27FC236}">
                <a16:creationId xmlns:a16="http://schemas.microsoft.com/office/drawing/2014/main" id="{10C46113-2493-47FC-B375-A1CDE2FFB7E8}"/>
              </a:ext>
            </a:extLst>
          </p:cNvPr>
          <p:cNvSpPr/>
          <p:nvPr/>
        </p:nvSpPr>
        <p:spPr>
          <a:xfrm>
            <a:off x="11096625" y="3429001"/>
            <a:ext cx="333375" cy="22479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4AB9312-3B79-416D-AACF-F93F9C854A9D}"/>
              </a:ext>
            </a:extLst>
          </p:cNvPr>
          <p:cNvSpPr/>
          <p:nvPr/>
        </p:nvSpPr>
        <p:spPr>
          <a:xfrm>
            <a:off x="4248151" y="4663296"/>
            <a:ext cx="333376" cy="101360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07768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D7EB5552-3FC1-4681-9F02-F707B939B809}"/>
              </a:ext>
            </a:extLst>
          </p:cNvPr>
          <p:cNvGraphicFramePr>
            <a:graphicFrameLocks/>
          </p:cNvGraphicFramePr>
          <p:nvPr/>
        </p:nvGraphicFramePr>
        <p:xfrm>
          <a:off x="159567" y="1177325"/>
          <a:ext cx="11447285" cy="5296278"/>
        </p:xfrm>
        <a:graphic>
          <a:graphicData uri="http://schemas.openxmlformats.org/drawingml/2006/chart">
            <c:chart xmlns:c="http://schemas.openxmlformats.org/drawingml/2006/chart" xmlns:r="http://schemas.openxmlformats.org/officeDocument/2006/relationships" r:id="rId3"/>
          </a:graphicData>
        </a:graphic>
      </p:graphicFrame>
      <p:cxnSp>
        <p:nvCxnSpPr>
          <p:cNvPr id="14" name="Straight Connector 13">
            <a:extLst>
              <a:ext uri="{FF2B5EF4-FFF2-40B4-BE49-F238E27FC236}">
                <a16:creationId xmlns:a16="http://schemas.microsoft.com/office/drawing/2014/main" id="{EE7B7105-47C9-483D-BCD8-F1AC0E70C615}"/>
              </a:ext>
            </a:extLst>
          </p:cNvPr>
          <p:cNvCxnSpPr>
            <a:cxnSpLocks/>
          </p:cNvCxnSpPr>
          <p:nvPr/>
        </p:nvCxnSpPr>
        <p:spPr>
          <a:xfrm>
            <a:off x="1041149" y="3825464"/>
            <a:ext cx="1063237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FEC8B5A5-B471-4F59-89A3-48285E32D175}"/>
              </a:ext>
            </a:extLst>
          </p:cNvPr>
          <p:cNvSpPr txBox="1">
            <a:spLocks/>
          </p:cNvSpPr>
          <p:nvPr/>
        </p:nvSpPr>
        <p:spPr>
          <a:xfrm>
            <a:off x="0" y="285749"/>
            <a:ext cx="12192000" cy="1152521"/>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00" b="1" i="0" u="none" strike="noStrike" kern="1200" cap="none" spc="0" normalizeH="0" baseline="0" noProof="0" dirty="0">
                <a:ln>
                  <a:noFill/>
                </a:ln>
                <a:solidFill>
                  <a:srgbClr val="4472C4"/>
                </a:solidFill>
                <a:effectLst/>
                <a:uLnTx/>
                <a:uFillTx/>
                <a:latin typeface="Calibri" panose="020F0502020204030204"/>
                <a:ea typeface="+mj-ea"/>
                <a:cs typeface="+mj-cs"/>
              </a:rPr>
              <a:t>2022 Employment Outcomes Report</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4472C4"/>
              </a:solidFill>
              <a:effectLst/>
              <a:uLnTx/>
              <a:uFillTx/>
              <a:latin typeface="Calibri" panose="020F05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600" b="1" i="0" u="none" strike="noStrike" kern="1200" cap="none" spc="0" normalizeH="0" baseline="0" noProof="0" dirty="0">
                <a:ln>
                  <a:noFill/>
                </a:ln>
                <a:solidFill>
                  <a:srgbClr val="70AD47">
                    <a:lumMod val="75000"/>
                  </a:srgbClr>
                </a:solidFill>
                <a:effectLst/>
                <a:uLnTx/>
                <a:uFillTx/>
                <a:latin typeface="Calibri" panose="020F0502020204030204"/>
                <a:ea typeface="+mj-ea"/>
                <a:cs typeface="+mj-cs"/>
              </a:rPr>
              <a:t>Bubble Charts</a:t>
            </a:r>
            <a:endParaRPr kumimoji="0" lang="en-US" sz="4600" b="1"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mj-ea"/>
              <a:cs typeface="Calibri" panose="020F0502020204030204" pitchFamily="34" charset="0"/>
            </a:endParaRPr>
          </a:p>
        </p:txBody>
      </p:sp>
      <p:sp>
        <p:nvSpPr>
          <p:cNvPr id="6" name="Slide Number Placeholder 1">
            <a:extLst>
              <a:ext uri="{FF2B5EF4-FFF2-40B4-BE49-F238E27FC236}">
                <a16:creationId xmlns:a16="http://schemas.microsoft.com/office/drawing/2014/main" id="{70CFC0DF-5EA7-4DB4-91B4-A8F717AE5C37}"/>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srgbClr val="46464A">
                  <a:lumMod val="60000"/>
                  <a:lumOff val="40000"/>
                </a:srgbClr>
              </a:solidFill>
              <a:effectLst/>
              <a:uLnTx/>
              <a:uFillTx/>
              <a:latin typeface="Calibri" panose="020F0502020204030204"/>
              <a:ea typeface="+mn-ea"/>
              <a:cs typeface="+mn-cs"/>
            </a:endParaRPr>
          </a:p>
        </p:txBody>
      </p:sp>
      <p:sp>
        <p:nvSpPr>
          <p:cNvPr id="4" name="Speech Bubble: Rectangle 3">
            <a:extLst>
              <a:ext uri="{FF2B5EF4-FFF2-40B4-BE49-F238E27FC236}">
                <a16:creationId xmlns:a16="http://schemas.microsoft.com/office/drawing/2014/main" id="{B85F52D8-6443-4368-AF5E-C57018A5E818}"/>
              </a:ext>
            </a:extLst>
          </p:cNvPr>
          <p:cNvSpPr/>
          <p:nvPr/>
        </p:nvSpPr>
        <p:spPr>
          <a:xfrm>
            <a:off x="3725218" y="2272578"/>
            <a:ext cx="1943100" cy="1152521"/>
          </a:xfrm>
          <a:prstGeom prst="wedgeRectCallout">
            <a:avLst>
              <a:gd name="adj1" fmla="val -12746"/>
              <a:gd name="adj2" fmla="val 85573"/>
            </a:avLst>
          </a:prstGeom>
          <a:solidFill>
            <a:srgbClr val="C00000">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2021 Median Household Income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$54,943</a:t>
            </a:r>
          </a:p>
        </p:txBody>
      </p:sp>
      <p:sp>
        <p:nvSpPr>
          <p:cNvPr id="7" name="Rectangle 6">
            <a:extLst>
              <a:ext uri="{FF2B5EF4-FFF2-40B4-BE49-F238E27FC236}">
                <a16:creationId xmlns:a16="http://schemas.microsoft.com/office/drawing/2014/main" id="{98FF31C5-0803-4257-96D7-DAAA0D035A1E}"/>
              </a:ext>
            </a:extLst>
          </p:cNvPr>
          <p:cNvSpPr/>
          <p:nvPr/>
        </p:nvSpPr>
        <p:spPr>
          <a:xfrm>
            <a:off x="159567" y="6212660"/>
            <a:ext cx="11447285" cy="260936"/>
          </a:xfrm>
          <a:prstGeom prst="rect">
            <a:avLst/>
          </a:prstGeom>
          <a:solidFill>
            <a:srgbClr val="C55A11">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3C22025-A3E4-4C78-B7AD-381E2525C6B5}"/>
              </a:ext>
            </a:extLst>
          </p:cNvPr>
          <p:cNvSpPr/>
          <p:nvPr/>
        </p:nvSpPr>
        <p:spPr>
          <a:xfrm>
            <a:off x="177682" y="1177325"/>
            <a:ext cx="814932" cy="4991477"/>
          </a:xfrm>
          <a:prstGeom prst="rect">
            <a:avLst/>
          </a:prstGeom>
          <a:solidFill>
            <a:srgbClr val="FFD966">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Speech Bubble: Rectangle 8">
            <a:extLst>
              <a:ext uri="{FF2B5EF4-FFF2-40B4-BE49-F238E27FC236}">
                <a16:creationId xmlns:a16="http://schemas.microsoft.com/office/drawing/2014/main" id="{FB5050FC-6C39-4FF2-B511-A72896043719}"/>
              </a:ext>
            </a:extLst>
          </p:cNvPr>
          <p:cNvSpPr/>
          <p:nvPr/>
        </p:nvSpPr>
        <p:spPr>
          <a:xfrm>
            <a:off x="1526772" y="1321478"/>
            <a:ext cx="1943176" cy="923935"/>
          </a:xfrm>
          <a:prstGeom prst="wedgeRectCallout">
            <a:avLst>
              <a:gd name="adj1" fmla="val -81139"/>
              <a:gd name="adj2" fmla="val -50592"/>
            </a:avLst>
          </a:prstGeom>
          <a:solidFill>
            <a:srgbClr val="FFD966">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Average Annual Income</a:t>
            </a:r>
          </a:p>
        </p:txBody>
      </p:sp>
      <p:sp>
        <p:nvSpPr>
          <p:cNvPr id="11" name="Speech Bubble: Rectangle 10">
            <a:extLst>
              <a:ext uri="{FF2B5EF4-FFF2-40B4-BE49-F238E27FC236}">
                <a16:creationId xmlns:a16="http://schemas.microsoft.com/office/drawing/2014/main" id="{7B8117D5-F211-442B-B465-DC15B37CBC7F}"/>
              </a:ext>
            </a:extLst>
          </p:cNvPr>
          <p:cNvSpPr/>
          <p:nvPr/>
        </p:nvSpPr>
        <p:spPr>
          <a:xfrm>
            <a:off x="6357338" y="2220617"/>
            <a:ext cx="4273958" cy="1152523"/>
          </a:xfrm>
          <a:prstGeom prst="wedgeRectCallout">
            <a:avLst>
              <a:gd name="adj1" fmla="val -2920"/>
              <a:gd name="adj2" fmla="val 118137"/>
            </a:avLst>
          </a:prstGeom>
          <a:solidFill>
            <a:schemeClr val="accent1">
              <a:lumMod val="50000"/>
              <a:alpha val="239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Bubble Sizes Reflect Number of Graduates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 (Larger Bubbles = More Graduates)</a:t>
            </a:r>
          </a:p>
        </p:txBody>
      </p:sp>
      <p:sp>
        <p:nvSpPr>
          <p:cNvPr id="12" name="Speech Bubble: Rectangle 11">
            <a:extLst>
              <a:ext uri="{FF2B5EF4-FFF2-40B4-BE49-F238E27FC236}">
                <a16:creationId xmlns:a16="http://schemas.microsoft.com/office/drawing/2014/main" id="{3D1B9132-CBD2-428E-A188-A5F36F059BE3}"/>
              </a:ext>
            </a:extLst>
          </p:cNvPr>
          <p:cNvSpPr/>
          <p:nvPr/>
        </p:nvSpPr>
        <p:spPr>
          <a:xfrm>
            <a:off x="2441362" y="4487953"/>
            <a:ext cx="2422589" cy="1192722"/>
          </a:xfrm>
          <a:prstGeom prst="wedgeRectCallout">
            <a:avLst>
              <a:gd name="adj1" fmla="val -61787"/>
              <a:gd name="adj2" fmla="val 96749"/>
            </a:avLst>
          </a:prstGeom>
          <a:solidFill>
            <a:srgbClr val="C55A1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Average Retention Rate for Alabama Students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 (After Five Years)</a:t>
            </a:r>
          </a:p>
        </p:txBody>
      </p:sp>
      <p:sp>
        <p:nvSpPr>
          <p:cNvPr id="13" name="Rectangle 12">
            <a:extLst>
              <a:ext uri="{FF2B5EF4-FFF2-40B4-BE49-F238E27FC236}">
                <a16:creationId xmlns:a16="http://schemas.microsoft.com/office/drawing/2014/main" id="{915512F3-91DC-4F90-9261-833F5A064AE8}"/>
              </a:ext>
            </a:extLst>
          </p:cNvPr>
          <p:cNvSpPr/>
          <p:nvPr/>
        </p:nvSpPr>
        <p:spPr>
          <a:xfrm>
            <a:off x="7559611" y="4017902"/>
            <a:ext cx="2422589" cy="1192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166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4" grpId="0" animBg="1"/>
      <p:bldP spid="7" grpId="0" animBg="1"/>
      <p:bldP spid="8" grpId="0" animBg="1"/>
      <p:bldP spid="9" grpId="0" animBg="1"/>
      <p:bldP spid="11" grpId="0" animBg="1"/>
      <p:bldP spid="12" grpId="0" animBg="1"/>
      <p:bldP spid="13" grpId="0" animBg="1"/>
      <p:bldP spid="13"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EE7B7105-47C9-483D-BCD8-F1AC0E70C615}"/>
              </a:ext>
            </a:extLst>
          </p:cNvPr>
          <p:cNvCxnSpPr>
            <a:cxnSpLocks/>
          </p:cNvCxnSpPr>
          <p:nvPr/>
        </p:nvCxnSpPr>
        <p:spPr>
          <a:xfrm>
            <a:off x="1041149" y="3829581"/>
            <a:ext cx="1063237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8" name="Chart 7">
            <a:extLst>
              <a:ext uri="{FF2B5EF4-FFF2-40B4-BE49-F238E27FC236}">
                <a16:creationId xmlns:a16="http://schemas.microsoft.com/office/drawing/2014/main" id="{E584BF9B-F3B0-4A38-A59B-4EF288FAB84D}"/>
              </a:ext>
            </a:extLst>
          </p:cNvPr>
          <p:cNvGraphicFramePr>
            <a:graphicFrameLocks/>
          </p:cNvGraphicFramePr>
          <p:nvPr/>
        </p:nvGraphicFramePr>
        <p:xfrm>
          <a:off x="158585" y="1213165"/>
          <a:ext cx="11514942" cy="5278167"/>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a:extLst>
              <a:ext uri="{FF2B5EF4-FFF2-40B4-BE49-F238E27FC236}">
                <a16:creationId xmlns:a16="http://schemas.microsoft.com/office/drawing/2014/main" id="{FEC8B5A5-B471-4F59-89A3-48285E32D175}"/>
              </a:ext>
            </a:extLst>
          </p:cNvPr>
          <p:cNvSpPr txBox="1">
            <a:spLocks/>
          </p:cNvSpPr>
          <p:nvPr/>
        </p:nvSpPr>
        <p:spPr>
          <a:xfrm>
            <a:off x="436728" y="0"/>
            <a:ext cx="11755271" cy="79034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libri" panose="020F0502020204030204"/>
                <a:ea typeface="+mj-ea"/>
                <a:cs typeface="+mj-cs"/>
              </a:rPr>
              <a:t>2022 Employment Outcomes Report</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j-ea"/>
              <a:cs typeface="Calibri" panose="020F0502020204030204" pitchFamily="34" charset="0"/>
            </a:endParaRPr>
          </a:p>
        </p:txBody>
      </p:sp>
      <p:sp>
        <p:nvSpPr>
          <p:cNvPr id="5" name="TextBox 4">
            <a:extLst>
              <a:ext uri="{FF2B5EF4-FFF2-40B4-BE49-F238E27FC236}">
                <a16:creationId xmlns:a16="http://schemas.microsoft.com/office/drawing/2014/main" id="{5011E4FF-77CE-4508-AB7D-34132B56A762}"/>
              </a:ext>
            </a:extLst>
          </p:cNvPr>
          <p:cNvSpPr txBox="1"/>
          <p:nvPr/>
        </p:nvSpPr>
        <p:spPr>
          <a:xfrm>
            <a:off x="436729" y="667629"/>
            <a:ext cx="1175527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C00000"/>
                </a:solidFill>
                <a:effectLst/>
                <a:uLnTx/>
                <a:uFillTx/>
                <a:latin typeface="Calibri" panose="020F0502020204030204"/>
                <a:ea typeface="+mn-ea"/>
                <a:cs typeface="+mn-cs"/>
              </a:rPr>
              <a:t>Associate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All 2015 Graduates (</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After 5 Years</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Slide Number Placeholder 1">
            <a:extLst>
              <a:ext uri="{FF2B5EF4-FFF2-40B4-BE49-F238E27FC236}">
                <a16:creationId xmlns:a16="http://schemas.microsoft.com/office/drawing/2014/main" id="{70CFC0DF-5EA7-4DB4-91B4-A8F717AE5C37}"/>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srgbClr val="46464A">
                  <a:lumMod val="60000"/>
                  <a:lumOff val="40000"/>
                </a:srgbClr>
              </a:solidFill>
              <a:effectLst/>
              <a:uLnTx/>
              <a:uFillTx/>
              <a:latin typeface="Calibri" panose="020F0502020204030204"/>
              <a:ea typeface="+mn-ea"/>
              <a:cs typeface="+mn-cs"/>
            </a:endParaRPr>
          </a:p>
        </p:txBody>
      </p:sp>
      <p:graphicFrame>
        <p:nvGraphicFramePr>
          <p:cNvPr id="9" name="Table 8">
            <a:extLst>
              <a:ext uri="{FF2B5EF4-FFF2-40B4-BE49-F238E27FC236}">
                <a16:creationId xmlns:a16="http://schemas.microsoft.com/office/drawing/2014/main" id="{88F94F48-114C-4025-B298-24D5D48791D8}"/>
              </a:ext>
            </a:extLst>
          </p:cNvPr>
          <p:cNvGraphicFramePr>
            <a:graphicFrameLocks noGrp="1"/>
          </p:cNvGraphicFramePr>
          <p:nvPr/>
        </p:nvGraphicFramePr>
        <p:xfrm>
          <a:off x="1352222" y="1582893"/>
          <a:ext cx="5158057" cy="3148635"/>
        </p:xfrm>
        <a:graphic>
          <a:graphicData uri="http://schemas.openxmlformats.org/drawingml/2006/table">
            <a:tbl>
              <a:tblPr>
                <a:tableStyleId>{5C22544A-7EE6-4342-B048-85BDC9FD1C3A}</a:tableStyleId>
              </a:tblPr>
              <a:tblGrid>
                <a:gridCol w="2689542">
                  <a:extLst>
                    <a:ext uri="{9D8B030D-6E8A-4147-A177-3AD203B41FA5}">
                      <a16:colId xmlns:a16="http://schemas.microsoft.com/office/drawing/2014/main" val="3283385100"/>
                    </a:ext>
                  </a:extLst>
                </a:gridCol>
                <a:gridCol w="627797">
                  <a:extLst>
                    <a:ext uri="{9D8B030D-6E8A-4147-A177-3AD203B41FA5}">
                      <a16:colId xmlns:a16="http://schemas.microsoft.com/office/drawing/2014/main" val="902211369"/>
                    </a:ext>
                  </a:extLst>
                </a:gridCol>
                <a:gridCol w="810126">
                  <a:extLst>
                    <a:ext uri="{9D8B030D-6E8A-4147-A177-3AD203B41FA5}">
                      <a16:colId xmlns:a16="http://schemas.microsoft.com/office/drawing/2014/main" val="679903226"/>
                    </a:ext>
                  </a:extLst>
                </a:gridCol>
                <a:gridCol w="1030592">
                  <a:extLst>
                    <a:ext uri="{9D8B030D-6E8A-4147-A177-3AD203B41FA5}">
                      <a16:colId xmlns:a16="http://schemas.microsoft.com/office/drawing/2014/main" val="3227096842"/>
                    </a:ext>
                  </a:extLst>
                </a:gridCol>
              </a:tblGrid>
              <a:tr h="265143">
                <a:tc gridSpan="2">
                  <a:txBody>
                    <a:bodyPr/>
                    <a:lstStyle/>
                    <a:p>
                      <a:pPr algn="l" fontAlgn="b"/>
                      <a:r>
                        <a:rPr lang="en-US" sz="1600" b="1" i="0" u="none" strike="noStrike" dirty="0">
                          <a:solidFill>
                            <a:srgbClr val="C00000"/>
                          </a:solidFill>
                          <a:effectLst/>
                          <a:latin typeface="Calibri" panose="020F0502020204030204" pitchFamily="34" charset="0"/>
                        </a:rPr>
                        <a:t>ACADEMIC DISCIPLINE  (TOP 10)</a:t>
                      </a:r>
                    </a:p>
                  </a:txBody>
                  <a:tcPr marL="9525" marR="9525" marT="9525" marB="0" anchor="b">
                    <a:solidFill>
                      <a:schemeClr val="accent4">
                        <a:lumMod val="40000"/>
                        <a:lumOff val="60000"/>
                      </a:schemeClr>
                    </a:solidFill>
                  </a:tcPr>
                </a:tc>
                <a:tc hMerge="1">
                  <a:txBody>
                    <a:bodyPr/>
                    <a:lstStyle/>
                    <a:p>
                      <a:pPr algn="l" fontAlgn="b"/>
                      <a:endParaRPr lang="en-US" sz="1600" b="1" i="0" u="none" strike="noStrike" dirty="0">
                        <a:solidFill>
                          <a:srgbClr val="C00000"/>
                        </a:solidFill>
                        <a:effectLst/>
                        <a:latin typeface="Calibri" panose="020F0502020204030204" pitchFamily="34" charset="0"/>
                      </a:endParaRPr>
                    </a:p>
                  </a:txBody>
                  <a:tcPr marL="9525" marR="9525" marT="9525" marB="0" anchor="b">
                    <a:solidFill>
                      <a:schemeClr val="accent4">
                        <a:lumMod val="40000"/>
                        <a:lumOff val="60000"/>
                      </a:schemeClr>
                    </a:solidFill>
                  </a:tcPr>
                </a:tc>
                <a:tc>
                  <a:txBody>
                    <a:bodyPr/>
                    <a:lstStyle/>
                    <a:p>
                      <a:pPr algn="r" fontAlgn="b"/>
                      <a:r>
                        <a:rPr lang="en-US" sz="1600" b="1" i="0" u="none" strike="noStrike" dirty="0">
                          <a:solidFill>
                            <a:srgbClr val="C00000"/>
                          </a:solidFill>
                          <a:effectLst/>
                          <a:latin typeface="Calibri" panose="020F0502020204030204" pitchFamily="34" charset="0"/>
                        </a:rPr>
                        <a:t>SALARY</a:t>
                      </a:r>
                    </a:p>
                  </a:txBody>
                  <a:tcPr marL="9525" marR="9525" marT="9525" marB="0" anchor="b">
                    <a:solidFill>
                      <a:schemeClr val="accent4">
                        <a:lumMod val="40000"/>
                        <a:lumOff val="60000"/>
                      </a:schemeClr>
                    </a:solidFill>
                  </a:tcPr>
                </a:tc>
                <a:tc>
                  <a:txBody>
                    <a:bodyPr/>
                    <a:lstStyle/>
                    <a:p>
                      <a:pPr algn="r" fontAlgn="b"/>
                      <a:r>
                        <a:rPr lang="en-US" sz="1600" b="1" i="0" u="none" strike="noStrike" dirty="0">
                          <a:solidFill>
                            <a:srgbClr val="C00000"/>
                          </a:solidFill>
                          <a:effectLst/>
                          <a:latin typeface="Calibri" panose="020F0502020204030204" pitchFamily="34" charset="0"/>
                        </a:rPr>
                        <a:t>5-YEAR RETENTION</a:t>
                      </a:r>
                    </a:p>
                  </a:txBody>
                  <a:tcPr marL="9525" marR="9525" marT="9525" marB="0" anchor="b">
                    <a:solidFill>
                      <a:schemeClr val="accent4">
                        <a:lumMod val="40000"/>
                        <a:lumOff val="60000"/>
                      </a:schemeClr>
                    </a:solidFill>
                  </a:tcPr>
                </a:tc>
                <a:extLst>
                  <a:ext uri="{0D108BD9-81ED-4DB2-BD59-A6C34878D82A}">
                    <a16:rowId xmlns:a16="http://schemas.microsoft.com/office/drawing/2014/main" val="591396157"/>
                  </a:ext>
                </a:extLst>
              </a:tr>
              <a:tr h="265143">
                <a:tc>
                  <a:txBody>
                    <a:bodyPr/>
                    <a:lstStyle/>
                    <a:p>
                      <a:pPr algn="l" fontAlgn="b"/>
                      <a:r>
                        <a:rPr lang="en-US" sz="1600" u="none" strike="noStrike" dirty="0">
                          <a:effectLst/>
                        </a:rPr>
                        <a:t>MECHANIC TECHNOLOGIES</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c>
                  <a:txBody>
                    <a:bodyPr/>
                    <a:lstStyle/>
                    <a:p>
                      <a:pPr algn="l" fontAlgn="b"/>
                      <a:r>
                        <a:rPr lang="en-US" sz="1600" u="none" strike="noStrike" dirty="0">
                          <a:effectLst/>
                        </a:rPr>
                        <a:t>MECH</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c>
                  <a:txBody>
                    <a:bodyPr/>
                    <a:lstStyle/>
                    <a:p>
                      <a:pPr algn="r" fontAlgn="b"/>
                      <a:r>
                        <a:rPr lang="en-US" sz="1600" u="none" strike="noStrike" dirty="0">
                          <a:effectLst/>
                        </a:rPr>
                        <a:t>$60,491</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c>
                  <a:txBody>
                    <a:bodyPr/>
                    <a:lstStyle/>
                    <a:p>
                      <a:pPr algn="r" fontAlgn="b"/>
                      <a:r>
                        <a:rPr lang="en-US" sz="1600" u="none" strike="noStrike">
                          <a:effectLst/>
                        </a:rPr>
                        <a:t>74.7%</a:t>
                      </a:r>
                      <a:endParaRPr lang="en-US" sz="1600" b="0" i="0" u="none" strike="noStrike">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2145615774"/>
                  </a:ext>
                </a:extLst>
              </a:tr>
              <a:tr h="265143">
                <a:tc>
                  <a:txBody>
                    <a:bodyPr/>
                    <a:lstStyle/>
                    <a:p>
                      <a:pPr algn="l" fontAlgn="b"/>
                      <a:r>
                        <a:rPr lang="en-US" sz="1600" u="none" strike="noStrike" dirty="0">
                          <a:effectLst/>
                        </a:rPr>
                        <a:t>CONSTRUCTION TRADES</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c>
                  <a:txBody>
                    <a:bodyPr/>
                    <a:lstStyle/>
                    <a:p>
                      <a:pPr algn="l" fontAlgn="b"/>
                      <a:r>
                        <a:rPr lang="en-US" sz="1600" u="none" strike="noStrike">
                          <a:effectLst/>
                        </a:rPr>
                        <a:t>CONS</a:t>
                      </a:r>
                      <a:endParaRPr lang="en-US" sz="1600" b="0" i="0" u="none" strike="noStrike">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c>
                  <a:txBody>
                    <a:bodyPr/>
                    <a:lstStyle/>
                    <a:p>
                      <a:pPr algn="r" fontAlgn="b"/>
                      <a:r>
                        <a:rPr lang="en-US" sz="1600" u="none" strike="noStrike" dirty="0">
                          <a:effectLst/>
                        </a:rPr>
                        <a:t>$56,858</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c>
                  <a:txBody>
                    <a:bodyPr/>
                    <a:lstStyle/>
                    <a:p>
                      <a:pPr algn="r" fontAlgn="b"/>
                      <a:r>
                        <a:rPr lang="en-US" sz="1600" u="none" strike="noStrike" dirty="0">
                          <a:effectLst/>
                        </a:rPr>
                        <a:t>79.4%</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3837832040"/>
                  </a:ext>
                </a:extLst>
              </a:tr>
              <a:tr h="265143">
                <a:tc>
                  <a:txBody>
                    <a:bodyPr/>
                    <a:lstStyle/>
                    <a:p>
                      <a:pPr algn="l" fontAlgn="b"/>
                      <a:r>
                        <a:rPr lang="en-US" sz="1600" u="none" strike="noStrike" dirty="0">
                          <a:effectLst/>
                        </a:rPr>
                        <a:t>ENGINEERING TECHNOLOGIES</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c>
                  <a:txBody>
                    <a:bodyPr/>
                    <a:lstStyle/>
                    <a:p>
                      <a:pPr algn="l" fontAlgn="b"/>
                      <a:r>
                        <a:rPr lang="en-US" sz="1600" u="none" strike="noStrike" dirty="0">
                          <a:effectLst/>
                        </a:rPr>
                        <a:t>ENGT</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c>
                  <a:txBody>
                    <a:bodyPr/>
                    <a:lstStyle/>
                    <a:p>
                      <a:pPr algn="r" fontAlgn="b"/>
                      <a:r>
                        <a:rPr lang="en-US" sz="1600" u="none" strike="noStrike" dirty="0">
                          <a:effectLst/>
                        </a:rPr>
                        <a:t>$54,146</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c>
                  <a:txBody>
                    <a:bodyPr/>
                    <a:lstStyle/>
                    <a:p>
                      <a:pPr algn="r" fontAlgn="b"/>
                      <a:r>
                        <a:rPr lang="en-US" sz="1600" u="none" strike="noStrike" dirty="0">
                          <a:effectLst/>
                        </a:rPr>
                        <a:t>68.6%</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307661936"/>
                  </a:ext>
                </a:extLst>
              </a:tr>
              <a:tr h="265143">
                <a:tc>
                  <a:txBody>
                    <a:bodyPr/>
                    <a:lstStyle/>
                    <a:p>
                      <a:pPr algn="l" fontAlgn="b"/>
                      <a:r>
                        <a:rPr lang="en-US" sz="1600" u="none" strike="noStrike" dirty="0">
                          <a:effectLst/>
                        </a:rPr>
                        <a:t>PRECISION PRODUCTION</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c>
                  <a:txBody>
                    <a:bodyPr/>
                    <a:lstStyle/>
                    <a:p>
                      <a:pPr algn="l" fontAlgn="b"/>
                      <a:r>
                        <a:rPr lang="en-US" sz="1600" u="none" strike="noStrike">
                          <a:effectLst/>
                        </a:rPr>
                        <a:t>PREC</a:t>
                      </a:r>
                      <a:endParaRPr lang="en-US" sz="1600" b="0" i="0" u="none" strike="noStrike">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c>
                  <a:txBody>
                    <a:bodyPr/>
                    <a:lstStyle/>
                    <a:p>
                      <a:pPr algn="r" fontAlgn="b"/>
                      <a:r>
                        <a:rPr lang="en-US" sz="1600" u="none" strike="noStrike" dirty="0">
                          <a:effectLst/>
                        </a:rPr>
                        <a:t>$48,224</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c>
                  <a:txBody>
                    <a:bodyPr/>
                    <a:lstStyle/>
                    <a:p>
                      <a:pPr algn="r" fontAlgn="b"/>
                      <a:r>
                        <a:rPr lang="en-US" sz="1600" u="none" strike="noStrike" dirty="0">
                          <a:effectLst/>
                        </a:rPr>
                        <a:t>70.0%</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3844924451"/>
                  </a:ext>
                </a:extLst>
              </a:tr>
              <a:tr h="265143">
                <a:tc>
                  <a:txBody>
                    <a:bodyPr/>
                    <a:lstStyle/>
                    <a:p>
                      <a:pPr algn="l" fontAlgn="b"/>
                      <a:r>
                        <a:rPr lang="en-US" sz="1600" u="none" strike="noStrike" dirty="0">
                          <a:effectLst/>
                        </a:rPr>
                        <a:t>HEALTH PROFESSIONS</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c>
                  <a:txBody>
                    <a:bodyPr/>
                    <a:lstStyle/>
                    <a:p>
                      <a:pPr algn="l" fontAlgn="b"/>
                      <a:r>
                        <a:rPr lang="en-US" sz="1600" u="none" strike="noStrike" dirty="0">
                          <a:effectLst/>
                        </a:rPr>
                        <a:t>HLTH</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c>
                  <a:txBody>
                    <a:bodyPr/>
                    <a:lstStyle/>
                    <a:p>
                      <a:pPr algn="r" fontAlgn="b"/>
                      <a:r>
                        <a:rPr lang="en-US" sz="1600" u="none" strike="noStrike" dirty="0">
                          <a:effectLst/>
                        </a:rPr>
                        <a:t>$47,288</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c>
                  <a:txBody>
                    <a:bodyPr/>
                    <a:lstStyle/>
                    <a:p>
                      <a:pPr algn="r" fontAlgn="b"/>
                      <a:r>
                        <a:rPr lang="en-US" sz="1600" u="none" strike="noStrike" dirty="0">
                          <a:effectLst/>
                        </a:rPr>
                        <a:t>81.2%</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2155971774"/>
                  </a:ext>
                </a:extLst>
              </a:tr>
              <a:tr h="265143">
                <a:tc>
                  <a:txBody>
                    <a:bodyPr/>
                    <a:lstStyle/>
                    <a:p>
                      <a:pPr algn="l" fontAlgn="b"/>
                      <a:r>
                        <a:rPr lang="en-US" sz="1500" u="none" strike="noStrike" baseline="0" dirty="0">
                          <a:effectLst/>
                        </a:rPr>
                        <a:t>MULTI/ INTERDISCIPLIN STUDIES</a:t>
                      </a:r>
                      <a:endParaRPr lang="en-US" sz="1500" b="0" i="0" u="none" strike="noStrike" baseline="0"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c>
                  <a:txBody>
                    <a:bodyPr/>
                    <a:lstStyle/>
                    <a:p>
                      <a:pPr algn="l" fontAlgn="b"/>
                      <a:r>
                        <a:rPr lang="en-US" sz="1600" u="none" strike="noStrike">
                          <a:effectLst/>
                        </a:rPr>
                        <a:t>MULT</a:t>
                      </a:r>
                      <a:endParaRPr lang="en-US" sz="1600" b="0" i="0" u="none" strike="noStrike">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c>
                  <a:txBody>
                    <a:bodyPr/>
                    <a:lstStyle/>
                    <a:p>
                      <a:pPr algn="r" fontAlgn="b"/>
                      <a:r>
                        <a:rPr lang="en-US" sz="1600" u="none" strike="noStrike">
                          <a:effectLst/>
                        </a:rPr>
                        <a:t>$44,686</a:t>
                      </a:r>
                      <a:endParaRPr lang="en-US" sz="1600" b="0" i="0" u="none" strike="noStrike">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c>
                  <a:txBody>
                    <a:bodyPr/>
                    <a:lstStyle/>
                    <a:p>
                      <a:pPr algn="r" fontAlgn="b"/>
                      <a:r>
                        <a:rPr lang="en-US" sz="1600" u="none" strike="noStrike" dirty="0">
                          <a:effectLst/>
                        </a:rPr>
                        <a:t>68.5%</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427224077"/>
                  </a:ext>
                </a:extLst>
              </a:tr>
              <a:tr h="265143">
                <a:tc>
                  <a:txBody>
                    <a:bodyPr/>
                    <a:lstStyle/>
                    <a:p>
                      <a:pPr algn="l" fontAlgn="b"/>
                      <a:r>
                        <a:rPr lang="en-US" sz="1500" u="none" strike="noStrike" baseline="0" dirty="0">
                          <a:effectLst/>
                        </a:rPr>
                        <a:t>COMPUTER AND INFO SCIENCES</a:t>
                      </a:r>
                      <a:endParaRPr lang="en-US" sz="1500" b="0" i="0" u="none" strike="noStrike" baseline="0"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c>
                  <a:txBody>
                    <a:bodyPr/>
                    <a:lstStyle/>
                    <a:p>
                      <a:pPr algn="l" fontAlgn="b"/>
                      <a:r>
                        <a:rPr lang="en-US" sz="1600" u="none" strike="noStrike">
                          <a:effectLst/>
                        </a:rPr>
                        <a:t>CIS</a:t>
                      </a:r>
                      <a:endParaRPr lang="en-US" sz="1600" b="0" i="0" u="none" strike="noStrike">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c>
                  <a:txBody>
                    <a:bodyPr/>
                    <a:lstStyle/>
                    <a:p>
                      <a:pPr algn="r" fontAlgn="b"/>
                      <a:r>
                        <a:rPr lang="en-US" sz="1600" u="none" strike="noStrike">
                          <a:effectLst/>
                        </a:rPr>
                        <a:t>$42,403</a:t>
                      </a:r>
                      <a:endParaRPr lang="en-US" sz="1600" b="0" i="0" u="none" strike="noStrike">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c>
                  <a:txBody>
                    <a:bodyPr/>
                    <a:lstStyle/>
                    <a:p>
                      <a:pPr algn="r" fontAlgn="b"/>
                      <a:r>
                        <a:rPr lang="en-US" sz="1600" u="none" strike="noStrike" dirty="0">
                          <a:effectLst/>
                        </a:rPr>
                        <a:t>67.8%</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2542433042"/>
                  </a:ext>
                </a:extLst>
              </a:tr>
              <a:tr h="265143">
                <a:tc>
                  <a:txBody>
                    <a:bodyPr/>
                    <a:lstStyle/>
                    <a:p>
                      <a:pPr algn="l" fontAlgn="b"/>
                      <a:r>
                        <a:rPr lang="en-US" sz="1500" u="none" strike="noStrike" baseline="0" dirty="0">
                          <a:effectLst/>
                        </a:rPr>
                        <a:t>PROTECTIVE SERV AND SECURITY</a:t>
                      </a:r>
                      <a:endParaRPr lang="en-US" sz="1500" b="0" i="0" u="none" strike="noStrike" baseline="0"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c>
                  <a:txBody>
                    <a:bodyPr/>
                    <a:lstStyle/>
                    <a:p>
                      <a:pPr algn="l" fontAlgn="b"/>
                      <a:r>
                        <a:rPr lang="en-US" sz="1600" u="none" strike="noStrike" dirty="0">
                          <a:effectLst/>
                        </a:rPr>
                        <a:t>PROT</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c>
                  <a:txBody>
                    <a:bodyPr/>
                    <a:lstStyle/>
                    <a:p>
                      <a:pPr algn="r" fontAlgn="b"/>
                      <a:r>
                        <a:rPr lang="en-US" sz="1600" u="none" strike="noStrike">
                          <a:effectLst/>
                        </a:rPr>
                        <a:t>$42,340</a:t>
                      </a:r>
                      <a:endParaRPr lang="en-US" sz="1600" b="0" i="0" u="none" strike="noStrike">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c>
                  <a:txBody>
                    <a:bodyPr/>
                    <a:lstStyle/>
                    <a:p>
                      <a:pPr algn="r" fontAlgn="b"/>
                      <a:r>
                        <a:rPr lang="en-US" sz="1600" u="none" strike="noStrike" dirty="0">
                          <a:effectLst/>
                        </a:rPr>
                        <a:t>67.3%</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490222312"/>
                  </a:ext>
                </a:extLst>
              </a:tr>
              <a:tr h="265143">
                <a:tc>
                  <a:txBody>
                    <a:bodyPr/>
                    <a:lstStyle/>
                    <a:p>
                      <a:pPr algn="l" fontAlgn="b"/>
                      <a:r>
                        <a:rPr lang="en-US" sz="1600" u="none" strike="noStrike" dirty="0">
                          <a:effectLst/>
                        </a:rPr>
                        <a:t>LIBERAL ARTS AND SCIENCES</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c>
                  <a:txBody>
                    <a:bodyPr/>
                    <a:lstStyle/>
                    <a:p>
                      <a:pPr algn="l" fontAlgn="b"/>
                      <a:r>
                        <a:rPr lang="en-US" sz="1600" u="none" strike="noStrike">
                          <a:effectLst/>
                        </a:rPr>
                        <a:t>LIBL</a:t>
                      </a:r>
                      <a:endParaRPr lang="en-US" sz="1600" b="0" i="0" u="none" strike="noStrike">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c>
                  <a:txBody>
                    <a:bodyPr/>
                    <a:lstStyle/>
                    <a:p>
                      <a:pPr algn="r" fontAlgn="b"/>
                      <a:r>
                        <a:rPr lang="en-US" sz="1600" u="none" strike="noStrike">
                          <a:effectLst/>
                        </a:rPr>
                        <a:t>$38,459</a:t>
                      </a:r>
                      <a:endParaRPr lang="en-US" sz="1600" b="0" i="0" u="none" strike="noStrike">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c>
                  <a:txBody>
                    <a:bodyPr/>
                    <a:lstStyle/>
                    <a:p>
                      <a:pPr algn="r" fontAlgn="b"/>
                      <a:r>
                        <a:rPr lang="en-US" sz="1600" u="none" strike="noStrike" dirty="0">
                          <a:effectLst/>
                        </a:rPr>
                        <a:t>71.4%</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955754078"/>
                  </a:ext>
                </a:extLst>
              </a:tr>
              <a:tr h="265143">
                <a:tc>
                  <a:txBody>
                    <a:bodyPr/>
                    <a:lstStyle/>
                    <a:p>
                      <a:pPr algn="l" fontAlgn="b"/>
                      <a:r>
                        <a:rPr lang="en-US" sz="1600" u="none" strike="noStrike" dirty="0">
                          <a:effectLst/>
                        </a:rPr>
                        <a:t>LEGAL PROFESSIONS</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c>
                  <a:txBody>
                    <a:bodyPr/>
                    <a:lstStyle/>
                    <a:p>
                      <a:pPr algn="l" fontAlgn="b"/>
                      <a:r>
                        <a:rPr lang="en-US" sz="1600" u="none" strike="noStrike" dirty="0">
                          <a:effectLst/>
                        </a:rPr>
                        <a:t>LEGL</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c>
                  <a:txBody>
                    <a:bodyPr/>
                    <a:lstStyle/>
                    <a:p>
                      <a:pPr algn="r" fontAlgn="b"/>
                      <a:r>
                        <a:rPr lang="en-US" sz="1600" u="none" strike="noStrike" dirty="0">
                          <a:effectLst/>
                        </a:rPr>
                        <a:t>$32,751</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c>
                  <a:txBody>
                    <a:bodyPr/>
                    <a:lstStyle/>
                    <a:p>
                      <a:pPr algn="r" fontAlgn="b"/>
                      <a:r>
                        <a:rPr lang="en-US" sz="1600" u="none" strike="noStrike" dirty="0">
                          <a:effectLst/>
                        </a:rPr>
                        <a:t>73.5%</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436730287"/>
                  </a:ext>
                </a:extLst>
              </a:tr>
            </a:tbl>
          </a:graphicData>
        </a:graphic>
      </p:graphicFrame>
      <p:sp>
        <p:nvSpPr>
          <p:cNvPr id="10" name="Rectangle 9">
            <a:extLst>
              <a:ext uri="{FF2B5EF4-FFF2-40B4-BE49-F238E27FC236}">
                <a16:creationId xmlns:a16="http://schemas.microsoft.com/office/drawing/2014/main" id="{D079C027-1963-4918-B714-E892FBE60DAE}"/>
              </a:ext>
            </a:extLst>
          </p:cNvPr>
          <p:cNvSpPr/>
          <p:nvPr/>
        </p:nvSpPr>
        <p:spPr>
          <a:xfrm>
            <a:off x="7703915" y="1637133"/>
            <a:ext cx="3649885" cy="87199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0" indent="-1143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Lower Average Salaries</a:t>
            </a:r>
          </a:p>
          <a:p>
            <a:pPr marL="114300" marR="0" lvl="0" indent="-1143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Higher 5-Year Retention Rates</a:t>
            </a:r>
          </a:p>
        </p:txBody>
      </p:sp>
      <p:sp>
        <p:nvSpPr>
          <p:cNvPr id="12" name="Speech Bubble: Rectangle 11">
            <a:extLst>
              <a:ext uri="{FF2B5EF4-FFF2-40B4-BE49-F238E27FC236}">
                <a16:creationId xmlns:a16="http://schemas.microsoft.com/office/drawing/2014/main" id="{10FE13A7-C05A-47EC-9A61-5E890B7EE7A8}"/>
              </a:ext>
            </a:extLst>
          </p:cNvPr>
          <p:cNvSpPr/>
          <p:nvPr/>
        </p:nvSpPr>
        <p:spPr>
          <a:xfrm>
            <a:off x="1988150" y="2149547"/>
            <a:ext cx="1943100" cy="1152521"/>
          </a:xfrm>
          <a:prstGeom prst="wedgeRectCallout">
            <a:avLst>
              <a:gd name="adj1" fmla="val 31503"/>
              <a:gd name="adj2" fmla="val 96231"/>
            </a:avLst>
          </a:prstGeom>
          <a:solidFill>
            <a:srgbClr val="C00000">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2021 Median Household Income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$54,943</a:t>
            </a:r>
          </a:p>
        </p:txBody>
      </p:sp>
    </p:spTree>
    <p:extLst>
      <p:ext uri="{BB962C8B-B14F-4D97-AF65-F5344CB8AC3E}">
        <p14:creationId xmlns:p14="http://schemas.microsoft.com/office/powerpoint/2010/main" val="241724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2"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EE7B7105-47C9-483D-BCD8-F1AC0E70C615}"/>
              </a:ext>
            </a:extLst>
          </p:cNvPr>
          <p:cNvCxnSpPr>
            <a:cxnSpLocks/>
          </p:cNvCxnSpPr>
          <p:nvPr/>
        </p:nvCxnSpPr>
        <p:spPr>
          <a:xfrm>
            <a:off x="1041149" y="3825464"/>
            <a:ext cx="1063237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10" name="Chart 9">
            <a:extLst>
              <a:ext uri="{FF2B5EF4-FFF2-40B4-BE49-F238E27FC236}">
                <a16:creationId xmlns:a16="http://schemas.microsoft.com/office/drawing/2014/main" id="{D7EB5552-3FC1-4681-9F02-F707B939B809}"/>
              </a:ext>
            </a:extLst>
          </p:cNvPr>
          <p:cNvGraphicFramePr>
            <a:graphicFrameLocks/>
          </p:cNvGraphicFramePr>
          <p:nvPr/>
        </p:nvGraphicFramePr>
        <p:xfrm>
          <a:off x="109182" y="1195058"/>
          <a:ext cx="11564345" cy="5296278"/>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a:extLst>
              <a:ext uri="{FF2B5EF4-FFF2-40B4-BE49-F238E27FC236}">
                <a16:creationId xmlns:a16="http://schemas.microsoft.com/office/drawing/2014/main" id="{FEC8B5A5-B471-4F59-89A3-48285E32D175}"/>
              </a:ext>
            </a:extLst>
          </p:cNvPr>
          <p:cNvSpPr txBox="1">
            <a:spLocks/>
          </p:cNvSpPr>
          <p:nvPr/>
        </p:nvSpPr>
        <p:spPr>
          <a:xfrm>
            <a:off x="518473" y="0"/>
            <a:ext cx="10515600" cy="79034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libri" panose="020F0502020204030204"/>
                <a:ea typeface="+mj-ea"/>
                <a:cs typeface="+mj-cs"/>
              </a:rPr>
              <a:t>2022 Employment Outcomes Report</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j-ea"/>
              <a:cs typeface="Calibri" panose="020F0502020204030204" pitchFamily="34" charset="0"/>
            </a:endParaRPr>
          </a:p>
        </p:txBody>
      </p:sp>
      <p:sp>
        <p:nvSpPr>
          <p:cNvPr id="5" name="TextBox 4">
            <a:extLst>
              <a:ext uri="{FF2B5EF4-FFF2-40B4-BE49-F238E27FC236}">
                <a16:creationId xmlns:a16="http://schemas.microsoft.com/office/drawing/2014/main" id="{5011E4FF-77CE-4508-AB7D-34132B56A762}"/>
              </a:ext>
            </a:extLst>
          </p:cNvPr>
          <p:cNvSpPr txBox="1"/>
          <p:nvPr/>
        </p:nvSpPr>
        <p:spPr>
          <a:xfrm>
            <a:off x="520574" y="659192"/>
            <a:ext cx="1167352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C00000"/>
                </a:solidFill>
                <a:effectLst/>
                <a:uLnTx/>
                <a:uFillTx/>
                <a:latin typeface="Calibri" panose="020F0502020204030204"/>
                <a:ea typeface="+mn-ea"/>
                <a:cs typeface="+mn-cs"/>
              </a:rPr>
              <a:t>Bachelor’s</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 All 2015 Graduates (</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After 5 Years</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Slide Number Placeholder 1">
            <a:extLst>
              <a:ext uri="{FF2B5EF4-FFF2-40B4-BE49-F238E27FC236}">
                <a16:creationId xmlns:a16="http://schemas.microsoft.com/office/drawing/2014/main" id="{70CFC0DF-5EA7-4DB4-91B4-A8F717AE5C37}"/>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srgbClr val="46464A">
                  <a:lumMod val="60000"/>
                  <a:lumOff val="40000"/>
                </a:srgb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1216116F-8E2E-4530-9B1F-5F155B5E6068}"/>
              </a:ext>
            </a:extLst>
          </p:cNvPr>
          <p:cNvPicPr>
            <a:picLocks noChangeAspect="1"/>
          </p:cNvPicPr>
          <p:nvPr/>
        </p:nvPicPr>
        <p:blipFill>
          <a:blip r:embed="rId4"/>
          <a:stretch>
            <a:fillRect/>
          </a:stretch>
        </p:blipFill>
        <p:spPr>
          <a:xfrm>
            <a:off x="6277053" y="3326880"/>
            <a:ext cx="238125" cy="228600"/>
          </a:xfrm>
          <a:prstGeom prst="rect">
            <a:avLst/>
          </a:prstGeom>
        </p:spPr>
      </p:pic>
    </p:spTree>
    <p:extLst>
      <p:ext uri="{BB962C8B-B14F-4D97-AF65-F5344CB8AC3E}">
        <p14:creationId xmlns:p14="http://schemas.microsoft.com/office/powerpoint/2010/main" val="697424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EE7B7105-47C9-483D-BCD8-F1AC0E70C615}"/>
              </a:ext>
            </a:extLst>
          </p:cNvPr>
          <p:cNvCxnSpPr>
            <a:cxnSpLocks/>
          </p:cNvCxnSpPr>
          <p:nvPr/>
        </p:nvCxnSpPr>
        <p:spPr>
          <a:xfrm>
            <a:off x="1041149" y="3825464"/>
            <a:ext cx="1063237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10" name="Chart 9">
            <a:extLst>
              <a:ext uri="{FF2B5EF4-FFF2-40B4-BE49-F238E27FC236}">
                <a16:creationId xmlns:a16="http://schemas.microsoft.com/office/drawing/2014/main" id="{D7EB5552-3FC1-4681-9F02-F707B939B809}"/>
              </a:ext>
            </a:extLst>
          </p:cNvPr>
          <p:cNvGraphicFramePr>
            <a:graphicFrameLocks/>
          </p:cNvGraphicFramePr>
          <p:nvPr/>
        </p:nvGraphicFramePr>
        <p:xfrm>
          <a:off x="95250" y="1195058"/>
          <a:ext cx="11578278" cy="5296278"/>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a:extLst>
              <a:ext uri="{FF2B5EF4-FFF2-40B4-BE49-F238E27FC236}">
                <a16:creationId xmlns:a16="http://schemas.microsoft.com/office/drawing/2014/main" id="{FEC8B5A5-B471-4F59-89A3-48285E32D175}"/>
              </a:ext>
            </a:extLst>
          </p:cNvPr>
          <p:cNvSpPr txBox="1">
            <a:spLocks/>
          </p:cNvSpPr>
          <p:nvPr/>
        </p:nvSpPr>
        <p:spPr>
          <a:xfrm>
            <a:off x="518473" y="0"/>
            <a:ext cx="10515600" cy="79034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libri" panose="020F0502020204030204"/>
                <a:ea typeface="+mj-ea"/>
                <a:cs typeface="+mj-cs"/>
              </a:rPr>
              <a:t>2022 Employment Outcomes Report</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j-ea"/>
              <a:cs typeface="Calibri" panose="020F0502020204030204" pitchFamily="34" charset="0"/>
            </a:endParaRPr>
          </a:p>
        </p:txBody>
      </p:sp>
      <p:sp>
        <p:nvSpPr>
          <p:cNvPr id="5" name="TextBox 4">
            <a:extLst>
              <a:ext uri="{FF2B5EF4-FFF2-40B4-BE49-F238E27FC236}">
                <a16:creationId xmlns:a16="http://schemas.microsoft.com/office/drawing/2014/main" id="{5011E4FF-77CE-4508-AB7D-34132B56A762}"/>
              </a:ext>
            </a:extLst>
          </p:cNvPr>
          <p:cNvSpPr txBox="1"/>
          <p:nvPr/>
        </p:nvSpPr>
        <p:spPr>
          <a:xfrm>
            <a:off x="518473" y="659192"/>
            <a:ext cx="1167352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C00000"/>
                </a:solidFill>
                <a:effectLst/>
                <a:uLnTx/>
                <a:uFillTx/>
                <a:latin typeface="Calibri" panose="020F0502020204030204"/>
                <a:ea typeface="+mn-ea"/>
                <a:cs typeface="+mn-cs"/>
              </a:rPr>
              <a:t>Bachelor’s</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 All 2015 Graduates (</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After 5 Years</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Slide Number Placeholder 1">
            <a:extLst>
              <a:ext uri="{FF2B5EF4-FFF2-40B4-BE49-F238E27FC236}">
                <a16:creationId xmlns:a16="http://schemas.microsoft.com/office/drawing/2014/main" id="{70CFC0DF-5EA7-4DB4-91B4-A8F717AE5C37}"/>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srgbClr val="46464A">
                  <a:lumMod val="60000"/>
                  <a:lumOff val="40000"/>
                </a:srgbClr>
              </a:solidFill>
              <a:effectLst/>
              <a:uLnTx/>
              <a:uFillTx/>
              <a:latin typeface="Calibri" panose="020F0502020204030204"/>
              <a:ea typeface="+mn-ea"/>
              <a:cs typeface="+mn-cs"/>
            </a:endParaRPr>
          </a:p>
        </p:txBody>
      </p:sp>
      <p:graphicFrame>
        <p:nvGraphicFramePr>
          <p:cNvPr id="7" name="Table 6">
            <a:extLst>
              <a:ext uri="{FF2B5EF4-FFF2-40B4-BE49-F238E27FC236}">
                <a16:creationId xmlns:a16="http://schemas.microsoft.com/office/drawing/2014/main" id="{C71CD06A-F029-4D1F-AC7E-7B351C7ED8B3}"/>
              </a:ext>
            </a:extLst>
          </p:cNvPr>
          <p:cNvGraphicFramePr>
            <a:graphicFrameLocks noGrp="1"/>
          </p:cNvGraphicFramePr>
          <p:nvPr/>
        </p:nvGraphicFramePr>
        <p:xfrm>
          <a:off x="7462670" y="786466"/>
          <a:ext cx="4503088" cy="1773555"/>
        </p:xfrm>
        <a:graphic>
          <a:graphicData uri="http://schemas.openxmlformats.org/drawingml/2006/table">
            <a:tbl>
              <a:tblPr>
                <a:tableStyleId>{5C22544A-7EE6-4342-B048-85BDC9FD1C3A}</a:tableStyleId>
              </a:tblPr>
              <a:tblGrid>
                <a:gridCol w="2924000">
                  <a:extLst>
                    <a:ext uri="{9D8B030D-6E8A-4147-A177-3AD203B41FA5}">
                      <a16:colId xmlns:a16="http://schemas.microsoft.com/office/drawing/2014/main" val="695641863"/>
                    </a:ext>
                  </a:extLst>
                </a:gridCol>
                <a:gridCol w="723900">
                  <a:extLst>
                    <a:ext uri="{9D8B030D-6E8A-4147-A177-3AD203B41FA5}">
                      <a16:colId xmlns:a16="http://schemas.microsoft.com/office/drawing/2014/main" val="3615100779"/>
                    </a:ext>
                  </a:extLst>
                </a:gridCol>
                <a:gridCol w="855188">
                  <a:extLst>
                    <a:ext uri="{9D8B030D-6E8A-4147-A177-3AD203B41FA5}">
                      <a16:colId xmlns:a16="http://schemas.microsoft.com/office/drawing/2014/main" val="1755742005"/>
                    </a:ext>
                  </a:extLst>
                </a:gridCol>
              </a:tblGrid>
              <a:tr h="231685">
                <a:tc gridSpan="3">
                  <a:txBody>
                    <a:bodyPr/>
                    <a:lstStyle/>
                    <a:p>
                      <a:pPr algn="ctr" fontAlgn="b"/>
                      <a:r>
                        <a:rPr lang="en-US" sz="1600" b="1" i="0" u="none" strike="noStrike" dirty="0">
                          <a:solidFill>
                            <a:srgbClr val="C00000"/>
                          </a:solidFill>
                          <a:effectLst/>
                          <a:latin typeface="Calibri" panose="020F0502020204030204" pitchFamily="34" charset="0"/>
                        </a:rPr>
                        <a:t>HIGHEST EARNING DISCIPLINES</a:t>
                      </a:r>
                    </a:p>
                  </a:txBody>
                  <a:tcPr marL="9525" marR="9525" marT="9525" marB="0" anchor="b">
                    <a:solidFill>
                      <a:schemeClr val="accent4">
                        <a:lumMod val="60000"/>
                        <a:lumOff val="40000"/>
                      </a:schemeClr>
                    </a:solidFill>
                  </a:tcPr>
                </a:tc>
                <a:tc hMerge="1">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r"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46904587"/>
                  </a:ext>
                </a:extLst>
              </a:tr>
              <a:tr h="231685">
                <a:tc>
                  <a:txBody>
                    <a:bodyPr/>
                    <a:lstStyle/>
                    <a:p>
                      <a:pPr algn="l" fontAlgn="b"/>
                      <a:r>
                        <a:rPr lang="en-US" sz="1600" b="0" u="none" strike="noStrike" dirty="0">
                          <a:solidFill>
                            <a:schemeClr val="tx1">
                              <a:lumMod val="75000"/>
                              <a:lumOff val="25000"/>
                            </a:schemeClr>
                          </a:solidFill>
                          <a:effectLst/>
                        </a:rPr>
                        <a:t>ENGINEERING</a:t>
                      </a:r>
                      <a:endParaRPr lang="en-US" sz="1600" b="0" i="0" u="none" strike="noStrike" dirty="0">
                        <a:solidFill>
                          <a:schemeClr val="tx1">
                            <a:lumMod val="75000"/>
                            <a:lumOff val="25000"/>
                          </a:schemeClr>
                        </a:solidFill>
                        <a:effectLst/>
                        <a:latin typeface="Calibri" panose="020F0502020204030204" pitchFamily="34" charset="0"/>
                      </a:endParaRPr>
                    </a:p>
                  </a:txBody>
                  <a:tcPr marL="9525" marR="9525" marT="9525" marB="0" anchor="b">
                    <a:solidFill>
                      <a:srgbClr val="FFD966"/>
                    </a:solidFill>
                  </a:tcPr>
                </a:tc>
                <a:tc>
                  <a:txBody>
                    <a:bodyPr/>
                    <a:lstStyle/>
                    <a:p>
                      <a:pPr algn="l" fontAlgn="b"/>
                      <a:r>
                        <a:rPr lang="en-US" sz="1600" b="0" u="none" strike="noStrike">
                          <a:solidFill>
                            <a:schemeClr val="tx1">
                              <a:lumMod val="75000"/>
                              <a:lumOff val="25000"/>
                            </a:schemeClr>
                          </a:solidFill>
                          <a:effectLst/>
                        </a:rPr>
                        <a:t>ENGR</a:t>
                      </a:r>
                      <a:endParaRPr lang="en-US" sz="1600" b="0" i="0" u="none" strike="noStrike">
                        <a:solidFill>
                          <a:schemeClr val="tx1">
                            <a:lumMod val="75000"/>
                            <a:lumOff val="25000"/>
                          </a:schemeClr>
                        </a:solidFill>
                        <a:effectLst/>
                        <a:latin typeface="Calibri" panose="020F0502020204030204" pitchFamily="34" charset="0"/>
                      </a:endParaRPr>
                    </a:p>
                  </a:txBody>
                  <a:tcPr marL="9525" marR="9525" marT="9525" marB="0" anchor="b">
                    <a:solidFill>
                      <a:schemeClr val="accent4">
                        <a:lumMod val="60000"/>
                        <a:lumOff val="40000"/>
                      </a:schemeClr>
                    </a:solidFill>
                  </a:tcPr>
                </a:tc>
                <a:tc>
                  <a:txBody>
                    <a:bodyPr/>
                    <a:lstStyle/>
                    <a:p>
                      <a:pPr algn="r" fontAlgn="b"/>
                      <a:r>
                        <a:rPr lang="en-US" sz="1600" b="0" u="none" strike="noStrike">
                          <a:solidFill>
                            <a:schemeClr val="tx1">
                              <a:lumMod val="75000"/>
                              <a:lumOff val="25000"/>
                            </a:schemeClr>
                          </a:solidFill>
                          <a:effectLst/>
                        </a:rPr>
                        <a:t>$81,037</a:t>
                      </a:r>
                      <a:endParaRPr lang="en-US" sz="1600" b="0" i="0" u="none" strike="noStrike">
                        <a:solidFill>
                          <a:schemeClr val="tx1">
                            <a:lumMod val="75000"/>
                            <a:lumOff val="25000"/>
                          </a:schemeClr>
                        </a:solidFill>
                        <a:effectLst/>
                        <a:latin typeface="Calibri" panose="020F0502020204030204" pitchFamily="34" charset="0"/>
                      </a:endParaRPr>
                    </a:p>
                  </a:txBody>
                  <a:tcPr marL="9525" marR="9525" marT="9525" marB="0" anchor="b">
                    <a:solidFill>
                      <a:schemeClr val="accent4">
                        <a:lumMod val="60000"/>
                        <a:lumOff val="40000"/>
                      </a:schemeClr>
                    </a:solidFill>
                  </a:tcPr>
                </a:tc>
                <a:extLst>
                  <a:ext uri="{0D108BD9-81ED-4DB2-BD59-A6C34878D82A}">
                    <a16:rowId xmlns:a16="http://schemas.microsoft.com/office/drawing/2014/main" val="4075931948"/>
                  </a:ext>
                </a:extLst>
              </a:tr>
              <a:tr h="231685">
                <a:tc>
                  <a:txBody>
                    <a:bodyPr/>
                    <a:lstStyle/>
                    <a:p>
                      <a:pPr algn="l" fontAlgn="b"/>
                      <a:r>
                        <a:rPr lang="en-US" sz="1600" b="0" u="none" strike="noStrike" dirty="0">
                          <a:solidFill>
                            <a:schemeClr val="tx1">
                              <a:lumMod val="75000"/>
                              <a:lumOff val="25000"/>
                            </a:schemeClr>
                          </a:solidFill>
                          <a:effectLst/>
                        </a:rPr>
                        <a:t>COMPUTER AND INFO SCIENCES</a:t>
                      </a:r>
                      <a:endParaRPr lang="en-US" sz="1600" b="0" i="0" u="none" strike="noStrike" dirty="0">
                        <a:solidFill>
                          <a:schemeClr val="tx1">
                            <a:lumMod val="75000"/>
                            <a:lumOff val="25000"/>
                          </a:schemeClr>
                        </a:solidFill>
                        <a:effectLst/>
                        <a:latin typeface="Calibri" panose="020F0502020204030204" pitchFamily="34" charset="0"/>
                      </a:endParaRPr>
                    </a:p>
                  </a:txBody>
                  <a:tcPr marL="9525" marR="9525" marT="9525" marB="0" anchor="b">
                    <a:solidFill>
                      <a:schemeClr val="accent4">
                        <a:lumMod val="60000"/>
                        <a:lumOff val="40000"/>
                      </a:schemeClr>
                    </a:solidFill>
                  </a:tcPr>
                </a:tc>
                <a:tc>
                  <a:txBody>
                    <a:bodyPr/>
                    <a:lstStyle/>
                    <a:p>
                      <a:pPr algn="l" fontAlgn="b"/>
                      <a:r>
                        <a:rPr lang="en-US" sz="1600" b="0" u="none" strike="noStrike">
                          <a:solidFill>
                            <a:schemeClr val="tx1">
                              <a:lumMod val="75000"/>
                              <a:lumOff val="25000"/>
                            </a:schemeClr>
                          </a:solidFill>
                          <a:effectLst/>
                        </a:rPr>
                        <a:t>CIS</a:t>
                      </a:r>
                      <a:endParaRPr lang="en-US" sz="1600" b="0" i="0" u="none" strike="noStrike">
                        <a:solidFill>
                          <a:schemeClr val="tx1">
                            <a:lumMod val="75000"/>
                            <a:lumOff val="25000"/>
                          </a:schemeClr>
                        </a:solidFill>
                        <a:effectLst/>
                        <a:latin typeface="Calibri" panose="020F0502020204030204" pitchFamily="34" charset="0"/>
                      </a:endParaRPr>
                    </a:p>
                  </a:txBody>
                  <a:tcPr marL="9525" marR="9525" marT="9525" marB="0" anchor="b">
                    <a:solidFill>
                      <a:schemeClr val="accent4">
                        <a:lumMod val="60000"/>
                        <a:lumOff val="40000"/>
                      </a:schemeClr>
                    </a:solidFill>
                  </a:tcPr>
                </a:tc>
                <a:tc>
                  <a:txBody>
                    <a:bodyPr/>
                    <a:lstStyle/>
                    <a:p>
                      <a:pPr algn="r" fontAlgn="b"/>
                      <a:r>
                        <a:rPr lang="en-US" sz="1600" b="0" u="none" strike="noStrike">
                          <a:solidFill>
                            <a:schemeClr val="tx1">
                              <a:lumMod val="75000"/>
                              <a:lumOff val="25000"/>
                            </a:schemeClr>
                          </a:solidFill>
                          <a:effectLst/>
                        </a:rPr>
                        <a:t>$69,693</a:t>
                      </a:r>
                      <a:endParaRPr lang="en-US" sz="1600" b="0" i="0" u="none" strike="noStrike">
                        <a:solidFill>
                          <a:schemeClr val="tx1">
                            <a:lumMod val="75000"/>
                            <a:lumOff val="25000"/>
                          </a:schemeClr>
                        </a:solidFill>
                        <a:effectLst/>
                        <a:latin typeface="Calibri" panose="020F0502020204030204" pitchFamily="34" charset="0"/>
                      </a:endParaRPr>
                    </a:p>
                  </a:txBody>
                  <a:tcPr marL="9525" marR="9525" marT="9525" marB="0" anchor="b">
                    <a:solidFill>
                      <a:schemeClr val="accent4">
                        <a:lumMod val="60000"/>
                        <a:lumOff val="40000"/>
                      </a:schemeClr>
                    </a:solidFill>
                  </a:tcPr>
                </a:tc>
                <a:extLst>
                  <a:ext uri="{0D108BD9-81ED-4DB2-BD59-A6C34878D82A}">
                    <a16:rowId xmlns:a16="http://schemas.microsoft.com/office/drawing/2014/main" val="3311209675"/>
                  </a:ext>
                </a:extLst>
              </a:tr>
              <a:tr h="231685">
                <a:tc>
                  <a:txBody>
                    <a:bodyPr/>
                    <a:lstStyle/>
                    <a:p>
                      <a:pPr algn="l" fontAlgn="b"/>
                      <a:r>
                        <a:rPr lang="en-US" sz="1600" b="0" u="none" strike="noStrike" dirty="0">
                          <a:solidFill>
                            <a:schemeClr val="tx1">
                              <a:lumMod val="75000"/>
                              <a:lumOff val="25000"/>
                            </a:schemeClr>
                          </a:solidFill>
                          <a:effectLst/>
                        </a:rPr>
                        <a:t>ENGINEERING TECHNOLOGIES</a:t>
                      </a:r>
                      <a:endParaRPr lang="en-US" sz="1600" b="0" i="0" u="none" strike="noStrike" dirty="0">
                        <a:solidFill>
                          <a:schemeClr val="tx1">
                            <a:lumMod val="75000"/>
                            <a:lumOff val="25000"/>
                          </a:schemeClr>
                        </a:solidFill>
                        <a:effectLst/>
                        <a:latin typeface="Calibri" panose="020F0502020204030204" pitchFamily="34" charset="0"/>
                      </a:endParaRPr>
                    </a:p>
                  </a:txBody>
                  <a:tcPr marL="9525" marR="9525" marT="9525" marB="0" anchor="b">
                    <a:solidFill>
                      <a:schemeClr val="accent4">
                        <a:lumMod val="60000"/>
                        <a:lumOff val="40000"/>
                      </a:schemeClr>
                    </a:solidFill>
                  </a:tcPr>
                </a:tc>
                <a:tc>
                  <a:txBody>
                    <a:bodyPr/>
                    <a:lstStyle/>
                    <a:p>
                      <a:pPr algn="l" fontAlgn="b"/>
                      <a:r>
                        <a:rPr lang="en-US" sz="1600" b="0" u="none" strike="noStrike" dirty="0">
                          <a:solidFill>
                            <a:schemeClr val="tx1">
                              <a:lumMod val="75000"/>
                              <a:lumOff val="25000"/>
                            </a:schemeClr>
                          </a:solidFill>
                          <a:effectLst/>
                        </a:rPr>
                        <a:t>ENGT</a:t>
                      </a:r>
                      <a:endParaRPr lang="en-US" sz="1600" b="0" i="0" u="none" strike="noStrike" dirty="0">
                        <a:solidFill>
                          <a:schemeClr val="tx1">
                            <a:lumMod val="75000"/>
                            <a:lumOff val="25000"/>
                          </a:schemeClr>
                        </a:solidFill>
                        <a:effectLst/>
                        <a:latin typeface="Calibri" panose="020F0502020204030204" pitchFamily="34" charset="0"/>
                      </a:endParaRPr>
                    </a:p>
                  </a:txBody>
                  <a:tcPr marL="9525" marR="9525" marT="9525" marB="0" anchor="b">
                    <a:solidFill>
                      <a:schemeClr val="accent4">
                        <a:lumMod val="60000"/>
                        <a:lumOff val="40000"/>
                      </a:schemeClr>
                    </a:solidFill>
                  </a:tcPr>
                </a:tc>
                <a:tc>
                  <a:txBody>
                    <a:bodyPr/>
                    <a:lstStyle/>
                    <a:p>
                      <a:pPr algn="r" fontAlgn="b"/>
                      <a:r>
                        <a:rPr lang="en-US" sz="1600" b="0" u="none" strike="noStrike">
                          <a:solidFill>
                            <a:schemeClr val="tx1">
                              <a:lumMod val="75000"/>
                              <a:lumOff val="25000"/>
                            </a:schemeClr>
                          </a:solidFill>
                          <a:effectLst/>
                        </a:rPr>
                        <a:t>$66,756</a:t>
                      </a:r>
                      <a:endParaRPr lang="en-US" sz="1600" b="0" i="0" u="none" strike="noStrike">
                        <a:solidFill>
                          <a:schemeClr val="tx1">
                            <a:lumMod val="75000"/>
                            <a:lumOff val="25000"/>
                          </a:schemeClr>
                        </a:solidFill>
                        <a:effectLst/>
                        <a:latin typeface="Calibri" panose="020F0502020204030204" pitchFamily="34" charset="0"/>
                      </a:endParaRPr>
                    </a:p>
                  </a:txBody>
                  <a:tcPr marL="9525" marR="9525" marT="9525" marB="0" anchor="b">
                    <a:solidFill>
                      <a:schemeClr val="accent4">
                        <a:lumMod val="60000"/>
                        <a:lumOff val="40000"/>
                      </a:schemeClr>
                    </a:solidFill>
                  </a:tcPr>
                </a:tc>
                <a:extLst>
                  <a:ext uri="{0D108BD9-81ED-4DB2-BD59-A6C34878D82A}">
                    <a16:rowId xmlns:a16="http://schemas.microsoft.com/office/drawing/2014/main" val="593442897"/>
                  </a:ext>
                </a:extLst>
              </a:tr>
              <a:tr h="231685">
                <a:tc>
                  <a:txBody>
                    <a:bodyPr/>
                    <a:lstStyle/>
                    <a:p>
                      <a:pPr algn="l" fontAlgn="b"/>
                      <a:r>
                        <a:rPr lang="en-US" sz="1600" b="0" u="none" strike="noStrike" dirty="0">
                          <a:solidFill>
                            <a:schemeClr val="tx1">
                              <a:lumMod val="75000"/>
                              <a:lumOff val="25000"/>
                            </a:schemeClr>
                          </a:solidFill>
                          <a:effectLst/>
                        </a:rPr>
                        <a:t>MATHEMATICS AND STATISTICS</a:t>
                      </a:r>
                      <a:endParaRPr lang="en-US" sz="1600" b="0" i="0" u="none" strike="noStrike" dirty="0">
                        <a:solidFill>
                          <a:schemeClr val="tx1">
                            <a:lumMod val="75000"/>
                            <a:lumOff val="25000"/>
                          </a:schemeClr>
                        </a:solidFill>
                        <a:effectLst/>
                        <a:latin typeface="Calibri" panose="020F0502020204030204" pitchFamily="34" charset="0"/>
                      </a:endParaRPr>
                    </a:p>
                  </a:txBody>
                  <a:tcPr marL="9525" marR="9525" marT="9525" marB="0" anchor="b">
                    <a:solidFill>
                      <a:schemeClr val="accent4">
                        <a:lumMod val="60000"/>
                        <a:lumOff val="40000"/>
                      </a:schemeClr>
                    </a:solidFill>
                  </a:tcPr>
                </a:tc>
                <a:tc>
                  <a:txBody>
                    <a:bodyPr/>
                    <a:lstStyle/>
                    <a:p>
                      <a:pPr algn="l" fontAlgn="b"/>
                      <a:r>
                        <a:rPr lang="en-US" sz="1600" b="0" u="none" strike="noStrike" dirty="0">
                          <a:solidFill>
                            <a:schemeClr val="tx1">
                              <a:lumMod val="75000"/>
                              <a:lumOff val="25000"/>
                            </a:schemeClr>
                          </a:solidFill>
                          <a:effectLst/>
                        </a:rPr>
                        <a:t>MATH</a:t>
                      </a:r>
                      <a:endParaRPr lang="en-US" sz="1600" b="0" i="0" u="none" strike="noStrike" dirty="0">
                        <a:solidFill>
                          <a:schemeClr val="tx1">
                            <a:lumMod val="75000"/>
                            <a:lumOff val="25000"/>
                          </a:schemeClr>
                        </a:solidFill>
                        <a:effectLst/>
                        <a:latin typeface="Calibri" panose="020F0502020204030204" pitchFamily="34" charset="0"/>
                      </a:endParaRPr>
                    </a:p>
                  </a:txBody>
                  <a:tcPr marL="9525" marR="9525" marT="9525" marB="0" anchor="b">
                    <a:solidFill>
                      <a:schemeClr val="accent4">
                        <a:lumMod val="60000"/>
                        <a:lumOff val="40000"/>
                      </a:schemeClr>
                    </a:solidFill>
                  </a:tcPr>
                </a:tc>
                <a:tc>
                  <a:txBody>
                    <a:bodyPr/>
                    <a:lstStyle/>
                    <a:p>
                      <a:pPr algn="r" fontAlgn="b"/>
                      <a:r>
                        <a:rPr lang="en-US" sz="1600" b="0" u="none" strike="noStrike">
                          <a:solidFill>
                            <a:schemeClr val="tx1">
                              <a:lumMod val="75000"/>
                              <a:lumOff val="25000"/>
                            </a:schemeClr>
                          </a:solidFill>
                          <a:effectLst/>
                        </a:rPr>
                        <a:t>$58,825</a:t>
                      </a:r>
                      <a:endParaRPr lang="en-US" sz="1600" b="0" i="0" u="none" strike="noStrike">
                        <a:solidFill>
                          <a:schemeClr val="tx1">
                            <a:lumMod val="75000"/>
                            <a:lumOff val="25000"/>
                          </a:schemeClr>
                        </a:solidFill>
                        <a:effectLst/>
                        <a:latin typeface="Calibri" panose="020F0502020204030204" pitchFamily="34" charset="0"/>
                      </a:endParaRPr>
                    </a:p>
                  </a:txBody>
                  <a:tcPr marL="9525" marR="9525" marT="9525" marB="0" anchor="b">
                    <a:solidFill>
                      <a:schemeClr val="accent4">
                        <a:lumMod val="60000"/>
                        <a:lumOff val="40000"/>
                      </a:schemeClr>
                    </a:solidFill>
                  </a:tcPr>
                </a:tc>
                <a:extLst>
                  <a:ext uri="{0D108BD9-81ED-4DB2-BD59-A6C34878D82A}">
                    <a16:rowId xmlns:a16="http://schemas.microsoft.com/office/drawing/2014/main" val="2449180989"/>
                  </a:ext>
                </a:extLst>
              </a:tr>
              <a:tr h="231685">
                <a:tc>
                  <a:txBody>
                    <a:bodyPr/>
                    <a:lstStyle/>
                    <a:p>
                      <a:pPr algn="l" fontAlgn="b"/>
                      <a:r>
                        <a:rPr lang="en-US" sz="1600" b="0" u="none" strike="noStrike" dirty="0">
                          <a:solidFill>
                            <a:schemeClr val="tx1">
                              <a:lumMod val="75000"/>
                              <a:lumOff val="25000"/>
                            </a:schemeClr>
                          </a:solidFill>
                          <a:effectLst/>
                        </a:rPr>
                        <a:t>BUSINESS, MGT, AND MARKETING</a:t>
                      </a:r>
                      <a:endParaRPr lang="en-US" sz="1600" b="0" i="0" u="none" strike="noStrike" dirty="0">
                        <a:solidFill>
                          <a:schemeClr val="tx1">
                            <a:lumMod val="75000"/>
                            <a:lumOff val="25000"/>
                          </a:schemeClr>
                        </a:solidFill>
                        <a:effectLst/>
                        <a:latin typeface="Calibri" panose="020F0502020204030204" pitchFamily="34" charset="0"/>
                      </a:endParaRPr>
                    </a:p>
                  </a:txBody>
                  <a:tcPr marL="9525" marR="9525" marT="9525" marB="0" anchor="b">
                    <a:solidFill>
                      <a:schemeClr val="accent4">
                        <a:lumMod val="60000"/>
                        <a:lumOff val="40000"/>
                      </a:schemeClr>
                    </a:solidFill>
                  </a:tcPr>
                </a:tc>
                <a:tc>
                  <a:txBody>
                    <a:bodyPr/>
                    <a:lstStyle/>
                    <a:p>
                      <a:pPr algn="l" fontAlgn="b"/>
                      <a:r>
                        <a:rPr lang="en-US" sz="1600" b="0" u="none" strike="noStrike" dirty="0">
                          <a:solidFill>
                            <a:schemeClr val="tx1">
                              <a:lumMod val="75000"/>
                              <a:lumOff val="25000"/>
                            </a:schemeClr>
                          </a:solidFill>
                          <a:effectLst/>
                        </a:rPr>
                        <a:t>BUS</a:t>
                      </a:r>
                      <a:endParaRPr lang="en-US" sz="1600" b="0" i="0" u="none" strike="noStrike" dirty="0">
                        <a:solidFill>
                          <a:schemeClr val="tx1">
                            <a:lumMod val="75000"/>
                            <a:lumOff val="25000"/>
                          </a:schemeClr>
                        </a:solidFill>
                        <a:effectLst/>
                        <a:latin typeface="Calibri" panose="020F0502020204030204" pitchFamily="34" charset="0"/>
                      </a:endParaRPr>
                    </a:p>
                  </a:txBody>
                  <a:tcPr marL="9525" marR="9525" marT="9525" marB="0" anchor="b">
                    <a:solidFill>
                      <a:schemeClr val="accent4">
                        <a:lumMod val="60000"/>
                        <a:lumOff val="40000"/>
                      </a:schemeClr>
                    </a:solidFill>
                  </a:tcPr>
                </a:tc>
                <a:tc>
                  <a:txBody>
                    <a:bodyPr/>
                    <a:lstStyle/>
                    <a:p>
                      <a:pPr algn="r" fontAlgn="b"/>
                      <a:r>
                        <a:rPr lang="en-US" sz="1600" b="0" u="none" strike="noStrike" dirty="0">
                          <a:solidFill>
                            <a:schemeClr val="tx1">
                              <a:lumMod val="75000"/>
                              <a:lumOff val="25000"/>
                            </a:schemeClr>
                          </a:solidFill>
                          <a:effectLst/>
                        </a:rPr>
                        <a:t>$58,224</a:t>
                      </a:r>
                      <a:endParaRPr lang="en-US" sz="1600" b="0" i="0" u="none" strike="noStrike" dirty="0">
                        <a:solidFill>
                          <a:schemeClr val="tx1">
                            <a:lumMod val="75000"/>
                            <a:lumOff val="25000"/>
                          </a:schemeClr>
                        </a:solidFill>
                        <a:effectLst/>
                        <a:latin typeface="Calibri" panose="020F0502020204030204" pitchFamily="34" charset="0"/>
                      </a:endParaRPr>
                    </a:p>
                  </a:txBody>
                  <a:tcPr marL="9525" marR="9525" marT="9525" marB="0" anchor="b">
                    <a:solidFill>
                      <a:schemeClr val="accent4">
                        <a:lumMod val="60000"/>
                        <a:lumOff val="40000"/>
                      </a:schemeClr>
                    </a:solidFill>
                  </a:tcPr>
                </a:tc>
                <a:extLst>
                  <a:ext uri="{0D108BD9-81ED-4DB2-BD59-A6C34878D82A}">
                    <a16:rowId xmlns:a16="http://schemas.microsoft.com/office/drawing/2014/main" val="22530493"/>
                  </a:ext>
                </a:extLst>
              </a:tr>
              <a:tr h="231685">
                <a:tc>
                  <a:txBody>
                    <a:bodyPr/>
                    <a:lstStyle/>
                    <a:p>
                      <a:pPr algn="l" fontAlgn="b"/>
                      <a:r>
                        <a:rPr lang="en-US" sz="1600" b="0" u="none" strike="noStrike" dirty="0">
                          <a:solidFill>
                            <a:schemeClr val="tx1">
                              <a:lumMod val="75000"/>
                              <a:lumOff val="25000"/>
                            </a:schemeClr>
                          </a:solidFill>
                          <a:effectLst/>
                        </a:rPr>
                        <a:t>HEALTH PROFESSIONS</a:t>
                      </a:r>
                      <a:endParaRPr lang="en-US" sz="1600" b="0" i="0" u="none" strike="noStrike" dirty="0">
                        <a:solidFill>
                          <a:schemeClr val="tx1">
                            <a:lumMod val="75000"/>
                            <a:lumOff val="25000"/>
                          </a:schemeClr>
                        </a:solidFill>
                        <a:effectLst/>
                        <a:latin typeface="Calibri" panose="020F0502020204030204" pitchFamily="34" charset="0"/>
                      </a:endParaRPr>
                    </a:p>
                  </a:txBody>
                  <a:tcPr marL="9525" marR="9525" marT="9525" marB="0" anchor="b">
                    <a:solidFill>
                      <a:schemeClr val="accent4">
                        <a:lumMod val="60000"/>
                        <a:lumOff val="40000"/>
                      </a:schemeClr>
                    </a:solidFill>
                  </a:tcPr>
                </a:tc>
                <a:tc>
                  <a:txBody>
                    <a:bodyPr/>
                    <a:lstStyle/>
                    <a:p>
                      <a:pPr algn="l" fontAlgn="b"/>
                      <a:r>
                        <a:rPr lang="en-US" sz="1600" b="0" u="none" strike="noStrike" dirty="0">
                          <a:solidFill>
                            <a:schemeClr val="tx1">
                              <a:lumMod val="75000"/>
                              <a:lumOff val="25000"/>
                            </a:schemeClr>
                          </a:solidFill>
                          <a:effectLst/>
                        </a:rPr>
                        <a:t>HLTH</a:t>
                      </a:r>
                      <a:endParaRPr lang="en-US" sz="1600" b="0" i="0" u="none" strike="noStrike" dirty="0">
                        <a:solidFill>
                          <a:schemeClr val="tx1">
                            <a:lumMod val="75000"/>
                            <a:lumOff val="25000"/>
                          </a:schemeClr>
                        </a:solidFill>
                        <a:effectLst/>
                        <a:latin typeface="Calibri" panose="020F0502020204030204" pitchFamily="34" charset="0"/>
                      </a:endParaRPr>
                    </a:p>
                  </a:txBody>
                  <a:tcPr marL="9525" marR="9525" marT="9525" marB="0" anchor="b">
                    <a:solidFill>
                      <a:schemeClr val="accent4">
                        <a:lumMod val="60000"/>
                        <a:lumOff val="40000"/>
                      </a:schemeClr>
                    </a:solidFill>
                  </a:tcPr>
                </a:tc>
                <a:tc>
                  <a:txBody>
                    <a:bodyPr/>
                    <a:lstStyle/>
                    <a:p>
                      <a:pPr algn="r" fontAlgn="b"/>
                      <a:r>
                        <a:rPr lang="en-US" sz="1600" b="0" u="none" strike="noStrike" dirty="0">
                          <a:solidFill>
                            <a:schemeClr val="tx1">
                              <a:lumMod val="75000"/>
                              <a:lumOff val="25000"/>
                            </a:schemeClr>
                          </a:solidFill>
                          <a:effectLst/>
                        </a:rPr>
                        <a:t>$57,641</a:t>
                      </a:r>
                      <a:endParaRPr lang="en-US" sz="1600" b="0" i="0" u="none" strike="noStrike" dirty="0">
                        <a:solidFill>
                          <a:schemeClr val="tx1">
                            <a:lumMod val="75000"/>
                            <a:lumOff val="25000"/>
                          </a:schemeClr>
                        </a:solidFill>
                        <a:effectLst/>
                        <a:latin typeface="Calibri" panose="020F0502020204030204" pitchFamily="34" charset="0"/>
                      </a:endParaRPr>
                    </a:p>
                  </a:txBody>
                  <a:tcPr marL="9525" marR="9525" marT="9525" marB="0" anchor="b">
                    <a:solidFill>
                      <a:schemeClr val="accent4">
                        <a:lumMod val="60000"/>
                        <a:lumOff val="40000"/>
                      </a:schemeClr>
                    </a:solidFill>
                  </a:tcPr>
                </a:tc>
                <a:extLst>
                  <a:ext uri="{0D108BD9-81ED-4DB2-BD59-A6C34878D82A}">
                    <a16:rowId xmlns:a16="http://schemas.microsoft.com/office/drawing/2014/main" val="3467187151"/>
                  </a:ext>
                </a:extLst>
              </a:tr>
            </a:tbl>
          </a:graphicData>
        </a:graphic>
      </p:graphicFrame>
      <p:pic>
        <p:nvPicPr>
          <p:cNvPr id="9" name="Picture 8">
            <a:extLst>
              <a:ext uri="{FF2B5EF4-FFF2-40B4-BE49-F238E27FC236}">
                <a16:creationId xmlns:a16="http://schemas.microsoft.com/office/drawing/2014/main" id="{C039AD01-80D7-4FEE-8E79-9D93C8CEAB68}"/>
              </a:ext>
            </a:extLst>
          </p:cNvPr>
          <p:cNvPicPr>
            <a:picLocks noChangeAspect="1"/>
          </p:cNvPicPr>
          <p:nvPr/>
        </p:nvPicPr>
        <p:blipFill>
          <a:blip r:embed="rId4"/>
          <a:stretch>
            <a:fillRect/>
          </a:stretch>
        </p:blipFill>
        <p:spPr>
          <a:xfrm>
            <a:off x="6255223" y="3314700"/>
            <a:ext cx="238125" cy="228600"/>
          </a:xfrm>
          <a:prstGeom prst="rect">
            <a:avLst/>
          </a:prstGeom>
        </p:spPr>
      </p:pic>
    </p:spTree>
    <p:extLst>
      <p:ext uri="{BB962C8B-B14F-4D97-AF65-F5344CB8AC3E}">
        <p14:creationId xmlns:p14="http://schemas.microsoft.com/office/powerpoint/2010/main" val="15849417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EE7B7105-47C9-483D-BCD8-F1AC0E70C615}"/>
              </a:ext>
            </a:extLst>
          </p:cNvPr>
          <p:cNvCxnSpPr>
            <a:cxnSpLocks/>
          </p:cNvCxnSpPr>
          <p:nvPr/>
        </p:nvCxnSpPr>
        <p:spPr>
          <a:xfrm>
            <a:off x="1041149" y="3825464"/>
            <a:ext cx="1063237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10" name="Chart 9">
            <a:extLst>
              <a:ext uri="{FF2B5EF4-FFF2-40B4-BE49-F238E27FC236}">
                <a16:creationId xmlns:a16="http://schemas.microsoft.com/office/drawing/2014/main" id="{D7EB5552-3FC1-4681-9F02-F707B939B809}"/>
              </a:ext>
            </a:extLst>
          </p:cNvPr>
          <p:cNvGraphicFramePr>
            <a:graphicFrameLocks/>
          </p:cNvGraphicFramePr>
          <p:nvPr/>
        </p:nvGraphicFramePr>
        <p:xfrm>
          <a:off x="104776" y="1195058"/>
          <a:ext cx="11568752" cy="5296278"/>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a:extLst>
              <a:ext uri="{FF2B5EF4-FFF2-40B4-BE49-F238E27FC236}">
                <a16:creationId xmlns:a16="http://schemas.microsoft.com/office/drawing/2014/main" id="{FEC8B5A5-B471-4F59-89A3-48285E32D175}"/>
              </a:ext>
            </a:extLst>
          </p:cNvPr>
          <p:cNvSpPr txBox="1">
            <a:spLocks/>
          </p:cNvSpPr>
          <p:nvPr/>
        </p:nvSpPr>
        <p:spPr>
          <a:xfrm>
            <a:off x="518473" y="0"/>
            <a:ext cx="10515600" cy="79034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libri" panose="020F0502020204030204"/>
                <a:ea typeface="+mj-ea"/>
                <a:cs typeface="+mj-cs"/>
              </a:rPr>
              <a:t>2022 Employment Outcomes Report</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j-ea"/>
              <a:cs typeface="Calibri" panose="020F0502020204030204" pitchFamily="34" charset="0"/>
            </a:endParaRPr>
          </a:p>
        </p:txBody>
      </p:sp>
      <p:sp>
        <p:nvSpPr>
          <p:cNvPr id="5" name="TextBox 4">
            <a:extLst>
              <a:ext uri="{FF2B5EF4-FFF2-40B4-BE49-F238E27FC236}">
                <a16:creationId xmlns:a16="http://schemas.microsoft.com/office/drawing/2014/main" id="{5011E4FF-77CE-4508-AB7D-34132B56A762}"/>
              </a:ext>
            </a:extLst>
          </p:cNvPr>
          <p:cNvSpPr txBox="1"/>
          <p:nvPr/>
        </p:nvSpPr>
        <p:spPr>
          <a:xfrm>
            <a:off x="518473" y="667150"/>
            <a:ext cx="1167352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C00000"/>
                </a:solidFill>
                <a:effectLst/>
                <a:uLnTx/>
                <a:uFillTx/>
                <a:latin typeface="Calibri" panose="020F0502020204030204"/>
                <a:ea typeface="+mn-ea"/>
                <a:cs typeface="+mn-cs"/>
              </a:rPr>
              <a:t>Bachelor’s</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 All 2015 Graduates (</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After 5 Years</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Slide Number Placeholder 1">
            <a:extLst>
              <a:ext uri="{FF2B5EF4-FFF2-40B4-BE49-F238E27FC236}">
                <a16:creationId xmlns:a16="http://schemas.microsoft.com/office/drawing/2014/main" id="{70CFC0DF-5EA7-4DB4-91B4-A8F717AE5C37}"/>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srgbClr val="46464A">
                  <a:lumMod val="60000"/>
                  <a:lumOff val="40000"/>
                </a:srgbClr>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FF95E0F0-5050-410D-8550-013531BFB318}"/>
              </a:ext>
            </a:extLst>
          </p:cNvPr>
          <p:cNvGraphicFramePr>
            <a:graphicFrameLocks noGrp="1"/>
          </p:cNvGraphicFramePr>
          <p:nvPr/>
        </p:nvGraphicFramePr>
        <p:xfrm>
          <a:off x="7415365" y="790690"/>
          <a:ext cx="4550393" cy="2026920"/>
        </p:xfrm>
        <a:graphic>
          <a:graphicData uri="http://schemas.openxmlformats.org/drawingml/2006/table">
            <a:tbl>
              <a:tblPr>
                <a:tableStyleId>{5C22544A-7EE6-4342-B048-85BDC9FD1C3A}</a:tableStyleId>
              </a:tblPr>
              <a:tblGrid>
                <a:gridCol w="3082481">
                  <a:extLst>
                    <a:ext uri="{9D8B030D-6E8A-4147-A177-3AD203B41FA5}">
                      <a16:colId xmlns:a16="http://schemas.microsoft.com/office/drawing/2014/main" val="2211301744"/>
                    </a:ext>
                  </a:extLst>
                </a:gridCol>
                <a:gridCol w="618562">
                  <a:extLst>
                    <a:ext uri="{9D8B030D-6E8A-4147-A177-3AD203B41FA5}">
                      <a16:colId xmlns:a16="http://schemas.microsoft.com/office/drawing/2014/main" val="3408022954"/>
                    </a:ext>
                  </a:extLst>
                </a:gridCol>
                <a:gridCol w="849350">
                  <a:extLst>
                    <a:ext uri="{9D8B030D-6E8A-4147-A177-3AD203B41FA5}">
                      <a16:colId xmlns:a16="http://schemas.microsoft.com/office/drawing/2014/main" val="4158817894"/>
                    </a:ext>
                  </a:extLst>
                </a:gridCol>
              </a:tblGrid>
              <a:tr h="199330">
                <a:tc gridSpan="3">
                  <a:txBody>
                    <a:bodyPr/>
                    <a:lstStyle/>
                    <a:p>
                      <a:pPr algn="ctr" fontAlgn="b"/>
                      <a:r>
                        <a:rPr lang="en-US" sz="1600" b="1" i="0" u="none" strike="noStrike" dirty="0">
                          <a:solidFill>
                            <a:srgbClr val="C00000"/>
                          </a:solidFill>
                          <a:effectLst/>
                          <a:latin typeface="Calibri" panose="020F0502020204030204" pitchFamily="34" charset="0"/>
                        </a:rPr>
                        <a:t>LOWEST EARNING DISCIPLINES</a:t>
                      </a:r>
                    </a:p>
                  </a:txBody>
                  <a:tcPr marL="9525" marR="9525" marT="9525" marB="0" anchor="b">
                    <a:solidFill>
                      <a:schemeClr val="accent4">
                        <a:lumMod val="60000"/>
                        <a:lumOff val="40000"/>
                      </a:schemeClr>
                    </a:solidFill>
                  </a:tcPr>
                </a:tc>
                <a:tc hMerge="1">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r"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32435895"/>
                  </a:ext>
                </a:extLst>
              </a:tr>
              <a:tr h="199330">
                <a:tc>
                  <a:txBody>
                    <a:bodyPr/>
                    <a:lstStyle/>
                    <a:p>
                      <a:pPr algn="l" fontAlgn="b"/>
                      <a:r>
                        <a:rPr lang="en-US" sz="1500" u="none" strike="noStrike" dirty="0">
                          <a:effectLst/>
                        </a:rPr>
                        <a:t>COMMUNICATION AND JOURNALISM</a:t>
                      </a:r>
                      <a:endParaRPr lang="en-US" sz="15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l" fontAlgn="b"/>
                      <a:r>
                        <a:rPr lang="en-US" sz="1600" u="none" strike="noStrike" dirty="0">
                          <a:effectLst/>
                        </a:rPr>
                        <a:t>COMM</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r" fontAlgn="b"/>
                      <a:r>
                        <a:rPr lang="en-US" sz="1600" u="none" strike="noStrike">
                          <a:effectLst/>
                        </a:rPr>
                        <a:t>$40,867</a:t>
                      </a:r>
                      <a:endParaRPr lang="en-US" sz="16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extLst>
                  <a:ext uri="{0D108BD9-81ED-4DB2-BD59-A6C34878D82A}">
                    <a16:rowId xmlns:a16="http://schemas.microsoft.com/office/drawing/2014/main" val="1992447530"/>
                  </a:ext>
                </a:extLst>
              </a:tr>
              <a:tr h="199330">
                <a:tc>
                  <a:txBody>
                    <a:bodyPr/>
                    <a:lstStyle/>
                    <a:p>
                      <a:pPr algn="l" fontAlgn="b"/>
                      <a:r>
                        <a:rPr lang="en-US" sz="1600" u="none" strike="noStrike">
                          <a:effectLst/>
                        </a:rPr>
                        <a:t>FAMILY AND CONSUMER SCIENCES</a:t>
                      </a:r>
                      <a:endParaRPr lang="en-US" sz="16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l" fontAlgn="b"/>
                      <a:r>
                        <a:rPr lang="en-US" sz="1600" u="none" strike="noStrike">
                          <a:effectLst/>
                        </a:rPr>
                        <a:t>FMLY</a:t>
                      </a:r>
                      <a:endParaRPr lang="en-US" sz="16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r" fontAlgn="b"/>
                      <a:r>
                        <a:rPr lang="en-US" sz="1600" u="none" strike="noStrike">
                          <a:effectLst/>
                        </a:rPr>
                        <a:t>$39,907</a:t>
                      </a:r>
                      <a:endParaRPr lang="en-US" sz="16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extLst>
                  <a:ext uri="{0D108BD9-81ED-4DB2-BD59-A6C34878D82A}">
                    <a16:rowId xmlns:a16="http://schemas.microsoft.com/office/drawing/2014/main" val="557483065"/>
                  </a:ext>
                </a:extLst>
              </a:tr>
              <a:tr h="199330">
                <a:tc>
                  <a:txBody>
                    <a:bodyPr/>
                    <a:lstStyle/>
                    <a:p>
                      <a:pPr algn="l" fontAlgn="b"/>
                      <a:r>
                        <a:rPr lang="en-US" sz="1600" u="none" strike="noStrike" dirty="0">
                          <a:effectLst/>
                        </a:rPr>
                        <a:t>PUBLIC ADMINISTRATION</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l" fontAlgn="b"/>
                      <a:r>
                        <a:rPr lang="en-US" sz="1600" u="none" strike="noStrike">
                          <a:effectLst/>
                        </a:rPr>
                        <a:t>PUBL</a:t>
                      </a:r>
                      <a:endParaRPr lang="en-US" sz="16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r" fontAlgn="b"/>
                      <a:r>
                        <a:rPr lang="en-US" sz="1600" u="none" strike="noStrike">
                          <a:effectLst/>
                        </a:rPr>
                        <a:t>$38,106</a:t>
                      </a:r>
                      <a:endParaRPr lang="en-US" sz="16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extLst>
                  <a:ext uri="{0D108BD9-81ED-4DB2-BD59-A6C34878D82A}">
                    <a16:rowId xmlns:a16="http://schemas.microsoft.com/office/drawing/2014/main" val="2952628685"/>
                  </a:ext>
                </a:extLst>
              </a:tr>
              <a:tr h="199330">
                <a:tc>
                  <a:txBody>
                    <a:bodyPr/>
                    <a:lstStyle/>
                    <a:p>
                      <a:pPr algn="l" fontAlgn="b"/>
                      <a:r>
                        <a:rPr lang="en-US" sz="1600" u="none" strike="noStrike" dirty="0">
                          <a:effectLst/>
                        </a:rPr>
                        <a:t>PSYCHOLOGY</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l" fontAlgn="b"/>
                      <a:r>
                        <a:rPr lang="en-US" sz="1600" u="none" strike="noStrike">
                          <a:effectLst/>
                        </a:rPr>
                        <a:t>PYCH</a:t>
                      </a:r>
                      <a:endParaRPr lang="en-US" sz="16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r" fontAlgn="b"/>
                      <a:r>
                        <a:rPr lang="en-US" sz="1600" u="none" strike="noStrike" dirty="0">
                          <a:effectLst/>
                        </a:rPr>
                        <a:t>$37,561</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extLst>
                  <a:ext uri="{0D108BD9-81ED-4DB2-BD59-A6C34878D82A}">
                    <a16:rowId xmlns:a16="http://schemas.microsoft.com/office/drawing/2014/main" val="2968859790"/>
                  </a:ext>
                </a:extLst>
              </a:tr>
              <a:tr h="199330">
                <a:tc>
                  <a:txBody>
                    <a:bodyPr/>
                    <a:lstStyle/>
                    <a:p>
                      <a:pPr algn="l" fontAlgn="b"/>
                      <a:r>
                        <a:rPr lang="en-US" sz="1600" u="none" strike="noStrike" dirty="0">
                          <a:effectLst/>
                        </a:rPr>
                        <a:t>FOREIGN LANGUAGES</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l" fontAlgn="b"/>
                      <a:r>
                        <a:rPr lang="en-US" sz="1600" u="none" strike="noStrike">
                          <a:effectLst/>
                        </a:rPr>
                        <a:t>FORL</a:t>
                      </a:r>
                      <a:endParaRPr lang="en-US" sz="16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r" fontAlgn="b"/>
                      <a:r>
                        <a:rPr lang="en-US" sz="1600" u="none" strike="noStrike">
                          <a:effectLst/>
                        </a:rPr>
                        <a:t>$36,404</a:t>
                      </a:r>
                      <a:endParaRPr lang="en-US" sz="16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extLst>
                  <a:ext uri="{0D108BD9-81ED-4DB2-BD59-A6C34878D82A}">
                    <a16:rowId xmlns:a16="http://schemas.microsoft.com/office/drawing/2014/main" val="4158412587"/>
                  </a:ext>
                </a:extLst>
              </a:tr>
              <a:tr h="199330">
                <a:tc>
                  <a:txBody>
                    <a:bodyPr/>
                    <a:lstStyle/>
                    <a:p>
                      <a:pPr algn="l" fontAlgn="b"/>
                      <a:r>
                        <a:rPr lang="en-US" sz="1600" u="none" strike="noStrike">
                          <a:effectLst/>
                        </a:rPr>
                        <a:t>ENGLISH LANGUAGE</a:t>
                      </a:r>
                      <a:endParaRPr lang="en-US" sz="16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l" fontAlgn="b"/>
                      <a:r>
                        <a:rPr lang="en-US" sz="1600" u="none" strike="noStrike" dirty="0">
                          <a:effectLst/>
                        </a:rPr>
                        <a:t>ENGL</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r" fontAlgn="b"/>
                      <a:r>
                        <a:rPr lang="en-US" sz="1600" u="none" strike="noStrike" dirty="0">
                          <a:effectLst/>
                        </a:rPr>
                        <a:t>$35,974</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extLst>
                  <a:ext uri="{0D108BD9-81ED-4DB2-BD59-A6C34878D82A}">
                    <a16:rowId xmlns:a16="http://schemas.microsoft.com/office/drawing/2014/main" val="3582697382"/>
                  </a:ext>
                </a:extLst>
              </a:tr>
              <a:tr h="199330">
                <a:tc>
                  <a:txBody>
                    <a:bodyPr/>
                    <a:lstStyle/>
                    <a:p>
                      <a:pPr algn="l" fontAlgn="b"/>
                      <a:r>
                        <a:rPr lang="en-US" sz="1600" u="none" strike="noStrike">
                          <a:effectLst/>
                        </a:rPr>
                        <a:t>VISUAL AND PERFORMING ARTS</a:t>
                      </a:r>
                      <a:endParaRPr lang="en-US" sz="16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l" fontAlgn="b"/>
                      <a:r>
                        <a:rPr lang="en-US" sz="1600" u="none" strike="noStrike">
                          <a:effectLst/>
                        </a:rPr>
                        <a:t>VISL</a:t>
                      </a:r>
                      <a:endParaRPr lang="en-US" sz="16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r" fontAlgn="b"/>
                      <a:r>
                        <a:rPr lang="en-US" sz="1600" u="none" strike="noStrike" dirty="0">
                          <a:effectLst/>
                        </a:rPr>
                        <a:t>$34,931</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extLst>
                  <a:ext uri="{0D108BD9-81ED-4DB2-BD59-A6C34878D82A}">
                    <a16:rowId xmlns:a16="http://schemas.microsoft.com/office/drawing/2014/main" val="646079354"/>
                  </a:ext>
                </a:extLst>
              </a:tr>
            </a:tbl>
          </a:graphicData>
        </a:graphic>
      </p:graphicFrame>
      <p:pic>
        <p:nvPicPr>
          <p:cNvPr id="8" name="Picture 7">
            <a:extLst>
              <a:ext uri="{FF2B5EF4-FFF2-40B4-BE49-F238E27FC236}">
                <a16:creationId xmlns:a16="http://schemas.microsoft.com/office/drawing/2014/main" id="{DD36F50F-5A31-4A23-B5FC-FCADBF83C179}"/>
              </a:ext>
            </a:extLst>
          </p:cNvPr>
          <p:cNvPicPr>
            <a:picLocks noChangeAspect="1"/>
          </p:cNvPicPr>
          <p:nvPr/>
        </p:nvPicPr>
        <p:blipFill>
          <a:blip r:embed="rId4"/>
          <a:stretch>
            <a:fillRect/>
          </a:stretch>
        </p:blipFill>
        <p:spPr>
          <a:xfrm>
            <a:off x="6271571" y="3324225"/>
            <a:ext cx="238125" cy="228600"/>
          </a:xfrm>
          <a:prstGeom prst="rect">
            <a:avLst/>
          </a:prstGeom>
        </p:spPr>
      </p:pic>
    </p:spTree>
    <p:extLst>
      <p:ext uri="{BB962C8B-B14F-4D97-AF65-F5344CB8AC3E}">
        <p14:creationId xmlns:p14="http://schemas.microsoft.com/office/powerpoint/2010/main" val="34217768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EE7B7105-47C9-483D-BCD8-F1AC0E70C615}"/>
              </a:ext>
            </a:extLst>
          </p:cNvPr>
          <p:cNvCxnSpPr>
            <a:cxnSpLocks/>
          </p:cNvCxnSpPr>
          <p:nvPr/>
        </p:nvCxnSpPr>
        <p:spPr>
          <a:xfrm>
            <a:off x="1041149" y="3825464"/>
            <a:ext cx="1063237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10" name="Chart 9">
            <a:extLst>
              <a:ext uri="{FF2B5EF4-FFF2-40B4-BE49-F238E27FC236}">
                <a16:creationId xmlns:a16="http://schemas.microsoft.com/office/drawing/2014/main" id="{D7EB5552-3FC1-4681-9F02-F707B939B809}"/>
              </a:ext>
            </a:extLst>
          </p:cNvPr>
          <p:cNvGraphicFramePr>
            <a:graphicFrameLocks/>
          </p:cNvGraphicFramePr>
          <p:nvPr/>
        </p:nvGraphicFramePr>
        <p:xfrm>
          <a:off x="104776" y="1195058"/>
          <a:ext cx="11568752" cy="5296278"/>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a:extLst>
              <a:ext uri="{FF2B5EF4-FFF2-40B4-BE49-F238E27FC236}">
                <a16:creationId xmlns:a16="http://schemas.microsoft.com/office/drawing/2014/main" id="{FEC8B5A5-B471-4F59-89A3-48285E32D175}"/>
              </a:ext>
            </a:extLst>
          </p:cNvPr>
          <p:cNvSpPr txBox="1">
            <a:spLocks/>
          </p:cNvSpPr>
          <p:nvPr/>
        </p:nvSpPr>
        <p:spPr>
          <a:xfrm>
            <a:off x="518473" y="0"/>
            <a:ext cx="10515600" cy="79034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libri" panose="020F0502020204030204"/>
                <a:ea typeface="+mj-ea"/>
                <a:cs typeface="+mj-cs"/>
              </a:rPr>
              <a:t>2022 Employment Outcomes Report</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j-ea"/>
              <a:cs typeface="Calibri" panose="020F0502020204030204" pitchFamily="34" charset="0"/>
            </a:endParaRPr>
          </a:p>
        </p:txBody>
      </p:sp>
      <p:sp>
        <p:nvSpPr>
          <p:cNvPr id="5" name="TextBox 4">
            <a:extLst>
              <a:ext uri="{FF2B5EF4-FFF2-40B4-BE49-F238E27FC236}">
                <a16:creationId xmlns:a16="http://schemas.microsoft.com/office/drawing/2014/main" id="{5011E4FF-77CE-4508-AB7D-34132B56A762}"/>
              </a:ext>
            </a:extLst>
          </p:cNvPr>
          <p:cNvSpPr txBox="1"/>
          <p:nvPr/>
        </p:nvSpPr>
        <p:spPr>
          <a:xfrm>
            <a:off x="518473" y="656202"/>
            <a:ext cx="1167352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C00000"/>
                </a:solidFill>
                <a:effectLst/>
                <a:uLnTx/>
                <a:uFillTx/>
                <a:latin typeface="Calibri" panose="020F0502020204030204"/>
                <a:ea typeface="+mn-ea"/>
                <a:cs typeface="+mn-cs"/>
              </a:rPr>
              <a:t>Bachelor’s</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 All 2015 Graduates (</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After 5 Years</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Slide Number Placeholder 1">
            <a:extLst>
              <a:ext uri="{FF2B5EF4-FFF2-40B4-BE49-F238E27FC236}">
                <a16:creationId xmlns:a16="http://schemas.microsoft.com/office/drawing/2014/main" id="{70CFC0DF-5EA7-4DB4-91B4-A8F717AE5C37}"/>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srgbClr val="46464A">
                  <a:lumMod val="60000"/>
                  <a:lumOff val="40000"/>
                </a:srgbClr>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74A05C47-BFFE-4A38-923B-70FF5D8E2CDB}"/>
              </a:ext>
            </a:extLst>
          </p:cNvPr>
          <p:cNvGraphicFramePr>
            <a:graphicFrameLocks noGrp="1"/>
          </p:cNvGraphicFramePr>
          <p:nvPr/>
        </p:nvGraphicFramePr>
        <p:xfrm>
          <a:off x="7476439" y="791387"/>
          <a:ext cx="4489319" cy="2026920"/>
        </p:xfrm>
        <a:graphic>
          <a:graphicData uri="http://schemas.openxmlformats.org/drawingml/2006/table">
            <a:tbl>
              <a:tblPr>
                <a:tableStyleId>{5C22544A-7EE6-4342-B048-85BDC9FD1C3A}</a:tableStyleId>
              </a:tblPr>
              <a:tblGrid>
                <a:gridCol w="2955601">
                  <a:extLst>
                    <a:ext uri="{9D8B030D-6E8A-4147-A177-3AD203B41FA5}">
                      <a16:colId xmlns:a16="http://schemas.microsoft.com/office/drawing/2014/main" val="2772877032"/>
                    </a:ext>
                  </a:extLst>
                </a:gridCol>
                <a:gridCol w="623073">
                  <a:extLst>
                    <a:ext uri="{9D8B030D-6E8A-4147-A177-3AD203B41FA5}">
                      <a16:colId xmlns:a16="http://schemas.microsoft.com/office/drawing/2014/main" val="959534262"/>
                    </a:ext>
                  </a:extLst>
                </a:gridCol>
                <a:gridCol w="910645">
                  <a:extLst>
                    <a:ext uri="{9D8B030D-6E8A-4147-A177-3AD203B41FA5}">
                      <a16:colId xmlns:a16="http://schemas.microsoft.com/office/drawing/2014/main" val="317857067"/>
                    </a:ext>
                  </a:extLst>
                </a:gridCol>
              </a:tblGrid>
              <a:tr h="213711">
                <a:tc gridSpan="3">
                  <a:txBody>
                    <a:bodyPr/>
                    <a:lstStyle/>
                    <a:p>
                      <a:pPr algn="ctr" fontAlgn="b"/>
                      <a:r>
                        <a:rPr lang="en-US" sz="1600" b="1" i="0" u="none" strike="noStrike" dirty="0">
                          <a:solidFill>
                            <a:srgbClr val="C00000"/>
                          </a:solidFill>
                          <a:effectLst/>
                          <a:latin typeface="Calibri" panose="020F0502020204030204" pitchFamily="34" charset="0"/>
                        </a:rPr>
                        <a:t>LOWEST 5-YEAR RETENTION RATES</a:t>
                      </a:r>
                    </a:p>
                  </a:txBody>
                  <a:tcPr marL="9525" marR="9525" marT="9525" marB="0" anchor="b">
                    <a:solidFill>
                      <a:schemeClr val="accent4">
                        <a:lumMod val="60000"/>
                        <a:lumOff val="40000"/>
                      </a:schemeClr>
                    </a:solidFill>
                  </a:tcPr>
                </a:tc>
                <a:tc hMerge="1">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r" fontAlgn="b"/>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05295555"/>
                  </a:ext>
                </a:extLst>
              </a:tr>
              <a:tr h="213711">
                <a:tc>
                  <a:txBody>
                    <a:bodyPr/>
                    <a:lstStyle/>
                    <a:p>
                      <a:pPr algn="l" fontAlgn="b"/>
                      <a:r>
                        <a:rPr lang="en-US" sz="1600" u="none" strike="noStrike" dirty="0">
                          <a:effectLst/>
                        </a:rPr>
                        <a:t>ENGINEERING</a:t>
                      </a:r>
                      <a:endParaRPr lang="en-US" sz="1600" b="0" i="0" u="none" strike="noStrike" dirty="0">
                        <a:solidFill>
                          <a:srgbClr val="000000"/>
                        </a:solidFill>
                        <a:effectLst/>
                        <a:latin typeface="Calibri" panose="020F0502020204030204" pitchFamily="34" charset="0"/>
                      </a:endParaRPr>
                    </a:p>
                  </a:txBody>
                  <a:tcPr marL="9525" marR="9525" marT="9525" marB="0" anchor="b">
                    <a:solidFill>
                      <a:srgbClr val="FF8F8F"/>
                    </a:solidFill>
                  </a:tcPr>
                </a:tc>
                <a:tc>
                  <a:txBody>
                    <a:bodyPr/>
                    <a:lstStyle/>
                    <a:p>
                      <a:pPr algn="l" fontAlgn="b"/>
                      <a:r>
                        <a:rPr lang="en-US" sz="1600" u="none" strike="noStrike">
                          <a:effectLst/>
                        </a:rPr>
                        <a:t>ENGR</a:t>
                      </a:r>
                      <a:endParaRPr lang="en-US" sz="1600" b="0" i="0" u="none" strike="noStrike">
                        <a:solidFill>
                          <a:srgbClr val="000000"/>
                        </a:solidFill>
                        <a:effectLst/>
                        <a:latin typeface="Calibri" panose="020F0502020204030204" pitchFamily="34" charset="0"/>
                      </a:endParaRPr>
                    </a:p>
                  </a:txBody>
                  <a:tcPr marL="9525" marR="9525" marT="9525" marB="0" anchor="b">
                    <a:solidFill>
                      <a:srgbClr val="FF8F8F"/>
                    </a:solidFill>
                  </a:tcPr>
                </a:tc>
                <a:tc>
                  <a:txBody>
                    <a:bodyPr/>
                    <a:lstStyle/>
                    <a:p>
                      <a:pPr algn="r" fontAlgn="b"/>
                      <a:r>
                        <a:rPr lang="en-US" sz="1600" u="none" strike="noStrike" dirty="0">
                          <a:effectLst/>
                        </a:rPr>
                        <a:t>52.9%</a:t>
                      </a:r>
                      <a:endParaRPr lang="en-US" sz="1600" b="0" i="0" u="none" strike="noStrike" dirty="0">
                        <a:solidFill>
                          <a:srgbClr val="000000"/>
                        </a:solidFill>
                        <a:effectLst/>
                        <a:latin typeface="Calibri" panose="020F0502020204030204" pitchFamily="34" charset="0"/>
                      </a:endParaRPr>
                    </a:p>
                  </a:txBody>
                  <a:tcPr marL="9525" marR="9525" marT="9525" marB="0" anchor="b">
                    <a:solidFill>
                      <a:srgbClr val="FF8F8F"/>
                    </a:solidFill>
                  </a:tcPr>
                </a:tc>
                <a:extLst>
                  <a:ext uri="{0D108BD9-81ED-4DB2-BD59-A6C34878D82A}">
                    <a16:rowId xmlns:a16="http://schemas.microsoft.com/office/drawing/2014/main" val="3644490334"/>
                  </a:ext>
                </a:extLst>
              </a:tr>
              <a:tr h="213711">
                <a:tc>
                  <a:txBody>
                    <a:bodyPr/>
                    <a:lstStyle/>
                    <a:p>
                      <a:pPr algn="l" fontAlgn="b"/>
                      <a:r>
                        <a:rPr lang="en-US" sz="1600" u="none" strike="noStrike" dirty="0">
                          <a:effectLst/>
                        </a:rPr>
                        <a:t>SOCIAL SCIENCES</a:t>
                      </a:r>
                      <a:endParaRPr lang="en-US" sz="1600" b="0" i="0" u="none" strike="noStrike" dirty="0">
                        <a:solidFill>
                          <a:srgbClr val="000000"/>
                        </a:solidFill>
                        <a:effectLst/>
                        <a:latin typeface="Calibri" panose="020F0502020204030204" pitchFamily="34" charset="0"/>
                      </a:endParaRPr>
                    </a:p>
                  </a:txBody>
                  <a:tcPr marL="9525" marR="9525" marT="9525" marB="0" anchor="b">
                    <a:solidFill>
                      <a:srgbClr val="FF8F8F"/>
                    </a:solidFill>
                  </a:tcPr>
                </a:tc>
                <a:tc>
                  <a:txBody>
                    <a:bodyPr/>
                    <a:lstStyle/>
                    <a:p>
                      <a:pPr algn="l" fontAlgn="b"/>
                      <a:r>
                        <a:rPr lang="en-US" sz="1600" u="none" strike="noStrike">
                          <a:effectLst/>
                        </a:rPr>
                        <a:t>SOCL</a:t>
                      </a:r>
                      <a:endParaRPr lang="en-US" sz="1600" b="0" i="0" u="none" strike="noStrike">
                        <a:solidFill>
                          <a:srgbClr val="000000"/>
                        </a:solidFill>
                        <a:effectLst/>
                        <a:latin typeface="Calibri" panose="020F0502020204030204" pitchFamily="34" charset="0"/>
                      </a:endParaRPr>
                    </a:p>
                  </a:txBody>
                  <a:tcPr marL="9525" marR="9525" marT="9525" marB="0" anchor="b">
                    <a:solidFill>
                      <a:srgbClr val="FF8F8F"/>
                    </a:solidFill>
                  </a:tcPr>
                </a:tc>
                <a:tc>
                  <a:txBody>
                    <a:bodyPr/>
                    <a:lstStyle/>
                    <a:p>
                      <a:pPr algn="r" fontAlgn="b"/>
                      <a:r>
                        <a:rPr lang="en-US" sz="1600" u="none" strike="noStrike">
                          <a:effectLst/>
                        </a:rPr>
                        <a:t>52.9%</a:t>
                      </a:r>
                      <a:endParaRPr lang="en-US" sz="1600" b="0" i="0" u="none" strike="noStrike">
                        <a:solidFill>
                          <a:srgbClr val="000000"/>
                        </a:solidFill>
                        <a:effectLst/>
                        <a:latin typeface="Calibri" panose="020F0502020204030204" pitchFamily="34" charset="0"/>
                      </a:endParaRPr>
                    </a:p>
                  </a:txBody>
                  <a:tcPr marL="9525" marR="9525" marT="9525" marB="0" anchor="b">
                    <a:solidFill>
                      <a:srgbClr val="FF8F8F"/>
                    </a:solidFill>
                  </a:tcPr>
                </a:tc>
                <a:extLst>
                  <a:ext uri="{0D108BD9-81ED-4DB2-BD59-A6C34878D82A}">
                    <a16:rowId xmlns:a16="http://schemas.microsoft.com/office/drawing/2014/main" val="1562384583"/>
                  </a:ext>
                </a:extLst>
              </a:tr>
              <a:tr h="213711">
                <a:tc>
                  <a:txBody>
                    <a:bodyPr/>
                    <a:lstStyle/>
                    <a:p>
                      <a:pPr algn="l" fontAlgn="b"/>
                      <a:r>
                        <a:rPr lang="en-US" sz="1600" u="none" strike="noStrike" dirty="0">
                          <a:effectLst/>
                        </a:rPr>
                        <a:t>VISUAL AND PERFORMING ARTS</a:t>
                      </a:r>
                      <a:endParaRPr lang="en-US" sz="1600" b="0" i="0" u="none" strike="noStrike" dirty="0">
                        <a:solidFill>
                          <a:srgbClr val="000000"/>
                        </a:solidFill>
                        <a:effectLst/>
                        <a:latin typeface="Calibri" panose="020F0502020204030204" pitchFamily="34" charset="0"/>
                      </a:endParaRPr>
                    </a:p>
                  </a:txBody>
                  <a:tcPr marL="9525" marR="9525" marT="9525" marB="0" anchor="b">
                    <a:solidFill>
                      <a:srgbClr val="FF8F8F"/>
                    </a:solidFill>
                  </a:tcPr>
                </a:tc>
                <a:tc>
                  <a:txBody>
                    <a:bodyPr/>
                    <a:lstStyle/>
                    <a:p>
                      <a:pPr algn="l" fontAlgn="b"/>
                      <a:r>
                        <a:rPr lang="en-US" sz="1600" u="none" strike="noStrike">
                          <a:effectLst/>
                        </a:rPr>
                        <a:t>VISL</a:t>
                      </a:r>
                      <a:endParaRPr lang="en-US" sz="1600" b="0" i="0" u="none" strike="noStrike">
                        <a:solidFill>
                          <a:srgbClr val="000000"/>
                        </a:solidFill>
                        <a:effectLst/>
                        <a:latin typeface="Calibri" panose="020F0502020204030204" pitchFamily="34" charset="0"/>
                      </a:endParaRPr>
                    </a:p>
                  </a:txBody>
                  <a:tcPr marL="9525" marR="9525" marT="9525" marB="0" anchor="b">
                    <a:solidFill>
                      <a:srgbClr val="FF8F8F"/>
                    </a:solidFill>
                  </a:tcPr>
                </a:tc>
                <a:tc>
                  <a:txBody>
                    <a:bodyPr/>
                    <a:lstStyle/>
                    <a:p>
                      <a:pPr algn="r" fontAlgn="b"/>
                      <a:r>
                        <a:rPr lang="en-US" sz="1600" u="none" strike="noStrike">
                          <a:effectLst/>
                        </a:rPr>
                        <a:t>51.5%</a:t>
                      </a:r>
                      <a:endParaRPr lang="en-US" sz="1600" b="0" i="0" u="none" strike="noStrike">
                        <a:solidFill>
                          <a:srgbClr val="000000"/>
                        </a:solidFill>
                        <a:effectLst/>
                        <a:latin typeface="Calibri" panose="020F0502020204030204" pitchFamily="34" charset="0"/>
                      </a:endParaRPr>
                    </a:p>
                  </a:txBody>
                  <a:tcPr marL="9525" marR="9525" marT="9525" marB="0" anchor="b">
                    <a:solidFill>
                      <a:srgbClr val="FF8F8F"/>
                    </a:solidFill>
                  </a:tcPr>
                </a:tc>
                <a:extLst>
                  <a:ext uri="{0D108BD9-81ED-4DB2-BD59-A6C34878D82A}">
                    <a16:rowId xmlns:a16="http://schemas.microsoft.com/office/drawing/2014/main" val="4199607298"/>
                  </a:ext>
                </a:extLst>
              </a:tr>
              <a:tr h="213711">
                <a:tc>
                  <a:txBody>
                    <a:bodyPr/>
                    <a:lstStyle/>
                    <a:p>
                      <a:pPr algn="l" fontAlgn="b"/>
                      <a:r>
                        <a:rPr lang="en-US" sz="1600" u="none" strike="noStrike" dirty="0">
                          <a:effectLst/>
                        </a:rPr>
                        <a:t>BIOLOGICAL SCIENCES</a:t>
                      </a:r>
                      <a:endParaRPr lang="en-US" sz="1600" b="0" i="0" u="none" strike="noStrike" dirty="0">
                        <a:solidFill>
                          <a:srgbClr val="000000"/>
                        </a:solidFill>
                        <a:effectLst/>
                        <a:latin typeface="Calibri" panose="020F0502020204030204" pitchFamily="34" charset="0"/>
                      </a:endParaRPr>
                    </a:p>
                  </a:txBody>
                  <a:tcPr marL="9525" marR="9525" marT="9525" marB="0" anchor="b">
                    <a:solidFill>
                      <a:srgbClr val="FF8F8F"/>
                    </a:solidFill>
                  </a:tcPr>
                </a:tc>
                <a:tc>
                  <a:txBody>
                    <a:bodyPr/>
                    <a:lstStyle/>
                    <a:p>
                      <a:pPr algn="l" fontAlgn="b"/>
                      <a:r>
                        <a:rPr lang="en-US" sz="1600" u="none" strike="noStrike">
                          <a:effectLst/>
                        </a:rPr>
                        <a:t>BIOL</a:t>
                      </a:r>
                      <a:endParaRPr lang="en-US" sz="1600" b="0" i="0" u="none" strike="noStrike">
                        <a:solidFill>
                          <a:srgbClr val="000000"/>
                        </a:solidFill>
                        <a:effectLst/>
                        <a:latin typeface="Calibri" panose="020F0502020204030204" pitchFamily="34" charset="0"/>
                      </a:endParaRPr>
                    </a:p>
                  </a:txBody>
                  <a:tcPr marL="9525" marR="9525" marT="9525" marB="0" anchor="b">
                    <a:solidFill>
                      <a:srgbClr val="FF8F8F"/>
                    </a:solidFill>
                  </a:tcPr>
                </a:tc>
                <a:tc>
                  <a:txBody>
                    <a:bodyPr/>
                    <a:lstStyle/>
                    <a:p>
                      <a:pPr algn="r" fontAlgn="b"/>
                      <a:r>
                        <a:rPr lang="en-US" sz="1600" u="none" strike="noStrike">
                          <a:effectLst/>
                        </a:rPr>
                        <a:t>51.4%</a:t>
                      </a:r>
                      <a:endParaRPr lang="en-US" sz="1600" b="0" i="0" u="none" strike="noStrike">
                        <a:solidFill>
                          <a:srgbClr val="000000"/>
                        </a:solidFill>
                        <a:effectLst/>
                        <a:latin typeface="Calibri" panose="020F0502020204030204" pitchFamily="34" charset="0"/>
                      </a:endParaRPr>
                    </a:p>
                  </a:txBody>
                  <a:tcPr marL="9525" marR="9525" marT="9525" marB="0" anchor="b">
                    <a:solidFill>
                      <a:srgbClr val="FF8F8F"/>
                    </a:solidFill>
                  </a:tcPr>
                </a:tc>
                <a:extLst>
                  <a:ext uri="{0D108BD9-81ED-4DB2-BD59-A6C34878D82A}">
                    <a16:rowId xmlns:a16="http://schemas.microsoft.com/office/drawing/2014/main" val="1113818317"/>
                  </a:ext>
                </a:extLst>
              </a:tr>
              <a:tr h="213711">
                <a:tc>
                  <a:txBody>
                    <a:bodyPr/>
                    <a:lstStyle/>
                    <a:p>
                      <a:pPr algn="l" fontAlgn="b"/>
                      <a:r>
                        <a:rPr lang="en-US" sz="1600" u="none" strike="noStrike">
                          <a:effectLst/>
                        </a:rPr>
                        <a:t>PHILOSOPHY AND RELIGION</a:t>
                      </a:r>
                      <a:endParaRPr lang="en-US" sz="1600" b="0" i="0" u="none" strike="noStrike">
                        <a:solidFill>
                          <a:srgbClr val="000000"/>
                        </a:solidFill>
                        <a:effectLst/>
                        <a:latin typeface="Calibri" panose="020F0502020204030204" pitchFamily="34" charset="0"/>
                      </a:endParaRPr>
                    </a:p>
                  </a:txBody>
                  <a:tcPr marL="9525" marR="9525" marT="9525" marB="0" anchor="b">
                    <a:solidFill>
                      <a:srgbClr val="FF8F8F"/>
                    </a:solidFill>
                  </a:tcPr>
                </a:tc>
                <a:tc>
                  <a:txBody>
                    <a:bodyPr/>
                    <a:lstStyle/>
                    <a:p>
                      <a:pPr algn="l" fontAlgn="b"/>
                      <a:r>
                        <a:rPr lang="en-US" sz="1600" u="none" strike="noStrike" dirty="0">
                          <a:effectLst/>
                        </a:rPr>
                        <a:t>PHIL</a:t>
                      </a:r>
                      <a:endParaRPr lang="en-US" sz="1600" b="0" i="0" u="none" strike="noStrike" dirty="0">
                        <a:solidFill>
                          <a:srgbClr val="000000"/>
                        </a:solidFill>
                        <a:effectLst/>
                        <a:latin typeface="Calibri" panose="020F0502020204030204" pitchFamily="34" charset="0"/>
                      </a:endParaRPr>
                    </a:p>
                  </a:txBody>
                  <a:tcPr marL="9525" marR="9525" marT="9525" marB="0" anchor="b">
                    <a:solidFill>
                      <a:srgbClr val="FF8F8F"/>
                    </a:solidFill>
                  </a:tcPr>
                </a:tc>
                <a:tc>
                  <a:txBody>
                    <a:bodyPr/>
                    <a:lstStyle/>
                    <a:p>
                      <a:pPr algn="r" fontAlgn="b"/>
                      <a:r>
                        <a:rPr lang="en-US" sz="1600" u="none" strike="noStrike">
                          <a:effectLst/>
                        </a:rPr>
                        <a:t>51.0%</a:t>
                      </a:r>
                      <a:endParaRPr lang="en-US" sz="1600" b="0" i="0" u="none" strike="noStrike">
                        <a:solidFill>
                          <a:srgbClr val="000000"/>
                        </a:solidFill>
                        <a:effectLst/>
                        <a:latin typeface="Calibri" panose="020F0502020204030204" pitchFamily="34" charset="0"/>
                      </a:endParaRPr>
                    </a:p>
                  </a:txBody>
                  <a:tcPr marL="9525" marR="9525" marT="9525" marB="0" anchor="b">
                    <a:solidFill>
                      <a:srgbClr val="FF8F8F"/>
                    </a:solidFill>
                  </a:tcPr>
                </a:tc>
                <a:extLst>
                  <a:ext uri="{0D108BD9-81ED-4DB2-BD59-A6C34878D82A}">
                    <a16:rowId xmlns:a16="http://schemas.microsoft.com/office/drawing/2014/main" val="1378595660"/>
                  </a:ext>
                </a:extLst>
              </a:tr>
              <a:tr h="213711">
                <a:tc>
                  <a:txBody>
                    <a:bodyPr/>
                    <a:lstStyle/>
                    <a:p>
                      <a:pPr algn="l" fontAlgn="b"/>
                      <a:r>
                        <a:rPr lang="en-US" sz="1600" u="none" strike="noStrike">
                          <a:effectLst/>
                        </a:rPr>
                        <a:t>FOREIGN LANGUAGES</a:t>
                      </a:r>
                      <a:endParaRPr lang="en-US" sz="1600" b="0" i="0" u="none" strike="noStrike">
                        <a:solidFill>
                          <a:srgbClr val="000000"/>
                        </a:solidFill>
                        <a:effectLst/>
                        <a:latin typeface="Calibri" panose="020F0502020204030204" pitchFamily="34" charset="0"/>
                      </a:endParaRPr>
                    </a:p>
                  </a:txBody>
                  <a:tcPr marL="9525" marR="9525" marT="9525" marB="0" anchor="b">
                    <a:solidFill>
                      <a:srgbClr val="FF8F8F"/>
                    </a:solidFill>
                  </a:tcPr>
                </a:tc>
                <a:tc>
                  <a:txBody>
                    <a:bodyPr/>
                    <a:lstStyle/>
                    <a:p>
                      <a:pPr algn="l" fontAlgn="b"/>
                      <a:r>
                        <a:rPr lang="en-US" sz="1600" u="none" strike="noStrike" dirty="0">
                          <a:effectLst/>
                        </a:rPr>
                        <a:t>FORL</a:t>
                      </a:r>
                      <a:endParaRPr lang="en-US" sz="1600" b="0" i="0" u="none" strike="noStrike" dirty="0">
                        <a:solidFill>
                          <a:srgbClr val="000000"/>
                        </a:solidFill>
                        <a:effectLst/>
                        <a:latin typeface="Calibri" panose="020F0502020204030204" pitchFamily="34" charset="0"/>
                      </a:endParaRPr>
                    </a:p>
                  </a:txBody>
                  <a:tcPr marL="9525" marR="9525" marT="9525" marB="0" anchor="b">
                    <a:solidFill>
                      <a:srgbClr val="FF8F8F"/>
                    </a:solidFill>
                  </a:tcPr>
                </a:tc>
                <a:tc>
                  <a:txBody>
                    <a:bodyPr/>
                    <a:lstStyle/>
                    <a:p>
                      <a:pPr algn="r" fontAlgn="b"/>
                      <a:r>
                        <a:rPr lang="en-US" sz="1600" u="none" strike="noStrike" dirty="0">
                          <a:effectLst/>
                        </a:rPr>
                        <a:t>46.5%</a:t>
                      </a:r>
                      <a:endParaRPr lang="en-US" sz="1600" b="0" i="0" u="none" strike="noStrike" dirty="0">
                        <a:solidFill>
                          <a:srgbClr val="000000"/>
                        </a:solidFill>
                        <a:effectLst/>
                        <a:latin typeface="Calibri" panose="020F0502020204030204" pitchFamily="34" charset="0"/>
                      </a:endParaRPr>
                    </a:p>
                  </a:txBody>
                  <a:tcPr marL="9525" marR="9525" marT="9525" marB="0" anchor="b">
                    <a:solidFill>
                      <a:srgbClr val="FF8F8F"/>
                    </a:solidFill>
                  </a:tcPr>
                </a:tc>
                <a:extLst>
                  <a:ext uri="{0D108BD9-81ED-4DB2-BD59-A6C34878D82A}">
                    <a16:rowId xmlns:a16="http://schemas.microsoft.com/office/drawing/2014/main" val="3924097575"/>
                  </a:ext>
                </a:extLst>
              </a:tr>
              <a:tr h="213711">
                <a:tc>
                  <a:txBody>
                    <a:bodyPr/>
                    <a:lstStyle/>
                    <a:p>
                      <a:pPr algn="l" fontAlgn="b"/>
                      <a:r>
                        <a:rPr lang="en-US" sz="1600" u="none" strike="noStrike">
                          <a:effectLst/>
                        </a:rPr>
                        <a:t>PHYSICAL SCIENCES</a:t>
                      </a:r>
                      <a:endParaRPr lang="en-US" sz="1600" b="0" i="0" u="none" strike="noStrike">
                        <a:solidFill>
                          <a:srgbClr val="000000"/>
                        </a:solidFill>
                        <a:effectLst/>
                        <a:latin typeface="Calibri" panose="020F0502020204030204" pitchFamily="34" charset="0"/>
                      </a:endParaRPr>
                    </a:p>
                  </a:txBody>
                  <a:tcPr marL="9525" marR="9525" marT="9525" marB="0" anchor="b">
                    <a:solidFill>
                      <a:srgbClr val="FF8F8F"/>
                    </a:solidFill>
                  </a:tcPr>
                </a:tc>
                <a:tc>
                  <a:txBody>
                    <a:bodyPr/>
                    <a:lstStyle/>
                    <a:p>
                      <a:pPr algn="l" fontAlgn="b"/>
                      <a:r>
                        <a:rPr lang="en-US" sz="1600" u="none" strike="noStrike">
                          <a:effectLst/>
                        </a:rPr>
                        <a:t>PHYS</a:t>
                      </a:r>
                      <a:endParaRPr lang="en-US" sz="1600" b="0" i="0" u="none" strike="noStrike">
                        <a:solidFill>
                          <a:srgbClr val="000000"/>
                        </a:solidFill>
                        <a:effectLst/>
                        <a:latin typeface="Calibri" panose="020F0502020204030204" pitchFamily="34" charset="0"/>
                      </a:endParaRPr>
                    </a:p>
                  </a:txBody>
                  <a:tcPr marL="9525" marR="9525" marT="9525" marB="0" anchor="b">
                    <a:solidFill>
                      <a:srgbClr val="FF8F8F"/>
                    </a:solidFill>
                  </a:tcPr>
                </a:tc>
                <a:tc>
                  <a:txBody>
                    <a:bodyPr/>
                    <a:lstStyle/>
                    <a:p>
                      <a:pPr algn="r" fontAlgn="b"/>
                      <a:r>
                        <a:rPr lang="en-US" sz="1600" u="none" strike="noStrike" dirty="0">
                          <a:effectLst/>
                        </a:rPr>
                        <a:t>46.3%</a:t>
                      </a:r>
                      <a:endParaRPr lang="en-US" sz="1600" b="0" i="0" u="none" strike="noStrike" dirty="0">
                        <a:solidFill>
                          <a:srgbClr val="000000"/>
                        </a:solidFill>
                        <a:effectLst/>
                        <a:latin typeface="Calibri" panose="020F0502020204030204" pitchFamily="34" charset="0"/>
                      </a:endParaRPr>
                    </a:p>
                  </a:txBody>
                  <a:tcPr marL="9525" marR="9525" marT="9525" marB="0" anchor="b">
                    <a:solidFill>
                      <a:srgbClr val="FF8F8F"/>
                    </a:solidFill>
                  </a:tcPr>
                </a:tc>
                <a:extLst>
                  <a:ext uri="{0D108BD9-81ED-4DB2-BD59-A6C34878D82A}">
                    <a16:rowId xmlns:a16="http://schemas.microsoft.com/office/drawing/2014/main" val="2377375239"/>
                  </a:ext>
                </a:extLst>
              </a:tr>
            </a:tbl>
          </a:graphicData>
        </a:graphic>
      </p:graphicFrame>
      <p:pic>
        <p:nvPicPr>
          <p:cNvPr id="8" name="Picture 7">
            <a:extLst>
              <a:ext uri="{FF2B5EF4-FFF2-40B4-BE49-F238E27FC236}">
                <a16:creationId xmlns:a16="http://schemas.microsoft.com/office/drawing/2014/main" id="{CE16E72B-76DD-4901-A5E0-F4EE7BC8F692}"/>
              </a:ext>
            </a:extLst>
          </p:cNvPr>
          <p:cNvPicPr>
            <a:picLocks noChangeAspect="1"/>
          </p:cNvPicPr>
          <p:nvPr/>
        </p:nvPicPr>
        <p:blipFill>
          <a:blip r:embed="rId4"/>
          <a:stretch>
            <a:fillRect/>
          </a:stretch>
        </p:blipFill>
        <p:spPr>
          <a:xfrm>
            <a:off x="6267528" y="3336405"/>
            <a:ext cx="238125" cy="228600"/>
          </a:xfrm>
          <a:prstGeom prst="rect">
            <a:avLst/>
          </a:prstGeom>
        </p:spPr>
      </p:pic>
    </p:spTree>
    <p:extLst>
      <p:ext uri="{BB962C8B-B14F-4D97-AF65-F5344CB8AC3E}">
        <p14:creationId xmlns:p14="http://schemas.microsoft.com/office/powerpoint/2010/main" val="6180588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EE7B7105-47C9-483D-BCD8-F1AC0E70C615}"/>
              </a:ext>
            </a:extLst>
          </p:cNvPr>
          <p:cNvCxnSpPr>
            <a:cxnSpLocks/>
          </p:cNvCxnSpPr>
          <p:nvPr/>
        </p:nvCxnSpPr>
        <p:spPr>
          <a:xfrm>
            <a:off x="1041149" y="3825464"/>
            <a:ext cx="1063237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10" name="Chart 9">
            <a:extLst>
              <a:ext uri="{FF2B5EF4-FFF2-40B4-BE49-F238E27FC236}">
                <a16:creationId xmlns:a16="http://schemas.microsoft.com/office/drawing/2014/main" id="{D7EB5552-3FC1-4681-9F02-F707B939B809}"/>
              </a:ext>
            </a:extLst>
          </p:cNvPr>
          <p:cNvGraphicFramePr>
            <a:graphicFrameLocks/>
          </p:cNvGraphicFramePr>
          <p:nvPr/>
        </p:nvGraphicFramePr>
        <p:xfrm>
          <a:off x="81602" y="1195058"/>
          <a:ext cx="11591925" cy="5296278"/>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a:extLst>
              <a:ext uri="{FF2B5EF4-FFF2-40B4-BE49-F238E27FC236}">
                <a16:creationId xmlns:a16="http://schemas.microsoft.com/office/drawing/2014/main" id="{FEC8B5A5-B471-4F59-89A3-48285E32D175}"/>
              </a:ext>
            </a:extLst>
          </p:cNvPr>
          <p:cNvSpPr txBox="1">
            <a:spLocks/>
          </p:cNvSpPr>
          <p:nvPr/>
        </p:nvSpPr>
        <p:spPr>
          <a:xfrm>
            <a:off x="518473" y="0"/>
            <a:ext cx="10515600" cy="79034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libri" panose="020F0502020204030204"/>
                <a:ea typeface="+mj-ea"/>
                <a:cs typeface="+mj-cs"/>
              </a:rPr>
              <a:t>2022 Employment Outcomes Report</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j-ea"/>
              <a:cs typeface="Calibri" panose="020F0502020204030204" pitchFamily="34" charset="0"/>
            </a:endParaRPr>
          </a:p>
        </p:txBody>
      </p:sp>
      <p:sp>
        <p:nvSpPr>
          <p:cNvPr id="5" name="TextBox 4">
            <a:extLst>
              <a:ext uri="{FF2B5EF4-FFF2-40B4-BE49-F238E27FC236}">
                <a16:creationId xmlns:a16="http://schemas.microsoft.com/office/drawing/2014/main" id="{5011E4FF-77CE-4508-AB7D-34132B56A762}"/>
              </a:ext>
            </a:extLst>
          </p:cNvPr>
          <p:cNvSpPr txBox="1"/>
          <p:nvPr/>
        </p:nvSpPr>
        <p:spPr>
          <a:xfrm>
            <a:off x="518473" y="659192"/>
            <a:ext cx="1159192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C00000"/>
                </a:solidFill>
                <a:effectLst/>
                <a:uLnTx/>
                <a:uFillTx/>
                <a:latin typeface="Calibri" panose="020F0502020204030204"/>
                <a:ea typeface="+mn-ea"/>
                <a:cs typeface="+mn-cs"/>
              </a:rPr>
              <a:t>Bachelor’s</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 All 2015 Graduates (</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After 5 Years</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Slide Number Placeholder 1">
            <a:extLst>
              <a:ext uri="{FF2B5EF4-FFF2-40B4-BE49-F238E27FC236}">
                <a16:creationId xmlns:a16="http://schemas.microsoft.com/office/drawing/2014/main" id="{70CFC0DF-5EA7-4DB4-91B4-A8F717AE5C37}"/>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srgbClr val="46464A">
                  <a:lumMod val="60000"/>
                  <a:lumOff val="40000"/>
                </a:srgbClr>
              </a:solidFill>
              <a:effectLst/>
              <a:uLnTx/>
              <a:uFillTx/>
              <a:latin typeface="Calibri" panose="020F0502020204030204"/>
              <a:ea typeface="+mn-ea"/>
              <a:cs typeface="+mn-cs"/>
            </a:endParaRPr>
          </a:p>
        </p:txBody>
      </p:sp>
      <p:graphicFrame>
        <p:nvGraphicFramePr>
          <p:cNvPr id="8" name="Table 7">
            <a:extLst>
              <a:ext uri="{FF2B5EF4-FFF2-40B4-BE49-F238E27FC236}">
                <a16:creationId xmlns:a16="http://schemas.microsoft.com/office/drawing/2014/main" id="{102921A7-DB94-4297-95A7-F33D50931237}"/>
              </a:ext>
            </a:extLst>
          </p:cNvPr>
          <p:cNvGraphicFramePr>
            <a:graphicFrameLocks noGrp="1"/>
          </p:cNvGraphicFramePr>
          <p:nvPr/>
        </p:nvGraphicFramePr>
        <p:xfrm>
          <a:off x="7531760" y="786466"/>
          <a:ext cx="4433998" cy="1773555"/>
        </p:xfrm>
        <a:graphic>
          <a:graphicData uri="http://schemas.openxmlformats.org/drawingml/2006/table">
            <a:tbl>
              <a:tblPr>
                <a:tableStyleId>{5C22544A-7EE6-4342-B048-85BDC9FD1C3A}</a:tableStyleId>
              </a:tblPr>
              <a:tblGrid>
                <a:gridCol w="3214954">
                  <a:extLst>
                    <a:ext uri="{9D8B030D-6E8A-4147-A177-3AD203B41FA5}">
                      <a16:colId xmlns:a16="http://schemas.microsoft.com/office/drawing/2014/main" val="2872603088"/>
                    </a:ext>
                  </a:extLst>
                </a:gridCol>
                <a:gridCol w="655093">
                  <a:extLst>
                    <a:ext uri="{9D8B030D-6E8A-4147-A177-3AD203B41FA5}">
                      <a16:colId xmlns:a16="http://schemas.microsoft.com/office/drawing/2014/main" val="94116893"/>
                    </a:ext>
                  </a:extLst>
                </a:gridCol>
                <a:gridCol w="563951">
                  <a:extLst>
                    <a:ext uri="{9D8B030D-6E8A-4147-A177-3AD203B41FA5}">
                      <a16:colId xmlns:a16="http://schemas.microsoft.com/office/drawing/2014/main" val="333271471"/>
                    </a:ext>
                  </a:extLst>
                </a:gridCol>
              </a:tblGrid>
              <a:tr h="220350">
                <a:tc gridSpan="3">
                  <a:txBody>
                    <a:bodyPr/>
                    <a:lstStyle/>
                    <a:p>
                      <a:pPr algn="ctr" fontAlgn="b"/>
                      <a:r>
                        <a:rPr lang="en-US" sz="1600" b="1" i="0" u="none" strike="noStrike" dirty="0">
                          <a:solidFill>
                            <a:srgbClr val="C00000"/>
                          </a:solidFill>
                          <a:effectLst/>
                          <a:latin typeface="Calibri" panose="020F0502020204030204" pitchFamily="34" charset="0"/>
                        </a:rPr>
                        <a:t>HIGHEST 5-YEAR RETENTION RATES</a:t>
                      </a:r>
                    </a:p>
                  </a:txBody>
                  <a:tcPr marL="9525" marR="9525" marT="9525" marB="0" anchor="b">
                    <a:solidFill>
                      <a:schemeClr val="accent4">
                        <a:lumMod val="60000"/>
                        <a:lumOff val="40000"/>
                      </a:schemeClr>
                    </a:solidFill>
                  </a:tcPr>
                </a:tc>
                <a:tc hMerge="1">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tc>
                <a:tc hMerge="1">
                  <a:txBody>
                    <a:bodyPr/>
                    <a:lstStyle/>
                    <a:p>
                      <a:pPr algn="r" fontAlgn="b"/>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25746439"/>
                  </a:ext>
                </a:extLst>
              </a:tr>
              <a:tr h="220350">
                <a:tc>
                  <a:txBody>
                    <a:bodyPr/>
                    <a:lstStyle/>
                    <a:p>
                      <a:pPr algn="l" fontAlgn="b"/>
                      <a:r>
                        <a:rPr lang="en-US" sz="1600" u="none" strike="noStrike" dirty="0">
                          <a:effectLst/>
                        </a:rPr>
                        <a:t>PARKS, RECREATION, LEISURE</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US" sz="1600" u="none" strike="noStrike" dirty="0">
                          <a:effectLst/>
                        </a:rPr>
                        <a:t>PARK</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r" fontAlgn="b"/>
                      <a:r>
                        <a:rPr lang="en-US" sz="1600" u="none" strike="noStrike" dirty="0">
                          <a:effectLst/>
                        </a:rPr>
                        <a:t>77.0%</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430270857"/>
                  </a:ext>
                </a:extLst>
              </a:tr>
              <a:tr h="220350">
                <a:tc>
                  <a:txBody>
                    <a:bodyPr/>
                    <a:lstStyle/>
                    <a:p>
                      <a:pPr algn="l" fontAlgn="b"/>
                      <a:r>
                        <a:rPr lang="en-US" sz="1600" u="none" strike="noStrike" dirty="0">
                          <a:effectLst/>
                        </a:rPr>
                        <a:t>EDUCATION</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US" sz="1600" u="none" strike="noStrike">
                          <a:effectLst/>
                        </a:rPr>
                        <a:t>EDUC</a:t>
                      </a:r>
                      <a:endParaRPr lang="en-US" sz="16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r" fontAlgn="b"/>
                      <a:r>
                        <a:rPr lang="en-US" sz="1600" u="none" strike="noStrike">
                          <a:effectLst/>
                        </a:rPr>
                        <a:t>72.8%</a:t>
                      </a:r>
                      <a:endParaRPr lang="en-US" sz="16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2689423789"/>
                  </a:ext>
                </a:extLst>
              </a:tr>
              <a:tr h="220350">
                <a:tc>
                  <a:txBody>
                    <a:bodyPr/>
                    <a:lstStyle/>
                    <a:p>
                      <a:pPr algn="l" fontAlgn="b"/>
                      <a:r>
                        <a:rPr lang="en-US" sz="1600" u="none" strike="noStrike">
                          <a:effectLst/>
                        </a:rPr>
                        <a:t>HEALTH PROFESSIONS</a:t>
                      </a:r>
                      <a:endParaRPr lang="en-US" sz="16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US" sz="1600" u="none" strike="noStrike" dirty="0">
                          <a:effectLst/>
                        </a:rPr>
                        <a:t>HLTH</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r" fontAlgn="b"/>
                      <a:r>
                        <a:rPr lang="en-US" sz="1600" u="none" strike="noStrike">
                          <a:effectLst/>
                        </a:rPr>
                        <a:t>72.1%</a:t>
                      </a:r>
                      <a:endParaRPr lang="en-US" sz="16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1675771182"/>
                  </a:ext>
                </a:extLst>
              </a:tr>
              <a:tr h="220350">
                <a:tc>
                  <a:txBody>
                    <a:bodyPr/>
                    <a:lstStyle/>
                    <a:p>
                      <a:pPr algn="l" fontAlgn="b"/>
                      <a:r>
                        <a:rPr lang="en-US" sz="1600" u="none" strike="noStrike">
                          <a:effectLst/>
                        </a:rPr>
                        <a:t>PUBLIC ADMINISTRATION</a:t>
                      </a:r>
                      <a:endParaRPr lang="en-US" sz="16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US" sz="1600" u="none" strike="noStrike" dirty="0">
                          <a:effectLst/>
                        </a:rPr>
                        <a:t>PUBL</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r" fontAlgn="b"/>
                      <a:r>
                        <a:rPr lang="en-US" sz="1600" u="none" strike="noStrike" dirty="0">
                          <a:effectLst/>
                        </a:rPr>
                        <a:t>66.7%</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816937498"/>
                  </a:ext>
                </a:extLst>
              </a:tr>
              <a:tr h="220350">
                <a:tc>
                  <a:txBody>
                    <a:bodyPr/>
                    <a:lstStyle/>
                    <a:p>
                      <a:pPr algn="l" fontAlgn="b"/>
                      <a:r>
                        <a:rPr lang="en-US" sz="1600" u="none" strike="noStrike">
                          <a:effectLst/>
                        </a:rPr>
                        <a:t>PROTECTIVE SERVICES AND SECURITY</a:t>
                      </a:r>
                      <a:endParaRPr lang="en-US" sz="16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US" sz="1600" u="none" strike="noStrike">
                          <a:effectLst/>
                        </a:rPr>
                        <a:t>PROT</a:t>
                      </a:r>
                      <a:endParaRPr lang="en-US" sz="16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r" fontAlgn="b"/>
                      <a:r>
                        <a:rPr lang="en-US" sz="1600" u="none" strike="noStrike" dirty="0">
                          <a:effectLst/>
                        </a:rPr>
                        <a:t>64.1%</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2394966198"/>
                  </a:ext>
                </a:extLst>
              </a:tr>
              <a:tr h="220350">
                <a:tc>
                  <a:txBody>
                    <a:bodyPr/>
                    <a:lstStyle/>
                    <a:p>
                      <a:pPr algn="l" fontAlgn="b"/>
                      <a:r>
                        <a:rPr lang="en-US" sz="1600" u="none" strike="noStrike" dirty="0">
                          <a:effectLst/>
                        </a:rPr>
                        <a:t>HISTORY</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US" sz="1600" u="none" strike="noStrike" dirty="0">
                          <a:effectLst/>
                        </a:rPr>
                        <a:t>HIST</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r" fontAlgn="b"/>
                      <a:r>
                        <a:rPr lang="en-US" sz="1600" u="none" strike="noStrike" dirty="0">
                          <a:effectLst/>
                        </a:rPr>
                        <a:t>63.8%</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3303029666"/>
                  </a:ext>
                </a:extLst>
              </a:tr>
            </a:tbl>
          </a:graphicData>
        </a:graphic>
      </p:graphicFrame>
      <p:pic>
        <p:nvPicPr>
          <p:cNvPr id="9" name="Picture 8">
            <a:extLst>
              <a:ext uri="{FF2B5EF4-FFF2-40B4-BE49-F238E27FC236}">
                <a16:creationId xmlns:a16="http://schemas.microsoft.com/office/drawing/2014/main" id="{15E54C68-20F6-4D72-B06A-507C293D248D}"/>
              </a:ext>
            </a:extLst>
          </p:cNvPr>
          <p:cNvPicPr>
            <a:picLocks noChangeAspect="1"/>
          </p:cNvPicPr>
          <p:nvPr/>
        </p:nvPicPr>
        <p:blipFill>
          <a:blip r:embed="rId4"/>
          <a:stretch>
            <a:fillRect/>
          </a:stretch>
        </p:blipFill>
        <p:spPr>
          <a:xfrm>
            <a:off x="6267528" y="3326880"/>
            <a:ext cx="238125" cy="228600"/>
          </a:xfrm>
          <a:prstGeom prst="rect">
            <a:avLst/>
          </a:prstGeom>
        </p:spPr>
      </p:pic>
    </p:spTree>
    <p:extLst>
      <p:ext uri="{BB962C8B-B14F-4D97-AF65-F5344CB8AC3E}">
        <p14:creationId xmlns:p14="http://schemas.microsoft.com/office/powerpoint/2010/main" val="854468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noGrp="1"/>
          </p:cNvSpPr>
          <p:nvPr>
            <p:ph type="title"/>
          </p:nvPr>
        </p:nvSpPr>
        <p:spPr>
          <a:xfrm>
            <a:off x="838200" y="719691"/>
            <a:ext cx="1051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rgbClr val="4472C4"/>
                </a:solidFill>
                <a:latin typeface="+mn-lt"/>
              </a:rPr>
              <a:t>IV.	  CONSIDERATION OF MINUTES</a:t>
            </a:r>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a:t>
            </a:fld>
            <a:endParaRPr lang="en-US">
              <a:solidFill>
                <a:srgbClr val="46464A">
                  <a:lumMod val="60000"/>
                  <a:lumOff val="40000"/>
                </a:srgbClr>
              </a:solidFill>
            </a:endParaRPr>
          </a:p>
        </p:txBody>
      </p:sp>
      <p:pic>
        <p:nvPicPr>
          <p:cNvPr id="2" name="Picture 1">
            <a:extLst>
              <a:ext uri="{FF2B5EF4-FFF2-40B4-BE49-F238E27FC236}">
                <a16:creationId xmlns:a16="http://schemas.microsoft.com/office/drawing/2014/main" id="{3FE46DBF-97A3-4563-9CDA-3E89AE78D0E6}"/>
              </a:ext>
            </a:extLst>
          </p:cNvPr>
          <p:cNvPicPr>
            <a:picLocks noChangeAspect="1"/>
          </p:cNvPicPr>
          <p:nvPr/>
        </p:nvPicPr>
        <p:blipFill>
          <a:blip r:embed="rId2"/>
          <a:stretch>
            <a:fillRect/>
          </a:stretch>
        </p:blipFill>
        <p:spPr>
          <a:xfrm>
            <a:off x="1674069" y="2021708"/>
            <a:ext cx="3188125" cy="3188125"/>
          </a:xfrm>
          <a:prstGeom prst="rect">
            <a:avLst/>
          </a:prstGeom>
        </p:spPr>
      </p:pic>
      <p:sp>
        <p:nvSpPr>
          <p:cNvPr id="9" name="Rectangle 8">
            <a:extLst>
              <a:ext uri="{FF2B5EF4-FFF2-40B4-BE49-F238E27FC236}">
                <a16:creationId xmlns:a16="http://schemas.microsoft.com/office/drawing/2014/main" id="{0A9415D9-126B-4E7D-B2D6-09032EEBCD36}"/>
              </a:ext>
            </a:extLst>
          </p:cNvPr>
          <p:cNvSpPr/>
          <p:nvPr/>
        </p:nvSpPr>
        <p:spPr>
          <a:xfrm>
            <a:off x="4897546" y="3032580"/>
            <a:ext cx="5973788" cy="1077218"/>
          </a:xfrm>
          <a:prstGeom prst="rect">
            <a:avLst/>
          </a:prstGeom>
        </p:spPr>
        <p:txBody>
          <a:bodyPr wrap="square">
            <a:spAutoFit/>
          </a:bodyPr>
          <a:lstStyle/>
          <a:p>
            <a:r>
              <a:rPr lang="en-US" sz="3200" b="1" kern="1400" dirty="0">
                <a:solidFill>
                  <a:srgbClr val="000000"/>
                </a:solidFill>
              </a:rPr>
              <a:t>Commission Meeting Agenda </a:t>
            </a:r>
          </a:p>
          <a:p>
            <a:r>
              <a:rPr lang="en-US" sz="3200" b="1" kern="1400" dirty="0">
                <a:solidFill>
                  <a:srgbClr val="000000"/>
                </a:solidFill>
              </a:rPr>
              <a:t>of December 9, 2022</a:t>
            </a:r>
            <a:endParaRPr lang="en-US" sz="3200" dirty="0"/>
          </a:p>
        </p:txBody>
      </p:sp>
    </p:spTree>
    <p:extLst>
      <p:ext uri="{BB962C8B-B14F-4D97-AF65-F5344CB8AC3E}">
        <p14:creationId xmlns:p14="http://schemas.microsoft.com/office/powerpoint/2010/main" val="31651410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87FCB34C-12AE-4F08-990C-21855654EE66}"/>
              </a:ext>
            </a:extLst>
          </p:cNvPr>
          <p:cNvGraphicFramePr>
            <a:graphicFrameLocks/>
          </p:cNvGraphicFramePr>
          <p:nvPr/>
        </p:nvGraphicFramePr>
        <p:xfrm>
          <a:off x="217283" y="1204111"/>
          <a:ext cx="11456243" cy="5296277"/>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a:extLst>
              <a:ext uri="{FF2B5EF4-FFF2-40B4-BE49-F238E27FC236}">
                <a16:creationId xmlns:a16="http://schemas.microsoft.com/office/drawing/2014/main" id="{FEC8B5A5-B471-4F59-89A3-48285E32D175}"/>
              </a:ext>
            </a:extLst>
          </p:cNvPr>
          <p:cNvSpPr txBox="1">
            <a:spLocks/>
          </p:cNvSpPr>
          <p:nvPr/>
        </p:nvSpPr>
        <p:spPr>
          <a:xfrm>
            <a:off x="518473" y="0"/>
            <a:ext cx="10515600" cy="79034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libri" panose="020F0502020204030204"/>
                <a:ea typeface="+mj-ea"/>
                <a:cs typeface="+mj-cs"/>
              </a:rPr>
              <a:t>2022 Employment Outcomes Report</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j-ea"/>
              <a:cs typeface="Calibri" panose="020F0502020204030204" pitchFamily="34" charset="0"/>
            </a:endParaRPr>
          </a:p>
        </p:txBody>
      </p:sp>
      <p:sp>
        <p:nvSpPr>
          <p:cNvPr id="5" name="TextBox 4">
            <a:extLst>
              <a:ext uri="{FF2B5EF4-FFF2-40B4-BE49-F238E27FC236}">
                <a16:creationId xmlns:a16="http://schemas.microsoft.com/office/drawing/2014/main" id="{5011E4FF-77CE-4508-AB7D-34132B56A762}"/>
              </a:ext>
            </a:extLst>
          </p:cNvPr>
          <p:cNvSpPr txBox="1"/>
          <p:nvPr/>
        </p:nvSpPr>
        <p:spPr>
          <a:xfrm>
            <a:off x="0" y="790344"/>
            <a:ext cx="1219200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C00000"/>
                </a:solidFill>
                <a:effectLst/>
                <a:uLnTx/>
                <a:uFillTx/>
                <a:latin typeface="Calibri" panose="020F0502020204030204"/>
                <a:ea typeface="+mn-ea"/>
                <a:cs typeface="+mn-cs"/>
              </a:rPr>
              <a:t>Bachelor’s and Associate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All 2015 Graduates (</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After 5 Years</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Slide Number Placeholder 1">
            <a:extLst>
              <a:ext uri="{FF2B5EF4-FFF2-40B4-BE49-F238E27FC236}">
                <a16:creationId xmlns:a16="http://schemas.microsoft.com/office/drawing/2014/main" id="{70CFC0DF-5EA7-4DB4-91B4-A8F717AE5C37}"/>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srgbClr val="46464A">
                  <a:lumMod val="60000"/>
                  <a:lumOff val="40000"/>
                </a:srgbClr>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EE7B7105-47C9-483D-BCD8-F1AC0E70C615}"/>
              </a:ext>
            </a:extLst>
          </p:cNvPr>
          <p:cNvCxnSpPr>
            <a:cxnSpLocks/>
          </p:cNvCxnSpPr>
          <p:nvPr/>
        </p:nvCxnSpPr>
        <p:spPr>
          <a:xfrm>
            <a:off x="1157927" y="3852249"/>
            <a:ext cx="1063237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74CF840-46AF-4B8A-A47C-002BDB83EB0C}"/>
              </a:ext>
            </a:extLst>
          </p:cNvPr>
          <p:cNvPicPr>
            <a:picLocks noChangeAspect="1"/>
          </p:cNvPicPr>
          <p:nvPr/>
        </p:nvPicPr>
        <p:blipFill>
          <a:blip r:embed="rId4"/>
          <a:stretch>
            <a:fillRect/>
          </a:stretch>
        </p:blipFill>
        <p:spPr>
          <a:xfrm>
            <a:off x="6235991" y="3359806"/>
            <a:ext cx="238125" cy="228600"/>
          </a:xfrm>
          <a:prstGeom prst="rect">
            <a:avLst/>
          </a:prstGeom>
        </p:spPr>
      </p:pic>
    </p:spTree>
    <p:extLst>
      <p:ext uri="{BB962C8B-B14F-4D97-AF65-F5344CB8AC3E}">
        <p14:creationId xmlns:p14="http://schemas.microsoft.com/office/powerpoint/2010/main" val="37812660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6C66BE-6B48-4209-AB28-B72E7EA54091}"/>
              </a:ext>
            </a:extLst>
          </p:cNvPr>
          <p:cNvSpPr txBox="1"/>
          <p:nvPr/>
        </p:nvSpPr>
        <p:spPr>
          <a:xfrm>
            <a:off x="577421" y="1082935"/>
            <a:ext cx="6232954" cy="53860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With regard to </a:t>
            </a:r>
            <a:r>
              <a:rPr kumimoji="0" lang="en-US" sz="2800" b="1" i="1" u="none" strike="noStrike" kern="1200" cap="none" spc="0" normalizeH="0" baseline="0" noProof="0" dirty="0">
                <a:ln>
                  <a:noFill/>
                </a:ln>
                <a:solidFill>
                  <a:srgbClr val="C00000"/>
                </a:solidFill>
                <a:effectLst/>
                <a:uLnTx/>
                <a:uFillTx/>
                <a:latin typeface="Calibri" panose="020F0502020204030204"/>
                <a:ea typeface="+mn-ea"/>
                <a:cs typeface="+mn-cs"/>
              </a:rPr>
              <a:t>RETENTION</a:t>
            </a: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344488" marR="0" lvl="0" indent="-34448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Alabama residents (natives) are 3x more likely to remain in state following graduation.</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4488" marR="0" lvl="0" indent="-34448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Lower academic levels (certificates &amp; associate degrees) are more likely to remain in state but typically earn less than higher degree levels.</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4488" marR="0" lvl="0" indent="-34448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8AAF03A-7887-48DA-AE0B-4A06801EF561}"/>
              </a:ext>
            </a:extLst>
          </p:cNvPr>
          <p:cNvSpPr txBox="1"/>
          <p:nvPr/>
        </p:nvSpPr>
        <p:spPr>
          <a:xfrm>
            <a:off x="0" y="476250"/>
            <a:ext cx="1219199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libri" panose="020F0502020204030204"/>
                <a:ea typeface="+mn-ea"/>
                <a:cs typeface="+mn-cs"/>
              </a:rPr>
              <a:t>2022 Employment Outcomes Report:  </a:t>
            </a:r>
            <a:r>
              <a:rPr kumimoji="0" lang="en-US" sz="4000" b="1" i="1" u="none" strike="noStrike" kern="1200" cap="none" spc="0" normalizeH="0" baseline="0" noProof="0" dirty="0">
                <a:ln>
                  <a:noFill/>
                </a:ln>
                <a:solidFill>
                  <a:srgbClr val="4472C4"/>
                </a:solidFill>
                <a:effectLst/>
                <a:uLnTx/>
                <a:uFillTx/>
                <a:latin typeface="Calibri" panose="020F0502020204030204"/>
                <a:ea typeface="+mn-ea"/>
                <a:cs typeface="+mn-cs"/>
              </a:rPr>
              <a:t>Findings</a:t>
            </a:r>
            <a:endParaRPr kumimoji="0" lang="en-US" sz="1100" b="1" i="1"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D858504-E1B6-45B8-9BD8-BA66577BB59E}"/>
              </a:ext>
            </a:extLst>
          </p:cNvPr>
          <p:cNvPicPr>
            <a:picLocks noChangeAspect="1"/>
          </p:cNvPicPr>
          <p:nvPr/>
        </p:nvPicPr>
        <p:blipFill>
          <a:blip r:embed="rId3"/>
          <a:stretch>
            <a:fillRect/>
          </a:stretch>
        </p:blipFill>
        <p:spPr>
          <a:xfrm>
            <a:off x="7028664" y="1491913"/>
            <a:ext cx="4744506" cy="4534158"/>
          </a:xfrm>
          <a:prstGeom prst="rect">
            <a:avLst/>
          </a:prstGeom>
        </p:spPr>
      </p:pic>
    </p:spTree>
    <p:extLst>
      <p:ext uri="{BB962C8B-B14F-4D97-AF65-F5344CB8AC3E}">
        <p14:creationId xmlns:p14="http://schemas.microsoft.com/office/powerpoint/2010/main" val="5296818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6C66BE-6B48-4209-AB28-B72E7EA54091}"/>
              </a:ext>
            </a:extLst>
          </p:cNvPr>
          <p:cNvSpPr txBox="1"/>
          <p:nvPr/>
        </p:nvSpPr>
        <p:spPr>
          <a:xfrm>
            <a:off x="577420" y="1082935"/>
            <a:ext cx="6489209" cy="53860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With regard to </a:t>
            </a:r>
            <a:r>
              <a:rPr kumimoji="0" lang="en-US" sz="2800" b="1" i="1" u="none" strike="noStrike" kern="1200" cap="none" spc="0" normalizeH="0" baseline="0" noProof="0" dirty="0">
                <a:ln>
                  <a:noFill/>
                </a:ln>
                <a:solidFill>
                  <a:srgbClr val="C00000"/>
                </a:solidFill>
                <a:effectLst/>
                <a:uLnTx/>
                <a:uFillTx/>
                <a:latin typeface="Calibri" panose="020F0502020204030204"/>
                <a:ea typeface="+mn-ea"/>
                <a:cs typeface="+mn-cs"/>
              </a:rPr>
              <a:t>SALARY</a:t>
            </a: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344488" marR="0" lvl="0" indent="-34448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Higher academic levels consistently  earn higher salaries.</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4488" marR="0" lvl="0" indent="-34448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Health and STEM-related disciplines consistently earn higher salaries.</a:t>
            </a:r>
          </a:p>
          <a:p>
            <a:pPr marL="6286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For 2015 graduates (after five years), </a:t>
            </a:r>
            <a:r>
              <a:rPr kumimoji="0" lang="en-US" sz="2800" b="1" i="1" u="none" strike="noStrike" kern="1200" cap="none" spc="0" normalizeH="0" baseline="0" noProof="0" dirty="0">
                <a:ln>
                  <a:noFill/>
                </a:ln>
                <a:solidFill>
                  <a:srgbClr val="4472C4"/>
                </a:solidFill>
                <a:effectLst/>
                <a:uLnTx/>
                <a:uFillTx/>
                <a:latin typeface="Calibri" panose="020F0502020204030204"/>
                <a:ea typeface="+mn-ea"/>
                <a:cs typeface="+mn-cs"/>
              </a:rPr>
              <a:t>5 of the top 6 </a:t>
            </a: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highest-paid disciplines were either in a </a:t>
            </a:r>
            <a:r>
              <a:rPr kumimoji="0" lang="en-US" sz="2800" b="1" i="1" u="none" strike="noStrike" kern="1200" cap="none" spc="0" normalizeH="0" baseline="0" noProof="0" dirty="0">
                <a:ln>
                  <a:noFill/>
                </a:ln>
                <a:solidFill>
                  <a:srgbClr val="4472C4"/>
                </a:solidFill>
                <a:effectLst/>
                <a:uLnTx/>
                <a:uFillTx/>
                <a:latin typeface="Calibri" panose="020F0502020204030204"/>
                <a:ea typeface="+mn-ea"/>
                <a:cs typeface="+mn-cs"/>
              </a:rPr>
              <a:t>health or STEM-related</a:t>
            </a: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 program.</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8AAF03A-7887-48DA-AE0B-4A06801EF561}"/>
              </a:ext>
            </a:extLst>
          </p:cNvPr>
          <p:cNvSpPr txBox="1"/>
          <p:nvPr/>
        </p:nvSpPr>
        <p:spPr>
          <a:xfrm>
            <a:off x="0" y="476250"/>
            <a:ext cx="1219199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libri" panose="020F0502020204030204"/>
                <a:ea typeface="+mn-ea"/>
                <a:cs typeface="+mn-cs"/>
              </a:rPr>
              <a:t>2022 Employment Outcomes Report:  </a:t>
            </a:r>
            <a:r>
              <a:rPr kumimoji="0" lang="en-US" sz="4000" b="1" i="1" u="none" strike="noStrike" kern="1200" cap="none" spc="0" normalizeH="0" baseline="0" noProof="0" dirty="0">
                <a:ln>
                  <a:noFill/>
                </a:ln>
                <a:solidFill>
                  <a:srgbClr val="4472C4"/>
                </a:solidFill>
                <a:effectLst/>
                <a:uLnTx/>
                <a:uFillTx/>
                <a:latin typeface="Calibri" panose="020F0502020204030204"/>
                <a:ea typeface="+mn-ea"/>
                <a:cs typeface="+mn-cs"/>
              </a:rPr>
              <a:t>Findings</a:t>
            </a:r>
            <a:endParaRPr kumimoji="0" lang="en-US" sz="11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8BB4BDC5-0A85-4626-84F8-3DE7C4F2DC6E}"/>
              </a:ext>
            </a:extLst>
          </p:cNvPr>
          <p:cNvPicPr>
            <a:picLocks noChangeAspect="1"/>
          </p:cNvPicPr>
          <p:nvPr/>
        </p:nvPicPr>
        <p:blipFill>
          <a:blip r:embed="rId3"/>
          <a:stretch>
            <a:fillRect/>
          </a:stretch>
        </p:blipFill>
        <p:spPr>
          <a:xfrm>
            <a:off x="7324127" y="1491913"/>
            <a:ext cx="4692259" cy="4143489"/>
          </a:xfrm>
          <a:prstGeom prst="rect">
            <a:avLst/>
          </a:prstGeom>
        </p:spPr>
      </p:pic>
    </p:spTree>
    <p:extLst>
      <p:ext uri="{BB962C8B-B14F-4D97-AF65-F5344CB8AC3E}">
        <p14:creationId xmlns:p14="http://schemas.microsoft.com/office/powerpoint/2010/main" val="4429517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a:xfrm>
            <a:off x="1591959" y="953494"/>
            <a:ext cx="8539692" cy="1365222"/>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all" spc="0" normalizeH="0" baseline="0" noProof="0" dirty="0">
                <a:ln>
                  <a:noFill/>
                </a:ln>
                <a:solidFill>
                  <a:srgbClr val="4472C4"/>
                </a:solidFill>
                <a:effectLst/>
                <a:uLnTx/>
                <a:uFillTx/>
                <a:latin typeface="+mn-lt"/>
              </a:rPr>
              <a:t>VIII.   Decision</a:t>
            </a:r>
            <a:r>
              <a:rPr kumimoji="0" lang="en-US" b="1" i="0" u="none" strike="noStrike" kern="1200" cap="all" spc="300" normalizeH="0" baseline="0" noProof="0" dirty="0">
                <a:ln>
                  <a:noFill/>
                </a:ln>
                <a:solidFill>
                  <a:srgbClr val="4472C4"/>
                </a:solidFill>
                <a:effectLst/>
                <a:uLnTx/>
                <a:uFillTx/>
                <a:latin typeface="+mn-lt"/>
              </a:rPr>
              <a:t> </a:t>
            </a:r>
            <a:r>
              <a:rPr kumimoji="0" lang="en-US" b="1" i="0" u="none" strike="noStrike" kern="1200" cap="all" spc="0" normalizeH="0" baseline="0" noProof="0" dirty="0">
                <a:ln>
                  <a:noFill/>
                </a:ln>
                <a:solidFill>
                  <a:srgbClr val="4472C4"/>
                </a:solidFill>
                <a:effectLst/>
                <a:uLnTx/>
                <a:uFillTx/>
                <a:latin typeface="+mn-lt"/>
              </a:rPr>
              <a:t>ITEMS</a:t>
            </a:r>
            <a:br>
              <a:rPr kumimoji="0" lang="en-US" b="1" i="0" u="none" strike="noStrike" kern="1200" cap="all" spc="0" normalizeH="0" baseline="0" noProof="0" dirty="0">
                <a:ln>
                  <a:noFill/>
                </a:ln>
                <a:solidFill>
                  <a:srgbClr val="0070C0"/>
                </a:solidFill>
                <a:effectLst/>
                <a:uLnTx/>
                <a:uFillTx/>
                <a:latin typeface="+mn-lt"/>
              </a:rPr>
            </a:br>
            <a:r>
              <a:rPr kumimoji="0" lang="en-US" b="1" i="0" u="none" strike="noStrike" kern="1200" cap="all" spc="0" normalizeH="0" baseline="0" noProof="0" dirty="0">
                <a:ln>
                  <a:noFill/>
                </a:ln>
                <a:solidFill>
                  <a:srgbClr val="00B0F0"/>
                </a:solidFill>
                <a:effectLst/>
                <a:uLnTx/>
                <a:uFillTx/>
                <a:latin typeface="Tw Cen MT"/>
                <a:ea typeface="+mj-ea"/>
                <a:cs typeface="+mj-cs"/>
              </a:rPr>
              <a:t> </a:t>
            </a:r>
            <a:endParaRPr kumimoji="0" lang="en-US" b="0" i="0" u="none" strike="noStrike" kern="1200" cap="all" spc="0" normalizeH="0" baseline="0" noProof="0" dirty="0">
              <a:ln>
                <a:noFill/>
              </a:ln>
              <a:solidFill>
                <a:srgbClr val="4F271C"/>
              </a:solidFill>
              <a:effectLst/>
              <a:uLnTx/>
              <a:uFillTx/>
              <a:latin typeface="Tw Cen MT"/>
              <a:ea typeface="+mj-ea"/>
              <a:cs typeface="+mj-cs"/>
            </a:endParaRPr>
          </a:p>
        </p:txBody>
      </p:sp>
      <p:sp>
        <p:nvSpPr>
          <p:cNvPr id="4" name="Slide Number Placeholder 5">
            <a:extLst>
              <a:ext uri="{FF2B5EF4-FFF2-40B4-BE49-F238E27FC236}">
                <a16:creationId xmlns:a16="http://schemas.microsoft.com/office/drawing/2014/main" id="{864C885F-C126-4493-B9AA-D3DA3D9C1B1E}"/>
              </a:ext>
            </a:extLst>
          </p:cNvPr>
          <p:cNvSpPr>
            <a:spLocks noGrp="1"/>
          </p:cNvSpPr>
          <p:nvPr>
            <p:ph type="sldNum" sz="quarter" idx="12"/>
          </p:nvPr>
        </p:nvSpPr>
        <p:spPr>
          <a:xfrm>
            <a:off x="8610600" y="6366289"/>
            <a:ext cx="2743200" cy="365125"/>
          </a:xfrm>
        </p:spPr>
        <p:txBody>
          <a:bodyPr/>
          <a:lstStyle/>
          <a:p>
            <a:fld id="{15C3AF50-45D8-4144-B114-A385979F8C17}" type="slidenum">
              <a:rPr lang="en-US" smtClean="0"/>
              <a:t>53</a:t>
            </a:fld>
            <a:endParaRPr lang="en-US" dirty="0"/>
          </a:p>
        </p:txBody>
      </p:sp>
      <p:pic>
        <p:nvPicPr>
          <p:cNvPr id="8194" name="Picture 2" descr="See the source image">
            <a:extLst>
              <a:ext uri="{FF2B5EF4-FFF2-40B4-BE49-F238E27FC236}">
                <a16:creationId xmlns:a16="http://schemas.microsoft.com/office/drawing/2014/main" id="{AEDDD4B3-42D8-4802-B57C-ACA62E7FC9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8111" y="2000663"/>
            <a:ext cx="4715159" cy="3143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0417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54</a:t>
            </a:fld>
            <a:endParaRPr lang="en-US">
              <a:solidFill>
                <a:srgbClr val="46464A">
                  <a:lumMod val="60000"/>
                  <a:lumOff val="40000"/>
                </a:srgbClr>
              </a:solidFill>
            </a:endParaRPr>
          </a:p>
        </p:txBody>
      </p:sp>
      <p:sp>
        <p:nvSpPr>
          <p:cNvPr id="5" name="Rectangle 4"/>
          <p:cNvSpPr/>
          <p:nvPr/>
        </p:nvSpPr>
        <p:spPr>
          <a:xfrm>
            <a:off x="1143827" y="494498"/>
            <a:ext cx="9904344" cy="2308324"/>
          </a:xfrm>
          <a:prstGeom prst="rect">
            <a:avLst/>
          </a:prstGeom>
        </p:spPr>
        <p:txBody>
          <a:bodyPr wrap="square">
            <a:spAutoFit/>
          </a:bodyPr>
          <a:lstStyle/>
          <a:p>
            <a:pPr marL="228600" algn="ctr">
              <a:tabLst>
                <a:tab pos="27432" algn="l"/>
                <a:tab pos="-1731873600" algn="l"/>
                <a:tab pos="6542532" algn="r"/>
              </a:tabLst>
            </a:pPr>
            <a:r>
              <a:rPr lang="en-US" sz="4000" b="1" kern="1400" dirty="0">
                <a:solidFill>
                  <a:srgbClr val="4472C4"/>
                </a:solidFill>
              </a:rPr>
              <a:t>A. Academic Programs</a:t>
            </a:r>
          </a:p>
          <a:p>
            <a:pPr marL="971550" indent="-742950" algn="ctr">
              <a:buAutoNum type="alphaUcPeriod" startAt="5"/>
              <a:tabLst>
                <a:tab pos="27432" algn="l"/>
                <a:tab pos="-1731873600" algn="l"/>
                <a:tab pos="6542532" algn="r"/>
              </a:tabLst>
            </a:pPr>
            <a:endParaRPr lang="en-US" sz="4000" b="1" kern="1400" dirty="0">
              <a:solidFill>
                <a:srgbClr val="4472C4"/>
              </a:solidFill>
            </a:endParaRPr>
          </a:p>
          <a:p>
            <a:pPr marL="228600" algn="ctr">
              <a:tabLst>
                <a:tab pos="27432" algn="l"/>
                <a:tab pos="-1731873600" algn="l"/>
                <a:tab pos="6542532" algn="r"/>
              </a:tabLst>
            </a:pPr>
            <a:r>
              <a:rPr lang="en-US" sz="3200" i="1" kern="1400" dirty="0">
                <a:solidFill>
                  <a:srgbClr val="4472C4"/>
                </a:solidFill>
              </a:rPr>
              <a:t>Staff Presenters:  Dr. Robin McGill and </a:t>
            </a:r>
          </a:p>
          <a:p>
            <a:pPr marL="228600" algn="ctr">
              <a:tabLst>
                <a:tab pos="27432" algn="l"/>
                <a:tab pos="-1731873600" algn="l"/>
                <a:tab pos="6542532" algn="r"/>
              </a:tabLst>
            </a:pPr>
            <a:r>
              <a:rPr lang="en-US" sz="3200" i="1" kern="1400" dirty="0">
                <a:solidFill>
                  <a:srgbClr val="4472C4"/>
                </a:solidFill>
              </a:rPr>
              <a:t>Mrs. Kristan White </a:t>
            </a:r>
            <a:r>
              <a:rPr lang="en-US" sz="2800" kern="1400" dirty="0">
                <a:solidFill>
                  <a:srgbClr val="4472C4"/>
                </a:solidFill>
              </a:rPr>
              <a:t> </a:t>
            </a:r>
            <a:endParaRPr lang="en-US" sz="2800" kern="1400" dirty="0">
              <a:ln>
                <a:noFill/>
              </a:ln>
              <a:solidFill>
                <a:srgbClr val="4472C4"/>
              </a:solidFill>
              <a:effectLst/>
            </a:endParaRPr>
          </a:p>
        </p:txBody>
      </p:sp>
      <p:pic>
        <p:nvPicPr>
          <p:cNvPr id="2" name="Picture 1">
            <a:extLst>
              <a:ext uri="{FF2B5EF4-FFF2-40B4-BE49-F238E27FC236}">
                <a16:creationId xmlns:a16="http://schemas.microsoft.com/office/drawing/2014/main" id="{4C3A534C-95F6-46BC-BEEB-27C0CDFCCB7F}"/>
              </a:ext>
            </a:extLst>
          </p:cNvPr>
          <p:cNvPicPr>
            <a:picLocks noChangeAspect="1"/>
          </p:cNvPicPr>
          <p:nvPr/>
        </p:nvPicPr>
        <p:blipFill>
          <a:blip r:embed="rId2"/>
          <a:stretch>
            <a:fillRect/>
          </a:stretch>
        </p:blipFill>
        <p:spPr>
          <a:xfrm>
            <a:off x="3893075" y="3242929"/>
            <a:ext cx="4405850" cy="2934365"/>
          </a:xfrm>
          <a:prstGeom prst="rect">
            <a:avLst/>
          </a:prstGeom>
        </p:spPr>
      </p:pic>
    </p:spTree>
    <p:extLst>
      <p:ext uri="{BB962C8B-B14F-4D97-AF65-F5344CB8AC3E}">
        <p14:creationId xmlns:p14="http://schemas.microsoft.com/office/powerpoint/2010/main" val="13674300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2" name="Title 1"/>
          <p:cNvSpPr>
            <a:spLocks noGrp="1"/>
          </p:cNvSpPr>
          <p:nvPr>
            <p:ph type="title" idx="4294967295"/>
          </p:nvPr>
        </p:nvSpPr>
        <p:spPr>
          <a:xfrm>
            <a:off x="3358970" y="258330"/>
            <a:ext cx="6071014" cy="941309"/>
          </a:xfrm>
        </p:spPr>
        <p:txBody>
          <a:bodyPr>
            <a:noAutofit/>
          </a:bodyPr>
          <a:lstStyle/>
          <a:p>
            <a:pPr algn="ctr"/>
            <a:r>
              <a:rPr lang="en-US" sz="4000" b="1" dirty="0">
                <a:solidFill>
                  <a:srgbClr val="4472C4"/>
                </a:solidFill>
                <a:latin typeface="+mn-lt"/>
              </a:rPr>
              <a:t>FOUR-YEAR INSTITUTIONS</a:t>
            </a:r>
          </a:p>
        </p:txBody>
      </p:sp>
      <p:pic>
        <p:nvPicPr>
          <p:cNvPr id="18" name="Picture 2" descr="C:\Users\Kevin Whitaker\Desktop\Marsh Presentation\JSU-Logo-for-website-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8727" y="2952529"/>
            <a:ext cx="1506893" cy="87342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evin Whitaker\Desktop\Marsh Presentation\UAH_primar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607" y="4486291"/>
            <a:ext cx="2398240" cy="13330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ws.auburn.edu/asim/Content/Images/Schools/Athens%20Sta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8491" y="1226541"/>
            <a:ext cx="1510696" cy="11395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cws.auburn.edu/asim/Content/Images/Schools/Alabama%20Sta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7271" y="1244581"/>
            <a:ext cx="1555816" cy="118144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cws.auburn.edu/asim/Content/Images/Schools/Tro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4793" y="2741690"/>
            <a:ext cx="1331546" cy="131099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cws.auburn.edu/asim/Content/Images/Schools/Alabama%20Birmingham.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90970" y="2725807"/>
            <a:ext cx="1448017" cy="132687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cws.auburn.edu/asim/Content/Images/Schools/Montevall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05620" y="4254391"/>
            <a:ext cx="1797917" cy="151258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cws.auburn.edu/asim/Content/Images/Schools/North%20Alabama.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82872" y="4396741"/>
            <a:ext cx="1626256" cy="1463337"/>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s://cws.auburn.edu/asim/Content/Images/Schools/Alabama%20A_M.png"/>
          <p:cNvPicPr>
            <a:picLocks noChangeAspect="1" noChangeArrowheads="1"/>
          </p:cNvPicPr>
          <p:nvPr/>
        </p:nvPicPr>
        <p:blipFill rotWithShape="1">
          <a:blip r:embed="rId10">
            <a:extLst>
              <a:ext uri="{28A0092B-C50C-407E-A947-70E740481C1C}">
                <a14:useLocalDpi xmlns:a14="http://schemas.microsoft.com/office/drawing/2010/main" val="0"/>
              </a:ext>
            </a:extLst>
          </a:blip>
          <a:srcRect l="15318" t="12459" r="19082" b="14179"/>
          <a:stretch/>
        </p:blipFill>
        <p:spPr bwMode="auto">
          <a:xfrm>
            <a:off x="559980" y="1103636"/>
            <a:ext cx="1366245" cy="1463337"/>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https://upload.wikimedia.org/wikipedia/en/3/3a/UWALogo.png"/>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26377" y="4508288"/>
            <a:ext cx="1165970" cy="1225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639EBE2-C660-4436-8A76-B53341C85F5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4656" r="15198" b="29898"/>
          <a:stretch/>
        </p:blipFill>
        <p:spPr>
          <a:xfrm>
            <a:off x="7189999" y="1114491"/>
            <a:ext cx="2011173" cy="1553270"/>
          </a:xfrm>
          <a:prstGeom prst="rect">
            <a:avLst/>
          </a:prstGeom>
        </p:spPr>
      </p:pic>
      <p:pic>
        <p:nvPicPr>
          <p:cNvPr id="1028" name="Picture 4" descr="Auburn University at Montgomery (Fees &amp; Reviews): Alabama, United States">
            <a:extLst>
              <a:ext uri="{FF2B5EF4-FFF2-40B4-BE49-F238E27FC236}">
                <a16:creationId xmlns:a16="http://schemas.microsoft.com/office/drawing/2014/main" id="{FFDFFDC7-6FFE-419A-9F83-9AD2E821935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29422" b="28787"/>
          <a:stretch/>
        </p:blipFill>
        <p:spPr bwMode="auto">
          <a:xfrm>
            <a:off x="9577177" y="1509682"/>
            <a:ext cx="1864371" cy="7791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Deans jobs | Alabama">
            <a:extLst>
              <a:ext uri="{FF2B5EF4-FFF2-40B4-BE49-F238E27FC236}">
                <a16:creationId xmlns:a16="http://schemas.microsoft.com/office/drawing/2014/main" id="{4AD94542-C477-48ED-97F5-AD8E9906B83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21990" b="20338"/>
          <a:stretch/>
        </p:blipFill>
        <p:spPr bwMode="auto">
          <a:xfrm>
            <a:off x="5930128" y="2864808"/>
            <a:ext cx="3028950" cy="87343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EDC1453E-E8D4-468F-9063-791D4A52CAF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89999" y="4455899"/>
            <a:ext cx="2201590" cy="1277489"/>
          </a:xfrm>
          <a:prstGeom prst="rect">
            <a:avLst/>
          </a:prstGeom>
        </p:spPr>
      </p:pic>
    </p:spTree>
    <p:extLst>
      <p:ext uri="{BB962C8B-B14F-4D97-AF65-F5344CB8AC3E}">
        <p14:creationId xmlns:p14="http://schemas.microsoft.com/office/powerpoint/2010/main" val="14452863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674106" y="183441"/>
            <a:ext cx="10843787" cy="59708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lang="en-US" sz="4000" b="1" dirty="0">
                <a:solidFill>
                  <a:srgbClr val="4472C4"/>
                </a:solidFill>
                <a:latin typeface="Calibri"/>
              </a:rPr>
              <a:t>Alabama A&amp;M</a:t>
            </a:r>
            <a:r>
              <a:rPr kumimoji="0" lang="en-US" sz="4000" b="1" i="0" u="none" strike="noStrike" kern="1200" cap="none" spc="0" normalizeH="0" baseline="0" noProof="0" dirty="0">
                <a:ln>
                  <a:noFill/>
                </a:ln>
                <a:solidFill>
                  <a:srgbClr val="4472C4"/>
                </a:solidFill>
                <a:effectLst/>
                <a:uLnTx/>
                <a:uFillTx/>
                <a:latin typeface="Calibri"/>
                <a:ea typeface="+mn-ea"/>
                <a:cs typeface="+mn-cs"/>
              </a:rPr>
              <a:t> University</a:t>
            </a:r>
          </a:p>
          <a:p>
            <a:pPr marR="0" lvl="0"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1. Doctor of Philosophy in Social Work (CIP 44.0701)</a:t>
            </a:r>
          </a:p>
          <a:p>
            <a:endParaRPr lang="en-US" sz="2100" dirty="0"/>
          </a:p>
          <a:p>
            <a:pPr marL="342900" indent="-342900">
              <a:buFont typeface="Arial" panose="020B0604020202020204" pitchFamily="34" charset="0"/>
              <a:buChar char="•"/>
            </a:pPr>
            <a:r>
              <a:rPr lang="en-US" sz="2100" dirty="0"/>
              <a:t>The bachelor’s and master’s in Social Work programs at AAMU have been fully accredited since their inception and produce significant numbers of graduates annually. </a:t>
            </a:r>
          </a:p>
          <a:p>
            <a:pPr marL="342900" indent="-342900">
              <a:buFont typeface="Arial" panose="020B0604020202020204" pitchFamily="34" charset="0"/>
              <a:buChar char="•"/>
            </a:pPr>
            <a:endParaRPr lang="en-US" sz="1000" dirty="0"/>
          </a:p>
          <a:p>
            <a:pPr marL="342900" indent="-342900">
              <a:buFont typeface="Arial" panose="020B0604020202020204" pitchFamily="34" charset="0"/>
              <a:buChar char="•"/>
            </a:pPr>
            <a:r>
              <a:rPr lang="en-US" sz="2100" dirty="0"/>
              <a:t>Currently, only one public institution in Alabama offers doctoral-level Social Work programs (the University of Alabama).</a:t>
            </a:r>
          </a:p>
          <a:p>
            <a:pPr marL="342900" indent="-342900">
              <a:buFont typeface="Arial" panose="020B0604020202020204" pitchFamily="34" charset="0"/>
              <a:buChar char="•"/>
            </a:pPr>
            <a:endParaRPr lang="en-US" sz="1000" dirty="0"/>
          </a:p>
          <a:p>
            <a:pPr marL="342900" indent="-342900">
              <a:buFont typeface="Arial" panose="020B0604020202020204" pitchFamily="34" charset="0"/>
              <a:buChar char="•"/>
            </a:pPr>
            <a:r>
              <a:rPr lang="en-US" sz="2100" dirty="0"/>
              <a:t>According to the Bureau of Labor and Statistics, employment for social workers is expected to grow by 13% from 2019 to 2029. With more individuals entering the field, there continues to be significant demand for those who are credentialed to educate future graduate level social workers and assume leadership roles within the profession.</a:t>
            </a:r>
          </a:p>
          <a:p>
            <a:pPr marL="342900" indent="-342900">
              <a:buFont typeface="Arial" panose="020B0604020202020204" pitchFamily="34" charset="0"/>
              <a:buChar char="•"/>
            </a:pPr>
            <a:endParaRPr lang="en-US" sz="1000" dirty="0"/>
          </a:p>
          <a:p>
            <a:pPr marL="342900" indent="-342900">
              <a:buFont typeface="Arial" panose="020B0604020202020204" pitchFamily="34" charset="0"/>
              <a:buChar char="•"/>
            </a:pPr>
            <a:r>
              <a:rPr lang="en-US" sz="2100" dirty="0"/>
              <a:t>This proposal includes two letters of support from the </a:t>
            </a:r>
          </a:p>
          <a:p>
            <a:pPr indent="347663"/>
            <a:r>
              <a:rPr lang="en-US" sz="2100" dirty="0"/>
              <a:t>National Association of Social Workers (NASW)--Alabama </a:t>
            </a:r>
          </a:p>
          <a:p>
            <a:pPr indent="347663"/>
            <a:r>
              <a:rPr lang="en-US" sz="2100" dirty="0"/>
              <a:t>Chapter and the Council on Social Work Education (CSWE).</a:t>
            </a:r>
          </a:p>
          <a:p>
            <a:endParaRPr lang="en-US" sz="2100" dirty="0">
              <a:highlight>
                <a:srgbClr val="FFFF00"/>
              </a:highlight>
            </a:endParaRPr>
          </a:p>
        </p:txBody>
      </p:sp>
      <p:sp>
        <p:nvSpPr>
          <p:cNvPr id="2" name="Slide Number Placeholder 1"/>
          <p:cNvSpPr>
            <a:spLocks noGrp="1"/>
          </p:cNvSpPr>
          <p:nvPr>
            <p:ph type="sldNum" sz="quarter" idx="12"/>
          </p:nvPr>
        </p:nvSpPr>
        <p:spPr>
          <a:xfrm>
            <a:off x="9144000" y="6396133"/>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26" descr="https://cws.auburn.edu/asim/Content/Images/Schools/Alabama%20A_M.png">
            <a:extLst>
              <a:ext uri="{FF2B5EF4-FFF2-40B4-BE49-F238E27FC236}">
                <a16:creationId xmlns:a16="http://schemas.microsoft.com/office/drawing/2014/main" id="{A872A05E-E959-46D7-9CD2-792D1B391C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318" t="12459" r="19082" b="14179"/>
          <a:stretch/>
        </p:blipFill>
        <p:spPr bwMode="auto">
          <a:xfrm>
            <a:off x="9266658" y="216684"/>
            <a:ext cx="1153179" cy="12351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5E12E08-AFF0-4872-A24A-11DD7D190D38}"/>
              </a:ext>
            </a:extLst>
          </p:cNvPr>
          <p:cNvPicPr>
            <a:picLocks noChangeAspect="1"/>
          </p:cNvPicPr>
          <p:nvPr/>
        </p:nvPicPr>
        <p:blipFill>
          <a:blip r:embed="rId5"/>
          <a:stretch>
            <a:fillRect/>
          </a:stretch>
        </p:blipFill>
        <p:spPr>
          <a:xfrm>
            <a:off x="7983607" y="4369033"/>
            <a:ext cx="2880746" cy="1915767"/>
          </a:xfrm>
          <a:prstGeom prst="rect">
            <a:avLst/>
          </a:prstGeom>
        </p:spPr>
      </p:pic>
    </p:spTree>
    <p:extLst>
      <p:ext uri="{BB962C8B-B14F-4D97-AF65-F5344CB8AC3E}">
        <p14:creationId xmlns:p14="http://schemas.microsoft.com/office/powerpoint/2010/main" val="3501294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C20EAC-5583-4634-8F1C-CD936AACEB82}"/>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57</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1B0ACD13-977A-44F6-9393-C9E32D693976}"/>
              </a:ext>
            </a:extLst>
          </p:cNvPr>
          <p:cNvSpPr txBox="1"/>
          <p:nvPr/>
        </p:nvSpPr>
        <p:spPr>
          <a:xfrm>
            <a:off x="1042352" y="1949899"/>
            <a:ext cx="10107296" cy="2015936"/>
          </a:xfrm>
          <a:prstGeom prst="rect">
            <a:avLst/>
          </a:prstGeom>
          <a:noFill/>
        </p:spPr>
        <p:txBody>
          <a:bodyPr wrap="square" rtlCol="0">
            <a:spAutoFit/>
          </a:bodyPr>
          <a:lstStyle/>
          <a:p>
            <a:r>
              <a:rPr lang="en-US" sz="3200" b="1" dirty="0">
                <a:solidFill>
                  <a:srgbClr val="4472C4"/>
                </a:solidFill>
              </a:rPr>
              <a:t>Motion, Decision Item A-1: </a:t>
            </a:r>
          </a:p>
          <a:p>
            <a:endParaRPr lang="en-US" sz="3200" b="1" dirty="0">
              <a:solidFill>
                <a:srgbClr val="0070C0"/>
              </a:solidFill>
            </a:endParaRPr>
          </a:p>
          <a:p>
            <a:pPr lvl="0">
              <a:spcBef>
                <a:spcPts val="600"/>
              </a:spcBef>
              <a:tabLst>
                <a:tab pos="457200" algn="l"/>
              </a:tabLst>
              <a:defRPr/>
            </a:pPr>
            <a:r>
              <a:rPr lang="en-US" sz="2800" dirty="0"/>
              <a:t>That the Commission approve Alabama A&amp;M University’s proposal to offer a Doctor of Philosophy in Social Work.</a:t>
            </a:r>
          </a:p>
        </p:txBody>
      </p:sp>
    </p:spTree>
    <p:extLst>
      <p:ext uri="{BB962C8B-B14F-4D97-AF65-F5344CB8AC3E}">
        <p14:creationId xmlns:p14="http://schemas.microsoft.com/office/powerpoint/2010/main" val="28368897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272331" y="174547"/>
            <a:ext cx="11404600" cy="58323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800" b="1" i="0" u="none" strike="noStrike" kern="1200" cap="none" spc="0" normalizeH="0" baseline="0" noProof="0" dirty="0">
                <a:ln>
                  <a:noFill/>
                </a:ln>
                <a:solidFill>
                  <a:srgbClr val="4472C4"/>
                </a:solidFill>
                <a:effectLst/>
                <a:uLnTx/>
                <a:uFillTx/>
                <a:latin typeface="Calibri"/>
                <a:ea typeface="+mn-ea"/>
                <a:cs typeface="+mn-cs"/>
              </a:rPr>
              <a:t>Auburn University at Montgomery</a:t>
            </a:r>
          </a:p>
          <a:p>
            <a:pPr>
              <a:tabLst>
                <a:tab pos="457200" algn="l"/>
              </a:tabLst>
              <a:defRPr/>
            </a:pPr>
            <a:r>
              <a:rPr lang="en-US" sz="2600" b="1" dirty="0">
                <a:solidFill>
                  <a:srgbClr val="4472C4"/>
                </a:solidFill>
                <a:latin typeface="Calibri" panose="020F0502020204030204"/>
              </a:rPr>
              <a:t>2</a:t>
            </a: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 Doctor of Education in Instructional Systems and Learning </a:t>
            </a:r>
          </a:p>
          <a:p>
            <a:pPr>
              <a:tabLst>
                <a:tab pos="457200" algn="l"/>
              </a:tabLst>
              <a:defRPr/>
            </a:pPr>
            <a:r>
              <a:rPr lang="en-US" sz="2600" b="1" dirty="0">
                <a:solidFill>
                  <a:srgbClr val="4472C4"/>
                </a:solidFill>
                <a:latin typeface="Calibri" panose="020F0502020204030204"/>
              </a:rPr>
              <a:t>    </a:t>
            </a: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Sciences (CIP 13.0607</a:t>
            </a:r>
            <a:r>
              <a:rPr lang="en-US" sz="2600" b="1" dirty="0">
                <a:solidFill>
                  <a:srgbClr val="4472C4"/>
                </a:solidFill>
              </a:rPr>
              <a:t>) </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en-US" sz="800" b="1" i="0" u="none" strike="noStrike" kern="1200" cap="none" spc="0" normalizeH="0" baseline="0" noProof="0" dirty="0">
              <a:ln>
                <a:noFill/>
              </a:ln>
              <a:solidFill>
                <a:srgbClr val="4472C4"/>
              </a:solidFill>
              <a:effectLst/>
              <a:highlight>
                <a:srgbClr val="FFFF00"/>
              </a:highligh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500" b="1" i="0" u="none" strike="noStrike" kern="1200" cap="none" spc="0" normalizeH="0" baseline="0" noProof="0" dirty="0">
              <a:ln>
                <a:noFill/>
              </a:ln>
              <a:solidFill>
                <a:srgbClr val="0070C0"/>
              </a:solidFill>
              <a:effectLst/>
              <a:highlight>
                <a:srgbClr val="FFFF00"/>
              </a:highlight>
              <a:uLnTx/>
              <a:uFillTx/>
              <a:latin typeface="Calibri" panose="020F0502020204030204"/>
              <a:ea typeface="+mn-ea"/>
              <a:cs typeface="+mn-cs"/>
            </a:endParaRPr>
          </a:p>
          <a:p>
            <a:pPr marL="342900" marR="0" lvl="0" indent="-342900">
              <a:spcBef>
                <a:spcPts val="0"/>
              </a:spcBef>
              <a:spcAft>
                <a:spcPts val="0"/>
              </a:spcAft>
              <a:buFont typeface="Arial" panose="020B0604020202020204" pitchFamily="34" charset="0"/>
              <a:buChar char="•"/>
            </a:pPr>
            <a:r>
              <a:rPr lang="en-US" sz="2200" dirty="0">
                <a:solidFill>
                  <a:srgbClr val="111111"/>
                </a:solidFill>
                <a:effectLst/>
                <a:ea typeface="Times New Roman" panose="02020603050405020304" pitchFamily="18" charset="0"/>
                <a:cs typeface="Arial" panose="020B0604020202020204" pitchFamily="34" charset="0"/>
              </a:rPr>
              <a:t>The proposed program is designed to strengthen Alabama’s pipeline of professionals trained in learning sciences to become directors of early learning centers and instructional technology leaders in schools and organizations.</a:t>
            </a:r>
            <a:endParaRPr lang="en-US" sz="2200" dirty="0">
              <a:solidFill>
                <a:srgbClr val="111111"/>
              </a:solidFill>
              <a:ea typeface="Times New Roman" panose="02020603050405020304" pitchFamily="18" charset="0"/>
              <a:cs typeface="Arial" panose="020B0604020202020204" pitchFamily="34" charset="0"/>
            </a:endParaRPr>
          </a:p>
          <a:p>
            <a:pPr marR="0" lvl="0">
              <a:spcBef>
                <a:spcPts val="0"/>
              </a:spcBef>
              <a:spcAft>
                <a:spcPts val="0"/>
              </a:spcAft>
            </a:pPr>
            <a:endParaRPr lang="en-US" sz="2200" dirty="0">
              <a:effectLst/>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2286000" algn="l"/>
              </a:tabLst>
            </a:pPr>
            <a:r>
              <a:rPr lang="en-US" sz="2200" dirty="0">
                <a:effectLst/>
                <a:ea typeface="Times New Roman" panose="02020603050405020304" pitchFamily="18" charset="0"/>
                <a:cs typeface="Arial" panose="020B0604020202020204" pitchFamily="34" charset="0"/>
              </a:rPr>
              <a:t>This program will build on AUM’s existing coursework for existing MEd and </a:t>
            </a:r>
            <a:r>
              <a:rPr lang="en-US" sz="2200" dirty="0" err="1">
                <a:effectLst/>
                <a:ea typeface="Times New Roman" panose="02020603050405020304" pitchFamily="18" charset="0"/>
                <a:cs typeface="Arial" panose="020B0604020202020204" pitchFamily="34" charset="0"/>
              </a:rPr>
              <a:t>EdS</a:t>
            </a:r>
            <a:r>
              <a:rPr lang="en-US" sz="2200" dirty="0">
                <a:effectLst/>
                <a:ea typeface="Times New Roman" panose="02020603050405020304" pitchFamily="18" charset="0"/>
                <a:cs typeface="Arial" panose="020B0604020202020204" pitchFamily="34" charset="0"/>
              </a:rPr>
              <a:t> programs in both Instructional Technology and Early Childhood Education. AUM’s programs in both areas continue to exceed viability standards for their respective levels.</a:t>
            </a:r>
          </a:p>
          <a:p>
            <a:pPr marL="342900" marR="0" lvl="0" indent="-342900">
              <a:spcBef>
                <a:spcPts val="0"/>
              </a:spcBef>
              <a:spcAft>
                <a:spcPts val="0"/>
              </a:spcAft>
              <a:buFont typeface="Arial" panose="020B0604020202020204" pitchFamily="34" charset="0"/>
              <a:buChar char="•"/>
              <a:tabLst>
                <a:tab pos="2286000" algn="l"/>
              </a:tabLst>
            </a:pPr>
            <a:endParaRPr lang="en-US" sz="2200" dirty="0">
              <a:effectLst/>
              <a:ea typeface="Times New Roman" panose="02020603050405020304" pitchFamily="18" charset="0"/>
            </a:endParaRPr>
          </a:p>
          <a:p>
            <a:pPr marL="342900" indent="-342900">
              <a:buFont typeface="Arial" panose="020B0604020202020204" pitchFamily="34" charset="0"/>
              <a:buChar char="•"/>
            </a:pPr>
            <a:r>
              <a:rPr lang="en-US" sz="2200" dirty="0">
                <a:effectLst/>
                <a:ea typeface="Times New Roman" panose="02020603050405020304" pitchFamily="18" charset="0"/>
              </a:rPr>
              <a:t>The proposed program offers a strategic benefit through its </a:t>
            </a:r>
          </a:p>
          <a:p>
            <a:pPr indent="347663"/>
            <a:r>
              <a:rPr lang="en-US" sz="2200" dirty="0">
                <a:effectLst/>
                <a:ea typeface="Times New Roman" panose="02020603050405020304" pitchFamily="18" charset="0"/>
              </a:rPr>
              <a:t>unique focus on the learning sciences in relation to two </a:t>
            </a:r>
          </a:p>
          <a:p>
            <a:pPr indent="347663"/>
            <a:r>
              <a:rPr lang="en-US" sz="2200" dirty="0">
                <a:effectLst/>
                <a:ea typeface="Times New Roman" panose="02020603050405020304" pitchFamily="18" charset="0"/>
              </a:rPr>
              <a:t>specific disciplines: early childhood education and instructional </a:t>
            </a:r>
          </a:p>
          <a:p>
            <a:pPr indent="347663"/>
            <a:r>
              <a:rPr lang="en-US" sz="2200" dirty="0">
                <a:effectLst/>
                <a:ea typeface="Times New Roman" panose="02020603050405020304" pitchFamily="18" charset="0"/>
              </a:rPr>
              <a:t>technology and systems</a:t>
            </a:r>
            <a:r>
              <a:rPr lang="en-US" sz="2200" dirty="0"/>
              <a:t>.</a:t>
            </a: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1B74B1F3-3C46-4FB6-AE1F-B00EB9F0E9B8}"/>
              </a:ext>
            </a:extLst>
          </p:cNvPr>
          <p:cNvPicPr>
            <a:picLocks noChangeAspect="1"/>
          </p:cNvPicPr>
          <p:nvPr/>
        </p:nvPicPr>
        <p:blipFill>
          <a:blip r:embed="rId2"/>
          <a:stretch>
            <a:fillRect/>
          </a:stretch>
        </p:blipFill>
        <p:spPr>
          <a:xfrm>
            <a:off x="8736496" y="4224491"/>
            <a:ext cx="1938129" cy="1938129"/>
          </a:xfrm>
          <a:prstGeom prst="rect">
            <a:avLst/>
          </a:prstGeom>
        </p:spPr>
      </p:pic>
      <p:pic>
        <p:nvPicPr>
          <p:cNvPr id="5" name="Picture 4">
            <a:extLst>
              <a:ext uri="{FF2B5EF4-FFF2-40B4-BE49-F238E27FC236}">
                <a16:creationId xmlns:a16="http://schemas.microsoft.com/office/drawing/2014/main" id="{4E3E9D32-1840-414D-9FF9-8F15B720E19C}"/>
              </a:ext>
            </a:extLst>
          </p:cNvPr>
          <p:cNvPicPr>
            <a:picLocks noChangeAspect="1"/>
          </p:cNvPicPr>
          <p:nvPr/>
        </p:nvPicPr>
        <p:blipFill>
          <a:blip r:embed="rId3"/>
          <a:stretch>
            <a:fillRect/>
          </a:stretch>
        </p:blipFill>
        <p:spPr>
          <a:xfrm>
            <a:off x="9108870" y="303614"/>
            <a:ext cx="1865538" cy="774259"/>
          </a:xfrm>
          <a:prstGeom prst="rect">
            <a:avLst/>
          </a:prstGeom>
        </p:spPr>
      </p:pic>
    </p:spTree>
    <p:extLst>
      <p:ext uri="{BB962C8B-B14F-4D97-AF65-F5344CB8AC3E}">
        <p14:creationId xmlns:p14="http://schemas.microsoft.com/office/powerpoint/2010/main" val="11623679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59</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446824"/>
          </a:xfrm>
          <a:prstGeom prst="rect">
            <a:avLst/>
          </a:prstGeom>
          <a:noFill/>
        </p:spPr>
        <p:txBody>
          <a:bodyPr wrap="square" rtlCol="0">
            <a:spAutoFit/>
          </a:bodyPr>
          <a:lstStyle/>
          <a:p>
            <a:r>
              <a:rPr lang="en-US" sz="3200" b="1" dirty="0">
                <a:solidFill>
                  <a:srgbClr val="4472C4"/>
                </a:solidFill>
              </a:rPr>
              <a:t>Motion, Decision Item A-2: </a:t>
            </a:r>
          </a:p>
          <a:p>
            <a:endParaRPr lang="en-US" sz="3200" b="1" dirty="0">
              <a:solidFill>
                <a:srgbClr val="0070C0"/>
              </a:solidFill>
            </a:endParaRPr>
          </a:p>
          <a:p>
            <a:pPr lvl="0">
              <a:spcBef>
                <a:spcPts val="600"/>
              </a:spcBef>
              <a:tabLst>
                <a:tab pos="457200" algn="l"/>
              </a:tabLst>
              <a:defRPr/>
            </a:pPr>
            <a:r>
              <a:rPr lang="en-US" sz="2800" dirty="0"/>
              <a:t>That the Commission approve Auburn University at Montgomery’s proposal to offer a Doctor of Education in Instructional Systems and Learning Sciences.  </a:t>
            </a:r>
          </a:p>
        </p:txBody>
      </p:sp>
    </p:spTree>
    <p:extLst>
      <p:ext uri="{BB962C8B-B14F-4D97-AF65-F5344CB8AC3E}">
        <p14:creationId xmlns:p14="http://schemas.microsoft.com/office/powerpoint/2010/main" val="2753580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6</a:t>
            </a:fld>
            <a:endParaRPr lang="en-US" dirty="0"/>
          </a:p>
        </p:txBody>
      </p:sp>
      <p:sp>
        <p:nvSpPr>
          <p:cNvPr id="5" name="Title 1"/>
          <p:cNvSpPr txBox="1">
            <a:spLocks/>
          </p:cNvSpPr>
          <p:nvPr/>
        </p:nvSpPr>
        <p:spPr>
          <a:xfrm>
            <a:off x="1120159" y="717952"/>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4472C4"/>
                </a:solidFill>
                <a:latin typeface="+mn-lt"/>
              </a:rPr>
              <a:t>V.   CHAIRMAN’S REPORT</a:t>
            </a:r>
            <a:r>
              <a:rPr lang="en-US" b="1" spc="300" dirty="0">
                <a:solidFill>
                  <a:srgbClr val="4472C4"/>
                </a:solidFill>
                <a:latin typeface="+mn-lt"/>
              </a:rPr>
              <a:t>  </a:t>
            </a:r>
            <a:endParaRPr lang="en-US" b="1" dirty="0">
              <a:solidFill>
                <a:srgbClr val="4472C4"/>
              </a:solidFill>
              <a:latin typeface="+mn-lt"/>
            </a:endParaRPr>
          </a:p>
        </p:txBody>
      </p:sp>
      <p:pic>
        <p:nvPicPr>
          <p:cNvPr id="4098" name="Picture 2" descr="See the source image">
            <a:extLst>
              <a:ext uri="{FF2B5EF4-FFF2-40B4-BE49-F238E27FC236}">
                <a16:creationId xmlns:a16="http://schemas.microsoft.com/office/drawing/2014/main" id="{F0B503F0-C87A-4FA7-99AA-31CBEB45E7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0708" y="2213465"/>
            <a:ext cx="3814089" cy="3062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1942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826506" y="392767"/>
            <a:ext cx="10843787" cy="54630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lang="en-US" sz="3800" b="1" dirty="0">
                <a:solidFill>
                  <a:srgbClr val="4472C4"/>
                </a:solidFill>
                <a:latin typeface="Calibri"/>
              </a:rPr>
              <a:t>Jacksonville State</a:t>
            </a:r>
            <a:r>
              <a:rPr kumimoji="0" lang="en-US" sz="3800" b="1" i="0" u="none" strike="noStrike" kern="1200" cap="none" spc="0" normalizeH="0" baseline="0" noProof="0" dirty="0">
                <a:ln>
                  <a:noFill/>
                </a:ln>
                <a:solidFill>
                  <a:srgbClr val="4472C4"/>
                </a:solidFill>
                <a:effectLst/>
                <a:uLnTx/>
                <a:uFillTx/>
                <a:latin typeface="Calibri"/>
                <a:ea typeface="+mn-ea"/>
                <a:cs typeface="+mn-cs"/>
              </a:rPr>
              <a:t> University</a:t>
            </a:r>
          </a:p>
          <a:p>
            <a:pPr marR="0" lvl="0" algn="l" defTabSz="914400" rtl="0" eaLnBrk="1" fontAlgn="auto" latinLnBrk="0" hangingPunct="1">
              <a:lnSpc>
                <a:spcPct val="100000"/>
              </a:lnSpc>
              <a:buClrTx/>
              <a:buSzTx/>
              <a:tabLst>
                <a:tab pos="457200" algn="l"/>
              </a:tabLst>
              <a:defRPr/>
            </a:pP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3a. Bachelor of Public Health in Public Health (CIP 51.2201)</a:t>
            </a:r>
          </a:p>
          <a:p>
            <a:endParaRPr lang="en-US" sz="2100" dirty="0">
              <a:highlight>
                <a:srgbClr val="FFFF00"/>
              </a:highlight>
            </a:endParaRPr>
          </a:p>
          <a:p>
            <a:pPr marL="342900" marR="0" lvl="0" indent="-342900">
              <a:spcBef>
                <a:spcPts val="0"/>
              </a:spcBef>
              <a:spcAft>
                <a:spcPts val="0"/>
              </a:spcAft>
              <a:buFont typeface="Arial" panose="020B0604020202020204" pitchFamily="34" charset="0"/>
              <a:buChar char="•"/>
              <a:tabLst>
                <a:tab pos="2286000" algn="l"/>
              </a:tabLst>
            </a:pPr>
            <a:r>
              <a:rPr lang="en-US" sz="2200" dirty="0">
                <a:effectLst/>
                <a:ea typeface="Times New Roman" panose="02020603050405020304" pitchFamily="18" charset="0"/>
              </a:rPr>
              <a:t>The proposed BPH program will prepare graduates for employment in the growing public health sector, particularly as community health workers and community and social service managers, which appear on the most recent In-Demand Occupations List. </a:t>
            </a:r>
          </a:p>
          <a:p>
            <a:pPr marL="342900" marR="0" lvl="0" indent="-342900">
              <a:spcBef>
                <a:spcPts val="0"/>
              </a:spcBef>
              <a:spcAft>
                <a:spcPts val="0"/>
              </a:spcAft>
              <a:buFont typeface="Arial" panose="020B0604020202020204" pitchFamily="34" charset="0"/>
              <a:buChar char="•"/>
              <a:tabLst>
                <a:tab pos="2286000" algn="l"/>
              </a:tabLst>
            </a:pPr>
            <a:endParaRPr lang="en-US" sz="2200" dirty="0">
              <a:effectLst/>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2286000" algn="l"/>
              </a:tabLst>
            </a:pPr>
            <a:r>
              <a:rPr lang="en-US" sz="2200" dirty="0">
                <a:effectLst/>
                <a:ea typeface="Times New Roman" panose="02020603050405020304" pitchFamily="18" charset="0"/>
                <a:cs typeface="Times New Roman" panose="02020603050405020304" pitchFamily="18" charset="0"/>
              </a:rPr>
              <a:t>The proposed program is designed to meet the program requirements set by the </a:t>
            </a:r>
            <a:r>
              <a:rPr lang="en-US" sz="2200" dirty="0">
                <a:effectLst/>
                <a:ea typeface="Times New Roman" panose="02020603050405020304" pitchFamily="18" charset="0"/>
              </a:rPr>
              <a:t>Council on Education for Public Health (CEPH) and will prepare graduates for the Certified Health Education Specialist (CHES) exam offered by the National Commission for Health Education Credentialing.</a:t>
            </a:r>
          </a:p>
          <a:p>
            <a:pPr marR="0">
              <a:spcBef>
                <a:spcPts val="0"/>
              </a:spcBef>
              <a:spcAft>
                <a:spcPts val="0"/>
              </a:spcAft>
              <a:tabLst>
                <a:tab pos="2286000" algn="l"/>
              </a:tabLst>
            </a:pPr>
            <a:r>
              <a:rPr lang="en-US" sz="2200" dirty="0">
                <a:effectLst/>
                <a:ea typeface="Times New Roman" panose="02020603050405020304" pitchFamily="18" charset="0"/>
              </a:rPr>
              <a:t> </a:t>
            </a:r>
          </a:p>
          <a:p>
            <a:pPr marL="342900" indent="-342900">
              <a:buFont typeface="Arial" panose="020B0604020202020204" pitchFamily="34" charset="0"/>
              <a:buChar char="•"/>
            </a:pPr>
            <a:r>
              <a:rPr lang="en-US" sz="2200" dirty="0">
                <a:effectLst/>
                <a:ea typeface="Times New Roman" panose="02020603050405020304" pitchFamily="18" charset="0"/>
              </a:rPr>
              <a:t>The proposal includes 5 letters of support attesting </a:t>
            </a:r>
          </a:p>
          <a:p>
            <a:pPr indent="347663"/>
            <a:r>
              <a:rPr lang="en-US" sz="2200" dirty="0">
                <a:effectLst/>
                <a:ea typeface="Times New Roman" panose="02020603050405020304" pitchFamily="18" charset="0"/>
              </a:rPr>
              <a:t>to the need for the program, including two from </a:t>
            </a:r>
          </a:p>
          <a:p>
            <a:pPr indent="347663"/>
            <a:r>
              <a:rPr lang="en-US" sz="2200" dirty="0">
                <a:effectLst/>
                <a:ea typeface="Times New Roman" panose="02020603050405020304" pitchFamily="18" charset="0"/>
              </a:rPr>
              <a:t>local government entities.</a:t>
            </a:r>
            <a:endParaRPr lang="en-US" sz="2200" dirty="0"/>
          </a:p>
        </p:txBody>
      </p:sp>
      <p:sp>
        <p:nvSpPr>
          <p:cNvPr id="2" name="Slide Number Placeholder 1"/>
          <p:cNvSpPr>
            <a:spLocks noGrp="1"/>
          </p:cNvSpPr>
          <p:nvPr>
            <p:ph type="sldNum" sz="quarter" idx="12"/>
          </p:nvPr>
        </p:nvSpPr>
        <p:spPr>
          <a:xfrm>
            <a:off x="9144000" y="6396133"/>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213BB2F-6BE0-4CDC-ACED-5B89F08B95DA}"/>
              </a:ext>
            </a:extLst>
          </p:cNvPr>
          <p:cNvPicPr>
            <a:picLocks noChangeAspect="1"/>
          </p:cNvPicPr>
          <p:nvPr/>
        </p:nvPicPr>
        <p:blipFill>
          <a:blip r:embed="rId4"/>
          <a:stretch>
            <a:fillRect/>
          </a:stretch>
        </p:blipFill>
        <p:spPr>
          <a:xfrm>
            <a:off x="9680331" y="627791"/>
            <a:ext cx="1284428" cy="748816"/>
          </a:xfrm>
          <a:prstGeom prst="rect">
            <a:avLst/>
          </a:prstGeom>
        </p:spPr>
      </p:pic>
      <p:pic>
        <p:nvPicPr>
          <p:cNvPr id="8" name="Picture 7">
            <a:extLst>
              <a:ext uri="{FF2B5EF4-FFF2-40B4-BE49-F238E27FC236}">
                <a16:creationId xmlns:a16="http://schemas.microsoft.com/office/drawing/2014/main" id="{EB9B211B-DED4-4D92-A1BF-4657B16A1BC2}"/>
              </a:ext>
            </a:extLst>
          </p:cNvPr>
          <p:cNvPicPr>
            <a:picLocks noChangeAspect="1"/>
          </p:cNvPicPr>
          <p:nvPr/>
        </p:nvPicPr>
        <p:blipFill>
          <a:blip r:embed="rId5"/>
          <a:stretch>
            <a:fillRect/>
          </a:stretch>
        </p:blipFill>
        <p:spPr>
          <a:xfrm>
            <a:off x="7430846" y="4242383"/>
            <a:ext cx="3533913" cy="1987826"/>
          </a:xfrm>
          <a:prstGeom prst="rect">
            <a:avLst/>
          </a:prstGeom>
        </p:spPr>
      </p:pic>
    </p:spTree>
    <p:extLst>
      <p:ext uri="{BB962C8B-B14F-4D97-AF65-F5344CB8AC3E}">
        <p14:creationId xmlns:p14="http://schemas.microsoft.com/office/powerpoint/2010/main" val="36105545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61</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015936"/>
          </a:xfrm>
          <a:prstGeom prst="rect">
            <a:avLst/>
          </a:prstGeom>
          <a:noFill/>
        </p:spPr>
        <p:txBody>
          <a:bodyPr wrap="square" rtlCol="0">
            <a:spAutoFit/>
          </a:bodyPr>
          <a:lstStyle/>
          <a:p>
            <a:r>
              <a:rPr lang="en-US" sz="3200" b="1" dirty="0">
                <a:solidFill>
                  <a:srgbClr val="4472C4"/>
                </a:solidFill>
              </a:rPr>
              <a:t>Motion, Decision Item A-3a: </a:t>
            </a:r>
          </a:p>
          <a:p>
            <a:endParaRPr lang="en-US" sz="3200" b="1" dirty="0">
              <a:solidFill>
                <a:srgbClr val="0070C0"/>
              </a:solidFill>
            </a:endParaRPr>
          </a:p>
          <a:p>
            <a:pPr lvl="0">
              <a:spcBef>
                <a:spcPts val="600"/>
              </a:spcBef>
              <a:tabLst>
                <a:tab pos="457200" algn="l"/>
              </a:tabLst>
              <a:defRPr/>
            </a:pPr>
            <a:r>
              <a:rPr lang="en-US" sz="2800" dirty="0"/>
              <a:t>That the Commission approve Jacksonville State University’s proposal to offer a Bachelor of Public Health in Public Health.  </a:t>
            </a:r>
          </a:p>
        </p:txBody>
      </p:sp>
    </p:spTree>
    <p:extLst>
      <p:ext uri="{BB962C8B-B14F-4D97-AF65-F5344CB8AC3E}">
        <p14:creationId xmlns:p14="http://schemas.microsoft.com/office/powerpoint/2010/main" val="15923598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674106" y="279305"/>
            <a:ext cx="10843787" cy="54630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lang="en-US" sz="3800" b="1" dirty="0">
                <a:solidFill>
                  <a:srgbClr val="4472C4"/>
                </a:solidFill>
                <a:latin typeface="Calibri"/>
              </a:rPr>
              <a:t>Jacksonville State</a:t>
            </a:r>
            <a:r>
              <a:rPr kumimoji="0" lang="en-US" sz="3800" b="1" i="0" u="none" strike="noStrike" kern="1200" cap="none" spc="0" normalizeH="0" baseline="0" noProof="0" dirty="0">
                <a:ln>
                  <a:noFill/>
                </a:ln>
                <a:solidFill>
                  <a:srgbClr val="4472C4"/>
                </a:solidFill>
                <a:effectLst/>
                <a:uLnTx/>
                <a:uFillTx/>
                <a:latin typeface="Calibri"/>
                <a:ea typeface="+mn-ea"/>
                <a:cs typeface="+mn-cs"/>
              </a:rPr>
              <a:t> University</a:t>
            </a:r>
          </a:p>
          <a:p>
            <a:pPr marR="0" lvl="0" algn="l" defTabSz="914400" rtl="0" eaLnBrk="1" fontAlgn="auto" latinLnBrk="0" hangingPunct="1">
              <a:lnSpc>
                <a:spcPct val="100000"/>
              </a:lnSpc>
              <a:buClrTx/>
              <a:buSzTx/>
              <a:tabLst>
                <a:tab pos="457200" algn="l"/>
              </a:tabLst>
              <a:defRPr/>
            </a:pP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3b. Master of Public Health in Public Health (CIP 51.2201)</a:t>
            </a:r>
          </a:p>
          <a:p>
            <a:endParaRPr lang="en-US" sz="2100" dirty="0">
              <a:highlight>
                <a:srgbClr val="FFFF00"/>
              </a:highlight>
            </a:endParaRPr>
          </a:p>
          <a:p>
            <a:pPr marL="342900" marR="0" lvl="0" indent="-342900">
              <a:spcBef>
                <a:spcPts val="0"/>
              </a:spcBef>
              <a:spcAft>
                <a:spcPts val="0"/>
              </a:spcAft>
              <a:buFont typeface="Arial" panose="020B0604020202020204" pitchFamily="34" charset="0"/>
              <a:buChar char="•"/>
              <a:tabLst>
                <a:tab pos="2286000" algn="l"/>
              </a:tabLst>
            </a:pPr>
            <a:r>
              <a:rPr lang="en-US" sz="2200" dirty="0">
                <a:effectLst/>
                <a:ea typeface="Times New Roman" panose="02020603050405020304" pitchFamily="18" charset="0"/>
              </a:rPr>
              <a:t>The proposed Master of Public Health (MPH) will prepare graduates for employment in the growing public health sector, particularly as community health workers and community and social service managers, which appear on the most recent In-Demand Occupations List. </a:t>
            </a:r>
          </a:p>
          <a:p>
            <a:pPr marR="0" lvl="0">
              <a:spcBef>
                <a:spcPts val="0"/>
              </a:spcBef>
              <a:spcAft>
                <a:spcPts val="0"/>
              </a:spcAft>
              <a:tabLst>
                <a:tab pos="2286000" algn="l"/>
              </a:tabLst>
            </a:pPr>
            <a:r>
              <a:rPr lang="en-US" sz="2200" dirty="0">
                <a:effectLst/>
                <a:ea typeface="Times New Roman" panose="02020603050405020304" pitchFamily="18" charset="0"/>
              </a:rPr>
              <a:t> </a:t>
            </a:r>
          </a:p>
          <a:p>
            <a:pPr marL="342900" marR="0" lvl="0" indent="-342900">
              <a:spcBef>
                <a:spcPts val="0"/>
              </a:spcBef>
              <a:spcAft>
                <a:spcPts val="0"/>
              </a:spcAft>
              <a:buFont typeface="Arial" panose="020B0604020202020204" pitchFamily="34" charset="0"/>
              <a:buChar char="•"/>
              <a:tabLst>
                <a:tab pos="2286000" algn="l"/>
              </a:tabLst>
            </a:pPr>
            <a:r>
              <a:rPr lang="en-US" sz="2200" dirty="0">
                <a:effectLst/>
                <a:ea typeface="Times New Roman" panose="02020603050405020304" pitchFamily="18" charset="0"/>
                <a:cs typeface="Times New Roman" panose="02020603050405020304" pitchFamily="18" charset="0"/>
              </a:rPr>
              <a:t>The proposed program is designed to meet the program requirements set by the </a:t>
            </a:r>
            <a:r>
              <a:rPr lang="en-US" sz="2200" dirty="0">
                <a:effectLst/>
                <a:ea typeface="Times New Roman" panose="02020603050405020304" pitchFamily="18" charset="0"/>
              </a:rPr>
              <a:t>Council on Education for Public Health (CEPH), and as a result, graduates will be eligible for professional certification through the National Board of Public Health Examiners. </a:t>
            </a:r>
          </a:p>
          <a:p>
            <a:pPr marR="0">
              <a:spcBef>
                <a:spcPts val="0"/>
              </a:spcBef>
              <a:spcAft>
                <a:spcPts val="0"/>
              </a:spcAft>
              <a:tabLst>
                <a:tab pos="2286000" algn="l"/>
              </a:tabLst>
            </a:pPr>
            <a:endParaRPr lang="en-US" sz="2200" dirty="0">
              <a:effectLst/>
              <a:ea typeface="Times New Roman" panose="02020603050405020304" pitchFamily="18" charset="0"/>
            </a:endParaRPr>
          </a:p>
          <a:p>
            <a:pPr marL="342900" indent="-342900">
              <a:buFont typeface="Arial" panose="020B0604020202020204" pitchFamily="34" charset="0"/>
              <a:buChar char="•"/>
            </a:pPr>
            <a:r>
              <a:rPr lang="en-US" sz="2200" dirty="0">
                <a:effectLst/>
                <a:ea typeface="Times New Roman" panose="02020603050405020304" pitchFamily="18" charset="0"/>
              </a:rPr>
              <a:t>The proposal includes 5 letters of support attesting </a:t>
            </a:r>
          </a:p>
          <a:p>
            <a:pPr indent="347663"/>
            <a:r>
              <a:rPr lang="en-US" sz="2200" dirty="0">
                <a:effectLst/>
                <a:ea typeface="Times New Roman" panose="02020603050405020304" pitchFamily="18" charset="0"/>
              </a:rPr>
              <a:t>to the need for the program, including two from </a:t>
            </a:r>
          </a:p>
          <a:p>
            <a:pPr indent="347663"/>
            <a:r>
              <a:rPr lang="en-US" sz="2200" dirty="0">
                <a:effectLst/>
                <a:ea typeface="Times New Roman" panose="02020603050405020304" pitchFamily="18" charset="0"/>
              </a:rPr>
              <a:t>local government entities.</a:t>
            </a:r>
            <a:endParaRPr lang="en-US" sz="2200" dirty="0"/>
          </a:p>
        </p:txBody>
      </p:sp>
      <p:sp>
        <p:nvSpPr>
          <p:cNvPr id="2" name="Slide Number Placeholder 1"/>
          <p:cNvSpPr>
            <a:spLocks noGrp="1"/>
          </p:cNvSpPr>
          <p:nvPr>
            <p:ph type="sldNum" sz="quarter" idx="12"/>
          </p:nvPr>
        </p:nvSpPr>
        <p:spPr>
          <a:xfrm>
            <a:off x="9144000" y="6396133"/>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213BB2F-6BE0-4CDC-ACED-5B89F08B95DA}"/>
              </a:ext>
            </a:extLst>
          </p:cNvPr>
          <p:cNvPicPr>
            <a:picLocks noChangeAspect="1"/>
          </p:cNvPicPr>
          <p:nvPr/>
        </p:nvPicPr>
        <p:blipFill>
          <a:blip r:embed="rId4"/>
          <a:stretch>
            <a:fillRect/>
          </a:stretch>
        </p:blipFill>
        <p:spPr>
          <a:xfrm>
            <a:off x="9680331" y="516404"/>
            <a:ext cx="1183139" cy="689765"/>
          </a:xfrm>
          <a:prstGeom prst="rect">
            <a:avLst/>
          </a:prstGeom>
        </p:spPr>
      </p:pic>
      <p:pic>
        <p:nvPicPr>
          <p:cNvPr id="3" name="Picture 2">
            <a:extLst>
              <a:ext uri="{FF2B5EF4-FFF2-40B4-BE49-F238E27FC236}">
                <a16:creationId xmlns:a16="http://schemas.microsoft.com/office/drawing/2014/main" id="{C188726E-CA00-4160-A0C3-AB10210DBAD4}"/>
              </a:ext>
            </a:extLst>
          </p:cNvPr>
          <p:cNvPicPr>
            <a:picLocks noChangeAspect="1"/>
          </p:cNvPicPr>
          <p:nvPr/>
        </p:nvPicPr>
        <p:blipFill>
          <a:blip r:embed="rId5"/>
          <a:stretch>
            <a:fillRect/>
          </a:stretch>
        </p:blipFill>
        <p:spPr>
          <a:xfrm>
            <a:off x="7285905" y="4464561"/>
            <a:ext cx="3346271" cy="2000559"/>
          </a:xfrm>
          <a:prstGeom prst="rect">
            <a:avLst/>
          </a:prstGeom>
        </p:spPr>
      </p:pic>
    </p:spTree>
    <p:extLst>
      <p:ext uri="{BB962C8B-B14F-4D97-AF65-F5344CB8AC3E}">
        <p14:creationId xmlns:p14="http://schemas.microsoft.com/office/powerpoint/2010/main" val="2893345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63</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015936"/>
          </a:xfrm>
          <a:prstGeom prst="rect">
            <a:avLst/>
          </a:prstGeom>
          <a:noFill/>
        </p:spPr>
        <p:txBody>
          <a:bodyPr wrap="square" rtlCol="0">
            <a:spAutoFit/>
          </a:bodyPr>
          <a:lstStyle/>
          <a:p>
            <a:r>
              <a:rPr lang="en-US" sz="3200" b="1" dirty="0">
                <a:solidFill>
                  <a:srgbClr val="4472C4"/>
                </a:solidFill>
              </a:rPr>
              <a:t>Motion, Decision Item A-3b: </a:t>
            </a:r>
          </a:p>
          <a:p>
            <a:endParaRPr lang="en-US" sz="3200" b="1" dirty="0">
              <a:solidFill>
                <a:srgbClr val="0070C0"/>
              </a:solidFill>
            </a:endParaRPr>
          </a:p>
          <a:p>
            <a:pPr lvl="0">
              <a:spcBef>
                <a:spcPts val="600"/>
              </a:spcBef>
              <a:tabLst>
                <a:tab pos="457200" algn="l"/>
              </a:tabLst>
              <a:defRPr/>
            </a:pPr>
            <a:r>
              <a:rPr lang="en-US" sz="2800" dirty="0"/>
              <a:t>That the Commission approve Jacksonville State University’s proposal to offer a Master of Public Health in Public Health.  </a:t>
            </a:r>
          </a:p>
        </p:txBody>
      </p:sp>
    </p:spTree>
    <p:extLst>
      <p:ext uri="{BB962C8B-B14F-4D97-AF65-F5344CB8AC3E}">
        <p14:creationId xmlns:p14="http://schemas.microsoft.com/office/powerpoint/2010/main" val="5212436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306061" y="259641"/>
            <a:ext cx="11404600" cy="53091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800" b="1" i="0" u="none" strike="noStrike" kern="1200" cap="none" spc="0" normalizeH="0" baseline="0" noProof="0" dirty="0">
                <a:ln>
                  <a:noFill/>
                </a:ln>
                <a:solidFill>
                  <a:srgbClr val="4472C4"/>
                </a:solidFill>
                <a:effectLst/>
                <a:uLnTx/>
                <a:uFillTx/>
                <a:latin typeface="Calibri"/>
                <a:ea typeface="+mn-ea"/>
                <a:cs typeface="+mn-cs"/>
              </a:rPr>
              <a:t>University of Alabama at Birmingham</a:t>
            </a:r>
          </a:p>
          <a:p>
            <a:pPr>
              <a:tabLst>
                <a:tab pos="457200" algn="l"/>
              </a:tabLst>
              <a:defRPr/>
            </a:pPr>
            <a:r>
              <a:rPr lang="en-US" sz="2600" b="1" dirty="0">
                <a:solidFill>
                  <a:srgbClr val="0070C0"/>
                </a:solidFill>
                <a:latin typeface="Calibri" panose="020F0502020204030204"/>
              </a:rPr>
              <a:t>4a</a:t>
            </a:r>
            <a:r>
              <a:rPr kumimoji="0" lang="en-US" sz="26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Bachelor of Science in Disability Studies and Rehabilitation </a:t>
            </a:r>
          </a:p>
          <a:p>
            <a:pPr>
              <a:tabLst>
                <a:tab pos="457200" algn="l"/>
              </a:tabLst>
              <a:defRPr/>
            </a:pPr>
            <a:r>
              <a:rPr lang="en-US" sz="2600" b="1" dirty="0">
                <a:solidFill>
                  <a:srgbClr val="4472C4"/>
                </a:solidFill>
                <a:latin typeface="Calibri" panose="020F0502020204030204"/>
              </a:rPr>
              <a:t>     </a:t>
            </a: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Science (CIP </a:t>
            </a:r>
            <a:r>
              <a:rPr lang="en-US" sz="2600" b="1" dirty="0">
                <a:solidFill>
                  <a:srgbClr val="4472C4"/>
                </a:solidFill>
              </a:rPr>
              <a:t>51.2314) </a:t>
            </a: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1000" b="1" i="0" u="none" strike="noStrike" kern="1200" cap="none" spc="0" normalizeH="0" baseline="0" noProof="0" dirty="0">
              <a:ln>
                <a:noFill/>
              </a:ln>
              <a:solidFill>
                <a:srgbClr val="0070C0"/>
              </a:solidFill>
              <a:effectLst/>
              <a:highlight>
                <a:srgbClr val="FFFF00"/>
              </a:highlight>
              <a:uLnTx/>
              <a:uFillTx/>
              <a:latin typeface="Calibri" panose="020F0502020204030204"/>
              <a:ea typeface="+mn-ea"/>
              <a:cs typeface="+mn-cs"/>
            </a:endParaRPr>
          </a:p>
          <a:p>
            <a:pPr marL="342900" marR="0" lvl="0" indent="-342900">
              <a:spcBef>
                <a:spcPts val="0"/>
              </a:spcBef>
              <a:spcAft>
                <a:spcPts val="0"/>
              </a:spcAft>
              <a:buFont typeface="Arial" panose="020B0604020202020204" pitchFamily="34" charset="0"/>
              <a:buChar char="•"/>
              <a:tabLst>
                <a:tab pos="2286000" algn="l"/>
              </a:tabLst>
            </a:pPr>
            <a:r>
              <a:rPr lang="en-US" sz="2200" dirty="0">
                <a:effectLst/>
                <a:ea typeface="Times New Roman" panose="02020603050405020304" pitchFamily="18" charset="0"/>
              </a:rPr>
              <a:t>The proposed program will increase the number of people trained to support the health and wellbeing of individuals with disabilities, metrics on which Alabama has ranked low. Graduates will be prepared to pursue professional degrees in physical or occupational therapy or research degrees in rehabilitation sciences.</a:t>
            </a:r>
          </a:p>
          <a:p>
            <a:pPr marR="0" lvl="0">
              <a:spcBef>
                <a:spcPts val="0"/>
              </a:spcBef>
              <a:spcAft>
                <a:spcPts val="0"/>
              </a:spcAft>
              <a:tabLst>
                <a:tab pos="2286000" algn="l"/>
              </a:tabLst>
            </a:pPr>
            <a:r>
              <a:rPr lang="en-US" sz="2200" dirty="0">
                <a:effectLst/>
                <a:ea typeface="Times New Roman" panose="02020603050405020304" pitchFamily="18" charset="0"/>
              </a:rPr>
              <a:t> </a:t>
            </a:r>
          </a:p>
          <a:p>
            <a:pPr marL="342900" marR="0" lvl="0" indent="-342900">
              <a:spcBef>
                <a:spcPts val="0"/>
              </a:spcBef>
              <a:spcAft>
                <a:spcPts val="0"/>
              </a:spcAft>
              <a:buFont typeface="Arial" panose="020B0604020202020204" pitchFamily="34" charset="0"/>
              <a:buChar char="•"/>
              <a:tabLst>
                <a:tab pos="2286000" algn="l"/>
              </a:tabLst>
            </a:pPr>
            <a:r>
              <a:rPr lang="en-US" sz="2200" dirty="0">
                <a:effectLst/>
                <a:ea typeface="Times New Roman" panose="02020603050405020304" pitchFamily="18" charset="0"/>
                <a:cs typeface="Times New Roman" panose="02020603050405020304" pitchFamily="18" charset="0"/>
              </a:rPr>
              <a:t>This proposed program builds on the clinical practices and research strengths of the UAB Department of Physical Therapy and therefore will require minimal new resources to deliver.</a:t>
            </a:r>
            <a:endParaRPr lang="en-US" sz="2200" dirty="0">
              <a:effectLst/>
              <a:ea typeface="Times New Roman" panose="02020603050405020304" pitchFamily="18" charset="0"/>
            </a:endParaRPr>
          </a:p>
          <a:p>
            <a:pPr marR="0">
              <a:spcBef>
                <a:spcPts val="0"/>
              </a:spcBef>
              <a:spcAft>
                <a:spcPts val="0"/>
              </a:spcAft>
              <a:tabLst>
                <a:tab pos="2286000" algn="l"/>
              </a:tabLst>
            </a:pPr>
            <a:endParaRPr lang="en-US" sz="2200" dirty="0">
              <a:effectLst/>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2286000" algn="l"/>
              </a:tabLst>
            </a:pPr>
            <a:r>
              <a:rPr lang="en-US" sz="2200" dirty="0">
                <a:effectLst/>
                <a:ea typeface="Times New Roman" panose="02020603050405020304" pitchFamily="18" charset="0"/>
              </a:rPr>
              <a:t>The proposal includes 3 letters of support from community </a:t>
            </a:r>
          </a:p>
          <a:p>
            <a:pPr marR="0" lvl="0" indent="347663">
              <a:spcBef>
                <a:spcPts val="0"/>
              </a:spcBef>
              <a:spcAft>
                <a:spcPts val="0"/>
              </a:spcAft>
              <a:tabLst>
                <a:tab pos="2286000" algn="l"/>
              </a:tabLst>
            </a:pPr>
            <a:r>
              <a:rPr lang="en-US" sz="2200" dirty="0">
                <a:effectLst/>
                <a:ea typeface="Times New Roman" panose="02020603050405020304" pitchFamily="18" charset="0"/>
              </a:rPr>
              <a:t>partners attesting to the need for the proposed program.</a:t>
            </a: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32ACA8A9-C625-4A00-BE8D-5615A8F328E4}"/>
              </a:ext>
            </a:extLst>
          </p:cNvPr>
          <p:cNvPicPr>
            <a:picLocks noChangeAspect="1"/>
          </p:cNvPicPr>
          <p:nvPr/>
        </p:nvPicPr>
        <p:blipFill>
          <a:blip r:embed="rId2"/>
          <a:stretch>
            <a:fillRect/>
          </a:stretch>
        </p:blipFill>
        <p:spPr>
          <a:xfrm>
            <a:off x="9315143" y="174547"/>
            <a:ext cx="1444877" cy="1329043"/>
          </a:xfrm>
          <a:prstGeom prst="rect">
            <a:avLst/>
          </a:prstGeom>
        </p:spPr>
      </p:pic>
      <p:pic>
        <p:nvPicPr>
          <p:cNvPr id="3" name="Picture 2">
            <a:extLst>
              <a:ext uri="{FF2B5EF4-FFF2-40B4-BE49-F238E27FC236}">
                <a16:creationId xmlns:a16="http://schemas.microsoft.com/office/drawing/2014/main" id="{708FFF28-338D-4B87-BF57-5AB617E4112E}"/>
              </a:ext>
            </a:extLst>
          </p:cNvPr>
          <p:cNvPicPr>
            <a:picLocks noChangeAspect="1"/>
          </p:cNvPicPr>
          <p:nvPr/>
        </p:nvPicPr>
        <p:blipFill>
          <a:blip r:embed="rId3"/>
          <a:stretch>
            <a:fillRect/>
          </a:stretch>
        </p:blipFill>
        <p:spPr>
          <a:xfrm>
            <a:off x="7891670" y="4527501"/>
            <a:ext cx="3201104" cy="1790827"/>
          </a:xfrm>
          <a:prstGeom prst="rect">
            <a:avLst/>
          </a:prstGeom>
        </p:spPr>
      </p:pic>
    </p:spTree>
    <p:extLst>
      <p:ext uri="{BB962C8B-B14F-4D97-AF65-F5344CB8AC3E}">
        <p14:creationId xmlns:p14="http://schemas.microsoft.com/office/powerpoint/2010/main" val="14823014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65</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446824"/>
          </a:xfrm>
          <a:prstGeom prst="rect">
            <a:avLst/>
          </a:prstGeom>
          <a:noFill/>
        </p:spPr>
        <p:txBody>
          <a:bodyPr wrap="square" rtlCol="0">
            <a:spAutoFit/>
          </a:bodyPr>
          <a:lstStyle/>
          <a:p>
            <a:r>
              <a:rPr lang="en-US" sz="3200" b="1" dirty="0">
                <a:solidFill>
                  <a:srgbClr val="4472C4"/>
                </a:solidFill>
              </a:rPr>
              <a:t>Motion, Decision Item A-4a: </a:t>
            </a:r>
          </a:p>
          <a:p>
            <a:endParaRPr lang="en-US" sz="3200" b="1" dirty="0">
              <a:solidFill>
                <a:srgbClr val="0070C0"/>
              </a:solidFill>
            </a:endParaRPr>
          </a:p>
          <a:p>
            <a:pPr lvl="0">
              <a:spcBef>
                <a:spcPts val="600"/>
              </a:spcBef>
              <a:tabLst>
                <a:tab pos="457200" algn="l"/>
              </a:tabLst>
              <a:defRPr/>
            </a:pPr>
            <a:r>
              <a:rPr lang="en-US" sz="2800" dirty="0"/>
              <a:t>That the Commission approve the University of Alabama at Birmingham’s proposal to offer a Bachelor of Science in Disability Studies and Rehabilitation Science.</a:t>
            </a:r>
          </a:p>
        </p:txBody>
      </p:sp>
    </p:spTree>
    <p:extLst>
      <p:ext uri="{BB962C8B-B14F-4D97-AF65-F5344CB8AC3E}">
        <p14:creationId xmlns:p14="http://schemas.microsoft.com/office/powerpoint/2010/main" val="9315130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306061" y="465648"/>
            <a:ext cx="11404600" cy="50629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800" b="1" i="0" u="none" strike="noStrike" kern="1200" cap="none" spc="0" normalizeH="0" baseline="0" noProof="0" dirty="0">
                <a:ln>
                  <a:noFill/>
                </a:ln>
                <a:solidFill>
                  <a:srgbClr val="4472C4"/>
                </a:solidFill>
                <a:effectLst/>
                <a:uLnTx/>
                <a:uFillTx/>
                <a:latin typeface="Calibri"/>
                <a:ea typeface="+mn-ea"/>
                <a:cs typeface="+mn-cs"/>
              </a:rPr>
              <a:t>University of Alabama at Birmingham</a:t>
            </a: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r>
              <a:rPr kumimoji="0" lang="en-US" sz="2600" b="1" i="0" u="none" strike="noStrike" kern="1200" cap="none" spc="0" normalizeH="0" baseline="0" noProof="0" dirty="0">
                <a:ln>
                  <a:noFill/>
                </a:ln>
                <a:solidFill>
                  <a:srgbClr val="0070C0"/>
                </a:solidFill>
                <a:effectLst/>
                <a:uLnTx/>
                <a:uFillTx/>
                <a:latin typeface="Calibri" panose="020F0502020204030204"/>
                <a:ea typeface="+mn-ea"/>
                <a:cs typeface="+mn-cs"/>
              </a:rPr>
              <a:t>4b. </a:t>
            </a: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Education Specialist in School Psychology (CIP 42.2805) </a:t>
            </a: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1000" b="1" i="0" u="none" strike="noStrike" kern="1200" cap="none" spc="0" normalizeH="0" baseline="0" noProof="0" dirty="0">
              <a:ln>
                <a:noFill/>
              </a:ln>
              <a:solidFill>
                <a:srgbClr val="0070C0"/>
              </a:solidFill>
              <a:effectLst/>
              <a:highlight>
                <a:srgbClr val="FFFF00"/>
              </a:highlight>
              <a:uLnTx/>
              <a:uFillTx/>
              <a:latin typeface="Calibri" panose="020F0502020204030204"/>
              <a:ea typeface="+mn-ea"/>
              <a:cs typeface="+mn-cs"/>
            </a:endParaRPr>
          </a:p>
          <a:p>
            <a:pPr marL="342900" marR="0" lvl="0" indent="-342900">
              <a:spcBef>
                <a:spcPts val="0"/>
              </a:spcBef>
              <a:spcAft>
                <a:spcPts val="0"/>
              </a:spcAft>
              <a:buFont typeface="Arial" panose="020B0604020202020204" pitchFamily="34" charset="0"/>
              <a:buChar char="•"/>
              <a:tabLst>
                <a:tab pos="2286000" algn="l"/>
              </a:tabLst>
            </a:pPr>
            <a:r>
              <a:rPr lang="en-US" sz="2200" dirty="0">
                <a:effectLst/>
                <a:ea typeface="Times New Roman" panose="02020603050405020304" pitchFamily="18" charset="0"/>
              </a:rPr>
              <a:t>This program will extend coursework from UAB’s existing </a:t>
            </a:r>
            <a:r>
              <a:rPr lang="en-US" sz="2200" dirty="0" err="1">
                <a:effectLst/>
                <a:ea typeface="Times New Roman" panose="02020603050405020304" pitchFamily="18" charset="0"/>
              </a:rPr>
              <a:t>MAEd</a:t>
            </a:r>
            <a:r>
              <a:rPr lang="en-US" sz="2200" dirty="0">
                <a:effectLst/>
                <a:ea typeface="Times New Roman" panose="02020603050405020304" pitchFamily="18" charset="0"/>
              </a:rPr>
              <a:t> in School Psychometry to the Education Specialist level and will be one of two programs leading to Class AA certification in School Psychology.</a:t>
            </a:r>
          </a:p>
          <a:p>
            <a:pPr marR="0" lvl="0">
              <a:spcBef>
                <a:spcPts val="0"/>
              </a:spcBef>
              <a:spcAft>
                <a:spcPts val="0"/>
              </a:spcAft>
              <a:tabLst>
                <a:tab pos="2286000" algn="l"/>
              </a:tabLst>
            </a:pPr>
            <a:r>
              <a:rPr lang="en-US" sz="2200" dirty="0">
                <a:effectLst/>
                <a:ea typeface="Times New Roman" panose="02020603050405020304" pitchFamily="18" charset="0"/>
              </a:rPr>
              <a:t> </a:t>
            </a:r>
          </a:p>
          <a:p>
            <a:pPr marL="342900" marR="0" lvl="0" indent="-342900">
              <a:spcBef>
                <a:spcPts val="0"/>
              </a:spcBef>
              <a:spcAft>
                <a:spcPts val="0"/>
              </a:spcAft>
              <a:buFont typeface="Arial" panose="020B0604020202020204" pitchFamily="34" charset="0"/>
              <a:buChar char="•"/>
              <a:tabLst>
                <a:tab pos="2286000" algn="l"/>
              </a:tabLst>
            </a:pPr>
            <a:r>
              <a:rPr lang="en-US" sz="2200" dirty="0">
                <a:effectLst/>
                <a:ea typeface="Times New Roman" panose="02020603050405020304" pitchFamily="18" charset="0"/>
              </a:rPr>
              <a:t>The program will directly address the documented critical workforce shortage for school psychologists seen nationally, regionally, and in Alabama.</a:t>
            </a:r>
          </a:p>
          <a:p>
            <a:pPr marR="0" lvl="0">
              <a:spcBef>
                <a:spcPts val="0"/>
              </a:spcBef>
              <a:spcAft>
                <a:spcPts val="0"/>
              </a:spcAft>
              <a:tabLst>
                <a:tab pos="2286000" algn="l"/>
              </a:tabLst>
            </a:pPr>
            <a:r>
              <a:rPr lang="en-US" sz="2200" dirty="0">
                <a:effectLst/>
                <a:ea typeface="Times New Roman" panose="02020603050405020304" pitchFamily="18" charset="0"/>
              </a:rPr>
              <a:t> </a:t>
            </a:r>
          </a:p>
          <a:p>
            <a:pPr marL="342900" marR="0" lvl="0" indent="-342900">
              <a:spcBef>
                <a:spcPts val="0"/>
              </a:spcBef>
              <a:spcAft>
                <a:spcPts val="0"/>
              </a:spcAft>
              <a:buFont typeface="Arial" panose="020B0604020202020204" pitchFamily="34" charset="0"/>
              <a:buChar char="•"/>
              <a:tabLst>
                <a:tab pos="2286000" algn="l"/>
              </a:tabLst>
            </a:pPr>
            <a:r>
              <a:rPr lang="en-US" sz="2200" dirty="0">
                <a:effectLst/>
                <a:ea typeface="Times New Roman" panose="02020603050405020304" pitchFamily="18" charset="0"/>
              </a:rPr>
              <a:t>The program proposal includes four letters of support from </a:t>
            </a:r>
          </a:p>
          <a:p>
            <a:pPr marR="0" lvl="0" indent="347663">
              <a:spcBef>
                <a:spcPts val="0"/>
              </a:spcBef>
              <a:spcAft>
                <a:spcPts val="0"/>
              </a:spcAft>
              <a:tabLst>
                <a:tab pos="2286000" algn="l"/>
              </a:tabLst>
            </a:pPr>
            <a:r>
              <a:rPr lang="en-US" sz="2200" dirty="0">
                <a:effectLst/>
                <a:ea typeface="Times New Roman" panose="02020603050405020304" pitchFamily="18" charset="0"/>
              </a:rPr>
              <a:t>the following: National Association of School Psychologists </a:t>
            </a:r>
          </a:p>
          <a:p>
            <a:pPr marR="0" lvl="0" indent="347663">
              <a:spcBef>
                <a:spcPts val="0"/>
              </a:spcBef>
              <a:spcAft>
                <a:spcPts val="0"/>
              </a:spcAft>
              <a:tabLst>
                <a:tab pos="2286000" algn="l"/>
              </a:tabLst>
            </a:pPr>
            <a:r>
              <a:rPr lang="en-US" sz="2200" dirty="0">
                <a:effectLst/>
                <a:ea typeface="Times New Roman" panose="02020603050405020304" pitchFamily="18" charset="0"/>
              </a:rPr>
              <a:t>(NASP), Alabama Association of School Psychologists (AASP), </a:t>
            </a:r>
          </a:p>
          <a:p>
            <a:pPr marR="0" lvl="0" indent="347663">
              <a:spcBef>
                <a:spcPts val="0"/>
              </a:spcBef>
              <a:spcAft>
                <a:spcPts val="0"/>
              </a:spcAft>
              <a:tabLst>
                <a:tab pos="2286000" algn="l"/>
              </a:tabLst>
            </a:pPr>
            <a:r>
              <a:rPr lang="en-US" sz="2200" dirty="0">
                <a:effectLst/>
                <a:ea typeface="Times New Roman" panose="02020603050405020304" pitchFamily="18" charset="0"/>
              </a:rPr>
              <a:t>Birmingham City Schools, and Sylacauga City Schools.</a:t>
            </a: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32ACA8A9-C625-4A00-BE8D-5615A8F328E4}"/>
              </a:ext>
            </a:extLst>
          </p:cNvPr>
          <p:cNvPicPr>
            <a:picLocks noChangeAspect="1"/>
          </p:cNvPicPr>
          <p:nvPr/>
        </p:nvPicPr>
        <p:blipFill>
          <a:blip r:embed="rId2"/>
          <a:stretch>
            <a:fillRect/>
          </a:stretch>
        </p:blipFill>
        <p:spPr>
          <a:xfrm>
            <a:off x="9146178" y="369532"/>
            <a:ext cx="1444877" cy="1329043"/>
          </a:xfrm>
          <a:prstGeom prst="rect">
            <a:avLst/>
          </a:prstGeom>
        </p:spPr>
      </p:pic>
      <p:pic>
        <p:nvPicPr>
          <p:cNvPr id="4" name="Picture 3">
            <a:extLst>
              <a:ext uri="{FF2B5EF4-FFF2-40B4-BE49-F238E27FC236}">
                <a16:creationId xmlns:a16="http://schemas.microsoft.com/office/drawing/2014/main" id="{9C669A2B-E724-4D81-A353-60314D3C1C85}"/>
              </a:ext>
            </a:extLst>
          </p:cNvPr>
          <p:cNvPicPr>
            <a:picLocks noChangeAspect="1"/>
          </p:cNvPicPr>
          <p:nvPr/>
        </p:nvPicPr>
        <p:blipFill>
          <a:blip r:embed="rId3"/>
          <a:stretch>
            <a:fillRect/>
          </a:stretch>
        </p:blipFill>
        <p:spPr>
          <a:xfrm>
            <a:off x="8320234" y="3554233"/>
            <a:ext cx="2560983" cy="2560983"/>
          </a:xfrm>
          <a:prstGeom prst="rect">
            <a:avLst/>
          </a:prstGeom>
        </p:spPr>
      </p:pic>
    </p:spTree>
    <p:extLst>
      <p:ext uri="{BB962C8B-B14F-4D97-AF65-F5344CB8AC3E}">
        <p14:creationId xmlns:p14="http://schemas.microsoft.com/office/powerpoint/2010/main" val="29946460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4468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A-4b: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600"/>
              </a:spcBef>
              <a:spcAft>
                <a:spcPts val="0"/>
              </a:spcAft>
              <a:buClrTx/>
              <a:buSzTx/>
              <a:buFontTx/>
              <a:buNone/>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the University of Alabama at Birmingham’s proposal to offer an Education Specialist in School Psychology.</a:t>
            </a:r>
          </a:p>
        </p:txBody>
      </p:sp>
    </p:spTree>
    <p:extLst>
      <p:ext uri="{BB962C8B-B14F-4D97-AF65-F5344CB8AC3E}">
        <p14:creationId xmlns:p14="http://schemas.microsoft.com/office/powerpoint/2010/main" val="26724859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282270" y="323634"/>
            <a:ext cx="11404600" cy="56784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800" b="1" i="0" u="none" strike="noStrike" kern="1200" cap="none" spc="0" normalizeH="0" baseline="0" noProof="0" dirty="0">
                <a:ln>
                  <a:noFill/>
                </a:ln>
                <a:solidFill>
                  <a:srgbClr val="4472C4"/>
                </a:solidFill>
                <a:effectLst/>
                <a:uLnTx/>
                <a:uFillTx/>
                <a:latin typeface="Calibri"/>
                <a:ea typeface="+mn-ea"/>
                <a:cs typeface="+mn-cs"/>
              </a:rPr>
              <a:t>University of Alabama in Huntsville</a:t>
            </a:r>
          </a:p>
          <a:p>
            <a:pPr>
              <a:tabLst>
                <a:tab pos="457200" algn="l"/>
              </a:tabLst>
              <a:defRPr/>
            </a:pP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5. Bachelor of Science in Business Administration in Analytics </a:t>
            </a:r>
          </a:p>
          <a:p>
            <a:pPr>
              <a:tabLst>
                <a:tab pos="457200" algn="l"/>
              </a:tabLst>
              <a:defRPr/>
            </a:pPr>
            <a:r>
              <a:rPr lang="en-US" sz="2600" b="1" dirty="0">
                <a:solidFill>
                  <a:srgbClr val="4472C4"/>
                </a:solidFill>
                <a:latin typeface="Calibri" panose="020F0502020204030204"/>
              </a:rPr>
              <a:t>    </a:t>
            </a: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(CIP 52.1301</a:t>
            </a:r>
            <a:r>
              <a:rPr lang="en-US" sz="2600" b="1" dirty="0">
                <a:solidFill>
                  <a:srgbClr val="4472C4"/>
                </a:solidFill>
              </a:rPr>
              <a:t>) </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en-US" sz="2000" b="1" i="0" u="none" strike="noStrike" kern="1200" cap="none" spc="0" normalizeH="0" baseline="0" noProof="0" dirty="0">
              <a:ln>
                <a:noFill/>
              </a:ln>
              <a:solidFill>
                <a:srgbClr val="4472C4"/>
              </a:solidFill>
              <a:effectLst/>
              <a:highlight>
                <a:srgbClr val="FFFF00"/>
              </a:highligh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500" b="1" i="0" u="none" strike="noStrike" kern="1200" cap="none" spc="0" normalizeH="0" baseline="0" noProof="0" dirty="0">
              <a:ln>
                <a:noFill/>
              </a:ln>
              <a:solidFill>
                <a:srgbClr val="0070C0"/>
              </a:solidFill>
              <a:effectLst/>
              <a:highlight>
                <a:srgbClr val="FFFF00"/>
              </a:highlight>
              <a:uLnTx/>
              <a:uFillTx/>
              <a:latin typeface="Calibri" panose="020F0502020204030204"/>
              <a:ea typeface="+mn-ea"/>
              <a:cs typeface="+mn-cs"/>
            </a:endParaRPr>
          </a:p>
          <a:p>
            <a:pPr marL="342900" marR="0" lvl="0" indent="-342900">
              <a:spcBef>
                <a:spcPts val="0"/>
              </a:spcBef>
              <a:spcAft>
                <a:spcPts val="0"/>
              </a:spcAft>
              <a:buFont typeface="Arial" panose="020B0604020202020204" pitchFamily="34" charset="0"/>
              <a:buChar char="•"/>
              <a:tabLst>
                <a:tab pos="2286000" algn="l"/>
              </a:tabLst>
            </a:pPr>
            <a:r>
              <a:rPr lang="en-US" sz="2200" dirty="0">
                <a:effectLst/>
                <a:ea typeface="Times New Roman" panose="02020603050405020304" pitchFamily="18" charset="0"/>
              </a:rPr>
              <a:t>The proposed BSBA in Analytics will build on existing expertise within UAH’s College of Business and will not require any additional resources to implement. </a:t>
            </a:r>
          </a:p>
          <a:p>
            <a:pPr marR="0" lvl="0">
              <a:spcBef>
                <a:spcPts val="0"/>
              </a:spcBef>
              <a:spcAft>
                <a:spcPts val="0"/>
              </a:spcAft>
              <a:tabLst>
                <a:tab pos="2286000" algn="l"/>
              </a:tabLst>
            </a:pPr>
            <a:endParaRPr lang="en-US" sz="2200" dirty="0">
              <a:effectLst/>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2286000" algn="l"/>
              </a:tabLst>
            </a:pPr>
            <a:r>
              <a:rPr lang="en-US" sz="2200" dirty="0">
                <a:effectLst/>
                <a:ea typeface="Times New Roman" panose="02020603050405020304" pitchFamily="18" charset="0"/>
              </a:rPr>
              <a:t>The US Bureau of Labor Statistics has found that Data Scientists</a:t>
            </a:r>
          </a:p>
          <a:p>
            <a:pPr marR="0" lvl="0" indent="347663">
              <a:spcBef>
                <a:spcPts val="0"/>
              </a:spcBef>
              <a:spcAft>
                <a:spcPts val="0"/>
              </a:spcAft>
              <a:tabLst>
                <a:tab pos="2286000" algn="l"/>
              </a:tabLst>
            </a:pPr>
            <a:r>
              <a:rPr lang="en-US" sz="2200" dirty="0">
                <a:effectLst/>
                <a:ea typeface="Times New Roman" panose="02020603050405020304" pitchFamily="18" charset="0"/>
              </a:rPr>
              <a:t>and Mathematical Science Occupations are among the top 10 </a:t>
            </a:r>
          </a:p>
          <a:p>
            <a:pPr marR="0" lvl="0" indent="347663">
              <a:spcBef>
                <a:spcPts val="0"/>
              </a:spcBef>
              <a:spcAft>
                <a:spcPts val="0"/>
              </a:spcAft>
              <a:tabLst>
                <a:tab pos="2286000" algn="l"/>
              </a:tabLst>
            </a:pPr>
            <a:r>
              <a:rPr lang="en-US" sz="2200" dirty="0">
                <a:effectLst/>
                <a:ea typeface="Times New Roman" panose="02020603050405020304" pitchFamily="18" charset="0"/>
              </a:rPr>
              <a:t>fastest growing occupations, with a significant number of openings</a:t>
            </a:r>
          </a:p>
          <a:p>
            <a:pPr marR="0" lvl="0" indent="347663">
              <a:spcBef>
                <a:spcPts val="0"/>
              </a:spcBef>
              <a:spcAft>
                <a:spcPts val="0"/>
              </a:spcAft>
              <a:tabLst>
                <a:tab pos="2286000" algn="l"/>
              </a:tabLst>
            </a:pPr>
            <a:r>
              <a:rPr lang="en-US" sz="2200" dirty="0">
                <a:effectLst/>
                <a:ea typeface="Times New Roman" panose="02020603050405020304" pitchFamily="18" charset="0"/>
              </a:rPr>
              <a:t>in UAH’s service area.</a:t>
            </a:r>
          </a:p>
          <a:p>
            <a:pPr marR="0" lvl="0">
              <a:spcBef>
                <a:spcPts val="0"/>
              </a:spcBef>
              <a:spcAft>
                <a:spcPts val="0"/>
              </a:spcAft>
              <a:tabLst>
                <a:tab pos="2286000" algn="l"/>
              </a:tabLst>
            </a:pPr>
            <a:endParaRPr lang="en-US" sz="2200" dirty="0">
              <a:effectLst/>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2286000" algn="l"/>
              </a:tabLst>
            </a:pPr>
            <a:r>
              <a:rPr lang="en-US" sz="2200" dirty="0">
                <a:effectLst/>
                <a:ea typeface="Times New Roman" panose="02020603050405020304" pitchFamily="18" charset="0"/>
              </a:rPr>
              <a:t>The proposal includes 5 letters of support from industry </a:t>
            </a:r>
          </a:p>
          <a:p>
            <a:pPr marR="0" lvl="0" indent="347663">
              <a:spcBef>
                <a:spcPts val="0"/>
              </a:spcBef>
              <a:spcAft>
                <a:spcPts val="0"/>
              </a:spcAft>
              <a:tabLst>
                <a:tab pos="2286000" algn="l"/>
              </a:tabLst>
            </a:pPr>
            <a:r>
              <a:rPr lang="en-US" sz="2200" dirty="0">
                <a:effectLst/>
                <a:ea typeface="Times New Roman" panose="02020603050405020304" pitchFamily="18" charset="0"/>
              </a:rPr>
              <a:t>and economic development partners attesting to the </a:t>
            </a:r>
          </a:p>
          <a:p>
            <a:pPr marR="0" lvl="0" indent="347663">
              <a:spcBef>
                <a:spcPts val="0"/>
              </a:spcBef>
              <a:spcAft>
                <a:spcPts val="0"/>
              </a:spcAft>
              <a:tabLst>
                <a:tab pos="2286000" algn="l"/>
              </a:tabLst>
            </a:pPr>
            <a:r>
              <a:rPr lang="en-US" sz="2200" dirty="0">
                <a:effectLst/>
                <a:ea typeface="Times New Roman" panose="02020603050405020304" pitchFamily="18" charset="0"/>
              </a:rPr>
              <a:t>need for the program.  </a:t>
            </a: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2F4CAB8B-DFB9-4D3A-BA4D-F3251E5D68F4}"/>
              </a:ext>
            </a:extLst>
          </p:cNvPr>
          <p:cNvPicPr>
            <a:picLocks noChangeAspect="1"/>
          </p:cNvPicPr>
          <p:nvPr/>
        </p:nvPicPr>
        <p:blipFill>
          <a:blip r:embed="rId2"/>
          <a:stretch>
            <a:fillRect/>
          </a:stretch>
        </p:blipFill>
        <p:spPr>
          <a:xfrm>
            <a:off x="8687150" y="3162873"/>
            <a:ext cx="2437699" cy="2437699"/>
          </a:xfrm>
          <a:prstGeom prst="rect">
            <a:avLst/>
          </a:prstGeom>
        </p:spPr>
      </p:pic>
      <p:pic>
        <p:nvPicPr>
          <p:cNvPr id="5" name="Picture 4">
            <a:extLst>
              <a:ext uri="{FF2B5EF4-FFF2-40B4-BE49-F238E27FC236}">
                <a16:creationId xmlns:a16="http://schemas.microsoft.com/office/drawing/2014/main" id="{13B0D10E-7AAE-48F8-92A7-E123D1F4B08A}"/>
              </a:ext>
            </a:extLst>
          </p:cNvPr>
          <p:cNvPicPr>
            <a:picLocks noChangeAspect="1"/>
          </p:cNvPicPr>
          <p:nvPr/>
        </p:nvPicPr>
        <p:blipFill>
          <a:blip r:embed="rId3"/>
          <a:stretch>
            <a:fillRect/>
          </a:stretch>
        </p:blipFill>
        <p:spPr>
          <a:xfrm>
            <a:off x="9150114" y="562848"/>
            <a:ext cx="2121371" cy="1179138"/>
          </a:xfrm>
          <a:prstGeom prst="rect">
            <a:avLst/>
          </a:prstGeom>
        </p:spPr>
      </p:pic>
    </p:spTree>
    <p:extLst>
      <p:ext uri="{BB962C8B-B14F-4D97-AF65-F5344CB8AC3E}">
        <p14:creationId xmlns:p14="http://schemas.microsoft.com/office/powerpoint/2010/main" val="28787474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C20EAC-5583-4634-8F1C-CD936AACEB82}"/>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69</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1B0ACD13-977A-44F6-9393-C9E32D693976}"/>
              </a:ext>
            </a:extLst>
          </p:cNvPr>
          <p:cNvSpPr txBox="1"/>
          <p:nvPr/>
        </p:nvSpPr>
        <p:spPr>
          <a:xfrm>
            <a:off x="1042352" y="1949899"/>
            <a:ext cx="10107296" cy="2446824"/>
          </a:xfrm>
          <a:prstGeom prst="rect">
            <a:avLst/>
          </a:prstGeom>
          <a:noFill/>
        </p:spPr>
        <p:txBody>
          <a:bodyPr wrap="square" rtlCol="0">
            <a:spAutoFit/>
          </a:bodyPr>
          <a:lstStyle/>
          <a:p>
            <a:r>
              <a:rPr lang="en-US" sz="3200" b="1" dirty="0">
                <a:solidFill>
                  <a:srgbClr val="4472C4"/>
                </a:solidFill>
              </a:rPr>
              <a:t>Motion, Decision Item A-5: </a:t>
            </a:r>
          </a:p>
          <a:p>
            <a:endParaRPr lang="en-US" sz="3200" b="1" dirty="0">
              <a:solidFill>
                <a:srgbClr val="0070C0"/>
              </a:solidFill>
            </a:endParaRPr>
          </a:p>
          <a:p>
            <a:pPr lvl="0">
              <a:spcBef>
                <a:spcPts val="600"/>
              </a:spcBef>
              <a:tabLst>
                <a:tab pos="457200" algn="l"/>
              </a:tabLst>
              <a:defRPr/>
            </a:pPr>
            <a:r>
              <a:rPr lang="en-US" sz="2800" dirty="0"/>
              <a:t>That the Commission approve the University of Alabama in Huntsville’s proposal to offer a Bachelor of Science in Business Administration in Analytics.</a:t>
            </a:r>
          </a:p>
        </p:txBody>
      </p:sp>
    </p:spTree>
    <p:extLst>
      <p:ext uri="{BB962C8B-B14F-4D97-AF65-F5344CB8AC3E}">
        <p14:creationId xmlns:p14="http://schemas.microsoft.com/office/powerpoint/2010/main" val="989643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7</a:t>
            </a:fld>
            <a:endParaRPr lang="en-US" dirty="0"/>
          </a:p>
        </p:txBody>
      </p:sp>
      <p:sp>
        <p:nvSpPr>
          <p:cNvPr id="5" name="Title 1"/>
          <p:cNvSpPr txBox="1">
            <a:spLocks/>
          </p:cNvSpPr>
          <p:nvPr/>
        </p:nvSpPr>
        <p:spPr>
          <a:xfrm>
            <a:off x="1523999" y="727285"/>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4472C4"/>
                </a:solidFill>
                <a:latin typeface="+mn-lt"/>
              </a:rPr>
              <a:t>VI.   EXECUTIVE DIRECTOR’S REPORT  </a:t>
            </a:r>
          </a:p>
        </p:txBody>
      </p:sp>
      <p:pic>
        <p:nvPicPr>
          <p:cNvPr id="5124" name="Picture 4" descr="See the source image">
            <a:extLst>
              <a:ext uri="{FF2B5EF4-FFF2-40B4-BE49-F238E27FC236}">
                <a16:creationId xmlns:a16="http://schemas.microsoft.com/office/drawing/2014/main" id="{802D2955-8DEB-4B87-89B6-01C60E5668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4838" y="2078437"/>
            <a:ext cx="3362325" cy="336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7764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282270" y="586255"/>
            <a:ext cx="11404600" cy="46012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800" b="1" i="0" u="none" strike="noStrike" kern="1200" cap="none" spc="0" normalizeH="0" baseline="0" noProof="0" dirty="0">
                <a:ln>
                  <a:noFill/>
                </a:ln>
                <a:solidFill>
                  <a:srgbClr val="4472C4"/>
                </a:solidFill>
                <a:effectLst/>
                <a:uLnTx/>
                <a:uFillTx/>
                <a:latin typeface="Calibri"/>
                <a:ea typeface="+mn-ea"/>
                <a:cs typeface="+mn-cs"/>
              </a:rPr>
              <a:t>University of South Alabama</a:t>
            </a:r>
          </a:p>
          <a:p>
            <a:pPr>
              <a:tabLst>
                <a:tab pos="457200" algn="l"/>
              </a:tabLst>
              <a:defRPr/>
            </a:pP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6a. Bachelor of Science in Organizational Leadership (CIP 52.0213</a:t>
            </a:r>
            <a:r>
              <a:rPr lang="en-US" sz="2600" b="1" dirty="0">
                <a:solidFill>
                  <a:srgbClr val="4472C4"/>
                </a:solidFill>
              </a:rPr>
              <a:t>) </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en-US" sz="2000" b="1" i="0" u="none" strike="noStrike" kern="1200" cap="none" spc="0" normalizeH="0" baseline="0" noProof="0" dirty="0">
              <a:ln>
                <a:noFill/>
              </a:ln>
              <a:solidFill>
                <a:srgbClr val="4472C4"/>
              </a:solidFill>
              <a:effectLst/>
              <a:highlight>
                <a:srgbClr val="FFFF00"/>
              </a:highligh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500" b="1" i="0" u="none" strike="noStrike" kern="1200" cap="none" spc="0" normalizeH="0" baseline="0" noProof="0" dirty="0">
              <a:ln>
                <a:noFill/>
              </a:ln>
              <a:solidFill>
                <a:srgbClr val="0070C0"/>
              </a:solidFill>
              <a:effectLst/>
              <a:highlight>
                <a:srgbClr val="FFFF00"/>
              </a:highlight>
              <a:uLnTx/>
              <a:uFillTx/>
              <a:latin typeface="Calibri" panose="020F0502020204030204"/>
              <a:ea typeface="+mn-ea"/>
              <a:cs typeface="+mn-cs"/>
            </a:endParaRPr>
          </a:p>
          <a:p>
            <a:pPr marL="342900" marR="0" lvl="0" indent="-342900">
              <a:spcBef>
                <a:spcPts val="0"/>
              </a:spcBef>
              <a:spcAft>
                <a:spcPts val="0"/>
              </a:spcAft>
              <a:buFont typeface="Arial" panose="020B0604020202020204" pitchFamily="34" charset="0"/>
              <a:buChar char="•"/>
              <a:tabLst>
                <a:tab pos="2286000" algn="l"/>
              </a:tabLst>
            </a:pPr>
            <a:r>
              <a:rPr lang="en-US" sz="2200" dirty="0">
                <a:effectLst/>
                <a:ea typeface="Times New Roman" panose="02020603050405020304" pitchFamily="18" charset="0"/>
              </a:rPr>
              <a:t>The proposed Organizational Leadership degree is designed to provide flexibility for working professionals who need a four-year degree to advance their careers.</a:t>
            </a:r>
          </a:p>
          <a:p>
            <a:pPr marR="0">
              <a:spcBef>
                <a:spcPts val="0"/>
              </a:spcBef>
              <a:spcAft>
                <a:spcPts val="0"/>
              </a:spcAft>
              <a:tabLst>
                <a:tab pos="2286000" algn="l"/>
              </a:tabLst>
            </a:pPr>
            <a:endParaRPr lang="en-US" sz="2200" dirty="0">
              <a:effectLst/>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2286000" algn="l"/>
              </a:tabLst>
            </a:pPr>
            <a:r>
              <a:rPr lang="en-US" sz="2200" dirty="0">
                <a:effectLst/>
                <a:ea typeface="Times New Roman" panose="02020603050405020304" pitchFamily="18" charset="0"/>
              </a:rPr>
              <a:t>The proposed degree offers a disciplinary focus that is more structured than USA’s existing BA/BS in Interdisciplinary Studies, which is appealing to employers who offer tuition reimbursement. </a:t>
            </a:r>
          </a:p>
          <a:p>
            <a:pPr marR="0" lvl="0">
              <a:spcBef>
                <a:spcPts val="0"/>
              </a:spcBef>
              <a:spcAft>
                <a:spcPts val="0"/>
              </a:spcAft>
              <a:tabLst>
                <a:tab pos="2286000" algn="l"/>
              </a:tabLst>
            </a:pPr>
            <a:endParaRPr lang="en-US" sz="2200" dirty="0">
              <a:effectLst/>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2286000" algn="l"/>
              </a:tabLst>
            </a:pPr>
            <a:r>
              <a:rPr lang="en-US" sz="2200" dirty="0">
                <a:effectLst/>
                <a:ea typeface="Times New Roman" panose="02020603050405020304" pitchFamily="18" charset="0"/>
                <a:cs typeface="Times New Roman" panose="02020603050405020304" pitchFamily="18" charset="0"/>
              </a:rPr>
              <a:t>Only one other institution (University of Alabama in Huntsville) </a:t>
            </a:r>
          </a:p>
          <a:p>
            <a:pPr marR="0" lvl="0" indent="347663">
              <a:spcBef>
                <a:spcPts val="0"/>
              </a:spcBef>
              <a:spcAft>
                <a:spcPts val="0"/>
              </a:spcAft>
              <a:tabLst>
                <a:tab pos="2286000" algn="l"/>
              </a:tabLst>
            </a:pPr>
            <a:r>
              <a:rPr lang="en-US" sz="2200" dirty="0">
                <a:effectLst/>
                <a:ea typeface="Times New Roman" panose="02020603050405020304" pitchFamily="18" charset="0"/>
                <a:cs typeface="Times New Roman" panose="02020603050405020304" pitchFamily="18" charset="0"/>
              </a:rPr>
              <a:t>offers a comparable degree within Alabama. </a:t>
            </a:r>
            <a:endParaRPr lang="en-US" sz="2200" dirty="0">
              <a:effectLst/>
              <a:ea typeface="Times New Roman" panose="02020603050405020304" pitchFamily="18" charset="0"/>
            </a:endParaRP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2E3772A6-4DFC-41DA-A4EB-DDE1C2DA9991}"/>
              </a:ext>
            </a:extLst>
          </p:cNvPr>
          <p:cNvPicPr>
            <a:picLocks noChangeAspect="1"/>
          </p:cNvPicPr>
          <p:nvPr/>
        </p:nvPicPr>
        <p:blipFill>
          <a:blip r:embed="rId2"/>
          <a:stretch>
            <a:fillRect/>
          </a:stretch>
        </p:blipFill>
        <p:spPr>
          <a:xfrm>
            <a:off x="9693738" y="586255"/>
            <a:ext cx="1756142" cy="1018757"/>
          </a:xfrm>
          <a:prstGeom prst="rect">
            <a:avLst/>
          </a:prstGeom>
        </p:spPr>
      </p:pic>
      <p:pic>
        <p:nvPicPr>
          <p:cNvPr id="5" name="Picture 4">
            <a:extLst>
              <a:ext uri="{FF2B5EF4-FFF2-40B4-BE49-F238E27FC236}">
                <a16:creationId xmlns:a16="http://schemas.microsoft.com/office/drawing/2014/main" id="{A9B4A3AD-D3B4-493F-9568-3A6117CB49D0}"/>
              </a:ext>
            </a:extLst>
          </p:cNvPr>
          <p:cNvPicPr>
            <a:picLocks noChangeAspect="1"/>
          </p:cNvPicPr>
          <p:nvPr/>
        </p:nvPicPr>
        <p:blipFill>
          <a:blip r:embed="rId3"/>
          <a:stretch>
            <a:fillRect/>
          </a:stretch>
        </p:blipFill>
        <p:spPr>
          <a:xfrm>
            <a:off x="8368521" y="4020382"/>
            <a:ext cx="2650434" cy="1987826"/>
          </a:xfrm>
          <a:prstGeom prst="rect">
            <a:avLst/>
          </a:prstGeom>
        </p:spPr>
      </p:pic>
    </p:spTree>
    <p:extLst>
      <p:ext uri="{BB962C8B-B14F-4D97-AF65-F5344CB8AC3E}">
        <p14:creationId xmlns:p14="http://schemas.microsoft.com/office/powerpoint/2010/main" val="4404995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C20EAC-5583-4634-8F1C-CD936AACEB82}"/>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71</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1B0ACD13-977A-44F6-9393-C9E32D693976}"/>
              </a:ext>
            </a:extLst>
          </p:cNvPr>
          <p:cNvSpPr txBox="1"/>
          <p:nvPr/>
        </p:nvSpPr>
        <p:spPr>
          <a:xfrm>
            <a:off x="1042352" y="1949899"/>
            <a:ext cx="10107296" cy="2015936"/>
          </a:xfrm>
          <a:prstGeom prst="rect">
            <a:avLst/>
          </a:prstGeom>
          <a:noFill/>
        </p:spPr>
        <p:txBody>
          <a:bodyPr wrap="square" rtlCol="0">
            <a:spAutoFit/>
          </a:bodyPr>
          <a:lstStyle/>
          <a:p>
            <a:r>
              <a:rPr lang="en-US" sz="3200" b="1" dirty="0">
                <a:solidFill>
                  <a:srgbClr val="4472C4"/>
                </a:solidFill>
              </a:rPr>
              <a:t>Motion, Decision Item A-6a: </a:t>
            </a:r>
          </a:p>
          <a:p>
            <a:endParaRPr lang="en-US" sz="3200" b="1" dirty="0">
              <a:solidFill>
                <a:srgbClr val="0070C0"/>
              </a:solidFill>
            </a:endParaRPr>
          </a:p>
          <a:p>
            <a:pPr lvl="0">
              <a:spcBef>
                <a:spcPts val="600"/>
              </a:spcBef>
              <a:tabLst>
                <a:tab pos="457200" algn="l"/>
              </a:tabLst>
              <a:defRPr/>
            </a:pPr>
            <a:r>
              <a:rPr lang="en-US" sz="2800" dirty="0"/>
              <a:t>That the Commission approve the University of South Alabama’s proposal to offer a Bachelor of Science in Organizational Leadership.</a:t>
            </a:r>
          </a:p>
        </p:txBody>
      </p:sp>
    </p:spTree>
    <p:extLst>
      <p:ext uri="{BB962C8B-B14F-4D97-AF65-F5344CB8AC3E}">
        <p14:creationId xmlns:p14="http://schemas.microsoft.com/office/powerpoint/2010/main" val="18802058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393700" y="258264"/>
            <a:ext cx="11404600" cy="5401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800" b="1" i="0" u="none" strike="noStrike" kern="1200" cap="none" spc="0" normalizeH="0" baseline="0" noProof="0" dirty="0">
                <a:ln>
                  <a:noFill/>
                </a:ln>
                <a:solidFill>
                  <a:srgbClr val="4472C4"/>
                </a:solidFill>
                <a:effectLst/>
                <a:uLnTx/>
                <a:uFillTx/>
                <a:latin typeface="Calibri"/>
                <a:ea typeface="+mn-ea"/>
                <a:cs typeface="+mn-cs"/>
              </a:rPr>
              <a:t>University of South Alabama</a:t>
            </a: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6b. Master of Science in Cyber Security (CIP 11.1003) </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en-US" sz="800" b="1" i="0" u="none" strike="noStrike" kern="1200" cap="none" spc="0" normalizeH="0" baseline="0" noProof="0" dirty="0">
              <a:ln>
                <a:noFill/>
              </a:ln>
              <a:solidFill>
                <a:srgbClr val="4472C4"/>
              </a:solidFill>
              <a:effectLst/>
              <a:highlight>
                <a:srgbClr val="FFFF00"/>
              </a:highligh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500" b="1" i="0" u="none" strike="noStrike" kern="1200" cap="none" spc="0" normalizeH="0" baseline="0" noProof="0" dirty="0">
              <a:ln>
                <a:noFill/>
              </a:ln>
              <a:solidFill>
                <a:srgbClr val="0070C0"/>
              </a:solidFill>
              <a:effectLst/>
              <a:highlight>
                <a:srgbClr val="FFFF00"/>
              </a:highlight>
              <a:uLnTx/>
              <a:uFillTx/>
              <a:latin typeface="Calibri" panose="020F0502020204030204"/>
              <a:ea typeface="+mn-ea"/>
              <a:cs typeface="+mn-cs"/>
            </a:endParaRPr>
          </a:p>
          <a:p>
            <a:pPr marL="342900" marR="0" lvl="0" indent="-342900">
              <a:spcBef>
                <a:spcPts val="0"/>
              </a:spcBef>
              <a:spcAft>
                <a:spcPts val="0"/>
              </a:spcAft>
              <a:buFont typeface="Arial" panose="020B0604020202020204" pitchFamily="34" charset="0"/>
              <a:buChar char="•"/>
            </a:pPr>
            <a:r>
              <a:rPr lang="en-US" sz="2200" dirty="0">
                <a:effectLst/>
                <a:ea typeface="Times New Roman" panose="02020603050405020304" pitchFamily="18" charset="0"/>
              </a:rPr>
              <a:t>The USA School of Computing has been designated a National Center of Academic Excellence in Cyber Defense (CAE-CD) since 2011 but currently does not offer a full degree program in cyber security. </a:t>
            </a:r>
          </a:p>
          <a:p>
            <a:pPr marR="0" lvl="0">
              <a:spcBef>
                <a:spcPts val="0"/>
              </a:spcBef>
              <a:spcAft>
                <a:spcPts val="0"/>
              </a:spcAft>
            </a:pPr>
            <a:endParaRPr lang="en-US" sz="2200" dirty="0">
              <a:effectLst/>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2286000" algn="l"/>
              </a:tabLst>
            </a:pPr>
            <a:r>
              <a:rPr lang="en-US" sz="2200" dirty="0">
                <a:effectLst/>
                <a:ea typeface="Times New Roman" panose="02020603050405020304" pitchFamily="18" charset="0"/>
              </a:rPr>
              <a:t>This program will be an additional pathway into USA’s PhD in Computing and serves the needs of the University’s National Science Foundation Scholarship for Service program by providing a research-intensive cyber security program.</a:t>
            </a:r>
          </a:p>
          <a:p>
            <a:pPr marR="0" lvl="0">
              <a:spcBef>
                <a:spcPts val="0"/>
              </a:spcBef>
              <a:spcAft>
                <a:spcPts val="0"/>
              </a:spcAft>
              <a:tabLst>
                <a:tab pos="2286000" algn="l"/>
              </a:tabLst>
            </a:pPr>
            <a:endParaRPr lang="en-US" sz="2000" dirty="0">
              <a:effectLst/>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2286000" algn="l"/>
              </a:tabLst>
            </a:pPr>
            <a:r>
              <a:rPr lang="en-US" sz="2200" dirty="0">
                <a:effectLst/>
                <a:ea typeface="Times New Roman" panose="02020603050405020304" pitchFamily="18" charset="0"/>
              </a:rPr>
              <a:t>The proposed program addresses workforce needs within </a:t>
            </a:r>
          </a:p>
          <a:p>
            <a:pPr marR="0" lvl="0" indent="347663">
              <a:spcBef>
                <a:spcPts val="0"/>
              </a:spcBef>
              <a:spcAft>
                <a:spcPts val="0"/>
              </a:spcAft>
              <a:tabLst>
                <a:tab pos="2286000" algn="l"/>
              </a:tabLst>
            </a:pPr>
            <a:r>
              <a:rPr lang="en-US" sz="2200" dirty="0">
                <a:effectLst/>
                <a:ea typeface="Times New Roman" panose="02020603050405020304" pitchFamily="18" charset="0"/>
              </a:rPr>
              <a:t>USA’s service area for workers with skills and competencies </a:t>
            </a:r>
          </a:p>
          <a:p>
            <a:pPr marR="0" lvl="0" indent="347663">
              <a:spcBef>
                <a:spcPts val="0"/>
              </a:spcBef>
              <a:spcAft>
                <a:spcPts val="0"/>
              </a:spcAft>
              <a:tabLst>
                <a:tab pos="2286000" algn="l"/>
              </a:tabLst>
            </a:pPr>
            <a:r>
              <a:rPr lang="en-US" sz="2200" dirty="0">
                <a:effectLst/>
                <a:ea typeface="Times New Roman" panose="02020603050405020304" pitchFamily="18" charset="0"/>
              </a:rPr>
              <a:t>relating vulnerabilities and countermeasures for cyber-attacks</a:t>
            </a:r>
          </a:p>
          <a:p>
            <a:pPr marR="0" lvl="0" indent="347663">
              <a:spcBef>
                <a:spcPts val="0"/>
              </a:spcBef>
              <a:spcAft>
                <a:spcPts val="0"/>
              </a:spcAft>
              <a:tabLst>
                <a:tab pos="2286000" algn="l"/>
              </a:tabLst>
            </a:pPr>
            <a:r>
              <a:rPr lang="en-US" sz="2200" dirty="0">
                <a:effectLst/>
                <a:ea typeface="Times New Roman" panose="02020603050405020304" pitchFamily="18" charset="0"/>
              </a:rPr>
              <a:t>and cyber-terrorism.</a:t>
            </a: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2E3772A6-4DFC-41DA-A4EB-DDE1C2DA9991}"/>
              </a:ext>
            </a:extLst>
          </p:cNvPr>
          <p:cNvPicPr>
            <a:picLocks noChangeAspect="1"/>
          </p:cNvPicPr>
          <p:nvPr/>
        </p:nvPicPr>
        <p:blipFill>
          <a:blip r:embed="rId2"/>
          <a:stretch>
            <a:fillRect/>
          </a:stretch>
        </p:blipFill>
        <p:spPr>
          <a:xfrm>
            <a:off x="8838973" y="331892"/>
            <a:ext cx="1756142" cy="1018757"/>
          </a:xfrm>
          <a:prstGeom prst="rect">
            <a:avLst/>
          </a:prstGeom>
        </p:spPr>
      </p:pic>
      <p:pic>
        <p:nvPicPr>
          <p:cNvPr id="3" name="Picture 2">
            <a:extLst>
              <a:ext uri="{FF2B5EF4-FFF2-40B4-BE49-F238E27FC236}">
                <a16:creationId xmlns:a16="http://schemas.microsoft.com/office/drawing/2014/main" id="{F353236C-8084-4E5E-8EEA-2E6B15162E46}"/>
              </a:ext>
            </a:extLst>
          </p:cNvPr>
          <p:cNvPicPr>
            <a:picLocks noChangeAspect="1"/>
          </p:cNvPicPr>
          <p:nvPr/>
        </p:nvPicPr>
        <p:blipFill>
          <a:blip r:embed="rId3"/>
          <a:stretch>
            <a:fillRect/>
          </a:stretch>
        </p:blipFill>
        <p:spPr>
          <a:xfrm>
            <a:off x="8052938" y="4105271"/>
            <a:ext cx="3216454" cy="2158392"/>
          </a:xfrm>
          <a:prstGeom prst="rect">
            <a:avLst/>
          </a:prstGeom>
        </p:spPr>
      </p:pic>
    </p:spTree>
    <p:extLst>
      <p:ext uri="{BB962C8B-B14F-4D97-AF65-F5344CB8AC3E}">
        <p14:creationId xmlns:p14="http://schemas.microsoft.com/office/powerpoint/2010/main" val="18470507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C20EAC-5583-4634-8F1C-CD936AACEB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B0ACD13-977A-44F6-9393-C9E32D693976}"/>
              </a:ext>
            </a:extLst>
          </p:cNvPr>
          <p:cNvSpPr txBox="1"/>
          <p:nvPr/>
        </p:nvSpPr>
        <p:spPr>
          <a:xfrm>
            <a:off x="1042352" y="1949899"/>
            <a:ext cx="10107296" cy="201593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A-6b: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600"/>
              </a:spcBef>
              <a:spcAft>
                <a:spcPts val="0"/>
              </a:spcAft>
              <a:buClrTx/>
              <a:buSzTx/>
              <a:buFontTx/>
              <a:buNone/>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the University of South Alabama’s proposal to offer a Master of Science in Cyber Security.</a:t>
            </a:r>
          </a:p>
        </p:txBody>
      </p:sp>
    </p:spTree>
    <p:extLst>
      <p:ext uri="{BB962C8B-B14F-4D97-AF65-F5344CB8AC3E}">
        <p14:creationId xmlns:p14="http://schemas.microsoft.com/office/powerpoint/2010/main" val="40173125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393700" y="258264"/>
            <a:ext cx="11404600" cy="46443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800" b="1" i="0" u="none" strike="noStrike" kern="1200" cap="none" spc="0" normalizeH="0" baseline="0" noProof="0" dirty="0">
                <a:ln>
                  <a:noFill/>
                </a:ln>
                <a:solidFill>
                  <a:srgbClr val="4472C4"/>
                </a:solidFill>
                <a:effectLst/>
                <a:uLnTx/>
                <a:uFillTx/>
                <a:latin typeface="Calibri"/>
                <a:ea typeface="+mn-ea"/>
                <a:cs typeface="+mn-cs"/>
              </a:rPr>
              <a:t>University of South Alabama</a:t>
            </a: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6c. Master of Science in Computer and Information </a:t>
            </a:r>
            <a:r>
              <a:rPr lang="en-US" sz="2600" b="1" dirty="0">
                <a:solidFill>
                  <a:srgbClr val="4472C4"/>
                </a:solidFill>
                <a:latin typeface="Calibri" panose="020F0502020204030204"/>
              </a:rPr>
              <a:t>Sciences </a:t>
            </a: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      (CIP 11.0101) </a:t>
            </a:r>
            <a:r>
              <a:rPr lang="en-US" sz="2600" b="1" dirty="0">
                <a:solidFill>
                  <a:srgbClr val="4472C4"/>
                </a:solidFill>
                <a:latin typeface="Calibri" panose="020F0502020204030204"/>
              </a:rPr>
              <a:t>- Substantive Modification</a:t>
            </a:r>
            <a:endPar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en-US" sz="800" b="1" i="0" u="none" strike="noStrike" kern="1200" cap="none" spc="0" normalizeH="0" baseline="0" noProof="0" dirty="0">
              <a:ln>
                <a:noFill/>
              </a:ln>
              <a:solidFill>
                <a:srgbClr val="4472C4"/>
              </a:solidFill>
              <a:effectLst/>
              <a:highlight>
                <a:srgbClr val="FFFF00"/>
              </a:highligh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en-US" sz="800" b="1" i="0" u="none" strike="noStrike" kern="1200" cap="none" spc="0" normalizeH="0" baseline="0" noProof="0" dirty="0">
              <a:ln>
                <a:noFill/>
              </a:ln>
              <a:solidFill>
                <a:srgbClr val="4472C4"/>
              </a:solidFill>
              <a:effectLst/>
              <a:highlight>
                <a:srgbClr val="FFFF00"/>
              </a:highligh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tab pos="457200" algn="l"/>
              </a:tabLst>
              <a:defRPr/>
            </a:pPr>
            <a:r>
              <a:rPr lang="en-US" sz="2200" dirty="0">
                <a:effectLst/>
                <a:ea typeface="Times New Roman" panose="02020603050405020304" pitchFamily="18" charset="0"/>
              </a:rPr>
              <a:t>University of South Alabama (USA) is proposing to modify its existing MS in Computer and Information Sciences (CIP 11.0101) to create two separate programs: a Master of Science in Computer Science (11.0701) and a Master of Science in Information Systems (11.0401). </a:t>
            </a:r>
          </a:p>
          <a:p>
            <a:pPr marL="342900" marR="0" lvl="0" indent="-34290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tab pos="457200" algn="l"/>
              </a:tabLst>
              <a:defRPr/>
            </a:pPr>
            <a:r>
              <a:rPr lang="en-US" sz="2200" dirty="0">
                <a:effectLst/>
                <a:ea typeface="Times New Roman" panose="02020603050405020304" pitchFamily="18" charset="0"/>
              </a:rPr>
              <a:t>For many years, USA has offered a graduate degree in Computer and Information Sciences with specializations in Computer Science and Information Systems. As currently constructed, the two specializations only share one required course, CIS 518 Research Methodologies, and as a result are already operating as distinct programs. USA intends to close the master’s offering at CIP 11.0101 if the substantive modification is approved.</a:t>
            </a:r>
            <a:endParaRPr kumimoji="0" lang="en-US" sz="2200" b="1" i="0" u="none" strike="noStrike" kern="1200" cap="none" spc="0" normalizeH="0" baseline="0" noProof="0" dirty="0">
              <a:ln>
                <a:noFill/>
              </a:ln>
              <a:solidFill>
                <a:srgbClr val="0070C0"/>
              </a:solidFill>
              <a:highlight>
                <a:srgbClr val="FFFF00"/>
              </a:highlight>
              <a:uLnTx/>
              <a:uFillTx/>
              <a:cs typeface="+mn-cs"/>
            </a:endParaRP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2E3772A6-4DFC-41DA-A4EB-DDE1C2DA9991}"/>
              </a:ext>
            </a:extLst>
          </p:cNvPr>
          <p:cNvPicPr>
            <a:picLocks noChangeAspect="1"/>
          </p:cNvPicPr>
          <p:nvPr/>
        </p:nvPicPr>
        <p:blipFill>
          <a:blip r:embed="rId2"/>
          <a:stretch>
            <a:fillRect/>
          </a:stretch>
        </p:blipFill>
        <p:spPr>
          <a:xfrm>
            <a:off x="9596068" y="431283"/>
            <a:ext cx="1756142" cy="1018757"/>
          </a:xfrm>
          <a:prstGeom prst="rect">
            <a:avLst/>
          </a:prstGeom>
        </p:spPr>
      </p:pic>
      <p:pic>
        <p:nvPicPr>
          <p:cNvPr id="5" name="Picture 4">
            <a:extLst>
              <a:ext uri="{FF2B5EF4-FFF2-40B4-BE49-F238E27FC236}">
                <a16:creationId xmlns:a16="http://schemas.microsoft.com/office/drawing/2014/main" id="{FDB725FB-C93C-45A8-994D-32997FC32CDE}"/>
              </a:ext>
            </a:extLst>
          </p:cNvPr>
          <p:cNvPicPr>
            <a:picLocks noChangeAspect="1"/>
          </p:cNvPicPr>
          <p:nvPr/>
        </p:nvPicPr>
        <p:blipFill>
          <a:blip r:embed="rId3"/>
          <a:stretch>
            <a:fillRect/>
          </a:stretch>
        </p:blipFill>
        <p:spPr>
          <a:xfrm>
            <a:off x="3838575" y="4995940"/>
            <a:ext cx="4514850" cy="1504950"/>
          </a:xfrm>
          <a:prstGeom prst="rect">
            <a:avLst/>
          </a:prstGeom>
        </p:spPr>
      </p:pic>
    </p:spTree>
    <p:extLst>
      <p:ext uri="{BB962C8B-B14F-4D97-AF65-F5344CB8AC3E}">
        <p14:creationId xmlns:p14="http://schemas.microsoft.com/office/powerpoint/2010/main" val="3518924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C20EAC-5583-4634-8F1C-CD936AACEB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B0ACD13-977A-44F6-9393-C9E32D693976}"/>
              </a:ext>
            </a:extLst>
          </p:cNvPr>
          <p:cNvSpPr txBox="1"/>
          <p:nvPr/>
        </p:nvSpPr>
        <p:spPr>
          <a:xfrm>
            <a:off x="1042352" y="1949899"/>
            <a:ext cx="10107296" cy="24468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A-6c: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600"/>
              </a:spcBef>
              <a:spcAft>
                <a:spcPts val="0"/>
              </a:spcAft>
              <a:buClrTx/>
              <a:buSzTx/>
              <a:buFontTx/>
              <a:buNone/>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the University of South Alabama’s proposal to make a Substantive Modification to the Master of Science in Computer and Information Sciences.</a:t>
            </a:r>
          </a:p>
        </p:txBody>
      </p:sp>
    </p:spTree>
    <p:extLst>
      <p:ext uri="{BB962C8B-B14F-4D97-AF65-F5344CB8AC3E}">
        <p14:creationId xmlns:p14="http://schemas.microsoft.com/office/powerpoint/2010/main" val="36279990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393700" y="174547"/>
            <a:ext cx="11404600" cy="58323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800" b="1" i="0" u="none" strike="noStrike" kern="1200" cap="none" spc="0" normalizeH="0" baseline="0" noProof="0" dirty="0">
                <a:ln>
                  <a:noFill/>
                </a:ln>
                <a:solidFill>
                  <a:srgbClr val="4472C4"/>
                </a:solidFill>
                <a:effectLst/>
                <a:uLnTx/>
                <a:uFillTx/>
                <a:latin typeface="Calibri"/>
                <a:ea typeface="+mn-ea"/>
                <a:cs typeface="+mn-cs"/>
              </a:rPr>
              <a:t>University of South Alabama</a:t>
            </a: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6d. Doctor of Philosophy in Exercise Science and Performance </a:t>
            </a:r>
          </a:p>
          <a:p>
            <a:pPr marL="0" marR="0" lvl="0" indent="0" algn="l" defTabSz="457200" rtl="0" eaLnBrk="1" fontAlgn="auto" latinLnBrk="0" hangingPunct="1">
              <a:lnSpc>
                <a:spcPct val="100000"/>
              </a:lnSpc>
              <a:spcBef>
                <a:spcPts val="0"/>
              </a:spcBef>
              <a:spcAft>
                <a:spcPts val="0"/>
              </a:spcAft>
              <a:buClrTx/>
              <a:buSzTx/>
              <a:buFontTx/>
              <a:buNone/>
              <a:tabLst>
                <a:tab pos="457200" algn="l"/>
              </a:tabLst>
              <a:defRPr/>
            </a:pP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       Nutrition (CIP 26.0908) </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en-US" sz="800" b="1" i="0" u="none" strike="noStrike" kern="1200" cap="none" spc="0" normalizeH="0" baseline="0" noProof="0" dirty="0">
              <a:ln>
                <a:noFill/>
              </a:ln>
              <a:solidFill>
                <a:srgbClr val="4472C4"/>
              </a:solidFill>
              <a:effectLst/>
              <a:highlight>
                <a:srgbClr val="FFFF00"/>
              </a:highligh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500" b="1" i="0" u="none" strike="noStrike" kern="1200" cap="none" spc="0" normalizeH="0" baseline="0" noProof="0" dirty="0">
              <a:ln>
                <a:noFill/>
              </a:ln>
              <a:solidFill>
                <a:srgbClr val="0070C0"/>
              </a:solidFill>
              <a:effectLst/>
              <a:highlight>
                <a:srgbClr val="FFFF00"/>
              </a:highlight>
              <a:uLnTx/>
              <a:uFillTx/>
              <a:latin typeface="Calibri" panose="020F0502020204030204"/>
              <a:ea typeface="+mn-ea"/>
              <a:cs typeface="+mn-cs"/>
            </a:endParaRPr>
          </a:p>
          <a:p>
            <a:pPr marL="342900" marR="0" lvl="0" indent="-342900">
              <a:spcBef>
                <a:spcPts val="0"/>
              </a:spcBef>
              <a:spcAft>
                <a:spcPts val="0"/>
              </a:spcAft>
              <a:buFont typeface="Arial" panose="020B0604020202020204" pitchFamily="34" charset="0"/>
              <a:buChar char="•"/>
              <a:tabLst>
                <a:tab pos="2286000" algn="l"/>
                <a:tab pos="2514600" algn="l"/>
              </a:tabLst>
            </a:pPr>
            <a:r>
              <a:rPr lang="en-US" sz="2200" dirty="0">
                <a:effectLst/>
                <a:ea typeface="Times New Roman" panose="02020603050405020304" pitchFamily="18" charset="0"/>
              </a:rPr>
              <a:t>The proposed program would complement the existing MS in Exercise Science and Kinesiology (CIP 26.0908), with minimal additional coursework to be developed. </a:t>
            </a:r>
          </a:p>
          <a:p>
            <a:pPr marR="0" lvl="0">
              <a:spcBef>
                <a:spcPts val="0"/>
              </a:spcBef>
              <a:spcAft>
                <a:spcPts val="0"/>
              </a:spcAft>
              <a:tabLst>
                <a:tab pos="2286000" algn="l"/>
                <a:tab pos="2514600" algn="l"/>
              </a:tabLst>
            </a:pPr>
            <a:endParaRPr lang="en-US" sz="2200" dirty="0">
              <a:effectLst/>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2286000" algn="l"/>
              </a:tabLst>
            </a:pPr>
            <a:r>
              <a:rPr lang="en-US" sz="2200" dirty="0">
                <a:effectLst/>
                <a:ea typeface="Calibri" panose="020F0502020204030204" pitchFamily="34" charset="0"/>
                <a:cs typeface="Times New Roman" panose="02020603050405020304" pitchFamily="18" charset="0"/>
              </a:rPr>
              <a:t>The Department of Health, Kinesiology and Sport houses state-of-the-art research laboratories equipped with a wide-array of equipment for a broad range of projects in the exercise and performance nutrition fields. The addition of doctoral students will increase research productivity and potentially attract sponsored research funding.</a:t>
            </a:r>
          </a:p>
          <a:p>
            <a:pPr marR="0">
              <a:spcBef>
                <a:spcPts val="0"/>
              </a:spcBef>
              <a:spcAft>
                <a:spcPts val="0"/>
              </a:spcAft>
              <a:tabLst>
                <a:tab pos="2286000" algn="l"/>
              </a:tabLst>
            </a:pPr>
            <a:endParaRPr lang="en-US" sz="22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2286000" algn="l"/>
              </a:tabLst>
            </a:pPr>
            <a:r>
              <a:rPr lang="en-US" sz="2200" dirty="0">
                <a:effectLst/>
                <a:ea typeface="Calibri" panose="020F0502020204030204" pitchFamily="34" charset="0"/>
                <a:cs typeface="Times New Roman" panose="02020603050405020304" pitchFamily="18" charset="0"/>
              </a:rPr>
              <a:t>Exercise Science is a large (top 5 in enrollment at USA)</a:t>
            </a:r>
          </a:p>
          <a:p>
            <a:pPr marR="0" lvl="0" indent="347663">
              <a:spcBef>
                <a:spcPts val="0"/>
              </a:spcBef>
              <a:spcAft>
                <a:spcPts val="0"/>
              </a:spcAft>
              <a:tabLst>
                <a:tab pos="2286000" algn="l"/>
              </a:tabLst>
            </a:pPr>
            <a:r>
              <a:rPr lang="en-US" sz="2200" dirty="0">
                <a:effectLst/>
                <a:ea typeface="Calibri" panose="020F0502020204030204" pitchFamily="34" charset="0"/>
                <a:cs typeface="Times New Roman" panose="02020603050405020304" pitchFamily="18" charset="0"/>
              </a:rPr>
              <a:t>and rapidly growing major both in-state and nationally. </a:t>
            </a:r>
          </a:p>
          <a:p>
            <a:pPr marR="0" lvl="0" indent="347663">
              <a:spcBef>
                <a:spcPts val="0"/>
              </a:spcBef>
              <a:spcAft>
                <a:spcPts val="0"/>
              </a:spcAft>
              <a:tabLst>
                <a:tab pos="2286000" algn="l"/>
              </a:tabLst>
            </a:pPr>
            <a:r>
              <a:rPr lang="en-US" sz="2200" dirty="0">
                <a:effectLst/>
                <a:ea typeface="Calibri" panose="020F0502020204030204" pitchFamily="34" charset="0"/>
                <a:cs typeface="Times New Roman" panose="02020603050405020304" pitchFamily="18" charset="0"/>
              </a:rPr>
              <a:t>The addition of doctoral students would provide undergraduate </a:t>
            </a:r>
          </a:p>
          <a:p>
            <a:pPr marR="0" lvl="0" indent="347663">
              <a:spcBef>
                <a:spcPts val="0"/>
              </a:spcBef>
              <a:spcAft>
                <a:spcPts val="0"/>
              </a:spcAft>
              <a:tabLst>
                <a:tab pos="2286000" algn="l"/>
              </a:tabLst>
            </a:pPr>
            <a:r>
              <a:rPr lang="en-US" sz="2200" dirty="0">
                <a:effectLst/>
                <a:ea typeface="Calibri" panose="020F0502020204030204" pitchFamily="34" charset="0"/>
                <a:cs typeface="Times New Roman" panose="02020603050405020304" pitchFamily="18" charset="0"/>
              </a:rPr>
              <a:t>students with more viewpoints from diverse backgrounds.</a:t>
            </a: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2E3772A6-4DFC-41DA-A4EB-DDE1C2DA9991}"/>
              </a:ext>
            </a:extLst>
          </p:cNvPr>
          <p:cNvPicPr>
            <a:picLocks noChangeAspect="1"/>
          </p:cNvPicPr>
          <p:nvPr/>
        </p:nvPicPr>
        <p:blipFill>
          <a:blip r:embed="rId2"/>
          <a:stretch>
            <a:fillRect/>
          </a:stretch>
        </p:blipFill>
        <p:spPr>
          <a:xfrm>
            <a:off x="9661165" y="323827"/>
            <a:ext cx="1756142" cy="1018757"/>
          </a:xfrm>
          <a:prstGeom prst="rect">
            <a:avLst/>
          </a:prstGeom>
        </p:spPr>
      </p:pic>
      <p:pic>
        <p:nvPicPr>
          <p:cNvPr id="5" name="Picture 4">
            <a:extLst>
              <a:ext uri="{FF2B5EF4-FFF2-40B4-BE49-F238E27FC236}">
                <a16:creationId xmlns:a16="http://schemas.microsoft.com/office/drawing/2014/main" id="{37FDF5E0-7331-42FF-BEDE-4F4502FD673F}"/>
              </a:ext>
            </a:extLst>
          </p:cNvPr>
          <p:cNvPicPr>
            <a:picLocks noChangeAspect="1"/>
          </p:cNvPicPr>
          <p:nvPr/>
        </p:nvPicPr>
        <p:blipFill>
          <a:blip r:embed="rId3"/>
          <a:stretch>
            <a:fillRect/>
          </a:stretch>
        </p:blipFill>
        <p:spPr>
          <a:xfrm>
            <a:off x="8308698" y="4117371"/>
            <a:ext cx="2956565" cy="2328004"/>
          </a:xfrm>
          <a:prstGeom prst="rect">
            <a:avLst/>
          </a:prstGeom>
        </p:spPr>
      </p:pic>
    </p:spTree>
    <p:extLst>
      <p:ext uri="{BB962C8B-B14F-4D97-AF65-F5344CB8AC3E}">
        <p14:creationId xmlns:p14="http://schemas.microsoft.com/office/powerpoint/2010/main" val="4745117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C20EAC-5583-4634-8F1C-CD936AACEB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B0ACD13-977A-44F6-9393-C9E32D693976}"/>
              </a:ext>
            </a:extLst>
          </p:cNvPr>
          <p:cNvSpPr txBox="1"/>
          <p:nvPr/>
        </p:nvSpPr>
        <p:spPr>
          <a:xfrm>
            <a:off x="1042352" y="1949899"/>
            <a:ext cx="10107296" cy="24468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A-6d: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600"/>
              </a:spcBef>
              <a:spcAft>
                <a:spcPts val="0"/>
              </a:spcAft>
              <a:buClrTx/>
              <a:buSzTx/>
              <a:buFontTx/>
              <a:buNone/>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the University of South Alabama’s proposal to offer a Doctor of Philosophy in Exercise Science and Performance Nutrition.</a:t>
            </a:r>
          </a:p>
        </p:txBody>
      </p:sp>
    </p:spTree>
    <p:extLst>
      <p:ext uri="{BB962C8B-B14F-4D97-AF65-F5344CB8AC3E}">
        <p14:creationId xmlns:p14="http://schemas.microsoft.com/office/powerpoint/2010/main" val="39758470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687154" y="1284537"/>
            <a:ext cx="11214062" cy="5247795"/>
            <a:chOff x="671280" y="720234"/>
            <a:chExt cx="11214062" cy="4894993"/>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957" y="768555"/>
              <a:ext cx="1094473" cy="1015672"/>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175" b="9125"/>
            <a:stretch/>
          </p:blipFill>
          <p:spPr>
            <a:xfrm>
              <a:off x="2010316" y="886869"/>
              <a:ext cx="2128252" cy="662042"/>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19119" b="19332"/>
            <a:stretch/>
          </p:blipFill>
          <p:spPr>
            <a:xfrm>
              <a:off x="4328454" y="823233"/>
              <a:ext cx="2030186" cy="83304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1172" y="720234"/>
              <a:ext cx="1085231" cy="99479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68936" y="893283"/>
              <a:ext cx="2288875" cy="718642"/>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t="15137" r="4191" b="11806"/>
            <a:stretch/>
          </p:blipFill>
          <p:spPr>
            <a:xfrm>
              <a:off x="10366455" y="812951"/>
              <a:ext cx="1172240" cy="85640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4404" y="2049126"/>
              <a:ext cx="1048087" cy="962731"/>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34875" y="2090346"/>
              <a:ext cx="1907115" cy="768083"/>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82853" y="1924733"/>
              <a:ext cx="1536408" cy="893037"/>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11078" y="1902538"/>
              <a:ext cx="1536408" cy="895506"/>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54792" y="2066837"/>
              <a:ext cx="1782165" cy="588049"/>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24031" y="2073427"/>
              <a:ext cx="1661311" cy="581459"/>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1280" y="3123788"/>
              <a:ext cx="1167673" cy="1158332"/>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69145" y="3277346"/>
              <a:ext cx="1158463" cy="1095095"/>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98421" y="3252323"/>
              <a:ext cx="1170459" cy="1105486"/>
            </a:xfrm>
            <a:prstGeom prst="rect">
              <a:avLst/>
            </a:prstGeom>
          </p:spPr>
        </p:pic>
        <p:pic>
          <p:nvPicPr>
            <p:cNvPr id="19" name="Picture 1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447940" y="3123788"/>
              <a:ext cx="1158463" cy="1316436"/>
            </a:xfrm>
            <a:prstGeom prst="rect">
              <a:avLst/>
            </a:prstGeom>
          </p:spPr>
        </p:pic>
        <p:pic>
          <p:nvPicPr>
            <p:cNvPr id="20" name="Picture 1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236595" y="3191933"/>
              <a:ext cx="1158464" cy="1066863"/>
            </a:xfrm>
            <a:prstGeom prst="rect">
              <a:avLst/>
            </a:prstGeom>
          </p:spPr>
        </p:pic>
        <p:pic>
          <p:nvPicPr>
            <p:cNvPr id="21" name="Picture 20"/>
            <p:cNvPicPr>
              <a:picLocks noChangeAspect="1"/>
            </p:cNvPicPr>
            <p:nvPr/>
          </p:nvPicPr>
          <p:blipFill rotWithShape="1">
            <a:blip r:embed="rId19">
              <a:extLst>
                <a:ext uri="{28A0092B-C50C-407E-A947-70E740481C1C}">
                  <a14:useLocalDpi xmlns:a14="http://schemas.microsoft.com/office/drawing/2010/main" val="0"/>
                </a:ext>
              </a:extLst>
            </a:blip>
            <a:srcRect t="1853"/>
            <a:stretch/>
          </p:blipFill>
          <p:spPr>
            <a:xfrm>
              <a:off x="9774169" y="3301851"/>
              <a:ext cx="2111173" cy="662848"/>
            </a:xfrm>
            <a:prstGeom prst="rect">
              <a:avLst/>
            </a:prstGeom>
          </p:spPr>
        </p:pic>
        <p:pic>
          <p:nvPicPr>
            <p:cNvPr id="22" name="Picture 2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04404" y="4664282"/>
              <a:ext cx="1065422" cy="892962"/>
            </a:xfrm>
            <a:prstGeom prst="rect">
              <a:avLst/>
            </a:prstGeom>
          </p:spPr>
        </p:pic>
        <p:pic>
          <p:nvPicPr>
            <p:cNvPr id="23" name="Picture 2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113020" y="4902680"/>
              <a:ext cx="2101487" cy="439054"/>
            </a:xfrm>
            <a:prstGeom prst="rect">
              <a:avLst/>
            </a:prstGeom>
          </p:spPr>
        </p:pic>
        <p:pic>
          <p:nvPicPr>
            <p:cNvPr id="24" name="Picture 2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446023" y="4746734"/>
              <a:ext cx="2101487" cy="524202"/>
            </a:xfrm>
            <a:prstGeom prst="rect">
              <a:avLst/>
            </a:prstGeom>
          </p:spPr>
        </p:pic>
        <p:pic>
          <p:nvPicPr>
            <p:cNvPr id="25" name="Picture 2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838199" y="4624403"/>
              <a:ext cx="1536408" cy="750573"/>
            </a:xfrm>
            <a:prstGeom prst="rect">
              <a:avLst/>
            </a:prstGeom>
          </p:spPr>
        </p:pic>
        <p:pic>
          <p:nvPicPr>
            <p:cNvPr id="26" name="Picture 2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798187" y="4547773"/>
              <a:ext cx="1158464" cy="1067454"/>
            </a:xfrm>
            <a:prstGeom prst="rect">
              <a:avLst/>
            </a:prstGeom>
          </p:spPr>
        </p:pic>
        <p:pic>
          <p:nvPicPr>
            <p:cNvPr id="27" name="Picture 2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414999" y="4570992"/>
              <a:ext cx="1075617" cy="1044235"/>
            </a:xfrm>
            <a:prstGeom prst="rect">
              <a:avLst/>
            </a:prstGeom>
          </p:spPr>
        </p:pic>
      </p:grpSp>
      <p:sp>
        <p:nvSpPr>
          <p:cNvPr id="2" name="Rectangle 1"/>
          <p:cNvSpPr/>
          <p:nvPr/>
        </p:nvSpPr>
        <p:spPr>
          <a:xfrm>
            <a:off x="2718454" y="404933"/>
            <a:ext cx="7994778" cy="584775"/>
          </a:xfrm>
          <a:prstGeom prst="rect">
            <a:avLst/>
          </a:prstGeom>
        </p:spPr>
        <p:txBody>
          <a:bodyPr wrap="square">
            <a:spAutoFit/>
          </a:bodyPr>
          <a:lstStyle/>
          <a:p>
            <a:pPr marL="0" marR="0" lvl="0" indent="0" algn="ctr" defTabSz="914400" rtl="0" eaLnBrk="1" fontAlgn="auto" latinLnBrk="0" hangingPunct="1">
              <a:lnSpc>
                <a:spcPct val="100000"/>
              </a:lnSpc>
              <a:spcBef>
                <a:spcPct val="20000"/>
              </a:spcBef>
              <a:spcAft>
                <a:spcPts val="600"/>
              </a:spcAft>
              <a:buClrTx/>
              <a:buSzTx/>
              <a:buFontTx/>
              <a:buNone/>
              <a:tabLst>
                <a:tab pos="457200" algn="l"/>
              </a:tabLst>
              <a:defRPr/>
            </a:pPr>
            <a:r>
              <a:rPr kumimoji="0" lang="en-US" sz="3200" b="1"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ALABAMA</a:t>
            </a:r>
            <a:r>
              <a:rPr kumimoji="0" lang="en-US" sz="3200" b="1" i="0" u="none" strike="noStrike" kern="1200" cap="none" spc="30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COMMUNITY COLLEGE SYSTEM</a:t>
            </a:r>
          </a:p>
        </p:txBody>
      </p:sp>
      <p:pic>
        <p:nvPicPr>
          <p:cNvPr id="28" name="Picture 2" descr="https://www.accs.cc/images/seal.png"/>
          <p:cNvPicPr>
            <a:picLocks noChangeAspect="1" noChangeArrowheads="1"/>
          </p:cNvPicPr>
          <p:nvPr/>
        </p:nvPicPr>
        <p:blipFill>
          <a:blip r:embed="rId26">
            <a:extLst>
              <a:ext uri="{BEBA8EAE-BF5A-486C-A8C5-ECC9F3942E4B}">
                <a14:imgProps xmlns:a14="http://schemas.microsoft.com/office/drawing/2010/main">
                  <a14:imgLayer r:embed="rId27">
                    <a14:imgEffect>
                      <a14:colorTemperature colorTemp="6671"/>
                    </a14:imgEffect>
                    <a14:imgEffect>
                      <a14:saturation sat="97000"/>
                    </a14:imgEffect>
                  </a14:imgLayer>
                </a14:imgProps>
              </a:ext>
              <a:ext uri="{28A0092B-C50C-407E-A947-70E740481C1C}">
                <a14:useLocalDpi xmlns:a14="http://schemas.microsoft.com/office/drawing/2010/main" val="0"/>
              </a:ext>
            </a:extLst>
          </a:blip>
          <a:srcRect/>
          <a:stretch>
            <a:fillRect/>
          </a:stretch>
        </p:blipFill>
        <p:spPr bwMode="auto">
          <a:xfrm>
            <a:off x="2047021" y="218346"/>
            <a:ext cx="957286" cy="950142"/>
          </a:xfrm>
          <a:prstGeom prst="rect">
            <a:avLst/>
          </a:prstGeom>
          <a:noFill/>
          <a:extLst>
            <a:ext uri="{909E8E84-426E-40DD-AFC4-6F175D3DCCD1}">
              <a14:hiddenFill xmlns:a14="http://schemas.microsoft.com/office/drawing/2010/main">
                <a:solidFill>
                  <a:srgbClr val="FFFFFF"/>
                </a:solidFill>
              </a14:hiddenFill>
            </a:ext>
          </a:extLst>
        </p:spPr>
      </p:pic>
      <p:sp>
        <p:nvSpPr>
          <p:cNvPr id="30" name="Slide Number Placeholder 5">
            <a:extLst>
              <a:ext uri="{FF2B5EF4-FFF2-40B4-BE49-F238E27FC236}">
                <a16:creationId xmlns:a16="http://schemas.microsoft.com/office/drawing/2014/main" id="{99C62BA9-2447-4BF6-8CE6-5C30F2DAC86F}"/>
              </a:ext>
            </a:extLst>
          </p:cNvPr>
          <p:cNvSpPr>
            <a:spLocks noGrp="1"/>
          </p:cNvSpPr>
          <p:nvPr>
            <p:ph type="sldNum" sz="quarter" idx="12"/>
          </p:nvPr>
        </p:nvSpPr>
        <p:spPr>
          <a:xfrm>
            <a:off x="9158016" y="637528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0129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443166" y="157978"/>
            <a:ext cx="11091672" cy="52014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800" b="1" i="0" u="none" strike="noStrike" kern="1200" cap="none" spc="0" normalizeH="0" baseline="0" noProof="0" dirty="0">
                <a:ln>
                  <a:noFill/>
                </a:ln>
                <a:solidFill>
                  <a:srgbClr val="4472C4"/>
                </a:solidFill>
                <a:effectLst/>
                <a:uLnTx/>
                <a:uFillTx/>
                <a:latin typeface="Calibri"/>
                <a:ea typeface="+mn-ea"/>
                <a:cs typeface="+mn-cs"/>
              </a:rPr>
              <a:t>Ingram State Technical College</a:t>
            </a:r>
          </a:p>
          <a:p>
            <a:pPr marL="347663" marR="0" lvl="0" indent="-347663" algn="l" defTabSz="914400" rtl="0" eaLnBrk="1" fontAlgn="auto" latinLnBrk="0" hangingPunct="1">
              <a:lnSpc>
                <a:spcPct val="100000"/>
              </a:lnSpc>
              <a:buClrTx/>
              <a:buSzTx/>
              <a:tabLst>
                <a:tab pos="457200" algn="l"/>
              </a:tabLst>
              <a:defRPr/>
            </a:pPr>
            <a:r>
              <a:rPr lang="en-US" sz="2600" b="1" dirty="0">
                <a:solidFill>
                  <a:srgbClr val="4472C4"/>
                </a:solidFill>
                <a:latin typeface="Calibri" panose="020F0502020204030204"/>
              </a:rPr>
              <a:t>7</a:t>
            </a: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a:t>
            </a:r>
            <a:r>
              <a:rPr lang="en-US" sz="2600" b="1" dirty="0">
                <a:solidFill>
                  <a:srgbClr val="4472C4"/>
                </a:solidFill>
                <a:latin typeface="Calibri" panose="020F0502020204030204"/>
              </a:rPr>
              <a:t> </a:t>
            </a:r>
            <a:r>
              <a:rPr kumimoji="0" lang="en-US" sz="2600" b="1" i="0" u="none" strike="noStrike" kern="1200" cap="none" spc="0" normalizeH="0" baseline="0" noProof="0" dirty="0">
                <a:ln>
                  <a:noFill/>
                </a:ln>
                <a:solidFill>
                  <a:srgbClr val="4472C4"/>
                </a:solidFill>
                <a:effectLst/>
                <a:uLnTx/>
                <a:uFillTx/>
                <a:latin typeface="Calibri" panose="020F0502020204030204"/>
                <a:ea typeface="+mn-ea"/>
                <a:cs typeface="+mn-cs"/>
              </a:rPr>
              <a:t>Certificate in Industrial Maintenance Technology (CIP 47.0303)</a:t>
            </a:r>
          </a:p>
          <a:p>
            <a:pPr marL="0" marR="0" lvl="0" indent="0" algn="l" defTabSz="914400" rtl="0" eaLnBrk="1" fontAlgn="auto" latinLnBrk="0" hangingPunct="1">
              <a:lnSpc>
                <a:spcPct val="100000"/>
              </a:lnSpc>
              <a:buClrTx/>
              <a:buSzTx/>
              <a:buFontTx/>
              <a:buNone/>
              <a:tabLst>
                <a:tab pos="457200" algn="l"/>
              </a:tabLst>
              <a:defRPr/>
            </a:pP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spcBef>
                <a:spcPts val="0"/>
              </a:spcBef>
              <a:spcAft>
                <a:spcPts val="0"/>
              </a:spcAft>
              <a:buFont typeface="Arial" panose="020B0604020202020204" pitchFamily="34" charset="0"/>
              <a:buChar char="•"/>
              <a:tabLst>
                <a:tab pos="685800" algn="l"/>
              </a:tabLst>
            </a:pPr>
            <a:r>
              <a:rPr lang="en-US" sz="2200" dirty="0">
                <a:effectLst/>
                <a:ea typeface="Times New Roman" panose="02020603050405020304" pitchFamily="18" charset="0"/>
              </a:rPr>
              <a:t>This proposal combines the content of three existing stackable short-term certificates with 12 hours of mathematics, computer basics and communications (speech and English) into a more comprehensive program of study that better reflects the range of skills needed for success in industrial maintenance.</a:t>
            </a:r>
          </a:p>
          <a:p>
            <a:pPr marR="0" lvl="0">
              <a:spcBef>
                <a:spcPts val="0"/>
              </a:spcBef>
              <a:spcAft>
                <a:spcPts val="0"/>
              </a:spcAft>
              <a:tabLst>
                <a:tab pos="685800" algn="l"/>
              </a:tabLst>
            </a:pPr>
            <a:endParaRPr lang="en-US" sz="800" dirty="0">
              <a:effectLst/>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2514600" algn="l"/>
              </a:tabLst>
            </a:pPr>
            <a:r>
              <a:rPr lang="en-US" sz="2200" dirty="0">
                <a:effectLst/>
                <a:ea typeface="Times New Roman" panose="02020603050405020304" pitchFamily="18" charset="0"/>
              </a:rPr>
              <a:t>The program is designed to prepare graduates for employment as Industrial Machinery Mechanics, Millwrights, and Maintenance and Repair Workers, which appear on the Statewide In-Demand Jobs List.  </a:t>
            </a:r>
          </a:p>
          <a:p>
            <a:pPr marR="0" lvl="0">
              <a:spcBef>
                <a:spcPts val="0"/>
              </a:spcBef>
              <a:spcAft>
                <a:spcPts val="0"/>
              </a:spcAft>
              <a:tabLst>
                <a:tab pos="2514600" algn="l"/>
              </a:tabLst>
            </a:pPr>
            <a:endParaRPr lang="en-US" sz="800" dirty="0">
              <a:effectLst/>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2514600" algn="l"/>
              </a:tabLst>
            </a:pPr>
            <a:r>
              <a:rPr lang="en-US" sz="2200" dirty="0">
                <a:effectLst/>
                <a:ea typeface="Times New Roman" panose="02020603050405020304" pitchFamily="18" charset="0"/>
              </a:rPr>
              <a:t>This program reflects efforts by ING to change public perception of the skill level which incarcerated students can attain. Students who are successful in this program will serve as examples to other justice-involved individuals that they can successfully pursue careers in high-wage/ high-demand occupations with opportunities for advancement.</a:t>
            </a:r>
          </a:p>
        </p:txBody>
      </p:sp>
      <p:sp>
        <p:nvSpPr>
          <p:cNvPr id="2" name="Slide Number Placeholder 1"/>
          <p:cNvSpPr>
            <a:spLocks noGrp="1"/>
          </p:cNvSpPr>
          <p:nvPr>
            <p:ph type="sldNum" sz="quarter" idx="12"/>
          </p:nvPr>
        </p:nvSpPr>
        <p:spPr>
          <a:xfrm>
            <a:off x="9274616" y="638231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2CB9D488-8448-49C6-A75C-5F2312873115}"/>
              </a:ext>
            </a:extLst>
          </p:cNvPr>
          <p:cNvPicPr>
            <a:picLocks noChangeAspect="1"/>
          </p:cNvPicPr>
          <p:nvPr/>
        </p:nvPicPr>
        <p:blipFill>
          <a:blip r:embed="rId3"/>
          <a:stretch>
            <a:fillRect/>
          </a:stretch>
        </p:blipFill>
        <p:spPr>
          <a:xfrm>
            <a:off x="9835448" y="250579"/>
            <a:ext cx="1536325" cy="957155"/>
          </a:xfrm>
          <a:prstGeom prst="rect">
            <a:avLst/>
          </a:prstGeom>
        </p:spPr>
      </p:pic>
      <p:pic>
        <p:nvPicPr>
          <p:cNvPr id="4" name="Picture 3">
            <a:extLst>
              <a:ext uri="{FF2B5EF4-FFF2-40B4-BE49-F238E27FC236}">
                <a16:creationId xmlns:a16="http://schemas.microsoft.com/office/drawing/2014/main" id="{884F8C0A-396F-4F52-A418-13F0E8EE12E4}"/>
              </a:ext>
            </a:extLst>
          </p:cNvPr>
          <p:cNvPicPr>
            <a:picLocks noChangeAspect="1"/>
          </p:cNvPicPr>
          <p:nvPr/>
        </p:nvPicPr>
        <p:blipFill>
          <a:blip r:embed="rId4"/>
          <a:stretch>
            <a:fillRect/>
          </a:stretch>
        </p:blipFill>
        <p:spPr>
          <a:xfrm>
            <a:off x="3724752" y="5359402"/>
            <a:ext cx="5047296" cy="1370262"/>
          </a:xfrm>
          <a:prstGeom prst="rect">
            <a:avLst/>
          </a:prstGeom>
        </p:spPr>
      </p:pic>
    </p:spTree>
    <p:extLst>
      <p:ext uri="{BB962C8B-B14F-4D97-AF65-F5344CB8AC3E}">
        <p14:creationId xmlns:p14="http://schemas.microsoft.com/office/powerpoint/2010/main" val="1688915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73A7D-8993-435E-80C1-4DC51093248B}"/>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173EE226-467A-4912-9D09-4CDEFCD4C58F}"/>
              </a:ext>
            </a:extLst>
          </p:cNvPr>
          <p:cNvPicPr>
            <a:picLocks noChangeAspect="1"/>
          </p:cNvPicPr>
          <p:nvPr/>
        </p:nvPicPr>
        <p:blipFill rotWithShape="1">
          <a:blip r:embed="rId2"/>
          <a:srcRect t="508"/>
          <a:stretch/>
        </p:blipFill>
        <p:spPr>
          <a:xfrm>
            <a:off x="161365" y="121298"/>
            <a:ext cx="5166808" cy="6649361"/>
          </a:xfrm>
          <a:prstGeom prst="rect">
            <a:avLst/>
          </a:prstGeom>
        </p:spPr>
      </p:pic>
      <p:sp>
        <p:nvSpPr>
          <p:cNvPr id="6" name="TextBox 5">
            <a:extLst>
              <a:ext uri="{FF2B5EF4-FFF2-40B4-BE49-F238E27FC236}">
                <a16:creationId xmlns:a16="http://schemas.microsoft.com/office/drawing/2014/main" id="{54F08444-B8E0-426B-B79C-B11D654EA2C8}"/>
              </a:ext>
            </a:extLst>
          </p:cNvPr>
          <p:cNvSpPr txBox="1"/>
          <p:nvPr/>
        </p:nvSpPr>
        <p:spPr>
          <a:xfrm>
            <a:off x="4988858" y="361112"/>
            <a:ext cx="7041777" cy="1477328"/>
          </a:xfrm>
          <a:prstGeom prst="rect">
            <a:avLst/>
          </a:prstGeom>
          <a:solidFill>
            <a:schemeClr val="bg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Alabama representation on the Student Success Advisory Council: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Jim Purcell, Executive Director, AL Commission on Higher Education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Cynthia Anthony, President, Lawson State Community College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Taffye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Benson-Clayton, Associate Provost and Vice President for Inclusion and Diversity, Auburn University,</a:t>
            </a:r>
          </a:p>
        </p:txBody>
      </p:sp>
      <p:pic>
        <p:nvPicPr>
          <p:cNvPr id="10" name="Picture 9">
            <a:extLst>
              <a:ext uri="{FF2B5EF4-FFF2-40B4-BE49-F238E27FC236}">
                <a16:creationId xmlns:a16="http://schemas.microsoft.com/office/drawing/2014/main" id="{CBEA0D75-D831-4BBB-9548-71C23F50D3B0}"/>
              </a:ext>
            </a:extLst>
          </p:cNvPr>
          <p:cNvPicPr>
            <a:picLocks noChangeAspect="1"/>
          </p:cNvPicPr>
          <p:nvPr/>
        </p:nvPicPr>
        <p:blipFill rotWithShape="1">
          <a:blip r:embed="rId3"/>
          <a:srcRect l="2401" t="1" r="4027" b="32319"/>
          <a:stretch/>
        </p:blipFill>
        <p:spPr>
          <a:xfrm>
            <a:off x="5574591" y="2697005"/>
            <a:ext cx="6440440" cy="2977654"/>
          </a:xfrm>
          <a:prstGeom prst="rect">
            <a:avLst/>
          </a:prstGeom>
        </p:spPr>
      </p:pic>
    </p:spTree>
    <p:extLst>
      <p:ext uri="{BB962C8B-B14F-4D97-AF65-F5344CB8AC3E}">
        <p14:creationId xmlns:p14="http://schemas.microsoft.com/office/powerpoint/2010/main" val="30459238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5B417E9-25FC-42F9-AF31-8BD6370A7953}"/>
              </a:ext>
            </a:extLst>
          </p:cNvPr>
          <p:cNvSpPr txBox="1"/>
          <p:nvPr/>
        </p:nvSpPr>
        <p:spPr>
          <a:xfrm>
            <a:off x="1174873" y="1963150"/>
            <a:ext cx="9842253" cy="2446824"/>
          </a:xfrm>
          <a:prstGeom prst="rect">
            <a:avLst/>
          </a:prstGeom>
          <a:noFill/>
        </p:spPr>
        <p:txBody>
          <a:bodyPr wrap="square" rtlCol="0">
            <a:spAutoFit/>
          </a:bodyPr>
          <a:lstStyle/>
          <a:p>
            <a:r>
              <a:rPr lang="en-US" sz="3200" b="1" dirty="0">
                <a:solidFill>
                  <a:srgbClr val="4472C4"/>
                </a:solidFill>
              </a:rPr>
              <a:t>Motion, Decision Item A-7: </a:t>
            </a:r>
          </a:p>
          <a:p>
            <a:endParaRPr lang="en-US" sz="3200" b="1" dirty="0">
              <a:solidFill>
                <a:srgbClr val="0070C0"/>
              </a:solidFill>
            </a:endParaRPr>
          </a:p>
          <a:p>
            <a:pPr>
              <a:spcBef>
                <a:spcPts val="600"/>
              </a:spcBef>
              <a:tabLst>
                <a:tab pos="457200" algn="l"/>
              </a:tabLst>
              <a:defRPr/>
            </a:pPr>
            <a:r>
              <a:rPr lang="en-US" sz="2800" dirty="0"/>
              <a:t>That the Commission approve Ingram State Technical College’s proposal to offer a Certificate in Industrial Maintenance Technology. </a:t>
            </a:r>
          </a:p>
        </p:txBody>
      </p:sp>
    </p:spTree>
    <p:extLst>
      <p:ext uri="{BB962C8B-B14F-4D97-AF65-F5344CB8AC3E}">
        <p14:creationId xmlns:p14="http://schemas.microsoft.com/office/powerpoint/2010/main" val="31605504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08A9BE-2602-444D-ABB4-EE736983BA24}"/>
              </a:ext>
            </a:extLst>
          </p:cNvPr>
          <p:cNvSpPr txBox="1"/>
          <p:nvPr/>
        </p:nvSpPr>
        <p:spPr>
          <a:xfrm>
            <a:off x="437745" y="92074"/>
            <a:ext cx="10497126" cy="77251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400" b="1" i="0" u="none" strike="noStrike" kern="1200" cap="none" spc="0" normalizeH="0" baseline="0" noProof="0" dirty="0">
                <a:ln>
                  <a:noFill/>
                </a:ln>
                <a:solidFill>
                  <a:srgbClr val="4472C4"/>
                </a:solidFill>
                <a:effectLst/>
                <a:uLnTx/>
                <a:uFillTx/>
                <a:latin typeface="Calibri"/>
                <a:ea typeface="+mn-ea"/>
                <a:cs typeface="+mn-cs"/>
              </a:rPr>
              <a:t>Request to Amend Post-Implementation Conditions</a:t>
            </a:r>
          </a:p>
          <a:p>
            <a:pPr marL="0" marR="0" lvl="0" indent="0" algn="l" defTabSz="914400" rtl="0" eaLnBrk="1" fontAlgn="auto" latinLnBrk="0" hangingPunct="1">
              <a:lnSpc>
                <a:spcPct val="100000"/>
              </a:lnSpc>
              <a:spcAft>
                <a:spcPts val="0"/>
              </a:spcAft>
              <a:buClrTx/>
              <a:buSzTx/>
              <a:buFontTx/>
              <a:buNone/>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8a. Lawson State Community College, AAS in Diagnostic Medical Sonography (CIP 51.0910)</a:t>
            </a:r>
            <a:endParaRPr kumimoji="0" lang="en-US" sz="1500" b="1"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lvl="0" indent="-285750">
              <a:buFont typeface="Arial" panose="020B0604020202020204" pitchFamily="34" charset="0"/>
              <a:buChar char="•"/>
              <a:defRPr/>
            </a:pPr>
            <a:r>
              <a:rPr lang="en-US" sz="2200" dirty="0">
                <a:solidFill>
                  <a:prstClr val="black"/>
                </a:solidFill>
              </a:rPr>
              <a:t>The program did not meet the graduate condition.</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a:p>
            <a:pPr marL="285750" lvl="0" indent="-285750">
              <a:buFont typeface="Arial" panose="020B0604020202020204" pitchFamily="34" charset="0"/>
              <a:buChar char="•"/>
              <a:defRPr/>
            </a:pPr>
            <a:r>
              <a:rPr lang="en-US" sz="2200" dirty="0"/>
              <a:t>LAW has requested an extension of the post-implementation period for two years (AY 2022-23 and AY 2023-24) to produce enough graduates to meet the viability standard for associate programs. ACHE staff is recommending approval of the request based on the following rationale: </a:t>
            </a:r>
          </a:p>
          <a:p>
            <a:pPr marL="285750" lvl="0" indent="-285750">
              <a:buFont typeface="Arial" panose="020B0604020202020204" pitchFamily="34" charset="0"/>
              <a:buChar char="•"/>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lvl="1" indent="-342900">
              <a:buFont typeface="Arial" panose="020B0604020202020204" pitchFamily="34" charset="0"/>
              <a:buChar char="•"/>
            </a:pPr>
            <a:r>
              <a:rPr lang="en-US" sz="2200" dirty="0"/>
              <a:t>The program has demonstrated stable enrollment numbers throughout its first four years of implementation. </a:t>
            </a:r>
          </a:p>
          <a:p>
            <a:pPr lvl="1"/>
            <a:endParaRPr lang="en-US" sz="1000" dirty="0">
              <a:highlight>
                <a:srgbClr val="FFFF00"/>
              </a:highlight>
            </a:endParaRPr>
          </a:p>
          <a:p>
            <a:pPr marL="796925" lvl="1" indent="-339725">
              <a:buFont typeface="Arial" panose="020B0604020202020204" pitchFamily="34" charset="0"/>
              <a:buChar char="•"/>
            </a:pPr>
            <a:r>
              <a:rPr lang="en-US" sz="2200" dirty="0"/>
              <a:t>LAW has indicated that there are enough students </a:t>
            </a:r>
          </a:p>
          <a:p>
            <a:pPr lvl="1" indent="347663"/>
            <a:r>
              <a:rPr lang="en-US" sz="2200" dirty="0"/>
              <a:t>in the program on track to graduate within the next </a:t>
            </a:r>
          </a:p>
          <a:p>
            <a:pPr lvl="1" indent="347663"/>
            <a:r>
              <a:rPr lang="en-US" sz="2200" dirty="0"/>
              <a:t>two academic years to meet the viability requirement </a:t>
            </a:r>
          </a:p>
          <a:p>
            <a:pPr lvl="1" indent="347663"/>
            <a:r>
              <a:rPr lang="en-US" sz="2200" dirty="0"/>
              <a:t>for graduates. </a:t>
            </a:r>
          </a:p>
          <a:p>
            <a:pPr lvl="1"/>
            <a:endParaRPr lang="en-US" sz="1000" dirty="0"/>
          </a:p>
          <a:p>
            <a:pPr marL="796925" lvl="1" indent="-339725">
              <a:buFont typeface="Arial" panose="020B0604020202020204" pitchFamily="34" charset="0"/>
              <a:buChar char="•"/>
            </a:pPr>
            <a:r>
              <a:rPr lang="en-US" sz="2200" dirty="0"/>
              <a:t>COVID interruptions delayed students from </a:t>
            </a:r>
          </a:p>
          <a:p>
            <a:pPr lvl="1" indent="347663"/>
            <a:r>
              <a:rPr lang="en-US" sz="2200" dirty="0"/>
              <a:t>reaching graduation on time.</a:t>
            </a:r>
          </a:p>
          <a:p>
            <a:pPr marR="0" lvl="0" algn="l" defTabSz="914400" rtl="0" eaLnBrk="1" fontAlgn="base"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BB1A443-387D-4A0C-BD64-3D984A92B5A4}"/>
              </a:ext>
            </a:extLst>
          </p:cNvPr>
          <p:cNvPicPr>
            <a:picLocks noChangeAspect="1"/>
          </p:cNvPicPr>
          <p:nvPr/>
        </p:nvPicPr>
        <p:blipFill>
          <a:blip r:embed="rId2"/>
          <a:stretch>
            <a:fillRect/>
          </a:stretch>
        </p:blipFill>
        <p:spPr>
          <a:xfrm>
            <a:off x="7471115" y="4211887"/>
            <a:ext cx="4505334" cy="2444708"/>
          </a:xfrm>
          <a:prstGeom prst="rect">
            <a:avLst/>
          </a:prstGeom>
        </p:spPr>
      </p:pic>
      <p:pic>
        <p:nvPicPr>
          <p:cNvPr id="9" name="Picture 8">
            <a:extLst>
              <a:ext uri="{FF2B5EF4-FFF2-40B4-BE49-F238E27FC236}">
                <a16:creationId xmlns:a16="http://schemas.microsoft.com/office/drawing/2014/main" id="{5AA6CE5B-8493-4495-8DC0-D3CD05BF7EA6}"/>
              </a:ext>
            </a:extLst>
          </p:cNvPr>
          <p:cNvPicPr>
            <a:picLocks noChangeAspect="1"/>
          </p:cNvPicPr>
          <p:nvPr/>
        </p:nvPicPr>
        <p:blipFill>
          <a:blip r:embed="rId3"/>
          <a:stretch>
            <a:fillRect/>
          </a:stretch>
        </p:blipFill>
        <p:spPr>
          <a:xfrm>
            <a:off x="10318193" y="335121"/>
            <a:ext cx="1658256" cy="621846"/>
          </a:xfrm>
          <a:prstGeom prst="rect">
            <a:avLst/>
          </a:prstGeom>
        </p:spPr>
      </p:pic>
    </p:spTree>
    <p:extLst>
      <p:ext uri="{BB962C8B-B14F-4D97-AF65-F5344CB8AC3E}">
        <p14:creationId xmlns:p14="http://schemas.microsoft.com/office/powerpoint/2010/main" val="9611082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74EA03-DC0B-4BD4-9DD7-BCC267C71634}"/>
              </a:ext>
            </a:extLst>
          </p:cNvPr>
          <p:cNvSpPr txBox="1"/>
          <p:nvPr/>
        </p:nvSpPr>
        <p:spPr>
          <a:xfrm>
            <a:off x="1208004" y="1923394"/>
            <a:ext cx="9775992" cy="24468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4472C4"/>
                </a:solidFill>
                <a:effectLst/>
                <a:uLnTx/>
                <a:uFillTx/>
              </a:rPr>
              <a:t>Motion, Decision Item A-8a: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srgbClr val="0070C0"/>
              </a:solidFill>
              <a:effectLst/>
              <a:uLnTx/>
              <a:uFillTx/>
            </a:endParaRPr>
          </a:p>
          <a:p>
            <a:pPr marL="0" marR="0" lvl="0" indent="0" defTabSz="914400" eaLnBrk="1" fontAlgn="auto" latinLnBrk="0" hangingPunct="1">
              <a:lnSpc>
                <a:spcPct val="100000"/>
              </a:lnSpc>
              <a:spcBef>
                <a:spcPts val="600"/>
              </a:spcBef>
              <a:spcAft>
                <a:spcPts val="0"/>
              </a:spcAft>
              <a:buClrTx/>
              <a:buSzTx/>
              <a:buFontTx/>
              <a:buNone/>
              <a:tabLst>
                <a:tab pos="457200" algn="l"/>
              </a:tabLst>
              <a:defRPr/>
            </a:pPr>
            <a:r>
              <a:rPr kumimoji="0" lang="en-US" sz="2800" b="0" i="0" u="none" strike="noStrike" kern="0" cap="none" spc="0" normalizeH="0" baseline="0" noProof="0" dirty="0">
                <a:ln>
                  <a:noFill/>
                </a:ln>
                <a:solidFill>
                  <a:prstClr val="black"/>
                </a:solidFill>
                <a:effectLst/>
                <a:uLnTx/>
                <a:uFillTx/>
              </a:rPr>
              <a:t>That the Commission approve Lawson State Community College’s request to amend post-implementation conditions for the Associate of Applied Science in Diagnostic Medical Sonography.</a:t>
            </a:r>
          </a:p>
        </p:txBody>
      </p:sp>
    </p:spTree>
    <p:extLst>
      <p:ext uri="{BB962C8B-B14F-4D97-AF65-F5344CB8AC3E}">
        <p14:creationId xmlns:p14="http://schemas.microsoft.com/office/powerpoint/2010/main" val="28615295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08A9BE-2602-444D-ABB4-EE736983BA24}"/>
              </a:ext>
            </a:extLst>
          </p:cNvPr>
          <p:cNvSpPr txBox="1"/>
          <p:nvPr/>
        </p:nvSpPr>
        <p:spPr>
          <a:xfrm>
            <a:off x="437745" y="92074"/>
            <a:ext cx="10497126" cy="6463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400" b="1" i="0" u="none" strike="noStrike" kern="1200" cap="none" spc="0" normalizeH="0" baseline="0" noProof="0" dirty="0">
                <a:ln>
                  <a:noFill/>
                </a:ln>
                <a:solidFill>
                  <a:srgbClr val="4472C4"/>
                </a:solidFill>
                <a:effectLst/>
                <a:uLnTx/>
                <a:uFillTx/>
                <a:latin typeface="Calibri"/>
                <a:ea typeface="+mn-ea"/>
                <a:cs typeface="+mn-cs"/>
              </a:rPr>
              <a:t>Request to Amend Post-Implementation Conditions</a:t>
            </a:r>
          </a:p>
          <a:p>
            <a:pPr marL="0" marR="0" lvl="0" indent="0" algn="l" defTabSz="914400" rtl="0" eaLnBrk="1" fontAlgn="auto" latinLnBrk="0" hangingPunct="1">
              <a:lnSpc>
                <a:spcPct val="100000"/>
              </a:lnSpc>
              <a:spcAft>
                <a:spcPts val="0"/>
              </a:spcAft>
              <a:buClrTx/>
              <a:buSzTx/>
              <a:buFontTx/>
              <a:buNone/>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8a. University of Alabama, MA in Religion in Culture (CIP 38.0201)</a:t>
            </a:r>
            <a:endParaRPr kumimoji="0" lang="en-US" sz="1500" b="1"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lvl="0" indent="-285750">
              <a:buFont typeface="Arial" panose="020B0604020202020204" pitchFamily="34" charset="0"/>
              <a:buChar char="•"/>
              <a:defRPr/>
            </a:pPr>
            <a:r>
              <a:rPr lang="en-US" sz="2200" dirty="0">
                <a:solidFill>
                  <a:prstClr val="black"/>
                </a:solidFill>
              </a:rPr>
              <a:t>The program did not meet the enrollment condition.</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lvl="0" indent="-285750">
              <a:buFont typeface="Arial" panose="020B0604020202020204" pitchFamily="34" charset="0"/>
              <a:buChar char="•"/>
              <a:defRPr/>
            </a:pPr>
            <a:r>
              <a:rPr lang="en-US" sz="2200" dirty="0"/>
              <a:t>UA has requested that the original post-implementation condition for new enrollments be modified to reflect the actual enrollment achieved over the first five years and that the MA in Religion in Culture be deemed a viable program going forward. ACHE staff is recommending approval of the request based on the following rationale:</a:t>
            </a:r>
            <a:endParaRPr kumimoji="0" lang="en-US" sz="22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lvl="1" indent="-342900">
              <a:buFont typeface="Arial" panose="020B0604020202020204" pitchFamily="34" charset="0"/>
              <a:buChar char="•"/>
            </a:pPr>
            <a:r>
              <a:rPr lang="en-US" sz="2200" dirty="0"/>
              <a:t>The program has demonstrated its viability by exceeding the required minimum number of graduates per year each year since it began to produce graduates. </a:t>
            </a:r>
          </a:p>
          <a:p>
            <a:pPr lvl="1"/>
            <a:endParaRPr lang="en-US" sz="1000" dirty="0"/>
          </a:p>
          <a:p>
            <a:pPr marL="796925" lvl="1" indent="-339725">
              <a:buFont typeface="Arial" panose="020B0604020202020204" pitchFamily="34" charset="0"/>
              <a:buChar char="•"/>
            </a:pPr>
            <a:r>
              <a:rPr lang="en-US" sz="2200" dirty="0"/>
              <a:t>Average new enrollments have exceeded the </a:t>
            </a:r>
          </a:p>
          <a:p>
            <a:pPr lvl="1" indent="347663"/>
            <a:r>
              <a:rPr lang="en-US" sz="2200" dirty="0"/>
              <a:t>required minimum number of graduates, </a:t>
            </a:r>
          </a:p>
          <a:p>
            <a:pPr lvl="1" indent="347663"/>
            <a:r>
              <a:rPr lang="en-US" sz="2200" dirty="0"/>
              <a:t>indicating that there is a sustainable pipeline </a:t>
            </a:r>
          </a:p>
          <a:p>
            <a:pPr lvl="1" indent="347663"/>
            <a:r>
              <a:rPr lang="en-US" sz="2200" dirty="0"/>
              <a:t>of students. </a:t>
            </a:r>
          </a:p>
          <a:p>
            <a:pPr marR="0" lvl="0" algn="l" defTabSz="914400" rtl="0" eaLnBrk="1" fontAlgn="base"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24004EE-FB76-4140-B9ED-996E48C2B9AE}"/>
              </a:ext>
            </a:extLst>
          </p:cNvPr>
          <p:cNvPicPr>
            <a:picLocks noChangeAspect="1"/>
          </p:cNvPicPr>
          <p:nvPr/>
        </p:nvPicPr>
        <p:blipFill>
          <a:blip r:embed="rId2"/>
          <a:stretch>
            <a:fillRect/>
          </a:stretch>
        </p:blipFill>
        <p:spPr>
          <a:xfrm>
            <a:off x="7172942" y="4035447"/>
            <a:ext cx="4505334" cy="2444708"/>
          </a:xfrm>
          <a:prstGeom prst="rect">
            <a:avLst/>
          </a:prstGeom>
        </p:spPr>
      </p:pic>
      <p:pic>
        <p:nvPicPr>
          <p:cNvPr id="5" name="Picture 4">
            <a:extLst>
              <a:ext uri="{FF2B5EF4-FFF2-40B4-BE49-F238E27FC236}">
                <a16:creationId xmlns:a16="http://schemas.microsoft.com/office/drawing/2014/main" id="{35B37B50-63B8-4932-A967-AD9316DA2FE4}"/>
              </a:ext>
            </a:extLst>
          </p:cNvPr>
          <p:cNvPicPr>
            <a:picLocks noChangeAspect="1"/>
          </p:cNvPicPr>
          <p:nvPr/>
        </p:nvPicPr>
        <p:blipFill>
          <a:blip r:embed="rId3"/>
          <a:stretch>
            <a:fillRect/>
          </a:stretch>
        </p:blipFill>
        <p:spPr>
          <a:xfrm>
            <a:off x="10074672" y="219194"/>
            <a:ext cx="1720397" cy="495004"/>
          </a:xfrm>
          <a:prstGeom prst="rect">
            <a:avLst/>
          </a:prstGeom>
        </p:spPr>
      </p:pic>
    </p:spTree>
    <p:extLst>
      <p:ext uri="{BB962C8B-B14F-4D97-AF65-F5344CB8AC3E}">
        <p14:creationId xmlns:p14="http://schemas.microsoft.com/office/powerpoint/2010/main" val="5508218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74EA03-DC0B-4BD4-9DD7-BCC267C71634}"/>
              </a:ext>
            </a:extLst>
          </p:cNvPr>
          <p:cNvSpPr txBox="1"/>
          <p:nvPr/>
        </p:nvSpPr>
        <p:spPr>
          <a:xfrm>
            <a:off x="1208004" y="1923394"/>
            <a:ext cx="9775992" cy="24468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4472C4"/>
                </a:solidFill>
                <a:effectLst/>
                <a:uLnTx/>
                <a:uFillTx/>
              </a:rPr>
              <a:t>Motion, Decision Item A-8b: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srgbClr val="0070C0"/>
              </a:solidFill>
              <a:effectLst/>
              <a:uLnTx/>
              <a:uFillTx/>
            </a:endParaRPr>
          </a:p>
          <a:p>
            <a:pPr marL="0" marR="0" lvl="0" indent="0" defTabSz="914400" eaLnBrk="1" fontAlgn="auto" latinLnBrk="0" hangingPunct="1">
              <a:lnSpc>
                <a:spcPct val="100000"/>
              </a:lnSpc>
              <a:spcBef>
                <a:spcPts val="600"/>
              </a:spcBef>
              <a:spcAft>
                <a:spcPts val="0"/>
              </a:spcAft>
              <a:buClrTx/>
              <a:buSzTx/>
              <a:buFontTx/>
              <a:buNone/>
              <a:tabLst>
                <a:tab pos="457200" algn="l"/>
              </a:tabLst>
              <a:defRPr/>
            </a:pPr>
            <a:r>
              <a:rPr kumimoji="0" lang="en-US" sz="2800" b="0" i="0" u="none" strike="noStrike" kern="0" cap="none" spc="0" normalizeH="0" baseline="0" noProof="0" dirty="0">
                <a:ln>
                  <a:noFill/>
                </a:ln>
                <a:solidFill>
                  <a:prstClr val="black"/>
                </a:solidFill>
                <a:effectLst/>
                <a:uLnTx/>
                <a:uFillTx/>
              </a:rPr>
              <a:t>That the Commission approve the University of Alabama’s request to amend post-implementation conditions for the Master of Arts in Religion in Culture.</a:t>
            </a:r>
          </a:p>
        </p:txBody>
      </p:sp>
    </p:spTree>
    <p:extLst>
      <p:ext uri="{BB962C8B-B14F-4D97-AF65-F5344CB8AC3E}">
        <p14:creationId xmlns:p14="http://schemas.microsoft.com/office/powerpoint/2010/main" val="29300728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08A9BE-2602-444D-ABB4-EE736983BA24}"/>
              </a:ext>
            </a:extLst>
          </p:cNvPr>
          <p:cNvSpPr txBox="1"/>
          <p:nvPr/>
        </p:nvSpPr>
        <p:spPr>
          <a:xfrm>
            <a:off x="437745" y="92074"/>
            <a:ext cx="10962438" cy="73558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400" b="1" i="0" u="none" strike="noStrike" kern="1200" cap="none" spc="0" normalizeH="0" baseline="0" noProof="0" dirty="0">
                <a:ln>
                  <a:noFill/>
                </a:ln>
                <a:solidFill>
                  <a:srgbClr val="4472C4"/>
                </a:solidFill>
                <a:effectLst/>
                <a:uLnTx/>
                <a:uFillTx/>
                <a:latin typeface="Calibri"/>
                <a:ea typeface="+mn-ea"/>
                <a:cs typeface="+mn-cs"/>
              </a:rPr>
              <a:t>Request to Amend Post-Implementation Conditions</a:t>
            </a:r>
          </a:p>
          <a:p>
            <a:pPr marL="0" marR="0" lvl="0" indent="0" algn="l" defTabSz="914400" rtl="0" eaLnBrk="1" fontAlgn="auto" latinLnBrk="0" hangingPunct="1">
              <a:lnSpc>
                <a:spcPct val="100000"/>
              </a:lnSpc>
              <a:spcAft>
                <a:spcPts val="0"/>
              </a:spcAft>
              <a:buClrTx/>
              <a:buSzTx/>
              <a:buFontTx/>
              <a:buNone/>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8c. University of Alabama, PHD in Geography (CIP 45.0701)</a:t>
            </a:r>
            <a:endParaRPr kumimoji="0" lang="en-US" sz="1500" b="1"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lvl="0" indent="-285750">
              <a:buFont typeface="Arial" panose="020B0604020202020204" pitchFamily="34" charset="0"/>
              <a:buChar char="•"/>
              <a:defRPr/>
            </a:pPr>
            <a:r>
              <a:rPr lang="en-US" sz="2200" dirty="0">
                <a:solidFill>
                  <a:prstClr val="black"/>
                </a:solidFill>
              </a:rPr>
              <a:t>The program did not meet the graduate condition.</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a:p>
            <a:pPr marL="285750" lvl="0" indent="-285750">
              <a:buFont typeface="Arial" panose="020B0604020202020204" pitchFamily="34" charset="0"/>
              <a:buChar char="•"/>
              <a:defRPr/>
            </a:pPr>
            <a:r>
              <a:rPr lang="en-US" sz="2200" dirty="0"/>
              <a:t>UA has requested an extension of the post-implementation period for two years (AY 2022-23 and AY 2023-24) to produce enough graduates to meet the viability standard for doctorate programs. ACHE staff is recommending approval of the request based on the following rationale:</a:t>
            </a:r>
            <a:endParaRPr kumimoji="0" lang="en-US" sz="22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a:p>
            <a:pPr marL="800100" lvl="1" indent="-342900">
              <a:buFont typeface="Arial" panose="020B0604020202020204" pitchFamily="34" charset="0"/>
              <a:buChar char="•"/>
            </a:pPr>
            <a:r>
              <a:rPr lang="en-US" sz="2200" dirty="0"/>
              <a:t>The program has demonstrated strong enrollment numbers throughout its first five years of implementation, exceeding the number of students needed to build a sustainable program pipeline. </a:t>
            </a:r>
          </a:p>
          <a:p>
            <a:pPr lvl="1"/>
            <a:endParaRPr lang="en-US" sz="1000" dirty="0">
              <a:highlight>
                <a:srgbClr val="FFFF00"/>
              </a:highlight>
            </a:endParaRPr>
          </a:p>
          <a:p>
            <a:pPr marL="796925" lvl="1" indent="-339725">
              <a:buFont typeface="Arial" panose="020B0604020202020204" pitchFamily="34" charset="0"/>
              <a:buChar char="•"/>
            </a:pPr>
            <a:r>
              <a:rPr lang="en-US" sz="2200" dirty="0"/>
              <a:t>UA has indicated that there are enough students </a:t>
            </a:r>
          </a:p>
          <a:p>
            <a:pPr lvl="1" indent="347663"/>
            <a:r>
              <a:rPr lang="en-US" sz="2200" dirty="0"/>
              <a:t>in the program on track to graduate within the </a:t>
            </a:r>
          </a:p>
          <a:p>
            <a:pPr lvl="1" indent="347663"/>
            <a:r>
              <a:rPr lang="en-US" sz="2200" dirty="0"/>
              <a:t>next two academic years to meet the viability </a:t>
            </a:r>
          </a:p>
          <a:p>
            <a:pPr lvl="1" indent="347663"/>
            <a:r>
              <a:rPr lang="en-US" sz="2200" dirty="0"/>
              <a:t>requirement for graduates. </a:t>
            </a:r>
          </a:p>
          <a:p>
            <a:pPr marR="0" lvl="0" algn="l" defTabSz="914400" rtl="0" eaLnBrk="1" fontAlgn="base" latinLnBrk="0" hangingPunct="1">
              <a:lnSpc>
                <a:spcPct val="100000"/>
              </a:lnSpc>
              <a:spcBef>
                <a:spcPts val="0"/>
              </a:spcBef>
              <a:spcAft>
                <a:spcPts val="0"/>
              </a:spcAft>
              <a:buClrTx/>
              <a:buSzTx/>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96925" marR="0" lvl="1" indent="-339725" fontAlgn="auto">
              <a:lnSpc>
                <a:spcPct val="100000"/>
              </a:lnSpc>
              <a:spcBef>
                <a:spcPts val="0"/>
              </a:spcBef>
              <a:spcAft>
                <a:spcPts val="0"/>
              </a:spcAft>
              <a:buClrTx/>
              <a:buSzTx/>
              <a:buFont typeface="Arial" panose="020B0604020202020204" pitchFamily="34" charset="0"/>
              <a:buChar char="•"/>
              <a:tabLst/>
              <a:defRPr/>
            </a:pPr>
            <a:r>
              <a:rPr lang="en-US" sz="2200" dirty="0"/>
              <a:t>COVID interruptions delayed students </a:t>
            </a:r>
          </a:p>
          <a:p>
            <a:pPr marR="0" lvl="1" indent="347663" fontAlgn="auto">
              <a:lnSpc>
                <a:spcPct val="100000"/>
              </a:lnSpc>
              <a:spcBef>
                <a:spcPts val="0"/>
              </a:spcBef>
              <a:spcAft>
                <a:spcPts val="0"/>
              </a:spcAft>
              <a:buClrTx/>
              <a:buSzTx/>
              <a:tabLst/>
              <a:defRPr/>
            </a:pPr>
            <a:r>
              <a:rPr lang="en-US" sz="2200" dirty="0"/>
              <a:t>from reaching graduation on 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2577B48-D020-41A7-8516-2B512D467D8C}"/>
              </a:ext>
            </a:extLst>
          </p:cNvPr>
          <p:cNvPicPr>
            <a:picLocks noChangeAspect="1"/>
          </p:cNvPicPr>
          <p:nvPr/>
        </p:nvPicPr>
        <p:blipFill>
          <a:blip r:embed="rId2"/>
          <a:stretch>
            <a:fillRect/>
          </a:stretch>
        </p:blipFill>
        <p:spPr>
          <a:xfrm>
            <a:off x="7248921" y="4100735"/>
            <a:ext cx="4505334" cy="2444708"/>
          </a:xfrm>
          <a:prstGeom prst="rect">
            <a:avLst/>
          </a:prstGeom>
        </p:spPr>
      </p:pic>
      <p:pic>
        <p:nvPicPr>
          <p:cNvPr id="5" name="Picture 4">
            <a:extLst>
              <a:ext uri="{FF2B5EF4-FFF2-40B4-BE49-F238E27FC236}">
                <a16:creationId xmlns:a16="http://schemas.microsoft.com/office/drawing/2014/main" id="{2791F64B-7883-40D6-B795-BABA36692A80}"/>
              </a:ext>
            </a:extLst>
          </p:cNvPr>
          <p:cNvPicPr>
            <a:picLocks noChangeAspect="1"/>
          </p:cNvPicPr>
          <p:nvPr/>
        </p:nvPicPr>
        <p:blipFill>
          <a:blip r:embed="rId3"/>
          <a:stretch>
            <a:fillRect/>
          </a:stretch>
        </p:blipFill>
        <p:spPr>
          <a:xfrm>
            <a:off x="9975962" y="413897"/>
            <a:ext cx="1877686" cy="540260"/>
          </a:xfrm>
          <a:prstGeom prst="rect">
            <a:avLst/>
          </a:prstGeom>
        </p:spPr>
      </p:pic>
    </p:spTree>
    <p:extLst>
      <p:ext uri="{BB962C8B-B14F-4D97-AF65-F5344CB8AC3E}">
        <p14:creationId xmlns:p14="http://schemas.microsoft.com/office/powerpoint/2010/main" val="24294512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74EA03-DC0B-4BD4-9DD7-BCC267C71634}"/>
              </a:ext>
            </a:extLst>
          </p:cNvPr>
          <p:cNvSpPr txBox="1"/>
          <p:nvPr/>
        </p:nvSpPr>
        <p:spPr>
          <a:xfrm>
            <a:off x="1208004" y="1923394"/>
            <a:ext cx="9775992" cy="24468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4472C4"/>
                </a:solidFill>
                <a:effectLst/>
                <a:uLnTx/>
                <a:uFillTx/>
              </a:rPr>
              <a:t>Motion, Decision Item A-8c: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srgbClr val="0070C0"/>
              </a:solidFill>
              <a:effectLst/>
              <a:uLnTx/>
              <a:uFillTx/>
            </a:endParaRPr>
          </a:p>
          <a:p>
            <a:pPr marL="0" marR="0" lvl="0" indent="0" defTabSz="914400" eaLnBrk="1" fontAlgn="auto" latinLnBrk="0" hangingPunct="1">
              <a:lnSpc>
                <a:spcPct val="100000"/>
              </a:lnSpc>
              <a:spcBef>
                <a:spcPts val="600"/>
              </a:spcBef>
              <a:spcAft>
                <a:spcPts val="0"/>
              </a:spcAft>
              <a:buClrTx/>
              <a:buSzTx/>
              <a:buFontTx/>
              <a:buNone/>
              <a:tabLst>
                <a:tab pos="457200" algn="l"/>
              </a:tabLst>
              <a:defRPr/>
            </a:pPr>
            <a:r>
              <a:rPr kumimoji="0" lang="en-US" sz="2800" b="0" i="0" u="none" strike="noStrike" kern="0" cap="none" spc="0" normalizeH="0" baseline="0" noProof="0" dirty="0">
                <a:ln>
                  <a:noFill/>
                </a:ln>
                <a:solidFill>
                  <a:prstClr val="black"/>
                </a:solidFill>
                <a:effectLst/>
                <a:uLnTx/>
                <a:uFillTx/>
              </a:rPr>
              <a:t>That the Commission approve the University of Alabama’s request to amend post-implementation conditions for the Doctor of Philosophy in Geography.</a:t>
            </a:r>
          </a:p>
        </p:txBody>
      </p:sp>
    </p:spTree>
    <p:extLst>
      <p:ext uri="{BB962C8B-B14F-4D97-AF65-F5344CB8AC3E}">
        <p14:creationId xmlns:p14="http://schemas.microsoft.com/office/powerpoint/2010/main" val="37916581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2A432B-12CA-42DD-A50A-F36D1B8594E2}"/>
              </a:ext>
            </a:extLst>
          </p:cNvPr>
          <p:cNvPicPr>
            <a:picLocks noChangeAspect="1"/>
          </p:cNvPicPr>
          <p:nvPr/>
        </p:nvPicPr>
        <p:blipFill>
          <a:blip r:embed="rId3"/>
          <a:stretch>
            <a:fillRect/>
          </a:stretch>
        </p:blipFill>
        <p:spPr>
          <a:xfrm>
            <a:off x="10588946" y="216592"/>
            <a:ext cx="1313669" cy="1313669"/>
          </a:xfrm>
          <a:prstGeom prst="rect">
            <a:avLst/>
          </a:prstGeom>
        </p:spPr>
      </p:pic>
      <p:sp>
        <p:nvSpPr>
          <p:cNvPr id="3" name="Slide Number Placeholder 2"/>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44772" name="Rectangle 4"/>
          <p:cNvSpPr>
            <a:spLocks noChangeArrowheads="1"/>
          </p:cNvSpPr>
          <p:nvPr/>
        </p:nvSpPr>
        <p:spPr bwMode="auto">
          <a:xfrm>
            <a:off x="3238500" y="2343150"/>
            <a:ext cx="5943600" cy="1120140"/>
          </a:xfrm>
          <a:prstGeom prst="rect">
            <a:avLst/>
          </a:prstGeom>
          <a:noFill/>
          <a:ln w="9525">
            <a:noFill/>
            <a:miter lim="800000"/>
            <a:headEnd/>
            <a:tailEnd/>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950" b="0" i="0" u="none" strike="noStrike" kern="1200" cap="none" spc="0" normalizeH="0" baseline="0" noProof="0" dirty="0">
                <a:ln>
                  <a:noFill/>
                </a:ln>
                <a:solidFill>
                  <a:srgbClr val="FF0000"/>
                </a:solidFill>
                <a:effectLst/>
                <a:uLnTx/>
                <a:uFillTx/>
                <a:latin typeface="Calibri"/>
                <a:ea typeface="+mn-ea"/>
                <a:cs typeface="+mn-cs"/>
              </a:rPr>
              <a:t> </a:t>
            </a:r>
            <a:br>
              <a:rPr kumimoji="0" lang="en-US" sz="4950" b="0" i="0" u="none" strike="noStrike" kern="1200" cap="none" spc="0" normalizeH="0" baseline="0" noProof="0" dirty="0">
                <a:ln>
                  <a:noFill/>
                </a:ln>
                <a:solidFill>
                  <a:srgbClr val="FF0000"/>
                </a:solidFill>
                <a:effectLst/>
                <a:uLnTx/>
                <a:uFillTx/>
                <a:latin typeface="Calibri"/>
                <a:ea typeface="+mn-ea"/>
                <a:cs typeface="+mn-cs"/>
              </a:rPr>
            </a:br>
            <a:br>
              <a:rPr kumimoji="0" lang="en-US" sz="4950" b="0" i="0" u="none" strike="noStrike" kern="1200" cap="none" spc="0" normalizeH="0" baseline="0" noProof="0" dirty="0">
                <a:ln>
                  <a:noFill/>
                </a:ln>
                <a:solidFill>
                  <a:srgbClr val="FF0000"/>
                </a:solidFill>
                <a:effectLst/>
                <a:uLnTx/>
                <a:uFillTx/>
                <a:latin typeface="Calibri"/>
                <a:ea typeface="+mn-ea"/>
                <a:cs typeface="+mn-cs"/>
              </a:rPr>
            </a:br>
            <a:endParaRPr kumimoji="0" lang="en-US" sz="4950" b="0"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TextBox 4"/>
          <p:cNvSpPr txBox="1"/>
          <p:nvPr/>
        </p:nvSpPr>
        <p:spPr>
          <a:xfrm>
            <a:off x="671025" y="1530261"/>
            <a:ext cx="10849947" cy="3447098"/>
          </a:xfrm>
          <a:prstGeom prst="rect">
            <a:avLst/>
          </a:prstGeom>
          <a:noFill/>
        </p:spPr>
        <p:txBody>
          <a:bodyPr wrap="square" rtlCol="0">
            <a:spAutoFit/>
          </a:bodyPr>
          <a:lstStyle/>
          <a:p>
            <a:pPr marL="457200" indent="-457200" defTabSz="685800">
              <a:spcAft>
                <a:spcPts val="1000"/>
              </a:spcAft>
              <a:buFontTx/>
              <a:buAutoNum type="arabicPeriod"/>
              <a:defRPr/>
            </a:pPr>
            <a:r>
              <a:rPr lang="en-US" sz="2400" dirty="0">
                <a:solidFill>
                  <a:prstClr val="black"/>
                </a:solidFill>
              </a:rPr>
              <a:t>Implementation of Non-Degree Programs at Senior Institutions</a:t>
            </a:r>
          </a:p>
          <a:p>
            <a:pPr marL="457200" indent="-457200" defTabSz="685800">
              <a:spcAft>
                <a:spcPts val="1000"/>
              </a:spcAft>
              <a:buFontTx/>
              <a:buAutoNum type="arabicPeriod"/>
              <a:defRPr/>
            </a:pPr>
            <a:r>
              <a:rPr lang="en-US" sz="2400" dirty="0">
                <a:solidFill>
                  <a:prstClr val="black"/>
                </a:solidFill>
              </a:rPr>
              <a:t>Implementation of New Short Certificate Programs (Less than 30 Semester Hours)</a:t>
            </a:r>
          </a:p>
          <a:p>
            <a:pPr marL="457200" indent="-457200" defTabSz="685800">
              <a:spcAft>
                <a:spcPts val="1000"/>
              </a:spcAft>
              <a:buFontTx/>
              <a:buAutoNum type="arabicPeriod"/>
              <a:defRPr/>
            </a:pPr>
            <a:r>
              <a:rPr lang="en-US" sz="2400" dirty="0">
                <a:solidFill>
                  <a:prstClr val="black"/>
                </a:solidFill>
              </a:rPr>
              <a:t>Changes to the Academic Program Inventory</a:t>
            </a:r>
          </a:p>
          <a:p>
            <a:pPr marL="457200" indent="-457200" defTabSz="685800">
              <a:spcAft>
                <a:spcPts val="1000"/>
              </a:spcAft>
              <a:buFontTx/>
              <a:buAutoNum type="arabicPeriod"/>
              <a:defRPr/>
            </a:pPr>
            <a:r>
              <a:rPr lang="en-US" sz="2400" dirty="0">
                <a:solidFill>
                  <a:prstClr val="black"/>
                </a:solidFill>
              </a:rPr>
              <a:t>Updates to Units of Instruction, Research, Public Service, and Administration</a:t>
            </a:r>
          </a:p>
          <a:p>
            <a:pPr marL="457200" indent="-457200" defTabSz="685800">
              <a:spcAft>
                <a:spcPts val="1000"/>
              </a:spcAft>
              <a:buFontTx/>
              <a:buAutoNum type="arabicPeriod"/>
              <a:defRPr/>
            </a:pPr>
            <a:r>
              <a:rPr lang="en-US" sz="2400" dirty="0">
                <a:solidFill>
                  <a:prstClr val="black"/>
                </a:solidFill>
              </a:rPr>
              <a:t>Extensions/ Alterations to Existing Programs of Instruction</a:t>
            </a:r>
          </a:p>
          <a:p>
            <a:pPr marL="457200" indent="-457200" defTabSz="685800">
              <a:spcAft>
                <a:spcPts val="1000"/>
              </a:spcAft>
              <a:buFontTx/>
              <a:buAutoNum type="arabicPeriod"/>
              <a:defRPr/>
            </a:pPr>
            <a:r>
              <a:rPr lang="en-US" sz="2400" dirty="0">
                <a:solidFill>
                  <a:prstClr val="black"/>
                </a:solidFill>
              </a:rPr>
              <a:t>Implementation of Distance Education Programs</a:t>
            </a:r>
          </a:p>
          <a:p>
            <a:pPr marL="457200" indent="-457200" defTabSz="685800">
              <a:spcAft>
                <a:spcPts val="1000"/>
              </a:spcAft>
              <a:buFont typeface="+mj-lt"/>
              <a:buAutoNum type="arabicPeriod"/>
              <a:defRPr/>
            </a:pPr>
            <a:r>
              <a:rPr lang="en-US" sz="2400" dirty="0">
                <a:solidFill>
                  <a:prstClr val="black"/>
                </a:solidFill>
              </a:rPr>
              <a:t>Summary of Post-Implementation Reports</a:t>
            </a:r>
          </a:p>
        </p:txBody>
      </p:sp>
      <p:sp>
        <p:nvSpPr>
          <p:cNvPr id="7" name="Rectangle 2"/>
          <p:cNvSpPr txBox="1">
            <a:spLocks noChangeArrowheads="1"/>
          </p:cNvSpPr>
          <p:nvPr/>
        </p:nvSpPr>
        <p:spPr>
          <a:xfrm>
            <a:off x="2666998" y="428783"/>
            <a:ext cx="6858000" cy="1120140"/>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libri" panose="020F0502020204030204"/>
                <a:ea typeface="+mj-ea"/>
                <a:cs typeface="+mj-cs"/>
              </a:rPr>
              <a:t>B. INFORMATION ITEMS</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4F81BD"/>
                </a:solidFill>
                <a:effectLst/>
                <a:uLnTx/>
                <a:uFillTx/>
                <a:latin typeface="Calibri" panose="020F0502020204030204"/>
                <a:ea typeface="+mj-ea"/>
                <a:cs typeface="+mj-cs"/>
              </a:rPr>
              <a:t> </a:t>
            </a:r>
            <a:r>
              <a:rPr kumimoji="0" lang="en-US" sz="2400" b="1" i="0" u="none" strike="noStrike" kern="1200" cap="all" spc="0" normalizeH="0" baseline="0" noProof="0" dirty="0">
                <a:ln>
                  <a:noFill/>
                </a:ln>
                <a:solidFill>
                  <a:srgbClr val="4F81BD"/>
                </a:solidFill>
                <a:effectLst/>
                <a:uLnTx/>
                <a:uFillTx/>
                <a:latin typeface="Calibri" panose="020F0502020204030204"/>
                <a:ea typeface="+mj-ea"/>
                <a:cs typeface="+mj-cs"/>
              </a:rPr>
              <a:t> </a:t>
            </a:r>
          </a:p>
        </p:txBody>
      </p:sp>
    </p:spTree>
    <p:extLst>
      <p:ext uri="{BB962C8B-B14F-4D97-AF65-F5344CB8AC3E}">
        <p14:creationId xmlns:p14="http://schemas.microsoft.com/office/powerpoint/2010/main" val="27051694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489099" y="283827"/>
            <a:ext cx="11302408" cy="6180153"/>
          </a:xfrm>
          <a:prstGeom prst="rect">
            <a:avLst/>
          </a:prstGeom>
          <a:noFill/>
        </p:spPr>
        <p:txBody>
          <a:bodyPr wrap="square" rtlCol="0">
            <a:spAutoFit/>
          </a:bodyPr>
          <a:lstStyle/>
          <a:p>
            <a:pPr marL="0" marR="0" lvl="0" indent="0" algn="l" defTabSz="690563" rtl="0" eaLnBrk="1" fontAlgn="auto" latinLnBrk="0" hangingPunct="1">
              <a:lnSpc>
                <a:spcPct val="100000"/>
              </a:lnSpc>
              <a:spcBef>
                <a:spcPts val="600"/>
              </a:spcBef>
              <a:spcAft>
                <a:spcPts val="0"/>
              </a:spcAft>
              <a:buClrTx/>
              <a:buSzTx/>
              <a:buFontTx/>
              <a:buNone/>
              <a:tabLst>
                <a:tab pos="457200" algn="l"/>
              </a:tabLst>
              <a:defRPr/>
            </a:pPr>
            <a:r>
              <a:rPr lang="en-US" sz="3600" b="1" dirty="0">
                <a:solidFill>
                  <a:srgbClr val="4472C4"/>
                </a:solidFill>
                <a:latin typeface="Calibri"/>
              </a:rPr>
              <a:t>7a</a:t>
            </a:r>
            <a:r>
              <a:rPr kumimoji="0" lang="en-US" sz="3600" b="1" i="0" u="none" strike="noStrike" kern="1200" cap="none" spc="0" normalizeH="0" baseline="0" noProof="0" dirty="0">
                <a:ln>
                  <a:noFill/>
                </a:ln>
                <a:solidFill>
                  <a:srgbClr val="4472C4"/>
                </a:solidFill>
                <a:effectLst/>
                <a:uLnTx/>
                <a:uFillTx/>
                <a:latin typeface="Calibri"/>
                <a:ea typeface="+mn-ea"/>
                <a:cs typeface="+mn-cs"/>
              </a:rPr>
              <a:t>.	Summary of Post-Implementation Reports</a:t>
            </a:r>
          </a:p>
          <a:p>
            <a:pPr marL="509588" marR="0" lvl="0" indent="-57150" algn="l" defTabSz="914400" rtl="0" eaLnBrk="1" fontAlgn="auto" latinLnBrk="0" hangingPunct="1">
              <a:lnSpc>
                <a:spcPct val="100000"/>
              </a:lnSpc>
              <a:spcBef>
                <a:spcPct val="20000"/>
              </a:spcBef>
              <a:spcAft>
                <a:spcPts val="600"/>
              </a:spcAft>
              <a:buClrTx/>
              <a:buSzTx/>
              <a:buFontTx/>
              <a:buAutoNum type="alphaLcPeriod"/>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Programs that met post-implementation conditions</a:t>
            </a:r>
          </a:p>
          <a:p>
            <a:pPr marL="685800" indent="-228600" defTabSz="914400">
              <a:spcBef>
                <a:spcPts val="600"/>
              </a:spcBef>
              <a:tabLst>
                <a:tab pos="457200" algn="l"/>
              </a:tabLst>
              <a:defRPr/>
            </a:pPr>
            <a:r>
              <a:rPr lang="en-US" sz="2600" dirty="0"/>
              <a:t>•	Bevill State Community College, Associate of Applied Science and Certificate in Salon and Spa Management (CIP 12.0412)</a:t>
            </a:r>
          </a:p>
          <a:p>
            <a:pPr marL="685800" lvl="0" indent="-228600">
              <a:spcBef>
                <a:spcPts val="600"/>
              </a:spcBef>
              <a:spcAft>
                <a:spcPts val="600"/>
              </a:spcAft>
            </a:pPr>
            <a:r>
              <a:rPr lang="en-US" sz="2600" dirty="0"/>
              <a:t>•	Drake State Community and Technical College, Associate of Applied Science in Nursing (CIP 51.3801)</a:t>
            </a:r>
          </a:p>
          <a:p>
            <a:pPr marL="685800" lvl="0" indent="-228600">
              <a:spcBef>
                <a:spcPts val="600"/>
              </a:spcBef>
              <a:spcAft>
                <a:spcPts val="600"/>
              </a:spcAft>
            </a:pPr>
            <a:r>
              <a:rPr lang="en-US" sz="2600" dirty="0"/>
              <a:t>•	Shelton State Community College, Associate of Applied Science in Child Development (CIP 19.0708)</a:t>
            </a:r>
          </a:p>
          <a:p>
            <a:pPr marL="685800" lvl="0" indent="-228600">
              <a:spcBef>
                <a:spcPts val="600"/>
              </a:spcBef>
              <a:spcAft>
                <a:spcPts val="600"/>
              </a:spcAft>
            </a:pPr>
            <a:r>
              <a:rPr lang="en-US" sz="2600" dirty="0"/>
              <a:t>•	Wallace State Community College - Dothan, Associate of Applied Science in Criminal Justice (CIP 43.0107)</a:t>
            </a:r>
          </a:p>
          <a:p>
            <a:pPr marL="685800" lvl="0" indent="-228600">
              <a:spcBef>
                <a:spcPts val="600"/>
              </a:spcBef>
              <a:spcAft>
                <a:spcPts val="600"/>
              </a:spcAft>
            </a:pPr>
            <a:r>
              <a:rPr lang="en-US" sz="2600" dirty="0"/>
              <a:t>•	Auburn University, Bachelor of Science in Computer Science (11.0701)</a:t>
            </a:r>
          </a:p>
          <a:p>
            <a:pPr marL="342900" lvl="0"/>
            <a:endParaRPr lang="en-US" sz="2600" dirty="0"/>
          </a:p>
          <a:p>
            <a:pPr marL="339725" lvl="0"/>
            <a:endParaRPr lang="en-US" sz="1600" dirty="0"/>
          </a:p>
        </p:txBody>
      </p:sp>
      <p:sp>
        <p:nvSpPr>
          <p:cNvPr id="2" name="Slide Number Placeholder 1"/>
          <p:cNvSpPr>
            <a:spLocks noGrp="1"/>
          </p:cNvSpPr>
          <p:nvPr>
            <p:ph type="sldNum" sz="quarter" idx="12"/>
          </p:nvPr>
        </p:nvSpPr>
        <p:spPr>
          <a:xfrm>
            <a:off x="9387461" y="620904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37375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528774" y="919927"/>
            <a:ext cx="11302408" cy="5616922"/>
          </a:xfrm>
          <a:prstGeom prst="rect">
            <a:avLst/>
          </a:prstGeom>
          <a:noFill/>
        </p:spPr>
        <p:txBody>
          <a:bodyPr wrap="square" rtlCol="0">
            <a:spAutoFit/>
          </a:bodyPr>
          <a:lstStyle/>
          <a:p>
            <a:pPr marL="457200" marR="0" lvl="0" indent="-57150" algn="l" defTabSz="914400" rtl="0" eaLnBrk="1" fontAlgn="auto" latinLnBrk="0" hangingPunct="1">
              <a:lnSpc>
                <a:spcPct val="100000"/>
              </a:lnSpc>
              <a:spcBef>
                <a:spcPct val="20000"/>
              </a:spcBef>
              <a:spcAft>
                <a:spcPts val="600"/>
              </a:spcAft>
              <a:buClrTx/>
              <a:buSzTx/>
              <a:buFontTx/>
              <a:buAutoNum type="alphaLcPeriod"/>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Programs that met post-implementation conditions, continued</a:t>
            </a:r>
            <a:endPar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685800" lvl="0" indent="-228600">
              <a:spcBef>
                <a:spcPts val="600"/>
              </a:spcBef>
              <a:spcAft>
                <a:spcPts val="600"/>
              </a:spcAft>
            </a:pPr>
            <a:r>
              <a:rPr lang="en-US" sz="2600" dirty="0"/>
              <a:t>•	Auburn University, Bachelor of Science in Professional Flight (CIP 49.0102)</a:t>
            </a:r>
          </a:p>
          <a:p>
            <a:pPr marL="685800" lvl="0" indent="-228600">
              <a:spcBef>
                <a:spcPts val="600"/>
              </a:spcBef>
              <a:spcAft>
                <a:spcPts val="600"/>
              </a:spcAft>
            </a:pPr>
            <a:r>
              <a:rPr lang="en-US" sz="2600" dirty="0"/>
              <a:t>•	 Auburn University, Bachelor of Science in Aviation Management (CIP 49.0104)</a:t>
            </a:r>
          </a:p>
          <a:p>
            <a:pPr marL="685800" lvl="0" indent="-228600">
              <a:spcBef>
                <a:spcPts val="600"/>
              </a:spcBef>
              <a:spcAft>
                <a:spcPts val="600"/>
              </a:spcAft>
            </a:pPr>
            <a:r>
              <a:rPr lang="en-US" sz="2600" dirty="0"/>
              <a:t>•	Auburn University at Montgomery, Bachelor of Science in Computer Science (CIP 11.0701)</a:t>
            </a:r>
          </a:p>
          <a:p>
            <a:pPr marL="685800" lvl="0" indent="-228600">
              <a:spcBef>
                <a:spcPts val="600"/>
              </a:spcBef>
              <a:spcAft>
                <a:spcPts val="600"/>
              </a:spcAft>
            </a:pPr>
            <a:r>
              <a:rPr lang="en-US" sz="2600" dirty="0"/>
              <a:t>•	 Auburn University at Montgomery, Master of Healthcare Administration in Healthcare Administration (CIP 51.0701)</a:t>
            </a:r>
          </a:p>
          <a:p>
            <a:pPr marL="685800" lvl="0" indent="-228600">
              <a:spcBef>
                <a:spcPts val="600"/>
              </a:spcBef>
              <a:spcAft>
                <a:spcPts val="600"/>
              </a:spcAft>
            </a:pPr>
            <a:r>
              <a:rPr lang="en-US" sz="2600" dirty="0"/>
              <a:t>•	University of Alabama in Huntsville, Bachelor of Fine Arts in Art (CIP 50.0701)</a:t>
            </a:r>
          </a:p>
          <a:p>
            <a:pPr marL="342900" lvl="0"/>
            <a:endParaRPr lang="en-US" sz="2600" dirty="0"/>
          </a:p>
          <a:p>
            <a:pPr marL="342900" lvl="0"/>
            <a:endParaRPr lang="en-US" sz="2600" dirty="0"/>
          </a:p>
          <a:p>
            <a:pPr marL="339725" lvl="0"/>
            <a:endParaRPr lang="en-US" sz="1600" dirty="0"/>
          </a:p>
        </p:txBody>
      </p:sp>
      <p:sp>
        <p:nvSpPr>
          <p:cNvPr id="2" name="Slide Number Placeholder 1"/>
          <p:cNvSpPr>
            <a:spLocks noGrp="1"/>
          </p:cNvSpPr>
          <p:nvPr>
            <p:ph type="sldNum" sz="quarter" idx="12"/>
          </p:nvPr>
        </p:nvSpPr>
        <p:spPr>
          <a:xfrm>
            <a:off x="9387461" y="620904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0037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4C7D5-789C-4BC4-ABD0-EED1D3BA9B08}"/>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26ACBEFF-03C9-4510-A186-71EEDD9EF0BB}"/>
              </a:ext>
            </a:extLst>
          </p:cNvPr>
          <p:cNvPicPr>
            <a:picLocks noChangeAspect="1"/>
          </p:cNvPicPr>
          <p:nvPr/>
        </p:nvPicPr>
        <p:blipFill>
          <a:blip r:embed="rId2"/>
          <a:stretch>
            <a:fillRect/>
          </a:stretch>
        </p:blipFill>
        <p:spPr>
          <a:xfrm>
            <a:off x="4653309" y="99344"/>
            <a:ext cx="3915438" cy="4685895"/>
          </a:xfrm>
          <a:prstGeom prst="rect">
            <a:avLst/>
          </a:prstGeom>
        </p:spPr>
      </p:pic>
      <p:pic>
        <p:nvPicPr>
          <p:cNvPr id="11" name="Picture 10">
            <a:extLst>
              <a:ext uri="{FF2B5EF4-FFF2-40B4-BE49-F238E27FC236}">
                <a16:creationId xmlns:a16="http://schemas.microsoft.com/office/drawing/2014/main" id="{B78C75A6-C1ED-498E-8D09-0EDEB598CEA2}"/>
              </a:ext>
            </a:extLst>
          </p:cNvPr>
          <p:cNvPicPr>
            <a:picLocks noChangeAspect="1"/>
          </p:cNvPicPr>
          <p:nvPr/>
        </p:nvPicPr>
        <p:blipFill>
          <a:blip r:embed="rId3"/>
          <a:stretch>
            <a:fillRect/>
          </a:stretch>
        </p:blipFill>
        <p:spPr>
          <a:xfrm>
            <a:off x="8694208" y="3429000"/>
            <a:ext cx="3254022" cy="3254022"/>
          </a:xfrm>
          <a:prstGeom prst="rect">
            <a:avLst/>
          </a:prstGeom>
        </p:spPr>
      </p:pic>
      <p:pic>
        <p:nvPicPr>
          <p:cNvPr id="13" name="Picture 12">
            <a:extLst>
              <a:ext uri="{FF2B5EF4-FFF2-40B4-BE49-F238E27FC236}">
                <a16:creationId xmlns:a16="http://schemas.microsoft.com/office/drawing/2014/main" id="{24BB80B2-ACBF-4197-9D51-1B7C8EEB8FF5}"/>
              </a:ext>
            </a:extLst>
          </p:cNvPr>
          <p:cNvPicPr>
            <a:picLocks noChangeAspect="1"/>
          </p:cNvPicPr>
          <p:nvPr/>
        </p:nvPicPr>
        <p:blipFill>
          <a:blip r:embed="rId4"/>
          <a:stretch>
            <a:fillRect/>
          </a:stretch>
        </p:blipFill>
        <p:spPr>
          <a:xfrm>
            <a:off x="8694208" y="99343"/>
            <a:ext cx="3254022" cy="3246401"/>
          </a:xfrm>
          <a:prstGeom prst="rect">
            <a:avLst/>
          </a:prstGeom>
        </p:spPr>
      </p:pic>
      <p:pic>
        <p:nvPicPr>
          <p:cNvPr id="15" name="Picture 14">
            <a:extLst>
              <a:ext uri="{FF2B5EF4-FFF2-40B4-BE49-F238E27FC236}">
                <a16:creationId xmlns:a16="http://schemas.microsoft.com/office/drawing/2014/main" id="{8A09AEED-6955-4185-8351-C771A2047D79}"/>
              </a:ext>
            </a:extLst>
          </p:cNvPr>
          <p:cNvPicPr>
            <a:picLocks noChangeAspect="1"/>
          </p:cNvPicPr>
          <p:nvPr/>
        </p:nvPicPr>
        <p:blipFill>
          <a:blip r:embed="rId5"/>
          <a:stretch>
            <a:fillRect/>
          </a:stretch>
        </p:blipFill>
        <p:spPr>
          <a:xfrm>
            <a:off x="1496591" y="4785239"/>
            <a:ext cx="6187976" cy="2149026"/>
          </a:xfrm>
          <a:prstGeom prst="rect">
            <a:avLst/>
          </a:prstGeom>
        </p:spPr>
      </p:pic>
      <p:pic>
        <p:nvPicPr>
          <p:cNvPr id="18" name="Content Placeholder 7">
            <a:extLst>
              <a:ext uri="{FF2B5EF4-FFF2-40B4-BE49-F238E27FC236}">
                <a16:creationId xmlns:a16="http://schemas.microsoft.com/office/drawing/2014/main" id="{90DF7EF2-087B-4E76-8CA9-E5AF0AED430E}"/>
              </a:ext>
            </a:extLst>
          </p:cNvPr>
          <p:cNvPicPr>
            <a:picLocks noChangeAspect="1"/>
          </p:cNvPicPr>
          <p:nvPr/>
        </p:nvPicPr>
        <p:blipFill>
          <a:blip r:embed="rId6"/>
          <a:stretch>
            <a:fillRect/>
          </a:stretch>
        </p:blipFill>
        <p:spPr>
          <a:xfrm>
            <a:off x="67494" y="99343"/>
            <a:ext cx="4356235" cy="4685896"/>
          </a:xfrm>
          <a:prstGeom prst="rect">
            <a:avLst/>
          </a:prstGeom>
        </p:spPr>
      </p:pic>
    </p:spTree>
    <p:extLst>
      <p:ext uri="{BB962C8B-B14F-4D97-AF65-F5344CB8AC3E}">
        <p14:creationId xmlns:p14="http://schemas.microsoft.com/office/powerpoint/2010/main" val="82963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65698" y="601157"/>
            <a:ext cx="10165403" cy="4672048"/>
          </a:xfrm>
          <a:prstGeom prst="rect">
            <a:avLst/>
          </a:prstGeom>
          <a:noFill/>
        </p:spPr>
        <p:txBody>
          <a:bodyPr wrap="square" rtlCol="0">
            <a:spAutoFit/>
          </a:bodyPr>
          <a:lstStyle/>
          <a:p>
            <a:pPr marL="0" marR="0" lvl="0" indent="0" algn="l" defTabSz="690563" rtl="0" eaLnBrk="1" fontAlgn="auto" latinLnBrk="0" hangingPunct="1">
              <a:lnSpc>
                <a:spcPct val="100000"/>
              </a:lnSpc>
              <a:spcBef>
                <a:spcPts val="600"/>
              </a:spcBef>
              <a:spcAft>
                <a:spcPts val="0"/>
              </a:spcAft>
              <a:buClrTx/>
              <a:buSzTx/>
              <a:buFontTx/>
              <a:buNone/>
              <a:tabLst>
                <a:tab pos="457200" algn="l"/>
              </a:tabLst>
              <a:defRPr/>
            </a:pPr>
            <a:r>
              <a:rPr lang="en-US" sz="3600" b="1" dirty="0">
                <a:solidFill>
                  <a:srgbClr val="4472C4"/>
                </a:solidFill>
                <a:latin typeface="Calibri"/>
              </a:rPr>
              <a:t>7b</a:t>
            </a:r>
            <a:r>
              <a:rPr kumimoji="0" lang="en-US" sz="3600" b="1" i="0" u="none" strike="noStrike" kern="1200" cap="none" spc="0" normalizeH="0" baseline="0" noProof="0" dirty="0">
                <a:ln>
                  <a:noFill/>
                </a:ln>
                <a:solidFill>
                  <a:srgbClr val="4472C4"/>
                </a:solidFill>
                <a:effectLst/>
                <a:uLnTx/>
                <a:uFillTx/>
                <a:latin typeface="Calibri"/>
                <a:ea typeface="+mn-ea"/>
                <a:cs typeface="+mn-cs"/>
              </a:rPr>
              <a:t>.	Summary of Post-Implementation Reports</a:t>
            </a:r>
          </a:p>
          <a:p>
            <a:pPr marL="690563" marR="0" lvl="0" algn="l" defTabSz="914400" rtl="0" eaLnBrk="1" fontAlgn="auto" latinLnBrk="0" hangingPunct="1">
              <a:lnSpc>
                <a:spcPct val="100000"/>
              </a:lnSpc>
              <a:spcBef>
                <a:spcPct val="20000"/>
              </a:spcBef>
              <a:spcAft>
                <a:spcPts val="600"/>
              </a:spcAft>
              <a:buClrTx/>
              <a:buSzTx/>
              <a:tabLst>
                <a:tab pos="914400" algn="l"/>
              </a:tabLst>
              <a:defRPr/>
            </a:pPr>
            <a:r>
              <a:rPr lang="en-US" sz="2800" b="1" dirty="0">
                <a:solidFill>
                  <a:srgbClr val="C00000"/>
                </a:solidFill>
                <a:latin typeface="Calibri" panose="020F0502020204030204"/>
              </a:rPr>
              <a:t>b. </a:t>
            </a: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Programs that did not meet post-implementation conditions</a:t>
            </a:r>
            <a:endParaRPr kumimoji="0" lang="en-US" sz="2800" i="1" u="none" strike="noStrike" kern="1200" cap="none" spc="0" normalizeH="0" baseline="0" noProof="0" dirty="0">
              <a:ln>
                <a:noFill/>
              </a:ln>
              <a:solidFill>
                <a:srgbClr val="C00000"/>
              </a:solidFill>
              <a:effectLst/>
              <a:uLnTx/>
              <a:uFillTx/>
              <a:latin typeface="Calibri" panose="020F0502020204030204"/>
              <a:ea typeface="+mn-ea"/>
              <a:cs typeface="+mn-cs"/>
            </a:endParaRPr>
          </a:p>
          <a:p>
            <a:pPr marL="685800" indent="-228600">
              <a:spcBef>
                <a:spcPts val="600"/>
              </a:spcBef>
              <a:buFont typeface="Arial" panose="020B0604020202020204" pitchFamily="34" charset="0"/>
              <a:buChar char="•"/>
              <a:tabLst>
                <a:tab pos="457200" algn="l"/>
              </a:tabLst>
              <a:defRPr/>
            </a:pPr>
            <a:r>
              <a:rPr lang="en-US" sz="2600" dirty="0"/>
              <a:t>Lawson State Community College, Associate of Applied Science in Diagnostic Medical Sonography (CIP 51.0910) – Extension Requested</a:t>
            </a:r>
          </a:p>
          <a:p>
            <a:pPr marL="685800" indent="-228600">
              <a:spcBef>
                <a:spcPts val="600"/>
              </a:spcBef>
              <a:buFont typeface="Arial" panose="020B0604020202020204" pitchFamily="34" charset="0"/>
              <a:buChar char="•"/>
              <a:tabLst>
                <a:tab pos="457200" algn="l"/>
              </a:tabLst>
              <a:defRPr/>
            </a:pPr>
            <a:r>
              <a:rPr lang="en-US" sz="2600" dirty="0"/>
              <a:t>University of Alabama, Master of Arts in Religion in Culture (CIP 38.0201) – Modification Requested</a:t>
            </a:r>
          </a:p>
          <a:p>
            <a:pPr marL="685800" indent="-228600">
              <a:spcBef>
                <a:spcPts val="600"/>
              </a:spcBef>
              <a:buFont typeface="Arial" panose="020B0604020202020204" pitchFamily="34" charset="0"/>
              <a:buChar char="•"/>
              <a:tabLst>
                <a:tab pos="457200" algn="l"/>
              </a:tabLst>
              <a:defRPr/>
            </a:pPr>
            <a:r>
              <a:rPr lang="en-US" sz="2600" dirty="0"/>
              <a:t>University of Alabama, Doctor of Philosophy in Geography (CIP 45.0701) – Extension Requested</a:t>
            </a:r>
          </a:p>
          <a:p>
            <a:pPr marL="339725" indent="117475">
              <a:buFont typeface="Arial" panose="020B0604020202020204" pitchFamily="34" charset="0"/>
              <a:buChar char="•"/>
            </a:pPr>
            <a:endParaRPr lang="en-US" sz="2800" dirty="0"/>
          </a:p>
          <a:p>
            <a:pPr marL="342900" lvl="0" indent="-342900">
              <a:buFont typeface="Arial" panose="020B0604020202020204" pitchFamily="34" charset="0"/>
              <a:buChar char="•"/>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397400" y="620904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701334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91</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75482" y="1923394"/>
            <a:ext cx="10041036" cy="1585049"/>
          </a:xfrm>
          <a:prstGeom prst="rect">
            <a:avLst/>
          </a:prstGeom>
          <a:noFill/>
        </p:spPr>
        <p:txBody>
          <a:bodyPr wrap="square" rtlCol="0">
            <a:spAutoFit/>
          </a:bodyPr>
          <a:lstStyle/>
          <a:p>
            <a:r>
              <a:rPr lang="en-US" sz="3200" b="1" dirty="0">
                <a:solidFill>
                  <a:srgbClr val="4472C4"/>
                </a:solidFill>
              </a:rPr>
              <a:t>Motion, Decision Item B: </a:t>
            </a:r>
          </a:p>
          <a:p>
            <a:endParaRPr lang="en-US" sz="3200" b="1" dirty="0">
              <a:solidFill>
                <a:srgbClr val="0070C0"/>
              </a:solidFill>
            </a:endParaRPr>
          </a:p>
          <a:p>
            <a:pPr lvl="0">
              <a:spcBef>
                <a:spcPts val="600"/>
              </a:spcBef>
              <a:tabLst>
                <a:tab pos="457200" algn="l"/>
              </a:tabLst>
              <a:defRPr/>
            </a:pPr>
            <a:r>
              <a:rPr lang="en-US" sz="2800" dirty="0"/>
              <a:t>That the Commission accept the information items as presented.</a:t>
            </a:r>
          </a:p>
        </p:txBody>
      </p:sp>
    </p:spTree>
    <p:extLst>
      <p:ext uri="{BB962C8B-B14F-4D97-AF65-F5344CB8AC3E}">
        <p14:creationId xmlns:p14="http://schemas.microsoft.com/office/powerpoint/2010/main" val="8736494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1139952" y="338296"/>
            <a:ext cx="9070848" cy="1143000"/>
          </a:xfrm>
        </p:spPr>
        <p:txBody>
          <a:bodyPr>
            <a:normAutofit fontScale="90000"/>
          </a:bodyPr>
          <a:lstStyle/>
          <a:p>
            <a:pPr algn="ctr" defTabSz="798513"/>
            <a:br>
              <a:rPr lang="en-US" dirty="0">
                <a:solidFill>
                  <a:srgbClr val="0070C0"/>
                </a:solidFill>
                <a:latin typeface="Calibri" panose="020F0502020204030204" pitchFamily="34" charset="0"/>
                <a:cs typeface="Calibri" panose="020F0502020204030204" pitchFamily="34" charset="0"/>
              </a:rPr>
            </a:br>
            <a:r>
              <a:rPr lang="en-US" sz="5300" b="1" dirty="0">
                <a:solidFill>
                  <a:srgbClr val="4472C4"/>
                </a:solidFill>
                <a:latin typeface="Calibri" panose="020F0502020204030204" pitchFamily="34" charset="0"/>
                <a:cs typeface="Calibri" panose="020F0502020204030204" pitchFamily="34" charset="0"/>
              </a:rPr>
              <a:t>C.   ADJOURNMENT</a:t>
            </a:r>
            <a:br>
              <a:rPr lang="en-US" sz="5300" b="1" dirty="0">
                <a:solidFill>
                  <a:srgbClr val="0070C0"/>
                </a:solidFill>
                <a:latin typeface="Calibri" panose="020F0502020204030204" pitchFamily="34" charset="0"/>
                <a:cs typeface="Calibri" panose="020F0502020204030204" pitchFamily="34" charset="0"/>
              </a:rPr>
            </a:br>
            <a:r>
              <a:rPr lang="en-US" sz="3600" b="1" dirty="0">
                <a:solidFill>
                  <a:srgbClr val="0070C0"/>
                </a:solidFill>
                <a:latin typeface="Calibri" panose="020F0502020204030204" pitchFamily="34" charset="0"/>
                <a:cs typeface="Calibri" panose="020F0502020204030204" pitchFamily="34" charset="0"/>
              </a:rPr>
              <a:t> </a:t>
            </a:r>
            <a:endParaRPr lang="en-US" sz="3600" dirty="0">
              <a:solidFill>
                <a:srgbClr val="0070C0"/>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a:xfrm>
            <a:off x="8759687" y="6211783"/>
            <a:ext cx="2743200" cy="365125"/>
          </a:xfrm>
        </p:spPr>
        <p:txBody>
          <a:bodyPr/>
          <a:lstStyle/>
          <a:p>
            <a:fld id="{15C3AF50-45D8-4144-B114-A385979F8C17}" type="slidenum">
              <a:rPr lang="en-US" smtClean="0"/>
              <a:t>92</a:t>
            </a:fld>
            <a:endParaRPr lang="en-US" dirty="0"/>
          </a:p>
        </p:txBody>
      </p:sp>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br>
              <a:rPr lang="en-US" sz="6600" dirty="0">
                <a:solidFill>
                  <a:srgbClr val="FF0000"/>
                </a:solidFill>
              </a:rPr>
            </a:br>
            <a:endParaRPr lang="en-US" sz="6600" dirty="0">
              <a:solidFill>
                <a:srgbClr val="FF0000"/>
              </a:solidFill>
            </a:endParaRPr>
          </a:p>
        </p:txBody>
      </p:sp>
      <p:pic>
        <p:nvPicPr>
          <p:cNvPr id="6" name="Picture 5">
            <a:extLst>
              <a:ext uri="{FF2B5EF4-FFF2-40B4-BE49-F238E27FC236}">
                <a16:creationId xmlns:a16="http://schemas.microsoft.com/office/drawing/2014/main" id="{46FBD25C-C896-484F-A5B7-D5CBFFA32CF3}"/>
              </a:ext>
            </a:extLst>
          </p:cNvPr>
          <p:cNvPicPr>
            <a:picLocks noChangeAspect="1"/>
          </p:cNvPicPr>
          <p:nvPr/>
        </p:nvPicPr>
        <p:blipFill>
          <a:blip r:embed="rId2"/>
          <a:stretch>
            <a:fillRect/>
          </a:stretch>
        </p:blipFill>
        <p:spPr>
          <a:xfrm>
            <a:off x="4400963" y="2176577"/>
            <a:ext cx="3390074" cy="1968820"/>
          </a:xfrm>
          <a:prstGeom prst="rect">
            <a:avLst/>
          </a:prstGeom>
        </p:spPr>
      </p:pic>
    </p:spTree>
    <p:extLst>
      <p:ext uri="{BB962C8B-B14F-4D97-AF65-F5344CB8AC3E}">
        <p14:creationId xmlns:p14="http://schemas.microsoft.com/office/powerpoint/2010/main" val="189228156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TM03090434[[fn=Wood Type]]</Template>
  <TotalTime>42285</TotalTime>
  <Words>5436</Words>
  <Application>Microsoft Office PowerPoint</Application>
  <PresentationFormat>Widescreen</PresentationFormat>
  <Paragraphs>1012</Paragraphs>
  <Slides>92</Slides>
  <Notes>34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92</vt:i4>
      </vt:variant>
    </vt:vector>
  </HeadingPairs>
  <TitlesOfParts>
    <vt:vector size="102" baseType="lpstr">
      <vt:lpstr>Arial</vt:lpstr>
      <vt:lpstr>Calibri</vt:lpstr>
      <vt:lpstr>Calibri Light</vt:lpstr>
      <vt:lpstr>Open Sans</vt:lpstr>
      <vt:lpstr>Roboto</vt:lpstr>
      <vt:lpstr>Times New Roman</vt:lpstr>
      <vt:lpstr>Tw Cen MT</vt:lpstr>
      <vt:lpstr>Office Theme</vt:lpstr>
      <vt:lpstr>6_Office Theme</vt:lpstr>
      <vt:lpstr>1_Office Theme</vt:lpstr>
      <vt:lpstr>Alabama Commission on Higher Education  </vt:lpstr>
      <vt:lpstr>PowerPoint Presentation</vt:lpstr>
      <vt:lpstr>PowerPoint Presentation</vt:lpstr>
      <vt:lpstr>PowerPoint Presentation</vt:lpstr>
      <vt:lpstr>IV.   CONSIDERATION OF MINUTES</vt:lpstr>
      <vt:lpstr>PowerPoint Presentation</vt:lpstr>
      <vt:lpstr>PowerPoint Presentation</vt:lpstr>
      <vt:lpstr>PowerPoint Presentation</vt:lpstr>
      <vt:lpstr>PowerPoint Presentation</vt:lpstr>
      <vt:lpstr>PowerPoint Presentation</vt:lpstr>
      <vt:lpstr>Realizing Education and Workforce Challenges Facing Alabama and Its Workforce and Regions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Outreach Coordinator, Michael Walker Jones moving on to be the Executive Director of the Alabama HBCU Consortium.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Diversity, Equity, Inclusion</vt:lpstr>
      <vt:lpstr>PowerPoint Presentation</vt:lpstr>
      <vt:lpstr>2022 Employment Outcomes Report Staff Presenter:  Dr. Jim Hood</vt:lpstr>
      <vt:lpstr>PowerPoint Presentation</vt:lpstr>
      <vt:lpstr>PowerPoint Presentation</vt:lpstr>
      <vt:lpstr>PowerPoint Presentation</vt:lpstr>
      <vt:lpstr>PowerPoint Presentation</vt:lpstr>
      <vt:lpstr>PowerPoint Presentation</vt:lpstr>
      <vt:lpstr>2022 Employment Outcomes Report</vt:lpstr>
      <vt:lpstr>2022 Employment Outcomes Report</vt:lpstr>
      <vt:lpstr>2022 Employment Outcomes Report</vt:lpstr>
      <vt:lpstr>2022 Employment Outcomes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FOUR-YEAR INSTITUTIONS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   ADJOURNMENT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ACHE</dc:creator>
  <cp:lastModifiedBy>Stephanie Dolan</cp:lastModifiedBy>
  <cp:revision>1695</cp:revision>
  <cp:lastPrinted>2021-09-07T20:43:40Z</cp:lastPrinted>
  <dcterms:created xsi:type="dcterms:W3CDTF">2017-08-23T13:30:03Z</dcterms:created>
  <dcterms:modified xsi:type="dcterms:W3CDTF">2023-03-09T18:08:37Z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74064600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