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60" r:id="rId4"/>
    <p:sldId id="261" r:id="rId5"/>
    <p:sldId id="2097" r:id="rId6"/>
    <p:sldId id="3051" r:id="rId7"/>
    <p:sldId id="3054" r:id="rId8"/>
    <p:sldId id="2875" r:id="rId9"/>
    <p:sldId id="3052" r:id="rId10"/>
    <p:sldId id="3055" r:id="rId11"/>
    <p:sldId id="3062" r:id="rId12"/>
    <p:sldId id="3063" r:id="rId13"/>
    <p:sldId id="3056" r:id="rId14"/>
    <p:sldId id="3057" r:id="rId15"/>
    <p:sldId id="3058" r:id="rId16"/>
    <p:sldId id="3060" r:id="rId17"/>
    <p:sldId id="1880" r:id="rId18"/>
    <p:sldId id="257" r:id="rId19"/>
    <p:sldId id="2774" r:id="rId20"/>
    <p:sldId id="3065" r:id="rId21"/>
    <p:sldId id="3066" r:id="rId22"/>
    <p:sldId id="781" r:id="rId23"/>
    <p:sldId id="268" r:id="rId24"/>
    <p:sldId id="264" r:id="rId25"/>
    <p:sldId id="265"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70AD47">
                  <a:lumMod val="7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3F1-4CED-AC66-1EB680238A44}"/>
              </c:ext>
            </c:extLst>
          </c:dPt>
          <c:dPt>
            <c:idx val="1"/>
            <c:bubble3D val="0"/>
            <c:spPr>
              <a:solidFill>
                <a:srgbClr val="5B9BD5">
                  <a:lumMod val="60000"/>
                  <a:lumOff val="4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3F1-4CED-AC66-1EB680238A44}"/>
              </c:ext>
            </c:extLst>
          </c:dPt>
          <c:dPt>
            <c:idx val="2"/>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3F1-4CED-AC66-1EB680238A44}"/>
              </c:ext>
            </c:extLst>
          </c:dPt>
          <c:dPt>
            <c:idx val="3"/>
            <c:bubble3D val="0"/>
            <c:spPr>
              <a:solidFill>
                <a:srgbClr val="4472C4">
                  <a:lumMod val="7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3F1-4CED-AC66-1EB680238A44}"/>
              </c:ext>
            </c:extLst>
          </c:dPt>
          <c:dPt>
            <c:idx val="4"/>
            <c:bubble3D val="0"/>
            <c:spPr>
              <a:solidFill>
                <a:srgbClr val="4472C4">
                  <a:lumMod val="20000"/>
                  <a:lumOff val="8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3F1-4CED-AC66-1EB680238A44}"/>
              </c:ext>
            </c:extLst>
          </c:dPt>
          <c:dPt>
            <c:idx val="5"/>
            <c:bubble3D val="0"/>
            <c:spPr>
              <a:solidFill>
                <a:srgbClr val="70AD47">
                  <a:lumMod val="60000"/>
                  <a:lumOff val="4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3F1-4CED-AC66-1EB680238A44}"/>
              </c:ext>
            </c:extLst>
          </c:dPt>
          <c:dLbls>
            <c:dLbl>
              <c:idx val="0"/>
              <c:layout>
                <c:manualLayout>
                  <c:x val="6.8846027660004042E-2"/>
                  <c:y val="1.5811860656840971E-2"/>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6">
                          <a:lumMod val="50000"/>
                        </a:schemeClr>
                      </a:solidFill>
                      <a:effectLst/>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4140826771653545"/>
                      <c:h val="0.21830555555555553"/>
                    </c:manualLayout>
                  </c15:layout>
                </c:ext>
                <c:ext xmlns:c16="http://schemas.microsoft.com/office/drawing/2014/chart" uri="{C3380CC4-5D6E-409C-BE32-E72D297353CC}">
                  <c16:uniqueId val="{00000001-03F1-4CED-AC66-1EB680238A44}"/>
                </c:ext>
              </c:extLst>
            </c:dLbl>
            <c:dLbl>
              <c:idx val="1"/>
              <c:layout>
                <c:manualLayout>
                  <c:x val="3.3910256410256412E-2"/>
                  <c:y val="2.44658119658119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7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3F1-4CED-AC66-1EB680238A44}"/>
                </c:ext>
              </c:extLst>
            </c:dLbl>
            <c:dLbl>
              <c:idx val="2"/>
              <c:layout>
                <c:manualLayout>
                  <c:x val="-1.173076923076923E-2"/>
                  <c:y val="1.285521401171017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00206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3F1-4CED-AC66-1EB680238A44}"/>
                </c:ext>
              </c:extLst>
            </c:dLbl>
            <c:dLbl>
              <c:idx val="3"/>
              <c:layout>
                <c:manualLayout>
                  <c:x val="-2.2733525496812897E-2"/>
                  <c:y val="0.2222222222222221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lumMod val="5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3F1-4CED-AC66-1EB680238A44}"/>
                </c:ext>
              </c:extLst>
            </c:dLbl>
            <c:dLbl>
              <c:idx val="4"/>
              <c:layout>
                <c:manualLayout>
                  <c:x val="-1.4761904761904775E-2"/>
                  <c:y val="9.523809523809519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3F1-4CED-AC66-1EB680238A44}"/>
                </c:ext>
              </c:extLst>
            </c:dLbl>
            <c:dLbl>
              <c:idx val="5"/>
              <c:layout>
                <c:manualLayout>
                  <c:x val="2.5000065616797899E-2"/>
                  <c:y val="1.0936132983377078E-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lumMod val="7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2356666666666661"/>
                      <c:h val="0.2253333333333333"/>
                    </c:manualLayout>
                  </c15:layout>
                </c:ext>
                <c:ext xmlns:c16="http://schemas.microsoft.com/office/drawing/2014/chart" uri="{C3380CC4-5D6E-409C-BE32-E72D297353CC}">
                  <c16:uniqueId val="{0000000B-03F1-4CED-AC66-1EB680238A44}"/>
                </c:ext>
              </c:extLst>
            </c:dLbl>
            <c:numFmt formatCode="0.00%" sourceLinked="0"/>
            <c:spPr>
              <a:noFill/>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Associate</c:v>
                </c:pt>
                <c:pt idx="1">
                  <c:v>Bachelor's </c:v>
                </c:pt>
                <c:pt idx="2">
                  <c:v>Master's </c:v>
                </c:pt>
                <c:pt idx="3">
                  <c:v>Doctorate</c:v>
                </c:pt>
                <c:pt idx="4">
                  <c:v>Professional</c:v>
                </c:pt>
                <c:pt idx="5">
                  <c:v>High-Value Certificate</c:v>
                </c:pt>
              </c:strCache>
            </c:strRef>
          </c:cat>
          <c:val>
            <c:numRef>
              <c:f>Sheet1!$B$1:$B$6</c:f>
              <c:numCache>
                <c:formatCode>#,##0</c:formatCode>
                <c:ptCount val="6"/>
                <c:pt idx="0">
                  <c:v>113995</c:v>
                </c:pt>
                <c:pt idx="1">
                  <c:v>260588</c:v>
                </c:pt>
                <c:pt idx="2">
                  <c:v>143339</c:v>
                </c:pt>
                <c:pt idx="3">
                  <c:v>45822</c:v>
                </c:pt>
                <c:pt idx="4">
                  <c:v>16695</c:v>
                </c:pt>
                <c:pt idx="5">
                  <c:v>130586</c:v>
                </c:pt>
              </c:numCache>
            </c:numRef>
          </c:val>
          <c:extLst>
            <c:ext xmlns:c16="http://schemas.microsoft.com/office/drawing/2014/chart" uri="{C3380CC4-5D6E-409C-BE32-E72D297353CC}">
              <c16:uniqueId val="{0000000C-03F1-4CED-AC66-1EB680238A4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2428638409871"/>
          <c:y val="4.0716138805550472E-2"/>
          <c:w val="0.80251143702579075"/>
          <c:h val="0.89235361880528963"/>
        </c:manualLayout>
      </c:layout>
      <c:barChart>
        <c:barDir val="col"/>
        <c:grouping val="clustered"/>
        <c:varyColors val="0"/>
        <c:ser>
          <c:idx val="1"/>
          <c:order val="0"/>
          <c:tx>
            <c:strRef>
              <c:f>Sheet1!$C$12</c:f>
              <c:strCache>
                <c:ptCount val="1"/>
                <c:pt idx="0">
                  <c:v>Aid Unclaimed</c:v>
                </c:pt>
              </c:strCache>
            </c:strRef>
          </c:tx>
          <c:spPr>
            <a:solidFill>
              <a:srgbClr val="FF0000"/>
            </a:solidFill>
            <a:ln>
              <a:noFill/>
            </a:ln>
            <a:effectLst/>
          </c:spPr>
          <c:invertIfNegative val="0"/>
          <c:dPt>
            <c:idx val="1"/>
            <c:invertIfNegative val="0"/>
            <c:bubble3D val="0"/>
            <c:spPr>
              <a:solidFill>
                <a:srgbClr val="00B0F0"/>
              </a:solidFill>
              <a:ln>
                <a:noFill/>
              </a:ln>
              <a:effectLst/>
            </c:spPr>
            <c:extLst>
              <c:ext xmlns:c16="http://schemas.microsoft.com/office/drawing/2014/chart" uri="{C3380CC4-5D6E-409C-BE32-E72D297353CC}">
                <c16:uniqueId val="{00000001-869A-49C4-A0B3-C2FB8D8B391D}"/>
              </c:ext>
            </c:extLst>
          </c:dPt>
          <c:dPt>
            <c:idx val="2"/>
            <c:invertIfNegative val="0"/>
            <c:bubble3D val="0"/>
            <c:spPr>
              <a:solidFill>
                <a:srgbClr val="00B0F0"/>
              </a:solidFill>
              <a:ln>
                <a:noFill/>
              </a:ln>
              <a:effectLst/>
            </c:spPr>
            <c:extLst>
              <c:ext xmlns:c16="http://schemas.microsoft.com/office/drawing/2014/chart" uri="{C3380CC4-5D6E-409C-BE32-E72D297353CC}">
                <c16:uniqueId val="{00000003-869A-49C4-A0B3-C2FB8D8B391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Sheet1!$D$11:$F$11</c:f>
              <c:numCache>
                <c:formatCode>General</c:formatCode>
                <c:ptCount val="3"/>
                <c:pt idx="0">
                  <c:v>2021</c:v>
                </c:pt>
                <c:pt idx="1">
                  <c:v>2022</c:v>
                </c:pt>
                <c:pt idx="2">
                  <c:v>2023</c:v>
                </c:pt>
              </c:numCache>
            </c:numRef>
          </c:cat>
          <c:val>
            <c:numRef>
              <c:f>Sheet1!$D$12:$F$12</c:f>
              <c:numCache>
                <c:formatCode>"$"#,##0</c:formatCode>
                <c:ptCount val="3"/>
                <c:pt idx="0">
                  <c:v>66664637</c:v>
                </c:pt>
                <c:pt idx="1">
                  <c:v>54280000</c:v>
                </c:pt>
                <c:pt idx="2">
                  <c:v>50768320</c:v>
                </c:pt>
              </c:numCache>
            </c:numRef>
          </c:val>
          <c:extLst>
            <c:ext xmlns:c16="http://schemas.microsoft.com/office/drawing/2014/chart" uri="{C3380CC4-5D6E-409C-BE32-E72D297353CC}">
              <c16:uniqueId val="{00000004-869A-49C4-A0B3-C2FB8D8B391D}"/>
            </c:ext>
          </c:extLst>
        </c:ser>
        <c:dLbls>
          <c:showLegendKey val="0"/>
          <c:showVal val="0"/>
          <c:showCatName val="0"/>
          <c:showSerName val="0"/>
          <c:showPercent val="0"/>
          <c:showBubbleSize val="0"/>
        </c:dLbls>
        <c:gapWidth val="34"/>
        <c:overlap val="-27"/>
        <c:axId val="1943642783"/>
        <c:axId val="1943646111"/>
      </c:barChart>
      <c:lineChart>
        <c:grouping val="standard"/>
        <c:varyColors val="0"/>
        <c:ser>
          <c:idx val="2"/>
          <c:order val="1"/>
          <c:tx>
            <c:strRef>
              <c:f>Sheet1!$C$13</c:f>
              <c:strCache>
                <c:ptCount val="1"/>
                <c:pt idx="0">
                  <c:v>Students</c:v>
                </c:pt>
              </c:strCache>
            </c:strRef>
          </c:tx>
          <c:spPr>
            <a:ln w="41275" cap="rnd">
              <a:solidFill>
                <a:schemeClr val="tx1"/>
              </a:solidFill>
              <a:round/>
            </a:ln>
            <a:effectLst/>
          </c:spPr>
          <c:marker>
            <c:symbol val="none"/>
          </c:marker>
          <c:dPt>
            <c:idx val="1"/>
            <c:marker>
              <c:symbol val="none"/>
            </c:marker>
            <c:bubble3D val="0"/>
            <c:spPr>
              <a:ln w="63500" cap="rnd" cmpd="sng">
                <a:solidFill>
                  <a:srgbClr val="00B050"/>
                </a:solidFill>
                <a:round/>
              </a:ln>
              <a:effectLst/>
            </c:spPr>
            <c:extLst>
              <c:ext xmlns:c16="http://schemas.microsoft.com/office/drawing/2014/chart" uri="{C3380CC4-5D6E-409C-BE32-E72D297353CC}">
                <c16:uniqueId val="{00000001-A99F-41BA-AF17-BAABD2CAA404}"/>
              </c:ext>
            </c:extLst>
          </c:dPt>
          <c:dPt>
            <c:idx val="2"/>
            <c:marker>
              <c:symbol val="none"/>
            </c:marker>
            <c:bubble3D val="0"/>
            <c:spPr>
              <a:ln w="63500" cap="rnd">
                <a:solidFill>
                  <a:srgbClr val="00B050"/>
                </a:solidFill>
                <a:round/>
              </a:ln>
              <a:effectLst/>
            </c:spPr>
            <c:extLst>
              <c:ext xmlns:c16="http://schemas.microsoft.com/office/drawing/2014/chart" uri="{C3380CC4-5D6E-409C-BE32-E72D297353CC}">
                <c16:uniqueId val="{00000002-A99F-41BA-AF17-BAABD2CAA404}"/>
              </c:ext>
            </c:extLst>
          </c:dPt>
          <c:dLbls>
            <c:dLbl>
              <c:idx val="0"/>
              <c:layout>
                <c:manualLayout>
                  <c:x val="-4.6838014893797221E-2"/>
                  <c:y val="1.5723820516863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9A-49C4-A0B3-C2FB8D8B391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Sheet1!$D$13:$F$13</c:f>
              <c:numCache>
                <c:formatCode>_(* #,##0_);_(* \(#,##0\);_(* "-"??_);_(@_)</c:formatCode>
                <c:ptCount val="3"/>
                <c:pt idx="0">
                  <c:v>24991</c:v>
                </c:pt>
                <c:pt idx="1">
                  <c:v>29429</c:v>
                </c:pt>
                <c:pt idx="2">
                  <c:v>29792</c:v>
                </c:pt>
              </c:numCache>
            </c:numRef>
          </c:val>
          <c:smooth val="1"/>
          <c:extLst>
            <c:ext xmlns:c16="http://schemas.microsoft.com/office/drawing/2014/chart" uri="{C3380CC4-5D6E-409C-BE32-E72D297353CC}">
              <c16:uniqueId val="{00000005-869A-49C4-A0B3-C2FB8D8B391D}"/>
            </c:ext>
          </c:extLst>
        </c:ser>
        <c:dLbls>
          <c:showLegendKey val="0"/>
          <c:showVal val="0"/>
          <c:showCatName val="0"/>
          <c:showSerName val="0"/>
          <c:showPercent val="0"/>
          <c:showBubbleSize val="0"/>
        </c:dLbls>
        <c:marker val="1"/>
        <c:smooth val="0"/>
        <c:axId val="1943643615"/>
        <c:axId val="1943646943"/>
      </c:lineChart>
      <c:catAx>
        <c:axId val="19436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3646111"/>
        <c:crosses val="autoZero"/>
        <c:auto val="1"/>
        <c:lblAlgn val="ctr"/>
        <c:lblOffset val="100"/>
        <c:noMultiLvlLbl val="0"/>
      </c:catAx>
      <c:valAx>
        <c:axId val="194364611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3642783"/>
        <c:crosses val="autoZero"/>
        <c:crossBetween val="between"/>
      </c:valAx>
      <c:valAx>
        <c:axId val="1943646943"/>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3643615"/>
        <c:crosses val="max"/>
        <c:crossBetween val="between"/>
      </c:valAx>
      <c:catAx>
        <c:axId val="1943643615"/>
        <c:scaling>
          <c:orientation val="minMax"/>
        </c:scaling>
        <c:delete val="1"/>
        <c:axPos val="b"/>
        <c:majorTickMark val="out"/>
        <c:minorTickMark val="none"/>
        <c:tickLblPos val="nextTo"/>
        <c:crossAx val="194364694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49CB5-07AA-48F2-A125-3829320B95DB}" type="datetimeFigureOut">
              <a:rPr lang="en-US" smtClean="0"/>
              <a:t>11/20/2024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52BD5-B534-4601-AED5-CF9686E79314}" type="slidenum">
              <a:rPr lang="en-US" smtClean="0"/>
              <a:t>‹#›</a:t>
            </a:fld>
            <a:endParaRPr lang="en-US" dirty="0"/>
          </a:p>
        </p:txBody>
      </p:sp>
    </p:spTree>
    <p:extLst>
      <p:ext uri="{BB962C8B-B14F-4D97-AF65-F5344CB8AC3E}">
        <p14:creationId xmlns:p14="http://schemas.microsoft.com/office/powerpoint/2010/main" val="19605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tephanie.dolan@ache.edu"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tel:3343539153"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stephanie.dolan@ache.ed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tel:334353915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000000"/>
                </a:solidFill>
                <a:effectLst/>
                <a:latin typeface="var( --e-global-typography-text-font-family )"/>
              </a:rPr>
              <a:t>RETAIN Alabama</a:t>
            </a:r>
            <a:r>
              <a:rPr lang="en-US" dirty="0">
                <a:solidFill>
                  <a:srgbClr val="000000"/>
                </a:solidFill>
                <a:effectLst/>
                <a:latin typeface="var( --e-global-typography-text-font-family )"/>
              </a:rPr>
              <a:t> – Retain Alabama focuses on four-year college students to encourage them to remain in Alabama to live and work following graduation.  Two college student surveys have been conducted by ACHE to learn more about future plans following graduation and why or why not they would choose to remain in the state.  While 43.3% of students indicated that they are very likely to remain in AL post-graduation, 43.2% of students were either likely or unlikely to remain in AL.  This is the target audience for Retain.</a:t>
            </a:r>
          </a:p>
          <a:p>
            <a:pPr algn="just"/>
            <a:r>
              <a:rPr lang="en-US" b="1" dirty="0">
                <a:solidFill>
                  <a:srgbClr val="000000"/>
                </a:solidFill>
                <a:effectLst/>
                <a:latin typeface="var( --e-global-typography-text-font-family )"/>
              </a:rPr>
              <a:t>RECALL Alabama</a:t>
            </a:r>
            <a:r>
              <a:rPr lang="en-US" dirty="0">
                <a:solidFill>
                  <a:srgbClr val="000000"/>
                </a:solidFill>
                <a:effectLst/>
                <a:latin typeface="var( --e-global-typography-text-font-family )"/>
              </a:rPr>
              <a:t> – Recall Alabama identifies former graduates who have left the state and are most likely to return based on consumer profiles developed by data mining services.  These former graduates will be contacted through direct marketing campaigns in conjunction with institutional alumni and workforce development groups.</a:t>
            </a:r>
          </a:p>
          <a:p>
            <a:pPr algn="just"/>
            <a:r>
              <a:rPr lang="en-US" b="1" dirty="0">
                <a:solidFill>
                  <a:srgbClr val="000000"/>
                </a:solidFill>
                <a:effectLst/>
                <a:latin typeface="var( --e-global-typography-text-font-family )"/>
              </a:rPr>
              <a:t>(RE)ENGAGE Alabama</a:t>
            </a:r>
            <a:r>
              <a:rPr lang="en-US" dirty="0">
                <a:solidFill>
                  <a:srgbClr val="000000"/>
                </a:solidFill>
                <a:effectLst/>
                <a:latin typeface="var( --e-global-typography-text-font-family )"/>
              </a:rPr>
              <a:t> – Between 2017 and 2021, students over the age of 25 comprised nearly 15% of the total baccalaureate-seeking population at Alabama’s public universities, with just under 20,000 enrolled per year on average (</a:t>
            </a:r>
            <a:r>
              <a:rPr lang="en-US" i="1" dirty="0">
                <a:solidFill>
                  <a:srgbClr val="000000"/>
                </a:solidFill>
                <a:effectLst/>
                <a:latin typeface="var( --e-global-typography-text-font-family )"/>
              </a:rPr>
              <a:t>Alabama Statewide Student Database</a:t>
            </a:r>
            <a:r>
              <a:rPr lang="en-US" dirty="0">
                <a:solidFill>
                  <a:srgbClr val="000000"/>
                </a:solidFill>
                <a:effectLst/>
                <a:latin typeface="var( --e-global-typography-text-font-family )"/>
              </a:rPr>
              <a:t>).  Reengage Alabama focuses on former students in Alabama with some college and no degree.  This program is designed to identify those students who previously attended a college or university, but may be short of earning an undergraduate degree by a few credits.  It connects those former students with Alabama’s colleges and universities by working to remove academic and financial barriers that often prevent these students from reengaging in the academic process and completing their credential or degree.</a:t>
            </a:r>
          </a:p>
          <a:p>
            <a:pPr algn="l">
              <a:buFont typeface="Arial" panose="020B0604020202020204" pitchFamily="34" charset="0"/>
              <a:buChar char="•"/>
            </a:pPr>
            <a:r>
              <a:rPr lang="en-US" b="0" i="0" dirty="0">
                <a:solidFill>
                  <a:srgbClr val="000000"/>
                </a:solidFill>
                <a:effectLst/>
                <a:latin typeface="Roboto" panose="02000000000000000000" pitchFamily="2" charset="0"/>
              </a:rPr>
              <a:t>  Dr. Stephanie C. Dolan</a:t>
            </a:r>
            <a:endParaRPr lang="en-US" b="0" i="0" dirty="0">
              <a:solidFill>
                <a:srgbClr val="000000"/>
              </a:solidFill>
              <a:effectLst/>
              <a:latin typeface="Poppins" panose="00000500000000000000" pitchFamily="2" charset="0"/>
            </a:endParaRPr>
          </a:p>
          <a:p>
            <a:pPr algn="l">
              <a:buFont typeface="Arial" panose="020B0604020202020204" pitchFamily="34" charset="0"/>
              <a:buChar char="•"/>
            </a:pPr>
            <a:r>
              <a:rPr lang="en-US" b="0" i="0" dirty="0">
                <a:solidFill>
                  <a:srgbClr val="000000"/>
                </a:solidFill>
                <a:effectLst/>
                <a:latin typeface="Roboto" panose="02000000000000000000" pitchFamily="2" charset="0"/>
              </a:rPr>
              <a:t>  Associate Director of Planning   and Policy</a:t>
            </a:r>
            <a:endParaRPr lang="en-US" b="0" i="0" dirty="0">
              <a:solidFill>
                <a:srgbClr val="000000"/>
              </a:solidFill>
              <a:effectLst/>
              <a:latin typeface="Poppins" panose="00000500000000000000" pitchFamily="2" charset="0"/>
            </a:endParaRPr>
          </a:p>
          <a:p>
            <a:pPr algn="l">
              <a:buFont typeface="Arial" panose="020B0604020202020204" pitchFamily="34" charset="0"/>
              <a:buChar char="•"/>
            </a:pPr>
            <a:r>
              <a:rPr lang="en-US" b="0" i="0" u="none" strike="noStrike" dirty="0">
                <a:solidFill>
                  <a:srgbClr val="337AB7"/>
                </a:solidFill>
                <a:effectLst/>
                <a:latin typeface="Roboto" panose="02000000000000000000" pitchFamily="2" charset="0"/>
                <a:hlinkClick r:id="rId3"/>
              </a:rPr>
              <a:t>Stephanie.Dolan@ache.edu</a:t>
            </a:r>
            <a:endParaRPr lang="en-US" b="0" i="0" dirty="0">
              <a:solidFill>
                <a:srgbClr val="000000"/>
              </a:solidFill>
              <a:effectLst/>
              <a:latin typeface="Poppins" panose="00000500000000000000" pitchFamily="2" charset="0"/>
            </a:endParaRPr>
          </a:p>
          <a:p>
            <a:pPr algn="l">
              <a:buFont typeface="Arial" panose="020B0604020202020204" pitchFamily="34" charset="0"/>
              <a:buChar char="•"/>
            </a:pPr>
            <a:r>
              <a:rPr lang="en-US" b="0" i="0" u="none" strike="noStrike" dirty="0">
                <a:solidFill>
                  <a:srgbClr val="337AB7"/>
                </a:solidFill>
                <a:effectLst/>
                <a:latin typeface="Roboto" panose="02000000000000000000" pitchFamily="2" charset="0"/>
                <a:hlinkClick r:id="rId4"/>
              </a:rPr>
              <a:t>(334) 353-9153</a:t>
            </a:r>
            <a:endParaRPr lang="en-US" b="0" i="0" dirty="0">
              <a:solidFill>
                <a:srgbClr val="000000"/>
              </a:solidFill>
              <a:effectLst/>
              <a:latin typeface="Poppins" panose="00000500000000000000" pitchFamily="2" charset="0"/>
            </a:endParaRPr>
          </a:p>
          <a:p>
            <a:br>
              <a:rPr lang="en-US" b="0" i="0" dirty="0">
                <a:solidFill>
                  <a:srgbClr val="000000"/>
                </a:solidFill>
                <a:effectLst/>
                <a:latin typeface="Poppins" panose="00000500000000000000" pitchFamily="2" charset="0"/>
              </a:rPr>
            </a:br>
            <a:endParaRPr lang="en-US" dirty="0"/>
          </a:p>
        </p:txBody>
      </p:sp>
      <p:sp>
        <p:nvSpPr>
          <p:cNvPr id="4" name="Slide Number Placeholder 3"/>
          <p:cNvSpPr>
            <a:spLocks noGrp="1"/>
          </p:cNvSpPr>
          <p:nvPr>
            <p:ph type="sldNum" sz="quarter" idx="5"/>
          </p:nvPr>
        </p:nvSpPr>
        <p:spPr/>
        <p:txBody>
          <a:bodyPr/>
          <a:lstStyle/>
          <a:p>
            <a:fld id="{1F852BD5-B534-4601-AED5-CF9686E79314}" type="slidenum">
              <a:rPr lang="en-US" smtClean="0"/>
              <a:t>7</a:t>
            </a:fld>
            <a:endParaRPr lang="en-US" dirty="0"/>
          </a:p>
        </p:txBody>
      </p:sp>
    </p:spTree>
    <p:extLst>
      <p:ext uri="{BB962C8B-B14F-4D97-AF65-F5344CB8AC3E}">
        <p14:creationId xmlns:p14="http://schemas.microsoft.com/office/powerpoint/2010/main" val="394133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000000"/>
                </a:solidFill>
                <a:effectLst/>
                <a:latin typeface="var( --e-global-typography-text-font-family )"/>
              </a:rPr>
              <a:t>RETAIN Alabama</a:t>
            </a:r>
            <a:r>
              <a:rPr lang="en-US" dirty="0">
                <a:solidFill>
                  <a:srgbClr val="000000"/>
                </a:solidFill>
                <a:effectLst/>
                <a:latin typeface="var( --e-global-typography-text-font-family )"/>
              </a:rPr>
              <a:t> – Retain Alabama focuses on four-year college students to encourage them to remain in Alabama to live and work following graduation.  Two college student surveys have been conducted by ACHE to learn more about future plans following graduation and why or why not they would choose to remain in the state.  While 43.3% of students indicated that they are very likely to remain in AL post-graduation, 43.2% of students were either likely or unlikely to remain in AL.  This is the target audience for Retain.</a:t>
            </a:r>
          </a:p>
          <a:p>
            <a:pPr algn="just"/>
            <a:r>
              <a:rPr lang="en-US" b="1" dirty="0">
                <a:solidFill>
                  <a:srgbClr val="000000"/>
                </a:solidFill>
                <a:effectLst/>
                <a:latin typeface="var( --e-global-typography-text-font-family )"/>
              </a:rPr>
              <a:t>RECALL Alabama</a:t>
            </a:r>
            <a:r>
              <a:rPr lang="en-US" dirty="0">
                <a:solidFill>
                  <a:srgbClr val="000000"/>
                </a:solidFill>
                <a:effectLst/>
                <a:latin typeface="var( --e-global-typography-text-font-family )"/>
              </a:rPr>
              <a:t> – Recall Alabama identifies former graduates who have left the state and are most likely to return based on consumer profiles developed by data mining services.  These former graduates will be contacted through direct marketing campaigns in conjunction with institutional alumni and workforce development groups.</a:t>
            </a:r>
          </a:p>
          <a:p>
            <a:pPr algn="just"/>
            <a:r>
              <a:rPr lang="en-US" b="1" dirty="0">
                <a:solidFill>
                  <a:srgbClr val="000000"/>
                </a:solidFill>
                <a:effectLst/>
                <a:latin typeface="var( --e-global-typography-text-font-family )"/>
              </a:rPr>
              <a:t>(RE)ENGAGE Alabama</a:t>
            </a:r>
            <a:r>
              <a:rPr lang="en-US" dirty="0">
                <a:solidFill>
                  <a:srgbClr val="000000"/>
                </a:solidFill>
                <a:effectLst/>
                <a:latin typeface="var( --e-global-typography-text-font-family )"/>
              </a:rPr>
              <a:t> – Between 2017 and 2021, students over the age of 25 comprised nearly 15% of the total baccalaureate-seeking population at Alabama’s public universities, with just under 20,000 enrolled per year on average (</a:t>
            </a:r>
            <a:r>
              <a:rPr lang="en-US" i="1" dirty="0">
                <a:solidFill>
                  <a:srgbClr val="000000"/>
                </a:solidFill>
                <a:effectLst/>
                <a:latin typeface="var( --e-global-typography-text-font-family )"/>
              </a:rPr>
              <a:t>Alabama Statewide Student Database</a:t>
            </a:r>
            <a:r>
              <a:rPr lang="en-US" dirty="0">
                <a:solidFill>
                  <a:srgbClr val="000000"/>
                </a:solidFill>
                <a:effectLst/>
                <a:latin typeface="var( --e-global-typography-text-font-family )"/>
              </a:rPr>
              <a:t>).  Reengage Alabama focuses on former students in Alabama with some college and no degree.  This program is designed to identify those students who previously attended a college or university, but may be short of earning an undergraduate degree by a few credits.  It connects those former students with Alabama’s colleges and universities by working to remove academic and financial barriers that often prevent these students from reengaging in the academic process and completing their credential or degree.</a:t>
            </a:r>
          </a:p>
          <a:p>
            <a:pPr algn="l">
              <a:buFont typeface="Arial" panose="020B0604020202020204" pitchFamily="34" charset="0"/>
              <a:buChar char="•"/>
            </a:pPr>
            <a:r>
              <a:rPr lang="en-US" b="0" i="0" dirty="0">
                <a:solidFill>
                  <a:srgbClr val="000000"/>
                </a:solidFill>
                <a:effectLst/>
                <a:latin typeface="Roboto" panose="02000000000000000000" pitchFamily="2" charset="0"/>
              </a:rPr>
              <a:t>  Dr. Stephanie C. Dolan</a:t>
            </a:r>
            <a:endParaRPr lang="en-US" b="0" i="0" dirty="0">
              <a:solidFill>
                <a:srgbClr val="000000"/>
              </a:solidFill>
              <a:effectLst/>
              <a:latin typeface="Poppins" panose="00000500000000000000" pitchFamily="2" charset="0"/>
            </a:endParaRPr>
          </a:p>
          <a:p>
            <a:pPr algn="l">
              <a:buFont typeface="Arial" panose="020B0604020202020204" pitchFamily="34" charset="0"/>
              <a:buChar char="•"/>
            </a:pPr>
            <a:r>
              <a:rPr lang="en-US" b="0" i="0" dirty="0">
                <a:solidFill>
                  <a:srgbClr val="000000"/>
                </a:solidFill>
                <a:effectLst/>
                <a:latin typeface="Roboto" panose="02000000000000000000" pitchFamily="2" charset="0"/>
              </a:rPr>
              <a:t>  Associate Director of Planning   and Policy</a:t>
            </a:r>
            <a:endParaRPr lang="en-US" b="0" i="0" dirty="0">
              <a:solidFill>
                <a:srgbClr val="000000"/>
              </a:solidFill>
              <a:effectLst/>
              <a:latin typeface="Poppins" panose="00000500000000000000" pitchFamily="2" charset="0"/>
            </a:endParaRPr>
          </a:p>
          <a:p>
            <a:pPr algn="l">
              <a:buFont typeface="Arial" panose="020B0604020202020204" pitchFamily="34" charset="0"/>
              <a:buChar char="•"/>
            </a:pPr>
            <a:r>
              <a:rPr lang="en-US" b="0" i="0" u="none" strike="noStrike" dirty="0">
                <a:solidFill>
                  <a:srgbClr val="337AB7"/>
                </a:solidFill>
                <a:effectLst/>
                <a:latin typeface="Roboto" panose="02000000000000000000" pitchFamily="2" charset="0"/>
                <a:hlinkClick r:id="rId3"/>
              </a:rPr>
              <a:t>Stephanie.Dolan@ache.edu</a:t>
            </a:r>
            <a:endParaRPr lang="en-US" b="0" i="0" dirty="0">
              <a:solidFill>
                <a:srgbClr val="000000"/>
              </a:solidFill>
              <a:effectLst/>
              <a:latin typeface="Poppins" panose="00000500000000000000" pitchFamily="2" charset="0"/>
            </a:endParaRPr>
          </a:p>
          <a:p>
            <a:pPr algn="l">
              <a:buFont typeface="Arial" panose="020B0604020202020204" pitchFamily="34" charset="0"/>
              <a:buChar char="•"/>
            </a:pPr>
            <a:r>
              <a:rPr lang="en-US" b="0" i="0" u="none" strike="noStrike" dirty="0">
                <a:solidFill>
                  <a:srgbClr val="337AB7"/>
                </a:solidFill>
                <a:effectLst/>
                <a:latin typeface="Roboto" panose="02000000000000000000" pitchFamily="2" charset="0"/>
                <a:hlinkClick r:id="rId4"/>
              </a:rPr>
              <a:t>(334) 353-9153</a:t>
            </a:r>
            <a:endParaRPr lang="en-US" b="0" i="0" dirty="0">
              <a:solidFill>
                <a:srgbClr val="000000"/>
              </a:solidFill>
              <a:effectLst/>
              <a:latin typeface="Poppins" panose="00000500000000000000" pitchFamily="2" charset="0"/>
            </a:endParaRPr>
          </a:p>
          <a:p>
            <a:br>
              <a:rPr lang="en-US" b="0" i="0" dirty="0">
                <a:solidFill>
                  <a:srgbClr val="000000"/>
                </a:solidFill>
                <a:effectLst/>
                <a:latin typeface="Poppins" panose="00000500000000000000" pitchFamily="2" charset="0"/>
              </a:rPr>
            </a:br>
            <a:endParaRPr lang="en-US" dirty="0"/>
          </a:p>
        </p:txBody>
      </p:sp>
      <p:sp>
        <p:nvSpPr>
          <p:cNvPr id="4" name="Slide Number Placeholder 3"/>
          <p:cNvSpPr>
            <a:spLocks noGrp="1"/>
          </p:cNvSpPr>
          <p:nvPr>
            <p:ph type="sldNum" sz="quarter" idx="5"/>
          </p:nvPr>
        </p:nvSpPr>
        <p:spPr/>
        <p:txBody>
          <a:bodyPr/>
          <a:lstStyle/>
          <a:p>
            <a:fld id="{1F852BD5-B534-4601-AED5-CF9686E79314}" type="slidenum">
              <a:rPr lang="en-US" smtClean="0"/>
              <a:t>8</a:t>
            </a:fld>
            <a:endParaRPr lang="en-US" dirty="0"/>
          </a:p>
        </p:txBody>
      </p:sp>
    </p:spTree>
    <p:extLst>
      <p:ext uri="{BB962C8B-B14F-4D97-AF65-F5344CB8AC3E}">
        <p14:creationId xmlns:p14="http://schemas.microsoft.com/office/powerpoint/2010/main" val="58232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177" tIns="46589" rIns="93177" bIns="46589"/>
          <a:lstStyle/>
          <a:p>
            <a:pPr algn="r" defTabSz="465887">
              <a:buClrTx/>
              <a:defRPr/>
            </a:pPr>
            <a:fld id="{AA27E234-64BE-4EB4-8F4F-216ED006CAC0}" type="slidenum">
              <a:rPr lang="en-US" sz="1200" kern="1200">
                <a:solidFill>
                  <a:prstClr val="black"/>
                </a:solidFill>
                <a:latin typeface="Calibri" panose="020F0502020204030204"/>
                <a:ea typeface="+mn-ea"/>
                <a:cs typeface="+mn-cs"/>
              </a:rPr>
              <a:pPr algn="r" defTabSz="465887">
                <a:buClrTx/>
                <a:defRPr/>
              </a:pPr>
              <a:t>22</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0424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F321-798A-482F-831C-4BEC2587BB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67DF1-B180-4EA9-AD06-1996D1EC2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B10ED9-FC75-4336-9BF7-81EB22CB956C}"/>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5" name="Footer Placeholder 4">
            <a:extLst>
              <a:ext uri="{FF2B5EF4-FFF2-40B4-BE49-F238E27FC236}">
                <a16:creationId xmlns:a16="http://schemas.microsoft.com/office/drawing/2014/main" id="{2C12501F-1D8E-4819-9C0E-0732E5CE9E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ADF69B-2D1D-4D6A-8BCB-F405EEDF0E67}"/>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343167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CDF4-8D80-43FD-B686-EB5B3CC122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450ED3-D8DC-4D13-94B6-1687E885B1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DEE7E-36EF-4925-B879-FC57F7D919DD}"/>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5" name="Footer Placeholder 4">
            <a:extLst>
              <a:ext uri="{FF2B5EF4-FFF2-40B4-BE49-F238E27FC236}">
                <a16:creationId xmlns:a16="http://schemas.microsoft.com/office/drawing/2014/main" id="{4BD1B180-AD71-4380-86DF-1FFCFFA5BD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7DD29E-8D5B-4984-ADC5-39D2C4EF65CE}"/>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347682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CF8AB-AA83-4900-99EE-4417CA28E7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218743-F385-44AE-9B0D-E422A31AF0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04EA4-EBD2-4CF4-A966-3003347591AE}"/>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5" name="Footer Placeholder 4">
            <a:extLst>
              <a:ext uri="{FF2B5EF4-FFF2-40B4-BE49-F238E27FC236}">
                <a16:creationId xmlns:a16="http://schemas.microsoft.com/office/drawing/2014/main" id="{36840FE5-5F57-40A6-BC8A-27AE39A7FC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DCE02D-CC7E-4E63-947E-D5E77C22E7AC}"/>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279580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7BA9-ABEB-487F-9F9E-EB0523A1AF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E9BDB-41B6-476A-A9DD-B09100AF6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5F985-D15F-47A0-818B-EB157F3A2848}"/>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5" name="Footer Placeholder 4">
            <a:extLst>
              <a:ext uri="{FF2B5EF4-FFF2-40B4-BE49-F238E27FC236}">
                <a16:creationId xmlns:a16="http://schemas.microsoft.com/office/drawing/2014/main" id="{8175EEF4-469F-48A7-9FF1-B84D1ED077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3DE136-1695-4F4D-A145-B777F0A3BAB5}"/>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312271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7513-59E3-46E2-B617-60E8BC587F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F5F575-36A4-4095-8E1B-CC4B5E35B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CE225-E71F-4DEB-BDB7-13493AF8B3A1}"/>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5" name="Footer Placeholder 4">
            <a:extLst>
              <a:ext uri="{FF2B5EF4-FFF2-40B4-BE49-F238E27FC236}">
                <a16:creationId xmlns:a16="http://schemas.microsoft.com/office/drawing/2014/main" id="{7B1F00E3-567B-46AD-AF9B-3E0E84F81F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C0F9C-0C3E-4125-8023-8D572530AC59}"/>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37996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CB02-32A1-4A5D-AF0A-38C8C9C7B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2C6840-337D-43C7-B15B-D1C2DACD07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21BF5B-6E48-4C10-AE82-604D3732F2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53CF47-08AB-4608-BBAD-ADFE8A2DCC0B}"/>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6" name="Footer Placeholder 5">
            <a:extLst>
              <a:ext uri="{FF2B5EF4-FFF2-40B4-BE49-F238E27FC236}">
                <a16:creationId xmlns:a16="http://schemas.microsoft.com/office/drawing/2014/main" id="{7DEE65B2-AF4A-4726-8861-AC16A07C45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28CBE2-DBA6-43F5-A545-1B12E5B926BE}"/>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428489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58AD-6FC5-4765-BD0A-6E6A341AFB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55DECE-8075-4653-BE86-6C1D59CDD9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72F6D-3FC3-4844-BA7F-77BDF2A7D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F0D1E-C0E5-4CB5-9CEE-17B35FCBC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6FF66-7977-4709-8CD9-F4148DD73E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5DBB0A-5FEE-46E0-9DEF-835A951D818B}"/>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8" name="Footer Placeholder 7">
            <a:extLst>
              <a:ext uri="{FF2B5EF4-FFF2-40B4-BE49-F238E27FC236}">
                <a16:creationId xmlns:a16="http://schemas.microsoft.com/office/drawing/2014/main" id="{332D59CA-0A8A-43D1-B13E-E1542B70A3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C05AB26-031C-4797-84BE-FB145ADE27F9}"/>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428884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5ECB-F41F-4404-84D0-342501AADE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EC4E4D-D270-4869-9343-D94C358E468C}"/>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4" name="Footer Placeholder 3">
            <a:extLst>
              <a:ext uri="{FF2B5EF4-FFF2-40B4-BE49-F238E27FC236}">
                <a16:creationId xmlns:a16="http://schemas.microsoft.com/office/drawing/2014/main" id="{5B28B6E9-2A9E-4888-B2AC-7008112DA60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655F1F-016C-4F8E-9DBA-D98F8E177EB8}"/>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197785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3B7270-78E7-4645-BBF6-D4435ECF4700}"/>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3" name="Footer Placeholder 2">
            <a:extLst>
              <a:ext uri="{FF2B5EF4-FFF2-40B4-BE49-F238E27FC236}">
                <a16:creationId xmlns:a16="http://schemas.microsoft.com/office/drawing/2014/main" id="{2A7239BC-30E6-4BCB-B720-50EC64DBB7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6CCB6F-9E33-470E-AAED-1691B9245C1E}"/>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300226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076A-18DE-4273-8864-F76B066C8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E81684-301C-402D-B5C1-45CE1E645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25956-5F0C-4FBB-918D-32589BA93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AE7BE-8080-4C39-856A-BE1292BCD625}"/>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6" name="Footer Placeholder 5">
            <a:extLst>
              <a:ext uri="{FF2B5EF4-FFF2-40B4-BE49-F238E27FC236}">
                <a16:creationId xmlns:a16="http://schemas.microsoft.com/office/drawing/2014/main" id="{BD8E212D-807F-4697-950E-F486FE9B47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13452F-019D-4AF7-8900-E32D2683B51B}"/>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229682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AA0E-2748-4D61-A893-0663951A7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44CEBC-70AF-46A7-B7D0-F4CC26DE2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1B37CB8-21B1-4345-8F2E-C587874C4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CAC95-4E6A-4294-A239-64B55906E3EE}"/>
              </a:ext>
            </a:extLst>
          </p:cNvPr>
          <p:cNvSpPr>
            <a:spLocks noGrp="1"/>
          </p:cNvSpPr>
          <p:nvPr>
            <p:ph type="dt" sz="half" idx="10"/>
          </p:nvPr>
        </p:nvSpPr>
        <p:spPr/>
        <p:txBody>
          <a:bodyPr/>
          <a:lstStyle/>
          <a:p>
            <a:fld id="{9B36126F-7AFC-4F15-98A1-19364F3B3C50}" type="datetimeFigureOut">
              <a:rPr lang="en-US" smtClean="0"/>
              <a:t>11/20/2024</a:t>
            </a:fld>
            <a:endParaRPr lang="en-US" dirty="0"/>
          </a:p>
        </p:txBody>
      </p:sp>
      <p:sp>
        <p:nvSpPr>
          <p:cNvPr id="6" name="Footer Placeholder 5">
            <a:extLst>
              <a:ext uri="{FF2B5EF4-FFF2-40B4-BE49-F238E27FC236}">
                <a16:creationId xmlns:a16="http://schemas.microsoft.com/office/drawing/2014/main" id="{195E712C-A6C4-4765-9D23-D00B598E33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D99DAE-4614-4225-B0C8-C4E0F54779AE}"/>
              </a:ext>
            </a:extLst>
          </p:cNvPr>
          <p:cNvSpPr>
            <a:spLocks noGrp="1"/>
          </p:cNvSpPr>
          <p:nvPr>
            <p:ph type="sldNum" sz="quarter" idx="12"/>
          </p:nvPr>
        </p:nvSpPr>
        <p:spPr/>
        <p:txBody>
          <a:bodyPr/>
          <a:lstStyle/>
          <a:p>
            <a:fld id="{B863425A-A1D2-4AAE-B817-0228713EE509}" type="slidenum">
              <a:rPr lang="en-US" smtClean="0"/>
              <a:t>‹#›</a:t>
            </a:fld>
            <a:endParaRPr lang="en-US" dirty="0"/>
          </a:p>
        </p:txBody>
      </p:sp>
    </p:spTree>
    <p:extLst>
      <p:ext uri="{BB962C8B-B14F-4D97-AF65-F5344CB8AC3E}">
        <p14:creationId xmlns:p14="http://schemas.microsoft.com/office/powerpoint/2010/main" val="128186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E1175-49CE-4210-897F-7F09D6211F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5B0986-6C98-46EA-867F-2D09AF2B3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705F6-A470-47DC-B2B2-ABDF5911F5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26F-7AFC-4F15-98A1-19364F3B3C50}" type="datetimeFigureOut">
              <a:rPr lang="en-US" smtClean="0"/>
              <a:t>11/20/2024</a:t>
            </a:fld>
            <a:endParaRPr lang="en-US" dirty="0"/>
          </a:p>
        </p:txBody>
      </p:sp>
      <p:sp>
        <p:nvSpPr>
          <p:cNvPr id="5" name="Footer Placeholder 4">
            <a:extLst>
              <a:ext uri="{FF2B5EF4-FFF2-40B4-BE49-F238E27FC236}">
                <a16:creationId xmlns:a16="http://schemas.microsoft.com/office/drawing/2014/main" id="{1E7757EC-C956-4209-AC09-D09307D07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742D11-AA42-4793-A3AA-791C6FFF50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3425A-A1D2-4AAE-B817-0228713EE509}" type="slidenum">
              <a:rPr lang="en-US" smtClean="0"/>
              <a:t>‹#›</a:t>
            </a:fld>
            <a:endParaRPr lang="en-US" dirty="0"/>
          </a:p>
        </p:txBody>
      </p:sp>
    </p:spTree>
    <p:extLst>
      <p:ext uri="{BB962C8B-B14F-4D97-AF65-F5344CB8AC3E}">
        <p14:creationId xmlns:p14="http://schemas.microsoft.com/office/powerpoint/2010/main" val="141772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che.edu/index.php/new_student_horizon2"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allinal.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E06FE8-6E1D-44C8-B14A-F07790EEEC26}"/>
              </a:ext>
            </a:extLst>
          </p:cNvPr>
          <p:cNvSpPr>
            <a:spLocks noGrp="1"/>
          </p:cNvSpPr>
          <p:nvPr>
            <p:ph type="subTitle" idx="1"/>
          </p:nvPr>
        </p:nvSpPr>
        <p:spPr/>
        <p:txBody>
          <a:bodyPr/>
          <a:lstStyle/>
          <a:p>
            <a:endParaRPr lang="en-US" dirty="0"/>
          </a:p>
        </p:txBody>
      </p:sp>
      <p:sp>
        <p:nvSpPr>
          <p:cNvPr id="6" name="TextBox 5">
            <a:extLst>
              <a:ext uri="{FF2B5EF4-FFF2-40B4-BE49-F238E27FC236}">
                <a16:creationId xmlns:a16="http://schemas.microsoft.com/office/drawing/2014/main" id="{88B45022-E2B7-4C0C-85AA-7B108DA3E50D}"/>
              </a:ext>
            </a:extLst>
          </p:cNvPr>
          <p:cNvSpPr txBox="1"/>
          <p:nvPr/>
        </p:nvSpPr>
        <p:spPr>
          <a:xfrm>
            <a:off x="59267" y="5545667"/>
            <a:ext cx="12039600" cy="1032933"/>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D44A1714-5F86-48B6-9481-3BF219452553}"/>
              </a:ext>
            </a:extLst>
          </p:cNvPr>
          <p:cNvSpPr txBox="1"/>
          <p:nvPr/>
        </p:nvSpPr>
        <p:spPr>
          <a:xfrm>
            <a:off x="787400" y="5342467"/>
            <a:ext cx="11049000" cy="830997"/>
          </a:xfrm>
          <a:prstGeom prst="rect">
            <a:avLst/>
          </a:prstGeom>
          <a:noFill/>
        </p:spPr>
        <p:txBody>
          <a:bodyPr wrap="square" rtlCol="0">
            <a:spAutoFit/>
          </a:bodyPr>
          <a:lstStyle/>
          <a:p>
            <a:pPr algn="ctr"/>
            <a:r>
              <a:rPr lang="en-US" sz="2800" dirty="0"/>
              <a:t>Columbia Southern University</a:t>
            </a:r>
          </a:p>
          <a:p>
            <a:pPr algn="ctr"/>
            <a:r>
              <a:rPr lang="en-US" sz="2000" dirty="0"/>
              <a:t>November 22, 2024</a:t>
            </a:r>
          </a:p>
        </p:txBody>
      </p:sp>
      <p:pic>
        <p:nvPicPr>
          <p:cNvPr id="8" name="Picture 7">
            <a:extLst>
              <a:ext uri="{FF2B5EF4-FFF2-40B4-BE49-F238E27FC236}">
                <a16:creationId xmlns:a16="http://schemas.microsoft.com/office/drawing/2014/main" id="{AE7B4C55-3A86-4894-84F0-1A66B5558DB6}"/>
              </a:ext>
            </a:extLst>
          </p:cNvPr>
          <p:cNvPicPr>
            <a:picLocks noChangeAspect="1"/>
          </p:cNvPicPr>
          <p:nvPr/>
        </p:nvPicPr>
        <p:blipFill>
          <a:blip r:embed="rId2"/>
          <a:stretch>
            <a:fillRect/>
          </a:stretch>
        </p:blipFill>
        <p:spPr>
          <a:xfrm>
            <a:off x="4267199" y="1894582"/>
            <a:ext cx="3381677" cy="3068835"/>
          </a:xfrm>
          <a:prstGeom prst="rect">
            <a:avLst/>
          </a:prstGeom>
        </p:spPr>
      </p:pic>
      <p:sp>
        <p:nvSpPr>
          <p:cNvPr id="10" name="Title 1">
            <a:extLst>
              <a:ext uri="{FF2B5EF4-FFF2-40B4-BE49-F238E27FC236}">
                <a16:creationId xmlns:a16="http://schemas.microsoft.com/office/drawing/2014/main" id="{D33AED60-781D-4788-BA42-6B515C354CB7}"/>
              </a:ext>
            </a:extLst>
          </p:cNvPr>
          <p:cNvSpPr>
            <a:spLocks noGrp="1"/>
          </p:cNvSpPr>
          <p:nvPr>
            <p:ph type="ctrTitle"/>
          </p:nvPr>
        </p:nvSpPr>
        <p:spPr>
          <a:xfrm>
            <a:off x="1524000" y="393700"/>
            <a:ext cx="9144000" cy="1206499"/>
          </a:xfrm>
        </p:spPr>
        <p:txBody>
          <a:bodyPr>
            <a:normAutofit fontScale="90000"/>
          </a:bodyPr>
          <a:lstStyle/>
          <a:p>
            <a:pPr algn="ctr"/>
            <a:r>
              <a:rPr lang="en-US" sz="4400" b="1" dirty="0">
                <a:solidFill>
                  <a:srgbClr val="0070C0"/>
                </a:solidFill>
                <a:latin typeface="+mn-lt"/>
              </a:rPr>
              <a:t>Alabama Commission on Higher Education</a:t>
            </a:r>
            <a:br>
              <a:rPr lang="en-US" sz="4400" b="1" dirty="0">
                <a:solidFill>
                  <a:srgbClr val="0070C0"/>
                </a:solidFill>
                <a:latin typeface="+mn-lt"/>
              </a:rPr>
            </a:br>
            <a:r>
              <a:rPr lang="en-US" sz="4400" b="1" dirty="0">
                <a:solidFill>
                  <a:srgbClr val="0070C0"/>
                </a:solidFill>
                <a:latin typeface="+mn-lt"/>
              </a:rPr>
              <a:t>ACHE</a:t>
            </a:r>
          </a:p>
        </p:txBody>
      </p:sp>
    </p:spTree>
    <p:extLst>
      <p:ext uri="{BB962C8B-B14F-4D97-AF65-F5344CB8AC3E}">
        <p14:creationId xmlns:p14="http://schemas.microsoft.com/office/powerpoint/2010/main" val="169998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AA65AB-0357-4DD7-AA3E-7DE2A247078C}"/>
              </a:ext>
            </a:extLst>
          </p:cNvPr>
          <p:cNvPicPr>
            <a:picLocks noChangeAspect="1"/>
          </p:cNvPicPr>
          <p:nvPr/>
        </p:nvPicPr>
        <p:blipFill>
          <a:blip r:embed="rId2"/>
          <a:stretch>
            <a:fillRect/>
          </a:stretch>
        </p:blipFill>
        <p:spPr>
          <a:xfrm>
            <a:off x="1862048" y="0"/>
            <a:ext cx="8467903" cy="6858000"/>
          </a:xfrm>
          <a:prstGeom prst="rect">
            <a:avLst/>
          </a:prstGeom>
        </p:spPr>
      </p:pic>
    </p:spTree>
    <p:extLst>
      <p:ext uri="{BB962C8B-B14F-4D97-AF65-F5344CB8AC3E}">
        <p14:creationId xmlns:p14="http://schemas.microsoft.com/office/powerpoint/2010/main" val="196014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949DE2-7651-4C38-9DE4-F2F47D7BBD05}"/>
              </a:ext>
            </a:extLst>
          </p:cNvPr>
          <p:cNvPicPr>
            <a:picLocks noChangeAspect="1"/>
          </p:cNvPicPr>
          <p:nvPr/>
        </p:nvPicPr>
        <p:blipFill>
          <a:blip r:embed="rId2"/>
          <a:stretch>
            <a:fillRect/>
          </a:stretch>
        </p:blipFill>
        <p:spPr>
          <a:xfrm>
            <a:off x="1656299" y="0"/>
            <a:ext cx="8879402" cy="6858000"/>
          </a:xfrm>
          <a:prstGeom prst="rect">
            <a:avLst/>
          </a:prstGeom>
        </p:spPr>
      </p:pic>
    </p:spTree>
    <p:extLst>
      <p:ext uri="{BB962C8B-B14F-4D97-AF65-F5344CB8AC3E}">
        <p14:creationId xmlns:p14="http://schemas.microsoft.com/office/powerpoint/2010/main" val="268785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B225F-0B40-4582-AA4F-CC9544D50437}"/>
              </a:ext>
            </a:extLst>
          </p:cNvPr>
          <p:cNvPicPr>
            <a:picLocks noChangeAspect="1"/>
          </p:cNvPicPr>
          <p:nvPr/>
        </p:nvPicPr>
        <p:blipFill>
          <a:blip r:embed="rId2"/>
          <a:stretch>
            <a:fillRect/>
          </a:stretch>
        </p:blipFill>
        <p:spPr>
          <a:xfrm>
            <a:off x="1606805" y="0"/>
            <a:ext cx="8978390" cy="6858000"/>
          </a:xfrm>
          <a:prstGeom prst="rect">
            <a:avLst/>
          </a:prstGeom>
        </p:spPr>
      </p:pic>
    </p:spTree>
    <p:extLst>
      <p:ext uri="{BB962C8B-B14F-4D97-AF65-F5344CB8AC3E}">
        <p14:creationId xmlns:p14="http://schemas.microsoft.com/office/powerpoint/2010/main" val="264937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0A6448-1D55-4A4C-82BF-1ADA70BC570E}"/>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D1505F10-342E-448D-8D1A-8E5E5CA3721F}"/>
              </a:ext>
            </a:extLst>
          </p:cNvPr>
          <p:cNvSpPr>
            <a:spLocks noGrp="1"/>
          </p:cNvSpPr>
          <p:nvPr>
            <p:ph idx="1"/>
          </p:nvPr>
        </p:nvSpPr>
        <p:spPr>
          <a:xfrm>
            <a:off x="5183188" y="358589"/>
            <a:ext cx="6172200" cy="5502462"/>
          </a:xfrm>
        </p:spPr>
        <p:txBody>
          <a:bodyPr>
            <a:normAutofit fontScale="92500"/>
          </a:bodyPr>
          <a:lstStyle/>
          <a:p>
            <a:endParaRPr lang="en-US" sz="2400" b="0" i="0" dirty="0">
              <a:solidFill>
                <a:srgbClr val="000000"/>
              </a:solidFill>
              <a:effectLst/>
              <a:latin typeface="Roboto" panose="02000000000000000000" pitchFamily="2" charset="0"/>
            </a:endParaRPr>
          </a:p>
          <a:p>
            <a:pPr marL="0" indent="0" algn="ctr">
              <a:buNone/>
            </a:pPr>
            <a:r>
              <a:rPr lang="en-US" b="0" i="0" u="none" strike="noStrike" dirty="0">
                <a:solidFill>
                  <a:srgbClr val="23527C"/>
                </a:solidFill>
                <a:effectLst/>
                <a:latin typeface="Roboto" panose="02000000000000000000" pitchFamily="2" charset="0"/>
                <a:hlinkClick r:id="rId2"/>
              </a:rPr>
              <a:t>Student Horizon Database</a:t>
            </a:r>
            <a:endParaRPr lang="en-US" dirty="0"/>
          </a:p>
          <a:p>
            <a:pPr marL="0" indent="0">
              <a:buNone/>
            </a:pPr>
            <a:endParaRPr lang="en-US" sz="2400" dirty="0">
              <a:solidFill>
                <a:srgbClr val="000000"/>
              </a:solidFill>
              <a:latin typeface="Roboto" panose="02000000000000000000" pitchFamily="2" charset="0"/>
            </a:endParaRPr>
          </a:p>
          <a:p>
            <a:r>
              <a:rPr lang="en-US" sz="2400" b="0" i="0" dirty="0">
                <a:solidFill>
                  <a:srgbClr val="000000"/>
                </a:solidFill>
                <a:effectLst/>
                <a:latin typeface="Roboto" panose="02000000000000000000" pitchFamily="2" charset="0"/>
              </a:rPr>
              <a:t>The Students’ Right to Know Act was passed during the 2023 legislative session as Act 2023-556. </a:t>
            </a:r>
          </a:p>
          <a:p>
            <a:r>
              <a:rPr lang="en-US" sz="2400" b="0" i="0" dirty="0">
                <a:solidFill>
                  <a:srgbClr val="000000"/>
                </a:solidFill>
                <a:effectLst/>
                <a:latin typeface="Roboto" panose="02000000000000000000" pitchFamily="2" charset="0"/>
              </a:rPr>
              <a:t>This law charges the Alabama Commission on Higher Education with developing the Student Horizon Database.  </a:t>
            </a:r>
          </a:p>
          <a:p>
            <a:r>
              <a:rPr lang="en-US" sz="2400" b="0" i="0" dirty="0">
                <a:solidFill>
                  <a:srgbClr val="000000"/>
                </a:solidFill>
                <a:effectLst/>
                <a:latin typeface="Roboto" panose="02000000000000000000" pitchFamily="2" charset="0"/>
              </a:rPr>
              <a:t>Horizon is an online interactive tool designed to provide parents and students with a variety of financial and academic information to help them make informed decisions about their education and future career paths.</a:t>
            </a:r>
            <a:endParaRPr lang="en-US" sz="2400" dirty="0"/>
          </a:p>
        </p:txBody>
      </p:sp>
      <p:pic>
        <p:nvPicPr>
          <p:cNvPr id="8" name="Picture 7">
            <a:extLst>
              <a:ext uri="{FF2B5EF4-FFF2-40B4-BE49-F238E27FC236}">
                <a16:creationId xmlns:a16="http://schemas.microsoft.com/office/drawing/2014/main" id="{057B92B7-2EC8-43C3-A026-01B63AE86750}"/>
              </a:ext>
            </a:extLst>
          </p:cNvPr>
          <p:cNvPicPr>
            <a:picLocks noChangeAspect="1"/>
          </p:cNvPicPr>
          <p:nvPr/>
        </p:nvPicPr>
        <p:blipFill>
          <a:blip r:embed="rId3"/>
          <a:stretch>
            <a:fillRect/>
          </a:stretch>
        </p:blipFill>
        <p:spPr>
          <a:xfrm>
            <a:off x="410614" y="146330"/>
            <a:ext cx="4831767" cy="5573152"/>
          </a:xfrm>
          <a:prstGeom prst="rect">
            <a:avLst/>
          </a:prstGeom>
        </p:spPr>
      </p:pic>
      <p:sp>
        <p:nvSpPr>
          <p:cNvPr id="10" name="Text Placeholder 9">
            <a:extLst>
              <a:ext uri="{FF2B5EF4-FFF2-40B4-BE49-F238E27FC236}">
                <a16:creationId xmlns:a16="http://schemas.microsoft.com/office/drawing/2014/main" id="{55A393D9-C5BC-4E49-BC5D-A0B8DBF01983}"/>
              </a:ext>
            </a:extLst>
          </p:cNvPr>
          <p:cNvSpPr>
            <a:spLocks noGrp="1"/>
          </p:cNvSpPr>
          <p:nvPr>
            <p:ph type="body" sz="half" idx="2"/>
          </p:nvPr>
        </p:nvSpPr>
        <p:spPr>
          <a:xfrm>
            <a:off x="839788" y="2057399"/>
            <a:ext cx="4343400" cy="4504765"/>
          </a:xfrm>
        </p:spPr>
        <p:txBody>
          <a:bodyPr/>
          <a:lstStyle/>
          <a:p>
            <a:endParaRPr lang="en-US" b="0" i="0" u="none" strike="noStrike" dirty="0">
              <a:solidFill>
                <a:srgbClr val="23527C"/>
              </a:solidFill>
              <a:effectLst/>
              <a:latin typeface="Roboto" panose="02000000000000000000" pitchFamily="2" charset="0"/>
              <a:hlinkClick r:id="rId2"/>
            </a:endParaRPr>
          </a:p>
          <a:p>
            <a:endParaRPr lang="en-US" dirty="0">
              <a:solidFill>
                <a:srgbClr val="23527C"/>
              </a:solidFill>
              <a:latin typeface="Roboto" panose="02000000000000000000" pitchFamily="2" charset="0"/>
              <a:hlinkClick r:id="rId2"/>
            </a:endParaRPr>
          </a:p>
          <a:p>
            <a:endParaRPr lang="en-US" b="0" i="0" u="none" strike="noStrike" dirty="0">
              <a:solidFill>
                <a:srgbClr val="23527C"/>
              </a:solidFill>
              <a:effectLst/>
              <a:latin typeface="Roboto" panose="02000000000000000000" pitchFamily="2" charset="0"/>
              <a:hlinkClick r:id="rId2"/>
            </a:endParaRPr>
          </a:p>
          <a:p>
            <a:endParaRPr lang="en-US" dirty="0">
              <a:solidFill>
                <a:srgbClr val="23527C"/>
              </a:solidFill>
              <a:latin typeface="Roboto" panose="02000000000000000000" pitchFamily="2" charset="0"/>
              <a:hlinkClick r:id="rId2"/>
            </a:endParaRPr>
          </a:p>
          <a:p>
            <a:endParaRPr lang="en-US" b="0" i="0" u="none" strike="noStrike" dirty="0">
              <a:solidFill>
                <a:srgbClr val="23527C"/>
              </a:solidFill>
              <a:effectLst/>
              <a:latin typeface="Roboto" panose="02000000000000000000" pitchFamily="2" charset="0"/>
              <a:hlinkClick r:id="rId2"/>
            </a:endParaRPr>
          </a:p>
          <a:p>
            <a:endParaRPr lang="en-US" dirty="0">
              <a:solidFill>
                <a:srgbClr val="23527C"/>
              </a:solidFill>
              <a:latin typeface="Roboto" panose="02000000000000000000" pitchFamily="2" charset="0"/>
              <a:hlinkClick r:id="rId2"/>
            </a:endParaRPr>
          </a:p>
          <a:p>
            <a:endParaRPr lang="en-US" b="0" i="0" u="none" strike="noStrike" dirty="0">
              <a:solidFill>
                <a:srgbClr val="23527C"/>
              </a:solidFill>
              <a:effectLst/>
              <a:latin typeface="Roboto" panose="02000000000000000000" pitchFamily="2" charset="0"/>
              <a:hlinkClick r:id="rId2"/>
            </a:endParaRPr>
          </a:p>
          <a:p>
            <a:endParaRPr lang="en-US" dirty="0">
              <a:solidFill>
                <a:srgbClr val="23527C"/>
              </a:solidFill>
              <a:latin typeface="Roboto" panose="02000000000000000000" pitchFamily="2" charset="0"/>
              <a:hlinkClick r:id="rId2"/>
            </a:endParaRPr>
          </a:p>
          <a:p>
            <a:endParaRPr lang="en-US" b="0" i="0" u="none" strike="noStrike" dirty="0">
              <a:solidFill>
                <a:srgbClr val="23527C"/>
              </a:solidFill>
              <a:effectLst/>
              <a:latin typeface="Roboto" panose="02000000000000000000" pitchFamily="2" charset="0"/>
              <a:hlinkClick r:id="rId2"/>
            </a:endParaRPr>
          </a:p>
          <a:p>
            <a:endParaRPr lang="en-US" dirty="0">
              <a:solidFill>
                <a:srgbClr val="23527C"/>
              </a:solidFill>
              <a:latin typeface="Roboto" panose="02000000000000000000" pitchFamily="2" charset="0"/>
              <a:hlinkClick r:id="rId2"/>
            </a:endParaRPr>
          </a:p>
          <a:p>
            <a:endParaRPr lang="en-US" b="0" i="0" u="none" strike="noStrike" dirty="0">
              <a:solidFill>
                <a:srgbClr val="23527C"/>
              </a:solidFill>
              <a:effectLst/>
              <a:latin typeface="Roboto" panose="02000000000000000000" pitchFamily="2" charset="0"/>
              <a:hlinkClick r:id="rId2"/>
            </a:endParaRPr>
          </a:p>
        </p:txBody>
      </p:sp>
    </p:spTree>
    <p:extLst>
      <p:ext uri="{BB962C8B-B14F-4D97-AF65-F5344CB8AC3E}">
        <p14:creationId xmlns:p14="http://schemas.microsoft.com/office/powerpoint/2010/main" val="198937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640E16-1A03-40B6-8DBF-CD8022BD46D7}"/>
              </a:ext>
            </a:extLst>
          </p:cNvPr>
          <p:cNvPicPr>
            <a:picLocks noChangeAspect="1"/>
          </p:cNvPicPr>
          <p:nvPr/>
        </p:nvPicPr>
        <p:blipFill>
          <a:blip r:embed="rId2"/>
          <a:stretch>
            <a:fillRect/>
          </a:stretch>
        </p:blipFill>
        <p:spPr>
          <a:xfrm>
            <a:off x="36953" y="0"/>
            <a:ext cx="12118093" cy="6858000"/>
          </a:xfrm>
          <a:prstGeom prst="rect">
            <a:avLst/>
          </a:prstGeom>
        </p:spPr>
      </p:pic>
    </p:spTree>
    <p:extLst>
      <p:ext uri="{BB962C8B-B14F-4D97-AF65-F5344CB8AC3E}">
        <p14:creationId xmlns:p14="http://schemas.microsoft.com/office/powerpoint/2010/main" val="69727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83EABB-B466-4F6B-889F-383C7C52BF9F}"/>
              </a:ext>
            </a:extLst>
          </p:cNvPr>
          <p:cNvPicPr>
            <a:picLocks noChangeAspect="1"/>
          </p:cNvPicPr>
          <p:nvPr/>
        </p:nvPicPr>
        <p:blipFill>
          <a:blip r:embed="rId2"/>
          <a:stretch>
            <a:fillRect/>
          </a:stretch>
        </p:blipFill>
        <p:spPr>
          <a:xfrm>
            <a:off x="0" y="152400"/>
            <a:ext cx="12192000" cy="6553200"/>
          </a:xfrm>
          <a:prstGeom prst="rect">
            <a:avLst/>
          </a:prstGeom>
        </p:spPr>
      </p:pic>
    </p:spTree>
    <p:extLst>
      <p:ext uri="{BB962C8B-B14F-4D97-AF65-F5344CB8AC3E}">
        <p14:creationId xmlns:p14="http://schemas.microsoft.com/office/powerpoint/2010/main" val="64605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AC51-27EB-442C-928D-1E9068D43906}"/>
              </a:ext>
            </a:extLst>
          </p:cNvPr>
          <p:cNvSpPr>
            <a:spLocks noGrp="1"/>
          </p:cNvSpPr>
          <p:nvPr>
            <p:ph type="title"/>
          </p:nvPr>
        </p:nvSpPr>
        <p:spPr/>
        <p:txBody>
          <a:bodyPr/>
          <a:lstStyle/>
          <a:p>
            <a:pPr algn="ctr"/>
            <a:r>
              <a:rPr lang="en-US" sz="4400" dirty="0">
                <a:solidFill>
                  <a:srgbClr val="4472C4"/>
                </a:solidFill>
                <a:latin typeface="Calibri bold" panose="020F0702030404030204" pitchFamily="34" charset="0"/>
                <a:ea typeface="Calibri bold" panose="020F0702030404030204" pitchFamily="34" charset="0"/>
                <a:cs typeface="Calibri bold" panose="020F0702030404030204" pitchFamily="34" charset="0"/>
              </a:rPr>
              <a:t>Free Application for Federal Student Aid (FAFSA)</a:t>
            </a:r>
            <a:endParaRPr lang="en-US" dirty="0"/>
          </a:p>
        </p:txBody>
      </p:sp>
      <p:pic>
        <p:nvPicPr>
          <p:cNvPr id="9" name="Content Placeholder 8">
            <a:extLst>
              <a:ext uri="{FF2B5EF4-FFF2-40B4-BE49-F238E27FC236}">
                <a16:creationId xmlns:a16="http://schemas.microsoft.com/office/drawing/2014/main" id="{B4E29429-B0F3-4E2B-A833-344DC427124E}"/>
              </a:ext>
            </a:extLst>
          </p:cNvPr>
          <p:cNvPicPr>
            <a:picLocks noGrp="1" noChangeAspect="1"/>
          </p:cNvPicPr>
          <p:nvPr>
            <p:ph sz="half" idx="1"/>
          </p:nvPr>
        </p:nvPicPr>
        <p:blipFill>
          <a:blip r:embed="rId2"/>
          <a:stretch>
            <a:fillRect/>
          </a:stretch>
        </p:blipFill>
        <p:spPr>
          <a:xfrm>
            <a:off x="1250575" y="2074252"/>
            <a:ext cx="10018059" cy="3286930"/>
          </a:xfrm>
        </p:spPr>
      </p:pic>
      <p:sp>
        <p:nvSpPr>
          <p:cNvPr id="4" name="Content Placeholder 3">
            <a:extLst>
              <a:ext uri="{FF2B5EF4-FFF2-40B4-BE49-F238E27FC236}">
                <a16:creationId xmlns:a16="http://schemas.microsoft.com/office/drawing/2014/main" id="{274910D6-AB71-4BF1-948F-28B24F92BD3B}"/>
              </a:ext>
            </a:extLst>
          </p:cNvPr>
          <p:cNvSpPr>
            <a:spLocks noGrp="1"/>
          </p:cNvSpPr>
          <p:nvPr>
            <p:ph sz="half" idx="2"/>
          </p:nvPr>
        </p:nvSpPr>
        <p:spPr>
          <a:xfrm>
            <a:off x="5055920" y="1825625"/>
            <a:ext cx="6297880" cy="4351338"/>
          </a:xfrm>
        </p:spPr>
        <p:txBody>
          <a:bodyPr/>
          <a:lstStyle/>
          <a:p>
            <a:endParaRPr lang="en-US" dirty="0"/>
          </a:p>
        </p:txBody>
      </p:sp>
    </p:spTree>
    <p:extLst>
      <p:ext uri="{BB962C8B-B14F-4D97-AF65-F5344CB8AC3E}">
        <p14:creationId xmlns:p14="http://schemas.microsoft.com/office/powerpoint/2010/main" val="315529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359037D-0914-4A9A-A68E-3C4F5C5A8C5C}"/>
              </a:ext>
            </a:extLst>
          </p:cNvPr>
          <p:cNvSpPr txBox="1">
            <a:spLocks/>
          </p:cNvSpPr>
          <p:nvPr/>
        </p:nvSpPr>
        <p:spPr>
          <a:xfrm>
            <a:off x="381001" y="286758"/>
            <a:ext cx="11429998" cy="9596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solidFill>
                  <a:srgbClr val="4472C4"/>
                </a:solidFill>
              </a:rPr>
              <a:t>Why is completing the FAFSA important?</a:t>
            </a:r>
          </a:p>
        </p:txBody>
      </p:sp>
      <p:sp>
        <p:nvSpPr>
          <p:cNvPr id="14" name="Content Placeholder 2">
            <a:extLst>
              <a:ext uri="{FF2B5EF4-FFF2-40B4-BE49-F238E27FC236}">
                <a16:creationId xmlns:a16="http://schemas.microsoft.com/office/drawing/2014/main" id="{9E251292-42F0-45C4-BEF4-FF5DAB85F2F2}"/>
              </a:ext>
            </a:extLst>
          </p:cNvPr>
          <p:cNvSpPr>
            <a:spLocks noGrp="1"/>
          </p:cNvSpPr>
          <p:nvPr>
            <p:ph idx="1"/>
          </p:nvPr>
        </p:nvSpPr>
        <p:spPr>
          <a:xfrm>
            <a:off x="218154" y="1341816"/>
            <a:ext cx="7483740" cy="4728307"/>
          </a:xfrm>
        </p:spPr>
        <p:txBody>
          <a:bodyPr>
            <a:noAutofit/>
          </a:bodyPr>
          <a:lstStyle/>
          <a:p>
            <a:r>
              <a:rPr lang="en-US" dirty="0"/>
              <a:t>A </a:t>
            </a:r>
            <a:r>
              <a:rPr lang="en-US" b="1" dirty="0">
                <a:solidFill>
                  <a:srgbClr val="FF0000"/>
                </a:solidFill>
              </a:rPr>
              <a:t>gateway </a:t>
            </a:r>
            <a:r>
              <a:rPr lang="en-US" dirty="0"/>
              <a:t>to over </a:t>
            </a:r>
            <a:r>
              <a:rPr lang="en-US" b="1" dirty="0">
                <a:solidFill>
                  <a:srgbClr val="FF0000"/>
                </a:solidFill>
              </a:rPr>
              <a:t>$150 billion </a:t>
            </a:r>
            <a:r>
              <a:rPr lang="en-US" dirty="0"/>
              <a:t>in federal aid, and most state and institution aid.</a:t>
            </a:r>
          </a:p>
          <a:p>
            <a:r>
              <a:rPr lang="en-US" dirty="0"/>
              <a:t>Alabama’s Class of 2021 left roughly </a:t>
            </a:r>
            <a:r>
              <a:rPr lang="en-US" b="1" dirty="0">
                <a:solidFill>
                  <a:srgbClr val="FF0000"/>
                </a:solidFill>
              </a:rPr>
              <a:t>$67.8 million </a:t>
            </a:r>
            <a:r>
              <a:rPr lang="en-US" dirty="0"/>
              <a:t>in </a:t>
            </a:r>
            <a:r>
              <a:rPr lang="en-US" b="1" dirty="0">
                <a:solidFill>
                  <a:srgbClr val="FF0000"/>
                </a:solidFill>
              </a:rPr>
              <a:t>unclaimed Pell Grant money</a:t>
            </a:r>
            <a:r>
              <a:rPr lang="en-US" dirty="0"/>
              <a:t> on the table (ranked 15</a:t>
            </a:r>
            <a:r>
              <a:rPr lang="en-US" baseline="30000" dirty="0"/>
              <a:t>th</a:t>
            </a:r>
            <a:r>
              <a:rPr lang="en-US" dirty="0"/>
              <a:t> nationally).</a:t>
            </a:r>
          </a:p>
          <a:p>
            <a:r>
              <a:rPr lang="en-US" dirty="0"/>
              <a:t>FAFSA completion strongly associated with positive outcomes:</a:t>
            </a:r>
          </a:p>
          <a:p>
            <a:pPr lvl="1"/>
            <a:r>
              <a:rPr lang="en-US" sz="2800" dirty="0"/>
              <a:t>92% of seniors who completed FAFSA enrolled in college or university following graduation</a:t>
            </a:r>
          </a:p>
          <a:p>
            <a:pPr lvl="1"/>
            <a:r>
              <a:rPr lang="en-US" sz="2800" dirty="0"/>
              <a:t>Education linked to higher incomes, better health, more civic engagement</a:t>
            </a:r>
          </a:p>
        </p:txBody>
      </p:sp>
      <p:pic>
        <p:nvPicPr>
          <p:cNvPr id="3" name="Picture 2">
            <a:extLst>
              <a:ext uri="{FF2B5EF4-FFF2-40B4-BE49-F238E27FC236}">
                <a16:creationId xmlns:a16="http://schemas.microsoft.com/office/drawing/2014/main" id="{7DDD74D5-AE32-4C43-91A3-23E240FD5367}"/>
              </a:ext>
            </a:extLst>
          </p:cNvPr>
          <p:cNvPicPr>
            <a:picLocks noChangeAspect="1"/>
          </p:cNvPicPr>
          <p:nvPr/>
        </p:nvPicPr>
        <p:blipFill>
          <a:blip r:embed="rId2"/>
          <a:stretch>
            <a:fillRect/>
          </a:stretch>
        </p:blipFill>
        <p:spPr>
          <a:xfrm>
            <a:off x="7701894" y="1163531"/>
            <a:ext cx="4109105" cy="5513444"/>
          </a:xfrm>
          <a:prstGeom prst="rect">
            <a:avLst/>
          </a:prstGeom>
        </p:spPr>
      </p:pic>
    </p:spTree>
    <p:extLst>
      <p:ext uri="{BB962C8B-B14F-4D97-AF65-F5344CB8AC3E}">
        <p14:creationId xmlns:p14="http://schemas.microsoft.com/office/powerpoint/2010/main" val="192248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DF55D-51AA-497F-A324-6903C36F8551}"/>
              </a:ext>
            </a:extLst>
          </p:cNvPr>
          <p:cNvSpPr>
            <a:spLocks noGrp="1"/>
          </p:cNvSpPr>
          <p:nvPr>
            <p:ph type="title"/>
          </p:nvPr>
        </p:nvSpPr>
        <p:spPr>
          <a:xfrm>
            <a:off x="838200" y="405232"/>
            <a:ext cx="10515600" cy="773864"/>
          </a:xfrm>
        </p:spPr>
        <p:txBody>
          <a:bodyPr>
            <a:noAutofit/>
          </a:bodyPr>
          <a:lstStyle/>
          <a:p>
            <a:pPr algn="ctr" rtl="0">
              <a:defRPr sz="1700" b="0" i="0" u="none" strike="noStrike" kern="1200" spc="0" baseline="0">
                <a:solidFill>
                  <a:sysClr val="windowText" lastClr="000000">
                    <a:lumMod val="65000"/>
                    <a:lumOff val="35000"/>
                  </a:sysClr>
                </a:solidFill>
                <a:latin typeface="+mn-lt"/>
                <a:ea typeface="+mn-ea"/>
                <a:cs typeface="+mn-cs"/>
              </a:defRPr>
            </a:pPr>
            <a:r>
              <a:rPr lang="en-US" sz="3000" b="1" baseline="0" dirty="0">
                <a:solidFill>
                  <a:schemeClr val="accent1"/>
                </a:solidFill>
              </a:rPr>
              <a:t>Alabama's Estimated Unclaimed Pell Dollars </a:t>
            </a:r>
            <a:br>
              <a:rPr lang="en-US" sz="3000" b="1" baseline="0" dirty="0">
                <a:solidFill>
                  <a:schemeClr val="accent1"/>
                </a:solidFill>
              </a:rPr>
            </a:br>
            <a:r>
              <a:rPr lang="en-US" sz="3000" b="1" baseline="0" dirty="0">
                <a:solidFill>
                  <a:schemeClr val="accent1"/>
                </a:solidFill>
              </a:rPr>
              <a:t>&amp; Students Completing FAFSA</a:t>
            </a:r>
            <a:br>
              <a:rPr lang="en-US" sz="3000" b="1" baseline="0" dirty="0">
                <a:solidFill>
                  <a:schemeClr val="accent1"/>
                </a:solidFill>
              </a:rPr>
            </a:br>
            <a:endParaRPr lang="en-US" sz="3000" dirty="0"/>
          </a:p>
        </p:txBody>
      </p:sp>
      <p:sp>
        <p:nvSpPr>
          <p:cNvPr id="10" name="TextBox 9">
            <a:extLst>
              <a:ext uri="{FF2B5EF4-FFF2-40B4-BE49-F238E27FC236}">
                <a16:creationId xmlns:a16="http://schemas.microsoft.com/office/drawing/2014/main" id="{CF00C0B8-3904-4A8D-AA48-A8090402DBB4}"/>
              </a:ext>
            </a:extLst>
          </p:cNvPr>
          <p:cNvSpPr txBox="1"/>
          <p:nvPr/>
        </p:nvSpPr>
        <p:spPr>
          <a:xfrm>
            <a:off x="243839" y="6392778"/>
            <a:ext cx="5972518" cy="369332"/>
          </a:xfrm>
          <a:prstGeom prst="rect">
            <a:avLst/>
          </a:prstGeom>
          <a:solidFill>
            <a:schemeClr val="bg1"/>
          </a:solidFill>
        </p:spPr>
        <p:txBody>
          <a:bodyPr wrap="square" rtlCol="0">
            <a:spAutoFit/>
          </a:bodyPr>
          <a:lstStyle/>
          <a:p>
            <a:r>
              <a:rPr lang="en-US" dirty="0"/>
              <a:t>Source: National College Attainment Network (NCAN.org)  </a:t>
            </a:r>
          </a:p>
        </p:txBody>
      </p:sp>
      <p:graphicFrame>
        <p:nvGraphicFramePr>
          <p:cNvPr id="7" name="Chart 6">
            <a:extLst>
              <a:ext uri="{FF2B5EF4-FFF2-40B4-BE49-F238E27FC236}">
                <a16:creationId xmlns:a16="http://schemas.microsoft.com/office/drawing/2014/main" id="{0C598FA0-7387-487B-A475-8CF89567A022}"/>
              </a:ext>
            </a:extLst>
          </p:cNvPr>
          <p:cNvGraphicFramePr>
            <a:graphicFrameLocks/>
          </p:cNvGraphicFramePr>
          <p:nvPr/>
        </p:nvGraphicFramePr>
        <p:xfrm>
          <a:off x="138545" y="1179096"/>
          <a:ext cx="8017163" cy="52136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DF0482B6-A343-41CD-8716-067FD91DC647}"/>
              </a:ext>
            </a:extLst>
          </p:cNvPr>
          <p:cNvSpPr txBox="1"/>
          <p:nvPr/>
        </p:nvSpPr>
        <p:spPr>
          <a:xfrm>
            <a:off x="3439236" y="5158909"/>
            <a:ext cx="1546360" cy="2812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rPr>
              <a:t>After Intervention </a:t>
            </a:r>
          </a:p>
        </p:txBody>
      </p:sp>
      <p:sp>
        <p:nvSpPr>
          <p:cNvPr id="9" name="TextBox 1">
            <a:extLst>
              <a:ext uri="{FF2B5EF4-FFF2-40B4-BE49-F238E27FC236}">
                <a16:creationId xmlns:a16="http://schemas.microsoft.com/office/drawing/2014/main" id="{2C517381-0DD8-41CE-9714-45E49250AF07}"/>
              </a:ext>
            </a:extLst>
          </p:cNvPr>
          <p:cNvSpPr txBox="1"/>
          <p:nvPr/>
        </p:nvSpPr>
        <p:spPr>
          <a:xfrm>
            <a:off x="1239424" y="5008651"/>
            <a:ext cx="1546360" cy="4315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rPr>
              <a:t>Before Intervention </a:t>
            </a:r>
          </a:p>
        </p:txBody>
      </p:sp>
      <p:sp>
        <p:nvSpPr>
          <p:cNvPr id="11" name="TextBox 1">
            <a:extLst>
              <a:ext uri="{FF2B5EF4-FFF2-40B4-BE49-F238E27FC236}">
                <a16:creationId xmlns:a16="http://schemas.microsoft.com/office/drawing/2014/main" id="{30265D61-F281-4D54-A28D-809E9C2859B5}"/>
              </a:ext>
            </a:extLst>
          </p:cNvPr>
          <p:cNvSpPr txBox="1"/>
          <p:nvPr/>
        </p:nvSpPr>
        <p:spPr>
          <a:xfrm>
            <a:off x="5508467" y="5158909"/>
            <a:ext cx="1546360" cy="2812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rPr>
              <a:t>After Intervention </a:t>
            </a:r>
          </a:p>
        </p:txBody>
      </p:sp>
      <p:sp>
        <p:nvSpPr>
          <p:cNvPr id="13" name="Content Placeholder 5">
            <a:extLst>
              <a:ext uri="{FF2B5EF4-FFF2-40B4-BE49-F238E27FC236}">
                <a16:creationId xmlns:a16="http://schemas.microsoft.com/office/drawing/2014/main" id="{D4A7D6D2-B0E8-4AAD-A93F-C5192AB7E27F}"/>
              </a:ext>
            </a:extLst>
          </p:cNvPr>
          <p:cNvSpPr txBox="1">
            <a:spLocks/>
          </p:cNvSpPr>
          <p:nvPr/>
        </p:nvSpPr>
        <p:spPr>
          <a:xfrm>
            <a:off x="8155708" y="1057569"/>
            <a:ext cx="3851544" cy="3514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AL reduced its unclaimed Pell dollars by $1.3M for every percentage increase in FAFSA Completion</a:t>
            </a:r>
          </a:p>
          <a:p>
            <a:r>
              <a:rPr lang="en-US" sz="2400" b="1" dirty="0">
                <a:solidFill>
                  <a:srgbClr val="0070C0"/>
                </a:solidFill>
              </a:rPr>
              <a:t>AL students “claimed” an estimated  $11.8M in 2022 and $14.4M in 2023 in unclaimed Pell due to improved FAFSA completion.</a:t>
            </a:r>
          </a:p>
        </p:txBody>
      </p:sp>
      <p:sp>
        <p:nvSpPr>
          <p:cNvPr id="2" name="TextBox 1">
            <a:extLst>
              <a:ext uri="{FF2B5EF4-FFF2-40B4-BE49-F238E27FC236}">
                <a16:creationId xmlns:a16="http://schemas.microsoft.com/office/drawing/2014/main" id="{523EE633-E6AC-4DC1-BF1B-996757B604FC}"/>
              </a:ext>
            </a:extLst>
          </p:cNvPr>
          <p:cNvSpPr txBox="1"/>
          <p:nvPr/>
        </p:nvSpPr>
        <p:spPr>
          <a:xfrm>
            <a:off x="8166782" y="4572000"/>
            <a:ext cx="3781379" cy="1938992"/>
          </a:xfrm>
          <a:prstGeom prst="rect">
            <a:avLst/>
          </a:prstGeom>
          <a:solidFill>
            <a:schemeClr val="accent4">
              <a:lumMod val="40000"/>
              <a:lumOff val="60000"/>
            </a:schemeClr>
          </a:solidFill>
        </p:spPr>
        <p:txBody>
          <a:bodyPr wrap="square" rtlCol="0">
            <a:spAutoFit/>
          </a:bodyPr>
          <a:lstStyle/>
          <a:p>
            <a:r>
              <a:rPr lang="en-US" sz="2400" b="1" i="1" dirty="0"/>
              <a:t>Alabama’s annual commitment of $500,000 yielded an average increase in federal student aid of  $13,100,000. </a:t>
            </a:r>
          </a:p>
        </p:txBody>
      </p:sp>
    </p:spTree>
    <p:extLst>
      <p:ext uri="{BB962C8B-B14F-4D97-AF65-F5344CB8AC3E}">
        <p14:creationId xmlns:p14="http://schemas.microsoft.com/office/powerpoint/2010/main" val="48087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500"/>
                                        <p:tgtEl>
                                          <p:spTgt spid="7">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0" dur="500"/>
                                        <p:tgtEl>
                                          <p:spTgt spid="7">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1500"/>
                                        <p:tgtEl>
                                          <p:spTgt spid="7">
                                            <p:graphicEl>
                                              <a:chart seriesIdx="1"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DCFFA1-84D3-467D-9CB9-6003C2FC0906}"/>
              </a:ext>
            </a:extLst>
          </p:cNvPr>
          <p:cNvPicPr>
            <a:picLocks noChangeAspect="1"/>
          </p:cNvPicPr>
          <p:nvPr/>
        </p:nvPicPr>
        <p:blipFill>
          <a:blip r:embed="rId2"/>
          <a:stretch>
            <a:fillRect/>
          </a:stretch>
        </p:blipFill>
        <p:spPr>
          <a:xfrm>
            <a:off x="1972235" y="1477226"/>
            <a:ext cx="8229921" cy="5380773"/>
          </a:xfrm>
          <a:prstGeom prst="rect">
            <a:avLst/>
          </a:prstGeom>
          <a:ln w="12700">
            <a:solidFill>
              <a:schemeClr val="tx1"/>
            </a:solidFill>
          </a:ln>
        </p:spPr>
      </p:pic>
      <p:sp>
        <p:nvSpPr>
          <p:cNvPr id="3" name="TextBox 2">
            <a:extLst>
              <a:ext uri="{FF2B5EF4-FFF2-40B4-BE49-F238E27FC236}">
                <a16:creationId xmlns:a16="http://schemas.microsoft.com/office/drawing/2014/main" id="{FF9E27E1-AF72-4F19-A065-287886A8454F}"/>
              </a:ext>
            </a:extLst>
          </p:cNvPr>
          <p:cNvSpPr txBox="1"/>
          <p:nvPr/>
        </p:nvSpPr>
        <p:spPr>
          <a:xfrm>
            <a:off x="394447" y="322729"/>
            <a:ext cx="11071412" cy="1200329"/>
          </a:xfrm>
          <a:prstGeom prst="rect">
            <a:avLst/>
          </a:prstGeom>
          <a:noFill/>
        </p:spPr>
        <p:txBody>
          <a:bodyPr wrap="square" rtlCol="0">
            <a:spAutoFit/>
          </a:bodyPr>
          <a:lstStyle/>
          <a:p>
            <a:pPr algn="ctr"/>
            <a:r>
              <a:rPr lang="en-US" sz="4400" dirty="0">
                <a:solidFill>
                  <a:srgbClr val="0070C0"/>
                </a:solidFill>
              </a:rPr>
              <a:t>ACHE’s FAFSA Completion Portal</a:t>
            </a:r>
          </a:p>
          <a:p>
            <a:pPr algn="ctr"/>
            <a:r>
              <a:rPr lang="en-US" sz="2800" dirty="0">
                <a:solidFill>
                  <a:srgbClr val="0070C0"/>
                </a:solidFill>
              </a:rPr>
              <a:t>fafsa.ache.edu</a:t>
            </a:r>
          </a:p>
        </p:txBody>
      </p:sp>
    </p:spTree>
    <p:extLst>
      <p:ext uri="{BB962C8B-B14F-4D97-AF65-F5344CB8AC3E}">
        <p14:creationId xmlns:p14="http://schemas.microsoft.com/office/powerpoint/2010/main" val="141223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6527-911C-4437-B6AF-53E341F230FE}"/>
              </a:ext>
            </a:extLst>
          </p:cNvPr>
          <p:cNvSpPr>
            <a:spLocks noGrp="1"/>
          </p:cNvSpPr>
          <p:nvPr>
            <p:ph type="title"/>
          </p:nvPr>
        </p:nvSpPr>
        <p:spPr/>
        <p:txBody>
          <a:bodyPr/>
          <a:lstStyle/>
          <a:p>
            <a:pPr algn="ctr"/>
            <a:r>
              <a:rPr lang="en-US" b="1" dirty="0">
                <a:solidFill>
                  <a:srgbClr val="0070C0"/>
                </a:solidFill>
                <a:latin typeface="+mn-lt"/>
              </a:rPr>
              <a:t>AGENDA</a:t>
            </a:r>
          </a:p>
        </p:txBody>
      </p:sp>
      <p:sp>
        <p:nvSpPr>
          <p:cNvPr id="3" name="Content Placeholder 2">
            <a:extLst>
              <a:ext uri="{FF2B5EF4-FFF2-40B4-BE49-F238E27FC236}">
                <a16:creationId xmlns:a16="http://schemas.microsoft.com/office/drawing/2014/main" id="{F9379DF8-AE47-4F5A-8BD3-EAE9B40524F6}"/>
              </a:ext>
            </a:extLst>
          </p:cNvPr>
          <p:cNvSpPr>
            <a:spLocks noGrp="1"/>
          </p:cNvSpPr>
          <p:nvPr>
            <p:ph idx="1"/>
          </p:nvPr>
        </p:nvSpPr>
        <p:spPr/>
        <p:txBody>
          <a:bodyPr/>
          <a:lstStyle/>
          <a:p>
            <a:r>
              <a:rPr lang="en-US" dirty="0"/>
              <a:t>Mission &amp; Responsibilities</a:t>
            </a:r>
          </a:p>
          <a:p>
            <a:endParaRPr lang="en-US" dirty="0"/>
          </a:p>
          <a:p>
            <a:r>
              <a:rPr lang="en-US" dirty="0"/>
              <a:t>Programs, Services, Initiatives, and Activities</a:t>
            </a:r>
          </a:p>
          <a:p>
            <a:endParaRPr lang="en-US" dirty="0"/>
          </a:p>
          <a:p>
            <a:r>
              <a:rPr lang="en-US" dirty="0"/>
              <a:t>SARA in Alabama</a:t>
            </a:r>
          </a:p>
          <a:p>
            <a:pPr lvl="1"/>
            <a:r>
              <a:rPr lang="en-US" dirty="0"/>
              <a:t>Year-end-review</a:t>
            </a:r>
          </a:p>
          <a:p>
            <a:pPr lvl="1"/>
            <a:r>
              <a:rPr lang="en-US" dirty="0"/>
              <a:t>Plans for 2025</a:t>
            </a:r>
          </a:p>
          <a:p>
            <a:pPr marL="457200" lvl="1" indent="0">
              <a:buNone/>
            </a:pPr>
            <a:endParaRPr lang="en-US" dirty="0"/>
          </a:p>
          <a:p>
            <a:r>
              <a:rPr lang="en-US" dirty="0"/>
              <a:t>Q&amp;A</a:t>
            </a:r>
          </a:p>
        </p:txBody>
      </p:sp>
    </p:spTree>
    <p:extLst>
      <p:ext uri="{BB962C8B-B14F-4D97-AF65-F5344CB8AC3E}">
        <p14:creationId xmlns:p14="http://schemas.microsoft.com/office/powerpoint/2010/main" val="2002951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A5AC-235F-4121-A6D5-A2AE3CEAB55B}"/>
              </a:ext>
            </a:extLst>
          </p:cNvPr>
          <p:cNvSpPr>
            <a:spLocks noGrp="1"/>
          </p:cNvSpPr>
          <p:nvPr>
            <p:ph type="title"/>
          </p:nvPr>
        </p:nvSpPr>
        <p:spPr/>
        <p:txBody>
          <a:bodyPr/>
          <a:lstStyle/>
          <a:p>
            <a:pPr algn="ctr"/>
            <a:r>
              <a:rPr lang="en-US" b="1" dirty="0">
                <a:solidFill>
                  <a:srgbClr val="0070C0"/>
                </a:solidFill>
                <a:latin typeface="+mn-lt"/>
              </a:rPr>
              <a:t>SARA Year-End Review</a:t>
            </a:r>
          </a:p>
        </p:txBody>
      </p:sp>
      <p:sp>
        <p:nvSpPr>
          <p:cNvPr id="3" name="Content Placeholder 2">
            <a:extLst>
              <a:ext uri="{FF2B5EF4-FFF2-40B4-BE49-F238E27FC236}">
                <a16:creationId xmlns:a16="http://schemas.microsoft.com/office/drawing/2014/main" id="{9CC4F7E8-00F4-41D9-8492-D36C8070681C}"/>
              </a:ext>
            </a:extLst>
          </p:cNvPr>
          <p:cNvSpPr>
            <a:spLocks noGrp="1"/>
          </p:cNvSpPr>
          <p:nvPr>
            <p:ph idx="1"/>
          </p:nvPr>
        </p:nvSpPr>
        <p:spPr/>
        <p:txBody>
          <a:bodyPr>
            <a:normAutofit fontScale="55000" lnSpcReduction="20000"/>
          </a:bodyPr>
          <a:lstStyle/>
          <a:p>
            <a:pPr marL="0" indent="0">
              <a:buNone/>
            </a:pPr>
            <a:r>
              <a:rPr lang="en-US" sz="4500" dirty="0">
                <a:solidFill>
                  <a:srgbClr val="0070C0"/>
                </a:solidFill>
              </a:rPr>
              <a:t>Accomplishments and Activities in 2024:</a:t>
            </a:r>
          </a:p>
          <a:p>
            <a:r>
              <a:rPr lang="en-US" sz="4200" dirty="0"/>
              <a:t>Current membership: 42 institutions*</a:t>
            </a:r>
          </a:p>
          <a:p>
            <a:r>
              <a:rPr lang="en-US" sz="4200" dirty="0"/>
              <a:t>One student complaint investigated and resolved</a:t>
            </a:r>
          </a:p>
          <a:p>
            <a:r>
              <a:rPr lang="en-US" sz="4200" dirty="0"/>
              <a:t>Provided SAN membership to 11 institutions free of charge</a:t>
            </a:r>
          </a:p>
          <a:p>
            <a:r>
              <a:rPr lang="en-US" sz="4200" dirty="0"/>
              <a:t>SPE Activities</a:t>
            </a:r>
          </a:p>
          <a:p>
            <a:pPr lvl="1"/>
            <a:r>
              <a:rPr lang="en-US" sz="4200" dirty="0"/>
              <a:t>Awarded SARA Grants ($7,500) in 2023 and 2024</a:t>
            </a:r>
          </a:p>
          <a:p>
            <a:pPr lvl="1"/>
            <a:r>
              <a:rPr lang="en-US" sz="4200" dirty="0"/>
              <a:t>Attended virtual and in person Regional Steering Committees (RSC)</a:t>
            </a:r>
          </a:p>
          <a:p>
            <a:pPr lvl="1"/>
            <a:r>
              <a:rPr lang="en-US" sz="4200" dirty="0"/>
              <a:t>Regularly and actively participated in meetings to discuss policy proposals</a:t>
            </a:r>
          </a:p>
          <a:p>
            <a:pPr lvl="1"/>
            <a:r>
              <a:rPr lang="en-US" sz="4200" dirty="0"/>
              <a:t>Attended the annual SPE meeting and participated in a panel discussion</a:t>
            </a:r>
          </a:p>
          <a:p>
            <a:pPr lvl="1"/>
            <a:r>
              <a:rPr lang="en-US" sz="4200" dirty="0"/>
              <a:t>Served on the SARA portal advisory committee </a:t>
            </a:r>
            <a:endParaRPr lang="en-US" dirty="0"/>
          </a:p>
          <a:p>
            <a:endParaRPr lang="en-US" dirty="0"/>
          </a:p>
          <a:p>
            <a:endParaRPr lang="en-US" dirty="0"/>
          </a:p>
          <a:p>
            <a:pPr marL="0" indent="0">
              <a:buNone/>
            </a:pPr>
            <a:r>
              <a:rPr lang="en-US" sz="2500" dirty="0"/>
              <a:t>*1 institution is in the process of rejoining</a:t>
            </a:r>
          </a:p>
        </p:txBody>
      </p:sp>
    </p:spTree>
    <p:extLst>
      <p:ext uri="{BB962C8B-B14F-4D97-AF65-F5344CB8AC3E}">
        <p14:creationId xmlns:p14="http://schemas.microsoft.com/office/powerpoint/2010/main" val="182175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31A0-57E6-45D5-9A29-C125260C3946}"/>
              </a:ext>
            </a:extLst>
          </p:cNvPr>
          <p:cNvSpPr>
            <a:spLocks noGrp="1"/>
          </p:cNvSpPr>
          <p:nvPr>
            <p:ph type="title"/>
          </p:nvPr>
        </p:nvSpPr>
        <p:spPr/>
        <p:txBody>
          <a:bodyPr/>
          <a:lstStyle/>
          <a:p>
            <a:pPr algn="ctr"/>
            <a:r>
              <a:rPr lang="en-US" b="1" dirty="0">
                <a:solidFill>
                  <a:srgbClr val="0070C0"/>
                </a:solidFill>
                <a:latin typeface="+mn-lt"/>
              </a:rPr>
              <a:t>SARA in 2025</a:t>
            </a:r>
            <a:endParaRPr lang="en-US" dirty="0"/>
          </a:p>
        </p:txBody>
      </p:sp>
      <p:sp>
        <p:nvSpPr>
          <p:cNvPr id="3" name="Content Placeholder 2">
            <a:extLst>
              <a:ext uri="{FF2B5EF4-FFF2-40B4-BE49-F238E27FC236}">
                <a16:creationId xmlns:a16="http://schemas.microsoft.com/office/drawing/2014/main" id="{A8E8F74C-BD09-4708-877B-0AA083C43E36}"/>
              </a:ext>
            </a:extLst>
          </p:cNvPr>
          <p:cNvSpPr>
            <a:spLocks noGrp="1"/>
          </p:cNvSpPr>
          <p:nvPr>
            <p:ph idx="1"/>
          </p:nvPr>
        </p:nvSpPr>
        <p:spPr/>
        <p:txBody>
          <a:bodyPr/>
          <a:lstStyle/>
          <a:p>
            <a:r>
              <a:rPr lang="en-US" dirty="0"/>
              <a:t>By January 1, 2025, ACHE will update the SARA documents on the website.</a:t>
            </a:r>
          </a:p>
          <a:p>
            <a:r>
              <a:rPr lang="en-US" dirty="0"/>
              <a:t>ACHE’s SARA Fee will increase on January 1, 2025, pending approval by the State Reciprocity Committee.  The fee will mirror the NC-SARA fee.</a:t>
            </a:r>
          </a:p>
          <a:p>
            <a:r>
              <a:rPr lang="en-US" dirty="0"/>
              <a:t>During the month of January – ACHE will issue a callout to member institutions that are interested in complimentary SAN membership.</a:t>
            </a:r>
          </a:p>
          <a:p>
            <a:r>
              <a:rPr lang="en-US" dirty="0"/>
              <a:t>Later in the year, ACHE will sponsor an event or another workshop for SARA members. </a:t>
            </a:r>
          </a:p>
        </p:txBody>
      </p:sp>
    </p:spTree>
    <p:extLst>
      <p:ext uri="{BB962C8B-B14F-4D97-AF65-F5344CB8AC3E}">
        <p14:creationId xmlns:p14="http://schemas.microsoft.com/office/powerpoint/2010/main" val="378361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7196" y="2183570"/>
            <a:ext cx="5477608" cy="1862048"/>
          </a:xfrm>
          <a:prstGeom prst="rect">
            <a:avLst/>
          </a:prstGeom>
          <a:noFill/>
        </p:spPr>
        <p:txBody>
          <a:bodyPr wrap="square" rtlCol="0">
            <a:spAutoFit/>
          </a:bodyPr>
          <a:lstStyle/>
          <a:p>
            <a:pPr defTabSz="457189">
              <a:defRPr/>
            </a:pPr>
            <a:r>
              <a:rPr lang="en-US" sz="11500" dirty="0">
                <a:solidFill>
                  <a:srgbClr val="0070C0"/>
                </a:solidFill>
                <a:latin typeface="Gill Sans MT" panose="020B0502020104020203"/>
              </a:rPr>
              <a:t>The End</a:t>
            </a:r>
          </a:p>
        </p:txBody>
      </p:sp>
    </p:spTree>
    <p:extLst>
      <p:ext uri="{BB962C8B-B14F-4D97-AF65-F5344CB8AC3E}">
        <p14:creationId xmlns:p14="http://schemas.microsoft.com/office/powerpoint/2010/main" val="649372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D735E-C71A-4C21-8C71-601EBEED771F}"/>
              </a:ext>
            </a:extLst>
          </p:cNvPr>
          <p:cNvPicPr>
            <a:picLocks noChangeAspect="1"/>
          </p:cNvPicPr>
          <p:nvPr/>
        </p:nvPicPr>
        <p:blipFill>
          <a:blip r:embed="rId2"/>
          <a:stretch>
            <a:fillRect/>
          </a:stretch>
        </p:blipFill>
        <p:spPr>
          <a:xfrm>
            <a:off x="152399" y="320902"/>
            <a:ext cx="11573933" cy="5949293"/>
          </a:xfrm>
          <a:prstGeom prst="rect">
            <a:avLst/>
          </a:prstGeom>
        </p:spPr>
      </p:pic>
    </p:spTree>
    <p:extLst>
      <p:ext uri="{BB962C8B-B14F-4D97-AF65-F5344CB8AC3E}">
        <p14:creationId xmlns:p14="http://schemas.microsoft.com/office/powerpoint/2010/main" val="3761046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6E764A-1FC3-4656-B815-A876C098F724}"/>
              </a:ext>
            </a:extLst>
          </p:cNvPr>
          <p:cNvPicPr>
            <a:picLocks noChangeAspect="1"/>
          </p:cNvPicPr>
          <p:nvPr/>
        </p:nvPicPr>
        <p:blipFill>
          <a:blip r:embed="rId2"/>
          <a:stretch>
            <a:fillRect/>
          </a:stretch>
        </p:blipFill>
        <p:spPr>
          <a:xfrm>
            <a:off x="894221" y="1041400"/>
            <a:ext cx="11116701" cy="4487333"/>
          </a:xfrm>
          <a:prstGeom prst="rect">
            <a:avLst/>
          </a:prstGeom>
        </p:spPr>
      </p:pic>
      <p:pic>
        <p:nvPicPr>
          <p:cNvPr id="5" name="Picture 4">
            <a:extLst>
              <a:ext uri="{FF2B5EF4-FFF2-40B4-BE49-F238E27FC236}">
                <a16:creationId xmlns:a16="http://schemas.microsoft.com/office/drawing/2014/main" id="{CDAE494E-41AD-4AA2-99CA-E9F4FF6252A4}"/>
              </a:ext>
            </a:extLst>
          </p:cNvPr>
          <p:cNvPicPr>
            <a:picLocks noChangeAspect="1"/>
          </p:cNvPicPr>
          <p:nvPr/>
        </p:nvPicPr>
        <p:blipFill>
          <a:blip r:embed="rId3"/>
          <a:stretch>
            <a:fillRect/>
          </a:stretch>
        </p:blipFill>
        <p:spPr>
          <a:xfrm>
            <a:off x="0" y="210940"/>
            <a:ext cx="12192000" cy="6436120"/>
          </a:xfrm>
          <a:prstGeom prst="rect">
            <a:avLst/>
          </a:prstGeom>
        </p:spPr>
      </p:pic>
    </p:spTree>
    <p:extLst>
      <p:ext uri="{BB962C8B-B14F-4D97-AF65-F5344CB8AC3E}">
        <p14:creationId xmlns:p14="http://schemas.microsoft.com/office/powerpoint/2010/main" val="389152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FCBC9-16A2-4934-AE57-3CA06CEC494F}"/>
              </a:ext>
            </a:extLst>
          </p:cNvPr>
          <p:cNvPicPr>
            <a:picLocks noChangeAspect="1"/>
          </p:cNvPicPr>
          <p:nvPr/>
        </p:nvPicPr>
        <p:blipFill>
          <a:blip r:embed="rId2"/>
          <a:stretch>
            <a:fillRect/>
          </a:stretch>
        </p:blipFill>
        <p:spPr>
          <a:xfrm>
            <a:off x="1211733" y="1388533"/>
            <a:ext cx="9707734" cy="4055534"/>
          </a:xfrm>
          <a:prstGeom prst="rect">
            <a:avLst/>
          </a:prstGeom>
        </p:spPr>
      </p:pic>
    </p:spTree>
    <p:extLst>
      <p:ext uri="{BB962C8B-B14F-4D97-AF65-F5344CB8AC3E}">
        <p14:creationId xmlns:p14="http://schemas.microsoft.com/office/powerpoint/2010/main" val="1211908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9B1F6-671E-46B0-8796-7AC0A32CABCE}"/>
              </a:ext>
            </a:extLst>
          </p:cNvPr>
          <p:cNvPicPr>
            <a:picLocks noChangeAspect="1"/>
          </p:cNvPicPr>
          <p:nvPr/>
        </p:nvPicPr>
        <p:blipFill>
          <a:blip r:embed="rId2"/>
          <a:stretch>
            <a:fillRect/>
          </a:stretch>
        </p:blipFill>
        <p:spPr>
          <a:xfrm>
            <a:off x="508771" y="0"/>
            <a:ext cx="11174457" cy="6858000"/>
          </a:xfrm>
          <a:prstGeom prst="rect">
            <a:avLst/>
          </a:prstGeom>
        </p:spPr>
      </p:pic>
    </p:spTree>
    <p:extLst>
      <p:ext uri="{BB962C8B-B14F-4D97-AF65-F5344CB8AC3E}">
        <p14:creationId xmlns:p14="http://schemas.microsoft.com/office/powerpoint/2010/main" val="327236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975D-2361-4E94-A174-DB33A5842561}"/>
              </a:ext>
            </a:extLst>
          </p:cNvPr>
          <p:cNvSpPr>
            <a:spLocks noGrp="1"/>
          </p:cNvSpPr>
          <p:nvPr>
            <p:ph type="title"/>
          </p:nvPr>
        </p:nvSpPr>
        <p:spPr/>
        <p:txBody>
          <a:bodyPr>
            <a:normAutofit fontScale="90000"/>
          </a:bodyPr>
          <a:lstStyle/>
          <a:p>
            <a:pPr algn="ctr"/>
            <a:br>
              <a:rPr lang="en-US" sz="3200" dirty="0"/>
            </a:br>
            <a:r>
              <a:rPr lang="en-US" sz="4900" b="1" dirty="0">
                <a:solidFill>
                  <a:srgbClr val="0070C0"/>
                </a:solidFill>
                <a:latin typeface="+mn-lt"/>
              </a:rPr>
              <a:t>Mission Statement:</a:t>
            </a:r>
            <a:br>
              <a:rPr lang="en-US" sz="3200" dirty="0"/>
            </a:br>
            <a:endParaRPr lang="en-US" sz="3200" dirty="0"/>
          </a:p>
        </p:txBody>
      </p:sp>
      <p:sp>
        <p:nvSpPr>
          <p:cNvPr id="3" name="Content Placeholder 2">
            <a:extLst>
              <a:ext uri="{FF2B5EF4-FFF2-40B4-BE49-F238E27FC236}">
                <a16:creationId xmlns:a16="http://schemas.microsoft.com/office/drawing/2014/main" id="{2F7642B1-824D-4DCB-8A67-FC61E88852FE}"/>
              </a:ext>
            </a:extLst>
          </p:cNvPr>
          <p:cNvSpPr>
            <a:spLocks noGrp="1"/>
          </p:cNvSpPr>
          <p:nvPr>
            <p:ph idx="1"/>
          </p:nvPr>
        </p:nvSpPr>
        <p:spPr>
          <a:xfrm>
            <a:off x="838200" y="2167467"/>
            <a:ext cx="10515600" cy="4009496"/>
          </a:xfrm>
        </p:spPr>
        <p:txBody>
          <a:bodyPr/>
          <a:lstStyle/>
          <a:p>
            <a:pPr marL="0" indent="0">
              <a:buNone/>
            </a:pPr>
            <a:r>
              <a:rPr lang="en-US" sz="2800" i="1" dirty="0">
                <a:solidFill>
                  <a:srgbClr val="062A44"/>
                </a:solidFill>
                <a:effectLst/>
                <a:latin typeface="Arial" panose="020B0604020202020204" pitchFamily="34" charset="0"/>
                <a:ea typeface="Arial" panose="020B0604020202020204" pitchFamily="34" charset="0"/>
              </a:rPr>
              <a:t>The Alabama Commission on Higher Education (ACHE) is the </a:t>
            </a:r>
          </a:p>
          <a:p>
            <a:pPr marL="0" indent="0">
              <a:buNone/>
            </a:pPr>
            <a:r>
              <a:rPr lang="en-US" sz="2800" i="1" dirty="0">
                <a:solidFill>
                  <a:srgbClr val="062A44"/>
                </a:solidFill>
                <a:effectLst/>
                <a:latin typeface="Arial" panose="020B0604020202020204" pitchFamily="34" charset="0"/>
                <a:ea typeface="Arial" panose="020B0604020202020204" pitchFamily="34" charset="0"/>
              </a:rPr>
              <a:t>state agency responsible for the overall statewide</a:t>
            </a:r>
          </a:p>
          <a:p>
            <a:pPr marL="0" indent="0">
              <a:buNone/>
            </a:pPr>
            <a:r>
              <a:rPr lang="en-US" sz="2800" i="1" dirty="0">
                <a:solidFill>
                  <a:srgbClr val="062A44"/>
                </a:solidFill>
                <a:effectLst/>
                <a:latin typeface="Arial" panose="020B0604020202020204" pitchFamily="34" charset="0"/>
                <a:ea typeface="Arial" panose="020B0604020202020204" pitchFamily="34" charset="0"/>
              </a:rPr>
              <a:t>planning and coordination of higher education in Alabama, </a:t>
            </a:r>
          </a:p>
          <a:p>
            <a:pPr marL="0" indent="0">
              <a:buNone/>
            </a:pPr>
            <a:r>
              <a:rPr lang="en-US" sz="2800" i="1" dirty="0">
                <a:solidFill>
                  <a:srgbClr val="062A44"/>
                </a:solidFill>
                <a:effectLst/>
                <a:latin typeface="Arial" panose="020B0604020202020204" pitchFamily="34" charset="0"/>
                <a:ea typeface="Arial" panose="020B0604020202020204" pitchFamily="34" charset="0"/>
              </a:rPr>
              <a:t>the administration of various student aid programs, </a:t>
            </a:r>
          </a:p>
          <a:p>
            <a:pPr marL="0" indent="0">
              <a:buNone/>
            </a:pPr>
            <a:r>
              <a:rPr lang="en-US" sz="2800" i="1" dirty="0">
                <a:solidFill>
                  <a:srgbClr val="062A44"/>
                </a:solidFill>
                <a:effectLst/>
                <a:latin typeface="Arial" panose="020B0604020202020204" pitchFamily="34" charset="0"/>
                <a:ea typeface="Arial" panose="020B0604020202020204" pitchFamily="34" charset="0"/>
              </a:rPr>
              <a:t>and the performance of designated regulatory functions. </a:t>
            </a:r>
            <a:br>
              <a:rPr lang="en-US" sz="3600" dirty="0">
                <a:effectLst/>
                <a:latin typeface="Arial" panose="020B0604020202020204" pitchFamily="34" charset="0"/>
                <a:ea typeface="Arial" panose="020B0604020202020204" pitchFamily="34" charset="0"/>
              </a:rPr>
            </a:br>
            <a:endParaRPr lang="en-US" dirty="0"/>
          </a:p>
        </p:txBody>
      </p:sp>
    </p:spTree>
    <p:extLst>
      <p:ext uri="{BB962C8B-B14F-4D97-AF65-F5344CB8AC3E}">
        <p14:creationId xmlns:p14="http://schemas.microsoft.com/office/powerpoint/2010/main" val="384314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7CE6-EF1D-4BB0-A2CA-33DBDFF72FC5}"/>
              </a:ext>
            </a:extLst>
          </p:cNvPr>
          <p:cNvSpPr>
            <a:spLocks noGrp="1"/>
          </p:cNvSpPr>
          <p:nvPr>
            <p:ph type="title"/>
          </p:nvPr>
        </p:nvSpPr>
        <p:spPr/>
        <p:txBody>
          <a:bodyPr>
            <a:normAutofit fontScale="90000"/>
          </a:bodyPr>
          <a:lstStyle/>
          <a:p>
            <a:pPr algn="ctr"/>
            <a:br>
              <a:rPr lang="en-US" sz="1800" dirty="0">
                <a:effectLst/>
                <a:latin typeface="Arial" panose="020B0604020202020204" pitchFamily="34" charset="0"/>
                <a:ea typeface="Arial" panose="020B0604020202020204" pitchFamily="34" charset="0"/>
              </a:rPr>
            </a:br>
            <a:r>
              <a:rPr lang="en-US" sz="4900" b="1" dirty="0">
                <a:solidFill>
                  <a:srgbClr val="0070C0"/>
                </a:solidFill>
                <a:latin typeface="+mn-lt"/>
              </a:rPr>
              <a:t>Responsibilities:</a:t>
            </a:r>
            <a:br>
              <a:rPr lang="en-US" sz="1400" dirty="0"/>
            </a:br>
            <a:endParaRPr lang="en-US" dirty="0"/>
          </a:p>
        </p:txBody>
      </p:sp>
      <p:sp>
        <p:nvSpPr>
          <p:cNvPr id="3" name="Content Placeholder 2">
            <a:extLst>
              <a:ext uri="{FF2B5EF4-FFF2-40B4-BE49-F238E27FC236}">
                <a16:creationId xmlns:a16="http://schemas.microsoft.com/office/drawing/2014/main" id="{92A40F52-7826-4AFC-9F18-D528EC3BA81E}"/>
              </a:ext>
            </a:extLst>
          </p:cNvPr>
          <p:cNvSpPr>
            <a:spLocks noGrp="1"/>
          </p:cNvSpPr>
          <p:nvPr>
            <p:ph idx="1"/>
          </p:nvPr>
        </p:nvSpPr>
        <p:spPr/>
        <p:txBody>
          <a:bodyPr/>
          <a:lstStyle/>
          <a:p>
            <a:r>
              <a:rPr lang="en-US" sz="1800" spc="0" dirty="0">
                <a:solidFill>
                  <a:srgbClr val="062A44"/>
                </a:solidFill>
                <a:effectLst/>
                <a:latin typeface="Arial" panose="020B0604020202020204" pitchFamily="34" charset="0"/>
                <a:ea typeface="Arial" panose="020B0604020202020204" pitchFamily="34" charset="0"/>
              </a:rPr>
              <a:t>Approves any new academic </a:t>
            </a:r>
            <a:r>
              <a:rPr lang="en-US" sz="1800" spc="-10" dirty="0">
                <a:solidFill>
                  <a:srgbClr val="062A44"/>
                </a:solidFill>
                <a:effectLst/>
                <a:latin typeface="Arial" panose="020B0604020202020204" pitchFamily="34" charset="0"/>
                <a:ea typeface="Arial" panose="020B0604020202020204" pitchFamily="34" charset="0"/>
              </a:rPr>
              <a:t>programs</a:t>
            </a:r>
          </a:p>
          <a:p>
            <a:endParaRPr lang="en-US" sz="1800" spc="0" dirty="0">
              <a:effectLst/>
              <a:latin typeface="Arial" panose="020B0604020202020204" pitchFamily="34" charset="0"/>
              <a:ea typeface="Arial" panose="020B0604020202020204" pitchFamily="34" charset="0"/>
            </a:endParaRPr>
          </a:p>
          <a:p>
            <a:r>
              <a:rPr lang="en-US" sz="1800" dirty="0">
                <a:solidFill>
                  <a:srgbClr val="062A44"/>
                </a:solidFill>
                <a:effectLst/>
                <a:latin typeface="Arial" panose="020B0604020202020204" pitchFamily="34" charset="0"/>
                <a:ea typeface="Arial" panose="020B0604020202020204" pitchFamily="34" charset="0"/>
              </a:rPr>
              <a:t>Prepares a Consolidated Budget Recommendation</a:t>
            </a:r>
            <a:r>
              <a:rPr lang="en-US" sz="1800" spc="-80" dirty="0">
                <a:solidFill>
                  <a:srgbClr val="062A44"/>
                </a:solidFill>
                <a:effectLst/>
                <a:latin typeface="Arial" panose="020B0604020202020204" pitchFamily="34" charset="0"/>
                <a:ea typeface="Arial" panose="020B0604020202020204" pitchFamily="34" charset="0"/>
              </a:rPr>
              <a:t> </a:t>
            </a:r>
            <a:r>
              <a:rPr lang="en-US" sz="1800" dirty="0">
                <a:solidFill>
                  <a:srgbClr val="062A44"/>
                </a:solidFill>
                <a:effectLst/>
                <a:latin typeface="Arial" panose="020B0604020202020204" pitchFamily="34" charset="0"/>
                <a:ea typeface="Arial" panose="020B0604020202020204" pitchFamily="34" charset="0"/>
              </a:rPr>
              <a:t>to</a:t>
            </a:r>
            <a:r>
              <a:rPr lang="en-US" sz="1800" spc="-80" dirty="0">
                <a:solidFill>
                  <a:srgbClr val="062A44"/>
                </a:solidFill>
                <a:effectLst/>
                <a:latin typeface="Arial" panose="020B0604020202020204" pitchFamily="34" charset="0"/>
                <a:ea typeface="Arial" panose="020B0604020202020204" pitchFamily="34" charset="0"/>
              </a:rPr>
              <a:t> </a:t>
            </a:r>
            <a:r>
              <a:rPr lang="en-US" sz="1800" dirty="0">
                <a:solidFill>
                  <a:srgbClr val="062A44"/>
                </a:solidFill>
                <a:effectLst/>
                <a:latin typeface="Arial" panose="020B0604020202020204" pitchFamily="34" charset="0"/>
                <a:ea typeface="Arial" panose="020B0604020202020204" pitchFamily="34" charset="0"/>
              </a:rPr>
              <a:t>the</a:t>
            </a:r>
            <a:r>
              <a:rPr lang="en-US" sz="1800" spc="-65" dirty="0">
                <a:solidFill>
                  <a:srgbClr val="062A44"/>
                </a:solidFill>
                <a:effectLst/>
                <a:latin typeface="Arial" panose="020B0604020202020204" pitchFamily="34" charset="0"/>
                <a:ea typeface="Arial" panose="020B0604020202020204" pitchFamily="34" charset="0"/>
              </a:rPr>
              <a:t> </a:t>
            </a:r>
            <a:r>
              <a:rPr lang="en-US" sz="1800" dirty="0">
                <a:solidFill>
                  <a:srgbClr val="062A44"/>
                </a:solidFill>
                <a:effectLst/>
                <a:latin typeface="Arial" panose="020B0604020202020204" pitchFamily="34" charset="0"/>
                <a:ea typeface="Arial" panose="020B0604020202020204" pitchFamily="34" charset="0"/>
              </a:rPr>
              <a:t>Governor</a:t>
            </a:r>
            <a:r>
              <a:rPr lang="en-US" sz="1800" spc="-85" dirty="0">
                <a:solidFill>
                  <a:srgbClr val="062A44"/>
                </a:solidFill>
                <a:effectLst/>
                <a:latin typeface="Arial" panose="020B0604020202020204" pitchFamily="34" charset="0"/>
                <a:ea typeface="Arial" panose="020B0604020202020204" pitchFamily="34" charset="0"/>
              </a:rPr>
              <a:t> </a:t>
            </a:r>
            <a:r>
              <a:rPr lang="en-US" sz="1800" dirty="0">
                <a:solidFill>
                  <a:srgbClr val="062A44"/>
                </a:solidFill>
                <a:effectLst/>
                <a:latin typeface="Arial" panose="020B0604020202020204" pitchFamily="34" charset="0"/>
                <a:ea typeface="Arial" panose="020B0604020202020204" pitchFamily="34" charset="0"/>
              </a:rPr>
              <a:t>and Legislature</a:t>
            </a:r>
          </a:p>
          <a:p>
            <a:endParaRPr lang="en-US" sz="1800" dirty="0">
              <a:solidFill>
                <a:srgbClr val="062A44"/>
              </a:solidFill>
              <a:effectLst/>
              <a:latin typeface="Arial" panose="020B0604020202020204" pitchFamily="34" charset="0"/>
              <a:ea typeface="Arial" panose="020B0604020202020204" pitchFamily="34" charset="0"/>
            </a:endParaRPr>
          </a:p>
          <a:p>
            <a:r>
              <a:rPr lang="en-US" sz="1800" spc="0" dirty="0">
                <a:solidFill>
                  <a:srgbClr val="062A44"/>
                </a:solidFill>
                <a:effectLst/>
                <a:latin typeface="Arial" panose="020B0604020202020204" pitchFamily="34" charset="0"/>
                <a:ea typeface="Arial" panose="020B0604020202020204" pitchFamily="34" charset="0"/>
              </a:rPr>
              <a:t>Administers student financial assistance</a:t>
            </a:r>
            <a:r>
              <a:rPr lang="en-US" sz="1800" spc="-55" dirty="0">
                <a:solidFill>
                  <a:srgbClr val="062A44"/>
                </a:solidFill>
                <a:effectLst/>
                <a:latin typeface="Arial" panose="020B0604020202020204" pitchFamily="34" charset="0"/>
                <a:ea typeface="Arial" panose="020B0604020202020204" pitchFamily="34" charset="0"/>
              </a:rPr>
              <a:t> </a:t>
            </a:r>
            <a:r>
              <a:rPr lang="en-US" sz="1800" spc="0" dirty="0">
                <a:solidFill>
                  <a:srgbClr val="062A44"/>
                </a:solidFill>
                <a:effectLst/>
                <a:latin typeface="Arial" panose="020B0604020202020204" pitchFamily="34" charset="0"/>
                <a:ea typeface="Arial" panose="020B0604020202020204" pitchFamily="34" charset="0"/>
              </a:rPr>
              <a:t>programs</a:t>
            </a:r>
          </a:p>
          <a:p>
            <a:endParaRPr lang="en-US" sz="1800" spc="0" dirty="0">
              <a:effectLst/>
              <a:latin typeface="Arial" panose="020B0604020202020204" pitchFamily="34" charset="0"/>
              <a:ea typeface="Arial" panose="020B0604020202020204" pitchFamily="34" charset="0"/>
            </a:endParaRPr>
          </a:p>
          <a:p>
            <a:r>
              <a:rPr lang="en-US" sz="1800" dirty="0">
                <a:solidFill>
                  <a:srgbClr val="062A44"/>
                </a:solidFill>
                <a:effectLst/>
                <a:latin typeface="Arial" panose="020B0604020202020204" pitchFamily="34" charset="0"/>
                <a:ea typeface="Arial" panose="020B0604020202020204" pitchFamily="34" charset="0"/>
              </a:rPr>
              <a:t>Maintains an electronic student unit record system to provide accountability on student progress</a:t>
            </a:r>
          </a:p>
          <a:p>
            <a:endParaRPr lang="en-US" sz="1800" dirty="0">
              <a:solidFill>
                <a:srgbClr val="062A44"/>
              </a:solidFill>
              <a:effectLst/>
              <a:latin typeface="Arial" panose="020B0604020202020204" pitchFamily="34" charset="0"/>
              <a:ea typeface="Arial" panose="020B0604020202020204" pitchFamily="34" charset="0"/>
            </a:endParaRPr>
          </a:p>
          <a:p>
            <a:r>
              <a:rPr lang="en-US" sz="1800" dirty="0">
                <a:solidFill>
                  <a:srgbClr val="062A44"/>
                </a:solidFill>
                <a:latin typeface="Arial" panose="020B0604020202020204" pitchFamily="34" charset="0"/>
                <a:ea typeface="Arial" panose="020B0604020202020204" pitchFamily="34" charset="0"/>
              </a:rPr>
              <a:t>Serves as the State Portal Entity (SPE) for Alabama’s participation in the State Authorization Reciprocity Agreements (SARA)</a:t>
            </a:r>
          </a:p>
          <a:p>
            <a:r>
              <a:rPr lang="en-US" sz="1800" dirty="0">
                <a:solidFill>
                  <a:srgbClr val="062A44"/>
                </a:solidFill>
                <a:effectLst/>
                <a:latin typeface="Arial" panose="020B0604020202020204" pitchFamily="34" charset="0"/>
                <a:ea typeface="Arial" panose="020B0604020202020204" pitchFamily="34" charset="0"/>
              </a:rPr>
              <a:t>Etc.</a:t>
            </a:r>
          </a:p>
          <a:p>
            <a:endParaRPr lang="en-US" i="1" dirty="0"/>
          </a:p>
        </p:txBody>
      </p:sp>
    </p:spTree>
    <p:extLst>
      <p:ext uri="{BB962C8B-B14F-4D97-AF65-F5344CB8AC3E}">
        <p14:creationId xmlns:p14="http://schemas.microsoft.com/office/powerpoint/2010/main" val="181280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31">
            <a:extLst>
              <a:ext uri="{FF2B5EF4-FFF2-40B4-BE49-F238E27FC236}">
                <a16:creationId xmlns:a16="http://schemas.microsoft.com/office/drawing/2014/main" id="{CD0B1D1E-F750-47C6-9221-9D801151094F}"/>
              </a:ext>
            </a:extLst>
          </p:cNvPr>
          <p:cNvSpPr txBox="1"/>
          <p:nvPr/>
        </p:nvSpPr>
        <p:spPr>
          <a:xfrm>
            <a:off x="901700" y="199353"/>
            <a:ext cx="10566400" cy="1292662"/>
          </a:xfrm>
          <a:prstGeom prst="rect">
            <a:avLst/>
          </a:prstGeom>
        </p:spPr>
        <p:txBody>
          <a:bodyPr wrap="square" lIns="0" tIns="0" rIns="0" bIns="0" rtlCol="0" anchor="ctr">
            <a:spAutoFit/>
          </a:bodyPr>
          <a:lstStyle/>
          <a:p>
            <a:pPr defTabSz="609630">
              <a:defRPr/>
            </a:pPr>
            <a:r>
              <a:rPr lang="en-US" sz="4400" dirty="0">
                <a:solidFill>
                  <a:srgbClr val="4472C4"/>
                </a:solidFill>
                <a:latin typeface="Calibri bold" panose="020F0702030404030204" pitchFamily="34" charset="0"/>
                <a:ea typeface="Calibri bold" panose="020F0702030404030204" pitchFamily="34" charset="0"/>
                <a:cs typeface="Calibri bold" panose="020F0702030404030204" pitchFamily="34" charset="0"/>
              </a:rPr>
              <a:t>Strong Start, Strong Finish: </a:t>
            </a:r>
            <a:br>
              <a:rPr lang="en-US" sz="4400" dirty="0">
                <a:solidFill>
                  <a:srgbClr val="4472C4"/>
                </a:solidFill>
                <a:latin typeface="Calibri bold" panose="020F0702030404030204" pitchFamily="34" charset="0"/>
                <a:ea typeface="Calibri bold" panose="020F0702030404030204" pitchFamily="34" charset="0"/>
                <a:cs typeface="Calibri bold" panose="020F0702030404030204" pitchFamily="34" charset="0"/>
              </a:rPr>
            </a:br>
            <a:r>
              <a:rPr lang="en-US" sz="4000" dirty="0">
                <a:solidFill>
                  <a:srgbClr val="4472C4"/>
                </a:solidFill>
                <a:latin typeface="Calibri bold" panose="020F0702030404030204" pitchFamily="34" charset="0"/>
                <a:ea typeface="Calibri bold" panose="020F0702030404030204" pitchFamily="34" charset="0"/>
                <a:cs typeface="Calibri bold" panose="020F0702030404030204" pitchFamily="34" charset="0"/>
              </a:rPr>
              <a:t>An Education-to-Workforce Vision for Alabama </a:t>
            </a:r>
          </a:p>
        </p:txBody>
      </p:sp>
      <p:pic>
        <p:nvPicPr>
          <p:cNvPr id="5" name="Content Placeholder 3">
            <a:extLst>
              <a:ext uri="{FF2B5EF4-FFF2-40B4-BE49-F238E27FC236}">
                <a16:creationId xmlns:a16="http://schemas.microsoft.com/office/drawing/2014/main" id="{74EDF44E-44E7-4CC0-A306-909EA2419572}"/>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61747" y="3384626"/>
            <a:ext cx="2509410" cy="2409825"/>
          </a:xfrm>
          <a:prstGeom prst="rect">
            <a:avLst/>
          </a:prstGeom>
          <a:noFill/>
        </p:spPr>
      </p:pic>
      <p:pic>
        <p:nvPicPr>
          <p:cNvPr id="8" name="Picture 7">
            <a:extLst>
              <a:ext uri="{FF2B5EF4-FFF2-40B4-BE49-F238E27FC236}">
                <a16:creationId xmlns:a16="http://schemas.microsoft.com/office/drawing/2014/main" id="{471AA94E-997F-47F9-9FC1-01D30FEC6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898" y="1661160"/>
            <a:ext cx="1392587" cy="1767840"/>
          </a:xfrm>
          <a:prstGeom prst="rect">
            <a:avLst/>
          </a:prstGeom>
          <a:ln>
            <a:noFill/>
          </a:ln>
          <a:effectLst>
            <a:outerShdw blurRad="63500" sx="102000" sy="102000" algn="ctr" rotWithShape="0">
              <a:prstClr val="black">
                <a:alpha val="40000"/>
              </a:prstClr>
            </a:outerShdw>
          </a:effectLst>
        </p:spPr>
      </p:pic>
      <p:sp>
        <p:nvSpPr>
          <p:cNvPr id="9" name="Content Placeholder 2">
            <a:extLst>
              <a:ext uri="{FF2B5EF4-FFF2-40B4-BE49-F238E27FC236}">
                <a16:creationId xmlns:a16="http://schemas.microsoft.com/office/drawing/2014/main" id="{CAA015E8-AD9C-4646-B80D-23BBEDBED768}"/>
              </a:ext>
            </a:extLst>
          </p:cNvPr>
          <p:cNvSpPr txBox="1">
            <a:spLocks/>
          </p:cNvSpPr>
          <p:nvPr/>
        </p:nvSpPr>
        <p:spPr>
          <a:xfrm>
            <a:off x="3893931" y="1533868"/>
            <a:ext cx="7497970" cy="26857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spcAft>
                <a:spcPts val="800"/>
              </a:spcAft>
              <a:buNone/>
            </a:pPr>
            <a:r>
              <a:rPr lang="en-US" sz="2133" dirty="0">
                <a:latin typeface="IBM Plex Sans" panose="020B0503050203000203" pitchFamily="34" charset="0"/>
              </a:rPr>
              <a:t>Governor Ivey established a strategic vision for aligning Alabama’s education and workforce programs from Pre-K  to the workforce to provide for a seamless education-to-workforce continuum for all Alabamians in 2018. </a:t>
            </a:r>
          </a:p>
          <a:p>
            <a:pPr marL="0" indent="0">
              <a:spcBef>
                <a:spcPts val="800"/>
              </a:spcBef>
              <a:spcAft>
                <a:spcPts val="800"/>
              </a:spcAft>
              <a:buNone/>
            </a:pPr>
            <a:r>
              <a:rPr lang="en-US" sz="2133" dirty="0">
                <a:latin typeface="IBM Plex Sans" panose="020B0503050203000203" pitchFamily="34" charset="0"/>
              </a:rPr>
              <a:t>Governor Ivey set a postsecondary education attainment goal of adding 500,000 credential holders to Alabama’s workforce by 2025.</a:t>
            </a:r>
          </a:p>
        </p:txBody>
      </p:sp>
      <p:sp>
        <p:nvSpPr>
          <p:cNvPr id="11" name="TextBox 10">
            <a:extLst>
              <a:ext uri="{FF2B5EF4-FFF2-40B4-BE49-F238E27FC236}">
                <a16:creationId xmlns:a16="http://schemas.microsoft.com/office/drawing/2014/main" id="{E6F8FFF5-D990-468C-A0FE-48FF0268D608}"/>
              </a:ext>
            </a:extLst>
          </p:cNvPr>
          <p:cNvSpPr txBox="1"/>
          <p:nvPr/>
        </p:nvSpPr>
        <p:spPr>
          <a:xfrm>
            <a:off x="4008231" y="4337126"/>
            <a:ext cx="7040880" cy="1077026"/>
          </a:xfrm>
          <a:prstGeom prst="rect">
            <a:avLst/>
          </a:prstGeom>
          <a:gradFill flip="none" rotWithShape="1">
            <a:gsLst>
              <a:gs pos="0">
                <a:schemeClr val="accent1">
                  <a:lumMod val="5000"/>
                  <a:lumOff val="95000"/>
                </a:schemeClr>
              </a:gs>
              <a:gs pos="97000">
                <a:srgbClr val="D6CDE1"/>
              </a:gs>
            </a:gsLst>
            <a:path path="circle">
              <a:fillToRect l="50000" t="50000" r="50000" b="50000"/>
            </a:path>
            <a:tileRect/>
          </a:gradFill>
          <a:ln>
            <a:noFill/>
          </a:ln>
          <a:effectLst>
            <a:outerShdw blurRad="63500" sx="102000" sy="102000" algn="ctr" rotWithShape="0">
              <a:prstClr val="black">
                <a:alpha val="40000"/>
              </a:prstClr>
            </a:outerShdw>
          </a:effectLst>
        </p:spPr>
        <p:txBody>
          <a:bodyPr wrap="square" rtlCol="0" anchor="ctr">
            <a:spAutoFit/>
          </a:bodyPr>
          <a:lstStyle/>
          <a:p>
            <a:pPr algn="ctr"/>
            <a:r>
              <a:rPr lang="en-US" sz="2133" dirty="0">
                <a:latin typeface="IBM Plex Sans" panose="020B0503050203000203" pitchFamily="34" charset="0"/>
              </a:rPr>
              <a:t>Based on latest available data, the</a:t>
            </a:r>
          </a:p>
          <a:p>
            <a:pPr algn="ctr"/>
            <a:r>
              <a:rPr lang="en-US" sz="2133" dirty="0">
                <a:latin typeface="IBM Plex Sans" panose="020B0503050203000203" pitchFamily="34" charset="0"/>
              </a:rPr>
              <a:t>Credential Attainment across Alabama for 2021</a:t>
            </a:r>
          </a:p>
          <a:p>
            <a:pPr algn="ctr"/>
            <a:r>
              <a:rPr lang="en-US" sz="2133" dirty="0">
                <a:latin typeface="IBM Plex Sans" panose="020B0503050203000203" pitchFamily="34" charset="0"/>
              </a:rPr>
              <a:t>was </a:t>
            </a:r>
            <a:r>
              <a:rPr lang="en-US" sz="2133" dirty="0">
                <a:latin typeface="IBM Plex Sans Bold" panose="020B0803050203000203" charset="0"/>
              </a:rPr>
              <a:t>214,922</a:t>
            </a:r>
            <a:r>
              <a:rPr lang="en-US" sz="2133" b="1" dirty="0">
                <a:latin typeface="IBM Plex Sans" panose="020B0503050203000203" pitchFamily="34" charset="0"/>
              </a:rPr>
              <a:t> </a:t>
            </a:r>
            <a:r>
              <a:rPr lang="en-US" sz="2133" dirty="0">
                <a:latin typeface="IBM Plex Sans" panose="020B0503050203000203" pitchFamily="34" charset="0"/>
              </a:rPr>
              <a:t>with projections of </a:t>
            </a:r>
            <a:r>
              <a:rPr lang="en-US" sz="2133" dirty="0">
                <a:latin typeface="IBM Plex Sans Bold" panose="020B0803050203000203" charset="0"/>
              </a:rPr>
              <a:t>365,000</a:t>
            </a:r>
            <a:r>
              <a:rPr lang="en-US" sz="2133" dirty="0">
                <a:latin typeface="IBM Plex Sans" panose="020B0503050203000203" pitchFamily="34" charset="0"/>
              </a:rPr>
              <a:t> for 2023. </a:t>
            </a:r>
          </a:p>
        </p:txBody>
      </p:sp>
      <p:sp>
        <p:nvSpPr>
          <p:cNvPr id="10" name="Slide Number Placeholder 1">
            <a:extLst>
              <a:ext uri="{FF2B5EF4-FFF2-40B4-BE49-F238E27FC236}">
                <a16:creationId xmlns:a16="http://schemas.microsoft.com/office/drawing/2014/main" id="{ACD0C11F-BDFD-4582-835F-05146043C56D}"/>
              </a:ext>
            </a:extLst>
          </p:cNvPr>
          <p:cNvSpPr>
            <a:spLocks noGrp="1"/>
          </p:cNvSpPr>
          <p:nvPr>
            <p:ph type="sldNum" sz="quarter" idx="12"/>
          </p:nvPr>
        </p:nvSpPr>
        <p:spPr>
          <a:xfrm>
            <a:off x="10049103" y="64881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1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6C459619-91EF-461B-9D10-247888D3518E}"/>
              </a:ext>
            </a:extLst>
          </p:cNvPr>
          <p:cNvPicPr>
            <a:picLocks noChangeAspect="1"/>
          </p:cNvPicPr>
          <p:nvPr/>
        </p:nvPicPr>
        <p:blipFill>
          <a:blip r:embed="rId4"/>
          <a:stretch>
            <a:fillRect/>
          </a:stretch>
        </p:blipFill>
        <p:spPr>
          <a:xfrm>
            <a:off x="11386184" y="6213852"/>
            <a:ext cx="548640" cy="5486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5439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wd">
                                    <p:tmPct val="4000"/>
                                  </p:iterate>
                                  <p:childTnLst>
                                    <p:set>
                                      <p:cBhvr override="childStyle">
                                        <p:cTn id="6" dur="2000" fill="hold"/>
                                        <p:tgtEl>
                                          <p:spTgt spid="9">
                                            <p:txEl>
                                              <p:pRg st="1" end="1"/>
                                            </p:txEl>
                                          </p:spTgt>
                                        </p:tgtEl>
                                        <p:attrNameLst>
                                          <p:attrName>style.color</p:attrName>
                                        </p:attrNameLst>
                                      </p:cBhvr>
                                      <p:to>
                                        <p:clrVal>
                                          <a:srgbClr val="C00000"/>
                                        </p:clrVal>
                                      </p:to>
                                    </p:set>
                                    <p:set>
                                      <p:cBhvr>
                                        <p:cTn id="7" dur="2000" fill="hold"/>
                                        <p:tgtEl>
                                          <p:spTgt spid="9">
                                            <p:txEl>
                                              <p:pRg st="1" end="1"/>
                                            </p:txEl>
                                          </p:spTgt>
                                        </p:tgtEl>
                                        <p:attrNameLst>
                                          <p:attrName>fillcolor</p:attrName>
                                        </p:attrNameLst>
                                      </p:cBhvr>
                                      <p:to>
                                        <p:clrVal>
                                          <a:srgbClr val="C00000"/>
                                        </p:clrVal>
                                      </p:to>
                                    </p:set>
                                    <p:set>
                                      <p:cBhvr>
                                        <p:cTn id="8" dur="2000" fill="hold"/>
                                        <p:tgtEl>
                                          <p:spTgt spid="9">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F3B9D7-6E0B-45F0-ADD4-70BF7A4A00F0}"/>
              </a:ext>
            </a:extLst>
          </p:cNvPr>
          <p:cNvSpPr txBox="1"/>
          <p:nvPr/>
        </p:nvSpPr>
        <p:spPr>
          <a:xfrm>
            <a:off x="563880" y="2424968"/>
            <a:ext cx="1920240" cy="1737360"/>
          </a:xfrm>
          <a:prstGeom prst="rect">
            <a:avLst/>
          </a:prstGeom>
          <a:gradFill flip="none" rotWithShape="1">
            <a:gsLst>
              <a:gs pos="0">
                <a:schemeClr val="accent6">
                  <a:lumMod val="20000"/>
                  <a:lumOff val="80000"/>
                </a:schemeClr>
              </a:gs>
              <a:gs pos="63000">
                <a:schemeClr val="accent6">
                  <a:lumMod val="40000"/>
                  <a:lumOff val="60000"/>
                </a:schemeClr>
              </a:gs>
              <a:gs pos="83000">
                <a:schemeClr val="accent6">
                  <a:lumMod val="60000"/>
                  <a:lumOff val="40000"/>
                </a:schemeClr>
              </a:gs>
              <a:gs pos="100000">
                <a:schemeClr val="accent6">
                  <a:lumMod val="60000"/>
                  <a:lumOff val="40000"/>
                </a:schemeClr>
              </a:gs>
            </a:gsLst>
            <a:lin ang="5400000" scaled="1"/>
            <a:tileRect/>
          </a:gradFill>
          <a:ln>
            <a:solidFill>
              <a:schemeClr val="tx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rPr>
              <a:t>1/3</a:t>
            </a:r>
            <a:endParaRPr lang="en-US" sz="2800"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of needed credentials can be earned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2-year institutions </a:t>
            </a:r>
          </a:p>
        </p:txBody>
      </p:sp>
      <p:sp>
        <p:nvSpPr>
          <p:cNvPr id="5" name="TextBox 4">
            <a:extLst>
              <a:ext uri="{FF2B5EF4-FFF2-40B4-BE49-F238E27FC236}">
                <a16:creationId xmlns:a16="http://schemas.microsoft.com/office/drawing/2014/main" id="{EC941489-7EC3-46D0-AA77-20A4861D4007}"/>
              </a:ext>
            </a:extLst>
          </p:cNvPr>
          <p:cNvSpPr txBox="1"/>
          <p:nvPr/>
        </p:nvSpPr>
        <p:spPr>
          <a:xfrm>
            <a:off x="9465944" y="2424968"/>
            <a:ext cx="1920240" cy="173736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0070C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of new jobs</a:t>
            </a: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 Alabama will require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 4-year degree</a:t>
            </a:r>
          </a:p>
        </p:txBody>
      </p:sp>
      <p:sp>
        <p:nvSpPr>
          <p:cNvPr id="6" name="TextBox 5">
            <a:extLst>
              <a:ext uri="{FF2B5EF4-FFF2-40B4-BE49-F238E27FC236}">
                <a16:creationId xmlns:a16="http://schemas.microsoft.com/office/drawing/2014/main" id="{4EF18D65-46DC-43D6-B8F2-3FECCFD0A5AD}"/>
              </a:ext>
            </a:extLst>
          </p:cNvPr>
          <p:cNvSpPr txBox="1"/>
          <p:nvPr/>
        </p:nvSpPr>
        <p:spPr>
          <a:xfrm>
            <a:off x="1370654" y="292959"/>
            <a:ext cx="9450693" cy="70788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libri" panose="020F0502020204030204"/>
                <a:ea typeface="Open Sans" panose="020B0606030504020204" pitchFamily="34" charset="0"/>
                <a:cs typeface="Open Sans" panose="020B0606030504020204" pitchFamily="34" charset="0"/>
              </a:rPr>
              <a:t>500,000 Credentials Needed by 2025</a:t>
            </a:r>
            <a:endParaRPr kumimoji="0" lang="en-US" sz="4000" b="0" i="0" u="none" strike="noStrike" kern="1200" cap="none" spc="0" normalizeH="0" baseline="0" noProof="0" dirty="0">
              <a:ln>
                <a:noFill/>
              </a:ln>
              <a:solidFill>
                <a:srgbClr val="4472C4"/>
              </a:solidFill>
              <a:effectLst/>
              <a:uLnTx/>
              <a:uFillTx/>
              <a:latin typeface="Calibri" panose="020F0502020204030204"/>
              <a:ea typeface="Open Sans" panose="020B0606030504020204" pitchFamily="34" charset="0"/>
              <a:cs typeface="Open Sans" panose="020B0606030504020204" pitchFamily="34" charset="0"/>
            </a:endParaRPr>
          </a:p>
        </p:txBody>
      </p:sp>
      <p:graphicFrame>
        <p:nvGraphicFramePr>
          <p:cNvPr id="7" name="Chart 6">
            <a:extLst>
              <a:ext uri="{FF2B5EF4-FFF2-40B4-BE49-F238E27FC236}">
                <a16:creationId xmlns:a16="http://schemas.microsoft.com/office/drawing/2014/main" id="{22E28B1D-12D1-4DD8-85F8-64B945CBF52C}"/>
              </a:ext>
            </a:extLst>
          </p:cNvPr>
          <p:cNvGraphicFramePr>
            <a:graphicFrameLocks noChangeAspect="1"/>
          </p:cNvGraphicFramePr>
          <p:nvPr/>
        </p:nvGraphicFramePr>
        <p:xfrm>
          <a:off x="1905000" y="1395666"/>
          <a:ext cx="8382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1">
            <a:extLst>
              <a:ext uri="{FF2B5EF4-FFF2-40B4-BE49-F238E27FC236}">
                <a16:creationId xmlns:a16="http://schemas.microsoft.com/office/drawing/2014/main" id="{DE40DD84-9FCB-49FF-B015-708FD803BF3D}"/>
              </a:ext>
            </a:extLst>
          </p:cNvPr>
          <p:cNvSpPr>
            <a:spLocks noGrp="1"/>
          </p:cNvSpPr>
          <p:nvPr>
            <p:ph type="sldNum" sz="quarter" idx="12"/>
          </p:nvPr>
        </p:nvSpPr>
        <p:spPr>
          <a:xfrm>
            <a:off x="10049103" y="64881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1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DC3A153E-29DE-4093-9643-EE0FF7FF2F0A}"/>
              </a:ext>
            </a:extLst>
          </p:cNvPr>
          <p:cNvPicPr>
            <a:picLocks noChangeAspect="1"/>
          </p:cNvPicPr>
          <p:nvPr/>
        </p:nvPicPr>
        <p:blipFill>
          <a:blip r:embed="rId3"/>
          <a:stretch>
            <a:fillRect/>
          </a:stretch>
        </p:blipFill>
        <p:spPr>
          <a:xfrm>
            <a:off x="11386184" y="6213852"/>
            <a:ext cx="548640" cy="5486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485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75EA5-8CFF-471E-9D78-F0C8EB9D52DA}"/>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D3C1F4C7-F15F-46D4-8714-9229A016284B}"/>
              </a:ext>
            </a:extLst>
          </p:cNvPr>
          <p:cNvSpPr>
            <a:spLocks noGrp="1"/>
          </p:cNvSpPr>
          <p:nvPr>
            <p:ph idx="1"/>
          </p:nvPr>
        </p:nvSpPr>
        <p:spPr/>
        <p:txBody>
          <a:bodyPr>
            <a:normAutofit lnSpcReduction="10000"/>
          </a:bodyPr>
          <a:lstStyle/>
          <a:p>
            <a:endParaRPr lang="en-US" dirty="0"/>
          </a:p>
          <a:p>
            <a:endParaRPr lang="en-US" dirty="0"/>
          </a:p>
          <a:p>
            <a:endParaRPr lang="en-US" dirty="0"/>
          </a:p>
          <a:p>
            <a:pPr marL="0" indent="0">
              <a:buNone/>
            </a:pPr>
            <a:r>
              <a:rPr lang="en-US" b="1" i="0" u="none" strike="noStrike" dirty="0">
                <a:solidFill>
                  <a:srgbClr val="337AB7"/>
                </a:solidFill>
                <a:effectLst/>
                <a:latin typeface="Roboto" panose="02000000000000000000" pitchFamily="2" charset="0"/>
                <a:hlinkClick r:id="rId3"/>
              </a:rPr>
              <a:t>All in Alabama</a:t>
            </a:r>
            <a:r>
              <a:rPr lang="en-US" b="0" i="0" dirty="0">
                <a:solidFill>
                  <a:srgbClr val="000000"/>
                </a:solidFill>
                <a:effectLst/>
                <a:latin typeface="Roboto" panose="02000000000000000000" pitchFamily="2" charset="0"/>
              </a:rPr>
              <a:t> is an ACHE statewide initiative aimed at retaining current and former graduates within the state. By keeping these highly qualified and educated individuals in Alabama’s workforce, the initiative seeks to enhance the state’s educational attainment and workforce capacity, leading to a stronger economy and improved quality of life for all Alabamians.  The initiative has three programs that target specific segments of current and former students.</a:t>
            </a:r>
            <a:endParaRPr lang="en-US" dirty="0"/>
          </a:p>
        </p:txBody>
      </p:sp>
      <p:pic>
        <p:nvPicPr>
          <p:cNvPr id="5" name="Picture 4">
            <a:extLst>
              <a:ext uri="{FF2B5EF4-FFF2-40B4-BE49-F238E27FC236}">
                <a16:creationId xmlns:a16="http://schemas.microsoft.com/office/drawing/2014/main" id="{FD3A0AD1-2B9D-4D40-942D-F89C619A0147}"/>
              </a:ext>
            </a:extLst>
          </p:cNvPr>
          <p:cNvPicPr>
            <a:picLocks noChangeAspect="1"/>
          </p:cNvPicPr>
          <p:nvPr/>
        </p:nvPicPr>
        <p:blipFill>
          <a:blip r:embed="rId4"/>
          <a:stretch>
            <a:fillRect/>
          </a:stretch>
        </p:blipFill>
        <p:spPr>
          <a:xfrm>
            <a:off x="4006052" y="290317"/>
            <a:ext cx="3858163" cy="2800741"/>
          </a:xfrm>
          <a:prstGeom prst="rect">
            <a:avLst/>
          </a:prstGeom>
        </p:spPr>
      </p:pic>
    </p:spTree>
    <p:extLst>
      <p:ext uri="{BB962C8B-B14F-4D97-AF65-F5344CB8AC3E}">
        <p14:creationId xmlns:p14="http://schemas.microsoft.com/office/powerpoint/2010/main" val="250628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D0EBF5-5AEE-450A-93A6-7FA7B171EA4F}"/>
              </a:ext>
            </a:extLst>
          </p:cNvPr>
          <p:cNvSpPr txBox="1">
            <a:spLocks/>
          </p:cNvSpPr>
          <p:nvPr/>
        </p:nvSpPr>
        <p:spPr>
          <a:xfrm>
            <a:off x="514350" y="127000"/>
            <a:ext cx="11372850" cy="819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472C4"/>
                </a:solidFill>
                <a:latin typeface="Calibri bold" panose="020F0702030404030204" pitchFamily="34" charset="0"/>
                <a:ea typeface="Calibri bold" panose="020F0702030404030204" pitchFamily="34" charset="0"/>
                <a:cs typeface="Calibri bold" panose="020F0702030404030204" pitchFamily="34" charset="0"/>
              </a:rPr>
              <a:t>Retain Alabama and the State’s Workforce</a:t>
            </a:r>
          </a:p>
        </p:txBody>
      </p:sp>
      <p:sp>
        <p:nvSpPr>
          <p:cNvPr id="8" name="Content Placeholder 2">
            <a:extLst>
              <a:ext uri="{FF2B5EF4-FFF2-40B4-BE49-F238E27FC236}">
                <a16:creationId xmlns:a16="http://schemas.microsoft.com/office/drawing/2014/main" id="{55DF3CF5-BBF4-42BF-ABBF-D7095631321E}"/>
              </a:ext>
            </a:extLst>
          </p:cNvPr>
          <p:cNvSpPr txBox="1">
            <a:spLocks/>
          </p:cNvSpPr>
          <p:nvPr/>
        </p:nvSpPr>
        <p:spPr>
          <a:xfrm>
            <a:off x="1026373" y="814437"/>
            <a:ext cx="7000875" cy="35390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spcAft>
                <a:spcPts val="600"/>
              </a:spcAft>
            </a:pPr>
            <a:r>
              <a:rPr lang="en-US" dirty="0"/>
              <a:t>The </a:t>
            </a:r>
            <a:r>
              <a:rPr lang="en-US" b="1" dirty="0"/>
              <a:t>Retain Alabama Initiative </a:t>
            </a:r>
            <a:r>
              <a:rPr lang="en-US" dirty="0"/>
              <a:t>led</a:t>
            </a:r>
            <a:r>
              <a:rPr lang="en-US" b="1" dirty="0"/>
              <a:t> </a:t>
            </a:r>
            <a:r>
              <a:rPr lang="en-US" dirty="0"/>
              <a:t>to the                               </a:t>
            </a:r>
            <a:r>
              <a:rPr lang="en-US" b="1" i="1" dirty="0"/>
              <a:t>All in Alabama </a:t>
            </a:r>
            <a:r>
              <a:rPr lang="en-US" dirty="0"/>
              <a:t>campaign and its three components:</a:t>
            </a:r>
          </a:p>
          <a:p>
            <a:pPr marL="342900" indent="-342900" algn="l">
              <a:lnSpc>
                <a:spcPct val="100000"/>
              </a:lnSpc>
              <a:spcBef>
                <a:spcPts val="600"/>
              </a:spcBef>
              <a:spcAft>
                <a:spcPts val="600"/>
              </a:spcAft>
              <a:buFont typeface="Arial" panose="020B0604020202020204" pitchFamily="34" charset="0"/>
              <a:buChar char="•"/>
            </a:pPr>
            <a:r>
              <a:rPr lang="en-US" b="1" dirty="0"/>
              <a:t>Retain Alabama </a:t>
            </a:r>
            <a:r>
              <a:rPr lang="en-US" dirty="0"/>
              <a:t>– encourage college graduates to live and work in Alabama after graduation. </a:t>
            </a:r>
          </a:p>
          <a:p>
            <a:pPr marL="342900" indent="-342900" algn="l">
              <a:lnSpc>
                <a:spcPct val="100000"/>
              </a:lnSpc>
              <a:spcBef>
                <a:spcPts val="600"/>
              </a:spcBef>
              <a:spcAft>
                <a:spcPts val="600"/>
              </a:spcAft>
              <a:buFont typeface="Arial" panose="020B0604020202020204" pitchFamily="34" charset="0"/>
              <a:buChar char="•"/>
            </a:pPr>
            <a:r>
              <a:rPr lang="en-US" b="1" dirty="0"/>
              <a:t>Recall Alabama </a:t>
            </a:r>
            <a:r>
              <a:rPr lang="en-US" dirty="0"/>
              <a:t>– outreach to former graduates to entice them to return to the state’s workforce</a:t>
            </a:r>
          </a:p>
          <a:p>
            <a:pPr marL="342900" indent="-342900" algn="l">
              <a:lnSpc>
                <a:spcPct val="100000"/>
              </a:lnSpc>
              <a:spcBef>
                <a:spcPts val="600"/>
              </a:spcBef>
              <a:spcAft>
                <a:spcPts val="600"/>
              </a:spcAft>
              <a:buFont typeface="Arial" panose="020B0604020202020204" pitchFamily="34" charset="0"/>
              <a:buChar char="•"/>
            </a:pPr>
            <a:r>
              <a:rPr lang="en-US" b="1" dirty="0"/>
              <a:t>(Re)Engage Alabama Grant Program </a:t>
            </a:r>
            <a:r>
              <a:rPr lang="en-US" dirty="0"/>
              <a:t>– help adults to return to college and finish their degrees</a:t>
            </a:r>
          </a:p>
        </p:txBody>
      </p:sp>
      <p:sp>
        <p:nvSpPr>
          <p:cNvPr id="10" name="Slide Number Placeholder 1">
            <a:extLst>
              <a:ext uri="{FF2B5EF4-FFF2-40B4-BE49-F238E27FC236}">
                <a16:creationId xmlns:a16="http://schemas.microsoft.com/office/drawing/2014/main" id="{8036FD77-73DA-4F88-94A9-5CF4792742C5}"/>
              </a:ext>
            </a:extLst>
          </p:cNvPr>
          <p:cNvSpPr>
            <a:spLocks noGrp="1"/>
          </p:cNvSpPr>
          <p:nvPr>
            <p:ph type="sldNum" sz="quarter" idx="12"/>
          </p:nvPr>
        </p:nvSpPr>
        <p:spPr>
          <a:xfrm>
            <a:off x="10049103" y="64881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3AF50-45D8-4144-B114-A385979F8C17}" type="slidenum">
              <a:rPr kumimoji="0" lang="en-US" sz="11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5C1AF359-DE43-4859-9F1A-1226006E30D4}"/>
              </a:ext>
            </a:extLst>
          </p:cNvPr>
          <p:cNvPicPr>
            <a:picLocks noChangeAspect="1"/>
          </p:cNvPicPr>
          <p:nvPr/>
        </p:nvPicPr>
        <p:blipFill>
          <a:blip r:embed="rId3"/>
          <a:stretch>
            <a:fillRect/>
          </a:stretch>
        </p:blipFill>
        <p:spPr>
          <a:xfrm>
            <a:off x="11386184" y="6213852"/>
            <a:ext cx="548640" cy="548640"/>
          </a:xfrm>
          <a:prstGeom prst="rect">
            <a:avLst/>
          </a:prstGeom>
          <a:effectLst>
            <a:outerShdw blurRad="63500" sx="102000" sy="102000" algn="ctr" rotWithShape="0">
              <a:prstClr val="black">
                <a:alpha val="40000"/>
              </a:prstClr>
            </a:outerShdw>
          </a:effectLst>
        </p:spPr>
      </p:pic>
      <p:pic>
        <p:nvPicPr>
          <p:cNvPr id="5124" name="Picture 4" descr="Five Pieces of Advice for Adults Returning to College | UEI College">
            <a:extLst>
              <a:ext uri="{FF2B5EF4-FFF2-40B4-BE49-F238E27FC236}">
                <a16:creationId xmlns:a16="http://schemas.microsoft.com/office/drawing/2014/main" id="{218561A5-CB8A-46CD-B7F2-118EAAB03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918" y="4485418"/>
            <a:ext cx="3453765" cy="2240280"/>
          </a:xfrm>
          <a:prstGeom prst="rect">
            <a:avLst/>
          </a:prstGeom>
          <a:noFill/>
          <a:ln w="952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5126" name="Picture 6" descr="5 Renting Rules All College Grads Should Know">
            <a:extLst>
              <a:ext uri="{FF2B5EF4-FFF2-40B4-BE49-F238E27FC236}">
                <a16:creationId xmlns:a16="http://schemas.microsoft.com/office/drawing/2014/main" id="{96B20B9A-3519-4E76-88F0-DB8751DC9A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10" t="12267" r="19592" b="2103"/>
          <a:stretch/>
        </p:blipFill>
        <p:spPr bwMode="auto">
          <a:xfrm>
            <a:off x="804562" y="4485418"/>
            <a:ext cx="3198356" cy="2240280"/>
          </a:xfrm>
          <a:prstGeom prst="rect">
            <a:avLst/>
          </a:prstGeom>
          <a:noFill/>
          <a:ln w="952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5130" name="Picture 10" descr="Return to work notice: What you need to know as an employee">
            <a:extLst>
              <a:ext uri="{FF2B5EF4-FFF2-40B4-BE49-F238E27FC236}">
                <a16:creationId xmlns:a16="http://schemas.microsoft.com/office/drawing/2014/main" id="{79BE3E31-65A9-4816-81AE-C3617491E6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127" t="10088" r="3977" b="12573"/>
          <a:stretch/>
        </p:blipFill>
        <p:spPr bwMode="auto">
          <a:xfrm>
            <a:off x="7708683" y="4485418"/>
            <a:ext cx="3551501" cy="2240280"/>
          </a:xfrm>
          <a:prstGeom prst="rect">
            <a:avLst/>
          </a:prstGeom>
          <a:noFill/>
          <a:ln w="952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5A1E628-5D37-47ED-9FC0-A5054293CB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7248" y="1646448"/>
            <a:ext cx="2914372" cy="1782552"/>
          </a:xfrm>
          <a:prstGeom prst="rect">
            <a:avLst/>
          </a:prstGeom>
        </p:spPr>
      </p:pic>
    </p:spTree>
    <p:extLst>
      <p:ext uri="{BB962C8B-B14F-4D97-AF65-F5344CB8AC3E}">
        <p14:creationId xmlns:p14="http://schemas.microsoft.com/office/powerpoint/2010/main" val="196018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AF4B-AEF2-4FBE-9381-44419CA04C8A}"/>
              </a:ext>
            </a:extLst>
          </p:cNvPr>
          <p:cNvSpPr>
            <a:spLocks noGrp="1"/>
          </p:cNvSpPr>
          <p:nvPr>
            <p:ph type="title"/>
          </p:nvPr>
        </p:nvSpPr>
        <p:spPr/>
        <p:txBody>
          <a:bodyPr>
            <a:normAutofit fontScale="90000"/>
          </a:bodyPr>
          <a:lstStyle/>
          <a:p>
            <a:pPr algn="ctr"/>
            <a:r>
              <a:rPr lang="en-US" dirty="0">
                <a:solidFill>
                  <a:srgbClr val="4472C4"/>
                </a:solidFill>
                <a:latin typeface="Calibri bold" panose="020F0702030404030204" pitchFamily="34" charset="0"/>
                <a:ea typeface="Calibri bold" panose="020F0702030404030204" pitchFamily="34" charset="0"/>
                <a:cs typeface="Calibri bold" panose="020F0702030404030204" pitchFamily="34" charset="0"/>
              </a:rPr>
              <a:t>Act 2023-539 </a:t>
            </a:r>
            <a:br>
              <a:rPr lang="en-US" dirty="0">
                <a:solidFill>
                  <a:srgbClr val="4472C4"/>
                </a:solidFill>
                <a:latin typeface="Calibri bold" panose="020F0702030404030204" pitchFamily="34" charset="0"/>
                <a:ea typeface="Calibri bold" panose="020F0702030404030204" pitchFamily="34" charset="0"/>
                <a:cs typeface="Calibri bold" panose="020F0702030404030204" pitchFamily="34" charset="0"/>
              </a:rPr>
            </a:br>
            <a:r>
              <a:rPr lang="en-US" dirty="0">
                <a:solidFill>
                  <a:srgbClr val="4472C4"/>
                </a:solidFill>
                <a:latin typeface="Calibri bold" panose="020F0702030404030204" pitchFamily="34" charset="0"/>
                <a:ea typeface="Calibri bold" panose="020F0702030404030204" pitchFamily="34" charset="0"/>
                <a:cs typeface="Calibri bold" panose="020F0702030404030204" pitchFamily="34" charset="0"/>
              </a:rPr>
              <a:t>(Re)Engage Alabama Grant Program</a:t>
            </a:r>
            <a:br>
              <a:rPr lang="en-US" sz="1200" dirty="0"/>
            </a:br>
            <a:endParaRPr lang="en-US" sz="1200" dirty="0"/>
          </a:p>
        </p:txBody>
      </p:sp>
      <p:sp>
        <p:nvSpPr>
          <p:cNvPr id="7" name="Content Placeholder 6">
            <a:extLst>
              <a:ext uri="{FF2B5EF4-FFF2-40B4-BE49-F238E27FC236}">
                <a16:creationId xmlns:a16="http://schemas.microsoft.com/office/drawing/2014/main" id="{8BE9FD6F-F19E-4F44-BA66-7DEBB361A537}"/>
              </a:ext>
            </a:extLst>
          </p:cNvPr>
          <p:cNvSpPr>
            <a:spLocks noGrp="1"/>
          </p:cNvSpPr>
          <p:nvPr>
            <p:ph idx="1"/>
          </p:nvPr>
        </p:nvSpPr>
        <p:spPr/>
        <p:txBody>
          <a:bodyPr>
            <a:normAutofit lnSpcReduction="10000"/>
          </a:bodyPr>
          <a:lstStyle/>
          <a:p>
            <a:pPr marL="0" indent="0">
              <a:buNone/>
            </a:pPr>
            <a:r>
              <a:rPr lang="en-US" sz="2800" dirty="0"/>
              <a:t>In 2023, the Alabama Legislature approved the appropriation of $4.5 million to benefit students who earned some college credit and met given criteria to start spring 2024.  In 2024, the legislature approved another $4.5 million appropriation to extend financial assistance to more qualified students.  The (Re)Engage Alabama Grant Program seeks to remove academic and financial barriers that often prevent adults from reengaging the academic process and completing their degrees.  By aligning specific programs of study with Alabama’s high-wage, high-demand occupations identified by the Alabama Committee on Credentialing and Career Pathways (ACCCP),Alabama residents have new means to enhance their career opportunities and enrich the workforce of Alabama.</a:t>
            </a:r>
            <a:endParaRPr lang="en-US" dirty="0"/>
          </a:p>
        </p:txBody>
      </p:sp>
    </p:spTree>
    <p:extLst>
      <p:ext uri="{BB962C8B-B14F-4D97-AF65-F5344CB8AC3E}">
        <p14:creationId xmlns:p14="http://schemas.microsoft.com/office/powerpoint/2010/main" val="1311151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315</TotalTime>
  <Words>1567</Words>
  <Application>Microsoft Office PowerPoint</Application>
  <PresentationFormat>Widescreen</PresentationFormat>
  <Paragraphs>128</Paragraphs>
  <Slides>26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bold</vt:lpstr>
      <vt:lpstr>Calibri Light</vt:lpstr>
      <vt:lpstr>Gill Sans MT</vt:lpstr>
      <vt:lpstr>IBM Plex Sans</vt:lpstr>
      <vt:lpstr>IBM Plex Sans Bold</vt:lpstr>
      <vt:lpstr>Poppins</vt:lpstr>
      <vt:lpstr>Roboto</vt:lpstr>
      <vt:lpstr>var( --e-global-typography-text-font-family )</vt:lpstr>
      <vt:lpstr>Office Theme</vt:lpstr>
      <vt:lpstr>Alabama Commission on Higher Education ACHE</vt:lpstr>
      <vt:lpstr>AGENDA</vt:lpstr>
      <vt:lpstr> Mission Statement: </vt:lpstr>
      <vt:lpstr> Responsibilities: </vt:lpstr>
      <vt:lpstr>PowerPoint Presentation</vt:lpstr>
      <vt:lpstr>PowerPoint Presentation</vt:lpstr>
      <vt:lpstr>PowerPoint Presentation</vt:lpstr>
      <vt:lpstr>PowerPoint Presentation</vt:lpstr>
      <vt:lpstr>Act 2023-539  (Re)Engage Alabama Grant Program </vt:lpstr>
      <vt:lpstr>PowerPoint Presentation</vt:lpstr>
      <vt:lpstr>PowerPoint Presentation</vt:lpstr>
      <vt:lpstr>PowerPoint Presentation</vt:lpstr>
      <vt:lpstr>PowerPoint Presentation</vt:lpstr>
      <vt:lpstr>PowerPoint Presentation</vt:lpstr>
      <vt:lpstr>PowerPoint Presentation</vt:lpstr>
      <vt:lpstr>Free Application for Federal Student Aid (FAFSA)</vt:lpstr>
      <vt:lpstr>PowerPoint Presentation</vt:lpstr>
      <vt:lpstr>Alabama's Estimated Unclaimed Pell Dollars  &amp; Students Completing FAFSA </vt:lpstr>
      <vt:lpstr>PowerPoint Presentation</vt:lpstr>
      <vt:lpstr>SARA Year-End Review</vt:lpstr>
      <vt:lpstr>SARA in 2025</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Leonard</dc:creator>
  <cp:lastModifiedBy>Ron Leonard</cp:lastModifiedBy>
  <cp:revision>35</cp:revision>
  <dcterms:created xsi:type="dcterms:W3CDTF">2024-11-20T17:11:27Z</dcterms:created>
  <dcterms:modified xsi:type="dcterms:W3CDTF">2024-11-20T23:04:38Z</dcterms:modified>
</cp:coreProperties>
</file>