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7010400" cy="9296400"/>
  <p:embeddedFontLst>
    <p:embeddedFont>
      <p:font typeface="Calibri" panose="020F0502020204030204" pitchFamily="34" charset="0"/>
      <p:regular r:id="rId25"/>
      <p:bold r:id="rId26"/>
      <p:italic r:id="rId27"/>
      <p:boldItalic r:id="rId28"/>
    </p:embeddedFont>
    <p:embeddedFont>
      <p:font typeface="Libre Franklin Medium" pitchFamily="2"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98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lWCs3MZPJ/3teNzjAxUQS0HEH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9" name="Google Shape;89;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SARA Source!!!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1" name="Google Shape;171;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a2060876a_0_11:notes"/>
          <p:cNvSpPr>
            <a:spLocks noGrp="1" noRot="1" noChangeAspect="1"/>
          </p:cNvSpPr>
          <p:nvPr>
            <p:ph type="sldImg" idx="2"/>
          </p:nvPr>
        </p:nvSpPr>
        <p:spPr>
          <a:xfrm>
            <a:off x="709367" y="1161651"/>
            <a:ext cx="5591700" cy="3138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a2060876a_0_11: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0a2060876a_0_16:notes"/>
          <p:cNvSpPr>
            <a:spLocks noGrp="1" noRot="1" noChangeAspect="1"/>
          </p:cNvSpPr>
          <p:nvPr>
            <p:ph type="sldImg" idx="2"/>
          </p:nvPr>
        </p:nvSpPr>
        <p:spPr>
          <a:xfrm>
            <a:off x="709367" y="1161651"/>
            <a:ext cx="5591700" cy="3138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0a2060876a_0_16: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0a2060876a_0_20:notes"/>
          <p:cNvSpPr>
            <a:spLocks noGrp="1" noRot="1" noChangeAspect="1"/>
          </p:cNvSpPr>
          <p:nvPr>
            <p:ph type="sldImg" idx="2"/>
          </p:nvPr>
        </p:nvSpPr>
        <p:spPr>
          <a:xfrm>
            <a:off x="709367" y="1161651"/>
            <a:ext cx="5591700" cy="3138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0a2060876a_0_20: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eb192bc7ea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eb192bc7e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9" name="Google Shape;99;g2eb192bc7e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0a2060876a_0_24:notes"/>
          <p:cNvSpPr>
            <a:spLocks noGrp="1" noRot="1" noChangeAspect="1"/>
          </p:cNvSpPr>
          <p:nvPr>
            <p:ph type="sldImg" idx="2"/>
          </p:nvPr>
        </p:nvSpPr>
        <p:spPr>
          <a:xfrm>
            <a:off x="709367" y="1161651"/>
            <a:ext cx="5591700" cy="3138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30a2060876a_0_24:notes"/>
          <p:cNvSpPr txBox="1">
            <a:spLocks noGrp="1"/>
          </p:cNvSpPr>
          <p:nvPr>
            <p:ph type="body" idx="1"/>
          </p:nvPr>
        </p:nvSpPr>
        <p:spPr>
          <a:xfrm>
            <a:off x="701041" y="4473892"/>
            <a:ext cx="5608500" cy="3660300"/>
          </a:xfrm>
          <a:prstGeom prst="rect">
            <a:avLst/>
          </a:prstGeom>
          <a:noFill/>
          <a:ln>
            <a:noFill/>
          </a:ln>
        </p:spPr>
        <p:txBody>
          <a:bodyPr spcFirstLastPara="1" wrap="square" lIns="93200" tIns="46600" rIns="93200" bIns="466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44" name="Google Shape;244;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latin typeface="Open Sans"/>
              <a:ea typeface="Open Sans"/>
              <a:cs typeface="Open Sans"/>
              <a:sym typeface="Open Sans"/>
            </a:endParaRPr>
          </a:p>
          <a:p>
            <a:pPr marL="0" lvl="0" indent="0" algn="l" rtl="0">
              <a:lnSpc>
                <a:spcPct val="100000"/>
              </a:lnSpc>
              <a:spcBef>
                <a:spcPts val="0"/>
              </a:spcBef>
              <a:spcAft>
                <a:spcPts val="0"/>
              </a:spcAft>
              <a:buSzPts val="1400"/>
              <a:buNone/>
            </a:pPr>
            <a:endParaRPr/>
          </a:p>
        </p:txBody>
      </p:sp>
      <p:sp>
        <p:nvSpPr>
          <p:cNvPr id="106" name="Google Shape;106;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15" name="Google Shape;115;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State Portal Entity is the agency – you can find SPE on NC-SARA directory; always check with your SPE for state-specific guidance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4" name="Google Shape;124;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1" indent="0" algn="l" rtl="0">
              <a:lnSpc>
                <a:spcPct val="107000"/>
              </a:lnSpc>
              <a:spcBef>
                <a:spcPts val="815"/>
              </a:spcBef>
              <a:spcAft>
                <a:spcPts val="0"/>
              </a:spcAft>
              <a:buSzPts val="1400"/>
              <a:buNone/>
            </a:pPr>
            <a:endParaRPr/>
          </a:p>
        </p:txBody>
      </p:sp>
      <p:sp>
        <p:nvSpPr>
          <p:cNvPr id="132" name="Google Shape;132;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0907ddf732_0_1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30907ddf732_0_1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39" name="Google Shape;139;g30907ddf732_0_1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45" name="Google Shape;145;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907ddf732_0_175: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0907ddf732_0_175: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56" name="Google Shape;156;g30907ddf732_0_175: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
        <p:cNvGrpSpPr/>
        <p:nvPr/>
      </p:nvGrpSpPr>
      <p:grpSpPr>
        <a:xfrm>
          <a:off x="0" y="0"/>
          <a:ext cx="0" cy="0"/>
          <a:chOff x="0" y="0"/>
          <a:chExt cx="0" cy="0"/>
        </a:xfrm>
      </p:grpSpPr>
      <p:sp>
        <p:nvSpPr>
          <p:cNvPr id="15" name="Google Shape;15;p41"/>
          <p:cNvSpPr txBox="1">
            <a:spLocks noGrp="1"/>
          </p:cNvSpPr>
          <p:nvPr>
            <p:ph type="body" idx="1"/>
          </p:nvPr>
        </p:nvSpPr>
        <p:spPr>
          <a:xfrm>
            <a:off x="3182938" y="1456267"/>
            <a:ext cx="7680325" cy="67733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41"/>
          <p:cNvSpPr txBox="1">
            <a:spLocks noGrp="1"/>
          </p:cNvSpPr>
          <p:nvPr>
            <p:ph type="body" idx="2"/>
          </p:nvPr>
        </p:nvSpPr>
        <p:spPr>
          <a:xfrm>
            <a:off x="3182938" y="2133600"/>
            <a:ext cx="7680325" cy="87206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40"/>
              </a:spcBef>
              <a:spcAft>
                <a:spcPts val="0"/>
              </a:spcAft>
              <a:buClr>
                <a:srgbClr val="787878"/>
              </a:buClr>
              <a:buSzPts val="2200"/>
              <a:buNone/>
              <a:defRPr sz="22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7" name="Google Shape;17;p41"/>
          <p:cNvPicPr preferRelativeResize="0"/>
          <p:nvPr/>
        </p:nvPicPr>
        <p:blipFill rotWithShape="1">
          <a:blip r:embed="rId2">
            <a:alphaModFix/>
          </a:blip>
          <a:srcRect/>
          <a:stretch/>
        </p:blipFill>
        <p:spPr>
          <a:xfrm>
            <a:off x="9818572" y="5519650"/>
            <a:ext cx="2007524" cy="1338349"/>
          </a:xfrm>
          <a:prstGeom prst="rect">
            <a:avLst/>
          </a:prstGeom>
          <a:noFill/>
          <a:ln>
            <a:noFill/>
          </a:ln>
        </p:spPr>
      </p:pic>
      <p:pic>
        <p:nvPicPr>
          <p:cNvPr id="18" name="Google Shape;18;p4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6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3"/>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56" name="Google Shape;56;p63"/>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57" name="Google Shape;57;p63"/>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933"/>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61" name="Google Shape;61;p64"/>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62" name="Google Shape;62;p64"/>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63" name="Google Shape;63;p64"/>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64" name="Google Shape;64;p64"/>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5"/>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67"/>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Arial"/>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7"/>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457200" lvl="0" indent="-364045" algn="l">
              <a:lnSpc>
                <a:spcPct val="100000"/>
              </a:lnSpc>
              <a:spcBef>
                <a:spcPts val="427"/>
              </a:spcBef>
              <a:spcAft>
                <a:spcPts val="0"/>
              </a:spcAft>
              <a:buClr>
                <a:schemeClr val="dk1"/>
              </a:buClr>
              <a:buSzPts val="2133"/>
              <a:buChar char="•"/>
              <a:defRPr sz="2133"/>
            </a:lvl1pPr>
            <a:lvl2pPr marL="914400" lvl="1" indent="-347154" algn="l">
              <a:lnSpc>
                <a:spcPct val="100000"/>
              </a:lnSpc>
              <a:spcBef>
                <a:spcPts val="373"/>
              </a:spcBef>
              <a:spcAft>
                <a:spcPts val="0"/>
              </a:spcAft>
              <a:buClr>
                <a:schemeClr val="dk1"/>
              </a:buClr>
              <a:buSzPts val="1867"/>
              <a:buChar char="–"/>
              <a:defRPr sz="1867"/>
            </a:lvl2pPr>
            <a:lvl3pPr marL="1371600" lvl="2" indent="-330200" algn="l">
              <a:lnSpc>
                <a:spcPct val="100000"/>
              </a:lnSpc>
              <a:spcBef>
                <a:spcPts val="320"/>
              </a:spcBef>
              <a:spcAft>
                <a:spcPts val="0"/>
              </a:spcAft>
              <a:buClr>
                <a:schemeClr val="dk1"/>
              </a:buClr>
              <a:buSzPts val="1600"/>
              <a:buChar char="•"/>
              <a:defRPr sz="16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71" name="Google Shape;71;p67"/>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72" name="Google Shape;72;p67"/>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68"/>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Arial"/>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8"/>
          <p:cNvSpPr>
            <a:spLocks noGrp="1"/>
          </p:cNvSpPr>
          <p:nvPr>
            <p:ph type="pic" idx="2"/>
          </p:nvPr>
        </p:nvSpPr>
        <p:spPr>
          <a:xfrm>
            <a:off x="1194859" y="408517"/>
            <a:ext cx="3657600" cy="2743200"/>
          </a:xfrm>
          <a:prstGeom prst="rect">
            <a:avLst/>
          </a:prstGeom>
          <a:noFill/>
          <a:ln>
            <a:noFill/>
          </a:ln>
        </p:spPr>
      </p:sp>
      <p:sp>
        <p:nvSpPr>
          <p:cNvPr id="76" name="Google Shape;76;p68"/>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77" name="Google Shape;77;p68"/>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9"/>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9"/>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70"/>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70"/>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ighlight">
  <p:cSld name="Highligh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6096000" y="1076498"/>
            <a:ext cx="3932237"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787878"/>
              </a:buClr>
              <a:buSzPts val="3200"/>
              <a:buFont typeface="Open Sans"/>
              <a:buNone/>
              <a:defRPr sz="3200" b="1">
                <a:solidFill>
                  <a:srgbClr val="787878"/>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42"/>
          <p:cNvPicPr preferRelativeResize="0"/>
          <p:nvPr/>
        </p:nvPicPr>
        <p:blipFill rotWithShape="1">
          <a:blip r:embed="rId2">
            <a:alphaModFix/>
          </a:blip>
          <a:srcRect r="77521"/>
          <a:stretch/>
        </p:blipFill>
        <p:spPr>
          <a:xfrm>
            <a:off x="0" y="0"/>
            <a:ext cx="1995055" cy="6858000"/>
          </a:xfrm>
          <a:prstGeom prst="rect">
            <a:avLst/>
          </a:prstGeom>
          <a:noFill/>
          <a:ln>
            <a:noFill/>
          </a:ln>
        </p:spPr>
      </p:pic>
      <p:sp>
        <p:nvSpPr>
          <p:cNvPr id="22" name="Google Shape;22;p42"/>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23"/>
        <p:cNvGrpSpPr/>
        <p:nvPr/>
      </p:nvGrpSpPr>
      <p:grpSpPr>
        <a:xfrm>
          <a:off x="0" y="0"/>
          <a:ext cx="0" cy="0"/>
          <a:chOff x="0" y="0"/>
          <a:chExt cx="0" cy="0"/>
        </a:xfrm>
      </p:grpSpPr>
      <p:pic>
        <p:nvPicPr>
          <p:cNvPr id="24" name="Google Shape;24;p43"/>
          <p:cNvPicPr preferRelativeResize="0"/>
          <p:nvPr/>
        </p:nvPicPr>
        <p:blipFill rotWithShape="1">
          <a:blip r:embed="rId2">
            <a:alphaModFix/>
          </a:blip>
          <a:srcRect l="15454" r="69934"/>
          <a:stretch/>
        </p:blipFill>
        <p:spPr>
          <a:xfrm>
            <a:off x="0" y="0"/>
            <a:ext cx="1296785" cy="6858000"/>
          </a:xfrm>
          <a:prstGeom prst="rect">
            <a:avLst/>
          </a:prstGeom>
          <a:noFill/>
          <a:ln>
            <a:noFill/>
          </a:ln>
        </p:spPr>
      </p:pic>
      <p:sp>
        <p:nvSpPr>
          <p:cNvPr id="25" name="Google Shape;25;p43"/>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26" name="Google Shape;26;p43"/>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py">
  <p:cSld name="Copy">
    <p:spTree>
      <p:nvGrpSpPr>
        <p:cNvPr id="1" name="Shape 27"/>
        <p:cNvGrpSpPr/>
        <p:nvPr/>
      </p:nvGrpSpPr>
      <p:grpSpPr>
        <a:xfrm>
          <a:off x="0" y="0"/>
          <a:ext cx="0" cy="0"/>
          <a:chOff x="0" y="0"/>
          <a:chExt cx="0" cy="0"/>
        </a:xfrm>
      </p:grpSpPr>
      <p:sp>
        <p:nvSpPr>
          <p:cNvPr id="28" name="Google Shape;28;p44"/>
          <p:cNvSpPr txBox="1">
            <a:spLocks noGrp="1"/>
          </p:cNvSpPr>
          <p:nvPr>
            <p:ph type="body" idx="1"/>
          </p:nvPr>
        </p:nvSpPr>
        <p:spPr>
          <a:xfrm>
            <a:off x="597680" y="3413914"/>
            <a:ext cx="3392429" cy="217223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rgbClr val="787878"/>
              </a:buClr>
              <a:buSzPts val="4400"/>
              <a:buNone/>
              <a:defRPr sz="44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44"/>
          <p:cNvSpPr txBox="1">
            <a:spLocks noGrp="1"/>
          </p:cNvSpPr>
          <p:nvPr>
            <p:ph type="body" idx="2"/>
          </p:nvPr>
        </p:nvSpPr>
        <p:spPr>
          <a:xfrm>
            <a:off x="5759884" y="853439"/>
            <a:ext cx="5719992" cy="28540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1">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44"/>
          <p:cNvSpPr txBox="1">
            <a:spLocks noGrp="1"/>
          </p:cNvSpPr>
          <p:nvPr>
            <p:ph type="body" idx="3"/>
          </p:nvPr>
        </p:nvSpPr>
        <p:spPr>
          <a:xfrm>
            <a:off x="5759884" y="1185948"/>
            <a:ext cx="5719992" cy="3244736"/>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787878"/>
              </a:buClr>
              <a:buSzPts val="1000"/>
              <a:buFont typeface="Arial"/>
              <a:buNone/>
              <a:defRPr sz="1000" b="0">
                <a:solidFill>
                  <a:srgbClr val="787878"/>
                </a:solidFill>
                <a:latin typeface="Open Sans"/>
                <a:ea typeface="Open Sans"/>
                <a:cs typeface="Open Sans"/>
                <a:sym typeface="Open Sans"/>
              </a:defRPr>
            </a:lvl1pPr>
            <a:lvl2pPr marL="914400" lvl="1" indent="-228600" algn="l">
              <a:lnSpc>
                <a:spcPct val="100000"/>
              </a:lnSpc>
              <a:spcBef>
                <a:spcPts val="373"/>
              </a:spcBef>
              <a:spcAft>
                <a:spcPts val="0"/>
              </a:spcAft>
              <a:buClr>
                <a:schemeClr val="dk1"/>
              </a:buClr>
              <a:buSzPts val="1867"/>
              <a:buNone/>
              <a:defRPr>
                <a:latin typeface="Open Sans"/>
                <a:ea typeface="Open Sans"/>
                <a:cs typeface="Open Sans"/>
                <a:sym typeface="Open Sans"/>
              </a:defRPr>
            </a:lvl2pPr>
            <a:lvl3pPr marL="1371600" lvl="2" indent="-228600" algn="l">
              <a:lnSpc>
                <a:spcPct val="100000"/>
              </a:lnSpc>
              <a:spcBef>
                <a:spcPts val="320"/>
              </a:spcBef>
              <a:spcAft>
                <a:spcPts val="0"/>
              </a:spcAft>
              <a:buClr>
                <a:schemeClr val="dk1"/>
              </a:buClr>
              <a:buSzPts val="1600"/>
              <a:buNone/>
              <a:defRPr>
                <a:latin typeface="Open Sans"/>
                <a:ea typeface="Open Sans"/>
                <a:cs typeface="Open Sans"/>
                <a:sym typeface="Open Sans"/>
              </a:defRPr>
            </a:lvl3pPr>
            <a:lvl4pPr marL="1828800" lvl="3"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4pPr>
            <a:lvl5pPr marL="2286000" lvl="4" indent="-228600" algn="l">
              <a:lnSpc>
                <a:spcPct val="100000"/>
              </a:lnSpc>
              <a:spcBef>
                <a:spcPts val="267"/>
              </a:spcBef>
              <a:spcAft>
                <a:spcPts val="0"/>
              </a:spcAft>
              <a:buClr>
                <a:schemeClr val="dk1"/>
              </a:buClr>
              <a:buSzPts val="1333"/>
              <a:buNone/>
              <a:defRPr>
                <a:latin typeface="Open Sans"/>
                <a:ea typeface="Open Sans"/>
                <a:cs typeface="Open Sans"/>
                <a:sym typeface="Open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1" name="Google Shape;31;p44"/>
          <p:cNvPicPr preferRelativeResize="0"/>
          <p:nvPr/>
        </p:nvPicPr>
        <p:blipFill rotWithShape="1">
          <a:blip r:embed="rId2">
            <a:alphaModFix/>
          </a:blip>
          <a:srcRect l="15454" r="69934"/>
          <a:stretch/>
        </p:blipFill>
        <p:spPr>
          <a:xfrm>
            <a:off x="11829011" y="0"/>
            <a:ext cx="1296785" cy="6858000"/>
          </a:xfrm>
          <a:prstGeom prst="rect">
            <a:avLst/>
          </a:prstGeom>
          <a:noFill/>
          <a:ln>
            <a:noFill/>
          </a:ln>
        </p:spPr>
      </p:pic>
      <p:sp>
        <p:nvSpPr>
          <p:cNvPr id="32" name="Google Shape;32;p44"/>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87878"/>
                </a:solidFill>
                <a:latin typeface="Open Sans"/>
                <a:ea typeface="Open Sans"/>
                <a:cs typeface="Open Sans"/>
                <a:sym typeface="Open Sans"/>
              </a:rPr>
              <a:t>‹#›</a:t>
            </a:fld>
            <a:endParaRPr sz="1000" b="0" i="0" u="none" strike="noStrike" cap="none">
              <a:solidFill>
                <a:srgbClr val="787878"/>
              </a:solidFill>
              <a:latin typeface="Open Sans"/>
              <a:ea typeface="Open Sans"/>
              <a:cs typeface="Open Sans"/>
              <a:sym typeface="Open Sans"/>
            </a:endParaRPr>
          </a:p>
        </p:txBody>
      </p:sp>
      <p:sp>
        <p:nvSpPr>
          <p:cNvPr id="33" name="Google Shape;33;p44"/>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78787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2">
  <p:cSld name="Section Divider 2">
    <p:spTree>
      <p:nvGrpSpPr>
        <p:cNvPr id="1" name="Shape 34"/>
        <p:cNvGrpSpPr/>
        <p:nvPr/>
      </p:nvGrpSpPr>
      <p:grpSpPr>
        <a:xfrm>
          <a:off x="0" y="0"/>
          <a:ext cx="0" cy="0"/>
          <a:chOff x="0" y="0"/>
          <a:chExt cx="0" cy="0"/>
        </a:xfrm>
      </p:grpSpPr>
      <p:pic>
        <p:nvPicPr>
          <p:cNvPr id="35" name="Google Shape;35;g2e509966b3c_0_207"/>
          <p:cNvPicPr preferRelativeResize="0"/>
          <p:nvPr/>
        </p:nvPicPr>
        <p:blipFill rotWithShape="1">
          <a:blip r:embed="rId2">
            <a:alphaModFix/>
          </a:blip>
          <a:srcRect/>
          <a:stretch/>
        </p:blipFill>
        <p:spPr>
          <a:xfrm rot="5400000">
            <a:off x="996950" y="1478323"/>
            <a:ext cx="1587500" cy="3581400"/>
          </a:xfrm>
          <a:prstGeom prst="rect">
            <a:avLst/>
          </a:prstGeom>
          <a:noFill/>
          <a:ln>
            <a:noFill/>
          </a:ln>
        </p:spPr>
      </p:pic>
      <p:sp>
        <p:nvSpPr>
          <p:cNvPr id="36" name="Google Shape;36;g2e509966b3c_0_207"/>
          <p:cNvSpPr txBox="1">
            <a:spLocks noGrp="1"/>
          </p:cNvSpPr>
          <p:nvPr>
            <p:ph type="title"/>
          </p:nvPr>
        </p:nvSpPr>
        <p:spPr>
          <a:xfrm>
            <a:off x="3947622" y="2606241"/>
            <a:ext cx="74823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606060"/>
              </a:buClr>
              <a:buSzPts val="3600"/>
              <a:buFont typeface="Open Sans"/>
              <a:buNone/>
              <a:defRPr sz="3600" b="1" i="0">
                <a:solidFill>
                  <a:srgbClr val="606060"/>
                </a:solidFill>
                <a:latin typeface="Open Sans"/>
                <a:ea typeface="Open Sans"/>
                <a:cs typeface="Open Sans"/>
                <a:sym typeface="Open San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7" name="Google Shape;37;g2e509966b3c_0_207"/>
          <p:cNvSpPr txBox="1"/>
          <p:nvPr/>
        </p:nvSpPr>
        <p:spPr>
          <a:xfrm>
            <a:off x="8926404" y="6450448"/>
            <a:ext cx="2743200" cy="270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606060"/>
                </a:solidFill>
                <a:latin typeface="Open Sans"/>
                <a:ea typeface="Open Sans"/>
                <a:cs typeface="Open Sans"/>
                <a:sym typeface="Open Sans"/>
              </a:rPr>
              <a:t>‹#›</a:t>
            </a:fld>
            <a:endParaRPr sz="1000" b="0" i="0" u="none" strike="noStrike" cap="none">
              <a:solidFill>
                <a:srgbClr val="606060"/>
              </a:solidFill>
              <a:latin typeface="Open Sans"/>
              <a:ea typeface="Open Sans"/>
              <a:cs typeface="Open Sans"/>
              <a:sym typeface="Open Sans"/>
            </a:endParaRPr>
          </a:p>
        </p:txBody>
      </p:sp>
      <p:sp>
        <p:nvSpPr>
          <p:cNvPr id="38" name="Google Shape;38;g2e509966b3c_0_207"/>
          <p:cNvSpPr txBox="1">
            <a:spLocks noGrp="1"/>
          </p:cNvSpPr>
          <p:nvPr>
            <p:ph type="ftr" idx="11"/>
          </p:nvPr>
        </p:nvSpPr>
        <p:spPr>
          <a:xfrm>
            <a:off x="522396" y="6450448"/>
            <a:ext cx="4114800" cy="27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60606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66"/>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60"/>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0"/>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rgbClr val="888888"/>
              </a:buClr>
              <a:buSzPts val="2133"/>
              <a:buNone/>
              <a:defRPr>
                <a:solidFill>
                  <a:srgbClr val="888888"/>
                </a:solidFill>
              </a:defRPr>
            </a:lvl1pPr>
            <a:lvl2pPr lvl="1" algn="ctr">
              <a:lnSpc>
                <a:spcPct val="100000"/>
              </a:lnSpc>
              <a:spcBef>
                <a:spcPts val="373"/>
              </a:spcBef>
              <a:spcAft>
                <a:spcPts val="0"/>
              </a:spcAft>
              <a:buClr>
                <a:srgbClr val="888888"/>
              </a:buClr>
              <a:buSzPts val="1867"/>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67"/>
              </a:spcBef>
              <a:spcAft>
                <a:spcPts val="0"/>
              </a:spcAft>
              <a:buClr>
                <a:srgbClr val="888888"/>
              </a:buClr>
              <a:buSzPts val="1333"/>
              <a:buNone/>
              <a:defRPr>
                <a:solidFill>
                  <a:srgbClr val="888888"/>
                </a:solidFill>
              </a:defRPr>
            </a:lvl4pPr>
            <a:lvl5pPr lvl="4" algn="ctr">
              <a:lnSpc>
                <a:spcPct val="100000"/>
              </a:lnSpc>
              <a:spcBef>
                <a:spcPts val="267"/>
              </a:spcBef>
              <a:spcAft>
                <a:spcPts val="0"/>
              </a:spcAft>
              <a:buClr>
                <a:srgbClr val="888888"/>
              </a:buClr>
              <a:buSzPts val="1333"/>
              <a:buNone/>
              <a:defRPr>
                <a:solidFill>
                  <a:srgbClr val="888888"/>
                </a:solidFill>
              </a:defRPr>
            </a:lvl5pPr>
            <a:lvl6pPr lvl="5" algn="ctr">
              <a:lnSpc>
                <a:spcPct val="100000"/>
              </a:lnSpc>
              <a:spcBef>
                <a:spcPts val="267"/>
              </a:spcBef>
              <a:spcAft>
                <a:spcPts val="0"/>
              </a:spcAft>
              <a:buClr>
                <a:srgbClr val="888888"/>
              </a:buClr>
              <a:buSzPts val="1333"/>
              <a:buNone/>
              <a:defRPr>
                <a:solidFill>
                  <a:srgbClr val="888888"/>
                </a:solidFill>
              </a:defRPr>
            </a:lvl6pPr>
            <a:lvl7pPr lvl="6" algn="ctr">
              <a:lnSpc>
                <a:spcPct val="100000"/>
              </a:lnSpc>
              <a:spcBef>
                <a:spcPts val="267"/>
              </a:spcBef>
              <a:spcAft>
                <a:spcPts val="0"/>
              </a:spcAft>
              <a:buClr>
                <a:srgbClr val="888888"/>
              </a:buClr>
              <a:buSzPts val="1333"/>
              <a:buNone/>
              <a:defRPr>
                <a:solidFill>
                  <a:srgbClr val="888888"/>
                </a:solidFill>
              </a:defRPr>
            </a:lvl7pPr>
            <a:lvl8pPr lvl="7" algn="ctr">
              <a:lnSpc>
                <a:spcPct val="100000"/>
              </a:lnSpc>
              <a:spcBef>
                <a:spcPts val="267"/>
              </a:spcBef>
              <a:spcAft>
                <a:spcPts val="0"/>
              </a:spcAft>
              <a:buClr>
                <a:srgbClr val="888888"/>
              </a:buClr>
              <a:buSzPts val="1333"/>
              <a:buNone/>
              <a:defRPr>
                <a:solidFill>
                  <a:srgbClr val="888888"/>
                </a:solidFill>
              </a:defRPr>
            </a:lvl8pPr>
            <a:lvl9pPr lvl="8" algn="ctr">
              <a:lnSpc>
                <a:spcPct val="100000"/>
              </a:lnSpc>
              <a:spcBef>
                <a:spcPts val="267"/>
              </a:spcBef>
              <a:spcAft>
                <a:spcPts val="0"/>
              </a:spcAft>
              <a:buClr>
                <a:srgbClr val="888888"/>
              </a:buClr>
              <a:buSzPts val="1333"/>
              <a:buNone/>
              <a:defRPr>
                <a:solidFill>
                  <a:srgbClr val="888888"/>
                </a:solidFill>
              </a:defRPr>
            </a:lvl9pPr>
          </a:lstStyle>
          <a:p>
            <a:endParaRPr/>
          </a:p>
        </p:txBody>
      </p:sp>
      <p:sp>
        <p:nvSpPr>
          <p:cNvPr id="44" name="Google Shape;44;p60"/>
          <p:cNvSpPr txBox="1">
            <a:spLocks noGrp="1"/>
          </p:cNvSpPr>
          <p:nvPr>
            <p:ph type="sldNum" idx="12"/>
          </p:nvPr>
        </p:nvSpPr>
        <p:spPr>
          <a:xfrm>
            <a:off x="9144000" y="6605107"/>
            <a:ext cx="2730759" cy="2506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 Demystifying Professional Licensure Compliance | </a:t>
            </a: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6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 name="Google Shape;48;p61"/>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667"/>
              <a:buFont typeface="Arial"/>
              <a:buNone/>
              <a:defRPr sz="2667"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2"/>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267"/>
              </a:spcBef>
              <a:spcAft>
                <a:spcPts val="0"/>
              </a:spcAft>
              <a:buClr>
                <a:srgbClr val="888888"/>
              </a:buClr>
              <a:buSzPts val="1333"/>
              <a:buNone/>
              <a:defRPr sz="1333">
                <a:solidFill>
                  <a:srgbClr val="888888"/>
                </a:solidFill>
              </a:defRPr>
            </a:lvl1pPr>
            <a:lvl2pPr marL="914400" lvl="1" indent="-228600" algn="l">
              <a:lnSpc>
                <a:spcPct val="100000"/>
              </a:lnSpc>
              <a:spcBef>
                <a:spcPts val="240"/>
              </a:spcBef>
              <a:spcAft>
                <a:spcPts val="0"/>
              </a:spcAft>
              <a:buClr>
                <a:srgbClr val="888888"/>
              </a:buClr>
              <a:buSzPts val="1200"/>
              <a:buNone/>
              <a:defRPr sz="1200">
                <a:solidFill>
                  <a:srgbClr val="888888"/>
                </a:solidFill>
              </a:defRPr>
            </a:lvl2pPr>
            <a:lvl3pPr marL="1371600" lvl="2" indent="-228600" algn="l">
              <a:lnSpc>
                <a:spcPct val="100000"/>
              </a:lnSpc>
              <a:spcBef>
                <a:spcPts val="213"/>
              </a:spcBef>
              <a:spcAft>
                <a:spcPts val="0"/>
              </a:spcAft>
              <a:buClr>
                <a:srgbClr val="888888"/>
              </a:buClr>
              <a:buSzPts val="1067"/>
              <a:buNone/>
              <a:defRPr sz="1067">
                <a:solidFill>
                  <a:srgbClr val="888888"/>
                </a:solidFill>
              </a:defRPr>
            </a:lvl3pPr>
            <a:lvl4pPr marL="1828800" lvl="3" indent="-228600" algn="l">
              <a:lnSpc>
                <a:spcPct val="100000"/>
              </a:lnSpc>
              <a:spcBef>
                <a:spcPts val="187"/>
              </a:spcBef>
              <a:spcAft>
                <a:spcPts val="0"/>
              </a:spcAft>
              <a:buClr>
                <a:srgbClr val="888888"/>
              </a:buClr>
              <a:buSzPts val="933"/>
              <a:buNone/>
              <a:defRPr sz="933">
                <a:solidFill>
                  <a:srgbClr val="888888"/>
                </a:solidFill>
              </a:defRPr>
            </a:lvl4pPr>
            <a:lvl5pPr marL="2286000" lvl="4" indent="-228600" algn="l">
              <a:lnSpc>
                <a:spcPct val="100000"/>
              </a:lnSpc>
              <a:spcBef>
                <a:spcPts val="187"/>
              </a:spcBef>
              <a:spcAft>
                <a:spcPts val="0"/>
              </a:spcAft>
              <a:buClr>
                <a:srgbClr val="888888"/>
              </a:buClr>
              <a:buSzPts val="933"/>
              <a:buNone/>
              <a:defRPr sz="933">
                <a:solidFill>
                  <a:srgbClr val="888888"/>
                </a:solidFill>
              </a:defRPr>
            </a:lvl5pPr>
            <a:lvl6pPr marL="2743200" lvl="5" indent="-228600" algn="l">
              <a:lnSpc>
                <a:spcPct val="100000"/>
              </a:lnSpc>
              <a:spcBef>
                <a:spcPts val="187"/>
              </a:spcBef>
              <a:spcAft>
                <a:spcPts val="0"/>
              </a:spcAft>
              <a:buClr>
                <a:srgbClr val="888888"/>
              </a:buClr>
              <a:buSzPts val="933"/>
              <a:buNone/>
              <a:defRPr sz="933">
                <a:solidFill>
                  <a:srgbClr val="888888"/>
                </a:solidFill>
              </a:defRPr>
            </a:lvl6pPr>
            <a:lvl7pPr marL="3200400" lvl="6" indent="-228600" algn="l">
              <a:lnSpc>
                <a:spcPct val="100000"/>
              </a:lnSpc>
              <a:spcBef>
                <a:spcPts val="187"/>
              </a:spcBef>
              <a:spcAft>
                <a:spcPts val="0"/>
              </a:spcAft>
              <a:buClr>
                <a:srgbClr val="888888"/>
              </a:buClr>
              <a:buSzPts val="933"/>
              <a:buNone/>
              <a:defRPr sz="933">
                <a:solidFill>
                  <a:srgbClr val="888888"/>
                </a:solidFill>
              </a:defRPr>
            </a:lvl7pPr>
            <a:lvl8pPr marL="3657600" lvl="7" indent="-228600" algn="l">
              <a:lnSpc>
                <a:spcPct val="100000"/>
              </a:lnSpc>
              <a:spcBef>
                <a:spcPts val="187"/>
              </a:spcBef>
              <a:spcAft>
                <a:spcPts val="0"/>
              </a:spcAft>
              <a:buClr>
                <a:srgbClr val="888888"/>
              </a:buClr>
              <a:buSzPts val="933"/>
              <a:buNone/>
              <a:defRPr sz="933">
                <a:solidFill>
                  <a:srgbClr val="888888"/>
                </a:solidFill>
              </a:defRPr>
            </a:lvl8pPr>
            <a:lvl9pPr marL="4114800" lvl="8" indent="-228600" algn="l">
              <a:lnSpc>
                <a:spcPct val="100000"/>
              </a:lnSpc>
              <a:spcBef>
                <a:spcPts val="187"/>
              </a:spcBef>
              <a:spcAft>
                <a:spcPts val="0"/>
              </a:spcAft>
              <a:buClr>
                <a:srgbClr val="888888"/>
              </a:buClr>
              <a:buSzPts val="933"/>
              <a:buNone/>
              <a:defRPr sz="933">
                <a:solidFill>
                  <a:srgbClr val="888888"/>
                </a:solidFill>
              </a:defRPr>
            </a:lvl9pPr>
          </a:lstStyle>
          <a:p>
            <a:endParaRPr/>
          </a:p>
        </p:txBody>
      </p:sp>
      <p:sp>
        <p:nvSpPr>
          <p:cNvPr id="52" name="Google Shape;52;p62"/>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Demystifying Professional Licensure Compliance |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64045" algn="l" rtl="0">
              <a:lnSpc>
                <a:spcPct val="100000"/>
              </a:lnSpc>
              <a:spcBef>
                <a:spcPts val="427"/>
              </a:spcBef>
              <a:spcAft>
                <a:spcPts val="0"/>
              </a:spcAft>
              <a:buClr>
                <a:schemeClr val="dk1"/>
              </a:buClr>
              <a:buSzPts val="2133"/>
              <a:buFont typeface="Arial"/>
              <a:buChar char="•"/>
              <a:defRPr sz="2133" b="0" i="0" u="none" strike="noStrike" cap="none">
                <a:solidFill>
                  <a:schemeClr val="dk1"/>
                </a:solidFill>
                <a:latin typeface="Arial"/>
                <a:ea typeface="Arial"/>
                <a:cs typeface="Arial"/>
                <a:sym typeface="Arial"/>
              </a:defRPr>
            </a:lvl1pPr>
            <a:lvl2pPr marL="914400" marR="0" lvl="1" indent="-347154" algn="l" rtl="0">
              <a:lnSpc>
                <a:spcPct val="100000"/>
              </a:lnSpc>
              <a:spcBef>
                <a:spcPts val="373"/>
              </a:spcBef>
              <a:spcAft>
                <a:spcPts val="0"/>
              </a:spcAft>
              <a:buClr>
                <a:schemeClr val="dk1"/>
              </a:buClr>
              <a:buSzPts val="1867"/>
              <a:buFont typeface="Arial"/>
              <a:buChar char="–"/>
              <a:defRPr sz="1867"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4pPr>
            <a:lvl5pPr marL="2286000" marR="0" lvl="4"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5pPr>
            <a:lvl6pPr marL="2743200" marR="0" lvl="5"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6pPr>
            <a:lvl7pPr marL="3200400" marR="0" lvl="6"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7pPr>
            <a:lvl8pPr marL="3657600" marR="0" lvl="7"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8pPr>
            <a:lvl9pPr marL="4114800" marR="0" lvl="8"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Arial"/>
                <a:ea typeface="Arial"/>
                <a:cs typeface="Arial"/>
                <a:sym typeface="Arial"/>
              </a:defRPr>
            </a:lvl9pPr>
          </a:lstStyle>
          <a:p>
            <a:endParaRPr/>
          </a:p>
        </p:txBody>
      </p:sp>
      <p:sp>
        <p:nvSpPr>
          <p:cNvPr id="11" name="Google Shape;11;p40"/>
          <p:cNvSpPr txBox="1">
            <a:spLocks noGrp="1"/>
          </p:cNvSpPr>
          <p:nvPr>
            <p:ph type="dt" idx="10"/>
          </p:nvPr>
        </p:nvSpPr>
        <p:spPr>
          <a:xfrm>
            <a:off x="155510" y="6606721"/>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40"/>
          <p:cNvSpPr txBox="1">
            <a:spLocks noGrp="1"/>
          </p:cNvSpPr>
          <p:nvPr>
            <p:ph type="sldNum" idx="12"/>
          </p:nvPr>
        </p:nvSpPr>
        <p:spPr>
          <a:xfrm>
            <a:off x="8324491" y="6607367"/>
            <a:ext cx="3550268"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r>
              <a:rPr lang="en-US"/>
              <a:t> Demystifying Professional Licensure Compliance  | </a:t>
            </a:r>
            <a:fld id="{00000000-1234-1234-1234-123412341234}" type="slidenum">
              <a:rPr lang="en-US"/>
              <a:t>‹#›</a:t>
            </a:fld>
            <a:endParaRPr/>
          </a:p>
        </p:txBody>
      </p:sp>
      <p:sp>
        <p:nvSpPr>
          <p:cNvPr id="13" name="Google Shape;1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933"/>
              <a:buFont typeface="Arial"/>
              <a:buNone/>
              <a:defRPr sz="2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c-sara.org/sara-neg-reg-call-ac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formstack.io/7198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Info@nc-sara.org"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www.nc-sara.org/" TargetMode="External"/><Relationship Id="rId4" Type="http://schemas.openxmlformats.org/officeDocument/2006/relationships/hyperlink" Target="mailto:ejacobson@nc-sara.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hyperlink" Target="https://nc-sara.org/news-events/webinars" TargetMode="External"/><Relationship Id="rId3" Type="http://schemas.openxmlformats.org/officeDocument/2006/relationships/hyperlink" Target="https://nc-sara.org/news-events/2024-sara-policy-modification-process-wrap-results-nc-sara-board-voting-and" TargetMode="External"/><Relationship Id="rId7" Type="http://schemas.openxmlformats.org/officeDocument/2006/relationships/hyperlink" Target="https://nc-sara.org/news-events/saras-10-year-anniversary-decade-opportunity"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nc-sara.org/news-events/specializedprogrammatic-accreditation-ensuring-educational-quality" TargetMode="External"/><Relationship Id="rId5" Type="http://schemas.openxmlformats.org/officeDocument/2006/relationships/hyperlink" Target="https://nc-sara.org/news-events/nc-sara-annual-data-report-release-2" TargetMode="External"/><Relationship Id="rId4" Type="http://schemas.openxmlformats.org/officeDocument/2006/relationships/hyperlink" Target="https://nc-sara.org/news-events/department-education-negotiated-rulemaking-fall-2024-update-sara-communit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body" idx="1"/>
          </p:nvPr>
        </p:nvSpPr>
        <p:spPr>
          <a:xfrm>
            <a:off x="1603760" y="341716"/>
            <a:ext cx="9261986" cy="19727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C00000"/>
              </a:buClr>
              <a:buSzPts val="4000"/>
              <a:buNone/>
            </a:pPr>
            <a:r>
              <a:rPr lang="en-US" sz="4000">
                <a:solidFill>
                  <a:srgbClr val="C00000"/>
                </a:solidFill>
                <a:latin typeface="Arial"/>
                <a:ea typeface="Arial"/>
                <a:cs typeface="Arial"/>
                <a:sym typeface="Arial"/>
              </a:rPr>
              <a:t>NC-SARA </a:t>
            </a:r>
            <a:endParaRPr>
              <a:latin typeface="Arial"/>
              <a:ea typeface="Arial"/>
              <a:cs typeface="Arial"/>
              <a:sym typeface="Arial"/>
            </a:endParaRPr>
          </a:p>
          <a:p>
            <a:pPr marL="0" lvl="0" indent="0" algn="ctr" rtl="0">
              <a:lnSpc>
                <a:spcPct val="100000"/>
              </a:lnSpc>
              <a:spcBef>
                <a:spcPts val="800"/>
              </a:spcBef>
              <a:spcAft>
                <a:spcPts val="0"/>
              </a:spcAft>
              <a:buClr>
                <a:srgbClr val="C00000"/>
              </a:buClr>
              <a:buSzPts val="4000"/>
              <a:buNone/>
            </a:pPr>
            <a:r>
              <a:rPr lang="en-US" sz="4000">
                <a:solidFill>
                  <a:srgbClr val="C00000"/>
                </a:solidFill>
                <a:latin typeface="Arial"/>
                <a:ea typeface="Arial"/>
                <a:cs typeface="Arial"/>
                <a:sym typeface="Arial"/>
              </a:rPr>
              <a:t>Updates and Resources for</a:t>
            </a:r>
            <a:endParaRPr>
              <a:latin typeface="Arial"/>
              <a:ea typeface="Arial"/>
              <a:cs typeface="Arial"/>
              <a:sym typeface="Arial"/>
            </a:endParaRPr>
          </a:p>
          <a:p>
            <a:pPr marL="0" lvl="0" indent="0" algn="ctr" rtl="0">
              <a:lnSpc>
                <a:spcPct val="100000"/>
              </a:lnSpc>
              <a:spcBef>
                <a:spcPts val="800"/>
              </a:spcBef>
              <a:spcAft>
                <a:spcPts val="0"/>
              </a:spcAft>
              <a:buClr>
                <a:srgbClr val="C00000"/>
              </a:buClr>
              <a:buSzPts val="4000"/>
              <a:buNone/>
            </a:pPr>
            <a:r>
              <a:rPr lang="en-US" sz="4000">
                <a:solidFill>
                  <a:srgbClr val="C00000"/>
                </a:solidFill>
                <a:latin typeface="Arial"/>
                <a:ea typeface="Arial"/>
                <a:cs typeface="Arial"/>
                <a:sym typeface="Arial"/>
              </a:rPr>
              <a:t>SARA-Participating Institutions</a:t>
            </a:r>
            <a:endParaRPr>
              <a:latin typeface="Arial"/>
              <a:ea typeface="Arial"/>
              <a:cs typeface="Arial"/>
              <a:sym typeface="Arial"/>
            </a:endParaRPr>
          </a:p>
          <a:p>
            <a:pPr marL="0" lvl="0" indent="0" algn="ctr" rtl="0">
              <a:lnSpc>
                <a:spcPct val="100000"/>
              </a:lnSpc>
              <a:spcBef>
                <a:spcPts val="800"/>
              </a:spcBef>
              <a:spcAft>
                <a:spcPts val="0"/>
              </a:spcAft>
              <a:buClr>
                <a:srgbClr val="787878"/>
              </a:buClr>
              <a:buSzPts val="4000"/>
              <a:buNone/>
            </a:pPr>
            <a:endParaRPr sz="4000">
              <a:solidFill>
                <a:srgbClr val="C00000"/>
              </a:solidFill>
              <a:latin typeface="Arial"/>
              <a:ea typeface="Arial"/>
              <a:cs typeface="Arial"/>
              <a:sym typeface="Arial"/>
            </a:endParaRPr>
          </a:p>
        </p:txBody>
      </p:sp>
      <p:sp>
        <p:nvSpPr>
          <p:cNvPr id="92" name="Google Shape;92;p1"/>
          <p:cNvSpPr/>
          <p:nvPr/>
        </p:nvSpPr>
        <p:spPr>
          <a:xfrm>
            <a:off x="9819861" y="5550820"/>
            <a:ext cx="2027582" cy="1168032"/>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3" name="Google Shape;93;p1"/>
          <p:cNvPicPr preferRelativeResize="0"/>
          <p:nvPr/>
        </p:nvPicPr>
        <p:blipFill rotWithShape="1">
          <a:blip r:embed="rId3">
            <a:alphaModFix/>
          </a:blip>
          <a:srcRect/>
          <a:stretch/>
        </p:blipFill>
        <p:spPr>
          <a:xfrm>
            <a:off x="10356235" y="4927948"/>
            <a:ext cx="1671836" cy="1948593"/>
          </a:xfrm>
          <a:prstGeom prst="rect">
            <a:avLst/>
          </a:prstGeom>
          <a:noFill/>
          <a:ln>
            <a:noFill/>
          </a:ln>
        </p:spPr>
      </p:pic>
      <p:sp>
        <p:nvSpPr>
          <p:cNvPr id="94" name="Google Shape;94;p1"/>
          <p:cNvSpPr txBox="1"/>
          <p:nvPr/>
        </p:nvSpPr>
        <p:spPr>
          <a:xfrm>
            <a:off x="1238625" y="2838825"/>
            <a:ext cx="10486800" cy="1862400"/>
          </a:xfrm>
          <a:prstGeom prst="rect">
            <a:avLst/>
          </a:prstGeom>
          <a:solidFill>
            <a:srgbClr val="F2F2F2"/>
          </a:solidFill>
          <a:ln w="9525" cap="flat" cmpd="sng">
            <a:solidFill>
              <a:srgbClr val="21529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endParaRPr sz="21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2060"/>
                </a:solidFill>
                <a:latin typeface="Arial"/>
                <a:ea typeface="Arial"/>
                <a:cs typeface="Arial"/>
                <a:sym typeface="Arial"/>
              </a:rPr>
              <a:t>Jared Abdirkin, </a:t>
            </a:r>
            <a:r>
              <a:rPr lang="en-US" sz="2400" b="0" i="0" u="none" strike="noStrike" cap="none">
                <a:solidFill>
                  <a:srgbClr val="002060"/>
                </a:solidFill>
                <a:latin typeface="Arial"/>
                <a:ea typeface="Arial"/>
                <a:cs typeface="Arial"/>
                <a:sym typeface="Arial"/>
              </a:rPr>
              <a:t>Director, Institutional Engagement &amp; Initiatives, NC-SARA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500" b="1">
                <a:solidFill>
                  <a:srgbClr val="002060"/>
                </a:solidFill>
              </a:rPr>
              <a:t>Alabama</a:t>
            </a:r>
            <a:r>
              <a:rPr lang="en-US" sz="2500" b="1" i="0" u="none" strike="noStrike" cap="none">
                <a:solidFill>
                  <a:srgbClr val="002060"/>
                </a:solidFill>
                <a:latin typeface="Arial"/>
                <a:ea typeface="Arial"/>
                <a:cs typeface="Arial"/>
                <a:sym typeface="Arial"/>
              </a:rPr>
              <a:t> SARA Institution Program</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500" b="1">
                <a:solidFill>
                  <a:srgbClr val="002060"/>
                </a:solidFill>
              </a:rPr>
              <a:t>November 22,</a:t>
            </a:r>
            <a:r>
              <a:rPr lang="en-US" sz="2500" b="1" i="0" u="none" strike="noStrike" cap="none">
                <a:solidFill>
                  <a:srgbClr val="002060"/>
                </a:solidFill>
                <a:latin typeface="Arial"/>
                <a:ea typeface="Arial"/>
                <a:cs typeface="Arial"/>
                <a:sym typeface="Arial"/>
              </a:rPr>
              <a:t> 2024</a:t>
            </a:r>
            <a:endParaRPr sz="2000" b="0" i="0" u="none" strike="noStrike" cap="none">
              <a:solidFill>
                <a:srgbClr val="002060"/>
              </a:solidFill>
              <a:latin typeface="Arial"/>
              <a:ea typeface="Arial"/>
              <a:cs typeface="Arial"/>
              <a:sym typeface="Arial"/>
            </a:endParaRPr>
          </a:p>
        </p:txBody>
      </p:sp>
      <p:pic>
        <p:nvPicPr>
          <p:cNvPr id="95" name="Google Shape;95;p1"/>
          <p:cNvPicPr preferRelativeResize="0"/>
          <p:nvPr/>
        </p:nvPicPr>
        <p:blipFill rotWithShape="1">
          <a:blip r:embed="rId4">
            <a:alphaModFix/>
          </a:blip>
          <a:srcRect/>
          <a:stretch/>
        </p:blipFill>
        <p:spPr>
          <a:xfrm>
            <a:off x="10019650" y="88900"/>
            <a:ext cx="1827800" cy="1818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1"/>
          <p:cNvSpPr txBox="1"/>
          <p:nvPr/>
        </p:nvSpPr>
        <p:spPr>
          <a:xfrm>
            <a:off x="838200" y="2030400"/>
            <a:ext cx="4455000" cy="3921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Annual Data Reporting	</a:t>
            </a:r>
            <a:endParaRPr sz="28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California Students</a:t>
            </a:r>
            <a:endParaRPr sz="28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Field Trips</a:t>
            </a:r>
            <a:endParaRPr sz="28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Institution Applications</a:t>
            </a:r>
            <a:endParaRPr sz="28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Military Bases</a:t>
            </a:r>
            <a:endParaRPr sz="28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Overseas Students</a:t>
            </a:r>
            <a:endParaRPr sz="2800" b="0" i="0" u="none" strike="noStrike" cap="none">
              <a:solidFill>
                <a:schemeClr val="dk1"/>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Arial"/>
              <a:buAutoNum type="arabicPeriod"/>
            </a:pPr>
            <a:r>
              <a:rPr lang="en-US" sz="2800" b="0" i="0" u="none" strike="noStrike" cap="none">
                <a:solidFill>
                  <a:schemeClr val="dk1"/>
                </a:solidFill>
                <a:latin typeface="Arial"/>
                <a:ea typeface="Arial"/>
                <a:cs typeface="Arial"/>
                <a:sym typeface="Arial"/>
              </a:rPr>
              <a:t>SARA Policy Modification Process</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pic>
        <p:nvPicPr>
          <p:cNvPr id="166" name="Google Shape;166;p11"/>
          <p:cNvPicPr preferRelativeResize="0"/>
          <p:nvPr/>
        </p:nvPicPr>
        <p:blipFill rotWithShape="1">
          <a:blip r:embed="rId3">
            <a:alphaModFix/>
          </a:blip>
          <a:srcRect/>
          <a:stretch/>
        </p:blipFill>
        <p:spPr>
          <a:xfrm>
            <a:off x="381002" y="-6"/>
            <a:ext cx="11430000" cy="1905000"/>
          </a:xfrm>
          <a:prstGeom prst="rect">
            <a:avLst/>
          </a:prstGeom>
          <a:noFill/>
          <a:ln w="9525" cap="flat" cmpd="sng">
            <a:solidFill>
              <a:srgbClr val="215297"/>
            </a:solidFill>
            <a:prstDash val="solid"/>
            <a:round/>
            <a:headEnd type="none" w="sm" len="sm"/>
            <a:tailEnd type="none" w="sm" len="sm"/>
          </a:ln>
        </p:spPr>
      </p:pic>
      <p:sp>
        <p:nvSpPr>
          <p:cNvPr id="167" name="Google Shape;167;p11"/>
          <p:cNvSpPr txBox="1"/>
          <p:nvPr/>
        </p:nvSpPr>
        <p:spPr>
          <a:xfrm>
            <a:off x="5936100" y="2030400"/>
            <a:ext cx="6255900" cy="279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8.    Professional Licensure</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9.    SARA Fees</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10.  SARA Late Fees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11.  Short Courses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12.  Student Complaints</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13.  Third Party Contracts</a:t>
            </a:r>
            <a:endParaRPr sz="2133"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2"/>
          <p:cNvSpPr txBox="1"/>
          <p:nvPr/>
        </p:nvSpPr>
        <p:spPr>
          <a:xfrm>
            <a:off x="673100" y="2956825"/>
            <a:ext cx="10042800" cy="3436500"/>
          </a:xfrm>
          <a:prstGeom prst="rect">
            <a:avLst/>
          </a:prstGeom>
          <a:solidFill>
            <a:srgbClr val="F2F2F2"/>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NC-SARA provides</a:t>
            </a:r>
            <a:r>
              <a:rPr lang="en-US" sz="2800" b="0" i="0" u="none" strike="noStrike" cap="none">
                <a:solidFill>
                  <a:schemeClr val="dk1"/>
                </a:solidFill>
                <a:latin typeface="Arial"/>
                <a:ea typeface="Arial"/>
                <a:cs typeface="Arial"/>
                <a:sym typeface="Arial"/>
              </a:rPr>
              <a:t>:</a:t>
            </a:r>
            <a:endParaRPr sz="28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2800"/>
              <a:buFont typeface="Arial"/>
              <a:buNone/>
            </a:pPr>
            <a:endParaRPr sz="17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Professional Licensure Directory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State Authorization Guide</a:t>
            </a:r>
            <a:endParaRPr sz="2800" b="0"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SARA Student Complaint information</a:t>
            </a:r>
            <a:endParaRPr sz="2800" b="0"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Cost Savings Calculator</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SARA Participating Institution Directory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2800"/>
              <a:buFont typeface="Arial"/>
              <a:buNone/>
            </a:pPr>
            <a:endParaRPr sz="400" b="0" i="0" u="none" strike="noStrike" cap="none">
              <a:solidFill>
                <a:srgbClr val="000000"/>
              </a:solidFill>
              <a:latin typeface="Arial"/>
              <a:ea typeface="Arial"/>
              <a:cs typeface="Arial"/>
              <a:sym typeface="Arial"/>
            </a:endParaRPr>
          </a:p>
        </p:txBody>
      </p:sp>
      <p:pic>
        <p:nvPicPr>
          <p:cNvPr id="174" name="Google Shape;174;p12" descr="NC-SARA.org website graphic"/>
          <p:cNvPicPr preferRelativeResize="0"/>
          <p:nvPr/>
        </p:nvPicPr>
        <p:blipFill rotWithShape="1">
          <a:blip r:embed="rId3">
            <a:alphaModFix/>
          </a:blip>
          <a:srcRect/>
          <a:stretch/>
        </p:blipFill>
        <p:spPr>
          <a:xfrm>
            <a:off x="2116725" y="156675"/>
            <a:ext cx="7371099" cy="2571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p:nvPr/>
        </p:nvSpPr>
        <p:spPr>
          <a:xfrm>
            <a:off x="2288446" y="339419"/>
            <a:ext cx="728846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2060"/>
                </a:solidFill>
                <a:latin typeface="Arial"/>
                <a:ea typeface="Arial"/>
                <a:cs typeface="Arial"/>
                <a:sym typeface="Arial"/>
              </a:rPr>
              <a:t>NC-SARA Participation Fees</a:t>
            </a:r>
            <a:endParaRPr sz="4000" b="1" i="0" u="none" strike="noStrike" cap="none">
              <a:solidFill>
                <a:schemeClr val="dk1"/>
              </a:solidFill>
              <a:latin typeface="Arial"/>
              <a:ea typeface="Arial"/>
              <a:cs typeface="Arial"/>
              <a:sym typeface="Arial"/>
            </a:endParaRPr>
          </a:p>
        </p:txBody>
      </p:sp>
      <p:pic>
        <p:nvPicPr>
          <p:cNvPr id="181" name="Google Shape;181;p15" descr="A screenshot of a white and black page&#10;&#10;Description automatically generated"/>
          <p:cNvPicPr preferRelativeResize="0"/>
          <p:nvPr/>
        </p:nvPicPr>
        <p:blipFill rotWithShape="1">
          <a:blip r:embed="rId3">
            <a:alphaModFix/>
          </a:blip>
          <a:srcRect l="2424" r="19042" b="10967"/>
          <a:stretch/>
        </p:blipFill>
        <p:spPr>
          <a:xfrm>
            <a:off x="4760965" y="1931726"/>
            <a:ext cx="6288309" cy="4011872"/>
          </a:xfrm>
          <a:prstGeom prst="rect">
            <a:avLst/>
          </a:prstGeom>
          <a:noFill/>
          <a:ln>
            <a:noFill/>
          </a:ln>
        </p:spPr>
      </p:pic>
      <p:sp>
        <p:nvSpPr>
          <p:cNvPr id="182" name="Google Shape;182;p15"/>
          <p:cNvSpPr txBox="1"/>
          <p:nvPr/>
        </p:nvSpPr>
        <p:spPr>
          <a:xfrm>
            <a:off x="3203663" y="1047300"/>
            <a:ext cx="7485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Note</a:t>
            </a:r>
            <a:r>
              <a:rPr lang="en-US" sz="1800" b="0" i="0" u="none" strike="noStrike" cap="none">
                <a:solidFill>
                  <a:schemeClr val="dk1"/>
                </a:solidFill>
                <a:latin typeface="Arial"/>
                <a:ea typeface="Arial"/>
                <a:cs typeface="Arial"/>
                <a:sym typeface="Arial"/>
              </a:rPr>
              <a:t> – this is separate from and in addition to any fees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charged by the </a:t>
            </a:r>
            <a:r>
              <a:rPr lang="en-US" sz="1800" b="0" i="0" u="none" strike="noStrike" cap="none">
                <a:solidFill>
                  <a:schemeClr val="dk1"/>
                </a:solidFill>
                <a:highlight>
                  <a:schemeClr val="lt1"/>
                </a:highlight>
                <a:latin typeface="Arial"/>
                <a:ea typeface="Arial"/>
                <a:cs typeface="Arial"/>
                <a:sym typeface="Arial"/>
              </a:rPr>
              <a:t>State of </a:t>
            </a:r>
            <a:r>
              <a:rPr lang="en-US" sz="1800">
                <a:solidFill>
                  <a:schemeClr val="dk1"/>
                </a:solidFill>
                <a:highlight>
                  <a:schemeClr val="lt1"/>
                </a:highlight>
              </a:rPr>
              <a:t>Alabama </a:t>
            </a:r>
            <a:r>
              <a:rPr lang="en-US" sz="1800" b="0" i="0" u="none" strike="noStrike" cap="none">
                <a:solidFill>
                  <a:schemeClr val="dk1"/>
                </a:solidFill>
                <a:latin typeface="Arial"/>
                <a:ea typeface="Arial"/>
                <a:cs typeface="Arial"/>
                <a:sym typeface="Arial"/>
              </a:rPr>
              <a:t>for SARA participation</a:t>
            </a:r>
            <a:endParaRPr sz="1400" b="0" i="0" u="none" strike="noStrike" cap="none">
              <a:solidFill>
                <a:srgbClr val="000000"/>
              </a:solidFill>
              <a:latin typeface="Arial"/>
              <a:ea typeface="Arial"/>
              <a:cs typeface="Arial"/>
              <a:sym typeface="Arial"/>
            </a:endParaRPr>
          </a:p>
        </p:txBody>
      </p:sp>
      <p:pic>
        <p:nvPicPr>
          <p:cNvPr id="183" name="Google Shape;183;p15"/>
          <p:cNvPicPr preferRelativeResize="0"/>
          <p:nvPr/>
        </p:nvPicPr>
        <p:blipFill rotWithShape="1">
          <a:blip r:embed="rId4">
            <a:alphaModFix/>
          </a:blip>
          <a:srcRect l="21314" r="13223"/>
          <a:stretch/>
        </p:blipFill>
        <p:spPr>
          <a:xfrm>
            <a:off x="362750" y="2328475"/>
            <a:ext cx="3778500" cy="3022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1638518" y="206563"/>
            <a:ext cx="8005200" cy="693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2060"/>
              </a:buClr>
              <a:buSzPts val="3600"/>
              <a:buFont typeface="Roboto"/>
              <a:buNone/>
            </a:pPr>
            <a:r>
              <a:rPr lang="en-US" sz="3600">
                <a:solidFill>
                  <a:srgbClr val="002060"/>
                </a:solidFill>
                <a:latin typeface="Arial"/>
                <a:ea typeface="Arial"/>
                <a:cs typeface="Arial"/>
                <a:sym typeface="Arial"/>
              </a:rPr>
              <a:t>SARA Policy Modification Process</a:t>
            </a:r>
            <a:endParaRPr>
              <a:latin typeface="Arial"/>
              <a:ea typeface="Arial"/>
              <a:cs typeface="Arial"/>
              <a:sym typeface="Arial"/>
            </a:endParaRPr>
          </a:p>
        </p:txBody>
      </p:sp>
      <p:sp>
        <p:nvSpPr>
          <p:cNvPr id="190" name="Google Shape;190;p16"/>
          <p:cNvSpPr txBox="1"/>
          <p:nvPr/>
        </p:nvSpPr>
        <p:spPr>
          <a:xfrm>
            <a:off x="2433781" y="1033419"/>
            <a:ext cx="9012382" cy="33376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91" name="Google Shape;191;p16"/>
          <p:cNvSpPr txBox="1"/>
          <p:nvPr/>
        </p:nvSpPr>
        <p:spPr>
          <a:xfrm>
            <a:off x="2433782" y="1342417"/>
            <a:ext cx="8762754" cy="46570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400"/>
              <a:buFont typeface="Arial"/>
              <a:buNone/>
            </a:pPr>
            <a:endParaRPr sz="2400" b="0" i="0" u="none" strike="noStrike" cap="none">
              <a:solidFill>
                <a:schemeClr val="dk1"/>
              </a:solidFill>
              <a:latin typeface="Roboto"/>
              <a:ea typeface="Roboto"/>
              <a:cs typeface="Roboto"/>
              <a:sym typeface="Roboto"/>
            </a:endParaRPr>
          </a:p>
        </p:txBody>
      </p:sp>
      <p:sp>
        <p:nvSpPr>
          <p:cNvPr id="192" name="Google Shape;192;p16"/>
          <p:cNvSpPr/>
          <p:nvPr/>
        </p:nvSpPr>
        <p:spPr>
          <a:xfrm>
            <a:off x="2069806" y="1396409"/>
            <a:ext cx="9668538" cy="4717902"/>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chemeClr val="accent2"/>
              </a:buClr>
              <a:buSzPts val="2500"/>
              <a:buFont typeface="Arial"/>
              <a:buNone/>
            </a:pPr>
            <a:endParaRPr sz="2500" b="0" i="0" u="none" strike="noStrike" cap="none">
              <a:solidFill>
                <a:schemeClr val="accent2"/>
              </a:solidFill>
              <a:latin typeface="Roboto"/>
              <a:ea typeface="Roboto"/>
              <a:cs typeface="Roboto"/>
              <a:sym typeface="Roboto"/>
            </a:endParaRPr>
          </a:p>
        </p:txBody>
      </p:sp>
      <p:sp>
        <p:nvSpPr>
          <p:cNvPr id="193" name="Google Shape;193;p16"/>
          <p:cNvSpPr txBox="1"/>
          <p:nvPr/>
        </p:nvSpPr>
        <p:spPr>
          <a:xfrm rot="1079878">
            <a:off x="9220435" y="478929"/>
            <a:ext cx="3234155" cy="84634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Arial"/>
                <a:ea typeface="Arial"/>
                <a:cs typeface="Arial"/>
                <a:sym typeface="Arial"/>
              </a:rPr>
              <a:t>Engage directly with proposers. </a:t>
            </a:r>
            <a:endParaRPr sz="2133"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Arial"/>
              <a:ea typeface="Arial"/>
              <a:cs typeface="Arial"/>
              <a:sym typeface="Arial"/>
            </a:endParaRPr>
          </a:p>
        </p:txBody>
      </p:sp>
      <p:pic>
        <p:nvPicPr>
          <p:cNvPr id="194" name="Google Shape;194;p16"/>
          <p:cNvPicPr preferRelativeResize="0"/>
          <p:nvPr/>
        </p:nvPicPr>
        <p:blipFill rotWithShape="1">
          <a:blip r:embed="rId3">
            <a:alphaModFix/>
          </a:blip>
          <a:srcRect t="4942" r="1292"/>
          <a:stretch/>
        </p:blipFill>
        <p:spPr>
          <a:xfrm>
            <a:off x="1879825" y="1329900"/>
            <a:ext cx="8116526" cy="4850899"/>
          </a:xfrm>
          <a:prstGeom prst="rect">
            <a:avLst/>
          </a:prstGeom>
          <a:noFill/>
          <a:ln>
            <a:noFill/>
          </a:ln>
        </p:spPr>
      </p:pic>
      <p:sp>
        <p:nvSpPr>
          <p:cNvPr id="195" name="Google Shape;195;p16"/>
          <p:cNvSpPr txBox="1"/>
          <p:nvPr/>
        </p:nvSpPr>
        <p:spPr>
          <a:xfrm>
            <a:off x="10134600" y="1660325"/>
            <a:ext cx="1861800" cy="12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Arial"/>
                <a:ea typeface="Arial"/>
                <a:cs typeface="Arial"/>
                <a:sym typeface="Arial"/>
              </a:rPr>
              <a:t>Attend and share your opinion during the “public form”.</a:t>
            </a:r>
            <a:endParaRPr sz="2133"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133" b="0" i="0" u="none" strike="noStrike" cap="none">
                <a:solidFill>
                  <a:schemeClr val="dk1"/>
                </a:solidFill>
                <a:latin typeface="Arial"/>
                <a:ea typeface="Arial"/>
                <a:cs typeface="Arial"/>
                <a:sym typeface="Arial"/>
              </a:rPr>
              <a:t>Register your final thoughts during the “public comment” period.</a:t>
            </a:r>
            <a:endParaRPr sz="2133"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7"/>
          <p:cNvSpPr txBox="1">
            <a:spLocks noGrp="1"/>
          </p:cNvSpPr>
          <p:nvPr>
            <p:ph type="title"/>
          </p:nvPr>
        </p:nvSpPr>
        <p:spPr>
          <a:xfrm>
            <a:off x="2454856" y="-12"/>
            <a:ext cx="8005200" cy="693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2060"/>
              </a:buClr>
              <a:buSzPts val="3600"/>
              <a:buFont typeface="Roboto"/>
              <a:buNone/>
            </a:pPr>
            <a:r>
              <a:rPr lang="en-US" sz="3600">
                <a:solidFill>
                  <a:srgbClr val="002060"/>
                </a:solidFill>
                <a:latin typeface="Arial"/>
                <a:ea typeface="Arial"/>
                <a:cs typeface="Arial"/>
                <a:sym typeface="Arial"/>
              </a:rPr>
              <a:t>SARA Policy Modification Process</a:t>
            </a:r>
            <a:endParaRPr>
              <a:latin typeface="Arial"/>
              <a:ea typeface="Arial"/>
              <a:cs typeface="Arial"/>
              <a:sym typeface="Arial"/>
            </a:endParaRPr>
          </a:p>
        </p:txBody>
      </p:sp>
      <p:sp>
        <p:nvSpPr>
          <p:cNvPr id="202" name="Google Shape;202;p17"/>
          <p:cNvSpPr txBox="1"/>
          <p:nvPr/>
        </p:nvSpPr>
        <p:spPr>
          <a:xfrm>
            <a:off x="1128700" y="788875"/>
            <a:ext cx="10657500" cy="3337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1" i="0" u="sng" strike="noStrike" cap="none">
                <a:solidFill>
                  <a:schemeClr val="dk1"/>
                </a:solidFill>
                <a:latin typeface="Arial"/>
                <a:ea typeface="Arial"/>
                <a:cs typeface="Arial"/>
                <a:sym typeface="Arial"/>
              </a:rPr>
              <a:t>2024 cycle summary</a:t>
            </a:r>
            <a:r>
              <a:rPr lang="en-US" sz="2000" b="1" i="0" u="none" strike="noStrike" cap="none">
                <a:solidFill>
                  <a:schemeClr val="dk1"/>
                </a:solidFill>
                <a:latin typeface="Arial"/>
                <a:ea typeface="Arial"/>
                <a:cs typeface="Arial"/>
                <a:sym typeface="Arial"/>
              </a:rPr>
              <a:t> - </a:t>
            </a:r>
            <a:r>
              <a:rPr lang="en-US" sz="1900" b="1" i="0" u="none" strike="noStrike" cap="none">
                <a:solidFill>
                  <a:schemeClr val="dk1"/>
                </a:solidFill>
                <a:latin typeface="Arial"/>
                <a:ea typeface="Arial"/>
                <a:cs typeface="Arial"/>
                <a:sym typeface="Arial"/>
              </a:rPr>
              <a:t>Student Consumer Protection Focus</a:t>
            </a:r>
            <a:endParaRPr sz="20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2000"/>
              <a:buFont typeface="Arial"/>
              <a:buNone/>
            </a:pPr>
            <a:r>
              <a:rPr lang="en-US" sz="2000" b="1" i="1" u="none" strike="noStrike" cap="none">
                <a:solidFill>
                  <a:schemeClr val="dk1"/>
                </a:solidFill>
                <a:latin typeface="Arial"/>
                <a:ea typeface="Arial"/>
                <a:cs typeface="Arial"/>
                <a:sym typeface="Arial"/>
              </a:rPr>
              <a:t>                Tip</a:t>
            </a:r>
            <a:r>
              <a:rPr lang="en-US" sz="2000" b="1" i="0" u="none" strike="noStrike" cap="none">
                <a:solidFill>
                  <a:schemeClr val="dk1"/>
                </a:solidFill>
                <a:latin typeface="Arial"/>
                <a:ea typeface="Arial"/>
                <a:cs typeface="Arial"/>
                <a:sym typeface="Arial"/>
              </a:rPr>
              <a:t>: Watch 11/19 webinar, look for updates as policies implemented</a:t>
            </a:r>
            <a:endParaRPr sz="1900" b="0" i="0" u="none" strike="noStrike" cap="none">
              <a:solidFill>
                <a:schemeClr val="dk1"/>
              </a:solidFill>
              <a:latin typeface="Arial"/>
              <a:ea typeface="Arial"/>
              <a:cs typeface="Arial"/>
              <a:sym typeface="Arial"/>
            </a:endParaRPr>
          </a:p>
          <a:p>
            <a:pPr marL="1371600" marR="0" lvl="1" indent="-349250" algn="l" rtl="0">
              <a:lnSpc>
                <a:spcPct val="115000"/>
              </a:lnSpc>
              <a:spcBef>
                <a:spcPts val="120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Clarifies that institutions that lose SARA participation must meet state-specific authorization requirements </a:t>
            </a:r>
            <a:endParaRPr sz="1900" b="0" i="0" u="none" strike="noStrike" cap="none">
              <a:solidFill>
                <a:schemeClr val="dk1"/>
              </a:solidFill>
              <a:latin typeface="Arial"/>
              <a:ea typeface="Arial"/>
              <a:cs typeface="Arial"/>
              <a:sym typeface="Arial"/>
            </a:endParaRPr>
          </a:p>
          <a:p>
            <a:pPr marL="1371600" marR="0" lvl="1" indent="-349250" algn="l" rtl="0">
              <a:lnSpc>
                <a:spcPct val="115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Aligns SARA policy with federal requirements regarding professional licensure</a:t>
            </a:r>
            <a:endParaRPr sz="1900" b="0" i="0" u="none" strike="noStrike" cap="none">
              <a:solidFill>
                <a:schemeClr val="dk1"/>
              </a:solidFill>
              <a:highlight>
                <a:srgbClr val="FFFF00"/>
              </a:highlight>
              <a:latin typeface="Arial"/>
              <a:ea typeface="Arial"/>
              <a:cs typeface="Arial"/>
              <a:sym typeface="Arial"/>
            </a:endParaRPr>
          </a:p>
          <a:p>
            <a:pPr marL="1371600" marR="0" lvl="1" indent="-349250" algn="l" rtl="0">
              <a:lnSpc>
                <a:spcPct val="115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SARA-participating institutions may remain on provisional status until condition(s) improve </a:t>
            </a:r>
            <a:endParaRPr sz="1900" b="0" i="0" u="none" strike="noStrike" cap="none">
              <a:solidFill>
                <a:schemeClr val="dk1"/>
              </a:solidFill>
              <a:latin typeface="Arial"/>
              <a:ea typeface="Arial"/>
              <a:cs typeface="Arial"/>
              <a:sym typeface="Arial"/>
            </a:endParaRPr>
          </a:p>
          <a:p>
            <a:pPr marL="1371600" marR="0" lvl="1" indent="-349250" algn="l" rtl="0">
              <a:lnSpc>
                <a:spcPct val="115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Clarifies criteria for a state to place a SARA-participating institution on provisional status</a:t>
            </a:r>
            <a:endParaRPr sz="1900" b="0" i="0" u="none" strike="noStrike" cap="none">
              <a:solidFill>
                <a:schemeClr val="dk1"/>
              </a:solidFill>
              <a:latin typeface="Arial"/>
              <a:ea typeface="Arial"/>
              <a:cs typeface="Arial"/>
              <a:sym typeface="Arial"/>
            </a:endParaRPr>
          </a:p>
          <a:p>
            <a:pPr marL="1371600" marR="0" lvl="1" indent="-349250" algn="l" rtl="0">
              <a:lnSpc>
                <a:spcPct val="115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Requires public sharing of reason for a SARA-participating institution placed on provisional status </a:t>
            </a:r>
            <a:endParaRPr sz="1900" b="1" i="0" u="none" strike="noStrike" cap="none">
              <a:solidFill>
                <a:schemeClr val="dk1"/>
              </a:solidFill>
              <a:latin typeface="Arial"/>
              <a:ea typeface="Arial"/>
              <a:cs typeface="Arial"/>
              <a:sym typeface="Arial"/>
            </a:endParaRPr>
          </a:p>
          <a:p>
            <a:pPr marL="1371600" marR="0" lvl="1" indent="-349250" algn="l" rtl="0">
              <a:lnSpc>
                <a:spcPct val="115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SARA-participating institutions must provide SARA student complaint resolution policies on their website and in their catalog or equivalent</a:t>
            </a:r>
            <a:endParaRPr sz="1900" b="1" i="0" u="none" strike="noStrike" cap="none">
              <a:solidFill>
                <a:schemeClr val="dk1"/>
              </a:solidFill>
              <a:latin typeface="Arial"/>
              <a:ea typeface="Arial"/>
              <a:cs typeface="Arial"/>
              <a:sym typeface="Arial"/>
            </a:endParaRPr>
          </a:p>
          <a:p>
            <a:pPr marL="1371600" marR="0" lvl="1" indent="-349250" algn="l" rtl="0">
              <a:lnSpc>
                <a:spcPct val="115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Improves SARA student complaint data collection</a:t>
            </a:r>
            <a:r>
              <a:rPr lang="en-US" sz="1900" b="0" i="0" u="none" strike="noStrike" cap="none">
                <a:solidFill>
                  <a:schemeClr val="dk1"/>
                </a:solidFill>
                <a:highlight>
                  <a:srgbClr val="FFFFFF"/>
                </a:highlight>
                <a:latin typeface="Arial"/>
                <a:ea typeface="Arial"/>
                <a:cs typeface="Arial"/>
                <a:sym typeface="Arial"/>
              </a:rPr>
              <a:t> </a:t>
            </a:r>
            <a:r>
              <a:rPr lang="en-US" sz="1900" b="0" i="0" u="none" strike="noStrike" cap="none">
                <a:solidFill>
                  <a:schemeClr val="dk1"/>
                </a:solidFill>
                <a:latin typeface="Arial"/>
                <a:ea typeface="Arial"/>
                <a:cs typeface="Arial"/>
                <a:sym typeface="Arial"/>
              </a:rPr>
              <a:t>and reporting to include complaint type and student location</a:t>
            </a:r>
            <a:endParaRPr sz="1900" b="0" i="0" u="none" strike="noStrike" cap="none">
              <a:solidFill>
                <a:schemeClr val="dk1"/>
              </a:solidFill>
              <a:latin typeface="Arial"/>
              <a:ea typeface="Arial"/>
              <a:cs typeface="Arial"/>
              <a:sym typeface="Arial"/>
            </a:endParaRPr>
          </a:p>
          <a:p>
            <a:pPr marL="0" marR="0" lvl="0" indent="0" algn="ctr" rtl="0">
              <a:lnSpc>
                <a:spcPct val="115000"/>
              </a:lnSpc>
              <a:spcBef>
                <a:spcPts val="1200"/>
              </a:spcBef>
              <a:spcAft>
                <a:spcPts val="1200"/>
              </a:spcAft>
              <a:buClr>
                <a:srgbClr val="000000"/>
              </a:buClr>
              <a:buSzPts val="2000"/>
              <a:buFont typeface="Arial"/>
              <a:buNone/>
            </a:pPr>
            <a:r>
              <a:rPr lang="en-US" sz="2000" b="1" i="1" u="sng" strike="noStrike" cap="none">
                <a:solidFill>
                  <a:schemeClr val="dk1"/>
                </a:solidFill>
                <a:latin typeface="Arial"/>
                <a:ea typeface="Arial"/>
                <a:cs typeface="Arial"/>
                <a:sym typeface="Arial"/>
              </a:rPr>
              <a:t>2025 cycle</a:t>
            </a:r>
            <a:r>
              <a:rPr lang="en-US" sz="2000" b="1" i="1" u="none" strike="noStrike" cap="none">
                <a:solidFill>
                  <a:schemeClr val="dk1"/>
                </a:solidFill>
                <a:latin typeface="Arial"/>
                <a:ea typeface="Arial"/>
                <a:cs typeface="Arial"/>
                <a:sym typeface="Arial"/>
              </a:rPr>
              <a:t> - submissions begin January 21, 2025</a:t>
            </a:r>
            <a:endParaRPr sz="2000" b="1" i="1" u="none" strike="noStrike" cap="none">
              <a:solidFill>
                <a:schemeClr val="dk1"/>
              </a:solidFill>
              <a:latin typeface="Arial"/>
              <a:ea typeface="Arial"/>
              <a:cs typeface="Arial"/>
              <a:sym typeface="Arial"/>
            </a:endParaRPr>
          </a:p>
        </p:txBody>
      </p:sp>
      <p:pic>
        <p:nvPicPr>
          <p:cNvPr id="203" name="Google Shape;203;p17"/>
          <p:cNvPicPr preferRelativeResize="0"/>
          <p:nvPr/>
        </p:nvPicPr>
        <p:blipFill rotWithShape="1">
          <a:blip r:embed="rId3">
            <a:alphaModFix/>
          </a:blip>
          <a:srcRect/>
          <a:stretch/>
        </p:blipFill>
        <p:spPr>
          <a:xfrm>
            <a:off x="1833575" y="1187850"/>
            <a:ext cx="525900" cy="52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body" idx="1"/>
          </p:nvPr>
        </p:nvSpPr>
        <p:spPr>
          <a:xfrm>
            <a:off x="2254351" y="627210"/>
            <a:ext cx="7099500" cy="75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2060"/>
              </a:buClr>
              <a:buSzPts val="4400"/>
              <a:buNone/>
            </a:pPr>
            <a:r>
              <a:rPr lang="en-US" sz="4400" b="1">
                <a:solidFill>
                  <a:srgbClr val="002060"/>
                </a:solidFill>
                <a:latin typeface="Open Sans"/>
                <a:ea typeface="Open Sans"/>
                <a:cs typeface="Open Sans"/>
                <a:sym typeface="Open Sans"/>
              </a:rPr>
              <a:t>Current Areas of Work</a:t>
            </a:r>
            <a:endParaRPr/>
          </a:p>
        </p:txBody>
      </p:sp>
      <p:sp>
        <p:nvSpPr>
          <p:cNvPr id="210" name="Google Shape;210;p13"/>
          <p:cNvSpPr txBox="1"/>
          <p:nvPr/>
        </p:nvSpPr>
        <p:spPr>
          <a:xfrm>
            <a:off x="630700" y="996025"/>
            <a:ext cx="10619400" cy="575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635000" marR="0" lvl="0" indent="-27940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Converting to eForms - starting with initial and participation renewal extension (AF1 &amp; AF2)</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SARA Institution Application</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new versions - 7/1/24, </a:t>
            </a:r>
            <a:r>
              <a:rPr lang="en-US" sz="2800" b="1" i="0" u="none" strike="noStrike" cap="none">
                <a:solidFill>
                  <a:schemeClr val="dk1"/>
                </a:solidFill>
                <a:latin typeface="Arial"/>
                <a:ea typeface="Arial"/>
                <a:cs typeface="Arial"/>
                <a:sym typeface="Arial"/>
              </a:rPr>
              <a:t>1/1/25</a:t>
            </a:r>
            <a:r>
              <a:rPr lang="en-US" sz="2800" b="0" i="0" u="none" strike="noStrike" cap="none">
                <a:solidFill>
                  <a:schemeClr val="dk1"/>
                </a:solidFill>
                <a:latin typeface="Arial"/>
                <a:ea typeface="Arial"/>
                <a:cs typeface="Arial"/>
                <a:sym typeface="Arial"/>
              </a:rPr>
              <a:t>, 7/1/25 (expected) </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new policies require updates</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1/1/25 also includes updates to institution</a:t>
            </a:r>
            <a:endParaRPr sz="2800" b="0" i="0" u="none" strike="noStrike" cap="none">
              <a:solidFill>
                <a:schemeClr val="dk1"/>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 “contact roles”</a:t>
            </a:r>
            <a:endParaRPr sz="2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NC-SARA Institutional Advisory Committee </a:t>
            </a:r>
            <a:endParaRPr sz="1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Roboto"/>
              <a:ea typeface="Roboto"/>
              <a:cs typeface="Roboto"/>
              <a:sym typeface="Roboto"/>
            </a:endParaRPr>
          </a:p>
          <a:p>
            <a:pPr marL="457200" marR="0" lvl="0" indent="-279400" algn="l" rtl="0">
              <a:lnSpc>
                <a:spcPct val="100000"/>
              </a:lnSpc>
              <a:spcBef>
                <a:spcPts val="0"/>
              </a:spcBef>
              <a:spcAft>
                <a:spcPts val="0"/>
              </a:spcAft>
              <a:buClr>
                <a:schemeClr val="dk1"/>
              </a:buClr>
              <a:buSzPts val="28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3"/>
          <p:cNvPicPr preferRelativeResize="0"/>
          <p:nvPr/>
        </p:nvPicPr>
        <p:blipFill rotWithShape="1">
          <a:blip r:embed="rId3">
            <a:alphaModFix/>
          </a:blip>
          <a:srcRect/>
          <a:stretch/>
        </p:blipFill>
        <p:spPr>
          <a:xfrm>
            <a:off x="8529145" y="4437946"/>
            <a:ext cx="2825160" cy="20618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4"/>
          <p:cNvSpPr txBox="1">
            <a:spLocks noGrp="1"/>
          </p:cNvSpPr>
          <p:nvPr>
            <p:ph type="body" idx="1"/>
          </p:nvPr>
        </p:nvSpPr>
        <p:spPr>
          <a:xfrm>
            <a:off x="2774851" y="323560"/>
            <a:ext cx="7099500" cy="75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2060"/>
              </a:buClr>
              <a:buSzPts val="4400"/>
              <a:buNone/>
            </a:pPr>
            <a:r>
              <a:rPr lang="en-US">
                <a:solidFill>
                  <a:srgbClr val="002060"/>
                </a:solidFill>
              </a:rPr>
              <a:t>Future</a:t>
            </a:r>
            <a:r>
              <a:rPr lang="en-US" sz="4400" b="1">
                <a:solidFill>
                  <a:srgbClr val="002060"/>
                </a:solidFill>
                <a:latin typeface="Open Sans"/>
                <a:ea typeface="Open Sans"/>
                <a:cs typeface="Open Sans"/>
                <a:sym typeface="Open Sans"/>
              </a:rPr>
              <a:t> Areas of Work</a:t>
            </a:r>
            <a:endParaRPr/>
          </a:p>
        </p:txBody>
      </p:sp>
      <p:sp>
        <p:nvSpPr>
          <p:cNvPr id="218" name="Google Shape;218;p14"/>
          <p:cNvSpPr txBox="1"/>
          <p:nvPr/>
        </p:nvSpPr>
        <p:spPr>
          <a:xfrm>
            <a:off x="991204" y="639246"/>
            <a:ext cx="10209600" cy="541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CSV Upload Feature for Data Reporting</a:t>
            </a:r>
            <a:endParaRPr sz="2800" b="0" i="0" u="none" strike="noStrike" cap="none">
              <a:solidFill>
                <a:schemeClr val="dk1"/>
              </a:solidFill>
              <a:latin typeface="Arial"/>
              <a:ea typeface="Arial"/>
              <a:cs typeface="Arial"/>
              <a:sym typeface="Arial"/>
            </a:endParaRPr>
          </a:p>
          <a:p>
            <a:pPr marL="914400" marR="0" lvl="1" indent="-381000" algn="l" rtl="0">
              <a:lnSpc>
                <a:spcPct val="100000"/>
              </a:lnSpc>
              <a:spcBef>
                <a:spcPts val="0"/>
              </a:spcBef>
              <a:spcAft>
                <a:spcPts val="0"/>
              </a:spcAft>
              <a:buClr>
                <a:schemeClr val="dk1"/>
              </a:buClr>
              <a:buSzPts val="2400"/>
              <a:buFont typeface="Arial"/>
              <a:buChar char="○"/>
            </a:pPr>
            <a:r>
              <a:rPr lang="en-US" sz="2400" b="0" i="0" u="none" strike="noStrike" cap="none">
                <a:solidFill>
                  <a:srgbClr val="202124"/>
                </a:solidFill>
                <a:highlight>
                  <a:srgbClr val="FFFFFF"/>
                </a:highlight>
                <a:latin typeface="Arial"/>
                <a:ea typeface="Arial"/>
                <a:cs typeface="Arial"/>
                <a:sym typeface="Arial"/>
              </a:rPr>
              <a:t>Data is saved in a table structured format</a:t>
            </a:r>
            <a:endParaRPr sz="2400" b="0" i="0" u="none" strike="noStrike" cap="none">
              <a:solidFill>
                <a:srgbClr val="202124"/>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SARA Portal Access for Institutional Contacts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Institutional Engagement</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Newsletter (late 2024 or early 2025)</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Survey (Q1 2025)</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Timely webinars</a:t>
            </a:r>
            <a:endParaRPr sz="2800" b="0" i="0" u="none" strike="noStrike" cap="none">
              <a:solidFill>
                <a:schemeClr val="dk1"/>
              </a:solidFill>
              <a:latin typeface="Arial"/>
              <a:ea typeface="Arial"/>
              <a:cs typeface="Arial"/>
              <a:sym typeface="Arial"/>
            </a:endParaRPr>
          </a:p>
          <a:p>
            <a:pPr marL="914400" marR="0" lvl="1" indent="-4064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Updated learning resources</a:t>
            </a:r>
            <a:endParaRPr sz="2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2800"/>
              <a:buFont typeface="Arial"/>
              <a:buNone/>
            </a:pPr>
            <a:endParaRPr sz="1400" b="0" i="0" u="none" strike="noStrike" cap="none">
              <a:solidFill>
                <a:srgbClr val="000000"/>
              </a:solidFill>
              <a:latin typeface="Arial"/>
              <a:ea typeface="Arial"/>
              <a:cs typeface="Arial"/>
              <a:sym typeface="Arial"/>
            </a:endParaRPr>
          </a:p>
        </p:txBody>
      </p:sp>
      <p:pic>
        <p:nvPicPr>
          <p:cNvPr id="219" name="Google Shape;219;p14"/>
          <p:cNvPicPr preferRelativeResize="0"/>
          <p:nvPr/>
        </p:nvPicPr>
        <p:blipFill rotWithShape="1">
          <a:blip r:embed="rId3">
            <a:alphaModFix/>
          </a:blip>
          <a:srcRect/>
          <a:stretch/>
        </p:blipFill>
        <p:spPr>
          <a:xfrm>
            <a:off x="8928552" y="4308132"/>
            <a:ext cx="2302329" cy="23023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0a2060876a_0_11"/>
          <p:cNvSpPr txBox="1"/>
          <p:nvPr/>
        </p:nvSpPr>
        <p:spPr>
          <a:xfrm>
            <a:off x="1935126" y="329609"/>
            <a:ext cx="10058400" cy="369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C00000"/>
                </a:solidFill>
                <a:latin typeface="Arial"/>
                <a:ea typeface="Arial"/>
                <a:cs typeface="Arial"/>
                <a:sym typeface="Arial"/>
              </a:rPr>
              <a:t>U.S. Department of Education</a:t>
            </a:r>
            <a:endParaRPr sz="3000" b="1"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C00000"/>
                </a:solidFill>
                <a:latin typeface="Arial"/>
                <a:ea typeface="Arial"/>
                <a:cs typeface="Arial"/>
                <a:sym typeface="Arial"/>
              </a:rPr>
              <a:t>Negotiated Rulemaking</a:t>
            </a:r>
            <a:endParaRPr sz="3000" b="1"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1" i="1"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1" u="none" strike="noStrike" cap="none">
                <a:solidFill>
                  <a:schemeClr val="dk1"/>
                </a:solidFill>
                <a:latin typeface="Arial"/>
                <a:ea typeface="Arial"/>
                <a:cs typeface="Arial"/>
                <a:sym typeface="Arial"/>
              </a:rPr>
              <a:t>Still on our radar</a:t>
            </a:r>
            <a:endParaRPr sz="3000" b="1"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225" name="Google Shape;225;g30a2060876a_0_11"/>
          <p:cNvPicPr preferRelativeResize="0"/>
          <p:nvPr/>
        </p:nvPicPr>
        <p:blipFill rotWithShape="1">
          <a:blip r:embed="rId3">
            <a:alphaModFix/>
          </a:blip>
          <a:srcRect/>
          <a:stretch/>
        </p:blipFill>
        <p:spPr>
          <a:xfrm>
            <a:off x="2519473" y="3429000"/>
            <a:ext cx="2857500" cy="2714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0a2060876a_0_16"/>
          <p:cNvSpPr txBox="1"/>
          <p:nvPr/>
        </p:nvSpPr>
        <p:spPr>
          <a:xfrm>
            <a:off x="1871330" y="233916"/>
            <a:ext cx="9707400" cy="658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rgbClr val="C84540"/>
                </a:solidFill>
                <a:latin typeface="Arial"/>
                <a:ea typeface="Arial"/>
                <a:cs typeface="Arial"/>
                <a:sym typeface="Arial"/>
              </a:rPr>
              <a:t>Who is Working on Neg Reg?</a:t>
            </a:r>
            <a:endParaRPr sz="2700" b="1" i="0" u="none" strike="noStrike" cap="none">
              <a:solidFill>
                <a:srgbClr val="C8454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rPr>
              <a:t>Regional Compact Presidents</a:t>
            </a:r>
            <a:endParaRPr sz="1300" i="0" u="none" strike="noStrike" cap="none">
              <a:solidFill>
                <a:srgbClr val="000000"/>
              </a:solidFil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rPr>
              <a:t>NC-SARA Board &amp; the Neg Reg Working Group</a:t>
            </a:r>
            <a:endParaRPr sz="1300" i="0" u="none" strike="noStrike" cap="none">
              <a:solidFill>
                <a:srgbClr val="000000"/>
              </a:solidFill>
            </a:endParaRPr>
          </a:p>
          <a:p>
            <a:pPr marL="800100" marR="0" lvl="1" indent="-336550" algn="l" rtl="0">
              <a:lnSpc>
                <a:spcPct val="100000"/>
              </a:lnSpc>
              <a:spcBef>
                <a:spcPts val="0"/>
              </a:spcBef>
              <a:spcAft>
                <a:spcPts val="0"/>
              </a:spcAft>
              <a:buClr>
                <a:schemeClr val="dk1"/>
              </a:buClr>
              <a:buSzPts val="2100"/>
              <a:buChar char="•"/>
            </a:pPr>
            <a:r>
              <a:rPr lang="en-US" sz="2100" i="0" u="none" strike="noStrike" cap="none">
                <a:solidFill>
                  <a:schemeClr val="dk1"/>
                </a:solidFill>
              </a:rPr>
              <a:t>Board Officers, regional compact president, regional compact staff, board members (attorney, SPEs), and NC-SARA staff</a:t>
            </a:r>
            <a:endParaRPr sz="1300" i="0" u="none" strike="noStrike" cap="none">
              <a:solidFill>
                <a:srgbClr val="000000"/>
              </a:solidFill>
            </a:endParaRPr>
          </a:p>
          <a:p>
            <a:pPr marL="800100" marR="0" lvl="1" indent="-336550" algn="l" rtl="0">
              <a:lnSpc>
                <a:spcPct val="100000"/>
              </a:lnSpc>
              <a:spcBef>
                <a:spcPts val="0"/>
              </a:spcBef>
              <a:spcAft>
                <a:spcPts val="0"/>
              </a:spcAft>
              <a:buClr>
                <a:schemeClr val="dk1"/>
              </a:buClr>
              <a:buSzPts val="2100"/>
              <a:buChar char="•"/>
            </a:pPr>
            <a:r>
              <a:rPr lang="en-US" sz="2100" i="0" u="none" strike="noStrike" cap="none">
                <a:solidFill>
                  <a:schemeClr val="dk1"/>
                </a:solidFill>
              </a:rPr>
              <a:t>Meet twice a month for the last year; review documents and discuss strategy</a:t>
            </a:r>
            <a:endParaRPr sz="1300" i="0" u="none" strike="noStrike" cap="none">
              <a:solidFill>
                <a:srgbClr val="000000"/>
              </a:solidFill>
            </a:endParaRPr>
          </a:p>
          <a:p>
            <a:pPr marL="800100" marR="0" lvl="1" indent="-336550" algn="l" rtl="0">
              <a:lnSpc>
                <a:spcPct val="100000"/>
              </a:lnSpc>
              <a:spcBef>
                <a:spcPts val="0"/>
              </a:spcBef>
              <a:spcAft>
                <a:spcPts val="0"/>
              </a:spcAft>
              <a:buClr>
                <a:schemeClr val="dk1"/>
              </a:buClr>
              <a:buSzPts val="2100"/>
              <a:buChar char="•"/>
            </a:pPr>
            <a:r>
              <a:rPr lang="en-US" sz="2100" i="0" u="none" strike="noStrike" cap="none">
                <a:solidFill>
                  <a:schemeClr val="dk1"/>
                </a:solidFill>
              </a:rPr>
              <a:t>This work may move to the NC-SARA Board Committee - Consumer Protection &amp; Policy</a:t>
            </a:r>
            <a:endParaRPr sz="1300" i="0" u="none" strike="noStrike" cap="none">
              <a:solidFill>
                <a:srgbClr val="000000"/>
              </a:solidFill>
            </a:endParaRPr>
          </a:p>
          <a:p>
            <a:pPr marL="342900" marR="0" lvl="0" indent="-190500" algn="l" rtl="0">
              <a:lnSpc>
                <a:spcPct val="100000"/>
              </a:lnSpc>
              <a:spcBef>
                <a:spcPts val="0"/>
              </a:spcBef>
              <a:spcAft>
                <a:spcPts val="0"/>
              </a:spcAft>
              <a:buClr>
                <a:schemeClr val="dk1"/>
              </a:buClr>
              <a:buSzPts val="2400"/>
              <a:buFont typeface="Arial"/>
              <a:buNone/>
            </a:pPr>
            <a:endParaRPr sz="2300" b="1" i="0" u="none" strike="noStrike" cap="none">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rPr>
              <a:t>White Board Advisors - </a:t>
            </a:r>
            <a:r>
              <a:rPr lang="en-US" sz="2100" i="0" u="none" strike="noStrike" cap="none">
                <a:solidFill>
                  <a:schemeClr val="dk1"/>
                </a:solidFill>
              </a:rPr>
              <a:t>A communications, research, and strategic consulting firm</a:t>
            </a:r>
            <a:endParaRPr sz="1300" i="0" u="none" strike="noStrike" cap="none">
              <a:solidFill>
                <a:srgbClr val="000000"/>
              </a:solidFil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rPr>
              <a:t>Penn Hill - </a:t>
            </a:r>
            <a:r>
              <a:rPr lang="en-US" sz="2100" i="0" u="none" strike="noStrike" cap="none">
                <a:solidFill>
                  <a:schemeClr val="dk1"/>
                </a:solidFill>
              </a:rPr>
              <a:t>Extensive knowledge of what is happening in Washington, DC and the US Department of Education. Helping us strategize and inform our work around Federal Policy</a:t>
            </a:r>
            <a:endParaRPr sz="2700" i="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0a2060876a_0_20"/>
          <p:cNvSpPr txBox="1"/>
          <p:nvPr/>
        </p:nvSpPr>
        <p:spPr>
          <a:xfrm>
            <a:off x="2061305" y="-207681"/>
            <a:ext cx="9984000" cy="689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endParaRPr sz="2700" b="1" i="0" u="none" strike="noStrike" cap="none">
              <a:solidFill>
                <a:srgbClr val="C8454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rgbClr val="C84540"/>
                </a:solidFill>
                <a:latin typeface="Arial"/>
                <a:ea typeface="Arial"/>
                <a:cs typeface="Arial"/>
                <a:sym typeface="Arial"/>
              </a:rPr>
              <a:t>What is the SARA Community Doing?</a:t>
            </a:r>
            <a:endParaRPr sz="2700" b="1" i="0" u="none" strike="noStrike" cap="none">
              <a:solidFill>
                <a:srgbClr val="C8454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Arial"/>
                <a:ea typeface="Arial"/>
                <a:cs typeface="Arial"/>
                <a:sym typeface="Arial"/>
              </a:rPr>
              <a:t>Working Group – Institutional Closures</a:t>
            </a:r>
            <a:endParaRPr sz="1300" b="0" i="0" u="none" strike="noStrike" cap="none">
              <a:solidFill>
                <a:srgbClr val="000000"/>
              </a:solidFill>
              <a:latin typeface="Arial"/>
              <a:ea typeface="Arial"/>
              <a:cs typeface="Arial"/>
              <a:sym typeface="Arial"/>
            </a:endParaRPr>
          </a:p>
          <a:p>
            <a:pPr marL="742950" marR="0" lvl="1" indent="-27940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Teach out plan / teach out agreement</a:t>
            </a:r>
            <a:endParaRPr sz="1300" b="0" i="0" u="none" strike="noStrike" cap="none">
              <a:solidFill>
                <a:srgbClr val="000000"/>
              </a:solidFill>
              <a:latin typeface="Arial"/>
              <a:ea typeface="Arial"/>
              <a:cs typeface="Arial"/>
              <a:sym typeface="Arial"/>
            </a:endParaRPr>
          </a:p>
          <a:p>
            <a:pPr marL="742950" marR="0" lvl="1" indent="-27940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Financial arrangements</a:t>
            </a:r>
            <a:endParaRPr sz="1300" b="0" i="0" u="none" strike="noStrike" cap="none">
              <a:solidFill>
                <a:srgbClr val="000000"/>
              </a:solidFill>
              <a:latin typeface="Arial"/>
              <a:ea typeface="Arial"/>
              <a:cs typeface="Arial"/>
              <a:sym typeface="Arial"/>
            </a:endParaRPr>
          </a:p>
          <a:p>
            <a:pPr marL="742950" marR="0" lvl="1" indent="-27940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Records retention</a:t>
            </a:r>
            <a:endParaRPr sz="13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Arial"/>
                <a:ea typeface="Arial"/>
                <a:cs typeface="Arial"/>
                <a:sym typeface="Arial"/>
              </a:rPr>
              <a:t>SARA Narrative </a:t>
            </a:r>
            <a:endParaRPr sz="1300" b="0" i="0" u="none" strike="noStrike" cap="none">
              <a:solidFill>
                <a:srgbClr val="000000"/>
              </a:solidFill>
              <a:latin typeface="Arial"/>
              <a:ea typeface="Arial"/>
              <a:cs typeface="Arial"/>
              <a:sym typeface="Arial"/>
            </a:endParaRPr>
          </a:p>
          <a:p>
            <a:pPr marL="800100" marR="0" lvl="1" indent="-33655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White papers/blogs on a variety of topics </a:t>
            </a:r>
            <a:endParaRPr sz="1300" b="0" i="0" u="none" strike="noStrike" cap="none">
              <a:solidFill>
                <a:srgbClr val="000000"/>
              </a:solidFill>
              <a:latin typeface="Arial"/>
              <a:ea typeface="Arial"/>
              <a:cs typeface="Arial"/>
              <a:sym typeface="Arial"/>
            </a:endParaRPr>
          </a:p>
          <a:p>
            <a:pPr marL="800100" marR="0" lvl="1" indent="-33655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One pager on student consumer protections - </a:t>
            </a:r>
            <a:r>
              <a:rPr lang="en-US" sz="2300" b="1" i="1" u="none" strike="noStrike" cap="none">
                <a:solidFill>
                  <a:srgbClr val="C84540"/>
                </a:solidFill>
                <a:latin typeface="Arial"/>
                <a:ea typeface="Arial"/>
                <a:cs typeface="Arial"/>
                <a:sym typeface="Arial"/>
              </a:rPr>
              <a:t>New</a:t>
            </a:r>
            <a:endParaRPr sz="1300" b="0" i="0" u="none" strike="noStrike" cap="none">
              <a:solidFill>
                <a:srgbClr val="000000"/>
              </a:solidFill>
              <a:latin typeface="Arial"/>
              <a:ea typeface="Arial"/>
              <a:cs typeface="Arial"/>
              <a:sym typeface="Arial"/>
            </a:endParaRPr>
          </a:p>
          <a:p>
            <a:pPr marL="800100" marR="0" lvl="1" indent="-33655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What is SARA Blog with SAN (</a:t>
            </a:r>
            <a:r>
              <a:rPr lang="en-US" sz="2300">
                <a:solidFill>
                  <a:schemeClr val="dk1"/>
                </a:solidFill>
              </a:rPr>
              <a:t>Coming soon!)</a:t>
            </a:r>
            <a:endParaRPr sz="1300" b="0" i="0" u="none" strike="noStrike" cap="none">
              <a:solidFill>
                <a:srgbClr val="000000"/>
              </a:solidFill>
              <a:latin typeface="Arial"/>
              <a:ea typeface="Arial"/>
              <a:cs typeface="Arial"/>
              <a:sym typeface="Arial"/>
            </a:endParaRPr>
          </a:p>
          <a:p>
            <a:pPr marL="800100" marR="0" lvl="1" indent="-336550" algn="l" rtl="0">
              <a:lnSpc>
                <a:spcPct val="100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The Value of SARA (February 2025)</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300"/>
              <a:buFont typeface="Arial"/>
              <a:buNone/>
            </a:pPr>
            <a:r>
              <a:rPr lang="en-US" sz="2300" b="1" i="0" u="none" strike="noStrike" cap="none">
                <a:solidFill>
                  <a:schemeClr val="dk1"/>
                </a:solidFill>
                <a:latin typeface="Arial"/>
                <a:ea typeface="Arial"/>
                <a:cs typeface="Arial"/>
                <a:sym typeface="Arial"/>
              </a:rPr>
              <a:t>Collect, Review, and Disseminate Information</a:t>
            </a:r>
            <a:endParaRPr sz="1300" b="0" i="0" u="none" strike="noStrike" cap="none">
              <a:solidFill>
                <a:srgbClr val="000000"/>
              </a:solidFill>
              <a:latin typeface="Arial"/>
              <a:ea typeface="Arial"/>
              <a:cs typeface="Arial"/>
              <a:sym typeface="Arial"/>
            </a:endParaRPr>
          </a:p>
          <a:p>
            <a:pPr marL="800100" marR="0" lvl="1" indent="-336550" algn="l" rtl="0">
              <a:lnSpc>
                <a:spcPct val="107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Collect and share </a:t>
            </a:r>
            <a:r>
              <a:rPr lang="en-US" sz="2300" b="0" i="0" u="none" strike="noStrike" cap="none">
                <a:solidFill>
                  <a:srgbClr val="2B2B2B"/>
                </a:solidFill>
                <a:latin typeface="Arial"/>
                <a:ea typeface="Arial"/>
                <a:cs typeface="Arial"/>
                <a:sym typeface="Arial"/>
              </a:rPr>
              <a:t>exclusively distance education enrollments </a:t>
            </a:r>
            <a:r>
              <a:rPr lang="en-US" sz="2300" b="0" i="0" u="none" strike="noStrike" cap="none">
                <a:solidFill>
                  <a:schemeClr val="dk1"/>
                </a:solidFill>
                <a:latin typeface="Arial"/>
                <a:ea typeface="Arial"/>
                <a:cs typeface="Arial"/>
                <a:sym typeface="Arial"/>
              </a:rPr>
              <a:t>trend data with SPEs - </a:t>
            </a:r>
            <a:r>
              <a:rPr lang="en-US" sz="2300" b="1" i="1" u="none" strike="noStrike" cap="none">
                <a:solidFill>
                  <a:srgbClr val="C84540"/>
                </a:solidFill>
                <a:latin typeface="Arial"/>
                <a:ea typeface="Arial"/>
                <a:cs typeface="Arial"/>
                <a:sym typeface="Arial"/>
              </a:rPr>
              <a:t>New</a:t>
            </a:r>
            <a:endParaRPr sz="1300" b="0" i="0" u="none" strike="noStrike" cap="none">
              <a:solidFill>
                <a:srgbClr val="000000"/>
              </a:solidFill>
              <a:latin typeface="Arial"/>
              <a:ea typeface="Arial"/>
              <a:cs typeface="Arial"/>
              <a:sym typeface="Arial"/>
            </a:endParaRPr>
          </a:p>
          <a:p>
            <a:pPr marL="800100" marR="0" lvl="1" indent="-336550" algn="l" rtl="0">
              <a:lnSpc>
                <a:spcPct val="107000"/>
              </a:lnSpc>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Continue to gather data and information from SARA states/institutions on issues related to Neg Reg.</a:t>
            </a: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eb192bc7ea_0_0"/>
          <p:cNvSpPr txBox="1">
            <a:spLocks noGrp="1"/>
          </p:cNvSpPr>
          <p:nvPr>
            <p:ph type="title"/>
          </p:nvPr>
        </p:nvSpPr>
        <p:spPr>
          <a:xfrm>
            <a:off x="2777600" y="1275300"/>
            <a:ext cx="7881600" cy="4307400"/>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rmAutofit fontScale="90000"/>
          </a:bodyPr>
          <a:lstStyle/>
          <a:p>
            <a:pPr marL="457200" lvl="0" indent="0" algn="l" rtl="0">
              <a:lnSpc>
                <a:spcPct val="100000"/>
              </a:lnSpc>
              <a:spcBef>
                <a:spcPts val="0"/>
              </a:spcBef>
              <a:spcAft>
                <a:spcPts val="0"/>
              </a:spcAft>
              <a:buSzPct val="88888"/>
              <a:buNone/>
            </a:pPr>
            <a:endParaRPr sz="4000">
              <a:solidFill>
                <a:srgbClr val="002060"/>
              </a:solidFill>
            </a:endParaRPr>
          </a:p>
          <a:p>
            <a:pPr marL="457200" lvl="0" indent="0" algn="l" rtl="0">
              <a:lnSpc>
                <a:spcPct val="100000"/>
              </a:lnSpc>
              <a:spcBef>
                <a:spcPts val="0"/>
              </a:spcBef>
              <a:spcAft>
                <a:spcPts val="0"/>
              </a:spcAft>
              <a:buSzPct val="88888"/>
              <a:buNone/>
            </a:pPr>
            <a:endParaRPr sz="400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4000">
                <a:solidFill>
                  <a:srgbClr val="002060"/>
                </a:solidFill>
                <a:latin typeface="Arial"/>
                <a:ea typeface="Arial"/>
                <a:cs typeface="Arial"/>
                <a:sym typeface="Arial"/>
              </a:rPr>
              <a:t>What is SARA, What is NC-SARA</a:t>
            </a:r>
            <a:endParaRPr sz="400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4000">
                <a:solidFill>
                  <a:srgbClr val="002060"/>
                </a:solidFill>
                <a:latin typeface="Arial"/>
                <a:ea typeface="Arial"/>
                <a:cs typeface="Arial"/>
                <a:sym typeface="Arial"/>
              </a:rPr>
              <a:t>NC-SARA Resources</a:t>
            </a:r>
            <a:endParaRPr sz="400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4000">
                <a:solidFill>
                  <a:srgbClr val="002060"/>
                </a:solidFill>
                <a:latin typeface="Arial"/>
                <a:ea typeface="Arial"/>
                <a:cs typeface="Arial"/>
                <a:sym typeface="Arial"/>
              </a:rPr>
              <a:t>Policy Modification Process</a:t>
            </a:r>
            <a:endParaRPr sz="400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4000">
                <a:solidFill>
                  <a:srgbClr val="002060"/>
                </a:solidFill>
                <a:latin typeface="Arial"/>
                <a:ea typeface="Arial"/>
                <a:cs typeface="Arial"/>
                <a:sym typeface="Arial"/>
              </a:rPr>
              <a:t>SARA Developments</a:t>
            </a:r>
            <a:endParaRPr sz="400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Font typeface="Arial"/>
              <a:buChar char="●"/>
            </a:pPr>
            <a:r>
              <a:rPr lang="en-US" sz="4000">
                <a:solidFill>
                  <a:srgbClr val="002060"/>
                </a:solidFill>
                <a:latin typeface="Arial"/>
                <a:ea typeface="Arial"/>
                <a:cs typeface="Arial"/>
                <a:sym typeface="Arial"/>
              </a:rPr>
              <a:t>SARA Data</a:t>
            </a:r>
            <a:endParaRPr sz="4000">
              <a:solidFill>
                <a:srgbClr val="002060"/>
              </a:solidFill>
              <a:latin typeface="Arial"/>
              <a:ea typeface="Arial"/>
              <a:cs typeface="Arial"/>
              <a:sym typeface="Arial"/>
            </a:endParaRPr>
          </a:p>
          <a:p>
            <a:pPr marL="457200" lvl="0" indent="-457200" algn="l" rtl="0">
              <a:lnSpc>
                <a:spcPct val="100000"/>
              </a:lnSpc>
              <a:spcBef>
                <a:spcPts val="0"/>
              </a:spcBef>
              <a:spcAft>
                <a:spcPts val="0"/>
              </a:spcAft>
              <a:buClr>
                <a:srgbClr val="002060"/>
              </a:buClr>
              <a:buSzPct val="100000"/>
              <a:buChar char="●"/>
            </a:pPr>
            <a:r>
              <a:rPr lang="en-US" sz="4000">
                <a:solidFill>
                  <a:srgbClr val="002060"/>
                </a:solidFill>
                <a:latin typeface="Arial"/>
                <a:ea typeface="Arial"/>
                <a:cs typeface="Arial"/>
                <a:sym typeface="Arial"/>
              </a:rPr>
              <a:t>U.S. Department of Education</a:t>
            </a:r>
            <a:br>
              <a:rPr lang="en-US" sz="4000">
                <a:solidFill>
                  <a:srgbClr val="002060"/>
                </a:solidFill>
              </a:rPr>
            </a:br>
            <a:endParaRPr/>
          </a:p>
        </p:txBody>
      </p:sp>
      <p:sp>
        <p:nvSpPr>
          <p:cNvPr id="102" name="Google Shape;102;g2eb192bc7ea_0_0"/>
          <p:cNvSpPr txBox="1"/>
          <p:nvPr/>
        </p:nvSpPr>
        <p:spPr>
          <a:xfrm>
            <a:off x="2777588" y="403775"/>
            <a:ext cx="7516800" cy="60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B3663"/>
              </a:buClr>
              <a:buSzPts val="2800"/>
              <a:buFont typeface="Roboto"/>
              <a:buNone/>
            </a:pPr>
            <a:r>
              <a:rPr lang="en-US" sz="3500" b="1" i="0" u="none" strike="noStrike" cap="none">
                <a:solidFill>
                  <a:srgbClr val="C00000"/>
                </a:solidFill>
                <a:latin typeface="Arial"/>
                <a:ea typeface="Arial"/>
                <a:cs typeface="Arial"/>
                <a:sym typeface="Arial"/>
              </a:rPr>
              <a:t>AGENDA</a:t>
            </a:r>
            <a:endParaRPr sz="3500" b="0" i="0" u="none" strike="noStrike" cap="none">
              <a:solidFill>
                <a:srgbClr val="C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0a2060876a_0_24"/>
          <p:cNvSpPr txBox="1"/>
          <p:nvPr/>
        </p:nvSpPr>
        <p:spPr>
          <a:xfrm>
            <a:off x="1928330" y="420141"/>
            <a:ext cx="10175400" cy="6017700"/>
          </a:xfrm>
          <a:prstGeom prst="rect">
            <a:avLst/>
          </a:prstGeom>
          <a:noFill/>
          <a:ln>
            <a:noFill/>
          </a:ln>
        </p:spPr>
        <p:txBody>
          <a:bodyPr spcFirstLastPara="1" wrap="square" lIns="91425" tIns="45700" rIns="91425" bIns="45700" anchor="t" anchorCtr="0">
            <a:spAutoFit/>
          </a:bodyPr>
          <a:lstStyle/>
          <a:p>
            <a:pPr marL="342900" marR="0" lvl="0" indent="-165100" algn="l" rtl="0">
              <a:lnSpc>
                <a:spcPct val="107000"/>
              </a:lnSpc>
              <a:spcBef>
                <a:spcPts val="0"/>
              </a:spcBef>
              <a:spcAft>
                <a:spcPts val="0"/>
              </a:spcAft>
              <a:buClr>
                <a:schemeClr val="dk1"/>
              </a:buClr>
              <a:buSzPts val="2800"/>
              <a:buFont typeface="Arial"/>
              <a:buNone/>
            </a:pP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Arial"/>
                <a:ea typeface="Arial"/>
                <a:cs typeface="Arial"/>
                <a:sym typeface="Arial"/>
              </a:rPr>
              <a:t>Conversations, Communication, and Collaboration</a:t>
            </a:r>
            <a:endParaRPr sz="1500" b="0" i="0" u="none" strike="noStrike" cap="none">
              <a:solidFill>
                <a:srgbClr val="000000"/>
              </a:solidFill>
              <a:latin typeface="Arial"/>
              <a:ea typeface="Arial"/>
              <a:cs typeface="Arial"/>
              <a:sym typeface="Arial"/>
            </a:endParaRPr>
          </a:p>
          <a:p>
            <a:pPr marL="742950" marR="0" lvl="1" indent="-292100" algn="l" rtl="0">
              <a:lnSpc>
                <a:spcPct val="100000"/>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NC-SARA Board, regional compacts, SPEs, SARA participating institutions, HED organizations, and ED</a:t>
            </a:r>
            <a:endParaRPr sz="1500" b="0" i="0" u="none" strike="noStrike" cap="none">
              <a:solidFill>
                <a:srgbClr val="000000"/>
              </a:solidFill>
              <a:latin typeface="Arial"/>
              <a:ea typeface="Arial"/>
              <a:cs typeface="Arial"/>
              <a:sym typeface="Arial"/>
            </a:endParaRPr>
          </a:p>
          <a:p>
            <a:pPr marL="742950" marR="0" lvl="1" indent="-292100" algn="l" rtl="0">
              <a:lnSpc>
                <a:spcPct val="100000"/>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Webinars, attending meetings, e-blasts…</a:t>
            </a:r>
            <a:endParaRPr sz="1500" b="0" i="0" u="none" strike="noStrike" cap="none">
              <a:solidFill>
                <a:srgbClr val="000000"/>
              </a:solidFill>
              <a:latin typeface="Arial"/>
              <a:ea typeface="Arial"/>
              <a:cs typeface="Arial"/>
              <a:sym typeface="Arial"/>
            </a:endParaRPr>
          </a:p>
          <a:p>
            <a:pPr marL="742950" marR="0" lvl="1" indent="-292100" algn="l" rtl="0">
              <a:lnSpc>
                <a:spcPct val="100000"/>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Continue to share information, data, evidence with SARA Community (including ED).</a:t>
            </a:r>
            <a:endParaRPr sz="15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5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chemeClr val="dk1"/>
              </a:buClr>
              <a:buSzPts val="2400"/>
              <a:buFont typeface="Times New Roman"/>
              <a:buNone/>
            </a:pPr>
            <a:r>
              <a:rPr lang="en-US" sz="2500" b="1" i="0" u="none" strike="noStrike" cap="none">
                <a:solidFill>
                  <a:schemeClr val="dk1"/>
                </a:solidFill>
                <a:latin typeface="Arial"/>
                <a:ea typeface="Arial"/>
                <a:cs typeface="Arial"/>
                <a:sym typeface="Arial"/>
              </a:rPr>
              <a:t>Stay Informed!</a:t>
            </a:r>
            <a:endParaRPr sz="25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7000"/>
              </a:lnSpc>
              <a:spcBef>
                <a:spcPts val="0"/>
              </a:spcBef>
              <a:spcAft>
                <a:spcPts val="0"/>
              </a:spcAft>
              <a:buClr>
                <a:srgbClr val="000000"/>
              </a:buClr>
              <a:buSzPts val="2500"/>
              <a:buFont typeface="Arial"/>
              <a:buNone/>
            </a:pPr>
            <a:r>
              <a:rPr lang="en-US" sz="2500" b="0" i="0" u="none" strike="noStrike" cap="none">
                <a:solidFill>
                  <a:schemeClr val="dk1"/>
                </a:solidFill>
                <a:latin typeface="Arial"/>
                <a:ea typeface="Arial"/>
                <a:cs typeface="Arial"/>
                <a:sym typeface="Arial"/>
              </a:rPr>
              <a:t>SARA Call to Action Page - </a:t>
            </a:r>
            <a:r>
              <a:rPr lang="en-US" sz="25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https://nc-sara.org/sara-neg-reg-call-action</a:t>
            </a:r>
            <a:endParaRPr sz="25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500"/>
              <a:buFont typeface="Arial"/>
              <a:buNone/>
            </a:pPr>
            <a:r>
              <a:rPr lang="en-US" sz="2500" b="0" i="0" u="none" strike="noStrike" cap="none">
                <a:solidFill>
                  <a:schemeClr val="dk1"/>
                </a:solidFill>
                <a:latin typeface="Arial"/>
                <a:ea typeface="Arial"/>
                <a:cs typeface="Arial"/>
                <a:sym typeface="Arial"/>
              </a:rPr>
              <a:t>Sign Up for SARA Updates - </a:t>
            </a:r>
            <a:r>
              <a:rPr lang="en-US" sz="25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https://formstack.io/71987</a:t>
            </a:r>
            <a:endParaRPr sz="2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1" u="none" strike="noStrike" cap="none">
                <a:solidFill>
                  <a:srgbClr val="215297"/>
                </a:solidFill>
                <a:latin typeface="Arial"/>
                <a:ea typeface="Arial"/>
                <a:cs typeface="Arial"/>
                <a:sym typeface="Arial"/>
              </a:rPr>
              <a:t>Stay Tuned!</a:t>
            </a:r>
            <a:endParaRPr sz="2000" b="0" i="1" u="none" strike="noStrike" cap="none">
              <a:solidFill>
                <a:srgbClr val="21529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p:nvPr/>
        </p:nvSpPr>
        <p:spPr>
          <a:xfrm>
            <a:off x="920045" y="829992"/>
            <a:ext cx="1080025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2060"/>
                </a:solidFill>
                <a:latin typeface="Arial"/>
                <a:ea typeface="Arial"/>
                <a:cs typeface="Arial"/>
                <a:sym typeface="Arial"/>
              </a:rPr>
              <a:t>Questions and Discussion</a:t>
            </a:r>
            <a:endParaRPr sz="1400" b="0" i="0" u="none" strike="noStrike" cap="none">
              <a:solidFill>
                <a:srgbClr val="000000"/>
              </a:solidFill>
              <a:latin typeface="Arial"/>
              <a:ea typeface="Arial"/>
              <a:cs typeface="Arial"/>
              <a:sym typeface="Arial"/>
            </a:endParaRPr>
          </a:p>
        </p:txBody>
      </p:sp>
      <p:pic>
        <p:nvPicPr>
          <p:cNvPr id="247" name="Google Shape;247;p38"/>
          <p:cNvPicPr preferRelativeResize="0"/>
          <p:nvPr/>
        </p:nvPicPr>
        <p:blipFill rotWithShape="1">
          <a:blip r:embed="rId3">
            <a:alphaModFix/>
          </a:blip>
          <a:srcRect/>
          <a:stretch/>
        </p:blipFill>
        <p:spPr>
          <a:xfrm>
            <a:off x="3310387" y="2027297"/>
            <a:ext cx="6016464" cy="36419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body" idx="1"/>
          </p:nvPr>
        </p:nvSpPr>
        <p:spPr>
          <a:xfrm>
            <a:off x="715425" y="1933975"/>
            <a:ext cx="10158600" cy="1732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1B3663"/>
              </a:buClr>
              <a:buSzPts val="2000"/>
              <a:buNone/>
            </a:pPr>
            <a:r>
              <a:rPr lang="en-US" sz="2600" b="0">
                <a:solidFill>
                  <a:srgbClr val="1B3663"/>
                </a:solidFill>
                <a:latin typeface="Arial"/>
                <a:ea typeface="Arial"/>
                <a:cs typeface="Arial"/>
                <a:sym typeface="Arial"/>
              </a:rPr>
              <a:t>For </a:t>
            </a:r>
            <a:r>
              <a:rPr lang="en-US" sz="2600">
                <a:solidFill>
                  <a:srgbClr val="1B3663"/>
                </a:solidFill>
                <a:latin typeface="Arial"/>
                <a:ea typeface="Arial"/>
                <a:cs typeface="Arial"/>
                <a:sym typeface="Arial"/>
              </a:rPr>
              <a:t>NC-SARA</a:t>
            </a:r>
            <a:r>
              <a:rPr lang="en-US" sz="2600" b="0">
                <a:solidFill>
                  <a:srgbClr val="1B3663"/>
                </a:solidFill>
                <a:latin typeface="Arial"/>
                <a:ea typeface="Arial"/>
                <a:cs typeface="Arial"/>
                <a:sym typeface="Arial"/>
              </a:rPr>
              <a:t> questions please email:     </a:t>
            </a:r>
            <a:endParaRPr sz="2600" b="0">
              <a:solidFill>
                <a:srgbClr val="1B3663"/>
              </a:solidFill>
              <a:latin typeface="Arial"/>
              <a:ea typeface="Arial"/>
              <a:cs typeface="Arial"/>
              <a:sym typeface="Arial"/>
            </a:endParaRPr>
          </a:p>
          <a:p>
            <a:pPr marL="0" lvl="0" indent="0" algn="ctr" rtl="0">
              <a:lnSpc>
                <a:spcPct val="100000"/>
              </a:lnSpc>
              <a:spcBef>
                <a:spcPts val="0"/>
              </a:spcBef>
              <a:spcAft>
                <a:spcPts val="0"/>
              </a:spcAft>
              <a:buClr>
                <a:srgbClr val="1B3663"/>
              </a:buClr>
              <a:buSzPts val="2000"/>
              <a:buNone/>
            </a:pPr>
            <a:endParaRPr sz="2600" b="0">
              <a:solidFill>
                <a:srgbClr val="1B3663"/>
              </a:solidFill>
              <a:latin typeface="Arial"/>
              <a:ea typeface="Arial"/>
              <a:cs typeface="Arial"/>
              <a:sym typeface="Arial"/>
            </a:endParaRPr>
          </a:p>
          <a:p>
            <a:pPr marL="2286000" lvl="0" indent="457200" algn="l" rtl="0">
              <a:lnSpc>
                <a:spcPct val="100000"/>
              </a:lnSpc>
              <a:spcBef>
                <a:spcPts val="0"/>
              </a:spcBef>
              <a:spcAft>
                <a:spcPts val="0"/>
              </a:spcAft>
              <a:buClr>
                <a:srgbClr val="1B3663"/>
              </a:buClr>
              <a:buSzPts val="2000"/>
              <a:buNone/>
            </a:pPr>
            <a:r>
              <a:rPr lang="en-US" sz="2600">
                <a:solidFill>
                  <a:srgbClr val="1B3663"/>
                </a:solidFill>
                <a:latin typeface="Arial"/>
                <a:ea typeface="Arial"/>
                <a:cs typeface="Arial"/>
                <a:sym typeface="Arial"/>
              </a:rPr>
              <a:t>       i</a:t>
            </a:r>
            <a:r>
              <a:rPr lang="en-US" sz="2600">
                <a:solidFill>
                  <a:srgbClr val="1B3663"/>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nfo@nc-sara.org</a:t>
            </a:r>
            <a:r>
              <a:rPr lang="en-US" sz="2600">
                <a:solidFill>
                  <a:srgbClr val="1B3663"/>
                </a:solidFill>
                <a:latin typeface="Arial"/>
                <a:ea typeface="Arial"/>
                <a:cs typeface="Arial"/>
                <a:sym typeface="Arial"/>
              </a:rPr>
              <a:t> </a:t>
            </a:r>
            <a:r>
              <a:rPr lang="en-US" sz="2600">
                <a:solidFill>
                  <a:srgbClr val="1B3663"/>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2600">
                <a:solidFill>
                  <a:srgbClr val="1B3663"/>
                </a:solidFill>
                <a:latin typeface="Arial"/>
                <a:ea typeface="Arial"/>
                <a:cs typeface="Arial"/>
                <a:sym typeface="Arial"/>
              </a:rPr>
              <a:t> </a:t>
            </a:r>
            <a:br>
              <a:rPr lang="en-US" sz="2600" b="0">
                <a:solidFill>
                  <a:srgbClr val="1B3663"/>
                </a:solidFill>
              </a:rPr>
            </a:br>
            <a:endParaRPr sz="2600" b="0">
              <a:solidFill>
                <a:srgbClr val="1B3663"/>
              </a:solidFill>
            </a:endParaRPr>
          </a:p>
          <a:p>
            <a:pPr marL="0" lvl="0" indent="0" algn="ctr" rtl="0">
              <a:lnSpc>
                <a:spcPct val="100000"/>
              </a:lnSpc>
              <a:spcBef>
                <a:spcPts val="400"/>
              </a:spcBef>
              <a:spcAft>
                <a:spcPts val="0"/>
              </a:spcAft>
              <a:buClr>
                <a:srgbClr val="1B3663"/>
              </a:buClr>
              <a:buSzPts val="2000"/>
              <a:buNone/>
            </a:pPr>
            <a:r>
              <a:rPr lang="en-US" sz="2600" b="0">
                <a:solidFill>
                  <a:srgbClr val="1B3663"/>
                </a:solidFill>
                <a:latin typeface="Arial"/>
                <a:ea typeface="Arial"/>
                <a:cs typeface="Arial"/>
                <a:sym typeface="Arial"/>
              </a:rPr>
              <a:t>NC-SARA Website: </a:t>
            </a:r>
            <a:r>
              <a:rPr lang="en-US" sz="2600" b="0" u="sng">
                <a:solidFill>
                  <a:srgbClr val="1B3663"/>
                </a:solidFill>
                <a:latin typeface="Arial"/>
                <a:ea typeface="Arial"/>
                <a:cs typeface="Arial"/>
                <a:sym typeface="Arial"/>
                <a:hlinkClick r:id="rId5">
                  <a:extLst>
                    <a:ext uri="{A12FA001-AC4F-418D-AE19-62706E023703}">
                      <ahyp:hlinkClr xmlns:ahyp="http://schemas.microsoft.com/office/drawing/2018/hyperlinkcolor" val="tx"/>
                    </a:ext>
                  </a:extLst>
                </a:hlinkClick>
              </a:rPr>
              <a:t>www.nc-sara.org</a:t>
            </a:r>
            <a:endParaRPr sz="2600">
              <a:latin typeface="Arial"/>
              <a:ea typeface="Arial"/>
              <a:cs typeface="Arial"/>
              <a:sym typeface="Arial"/>
            </a:endParaRPr>
          </a:p>
        </p:txBody>
      </p:sp>
      <p:sp>
        <p:nvSpPr>
          <p:cNvPr id="254" name="Google Shape;254;p39"/>
          <p:cNvSpPr txBox="1">
            <a:spLocks noGrp="1"/>
          </p:cNvSpPr>
          <p:nvPr>
            <p:ph type="title" idx="4294967295"/>
          </p:nvPr>
        </p:nvSpPr>
        <p:spPr>
          <a:xfrm>
            <a:off x="3051525" y="820598"/>
            <a:ext cx="5486400" cy="762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2060"/>
              </a:buClr>
              <a:buSzPct val="100000"/>
              <a:buFont typeface="Open Sans"/>
              <a:buNone/>
            </a:pPr>
            <a:r>
              <a:rPr lang="en-US" sz="6700" b="1">
                <a:solidFill>
                  <a:srgbClr val="002060"/>
                </a:solidFill>
              </a:rPr>
              <a:t>Thank You! </a:t>
            </a:r>
            <a:br>
              <a:rPr lang="en-US" sz="3200" b="1">
                <a:solidFill>
                  <a:srgbClr val="002060"/>
                </a:solidFill>
              </a:rPr>
            </a:br>
            <a:endParaRPr/>
          </a:p>
        </p:txBody>
      </p:sp>
      <p:pic>
        <p:nvPicPr>
          <p:cNvPr id="255" name="Google Shape;255;p39"/>
          <p:cNvPicPr preferRelativeResize="0"/>
          <p:nvPr/>
        </p:nvPicPr>
        <p:blipFill rotWithShape="1">
          <a:blip r:embed="rId6">
            <a:alphaModFix/>
          </a:blip>
          <a:srcRect/>
          <a:stretch/>
        </p:blipFill>
        <p:spPr>
          <a:xfrm>
            <a:off x="4816625" y="4464600"/>
            <a:ext cx="2211945" cy="1973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p:nvPr/>
        </p:nvSpPr>
        <p:spPr>
          <a:xfrm>
            <a:off x="861476" y="1120200"/>
            <a:ext cx="99924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100" b="0" i="0" u="none" strike="noStrike" cap="none">
                <a:solidFill>
                  <a:schemeClr val="dk1"/>
                </a:solidFill>
                <a:latin typeface="Arial"/>
                <a:ea typeface="Arial"/>
                <a:cs typeface="Arial"/>
                <a:sym typeface="Arial"/>
              </a:rPr>
              <a:t>State Authorization Reciprocity Agreements (SARA) is an </a:t>
            </a:r>
            <a:r>
              <a:rPr lang="en-US" sz="2100" b="1" i="0" u="none" strike="noStrike" cap="none">
                <a:solidFill>
                  <a:schemeClr val="dk1"/>
                </a:solidFill>
                <a:latin typeface="Arial"/>
                <a:ea typeface="Arial"/>
                <a:cs typeface="Arial"/>
                <a:sym typeface="Arial"/>
              </a:rPr>
              <a:t>agreement</a:t>
            </a:r>
            <a:r>
              <a:rPr lang="en-US" sz="2100" b="0" i="0" u="none" strike="noStrike" cap="none">
                <a:solidFill>
                  <a:schemeClr val="dk1"/>
                </a:solidFill>
                <a:latin typeface="Arial"/>
                <a:ea typeface="Arial"/>
                <a:cs typeface="Arial"/>
                <a:sym typeface="Arial"/>
              </a:rPr>
              <a:t> amongst </a:t>
            </a:r>
            <a:r>
              <a:rPr lang="en-US" sz="2100" b="1" i="0" u="none" strike="noStrike" cap="none">
                <a:solidFill>
                  <a:schemeClr val="dk1"/>
                </a:solidFill>
                <a:latin typeface="Arial"/>
                <a:ea typeface="Arial"/>
                <a:cs typeface="Arial"/>
                <a:sym typeface="Arial"/>
              </a:rPr>
              <a:t>member </a:t>
            </a:r>
            <a:r>
              <a:rPr lang="en-US" sz="2100" b="0" i="0" u="none" strike="noStrike" cap="none">
                <a:solidFill>
                  <a:schemeClr val="dk1"/>
                </a:solidFill>
                <a:latin typeface="Arial"/>
                <a:ea typeface="Arial"/>
                <a:cs typeface="Arial"/>
                <a:sym typeface="Arial"/>
              </a:rPr>
              <a:t>states, districts, and territories that establishes comparable national standards and streamlines regulations, fees, and approvals for institutions offering interstate distance education programs. More than 2,400 institutions in 49 member states, the District of Columbia, Puerto Rico, and the U.S. Virgin Islands all </a:t>
            </a:r>
            <a:r>
              <a:rPr lang="en-US" sz="2100" b="1" i="0" u="none" strike="noStrike" cap="none">
                <a:solidFill>
                  <a:schemeClr val="dk1"/>
                </a:solidFill>
                <a:latin typeface="Arial"/>
                <a:ea typeface="Arial"/>
                <a:cs typeface="Arial"/>
                <a:sym typeface="Arial"/>
              </a:rPr>
              <a:t>voluntarily</a:t>
            </a:r>
            <a:r>
              <a:rPr lang="en-US" sz="2100" b="0" i="0" u="none" strike="noStrike" cap="none">
                <a:solidFill>
                  <a:schemeClr val="dk1"/>
                </a:solidFill>
                <a:latin typeface="Arial"/>
                <a:ea typeface="Arial"/>
                <a:cs typeface="Arial"/>
                <a:sym typeface="Arial"/>
              </a:rPr>
              <a:t> </a:t>
            </a:r>
            <a:r>
              <a:rPr lang="en-US" sz="2100" b="1" i="0" u="none" strike="noStrike" cap="none">
                <a:solidFill>
                  <a:schemeClr val="dk1"/>
                </a:solidFill>
                <a:latin typeface="Arial"/>
                <a:ea typeface="Arial"/>
                <a:cs typeface="Arial"/>
                <a:sym typeface="Arial"/>
              </a:rPr>
              <a:t>participate</a:t>
            </a:r>
            <a:r>
              <a:rPr lang="en-US" sz="2100" b="0" i="0" u="none" strike="noStrike" cap="none">
                <a:solidFill>
                  <a:schemeClr val="dk1"/>
                </a:solidFill>
                <a:latin typeface="Arial"/>
                <a:ea typeface="Arial"/>
                <a:cs typeface="Arial"/>
                <a:sym typeface="Arial"/>
              </a:rPr>
              <a:t> in SARA.</a:t>
            </a:r>
            <a:endParaRPr sz="2100" b="0" i="0" u="none" strike="noStrike" cap="none">
              <a:solidFill>
                <a:schemeClr val="dk1"/>
              </a:solidFill>
              <a:latin typeface="Roboto"/>
              <a:ea typeface="Roboto"/>
              <a:cs typeface="Roboto"/>
              <a:sym typeface="Roboto"/>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 name="Google Shape;109;p4"/>
          <p:cNvSpPr txBox="1"/>
          <p:nvPr/>
        </p:nvSpPr>
        <p:spPr>
          <a:xfrm>
            <a:off x="861472" y="484856"/>
            <a:ext cx="7737000" cy="11091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1B3663"/>
              </a:buClr>
              <a:buSzPts val="2800"/>
              <a:buFont typeface="Roboto"/>
              <a:buNone/>
            </a:pPr>
            <a:r>
              <a:rPr lang="en-US" sz="2800" b="1" i="0" u="none" strike="noStrike" cap="none">
                <a:solidFill>
                  <a:srgbClr val="1B3663"/>
                </a:solidFill>
                <a:latin typeface="Arial"/>
                <a:ea typeface="Arial"/>
                <a:cs typeface="Arial"/>
                <a:sym typeface="Arial"/>
              </a:rPr>
              <a:t>What is SARA?</a:t>
            </a:r>
            <a:br>
              <a:rPr lang="en-US" sz="2800" b="1" i="0" u="none" strike="noStrike" cap="none">
                <a:solidFill>
                  <a:srgbClr val="1B3663"/>
                </a:solidFill>
                <a:latin typeface="Arial"/>
                <a:ea typeface="Arial"/>
                <a:cs typeface="Arial"/>
                <a:sym typeface="Arial"/>
              </a:rPr>
            </a:br>
            <a:endParaRPr sz="2800" b="0" i="0" u="none" strike="noStrike" cap="none">
              <a:solidFill>
                <a:srgbClr val="1B3663"/>
              </a:solidFill>
              <a:latin typeface="Arial"/>
              <a:ea typeface="Arial"/>
              <a:cs typeface="Arial"/>
              <a:sym typeface="Arial"/>
            </a:endParaRPr>
          </a:p>
        </p:txBody>
      </p:sp>
      <p:sp>
        <p:nvSpPr>
          <p:cNvPr id="110" name="Google Shape;110;p4"/>
          <p:cNvSpPr txBox="1"/>
          <p:nvPr/>
        </p:nvSpPr>
        <p:spPr>
          <a:xfrm>
            <a:off x="861475" y="3586700"/>
            <a:ext cx="3435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1B3663"/>
                </a:solidFill>
                <a:latin typeface="Arial"/>
                <a:ea typeface="Arial"/>
                <a:cs typeface="Arial"/>
                <a:sym typeface="Arial"/>
              </a:rPr>
              <a:t>What is NC-SARA?</a:t>
            </a:r>
            <a:endParaRPr sz="1400" b="0" i="0" u="none" strike="noStrike" cap="none">
              <a:solidFill>
                <a:srgbClr val="000000"/>
              </a:solidFill>
              <a:latin typeface="Arial"/>
              <a:ea typeface="Arial"/>
              <a:cs typeface="Arial"/>
              <a:sym typeface="Arial"/>
            </a:endParaRPr>
          </a:p>
        </p:txBody>
      </p:sp>
      <p:sp>
        <p:nvSpPr>
          <p:cNvPr id="111" name="Google Shape;111;p4"/>
          <p:cNvSpPr txBox="1"/>
          <p:nvPr/>
        </p:nvSpPr>
        <p:spPr>
          <a:xfrm>
            <a:off x="861475" y="4231950"/>
            <a:ext cx="10379400" cy="170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100" b="0" i="0" u="none" strike="noStrike" cap="none">
                <a:solidFill>
                  <a:schemeClr val="dk1"/>
                </a:solidFill>
                <a:latin typeface="Arial"/>
                <a:ea typeface="Arial"/>
                <a:cs typeface="Arial"/>
                <a:sym typeface="Arial"/>
              </a:rPr>
              <a:t>The National Council for State Authorization Reciprocity Agreements (NC-SARA) is a private nonprofit </a:t>
            </a:r>
            <a:r>
              <a:rPr lang="en-US" sz="2100" b="1" i="0" u="none" strike="noStrike" cap="none">
                <a:solidFill>
                  <a:schemeClr val="dk1"/>
                </a:solidFill>
                <a:latin typeface="Arial"/>
                <a:ea typeface="Arial"/>
                <a:cs typeface="Arial"/>
                <a:sym typeface="Arial"/>
              </a:rPr>
              <a:t>organization</a:t>
            </a:r>
            <a:r>
              <a:rPr lang="en-US" sz="2100" b="0" i="0" u="none" strike="noStrike" cap="none">
                <a:solidFill>
                  <a:schemeClr val="dk1"/>
                </a:solidFill>
                <a:latin typeface="Arial"/>
                <a:ea typeface="Arial"/>
                <a:cs typeface="Arial"/>
                <a:sym typeface="Arial"/>
              </a:rPr>
              <a:t> [501(c)(3)] that in partnership with the four regional compacts coordinates the implementation of SARA nationally. NC-SARA supports, facilitates, and serves the regional compacts, the regional steering committees, the State Portal Entities, and SARA participating institutions.</a:t>
            </a:r>
            <a:endParaRPr sz="2100" b="0" i="0" u="none" strike="noStrike" cap="none">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540568" y="-12"/>
            <a:ext cx="8005200" cy="693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2060"/>
              </a:buClr>
              <a:buSzPts val="3600"/>
              <a:buFont typeface="Open Sans"/>
              <a:buNone/>
            </a:pPr>
            <a:r>
              <a:rPr lang="en-US" sz="3600">
                <a:solidFill>
                  <a:srgbClr val="002060"/>
                </a:solidFill>
                <a:latin typeface="Arial"/>
                <a:ea typeface="Arial"/>
                <a:cs typeface="Arial"/>
                <a:sym typeface="Arial"/>
              </a:rPr>
              <a:t>SARA Partners and Impact</a:t>
            </a:r>
            <a:endParaRPr>
              <a:latin typeface="Arial"/>
              <a:ea typeface="Arial"/>
              <a:cs typeface="Arial"/>
              <a:sym typeface="Arial"/>
            </a:endParaRPr>
          </a:p>
        </p:txBody>
      </p:sp>
      <p:sp>
        <p:nvSpPr>
          <p:cNvPr id="118" name="Google Shape;118;p5"/>
          <p:cNvSpPr txBox="1"/>
          <p:nvPr/>
        </p:nvSpPr>
        <p:spPr>
          <a:xfrm>
            <a:off x="2433781" y="1033419"/>
            <a:ext cx="9012382" cy="33376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19" name="Google Shape;119;p5"/>
          <p:cNvSpPr txBox="1"/>
          <p:nvPr/>
        </p:nvSpPr>
        <p:spPr>
          <a:xfrm>
            <a:off x="2037025" y="529425"/>
            <a:ext cx="9012300" cy="67203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Institutions</a:t>
            </a:r>
            <a:endParaRPr sz="1900" b="1"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Over 2,400 institutions voluntarily </a:t>
            </a:r>
            <a:r>
              <a:rPr lang="en-US" sz="1900" b="1" i="0" u="none" strike="noStrike" cap="none">
                <a:solidFill>
                  <a:schemeClr val="dk1"/>
                </a:solidFill>
                <a:latin typeface="Arial"/>
                <a:ea typeface="Arial"/>
                <a:cs typeface="Arial"/>
                <a:sym typeface="Arial"/>
              </a:rPr>
              <a:t>participate </a:t>
            </a:r>
            <a:r>
              <a:rPr lang="en-US" sz="1900" b="0" i="0" u="none" strike="noStrike" cap="none">
                <a:solidFill>
                  <a:schemeClr val="dk1"/>
                </a:solidFill>
                <a:latin typeface="Arial"/>
                <a:ea typeface="Arial"/>
                <a:cs typeface="Arial"/>
                <a:sym typeface="Arial"/>
              </a:rPr>
              <a:t>in SARA,</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are reviewed for renewal annually</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States (states/districts/territories)</a:t>
            </a:r>
            <a:endParaRPr sz="1900" b="1"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52 states are </a:t>
            </a:r>
            <a:r>
              <a:rPr lang="en-US" sz="1900" b="1" i="0" u="none" strike="noStrike" cap="none">
                <a:solidFill>
                  <a:schemeClr val="dk1"/>
                </a:solidFill>
                <a:latin typeface="Arial"/>
                <a:ea typeface="Arial"/>
                <a:cs typeface="Arial"/>
                <a:sym typeface="Arial"/>
              </a:rPr>
              <a:t>members</a:t>
            </a:r>
            <a:r>
              <a:rPr lang="en-US" sz="1900" b="0" i="0" u="none" strike="noStrike" cap="none">
                <a:solidFill>
                  <a:schemeClr val="dk1"/>
                </a:solidFill>
                <a:latin typeface="Arial"/>
                <a:ea typeface="Arial"/>
                <a:cs typeface="Arial"/>
                <a:sym typeface="Arial"/>
              </a:rPr>
              <a:t> of SARA</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and have a biennial renewal review</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Regional Compacts (MHEC, NEBHE, SREB, WICHE)</a:t>
            </a:r>
            <a:endParaRPr sz="1900" b="1"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oversee SARA in their region</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State Portal Entities (SPE)</a:t>
            </a:r>
            <a:endParaRPr sz="1900" b="1"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One SPE for each SARA member state </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Regional Steering Committees (RSC)</a:t>
            </a:r>
            <a:endParaRPr sz="1900" b="1"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One RSC for each regional compact</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1" i="0" u="none" strike="noStrike" cap="none">
                <a:solidFill>
                  <a:schemeClr val="dk1"/>
                </a:solidFill>
                <a:latin typeface="Arial"/>
                <a:ea typeface="Arial"/>
                <a:cs typeface="Arial"/>
                <a:sym typeface="Arial"/>
              </a:rPr>
              <a:t>SARA Student Access</a:t>
            </a:r>
            <a:endParaRPr sz="1900" b="1"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1900"/>
              <a:buFont typeface="Arial"/>
              <a:buNone/>
            </a:pPr>
            <a:r>
              <a:rPr lang="en-US" sz="1900" b="0" i="0" u="none" strike="noStrike" cap="none">
                <a:solidFill>
                  <a:schemeClr val="dk1"/>
                </a:solidFill>
                <a:latin typeface="Arial"/>
                <a:ea typeface="Arial"/>
                <a:cs typeface="Arial"/>
                <a:sym typeface="Arial"/>
              </a:rPr>
              <a:t>Over 1.6 million students attended SARA participating institutions exclusively via distance education (430,000+ out of state learning placements)</a:t>
            </a:r>
            <a:endParaRPr sz="1900" b="0" i="0" u="none" strike="noStrike" cap="none">
              <a:solidFill>
                <a:schemeClr val="dk1"/>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120" name="Google Shape;120;p5"/>
          <p:cNvPicPr preferRelativeResize="0"/>
          <p:nvPr/>
        </p:nvPicPr>
        <p:blipFill rotWithShape="1">
          <a:blip r:embed="rId3">
            <a:alphaModFix/>
          </a:blip>
          <a:srcRect l="53625" t="7824" r="7324" b="13933"/>
          <a:stretch/>
        </p:blipFill>
        <p:spPr>
          <a:xfrm>
            <a:off x="7768625" y="1309050"/>
            <a:ext cx="4288600" cy="45725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2901780" y="215725"/>
            <a:ext cx="8005334" cy="69389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2060"/>
              </a:buClr>
              <a:buSzPts val="3600"/>
              <a:buFont typeface="Roboto"/>
              <a:buNone/>
            </a:pPr>
            <a:r>
              <a:rPr lang="en-US" sz="3600">
                <a:solidFill>
                  <a:srgbClr val="002060"/>
                </a:solidFill>
                <a:latin typeface="Arial"/>
                <a:ea typeface="Arial"/>
                <a:cs typeface="Arial"/>
                <a:sym typeface="Arial"/>
              </a:rPr>
              <a:t>The Critical Role of the States</a:t>
            </a:r>
            <a:endParaRPr>
              <a:latin typeface="Arial"/>
              <a:ea typeface="Arial"/>
              <a:cs typeface="Arial"/>
              <a:sym typeface="Arial"/>
            </a:endParaRPr>
          </a:p>
        </p:txBody>
      </p:sp>
      <p:sp>
        <p:nvSpPr>
          <p:cNvPr id="127" name="Google Shape;127;p6"/>
          <p:cNvSpPr txBox="1"/>
          <p:nvPr/>
        </p:nvSpPr>
        <p:spPr>
          <a:xfrm>
            <a:off x="2115100" y="3971025"/>
            <a:ext cx="9578700" cy="2153700"/>
          </a:xfrm>
          <a:prstGeom prst="rect">
            <a:avLst/>
          </a:prstGeom>
          <a:solidFill>
            <a:srgbClr val="F2F2F2"/>
          </a:solid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States approve their “home-state” institutions to participate in SARA</a:t>
            </a:r>
            <a:endParaRPr sz="2800" b="0" i="0" u="none" strike="noStrike" cap="none">
              <a:solidFill>
                <a:schemeClr val="dk1"/>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The SARA State Portal Entity (SPE) is the state agency responsible for SARA approvals and compliance</a:t>
            </a:r>
            <a:endParaRPr sz="28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pic>
        <p:nvPicPr>
          <p:cNvPr id="128" name="Google Shape;128;p6"/>
          <p:cNvPicPr preferRelativeResize="0"/>
          <p:nvPr/>
        </p:nvPicPr>
        <p:blipFill rotWithShape="1">
          <a:blip r:embed="rId3">
            <a:alphaModFix/>
          </a:blip>
          <a:srcRect/>
          <a:stretch/>
        </p:blipFill>
        <p:spPr>
          <a:xfrm>
            <a:off x="4560256" y="1000324"/>
            <a:ext cx="4047343" cy="26943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a:spLocks noGrp="1"/>
          </p:cNvSpPr>
          <p:nvPr>
            <p:ph type="body" idx="3"/>
          </p:nvPr>
        </p:nvSpPr>
        <p:spPr>
          <a:xfrm>
            <a:off x="538922" y="1519583"/>
            <a:ext cx="3999137" cy="16583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87878"/>
              </a:buClr>
              <a:buSzPts val="2000"/>
              <a:buNone/>
            </a:pPr>
            <a:endParaRPr sz="20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787878"/>
              </a:buClr>
              <a:buSzPts val="2000"/>
              <a:buNone/>
            </a:pPr>
            <a:endParaRPr sz="20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787878"/>
              </a:buClr>
              <a:buSzPts val="2000"/>
              <a:buNone/>
            </a:pPr>
            <a:endParaRPr sz="2000" b="1">
              <a:solidFill>
                <a:srgbClr val="1B3663"/>
              </a:solidFill>
              <a:latin typeface="Arial"/>
              <a:ea typeface="Arial"/>
              <a:cs typeface="Arial"/>
              <a:sym typeface="Arial"/>
            </a:endParaRPr>
          </a:p>
          <a:p>
            <a:pPr marL="0" lvl="0" indent="0" algn="ctr" rtl="0">
              <a:lnSpc>
                <a:spcPct val="100000"/>
              </a:lnSpc>
              <a:spcBef>
                <a:spcPts val="0"/>
              </a:spcBef>
              <a:spcAft>
                <a:spcPts val="0"/>
              </a:spcAft>
              <a:buClr>
                <a:srgbClr val="787878"/>
              </a:buClr>
              <a:buSzPts val="2400"/>
              <a:buNone/>
            </a:pPr>
            <a:endParaRPr sz="24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787878"/>
              </a:buClr>
              <a:buSzPts val="1200"/>
              <a:buNone/>
            </a:pPr>
            <a:endParaRPr sz="1200" b="1">
              <a:solidFill>
                <a:schemeClr val="dk1"/>
              </a:solidFill>
              <a:latin typeface="Arial"/>
              <a:ea typeface="Arial"/>
              <a:cs typeface="Arial"/>
              <a:sym typeface="Arial"/>
            </a:endParaRPr>
          </a:p>
        </p:txBody>
      </p:sp>
      <p:pic>
        <p:nvPicPr>
          <p:cNvPr id="135" name="Google Shape;135;p7" descr="SARA member state map"/>
          <p:cNvPicPr preferRelativeResize="0"/>
          <p:nvPr/>
        </p:nvPicPr>
        <p:blipFill rotWithShape="1">
          <a:blip r:embed="rId3">
            <a:alphaModFix/>
          </a:blip>
          <a:srcRect/>
          <a:stretch/>
        </p:blipFill>
        <p:spPr>
          <a:xfrm>
            <a:off x="1314654" y="259108"/>
            <a:ext cx="8962173" cy="63397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30907ddf732_0_10"/>
          <p:cNvPicPr preferRelativeResize="0"/>
          <p:nvPr/>
        </p:nvPicPr>
        <p:blipFill rotWithShape="1">
          <a:blip r:embed="rId3">
            <a:alphaModFix/>
          </a:blip>
          <a:srcRect/>
          <a:stretch/>
        </p:blipFill>
        <p:spPr>
          <a:xfrm>
            <a:off x="158150" y="152425"/>
            <a:ext cx="11571676" cy="629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l="16425" t="6241" r="17716" b="8491"/>
          <a:stretch/>
        </p:blipFill>
        <p:spPr>
          <a:xfrm>
            <a:off x="0" y="0"/>
            <a:ext cx="6687975" cy="2550500"/>
          </a:xfrm>
          <a:prstGeom prst="rect">
            <a:avLst/>
          </a:prstGeom>
          <a:noFill/>
          <a:ln w="9525" cap="flat" cmpd="sng">
            <a:solidFill>
              <a:srgbClr val="215297"/>
            </a:solidFill>
            <a:prstDash val="solid"/>
            <a:round/>
            <a:headEnd type="none" w="sm" len="sm"/>
            <a:tailEnd type="none" w="sm" len="sm"/>
          </a:ln>
        </p:spPr>
      </p:pic>
      <p:pic>
        <p:nvPicPr>
          <p:cNvPr id="148" name="Google Shape;148;p10"/>
          <p:cNvPicPr preferRelativeResize="0"/>
          <p:nvPr/>
        </p:nvPicPr>
        <p:blipFill rotWithShape="1">
          <a:blip r:embed="rId4">
            <a:alphaModFix/>
          </a:blip>
          <a:srcRect/>
          <a:stretch/>
        </p:blipFill>
        <p:spPr>
          <a:xfrm>
            <a:off x="1001325" y="2626075"/>
            <a:ext cx="4519100" cy="4133325"/>
          </a:xfrm>
          <a:prstGeom prst="rect">
            <a:avLst/>
          </a:prstGeom>
          <a:noFill/>
          <a:ln>
            <a:noFill/>
          </a:ln>
        </p:spPr>
      </p:pic>
      <p:pic>
        <p:nvPicPr>
          <p:cNvPr id="149" name="Google Shape;149;p10"/>
          <p:cNvPicPr preferRelativeResize="0"/>
          <p:nvPr/>
        </p:nvPicPr>
        <p:blipFill rotWithShape="1">
          <a:blip r:embed="rId5">
            <a:alphaModFix/>
          </a:blip>
          <a:srcRect r="18140"/>
          <a:stretch/>
        </p:blipFill>
        <p:spPr>
          <a:xfrm>
            <a:off x="5520425" y="2740700"/>
            <a:ext cx="3064075" cy="3011050"/>
          </a:xfrm>
          <a:prstGeom prst="rect">
            <a:avLst/>
          </a:prstGeom>
          <a:noFill/>
          <a:ln>
            <a:noFill/>
          </a:ln>
        </p:spPr>
      </p:pic>
      <p:pic>
        <p:nvPicPr>
          <p:cNvPr id="150" name="Google Shape;150;p10"/>
          <p:cNvPicPr preferRelativeResize="0"/>
          <p:nvPr/>
        </p:nvPicPr>
        <p:blipFill rotWithShape="1">
          <a:blip r:embed="rId6">
            <a:alphaModFix/>
          </a:blip>
          <a:srcRect/>
          <a:stretch/>
        </p:blipFill>
        <p:spPr>
          <a:xfrm>
            <a:off x="8471150" y="574350"/>
            <a:ext cx="3231925" cy="2703525"/>
          </a:xfrm>
          <a:prstGeom prst="rect">
            <a:avLst/>
          </a:prstGeom>
          <a:noFill/>
          <a:ln>
            <a:noFill/>
          </a:ln>
        </p:spPr>
      </p:pic>
      <p:pic>
        <p:nvPicPr>
          <p:cNvPr id="151" name="Google Shape;151;p10"/>
          <p:cNvPicPr preferRelativeResize="0"/>
          <p:nvPr/>
        </p:nvPicPr>
        <p:blipFill rotWithShape="1">
          <a:blip r:embed="rId7">
            <a:alphaModFix/>
          </a:blip>
          <a:srcRect r="20590" b="24172"/>
          <a:stretch/>
        </p:blipFill>
        <p:spPr>
          <a:xfrm>
            <a:off x="8471150" y="3891963"/>
            <a:ext cx="3231925" cy="1601550"/>
          </a:xfrm>
          <a:prstGeom prst="rect">
            <a:avLst/>
          </a:prstGeom>
          <a:noFill/>
          <a:ln>
            <a:noFill/>
          </a:ln>
        </p:spPr>
      </p:pic>
      <p:pic>
        <p:nvPicPr>
          <p:cNvPr id="152" name="Google Shape;152;p10"/>
          <p:cNvPicPr preferRelativeResize="0"/>
          <p:nvPr/>
        </p:nvPicPr>
        <p:blipFill rotWithShape="1">
          <a:blip r:embed="rId8">
            <a:alphaModFix/>
          </a:blip>
          <a:srcRect/>
          <a:stretch/>
        </p:blipFill>
        <p:spPr>
          <a:xfrm>
            <a:off x="5520425" y="5751750"/>
            <a:ext cx="6400800" cy="114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0907ddf732_0_175"/>
          <p:cNvSpPr txBox="1">
            <a:spLocks noGrp="1"/>
          </p:cNvSpPr>
          <p:nvPr>
            <p:ph type="body" idx="2"/>
          </p:nvPr>
        </p:nvSpPr>
        <p:spPr>
          <a:xfrm>
            <a:off x="1930900" y="436575"/>
            <a:ext cx="8615100" cy="28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000"/>
              <a:buNone/>
            </a:pPr>
            <a:r>
              <a:rPr lang="en-US" sz="3700">
                <a:solidFill>
                  <a:srgbClr val="215297"/>
                </a:solidFill>
                <a:latin typeface="Arial"/>
                <a:ea typeface="Arial"/>
                <a:cs typeface="Arial"/>
                <a:sym typeface="Arial"/>
              </a:rPr>
              <a:t>Recent and Upcoming Webinars</a:t>
            </a:r>
            <a:endParaRPr sz="3700">
              <a:solidFill>
                <a:srgbClr val="215297"/>
              </a:solidFill>
              <a:latin typeface="Arial"/>
              <a:ea typeface="Arial"/>
              <a:cs typeface="Arial"/>
              <a:sym typeface="Arial"/>
            </a:endParaRPr>
          </a:p>
        </p:txBody>
      </p:sp>
      <p:sp>
        <p:nvSpPr>
          <p:cNvPr id="159" name="Google Shape;159;g30907ddf732_0_175"/>
          <p:cNvSpPr txBox="1"/>
          <p:nvPr/>
        </p:nvSpPr>
        <p:spPr>
          <a:xfrm>
            <a:off x="345750" y="1109425"/>
            <a:ext cx="11284500" cy="49584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400"/>
              </a:spcBef>
              <a:spcAft>
                <a:spcPts val="0"/>
              </a:spcAft>
              <a:buClr>
                <a:schemeClr val="dk1"/>
              </a:buClr>
              <a:buSzPts val="2000"/>
              <a:buFont typeface="Arial"/>
              <a:buChar char="●"/>
            </a:pPr>
            <a:r>
              <a:rPr lang="en-US" sz="2000" b="0" i="0" u="none" strike="noStrike" cap="none">
                <a:solidFill>
                  <a:schemeClr val="dk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2024 SARA Policy Modification Process Wrap-Up: Results of NC-SARA Board Voting and Implications for SARA-Participating Institutions and State</a:t>
            </a:r>
            <a:r>
              <a:rPr lang="en-US" sz="2000" b="0" i="0" u="none" strike="noStrike" cap="none">
                <a:solidFill>
                  <a:schemeClr val="dk1"/>
                </a:solidFill>
                <a:latin typeface="Arial"/>
                <a:ea typeface="Arial"/>
                <a:cs typeface="Arial"/>
                <a:sym typeface="Arial"/>
              </a:rPr>
              <a:t> Portal Entities (</a:t>
            </a:r>
            <a:r>
              <a:rPr lang="en-US" sz="2000" b="1" i="1" u="none" strike="noStrike" cap="none">
                <a:solidFill>
                  <a:schemeClr val="dk1"/>
                </a:solidFill>
                <a:latin typeface="Arial"/>
                <a:ea typeface="Arial"/>
                <a:cs typeface="Arial"/>
                <a:sym typeface="Arial"/>
              </a:rPr>
              <a:t>November 19</a:t>
            </a:r>
            <a:r>
              <a:rPr lang="en-US" sz="20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a:p>
            <a:pPr marL="457200" marR="0" lvl="0" indent="0" algn="l" rtl="0">
              <a:lnSpc>
                <a:spcPct val="100000"/>
              </a:lnSpc>
              <a:spcBef>
                <a:spcPts val="4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400"/>
              </a:spcBef>
              <a:spcAft>
                <a:spcPts val="0"/>
              </a:spcAft>
              <a:buClr>
                <a:schemeClr val="dk1"/>
              </a:buClr>
              <a:buSzPts val="2000"/>
              <a:buFont typeface="Arial"/>
              <a:buChar char="●"/>
            </a:pPr>
            <a:r>
              <a:rPr lang="en-US" sz="2000" b="0" i="0" u="none" strike="noStrike" cap="none">
                <a:solidFill>
                  <a:schemeClr val="dk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Department of Education Negotiated Rulemaking – Fall 2024 Update for the SARA Community</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400"/>
              </a:spcBef>
              <a:spcAft>
                <a:spcPts val="0"/>
              </a:spcAft>
              <a:buClr>
                <a:schemeClr val="dk1"/>
              </a:buClr>
              <a:buSzPts val="2000"/>
              <a:buFont typeface="Arial"/>
              <a:buChar char="●"/>
            </a:pPr>
            <a:r>
              <a:rPr lang="en-US" sz="2000" b="0" i="0" u="none" strike="noStrike" cap="none">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NC-SARA Annual Data Report Release</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400"/>
              </a:spcBef>
              <a:spcAft>
                <a:spcPts val="0"/>
              </a:spcAft>
              <a:buClr>
                <a:schemeClr val="dk1"/>
              </a:buClr>
              <a:buSzPts val="2000"/>
              <a:buFont typeface="Arial"/>
              <a:buChar char="●"/>
            </a:pPr>
            <a:r>
              <a:rPr lang="en-US" sz="2000" b="0" i="0" u="none" strike="noStrike" cap="none">
                <a:solidFill>
                  <a:schemeClr val="dk1"/>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Specialized/Programmatic Accreditation: Ensuring Educational Quality</a:t>
            </a:r>
            <a:endParaRPr sz="2000" b="0" i="0" u="none" strike="noStrike" cap="none">
              <a:solidFill>
                <a:schemeClr val="dk1"/>
              </a:solidFill>
              <a:latin typeface="Arial"/>
              <a:ea typeface="Arial"/>
              <a:cs typeface="Arial"/>
              <a:sym typeface="Arial"/>
            </a:endParaRPr>
          </a:p>
          <a:p>
            <a:pPr marL="457200" marR="0" lvl="0" indent="0" algn="l" rtl="0">
              <a:lnSpc>
                <a:spcPct val="100000"/>
              </a:lnSpc>
              <a:spcBef>
                <a:spcPts val="4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400"/>
              </a:spcBef>
              <a:spcAft>
                <a:spcPts val="0"/>
              </a:spcAft>
              <a:buClr>
                <a:schemeClr val="dk1"/>
              </a:buClr>
              <a:buSzPts val="2000"/>
              <a:buFont typeface="Arial"/>
              <a:buChar char="●"/>
            </a:pPr>
            <a:r>
              <a:rPr lang="en-US" sz="2000" b="0" i="0" u="none" strike="noStrike" cap="none">
                <a:solidFill>
                  <a:schemeClr val="dk1"/>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SARA's 10-Year Anniversary: A Decade of Opportunity</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133"/>
              <a:buFont typeface="Arial"/>
              <a:buNone/>
            </a:pPr>
            <a:endParaRPr sz="2133"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C00000"/>
                </a:solidFill>
                <a:latin typeface="Arial"/>
                <a:ea typeface="Arial"/>
                <a:cs typeface="Arial"/>
                <a:sym typeface="Arial"/>
              </a:rPr>
              <a:t>Visit our website to register in advance or to access the recording and materials afterward: </a:t>
            </a:r>
            <a:endParaRPr sz="2000" b="1" i="1"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Webinars | NC-SARA</a:t>
            </a:r>
            <a:endParaRPr sz="3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1128</Words>
  <Application>Microsoft Office PowerPoint</Application>
  <PresentationFormat>Widescreen</PresentationFormat>
  <Paragraphs>212</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Roboto</vt:lpstr>
      <vt:lpstr>Open Sans</vt:lpstr>
      <vt:lpstr>Times New Roman</vt:lpstr>
      <vt:lpstr>Libre Franklin Medium</vt:lpstr>
      <vt:lpstr>Calibri</vt:lpstr>
      <vt:lpstr>1_Office Theme</vt:lpstr>
      <vt:lpstr>PowerPoint Presentation</vt:lpstr>
      <vt:lpstr>  What is SARA, What is NC-SARA NC-SARA Resources Policy Modification Process SARA Developments SARA Data U.S. Department of Education </vt:lpstr>
      <vt:lpstr>PowerPoint Presentation</vt:lpstr>
      <vt:lpstr>SARA Partners and Impact</vt:lpstr>
      <vt:lpstr>The Critical Role of the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SARA Policy Modification Process</vt:lpstr>
      <vt:lpstr>SARA Policy Modification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Ron Leonard</cp:lastModifiedBy>
  <cp:revision>1</cp:revision>
  <dcterms:created xsi:type="dcterms:W3CDTF">2018-05-29T10:31:18Z</dcterms:created>
  <dcterms:modified xsi:type="dcterms:W3CDTF">2024-11-15T16:19:39Z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F7D8A2D0-3223-4175-9C28-AC723E3DCCAC</vt:lpwstr>
  </property>
  <property fmtid="{D5CDD505-2E9C-101B-9397-08002B2CF9AE}" pid="3" name="ArticulatePath">
    <vt:lpwstr>NC-SARA Overview_2020</vt:lpwstr>
  </property>
</Properties>
</file>