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92" r:id="rId3"/>
    <p:sldId id="289" r:id="rId4"/>
    <p:sldId id="293" r:id="rId5"/>
    <p:sldId id="291" r:id="rId6"/>
    <p:sldId id="281" r:id="rId7"/>
    <p:sldId id="257" r:id="rId8"/>
    <p:sldId id="287" r:id="rId9"/>
    <p:sldId id="258" r:id="rId10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B32"/>
    <a:srgbClr val="C16D7C"/>
    <a:srgbClr val="82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10F086-DFD0-474E-ACB2-5E7AFC67AEAA}" v="40" dt="2024-11-20T13:13:29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94"/>
  </p:normalViewPr>
  <p:slideViewPr>
    <p:cSldViewPr snapToGrid="0">
      <p:cViewPr varScale="1">
        <p:scale>
          <a:sx n="36" d="100"/>
          <a:sy n="36" d="100"/>
        </p:scale>
        <p:origin x="116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Ingram" userId="1692f765-26a1-4332-a6a1-8abf28bedba0" providerId="ADAL" clId="{4910F086-DFD0-474E-ACB2-5E7AFC67AEAA}"/>
    <pc:docChg chg="delSld modSld">
      <pc:chgData name="Amanda Ingram" userId="1692f765-26a1-4332-a6a1-8abf28bedba0" providerId="ADAL" clId="{4910F086-DFD0-474E-ACB2-5E7AFC67AEAA}" dt="2024-11-20T13:15:04.203" v="130" actId="2696"/>
      <pc:docMkLst>
        <pc:docMk/>
      </pc:docMkLst>
      <pc:sldChg chg="del">
        <pc:chgData name="Amanda Ingram" userId="1692f765-26a1-4332-a6a1-8abf28bedba0" providerId="ADAL" clId="{4910F086-DFD0-474E-ACB2-5E7AFC67AEAA}" dt="2024-11-20T13:14:59.651" v="129" actId="2696"/>
        <pc:sldMkLst>
          <pc:docMk/>
          <pc:sldMk cId="3237739093" sldId="283"/>
        </pc:sldMkLst>
      </pc:sldChg>
      <pc:sldChg chg="modSp del">
        <pc:chgData name="Amanda Ingram" userId="1692f765-26a1-4332-a6a1-8abf28bedba0" providerId="ADAL" clId="{4910F086-DFD0-474E-ACB2-5E7AFC67AEAA}" dt="2024-11-20T13:15:04.203" v="130" actId="2696"/>
        <pc:sldMkLst>
          <pc:docMk/>
          <pc:sldMk cId="1730671225" sldId="284"/>
        </pc:sldMkLst>
        <pc:graphicFrameChg chg="mod">
          <ac:chgData name="Amanda Ingram" userId="1692f765-26a1-4332-a6a1-8abf28bedba0" providerId="ADAL" clId="{4910F086-DFD0-474E-ACB2-5E7AFC67AEAA}" dt="2024-11-20T13:09:59.522" v="37" actId="478"/>
          <ac:graphicFrameMkLst>
            <pc:docMk/>
            <pc:sldMk cId="1730671225" sldId="284"/>
            <ac:graphicFrameMk id="2" creationId="{65C22372-FACA-4810-B270-AC88C47A6C88}"/>
          </ac:graphicFrameMkLst>
        </pc:graphicFrameChg>
      </pc:sldChg>
      <pc:sldChg chg="addSp modSp mod">
        <pc:chgData name="Amanda Ingram" userId="1692f765-26a1-4332-a6a1-8abf28bedba0" providerId="ADAL" clId="{4910F086-DFD0-474E-ACB2-5E7AFC67AEAA}" dt="2024-11-20T13:14:38.397" v="128" actId="1076"/>
        <pc:sldMkLst>
          <pc:docMk/>
          <pc:sldMk cId="1783119629" sldId="287"/>
        </pc:sldMkLst>
        <pc:picChg chg="mod modCrop">
          <ac:chgData name="Amanda Ingram" userId="1692f765-26a1-4332-a6a1-8abf28bedba0" providerId="ADAL" clId="{4910F086-DFD0-474E-ACB2-5E7AFC67AEAA}" dt="2024-11-20T13:14:32.754" v="127" actId="1076"/>
          <ac:picMkLst>
            <pc:docMk/>
            <pc:sldMk cId="1783119629" sldId="287"/>
            <ac:picMk id="3" creationId="{462CB010-43A0-6ED2-DC86-C81944071121}"/>
          </ac:picMkLst>
        </pc:picChg>
        <pc:picChg chg="mod">
          <ac:chgData name="Amanda Ingram" userId="1692f765-26a1-4332-a6a1-8abf28bedba0" providerId="ADAL" clId="{4910F086-DFD0-474E-ACB2-5E7AFC67AEAA}" dt="2024-11-20T13:12:06.980" v="86" actId="1038"/>
          <ac:picMkLst>
            <pc:docMk/>
            <pc:sldMk cId="1783119629" sldId="287"/>
            <ac:picMk id="7" creationId="{D8E54115-6E53-4469-879C-55158D7B5C53}"/>
          </ac:picMkLst>
        </pc:picChg>
        <pc:picChg chg="add mod">
          <ac:chgData name="Amanda Ingram" userId="1692f765-26a1-4332-a6a1-8abf28bedba0" providerId="ADAL" clId="{4910F086-DFD0-474E-ACB2-5E7AFC67AEAA}" dt="2024-11-20T13:14:28.806" v="126" actId="1076"/>
          <ac:picMkLst>
            <pc:docMk/>
            <pc:sldMk cId="1783119629" sldId="287"/>
            <ac:picMk id="8" creationId="{1131C569-1424-C707-4840-FE489417DCB1}"/>
          </ac:picMkLst>
        </pc:picChg>
        <pc:picChg chg="add mod modCrop">
          <ac:chgData name="Amanda Ingram" userId="1692f765-26a1-4332-a6a1-8abf28bedba0" providerId="ADAL" clId="{4910F086-DFD0-474E-ACB2-5E7AFC67AEAA}" dt="2024-11-20T13:14:38.397" v="128" actId="1076"/>
          <ac:picMkLst>
            <pc:docMk/>
            <pc:sldMk cId="1783119629" sldId="287"/>
            <ac:picMk id="10" creationId="{CB7F272A-1C93-AC00-8394-3D6A2E39797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kern="1200" dirty="0">
                <a:solidFill>
                  <a:srgbClr val="2E2E2E"/>
                </a:solidFill>
                <a:latin typeface="Trade Gothic Next Heavy" panose="020B0903040303020004" pitchFamily="34" charset="0"/>
                <a:ea typeface="+mn-ea"/>
                <a:cs typeface="+mn-cs"/>
              </a:rPr>
              <a:t>RESIDENCY</a:t>
            </a:r>
          </a:p>
        </c:rich>
      </c:tx>
      <c:layout>
        <c:manualLayout>
          <c:xMode val="edge"/>
          <c:yMode val="edge"/>
          <c:x val="0.29828665454428754"/>
          <c:y val="1.6509522874788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ade Gothic Next Cond" panose="020B05060403030200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kern="1200" dirty="0">
                <a:solidFill>
                  <a:srgbClr val="2E2E2E"/>
                </a:solidFill>
                <a:latin typeface="Trade Gothic Next Heavy" panose="020B0903040303020004" pitchFamily="34" charset="0"/>
                <a:ea typeface="+mn-ea"/>
                <a:cs typeface="+mn-cs"/>
              </a:rPr>
              <a:t>RESIDENCY</a:t>
            </a:r>
          </a:p>
        </c:rich>
      </c:tx>
      <c:layout>
        <c:manualLayout>
          <c:xMode val="edge"/>
          <c:yMode val="edge"/>
          <c:x val="0.29828665454428754"/>
          <c:y val="1.6509522874788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ade Gothic Next Cond" panose="020B05060403030200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0651-B9B3-4C71-B527-098660EBA0E3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2D71A-AF65-4BC3-BF1E-36F3AC185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6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2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1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5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66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1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D71A-AF65-4BC3-BF1E-36F3AC185D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3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8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1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3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6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4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4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1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1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1F8E-3991-4DB1-B97A-97B15998475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415A-747D-463F-A133-4D66EBAF4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4455C30-2FAC-4D8E-B8FC-C0C06409D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3797" r="-99" b="9963"/>
          <a:stretch/>
        </p:blipFill>
        <p:spPr>
          <a:xfrm>
            <a:off x="10769601" y="0"/>
            <a:ext cx="7525870" cy="9761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6499F7-4A04-40DA-AB64-99456B9EA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342" y="2692399"/>
            <a:ext cx="8059120" cy="257254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The University of Alabama Online</a:t>
            </a:r>
          </a:p>
        </p:txBody>
      </p: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CEEA902-CC7A-4F27-93B1-B59896668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FAC64A-FDFA-4064-8457-DBD6CC5DD6E1}"/>
              </a:ext>
            </a:extLst>
          </p:cNvPr>
          <p:cNvCxnSpPr>
            <a:cxnSpLocks/>
          </p:cNvCxnSpPr>
          <p:nvPr/>
        </p:nvCxnSpPr>
        <p:spPr>
          <a:xfrm flipH="1">
            <a:off x="-114304" y="9943187"/>
            <a:ext cx="18567403" cy="0"/>
          </a:xfrm>
          <a:prstGeom prst="line">
            <a:avLst/>
          </a:prstGeom>
          <a:ln>
            <a:solidFill>
              <a:srgbClr val="9E1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5CBFBBE-BDC6-4AFC-8B3F-C3C1BB15A87B}"/>
              </a:ext>
            </a:extLst>
          </p:cNvPr>
          <p:cNvSpPr/>
          <p:nvPr/>
        </p:nvSpPr>
        <p:spPr>
          <a:xfrm rot="5400000">
            <a:off x="9113473" y="533470"/>
            <a:ext cx="111843" cy="18567401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FAC34-24DF-4D3B-AB93-393D1D1F7D82}"/>
              </a:ext>
            </a:extLst>
          </p:cNvPr>
          <p:cNvSpPr/>
          <p:nvPr/>
        </p:nvSpPr>
        <p:spPr>
          <a:xfrm rot="5400000">
            <a:off x="5239914" y="1430953"/>
            <a:ext cx="105513" cy="7702658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21BF2D1-6024-4FC4-806E-8D7B1453DCEB}"/>
              </a:ext>
            </a:extLst>
          </p:cNvPr>
          <p:cNvSpPr txBox="1">
            <a:spLocks/>
          </p:cNvSpPr>
          <p:nvPr/>
        </p:nvSpPr>
        <p:spPr>
          <a:xfrm>
            <a:off x="1458278" y="5638801"/>
            <a:ext cx="6204058" cy="1383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9E1B32"/>
                </a:solidFill>
                <a:latin typeface="Neutraface 2 Text Demi" panose="020B0703020202020102" pitchFamily="34" charset="0"/>
              </a:rPr>
              <a:t>SARA Workshop</a:t>
            </a:r>
          </a:p>
          <a:p>
            <a:pPr algn="l"/>
            <a:r>
              <a:rPr lang="en-US" sz="4000" b="1" dirty="0">
                <a:solidFill>
                  <a:srgbClr val="9E1B32"/>
                </a:solidFill>
                <a:latin typeface="Neutraface 2 Text Demi" panose="020B0703020202020102" pitchFamily="34" charset="0"/>
              </a:rPr>
              <a:t>November 20, 2024</a:t>
            </a:r>
          </a:p>
          <a:p>
            <a:pPr algn="l"/>
            <a:endParaRPr lang="en-US" sz="4000" b="1" dirty="0">
              <a:solidFill>
                <a:srgbClr val="9E1B32"/>
              </a:solidFill>
              <a:latin typeface="Neutraface 2 Text Demi" panose="020B0703020202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2852548" y="6794391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625" y="698331"/>
            <a:ext cx="4029560" cy="57573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UA Online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BB934-B01A-4C8D-9DD2-F70CE0CEC6C4}"/>
              </a:ext>
            </a:extLst>
          </p:cNvPr>
          <p:cNvSpPr txBox="1"/>
          <p:nvPr/>
        </p:nvSpPr>
        <p:spPr>
          <a:xfrm>
            <a:off x="440988" y="2727454"/>
            <a:ext cx="1249497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7000" dirty="0">
                <a:solidFill>
                  <a:srgbClr val="9E1B32"/>
                </a:solidFill>
                <a:latin typeface="Neutraface 2 Text Demi" panose="020B0703020202020102" pitchFamily="34" charset="0"/>
              </a:rPr>
              <a:t>The University of Alabama Online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Over 100 majors, minors, degrees, and academic certificates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One tuition rate no matter the state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5BBD5-BBC2-47FE-84AF-F7891B038F29}"/>
              </a:ext>
            </a:extLst>
          </p:cNvPr>
          <p:cNvSpPr/>
          <p:nvPr/>
        </p:nvSpPr>
        <p:spPr>
          <a:xfrm rot="5400000">
            <a:off x="17038069" y="-2219930"/>
            <a:ext cx="111844" cy="6946732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D0FD6-BEEA-2815-9CF5-5C79A37FF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5" b="6775"/>
          <a:stretch/>
        </p:blipFill>
        <p:spPr>
          <a:xfrm>
            <a:off x="12935962" y="1803455"/>
            <a:ext cx="5150350" cy="66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15861632" y="-1068862"/>
            <a:ext cx="111843" cy="471518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8436" y="638463"/>
            <a:ext cx="4859564" cy="57573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 Out-of-State Enrollment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2CCD64-BCBD-4638-A200-AC12DA423EFC}"/>
              </a:ext>
            </a:extLst>
          </p:cNvPr>
          <p:cNvSpPr txBox="1">
            <a:spLocks/>
          </p:cNvSpPr>
          <p:nvPr/>
        </p:nvSpPr>
        <p:spPr>
          <a:xfrm>
            <a:off x="1583627" y="2243336"/>
            <a:ext cx="16066558" cy="6031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dirty="0">
              <a:solidFill>
                <a:srgbClr val="9E1B32"/>
              </a:solidFill>
              <a:latin typeface="Neutraface 2 Text Demi" panose="020B0703020202020102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ED91E9-C74E-4980-AA57-492486EFAAEF}"/>
              </a:ext>
            </a:extLst>
          </p:cNvPr>
          <p:cNvSpPr/>
          <p:nvPr/>
        </p:nvSpPr>
        <p:spPr>
          <a:xfrm rot="5400000">
            <a:off x="2840630" y="6794392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957AFC6-6F3E-A1C3-1F89-ABA733838A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50330"/>
              </p:ext>
            </p:extLst>
          </p:nvPr>
        </p:nvGraphicFramePr>
        <p:xfrm>
          <a:off x="8872871" y="2645540"/>
          <a:ext cx="6723327" cy="588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3034416-90C3-3DBB-8CE8-8BAA94F37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562" y="2116854"/>
            <a:ext cx="12388873" cy="62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8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15861632" y="-1068862"/>
            <a:ext cx="111843" cy="471518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8436" y="638463"/>
            <a:ext cx="4859564" cy="57573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 Out-of-State Enrollment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2CCD64-BCBD-4638-A200-AC12DA423EFC}"/>
              </a:ext>
            </a:extLst>
          </p:cNvPr>
          <p:cNvSpPr txBox="1">
            <a:spLocks/>
          </p:cNvSpPr>
          <p:nvPr/>
        </p:nvSpPr>
        <p:spPr>
          <a:xfrm>
            <a:off x="1583627" y="2243336"/>
            <a:ext cx="16066558" cy="6031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dirty="0">
              <a:solidFill>
                <a:srgbClr val="9E1B32"/>
              </a:solidFill>
              <a:latin typeface="Neutraface 2 Text Demi" panose="020B0703020202020102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ED91E9-C74E-4980-AA57-492486EFAAEF}"/>
              </a:ext>
            </a:extLst>
          </p:cNvPr>
          <p:cNvSpPr/>
          <p:nvPr/>
        </p:nvSpPr>
        <p:spPr>
          <a:xfrm rot="5400000">
            <a:off x="2840630" y="6794392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957AFC6-6F3E-A1C3-1F89-ABA733838AEA}"/>
              </a:ext>
            </a:extLst>
          </p:cNvPr>
          <p:cNvGraphicFramePr/>
          <p:nvPr/>
        </p:nvGraphicFramePr>
        <p:xfrm>
          <a:off x="8872871" y="2645540"/>
          <a:ext cx="6723327" cy="588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30AF360-4088-BDE3-CCDE-EE907C7092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"/>
          <a:stretch/>
        </p:blipFill>
        <p:spPr>
          <a:xfrm>
            <a:off x="4222696" y="1507367"/>
            <a:ext cx="9238630" cy="69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9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2852548" y="6794391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72813" y="698331"/>
            <a:ext cx="4077371" cy="5166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 Recruitment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2CCD64-BCBD-4638-A200-AC12DA423EFC}"/>
              </a:ext>
            </a:extLst>
          </p:cNvPr>
          <p:cNvSpPr txBox="1">
            <a:spLocks/>
          </p:cNvSpPr>
          <p:nvPr/>
        </p:nvSpPr>
        <p:spPr>
          <a:xfrm>
            <a:off x="5931242" y="1731611"/>
            <a:ext cx="11800185" cy="3921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dirty="0">
                <a:solidFill>
                  <a:srgbClr val="9E1B32"/>
                </a:solidFill>
                <a:latin typeface="Neutraface 2 Text Demi" panose="020B0703020202020102" pitchFamily="34" charset="0"/>
              </a:rPr>
              <a:t>Identifying Key Conferences</a:t>
            </a:r>
            <a:endParaRPr lang="en-US" sz="6000" dirty="0">
              <a:solidFill>
                <a:srgbClr val="9E1B32"/>
              </a:solidFill>
              <a:latin typeface="Neutraface 2 Text Demi" panose="020B0703020202020102" pitchFamily="34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latin typeface="Neutraface 2 Text Demi" panose="020B0703020202020102" pitchFamily="34" charset="0"/>
                <a:ea typeface="+mn-ea"/>
                <a:cs typeface="+mn-cs"/>
              </a:rPr>
              <a:t>Set up as a vendor at professional conferences connected to key graduate programs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latin typeface="Neutraface 2 Text Demi" panose="020B0703020202020102" pitchFamily="34" charset="0"/>
                <a:ea typeface="+mn-ea"/>
                <a:cs typeface="+mn-cs"/>
              </a:rPr>
              <a:t>Participate in and table at CCME to increase reach for recruitment of military students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latin typeface="Neutraface 2 Text Demi" panose="020B0703020202020102" pitchFamily="34" charset="0"/>
                <a:ea typeface="+mn-ea"/>
                <a:cs typeface="+mn-cs"/>
              </a:rPr>
              <a:t>Military coordinator travels to installations across the country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latin typeface="Neutraface 2 Text Demi" panose="020B0703020202020102" pitchFamily="34" charset="0"/>
                <a:ea typeface="+mn-ea"/>
                <a:cs typeface="+mn-cs"/>
              </a:rPr>
              <a:t>Military grants for undergraduate TA recipients</a:t>
            </a:r>
          </a:p>
          <a:p>
            <a:pPr marL="571500" indent="-571500" algn="l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CRM email drip</a:t>
            </a:r>
            <a:r>
              <a:rPr lang="en-US" sz="4400" dirty="0">
                <a:latin typeface="Neutraface 2 Text Demi" panose="020B0703020202020102" pitchFamily="34" charset="0"/>
              </a:rPr>
              <a:t> campaigns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400" dirty="0"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8CC73-50A5-E2C5-E2C0-D6C3E5C1BD2D}"/>
              </a:ext>
            </a:extLst>
          </p:cNvPr>
          <p:cNvSpPr/>
          <p:nvPr/>
        </p:nvSpPr>
        <p:spPr>
          <a:xfrm rot="5400000">
            <a:off x="15874486" y="-1086700"/>
            <a:ext cx="111843" cy="471518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A407C-972F-17EB-5F9B-DB7892CC7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632590" y="2791603"/>
            <a:ext cx="7082118" cy="47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2852548" y="6794391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625" y="698331"/>
            <a:ext cx="4029560" cy="57573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Marketing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BB934-B01A-4C8D-9DD2-F70CE0CEC6C4}"/>
              </a:ext>
            </a:extLst>
          </p:cNvPr>
          <p:cNvSpPr txBox="1"/>
          <p:nvPr/>
        </p:nvSpPr>
        <p:spPr>
          <a:xfrm>
            <a:off x="348991" y="1758903"/>
            <a:ext cx="11725888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7200" dirty="0">
                <a:solidFill>
                  <a:srgbClr val="9E1B32"/>
                </a:solidFill>
                <a:latin typeface="Neutraface 2 Text Demi" panose="020B0703020202020102" pitchFamily="34" charset="0"/>
              </a:rPr>
              <a:t>Investment in digital marketing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latin typeface="Neutraface 2 Text Demi" panose="020B0703020202020102" pitchFamily="34" charset="0"/>
              </a:rPr>
              <a:t>Google display, search, and retargeting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Paid social media ads (Instagram, Facebook, LinkedIn) and social mirroring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latin typeface="Neutraface 2 Text Demi" panose="020B0703020202020102" pitchFamily="34" charset="0"/>
              </a:rPr>
              <a:t>Industry-specific print ads in publications and conference programs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Geofencing </a:t>
            </a:r>
            <a:r>
              <a:rPr lang="en-US" sz="4400" dirty="0">
                <a:latin typeface="Neutraface 2 Text Demi" panose="020B0703020202020102" pitchFamily="34" charset="0"/>
              </a:rPr>
              <a:t>targeted areas, military installations, and professional conferences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Partnership with Hanover Research for market research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5BBD5-BBC2-47FE-84AF-F7891B038F29}"/>
              </a:ext>
            </a:extLst>
          </p:cNvPr>
          <p:cNvSpPr/>
          <p:nvPr/>
        </p:nvSpPr>
        <p:spPr>
          <a:xfrm rot="5400000">
            <a:off x="17038069" y="-2219930"/>
            <a:ext cx="111844" cy="6946732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D0FD6-BEEA-2815-9CF5-5C79A37FF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30040"/>
          <a:stretch/>
        </p:blipFill>
        <p:spPr>
          <a:xfrm>
            <a:off x="12223251" y="1808541"/>
            <a:ext cx="5150350" cy="66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2852548" y="6794391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72813" y="698331"/>
            <a:ext cx="4077371" cy="5166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 Retention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2CCD64-BCBD-4638-A200-AC12DA423EFC}"/>
              </a:ext>
            </a:extLst>
          </p:cNvPr>
          <p:cNvSpPr txBox="1">
            <a:spLocks/>
          </p:cNvSpPr>
          <p:nvPr/>
        </p:nvSpPr>
        <p:spPr>
          <a:xfrm>
            <a:off x="6247607" y="2631043"/>
            <a:ext cx="11492630" cy="3921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dirty="0">
                <a:solidFill>
                  <a:srgbClr val="9E1B32"/>
                </a:solidFill>
                <a:latin typeface="Neutraface 2 Text Demi" panose="020B0703020202020102" pitchFamily="34" charset="0"/>
              </a:rPr>
              <a:t>Student Success Focus</a:t>
            </a:r>
            <a:endParaRPr lang="en-US" sz="6000" dirty="0">
              <a:solidFill>
                <a:srgbClr val="9E1B32"/>
              </a:solidFill>
              <a:latin typeface="Neutraface 2 Text Demi" panose="020B0703020202020102" pitchFamily="34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Bama Ready orientation 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Entry-term advising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Success coaching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Military Services Grant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Online Tutoring through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brainfuse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Online Counseling through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Uwill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8CC73-50A5-E2C5-E2C0-D6C3E5C1BD2D}"/>
              </a:ext>
            </a:extLst>
          </p:cNvPr>
          <p:cNvSpPr/>
          <p:nvPr/>
        </p:nvSpPr>
        <p:spPr>
          <a:xfrm rot="5400000">
            <a:off x="15874486" y="-1086700"/>
            <a:ext cx="111843" cy="471518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40A407C-972F-17EB-5F9B-DB7892CC7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3" y="1602441"/>
            <a:ext cx="4721412" cy="70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4F69E6-6EA7-47C9-9ACD-D6C40B05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5" y="8345175"/>
            <a:ext cx="6928109" cy="221709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3C2708-8023-467A-80E9-CBB1E74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376745"/>
            <a:ext cx="3958050" cy="9275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4EBB52-85C9-4BD2-86B1-F42C4470F397}"/>
              </a:ext>
            </a:extLst>
          </p:cNvPr>
          <p:cNvCxnSpPr>
            <a:cxnSpLocks/>
          </p:cNvCxnSpPr>
          <p:nvPr/>
        </p:nvCxnSpPr>
        <p:spPr>
          <a:xfrm>
            <a:off x="-359229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427A-C3AD-4946-ACB0-0ACE8BCF495D}"/>
              </a:ext>
            </a:extLst>
          </p:cNvPr>
          <p:cNvCxnSpPr>
            <a:cxnSpLocks/>
          </p:cNvCxnSpPr>
          <p:nvPr/>
        </p:nvCxnSpPr>
        <p:spPr>
          <a:xfrm>
            <a:off x="12368675" y="9943677"/>
            <a:ext cx="6290472" cy="0"/>
          </a:xfrm>
          <a:prstGeom prst="line">
            <a:avLst/>
          </a:prstGeom>
          <a:ln>
            <a:solidFill>
              <a:srgbClr val="C16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DA96D-9D1F-4B30-9D77-88017F81B941}"/>
              </a:ext>
            </a:extLst>
          </p:cNvPr>
          <p:cNvSpPr/>
          <p:nvPr/>
        </p:nvSpPr>
        <p:spPr>
          <a:xfrm rot="5400000">
            <a:off x="2852548" y="6794391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61B33-90F4-439E-9680-E0A0240BB303}"/>
              </a:ext>
            </a:extLst>
          </p:cNvPr>
          <p:cNvSpPr/>
          <p:nvPr/>
        </p:nvSpPr>
        <p:spPr>
          <a:xfrm rot="5400000">
            <a:off x="15335526" y="6794396"/>
            <a:ext cx="111843" cy="604554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1CF53-A4DE-404B-B889-BD2F89AF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8436" y="698331"/>
            <a:ext cx="4715187" cy="5166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9E1B32"/>
                </a:solidFill>
                <a:latin typeface="Neutraface 2 Display Titling" panose="02000600040000020004" pitchFamily="50" charset="0"/>
              </a:rPr>
              <a:t>U.S. News &amp; World Report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8CC73-50A5-E2C5-E2C0-D6C3E5C1BD2D}"/>
              </a:ext>
            </a:extLst>
          </p:cNvPr>
          <p:cNvSpPr/>
          <p:nvPr/>
        </p:nvSpPr>
        <p:spPr>
          <a:xfrm rot="5400000">
            <a:off x="15874486" y="-1086700"/>
            <a:ext cx="111843" cy="4715186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rick walkway leading to a stadium&#10;&#10;Description automatically generated">
            <a:extLst>
              <a:ext uri="{FF2B5EF4-FFF2-40B4-BE49-F238E27FC236}">
                <a16:creationId xmlns:a16="http://schemas.microsoft.com/office/drawing/2014/main" id="{D8E54115-6E53-4469-879C-55158D7B5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903" y="1563888"/>
            <a:ext cx="4772416" cy="7159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CB010-43A0-6ED2-DC86-C819440711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196" b="52313"/>
          <a:stretch/>
        </p:blipFill>
        <p:spPr>
          <a:xfrm>
            <a:off x="1281227" y="4225062"/>
            <a:ext cx="9115742" cy="221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1C569-1424-C707-4840-FE489417D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275" y="770466"/>
            <a:ext cx="7363484" cy="399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F272A-1C93-AC00-8394-3D6A2E3979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7299" r="4220"/>
          <a:stretch/>
        </p:blipFill>
        <p:spPr>
          <a:xfrm>
            <a:off x="-371148" y="6462695"/>
            <a:ext cx="8748189" cy="24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19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3C433-AF3D-8C4B-BF1B-4ADDDE204122}"/>
              </a:ext>
            </a:extLst>
          </p:cNvPr>
          <p:cNvSpPr/>
          <p:nvPr/>
        </p:nvSpPr>
        <p:spPr>
          <a:xfrm>
            <a:off x="38101" y="841"/>
            <a:ext cx="18422471" cy="103811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55" r="432"/>
          <a:stretch/>
        </p:blipFill>
        <p:spPr>
          <a:xfrm>
            <a:off x="2376487" y="1"/>
            <a:ext cx="13668377" cy="10363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45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15551</TotalTime>
  <Words>183</Words>
  <Application>Microsoft Office PowerPoint</Application>
  <PresentationFormat>Custom</PresentationFormat>
  <Paragraphs>41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Neutraface 2 Display Titling</vt:lpstr>
      <vt:lpstr>Neutraface 2 Text Demi</vt:lpstr>
      <vt:lpstr>Trade Gothic Next Heavy</vt:lpstr>
      <vt:lpstr>Office Theme</vt:lpstr>
      <vt:lpstr>The University of Alabama Online</vt:lpstr>
      <vt:lpstr>UA Online</vt:lpstr>
      <vt:lpstr> Out-of-State Enrollment</vt:lpstr>
      <vt:lpstr> Out-of-State Enrollment</vt:lpstr>
      <vt:lpstr> Recruitment</vt:lpstr>
      <vt:lpstr>Marketing</vt:lpstr>
      <vt:lpstr> Retention</vt:lpstr>
      <vt:lpstr>U.S. News &amp; World Report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Clarke</dc:creator>
  <cp:lastModifiedBy>Amanda Ingram</cp:lastModifiedBy>
  <cp:revision>31</cp:revision>
  <dcterms:created xsi:type="dcterms:W3CDTF">2023-01-25T18:57:55Z</dcterms:created>
  <dcterms:modified xsi:type="dcterms:W3CDTF">2024-11-20T13:15:08Z</dcterms:modified>
</cp:coreProperties>
</file>