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Lst>
  <p:sldSz cx="12192000" cy="6858000"/>
  <p:notesSz cx="7010400" cy="9296400"/>
  <p:embeddedFontLst>
    <p:embeddedFont>
      <p:font typeface="Calibri" panose="020F0502020204030204" pitchFamily="34" charset="0"/>
      <p:regular r:id="rId64"/>
      <p:bold r:id="rId65"/>
      <p:italic r:id="rId66"/>
      <p:boldItalic r:id="rId67"/>
    </p:embeddedFont>
    <p:embeddedFont>
      <p:font typeface="Open Sans" panose="020B0606030504020204" pitchFamily="34" charset="0"/>
      <p:regular r:id="rId68"/>
      <p:bold r:id="rId69"/>
      <p:italic r:id="rId70"/>
      <p:boldItalic r:id="rId71"/>
    </p:embeddedFont>
    <p:embeddedFont>
      <p:font typeface="Roboto" panose="02000000000000000000" pitchFamily="2"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984">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6" roundtripDataSignature="AMtx7mixmdYc01Rwu0GF3nzDU6ydwqn+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02"/>
      </p:cViewPr>
      <p:guideLst>
        <p:guide orient="horz" pos="2160"/>
        <p:guide pos="39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customschemas.google.com/relationships/presentationmetadata" Target="metadata"/><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file:///G:\Shared%20drives\Data\Enrollment%20-%20OOSLP%20Report\2023\Data%20Files\2023%20EDEE%20Working%20071924.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G:\Shared%20drives\Data\Enrollment%20-%20OOSLP%20Report\2023\Data%20Files\2023%20EDEE%20Working%20071924.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NC-SARA\2020%20Data%20Report%20in%202021\Enrollment\2020%20Enrollment_OOSLP%20082021%20Working.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https://ncsara2-my.sharepoint.com/personal/ttaylorstraut_nc-sara_org/Documents/2022%20EDEE%20Working%200721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G:\Shared%20drives\Data\Enrollment%20-%20OOSLP%20Report\2021\Data%20Files\2021%20EDEE%20Regional%20Compact%20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G:\Shared%20drives\Data\Enrollment%20-%20OOSLP%20Report\2023\Data%20Files\2023%20EDEE%20Working%20071924.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G:\Shared%20drives\Data\Enrollment%20-%20OOSLP%20Report\2023\Data%20Files\2023%20EDEE%20Working%20071924.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G:\Shared%20drives\Data\Enrollment%20-%20OOSLP%20Report\2023\Data%20Files\2023%20EDEE%20Working%20071924.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G:\Shared%20drives\Data\Enrollment%20-%20OOSLP%20Report\2023\Data%20Files\2023%20EDEE%20Working%20071924.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G:\Shared%20drives\Data\Enrollment%20-%20OOSLP%20Report\2023\Data%20Files\2023%20EDEE%20Working%20071924.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G:\Shared%20drives\Data\Enrollment%20-%20OOSLP%20Report\2023\Data%20Files\2023%20EDEE%20Working%20071924.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38288179438386"/>
          <c:y val="2.0659509180120324E-2"/>
          <c:w val="0.89390636950841562"/>
          <c:h val="0.89672496223579112"/>
        </c:manualLayout>
      </c:layout>
      <c:barChart>
        <c:barDir val="col"/>
        <c:grouping val="clustered"/>
        <c:varyColors val="0"/>
        <c:ser>
          <c:idx val="0"/>
          <c:order val="0"/>
          <c:tx>
            <c:strRef>
              <c:f>'Graphics for Report'!$D$2</c:f>
              <c:strCache>
                <c:ptCount val="1"/>
                <c:pt idx="0">
                  <c:v>Number of Reporting Institutions 2015-2022</c:v>
                </c:pt>
              </c:strCache>
            </c:strRef>
          </c:tx>
          <c:spPr>
            <a:solidFill>
              <a:srgbClr val="215297"/>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'Graphics for Report'!$C$3:$C$11</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'Graphics for Report'!$D$3:$D$11</c:f>
              <c:numCache>
                <c:formatCode>_(* #,##0_);_(* \(#,##0\);_(* "-"??_);_(@_)</c:formatCode>
                <c:ptCount val="9"/>
                <c:pt idx="0">
                  <c:v>846</c:v>
                </c:pt>
                <c:pt idx="1">
                  <c:v>1477</c:v>
                </c:pt>
                <c:pt idx="2">
                  <c:v>1791</c:v>
                </c:pt>
                <c:pt idx="3">
                  <c:v>1960</c:v>
                </c:pt>
                <c:pt idx="4">
                  <c:v>2088</c:v>
                </c:pt>
                <c:pt idx="5">
                  <c:v>2201</c:v>
                </c:pt>
                <c:pt idx="6">
                  <c:v>2311</c:v>
                </c:pt>
                <c:pt idx="7" formatCode="#,##0">
                  <c:v>2364</c:v>
                </c:pt>
                <c:pt idx="8" formatCode="#,##0">
                  <c:v>2403</c:v>
                </c:pt>
              </c:numCache>
            </c:numRef>
          </c:val>
          <c:extLst>
            <c:ext xmlns:c16="http://schemas.microsoft.com/office/drawing/2014/chart" uri="{C3380CC4-5D6E-409C-BE32-E72D297353CC}">
              <c16:uniqueId val="{00000000-D28F-46E0-9618-48DE84F06887}"/>
            </c:ext>
          </c:extLst>
        </c:ser>
        <c:dLbls>
          <c:dLblPos val="outEnd"/>
          <c:showLegendKey val="0"/>
          <c:showVal val="1"/>
          <c:showCatName val="0"/>
          <c:showSerName val="0"/>
          <c:showPercent val="0"/>
          <c:showBubbleSize val="0"/>
        </c:dLbls>
        <c:gapWidth val="219"/>
        <c:overlap val="-27"/>
        <c:axId val="398936351"/>
        <c:axId val="398939711"/>
      </c:barChart>
      <c:catAx>
        <c:axId val="398936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98939711"/>
        <c:crosses val="autoZero"/>
        <c:auto val="1"/>
        <c:lblAlgn val="ctr"/>
        <c:lblOffset val="100"/>
        <c:noMultiLvlLbl val="0"/>
      </c:catAx>
      <c:valAx>
        <c:axId val="398939711"/>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989363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'Compact Graphics'!$B$102</c:f>
              <c:strCache>
                <c:ptCount val="1"/>
                <c:pt idx="0">
                  <c:v>Total OOSLP</c:v>
                </c:pt>
              </c:strCache>
            </c:strRef>
          </c:tx>
          <c:spPr>
            <a:solidFill>
              <a:srgbClr val="1B366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'Compact Graphics'!$A$104:$A$107</c:f>
              <c:numCache>
                <c:formatCode>General</c:formatCode>
                <c:ptCount val="4"/>
                <c:pt idx="0">
                  <c:v>2020</c:v>
                </c:pt>
                <c:pt idx="1">
                  <c:v>2021</c:v>
                </c:pt>
                <c:pt idx="2">
                  <c:v>2022</c:v>
                </c:pt>
                <c:pt idx="3">
                  <c:v>2023</c:v>
                </c:pt>
              </c:numCache>
            </c:numRef>
          </c:cat>
          <c:val>
            <c:numRef>
              <c:f>'Compact Graphics'!$B$104:$B$107</c:f>
              <c:numCache>
                <c:formatCode>#,##0</c:formatCode>
                <c:ptCount val="4"/>
                <c:pt idx="0">
                  <c:v>261275</c:v>
                </c:pt>
                <c:pt idx="1">
                  <c:v>315504</c:v>
                </c:pt>
                <c:pt idx="2">
                  <c:v>372040</c:v>
                </c:pt>
                <c:pt idx="3">
                  <c:v>431635</c:v>
                </c:pt>
              </c:numCache>
            </c:numRef>
          </c:val>
          <c:extLst>
            <c:ext xmlns:c16="http://schemas.microsoft.com/office/drawing/2014/chart" uri="{C3380CC4-5D6E-409C-BE32-E72D297353CC}">
              <c16:uniqueId val="{00000000-8C17-4DE4-8180-60D6D1501091}"/>
            </c:ext>
          </c:extLst>
        </c:ser>
        <c:dLbls>
          <c:dLblPos val="outEnd"/>
          <c:showLegendKey val="0"/>
          <c:showVal val="1"/>
          <c:showCatName val="0"/>
          <c:showSerName val="0"/>
          <c:showPercent val="0"/>
          <c:showBubbleSize val="0"/>
        </c:dLbls>
        <c:gapWidth val="219"/>
        <c:overlap val="-27"/>
        <c:axId val="98651151"/>
        <c:axId val="808092831"/>
      </c:barChart>
      <c:catAx>
        <c:axId val="98651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08092831"/>
        <c:crosses val="autoZero"/>
        <c:auto val="1"/>
        <c:lblAlgn val="ctr"/>
        <c:lblOffset val="100"/>
        <c:noMultiLvlLbl val="0"/>
      </c:catAx>
      <c:valAx>
        <c:axId val="80809283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86511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1"/>
          <c:showCatName val="0"/>
          <c:showSerName val="0"/>
          <c:showPercent val="0"/>
          <c:showBubbleSize val="0"/>
          <c:showLeaderLines val="0"/>
        </c:dLbls>
        <c:firstSliceAng val="0"/>
        <c:holeSize val="75"/>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1000">
              <a:solidFill>
                <a:schemeClr val="tx1"/>
              </a:solidFill>
              <a:latin typeface="Din 2014"/>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1"/>
          <c:showCatName val="0"/>
          <c:showSerName val="0"/>
          <c:showPercent val="0"/>
          <c:showBubbleSize val="0"/>
          <c:showLeaderLines val="0"/>
        </c:dLbls>
        <c:firstSliceAng val="0"/>
        <c:holeSize val="50"/>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1"/>
          <c:showCatName val="0"/>
          <c:showSerName val="0"/>
          <c:showPercent val="0"/>
          <c:showBubbleSize val="0"/>
          <c:showLeaderLines val="0"/>
        </c:dLbls>
        <c:firstSliceAng val="0"/>
        <c:holeSize val="75"/>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951F52"/>
            </a:solidFill>
            <a:ln>
              <a:noFill/>
            </a:ln>
            <a:effectLst/>
          </c:spPr>
          <c:invertIfNegative val="0"/>
          <c:dLbls>
            <c:dLbl>
              <c:idx val="1"/>
              <c:tx>
                <c:rich>
                  <a:bodyPr/>
                  <a:lstStyle/>
                  <a:p>
                    <a:r>
                      <a:rPr lang="en-US"/>
                      <a:t>39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8DA-494B-85C1-8BEFAE47E13A}"/>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'Compact Graphics'!$A$133:$A$152</c:f>
              <c:strCache>
                <c:ptCount val="20"/>
                <c:pt idx="0">
                  <c:v>AL</c:v>
                </c:pt>
                <c:pt idx="1">
                  <c:v>AR</c:v>
                </c:pt>
                <c:pt idx="2">
                  <c:v>DE</c:v>
                </c:pt>
                <c:pt idx="3">
                  <c:v>DC*</c:v>
                </c:pt>
                <c:pt idx="4">
                  <c:v>FL</c:v>
                </c:pt>
                <c:pt idx="5">
                  <c:v>GA</c:v>
                </c:pt>
                <c:pt idx="6">
                  <c:v>KY</c:v>
                </c:pt>
                <c:pt idx="7">
                  <c:v>LA</c:v>
                </c:pt>
                <c:pt idx="8">
                  <c:v>MD</c:v>
                </c:pt>
                <c:pt idx="9">
                  <c:v>MS</c:v>
                </c:pt>
                <c:pt idx="10">
                  <c:v>NC</c:v>
                </c:pt>
                <c:pt idx="11">
                  <c:v>OK</c:v>
                </c:pt>
                <c:pt idx="12">
                  <c:v>PA*</c:v>
                </c:pt>
                <c:pt idx="13">
                  <c:v>PR*</c:v>
                </c:pt>
                <c:pt idx="14">
                  <c:v>SC</c:v>
                </c:pt>
                <c:pt idx="15">
                  <c:v>TN</c:v>
                </c:pt>
                <c:pt idx="16">
                  <c:v>TX</c:v>
                </c:pt>
                <c:pt idx="17">
                  <c:v>VI</c:v>
                </c:pt>
                <c:pt idx="18">
                  <c:v>VA</c:v>
                </c:pt>
                <c:pt idx="19">
                  <c:v>WV</c:v>
                </c:pt>
              </c:strCache>
            </c:strRef>
          </c:cat>
          <c:val>
            <c:numRef>
              <c:f>'Compact Graphics'!$B$133:$B$152</c:f>
              <c:numCache>
                <c:formatCode>General</c:formatCode>
                <c:ptCount val="20"/>
                <c:pt idx="0">
                  <c:v>43</c:v>
                </c:pt>
                <c:pt idx="1">
                  <c:v>38</c:v>
                </c:pt>
                <c:pt idx="2" formatCode="#,##0">
                  <c:v>5</c:v>
                </c:pt>
                <c:pt idx="3" formatCode="#,##0">
                  <c:v>14</c:v>
                </c:pt>
                <c:pt idx="4">
                  <c:v>100</c:v>
                </c:pt>
                <c:pt idx="5">
                  <c:v>88</c:v>
                </c:pt>
                <c:pt idx="6">
                  <c:v>51</c:v>
                </c:pt>
                <c:pt idx="7">
                  <c:v>39</c:v>
                </c:pt>
                <c:pt idx="8" formatCode="#,##0">
                  <c:v>40</c:v>
                </c:pt>
                <c:pt idx="9" formatCode="#,##0">
                  <c:v>33</c:v>
                </c:pt>
                <c:pt idx="10">
                  <c:v>97</c:v>
                </c:pt>
                <c:pt idx="11">
                  <c:v>38</c:v>
                </c:pt>
                <c:pt idx="12">
                  <c:v>118</c:v>
                </c:pt>
                <c:pt idx="13" formatCode="#,##0">
                  <c:v>25</c:v>
                </c:pt>
                <c:pt idx="14">
                  <c:v>48</c:v>
                </c:pt>
                <c:pt idx="15">
                  <c:v>63</c:v>
                </c:pt>
                <c:pt idx="16">
                  <c:v>147</c:v>
                </c:pt>
                <c:pt idx="17" formatCode="#,##0">
                  <c:v>1</c:v>
                </c:pt>
                <c:pt idx="18">
                  <c:v>77</c:v>
                </c:pt>
                <c:pt idx="19">
                  <c:v>31</c:v>
                </c:pt>
              </c:numCache>
            </c:numRef>
          </c:val>
          <c:extLst>
            <c:ext xmlns:c16="http://schemas.microsoft.com/office/drawing/2014/chart" uri="{C3380CC4-5D6E-409C-BE32-E72D297353CC}">
              <c16:uniqueId val="{00000000-06B6-4B00-B39A-70BD89DA13C4}"/>
            </c:ext>
          </c:extLst>
        </c:ser>
        <c:dLbls>
          <c:showLegendKey val="0"/>
          <c:showVal val="0"/>
          <c:showCatName val="0"/>
          <c:showSerName val="0"/>
          <c:showPercent val="0"/>
          <c:showBubbleSize val="0"/>
        </c:dLbls>
        <c:gapWidth val="219"/>
        <c:overlap val="-27"/>
        <c:axId val="656376928"/>
        <c:axId val="1858986320"/>
      </c:barChart>
      <c:catAx>
        <c:axId val="656376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58986320"/>
        <c:crosses val="autoZero"/>
        <c:auto val="1"/>
        <c:lblAlgn val="ctr"/>
        <c:lblOffset val="100"/>
        <c:noMultiLvlLbl val="0"/>
      </c:catAx>
      <c:valAx>
        <c:axId val="18589863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56376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'Compact Graphics'!$B$156</c:f>
              <c:strCache>
                <c:ptCount val="1"/>
                <c:pt idx="0">
                  <c:v>In-State EDEE</c:v>
                </c:pt>
              </c:strCache>
            </c:strRef>
          </c:tx>
          <c:spPr>
            <a:solidFill>
              <a:srgbClr val="215297"/>
            </a:solidFill>
            <a:ln>
              <a:noFill/>
            </a:ln>
            <a:effectLst/>
          </c:spPr>
          <c:invertIfNegative val="0"/>
          <c:cat>
            <c:strRef>
              <c:f>'Compact Graphics'!$A$157:$A$176</c:f>
              <c:strCache>
                <c:ptCount val="20"/>
                <c:pt idx="0">
                  <c:v>AL</c:v>
                </c:pt>
                <c:pt idx="1">
                  <c:v>AR</c:v>
                </c:pt>
                <c:pt idx="2">
                  <c:v>DE</c:v>
                </c:pt>
                <c:pt idx="3">
                  <c:v>DC*</c:v>
                </c:pt>
                <c:pt idx="4">
                  <c:v>FL</c:v>
                </c:pt>
                <c:pt idx="5">
                  <c:v>GA</c:v>
                </c:pt>
                <c:pt idx="6">
                  <c:v>KY</c:v>
                </c:pt>
                <c:pt idx="7">
                  <c:v>LA</c:v>
                </c:pt>
                <c:pt idx="8">
                  <c:v>MD</c:v>
                </c:pt>
                <c:pt idx="9">
                  <c:v>MS</c:v>
                </c:pt>
                <c:pt idx="10">
                  <c:v>NC</c:v>
                </c:pt>
                <c:pt idx="11">
                  <c:v>OK</c:v>
                </c:pt>
                <c:pt idx="12">
                  <c:v>PA*</c:v>
                </c:pt>
                <c:pt idx="13">
                  <c:v>PR*</c:v>
                </c:pt>
                <c:pt idx="14">
                  <c:v>SC</c:v>
                </c:pt>
                <c:pt idx="15">
                  <c:v>TN</c:v>
                </c:pt>
                <c:pt idx="16">
                  <c:v>TX</c:v>
                </c:pt>
                <c:pt idx="17">
                  <c:v>VI</c:v>
                </c:pt>
                <c:pt idx="18">
                  <c:v>VA</c:v>
                </c:pt>
                <c:pt idx="19">
                  <c:v>WV</c:v>
                </c:pt>
              </c:strCache>
            </c:strRef>
          </c:cat>
          <c:val>
            <c:numRef>
              <c:f>'Compact Graphics'!$B$157:$B$176</c:f>
              <c:numCache>
                <c:formatCode>_(* #,##0_);_(* \(#,##0\);_(* "-"??_);_(@_)</c:formatCode>
                <c:ptCount val="20"/>
                <c:pt idx="0">
                  <c:v>49598</c:v>
                </c:pt>
                <c:pt idx="1">
                  <c:v>26556</c:v>
                </c:pt>
                <c:pt idx="2">
                  <c:v>7961</c:v>
                </c:pt>
                <c:pt idx="3">
                  <c:v>1158</c:v>
                </c:pt>
                <c:pt idx="4">
                  <c:v>238608</c:v>
                </c:pt>
                <c:pt idx="5">
                  <c:v>127254</c:v>
                </c:pt>
                <c:pt idx="6">
                  <c:v>58165</c:v>
                </c:pt>
                <c:pt idx="7">
                  <c:v>39883</c:v>
                </c:pt>
                <c:pt idx="8">
                  <c:v>57712</c:v>
                </c:pt>
                <c:pt idx="9">
                  <c:v>38537</c:v>
                </c:pt>
                <c:pt idx="10">
                  <c:v>115679</c:v>
                </c:pt>
                <c:pt idx="11">
                  <c:v>44851</c:v>
                </c:pt>
                <c:pt idx="12">
                  <c:v>77694</c:v>
                </c:pt>
                <c:pt idx="13">
                  <c:v>8790</c:v>
                </c:pt>
                <c:pt idx="14">
                  <c:v>40111</c:v>
                </c:pt>
                <c:pt idx="15">
                  <c:v>44107</c:v>
                </c:pt>
                <c:pt idx="16">
                  <c:v>287590</c:v>
                </c:pt>
                <c:pt idx="17">
                  <c:v>155</c:v>
                </c:pt>
                <c:pt idx="18">
                  <c:v>67699</c:v>
                </c:pt>
                <c:pt idx="19">
                  <c:v>10006</c:v>
                </c:pt>
              </c:numCache>
            </c:numRef>
          </c:val>
          <c:extLst>
            <c:ext xmlns:c16="http://schemas.microsoft.com/office/drawing/2014/chart" uri="{C3380CC4-5D6E-409C-BE32-E72D297353CC}">
              <c16:uniqueId val="{00000000-9975-4698-A43B-B49ACBABCDC1}"/>
            </c:ext>
          </c:extLst>
        </c:ser>
        <c:ser>
          <c:idx val="1"/>
          <c:order val="1"/>
          <c:tx>
            <c:strRef>
              <c:f>'Compact Graphics'!$C$156</c:f>
              <c:strCache>
                <c:ptCount val="1"/>
                <c:pt idx="0">
                  <c:v>Out-of-State EDEE</c:v>
                </c:pt>
              </c:strCache>
            </c:strRef>
          </c:tx>
          <c:spPr>
            <a:solidFill>
              <a:srgbClr val="951F52"/>
            </a:solidFill>
            <a:ln>
              <a:noFill/>
            </a:ln>
            <a:effectLst/>
          </c:spPr>
          <c:invertIfNegative val="0"/>
          <c:cat>
            <c:strRef>
              <c:f>'Compact Graphics'!$A$157:$A$176</c:f>
              <c:strCache>
                <c:ptCount val="20"/>
                <c:pt idx="0">
                  <c:v>AL</c:v>
                </c:pt>
                <c:pt idx="1">
                  <c:v>AR</c:v>
                </c:pt>
                <c:pt idx="2">
                  <c:v>DE</c:v>
                </c:pt>
                <c:pt idx="3">
                  <c:v>DC*</c:v>
                </c:pt>
                <c:pt idx="4">
                  <c:v>FL</c:v>
                </c:pt>
                <c:pt idx="5">
                  <c:v>GA</c:v>
                </c:pt>
                <c:pt idx="6">
                  <c:v>KY</c:v>
                </c:pt>
                <c:pt idx="7">
                  <c:v>LA</c:v>
                </c:pt>
                <c:pt idx="8">
                  <c:v>MD</c:v>
                </c:pt>
                <c:pt idx="9">
                  <c:v>MS</c:v>
                </c:pt>
                <c:pt idx="10">
                  <c:v>NC</c:v>
                </c:pt>
                <c:pt idx="11">
                  <c:v>OK</c:v>
                </c:pt>
                <c:pt idx="12">
                  <c:v>PA*</c:v>
                </c:pt>
                <c:pt idx="13">
                  <c:v>PR*</c:v>
                </c:pt>
                <c:pt idx="14">
                  <c:v>SC</c:v>
                </c:pt>
                <c:pt idx="15">
                  <c:v>TN</c:v>
                </c:pt>
                <c:pt idx="16">
                  <c:v>TX</c:v>
                </c:pt>
                <c:pt idx="17">
                  <c:v>VI</c:v>
                </c:pt>
                <c:pt idx="18">
                  <c:v>VA</c:v>
                </c:pt>
                <c:pt idx="19">
                  <c:v>WV</c:v>
                </c:pt>
              </c:strCache>
            </c:strRef>
          </c:cat>
          <c:val>
            <c:numRef>
              <c:f>'Compact Graphics'!$C$157:$C$176</c:f>
              <c:numCache>
                <c:formatCode>_(* #,##0_);_(* \(#,##0\);_(* "-"??_);_(@_)</c:formatCode>
                <c:ptCount val="20"/>
                <c:pt idx="0">
                  <c:v>30467</c:v>
                </c:pt>
                <c:pt idx="1">
                  <c:v>6696</c:v>
                </c:pt>
                <c:pt idx="2">
                  <c:v>8353</c:v>
                </c:pt>
                <c:pt idx="3">
                  <c:v>50993</c:v>
                </c:pt>
                <c:pt idx="4">
                  <c:v>61572</c:v>
                </c:pt>
                <c:pt idx="5">
                  <c:v>38730</c:v>
                </c:pt>
                <c:pt idx="6">
                  <c:v>22857</c:v>
                </c:pt>
                <c:pt idx="7">
                  <c:v>13084</c:v>
                </c:pt>
                <c:pt idx="8">
                  <c:v>36379</c:v>
                </c:pt>
                <c:pt idx="9">
                  <c:v>6275</c:v>
                </c:pt>
                <c:pt idx="10">
                  <c:v>7525</c:v>
                </c:pt>
                <c:pt idx="11">
                  <c:v>8444</c:v>
                </c:pt>
                <c:pt idx="12">
                  <c:v>32842</c:v>
                </c:pt>
                <c:pt idx="13">
                  <c:v>6156</c:v>
                </c:pt>
                <c:pt idx="14">
                  <c:v>5107</c:v>
                </c:pt>
                <c:pt idx="15">
                  <c:v>13670</c:v>
                </c:pt>
                <c:pt idx="16">
                  <c:v>15691</c:v>
                </c:pt>
                <c:pt idx="17">
                  <c:v>9</c:v>
                </c:pt>
                <c:pt idx="18">
                  <c:v>87567</c:v>
                </c:pt>
                <c:pt idx="19">
                  <c:v>50650</c:v>
                </c:pt>
              </c:numCache>
            </c:numRef>
          </c:val>
          <c:extLst>
            <c:ext xmlns:c16="http://schemas.microsoft.com/office/drawing/2014/chart" uri="{C3380CC4-5D6E-409C-BE32-E72D297353CC}">
              <c16:uniqueId val="{00000001-9975-4698-A43B-B49ACBABCDC1}"/>
            </c:ext>
          </c:extLst>
        </c:ser>
        <c:dLbls>
          <c:showLegendKey val="0"/>
          <c:showVal val="0"/>
          <c:showCatName val="0"/>
          <c:showSerName val="0"/>
          <c:showPercent val="0"/>
          <c:showBubbleSize val="0"/>
        </c:dLbls>
        <c:gapWidth val="150"/>
        <c:overlap val="100"/>
        <c:axId val="690169264"/>
        <c:axId val="689941024"/>
      </c:barChart>
      <c:catAx>
        <c:axId val="69016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89941024"/>
        <c:crosses val="autoZero"/>
        <c:auto val="1"/>
        <c:lblAlgn val="ctr"/>
        <c:lblOffset val="100"/>
        <c:noMultiLvlLbl val="0"/>
      </c:catAx>
      <c:valAx>
        <c:axId val="689941024"/>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0169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562031873344115E-2"/>
          <c:y val="1.3549135355192074E-2"/>
          <c:w val="0.92628931192977382"/>
          <c:h val="0.88854027320480022"/>
        </c:manualLayout>
      </c:layout>
      <c:barChart>
        <c:barDir val="col"/>
        <c:grouping val="clustered"/>
        <c:varyColors val="0"/>
        <c:ser>
          <c:idx val="0"/>
          <c:order val="0"/>
          <c:spPr>
            <a:solidFill>
              <a:srgbClr val="951F5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'Compact Graphics'!$J$157:$J$176</c:f>
              <c:strCache>
                <c:ptCount val="20"/>
                <c:pt idx="0">
                  <c:v>AL, 32,548</c:v>
                </c:pt>
                <c:pt idx="1">
                  <c:v>AR, 10,569</c:v>
                </c:pt>
                <c:pt idx="2">
                  <c:v>DE, 8,353</c:v>
                </c:pt>
                <c:pt idx="3">
                  <c:v>DC*, 50,993</c:v>
                </c:pt>
                <c:pt idx="4">
                  <c:v>FL, 61,572</c:v>
                </c:pt>
                <c:pt idx="5">
                  <c:v>GA, 38,730</c:v>
                </c:pt>
                <c:pt idx="6">
                  <c:v>KY, 22,857</c:v>
                </c:pt>
                <c:pt idx="7">
                  <c:v>LA, 13,084</c:v>
                </c:pt>
                <c:pt idx="8">
                  <c:v>MD, 36,379</c:v>
                </c:pt>
                <c:pt idx="9">
                  <c:v>MS, 6,275</c:v>
                </c:pt>
                <c:pt idx="10">
                  <c:v>NC, 7,525</c:v>
                </c:pt>
                <c:pt idx="11">
                  <c:v>OK, 8,444</c:v>
                </c:pt>
                <c:pt idx="12">
                  <c:v>PA*, 32,842</c:v>
                </c:pt>
                <c:pt idx="13">
                  <c:v>PR*, 6,156</c:v>
                </c:pt>
                <c:pt idx="14">
                  <c:v>SC, 5,107</c:v>
                </c:pt>
                <c:pt idx="15">
                  <c:v>TN, 13,670</c:v>
                </c:pt>
                <c:pt idx="16">
                  <c:v>TX, 15,691</c:v>
                </c:pt>
                <c:pt idx="17">
                  <c:v>VI, 9</c:v>
                </c:pt>
                <c:pt idx="18">
                  <c:v>VA, 87,567</c:v>
                </c:pt>
                <c:pt idx="19">
                  <c:v>WV, 50,650</c:v>
                </c:pt>
              </c:strCache>
            </c:strRef>
          </c:cat>
          <c:val>
            <c:numRef>
              <c:f>'Compact Graphics'!$L$157:$L$176</c:f>
              <c:numCache>
                <c:formatCode>0.0%</c:formatCode>
                <c:ptCount val="20"/>
                <c:pt idx="0">
                  <c:v>6.3942352083705786E-2</c:v>
                </c:pt>
                <c:pt idx="1">
                  <c:v>2.0763386972246726E-2</c:v>
                </c:pt>
                <c:pt idx="2">
                  <c:v>1.6409932006734497E-2</c:v>
                </c:pt>
                <c:pt idx="3">
                  <c:v>0.10017857809402755</c:v>
                </c:pt>
                <c:pt idx="4">
                  <c:v>0.1209616106211728</c:v>
                </c:pt>
                <c:pt idx="5">
                  <c:v>7.6087234121971395E-2</c:v>
                </c:pt>
                <c:pt idx="6">
                  <c:v>4.4903844831549189E-2</c:v>
                </c:pt>
                <c:pt idx="7">
                  <c:v>2.5704244029224728E-2</c:v>
                </c:pt>
                <c:pt idx="8">
                  <c:v>7.1468564165329138E-2</c:v>
                </c:pt>
                <c:pt idx="9">
                  <c:v>1.2327585698821857E-2</c:v>
                </c:pt>
                <c:pt idx="10">
                  <c:v>1.4783280061136966E-2</c:v>
                </c:pt>
                <c:pt idx="11">
                  <c:v>1.6588706556311037E-2</c:v>
                </c:pt>
                <c:pt idx="12">
                  <c:v>6.4519931397722288E-2</c:v>
                </c:pt>
                <c:pt idx="13">
                  <c:v>1.2093803595529458E-2</c:v>
                </c:pt>
                <c:pt idx="14">
                  <c:v>1.0032984886674617E-2</c:v>
                </c:pt>
                <c:pt idx="15">
                  <c:v>2.6855473546278052E-2</c:v>
                </c:pt>
                <c:pt idx="16">
                  <c:v>3.0825840191269122E-2</c:v>
                </c:pt>
                <c:pt idx="17">
                  <c:v>1.7680999408668799E-5</c:v>
                </c:pt>
                <c:pt idx="18">
                  <c:v>0.17203023057987785</c:v>
                </c:pt>
                <c:pt idx="19">
                  <c:v>9.9504735561008292E-2</c:v>
                </c:pt>
              </c:numCache>
            </c:numRef>
          </c:val>
          <c:extLst>
            <c:ext xmlns:c16="http://schemas.microsoft.com/office/drawing/2014/chart" uri="{C3380CC4-5D6E-409C-BE32-E72D297353CC}">
              <c16:uniqueId val="{00000000-7996-4854-A160-B159D85436D6}"/>
            </c:ext>
          </c:extLst>
        </c:ser>
        <c:dLbls>
          <c:dLblPos val="outEnd"/>
          <c:showLegendKey val="0"/>
          <c:showVal val="1"/>
          <c:showCatName val="0"/>
          <c:showSerName val="0"/>
          <c:showPercent val="0"/>
          <c:showBubbleSize val="0"/>
        </c:dLbls>
        <c:gapWidth val="219"/>
        <c:overlap val="-27"/>
        <c:axId val="1607670848"/>
        <c:axId val="1599687632"/>
      </c:barChart>
      <c:catAx>
        <c:axId val="160767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9687632"/>
        <c:crosses val="autoZero"/>
        <c:auto val="1"/>
        <c:lblAlgn val="ctr"/>
        <c:lblOffset val="100"/>
        <c:noMultiLvlLbl val="0"/>
      </c:catAx>
      <c:valAx>
        <c:axId val="159968763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07670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'Graphics for Report'!$B$98</c:f>
              <c:strCache>
                <c:ptCount val="1"/>
                <c:pt idx="0">
                  <c:v>% Institutions Reporting</c:v>
                </c:pt>
              </c:strCache>
            </c:strRef>
          </c:tx>
          <c:spPr>
            <a:solidFill>
              <a:srgbClr val="C84540"/>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'Graphics for Report'!$A$99:$A$102</c:f>
              <c:strCache>
                <c:ptCount val="4"/>
                <c:pt idx="0">
                  <c:v>Tribal</c:v>
                </c:pt>
                <c:pt idx="1">
                  <c:v>Private For-Profit</c:v>
                </c:pt>
                <c:pt idx="2">
                  <c:v>Private Non-Profit</c:v>
                </c:pt>
                <c:pt idx="3">
                  <c:v>Public</c:v>
                </c:pt>
              </c:strCache>
            </c:strRef>
          </c:cat>
          <c:val>
            <c:numRef>
              <c:f>'Graphics for Report'!$B$99:$B$102</c:f>
              <c:numCache>
                <c:formatCode>0.0%</c:formatCode>
                <c:ptCount val="4"/>
                <c:pt idx="0">
                  <c:v>2.883031301482702E-3</c:v>
                </c:pt>
                <c:pt idx="1">
                  <c:v>7.4958813838550242E-2</c:v>
                </c:pt>
                <c:pt idx="2">
                  <c:v>0.44192751235584843</c:v>
                </c:pt>
                <c:pt idx="3">
                  <c:v>0.48023064250411862</c:v>
                </c:pt>
              </c:numCache>
            </c:numRef>
          </c:val>
          <c:extLst>
            <c:ext xmlns:c16="http://schemas.microsoft.com/office/drawing/2014/chart" uri="{C3380CC4-5D6E-409C-BE32-E72D297353CC}">
              <c16:uniqueId val="{00000000-066E-43E2-A52C-EFA239F7F1D7}"/>
            </c:ext>
          </c:extLst>
        </c:ser>
        <c:ser>
          <c:idx val="1"/>
          <c:order val="1"/>
          <c:tx>
            <c:strRef>
              <c:f>'Graphics for Report'!$C$98</c:f>
              <c:strCache>
                <c:ptCount val="1"/>
                <c:pt idx="0">
                  <c:v>% Out-of-State EDEE</c:v>
                </c:pt>
              </c:strCache>
            </c:strRef>
          </c:tx>
          <c:spPr>
            <a:solidFill>
              <a:srgbClr val="1B366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'Graphics for Report'!$A$99:$A$102</c:f>
              <c:strCache>
                <c:ptCount val="4"/>
                <c:pt idx="0">
                  <c:v>Tribal</c:v>
                </c:pt>
                <c:pt idx="1">
                  <c:v>Private For-Profit</c:v>
                </c:pt>
                <c:pt idx="2">
                  <c:v>Private Non-Profit</c:v>
                </c:pt>
                <c:pt idx="3">
                  <c:v>Public</c:v>
                </c:pt>
              </c:strCache>
            </c:strRef>
          </c:cat>
          <c:val>
            <c:numRef>
              <c:f>'Graphics for Report'!$C$99:$C$102</c:f>
              <c:numCache>
                <c:formatCode>0.0%</c:formatCode>
                <c:ptCount val="4"/>
                <c:pt idx="0">
                  <c:v>3.9328818219723006E-4</c:v>
                </c:pt>
                <c:pt idx="1">
                  <c:v>0.31520132072707602</c:v>
                </c:pt>
                <c:pt idx="2">
                  <c:v>0.45568070408726713</c:v>
                </c:pt>
                <c:pt idx="3">
                  <c:v>0.22872468700345958</c:v>
                </c:pt>
              </c:numCache>
            </c:numRef>
          </c:val>
          <c:extLst>
            <c:ext xmlns:c16="http://schemas.microsoft.com/office/drawing/2014/chart" uri="{C3380CC4-5D6E-409C-BE32-E72D297353CC}">
              <c16:uniqueId val="{00000001-066E-43E2-A52C-EFA239F7F1D7}"/>
            </c:ext>
          </c:extLst>
        </c:ser>
        <c:dLbls>
          <c:showLegendKey val="0"/>
          <c:showVal val="0"/>
          <c:showCatName val="0"/>
          <c:showSerName val="0"/>
          <c:showPercent val="0"/>
          <c:showBubbleSize val="0"/>
        </c:dLbls>
        <c:gapWidth val="182"/>
        <c:axId val="1823849392"/>
        <c:axId val="1823859952"/>
      </c:barChart>
      <c:catAx>
        <c:axId val="18238493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23859952"/>
        <c:crosses val="autoZero"/>
        <c:auto val="1"/>
        <c:lblAlgn val="ctr"/>
        <c:lblOffset val="100"/>
        <c:noMultiLvlLbl val="0"/>
      </c:catAx>
      <c:valAx>
        <c:axId val="1823859952"/>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823849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68530909920845"/>
          <c:y val="3.9298245614035089E-2"/>
          <c:w val="0.75485757956144806"/>
          <c:h val="0.82195286641801357"/>
        </c:manualLayout>
      </c:layout>
      <c:barChart>
        <c:barDir val="bar"/>
        <c:grouping val="clustered"/>
        <c:varyColors val="0"/>
        <c:ser>
          <c:idx val="0"/>
          <c:order val="0"/>
          <c:tx>
            <c:strRef>
              <c:f>'Compact Graphics'!$B$186</c:f>
              <c:strCache>
                <c:ptCount val="1"/>
                <c:pt idx="0">
                  <c:v>Total SREB Institutions</c:v>
                </c:pt>
              </c:strCache>
            </c:strRef>
          </c:tx>
          <c:spPr>
            <a:solidFill>
              <a:srgbClr val="1B366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'Compact Graphics'!$A$187:$A$190</c:f>
              <c:strCache>
                <c:ptCount val="4"/>
                <c:pt idx="0">
                  <c:v>Tribal</c:v>
                </c:pt>
                <c:pt idx="1">
                  <c:v>Private For-Profit</c:v>
                </c:pt>
                <c:pt idx="2">
                  <c:v>Private Non-Profit</c:v>
                </c:pt>
                <c:pt idx="3">
                  <c:v>Public</c:v>
                </c:pt>
              </c:strCache>
            </c:strRef>
          </c:cat>
          <c:val>
            <c:numRef>
              <c:f>'Compact Graphics'!$B$187:$B$190</c:f>
              <c:numCache>
                <c:formatCode>0.0%</c:formatCode>
                <c:ptCount val="4"/>
                <c:pt idx="0">
                  <c:v>0</c:v>
                </c:pt>
                <c:pt idx="1">
                  <c:v>7.5729927007299275E-2</c:v>
                </c:pt>
                <c:pt idx="2">
                  <c:v>0.42062043795620441</c:v>
                </c:pt>
                <c:pt idx="3">
                  <c:v>0.5036496350364964</c:v>
                </c:pt>
              </c:numCache>
            </c:numRef>
          </c:val>
          <c:extLst>
            <c:ext xmlns:c16="http://schemas.microsoft.com/office/drawing/2014/chart" uri="{C3380CC4-5D6E-409C-BE32-E72D297353CC}">
              <c16:uniqueId val="{00000000-BD67-4B64-91C7-C159BF28983E}"/>
            </c:ext>
          </c:extLst>
        </c:ser>
        <c:ser>
          <c:idx val="1"/>
          <c:order val="1"/>
          <c:tx>
            <c:strRef>
              <c:f>'Compact Graphics'!$C$186</c:f>
              <c:strCache>
                <c:ptCount val="1"/>
                <c:pt idx="0">
                  <c:v>Total SREB EDEE</c:v>
                </c:pt>
              </c:strCache>
            </c:strRef>
          </c:tx>
          <c:spPr>
            <a:solidFill>
              <a:srgbClr val="C84540"/>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'Compact Graphics'!$A$187:$A$190</c:f>
              <c:strCache>
                <c:ptCount val="4"/>
                <c:pt idx="0">
                  <c:v>Tribal</c:v>
                </c:pt>
                <c:pt idx="1">
                  <c:v>Private For-Profit</c:v>
                </c:pt>
                <c:pt idx="2">
                  <c:v>Private Non-Profit</c:v>
                </c:pt>
                <c:pt idx="3">
                  <c:v>Public</c:v>
                </c:pt>
              </c:strCache>
            </c:strRef>
          </c:cat>
          <c:val>
            <c:numRef>
              <c:f>'Compact Graphics'!$C$187:$C$190</c:f>
              <c:numCache>
                <c:formatCode>0.0%</c:formatCode>
                <c:ptCount val="4"/>
                <c:pt idx="0">
                  <c:v>0</c:v>
                </c:pt>
                <c:pt idx="1">
                  <c:v>0.10623519413608117</c:v>
                </c:pt>
                <c:pt idx="2">
                  <c:v>0.19527699580389865</c:v>
                </c:pt>
                <c:pt idx="3">
                  <c:v>0.69848781006002014</c:v>
                </c:pt>
              </c:numCache>
            </c:numRef>
          </c:val>
          <c:extLst>
            <c:ext xmlns:c16="http://schemas.microsoft.com/office/drawing/2014/chart" uri="{C3380CC4-5D6E-409C-BE32-E72D297353CC}">
              <c16:uniqueId val="{00000001-BD67-4B64-91C7-C159BF28983E}"/>
            </c:ext>
          </c:extLst>
        </c:ser>
        <c:dLbls>
          <c:dLblPos val="outEnd"/>
          <c:showLegendKey val="0"/>
          <c:showVal val="1"/>
          <c:showCatName val="0"/>
          <c:showSerName val="0"/>
          <c:showPercent val="0"/>
          <c:showBubbleSize val="0"/>
        </c:dLbls>
        <c:gapWidth val="182"/>
        <c:axId val="986027504"/>
        <c:axId val="1055242496"/>
      </c:barChart>
      <c:catAx>
        <c:axId val="986027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55242496"/>
        <c:crosses val="autoZero"/>
        <c:auto val="1"/>
        <c:lblAlgn val="ctr"/>
        <c:lblOffset val="100"/>
        <c:noMultiLvlLbl val="0"/>
      </c:catAx>
      <c:valAx>
        <c:axId val="1055242496"/>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86027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73840769903762"/>
          <c:y val="0.14583333333333334"/>
          <c:w val="0.83019225721784773"/>
          <c:h val="0.63761592300962378"/>
        </c:manualLayout>
      </c:layout>
      <c:barChart>
        <c:barDir val="bar"/>
        <c:grouping val="percentStacked"/>
        <c:varyColors val="0"/>
        <c:ser>
          <c:idx val="0"/>
          <c:order val="0"/>
          <c:tx>
            <c:strRef>
              <c:f>'Graphics for Report'!$B$104</c:f>
              <c:strCache>
                <c:ptCount val="1"/>
                <c:pt idx="0">
                  <c:v>SARA</c:v>
                </c:pt>
              </c:strCache>
            </c:strRef>
          </c:tx>
          <c:spPr>
            <a:solidFill>
              <a:srgbClr val="215297"/>
            </a:solidFill>
            <a:ln>
              <a:noFill/>
            </a:ln>
            <a:effectLst/>
          </c:spPr>
          <c:invertIfNegative val="0"/>
          <c:dLbls>
            <c:dLbl>
              <c:idx val="0"/>
              <c:layout>
                <c:manualLayout>
                  <c:x val="-1.5521924718665115E-2"/>
                  <c:y val="-6.222222222222230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4AB-4249-B3BF-898E979331D3}"/>
                </c:ext>
              </c:extLst>
            </c:dLbl>
            <c:dLbl>
              <c:idx val="1"/>
              <c:layout>
                <c:manualLayout>
                  <c:x val="-1.3888888888888838E-2"/>
                  <c:y val="-6.944444444444444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AB-4249-B3BF-898E979331D3}"/>
                </c:ext>
              </c:extLst>
            </c:dLbl>
            <c:dLbl>
              <c:idx val="2"/>
              <c:layout>
                <c:manualLayout>
                  <c:x val="0"/>
                  <c:y val="-7.40740740740740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4AB-4249-B3BF-898E979331D3}"/>
                </c:ext>
              </c:extLst>
            </c:dLbl>
            <c:dLbl>
              <c:idx val="3"/>
              <c:layout>
                <c:manualLayout>
                  <c:x val="0"/>
                  <c:y val="-6.944444444444444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AB-4249-B3BF-898E979331D3}"/>
                </c:ext>
              </c:extLst>
            </c:dLbl>
            <c:dLbl>
              <c:idx val="4"/>
              <c:layout>
                <c:manualLayout>
                  <c:x val="0"/>
                  <c:y val="-6.108024049149628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4AB-4249-B3BF-898E979331D3}"/>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'Graphics for Report'!$A$105:$A$109</c:f>
              <c:numCache>
                <c:formatCode>General</c:formatCode>
                <c:ptCount val="5"/>
                <c:pt idx="0">
                  <c:v>2023</c:v>
                </c:pt>
                <c:pt idx="1">
                  <c:v>2022</c:v>
                </c:pt>
                <c:pt idx="2">
                  <c:v>2021</c:v>
                </c:pt>
                <c:pt idx="3">
                  <c:v>2020</c:v>
                </c:pt>
                <c:pt idx="4">
                  <c:v>2019</c:v>
                </c:pt>
              </c:numCache>
            </c:numRef>
          </c:cat>
          <c:val>
            <c:numRef>
              <c:f>'Graphics for Report'!$B$105:$B$109</c:f>
              <c:numCache>
                <c:formatCode>0.0%</c:formatCode>
                <c:ptCount val="5"/>
                <c:pt idx="0">
                  <c:v>0.96199999999999997</c:v>
                </c:pt>
                <c:pt idx="1">
                  <c:v>0.96099999999999997</c:v>
                </c:pt>
                <c:pt idx="2">
                  <c:v>0.90100000000000002</c:v>
                </c:pt>
                <c:pt idx="3">
                  <c:v>0.9</c:v>
                </c:pt>
                <c:pt idx="4">
                  <c:v>0.90700000000000003</c:v>
                </c:pt>
              </c:numCache>
            </c:numRef>
          </c:val>
          <c:extLst>
            <c:ext xmlns:c16="http://schemas.microsoft.com/office/drawing/2014/chart" uri="{C3380CC4-5D6E-409C-BE32-E72D297353CC}">
              <c16:uniqueId val="{00000005-34AB-4249-B3BF-898E979331D3}"/>
            </c:ext>
          </c:extLst>
        </c:ser>
        <c:ser>
          <c:idx val="1"/>
          <c:order val="1"/>
          <c:tx>
            <c:strRef>
              <c:f>'Graphics for Report'!$C$104</c:f>
              <c:strCache>
                <c:ptCount val="1"/>
                <c:pt idx="0">
                  <c:v>Non-SARA</c:v>
                </c:pt>
              </c:strCache>
            </c:strRef>
          </c:tx>
          <c:spPr>
            <a:solidFill>
              <a:srgbClr val="951F52"/>
            </a:solidFill>
            <a:ln>
              <a:noFill/>
            </a:ln>
            <a:effectLst/>
          </c:spPr>
          <c:invertIfNegative val="0"/>
          <c:dLbls>
            <c:dLbl>
              <c:idx val="0"/>
              <c:layout>
                <c:manualLayout>
                  <c:x val="-2.328288707799786E-2"/>
                  <c:y val="-6.666666666666674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4AB-4249-B3BF-898E979331D3}"/>
                </c:ext>
              </c:extLst>
            </c:dLbl>
            <c:dLbl>
              <c:idx val="1"/>
              <c:layout>
                <c:manualLayout>
                  <c:x val="-1.9444444444444445E-2"/>
                  <c:y val="-7.407407407407415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4AB-4249-B3BF-898E979331D3}"/>
                </c:ext>
              </c:extLst>
            </c:dLbl>
            <c:dLbl>
              <c:idx val="2"/>
              <c:layout>
                <c:manualLayout>
                  <c:x val="0"/>
                  <c:y val="-7.870370370370370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4AB-4249-B3BF-898E979331D3}"/>
                </c:ext>
              </c:extLst>
            </c:dLbl>
            <c:dLbl>
              <c:idx val="3"/>
              <c:layout>
                <c:manualLayout>
                  <c:x val="2.7777777777778798E-3"/>
                  <c:y val="-5.555555555555555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4AB-4249-B3BF-898E979331D3}"/>
                </c:ext>
              </c:extLst>
            </c:dLbl>
            <c:dLbl>
              <c:idx val="4"/>
              <c:layout>
                <c:manualLayout>
                  <c:x val="-5.5555555555555558E-3"/>
                  <c:y val="-6.944444444444444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4AB-4249-B3BF-898E979331D3}"/>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'Graphics for Report'!$A$105:$A$109</c:f>
              <c:numCache>
                <c:formatCode>General</c:formatCode>
                <c:ptCount val="5"/>
                <c:pt idx="0">
                  <c:v>2023</c:v>
                </c:pt>
                <c:pt idx="1">
                  <c:v>2022</c:v>
                </c:pt>
                <c:pt idx="2">
                  <c:v>2021</c:v>
                </c:pt>
                <c:pt idx="3">
                  <c:v>2020</c:v>
                </c:pt>
                <c:pt idx="4">
                  <c:v>2019</c:v>
                </c:pt>
              </c:numCache>
            </c:numRef>
          </c:cat>
          <c:val>
            <c:numRef>
              <c:f>'Graphics for Report'!$C$105:$C$109</c:f>
              <c:numCache>
                <c:formatCode>0.0%</c:formatCode>
                <c:ptCount val="5"/>
                <c:pt idx="0">
                  <c:v>3.7999999999999999E-2</c:v>
                </c:pt>
                <c:pt idx="1">
                  <c:v>3.9E-2</c:v>
                </c:pt>
                <c:pt idx="2">
                  <c:v>9.9000000000000005E-2</c:v>
                </c:pt>
                <c:pt idx="3">
                  <c:v>0.1</c:v>
                </c:pt>
                <c:pt idx="4">
                  <c:v>9.2999999999999999E-2</c:v>
                </c:pt>
              </c:numCache>
            </c:numRef>
          </c:val>
          <c:extLst>
            <c:ext xmlns:c16="http://schemas.microsoft.com/office/drawing/2014/chart" uri="{C3380CC4-5D6E-409C-BE32-E72D297353CC}">
              <c16:uniqueId val="{0000000B-34AB-4249-B3BF-898E979331D3}"/>
            </c:ext>
          </c:extLst>
        </c:ser>
        <c:dLbls>
          <c:dLblPos val="ctr"/>
          <c:showLegendKey val="0"/>
          <c:showVal val="1"/>
          <c:showCatName val="0"/>
          <c:showSerName val="0"/>
          <c:showPercent val="0"/>
          <c:showBubbleSize val="0"/>
        </c:dLbls>
        <c:gapWidth val="150"/>
        <c:overlap val="100"/>
        <c:axId val="1227665023"/>
        <c:axId val="1227661663"/>
      </c:barChart>
      <c:catAx>
        <c:axId val="12276650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27661663"/>
        <c:crosses val="autoZero"/>
        <c:auto val="1"/>
        <c:lblAlgn val="ctr"/>
        <c:lblOffset val="100"/>
        <c:noMultiLvlLbl val="0"/>
      </c:catAx>
      <c:valAx>
        <c:axId val="1227661663"/>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276650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6" name="Google Shape;96;p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10:notes"/>
          <p:cNvSpPr txBox="1">
            <a:spLocks noGrp="1"/>
          </p:cNvSpPr>
          <p:nvPr>
            <p:ph type="body" idx="1"/>
          </p:nvPr>
        </p:nvSpPr>
        <p:spPr>
          <a:xfrm>
            <a:off x="710248" y="4518203"/>
            <a:ext cx="5681980" cy="3696713"/>
          </a:xfrm>
          <a:prstGeom prst="rect">
            <a:avLst/>
          </a:prstGeom>
          <a:noFill/>
          <a:ln>
            <a:noFill/>
          </a:ln>
        </p:spPr>
        <p:txBody>
          <a:bodyPr spcFirstLastPara="1" wrap="square" lIns="94200" tIns="47075" rIns="94200" bIns="47075" anchor="t" anchorCtr="0">
            <a:noAutofit/>
          </a:bodyPr>
          <a:lstStyle/>
          <a:p>
            <a:pPr marL="0" marR="0" lvl="0" indent="0" algn="l" rtl="0">
              <a:spcBef>
                <a:spcPts val="0"/>
              </a:spcBef>
              <a:spcAft>
                <a:spcPts val="0"/>
              </a:spcAft>
              <a:buClr>
                <a:srgbClr val="1B3663"/>
              </a:buClr>
              <a:buSzPts val="2400"/>
              <a:buFont typeface="Arial"/>
              <a:buNone/>
            </a:pPr>
            <a:r>
              <a:rPr lang="en-US" sz="2400" b="1">
                <a:solidFill>
                  <a:srgbClr val="1B3663"/>
                </a:solidFill>
                <a:latin typeface="Arial"/>
                <a:ea typeface="Arial"/>
                <a:cs typeface="Arial"/>
                <a:sym typeface="Arial"/>
              </a:rPr>
              <a:t>RC</a:t>
            </a:r>
            <a:endParaRPr/>
          </a:p>
          <a:p>
            <a:pPr marL="0" marR="0" lvl="0" indent="0" algn="l" rtl="0">
              <a:spcBef>
                <a:spcPts val="0"/>
              </a:spcBef>
              <a:spcAft>
                <a:spcPts val="0"/>
              </a:spcAft>
              <a:buClr>
                <a:srgbClr val="1B3663"/>
              </a:buClr>
              <a:buSzPts val="2400"/>
              <a:buFont typeface="Arial"/>
              <a:buNone/>
            </a:pPr>
            <a:r>
              <a:rPr lang="en-US" sz="2400" b="1">
                <a:solidFill>
                  <a:srgbClr val="1B3663"/>
                </a:solidFill>
                <a:latin typeface="Arial"/>
                <a:ea typeface="Arial"/>
                <a:cs typeface="Arial"/>
                <a:sym typeface="Arial"/>
              </a:rPr>
              <a:t>2,428 Institutions were sent email requests to report</a:t>
            </a:r>
            <a:endParaRPr sz="2400"/>
          </a:p>
          <a:p>
            <a:pPr marL="742950" marR="0" lvl="1"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25 exemptions were extended</a:t>
            </a:r>
            <a:endParaRPr/>
          </a:p>
          <a:p>
            <a:pPr marL="1200150" marR="0" lvl="2"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23 non-renewals or institutional closures</a:t>
            </a:r>
            <a:endParaRPr/>
          </a:p>
          <a:p>
            <a:pPr marL="1200150" marR="0" lvl="2"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  1 joined near the end of 2023</a:t>
            </a:r>
            <a:endParaRPr/>
          </a:p>
          <a:p>
            <a:pPr marL="1200150" marR="0" lvl="2"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  1 exemption given due to extreme staff shortage</a:t>
            </a:r>
            <a:endParaRPr/>
          </a:p>
          <a:p>
            <a:pPr marL="914400" marR="0" lvl="2" indent="0" algn="l" rtl="0">
              <a:spcBef>
                <a:spcPts val="0"/>
              </a:spcBef>
              <a:spcAft>
                <a:spcPts val="0"/>
              </a:spcAft>
              <a:buClr>
                <a:schemeClr val="dk1"/>
              </a:buClr>
              <a:buSzPts val="2400"/>
              <a:buFont typeface="Calibri"/>
              <a:buNone/>
            </a:pPr>
            <a:endParaRPr sz="2400" b="0" i="0" u="none" strike="noStrike" cap="none">
              <a:solidFill>
                <a:schemeClr val="dk1"/>
              </a:solidFill>
              <a:latin typeface="Arial"/>
              <a:ea typeface="Arial"/>
              <a:cs typeface="Arial"/>
              <a:sym typeface="Arial"/>
            </a:endParaRPr>
          </a:p>
          <a:p>
            <a:pPr marL="742950" marR="0" lvl="1"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0 institutions did not report</a:t>
            </a:r>
            <a:endParaRPr/>
          </a:p>
          <a:p>
            <a:pPr marL="0" lvl="0" indent="0" algn="l" rtl="0">
              <a:spcBef>
                <a:spcPts val="0"/>
              </a:spcBef>
              <a:spcAft>
                <a:spcPts val="0"/>
              </a:spcAft>
              <a:buNone/>
            </a:pPr>
            <a:endParaRPr/>
          </a:p>
        </p:txBody>
      </p:sp>
      <p:sp>
        <p:nvSpPr>
          <p:cNvPr id="163" name="Google Shape;163;p10:notes"/>
          <p:cNvSpPr txBox="1">
            <a:spLocks noGrp="1"/>
          </p:cNvSpPr>
          <p:nvPr>
            <p:ph type="sldNum" idx="12"/>
          </p:nvPr>
        </p:nvSpPr>
        <p:spPr>
          <a:xfrm>
            <a:off x="4023093" y="8917423"/>
            <a:ext cx="3077739" cy="471053"/>
          </a:xfrm>
          <a:prstGeom prst="rect">
            <a:avLst/>
          </a:prstGeom>
          <a:noFill/>
          <a:ln>
            <a:noFill/>
          </a:ln>
        </p:spPr>
        <p:txBody>
          <a:bodyPr spcFirstLastPara="1" wrap="square" lIns="94200" tIns="47075" rIns="94200" bIns="47075"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1:notes"/>
          <p:cNvSpPr txBox="1">
            <a:spLocks noGrp="1"/>
          </p:cNvSpPr>
          <p:nvPr>
            <p:ph type="body" idx="1"/>
          </p:nvPr>
        </p:nvSpPr>
        <p:spPr>
          <a:xfrm>
            <a:off x="710248" y="4518203"/>
            <a:ext cx="5681980" cy="3696713"/>
          </a:xfrm>
          <a:prstGeom prst="rect">
            <a:avLst/>
          </a:prstGeom>
          <a:noFill/>
          <a:ln>
            <a:noFill/>
          </a:ln>
        </p:spPr>
        <p:txBody>
          <a:bodyPr spcFirstLastPara="1" wrap="square" lIns="94200" tIns="47075" rIns="94200" bIns="47075" anchor="t" anchorCtr="0">
            <a:noAutofit/>
          </a:bodyPr>
          <a:lstStyle/>
          <a:p>
            <a:pPr marL="0" lvl="0" indent="0" algn="l" rtl="0">
              <a:spcBef>
                <a:spcPts val="0"/>
              </a:spcBef>
              <a:spcAft>
                <a:spcPts val="0"/>
              </a:spcAft>
              <a:buNone/>
            </a:pPr>
            <a:r>
              <a:rPr lang="en-US"/>
              <a:t>RC Three Improvements in Methodology this year.</a:t>
            </a:r>
            <a:endParaRPr/>
          </a:p>
          <a:p>
            <a:pPr marL="1066800" marR="0" lvl="1" indent="-457200" algn="l" rtl="0">
              <a:spcBef>
                <a:spcPts val="0"/>
              </a:spcBef>
              <a:spcAft>
                <a:spcPts val="0"/>
              </a:spcAft>
              <a:buClr>
                <a:schemeClr val="dk1"/>
              </a:buClr>
              <a:buSzPts val="2400"/>
              <a:buFont typeface="Arial"/>
              <a:buAutoNum type="arabicPeriod"/>
            </a:pPr>
            <a:r>
              <a:rPr lang="en-US" sz="1200" b="0" i="0" u="none" strike="noStrike" cap="none">
                <a:solidFill>
                  <a:schemeClr val="dk1"/>
                </a:solidFill>
                <a:latin typeface="Arial"/>
                <a:ea typeface="Arial"/>
                <a:cs typeface="Arial"/>
                <a:sym typeface="Arial"/>
              </a:rPr>
              <a:t>Adjusted SARA Portal settings to ensure invitation to report and all reminders were received even if prior emails had bounced.</a:t>
            </a:r>
            <a:endParaRPr/>
          </a:p>
          <a:p>
            <a:pPr marL="1066800" marR="0" lvl="1" indent="-457200" algn="l" rtl="0">
              <a:spcBef>
                <a:spcPts val="0"/>
              </a:spcBef>
              <a:spcAft>
                <a:spcPts val="0"/>
              </a:spcAft>
              <a:buClr>
                <a:schemeClr val="dk1"/>
              </a:buClr>
              <a:buSzPts val="2400"/>
              <a:buFont typeface="Arial"/>
              <a:buAutoNum type="arabicPeriod"/>
            </a:pPr>
            <a:r>
              <a:rPr lang="en-US" sz="1200">
                <a:solidFill>
                  <a:schemeClr val="dk1"/>
                </a:solidFill>
              </a:rPr>
              <a:t>Emailed contacts at institutions where over 50 total EDEE were reported, but zero in-state EDEE were reported.</a:t>
            </a:r>
            <a:endParaRPr/>
          </a:p>
          <a:p>
            <a:pPr marL="1066800" marR="0" lvl="1" indent="-457200" algn="l" rtl="0">
              <a:spcBef>
                <a:spcPts val="0"/>
              </a:spcBef>
              <a:spcAft>
                <a:spcPts val="0"/>
              </a:spcAft>
              <a:buClr>
                <a:schemeClr val="dk1"/>
              </a:buClr>
              <a:buSzPts val="2400"/>
              <a:buFont typeface="Arial"/>
              <a:buAutoNum type="arabicPeriod"/>
            </a:pPr>
            <a:r>
              <a:rPr lang="en-US" sz="1200" b="0" i="0" u="none" strike="noStrike" cap="none">
                <a:solidFill>
                  <a:schemeClr val="dk1"/>
                </a:solidFill>
                <a:latin typeface="Arial"/>
                <a:ea typeface="Arial"/>
                <a:cs typeface="Arial"/>
                <a:sym typeface="Arial"/>
              </a:rPr>
              <a:t>Clarified OOSLP reporting guidance </a:t>
            </a:r>
            <a:r>
              <a:rPr lang="en-US" sz="1200">
                <a:solidFill>
                  <a:schemeClr val="dk1"/>
                </a:solidFill>
              </a:rPr>
              <a:t>to request that each placement a students participated in was reported, even if it was in the same state and CIP program area.</a:t>
            </a:r>
            <a:endParaRPr/>
          </a:p>
          <a:p>
            <a:pPr marL="0" lvl="0" indent="0" algn="l" rtl="0">
              <a:spcBef>
                <a:spcPts val="0"/>
              </a:spcBef>
              <a:spcAft>
                <a:spcPts val="0"/>
              </a:spcAft>
              <a:buNone/>
            </a:pPr>
            <a:endParaRPr/>
          </a:p>
        </p:txBody>
      </p:sp>
      <p:sp>
        <p:nvSpPr>
          <p:cNvPr id="171" name="Google Shape;171;p11:notes"/>
          <p:cNvSpPr txBox="1">
            <a:spLocks noGrp="1"/>
          </p:cNvSpPr>
          <p:nvPr>
            <p:ph type="sldNum" idx="12"/>
          </p:nvPr>
        </p:nvSpPr>
        <p:spPr>
          <a:xfrm>
            <a:off x="4023093" y="8917423"/>
            <a:ext cx="3077739" cy="471053"/>
          </a:xfrm>
          <a:prstGeom prst="rect">
            <a:avLst/>
          </a:prstGeom>
          <a:noFill/>
          <a:ln>
            <a:noFill/>
          </a:ln>
        </p:spPr>
        <p:txBody>
          <a:bodyPr spcFirstLastPara="1" wrap="square" lIns="94200" tIns="47075" rIns="94200" bIns="47075"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8" name="Google Shape;178;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3:notes"/>
          <p:cNvSpPr txBox="1">
            <a:spLocks noGrp="1"/>
          </p:cNvSpPr>
          <p:nvPr>
            <p:ph type="body" idx="1"/>
          </p:nvPr>
        </p:nvSpPr>
        <p:spPr>
          <a:xfrm>
            <a:off x="710248" y="4518203"/>
            <a:ext cx="5681980" cy="3696713"/>
          </a:xfrm>
          <a:prstGeom prst="rect">
            <a:avLst/>
          </a:prstGeom>
          <a:noFill/>
          <a:ln>
            <a:noFill/>
          </a:ln>
        </p:spPr>
        <p:txBody>
          <a:bodyPr spcFirstLastPara="1" wrap="square" lIns="94200" tIns="47075" rIns="94200" bIns="47075" anchor="t" anchorCtr="0">
            <a:noAutofit/>
          </a:bodyPr>
          <a:lstStyle/>
          <a:p>
            <a:pPr marL="0" lvl="0" indent="0" algn="l" rtl="0">
              <a:spcBef>
                <a:spcPts val="0"/>
              </a:spcBef>
              <a:spcAft>
                <a:spcPts val="0"/>
              </a:spcAft>
              <a:buNone/>
            </a:pPr>
            <a:r>
              <a:rPr lang="en-US"/>
              <a:t>TTS</a:t>
            </a:r>
            <a:endParaRPr/>
          </a:p>
          <a:p>
            <a:pPr marL="0" lvl="0" indent="0" algn="l" rtl="0">
              <a:spcBef>
                <a:spcPts val="0"/>
              </a:spcBef>
              <a:spcAft>
                <a:spcPts val="0"/>
              </a:spcAft>
              <a:buNone/>
            </a:pPr>
            <a:r>
              <a:rPr lang="en-US"/>
              <a:t>15% increase in # of institutions 2019-2023</a:t>
            </a:r>
            <a:r>
              <a:rPr lang="en-US">
                <a:highlight>
                  <a:srgbClr val="FFFF00"/>
                </a:highlight>
              </a:rPr>
              <a:t>.</a:t>
            </a:r>
            <a:endParaRPr>
              <a:highlight>
                <a:srgbClr val="FFFF00"/>
              </a:highlight>
            </a:endParaRPr>
          </a:p>
        </p:txBody>
      </p:sp>
      <p:sp>
        <p:nvSpPr>
          <p:cNvPr id="184" name="Google Shape;184;p13:notes"/>
          <p:cNvSpPr txBox="1">
            <a:spLocks noGrp="1"/>
          </p:cNvSpPr>
          <p:nvPr>
            <p:ph type="sldNum" idx="12"/>
          </p:nvPr>
        </p:nvSpPr>
        <p:spPr>
          <a:xfrm>
            <a:off x="4023093" y="8917423"/>
            <a:ext cx="3077739" cy="471053"/>
          </a:xfrm>
          <a:prstGeom prst="rect">
            <a:avLst/>
          </a:prstGeom>
          <a:noFill/>
          <a:ln>
            <a:noFill/>
          </a:ln>
        </p:spPr>
        <p:txBody>
          <a:bodyPr spcFirstLastPara="1" wrap="square" lIns="94200" tIns="47075" rIns="94200" bIns="47075"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Terri—Public institutions are consistently nearly half of all participating institutions.</a:t>
            </a:r>
            <a:endParaRPr/>
          </a:p>
        </p:txBody>
      </p:sp>
      <p:sp>
        <p:nvSpPr>
          <p:cNvPr id="191" name="Google Shape;191;p1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9" name="Google Shape;199;p1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7" name="Google Shape;207;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17" name="Google Shape;217;p1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25" name="Google Shape;225;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35" name="Google Shape;235;p1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2: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106" name="Google Shape;106;p2: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2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41" name="Google Shape;241;p2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48" name="Google Shape;248;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56" name="Google Shape;256;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4" name="Google Shape;264;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Terri</a:t>
            </a:r>
            <a:endParaRPr/>
          </a:p>
          <a:p>
            <a:pPr marL="0" lvl="0" indent="0" algn="l" rtl="0">
              <a:spcBef>
                <a:spcPts val="0"/>
              </a:spcBef>
              <a:spcAft>
                <a:spcPts val="0"/>
              </a:spcAft>
              <a:buNone/>
            </a:pPr>
            <a:r>
              <a:rPr lang="en-US"/>
              <a:t>Make the point that SARA is about out-of-state distance education activity</a:t>
            </a:r>
            <a:endParaRPr/>
          </a:p>
        </p:txBody>
      </p:sp>
      <p:sp>
        <p:nvSpPr>
          <p:cNvPr id="272" name="Google Shape;272;p2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2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80" name="Google Shape;280;p2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2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Mention 1.6 million – up 100k from last year.</a:t>
            </a:r>
            <a:endParaRPr/>
          </a:p>
          <a:p>
            <a:pPr marL="0" lvl="0" indent="0" algn="l" rtl="0">
              <a:spcBef>
                <a:spcPts val="0"/>
              </a:spcBef>
              <a:spcAft>
                <a:spcPts val="0"/>
              </a:spcAft>
              <a:buNone/>
            </a:pPr>
            <a:endParaRPr/>
          </a:p>
        </p:txBody>
      </p:sp>
      <p:sp>
        <p:nvSpPr>
          <p:cNvPr id="289" name="Google Shape;289;p2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96" name="Google Shape;296;p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03" name="Google Shape;303;p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11" name="Google Shape;311;p2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p:cNvSpPr txBox="1">
            <a:spLocks noGrp="1"/>
          </p:cNvSpPr>
          <p:nvPr>
            <p:ph type="body" idx="1"/>
          </p:nvPr>
        </p:nvSpPr>
        <p:spPr>
          <a:xfrm>
            <a:off x="710248" y="4518203"/>
            <a:ext cx="5681980" cy="3696713"/>
          </a:xfrm>
          <a:prstGeom prst="rect">
            <a:avLst/>
          </a:prstGeom>
          <a:noFill/>
          <a:ln>
            <a:noFill/>
          </a:ln>
        </p:spPr>
        <p:txBody>
          <a:bodyPr spcFirstLastPara="1" wrap="square" lIns="94200" tIns="47075" rIns="94200" bIns="47075" anchor="t" anchorCtr="0">
            <a:noAutofit/>
          </a:bodyPr>
          <a:lstStyle/>
          <a:p>
            <a:pPr marL="0" lvl="0" indent="0" algn="l" rtl="0">
              <a:spcBef>
                <a:spcPts val="0"/>
              </a:spcBef>
              <a:spcAft>
                <a:spcPts val="0"/>
              </a:spcAft>
              <a:buNone/>
            </a:pPr>
            <a:r>
              <a:rPr lang="en-US"/>
              <a:t>MB-Mentioned positioning this as “Where we’ve been and where we are going”, I changed the section heading to Why We Collect SARA Data instead of SARA Landscape (but I kept those couple of intro. slides).</a:t>
            </a:r>
            <a:endParaRPr/>
          </a:p>
        </p:txBody>
      </p:sp>
      <p:sp>
        <p:nvSpPr>
          <p:cNvPr id="114" name="Google Shape;114;p3:notes"/>
          <p:cNvSpPr txBox="1">
            <a:spLocks noGrp="1"/>
          </p:cNvSpPr>
          <p:nvPr>
            <p:ph type="sldNum" idx="12"/>
          </p:nvPr>
        </p:nvSpPr>
        <p:spPr>
          <a:xfrm>
            <a:off x="4023093" y="8917423"/>
            <a:ext cx="3077739" cy="471053"/>
          </a:xfrm>
          <a:prstGeom prst="rect">
            <a:avLst/>
          </a:prstGeom>
          <a:noFill/>
          <a:ln>
            <a:noFill/>
          </a:ln>
        </p:spPr>
        <p:txBody>
          <a:bodyPr spcFirstLastPara="1" wrap="square" lIns="94200" tIns="47075" rIns="94200" bIns="47075"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19" name="Google Shape;319;p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3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27" name="Google Shape;327;p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35" name="Google Shape;335;p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43" name="Google Shape;343;p3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54" name="Google Shape;354;p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62" name="Google Shape;362;p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71" name="Google Shape;371;p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3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Rachel</a:t>
            </a:r>
            <a:endParaRPr/>
          </a:p>
        </p:txBody>
      </p:sp>
      <p:sp>
        <p:nvSpPr>
          <p:cNvPr id="377" name="Google Shape;377;p3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86" name="Google Shape;386;p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0: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92" name="Google Shape;392;p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MB:</a:t>
            </a:r>
            <a:endParaRPr/>
          </a:p>
          <a:p>
            <a:pPr marL="0" lvl="0" indent="0" algn="l" rtl="0">
              <a:spcBef>
                <a:spcPts val="0"/>
              </a:spcBef>
              <a:spcAft>
                <a:spcPts val="0"/>
              </a:spcAft>
              <a:buNone/>
            </a:pPr>
            <a:r>
              <a:rPr lang="en-US"/>
              <a:t>Member states agreed to require data collection from all SARA-participating institutions as a condition of participation from the inception of SARA in 2014.</a:t>
            </a:r>
            <a:endParaRPr/>
          </a:p>
          <a:p>
            <a:pPr marL="0" lvl="0" indent="-76200" algn="l" rtl="0">
              <a:spcBef>
                <a:spcPts val="0"/>
              </a:spcBef>
              <a:spcAft>
                <a:spcPts val="0"/>
              </a:spcAft>
              <a:buClr>
                <a:schemeClr val="dk1"/>
              </a:buClr>
              <a:buSzPts val="1200"/>
              <a:buFont typeface="Arial"/>
              <a:buChar char="•"/>
            </a:pPr>
            <a:r>
              <a:rPr lang="en-US"/>
              <a:t>Beginning with 2015 data reported in the spring of 2016, participating institutions reported their out-of-state Exclusive Distance Education Enrollment (EDEE).</a:t>
            </a:r>
            <a:endParaRPr/>
          </a:p>
          <a:p>
            <a:pPr marL="0" lvl="0" indent="-76200" algn="l" rtl="0">
              <a:spcBef>
                <a:spcPts val="0"/>
              </a:spcBef>
              <a:spcAft>
                <a:spcPts val="0"/>
              </a:spcAft>
              <a:buClr>
                <a:schemeClr val="dk1"/>
              </a:buClr>
              <a:buSzPts val="1200"/>
              <a:buFont typeface="Arial"/>
              <a:buChar char="•"/>
            </a:pPr>
            <a:r>
              <a:rPr lang="en-US"/>
              <a:t>In 2017 data reporting in the spring of 2018, participating institutions also began reporting their in-state EDEE to better reflect the distance education landscape.</a:t>
            </a:r>
            <a:endParaRPr/>
          </a:p>
          <a:p>
            <a:pPr marL="0" lvl="0" indent="-76200" algn="l" rtl="0">
              <a:spcBef>
                <a:spcPts val="0"/>
              </a:spcBef>
              <a:spcAft>
                <a:spcPts val="0"/>
              </a:spcAft>
              <a:buClr>
                <a:schemeClr val="dk1"/>
              </a:buClr>
              <a:buSzPts val="1200"/>
              <a:buFont typeface="Arial"/>
              <a:buChar char="•"/>
            </a:pPr>
            <a:r>
              <a:rPr lang="en-US"/>
              <a:t>In 2018 Out-of-state Learning Placements (OOSLP) were added to the SARA data requirements, based on NC-SARA’s leadership’s commitments to several state regulators who had a strong interest in continuing to understand how their state’s resources were being used to support the learning placement needs of students from other states.</a:t>
            </a:r>
            <a:endParaRPr/>
          </a:p>
          <a:p>
            <a:pPr marL="0" lvl="0" indent="0" algn="l" rtl="0">
              <a:spcBef>
                <a:spcPts val="0"/>
              </a:spcBef>
              <a:spcAft>
                <a:spcPts val="0"/>
              </a:spcAft>
              <a:buClr>
                <a:schemeClr val="dk1"/>
              </a:buClr>
              <a:buSzPts val="1200"/>
              <a:buFont typeface="Arial"/>
              <a:buNone/>
            </a:pPr>
            <a:endParaRPr/>
          </a:p>
          <a:p>
            <a:pPr marL="0" lvl="0" indent="-76200" algn="l" rtl="0">
              <a:spcBef>
                <a:spcPts val="0"/>
              </a:spcBef>
              <a:spcAft>
                <a:spcPts val="0"/>
              </a:spcAft>
              <a:buClr>
                <a:schemeClr val="dk1"/>
              </a:buClr>
              <a:buSzPts val="1200"/>
              <a:buFont typeface="Arial"/>
              <a:buChar char="•"/>
            </a:pPr>
            <a:r>
              <a:rPr lang="en-US"/>
              <a:t>Since the initial data reporting in the spring of 2016, NC-SARA has used online reporting forms that are tied to the SARA Portal. And since that time, institutional staff have been requesting csv uploads instead of manual data reporting via the forms.</a:t>
            </a:r>
            <a:endParaRPr/>
          </a:p>
          <a:p>
            <a:pPr marL="0" lvl="0" indent="-76200" algn="l" rtl="0">
              <a:spcBef>
                <a:spcPts val="0"/>
              </a:spcBef>
              <a:spcAft>
                <a:spcPts val="0"/>
              </a:spcAft>
              <a:buClr>
                <a:schemeClr val="dk1"/>
              </a:buClr>
              <a:buSzPts val="1200"/>
              <a:buFont typeface="Arial"/>
              <a:buChar char="•"/>
            </a:pPr>
            <a:r>
              <a:rPr lang="en-US"/>
              <a:t>This year we piloted the data uploads with a selection of institutions of various sizes and sectors. It went very well and Rachel will talk more about how this change will be rolled out later in the webinar today.</a:t>
            </a:r>
            <a:endParaRPr/>
          </a:p>
          <a:p>
            <a:pPr marL="0" lvl="0" indent="-76200" algn="l" rtl="0">
              <a:spcBef>
                <a:spcPts val="0"/>
              </a:spcBef>
              <a:spcAft>
                <a:spcPts val="0"/>
              </a:spcAft>
              <a:buClr>
                <a:schemeClr val="dk1"/>
              </a:buClr>
              <a:buSzPts val="1200"/>
              <a:buFont typeface="Arial"/>
              <a:buChar char="•"/>
            </a:pPr>
            <a:r>
              <a:rPr lang="en-US"/>
              <a:t>We wanted you to know that this long-awaited change is coming!</a:t>
            </a:r>
            <a:endParaRPr/>
          </a:p>
          <a:p>
            <a:pPr marL="0" lvl="0" indent="0" algn="l" rtl="0">
              <a:spcBef>
                <a:spcPts val="0"/>
              </a:spcBef>
              <a:spcAft>
                <a:spcPts val="0"/>
              </a:spcAft>
              <a:buNone/>
            </a:pPr>
            <a:endParaRPr/>
          </a:p>
        </p:txBody>
      </p:sp>
      <p:sp>
        <p:nvSpPr>
          <p:cNvPr id="120" name="Google Shape;120;p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41: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00" name="Google Shape;400;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4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08" name="Google Shape;408;p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43: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16" name="Google Shape;416;p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4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26" name="Google Shape;426;p4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4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37" name="Google Shape;437;p4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46: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44" name="Google Shape;444;p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7: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52" name="Google Shape;452;p4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48: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60" name="Google Shape;460;p4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49: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68" name="Google Shape;468;p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5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78" name="Google Shape;478;p5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7" name="Google Shape;127;p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5</a:t>
            </a:fld>
            <a:endParaRPr>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5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90" name="Google Shape;490;p5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52: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97" name="Google Shape;497;p5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5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5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03" name="Google Shape;503;p5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5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5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First: A one-stop-shop at the Institution Directions for Data Reporting – you can find all your resources there including:</a:t>
            </a:r>
            <a:endParaRPr/>
          </a:p>
          <a:p>
            <a:pPr marL="0" lvl="0" indent="0" algn="l" rtl="0">
              <a:spcBef>
                <a:spcPts val="0"/>
              </a:spcBef>
              <a:spcAft>
                <a:spcPts val="0"/>
              </a:spcAft>
              <a:buNone/>
            </a:pPr>
            <a:r>
              <a:rPr lang="en-US"/>
              <a:t>--Data Reporting Handbook</a:t>
            </a:r>
            <a:endParaRPr/>
          </a:p>
          <a:p>
            <a:pPr marL="0" lvl="0" indent="0" algn="l" rtl="0">
              <a:spcBef>
                <a:spcPts val="0"/>
              </a:spcBef>
              <a:spcAft>
                <a:spcPts val="0"/>
              </a:spcAft>
              <a:buNone/>
            </a:pPr>
            <a:r>
              <a:rPr lang="en-US"/>
              <a:t>--Quick Start Guide on Data Reporting</a:t>
            </a:r>
            <a:endParaRPr/>
          </a:p>
          <a:p>
            <a:pPr marL="0" lvl="0" indent="0" algn="l" rtl="0">
              <a:spcBef>
                <a:spcPts val="0"/>
              </a:spcBef>
              <a:spcAft>
                <a:spcPts val="0"/>
              </a:spcAft>
              <a:buNone/>
            </a:pPr>
            <a:r>
              <a:rPr lang="en-US"/>
              <a:t>--Free Online course: Foundations of NC-SARA Annual Data Reporting</a:t>
            </a:r>
            <a:endParaRPr/>
          </a:p>
          <a:p>
            <a:pPr marL="0" lvl="0" indent="0" algn="l" rtl="0">
              <a:spcBef>
                <a:spcPts val="0"/>
              </a:spcBef>
              <a:spcAft>
                <a:spcPts val="0"/>
              </a:spcAft>
              <a:buNone/>
            </a:pPr>
            <a:r>
              <a:rPr lang="en-US"/>
              <a:t>--Webinar Recordings </a:t>
            </a:r>
            <a:endParaRPr/>
          </a:p>
          <a:p>
            <a:pPr marL="0" lvl="0" indent="0" algn="l" rtl="0">
              <a:spcBef>
                <a:spcPts val="0"/>
              </a:spcBef>
              <a:spcAft>
                <a:spcPts val="0"/>
              </a:spcAft>
              <a:buNone/>
            </a:pPr>
            <a:endParaRPr/>
          </a:p>
          <a:p>
            <a:pPr marL="0" lvl="0" indent="0" algn="l" rtl="0">
              <a:spcBef>
                <a:spcPts val="0"/>
              </a:spcBef>
              <a:spcAft>
                <a:spcPts val="0"/>
              </a:spcAft>
              <a:buNone/>
            </a:pPr>
            <a:r>
              <a:rPr lang="en-US"/>
              <a:t>Make sure to check out SARA Learning Station for our other SARA-related resources including the online course SARA 101!</a:t>
            </a:r>
            <a:endParaRPr/>
          </a:p>
        </p:txBody>
      </p:sp>
      <p:sp>
        <p:nvSpPr>
          <p:cNvPr id="511" name="Google Shape;511;p5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55:notes"/>
          <p:cNvSpPr txBox="1">
            <a:spLocks noGrp="1"/>
          </p:cNvSpPr>
          <p:nvPr>
            <p:ph type="body" idx="1"/>
          </p:nvPr>
        </p:nvSpPr>
        <p:spPr>
          <a:xfrm>
            <a:off x="701040" y="4473892"/>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18" name="Google Shape;518;p5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5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5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RC</a:t>
            </a:r>
            <a:endParaRPr/>
          </a:p>
        </p:txBody>
      </p:sp>
      <p:sp>
        <p:nvSpPr>
          <p:cNvPr id="524" name="Google Shape;524;p5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55</a:t>
            </a:fld>
            <a:endParaRPr sz="1200">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57: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57:notes"/>
          <p:cNvSpPr txBox="1">
            <a:spLocks noGrp="1"/>
          </p:cNvSpPr>
          <p:nvPr>
            <p:ph type="body" idx="1"/>
          </p:nvPr>
        </p:nvSpPr>
        <p:spPr>
          <a:xfrm>
            <a:off x="710248" y="4518203"/>
            <a:ext cx="5681980" cy="3696713"/>
          </a:xfrm>
          <a:prstGeom prst="rect">
            <a:avLst/>
          </a:prstGeom>
          <a:noFill/>
          <a:ln>
            <a:noFill/>
          </a:ln>
        </p:spPr>
        <p:txBody>
          <a:bodyPr spcFirstLastPara="1" wrap="square" lIns="94200" tIns="47075" rIns="94200" bIns="47075" anchor="t" anchorCtr="0">
            <a:noAutofit/>
          </a:bodyPr>
          <a:lstStyle/>
          <a:p>
            <a:pPr marL="0" lvl="0" indent="0" algn="l" rtl="0">
              <a:spcBef>
                <a:spcPts val="0"/>
              </a:spcBef>
              <a:spcAft>
                <a:spcPts val="0"/>
              </a:spcAft>
              <a:buNone/>
            </a:pPr>
            <a:r>
              <a:rPr lang="en-US"/>
              <a:t>Rachel</a:t>
            </a:r>
            <a:endParaRPr/>
          </a:p>
          <a:p>
            <a:pPr marL="0" lvl="0" indent="0" algn="l" rtl="0">
              <a:spcBef>
                <a:spcPts val="0"/>
              </a:spcBef>
              <a:spcAft>
                <a:spcPts val="0"/>
              </a:spcAft>
              <a:buNone/>
            </a:pPr>
            <a:r>
              <a:rPr lang="en-US"/>
              <a:t>UPDATE YOUR CONTACTS NOW!!</a:t>
            </a:r>
            <a:endParaRPr/>
          </a:p>
        </p:txBody>
      </p:sp>
      <p:sp>
        <p:nvSpPr>
          <p:cNvPr id="559" name="Google Shape;559;p57:notes"/>
          <p:cNvSpPr txBox="1">
            <a:spLocks noGrp="1"/>
          </p:cNvSpPr>
          <p:nvPr>
            <p:ph type="sldNum" idx="12"/>
          </p:nvPr>
        </p:nvSpPr>
        <p:spPr>
          <a:xfrm>
            <a:off x="4023093" y="8917423"/>
            <a:ext cx="3077739" cy="471053"/>
          </a:xfrm>
          <a:prstGeom prst="rect">
            <a:avLst/>
          </a:prstGeom>
          <a:noFill/>
          <a:ln>
            <a:noFill/>
          </a:ln>
        </p:spPr>
        <p:txBody>
          <a:bodyPr spcFirstLastPara="1" wrap="square" lIns="94200" tIns="47075" rIns="94200" bIns="47075"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5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58:notes"/>
          <p:cNvSpPr txBox="1">
            <a:spLocks noGrp="1"/>
          </p:cNvSpPr>
          <p:nvPr>
            <p:ph type="body" idx="1"/>
          </p:nvPr>
        </p:nvSpPr>
        <p:spPr>
          <a:xfrm>
            <a:off x="710248" y="4518203"/>
            <a:ext cx="5681980" cy="3696713"/>
          </a:xfrm>
          <a:prstGeom prst="rect">
            <a:avLst/>
          </a:prstGeom>
          <a:noFill/>
          <a:ln>
            <a:noFill/>
          </a:ln>
        </p:spPr>
        <p:txBody>
          <a:bodyPr spcFirstLastPara="1" wrap="square" lIns="94200" tIns="47075" rIns="94200" bIns="47075" anchor="t" anchorCtr="0">
            <a:noAutofit/>
          </a:bodyPr>
          <a:lstStyle/>
          <a:p>
            <a:pPr marL="0" lvl="0" indent="0" algn="l" rtl="0">
              <a:spcBef>
                <a:spcPts val="0"/>
              </a:spcBef>
              <a:spcAft>
                <a:spcPts val="0"/>
              </a:spcAft>
              <a:buNone/>
            </a:pPr>
            <a:r>
              <a:rPr lang="en-US"/>
              <a:t>Rachel then turn to Terri to briefly talk about Resources.</a:t>
            </a:r>
            <a:endParaRPr/>
          </a:p>
        </p:txBody>
      </p:sp>
      <p:sp>
        <p:nvSpPr>
          <p:cNvPr id="567" name="Google Shape;567;p58:notes"/>
          <p:cNvSpPr txBox="1">
            <a:spLocks noGrp="1"/>
          </p:cNvSpPr>
          <p:nvPr>
            <p:ph type="sldNum" idx="12"/>
          </p:nvPr>
        </p:nvSpPr>
        <p:spPr>
          <a:xfrm>
            <a:off x="4023093" y="8917423"/>
            <a:ext cx="3077739" cy="471053"/>
          </a:xfrm>
          <a:prstGeom prst="rect">
            <a:avLst/>
          </a:prstGeom>
          <a:noFill/>
          <a:ln>
            <a:noFill/>
          </a:ln>
        </p:spPr>
        <p:txBody>
          <a:bodyPr spcFirstLastPara="1" wrap="square" lIns="94200" tIns="47075" rIns="94200" bIns="47075"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5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p5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Terri</a:t>
            </a:r>
            <a:endParaRPr/>
          </a:p>
          <a:p>
            <a:pPr marL="0" lvl="0" indent="0" algn="l" rtl="0">
              <a:spcBef>
                <a:spcPts val="0"/>
              </a:spcBef>
              <a:spcAft>
                <a:spcPts val="0"/>
              </a:spcAft>
              <a:buNone/>
            </a:pPr>
            <a:endParaRPr/>
          </a:p>
        </p:txBody>
      </p:sp>
      <p:sp>
        <p:nvSpPr>
          <p:cNvPr id="575" name="Google Shape;575;p5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58</a:t>
            </a:fld>
            <a:endParaRPr sz="1200">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6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60:notes"/>
          <p:cNvSpPr txBox="1">
            <a:spLocks noGrp="1"/>
          </p:cNvSpPr>
          <p:nvPr>
            <p:ph type="body" idx="1"/>
          </p:nvPr>
        </p:nvSpPr>
        <p:spPr>
          <a:xfrm>
            <a:off x="710248" y="4518203"/>
            <a:ext cx="5681980" cy="3696713"/>
          </a:xfrm>
          <a:prstGeom prst="rect">
            <a:avLst/>
          </a:prstGeom>
          <a:noFill/>
          <a:ln>
            <a:noFill/>
          </a:ln>
        </p:spPr>
        <p:txBody>
          <a:bodyPr spcFirstLastPara="1" wrap="square" lIns="94200" tIns="47075" rIns="94200" bIns="47075" anchor="t" anchorCtr="0">
            <a:noAutofit/>
          </a:bodyPr>
          <a:lstStyle/>
          <a:p>
            <a:pPr marL="0" lvl="0" indent="0" algn="l" rtl="0">
              <a:spcBef>
                <a:spcPts val="0"/>
              </a:spcBef>
              <a:spcAft>
                <a:spcPts val="0"/>
              </a:spcAft>
              <a:buNone/>
            </a:pPr>
            <a:r>
              <a:rPr lang="en-US"/>
              <a:t>Terri</a:t>
            </a:r>
            <a:endParaRPr/>
          </a:p>
          <a:p>
            <a:pPr marL="0" lvl="0" indent="0" algn="l" rtl="0">
              <a:spcBef>
                <a:spcPts val="0"/>
              </a:spcBef>
              <a:spcAft>
                <a:spcPts val="0"/>
              </a:spcAft>
              <a:buNone/>
            </a:pPr>
            <a:r>
              <a:rPr lang="en-US"/>
              <a:t>Also mention changes for next year to improve security and ease of use.</a:t>
            </a:r>
            <a:endParaRPr/>
          </a:p>
          <a:p>
            <a:pPr marL="0" lvl="0" indent="0" algn="l" rtl="0">
              <a:spcBef>
                <a:spcPts val="0"/>
              </a:spcBef>
              <a:spcAft>
                <a:spcPts val="0"/>
              </a:spcAft>
              <a:buNone/>
            </a:pPr>
            <a:r>
              <a:rPr lang="en-US"/>
              <a:t>All materials will be updated on the NC-SARA website by the end of January. </a:t>
            </a:r>
            <a:endParaRPr/>
          </a:p>
          <a:p>
            <a:pPr marL="0" lvl="0" indent="0" algn="l" rtl="0">
              <a:spcBef>
                <a:spcPts val="0"/>
              </a:spcBef>
              <a:spcAft>
                <a:spcPts val="0"/>
              </a:spcAft>
              <a:buNone/>
            </a:pPr>
            <a:r>
              <a:rPr lang="en-US"/>
              <a:t>We will provide updates via the Institution Newsletter (which Jared is about to drop any time now).</a:t>
            </a:r>
            <a:endParaRPr/>
          </a:p>
        </p:txBody>
      </p:sp>
      <p:sp>
        <p:nvSpPr>
          <p:cNvPr id="582" name="Google Shape;582;p60:notes"/>
          <p:cNvSpPr txBox="1">
            <a:spLocks noGrp="1"/>
          </p:cNvSpPr>
          <p:nvPr>
            <p:ph type="sldNum" idx="12"/>
          </p:nvPr>
        </p:nvSpPr>
        <p:spPr>
          <a:xfrm>
            <a:off x="4023093" y="8917423"/>
            <a:ext cx="3077739" cy="471053"/>
          </a:xfrm>
          <a:prstGeom prst="rect">
            <a:avLst/>
          </a:prstGeom>
          <a:noFill/>
          <a:ln>
            <a:noFill/>
          </a:ln>
        </p:spPr>
        <p:txBody>
          <a:bodyPr spcFirstLastPara="1" wrap="square" lIns="94200" tIns="47075" rIns="94200" bIns="47075"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710248" y="4518203"/>
            <a:ext cx="5681980" cy="3696713"/>
          </a:xfrm>
          <a:prstGeom prst="rect">
            <a:avLst/>
          </a:prstGeom>
          <a:noFill/>
          <a:ln>
            <a:noFill/>
          </a:ln>
        </p:spPr>
        <p:txBody>
          <a:bodyPr spcFirstLastPara="1" wrap="square" lIns="94200" tIns="47075" rIns="94200" bIns="47075" anchor="t" anchorCtr="0">
            <a:noAutofit/>
          </a:bodyPr>
          <a:lstStyle/>
          <a:p>
            <a:pPr marL="0" lvl="0" indent="0" algn="l" rtl="0">
              <a:spcBef>
                <a:spcPts val="0"/>
              </a:spcBef>
              <a:spcAft>
                <a:spcPts val="0"/>
              </a:spcAft>
              <a:buNone/>
            </a:pPr>
            <a:r>
              <a:rPr lang="en-US"/>
              <a:t>RC</a:t>
            </a:r>
            <a:endParaRPr/>
          </a:p>
        </p:txBody>
      </p:sp>
      <p:sp>
        <p:nvSpPr>
          <p:cNvPr id="136" name="Google Shape;136;p6:notes"/>
          <p:cNvSpPr txBox="1">
            <a:spLocks noGrp="1"/>
          </p:cNvSpPr>
          <p:nvPr>
            <p:ph type="sldNum" idx="12"/>
          </p:nvPr>
        </p:nvSpPr>
        <p:spPr>
          <a:xfrm>
            <a:off x="4023093" y="8917423"/>
            <a:ext cx="3077739" cy="471053"/>
          </a:xfrm>
          <a:prstGeom prst="rect">
            <a:avLst/>
          </a:prstGeom>
          <a:noFill/>
          <a:ln>
            <a:noFill/>
          </a:ln>
        </p:spPr>
        <p:txBody>
          <a:bodyPr spcFirstLastPara="1" wrap="square" lIns="94200" tIns="47075" rIns="94200" bIns="47075"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6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61:notes"/>
          <p:cNvSpPr txBox="1">
            <a:spLocks noGrp="1"/>
          </p:cNvSpPr>
          <p:nvPr>
            <p:ph type="body" idx="1"/>
          </p:nvPr>
        </p:nvSpPr>
        <p:spPr>
          <a:xfrm>
            <a:off x="710248" y="4518203"/>
            <a:ext cx="5681980" cy="3696713"/>
          </a:xfrm>
          <a:prstGeom prst="rect">
            <a:avLst/>
          </a:prstGeom>
          <a:noFill/>
          <a:ln>
            <a:noFill/>
          </a:ln>
        </p:spPr>
        <p:txBody>
          <a:bodyPr spcFirstLastPara="1" wrap="square" lIns="94200" tIns="47075" rIns="94200" bIns="47075" anchor="t" anchorCtr="0">
            <a:noAutofit/>
          </a:bodyPr>
          <a:lstStyle/>
          <a:p>
            <a:pPr marL="0" lvl="0" indent="0" algn="l" rtl="0">
              <a:spcBef>
                <a:spcPts val="0"/>
              </a:spcBef>
              <a:spcAft>
                <a:spcPts val="0"/>
              </a:spcAft>
              <a:buNone/>
            </a:pPr>
            <a:endParaRPr/>
          </a:p>
        </p:txBody>
      </p:sp>
      <p:sp>
        <p:nvSpPr>
          <p:cNvPr id="590" name="Google Shape;590;p61:notes"/>
          <p:cNvSpPr txBox="1">
            <a:spLocks noGrp="1"/>
          </p:cNvSpPr>
          <p:nvPr>
            <p:ph type="sldNum" idx="12"/>
          </p:nvPr>
        </p:nvSpPr>
        <p:spPr>
          <a:xfrm>
            <a:off x="4023093" y="8917423"/>
            <a:ext cx="3077739" cy="471053"/>
          </a:xfrm>
          <a:prstGeom prst="rect">
            <a:avLst/>
          </a:prstGeom>
          <a:noFill/>
          <a:ln>
            <a:noFill/>
          </a:ln>
        </p:spPr>
        <p:txBody>
          <a:bodyPr spcFirstLastPara="1" wrap="square" lIns="94200" tIns="47075" rIns="94200" bIns="47075"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6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62:notes"/>
          <p:cNvSpPr txBox="1">
            <a:spLocks noGrp="1"/>
          </p:cNvSpPr>
          <p:nvPr>
            <p:ph type="body" idx="1"/>
          </p:nvPr>
        </p:nvSpPr>
        <p:spPr>
          <a:xfrm>
            <a:off x="710248" y="4518203"/>
            <a:ext cx="5681980" cy="3696713"/>
          </a:xfrm>
          <a:prstGeom prst="rect">
            <a:avLst/>
          </a:prstGeom>
          <a:noFill/>
          <a:ln>
            <a:noFill/>
          </a:ln>
        </p:spPr>
        <p:txBody>
          <a:bodyPr spcFirstLastPara="1" wrap="square" lIns="94200" tIns="47075" rIns="94200" bIns="47075" anchor="t" anchorCtr="0">
            <a:noAutofit/>
          </a:bodyPr>
          <a:lstStyle/>
          <a:p>
            <a:pPr marL="0" lvl="0" indent="0" algn="l" rtl="0">
              <a:spcBef>
                <a:spcPts val="0"/>
              </a:spcBef>
              <a:spcAft>
                <a:spcPts val="0"/>
              </a:spcAft>
              <a:buNone/>
            </a:pPr>
            <a:endParaRPr/>
          </a:p>
        </p:txBody>
      </p:sp>
      <p:sp>
        <p:nvSpPr>
          <p:cNvPr id="598" name="Google Shape;598;p62:notes"/>
          <p:cNvSpPr txBox="1">
            <a:spLocks noGrp="1"/>
          </p:cNvSpPr>
          <p:nvPr>
            <p:ph type="sldNum" idx="12"/>
          </p:nvPr>
        </p:nvSpPr>
        <p:spPr>
          <a:xfrm>
            <a:off x="4023093" y="8917423"/>
            <a:ext cx="3077739" cy="471053"/>
          </a:xfrm>
          <a:prstGeom prst="rect">
            <a:avLst/>
          </a:prstGeom>
          <a:noFill/>
          <a:ln>
            <a:noFill/>
          </a:ln>
        </p:spPr>
        <p:txBody>
          <a:bodyPr spcFirstLastPara="1" wrap="square" lIns="94200" tIns="47075" rIns="94200" bIns="47075"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Rachel</a:t>
            </a:r>
            <a:endParaRPr/>
          </a:p>
        </p:txBody>
      </p:sp>
      <p:sp>
        <p:nvSpPr>
          <p:cNvPr id="143" name="Google Shape;143;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8:notes"/>
          <p:cNvSpPr txBox="1">
            <a:spLocks noGrp="1"/>
          </p:cNvSpPr>
          <p:nvPr>
            <p:ph type="body" idx="1"/>
          </p:nvPr>
        </p:nvSpPr>
        <p:spPr>
          <a:xfrm>
            <a:off x="710248" y="4518203"/>
            <a:ext cx="5681980" cy="3696713"/>
          </a:xfrm>
          <a:prstGeom prst="rect">
            <a:avLst/>
          </a:prstGeom>
          <a:noFill/>
          <a:ln>
            <a:noFill/>
          </a:ln>
        </p:spPr>
        <p:txBody>
          <a:bodyPr spcFirstLastPara="1" wrap="square" lIns="94200" tIns="47075" rIns="94200" bIns="47075" anchor="t" anchorCtr="0">
            <a:noAutofit/>
          </a:bodyPr>
          <a:lstStyle/>
          <a:p>
            <a:pPr marL="0" lvl="0" indent="0" algn="l" rtl="0">
              <a:spcBef>
                <a:spcPts val="0"/>
              </a:spcBef>
              <a:spcAft>
                <a:spcPts val="0"/>
              </a:spcAft>
              <a:buNone/>
            </a:pPr>
            <a:r>
              <a:rPr lang="en-US"/>
              <a:t>Just show where the Data Dashboards are, no time for a demo this time.</a:t>
            </a:r>
            <a:endParaRPr/>
          </a:p>
          <a:p>
            <a:pPr marL="0" lvl="0" indent="0" algn="l" rtl="0">
              <a:spcBef>
                <a:spcPts val="0"/>
              </a:spcBef>
              <a:spcAft>
                <a:spcPts val="0"/>
              </a:spcAft>
              <a:buNone/>
            </a:pPr>
            <a:endParaRPr/>
          </a:p>
          <a:p>
            <a:pPr marL="0" lvl="0" indent="0" algn="l" rtl="0">
              <a:spcBef>
                <a:spcPts val="0"/>
              </a:spcBef>
              <a:spcAft>
                <a:spcPts val="0"/>
              </a:spcAft>
              <a:buNone/>
            </a:pPr>
            <a:r>
              <a:rPr lang="en-US"/>
              <a:t>Mention what is new this year. – 2 vs 4 year, more filters on the raw reports. </a:t>
            </a:r>
            <a:endParaRPr/>
          </a:p>
        </p:txBody>
      </p:sp>
      <p:sp>
        <p:nvSpPr>
          <p:cNvPr id="150" name="Google Shape;150;p8:notes"/>
          <p:cNvSpPr txBox="1">
            <a:spLocks noGrp="1"/>
          </p:cNvSpPr>
          <p:nvPr>
            <p:ph type="sldNum" idx="12"/>
          </p:nvPr>
        </p:nvSpPr>
        <p:spPr>
          <a:xfrm>
            <a:off x="4023093" y="8917423"/>
            <a:ext cx="3077739" cy="471053"/>
          </a:xfrm>
          <a:prstGeom prst="rect">
            <a:avLst/>
          </a:prstGeom>
          <a:noFill/>
          <a:ln>
            <a:noFill/>
          </a:ln>
        </p:spPr>
        <p:txBody>
          <a:bodyPr spcFirstLastPara="1" wrap="square" lIns="94200" tIns="47075" rIns="94200" bIns="47075"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9: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9:notes"/>
          <p:cNvSpPr txBox="1">
            <a:spLocks noGrp="1"/>
          </p:cNvSpPr>
          <p:nvPr>
            <p:ph type="body" idx="1"/>
          </p:nvPr>
        </p:nvSpPr>
        <p:spPr>
          <a:xfrm>
            <a:off x="710248" y="4518203"/>
            <a:ext cx="5681980" cy="3696713"/>
          </a:xfrm>
          <a:prstGeom prst="rect">
            <a:avLst/>
          </a:prstGeom>
          <a:noFill/>
          <a:ln>
            <a:noFill/>
          </a:ln>
        </p:spPr>
        <p:txBody>
          <a:bodyPr spcFirstLastPara="1" wrap="square" lIns="94200" tIns="47075" rIns="94200" bIns="47075" anchor="t" anchorCtr="0">
            <a:noAutofit/>
          </a:bodyPr>
          <a:lstStyle/>
          <a:p>
            <a:pPr marL="0" lvl="0" indent="0" algn="l" rtl="0">
              <a:spcBef>
                <a:spcPts val="0"/>
              </a:spcBef>
              <a:spcAft>
                <a:spcPts val="0"/>
              </a:spcAft>
              <a:buNone/>
            </a:pPr>
            <a:r>
              <a:rPr lang="en-US"/>
              <a:t>RC</a:t>
            </a:r>
            <a:endParaRPr/>
          </a:p>
        </p:txBody>
      </p:sp>
      <p:sp>
        <p:nvSpPr>
          <p:cNvPr id="157" name="Google Shape;157;p9:notes"/>
          <p:cNvSpPr txBox="1">
            <a:spLocks noGrp="1"/>
          </p:cNvSpPr>
          <p:nvPr>
            <p:ph type="sldNum" idx="12"/>
          </p:nvPr>
        </p:nvSpPr>
        <p:spPr>
          <a:xfrm>
            <a:off x="4023093" y="8917423"/>
            <a:ext cx="3077739" cy="471053"/>
          </a:xfrm>
          <a:prstGeom prst="rect">
            <a:avLst/>
          </a:prstGeom>
          <a:noFill/>
          <a:ln>
            <a:noFill/>
          </a:ln>
        </p:spPr>
        <p:txBody>
          <a:bodyPr spcFirstLastPara="1" wrap="square" lIns="94200" tIns="47075" rIns="94200" bIns="47075"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
        <p:cNvGrpSpPr/>
        <p:nvPr/>
      </p:nvGrpSpPr>
      <p:grpSpPr>
        <a:xfrm>
          <a:off x="0" y="0"/>
          <a:ext cx="0" cy="0"/>
          <a:chOff x="0" y="0"/>
          <a:chExt cx="0" cy="0"/>
        </a:xfrm>
      </p:grpSpPr>
      <p:sp>
        <p:nvSpPr>
          <p:cNvPr id="11" name="Google Shape;11;p64"/>
          <p:cNvSpPr txBox="1">
            <a:spLocks noGrp="1"/>
          </p:cNvSpPr>
          <p:nvPr>
            <p:ph type="body" idx="1"/>
          </p:nvPr>
        </p:nvSpPr>
        <p:spPr>
          <a:xfrm>
            <a:off x="3182938" y="1456267"/>
            <a:ext cx="7680325" cy="67733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06060"/>
              </a:buClr>
              <a:buSzPts val="4400"/>
              <a:buFont typeface="Arial"/>
              <a:buNone/>
              <a:defRPr sz="4400" b="1" i="0" u="none" strike="noStrike" cap="none">
                <a:solidFill>
                  <a:srgbClr val="606060"/>
                </a:solidFill>
                <a:latin typeface="Open Sans"/>
                <a:ea typeface="Open Sans"/>
                <a:cs typeface="Open Sans"/>
                <a:sym typeface="Open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body" idx="2"/>
          </p:nvPr>
        </p:nvSpPr>
        <p:spPr>
          <a:xfrm>
            <a:off x="3182938" y="2133600"/>
            <a:ext cx="7680325" cy="8720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06060"/>
              </a:buClr>
              <a:buSzPts val="2200"/>
              <a:buFont typeface="Arial"/>
              <a:buNone/>
              <a:defRPr sz="2200" b="0" i="0" u="none" strike="noStrike" cap="none">
                <a:solidFill>
                  <a:srgbClr val="606060"/>
                </a:solidFill>
                <a:latin typeface="Open Sans"/>
                <a:ea typeface="Open Sans"/>
                <a:cs typeface="Open Sans"/>
                <a:sym typeface="Open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3" name="Google Shape;13;p64"/>
          <p:cNvPicPr preferRelativeResize="0"/>
          <p:nvPr/>
        </p:nvPicPr>
        <p:blipFill rotWithShape="1">
          <a:blip r:embed="rId2">
            <a:alphaModFix/>
          </a:blip>
          <a:srcRect/>
          <a:stretch/>
        </p:blipFill>
        <p:spPr>
          <a:xfrm>
            <a:off x="9818572" y="5519650"/>
            <a:ext cx="2007524" cy="1338349"/>
          </a:xfrm>
          <a:prstGeom prst="rect">
            <a:avLst/>
          </a:prstGeom>
          <a:noFill/>
          <a:ln>
            <a:noFill/>
          </a:ln>
        </p:spPr>
      </p:pic>
      <p:pic>
        <p:nvPicPr>
          <p:cNvPr id="14" name="Google Shape;14;p6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Divider 2">
  <p:cSld name="Section Divider 2">
    <p:spTree>
      <p:nvGrpSpPr>
        <p:cNvPr id="1" name="Shape 59"/>
        <p:cNvGrpSpPr/>
        <p:nvPr/>
      </p:nvGrpSpPr>
      <p:grpSpPr>
        <a:xfrm>
          <a:off x="0" y="0"/>
          <a:ext cx="0" cy="0"/>
          <a:chOff x="0" y="0"/>
          <a:chExt cx="0" cy="0"/>
        </a:xfrm>
      </p:grpSpPr>
      <p:pic>
        <p:nvPicPr>
          <p:cNvPr id="60" name="Google Shape;60;p73"/>
          <p:cNvPicPr preferRelativeResize="0"/>
          <p:nvPr/>
        </p:nvPicPr>
        <p:blipFill rotWithShape="1">
          <a:blip r:embed="rId2">
            <a:alphaModFix/>
          </a:blip>
          <a:srcRect/>
          <a:stretch/>
        </p:blipFill>
        <p:spPr>
          <a:xfrm rot="5400000">
            <a:off x="996950" y="1478323"/>
            <a:ext cx="1587500" cy="3581399"/>
          </a:xfrm>
          <a:prstGeom prst="rect">
            <a:avLst/>
          </a:prstGeom>
          <a:noFill/>
          <a:ln>
            <a:noFill/>
          </a:ln>
        </p:spPr>
      </p:pic>
      <p:sp>
        <p:nvSpPr>
          <p:cNvPr id="61" name="Google Shape;61;p73"/>
          <p:cNvSpPr txBox="1">
            <a:spLocks noGrp="1"/>
          </p:cNvSpPr>
          <p:nvPr>
            <p:ph type="title"/>
          </p:nvPr>
        </p:nvSpPr>
        <p:spPr>
          <a:xfrm>
            <a:off x="3947622" y="2606241"/>
            <a:ext cx="7482377"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606060"/>
              </a:buClr>
              <a:buSzPts val="3600"/>
              <a:buFont typeface="Open Sans"/>
              <a:buNone/>
              <a:defRPr sz="3600" b="1" i="0" u="none" strike="noStrike" cap="none">
                <a:solidFill>
                  <a:srgbClr val="606060"/>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 name="Google Shape;62;p73"/>
          <p:cNvSpPr txBox="1"/>
          <p:nvPr/>
        </p:nvSpPr>
        <p:spPr>
          <a:xfrm>
            <a:off x="8926404" y="6450448"/>
            <a:ext cx="2743200" cy="27102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000">
                <a:solidFill>
                  <a:srgbClr val="606060"/>
                </a:solidFill>
                <a:latin typeface="Open Sans"/>
                <a:ea typeface="Open Sans"/>
                <a:cs typeface="Open Sans"/>
                <a:sym typeface="Open Sans"/>
              </a:rPr>
              <a:t>‹#›</a:t>
            </a:fld>
            <a:endParaRPr sz="1000">
              <a:solidFill>
                <a:srgbClr val="606060"/>
              </a:solidFill>
              <a:latin typeface="Open Sans"/>
              <a:ea typeface="Open Sans"/>
              <a:cs typeface="Open Sans"/>
              <a:sym typeface="Open Sans"/>
            </a:endParaRPr>
          </a:p>
        </p:txBody>
      </p:sp>
      <p:sp>
        <p:nvSpPr>
          <p:cNvPr id="63" name="Google Shape;63;p73"/>
          <p:cNvSpPr txBox="1">
            <a:spLocks noGrp="1"/>
          </p:cNvSpPr>
          <p:nvPr>
            <p:ph type="ftr" idx="11"/>
          </p:nvPr>
        </p:nvSpPr>
        <p:spPr>
          <a:xfrm>
            <a:off x="522396" y="6450448"/>
            <a:ext cx="4114800" cy="2710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b="0" i="0">
                <a:solidFill>
                  <a:srgbClr val="606060"/>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Divider 3">
  <p:cSld name="Section Divider 3">
    <p:spTree>
      <p:nvGrpSpPr>
        <p:cNvPr id="1" name="Shape 64"/>
        <p:cNvGrpSpPr/>
        <p:nvPr/>
      </p:nvGrpSpPr>
      <p:grpSpPr>
        <a:xfrm>
          <a:off x="0" y="0"/>
          <a:ext cx="0" cy="0"/>
          <a:chOff x="0" y="0"/>
          <a:chExt cx="0" cy="0"/>
        </a:xfrm>
      </p:grpSpPr>
      <p:pic>
        <p:nvPicPr>
          <p:cNvPr id="65" name="Google Shape;65;p74"/>
          <p:cNvPicPr preferRelativeResize="0"/>
          <p:nvPr/>
        </p:nvPicPr>
        <p:blipFill rotWithShape="1">
          <a:blip r:embed="rId2">
            <a:alphaModFix/>
          </a:blip>
          <a:srcRect/>
          <a:stretch/>
        </p:blipFill>
        <p:spPr>
          <a:xfrm rot="5400000">
            <a:off x="996950" y="1478323"/>
            <a:ext cx="1587499" cy="3581399"/>
          </a:xfrm>
          <a:prstGeom prst="rect">
            <a:avLst/>
          </a:prstGeom>
          <a:noFill/>
          <a:ln>
            <a:noFill/>
          </a:ln>
        </p:spPr>
      </p:pic>
      <p:sp>
        <p:nvSpPr>
          <p:cNvPr id="66" name="Google Shape;66;p74"/>
          <p:cNvSpPr txBox="1">
            <a:spLocks noGrp="1"/>
          </p:cNvSpPr>
          <p:nvPr>
            <p:ph type="title"/>
          </p:nvPr>
        </p:nvSpPr>
        <p:spPr>
          <a:xfrm>
            <a:off x="3947622" y="2606241"/>
            <a:ext cx="7482377"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606060"/>
              </a:buClr>
              <a:buSzPts val="3600"/>
              <a:buFont typeface="Open Sans"/>
              <a:buNone/>
              <a:defRPr sz="3600" b="1" i="0" u="none" strike="noStrike" cap="none">
                <a:solidFill>
                  <a:srgbClr val="606060"/>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74"/>
          <p:cNvSpPr txBox="1"/>
          <p:nvPr/>
        </p:nvSpPr>
        <p:spPr>
          <a:xfrm>
            <a:off x="8926404" y="6450448"/>
            <a:ext cx="2743200" cy="27102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000">
                <a:solidFill>
                  <a:srgbClr val="606060"/>
                </a:solidFill>
                <a:latin typeface="Open Sans"/>
                <a:ea typeface="Open Sans"/>
                <a:cs typeface="Open Sans"/>
                <a:sym typeface="Open Sans"/>
              </a:rPr>
              <a:t>‹#›</a:t>
            </a:fld>
            <a:endParaRPr sz="1000">
              <a:solidFill>
                <a:srgbClr val="606060"/>
              </a:solidFill>
              <a:latin typeface="Open Sans"/>
              <a:ea typeface="Open Sans"/>
              <a:cs typeface="Open Sans"/>
              <a:sym typeface="Open Sans"/>
            </a:endParaRPr>
          </a:p>
        </p:txBody>
      </p:sp>
      <p:sp>
        <p:nvSpPr>
          <p:cNvPr id="68" name="Google Shape;68;p74"/>
          <p:cNvSpPr txBox="1">
            <a:spLocks noGrp="1"/>
          </p:cNvSpPr>
          <p:nvPr>
            <p:ph type="ftr" idx="11"/>
          </p:nvPr>
        </p:nvSpPr>
        <p:spPr>
          <a:xfrm>
            <a:off x="522396" y="6450448"/>
            <a:ext cx="4114800" cy="2710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b="0" i="0">
                <a:solidFill>
                  <a:srgbClr val="606060"/>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9"/>
        <p:cNvGrpSpPr/>
        <p:nvPr/>
      </p:nvGrpSpPr>
      <p:grpSpPr>
        <a:xfrm>
          <a:off x="0" y="0"/>
          <a:ext cx="0" cy="0"/>
          <a:chOff x="0" y="0"/>
          <a:chExt cx="0" cy="0"/>
        </a:xfrm>
      </p:grpSpPr>
      <p:sp>
        <p:nvSpPr>
          <p:cNvPr id="70" name="Google Shape;70;p75"/>
          <p:cNvSpPr txBox="1">
            <a:spLocks noGrp="1"/>
          </p:cNvSpPr>
          <p:nvPr>
            <p:ph type="title"/>
          </p:nvPr>
        </p:nvSpPr>
        <p:spPr>
          <a:xfrm>
            <a:off x="897977" y="4189615"/>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606060"/>
              </a:buClr>
              <a:buSzPts val="3200"/>
              <a:buFont typeface="Open Sans"/>
              <a:buNone/>
              <a:defRPr sz="3200" b="1" i="0" u="none" strike="noStrike" cap="none">
                <a:solidFill>
                  <a:srgbClr val="606060"/>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Google Shape;71;p75"/>
          <p:cNvSpPr/>
          <p:nvPr/>
        </p:nvSpPr>
        <p:spPr>
          <a:xfrm>
            <a:off x="6126682" y="2049925"/>
            <a:ext cx="861726" cy="679396"/>
          </a:xfrm>
          <a:custGeom>
            <a:avLst/>
            <a:gdLst/>
            <a:ahLst/>
            <a:cxnLst/>
            <a:rect l="l" t="t" r="r" b="b"/>
            <a:pathLst>
              <a:path w="786566" h="620139" extrusionOk="0">
                <a:moveTo>
                  <a:pt x="786566" y="0"/>
                </a:moveTo>
                <a:lnTo>
                  <a:pt x="786566" y="105008"/>
                </a:lnTo>
                <a:cubicBezTo>
                  <a:pt x="757507" y="115575"/>
                  <a:pt x="731751" y="126142"/>
                  <a:pt x="709297" y="136708"/>
                </a:cubicBezTo>
                <a:cubicBezTo>
                  <a:pt x="686842" y="147275"/>
                  <a:pt x="668185" y="158668"/>
                  <a:pt x="653325" y="170885"/>
                </a:cubicBezTo>
                <a:cubicBezTo>
                  <a:pt x="638466" y="183103"/>
                  <a:pt x="627239" y="196642"/>
                  <a:pt x="619644" y="211502"/>
                </a:cubicBezTo>
                <a:cubicBezTo>
                  <a:pt x="612049" y="226361"/>
                  <a:pt x="608251" y="243697"/>
                  <a:pt x="608251" y="263510"/>
                </a:cubicBezTo>
                <a:cubicBezTo>
                  <a:pt x="608251" y="276719"/>
                  <a:pt x="611884" y="287285"/>
                  <a:pt x="619149" y="295210"/>
                </a:cubicBezTo>
                <a:cubicBezTo>
                  <a:pt x="626413" y="303136"/>
                  <a:pt x="635659" y="310730"/>
                  <a:pt x="646886" y="317995"/>
                </a:cubicBezTo>
                <a:cubicBezTo>
                  <a:pt x="658114" y="325260"/>
                  <a:pt x="670001" y="332690"/>
                  <a:pt x="682549" y="340284"/>
                </a:cubicBezTo>
                <a:cubicBezTo>
                  <a:pt x="695097" y="347879"/>
                  <a:pt x="706985" y="357456"/>
                  <a:pt x="718212" y="369013"/>
                </a:cubicBezTo>
                <a:cubicBezTo>
                  <a:pt x="729439" y="380570"/>
                  <a:pt x="738685" y="395265"/>
                  <a:pt x="745950" y="413096"/>
                </a:cubicBezTo>
                <a:cubicBezTo>
                  <a:pt x="753215" y="430928"/>
                  <a:pt x="756847" y="453382"/>
                  <a:pt x="756847" y="480460"/>
                </a:cubicBezTo>
                <a:cubicBezTo>
                  <a:pt x="756847" y="526029"/>
                  <a:pt x="742813" y="560701"/>
                  <a:pt x="714745" y="584476"/>
                </a:cubicBezTo>
                <a:cubicBezTo>
                  <a:pt x="686677" y="608252"/>
                  <a:pt x="651840" y="620139"/>
                  <a:pt x="610233" y="620139"/>
                </a:cubicBezTo>
                <a:cubicBezTo>
                  <a:pt x="552776" y="620139"/>
                  <a:pt x="507372" y="600327"/>
                  <a:pt x="474020" y="560701"/>
                </a:cubicBezTo>
                <a:cubicBezTo>
                  <a:pt x="440669" y="521076"/>
                  <a:pt x="423993" y="466591"/>
                  <a:pt x="423993" y="397246"/>
                </a:cubicBezTo>
                <a:cubicBezTo>
                  <a:pt x="423993" y="354318"/>
                  <a:pt x="430597" y="312712"/>
                  <a:pt x="443806" y="272426"/>
                </a:cubicBezTo>
                <a:cubicBezTo>
                  <a:pt x="457014" y="232140"/>
                  <a:pt x="477983" y="194826"/>
                  <a:pt x="506711" y="160484"/>
                </a:cubicBezTo>
                <a:cubicBezTo>
                  <a:pt x="535440" y="126142"/>
                  <a:pt x="572754" y="95267"/>
                  <a:pt x="618653" y="67859"/>
                </a:cubicBezTo>
                <a:cubicBezTo>
                  <a:pt x="664553" y="40451"/>
                  <a:pt x="720524" y="17832"/>
                  <a:pt x="786566" y="0"/>
                </a:cubicBezTo>
                <a:close/>
                <a:moveTo>
                  <a:pt x="362573" y="0"/>
                </a:moveTo>
                <a:lnTo>
                  <a:pt x="362573" y="105008"/>
                </a:lnTo>
                <a:cubicBezTo>
                  <a:pt x="332854" y="115575"/>
                  <a:pt x="306933" y="126142"/>
                  <a:pt x="284808" y="136708"/>
                </a:cubicBezTo>
                <a:cubicBezTo>
                  <a:pt x="262684" y="147275"/>
                  <a:pt x="244192" y="158668"/>
                  <a:pt x="229333" y="170885"/>
                </a:cubicBezTo>
                <a:cubicBezTo>
                  <a:pt x="214473" y="183103"/>
                  <a:pt x="203246" y="196642"/>
                  <a:pt x="195651" y="211502"/>
                </a:cubicBezTo>
                <a:cubicBezTo>
                  <a:pt x="188056" y="226361"/>
                  <a:pt x="184259" y="243697"/>
                  <a:pt x="184259" y="263510"/>
                </a:cubicBezTo>
                <a:cubicBezTo>
                  <a:pt x="184259" y="276719"/>
                  <a:pt x="187891" y="287285"/>
                  <a:pt x="195156" y="295210"/>
                </a:cubicBezTo>
                <a:cubicBezTo>
                  <a:pt x="202420" y="303136"/>
                  <a:pt x="211666" y="310730"/>
                  <a:pt x="222894" y="317995"/>
                </a:cubicBezTo>
                <a:cubicBezTo>
                  <a:pt x="234121" y="325260"/>
                  <a:pt x="246009" y="332690"/>
                  <a:pt x="258557" y="340284"/>
                </a:cubicBezTo>
                <a:cubicBezTo>
                  <a:pt x="271105" y="347879"/>
                  <a:pt x="282992" y="357456"/>
                  <a:pt x="294219" y="369013"/>
                </a:cubicBezTo>
                <a:cubicBezTo>
                  <a:pt x="305447" y="380570"/>
                  <a:pt x="314693" y="395265"/>
                  <a:pt x="321957" y="413096"/>
                </a:cubicBezTo>
                <a:cubicBezTo>
                  <a:pt x="329222" y="430928"/>
                  <a:pt x="332854" y="453382"/>
                  <a:pt x="332854" y="480460"/>
                </a:cubicBezTo>
                <a:cubicBezTo>
                  <a:pt x="332854" y="526029"/>
                  <a:pt x="318820" y="560701"/>
                  <a:pt x="290752" y="584476"/>
                </a:cubicBezTo>
                <a:cubicBezTo>
                  <a:pt x="262684" y="608252"/>
                  <a:pt x="227847" y="620139"/>
                  <a:pt x="186240" y="620139"/>
                </a:cubicBezTo>
                <a:cubicBezTo>
                  <a:pt x="128783" y="620139"/>
                  <a:pt x="83379" y="600327"/>
                  <a:pt x="50027" y="560701"/>
                </a:cubicBezTo>
                <a:cubicBezTo>
                  <a:pt x="16676" y="521076"/>
                  <a:pt x="0" y="466591"/>
                  <a:pt x="0" y="397246"/>
                </a:cubicBezTo>
                <a:cubicBezTo>
                  <a:pt x="0" y="354318"/>
                  <a:pt x="6605" y="312712"/>
                  <a:pt x="19813" y="272426"/>
                </a:cubicBezTo>
                <a:cubicBezTo>
                  <a:pt x="33022" y="232140"/>
                  <a:pt x="53990" y="194826"/>
                  <a:pt x="82719" y="160484"/>
                </a:cubicBezTo>
                <a:cubicBezTo>
                  <a:pt x="111447" y="126142"/>
                  <a:pt x="148761" y="95267"/>
                  <a:pt x="194660" y="67859"/>
                </a:cubicBezTo>
                <a:cubicBezTo>
                  <a:pt x="240560" y="40451"/>
                  <a:pt x="296531" y="17832"/>
                  <a:pt x="362573" y="0"/>
                </a:cubicBezTo>
                <a:close/>
              </a:path>
            </a:pathLst>
          </a:custGeom>
          <a:solidFill>
            <a:srgbClr val="1B366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84540"/>
              </a:solidFill>
              <a:latin typeface="Calibri"/>
              <a:ea typeface="Calibri"/>
              <a:cs typeface="Calibri"/>
              <a:sym typeface="Calibri"/>
            </a:endParaRPr>
          </a:p>
        </p:txBody>
      </p:sp>
      <p:sp>
        <p:nvSpPr>
          <p:cNvPr id="72" name="Google Shape;72;p75"/>
          <p:cNvSpPr txBox="1"/>
          <p:nvPr/>
        </p:nvSpPr>
        <p:spPr>
          <a:xfrm>
            <a:off x="6126682" y="2984269"/>
            <a:ext cx="4280853" cy="280554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606060"/>
              </a:buClr>
              <a:buSzPts val="1000"/>
              <a:buFont typeface="Open Sans"/>
              <a:buNone/>
            </a:pPr>
            <a:r>
              <a:rPr lang="en-US" sz="1000" b="0">
                <a:solidFill>
                  <a:srgbClr val="606060"/>
                </a:solidFill>
                <a:latin typeface="Open Sans"/>
                <a:ea typeface="Open Sans"/>
                <a:cs typeface="Open Sans"/>
                <a:sym typeface="Open Sans"/>
              </a:rPr>
              <a:t>Click to edit Master title style</a:t>
            </a:r>
            <a:endParaRPr/>
          </a:p>
        </p:txBody>
      </p:sp>
      <p:pic>
        <p:nvPicPr>
          <p:cNvPr id="73" name="Google Shape;73;p75"/>
          <p:cNvPicPr preferRelativeResize="0"/>
          <p:nvPr/>
        </p:nvPicPr>
        <p:blipFill rotWithShape="1">
          <a:blip r:embed="rId2">
            <a:alphaModFix/>
          </a:blip>
          <a:srcRect l="15454" r="69934"/>
          <a:stretch/>
        </p:blipFill>
        <p:spPr>
          <a:xfrm>
            <a:off x="0" y="0"/>
            <a:ext cx="1296785" cy="6858000"/>
          </a:xfrm>
          <a:prstGeom prst="rect">
            <a:avLst/>
          </a:prstGeom>
          <a:noFill/>
          <a:ln>
            <a:noFill/>
          </a:ln>
        </p:spPr>
      </p:pic>
      <p:sp>
        <p:nvSpPr>
          <p:cNvPr id="74" name="Google Shape;74;p75"/>
          <p:cNvSpPr txBox="1"/>
          <p:nvPr/>
        </p:nvSpPr>
        <p:spPr>
          <a:xfrm>
            <a:off x="8926404" y="6450448"/>
            <a:ext cx="2743200" cy="27102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000">
                <a:solidFill>
                  <a:srgbClr val="606060"/>
                </a:solidFill>
                <a:latin typeface="Open Sans"/>
                <a:ea typeface="Open Sans"/>
                <a:cs typeface="Open Sans"/>
                <a:sym typeface="Open Sans"/>
              </a:rPr>
              <a:t>‹#›</a:t>
            </a:fld>
            <a:endParaRPr sz="1000">
              <a:solidFill>
                <a:srgbClr val="606060"/>
              </a:solidFill>
              <a:latin typeface="Open Sans"/>
              <a:ea typeface="Open Sans"/>
              <a:cs typeface="Open Sans"/>
              <a:sym typeface="Open Sans"/>
            </a:endParaRPr>
          </a:p>
        </p:txBody>
      </p:sp>
      <p:sp>
        <p:nvSpPr>
          <p:cNvPr id="75" name="Google Shape;75;p75"/>
          <p:cNvSpPr txBox="1">
            <a:spLocks noGrp="1"/>
          </p:cNvSpPr>
          <p:nvPr>
            <p:ph type="ftr" idx="11"/>
          </p:nvPr>
        </p:nvSpPr>
        <p:spPr>
          <a:xfrm>
            <a:off x="522396" y="6450448"/>
            <a:ext cx="4114800" cy="2710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b="0" i="0">
                <a:solidFill>
                  <a:srgbClr val="606060"/>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ighlight">
  <p:cSld name="Highlight">
    <p:spTree>
      <p:nvGrpSpPr>
        <p:cNvPr id="1" name="Shape 76"/>
        <p:cNvGrpSpPr/>
        <p:nvPr/>
      </p:nvGrpSpPr>
      <p:grpSpPr>
        <a:xfrm>
          <a:off x="0" y="0"/>
          <a:ext cx="0" cy="0"/>
          <a:chOff x="0" y="0"/>
          <a:chExt cx="0" cy="0"/>
        </a:xfrm>
      </p:grpSpPr>
      <p:sp>
        <p:nvSpPr>
          <p:cNvPr id="77" name="Google Shape;77;p76"/>
          <p:cNvSpPr txBox="1">
            <a:spLocks noGrp="1"/>
          </p:cNvSpPr>
          <p:nvPr>
            <p:ph type="title"/>
          </p:nvPr>
        </p:nvSpPr>
        <p:spPr>
          <a:xfrm>
            <a:off x="6096000" y="1076498"/>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606060"/>
              </a:buClr>
              <a:buSzPts val="3200"/>
              <a:buFont typeface="Open Sans"/>
              <a:buNone/>
              <a:defRPr sz="3200" b="1" i="0" u="none" strike="noStrike" cap="none">
                <a:solidFill>
                  <a:srgbClr val="606060"/>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78" name="Google Shape;78;p76"/>
          <p:cNvPicPr preferRelativeResize="0"/>
          <p:nvPr/>
        </p:nvPicPr>
        <p:blipFill rotWithShape="1">
          <a:blip r:embed="rId2">
            <a:alphaModFix/>
          </a:blip>
          <a:srcRect r="77521"/>
          <a:stretch/>
        </p:blipFill>
        <p:spPr>
          <a:xfrm>
            <a:off x="0" y="0"/>
            <a:ext cx="1995055" cy="6858000"/>
          </a:xfrm>
          <a:prstGeom prst="rect">
            <a:avLst/>
          </a:prstGeom>
          <a:noFill/>
          <a:ln>
            <a:noFill/>
          </a:ln>
        </p:spPr>
      </p:pic>
      <p:sp>
        <p:nvSpPr>
          <p:cNvPr id="79" name="Google Shape;79;p76"/>
          <p:cNvSpPr txBox="1"/>
          <p:nvPr/>
        </p:nvSpPr>
        <p:spPr>
          <a:xfrm>
            <a:off x="8926404" y="6450448"/>
            <a:ext cx="2743200" cy="27102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000">
                <a:solidFill>
                  <a:srgbClr val="606060"/>
                </a:solidFill>
                <a:latin typeface="Open Sans"/>
                <a:ea typeface="Open Sans"/>
                <a:cs typeface="Open Sans"/>
                <a:sym typeface="Open Sans"/>
              </a:rPr>
              <a:t>‹#›</a:t>
            </a:fld>
            <a:endParaRPr sz="1000">
              <a:solidFill>
                <a:srgbClr val="606060"/>
              </a:solidFill>
              <a:latin typeface="Open Sans"/>
              <a:ea typeface="Open Sans"/>
              <a:cs typeface="Open Sans"/>
              <a:sym typeface="Open San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con ">
  <p:cSld name="Icon ">
    <p:spTree>
      <p:nvGrpSpPr>
        <p:cNvPr id="1" name="Shape 80"/>
        <p:cNvGrpSpPr/>
        <p:nvPr/>
      </p:nvGrpSpPr>
      <p:grpSpPr>
        <a:xfrm>
          <a:off x="0" y="0"/>
          <a:ext cx="0" cy="0"/>
          <a:chOff x="0" y="0"/>
          <a:chExt cx="0" cy="0"/>
        </a:xfrm>
      </p:grpSpPr>
      <p:sp>
        <p:nvSpPr>
          <p:cNvPr id="81" name="Google Shape;81;p77"/>
          <p:cNvSpPr txBox="1">
            <a:spLocks noGrp="1"/>
          </p:cNvSpPr>
          <p:nvPr>
            <p:ph type="title"/>
          </p:nvPr>
        </p:nvSpPr>
        <p:spPr>
          <a:xfrm>
            <a:off x="1663131" y="4238168"/>
            <a:ext cx="1833333" cy="463305"/>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606060"/>
              </a:buClr>
              <a:buSzPts val="1400"/>
              <a:buFont typeface="Open Sans"/>
              <a:buNone/>
              <a:defRPr sz="1400" b="1" i="0" u="none" strike="noStrike" cap="none">
                <a:solidFill>
                  <a:srgbClr val="606060"/>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77"/>
          <p:cNvSpPr>
            <a:spLocks noGrp="1"/>
          </p:cNvSpPr>
          <p:nvPr>
            <p:ph type="pic" idx="2"/>
          </p:nvPr>
        </p:nvSpPr>
        <p:spPr>
          <a:xfrm>
            <a:off x="1663131" y="2271702"/>
            <a:ext cx="1833333" cy="1833333"/>
          </a:xfrm>
          <a:prstGeom prst="rect">
            <a:avLst/>
          </a:prstGeom>
          <a:solidFill>
            <a:schemeClr val="lt1"/>
          </a:solidFill>
          <a:ln>
            <a:noFill/>
          </a:ln>
        </p:spPr>
      </p:sp>
      <p:sp>
        <p:nvSpPr>
          <p:cNvPr id="83" name="Google Shape;83;p77"/>
          <p:cNvSpPr>
            <a:spLocks noGrp="1"/>
          </p:cNvSpPr>
          <p:nvPr>
            <p:ph type="pic" idx="3"/>
          </p:nvPr>
        </p:nvSpPr>
        <p:spPr>
          <a:xfrm>
            <a:off x="5210015" y="2271702"/>
            <a:ext cx="1833333" cy="1833333"/>
          </a:xfrm>
          <a:prstGeom prst="rect">
            <a:avLst/>
          </a:prstGeom>
          <a:solidFill>
            <a:schemeClr val="lt1"/>
          </a:solidFill>
          <a:ln>
            <a:noFill/>
          </a:ln>
        </p:spPr>
      </p:sp>
      <p:sp>
        <p:nvSpPr>
          <p:cNvPr id="84" name="Google Shape;84;p77"/>
          <p:cNvSpPr>
            <a:spLocks noGrp="1"/>
          </p:cNvSpPr>
          <p:nvPr>
            <p:ph type="pic" idx="4"/>
          </p:nvPr>
        </p:nvSpPr>
        <p:spPr>
          <a:xfrm>
            <a:off x="8468533" y="2271702"/>
            <a:ext cx="1833333" cy="1833333"/>
          </a:xfrm>
          <a:prstGeom prst="rect">
            <a:avLst/>
          </a:prstGeom>
          <a:solidFill>
            <a:schemeClr val="lt1"/>
          </a:solidFill>
          <a:ln>
            <a:noFill/>
          </a:ln>
        </p:spPr>
      </p:sp>
      <p:pic>
        <p:nvPicPr>
          <p:cNvPr id="85" name="Google Shape;85;p77"/>
          <p:cNvPicPr preferRelativeResize="0"/>
          <p:nvPr/>
        </p:nvPicPr>
        <p:blipFill rotWithShape="1">
          <a:blip r:embed="rId2">
            <a:alphaModFix/>
          </a:blip>
          <a:srcRect l="15454" r="69934"/>
          <a:stretch/>
        </p:blipFill>
        <p:spPr>
          <a:xfrm>
            <a:off x="0" y="0"/>
            <a:ext cx="1296785" cy="6858000"/>
          </a:xfrm>
          <a:prstGeom prst="rect">
            <a:avLst/>
          </a:prstGeom>
          <a:noFill/>
          <a:ln>
            <a:noFill/>
          </a:ln>
        </p:spPr>
      </p:pic>
      <p:sp>
        <p:nvSpPr>
          <p:cNvPr id="86" name="Google Shape;86;p77"/>
          <p:cNvSpPr txBox="1"/>
          <p:nvPr/>
        </p:nvSpPr>
        <p:spPr>
          <a:xfrm>
            <a:off x="8926404" y="6450448"/>
            <a:ext cx="2743200" cy="27102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000">
                <a:solidFill>
                  <a:srgbClr val="606060"/>
                </a:solidFill>
                <a:latin typeface="Open Sans"/>
                <a:ea typeface="Open Sans"/>
                <a:cs typeface="Open Sans"/>
                <a:sym typeface="Open Sans"/>
              </a:rPr>
              <a:t>‹#›</a:t>
            </a:fld>
            <a:endParaRPr sz="1000">
              <a:solidFill>
                <a:srgbClr val="606060"/>
              </a:solidFill>
              <a:latin typeface="Open Sans"/>
              <a:ea typeface="Open Sans"/>
              <a:cs typeface="Open Sans"/>
              <a:sym typeface="Open Sans"/>
            </a:endParaRPr>
          </a:p>
        </p:txBody>
      </p:sp>
      <p:sp>
        <p:nvSpPr>
          <p:cNvPr id="87" name="Google Shape;87;p77"/>
          <p:cNvSpPr txBox="1">
            <a:spLocks noGrp="1"/>
          </p:cNvSpPr>
          <p:nvPr>
            <p:ph type="ftr" idx="11"/>
          </p:nvPr>
        </p:nvSpPr>
        <p:spPr>
          <a:xfrm>
            <a:off x="522396" y="6450448"/>
            <a:ext cx="4114800" cy="2710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b="0" i="0">
                <a:solidFill>
                  <a:srgbClr val="606060"/>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_Full">
  <p:cSld name="Title Slide_Full">
    <p:spTree>
      <p:nvGrpSpPr>
        <p:cNvPr id="1" name="Shape 88"/>
        <p:cNvGrpSpPr/>
        <p:nvPr/>
      </p:nvGrpSpPr>
      <p:grpSpPr>
        <a:xfrm>
          <a:off x="0" y="0"/>
          <a:ext cx="0" cy="0"/>
          <a:chOff x="0" y="0"/>
          <a:chExt cx="0" cy="0"/>
        </a:xfrm>
      </p:grpSpPr>
      <p:pic>
        <p:nvPicPr>
          <p:cNvPr id="89" name="Google Shape;89;p7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0" name="Google Shape;90;p78"/>
          <p:cNvSpPr txBox="1">
            <a:spLocks noGrp="1"/>
          </p:cNvSpPr>
          <p:nvPr>
            <p:ph type="body" idx="1"/>
          </p:nvPr>
        </p:nvSpPr>
        <p:spPr>
          <a:xfrm>
            <a:off x="3182938" y="1456267"/>
            <a:ext cx="7680325" cy="67733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06060"/>
              </a:buClr>
              <a:buSzPts val="4400"/>
              <a:buFont typeface="Arial"/>
              <a:buNone/>
              <a:defRPr sz="4400" b="1" i="0" u="none" strike="noStrike" cap="none">
                <a:solidFill>
                  <a:srgbClr val="606060"/>
                </a:solidFill>
                <a:latin typeface="Open Sans"/>
                <a:ea typeface="Open Sans"/>
                <a:cs typeface="Open Sans"/>
                <a:sym typeface="Open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78"/>
          <p:cNvSpPr txBox="1">
            <a:spLocks noGrp="1"/>
          </p:cNvSpPr>
          <p:nvPr>
            <p:ph type="body" idx="2"/>
          </p:nvPr>
        </p:nvSpPr>
        <p:spPr>
          <a:xfrm>
            <a:off x="3182938" y="2133600"/>
            <a:ext cx="7680325" cy="8720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06060"/>
              </a:buClr>
              <a:buSzPts val="2200"/>
              <a:buFont typeface="Arial"/>
              <a:buNone/>
              <a:defRPr sz="2200" b="0" i="0" u="none" strike="noStrike" cap="none">
                <a:solidFill>
                  <a:srgbClr val="606060"/>
                </a:solidFill>
                <a:latin typeface="Open Sans"/>
                <a:ea typeface="Open Sans"/>
                <a:cs typeface="Open Sans"/>
                <a:sym typeface="Open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2" name="Google Shape;92;p78"/>
          <p:cNvPicPr preferRelativeResize="0"/>
          <p:nvPr/>
        </p:nvPicPr>
        <p:blipFill rotWithShape="1">
          <a:blip r:embed="rId3">
            <a:alphaModFix/>
          </a:blip>
          <a:srcRect/>
          <a:stretch/>
        </p:blipFill>
        <p:spPr>
          <a:xfrm>
            <a:off x="9864636" y="4687071"/>
            <a:ext cx="1759917" cy="205323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py">
  <p:cSld name="1_Copy">
    <p:spTree>
      <p:nvGrpSpPr>
        <p:cNvPr id="1" name="Shape 15"/>
        <p:cNvGrpSpPr/>
        <p:nvPr/>
      </p:nvGrpSpPr>
      <p:grpSpPr>
        <a:xfrm>
          <a:off x="0" y="0"/>
          <a:ext cx="0" cy="0"/>
          <a:chOff x="0" y="0"/>
          <a:chExt cx="0" cy="0"/>
        </a:xfrm>
      </p:grpSpPr>
      <p:sp>
        <p:nvSpPr>
          <p:cNvPr id="16" name="Google Shape;16;p65"/>
          <p:cNvSpPr txBox="1">
            <a:spLocks noGrp="1"/>
          </p:cNvSpPr>
          <p:nvPr>
            <p:ph type="body" idx="1"/>
          </p:nvPr>
        </p:nvSpPr>
        <p:spPr>
          <a:xfrm>
            <a:off x="597680" y="3413914"/>
            <a:ext cx="3392429" cy="217223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93C470"/>
              </a:buClr>
              <a:buSzPts val="4400"/>
              <a:buFont typeface="Arial"/>
              <a:buNone/>
              <a:defRPr sz="4400" b="1" i="0" u="none" strike="noStrike" cap="none">
                <a:solidFill>
                  <a:srgbClr val="93C470"/>
                </a:solidFill>
                <a:latin typeface="Open Sans"/>
                <a:ea typeface="Open Sans"/>
                <a:cs typeface="Open Sans"/>
                <a:sym typeface="Open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65"/>
          <p:cNvSpPr txBox="1">
            <a:spLocks noGrp="1"/>
          </p:cNvSpPr>
          <p:nvPr>
            <p:ph type="body" idx="2"/>
          </p:nvPr>
        </p:nvSpPr>
        <p:spPr>
          <a:xfrm>
            <a:off x="5759884" y="853439"/>
            <a:ext cx="5719992" cy="2854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93C470"/>
              </a:buClr>
              <a:buSzPts val="1000"/>
              <a:buFont typeface="Arial"/>
              <a:buNone/>
              <a:defRPr sz="1000" b="1" i="0" u="none" strike="noStrike" cap="none">
                <a:solidFill>
                  <a:srgbClr val="93C470"/>
                </a:solidFill>
                <a:latin typeface="Open Sans"/>
                <a:ea typeface="Open Sans"/>
                <a:cs typeface="Open Sans"/>
                <a:sym typeface="Open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65"/>
          <p:cNvSpPr txBox="1">
            <a:spLocks noGrp="1"/>
          </p:cNvSpPr>
          <p:nvPr>
            <p:ph type="body" idx="3"/>
          </p:nvPr>
        </p:nvSpPr>
        <p:spPr>
          <a:xfrm>
            <a:off x="5759884" y="1185948"/>
            <a:ext cx="5719992" cy="32447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93C470"/>
              </a:buClr>
              <a:buSzPts val="1000"/>
              <a:buFont typeface="Arial"/>
              <a:buNone/>
              <a:defRPr sz="1000" b="0" i="0" u="none" strike="noStrike" cap="none">
                <a:solidFill>
                  <a:srgbClr val="93C470"/>
                </a:solidFill>
                <a:latin typeface="Open Sans"/>
                <a:ea typeface="Open Sans"/>
                <a:cs typeface="Open Sans"/>
                <a:sym typeface="Open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9" name="Google Shape;19;p65"/>
          <p:cNvPicPr preferRelativeResize="0"/>
          <p:nvPr/>
        </p:nvPicPr>
        <p:blipFill rotWithShape="1">
          <a:blip r:embed="rId2">
            <a:alphaModFix/>
          </a:blip>
          <a:srcRect l="15454" r="69934"/>
          <a:stretch/>
        </p:blipFill>
        <p:spPr>
          <a:xfrm>
            <a:off x="11829011" y="0"/>
            <a:ext cx="1296785" cy="6858000"/>
          </a:xfrm>
          <a:prstGeom prst="rect">
            <a:avLst/>
          </a:prstGeom>
          <a:noFill/>
          <a:ln>
            <a:noFill/>
          </a:ln>
        </p:spPr>
      </p:pic>
      <p:sp>
        <p:nvSpPr>
          <p:cNvPr id="20" name="Google Shape;20;p65"/>
          <p:cNvSpPr txBox="1"/>
          <p:nvPr/>
        </p:nvSpPr>
        <p:spPr>
          <a:xfrm>
            <a:off x="8926404" y="6450448"/>
            <a:ext cx="2743200" cy="27102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000"/>
              <a:buFont typeface="Open Sans"/>
              <a:buNone/>
            </a:pPr>
            <a:fld id="{00000000-1234-1234-1234-123412341234}" type="slidenum">
              <a:rPr lang="en-US" sz="1000" b="0" i="0" u="none" strike="noStrike" cap="none">
                <a:solidFill>
                  <a:schemeClr val="dk1"/>
                </a:solidFill>
                <a:latin typeface="Open Sans"/>
                <a:ea typeface="Open Sans"/>
                <a:cs typeface="Open Sans"/>
                <a:sym typeface="Open Sans"/>
              </a:rPr>
              <a:t>‹#›</a:t>
            </a:fld>
            <a:endParaRPr sz="1000" b="0" i="0" u="none" strike="noStrike" cap="none">
              <a:solidFill>
                <a:schemeClr val="dk1"/>
              </a:solidFill>
              <a:latin typeface="Open Sans"/>
              <a:ea typeface="Open Sans"/>
              <a:cs typeface="Open Sans"/>
              <a:sym typeface="Open Sans"/>
            </a:endParaRPr>
          </a:p>
        </p:txBody>
      </p:sp>
      <p:sp>
        <p:nvSpPr>
          <p:cNvPr id="21" name="Google Shape;21;p65"/>
          <p:cNvSpPr txBox="1">
            <a:spLocks noGrp="1"/>
          </p:cNvSpPr>
          <p:nvPr>
            <p:ph type="ftr" idx="11"/>
          </p:nvPr>
        </p:nvSpPr>
        <p:spPr>
          <a:xfrm>
            <a:off x="522396" y="6450448"/>
            <a:ext cx="4114800" cy="27102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93C470"/>
              </a:buClr>
              <a:buSzPts val="1400"/>
              <a:buFont typeface="Open Sans"/>
              <a:buNone/>
              <a:defRPr sz="1000" b="0" i="0" u="none" strike="noStrike" cap="none">
                <a:solidFill>
                  <a:srgbClr val="93C470"/>
                </a:solidFill>
                <a:latin typeface="Open Sans"/>
                <a:ea typeface="Open Sans"/>
                <a:cs typeface="Open Sans"/>
                <a:sym typeface="Open Sans"/>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Divider 4">
  <p:cSld name="Section Divider 4">
    <p:spTree>
      <p:nvGrpSpPr>
        <p:cNvPr id="1" name="Shape 22"/>
        <p:cNvGrpSpPr/>
        <p:nvPr/>
      </p:nvGrpSpPr>
      <p:grpSpPr>
        <a:xfrm>
          <a:off x="0" y="0"/>
          <a:ext cx="0" cy="0"/>
          <a:chOff x="0" y="0"/>
          <a:chExt cx="0" cy="0"/>
        </a:xfrm>
      </p:grpSpPr>
      <p:pic>
        <p:nvPicPr>
          <p:cNvPr id="23" name="Google Shape;23;p66"/>
          <p:cNvPicPr preferRelativeResize="0"/>
          <p:nvPr/>
        </p:nvPicPr>
        <p:blipFill rotWithShape="1">
          <a:blip r:embed="rId2">
            <a:alphaModFix/>
          </a:blip>
          <a:srcRect/>
          <a:stretch/>
        </p:blipFill>
        <p:spPr>
          <a:xfrm rot="5400000">
            <a:off x="996950" y="1478324"/>
            <a:ext cx="1587499" cy="3581397"/>
          </a:xfrm>
          <a:prstGeom prst="rect">
            <a:avLst/>
          </a:prstGeom>
          <a:noFill/>
          <a:ln>
            <a:noFill/>
          </a:ln>
        </p:spPr>
      </p:pic>
      <p:sp>
        <p:nvSpPr>
          <p:cNvPr id="24" name="Google Shape;24;p66"/>
          <p:cNvSpPr txBox="1">
            <a:spLocks noGrp="1"/>
          </p:cNvSpPr>
          <p:nvPr>
            <p:ph type="title"/>
          </p:nvPr>
        </p:nvSpPr>
        <p:spPr>
          <a:xfrm>
            <a:off x="3947622" y="2606241"/>
            <a:ext cx="7482377"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606060"/>
              </a:buClr>
              <a:buSzPts val="3600"/>
              <a:buFont typeface="Open Sans"/>
              <a:buNone/>
              <a:defRPr sz="3600" b="1" i="0" u="none" strike="noStrike" cap="none">
                <a:solidFill>
                  <a:srgbClr val="606060"/>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66"/>
          <p:cNvSpPr txBox="1"/>
          <p:nvPr/>
        </p:nvSpPr>
        <p:spPr>
          <a:xfrm>
            <a:off x="8926404" y="6450448"/>
            <a:ext cx="2743200" cy="27102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000" b="0" i="0" u="none" strike="noStrike" cap="none">
                <a:solidFill>
                  <a:srgbClr val="606060"/>
                </a:solidFill>
                <a:latin typeface="Open Sans"/>
                <a:ea typeface="Open Sans"/>
                <a:cs typeface="Open Sans"/>
                <a:sym typeface="Open Sans"/>
              </a:rPr>
              <a:t>‹#›</a:t>
            </a:fld>
            <a:endParaRPr sz="1000" b="0" i="0" u="none" strike="noStrike" cap="none">
              <a:solidFill>
                <a:srgbClr val="606060"/>
              </a:solidFill>
              <a:latin typeface="Open Sans"/>
              <a:ea typeface="Open Sans"/>
              <a:cs typeface="Open Sans"/>
              <a:sym typeface="Open Sans"/>
            </a:endParaRPr>
          </a:p>
        </p:txBody>
      </p:sp>
      <p:sp>
        <p:nvSpPr>
          <p:cNvPr id="26" name="Google Shape;26;p66"/>
          <p:cNvSpPr txBox="1">
            <a:spLocks noGrp="1"/>
          </p:cNvSpPr>
          <p:nvPr>
            <p:ph type="ftr" idx="11"/>
          </p:nvPr>
        </p:nvSpPr>
        <p:spPr>
          <a:xfrm>
            <a:off x="522396" y="6450448"/>
            <a:ext cx="4114800" cy="2710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b="0" i="0" u="none" strike="noStrike" cap="none">
                <a:solidFill>
                  <a:srgbClr val="606060"/>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Quote">
  <p:cSld name="1_Quote">
    <p:spTree>
      <p:nvGrpSpPr>
        <p:cNvPr id="1" name="Shape 27"/>
        <p:cNvGrpSpPr/>
        <p:nvPr/>
      </p:nvGrpSpPr>
      <p:grpSpPr>
        <a:xfrm>
          <a:off x="0" y="0"/>
          <a:ext cx="0" cy="0"/>
          <a:chOff x="0" y="0"/>
          <a:chExt cx="0" cy="0"/>
        </a:xfrm>
      </p:grpSpPr>
      <p:pic>
        <p:nvPicPr>
          <p:cNvPr id="28" name="Google Shape;28;p67"/>
          <p:cNvPicPr preferRelativeResize="0"/>
          <p:nvPr/>
        </p:nvPicPr>
        <p:blipFill rotWithShape="1">
          <a:blip r:embed="rId2">
            <a:alphaModFix/>
          </a:blip>
          <a:srcRect l="15454" r="69934"/>
          <a:stretch/>
        </p:blipFill>
        <p:spPr>
          <a:xfrm>
            <a:off x="0" y="0"/>
            <a:ext cx="1296785" cy="6858000"/>
          </a:xfrm>
          <a:prstGeom prst="rect">
            <a:avLst/>
          </a:prstGeom>
          <a:noFill/>
          <a:ln>
            <a:noFill/>
          </a:ln>
        </p:spPr>
      </p:pic>
      <p:sp>
        <p:nvSpPr>
          <p:cNvPr id="29" name="Google Shape;29;p67"/>
          <p:cNvSpPr txBox="1"/>
          <p:nvPr/>
        </p:nvSpPr>
        <p:spPr>
          <a:xfrm>
            <a:off x="8926404" y="6450448"/>
            <a:ext cx="2743200" cy="27102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000" b="0" i="0" u="none" strike="noStrike" cap="none">
                <a:solidFill>
                  <a:srgbClr val="606060"/>
                </a:solidFill>
                <a:latin typeface="Open Sans"/>
                <a:ea typeface="Open Sans"/>
                <a:cs typeface="Open Sans"/>
                <a:sym typeface="Open Sans"/>
              </a:rPr>
              <a:t>‹#›</a:t>
            </a:fld>
            <a:endParaRPr sz="1000" b="0" i="0" u="none" strike="noStrike" cap="none">
              <a:solidFill>
                <a:srgbClr val="606060"/>
              </a:solidFill>
              <a:latin typeface="Open Sans"/>
              <a:ea typeface="Open Sans"/>
              <a:cs typeface="Open Sans"/>
              <a:sym typeface="Open Sans"/>
            </a:endParaRPr>
          </a:p>
        </p:txBody>
      </p:sp>
      <p:sp>
        <p:nvSpPr>
          <p:cNvPr id="30" name="Google Shape;30;p67"/>
          <p:cNvSpPr txBox="1">
            <a:spLocks noGrp="1"/>
          </p:cNvSpPr>
          <p:nvPr>
            <p:ph type="ftr" idx="11"/>
          </p:nvPr>
        </p:nvSpPr>
        <p:spPr>
          <a:xfrm>
            <a:off x="522396" y="6450448"/>
            <a:ext cx="4114800" cy="2710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b="0" i="0" u="none" strike="noStrike" cap="none">
                <a:solidFill>
                  <a:srgbClr val="606060"/>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py">
  <p:cSld name="Copy">
    <p:spTree>
      <p:nvGrpSpPr>
        <p:cNvPr id="1" name="Shape 31"/>
        <p:cNvGrpSpPr/>
        <p:nvPr/>
      </p:nvGrpSpPr>
      <p:grpSpPr>
        <a:xfrm>
          <a:off x="0" y="0"/>
          <a:ext cx="0" cy="0"/>
          <a:chOff x="0" y="0"/>
          <a:chExt cx="0" cy="0"/>
        </a:xfrm>
      </p:grpSpPr>
      <p:sp>
        <p:nvSpPr>
          <p:cNvPr id="32" name="Google Shape;32;p68"/>
          <p:cNvSpPr txBox="1">
            <a:spLocks noGrp="1"/>
          </p:cNvSpPr>
          <p:nvPr>
            <p:ph type="body" idx="1"/>
          </p:nvPr>
        </p:nvSpPr>
        <p:spPr>
          <a:xfrm>
            <a:off x="597680" y="3413914"/>
            <a:ext cx="3392429" cy="217223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06060"/>
              </a:buClr>
              <a:buSzPts val="4400"/>
              <a:buFont typeface="Arial"/>
              <a:buNone/>
              <a:defRPr sz="4400" b="1" i="0" u="none" strike="noStrike" cap="none">
                <a:solidFill>
                  <a:srgbClr val="606060"/>
                </a:solidFill>
                <a:latin typeface="Open Sans"/>
                <a:ea typeface="Open Sans"/>
                <a:cs typeface="Open Sans"/>
                <a:sym typeface="Open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68"/>
          <p:cNvSpPr txBox="1">
            <a:spLocks noGrp="1"/>
          </p:cNvSpPr>
          <p:nvPr>
            <p:ph type="body" idx="2"/>
          </p:nvPr>
        </p:nvSpPr>
        <p:spPr>
          <a:xfrm>
            <a:off x="5759884" y="853439"/>
            <a:ext cx="5719992" cy="2854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06060"/>
              </a:buClr>
              <a:buSzPts val="1000"/>
              <a:buFont typeface="Arial"/>
              <a:buNone/>
              <a:defRPr sz="1000" b="1" i="0" u="none" strike="noStrike" cap="none">
                <a:solidFill>
                  <a:srgbClr val="606060"/>
                </a:solidFill>
                <a:latin typeface="Open Sans"/>
                <a:ea typeface="Open Sans"/>
                <a:cs typeface="Open Sans"/>
                <a:sym typeface="Open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68"/>
          <p:cNvSpPr txBox="1">
            <a:spLocks noGrp="1"/>
          </p:cNvSpPr>
          <p:nvPr>
            <p:ph type="body" idx="3"/>
          </p:nvPr>
        </p:nvSpPr>
        <p:spPr>
          <a:xfrm>
            <a:off x="5759884" y="1185948"/>
            <a:ext cx="5719992" cy="324473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06060"/>
              </a:buClr>
              <a:buSzPts val="1000"/>
              <a:buFont typeface="Arial"/>
              <a:buNone/>
              <a:defRPr sz="1000" b="0" i="0" u="none" strike="noStrike" cap="none">
                <a:solidFill>
                  <a:srgbClr val="606060"/>
                </a:solidFill>
                <a:latin typeface="Open Sans"/>
                <a:ea typeface="Open Sans"/>
                <a:cs typeface="Open Sans"/>
                <a:sym typeface="Open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5" name="Google Shape;35;p68"/>
          <p:cNvPicPr preferRelativeResize="0"/>
          <p:nvPr/>
        </p:nvPicPr>
        <p:blipFill rotWithShape="1">
          <a:blip r:embed="rId2">
            <a:alphaModFix/>
          </a:blip>
          <a:srcRect l="15454" r="69934"/>
          <a:stretch/>
        </p:blipFill>
        <p:spPr>
          <a:xfrm>
            <a:off x="11829011" y="0"/>
            <a:ext cx="1296785" cy="6858000"/>
          </a:xfrm>
          <a:prstGeom prst="rect">
            <a:avLst/>
          </a:prstGeom>
          <a:noFill/>
          <a:ln>
            <a:noFill/>
          </a:ln>
        </p:spPr>
      </p:pic>
      <p:sp>
        <p:nvSpPr>
          <p:cNvPr id="36" name="Google Shape;36;p68"/>
          <p:cNvSpPr txBox="1"/>
          <p:nvPr/>
        </p:nvSpPr>
        <p:spPr>
          <a:xfrm>
            <a:off x="8926404" y="6450448"/>
            <a:ext cx="2743200" cy="27102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000" b="0" i="0" u="none" strike="noStrike" cap="none">
                <a:solidFill>
                  <a:srgbClr val="606060"/>
                </a:solidFill>
                <a:latin typeface="Open Sans"/>
                <a:ea typeface="Open Sans"/>
                <a:cs typeface="Open Sans"/>
                <a:sym typeface="Open Sans"/>
              </a:rPr>
              <a:t>‹#›</a:t>
            </a:fld>
            <a:endParaRPr sz="1000" b="0" i="0" u="none" strike="noStrike" cap="none">
              <a:solidFill>
                <a:srgbClr val="606060"/>
              </a:solidFill>
              <a:latin typeface="Open Sans"/>
              <a:ea typeface="Open Sans"/>
              <a:cs typeface="Open Sans"/>
              <a:sym typeface="Open Sans"/>
            </a:endParaRPr>
          </a:p>
        </p:txBody>
      </p:sp>
      <p:sp>
        <p:nvSpPr>
          <p:cNvPr id="37" name="Google Shape;37;p68"/>
          <p:cNvSpPr txBox="1">
            <a:spLocks noGrp="1"/>
          </p:cNvSpPr>
          <p:nvPr>
            <p:ph type="ftr" idx="11"/>
          </p:nvPr>
        </p:nvSpPr>
        <p:spPr>
          <a:xfrm>
            <a:off x="522396" y="6450448"/>
            <a:ext cx="4114800" cy="2710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b="0" i="0" u="none" strike="noStrike" cap="none">
                <a:solidFill>
                  <a:srgbClr val="606060"/>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8"/>
        <p:cNvGrpSpPr/>
        <p:nvPr/>
      </p:nvGrpSpPr>
      <p:grpSpPr>
        <a:xfrm>
          <a:off x="0" y="0"/>
          <a:ext cx="0" cy="0"/>
          <a:chOff x="0" y="0"/>
          <a:chExt cx="0" cy="0"/>
        </a:xfrm>
      </p:grpSpPr>
      <p:sp>
        <p:nvSpPr>
          <p:cNvPr id="39" name="Google Shape;39;p69"/>
          <p:cNvSpPr/>
          <p:nvPr/>
        </p:nvSpPr>
        <p:spPr>
          <a:xfrm>
            <a:off x="11352674" y="6381074"/>
            <a:ext cx="34496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000">
                <a:solidFill>
                  <a:srgbClr val="606060"/>
                </a:solidFill>
                <a:latin typeface="Open Sans"/>
                <a:ea typeface="Open Sans"/>
                <a:cs typeface="Open Sans"/>
                <a:sym typeface="Open Sans"/>
              </a:rPr>
              <a:t>‹#›</a:t>
            </a:fld>
            <a:endParaRPr sz="1800">
              <a:solidFill>
                <a:schemeClr val="dk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40"/>
        <p:cNvGrpSpPr/>
        <p:nvPr/>
      </p:nvGrpSpPr>
      <p:grpSpPr>
        <a:xfrm>
          <a:off x="0" y="0"/>
          <a:ext cx="0" cy="0"/>
          <a:chOff x="0" y="0"/>
          <a:chExt cx="0" cy="0"/>
        </a:xfrm>
      </p:grpSpPr>
      <p:sp>
        <p:nvSpPr>
          <p:cNvPr id="41" name="Google Shape;41;p70"/>
          <p:cNvSpPr txBox="1"/>
          <p:nvPr/>
        </p:nvSpPr>
        <p:spPr>
          <a:xfrm>
            <a:off x="8585200" y="6356350"/>
            <a:ext cx="3395133"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000"/>
              <a:buFont typeface="Calibri"/>
              <a:buNone/>
            </a:pPr>
            <a:endParaRPr sz="1000">
              <a:solidFill>
                <a:srgbClr val="8A8A8B"/>
              </a:solidFill>
              <a:latin typeface="Open Sans"/>
              <a:ea typeface="Open Sans"/>
              <a:cs typeface="Open Sans"/>
              <a:sym typeface="Open Sans"/>
            </a:endParaRPr>
          </a:p>
        </p:txBody>
      </p:sp>
      <p:pic>
        <p:nvPicPr>
          <p:cNvPr id="42" name="Google Shape;42;p70"/>
          <p:cNvPicPr preferRelativeResize="0"/>
          <p:nvPr/>
        </p:nvPicPr>
        <p:blipFill rotWithShape="1">
          <a:blip r:embed="rId2">
            <a:alphaModFix/>
          </a:blip>
          <a:srcRect/>
          <a:stretch/>
        </p:blipFill>
        <p:spPr>
          <a:xfrm>
            <a:off x="4779961" y="2563547"/>
            <a:ext cx="2632077" cy="1754718"/>
          </a:xfrm>
          <a:prstGeom prst="rect">
            <a:avLst/>
          </a:prstGeom>
          <a:noFill/>
          <a:ln>
            <a:noFill/>
          </a:ln>
        </p:spPr>
      </p:pic>
      <p:sp>
        <p:nvSpPr>
          <p:cNvPr id="43" name="Google Shape;43;p70"/>
          <p:cNvSpPr txBox="1">
            <a:spLocks noGrp="1"/>
          </p:cNvSpPr>
          <p:nvPr>
            <p:ph type="title"/>
          </p:nvPr>
        </p:nvSpPr>
        <p:spPr>
          <a:xfrm>
            <a:off x="3193256" y="4318266"/>
            <a:ext cx="5472114" cy="365126"/>
          </a:xfrm>
          <a:prstGeom prst="rect">
            <a:avLst/>
          </a:prstGeom>
          <a:noFill/>
          <a:ln>
            <a:noFill/>
          </a:ln>
        </p:spPr>
        <p:txBody>
          <a:bodyPr spcFirstLastPara="1" wrap="square" lIns="91425" tIns="45700" rIns="91425" bIns="45700" anchor="t" anchorCtr="0">
            <a:noAutofit/>
          </a:bodyPr>
          <a:lstStyle>
            <a:lvl1pPr marR="0" lvl="0" algn="ctr" rtl="0">
              <a:lnSpc>
                <a:spcPct val="150000"/>
              </a:lnSpc>
              <a:spcBef>
                <a:spcPts val="0"/>
              </a:spcBef>
              <a:spcAft>
                <a:spcPts val="0"/>
              </a:spcAft>
              <a:buClr>
                <a:srgbClr val="606060"/>
              </a:buClr>
              <a:buSzPts val="1600"/>
              <a:buFont typeface="Open Sans"/>
              <a:buNone/>
              <a:defRPr sz="1600" b="1" i="0" u="none" strike="noStrike" cap="none">
                <a:solidFill>
                  <a:srgbClr val="606060"/>
                </a:solidFill>
                <a:latin typeface="Open Sans"/>
                <a:ea typeface="Open Sans"/>
                <a:cs typeface="Open Sans"/>
                <a:sym typeface="Open Sans"/>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44" name="Google Shape;44;p70"/>
          <p:cNvSpPr txBox="1">
            <a:spLocks noGrp="1"/>
          </p:cNvSpPr>
          <p:nvPr>
            <p:ph type="body" idx="1"/>
          </p:nvPr>
        </p:nvSpPr>
        <p:spPr>
          <a:xfrm>
            <a:off x="3193256" y="4733982"/>
            <a:ext cx="5472114" cy="1257241"/>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606060"/>
              </a:buClr>
              <a:buSzPts val="1000"/>
              <a:buFont typeface="Arial"/>
              <a:buNone/>
              <a:defRPr sz="1000" b="0" i="0" u="none" strike="noStrike" cap="none">
                <a:solidFill>
                  <a:srgbClr val="606060"/>
                </a:solidFill>
                <a:latin typeface="Open Sans"/>
                <a:ea typeface="Open Sans"/>
                <a:cs typeface="Open Sans"/>
                <a:sym typeface="Open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70"/>
          <p:cNvSpPr txBox="1"/>
          <p:nvPr/>
        </p:nvSpPr>
        <p:spPr>
          <a:xfrm>
            <a:off x="8926404" y="6450448"/>
            <a:ext cx="2743200" cy="27102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606060"/>
              </a:buClr>
              <a:buSzPts val="1000"/>
              <a:buFont typeface="Open Sans"/>
              <a:buNone/>
            </a:pPr>
            <a:fld id="{00000000-1234-1234-1234-123412341234}" type="slidenum">
              <a:rPr lang="en-US" sz="1000">
                <a:solidFill>
                  <a:srgbClr val="606060"/>
                </a:solidFill>
                <a:latin typeface="Open Sans"/>
                <a:ea typeface="Open Sans"/>
                <a:cs typeface="Open Sans"/>
                <a:sym typeface="Open Sans"/>
              </a:rPr>
              <a:t>‹#›</a:t>
            </a:fld>
            <a:endParaRPr sz="1000">
              <a:solidFill>
                <a:srgbClr val="606060"/>
              </a:solidFill>
              <a:latin typeface="Open Sans"/>
              <a:ea typeface="Open Sans"/>
              <a:cs typeface="Open Sans"/>
              <a:sym typeface="Open Sans"/>
            </a:endParaRPr>
          </a:p>
        </p:txBody>
      </p:sp>
      <p:sp>
        <p:nvSpPr>
          <p:cNvPr id="46" name="Google Shape;46;p70"/>
          <p:cNvSpPr txBox="1">
            <a:spLocks noGrp="1"/>
          </p:cNvSpPr>
          <p:nvPr>
            <p:ph type="ftr" idx="11"/>
          </p:nvPr>
        </p:nvSpPr>
        <p:spPr>
          <a:xfrm>
            <a:off x="522396" y="6450448"/>
            <a:ext cx="4114800" cy="2710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606060"/>
              </a:buClr>
              <a:buSzPts val="1400"/>
              <a:buFont typeface="Open Sans"/>
              <a:buNone/>
              <a:defRPr sz="1000" b="0" i="0">
                <a:solidFill>
                  <a:srgbClr val="606060"/>
                </a:solidFill>
                <a:latin typeface="Open Sans"/>
                <a:ea typeface="Open Sans"/>
                <a:cs typeface="Open Sans"/>
                <a:sym typeface="Open Sans"/>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7"/>
        <p:cNvGrpSpPr/>
        <p:nvPr/>
      </p:nvGrpSpPr>
      <p:grpSpPr>
        <a:xfrm>
          <a:off x="0" y="0"/>
          <a:ext cx="0" cy="0"/>
          <a:chOff x="0" y="0"/>
          <a:chExt cx="0" cy="0"/>
        </a:xfrm>
      </p:grpSpPr>
      <p:sp>
        <p:nvSpPr>
          <p:cNvPr id="48" name="Google Shape;48;p71"/>
          <p:cNvSpPr txBox="1"/>
          <p:nvPr/>
        </p:nvSpPr>
        <p:spPr>
          <a:xfrm>
            <a:off x="8585200" y="6356350"/>
            <a:ext cx="3395133"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00">
              <a:solidFill>
                <a:srgbClr val="8A8A8B"/>
              </a:solidFill>
              <a:latin typeface="Open Sans"/>
              <a:ea typeface="Open Sans"/>
              <a:cs typeface="Open Sans"/>
              <a:sym typeface="Open Sans"/>
            </a:endParaRPr>
          </a:p>
        </p:txBody>
      </p:sp>
      <p:pic>
        <p:nvPicPr>
          <p:cNvPr id="49" name="Google Shape;49;p71"/>
          <p:cNvPicPr preferRelativeResize="0"/>
          <p:nvPr/>
        </p:nvPicPr>
        <p:blipFill rotWithShape="1">
          <a:blip r:embed="rId2">
            <a:alphaModFix/>
          </a:blip>
          <a:srcRect/>
          <a:stretch/>
        </p:blipFill>
        <p:spPr>
          <a:xfrm>
            <a:off x="4779961" y="2563547"/>
            <a:ext cx="2632077" cy="1754718"/>
          </a:xfrm>
          <a:prstGeom prst="rect">
            <a:avLst/>
          </a:prstGeom>
          <a:noFill/>
          <a:ln>
            <a:noFill/>
          </a:ln>
        </p:spPr>
      </p:pic>
      <p:sp>
        <p:nvSpPr>
          <p:cNvPr id="50" name="Google Shape;50;p71"/>
          <p:cNvSpPr txBox="1">
            <a:spLocks noGrp="1"/>
          </p:cNvSpPr>
          <p:nvPr>
            <p:ph type="title"/>
          </p:nvPr>
        </p:nvSpPr>
        <p:spPr>
          <a:xfrm>
            <a:off x="3193256" y="4318266"/>
            <a:ext cx="5472114" cy="365126"/>
          </a:xfrm>
          <a:prstGeom prst="rect">
            <a:avLst/>
          </a:prstGeom>
          <a:noFill/>
          <a:ln>
            <a:noFill/>
          </a:ln>
        </p:spPr>
        <p:txBody>
          <a:bodyPr spcFirstLastPara="1" wrap="square" lIns="91425" tIns="45700" rIns="91425" bIns="45700" anchor="t" anchorCtr="0">
            <a:noAutofit/>
          </a:bodyPr>
          <a:lstStyle>
            <a:lvl1pPr marR="0" lvl="0" algn="ctr" rtl="0">
              <a:lnSpc>
                <a:spcPct val="150000"/>
              </a:lnSpc>
              <a:spcBef>
                <a:spcPts val="0"/>
              </a:spcBef>
              <a:spcAft>
                <a:spcPts val="0"/>
              </a:spcAft>
              <a:buClr>
                <a:srgbClr val="606060"/>
              </a:buClr>
              <a:buSzPts val="1600"/>
              <a:buFont typeface="Open Sans"/>
              <a:buNone/>
              <a:defRPr sz="1600" b="1" i="0" u="none" strike="noStrike" cap="none">
                <a:solidFill>
                  <a:srgbClr val="606060"/>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71"/>
          <p:cNvSpPr txBox="1">
            <a:spLocks noGrp="1"/>
          </p:cNvSpPr>
          <p:nvPr>
            <p:ph type="body" idx="1"/>
          </p:nvPr>
        </p:nvSpPr>
        <p:spPr>
          <a:xfrm>
            <a:off x="3193256" y="4733982"/>
            <a:ext cx="5472114" cy="1257241"/>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606060"/>
              </a:buClr>
              <a:buSzPts val="1000"/>
              <a:buFont typeface="Arial"/>
              <a:buNone/>
              <a:defRPr sz="1000" b="0" i="0" u="none" strike="noStrike" cap="none">
                <a:solidFill>
                  <a:srgbClr val="606060"/>
                </a:solidFill>
                <a:latin typeface="Open Sans"/>
                <a:ea typeface="Open Sans"/>
                <a:cs typeface="Open Sans"/>
                <a:sym typeface="Open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71"/>
          <p:cNvSpPr txBox="1"/>
          <p:nvPr/>
        </p:nvSpPr>
        <p:spPr>
          <a:xfrm>
            <a:off x="8926404" y="6450448"/>
            <a:ext cx="2743200" cy="27102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000">
                <a:solidFill>
                  <a:srgbClr val="606060"/>
                </a:solidFill>
                <a:latin typeface="Open Sans"/>
                <a:ea typeface="Open Sans"/>
                <a:cs typeface="Open Sans"/>
                <a:sym typeface="Open Sans"/>
              </a:rPr>
              <a:t>‹#›</a:t>
            </a:fld>
            <a:endParaRPr sz="1000">
              <a:solidFill>
                <a:srgbClr val="606060"/>
              </a:solidFill>
              <a:latin typeface="Open Sans"/>
              <a:ea typeface="Open Sans"/>
              <a:cs typeface="Open Sans"/>
              <a:sym typeface="Open Sans"/>
            </a:endParaRPr>
          </a:p>
        </p:txBody>
      </p:sp>
      <p:sp>
        <p:nvSpPr>
          <p:cNvPr id="53" name="Google Shape;53;p71"/>
          <p:cNvSpPr txBox="1">
            <a:spLocks noGrp="1"/>
          </p:cNvSpPr>
          <p:nvPr>
            <p:ph type="ftr" idx="11"/>
          </p:nvPr>
        </p:nvSpPr>
        <p:spPr>
          <a:xfrm>
            <a:off x="522396" y="6450448"/>
            <a:ext cx="4114800" cy="2710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b="0" i="0">
                <a:solidFill>
                  <a:srgbClr val="606060"/>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54"/>
        <p:cNvGrpSpPr/>
        <p:nvPr/>
      </p:nvGrpSpPr>
      <p:grpSpPr>
        <a:xfrm>
          <a:off x="0" y="0"/>
          <a:ext cx="0" cy="0"/>
          <a:chOff x="0" y="0"/>
          <a:chExt cx="0" cy="0"/>
        </a:xfrm>
      </p:grpSpPr>
      <p:pic>
        <p:nvPicPr>
          <p:cNvPr id="55" name="Google Shape;55;p72"/>
          <p:cNvPicPr preferRelativeResize="0"/>
          <p:nvPr/>
        </p:nvPicPr>
        <p:blipFill rotWithShape="1">
          <a:blip r:embed="rId2">
            <a:alphaModFix/>
          </a:blip>
          <a:srcRect/>
          <a:stretch/>
        </p:blipFill>
        <p:spPr>
          <a:xfrm rot="5400000">
            <a:off x="996950" y="1478323"/>
            <a:ext cx="1587500" cy="3581400"/>
          </a:xfrm>
          <a:prstGeom prst="rect">
            <a:avLst/>
          </a:prstGeom>
          <a:noFill/>
          <a:ln>
            <a:noFill/>
          </a:ln>
        </p:spPr>
      </p:pic>
      <p:sp>
        <p:nvSpPr>
          <p:cNvPr id="56" name="Google Shape;56;p72"/>
          <p:cNvSpPr txBox="1">
            <a:spLocks noGrp="1"/>
          </p:cNvSpPr>
          <p:nvPr>
            <p:ph type="title"/>
          </p:nvPr>
        </p:nvSpPr>
        <p:spPr>
          <a:xfrm>
            <a:off x="3947622" y="2606241"/>
            <a:ext cx="7482377"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606060"/>
              </a:buClr>
              <a:buSzPts val="3600"/>
              <a:buFont typeface="Open Sans"/>
              <a:buNone/>
              <a:defRPr sz="3600" b="1" i="0" u="none" strike="noStrike" cap="none">
                <a:solidFill>
                  <a:srgbClr val="606060"/>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 name="Google Shape;57;p72"/>
          <p:cNvSpPr txBox="1"/>
          <p:nvPr/>
        </p:nvSpPr>
        <p:spPr>
          <a:xfrm>
            <a:off x="8926404" y="6450448"/>
            <a:ext cx="2743200" cy="27102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000">
                <a:solidFill>
                  <a:srgbClr val="606060"/>
                </a:solidFill>
                <a:latin typeface="Open Sans"/>
                <a:ea typeface="Open Sans"/>
                <a:cs typeface="Open Sans"/>
                <a:sym typeface="Open Sans"/>
              </a:rPr>
              <a:t>‹#›</a:t>
            </a:fld>
            <a:endParaRPr sz="1000">
              <a:solidFill>
                <a:srgbClr val="606060"/>
              </a:solidFill>
              <a:latin typeface="Open Sans"/>
              <a:ea typeface="Open Sans"/>
              <a:cs typeface="Open Sans"/>
              <a:sym typeface="Open Sans"/>
            </a:endParaRPr>
          </a:p>
        </p:txBody>
      </p:sp>
      <p:sp>
        <p:nvSpPr>
          <p:cNvPr id="58" name="Google Shape;58;p72"/>
          <p:cNvSpPr txBox="1">
            <a:spLocks noGrp="1"/>
          </p:cNvSpPr>
          <p:nvPr>
            <p:ph type="ftr" idx="11"/>
          </p:nvPr>
        </p:nvSpPr>
        <p:spPr>
          <a:xfrm>
            <a:off x="522396" y="6450448"/>
            <a:ext cx="4114800" cy="2710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b="0" i="0">
                <a:solidFill>
                  <a:srgbClr val="606060"/>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hyperlink" Target="https://nc-sara.org/data-dashboards"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nc-sara.org/data-dashboards"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nc-sara.org/data-dashboards"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hyperlink" Target="https://nc-sara.org/data-dashboard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nc-sara.org/data-dashboards"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nc-sara.org/data-dashboards"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hyperlink" Target="https://nc-sara.org/data-dashboards"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hyperlink" Target="https://nc-sara.org/data-dashboard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nc-sara.org/data-dashboards"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hyperlink" Target="https://nc-sara.org/data-dashboards"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hyperlink" Target="https://nc-sara.org/data-dashboards"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46.jpg"/><Relationship Id="rId4" Type="http://schemas.openxmlformats.org/officeDocument/2006/relationships/image" Target="../media/image45.jpg"/></Relationships>
</file>

<file path=ppt/slides/_rels/slide3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nc-sara.org/data-dashboards"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nc-sara.org/data-dashboards"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hyperlink" Target="https://nc-sara.org/data-dashboards"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hyperlink" Target="https://nc-sara.org/data-dashboards"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hyperlink" Target="https://nc-sara.org/data-dashboards"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nc-sara.org/data-dashboards"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hyperlink" Target="https://nc-sara.org/data-dashboards"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hyperlink" Target="https://nc-sara.org/data-dashboards"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26" Type="http://schemas.openxmlformats.org/officeDocument/2006/relationships/image" Target="../media/image95.png"/><Relationship Id="rId3" Type="http://schemas.openxmlformats.org/officeDocument/2006/relationships/image" Target="../media/image72.png"/><Relationship Id="rId21" Type="http://schemas.openxmlformats.org/officeDocument/2006/relationships/image" Target="../media/image90.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5" Type="http://schemas.openxmlformats.org/officeDocument/2006/relationships/image" Target="../media/image94.jpg"/><Relationship Id="rId2" Type="http://schemas.openxmlformats.org/officeDocument/2006/relationships/notesSlide" Target="../notesSlides/notesSlide55.xml"/><Relationship Id="rId16" Type="http://schemas.openxmlformats.org/officeDocument/2006/relationships/image" Target="../media/image85.png"/><Relationship Id="rId20" Type="http://schemas.openxmlformats.org/officeDocument/2006/relationships/image" Target="../media/image89.jpg"/><Relationship Id="rId1" Type="http://schemas.openxmlformats.org/officeDocument/2006/relationships/slideLayout" Target="../slideLayouts/slideLayout4.xml"/><Relationship Id="rId6" Type="http://schemas.openxmlformats.org/officeDocument/2006/relationships/image" Target="../media/image75.jpg"/><Relationship Id="rId11" Type="http://schemas.openxmlformats.org/officeDocument/2006/relationships/image" Target="../media/image80.jpg"/><Relationship Id="rId24" Type="http://schemas.openxmlformats.org/officeDocument/2006/relationships/image" Target="../media/image93.png"/><Relationship Id="rId5" Type="http://schemas.openxmlformats.org/officeDocument/2006/relationships/image" Target="../media/image74.png"/><Relationship Id="rId15" Type="http://schemas.openxmlformats.org/officeDocument/2006/relationships/image" Target="../media/image84.png"/><Relationship Id="rId23" Type="http://schemas.openxmlformats.org/officeDocument/2006/relationships/image" Target="../media/image92.pn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73.jpg"/><Relationship Id="rId9" Type="http://schemas.openxmlformats.org/officeDocument/2006/relationships/image" Target="../media/image78.png"/><Relationship Id="rId14" Type="http://schemas.openxmlformats.org/officeDocument/2006/relationships/image" Target="../media/image83.png"/><Relationship Id="rId22" Type="http://schemas.openxmlformats.org/officeDocument/2006/relationships/image" Target="../media/image91.jpg"/><Relationship Id="rId27" Type="http://schemas.openxmlformats.org/officeDocument/2006/relationships/image" Target="../media/image96.png"/></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hyperlink" Target="mailto:Info@nc-sara.org"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hyperlink" Target="http://www.nc-sara.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 descr="A cell phone with a calendar on the screen&#10;&#10;Description automatically generated"/>
          <p:cNvPicPr preferRelativeResize="0"/>
          <p:nvPr/>
        </p:nvPicPr>
        <p:blipFill rotWithShape="1">
          <a:blip r:embed="rId3">
            <a:alphaModFix/>
          </a:blip>
          <a:srcRect/>
          <a:stretch/>
        </p:blipFill>
        <p:spPr>
          <a:xfrm>
            <a:off x="9051540" y="2333625"/>
            <a:ext cx="2458508" cy="2190750"/>
          </a:xfrm>
          <a:prstGeom prst="rect">
            <a:avLst/>
          </a:prstGeom>
          <a:noFill/>
          <a:ln>
            <a:noFill/>
          </a:ln>
        </p:spPr>
      </p:pic>
      <p:sp>
        <p:nvSpPr>
          <p:cNvPr id="99" name="Google Shape;99;p1"/>
          <p:cNvSpPr txBox="1">
            <a:spLocks noGrp="1"/>
          </p:cNvSpPr>
          <p:nvPr>
            <p:ph type="body" idx="1"/>
          </p:nvPr>
        </p:nvSpPr>
        <p:spPr>
          <a:xfrm>
            <a:off x="2500485" y="890210"/>
            <a:ext cx="8221662" cy="197273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1B3663"/>
              </a:buClr>
              <a:buSzPts val="3200"/>
              <a:buNone/>
            </a:pPr>
            <a:r>
              <a:rPr lang="en-US" sz="3200">
                <a:solidFill>
                  <a:srgbClr val="1B3663"/>
                </a:solidFill>
                <a:latin typeface="Arial"/>
                <a:ea typeface="Arial"/>
                <a:cs typeface="Arial"/>
                <a:sym typeface="Arial"/>
              </a:rPr>
              <a:t>2023 Data Reporting in 2024</a:t>
            </a:r>
            <a:endParaRPr/>
          </a:p>
        </p:txBody>
      </p:sp>
      <p:sp>
        <p:nvSpPr>
          <p:cNvPr id="100" name="Google Shape;100;p1"/>
          <p:cNvSpPr txBox="1">
            <a:spLocks noGrp="1"/>
          </p:cNvSpPr>
          <p:nvPr>
            <p:ph type="body" idx="2"/>
          </p:nvPr>
        </p:nvSpPr>
        <p:spPr>
          <a:xfrm>
            <a:off x="2996536" y="1560646"/>
            <a:ext cx="7229560" cy="45253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1B3663"/>
              </a:buClr>
              <a:buSzPts val="2800"/>
              <a:buNone/>
            </a:pPr>
            <a:r>
              <a:rPr lang="en-US" sz="2800" b="1">
                <a:solidFill>
                  <a:srgbClr val="1B3663"/>
                </a:solidFill>
                <a:latin typeface="Arial"/>
                <a:ea typeface="Arial"/>
                <a:cs typeface="Arial"/>
                <a:sym typeface="Arial"/>
              </a:rPr>
              <a:t>Alabama SARA Institution Program</a:t>
            </a:r>
            <a:endParaRPr/>
          </a:p>
          <a:p>
            <a:pPr marL="0" lvl="0" indent="0" algn="ctr" rtl="0">
              <a:lnSpc>
                <a:spcPct val="90000"/>
              </a:lnSpc>
              <a:spcBef>
                <a:spcPts val="1000"/>
              </a:spcBef>
              <a:spcAft>
                <a:spcPts val="0"/>
              </a:spcAft>
              <a:buClr>
                <a:srgbClr val="606060"/>
              </a:buClr>
              <a:buSzPts val="2800"/>
              <a:buNone/>
            </a:pPr>
            <a:endParaRPr sz="2800" b="1">
              <a:solidFill>
                <a:srgbClr val="1B3663"/>
              </a:solidFill>
              <a:latin typeface="Arial"/>
              <a:ea typeface="Arial"/>
              <a:cs typeface="Arial"/>
              <a:sym typeface="Arial"/>
            </a:endParaRPr>
          </a:p>
          <a:p>
            <a:pPr marL="0" lvl="0" indent="0" algn="ctr" rtl="0">
              <a:lnSpc>
                <a:spcPct val="90000"/>
              </a:lnSpc>
              <a:spcBef>
                <a:spcPts val="1000"/>
              </a:spcBef>
              <a:spcAft>
                <a:spcPts val="0"/>
              </a:spcAft>
              <a:buClr>
                <a:srgbClr val="606060"/>
              </a:buClr>
              <a:buSzPts val="2800"/>
              <a:buNone/>
            </a:pPr>
            <a:endParaRPr sz="2800" b="1">
              <a:solidFill>
                <a:srgbClr val="1B3663"/>
              </a:solidFill>
              <a:latin typeface="Arial"/>
              <a:ea typeface="Arial"/>
              <a:cs typeface="Arial"/>
              <a:sym typeface="Arial"/>
            </a:endParaRPr>
          </a:p>
          <a:p>
            <a:pPr marL="0" lvl="0" indent="0" algn="ctr" rtl="0">
              <a:lnSpc>
                <a:spcPct val="90000"/>
              </a:lnSpc>
              <a:spcBef>
                <a:spcPts val="1000"/>
              </a:spcBef>
              <a:spcAft>
                <a:spcPts val="0"/>
              </a:spcAft>
              <a:buClr>
                <a:srgbClr val="606060"/>
              </a:buClr>
              <a:buSzPts val="2800"/>
              <a:buNone/>
            </a:pPr>
            <a:endParaRPr sz="2800" b="1">
              <a:solidFill>
                <a:srgbClr val="1B3663"/>
              </a:solidFill>
              <a:latin typeface="Arial"/>
              <a:ea typeface="Arial"/>
              <a:cs typeface="Arial"/>
              <a:sym typeface="Arial"/>
            </a:endParaRPr>
          </a:p>
          <a:p>
            <a:pPr marL="0" lvl="0" indent="0" algn="ctr" rtl="0">
              <a:lnSpc>
                <a:spcPct val="90000"/>
              </a:lnSpc>
              <a:spcBef>
                <a:spcPts val="1000"/>
              </a:spcBef>
              <a:spcAft>
                <a:spcPts val="0"/>
              </a:spcAft>
              <a:buClr>
                <a:srgbClr val="1B3663"/>
              </a:buClr>
              <a:buSzPts val="2800"/>
              <a:buNone/>
            </a:pPr>
            <a:r>
              <a:rPr lang="en-US" sz="2800" b="1">
                <a:solidFill>
                  <a:srgbClr val="1B3663"/>
                </a:solidFill>
                <a:latin typeface="Arial"/>
                <a:ea typeface="Arial"/>
                <a:cs typeface="Arial"/>
                <a:sym typeface="Arial"/>
              </a:rPr>
              <a:t>                 Terri Taylor Straut</a:t>
            </a:r>
            <a:endParaRPr/>
          </a:p>
          <a:p>
            <a:pPr marL="0" lvl="0" indent="0" algn="ctr" rtl="0">
              <a:lnSpc>
                <a:spcPct val="90000"/>
              </a:lnSpc>
              <a:spcBef>
                <a:spcPts val="1000"/>
              </a:spcBef>
              <a:spcAft>
                <a:spcPts val="0"/>
              </a:spcAft>
              <a:buClr>
                <a:srgbClr val="1B3663"/>
              </a:buClr>
              <a:buSzPts val="2800"/>
              <a:buNone/>
            </a:pPr>
            <a:r>
              <a:rPr lang="en-US" sz="2800">
                <a:solidFill>
                  <a:srgbClr val="1B3663"/>
                </a:solidFill>
                <a:latin typeface="Arial"/>
                <a:ea typeface="Arial"/>
                <a:cs typeface="Arial"/>
                <a:sym typeface="Arial"/>
              </a:rPr>
              <a:t>             Senior Director,</a:t>
            </a:r>
            <a:endParaRPr/>
          </a:p>
          <a:p>
            <a:pPr marL="0" lvl="0" indent="0" algn="ctr" rtl="0">
              <a:lnSpc>
                <a:spcPct val="90000"/>
              </a:lnSpc>
              <a:spcBef>
                <a:spcPts val="1000"/>
              </a:spcBef>
              <a:spcAft>
                <a:spcPts val="0"/>
              </a:spcAft>
              <a:buClr>
                <a:srgbClr val="1B3663"/>
              </a:buClr>
              <a:buSzPts val="2800"/>
              <a:buNone/>
            </a:pPr>
            <a:r>
              <a:rPr lang="en-US" sz="2800">
                <a:solidFill>
                  <a:srgbClr val="1B3663"/>
                </a:solidFill>
                <a:latin typeface="Arial"/>
                <a:ea typeface="Arial"/>
                <a:cs typeface="Arial"/>
                <a:sym typeface="Arial"/>
              </a:rPr>
              <a:t>                           Educational Programs &amp;</a:t>
            </a:r>
            <a:endParaRPr/>
          </a:p>
          <a:p>
            <a:pPr marL="0" lvl="0" indent="0" algn="ctr" rtl="0">
              <a:lnSpc>
                <a:spcPct val="90000"/>
              </a:lnSpc>
              <a:spcBef>
                <a:spcPts val="1000"/>
              </a:spcBef>
              <a:spcAft>
                <a:spcPts val="0"/>
              </a:spcAft>
              <a:buClr>
                <a:srgbClr val="1B3663"/>
              </a:buClr>
              <a:buSzPts val="2800"/>
              <a:buNone/>
            </a:pPr>
            <a:r>
              <a:rPr lang="en-US" sz="2800">
                <a:solidFill>
                  <a:srgbClr val="1B3663"/>
                </a:solidFill>
                <a:latin typeface="Arial"/>
                <a:ea typeface="Arial"/>
                <a:cs typeface="Arial"/>
                <a:sym typeface="Arial"/>
              </a:rPr>
              <a:t>      Data Team</a:t>
            </a:r>
            <a:endParaRPr b="1">
              <a:solidFill>
                <a:srgbClr val="1B3663"/>
              </a:solidFill>
              <a:latin typeface="Arial"/>
              <a:ea typeface="Arial"/>
              <a:cs typeface="Arial"/>
              <a:sym typeface="Arial"/>
            </a:endParaRPr>
          </a:p>
        </p:txBody>
      </p:sp>
      <p:sp>
        <p:nvSpPr>
          <p:cNvPr id="101" name="Google Shape;101;p1"/>
          <p:cNvSpPr/>
          <p:nvPr/>
        </p:nvSpPr>
        <p:spPr>
          <a:xfrm>
            <a:off x="9819861" y="5550820"/>
            <a:ext cx="2027582" cy="1168032"/>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2" name="Google Shape;102;p1"/>
          <p:cNvPicPr preferRelativeResize="0"/>
          <p:nvPr/>
        </p:nvPicPr>
        <p:blipFill rotWithShape="1">
          <a:blip r:embed="rId4">
            <a:alphaModFix/>
          </a:blip>
          <a:srcRect/>
          <a:stretch/>
        </p:blipFill>
        <p:spPr>
          <a:xfrm>
            <a:off x="9417298" y="4845120"/>
            <a:ext cx="1726993" cy="201288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0"/>
          <p:cNvSpPr txBox="1"/>
          <p:nvPr/>
        </p:nvSpPr>
        <p:spPr>
          <a:xfrm>
            <a:off x="4416878" y="578046"/>
            <a:ext cx="3358244"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1B3663"/>
              </a:buClr>
              <a:buSzPts val="2800"/>
              <a:buFont typeface="Arial"/>
              <a:buNone/>
            </a:pPr>
            <a:r>
              <a:rPr lang="en-US" sz="2800" b="1" i="0" u="none" strike="noStrike" cap="none">
                <a:solidFill>
                  <a:srgbClr val="1B3663"/>
                </a:solidFill>
                <a:latin typeface="Arial"/>
                <a:ea typeface="Arial"/>
                <a:cs typeface="Arial"/>
                <a:sym typeface="Arial"/>
              </a:rPr>
              <a:t>Methodology</a:t>
            </a:r>
            <a:endParaRPr sz="2800" b="0" i="0" u="none" strike="noStrike" cap="none">
              <a:solidFill>
                <a:schemeClr val="dk1"/>
              </a:solidFill>
              <a:latin typeface="Calibri"/>
              <a:ea typeface="Calibri"/>
              <a:cs typeface="Calibri"/>
              <a:sym typeface="Calibri"/>
            </a:endParaRPr>
          </a:p>
        </p:txBody>
      </p:sp>
      <p:sp>
        <p:nvSpPr>
          <p:cNvPr id="166" name="Google Shape;166;p10"/>
          <p:cNvSpPr txBox="1"/>
          <p:nvPr/>
        </p:nvSpPr>
        <p:spPr>
          <a:xfrm>
            <a:off x="2268415" y="1484366"/>
            <a:ext cx="9174648" cy="3785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1B3663"/>
              </a:buClr>
              <a:buSzPts val="2400"/>
              <a:buFont typeface="Arial"/>
              <a:buNone/>
            </a:pPr>
            <a:r>
              <a:rPr lang="en-US" sz="2400" b="1" i="0" u="none" strike="noStrike" cap="none">
                <a:solidFill>
                  <a:srgbClr val="1B3663"/>
                </a:solidFill>
                <a:latin typeface="Arial"/>
                <a:ea typeface="Arial"/>
                <a:cs typeface="Arial"/>
                <a:sym typeface="Arial"/>
              </a:rPr>
              <a:t>SARA Data Reporting Window is May 15 – June 15 each year</a:t>
            </a: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Calibri"/>
              <a:buNone/>
            </a:pPr>
            <a:endParaRPr sz="24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rgbClr val="1B3663"/>
              </a:buClr>
              <a:buSzPts val="2400"/>
              <a:buFont typeface="Arial"/>
              <a:buNone/>
            </a:pPr>
            <a:r>
              <a:rPr lang="en-US" sz="2400" b="1" i="0" u="none" strike="noStrike" cap="none">
                <a:solidFill>
                  <a:srgbClr val="1B3663"/>
                </a:solidFill>
                <a:latin typeface="Arial"/>
                <a:ea typeface="Arial"/>
                <a:cs typeface="Arial"/>
                <a:sym typeface="Arial"/>
              </a:rPr>
              <a:t>2,428 Institutions were sent email requests to report</a:t>
            </a:r>
            <a:endParaRPr sz="2400" b="0" i="0"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25 exemptions were extended</a:t>
            </a:r>
            <a:endParaRPr sz="1800" b="0" i="0" u="none" strike="noStrike" cap="none">
              <a:solidFill>
                <a:schemeClr val="dk1"/>
              </a:solidFill>
              <a:latin typeface="Calibri"/>
              <a:ea typeface="Calibri"/>
              <a:cs typeface="Calibri"/>
              <a:sym typeface="Calibri"/>
            </a:endParaRPr>
          </a:p>
          <a:p>
            <a:pPr marL="1200150" marR="0" lvl="2"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23 non-renewals or institutional closures</a:t>
            </a:r>
            <a:endParaRPr sz="1800" b="0" i="0" u="none" strike="noStrike" cap="none">
              <a:solidFill>
                <a:schemeClr val="dk1"/>
              </a:solidFill>
              <a:latin typeface="Calibri"/>
              <a:ea typeface="Calibri"/>
              <a:cs typeface="Calibri"/>
              <a:sym typeface="Calibri"/>
            </a:endParaRPr>
          </a:p>
          <a:p>
            <a:pPr marL="1200150" marR="0" lvl="2"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  1 joined near the end of 2023</a:t>
            </a:r>
            <a:endParaRPr sz="1800" b="0" i="0" u="none" strike="noStrike" cap="none">
              <a:solidFill>
                <a:schemeClr val="dk1"/>
              </a:solidFill>
              <a:latin typeface="Calibri"/>
              <a:ea typeface="Calibri"/>
              <a:cs typeface="Calibri"/>
              <a:sym typeface="Calibri"/>
            </a:endParaRPr>
          </a:p>
          <a:p>
            <a:pPr marL="1200150" marR="0" lvl="2"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  1 exemption given due to extreme staff shortage</a:t>
            </a:r>
            <a:endParaRPr sz="1800" b="0" i="0" u="none" strike="noStrike" cap="none">
              <a:solidFill>
                <a:schemeClr val="dk1"/>
              </a:solidFill>
              <a:latin typeface="Calibri"/>
              <a:ea typeface="Calibri"/>
              <a:cs typeface="Calibri"/>
              <a:sym typeface="Calibri"/>
            </a:endParaRPr>
          </a:p>
          <a:p>
            <a:pPr marL="914400" marR="0" lvl="2" indent="0" algn="l" rtl="0">
              <a:spcBef>
                <a:spcPts val="0"/>
              </a:spcBef>
              <a:spcAft>
                <a:spcPts val="0"/>
              </a:spcAft>
              <a:buClr>
                <a:schemeClr val="dk1"/>
              </a:buClr>
              <a:buSzPts val="2400"/>
              <a:buFont typeface="Calibri"/>
              <a:buNone/>
            </a:pPr>
            <a:endParaRPr sz="2400" b="0" i="0" u="none" strike="noStrike" cap="none">
              <a:solidFill>
                <a:schemeClr val="dk1"/>
              </a:solidFill>
              <a:latin typeface="Arial"/>
              <a:ea typeface="Arial"/>
              <a:cs typeface="Arial"/>
              <a:sym typeface="Arial"/>
            </a:endParaRPr>
          </a:p>
          <a:p>
            <a:pPr marL="742950" marR="0" lvl="1" indent="-285750" algn="l" rtl="0">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0 institutions did not report</a:t>
            </a:r>
            <a:endParaRPr sz="1800" b="0" i="0" u="none" strike="noStrike" cap="none">
              <a:solidFill>
                <a:schemeClr val="dk1"/>
              </a:solidFill>
              <a:latin typeface="Calibri"/>
              <a:ea typeface="Calibri"/>
              <a:cs typeface="Calibri"/>
              <a:sym typeface="Calibri"/>
            </a:endParaRPr>
          </a:p>
          <a:p>
            <a:pPr marL="742950" marR="0" lvl="1" indent="-13335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pic>
        <p:nvPicPr>
          <p:cNvPr id="167" name="Google Shape;167;p10"/>
          <p:cNvPicPr preferRelativeResize="0"/>
          <p:nvPr/>
        </p:nvPicPr>
        <p:blipFill rotWithShape="1">
          <a:blip r:embed="rId3">
            <a:alphaModFix/>
          </a:blip>
          <a:srcRect/>
          <a:stretch/>
        </p:blipFill>
        <p:spPr>
          <a:xfrm rot="5400000">
            <a:off x="-495934" y="2903562"/>
            <a:ext cx="3906464" cy="141672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1"/>
          <p:cNvSpPr txBox="1"/>
          <p:nvPr/>
        </p:nvSpPr>
        <p:spPr>
          <a:xfrm>
            <a:off x="1064078" y="692701"/>
            <a:ext cx="10277022"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1B3663"/>
              </a:buClr>
              <a:buSzPts val="2800"/>
              <a:buFont typeface="Arial"/>
              <a:buNone/>
            </a:pPr>
            <a:r>
              <a:rPr lang="en-US" sz="2800" b="1" i="0" u="none" strike="noStrike" cap="none">
                <a:solidFill>
                  <a:srgbClr val="1B3663"/>
                </a:solidFill>
                <a:latin typeface="Arial"/>
                <a:ea typeface="Arial"/>
                <a:cs typeface="Arial"/>
                <a:sym typeface="Arial"/>
              </a:rPr>
              <a:t>Improved Communications &amp; Refined OOSLP Guidance</a:t>
            </a:r>
            <a:endParaRPr sz="2800" b="0" i="0" u="none" strike="noStrike" cap="none">
              <a:solidFill>
                <a:schemeClr val="dk1"/>
              </a:solidFill>
              <a:latin typeface="Calibri"/>
              <a:ea typeface="Calibri"/>
              <a:cs typeface="Calibri"/>
              <a:sym typeface="Calibri"/>
            </a:endParaRPr>
          </a:p>
        </p:txBody>
      </p:sp>
      <p:sp>
        <p:nvSpPr>
          <p:cNvPr id="174" name="Google Shape;174;p11"/>
          <p:cNvSpPr txBox="1"/>
          <p:nvPr/>
        </p:nvSpPr>
        <p:spPr>
          <a:xfrm>
            <a:off x="2268415" y="1484366"/>
            <a:ext cx="9174648" cy="37856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libri"/>
              <a:buNone/>
            </a:pPr>
            <a:endParaRPr sz="24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Calibri"/>
              <a:buNone/>
            </a:pPr>
            <a:endParaRPr sz="2400" b="0" i="0" u="none" strike="noStrike" cap="none">
              <a:solidFill>
                <a:schemeClr val="dk1"/>
              </a:solidFill>
              <a:latin typeface="Arial"/>
              <a:ea typeface="Arial"/>
              <a:cs typeface="Arial"/>
              <a:sym typeface="Arial"/>
            </a:endParaRPr>
          </a:p>
          <a:p>
            <a:pPr marL="1066800" marR="0" lvl="1" indent="-457200" algn="l" rtl="0">
              <a:spcBef>
                <a:spcPts val="0"/>
              </a:spcBef>
              <a:spcAft>
                <a:spcPts val="0"/>
              </a:spcAft>
              <a:buClr>
                <a:schemeClr val="dk1"/>
              </a:buClr>
              <a:buSzPts val="2400"/>
              <a:buFont typeface="Arial"/>
              <a:buAutoNum type="arabicPeriod"/>
            </a:pPr>
            <a:r>
              <a:rPr lang="en-US" sz="2400" b="0" i="0" u="none" strike="noStrike" cap="none">
                <a:solidFill>
                  <a:schemeClr val="dk1"/>
                </a:solidFill>
                <a:latin typeface="Arial"/>
                <a:ea typeface="Arial"/>
                <a:cs typeface="Arial"/>
                <a:sym typeface="Arial"/>
              </a:rPr>
              <a:t>Adjusted SARA Portal settings to ensure invitation to report and all reminders were received even if prior emails had bounced.</a:t>
            </a:r>
            <a:endParaRPr/>
          </a:p>
          <a:p>
            <a:pPr marL="1066800" marR="0" lvl="1" indent="-457200" algn="l" rtl="0">
              <a:spcBef>
                <a:spcPts val="0"/>
              </a:spcBef>
              <a:spcAft>
                <a:spcPts val="0"/>
              </a:spcAft>
              <a:buClr>
                <a:schemeClr val="dk1"/>
              </a:buClr>
              <a:buSzPts val="2400"/>
              <a:buFont typeface="Arial"/>
              <a:buAutoNum type="arabicPeriod"/>
            </a:pPr>
            <a:r>
              <a:rPr lang="en-US" sz="2400" b="0" i="0" u="none" strike="noStrike" cap="none">
                <a:solidFill>
                  <a:schemeClr val="dk1"/>
                </a:solidFill>
                <a:latin typeface="Calibri"/>
                <a:ea typeface="Calibri"/>
                <a:cs typeface="Calibri"/>
                <a:sym typeface="Calibri"/>
              </a:rPr>
              <a:t>Emailed contacts at institutions where over 50 total EDEE were reported, but zero in-state EDEE were reported.</a:t>
            </a:r>
            <a:endParaRPr/>
          </a:p>
          <a:p>
            <a:pPr marL="1066800" marR="0" lvl="1" indent="-457200" algn="l" rtl="0">
              <a:spcBef>
                <a:spcPts val="0"/>
              </a:spcBef>
              <a:spcAft>
                <a:spcPts val="0"/>
              </a:spcAft>
              <a:buClr>
                <a:schemeClr val="dk1"/>
              </a:buClr>
              <a:buSzPts val="2400"/>
              <a:buFont typeface="Arial"/>
              <a:buAutoNum type="arabicPeriod"/>
            </a:pPr>
            <a:r>
              <a:rPr lang="en-US" sz="2400" b="0" i="0" u="none" strike="noStrike" cap="none">
                <a:solidFill>
                  <a:schemeClr val="dk1"/>
                </a:solidFill>
                <a:latin typeface="Arial"/>
                <a:ea typeface="Arial"/>
                <a:cs typeface="Arial"/>
                <a:sym typeface="Arial"/>
              </a:rPr>
              <a:t>Clarified OOSLP reporting guidance </a:t>
            </a:r>
            <a:r>
              <a:rPr lang="en-US" sz="2400" b="0" i="0" u="none" strike="noStrike" cap="none">
                <a:solidFill>
                  <a:schemeClr val="dk1"/>
                </a:solidFill>
                <a:latin typeface="Calibri"/>
                <a:ea typeface="Calibri"/>
                <a:cs typeface="Calibri"/>
                <a:sym typeface="Calibri"/>
              </a:rPr>
              <a:t>to request that each placement a students participated in was reported, even if it was in the same state and CIP program area.</a:t>
            </a:r>
            <a:endParaRPr/>
          </a:p>
        </p:txBody>
      </p:sp>
      <p:pic>
        <p:nvPicPr>
          <p:cNvPr id="175" name="Google Shape;175;p11"/>
          <p:cNvPicPr preferRelativeResize="0"/>
          <p:nvPr/>
        </p:nvPicPr>
        <p:blipFill rotWithShape="1">
          <a:blip r:embed="rId3">
            <a:alphaModFix/>
          </a:blip>
          <a:srcRect/>
          <a:stretch/>
        </p:blipFill>
        <p:spPr>
          <a:xfrm rot="5400000">
            <a:off x="-495934" y="2903562"/>
            <a:ext cx="3906464" cy="141672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2"/>
          <p:cNvSpPr txBox="1">
            <a:spLocks noGrp="1"/>
          </p:cNvSpPr>
          <p:nvPr>
            <p:ph type="title"/>
          </p:nvPr>
        </p:nvSpPr>
        <p:spPr>
          <a:xfrm>
            <a:off x="3947622" y="2606241"/>
            <a:ext cx="7482377"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B3663"/>
              </a:buClr>
              <a:buSzPts val="3600"/>
              <a:buFont typeface="Arial"/>
              <a:buNone/>
            </a:pPr>
            <a:r>
              <a:rPr lang="en-US">
                <a:solidFill>
                  <a:srgbClr val="1B3663"/>
                </a:solidFill>
                <a:latin typeface="Arial"/>
                <a:ea typeface="Arial"/>
                <a:cs typeface="Arial"/>
                <a:sym typeface="Arial"/>
              </a:rPr>
              <a:t>Participating SARA Institutions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3"/>
          <p:cNvSpPr txBox="1"/>
          <p:nvPr/>
        </p:nvSpPr>
        <p:spPr>
          <a:xfrm>
            <a:off x="2703195" y="344257"/>
            <a:ext cx="6785609"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1B3663"/>
              </a:buClr>
              <a:buSzPts val="2800"/>
              <a:buFont typeface="Arial"/>
              <a:buNone/>
            </a:pPr>
            <a:r>
              <a:rPr lang="en-US" sz="2800" b="1" i="0" u="none" strike="noStrike" cap="none">
                <a:solidFill>
                  <a:srgbClr val="1B3663"/>
                </a:solidFill>
                <a:latin typeface="Arial"/>
                <a:ea typeface="Arial"/>
                <a:cs typeface="Arial"/>
                <a:sym typeface="Arial"/>
              </a:rPr>
              <a:t>Number of Reporting Institutions</a:t>
            </a:r>
            <a:endParaRPr sz="2800" b="0" i="0" u="none" strike="noStrike" cap="none">
              <a:solidFill>
                <a:schemeClr val="dk1"/>
              </a:solidFill>
              <a:latin typeface="Arial"/>
              <a:ea typeface="Arial"/>
              <a:cs typeface="Arial"/>
              <a:sym typeface="Arial"/>
            </a:endParaRPr>
          </a:p>
          <a:p>
            <a:pPr marL="0" marR="0" lvl="0" indent="0" algn="ctr" rtl="0">
              <a:spcBef>
                <a:spcPts val="0"/>
              </a:spcBef>
              <a:spcAft>
                <a:spcPts val="0"/>
              </a:spcAft>
              <a:buClr>
                <a:srgbClr val="1B3663"/>
              </a:buClr>
              <a:buSzPts val="2800"/>
              <a:buFont typeface="Arial"/>
              <a:buNone/>
            </a:pPr>
            <a:r>
              <a:rPr lang="en-US" sz="2800" b="1" i="0" u="none" strike="noStrike" cap="none">
                <a:solidFill>
                  <a:srgbClr val="1B3663"/>
                </a:solidFill>
                <a:latin typeface="Arial"/>
                <a:ea typeface="Arial"/>
                <a:cs typeface="Arial"/>
                <a:sym typeface="Arial"/>
              </a:rPr>
              <a:t>2015-2023</a:t>
            </a:r>
            <a:endParaRPr sz="2800" b="0" i="0" u="none" strike="noStrike" cap="none">
              <a:solidFill>
                <a:schemeClr val="dk1"/>
              </a:solidFill>
              <a:latin typeface="Arial"/>
              <a:ea typeface="Arial"/>
              <a:cs typeface="Arial"/>
              <a:sym typeface="Arial"/>
            </a:endParaRPr>
          </a:p>
        </p:txBody>
      </p:sp>
      <p:graphicFrame>
        <p:nvGraphicFramePr>
          <p:cNvPr id="187" name="Google Shape;187;p13"/>
          <p:cNvGraphicFramePr/>
          <p:nvPr/>
        </p:nvGraphicFramePr>
        <p:xfrm>
          <a:off x="2278443" y="1710447"/>
          <a:ext cx="7635111" cy="480718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4"/>
          <p:cNvSpPr txBox="1"/>
          <p:nvPr/>
        </p:nvSpPr>
        <p:spPr>
          <a:xfrm>
            <a:off x="2527554" y="603446"/>
            <a:ext cx="7136890"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a:solidFill>
                  <a:srgbClr val="1B3663"/>
                </a:solidFill>
                <a:latin typeface="Arial"/>
                <a:ea typeface="Arial"/>
                <a:cs typeface="Arial"/>
                <a:sym typeface="Arial"/>
              </a:rPr>
              <a:t>Reporting Institutions by Sector for 2023</a:t>
            </a:r>
            <a:endParaRPr/>
          </a:p>
          <a:p>
            <a:pPr marL="0" marR="0" lvl="0" indent="0" algn="ctr" rtl="0">
              <a:spcBef>
                <a:spcPts val="0"/>
              </a:spcBef>
              <a:spcAft>
                <a:spcPts val="0"/>
              </a:spcAft>
              <a:buNone/>
            </a:pPr>
            <a:endParaRPr sz="2400" b="1" i="0" u="none" strike="noStrike" cap="none">
              <a:solidFill>
                <a:srgbClr val="1B3663"/>
              </a:solidFill>
              <a:latin typeface="Arial"/>
              <a:ea typeface="Arial"/>
              <a:cs typeface="Arial"/>
              <a:sym typeface="Arial"/>
            </a:endParaRPr>
          </a:p>
          <a:p>
            <a:pPr marL="0" marR="0" lvl="0" indent="0" algn="ctr" rtl="0">
              <a:spcBef>
                <a:spcPts val="0"/>
              </a:spcBef>
              <a:spcAft>
                <a:spcPts val="0"/>
              </a:spcAft>
              <a:buNone/>
            </a:pPr>
            <a:r>
              <a:rPr lang="en-US" sz="2000" b="1" i="0" u="none" strike="noStrike" cap="none">
                <a:solidFill>
                  <a:srgbClr val="1B3663"/>
                </a:solidFill>
                <a:latin typeface="Arial"/>
                <a:ea typeface="Arial"/>
                <a:cs typeface="Arial"/>
                <a:sym typeface="Arial"/>
              </a:rPr>
              <a:t>2,403 Reporting Institutions</a:t>
            </a:r>
            <a:endParaRPr/>
          </a:p>
          <a:p>
            <a:pPr marL="0" marR="0" lvl="0" indent="0" algn="ctr" rtl="0">
              <a:spcBef>
                <a:spcPts val="0"/>
              </a:spcBef>
              <a:spcAft>
                <a:spcPts val="0"/>
              </a:spcAft>
              <a:buNone/>
            </a:pPr>
            <a:endParaRPr sz="2400" b="1" i="0" u="none" strike="noStrike" cap="none">
              <a:solidFill>
                <a:srgbClr val="1B3663"/>
              </a:solidFill>
              <a:latin typeface="Roboto"/>
              <a:ea typeface="Roboto"/>
              <a:cs typeface="Roboto"/>
              <a:sym typeface="Roboto"/>
            </a:endParaRPr>
          </a:p>
        </p:txBody>
      </p:sp>
      <p:graphicFrame>
        <p:nvGraphicFramePr>
          <p:cNvPr id="194" name="Google Shape;194;p14"/>
          <p:cNvGraphicFramePr/>
          <p:nvPr/>
        </p:nvGraphicFramePr>
        <p:xfrm>
          <a:off x="2493425" y="1911001"/>
          <a:ext cx="7674900" cy="4771800"/>
        </p:xfrm>
        <a:graphic>
          <a:graphicData uri="http://schemas.openxmlformats.org/drawingml/2006/chart">
            <c:chart xmlns:c="http://schemas.openxmlformats.org/drawingml/2006/chart" xmlns:r="http://schemas.openxmlformats.org/officeDocument/2006/relationships" r:id="rId3"/>
          </a:graphicData>
        </a:graphic>
      </p:graphicFrame>
      <p:pic>
        <p:nvPicPr>
          <p:cNvPr id="195" name="Google Shape;195;p14"/>
          <p:cNvPicPr preferRelativeResize="0"/>
          <p:nvPr/>
        </p:nvPicPr>
        <p:blipFill>
          <a:blip r:embed="rId4">
            <a:alphaModFix/>
          </a:blip>
          <a:stretch>
            <a:fillRect/>
          </a:stretch>
        </p:blipFill>
        <p:spPr>
          <a:xfrm>
            <a:off x="2921375" y="2173100"/>
            <a:ext cx="7920849" cy="4221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5"/>
          <p:cNvSpPr txBox="1"/>
          <p:nvPr/>
        </p:nvSpPr>
        <p:spPr>
          <a:xfrm>
            <a:off x="1418493" y="743718"/>
            <a:ext cx="8909093" cy="7516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1B3663"/>
              </a:buClr>
              <a:buSzPts val="2800"/>
              <a:buFont typeface="Arial"/>
              <a:buNone/>
            </a:pPr>
            <a:r>
              <a:rPr lang="en-US" sz="2800" b="1" i="0" u="none" strike="noStrike" cap="none">
                <a:solidFill>
                  <a:srgbClr val="1B3663"/>
                </a:solidFill>
                <a:latin typeface="Arial"/>
                <a:ea typeface="Arial"/>
                <a:cs typeface="Arial"/>
                <a:sym typeface="Arial"/>
              </a:rPr>
              <a:t>Reporting Institutions by Regional Compact for 2023</a:t>
            </a:r>
            <a:endParaRPr sz="2800" b="1" i="0" u="none" strike="noStrike" cap="none">
              <a:solidFill>
                <a:srgbClr val="1B3663"/>
              </a:solidFill>
              <a:latin typeface="Arial"/>
              <a:ea typeface="Arial"/>
              <a:cs typeface="Arial"/>
              <a:sym typeface="Arial"/>
            </a:endParaRPr>
          </a:p>
        </p:txBody>
      </p:sp>
      <p:sp>
        <p:nvSpPr>
          <p:cNvPr id="202" name="Google Shape;202;p15"/>
          <p:cNvSpPr txBox="1"/>
          <p:nvPr/>
        </p:nvSpPr>
        <p:spPr>
          <a:xfrm>
            <a:off x="1073020" y="1308725"/>
            <a:ext cx="9934949" cy="4618878"/>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l" rtl="0">
              <a:lnSpc>
                <a:spcPct val="120000"/>
              </a:lnSpc>
              <a:spcBef>
                <a:spcPts val="0"/>
              </a:spcBef>
              <a:spcAft>
                <a:spcPts val="0"/>
              </a:spcAft>
              <a:buClr>
                <a:schemeClr val="dk1"/>
              </a:buClr>
              <a:buSzPct val="100000"/>
              <a:buFont typeface="Arial"/>
              <a:buNone/>
            </a:pPr>
            <a:endParaRPr sz="6400" b="1" i="0" u="none" strike="noStrike" cap="none">
              <a:solidFill>
                <a:srgbClr val="1B3663"/>
              </a:solidFill>
              <a:latin typeface="Arial"/>
              <a:ea typeface="Arial"/>
              <a:cs typeface="Arial"/>
              <a:sym typeface="Arial"/>
            </a:endParaRPr>
          </a:p>
          <a:p>
            <a:pPr marL="457200" marR="0" lvl="1" indent="0" algn="l" rtl="0">
              <a:lnSpc>
                <a:spcPct val="120000"/>
              </a:lnSpc>
              <a:spcBef>
                <a:spcPts val="0"/>
              </a:spcBef>
              <a:spcAft>
                <a:spcPts val="0"/>
              </a:spcAft>
              <a:buClr>
                <a:schemeClr val="dk1"/>
              </a:buClr>
              <a:buSzPct val="100000"/>
              <a:buFont typeface="Arial"/>
              <a:buNone/>
            </a:pPr>
            <a:endParaRPr sz="6400" b="0" i="0" u="none" strike="noStrike" cap="none">
              <a:solidFill>
                <a:srgbClr val="1B3663"/>
              </a:solidFill>
              <a:latin typeface="Arial"/>
              <a:ea typeface="Arial"/>
              <a:cs typeface="Arial"/>
              <a:sym typeface="Arial"/>
            </a:endParaRPr>
          </a:p>
          <a:p>
            <a:pPr marL="457200" marR="0" lvl="1" indent="0" algn="l" rtl="0">
              <a:lnSpc>
                <a:spcPct val="110000"/>
              </a:lnSpc>
              <a:spcBef>
                <a:spcPts val="0"/>
              </a:spcBef>
              <a:spcAft>
                <a:spcPts val="0"/>
              </a:spcAft>
              <a:buClr>
                <a:schemeClr val="dk1"/>
              </a:buClr>
              <a:buSzPct val="100000"/>
              <a:buFont typeface="Arial"/>
              <a:buNone/>
            </a:pPr>
            <a:endParaRPr sz="6400" b="1" i="0" u="none" strike="noStrike" cap="none">
              <a:solidFill>
                <a:srgbClr val="C84540"/>
              </a:solidFill>
              <a:latin typeface="Arial"/>
              <a:ea typeface="Arial"/>
              <a:cs typeface="Arial"/>
              <a:sym typeface="Arial"/>
            </a:endParaRPr>
          </a:p>
          <a:p>
            <a:pPr marL="457200" marR="0" lvl="1" indent="0" algn="ctr" rtl="0">
              <a:lnSpc>
                <a:spcPct val="90000"/>
              </a:lnSpc>
              <a:spcBef>
                <a:spcPts val="500"/>
              </a:spcBef>
              <a:spcAft>
                <a:spcPts val="0"/>
              </a:spcAft>
              <a:buClr>
                <a:schemeClr val="dk1"/>
              </a:buClr>
              <a:buSzPct val="100000"/>
              <a:buFont typeface="Arial"/>
              <a:buNone/>
            </a:pPr>
            <a:endParaRPr sz="6400" b="1" i="0" u="none" strike="noStrike" cap="none">
              <a:solidFill>
                <a:srgbClr val="C84540"/>
              </a:solidFill>
              <a:latin typeface="Arial"/>
              <a:ea typeface="Arial"/>
              <a:cs typeface="Arial"/>
              <a:sym typeface="Arial"/>
            </a:endParaRPr>
          </a:p>
          <a:p>
            <a:pPr marL="457200" marR="0" lvl="1" indent="0" algn="ctr" rtl="0">
              <a:lnSpc>
                <a:spcPct val="90000"/>
              </a:lnSpc>
              <a:spcBef>
                <a:spcPts val="500"/>
              </a:spcBef>
              <a:spcAft>
                <a:spcPts val="0"/>
              </a:spcAft>
              <a:buClr>
                <a:schemeClr val="dk1"/>
              </a:buClr>
              <a:buSzPct val="100000"/>
              <a:buFont typeface="Arial"/>
              <a:buNone/>
            </a:pPr>
            <a:endParaRPr sz="6400" b="1" i="0" u="none" strike="noStrike" cap="none">
              <a:solidFill>
                <a:srgbClr val="C84540"/>
              </a:solidFill>
              <a:latin typeface="Arial"/>
              <a:ea typeface="Arial"/>
              <a:cs typeface="Arial"/>
              <a:sym typeface="Arial"/>
            </a:endParaRPr>
          </a:p>
          <a:p>
            <a:pPr marL="457200" marR="0" lvl="1" indent="0" algn="l" rtl="0">
              <a:lnSpc>
                <a:spcPct val="90000"/>
              </a:lnSpc>
              <a:spcBef>
                <a:spcPts val="500"/>
              </a:spcBef>
              <a:spcAft>
                <a:spcPts val="0"/>
              </a:spcAft>
              <a:buClr>
                <a:srgbClr val="C84540"/>
              </a:buClr>
              <a:buSzPct val="100000"/>
              <a:buFont typeface="Arial"/>
              <a:buNone/>
            </a:pPr>
            <a:r>
              <a:rPr lang="en-US" sz="6400" b="1" i="0" u="none" strike="noStrike" cap="none">
                <a:solidFill>
                  <a:srgbClr val="C84540"/>
                </a:solidFill>
                <a:latin typeface="Arial"/>
                <a:ea typeface="Arial"/>
                <a:cs typeface="Arial"/>
                <a:sym typeface="Arial"/>
              </a:rPr>
              <a:t>                                      </a:t>
            </a:r>
            <a:endParaRPr sz="2200" b="0" i="0" u="none" strike="noStrike" cap="none">
              <a:solidFill>
                <a:schemeClr val="dk1"/>
              </a:solidFill>
              <a:latin typeface="Arial"/>
              <a:ea typeface="Arial"/>
              <a:cs typeface="Arial"/>
              <a:sym typeface="Arial"/>
            </a:endParaRPr>
          </a:p>
        </p:txBody>
      </p:sp>
      <p:graphicFrame>
        <p:nvGraphicFramePr>
          <p:cNvPr id="203" name="Google Shape;203;p15"/>
          <p:cNvGraphicFramePr/>
          <p:nvPr/>
        </p:nvGraphicFramePr>
        <p:xfrm>
          <a:off x="1880540" y="1873724"/>
          <a:ext cx="7021800" cy="4984200"/>
        </p:xfrm>
        <a:graphic>
          <a:graphicData uri="http://schemas.openxmlformats.org/drawingml/2006/chart">
            <c:chart xmlns:c="http://schemas.openxmlformats.org/drawingml/2006/chart" xmlns:r="http://schemas.openxmlformats.org/officeDocument/2006/relationships" r:id="rId3"/>
          </a:graphicData>
        </a:graphic>
      </p:graphicFrame>
      <p:pic>
        <p:nvPicPr>
          <p:cNvPr id="204" name="Google Shape;204;p15"/>
          <p:cNvPicPr preferRelativeResize="0"/>
          <p:nvPr/>
        </p:nvPicPr>
        <p:blipFill>
          <a:blip r:embed="rId4">
            <a:alphaModFix/>
          </a:blip>
          <a:stretch>
            <a:fillRect/>
          </a:stretch>
        </p:blipFill>
        <p:spPr>
          <a:xfrm>
            <a:off x="3011613" y="2076729"/>
            <a:ext cx="6625974" cy="38508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6"/>
          <p:cNvSpPr txBox="1"/>
          <p:nvPr/>
        </p:nvSpPr>
        <p:spPr>
          <a:xfrm>
            <a:off x="756260" y="560289"/>
            <a:ext cx="996666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a:solidFill>
                  <a:srgbClr val="1B3663"/>
                </a:solidFill>
                <a:latin typeface="Arial"/>
                <a:ea typeface="Arial"/>
                <a:cs typeface="Arial"/>
                <a:sym typeface="Arial"/>
              </a:rPr>
              <a:t>SREB Reporting Institutions &amp; Sector Analysis for 2023 </a:t>
            </a:r>
            <a:endParaRPr sz="2800">
              <a:solidFill>
                <a:schemeClr val="dk1"/>
              </a:solidFill>
              <a:latin typeface="Arial"/>
              <a:ea typeface="Arial"/>
              <a:cs typeface="Arial"/>
              <a:sym typeface="Arial"/>
            </a:endParaRPr>
          </a:p>
        </p:txBody>
      </p:sp>
      <p:sp>
        <p:nvSpPr>
          <p:cNvPr id="210" name="Google Shape;210;p16"/>
          <p:cNvSpPr txBox="1"/>
          <p:nvPr/>
        </p:nvSpPr>
        <p:spPr>
          <a:xfrm>
            <a:off x="6821215" y="5796326"/>
            <a:ext cx="296537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Private For-Profit     	  7.6%</a:t>
            </a:r>
            <a:endParaRPr/>
          </a:p>
          <a:p>
            <a:pPr marL="0" marR="0" lvl="0" indent="0" algn="l" rtl="0">
              <a:spcBef>
                <a:spcPts val="0"/>
              </a:spcBef>
              <a:spcAft>
                <a:spcPts val="0"/>
              </a:spcAft>
              <a:buNone/>
            </a:pPr>
            <a:r>
              <a:rPr lang="en-US" sz="1600">
                <a:solidFill>
                  <a:schemeClr val="dk1"/>
                </a:solidFill>
                <a:latin typeface="Arial"/>
                <a:ea typeface="Arial"/>
                <a:cs typeface="Arial"/>
                <a:sym typeface="Arial"/>
              </a:rPr>
              <a:t>Private Non-Profit 	42.0%</a:t>
            </a:r>
            <a:endParaRPr/>
          </a:p>
          <a:p>
            <a:pPr marL="0" marR="0" lvl="0" indent="0" algn="l" rtl="0">
              <a:spcBef>
                <a:spcPts val="0"/>
              </a:spcBef>
              <a:spcAft>
                <a:spcPts val="0"/>
              </a:spcAft>
              <a:buNone/>
            </a:pPr>
            <a:r>
              <a:rPr lang="en-US" sz="1600">
                <a:solidFill>
                  <a:schemeClr val="dk1"/>
                </a:solidFill>
                <a:latin typeface="Arial"/>
                <a:ea typeface="Arial"/>
                <a:cs typeface="Arial"/>
                <a:sym typeface="Arial"/>
              </a:rPr>
              <a:t>Public                      	50.4%</a:t>
            </a:r>
            <a:endParaRPr/>
          </a:p>
        </p:txBody>
      </p:sp>
      <p:sp>
        <p:nvSpPr>
          <p:cNvPr id="211" name="Google Shape;211;p16"/>
          <p:cNvSpPr txBox="1"/>
          <p:nvPr/>
        </p:nvSpPr>
        <p:spPr>
          <a:xfrm>
            <a:off x="1109144" y="5919436"/>
            <a:ext cx="4033438" cy="584775"/>
          </a:xfrm>
          <a:prstGeom prst="rect">
            <a:avLst/>
          </a:prstGeom>
          <a:solidFill>
            <a:srgbClr val="F2F2F2"/>
          </a:solidFill>
          <a:ln w="9525" cap="flat" cmpd="sng">
            <a:solidFill>
              <a:srgbClr val="1B366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Explore the interactive data dashboards: </a:t>
            </a:r>
            <a:r>
              <a:rPr lang="en-US" sz="1600" u="sng">
                <a:solidFill>
                  <a:srgbClr val="215297"/>
                </a:solidFill>
                <a:latin typeface="Arial"/>
                <a:ea typeface="Arial"/>
                <a:cs typeface="Arial"/>
                <a:sym typeface="Arial"/>
                <a:hlinkClick r:id="rId3">
                  <a:extLst>
                    <a:ext uri="{A12FA001-AC4F-418D-AE19-62706E023703}">
                      <ahyp:hlinkClr xmlns:ahyp="http://schemas.microsoft.com/office/drawing/2018/hyperlinkcolor" val="tx"/>
                    </a:ext>
                  </a:extLst>
                </a:hlinkClick>
              </a:rPr>
              <a:t>https://nc-sara.org/data-dashboards</a:t>
            </a:r>
            <a:endParaRPr sz="1600">
              <a:solidFill>
                <a:srgbClr val="215297"/>
              </a:solidFill>
              <a:latin typeface="Arial"/>
              <a:ea typeface="Arial"/>
              <a:cs typeface="Arial"/>
              <a:sym typeface="Arial"/>
            </a:endParaRPr>
          </a:p>
        </p:txBody>
      </p:sp>
      <p:pic>
        <p:nvPicPr>
          <p:cNvPr id="212" name="Google Shape;212;p16" descr="A graph with blue and red bars&#10;&#10;Description automatically generated"/>
          <p:cNvPicPr preferRelativeResize="0"/>
          <p:nvPr/>
        </p:nvPicPr>
        <p:blipFill rotWithShape="1">
          <a:blip r:embed="rId4">
            <a:alphaModFix/>
          </a:blip>
          <a:srcRect/>
          <a:stretch/>
        </p:blipFill>
        <p:spPr>
          <a:xfrm>
            <a:off x="5612161" y="1407338"/>
            <a:ext cx="4349970" cy="4324605"/>
          </a:xfrm>
          <a:prstGeom prst="rect">
            <a:avLst/>
          </a:prstGeom>
          <a:noFill/>
          <a:ln>
            <a:noFill/>
          </a:ln>
        </p:spPr>
      </p:pic>
      <p:pic>
        <p:nvPicPr>
          <p:cNvPr id="213" name="Google Shape;213;p16" descr="A graph with a line going up&#10;&#10;Description automatically generated"/>
          <p:cNvPicPr preferRelativeResize="0"/>
          <p:nvPr/>
        </p:nvPicPr>
        <p:blipFill rotWithShape="1">
          <a:blip r:embed="rId5">
            <a:alphaModFix/>
          </a:blip>
          <a:srcRect/>
          <a:stretch/>
        </p:blipFill>
        <p:spPr>
          <a:xfrm>
            <a:off x="1109144" y="1401369"/>
            <a:ext cx="4368897" cy="433057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7"/>
          <p:cNvSpPr txBox="1"/>
          <p:nvPr/>
        </p:nvSpPr>
        <p:spPr>
          <a:xfrm>
            <a:off x="1488316" y="461945"/>
            <a:ext cx="9100914" cy="7516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1B3663"/>
              </a:buClr>
              <a:buSzPts val="2800"/>
              <a:buFont typeface="Arial"/>
              <a:buNone/>
            </a:pPr>
            <a:r>
              <a:rPr lang="en-US" sz="2800" b="1">
                <a:solidFill>
                  <a:srgbClr val="1B3663"/>
                </a:solidFill>
                <a:latin typeface="Arial"/>
                <a:ea typeface="Arial"/>
                <a:cs typeface="Arial"/>
                <a:sym typeface="Arial"/>
              </a:rPr>
              <a:t>Number of Institutions in SREB States for 2023</a:t>
            </a:r>
            <a:endParaRPr/>
          </a:p>
        </p:txBody>
      </p:sp>
      <p:sp>
        <p:nvSpPr>
          <p:cNvPr id="220" name="Google Shape;220;p17"/>
          <p:cNvSpPr txBox="1"/>
          <p:nvPr/>
        </p:nvSpPr>
        <p:spPr>
          <a:xfrm>
            <a:off x="992211" y="1380931"/>
            <a:ext cx="10093124" cy="483479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000"/>
              <a:buFont typeface="Arial"/>
              <a:buNone/>
            </a:pPr>
            <a:endParaRPr sz="2000" b="1" i="1">
              <a:solidFill>
                <a:srgbClr val="1B3663"/>
              </a:solidFill>
              <a:latin typeface="Arial"/>
              <a:ea typeface="Arial"/>
              <a:cs typeface="Arial"/>
              <a:sym typeface="Arial"/>
            </a:endParaRPr>
          </a:p>
        </p:txBody>
      </p:sp>
      <p:sp>
        <p:nvSpPr>
          <p:cNvPr id="221" name="Google Shape;221;p17"/>
          <p:cNvSpPr txBox="1"/>
          <p:nvPr/>
        </p:nvSpPr>
        <p:spPr>
          <a:xfrm>
            <a:off x="7518505" y="6177963"/>
            <a:ext cx="274248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58585F"/>
                </a:solidFill>
                <a:latin typeface="Arial"/>
                <a:ea typeface="Arial"/>
                <a:cs typeface="Arial"/>
                <a:sym typeface="Arial"/>
              </a:rPr>
              <a:t>* SARA Affiliate, not full member</a:t>
            </a:r>
            <a:endParaRPr/>
          </a:p>
        </p:txBody>
      </p:sp>
      <p:graphicFrame>
        <p:nvGraphicFramePr>
          <p:cNvPr id="222" name="Google Shape;222;p17"/>
          <p:cNvGraphicFramePr/>
          <p:nvPr/>
        </p:nvGraphicFramePr>
        <p:xfrm>
          <a:off x="2089006" y="1166513"/>
          <a:ext cx="7899534" cy="494838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8"/>
          <p:cNvSpPr txBox="1"/>
          <p:nvPr/>
        </p:nvSpPr>
        <p:spPr>
          <a:xfrm>
            <a:off x="1824515" y="463578"/>
            <a:ext cx="796207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B3663"/>
                </a:solidFill>
                <a:latin typeface="Arial"/>
                <a:ea typeface="Arial"/>
                <a:cs typeface="Arial"/>
                <a:sym typeface="Arial"/>
              </a:rPr>
              <a:t>AL Reporting Institutions &amp; Sector Analysis </a:t>
            </a:r>
            <a:endParaRPr sz="2800">
              <a:solidFill>
                <a:schemeClr val="dk1"/>
              </a:solidFill>
              <a:latin typeface="Arial"/>
              <a:ea typeface="Arial"/>
              <a:cs typeface="Arial"/>
              <a:sym typeface="Arial"/>
            </a:endParaRPr>
          </a:p>
        </p:txBody>
      </p:sp>
      <p:sp>
        <p:nvSpPr>
          <p:cNvPr id="228" name="Google Shape;228;p18"/>
          <p:cNvSpPr txBox="1"/>
          <p:nvPr/>
        </p:nvSpPr>
        <p:spPr>
          <a:xfrm>
            <a:off x="6821215" y="5796326"/>
            <a:ext cx="296537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Private For-Profit     	   2.3%</a:t>
            </a:r>
            <a:endParaRPr/>
          </a:p>
          <a:p>
            <a:pPr marL="0" marR="0" lvl="0" indent="0" algn="l" rtl="0">
              <a:spcBef>
                <a:spcPts val="0"/>
              </a:spcBef>
              <a:spcAft>
                <a:spcPts val="0"/>
              </a:spcAft>
              <a:buNone/>
            </a:pPr>
            <a:r>
              <a:rPr lang="en-US" sz="1600">
                <a:solidFill>
                  <a:schemeClr val="dk1"/>
                </a:solidFill>
                <a:latin typeface="Arial"/>
                <a:ea typeface="Arial"/>
                <a:cs typeface="Arial"/>
                <a:sym typeface="Arial"/>
              </a:rPr>
              <a:t>Private Non-Profit 	 27.9%</a:t>
            </a:r>
            <a:endParaRPr/>
          </a:p>
          <a:p>
            <a:pPr marL="0" marR="0" lvl="0" indent="0" algn="l" rtl="0">
              <a:spcBef>
                <a:spcPts val="0"/>
              </a:spcBef>
              <a:spcAft>
                <a:spcPts val="0"/>
              </a:spcAft>
              <a:buNone/>
            </a:pPr>
            <a:r>
              <a:rPr lang="en-US" sz="1600">
                <a:solidFill>
                  <a:schemeClr val="dk1"/>
                </a:solidFill>
                <a:latin typeface="Arial"/>
                <a:ea typeface="Arial"/>
                <a:cs typeface="Arial"/>
                <a:sym typeface="Arial"/>
              </a:rPr>
              <a:t>Public                      	 69.8%</a:t>
            </a:r>
            <a:endParaRPr/>
          </a:p>
        </p:txBody>
      </p:sp>
      <p:sp>
        <p:nvSpPr>
          <p:cNvPr id="229" name="Google Shape;229;p18"/>
          <p:cNvSpPr txBox="1"/>
          <p:nvPr/>
        </p:nvSpPr>
        <p:spPr>
          <a:xfrm>
            <a:off x="1166130" y="5919442"/>
            <a:ext cx="4033500" cy="585000"/>
          </a:xfrm>
          <a:prstGeom prst="rect">
            <a:avLst/>
          </a:prstGeom>
          <a:solidFill>
            <a:srgbClr val="F2F2F2"/>
          </a:solidFill>
          <a:ln w="9525" cap="flat" cmpd="sng">
            <a:solidFill>
              <a:srgbClr val="1B366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Explore the interactive data dashboards: </a:t>
            </a:r>
            <a:r>
              <a:rPr lang="en-US" sz="1600" u="sng">
                <a:solidFill>
                  <a:srgbClr val="215297"/>
                </a:solidFill>
                <a:latin typeface="Arial"/>
                <a:ea typeface="Arial"/>
                <a:cs typeface="Arial"/>
                <a:sym typeface="Arial"/>
                <a:hlinkClick r:id="rId3">
                  <a:extLst>
                    <a:ext uri="{A12FA001-AC4F-418D-AE19-62706E023703}">
                      <ahyp:hlinkClr xmlns:ahyp="http://schemas.microsoft.com/office/drawing/2018/hyperlinkcolor" val="tx"/>
                    </a:ext>
                  </a:extLst>
                </a:hlinkClick>
              </a:rPr>
              <a:t>https://nc-sara.org/data-dashboards</a:t>
            </a:r>
            <a:endParaRPr sz="1600">
              <a:solidFill>
                <a:srgbClr val="215297"/>
              </a:solidFill>
              <a:latin typeface="Arial"/>
              <a:ea typeface="Arial"/>
              <a:cs typeface="Arial"/>
              <a:sym typeface="Arial"/>
            </a:endParaRPr>
          </a:p>
        </p:txBody>
      </p:sp>
      <p:pic>
        <p:nvPicPr>
          <p:cNvPr id="230" name="Google Shape;230;p18" descr="A graph with a line going up&#10;&#10;Description automatically generated"/>
          <p:cNvPicPr preferRelativeResize="0"/>
          <p:nvPr/>
        </p:nvPicPr>
        <p:blipFill rotWithShape="1">
          <a:blip r:embed="rId4">
            <a:alphaModFix/>
          </a:blip>
          <a:srcRect/>
          <a:stretch/>
        </p:blipFill>
        <p:spPr>
          <a:xfrm>
            <a:off x="1166123" y="1407338"/>
            <a:ext cx="4375333" cy="4324604"/>
          </a:xfrm>
          <a:prstGeom prst="rect">
            <a:avLst/>
          </a:prstGeom>
          <a:noFill/>
          <a:ln>
            <a:noFill/>
          </a:ln>
        </p:spPr>
      </p:pic>
      <p:pic>
        <p:nvPicPr>
          <p:cNvPr id="231" name="Google Shape;231;p18" descr="A graph of a bar chart&#10;&#10;Description automatically generated"/>
          <p:cNvPicPr preferRelativeResize="0"/>
          <p:nvPr/>
        </p:nvPicPr>
        <p:blipFill rotWithShape="1">
          <a:blip r:embed="rId5">
            <a:alphaModFix/>
          </a:blip>
          <a:srcRect/>
          <a:stretch/>
        </p:blipFill>
        <p:spPr>
          <a:xfrm>
            <a:off x="5793839" y="1416280"/>
            <a:ext cx="4217264" cy="419267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9"/>
          <p:cNvSpPr txBox="1">
            <a:spLocks noGrp="1"/>
          </p:cNvSpPr>
          <p:nvPr>
            <p:ph type="title"/>
          </p:nvPr>
        </p:nvSpPr>
        <p:spPr>
          <a:xfrm>
            <a:off x="3947622" y="2606241"/>
            <a:ext cx="7482377"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B3663"/>
              </a:buClr>
              <a:buSzPts val="3600"/>
              <a:buFont typeface="Arial"/>
              <a:buNone/>
            </a:pPr>
            <a:r>
              <a:rPr lang="en-US" sz="3600">
                <a:solidFill>
                  <a:srgbClr val="1B3663"/>
                </a:solidFill>
                <a:latin typeface="Arial"/>
                <a:ea typeface="Arial"/>
                <a:cs typeface="Arial"/>
                <a:sym typeface="Arial"/>
              </a:rPr>
              <a:t>2023 Exclusively Distance Education Enrollment (EDEE)</a:t>
            </a:r>
            <a:endParaRPr>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
          <p:cNvSpPr txBox="1">
            <a:spLocks noGrp="1"/>
          </p:cNvSpPr>
          <p:nvPr>
            <p:ph type="body" idx="2"/>
          </p:nvPr>
        </p:nvSpPr>
        <p:spPr>
          <a:xfrm>
            <a:off x="535986" y="824409"/>
            <a:ext cx="10697998" cy="563881"/>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84540"/>
              </a:buClr>
              <a:buSzPts val="3600"/>
              <a:buNone/>
            </a:pPr>
            <a:r>
              <a:rPr lang="en-US" sz="2800">
                <a:solidFill>
                  <a:srgbClr val="1B3663"/>
                </a:solidFill>
                <a:latin typeface="Arial"/>
                <a:ea typeface="Arial"/>
                <a:cs typeface="Arial"/>
                <a:sym typeface="Arial"/>
              </a:rPr>
              <a:t>2023 Data Reporting in 2024: Alabama &amp; SREB Data</a:t>
            </a:r>
            <a:endParaRPr/>
          </a:p>
          <a:p>
            <a:pPr marL="0" lvl="0" indent="0" algn="ctr" rtl="0">
              <a:lnSpc>
                <a:spcPct val="90000"/>
              </a:lnSpc>
              <a:spcBef>
                <a:spcPts val="0"/>
              </a:spcBef>
              <a:spcAft>
                <a:spcPts val="0"/>
              </a:spcAft>
              <a:buClr>
                <a:srgbClr val="C84540"/>
              </a:buClr>
              <a:buSzPts val="3600"/>
              <a:buNone/>
            </a:pPr>
            <a:endParaRPr>
              <a:latin typeface="Arial"/>
              <a:ea typeface="Arial"/>
              <a:cs typeface="Arial"/>
              <a:sym typeface="Arial"/>
            </a:endParaRPr>
          </a:p>
        </p:txBody>
      </p:sp>
      <p:sp>
        <p:nvSpPr>
          <p:cNvPr id="109" name="Google Shape;109;p2"/>
          <p:cNvSpPr txBox="1">
            <a:spLocks noGrp="1"/>
          </p:cNvSpPr>
          <p:nvPr>
            <p:ph type="body" idx="3"/>
          </p:nvPr>
        </p:nvSpPr>
        <p:spPr>
          <a:xfrm>
            <a:off x="5272954" y="1506992"/>
            <a:ext cx="6275049" cy="452659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2400"/>
              <a:buNone/>
            </a:pPr>
            <a:r>
              <a:rPr lang="en-US" sz="2400" b="1">
                <a:solidFill>
                  <a:srgbClr val="1B3663"/>
                </a:solidFill>
                <a:latin typeface="Arial"/>
                <a:ea typeface="Arial"/>
                <a:cs typeface="Arial"/>
                <a:sym typeface="Arial"/>
              </a:rPr>
              <a:t>Agenda:</a:t>
            </a:r>
            <a:endParaRPr/>
          </a:p>
          <a:p>
            <a:pPr marL="0" lvl="0" indent="0" algn="l" rtl="0">
              <a:lnSpc>
                <a:spcPct val="90000"/>
              </a:lnSpc>
              <a:spcBef>
                <a:spcPts val="1000"/>
              </a:spcBef>
              <a:spcAft>
                <a:spcPts val="0"/>
              </a:spcAft>
              <a:buClr>
                <a:schemeClr val="dk1"/>
              </a:buClr>
              <a:buSzPts val="2400"/>
              <a:buNone/>
            </a:pPr>
            <a:endParaRPr sz="1200" b="1">
              <a:solidFill>
                <a:srgbClr val="1B3663"/>
              </a:solidFill>
              <a:latin typeface="Arial"/>
              <a:ea typeface="Arial"/>
              <a:cs typeface="Arial"/>
              <a:sym typeface="Arial"/>
            </a:endParaRPr>
          </a:p>
          <a:p>
            <a:pPr marL="342900" lvl="0" indent="-342900" algn="l" rtl="0">
              <a:lnSpc>
                <a:spcPct val="90000"/>
              </a:lnSpc>
              <a:spcBef>
                <a:spcPts val="1000"/>
              </a:spcBef>
              <a:spcAft>
                <a:spcPts val="0"/>
              </a:spcAft>
              <a:buClr>
                <a:schemeClr val="dk1"/>
              </a:buClr>
              <a:buSzPts val="2400"/>
              <a:buFont typeface="Arial"/>
              <a:buChar char="•"/>
            </a:pPr>
            <a:r>
              <a:rPr lang="en-US" sz="2000">
                <a:solidFill>
                  <a:srgbClr val="2D2E36"/>
                </a:solidFill>
                <a:latin typeface="Arial"/>
                <a:ea typeface="Arial"/>
                <a:cs typeface="Arial"/>
                <a:sym typeface="Arial"/>
              </a:rPr>
              <a:t>Why We Collect SARA Data</a:t>
            </a:r>
            <a:endParaRPr/>
          </a:p>
          <a:p>
            <a:pPr marL="342900" lvl="0" indent="-342900" algn="l" rtl="0">
              <a:lnSpc>
                <a:spcPct val="90000"/>
              </a:lnSpc>
              <a:spcBef>
                <a:spcPts val="1000"/>
              </a:spcBef>
              <a:spcAft>
                <a:spcPts val="0"/>
              </a:spcAft>
              <a:buClr>
                <a:schemeClr val="dk1"/>
              </a:buClr>
              <a:buSzPts val="2400"/>
              <a:buFont typeface="Arial"/>
              <a:buChar char="•"/>
            </a:pPr>
            <a:r>
              <a:rPr lang="en-US" sz="2000">
                <a:solidFill>
                  <a:srgbClr val="2D2E36"/>
                </a:solidFill>
                <a:latin typeface="Arial"/>
                <a:ea typeface="Arial"/>
                <a:cs typeface="Arial"/>
                <a:sym typeface="Arial"/>
              </a:rPr>
              <a:t>Methodology</a:t>
            </a:r>
            <a:endParaRPr/>
          </a:p>
          <a:p>
            <a:pPr marL="342900" lvl="0" indent="-342900" algn="l" rtl="0">
              <a:lnSpc>
                <a:spcPct val="90000"/>
              </a:lnSpc>
              <a:spcBef>
                <a:spcPts val="1000"/>
              </a:spcBef>
              <a:spcAft>
                <a:spcPts val="0"/>
              </a:spcAft>
              <a:buClr>
                <a:schemeClr val="dk1"/>
              </a:buClr>
              <a:buSzPts val="2400"/>
              <a:buFont typeface="Arial"/>
              <a:buChar char="•"/>
            </a:pPr>
            <a:r>
              <a:rPr lang="en-US" sz="2000">
                <a:solidFill>
                  <a:srgbClr val="2D2E36"/>
                </a:solidFill>
                <a:latin typeface="Arial"/>
                <a:ea typeface="Arial"/>
                <a:cs typeface="Arial"/>
                <a:sym typeface="Arial"/>
              </a:rPr>
              <a:t>Participating SARA Institutions</a:t>
            </a:r>
            <a:endParaRPr/>
          </a:p>
          <a:p>
            <a:pPr marL="342900" lvl="0" indent="-342900" algn="l" rtl="0">
              <a:lnSpc>
                <a:spcPct val="90000"/>
              </a:lnSpc>
              <a:spcBef>
                <a:spcPts val="1000"/>
              </a:spcBef>
              <a:spcAft>
                <a:spcPts val="0"/>
              </a:spcAft>
              <a:buClr>
                <a:schemeClr val="dk1"/>
              </a:buClr>
              <a:buSzPts val="2400"/>
              <a:buFont typeface="Arial"/>
              <a:buChar char="•"/>
            </a:pPr>
            <a:r>
              <a:rPr lang="en-US" sz="2000">
                <a:solidFill>
                  <a:srgbClr val="2D2E36"/>
                </a:solidFill>
                <a:latin typeface="Arial"/>
                <a:ea typeface="Arial"/>
                <a:cs typeface="Arial"/>
                <a:sym typeface="Arial"/>
              </a:rPr>
              <a:t>Exclusively Distance Education Enrollment (EDEE)</a:t>
            </a:r>
            <a:endParaRPr/>
          </a:p>
          <a:p>
            <a:pPr marL="342900" lvl="0" indent="-342900" algn="l" rtl="0">
              <a:lnSpc>
                <a:spcPct val="90000"/>
              </a:lnSpc>
              <a:spcBef>
                <a:spcPts val="1000"/>
              </a:spcBef>
              <a:spcAft>
                <a:spcPts val="0"/>
              </a:spcAft>
              <a:buClr>
                <a:schemeClr val="dk1"/>
              </a:buClr>
              <a:buSzPts val="2400"/>
              <a:buFont typeface="Arial"/>
              <a:buChar char="•"/>
            </a:pPr>
            <a:r>
              <a:rPr lang="en-US" sz="2000">
                <a:solidFill>
                  <a:srgbClr val="2D2E36"/>
                </a:solidFill>
                <a:latin typeface="Arial"/>
                <a:ea typeface="Arial"/>
                <a:cs typeface="Arial"/>
                <a:sym typeface="Arial"/>
              </a:rPr>
              <a:t>Out-of-State Learning Placements (OOSLP)</a:t>
            </a:r>
            <a:endParaRPr/>
          </a:p>
          <a:p>
            <a:pPr marL="342900" lvl="0" indent="-342900" algn="l" rtl="0">
              <a:lnSpc>
                <a:spcPct val="90000"/>
              </a:lnSpc>
              <a:spcBef>
                <a:spcPts val="1000"/>
              </a:spcBef>
              <a:spcAft>
                <a:spcPts val="0"/>
              </a:spcAft>
              <a:buClr>
                <a:schemeClr val="dk1"/>
              </a:buClr>
              <a:buSzPts val="2400"/>
              <a:buFont typeface="Arial"/>
              <a:buChar char="•"/>
            </a:pPr>
            <a:r>
              <a:rPr lang="en-US" sz="2000">
                <a:solidFill>
                  <a:srgbClr val="2D2E36"/>
                </a:solidFill>
                <a:latin typeface="Arial"/>
                <a:ea typeface="Arial"/>
                <a:cs typeface="Arial"/>
                <a:sym typeface="Arial"/>
              </a:rPr>
              <a:t>NC-SARA Dashboards</a:t>
            </a:r>
            <a:endParaRPr/>
          </a:p>
          <a:p>
            <a:pPr marL="342900" lvl="0" indent="-342900" algn="l" rtl="0">
              <a:lnSpc>
                <a:spcPct val="90000"/>
              </a:lnSpc>
              <a:spcBef>
                <a:spcPts val="1000"/>
              </a:spcBef>
              <a:spcAft>
                <a:spcPts val="0"/>
              </a:spcAft>
              <a:buClr>
                <a:schemeClr val="dk1"/>
              </a:buClr>
              <a:buSzPts val="2400"/>
              <a:buFont typeface="Arial"/>
              <a:buChar char="•"/>
            </a:pPr>
            <a:r>
              <a:rPr lang="en-US" sz="2000">
                <a:solidFill>
                  <a:schemeClr val="dk1"/>
                </a:solidFill>
                <a:latin typeface="Arial"/>
                <a:ea typeface="Arial"/>
                <a:cs typeface="Arial"/>
                <a:sym typeface="Arial"/>
              </a:rPr>
              <a:t>Changes for 2025 Data Reporting</a:t>
            </a:r>
            <a:endParaRPr sz="2000">
              <a:solidFill>
                <a:srgbClr val="2D2E36"/>
              </a:solidFill>
              <a:latin typeface="Arial"/>
              <a:ea typeface="Arial"/>
              <a:cs typeface="Arial"/>
              <a:sym typeface="Arial"/>
            </a:endParaRPr>
          </a:p>
          <a:p>
            <a:pPr marL="342900" lvl="0" indent="-342900" algn="l" rtl="0">
              <a:lnSpc>
                <a:spcPct val="90000"/>
              </a:lnSpc>
              <a:spcBef>
                <a:spcPts val="1000"/>
              </a:spcBef>
              <a:spcAft>
                <a:spcPts val="0"/>
              </a:spcAft>
              <a:buClr>
                <a:schemeClr val="dk1"/>
              </a:buClr>
              <a:buSzPts val="2400"/>
              <a:buFont typeface="Arial"/>
              <a:buChar char="•"/>
            </a:pPr>
            <a:r>
              <a:rPr lang="en-US" sz="2000">
                <a:solidFill>
                  <a:schemeClr val="dk1"/>
                </a:solidFill>
                <a:latin typeface="Roboto"/>
                <a:ea typeface="Roboto"/>
                <a:cs typeface="Roboto"/>
                <a:sym typeface="Roboto"/>
              </a:rPr>
              <a:t>Resources &amp; Important Dates</a:t>
            </a:r>
            <a:endParaRPr/>
          </a:p>
          <a:p>
            <a:pPr marL="342900" lvl="0" indent="-342900" algn="l" rtl="0">
              <a:lnSpc>
                <a:spcPct val="90000"/>
              </a:lnSpc>
              <a:spcBef>
                <a:spcPts val="1000"/>
              </a:spcBef>
              <a:spcAft>
                <a:spcPts val="0"/>
              </a:spcAft>
              <a:buClr>
                <a:schemeClr val="dk1"/>
              </a:buClr>
              <a:buSzPts val="2400"/>
              <a:buFont typeface="Arial"/>
              <a:buChar char="•"/>
            </a:pPr>
            <a:r>
              <a:rPr lang="en-US" sz="2000">
                <a:solidFill>
                  <a:schemeClr val="dk1"/>
                </a:solidFill>
                <a:latin typeface="Roboto"/>
                <a:ea typeface="Roboto"/>
                <a:cs typeface="Roboto"/>
                <a:sym typeface="Roboto"/>
              </a:rPr>
              <a:t>Questions &amp; Answers</a:t>
            </a:r>
            <a:endParaRPr/>
          </a:p>
          <a:p>
            <a:pPr marL="342900" lvl="0" indent="-190500" algn="l" rtl="0">
              <a:lnSpc>
                <a:spcPct val="90000"/>
              </a:lnSpc>
              <a:spcBef>
                <a:spcPts val="1000"/>
              </a:spcBef>
              <a:spcAft>
                <a:spcPts val="0"/>
              </a:spcAft>
              <a:buClr>
                <a:srgbClr val="93C470"/>
              </a:buClr>
              <a:buSzPts val="2400"/>
              <a:buFont typeface="Arial"/>
              <a:buNone/>
            </a:pPr>
            <a:endParaRPr sz="2400" b="1">
              <a:solidFill>
                <a:schemeClr val="dk1"/>
              </a:solidFill>
              <a:latin typeface="Calibri"/>
              <a:ea typeface="Calibri"/>
              <a:cs typeface="Calibri"/>
              <a:sym typeface="Calibri"/>
            </a:endParaRPr>
          </a:p>
        </p:txBody>
      </p:sp>
      <p:pic>
        <p:nvPicPr>
          <p:cNvPr id="110" name="Google Shape;110;p2"/>
          <p:cNvPicPr preferRelativeResize="0"/>
          <p:nvPr/>
        </p:nvPicPr>
        <p:blipFill rotWithShape="1">
          <a:blip r:embed="rId3">
            <a:alphaModFix/>
          </a:blip>
          <a:srcRect/>
          <a:stretch/>
        </p:blipFill>
        <p:spPr>
          <a:xfrm>
            <a:off x="535986" y="2358695"/>
            <a:ext cx="4556586" cy="302837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0"/>
          <p:cNvSpPr txBox="1"/>
          <p:nvPr/>
        </p:nvSpPr>
        <p:spPr>
          <a:xfrm>
            <a:off x="5636301" y="2968052"/>
            <a:ext cx="914400" cy="914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 name="Google Shape;244;p20"/>
          <p:cNvSpPr txBox="1"/>
          <p:nvPr/>
        </p:nvSpPr>
        <p:spPr>
          <a:xfrm>
            <a:off x="993055" y="603446"/>
            <a:ext cx="9929899"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1B3663"/>
                </a:solidFill>
                <a:latin typeface="Arial"/>
                <a:ea typeface="Arial"/>
                <a:cs typeface="Arial"/>
                <a:sym typeface="Arial"/>
              </a:rPr>
              <a:t>Total Reported In-State and Out-of-State EDEE 2015-2023</a:t>
            </a:r>
            <a:endParaRPr/>
          </a:p>
        </p:txBody>
      </p:sp>
      <p:pic>
        <p:nvPicPr>
          <p:cNvPr id="245" name="Google Shape;245;p20" descr="A graph of a number of people&#10;&#10;Description automatically generated with medium confidence"/>
          <p:cNvPicPr preferRelativeResize="0"/>
          <p:nvPr/>
        </p:nvPicPr>
        <p:blipFill rotWithShape="1">
          <a:blip r:embed="rId3">
            <a:alphaModFix/>
          </a:blip>
          <a:srcRect/>
          <a:stretch/>
        </p:blipFill>
        <p:spPr>
          <a:xfrm>
            <a:off x="2945382" y="1527888"/>
            <a:ext cx="5420738" cy="507406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1"/>
          <p:cNvSpPr txBox="1"/>
          <p:nvPr/>
        </p:nvSpPr>
        <p:spPr>
          <a:xfrm>
            <a:off x="1886984" y="681365"/>
            <a:ext cx="811599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B3663"/>
                </a:solidFill>
                <a:latin typeface="Arial"/>
                <a:ea typeface="Arial"/>
                <a:cs typeface="Arial"/>
                <a:sym typeface="Arial"/>
              </a:rPr>
              <a:t>SREB Total EDEE &amp; Sector Trends for 2023</a:t>
            </a:r>
            <a:endParaRPr sz="2800">
              <a:solidFill>
                <a:schemeClr val="dk1"/>
              </a:solidFill>
              <a:latin typeface="Arial"/>
              <a:ea typeface="Arial"/>
              <a:cs typeface="Arial"/>
              <a:sym typeface="Arial"/>
            </a:endParaRPr>
          </a:p>
        </p:txBody>
      </p:sp>
      <p:sp>
        <p:nvSpPr>
          <p:cNvPr id="251" name="Google Shape;251;p21"/>
          <p:cNvSpPr txBox="1"/>
          <p:nvPr/>
        </p:nvSpPr>
        <p:spPr>
          <a:xfrm>
            <a:off x="6941529" y="5925390"/>
            <a:ext cx="3905603" cy="584775"/>
          </a:xfrm>
          <a:prstGeom prst="rect">
            <a:avLst/>
          </a:prstGeom>
          <a:solidFill>
            <a:srgbClr val="F2F2F2"/>
          </a:solidFill>
          <a:ln w="9525" cap="flat" cmpd="sng">
            <a:solidFill>
              <a:srgbClr val="1B366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Explore the interactive data dashboards: </a:t>
            </a:r>
            <a:r>
              <a:rPr lang="en-US" sz="1600" u="sng">
                <a:solidFill>
                  <a:srgbClr val="215297"/>
                </a:solidFill>
                <a:latin typeface="Arial"/>
                <a:ea typeface="Arial"/>
                <a:cs typeface="Arial"/>
                <a:sym typeface="Arial"/>
                <a:hlinkClick r:id="rId3">
                  <a:extLst>
                    <a:ext uri="{A12FA001-AC4F-418D-AE19-62706E023703}">
                      <ahyp:hlinkClr xmlns:ahyp="http://schemas.microsoft.com/office/drawing/2018/hyperlinkcolor" val="tx"/>
                    </a:ext>
                  </a:extLst>
                </a:hlinkClick>
              </a:rPr>
              <a:t>https://nc-sara.org/data-dashboards</a:t>
            </a:r>
            <a:endParaRPr sz="1600">
              <a:solidFill>
                <a:srgbClr val="215297"/>
              </a:solidFill>
              <a:latin typeface="Arial"/>
              <a:ea typeface="Arial"/>
              <a:cs typeface="Arial"/>
              <a:sym typeface="Arial"/>
            </a:endParaRPr>
          </a:p>
        </p:txBody>
      </p:sp>
      <p:pic>
        <p:nvPicPr>
          <p:cNvPr id="252" name="Google Shape;252;p21" descr="A graph of a number of people&#10;&#10;Description automatically generated"/>
          <p:cNvPicPr preferRelativeResize="0"/>
          <p:nvPr/>
        </p:nvPicPr>
        <p:blipFill rotWithShape="1">
          <a:blip r:embed="rId4">
            <a:alphaModFix/>
          </a:blip>
          <a:srcRect/>
          <a:stretch/>
        </p:blipFill>
        <p:spPr>
          <a:xfrm>
            <a:off x="987582" y="1546825"/>
            <a:ext cx="5010370" cy="4378564"/>
          </a:xfrm>
          <a:prstGeom prst="rect">
            <a:avLst/>
          </a:prstGeom>
          <a:noFill/>
          <a:ln>
            <a:noFill/>
          </a:ln>
        </p:spPr>
      </p:pic>
      <p:pic>
        <p:nvPicPr>
          <p:cNvPr id="253" name="Google Shape;253;p21" descr="A graph of a number of people&#10;&#10;Description automatically generated with medium confidence"/>
          <p:cNvPicPr preferRelativeResize="0"/>
          <p:nvPr/>
        </p:nvPicPr>
        <p:blipFill rotWithShape="1">
          <a:blip r:embed="rId5">
            <a:alphaModFix/>
          </a:blip>
          <a:srcRect/>
          <a:stretch/>
        </p:blipFill>
        <p:spPr>
          <a:xfrm>
            <a:off x="6194049" y="1546825"/>
            <a:ext cx="4653083" cy="437856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2"/>
          <p:cNvSpPr txBox="1"/>
          <p:nvPr/>
        </p:nvSpPr>
        <p:spPr>
          <a:xfrm>
            <a:off x="1770184" y="597878"/>
            <a:ext cx="967123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B3663"/>
                </a:solidFill>
                <a:latin typeface="Arial"/>
                <a:ea typeface="Arial"/>
                <a:cs typeface="Arial"/>
                <a:sym typeface="Arial"/>
              </a:rPr>
              <a:t>In-State and Out-of-State EDEE in SREB States for 2023</a:t>
            </a:r>
            <a:endParaRPr sz="2800">
              <a:solidFill>
                <a:schemeClr val="dk1"/>
              </a:solidFill>
              <a:latin typeface="Arial"/>
              <a:ea typeface="Arial"/>
              <a:cs typeface="Arial"/>
              <a:sym typeface="Arial"/>
            </a:endParaRPr>
          </a:p>
        </p:txBody>
      </p:sp>
      <p:sp>
        <p:nvSpPr>
          <p:cNvPr id="259" name="Google Shape;259;p22"/>
          <p:cNvSpPr txBox="1"/>
          <p:nvPr/>
        </p:nvSpPr>
        <p:spPr>
          <a:xfrm>
            <a:off x="6971982" y="5843356"/>
            <a:ext cx="346864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383A3D"/>
                </a:solidFill>
                <a:latin typeface="Arial"/>
                <a:ea typeface="Arial"/>
                <a:cs typeface="Arial"/>
                <a:sym typeface="Arial"/>
              </a:rPr>
              <a:t>* SARA Affiliate, not full compact member</a:t>
            </a:r>
            <a:endParaRPr/>
          </a:p>
        </p:txBody>
      </p:sp>
      <p:graphicFrame>
        <p:nvGraphicFramePr>
          <p:cNvPr id="260" name="Google Shape;260;p22"/>
          <p:cNvGraphicFramePr/>
          <p:nvPr/>
        </p:nvGraphicFramePr>
        <p:xfrm>
          <a:off x="2794143" y="1371599"/>
          <a:ext cx="7273781" cy="4436700"/>
        </p:xfrm>
        <a:graphic>
          <a:graphicData uri="http://schemas.openxmlformats.org/drawingml/2006/chart">
            <c:chart xmlns:c="http://schemas.openxmlformats.org/drawingml/2006/chart" xmlns:r="http://schemas.openxmlformats.org/officeDocument/2006/relationships" r:id="rId3"/>
          </a:graphicData>
        </a:graphic>
      </p:graphicFrame>
      <p:sp>
        <p:nvSpPr>
          <p:cNvPr id="261" name="Google Shape;261;p22"/>
          <p:cNvSpPr txBox="1"/>
          <p:nvPr/>
        </p:nvSpPr>
        <p:spPr>
          <a:xfrm>
            <a:off x="1430393" y="5535579"/>
            <a:ext cx="2725041"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Alabama:</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In-state EDEE = 49,598</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Out-of-state EDEE = 32,549</a:t>
            </a:r>
            <a:endParaRPr/>
          </a:p>
          <a:p>
            <a:pPr marL="0" marR="0" lvl="0" indent="0" algn="l" rtl="0">
              <a:spcBef>
                <a:spcPts val="0"/>
              </a:spcBef>
              <a:spcAft>
                <a:spcPts val="0"/>
              </a:spcAft>
              <a:buNone/>
            </a:pPr>
            <a:endParaRPr sz="1800">
              <a:solidFill>
                <a:schemeClr val="dk1"/>
              </a:solidFill>
              <a:highlight>
                <a:srgbClr val="FFFF00"/>
              </a:highlight>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3"/>
          <p:cNvSpPr txBox="1"/>
          <p:nvPr/>
        </p:nvSpPr>
        <p:spPr>
          <a:xfrm>
            <a:off x="2085327" y="587551"/>
            <a:ext cx="788057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1B3663"/>
                </a:solidFill>
                <a:latin typeface="Arial"/>
                <a:ea typeface="Arial"/>
                <a:cs typeface="Arial"/>
                <a:sym typeface="Arial"/>
              </a:rPr>
              <a:t>State Proportion of SREB EDEE for 2023</a:t>
            </a:r>
            <a:endParaRPr/>
          </a:p>
          <a:p>
            <a:pPr marL="0" marR="0" lvl="0" indent="0" algn="ctr" rtl="0">
              <a:spcBef>
                <a:spcPts val="0"/>
              </a:spcBef>
              <a:spcAft>
                <a:spcPts val="0"/>
              </a:spcAft>
              <a:buNone/>
            </a:pPr>
            <a:r>
              <a:rPr lang="en-US" sz="2000" b="1">
                <a:solidFill>
                  <a:srgbClr val="1B3663"/>
                </a:solidFill>
                <a:latin typeface="Arial"/>
                <a:ea typeface="Arial"/>
                <a:cs typeface="Arial"/>
                <a:sym typeface="Arial"/>
              </a:rPr>
              <a:t>(out-of-state only)</a:t>
            </a:r>
            <a:endParaRPr/>
          </a:p>
        </p:txBody>
      </p:sp>
      <p:sp>
        <p:nvSpPr>
          <p:cNvPr id="267" name="Google Shape;267;p23"/>
          <p:cNvSpPr txBox="1"/>
          <p:nvPr/>
        </p:nvSpPr>
        <p:spPr>
          <a:xfrm>
            <a:off x="6872293" y="6360843"/>
            <a:ext cx="30936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 SARA </a:t>
            </a:r>
            <a:r>
              <a:rPr lang="en-US" sz="1400">
                <a:solidFill>
                  <a:schemeClr val="dk1"/>
                </a:solidFill>
                <a:latin typeface="Arial"/>
                <a:ea typeface="Arial"/>
                <a:cs typeface="Arial"/>
                <a:sym typeface="Arial"/>
              </a:rPr>
              <a:t>Affiliate</a:t>
            </a:r>
            <a:r>
              <a:rPr lang="en-US" sz="1200">
                <a:solidFill>
                  <a:schemeClr val="dk1"/>
                </a:solidFill>
                <a:latin typeface="Arial"/>
                <a:ea typeface="Arial"/>
                <a:cs typeface="Arial"/>
                <a:sym typeface="Arial"/>
              </a:rPr>
              <a:t>, not full compact member</a:t>
            </a:r>
            <a:endParaRPr/>
          </a:p>
        </p:txBody>
      </p:sp>
      <p:graphicFrame>
        <p:nvGraphicFramePr>
          <p:cNvPr id="268" name="Google Shape;268;p23"/>
          <p:cNvGraphicFramePr/>
          <p:nvPr/>
        </p:nvGraphicFramePr>
        <p:xfrm>
          <a:off x="1655380" y="1087821"/>
          <a:ext cx="8310518" cy="514829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4"/>
          <p:cNvSpPr txBox="1"/>
          <p:nvPr/>
        </p:nvSpPr>
        <p:spPr>
          <a:xfrm>
            <a:off x="5636301" y="2968052"/>
            <a:ext cx="914400" cy="914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24"/>
          <p:cNvSpPr txBox="1"/>
          <p:nvPr/>
        </p:nvSpPr>
        <p:spPr>
          <a:xfrm>
            <a:off x="1669855" y="713432"/>
            <a:ext cx="884729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1B3663"/>
                </a:solidFill>
                <a:latin typeface="Roboto"/>
                <a:ea typeface="Roboto"/>
                <a:cs typeface="Roboto"/>
                <a:sym typeface="Roboto"/>
              </a:rPr>
              <a:t>Out-of-State EDEE and Institutions by Sector for 2023</a:t>
            </a:r>
            <a:endParaRPr/>
          </a:p>
        </p:txBody>
      </p:sp>
      <p:graphicFrame>
        <p:nvGraphicFramePr>
          <p:cNvPr id="276" name="Google Shape;276;p24"/>
          <p:cNvGraphicFramePr/>
          <p:nvPr/>
        </p:nvGraphicFramePr>
        <p:xfrm>
          <a:off x="2552700" y="1281152"/>
          <a:ext cx="7645400" cy="509424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5"/>
          <p:cNvSpPr txBox="1"/>
          <p:nvPr/>
        </p:nvSpPr>
        <p:spPr>
          <a:xfrm>
            <a:off x="5636301" y="2968052"/>
            <a:ext cx="914400" cy="914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3" name="Google Shape;283;p25"/>
          <p:cNvSpPr txBox="1"/>
          <p:nvPr/>
        </p:nvSpPr>
        <p:spPr>
          <a:xfrm>
            <a:off x="1656700" y="603446"/>
            <a:ext cx="860261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1B3663"/>
                </a:solidFill>
                <a:latin typeface="Arial"/>
                <a:ea typeface="Arial"/>
                <a:cs typeface="Arial"/>
                <a:sym typeface="Arial"/>
              </a:rPr>
              <a:t>Total SREB EDEE &amp; Institution by Sector for 2023</a:t>
            </a:r>
            <a:endParaRPr/>
          </a:p>
        </p:txBody>
      </p:sp>
      <p:graphicFrame>
        <p:nvGraphicFramePr>
          <p:cNvPr id="284" name="Google Shape;284;p25"/>
          <p:cNvGraphicFramePr/>
          <p:nvPr/>
        </p:nvGraphicFramePr>
        <p:xfrm>
          <a:off x="2478763" y="1371599"/>
          <a:ext cx="7229475" cy="4524375"/>
        </p:xfrm>
        <a:graphic>
          <a:graphicData uri="http://schemas.openxmlformats.org/drawingml/2006/chart">
            <c:chart xmlns:c="http://schemas.openxmlformats.org/drawingml/2006/chart" xmlns:r="http://schemas.openxmlformats.org/officeDocument/2006/relationships" r:id="rId3"/>
          </a:graphicData>
        </a:graphic>
      </p:graphicFrame>
      <p:sp>
        <p:nvSpPr>
          <p:cNvPr id="285" name="Google Shape;285;p25"/>
          <p:cNvSpPr txBox="1"/>
          <p:nvPr/>
        </p:nvSpPr>
        <p:spPr>
          <a:xfrm>
            <a:off x="702731" y="5191778"/>
            <a:ext cx="21075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Alabama Total EDEE:</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Public 14,558</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Non-Profit 16,593</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For-Profit 1,397</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6"/>
          <p:cNvSpPr txBox="1"/>
          <p:nvPr/>
        </p:nvSpPr>
        <p:spPr>
          <a:xfrm>
            <a:off x="5636301" y="2968052"/>
            <a:ext cx="914400" cy="914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2" name="Google Shape;292;p26"/>
          <p:cNvSpPr txBox="1"/>
          <p:nvPr/>
        </p:nvSpPr>
        <p:spPr>
          <a:xfrm>
            <a:off x="1438188" y="528648"/>
            <a:ext cx="903965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1B3663"/>
                </a:solidFill>
                <a:latin typeface="Roboto"/>
                <a:ea typeface="Roboto"/>
                <a:cs typeface="Roboto"/>
                <a:sym typeface="Roboto"/>
              </a:rPr>
              <a:t>Reported SARA &amp; Non-SARA State’s EDEE 2019-2023  </a:t>
            </a:r>
            <a:endParaRPr/>
          </a:p>
          <a:p>
            <a:pPr marL="0" marR="0" lvl="0" indent="0" algn="ctr" rtl="0">
              <a:spcBef>
                <a:spcPts val="0"/>
              </a:spcBef>
              <a:spcAft>
                <a:spcPts val="0"/>
              </a:spcAft>
              <a:buNone/>
            </a:pPr>
            <a:r>
              <a:rPr lang="en-US" sz="2000" b="1">
                <a:solidFill>
                  <a:srgbClr val="1B3663"/>
                </a:solidFill>
                <a:latin typeface="Roboto"/>
                <a:ea typeface="Roboto"/>
                <a:cs typeface="Roboto"/>
                <a:sym typeface="Roboto"/>
              </a:rPr>
              <a:t>(out-of-state enrollment only)</a:t>
            </a:r>
            <a:endParaRPr/>
          </a:p>
        </p:txBody>
      </p:sp>
      <p:graphicFrame>
        <p:nvGraphicFramePr>
          <p:cNvPr id="293" name="Google Shape;293;p26"/>
          <p:cNvGraphicFramePr/>
          <p:nvPr/>
        </p:nvGraphicFramePr>
        <p:xfrm>
          <a:off x="2046804" y="1359645"/>
          <a:ext cx="7178993" cy="456565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7"/>
          <p:cNvSpPr txBox="1"/>
          <p:nvPr/>
        </p:nvSpPr>
        <p:spPr>
          <a:xfrm>
            <a:off x="415636" y="643989"/>
            <a:ext cx="1133301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1B3663"/>
                </a:solidFill>
                <a:latin typeface="Arial"/>
                <a:ea typeface="Arial"/>
                <a:cs typeface="Arial"/>
                <a:sym typeface="Arial"/>
              </a:rPr>
              <a:t>SREB &amp; AL Reported SARA &amp; Non-SARA State’s EDEE for 2023 </a:t>
            </a:r>
            <a:endParaRPr/>
          </a:p>
          <a:p>
            <a:pPr marL="0" marR="0" lvl="0" indent="0" algn="ctr" rtl="0">
              <a:spcBef>
                <a:spcPts val="0"/>
              </a:spcBef>
              <a:spcAft>
                <a:spcPts val="0"/>
              </a:spcAft>
              <a:buNone/>
            </a:pPr>
            <a:r>
              <a:rPr lang="en-US" sz="2000" b="1">
                <a:solidFill>
                  <a:srgbClr val="1B3663"/>
                </a:solidFill>
                <a:latin typeface="Arial"/>
                <a:ea typeface="Arial"/>
                <a:cs typeface="Arial"/>
                <a:sym typeface="Arial"/>
              </a:rPr>
              <a:t>(out-of-state enrollment only)</a:t>
            </a:r>
            <a:endParaRPr/>
          </a:p>
        </p:txBody>
      </p:sp>
      <p:pic>
        <p:nvPicPr>
          <p:cNvPr id="299" name="Google Shape;299;p27"/>
          <p:cNvPicPr preferRelativeResize="0"/>
          <p:nvPr/>
        </p:nvPicPr>
        <p:blipFill>
          <a:blip r:embed="rId3">
            <a:alphaModFix/>
          </a:blip>
          <a:stretch>
            <a:fillRect/>
          </a:stretch>
        </p:blipFill>
        <p:spPr>
          <a:xfrm>
            <a:off x="2610925" y="1821445"/>
            <a:ext cx="6144875" cy="4494225"/>
          </a:xfrm>
          <a:prstGeom prst="rect">
            <a:avLst/>
          </a:prstGeom>
          <a:noFill/>
          <a:ln>
            <a:noFill/>
          </a:ln>
        </p:spPr>
      </p:pic>
      <p:pic>
        <p:nvPicPr>
          <p:cNvPr id="300" name="Google Shape;300;p27"/>
          <p:cNvPicPr preferRelativeResize="0"/>
          <p:nvPr/>
        </p:nvPicPr>
        <p:blipFill>
          <a:blip r:embed="rId4">
            <a:alphaModFix/>
          </a:blip>
          <a:stretch>
            <a:fillRect/>
          </a:stretch>
        </p:blipFill>
        <p:spPr>
          <a:xfrm>
            <a:off x="8162721" y="4876275"/>
            <a:ext cx="2802075" cy="11726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28" descr="A screenshot of a computer screen&#10;&#10;Description automatically generated"/>
          <p:cNvPicPr preferRelativeResize="0"/>
          <p:nvPr/>
        </p:nvPicPr>
        <p:blipFill rotWithShape="1">
          <a:blip r:embed="rId3">
            <a:alphaModFix/>
          </a:blip>
          <a:srcRect/>
          <a:stretch/>
        </p:blipFill>
        <p:spPr>
          <a:xfrm>
            <a:off x="4171532" y="1332054"/>
            <a:ext cx="6773559" cy="5166457"/>
          </a:xfrm>
          <a:prstGeom prst="rect">
            <a:avLst/>
          </a:prstGeom>
          <a:noFill/>
          <a:ln>
            <a:noFill/>
          </a:ln>
        </p:spPr>
      </p:pic>
      <p:sp>
        <p:nvSpPr>
          <p:cNvPr id="306" name="Google Shape;306;p28"/>
          <p:cNvSpPr txBox="1"/>
          <p:nvPr/>
        </p:nvSpPr>
        <p:spPr>
          <a:xfrm>
            <a:off x="1324699" y="359489"/>
            <a:ext cx="773617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1B3663"/>
                </a:solidFill>
                <a:latin typeface="Arial"/>
                <a:ea typeface="Arial"/>
                <a:cs typeface="Arial"/>
                <a:sym typeface="Arial"/>
              </a:rPr>
              <a:t>SREB Incoming EDEE Map for 2023</a:t>
            </a:r>
            <a:endParaRPr/>
          </a:p>
        </p:txBody>
      </p:sp>
      <p:sp>
        <p:nvSpPr>
          <p:cNvPr id="307" name="Google Shape;307;p28"/>
          <p:cNvSpPr txBox="1"/>
          <p:nvPr/>
        </p:nvSpPr>
        <p:spPr>
          <a:xfrm>
            <a:off x="829500" y="5054353"/>
            <a:ext cx="3645300" cy="831000"/>
          </a:xfrm>
          <a:prstGeom prst="rect">
            <a:avLst/>
          </a:prstGeom>
          <a:solidFill>
            <a:srgbClr val="F2F2F2"/>
          </a:solidFill>
          <a:ln w="9525" cap="flat" cmpd="sng">
            <a:solidFill>
              <a:srgbClr val="1B366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Explore the interactive data dashboards: </a:t>
            </a:r>
            <a:r>
              <a:rPr lang="en-US" sz="1600" u="sng">
                <a:solidFill>
                  <a:srgbClr val="215297"/>
                </a:solidFill>
                <a:latin typeface="Arial"/>
                <a:ea typeface="Arial"/>
                <a:cs typeface="Arial"/>
                <a:sym typeface="Arial"/>
                <a:hlinkClick r:id="rId4">
                  <a:extLst>
                    <a:ext uri="{A12FA001-AC4F-418D-AE19-62706E023703}">
                      <ahyp:hlinkClr xmlns:ahyp="http://schemas.microsoft.com/office/drawing/2018/hyperlinkcolor" val="tx"/>
                    </a:ext>
                  </a:extLst>
                </a:hlinkClick>
              </a:rPr>
              <a:t>https://nc-sara.org/data-dashboards</a:t>
            </a:r>
            <a:endParaRPr sz="1600">
              <a:solidFill>
                <a:srgbClr val="215297"/>
              </a:solidFill>
              <a:latin typeface="Arial"/>
              <a:ea typeface="Arial"/>
              <a:cs typeface="Arial"/>
              <a:sym typeface="Arial"/>
            </a:endParaRPr>
          </a:p>
        </p:txBody>
      </p:sp>
      <p:pic>
        <p:nvPicPr>
          <p:cNvPr id="308" name="Google Shape;308;p28" descr="A screenshot of a computer&#10;&#10;Description automatically generated"/>
          <p:cNvPicPr preferRelativeResize="0"/>
          <p:nvPr/>
        </p:nvPicPr>
        <p:blipFill rotWithShape="1">
          <a:blip r:embed="rId5">
            <a:alphaModFix/>
          </a:blip>
          <a:srcRect/>
          <a:stretch/>
        </p:blipFill>
        <p:spPr>
          <a:xfrm>
            <a:off x="566319" y="2767311"/>
            <a:ext cx="6356836" cy="212231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9"/>
          <p:cNvSpPr txBox="1"/>
          <p:nvPr/>
        </p:nvSpPr>
        <p:spPr>
          <a:xfrm>
            <a:off x="2829991" y="737774"/>
            <a:ext cx="60960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1B3663"/>
                </a:solidFill>
                <a:latin typeface="Arial"/>
                <a:ea typeface="Arial"/>
                <a:cs typeface="Arial"/>
                <a:sym typeface="Arial"/>
              </a:rPr>
              <a:t>SREB Incoming EDEE for 2023 </a:t>
            </a:r>
            <a:endParaRPr/>
          </a:p>
        </p:txBody>
      </p:sp>
      <p:sp>
        <p:nvSpPr>
          <p:cNvPr id="314" name="Google Shape;314;p29"/>
          <p:cNvSpPr txBox="1"/>
          <p:nvPr/>
        </p:nvSpPr>
        <p:spPr>
          <a:xfrm>
            <a:off x="1150682" y="4627032"/>
            <a:ext cx="4422291" cy="584775"/>
          </a:xfrm>
          <a:prstGeom prst="rect">
            <a:avLst/>
          </a:prstGeom>
          <a:solidFill>
            <a:srgbClr val="F2F2F2"/>
          </a:solidFill>
          <a:ln w="9525" cap="flat" cmpd="sng">
            <a:solidFill>
              <a:srgbClr val="1B366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Explore the interactive data dashboards: </a:t>
            </a:r>
            <a:r>
              <a:rPr lang="en-US" sz="1600" u="sng">
                <a:solidFill>
                  <a:srgbClr val="215297"/>
                </a:solidFill>
                <a:latin typeface="Arial"/>
                <a:ea typeface="Arial"/>
                <a:cs typeface="Arial"/>
                <a:sym typeface="Arial"/>
                <a:hlinkClick r:id="rId3">
                  <a:extLst>
                    <a:ext uri="{A12FA001-AC4F-418D-AE19-62706E023703}">
                      <ahyp:hlinkClr xmlns:ahyp="http://schemas.microsoft.com/office/drawing/2018/hyperlinkcolor" val="tx"/>
                    </a:ext>
                  </a:extLst>
                </a:hlinkClick>
              </a:rPr>
              <a:t>https://nc-sara.org/data-dashboards</a:t>
            </a:r>
            <a:endParaRPr sz="1600">
              <a:solidFill>
                <a:srgbClr val="215297"/>
              </a:solidFill>
              <a:latin typeface="Arial"/>
              <a:ea typeface="Arial"/>
              <a:cs typeface="Arial"/>
              <a:sym typeface="Arial"/>
            </a:endParaRPr>
          </a:p>
        </p:txBody>
      </p:sp>
      <p:pic>
        <p:nvPicPr>
          <p:cNvPr id="315" name="Google Shape;315;p29" descr="A graph with numbers and a red line&#10;&#10;Description automatically generated"/>
          <p:cNvPicPr preferRelativeResize="0"/>
          <p:nvPr/>
        </p:nvPicPr>
        <p:blipFill rotWithShape="1">
          <a:blip r:embed="rId4">
            <a:alphaModFix/>
          </a:blip>
          <a:srcRect/>
          <a:stretch/>
        </p:blipFill>
        <p:spPr>
          <a:xfrm>
            <a:off x="1034263" y="1827208"/>
            <a:ext cx="4896501" cy="2718697"/>
          </a:xfrm>
          <a:prstGeom prst="rect">
            <a:avLst/>
          </a:prstGeom>
          <a:noFill/>
          <a:ln>
            <a:noFill/>
          </a:ln>
        </p:spPr>
      </p:pic>
      <p:pic>
        <p:nvPicPr>
          <p:cNvPr id="316" name="Google Shape;316;p29" descr="A graph of different colored rectangular shapes&#10;&#10;Description automatically generated"/>
          <p:cNvPicPr preferRelativeResize="0"/>
          <p:nvPr/>
        </p:nvPicPr>
        <p:blipFill rotWithShape="1">
          <a:blip r:embed="rId5">
            <a:alphaModFix/>
          </a:blip>
          <a:srcRect/>
          <a:stretch/>
        </p:blipFill>
        <p:spPr>
          <a:xfrm>
            <a:off x="6261237" y="1827208"/>
            <a:ext cx="4896868" cy="33845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txBox="1">
            <a:spLocks noGrp="1"/>
          </p:cNvSpPr>
          <p:nvPr>
            <p:ph type="title"/>
          </p:nvPr>
        </p:nvSpPr>
        <p:spPr>
          <a:xfrm>
            <a:off x="3947622" y="2606241"/>
            <a:ext cx="7482377"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B3663"/>
              </a:buClr>
              <a:buSzPts val="3600"/>
              <a:buFont typeface="Arial"/>
              <a:buNone/>
            </a:pPr>
            <a:r>
              <a:rPr lang="en-US" sz="3200">
                <a:solidFill>
                  <a:srgbClr val="1B3663"/>
                </a:solidFill>
                <a:latin typeface="Arial"/>
                <a:ea typeface="Arial"/>
                <a:cs typeface="Arial"/>
                <a:sym typeface="Arial"/>
              </a:rPr>
              <a:t>Why We Collect SARA Data</a:t>
            </a:r>
            <a:endParaRPr sz="32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0"/>
          <p:cNvSpPr txBox="1"/>
          <p:nvPr/>
        </p:nvSpPr>
        <p:spPr>
          <a:xfrm>
            <a:off x="2829991" y="737774"/>
            <a:ext cx="60960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1B3663"/>
                </a:solidFill>
                <a:latin typeface="Arial"/>
                <a:ea typeface="Arial"/>
                <a:cs typeface="Arial"/>
                <a:sym typeface="Arial"/>
              </a:rPr>
              <a:t>Alabama Incoming EDEE for 2023 </a:t>
            </a:r>
            <a:endParaRPr/>
          </a:p>
        </p:txBody>
      </p:sp>
      <p:sp>
        <p:nvSpPr>
          <p:cNvPr id="322" name="Google Shape;322;p30"/>
          <p:cNvSpPr txBox="1"/>
          <p:nvPr/>
        </p:nvSpPr>
        <p:spPr>
          <a:xfrm>
            <a:off x="1150682" y="4627032"/>
            <a:ext cx="4422291" cy="584775"/>
          </a:xfrm>
          <a:prstGeom prst="rect">
            <a:avLst/>
          </a:prstGeom>
          <a:solidFill>
            <a:srgbClr val="F2F2F2"/>
          </a:solidFill>
          <a:ln w="9525" cap="flat" cmpd="sng">
            <a:solidFill>
              <a:srgbClr val="1B366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Explore the interactive data dashboards: </a:t>
            </a:r>
            <a:r>
              <a:rPr lang="en-US" sz="1600" u="sng">
                <a:solidFill>
                  <a:srgbClr val="215297"/>
                </a:solidFill>
                <a:latin typeface="Arial"/>
                <a:ea typeface="Arial"/>
                <a:cs typeface="Arial"/>
                <a:sym typeface="Arial"/>
                <a:hlinkClick r:id="rId3">
                  <a:extLst>
                    <a:ext uri="{A12FA001-AC4F-418D-AE19-62706E023703}">
                      <ahyp:hlinkClr xmlns:ahyp="http://schemas.microsoft.com/office/drawing/2018/hyperlinkcolor" val="tx"/>
                    </a:ext>
                  </a:extLst>
                </a:hlinkClick>
              </a:rPr>
              <a:t>https://nc-sara.org/data-dashboards</a:t>
            </a:r>
            <a:endParaRPr sz="1600">
              <a:solidFill>
                <a:srgbClr val="215297"/>
              </a:solidFill>
              <a:latin typeface="Arial"/>
              <a:ea typeface="Arial"/>
              <a:cs typeface="Arial"/>
              <a:sym typeface="Arial"/>
            </a:endParaRPr>
          </a:p>
        </p:txBody>
      </p:sp>
      <p:pic>
        <p:nvPicPr>
          <p:cNvPr id="323" name="Google Shape;323;p30" descr="A graph with red line and numbers&#10;&#10;Description automatically generated"/>
          <p:cNvPicPr preferRelativeResize="0"/>
          <p:nvPr/>
        </p:nvPicPr>
        <p:blipFill rotWithShape="1">
          <a:blip r:embed="rId4">
            <a:alphaModFix/>
          </a:blip>
          <a:srcRect/>
          <a:stretch/>
        </p:blipFill>
        <p:spPr>
          <a:xfrm>
            <a:off x="1150682" y="1827208"/>
            <a:ext cx="4717153" cy="2634433"/>
          </a:xfrm>
          <a:prstGeom prst="rect">
            <a:avLst/>
          </a:prstGeom>
          <a:noFill/>
          <a:ln>
            <a:noFill/>
          </a:ln>
        </p:spPr>
      </p:pic>
      <p:pic>
        <p:nvPicPr>
          <p:cNvPr id="324" name="Google Shape;324;p30" descr="A graph of the top states sending students&#10;&#10;Description automatically generated"/>
          <p:cNvPicPr preferRelativeResize="0"/>
          <p:nvPr/>
        </p:nvPicPr>
        <p:blipFill rotWithShape="1">
          <a:blip r:embed="rId5">
            <a:alphaModFix/>
          </a:blip>
          <a:srcRect/>
          <a:stretch/>
        </p:blipFill>
        <p:spPr>
          <a:xfrm>
            <a:off x="6096000" y="1827208"/>
            <a:ext cx="4896868" cy="33845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1"/>
          <p:cNvSpPr txBox="1"/>
          <p:nvPr/>
        </p:nvSpPr>
        <p:spPr>
          <a:xfrm>
            <a:off x="1324699" y="359489"/>
            <a:ext cx="773617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1B3663"/>
                </a:solidFill>
                <a:latin typeface="Arial"/>
                <a:ea typeface="Arial"/>
                <a:cs typeface="Arial"/>
                <a:sym typeface="Arial"/>
              </a:rPr>
              <a:t>Alabama Incoming EDEE for 2023</a:t>
            </a:r>
            <a:endParaRPr/>
          </a:p>
        </p:txBody>
      </p:sp>
      <p:sp>
        <p:nvSpPr>
          <p:cNvPr id="330" name="Google Shape;330;p31"/>
          <p:cNvSpPr txBox="1"/>
          <p:nvPr/>
        </p:nvSpPr>
        <p:spPr>
          <a:xfrm>
            <a:off x="829500" y="3860430"/>
            <a:ext cx="4119900" cy="585000"/>
          </a:xfrm>
          <a:prstGeom prst="rect">
            <a:avLst/>
          </a:prstGeom>
          <a:solidFill>
            <a:srgbClr val="F2F2F2"/>
          </a:solidFill>
          <a:ln w="9525" cap="flat" cmpd="sng">
            <a:solidFill>
              <a:srgbClr val="1B366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Explore the interactive data dashboards: </a:t>
            </a:r>
            <a:r>
              <a:rPr lang="en-US" sz="1600" u="sng">
                <a:solidFill>
                  <a:srgbClr val="215297"/>
                </a:solidFill>
                <a:latin typeface="Arial"/>
                <a:ea typeface="Arial"/>
                <a:cs typeface="Arial"/>
                <a:sym typeface="Arial"/>
                <a:hlinkClick r:id="rId3">
                  <a:extLst>
                    <a:ext uri="{A12FA001-AC4F-418D-AE19-62706E023703}">
                      <ahyp:hlinkClr xmlns:ahyp="http://schemas.microsoft.com/office/drawing/2018/hyperlinkcolor" val="tx"/>
                    </a:ext>
                  </a:extLst>
                </a:hlinkClick>
              </a:rPr>
              <a:t>https://nc-sara.org/data-dashboards</a:t>
            </a:r>
            <a:endParaRPr sz="1600">
              <a:solidFill>
                <a:srgbClr val="215297"/>
              </a:solidFill>
              <a:latin typeface="Arial"/>
              <a:ea typeface="Arial"/>
              <a:cs typeface="Arial"/>
              <a:sym typeface="Arial"/>
            </a:endParaRPr>
          </a:p>
        </p:txBody>
      </p:sp>
      <p:pic>
        <p:nvPicPr>
          <p:cNvPr id="331" name="Google Shape;331;p31" descr="A screenshot of a computer&#10;&#10;Description automatically generated"/>
          <p:cNvPicPr preferRelativeResize="0"/>
          <p:nvPr/>
        </p:nvPicPr>
        <p:blipFill rotWithShape="1">
          <a:blip r:embed="rId4">
            <a:alphaModFix/>
          </a:blip>
          <a:srcRect/>
          <a:stretch/>
        </p:blipFill>
        <p:spPr>
          <a:xfrm>
            <a:off x="829504" y="1360143"/>
            <a:ext cx="6011114" cy="2076740"/>
          </a:xfrm>
          <a:prstGeom prst="rect">
            <a:avLst/>
          </a:prstGeom>
          <a:noFill/>
          <a:ln>
            <a:noFill/>
          </a:ln>
        </p:spPr>
      </p:pic>
      <p:pic>
        <p:nvPicPr>
          <p:cNvPr id="332" name="Google Shape;332;p31" descr="A graph of a bar chart&#10;&#10;Description automatically generated"/>
          <p:cNvPicPr preferRelativeResize="0"/>
          <p:nvPr/>
        </p:nvPicPr>
        <p:blipFill rotWithShape="1">
          <a:blip r:embed="rId5">
            <a:alphaModFix/>
          </a:blip>
          <a:srcRect/>
          <a:stretch/>
        </p:blipFill>
        <p:spPr>
          <a:xfrm>
            <a:off x="7095075" y="1360142"/>
            <a:ext cx="4304074" cy="427897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32" descr="A screenshot of a computer screen&#10;&#10;Description automatically generated"/>
          <p:cNvPicPr preferRelativeResize="0"/>
          <p:nvPr/>
        </p:nvPicPr>
        <p:blipFill rotWithShape="1">
          <a:blip r:embed="rId3">
            <a:alphaModFix/>
          </a:blip>
          <a:srcRect/>
          <a:stretch/>
        </p:blipFill>
        <p:spPr>
          <a:xfrm>
            <a:off x="4586691" y="1209365"/>
            <a:ext cx="5982535" cy="4439270"/>
          </a:xfrm>
          <a:prstGeom prst="rect">
            <a:avLst/>
          </a:prstGeom>
          <a:noFill/>
          <a:ln>
            <a:noFill/>
          </a:ln>
        </p:spPr>
      </p:pic>
      <p:sp>
        <p:nvSpPr>
          <p:cNvPr id="338" name="Google Shape;338;p32"/>
          <p:cNvSpPr txBox="1"/>
          <p:nvPr/>
        </p:nvSpPr>
        <p:spPr>
          <a:xfrm>
            <a:off x="1538019" y="454499"/>
            <a:ext cx="752284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1B3663"/>
                </a:solidFill>
                <a:latin typeface="Arial"/>
                <a:ea typeface="Arial"/>
                <a:cs typeface="Arial"/>
                <a:sym typeface="Arial"/>
              </a:rPr>
              <a:t>SREB Outgoing EDEE Map for 2023</a:t>
            </a:r>
            <a:endParaRPr/>
          </a:p>
        </p:txBody>
      </p:sp>
      <p:sp>
        <p:nvSpPr>
          <p:cNvPr id="339" name="Google Shape;339;p32"/>
          <p:cNvSpPr txBox="1"/>
          <p:nvPr/>
        </p:nvSpPr>
        <p:spPr>
          <a:xfrm>
            <a:off x="923745" y="4656147"/>
            <a:ext cx="4428323" cy="584775"/>
          </a:xfrm>
          <a:prstGeom prst="rect">
            <a:avLst/>
          </a:prstGeom>
          <a:solidFill>
            <a:srgbClr val="F2F2F2"/>
          </a:solidFill>
          <a:ln w="9525" cap="flat" cmpd="sng">
            <a:solidFill>
              <a:srgbClr val="1B366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Explore the interactive data dashboards: </a:t>
            </a:r>
            <a:r>
              <a:rPr lang="en-US" sz="1600" u="sng">
                <a:solidFill>
                  <a:srgbClr val="215297"/>
                </a:solidFill>
                <a:latin typeface="Arial"/>
                <a:ea typeface="Arial"/>
                <a:cs typeface="Arial"/>
                <a:sym typeface="Arial"/>
                <a:hlinkClick r:id="rId4">
                  <a:extLst>
                    <a:ext uri="{A12FA001-AC4F-418D-AE19-62706E023703}">
                      <ahyp:hlinkClr xmlns:ahyp="http://schemas.microsoft.com/office/drawing/2018/hyperlinkcolor" val="tx"/>
                    </a:ext>
                  </a:extLst>
                </a:hlinkClick>
              </a:rPr>
              <a:t>https://nc-sara.org/data-dashboards</a:t>
            </a:r>
            <a:endParaRPr sz="1600">
              <a:solidFill>
                <a:srgbClr val="215297"/>
              </a:solidFill>
              <a:latin typeface="Arial"/>
              <a:ea typeface="Arial"/>
              <a:cs typeface="Arial"/>
              <a:sym typeface="Arial"/>
            </a:endParaRPr>
          </a:p>
        </p:txBody>
      </p:sp>
      <p:pic>
        <p:nvPicPr>
          <p:cNvPr id="340" name="Google Shape;340;p32" descr="A screenshot of a computer&#10;&#10;Description automatically generated"/>
          <p:cNvPicPr preferRelativeResize="0"/>
          <p:nvPr/>
        </p:nvPicPr>
        <p:blipFill rotWithShape="1">
          <a:blip r:embed="rId5">
            <a:alphaModFix/>
          </a:blip>
          <a:srcRect/>
          <a:stretch/>
        </p:blipFill>
        <p:spPr>
          <a:xfrm>
            <a:off x="923745" y="2433498"/>
            <a:ext cx="5992061" cy="199100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3"/>
          <p:cNvSpPr txBox="1"/>
          <p:nvPr/>
        </p:nvSpPr>
        <p:spPr>
          <a:xfrm>
            <a:off x="2619385" y="537719"/>
            <a:ext cx="60960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1B3663"/>
                </a:solidFill>
                <a:latin typeface="Arial"/>
                <a:ea typeface="Arial"/>
                <a:cs typeface="Arial"/>
                <a:sym typeface="Arial"/>
              </a:rPr>
              <a:t>SREB Outgoing EDEE for 2023</a:t>
            </a:r>
            <a:endParaRPr/>
          </a:p>
        </p:txBody>
      </p:sp>
      <p:sp>
        <p:nvSpPr>
          <p:cNvPr id="346" name="Google Shape;346;p33"/>
          <p:cNvSpPr txBox="1"/>
          <p:nvPr/>
        </p:nvSpPr>
        <p:spPr>
          <a:xfrm>
            <a:off x="985619" y="4635176"/>
            <a:ext cx="4401929" cy="584775"/>
          </a:xfrm>
          <a:prstGeom prst="rect">
            <a:avLst/>
          </a:prstGeom>
          <a:solidFill>
            <a:srgbClr val="F2F2F2"/>
          </a:solidFill>
          <a:ln w="9525" cap="flat" cmpd="sng">
            <a:solidFill>
              <a:srgbClr val="1B366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Explore the interactive data dashboards: </a:t>
            </a:r>
            <a:r>
              <a:rPr lang="en-US" sz="1600" u="sng">
                <a:solidFill>
                  <a:srgbClr val="215297"/>
                </a:solidFill>
                <a:latin typeface="Arial"/>
                <a:ea typeface="Arial"/>
                <a:cs typeface="Arial"/>
                <a:sym typeface="Arial"/>
                <a:hlinkClick r:id="rId3">
                  <a:extLst>
                    <a:ext uri="{A12FA001-AC4F-418D-AE19-62706E023703}">
                      <ahyp:hlinkClr xmlns:ahyp="http://schemas.microsoft.com/office/drawing/2018/hyperlinkcolor" val="tx"/>
                    </a:ext>
                  </a:extLst>
                </a:hlinkClick>
              </a:rPr>
              <a:t>https://nc-sara.org/data-dashboards</a:t>
            </a:r>
            <a:endParaRPr sz="1600">
              <a:solidFill>
                <a:srgbClr val="215297"/>
              </a:solidFill>
              <a:latin typeface="Arial"/>
              <a:ea typeface="Arial"/>
              <a:cs typeface="Arial"/>
              <a:sym typeface="Arial"/>
            </a:endParaRPr>
          </a:p>
        </p:txBody>
      </p:sp>
      <p:pic>
        <p:nvPicPr>
          <p:cNvPr id="347" name="Google Shape;347;p33" descr="A graph with numbers and a red line&#10;&#10;Description automatically generated"/>
          <p:cNvPicPr preferRelativeResize="0"/>
          <p:nvPr/>
        </p:nvPicPr>
        <p:blipFill rotWithShape="1">
          <a:blip r:embed="rId4">
            <a:alphaModFix/>
          </a:blip>
          <a:srcRect/>
          <a:stretch/>
        </p:blipFill>
        <p:spPr>
          <a:xfrm>
            <a:off x="1015019" y="1604166"/>
            <a:ext cx="4538881" cy="2487783"/>
          </a:xfrm>
          <a:prstGeom prst="rect">
            <a:avLst/>
          </a:prstGeom>
          <a:noFill/>
          <a:ln>
            <a:noFill/>
          </a:ln>
        </p:spPr>
      </p:pic>
      <p:pic>
        <p:nvPicPr>
          <p:cNvPr id="348" name="Google Shape;348;p33" descr="A graph of a number of people&#10;&#10;Description automatically generated with medium confidence"/>
          <p:cNvPicPr preferRelativeResize="0"/>
          <p:nvPr/>
        </p:nvPicPr>
        <p:blipFill rotWithShape="1">
          <a:blip r:embed="rId5">
            <a:alphaModFix/>
          </a:blip>
          <a:srcRect/>
          <a:stretch/>
        </p:blipFill>
        <p:spPr>
          <a:xfrm>
            <a:off x="6186972" y="1604166"/>
            <a:ext cx="3997937" cy="2723232"/>
          </a:xfrm>
          <a:prstGeom prst="rect">
            <a:avLst/>
          </a:prstGeom>
          <a:noFill/>
          <a:ln>
            <a:noFill/>
          </a:ln>
        </p:spPr>
      </p:pic>
      <p:sp>
        <p:nvSpPr>
          <p:cNvPr id="349" name="Google Shape;349;p33"/>
          <p:cNvSpPr txBox="1"/>
          <p:nvPr/>
        </p:nvSpPr>
        <p:spPr>
          <a:xfrm>
            <a:off x="6700381" y="4327398"/>
            <a:ext cx="262546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Private For-Profit  36%</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Private Non-Profit 44%</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Public                    21%</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Tribal                       0%</a:t>
            </a:r>
            <a:endParaRPr/>
          </a:p>
        </p:txBody>
      </p:sp>
      <p:sp>
        <p:nvSpPr>
          <p:cNvPr id="350" name="Google Shape;350;p33"/>
          <p:cNvSpPr txBox="1"/>
          <p:nvPr/>
        </p:nvSpPr>
        <p:spPr>
          <a:xfrm>
            <a:off x="5174352" y="1989254"/>
            <a:ext cx="83067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873,344</a:t>
            </a:r>
            <a:endParaRPr/>
          </a:p>
        </p:txBody>
      </p:sp>
      <p:sp>
        <p:nvSpPr>
          <p:cNvPr id="351" name="Google Shape;351;p33"/>
          <p:cNvSpPr txBox="1"/>
          <p:nvPr/>
        </p:nvSpPr>
        <p:spPr>
          <a:xfrm>
            <a:off x="5248804" y="3736427"/>
            <a:ext cx="58221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2023</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5"/>
          <p:cNvSpPr txBox="1"/>
          <p:nvPr/>
        </p:nvSpPr>
        <p:spPr>
          <a:xfrm>
            <a:off x="2829991" y="737774"/>
            <a:ext cx="60960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1B3663"/>
                </a:solidFill>
                <a:latin typeface="Arial"/>
                <a:ea typeface="Arial"/>
                <a:cs typeface="Arial"/>
                <a:sym typeface="Arial"/>
              </a:rPr>
              <a:t>Alabama Outgoing EDEE for 2023 </a:t>
            </a:r>
            <a:endParaRPr/>
          </a:p>
        </p:txBody>
      </p:sp>
      <p:sp>
        <p:nvSpPr>
          <p:cNvPr id="357" name="Google Shape;357;p35"/>
          <p:cNvSpPr txBox="1"/>
          <p:nvPr/>
        </p:nvSpPr>
        <p:spPr>
          <a:xfrm>
            <a:off x="1150682" y="4627032"/>
            <a:ext cx="4422291" cy="584775"/>
          </a:xfrm>
          <a:prstGeom prst="rect">
            <a:avLst/>
          </a:prstGeom>
          <a:solidFill>
            <a:srgbClr val="F2F2F2"/>
          </a:solidFill>
          <a:ln w="9525" cap="flat" cmpd="sng">
            <a:solidFill>
              <a:srgbClr val="1B366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Explore the interactive data dashboards: </a:t>
            </a:r>
            <a:r>
              <a:rPr lang="en-US" sz="1600" u="sng">
                <a:solidFill>
                  <a:srgbClr val="215297"/>
                </a:solidFill>
                <a:latin typeface="Arial"/>
                <a:ea typeface="Arial"/>
                <a:cs typeface="Arial"/>
                <a:sym typeface="Arial"/>
                <a:hlinkClick r:id="rId3">
                  <a:extLst>
                    <a:ext uri="{A12FA001-AC4F-418D-AE19-62706E023703}">
                      <ahyp:hlinkClr xmlns:ahyp="http://schemas.microsoft.com/office/drawing/2018/hyperlinkcolor" val="tx"/>
                    </a:ext>
                  </a:extLst>
                </a:hlinkClick>
              </a:rPr>
              <a:t>https://nc-sara.org/data-dashboards</a:t>
            </a:r>
            <a:endParaRPr sz="1600">
              <a:solidFill>
                <a:srgbClr val="215297"/>
              </a:solidFill>
              <a:latin typeface="Arial"/>
              <a:ea typeface="Arial"/>
              <a:cs typeface="Arial"/>
              <a:sym typeface="Arial"/>
            </a:endParaRPr>
          </a:p>
        </p:txBody>
      </p:sp>
      <p:pic>
        <p:nvPicPr>
          <p:cNvPr id="358" name="Google Shape;358;p35" descr="A graph with numbers and a red line&#10;&#10;Description automatically generated"/>
          <p:cNvPicPr preferRelativeResize="0"/>
          <p:nvPr/>
        </p:nvPicPr>
        <p:blipFill rotWithShape="1">
          <a:blip r:embed="rId4">
            <a:alphaModFix/>
          </a:blip>
          <a:srcRect/>
          <a:stretch/>
        </p:blipFill>
        <p:spPr>
          <a:xfrm>
            <a:off x="1150682" y="1827208"/>
            <a:ext cx="4780578" cy="2587137"/>
          </a:xfrm>
          <a:prstGeom prst="rect">
            <a:avLst/>
          </a:prstGeom>
          <a:noFill/>
          <a:ln>
            <a:noFill/>
          </a:ln>
        </p:spPr>
      </p:pic>
      <p:pic>
        <p:nvPicPr>
          <p:cNvPr id="359" name="Google Shape;359;p35" descr="A graph of a number of students&#10;&#10;Description automatically generated"/>
          <p:cNvPicPr preferRelativeResize="0"/>
          <p:nvPr/>
        </p:nvPicPr>
        <p:blipFill rotWithShape="1">
          <a:blip r:embed="rId5">
            <a:alphaModFix/>
          </a:blip>
          <a:srcRect/>
          <a:stretch/>
        </p:blipFill>
        <p:spPr>
          <a:xfrm>
            <a:off x="6196730" y="1827207"/>
            <a:ext cx="4960189" cy="33845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6"/>
          <p:cNvSpPr txBox="1"/>
          <p:nvPr/>
        </p:nvSpPr>
        <p:spPr>
          <a:xfrm>
            <a:off x="1324699" y="359489"/>
            <a:ext cx="773617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1B3663"/>
                </a:solidFill>
                <a:latin typeface="Arial"/>
                <a:ea typeface="Arial"/>
                <a:cs typeface="Arial"/>
                <a:sym typeface="Arial"/>
              </a:rPr>
              <a:t>Alabama Outgoing EDEE for 2023</a:t>
            </a:r>
            <a:endParaRPr sz="2800" b="1">
              <a:solidFill>
                <a:srgbClr val="1B3663"/>
              </a:solidFill>
              <a:latin typeface="Arial"/>
              <a:ea typeface="Arial"/>
              <a:cs typeface="Arial"/>
              <a:sym typeface="Arial"/>
            </a:endParaRPr>
          </a:p>
        </p:txBody>
      </p:sp>
      <p:sp>
        <p:nvSpPr>
          <p:cNvPr id="365" name="Google Shape;365;p36"/>
          <p:cNvSpPr txBox="1"/>
          <p:nvPr/>
        </p:nvSpPr>
        <p:spPr>
          <a:xfrm>
            <a:off x="690475" y="3630654"/>
            <a:ext cx="3664500" cy="831000"/>
          </a:xfrm>
          <a:prstGeom prst="rect">
            <a:avLst/>
          </a:prstGeom>
          <a:solidFill>
            <a:srgbClr val="F2F2F2"/>
          </a:solidFill>
          <a:ln w="9525" cap="flat" cmpd="sng">
            <a:solidFill>
              <a:srgbClr val="1B366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Explore the interactive data dashboards: </a:t>
            </a:r>
            <a:r>
              <a:rPr lang="en-US" sz="1600" u="sng">
                <a:solidFill>
                  <a:srgbClr val="215297"/>
                </a:solidFill>
                <a:latin typeface="Arial"/>
                <a:ea typeface="Arial"/>
                <a:cs typeface="Arial"/>
                <a:sym typeface="Arial"/>
                <a:hlinkClick r:id="rId3">
                  <a:extLst>
                    <a:ext uri="{A12FA001-AC4F-418D-AE19-62706E023703}">
                      <ahyp:hlinkClr xmlns:ahyp="http://schemas.microsoft.com/office/drawing/2018/hyperlinkcolor" val="tx"/>
                    </a:ext>
                  </a:extLst>
                </a:hlinkClick>
              </a:rPr>
              <a:t>https://nc-sara.org/data-dashboards</a:t>
            </a:r>
            <a:endParaRPr sz="1600">
              <a:solidFill>
                <a:srgbClr val="215297"/>
              </a:solidFill>
              <a:latin typeface="Arial"/>
              <a:ea typeface="Arial"/>
              <a:cs typeface="Arial"/>
              <a:sym typeface="Arial"/>
            </a:endParaRPr>
          </a:p>
        </p:txBody>
      </p:sp>
      <p:pic>
        <p:nvPicPr>
          <p:cNvPr id="366" name="Google Shape;366;p36" descr="A screenshot of a computer&#10;&#10;Description automatically generated"/>
          <p:cNvPicPr preferRelativeResize="0"/>
          <p:nvPr/>
        </p:nvPicPr>
        <p:blipFill rotWithShape="1">
          <a:blip r:embed="rId4">
            <a:alphaModFix/>
          </a:blip>
          <a:srcRect/>
          <a:stretch/>
        </p:blipFill>
        <p:spPr>
          <a:xfrm>
            <a:off x="651550" y="1360142"/>
            <a:ext cx="6206575" cy="2068858"/>
          </a:xfrm>
          <a:prstGeom prst="rect">
            <a:avLst/>
          </a:prstGeom>
          <a:noFill/>
          <a:ln>
            <a:noFill/>
          </a:ln>
        </p:spPr>
      </p:pic>
      <p:pic>
        <p:nvPicPr>
          <p:cNvPr id="367" name="Google Shape;367;p36"/>
          <p:cNvPicPr preferRelativeResize="0"/>
          <p:nvPr/>
        </p:nvPicPr>
        <p:blipFill rotWithShape="1">
          <a:blip r:embed="rId5">
            <a:alphaModFix/>
          </a:blip>
          <a:srcRect/>
          <a:stretch/>
        </p:blipFill>
        <p:spPr>
          <a:xfrm>
            <a:off x="7068307" y="1360142"/>
            <a:ext cx="4513672" cy="3101499"/>
          </a:xfrm>
          <a:prstGeom prst="rect">
            <a:avLst/>
          </a:prstGeom>
          <a:noFill/>
          <a:ln>
            <a:noFill/>
          </a:ln>
        </p:spPr>
      </p:pic>
      <p:sp>
        <p:nvSpPr>
          <p:cNvPr id="368" name="Google Shape;368;p36"/>
          <p:cNvSpPr txBox="1"/>
          <p:nvPr/>
        </p:nvSpPr>
        <p:spPr>
          <a:xfrm>
            <a:off x="8012412" y="4691914"/>
            <a:ext cx="262546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Private For-Profit  38%</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Private Non-Profit 42%</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Public                    20%</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Tribal                       0%</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7"/>
          <p:cNvSpPr txBox="1">
            <a:spLocks noGrp="1"/>
          </p:cNvSpPr>
          <p:nvPr>
            <p:ph type="title"/>
          </p:nvPr>
        </p:nvSpPr>
        <p:spPr>
          <a:xfrm>
            <a:off x="3947622" y="2606241"/>
            <a:ext cx="7118963"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B3663"/>
              </a:buClr>
              <a:buSzPts val="3600"/>
              <a:buFont typeface="Arial"/>
              <a:buNone/>
            </a:pPr>
            <a:r>
              <a:rPr lang="en-US" sz="3600">
                <a:solidFill>
                  <a:srgbClr val="1B3663"/>
                </a:solidFill>
                <a:latin typeface="Arial"/>
                <a:ea typeface="Arial"/>
                <a:cs typeface="Arial"/>
                <a:sym typeface="Arial"/>
              </a:rPr>
              <a:t>2023 Out-of-State Learning Placements</a:t>
            </a:r>
            <a:endParaRPr>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8"/>
          <p:cNvSpPr txBox="1"/>
          <p:nvPr/>
        </p:nvSpPr>
        <p:spPr>
          <a:xfrm>
            <a:off x="2608796" y="333151"/>
            <a:ext cx="7205819"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1B3663"/>
                </a:solidFill>
                <a:latin typeface="Roboto"/>
                <a:ea typeface="Roboto"/>
                <a:cs typeface="Roboto"/>
                <a:sym typeface="Roboto"/>
              </a:rPr>
              <a:t>Out-of-State Learning Placements (OOSLP)</a:t>
            </a:r>
            <a:endParaRPr/>
          </a:p>
        </p:txBody>
      </p:sp>
      <p:sp>
        <p:nvSpPr>
          <p:cNvPr id="380" name="Google Shape;380;p38"/>
          <p:cNvSpPr txBox="1"/>
          <p:nvPr/>
        </p:nvSpPr>
        <p:spPr>
          <a:xfrm>
            <a:off x="681577" y="1174074"/>
            <a:ext cx="5953140" cy="5016758"/>
          </a:xfrm>
          <a:prstGeom prst="rect">
            <a:avLst/>
          </a:prstGeom>
          <a:solidFill>
            <a:srgbClr val="E8E8E8"/>
          </a:solidFill>
          <a:ln w="9525" cap="flat" cmpd="sng">
            <a:solidFill>
              <a:srgbClr val="951F5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1B3663"/>
                </a:solidFill>
                <a:latin typeface="Roboto"/>
                <a:ea typeface="Roboto"/>
                <a:cs typeface="Roboto"/>
                <a:sym typeface="Roboto"/>
              </a:rPr>
              <a:t>What are OOSLP?</a:t>
            </a:r>
            <a:endParaRPr/>
          </a:p>
          <a:p>
            <a:pPr marL="342900" marR="0" lvl="0" indent="-215900" algn="l" rtl="0">
              <a:spcBef>
                <a:spcPts val="0"/>
              </a:spcBef>
              <a:spcAft>
                <a:spcPts val="0"/>
              </a:spcAft>
              <a:buClr>
                <a:schemeClr val="dk1"/>
              </a:buClr>
              <a:buSzPts val="2000"/>
              <a:buFont typeface="Arial"/>
              <a:buNone/>
            </a:pPr>
            <a:endParaRPr sz="2000">
              <a:solidFill>
                <a:srgbClr val="2D2E36"/>
              </a:solidFill>
              <a:latin typeface="Roboto"/>
              <a:ea typeface="Roboto"/>
              <a:cs typeface="Roboto"/>
              <a:sym typeface="Roboto"/>
            </a:endParaRPr>
          </a:p>
          <a:p>
            <a:pPr marL="342900" marR="0" lvl="0" indent="-342900" algn="l" rtl="0">
              <a:spcBef>
                <a:spcPts val="0"/>
              </a:spcBef>
              <a:spcAft>
                <a:spcPts val="0"/>
              </a:spcAft>
              <a:buClr>
                <a:srgbClr val="2D2E36"/>
              </a:buClr>
              <a:buSzPts val="2000"/>
              <a:buFont typeface="Arial"/>
              <a:buChar char="•"/>
            </a:pPr>
            <a:r>
              <a:rPr lang="en-US" sz="2000">
                <a:solidFill>
                  <a:srgbClr val="2D2E36"/>
                </a:solidFill>
                <a:latin typeface="Roboto"/>
                <a:ea typeface="Roboto"/>
                <a:cs typeface="Roboto"/>
                <a:sym typeface="Roboto"/>
              </a:rPr>
              <a:t>Learning placements are on-ground, out-of-state experiential learning activities</a:t>
            </a:r>
            <a:endParaRPr/>
          </a:p>
          <a:p>
            <a:pPr marL="342900" marR="0" lvl="0" indent="-215900" algn="l" rtl="0">
              <a:spcBef>
                <a:spcPts val="0"/>
              </a:spcBef>
              <a:spcAft>
                <a:spcPts val="0"/>
              </a:spcAft>
              <a:buClr>
                <a:schemeClr val="dk1"/>
              </a:buClr>
              <a:buSzPts val="2000"/>
              <a:buFont typeface="Arial"/>
              <a:buNone/>
            </a:pPr>
            <a:endParaRPr sz="2000">
              <a:solidFill>
                <a:srgbClr val="2D2E36"/>
              </a:solidFill>
              <a:latin typeface="Roboto"/>
              <a:ea typeface="Roboto"/>
              <a:cs typeface="Roboto"/>
              <a:sym typeface="Roboto"/>
            </a:endParaRPr>
          </a:p>
          <a:p>
            <a:pPr marL="342900" marR="0" lvl="0" indent="-342900" algn="l" rtl="0">
              <a:spcBef>
                <a:spcPts val="0"/>
              </a:spcBef>
              <a:spcAft>
                <a:spcPts val="0"/>
              </a:spcAft>
              <a:buClr>
                <a:srgbClr val="2D2E36"/>
              </a:buClr>
              <a:buSzPts val="2000"/>
              <a:buFont typeface="Arial"/>
              <a:buChar char="•"/>
            </a:pPr>
            <a:r>
              <a:rPr lang="en-US" sz="2000">
                <a:solidFill>
                  <a:srgbClr val="2D2E36"/>
                </a:solidFill>
                <a:latin typeface="Roboto"/>
                <a:ea typeface="Roboto"/>
                <a:cs typeface="Roboto"/>
                <a:sym typeface="Roboto"/>
              </a:rPr>
              <a:t>OOSLP include </a:t>
            </a:r>
            <a:r>
              <a:rPr lang="en-US" sz="2000">
                <a:solidFill>
                  <a:schemeClr val="dk1"/>
                </a:solidFill>
                <a:latin typeface="Roboto"/>
                <a:ea typeface="Roboto"/>
                <a:cs typeface="Roboto"/>
                <a:sym typeface="Roboto"/>
              </a:rPr>
              <a:t>clinical rotations, student teaching, internships, and other similar </a:t>
            </a:r>
            <a:endParaRPr/>
          </a:p>
          <a:p>
            <a:pPr marL="0" marR="0" lvl="0" indent="0" algn="l" rtl="0">
              <a:spcBef>
                <a:spcPts val="0"/>
              </a:spcBef>
              <a:spcAft>
                <a:spcPts val="0"/>
              </a:spcAft>
              <a:buNone/>
            </a:pPr>
            <a:r>
              <a:rPr lang="en-US" sz="2000">
                <a:solidFill>
                  <a:schemeClr val="dk1"/>
                </a:solidFill>
                <a:latin typeface="Roboto"/>
                <a:ea typeface="Roboto"/>
                <a:cs typeface="Roboto"/>
                <a:sym typeface="Roboto"/>
              </a:rPr>
              <a:t>     activities</a:t>
            </a:r>
            <a:endParaRPr sz="2000">
              <a:solidFill>
                <a:srgbClr val="2D2E36"/>
              </a:solidFill>
              <a:latin typeface="Roboto"/>
              <a:ea typeface="Roboto"/>
              <a:cs typeface="Roboto"/>
              <a:sym typeface="Roboto"/>
            </a:endParaRPr>
          </a:p>
          <a:p>
            <a:pPr marL="0" marR="0" lvl="0" indent="0" algn="l" rtl="0">
              <a:spcBef>
                <a:spcPts val="0"/>
              </a:spcBef>
              <a:spcAft>
                <a:spcPts val="0"/>
              </a:spcAft>
              <a:buNone/>
            </a:pPr>
            <a:endParaRPr sz="2000">
              <a:solidFill>
                <a:srgbClr val="2D2E36"/>
              </a:solidFill>
              <a:latin typeface="Roboto"/>
              <a:ea typeface="Roboto"/>
              <a:cs typeface="Roboto"/>
              <a:sym typeface="Roboto"/>
            </a:endParaRPr>
          </a:p>
          <a:p>
            <a:pPr marL="342900" marR="0" lvl="0" indent="-342900" algn="l" rtl="0">
              <a:spcBef>
                <a:spcPts val="0"/>
              </a:spcBef>
              <a:spcAft>
                <a:spcPts val="0"/>
              </a:spcAft>
              <a:buClr>
                <a:srgbClr val="2D2E36"/>
              </a:buClr>
              <a:buSzPts val="2000"/>
              <a:buFont typeface="Arial"/>
              <a:buChar char="•"/>
            </a:pPr>
            <a:r>
              <a:rPr lang="en-US" sz="2000">
                <a:solidFill>
                  <a:srgbClr val="2D2E36"/>
                </a:solidFill>
                <a:latin typeface="Roboto"/>
                <a:ea typeface="Roboto"/>
                <a:cs typeface="Roboto"/>
                <a:sym typeface="Roboto"/>
              </a:rPr>
              <a:t>OOSLP are often a required part of obtaining a degree and/or license to </a:t>
            </a:r>
            <a:endParaRPr/>
          </a:p>
          <a:p>
            <a:pPr marL="0" marR="0" lvl="0" indent="0" algn="l" rtl="0">
              <a:spcBef>
                <a:spcPts val="0"/>
              </a:spcBef>
              <a:spcAft>
                <a:spcPts val="0"/>
              </a:spcAft>
              <a:buNone/>
            </a:pPr>
            <a:r>
              <a:rPr lang="en-US" sz="2000">
                <a:solidFill>
                  <a:srgbClr val="2D2E36"/>
                </a:solidFill>
                <a:latin typeface="Roboto"/>
                <a:ea typeface="Roboto"/>
                <a:cs typeface="Roboto"/>
                <a:sym typeface="Roboto"/>
              </a:rPr>
              <a:t>      practice a particular profession</a:t>
            </a:r>
            <a:endParaRPr/>
          </a:p>
          <a:p>
            <a:pPr marL="0" marR="0" lvl="0" indent="0" algn="l" rtl="0">
              <a:spcBef>
                <a:spcPts val="0"/>
              </a:spcBef>
              <a:spcAft>
                <a:spcPts val="0"/>
              </a:spcAft>
              <a:buNone/>
            </a:pPr>
            <a:endParaRPr sz="2000">
              <a:solidFill>
                <a:srgbClr val="2D2E36"/>
              </a:solidFill>
              <a:latin typeface="Roboto"/>
              <a:ea typeface="Roboto"/>
              <a:cs typeface="Roboto"/>
              <a:sym typeface="Roboto"/>
            </a:endParaRPr>
          </a:p>
          <a:p>
            <a:pPr marL="342900" marR="0" lvl="0" indent="-342900" algn="l" rtl="0">
              <a:spcBef>
                <a:spcPts val="0"/>
              </a:spcBef>
              <a:spcAft>
                <a:spcPts val="0"/>
              </a:spcAft>
              <a:buClr>
                <a:srgbClr val="2D2E36"/>
              </a:buClr>
              <a:buSzPts val="2000"/>
              <a:buFont typeface="Arial"/>
              <a:buChar char="•"/>
            </a:pPr>
            <a:r>
              <a:rPr lang="en-US" sz="2000">
                <a:solidFill>
                  <a:srgbClr val="2D2E36"/>
                </a:solidFill>
                <a:latin typeface="Roboto"/>
                <a:ea typeface="Roboto"/>
                <a:cs typeface="Roboto"/>
                <a:sym typeface="Roboto"/>
              </a:rPr>
              <a:t>Note that reporting </a:t>
            </a:r>
            <a:r>
              <a:rPr lang="en-US" sz="2000" b="1">
                <a:solidFill>
                  <a:srgbClr val="1B3663"/>
                </a:solidFill>
                <a:latin typeface="Roboto"/>
                <a:ea typeface="Roboto"/>
                <a:cs typeface="Roboto"/>
                <a:sym typeface="Roboto"/>
              </a:rPr>
              <a:t>includes on-ground students </a:t>
            </a:r>
            <a:r>
              <a:rPr lang="en-US" sz="2000">
                <a:solidFill>
                  <a:srgbClr val="2D2E36"/>
                </a:solidFill>
                <a:latin typeface="Roboto"/>
                <a:ea typeface="Roboto"/>
                <a:cs typeface="Roboto"/>
                <a:sym typeface="Roboto"/>
              </a:rPr>
              <a:t>as well as distance education </a:t>
            </a:r>
            <a:endParaRPr/>
          </a:p>
          <a:p>
            <a:pPr marL="0" marR="0" lvl="0" indent="0" algn="l" rtl="0">
              <a:spcBef>
                <a:spcPts val="0"/>
              </a:spcBef>
              <a:spcAft>
                <a:spcPts val="0"/>
              </a:spcAft>
              <a:buNone/>
            </a:pPr>
            <a:r>
              <a:rPr lang="en-US" sz="2000">
                <a:solidFill>
                  <a:srgbClr val="2D2E36"/>
                </a:solidFill>
                <a:latin typeface="Roboto"/>
                <a:ea typeface="Roboto"/>
                <a:cs typeface="Roboto"/>
                <a:sym typeface="Roboto"/>
              </a:rPr>
              <a:t>     students</a:t>
            </a:r>
            <a:endParaRPr/>
          </a:p>
        </p:txBody>
      </p:sp>
      <p:pic>
        <p:nvPicPr>
          <p:cNvPr id="381" name="Google Shape;381;p38"/>
          <p:cNvPicPr preferRelativeResize="0"/>
          <p:nvPr/>
        </p:nvPicPr>
        <p:blipFill rotWithShape="1">
          <a:blip r:embed="rId3">
            <a:alphaModFix/>
          </a:blip>
          <a:srcRect/>
          <a:stretch/>
        </p:blipFill>
        <p:spPr>
          <a:xfrm>
            <a:off x="6913033" y="1096880"/>
            <a:ext cx="3498381" cy="2332120"/>
          </a:xfrm>
          <a:prstGeom prst="rect">
            <a:avLst/>
          </a:prstGeom>
          <a:noFill/>
          <a:ln>
            <a:noFill/>
          </a:ln>
        </p:spPr>
      </p:pic>
      <p:pic>
        <p:nvPicPr>
          <p:cNvPr id="382" name="Google Shape;382;p38"/>
          <p:cNvPicPr preferRelativeResize="0"/>
          <p:nvPr/>
        </p:nvPicPr>
        <p:blipFill rotWithShape="1">
          <a:blip r:embed="rId4">
            <a:alphaModFix/>
          </a:blip>
          <a:srcRect/>
          <a:stretch/>
        </p:blipFill>
        <p:spPr>
          <a:xfrm>
            <a:off x="8758929" y="2540863"/>
            <a:ext cx="3122008" cy="2083303"/>
          </a:xfrm>
          <a:prstGeom prst="rect">
            <a:avLst/>
          </a:prstGeom>
          <a:noFill/>
          <a:ln>
            <a:noFill/>
          </a:ln>
        </p:spPr>
      </p:pic>
      <p:pic>
        <p:nvPicPr>
          <p:cNvPr id="383" name="Google Shape;383;p38"/>
          <p:cNvPicPr preferRelativeResize="0"/>
          <p:nvPr/>
        </p:nvPicPr>
        <p:blipFill rotWithShape="1">
          <a:blip r:embed="rId5">
            <a:alphaModFix/>
          </a:blip>
          <a:srcRect/>
          <a:stretch/>
        </p:blipFill>
        <p:spPr>
          <a:xfrm>
            <a:off x="7010709" y="4317137"/>
            <a:ext cx="3496440" cy="233212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9"/>
          <p:cNvSpPr txBox="1"/>
          <p:nvPr/>
        </p:nvSpPr>
        <p:spPr>
          <a:xfrm>
            <a:off x="2778369" y="706958"/>
            <a:ext cx="609600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1B3663"/>
                </a:solidFill>
                <a:latin typeface="Arial"/>
                <a:ea typeface="Arial"/>
                <a:cs typeface="Arial"/>
                <a:sym typeface="Arial"/>
              </a:rPr>
              <a:t>Total Reported Out-of-State Learning Placements 2020-2023 </a:t>
            </a:r>
            <a:endParaRPr/>
          </a:p>
        </p:txBody>
      </p:sp>
      <p:graphicFrame>
        <p:nvGraphicFramePr>
          <p:cNvPr id="389" name="Google Shape;389;p39"/>
          <p:cNvGraphicFramePr/>
          <p:nvPr/>
        </p:nvGraphicFramePr>
        <p:xfrm>
          <a:off x="1963454" y="1837520"/>
          <a:ext cx="8027570" cy="431352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0"/>
          <p:cNvSpPr txBox="1"/>
          <p:nvPr/>
        </p:nvSpPr>
        <p:spPr>
          <a:xfrm>
            <a:off x="1017334" y="441548"/>
            <a:ext cx="1015733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B3663"/>
                </a:solidFill>
                <a:latin typeface="Arial"/>
                <a:ea typeface="Arial"/>
                <a:cs typeface="Arial"/>
                <a:sym typeface="Arial"/>
              </a:rPr>
              <a:t>SREB Incoming Out-of-State Learning Placements Map </a:t>
            </a:r>
            <a:endParaRPr sz="2800">
              <a:solidFill>
                <a:schemeClr val="dk1"/>
              </a:solidFill>
              <a:latin typeface="Arial"/>
              <a:ea typeface="Arial"/>
              <a:cs typeface="Arial"/>
              <a:sym typeface="Arial"/>
            </a:endParaRPr>
          </a:p>
        </p:txBody>
      </p:sp>
      <p:sp>
        <p:nvSpPr>
          <p:cNvPr id="395" name="Google Shape;395;p40"/>
          <p:cNvSpPr txBox="1"/>
          <p:nvPr/>
        </p:nvSpPr>
        <p:spPr>
          <a:xfrm>
            <a:off x="745125" y="4601475"/>
            <a:ext cx="3783900" cy="831000"/>
          </a:xfrm>
          <a:prstGeom prst="rect">
            <a:avLst/>
          </a:prstGeom>
          <a:solidFill>
            <a:srgbClr val="F2F2F2"/>
          </a:solidFill>
          <a:ln w="9525" cap="flat" cmpd="sng">
            <a:solidFill>
              <a:srgbClr val="1B366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Explore the interactive data dashboards: </a:t>
            </a:r>
            <a:r>
              <a:rPr lang="en-US" sz="1600" u="sng">
                <a:solidFill>
                  <a:srgbClr val="215297"/>
                </a:solidFill>
                <a:latin typeface="Arial"/>
                <a:ea typeface="Arial"/>
                <a:cs typeface="Arial"/>
                <a:sym typeface="Arial"/>
                <a:hlinkClick r:id="rId3">
                  <a:extLst>
                    <a:ext uri="{A12FA001-AC4F-418D-AE19-62706E023703}">
                      <ahyp:hlinkClr xmlns:ahyp="http://schemas.microsoft.com/office/drawing/2018/hyperlinkcolor" val="tx"/>
                    </a:ext>
                  </a:extLst>
                </a:hlinkClick>
              </a:rPr>
              <a:t>https://nc-sara.org/data-dashboards</a:t>
            </a:r>
            <a:endParaRPr sz="1600">
              <a:solidFill>
                <a:srgbClr val="215297"/>
              </a:solidFill>
              <a:latin typeface="Arial"/>
              <a:ea typeface="Arial"/>
              <a:cs typeface="Arial"/>
              <a:sym typeface="Arial"/>
            </a:endParaRPr>
          </a:p>
        </p:txBody>
      </p:sp>
      <p:pic>
        <p:nvPicPr>
          <p:cNvPr id="396" name="Google Shape;396;p40" descr="A screenshot of a computer screen&#10;&#10;Description automatically generated"/>
          <p:cNvPicPr preferRelativeResize="0"/>
          <p:nvPr/>
        </p:nvPicPr>
        <p:blipFill rotWithShape="1">
          <a:blip r:embed="rId4">
            <a:alphaModFix/>
          </a:blip>
          <a:srcRect/>
          <a:stretch/>
        </p:blipFill>
        <p:spPr>
          <a:xfrm>
            <a:off x="4215859" y="1247775"/>
            <a:ext cx="6324862" cy="4691023"/>
          </a:xfrm>
          <a:prstGeom prst="rect">
            <a:avLst/>
          </a:prstGeom>
          <a:noFill/>
          <a:ln>
            <a:noFill/>
          </a:ln>
        </p:spPr>
      </p:pic>
      <p:pic>
        <p:nvPicPr>
          <p:cNvPr id="397" name="Google Shape;397;p40" descr="A table of text on a white background&#10;&#10;Description automatically generated with medium confidence"/>
          <p:cNvPicPr preferRelativeResize="0"/>
          <p:nvPr/>
        </p:nvPicPr>
        <p:blipFill rotWithShape="1">
          <a:blip r:embed="rId5">
            <a:alphaModFix/>
          </a:blip>
          <a:srcRect/>
          <a:stretch/>
        </p:blipFill>
        <p:spPr>
          <a:xfrm>
            <a:off x="673553" y="2428735"/>
            <a:ext cx="6001588" cy="200052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txBox="1"/>
          <p:nvPr/>
        </p:nvSpPr>
        <p:spPr>
          <a:xfrm>
            <a:off x="1488316" y="461346"/>
            <a:ext cx="9100914" cy="7516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1B3663"/>
              </a:buClr>
              <a:buSzPts val="3200"/>
              <a:buFont typeface="Arial"/>
              <a:buNone/>
            </a:pPr>
            <a:r>
              <a:rPr lang="en-US" sz="3200" b="1" i="0" u="none" strike="noStrike" cap="none">
                <a:solidFill>
                  <a:srgbClr val="1B3663"/>
                </a:solidFill>
                <a:latin typeface="Calibri"/>
                <a:ea typeface="Calibri"/>
                <a:cs typeface="Calibri"/>
                <a:sym typeface="Calibri"/>
              </a:rPr>
              <a:t>Why Does SARA Collect Data?</a:t>
            </a:r>
            <a:endParaRPr/>
          </a:p>
        </p:txBody>
      </p:sp>
      <p:sp>
        <p:nvSpPr>
          <p:cNvPr id="123" name="Google Shape;123;p4"/>
          <p:cNvSpPr txBox="1"/>
          <p:nvPr/>
        </p:nvSpPr>
        <p:spPr>
          <a:xfrm>
            <a:off x="992211" y="1380931"/>
            <a:ext cx="10427156" cy="4834791"/>
          </a:xfrm>
          <a:prstGeom prst="rect">
            <a:avLst/>
          </a:prstGeom>
          <a:solidFill>
            <a:srgbClr val="E8E8E8"/>
          </a:solidFill>
          <a:ln w="9525" cap="flat" cmpd="sng">
            <a:solidFill>
              <a:srgbClr val="951F52"/>
            </a:solidFill>
            <a:prstDash val="solid"/>
            <a:round/>
            <a:headEnd type="none" w="sm" len="sm"/>
            <a:tailEnd type="none" w="sm" len="sm"/>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15297"/>
              </a:buClr>
              <a:buSzPts val="2400"/>
              <a:buFont typeface="Arial"/>
              <a:buNone/>
            </a:pPr>
            <a:r>
              <a:rPr lang="en-US" sz="2400" b="0" i="1" u="none" strike="noStrike" cap="none">
                <a:solidFill>
                  <a:srgbClr val="215297"/>
                </a:solidFill>
                <a:latin typeface="Arial"/>
                <a:ea typeface="Arial"/>
                <a:cs typeface="Arial"/>
                <a:sym typeface="Arial"/>
              </a:rPr>
              <a:t>Collecting, reporting, and analyzing data about the interstate delivery of distance education are important parts of NC-SARA's mission. Data collection and reporting help measure the impact of SARA.</a:t>
            </a:r>
            <a:endParaRPr/>
          </a:p>
          <a:p>
            <a:pPr marL="0" marR="0" lvl="0" indent="0" algn="l" rtl="0">
              <a:lnSpc>
                <a:spcPct val="90000"/>
              </a:lnSpc>
              <a:spcBef>
                <a:spcPts val="10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1B3663"/>
              </a:buClr>
              <a:buSzPts val="2400"/>
              <a:buFont typeface="Arial"/>
              <a:buNone/>
            </a:pPr>
            <a:r>
              <a:rPr lang="en-US" sz="2400" b="1" i="0" u="none" strike="noStrike" cap="none">
                <a:solidFill>
                  <a:srgbClr val="1B3663"/>
                </a:solidFill>
                <a:latin typeface="Arial"/>
                <a:ea typeface="Arial"/>
                <a:cs typeface="Arial"/>
                <a:sym typeface="Arial"/>
              </a:rPr>
              <a:t>The Promise of Data Collection to States</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Standard across country</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Public and shared</a:t>
            </a:r>
            <a:endParaRPr/>
          </a:p>
          <a:p>
            <a:pPr marL="457200" marR="0" lvl="1" indent="0" algn="l" rtl="0">
              <a:lnSpc>
                <a:spcPct val="90000"/>
              </a:lnSpc>
              <a:spcBef>
                <a:spcPts val="50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1B3663"/>
              </a:buClr>
              <a:buSzPts val="2400"/>
              <a:buFont typeface="Arial"/>
              <a:buNone/>
            </a:pPr>
            <a:r>
              <a:rPr lang="en-US" sz="2400" b="1" i="0" u="none" strike="noStrike" cap="none">
                <a:solidFill>
                  <a:srgbClr val="1B3663"/>
                </a:solidFill>
                <a:latin typeface="Arial"/>
                <a:ea typeface="Arial"/>
                <a:cs typeface="Arial"/>
                <a:sym typeface="Arial"/>
              </a:rPr>
              <a:t>History of SARA Data Reports</a:t>
            </a:r>
            <a:endParaRPr sz="2400" b="1" i="0" u="none" strike="noStrike" cap="none">
              <a:solidFill>
                <a:srgbClr val="1B3663"/>
              </a:solidFill>
              <a:latin typeface="Arial"/>
              <a:ea typeface="Arial"/>
              <a:cs typeface="Arial"/>
              <a:sym typeface="Arial"/>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9 years of reporting exclusively distance education enrollments</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6 years of reporting out-of-state learning placement data</a:t>
            </a:r>
            <a:endParaRPr/>
          </a:p>
          <a:p>
            <a:pPr marL="0" marR="0" lvl="0" indent="0" algn="l" rtl="0">
              <a:lnSpc>
                <a:spcPct val="90000"/>
              </a:lnSpc>
              <a:spcBef>
                <a:spcPts val="1000"/>
              </a:spcBef>
              <a:spcAft>
                <a:spcPts val="0"/>
              </a:spcAft>
              <a:buClr>
                <a:schemeClr val="dk1"/>
              </a:buClr>
              <a:buSzPts val="2000"/>
              <a:buFont typeface="Arial"/>
              <a:buNone/>
            </a:pPr>
            <a:endParaRPr sz="2000" b="0" i="0" u="none" strike="noStrike" cap="none">
              <a:solidFill>
                <a:schemeClr val="dk1"/>
              </a:solidFill>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41"/>
          <p:cNvSpPr txBox="1"/>
          <p:nvPr/>
        </p:nvSpPr>
        <p:spPr>
          <a:xfrm>
            <a:off x="1367342" y="593344"/>
            <a:ext cx="930065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B3663"/>
                </a:solidFill>
                <a:latin typeface="Arial"/>
                <a:ea typeface="Arial"/>
                <a:cs typeface="Arial"/>
                <a:sym typeface="Arial"/>
              </a:rPr>
              <a:t>SREB Incoming Out-of-State Learning Placements  </a:t>
            </a:r>
            <a:endParaRPr sz="2800">
              <a:solidFill>
                <a:schemeClr val="dk1"/>
              </a:solidFill>
              <a:latin typeface="Arial"/>
              <a:ea typeface="Arial"/>
              <a:cs typeface="Arial"/>
              <a:sym typeface="Arial"/>
            </a:endParaRPr>
          </a:p>
        </p:txBody>
      </p:sp>
      <p:sp>
        <p:nvSpPr>
          <p:cNvPr id="403" name="Google Shape;403;p41"/>
          <p:cNvSpPr txBox="1"/>
          <p:nvPr/>
        </p:nvSpPr>
        <p:spPr>
          <a:xfrm>
            <a:off x="1367351" y="5156644"/>
            <a:ext cx="4056600" cy="585000"/>
          </a:xfrm>
          <a:prstGeom prst="rect">
            <a:avLst/>
          </a:prstGeom>
          <a:solidFill>
            <a:srgbClr val="F2F2F2"/>
          </a:solidFill>
          <a:ln w="9525" cap="flat" cmpd="sng">
            <a:solidFill>
              <a:srgbClr val="1B366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Explore the interactive data dashboards: </a:t>
            </a:r>
            <a:r>
              <a:rPr lang="en-US" sz="1600" u="sng">
                <a:solidFill>
                  <a:srgbClr val="215297"/>
                </a:solidFill>
                <a:latin typeface="Arial"/>
                <a:ea typeface="Arial"/>
                <a:cs typeface="Arial"/>
                <a:sym typeface="Arial"/>
                <a:hlinkClick r:id="rId3">
                  <a:extLst>
                    <a:ext uri="{A12FA001-AC4F-418D-AE19-62706E023703}">
                      <ahyp:hlinkClr xmlns:ahyp="http://schemas.microsoft.com/office/drawing/2018/hyperlinkcolor" val="tx"/>
                    </a:ext>
                  </a:extLst>
                </a:hlinkClick>
              </a:rPr>
              <a:t>https://nc-sara.org/data-dashboards</a:t>
            </a:r>
            <a:endParaRPr sz="1600">
              <a:solidFill>
                <a:srgbClr val="215297"/>
              </a:solidFill>
              <a:latin typeface="Arial"/>
              <a:ea typeface="Arial"/>
              <a:cs typeface="Arial"/>
              <a:sym typeface="Arial"/>
            </a:endParaRPr>
          </a:p>
        </p:txBody>
      </p:sp>
      <p:pic>
        <p:nvPicPr>
          <p:cNvPr id="404" name="Google Shape;404;p41" descr="A graph with numbers and a line&#10;&#10;Description automatically generated"/>
          <p:cNvPicPr preferRelativeResize="0"/>
          <p:nvPr/>
        </p:nvPicPr>
        <p:blipFill rotWithShape="1">
          <a:blip r:embed="rId4">
            <a:alphaModFix/>
          </a:blip>
          <a:srcRect/>
          <a:stretch/>
        </p:blipFill>
        <p:spPr>
          <a:xfrm>
            <a:off x="1367342" y="1792412"/>
            <a:ext cx="4172049" cy="3271957"/>
          </a:xfrm>
          <a:prstGeom prst="rect">
            <a:avLst/>
          </a:prstGeom>
          <a:noFill/>
          <a:ln>
            <a:noFill/>
          </a:ln>
        </p:spPr>
      </p:pic>
      <p:pic>
        <p:nvPicPr>
          <p:cNvPr id="405" name="Google Shape;405;p41" descr="A graph of different colored bars&#10;&#10;Description automatically generated"/>
          <p:cNvPicPr preferRelativeResize="0"/>
          <p:nvPr/>
        </p:nvPicPr>
        <p:blipFill rotWithShape="1">
          <a:blip r:embed="rId5">
            <a:alphaModFix/>
          </a:blip>
          <a:srcRect/>
          <a:stretch/>
        </p:blipFill>
        <p:spPr>
          <a:xfrm>
            <a:off x="5637892" y="1792412"/>
            <a:ext cx="3830311" cy="327195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42"/>
          <p:cNvSpPr txBox="1"/>
          <p:nvPr/>
        </p:nvSpPr>
        <p:spPr>
          <a:xfrm>
            <a:off x="1395706" y="474626"/>
            <a:ext cx="1015733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B3663"/>
                </a:solidFill>
                <a:latin typeface="Arial"/>
                <a:ea typeface="Arial"/>
                <a:cs typeface="Arial"/>
                <a:sym typeface="Arial"/>
              </a:rPr>
              <a:t>Alabama Incoming Out-of-State Learning Placements</a:t>
            </a:r>
            <a:endParaRPr sz="2800">
              <a:solidFill>
                <a:schemeClr val="dk1"/>
              </a:solidFill>
              <a:latin typeface="Arial"/>
              <a:ea typeface="Arial"/>
              <a:cs typeface="Arial"/>
              <a:sym typeface="Arial"/>
            </a:endParaRPr>
          </a:p>
        </p:txBody>
      </p:sp>
      <p:sp>
        <p:nvSpPr>
          <p:cNvPr id="411" name="Google Shape;411;p42"/>
          <p:cNvSpPr txBox="1"/>
          <p:nvPr/>
        </p:nvSpPr>
        <p:spPr>
          <a:xfrm>
            <a:off x="745124" y="4933147"/>
            <a:ext cx="4074900" cy="585000"/>
          </a:xfrm>
          <a:prstGeom prst="rect">
            <a:avLst/>
          </a:prstGeom>
          <a:solidFill>
            <a:srgbClr val="F2F2F2"/>
          </a:solidFill>
          <a:ln w="9525" cap="flat" cmpd="sng">
            <a:solidFill>
              <a:srgbClr val="1B366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Explore the interactive data dashboards: </a:t>
            </a:r>
            <a:r>
              <a:rPr lang="en-US" sz="1600" u="sng">
                <a:solidFill>
                  <a:srgbClr val="215297"/>
                </a:solidFill>
                <a:latin typeface="Arial"/>
                <a:ea typeface="Arial"/>
                <a:cs typeface="Arial"/>
                <a:sym typeface="Arial"/>
                <a:hlinkClick r:id="rId3">
                  <a:extLst>
                    <a:ext uri="{A12FA001-AC4F-418D-AE19-62706E023703}">
                      <ahyp:hlinkClr xmlns:ahyp="http://schemas.microsoft.com/office/drawing/2018/hyperlinkcolor" val="tx"/>
                    </a:ext>
                  </a:extLst>
                </a:hlinkClick>
              </a:rPr>
              <a:t>https://nc-sara.org/data-dashboards</a:t>
            </a:r>
            <a:endParaRPr sz="1600">
              <a:solidFill>
                <a:srgbClr val="215297"/>
              </a:solidFill>
              <a:latin typeface="Arial"/>
              <a:ea typeface="Arial"/>
              <a:cs typeface="Arial"/>
              <a:sym typeface="Arial"/>
            </a:endParaRPr>
          </a:p>
        </p:txBody>
      </p:sp>
      <p:pic>
        <p:nvPicPr>
          <p:cNvPr id="412" name="Google Shape;412;p42" descr="A graph with numbers and a line&#10;&#10;Description automatically generated"/>
          <p:cNvPicPr preferRelativeResize="0"/>
          <p:nvPr/>
        </p:nvPicPr>
        <p:blipFill rotWithShape="1">
          <a:blip r:embed="rId4">
            <a:alphaModFix/>
          </a:blip>
          <a:srcRect/>
          <a:stretch/>
        </p:blipFill>
        <p:spPr>
          <a:xfrm>
            <a:off x="745129" y="1190921"/>
            <a:ext cx="4595169" cy="3554499"/>
          </a:xfrm>
          <a:prstGeom prst="rect">
            <a:avLst/>
          </a:prstGeom>
          <a:noFill/>
          <a:ln>
            <a:noFill/>
          </a:ln>
        </p:spPr>
      </p:pic>
      <p:pic>
        <p:nvPicPr>
          <p:cNvPr id="413" name="Google Shape;413;p42" descr="A graph with different colored squares&#10;&#10;Description automatically generated"/>
          <p:cNvPicPr preferRelativeResize="0"/>
          <p:nvPr/>
        </p:nvPicPr>
        <p:blipFill rotWithShape="1">
          <a:blip r:embed="rId5">
            <a:alphaModFix/>
          </a:blip>
          <a:srcRect/>
          <a:stretch/>
        </p:blipFill>
        <p:spPr>
          <a:xfrm>
            <a:off x="5750155" y="1190921"/>
            <a:ext cx="5117807" cy="432700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3"/>
          <p:cNvSpPr txBox="1"/>
          <p:nvPr/>
        </p:nvSpPr>
        <p:spPr>
          <a:xfrm>
            <a:off x="1367342" y="593344"/>
            <a:ext cx="930065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B3663"/>
                </a:solidFill>
                <a:latin typeface="Arial"/>
                <a:ea typeface="Arial"/>
                <a:cs typeface="Arial"/>
                <a:sym typeface="Arial"/>
              </a:rPr>
              <a:t>Alabama Incoming Out-of-State Learning Placements  </a:t>
            </a:r>
            <a:endParaRPr sz="2800">
              <a:solidFill>
                <a:schemeClr val="dk1"/>
              </a:solidFill>
              <a:latin typeface="Arial"/>
              <a:ea typeface="Arial"/>
              <a:cs typeface="Arial"/>
              <a:sym typeface="Arial"/>
            </a:endParaRPr>
          </a:p>
        </p:txBody>
      </p:sp>
      <p:sp>
        <p:nvSpPr>
          <p:cNvPr id="419" name="Google Shape;419;p43"/>
          <p:cNvSpPr txBox="1"/>
          <p:nvPr/>
        </p:nvSpPr>
        <p:spPr>
          <a:xfrm>
            <a:off x="972699" y="4415670"/>
            <a:ext cx="4257000" cy="585000"/>
          </a:xfrm>
          <a:prstGeom prst="rect">
            <a:avLst/>
          </a:prstGeom>
          <a:solidFill>
            <a:srgbClr val="F2F2F2"/>
          </a:solidFill>
          <a:ln w="9525" cap="flat" cmpd="sng">
            <a:solidFill>
              <a:srgbClr val="1B366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Explore the interactive data dashboards: </a:t>
            </a:r>
            <a:r>
              <a:rPr lang="en-US" sz="1600" u="sng">
                <a:solidFill>
                  <a:srgbClr val="215297"/>
                </a:solidFill>
                <a:latin typeface="Arial"/>
                <a:ea typeface="Arial"/>
                <a:cs typeface="Arial"/>
                <a:sym typeface="Arial"/>
                <a:hlinkClick r:id="rId3">
                  <a:extLst>
                    <a:ext uri="{A12FA001-AC4F-418D-AE19-62706E023703}">
                      <ahyp:hlinkClr xmlns:ahyp="http://schemas.microsoft.com/office/drawing/2018/hyperlinkcolor" val="tx"/>
                    </a:ext>
                  </a:extLst>
                </a:hlinkClick>
              </a:rPr>
              <a:t>https://nc-sara.org/data-dashboards</a:t>
            </a:r>
            <a:endParaRPr sz="1600">
              <a:solidFill>
                <a:srgbClr val="215297"/>
              </a:solidFill>
              <a:latin typeface="Arial"/>
              <a:ea typeface="Arial"/>
              <a:cs typeface="Arial"/>
              <a:sym typeface="Arial"/>
            </a:endParaRPr>
          </a:p>
        </p:txBody>
      </p:sp>
      <p:pic>
        <p:nvPicPr>
          <p:cNvPr id="420" name="Google Shape;420;p43" descr="A screenshot of a computer&#10;&#10;Description automatically generated"/>
          <p:cNvPicPr preferRelativeResize="0"/>
          <p:nvPr/>
        </p:nvPicPr>
        <p:blipFill rotWithShape="1">
          <a:blip r:embed="rId4">
            <a:alphaModFix/>
          </a:blip>
          <a:srcRect/>
          <a:stretch/>
        </p:blipFill>
        <p:spPr>
          <a:xfrm>
            <a:off x="972705" y="1586923"/>
            <a:ext cx="6770699" cy="2228332"/>
          </a:xfrm>
          <a:prstGeom prst="rect">
            <a:avLst/>
          </a:prstGeom>
          <a:noFill/>
          <a:ln>
            <a:noFill/>
          </a:ln>
        </p:spPr>
      </p:pic>
      <p:pic>
        <p:nvPicPr>
          <p:cNvPr id="421" name="Google Shape;421;p43" descr="A graph of numbers and a bar chart&#10;&#10;Description automatically generated with medium confidence"/>
          <p:cNvPicPr preferRelativeResize="0"/>
          <p:nvPr/>
        </p:nvPicPr>
        <p:blipFill rotWithShape="1">
          <a:blip r:embed="rId5">
            <a:alphaModFix/>
          </a:blip>
          <a:srcRect/>
          <a:stretch/>
        </p:blipFill>
        <p:spPr>
          <a:xfrm>
            <a:off x="7919515" y="1586923"/>
            <a:ext cx="3482206" cy="3000843"/>
          </a:xfrm>
          <a:prstGeom prst="rect">
            <a:avLst/>
          </a:prstGeom>
          <a:noFill/>
          <a:ln>
            <a:noFill/>
          </a:ln>
        </p:spPr>
      </p:pic>
      <p:sp>
        <p:nvSpPr>
          <p:cNvPr id="422" name="Google Shape;422;p43"/>
          <p:cNvSpPr txBox="1"/>
          <p:nvPr/>
        </p:nvSpPr>
        <p:spPr>
          <a:xfrm>
            <a:off x="7919515" y="4994247"/>
            <a:ext cx="2753703"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Private For-Profit    6.9%</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Private Non-Profit 58.6%</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Public                     3.5%</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Tribal                         0%</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44"/>
          <p:cNvSpPr txBox="1"/>
          <p:nvPr/>
        </p:nvSpPr>
        <p:spPr>
          <a:xfrm>
            <a:off x="5636301" y="2968052"/>
            <a:ext cx="914400" cy="914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9" name="Google Shape;429;p44"/>
          <p:cNvSpPr txBox="1"/>
          <p:nvPr/>
        </p:nvSpPr>
        <p:spPr>
          <a:xfrm>
            <a:off x="1231398" y="603446"/>
            <a:ext cx="945323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1B3663"/>
                </a:solidFill>
                <a:latin typeface="Arial"/>
                <a:ea typeface="Arial"/>
                <a:cs typeface="Arial"/>
                <a:sym typeface="Arial"/>
              </a:rPr>
              <a:t>Out-of-State Incoming Learning Placements Reported </a:t>
            </a:r>
            <a:endParaRPr/>
          </a:p>
          <a:p>
            <a:pPr marL="0" marR="0" lvl="0" indent="0" algn="ctr" rtl="0">
              <a:spcBef>
                <a:spcPts val="0"/>
              </a:spcBef>
              <a:spcAft>
                <a:spcPts val="0"/>
              </a:spcAft>
              <a:buNone/>
            </a:pPr>
            <a:r>
              <a:rPr lang="en-US" sz="2800" b="1">
                <a:solidFill>
                  <a:srgbClr val="1B3663"/>
                </a:solidFill>
                <a:latin typeface="Arial"/>
                <a:ea typeface="Arial"/>
                <a:cs typeface="Arial"/>
                <a:sym typeface="Arial"/>
              </a:rPr>
              <a:t>by CIP Code Program Areas for 2023</a:t>
            </a:r>
            <a:endParaRPr/>
          </a:p>
        </p:txBody>
      </p:sp>
      <p:sp>
        <p:nvSpPr>
          <p:cNvPr id="430" name="Google Shape;430;p44"/>
          <p:cNvSpPr txBox="1"/>
          <p:nvPr/>
        </p:nvSpPr>
        <p:spPr>
          <a:xfrm>
            <a:off x="1526093" y="2078311"/>
            <a:ext cx="25315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Total Incoming OOSLP</a:t>
            </a:r>
            <a:endParaRPr/>
          </a:p>
        </p:txBody>
      </p:sp>
      <p:sp>
        <p:nvSpPr>
          <p:cNvPr id="431" name="Google Shape;431;p44"/>
          <p:cNvSpPr txBox="1"/>
          <p:nvPr/>
        </p:nvSpPr>
        <p:spPr>
          <a:xfrm>
            <a:off x="7762379" y="2078311"/>
            <a:ext cx="267252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SREB Incoming OOSLP</a:t>
            </a:r>
            <a:endParaRPr/>
          </a:p>
        </p:txBody>
      </p:sp>
      <p:pic>
        <p:nvPicPr>
          <p:cNvPr id="432" name="Google Shape;432;p44" descr="A blue and red circle with text&#10;&#10;Description automatically generated"/>
          <p:cNvPicPr preferRelativeResize="0"/>
          <p:nvPr/>
        </p:nvPicPr>
        <p:blipFill rotWithShape="1">
          <a:blip r:embed="rId3">
            <a:alphaModFix/>
          </a:blip>
          <a:srcRect/>
          <a:stretch/>
        </p:blipFill>
        <p:spPr>
          <a:xfrm>
            <a:off x="376703" y="2447643"/>
            <a:ext cx="6048829" cy="3703775"/>
          </a:xfrm>
          <a:prstGeom prst="rect">
            <a:avLst/>
          </a:prstGeom>
          <a:noFill/>
          <a:ln>
            <a:noFill/>
          </a:ln>
        </p:spPr>
      </p:pic>
      <p:pic>
        <p:nvPicPr>
          <p:cNvPr id="433" name="Google Shape;433;p44"/>
          <p:cNvPicPr preferRelativeResize="0"/>
          <p:nvPr/>
        </p:nvPicPr>
        <p:blipFill>
          <a:blip r:embed="rId4">
            <a:alphaModFix/>
          </a:blip>
          <a:stretch>
            <a:fillRect/>
          </a:stretch>
        </p:blipFill>
        <p:spPr>
          <a:xfrm>
            <a:off x="6041000" y="2600051"/>
            <a:ext cx="5998601" cy="32737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5"/>
          <p:cNvSpPr txBox="1"/>
          <p:nvPr/>
        </p:nvSpPr>
        <p:spPr>
          <a:xfrm>
            <a:off x="5636301" y="2968052"/>
            <a:ext cx="914400" cy="914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 name="Google Shape;440;p45"/>
          <p:cNvSpPr txBox="1"/>
          <p:nvPr/>
        </p:nvSpPr>
        <p:spPr>
          <a:xfrm>
            <a:off x="481996" y="603446"/>
            <a:ext cx="10952037"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1B3663"/>
                </a:solidFill>
                <a:latin typeface="Arial"/>
                <a:ea typeface="Arial"/>
                <a:cs typeface="Arial"/>
                <a:sym typeface="Arial"/>
              </a:rPr>
              <a:t>Alabama Out-of-State Incoming Learning Placements Reported </a:t>
            </a:r>
            <a:endParaRPr/>
          </a:p>
          <a:p>
            <a:pPr marL="0" marR="0" lvl="0" indent="0" algn="ctr" rtl="0">
              <a:spcBef>
                <a:spcPts val="0"/>
              </a:spcBef>
              <a:spcAft>
                <a:spcPts val="0"/>
              </a:spcAft>
              <a:buNone/>
            </a:pPr>
            <a:r>
              <a:rPr lang="en-US" sz="2800" b="1">
                <a:solidFill>
                  <a:srgbClr val="1B3663"/>
                </a:solidFill>
                <a:latin typeface="Arial"/>
                <a:ea typeface="Arial"/>
                <a:cs typeface="Arial"/>
                <a:sym typeface="Arial"/>
              </a:rPr>
              <a:t>by CIP Code Program Areas for 2023</a:t>
            </a:r>
            <a:endParaRPr/>
          </a:p>
        </p:txBody>
      </p:sp>
      <p:pic>
        <p:nvPicPr>
          <p:cNvPr id="441" name="Google Shape;441;p45"/>
          <p:cNvPicPr preferRelativeResize="0"/>
          <p:nvPr/>
        </p:nvPicPr>
        <p:blipFill>
          <a:blip r:embed="rId3">
            <a:alphaModFix/>
          </a:blip>
          <a:stretch>
            <a:fillRect/>
          </a:stretch>
        </p:blipFill>
        <p:spPr>
          <a:xfrm>
            <a:off x="3093312" y="1688799"/>
            <a:ext cx="6462574" cy="48437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46" descr="A screenshot of a computer screen&#10;&#10;Description automatically generated"/>
          <p:cNvPicPr preferRelativeResize="0"/>
          <p:nvPr/>
        </p:nvPicPr>
        <p:blipFill rotWithShape="1">
          <a:blip r:embed="rId3">
            <a:alphaModFix/>
          </a:blip>
          <a:srcRect/>
          <a:stretch/>
        </p:blipFill>
        <p:spPr>
          <a:xfrm>
            <a:off x="4681120" y="1634448"/>
            <a:ext cx="5973009" cy="4544059"/>
          </a:xfrm>
          <a:prstGeom prst="rect">
            <a:avLst/>
          </a:prstGeom>
          <a:noFill/>
          <a:ln>
            <a:noFill/>
          </a:ln>
        </p:spPr>
      </p:pic>
      <p:sp>
        <p:nvSpPr>
          <p:cNvPr id="447" name="Google Shape;447;p46"/>
          <p:cNvSpPr txBox="1"/>
          <p:nvPr/>
        </p:nvSpPr>
        <p:spPr>
          <a:xfrm>
            <a:off x="1330917" y="602270"/>
            <a:ext cx="984011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B3663"/>
                </a:solidFill>
                <a:latin typeface="Arial"/>
                <a:ea typeface="Arial"/>
                <a:cs typeface="Arial"/>
                <a:sym typeface="Arial"/>
              </a:rPr>
              <a:t>SREB Outgoing Out-of-State Learning Placements Map </a:t>
            </a:r>
            <a:endParaRPr sz="2800">
              <a:solidFill>
                <a:schemeClr val="dk1"/>
              </a:solidFill>
              <a:latin typeface="Arial"/>
              <a:ea typeface="Arial"/>
              <a:cs typeface="Arial"/>
              <a:sym typeface="Arial"/>
            </a:endParaRPr>
          </a:p>
        </p:txBody>
      </p:sp>
      <p:sp>
        <p:nvSpPr>
          <p:cNvPr id="448" name="Google Shape;448;p46"/>
          <p:cNvSpPr txBox="1"/>
          <p:nvPr/>
        </p:nvSpPr>
        <p:spPr>
          <a:xfrm>
            <a:off x="956850" y="4830925"/>
            <a:ext cx="3663900" cy="831000"/>
          </a:xfrm>
          <a:prstGeom prst="rect">
            <a:avLst/>
          </a:prstGeom>
          <a:solidFill>
            <a:srgbClr val="F2F2F2"/>
          </a:solidFill>
          <a:ln w="9525" cap="flat" cmpd="sng">
            <a:solidFill>
              <a:srgbClr val="1B366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Explore the interactive data dashboards: </a:t>
            </a:r>
            <a:r>
              <a:rPr lang="en-US" sz="1600" u="sng">
                <a:solidFill>
                  <a:srgbClr val="215297"/>
                </a:solidFill>
                <a:latin typeface="Arial"/>
                <a:ea typeface="Arial"/>
                <a:cs typeface="Arial"/>
                <a:sym typeface="Arial"/>
                <a:hlinkClick r:id="rId4">
                  <a:extLst>
                    <a:ext uri="{A12FA001-AC4F-418D-AE19-62706E023703}">
                      <ahyp:hlinkClr xmlns:ahyp="http://schemas.microsoft.com/office/drawing/2018/hyperlinkcolor" val="tx"/>
                    </a:ext>
                  </a:extLst>
                </a:hlinkClick>
              </a:rPr>
              <a:t>https://nc-sara.org/data-dashboards</a:t>
            </a:r>
            <a:endParaRPr sz="1600">
              <a:solidFill>
                <a:srgbClr val="215297"/>
              </a:solidFill>
              <a:latin typeface="Arial"/>
              <a:ea typeface="Arial"/>
              <a:cs typeface="Arial"/>
              <a:sym typeface="Arial"/>
            </a:endParaRPr>
          </a:p>
        </p:txBody>
      </p:sp>
      <p:pic>
        <p:nvPicPr>
          <p:cNvPr id="449" name="Google Shape;449;p46" descr="A screenshot of a computer&#10;&#10;Description automatically generated"/>
          <p:cNvPicPr preferRelativeResize="0"/>
          <p:nvPr/>
        </p:nvPicPr>
        <p:blipFill rotWithShape="1">
          <a:blip r:embed="rId5">
            <a:alphaModFix/>
          </a:blip>
          <a:srcRect/>
          <a:stretch/>
        </p:blipFill>
        <p:spPr>
          <a:xfrm>
            <a:off x="956843" y="2652365"/>
            <a:ext cx="6011114" cy="200052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7"/>
          <p:cNvSpPr txBox="1"/>
          <p:nvPr/>
        </p:nvSpPr>
        <p:spPr>
          <a:xfrm>
            <a:off x="1422129" y="844337"/>
            <a:ext cx="94488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B3663"/>
                </a:solidFill>
                <a:latin typeface="Arial"/>
                <a:ea typeface="Arial"/>
                <a:cs typeface="Arial"/>
                <a:sym typeface="Arial"/>
              </a:rPr>
              <a:t>SREB Outgoing Out-of-State Learning Placements  </a:t>
            </a:r>
            <a:endParaRPr sz="2800">
              <a:solidFill>
                <a:schemeClr val="dk1"/>
              </a:solidFill>
              <a:latin typeface="Arial"/>
              <a:ea typeface="Arial"/>
              <a:cs typeface="Arial"/>
              <a:sym typeface="Arial"/>
            </a:endParaRPr>
          </a:p>
        </p:txBody>
      </p:sp>
      <p:sp>
        <p:nvSpPr>
          <p:cNvPr id="455" name="Google Shape;455;p47"/>
          <p:cNvSpPr txBox="1"/>
          <p:nvPr/>
        </p:nvSpPr>
        <p:spPr>
          <a:xfrm>
            <a:off x="1422125" y="5153299"/>
            <a:ext cx="3720600" cy="831000"/>
          </a:xfrm>
          <a:prstGeom prst="rect">
            <a:avLst/>
          </a:prstGeom>
          <a:solidFill>
            <a:srgbClr val="F2F2F2"/>
          </a:solidFill>
          <a:ln w="9525" cap="flat" cmpd="sng">
            <a:solidFill>
              <a:srgbClr val="1B366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Explore the interactive data dashboards: </a:t>
            </a:r>
            <a:r>
              <a:rPr lang="en-US" sz="1600" u="sng">
                <a:solidFill>
                  <a:srgbClr val="215297"/>
                </a:solidFill>
                <a:latin typeface="Arial"/>
                <a:ea typeface="Arial"/>
                <a:cs typeface="Arial"/>
                <a:sym typeface="Arial"/>
                <a:hlinkClick r:id="rId3">
                  <a:extLst>
                    <a:ext uri="{A12FA001-AC4F-418D-AE19-62706E023703}">
                      <ahyp:hlinkClr xmlns:ahyp="http://schemas.microsoft.com/office/drawing/2018/hyperlinkcolor" val="tx"/>
                    </a:ext>
                  </a:extLst>
                </a:hlinkClick>
              </a:rPr>
              <a:t>https://nc-sara.org/data-dashboards</a:t>
            </a:r>
            <a:endParaRPr sz="1600">
              <a:solidFill>
                <a:srgbClr val="215297"/>
              </a:solidFill>
              <a:latin typeface="Arial"/>
              <a:ea typeface="Arial"/>
              <a:cs typeface="Arial"/>
              <a:sym typeface="Arial"/>
            </a:endParaRPr>
          </a:p>
        </p:txBody>
      </p:sp>
      <p:pic>
        <p:nvPicPr>
          <p:cNvPr id="456" name="Google Shape;456;p47" descr="A graph with numbers and a line&#10;&#10;Description automatically generated"/>
          <p:cNvPicPr preferRelativeResize="0"/>
          <p:nvPr/>
        </p:nvPicPr>
        <p:blipFill rotWithShape="1">
          <a:blip r:embed="rId4">
            <a:alphaModFix/>
          </a:blip>
          <a:srcRect/>
          <a:stretch/>
        </p:blipFill>
        <p:spPr>
          <a:xfrm>
            <a:off x="1422129" y="1797952"/>
            <a:ext cx="3998161" cy="3165700"/>
          </a:xfrm>
          <a:prstGeom prst="rect">
            <a:avLst/>
          </a:prstGeom>
          <a:noFill/>
          <a:ln>
            <a:noFill/>
          </a:ln>
        </p:spPr>
      </p:pic>
      <p:pic>
        <p:nvPicPr>
          <p:cNvPr id="457" name="Google Shape;457;p47" descr="A graph with different colored bars&#10;&#10;Description automatically generated"/>
          <p:cNvPicPr preferRelativeResize="0"/>
          <p:nvPr/>
        </p:nvPicPr>
        <p:blipFill rotWithShape="1">
          <a:blip r:embed="rId5">
            <a:alphaModFix/>
          </a:blip>
          <a:srcRect/>
          <a:stretch/>
        </p:blipFill>
        <p:spPr>
          <a:xfrm>
            <a:off x="5590947" y="1797952"/>
            <a:ext cx="3720514" cy="31657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48"/>
          <p:cNvSpPr txBox="1"/>
          <p:nvPr/>
        </p:nvSpPr>
        <p:spPr>
          <a:xfrm>
            <a:off x="1367342" y="593344"/>
            <a:ext cx="930065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B3663"/>
                </a:solidFill>
                <a:latin typeface="Arial"/>
                <a:ea typeface="Arial"/>
                <a:cs typeface="Arial"/>
                <a:sym typeface="Arial"/>
              </a:rPr>
              <a:t>Alabama Outgoing Out-of-State Learning Placements  </a:t>
            </a:r>
            <a:endParaRPr sz="2800">
              <a:solidFill>
                <a:schemeClr val="dk1"/>
              </a:solidFill>
              <a:latin typeface="Arial"/>
              <a:ea typeface="Arial"/>
              <a:cs typeface="Arial"/>
              <a:sym typeface="Arial"/>
            </a:endParaRPr>
          </a:p>
        </p:txBody>
      </p:sp>
      <p:sp>
        <p:nvSpPr>
          <p:cNvPr id="463" name="Google Shape;463;p48"/>
          <p:cNvSpPr txBox="1"/>
          <p:nvPr/>
        </p:nvSpPr>
        <p:spPr>
          <a:xfrm>
            <a:off x="974500" y="5288173"/>
            <a:ext cx="3714300" cy="831000"/>
          </a:xfrm>
          <a:prstGeom prst="rect">
            <a:avLst/>
          </a:prstGeom>
          <a:solidFill>
            <a:srgbClr val="F2F2F2"/>
          </a:solidFill>
          <a:ln w="9525" cap="flat" cmpd="sng">
            <a:solidFill>
              <a:srgbClr val="1B366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Explore the interactive data dashboards: </a:t>
            </a:r>
            <a:r>
              <a:rPr lang="en-US" sz="1600" u="sng">
                <a:solidFill>
                  <a:srgbClr val="215297"/>
                </a:solidFill>
                <a:latin typeface="Arial"/>
                <a:ea typeface="Arial"/>
                <a:cs typeface="Arial"/>
                <a:sym typeface="Arial"/>
                <a:hlinkClick r:id="rId3">
                  <a:extLst>
                    <a:ext uri="{A12FA001-AC4F-418D-AE19-62706E023703}">
                      <ahyp:hlinkClr xmlns:ahyp="http://schemas.microsoft.com/office/drawing/2018/hyperlinkcolor" val="tx"/>
                    </a:ext>
                  </a:extLst>
                </a:hlinkClick>
              </a:rPr>
              <a:t>https://nc-sara.org/data-dashboards</a:t>
            </a:r>
            <a:endParaRPr sz="1600">
              <a:solidFill>
                <a:srgbClr val="215297"/>
              </a:solidFill>
              <a:latin typeface="Arial"/>
              <a:ea typeface="Arial"/>
              <a:cs typeface="Arial"/>
              <a:sym typeface="Arial"/>
            </a:endParaRPr>
          </a:p>
        </p:txBody>
      </p:sp>
      <p:pic>
        <p:nvPicPr>
          <p:cNvPr id="464" name="Google Shape;464;p48" descr="A graph with numbers and a line&#10;&#10;Description automatically generated"/>
          <p:cNvPicPr preferRelativeResize="0"/>
          <p:nvPr/>
        </p:nvPicPr>
        <p:blipFill rotWithShape="1">
          <a:blip r:embed="rId4">
            <a:alphaModFix/>
          </a:blip>
          <a:srcRect/>
          <a:stretch/>
        </p:blipFill>
        <p:spPr>
          <a:xfrm>
            <a:off x="972705" y="1586922"/>
            <a:ext cx="4818278" cy="3413533"/>
          </a:xfrm>
          <a:prstGeom prst="rect">
            <a:avLst/>
          </a:prstGeom>
          <a:noFill/>
          <a:ln>
            <a:noFill/>
          </a:ln>
        </p:spPr>
      </p:pic>
      <p:pic>
        <p:nvPicPr>
          <p:cNvPr id="465" name="Google Shape;465;p48" descr="A graph of different colored bars&#10;&#10;Description automatically generated"/>
          <p:cNvPicPr preferRelativeResize="0"/>
          <p:nvPr/>
        </p:nvPicPr>
        <p:blipFill rotWithShape="1">
          <a:blip r:embed="rId5">
            <a:alphaModFix/>
          </a:blip>
          <a:srcRect/>
          <a:stretch/>
        </p:blipFill>
        <p:spPr>
          <a:xfrm>
            <a:off x="6096000" y="1586922"/>
            <a:ext cx="4111135" cy="345763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49"/>
          <p:cNvSpPr txBox="1"/>
          <p:nvPr/>
        </p:nvSpPr>
        <p:spPr>
          <a:xfrm>
            <a:off x="1367342" y="593344"/>
            <a:ext cx="930065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B3663"/>
                </a:solidFill>
                <a:latin typeface="Arial"/>
                <a:ea typeface="Arial"/>
                <a:cs typeface="Arial"/>
                <a:sym typeface="Arial"/>
              </a:rPr>
              <a:t>Alabama Outgoing Out-of-State Learning Placements  </a:t>
            </a:r>
            <a:endParaRPr sz="2800">
              <a:solidFill>
                <a:schemeClr val="dk1"/>
              </a:solidFill>
              <a:latin typeface="Arial"/>
              <a:ea typeface="Arial"/>
              <a:cs typeface="Arial"/>
              <a:sym typeface="Arial"/>
            </a:endParaRPr>
          </a:p>
        </p:txBody>
      </p:sp>
      <p:sp>
        <p:nvSpPr>
          <p:cNvPr id="471" name="Google Shape;471;p49"/>
          <p:cNvSpPr txBox="1"/>
          <p:nvPr/>
        </p:nvSpPr>
        <p:spPr>
          <a:xfrm>
            <a:off x="972700" y="4415671"/>
            <a:ext cx="3667500" cy="831000"/>
          </a:xfrm>
          <a:prstGeom prst="rect">
            <a:avLst/>
          </a:prstGeom>
          <a:solidFill>
            <a:srgbClr val="F2F2F2"/>
          </a:solidFill>
          <a:ln w="9525" cap="flat" cmpd="sng">
            <a:solidFill>
              <a:srgbClr val="1B366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Arial"/>
                <a:ea typeface="Arial"/>
                <a:cs typeface="Arial"/>
                <a:sym typeface="Arial"/>
              </a:rPr>
              <a:t>Explore the interactive data dashboards: </a:t>
            </a:r>
            <a:r>
              <a:rPr lang="en-US" sz="1600" u="sng">
                <a:solidFill>
                  <a:srgbClr val="215297"/>
                </a:solidFill>
                <a:latin typeface="Arial"/>
                <a:ea typeface="Arial"/>
                <a:cs typeface="Arial"/>
                <a:sym typeface="Arial"/>
                <a:hlinkClick r:id="rId3">
                  <a:extLst>
                    <a:ext uri="{A12FA001-AC4F-418D-AE19-62706E023703}">
                      <ahyp:hlinkClr xmlns:ahyp="http://schemas.microsoft.com/office/drawing/2018/hyperlinkcolor" val="tx"/>
                    </a:ext>
                  </a:extLst>
                </a:hlinkClick>
              </a:rPr>
              <a:t>https://nc-sara.org/data-dashboards</a:t>
            </a:r>
            <a:endParaRPr sz="1600">
              <a:solidFill>
                <a:srgbClr val="215297"/>
              </a:solidFill>
              <a:latin typeface="Arial"/>
              <a:ea typeface="Arial"/>
              <a:cs typeface="Arial"/>
              <a:sym typeface="Arial"/>
            </a:endParaRPr>
          </a:p>
        </p:txBody>
      </p:sp>
      <p:sp>
        <p:nvSpPr>
          <p:cNvPr id="472" name="Google Shape;472;p49"/>
          <p:cNvSpPr txBox="1"/>
          <p:nvPr/>
        </p:nvSpPr>
        <p:spPr>
          <a:xfrm>
            <a:off x="8267621" y="4994247"/>
            <a:ext cx="2817823"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Private For-Profit        0%</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Private Non-Profit     94%</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Public                          6%</a:t>
            </a:r>
            <a:endParaRPr/>
          </a:p>
          <a:p>
            <a:pPr marL="0" marR="0" lvl="0" indent="0" algn="l" rtl="0">
              <a:spcBef>
                <a:spcPts val="0"/>
              </a:spcBef>
              <a:spcAft>
                <a:spcPts val="0"/>
              </a:spcAft>
              <a:buNone/>
            </a:pPr>
            <a:r>
              <a:rPr lang="en-US" sz="1800">
                <a:solidFill>
                  <a:schemeClr val="dk1"/>
                </a:solidFill>
                <a:latin typeface="Arial"/>
                <a:ea typeface="Arial"/>
                <a:cs typeface="Arial"/>
                <a:sym typeface="Arial"/>
              </a:rPr>
              <a:t>Tribal                           0%</a:t>
            </a:r>
            <a:endParaRPr/>
          </a:p>
        </p:txBody>
      </p:sp>
      <p:pic>
        <p:nvPicPr>
          <p:cNvPr id="473" name="Google Shape;473;p49" descr="A table with text on it&#10;&#10;Description automatically generated"/>
          <p:cNvPicPr preferRelativeResize="0"/>
          <p:nvPr/>
        </p:nvPicPr>
        <p:blipFill rotWithShape="1">
          <a:blip r:embed="rId4">
            <a:alphaModFix/>
          </a:blip>
          <a:srcRect/>
          <a:stretch/>
        </p:blipFill>
        <p:spPr>
          <a:xfrm>
            <a:off x="972705" y="1633993"/>
            <a:ext cx="6842127" cy="2291621"/>
          </a:xfrm>
          <a:prstGeom prst="rect">
            <a:avLst/>
          </a:prstGeom>
          <a:noFill/>
          <a:ln>
            <a:noFill/>
          </a:ln>
        </p:spPr>
      </p:pic>
      <p:pic>
        <p:nvPicPr>
          <p:cNvPr id="474" name="Google Shape;474;p49" descr="A graph with red and blue squares&#10;&#10;Description automatically generated"/>
          <p:cNvPicPr preferRelativeResize="0"/>
          <p:nvPr/>
        </p:nvPicPr>
        <p:blipFill rotWithShape="1">
          <a:blip r:embed="rId5">
            <a:alphaModFix/>
          </a:blip>
          <a:srcRect/>
          <a:stretch/>
        </p:blipFill>
        <p:spPr>
          <a:xfrm>
            <a:off x="7923185" y="1640744"/>
            <a:ext cx="3506696" cy="301008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0"/>
          <p:cNvSpPr txBox="1"/>
          <p:nvPr/>
        </p:nvSpPr>
        <p:spPr>
          <a:xfrm>
            <a:off x="5636301" y="2968052"/>
            <a:ext cx="914400" cy="914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50"/>
          <p:cNvSpPr txBox="1"/>
          <p:nvPr/>
        </p:nvSpPr>
        <p:spPr>
          <a:xfrm>
            <a:off x="1231398" y="603446"/>
            <a:ext cx="945323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1B3663"/>
                </a:solidFill>
                <a:latin typeface="Arial"/>
                <a:ea typeface="Arial"/>
                <a:cs typeface="Arial"/>
                <a:sym typeface="Arial"/>
              </a:rPr>
              <a:t>Out-of-State Outgoing Learning Placements Reported </a:t>
            </a:r>
            <a:endParaRPr/>
          </a:p>
          <a:p>
            <a:pPr marL="0" marR="0" lvl="0" indent="0" algn="ctr" rtl="0">
              <a:spcBef>
                <a:spcPts val="0"/>
              </a:spcBef>
              <a:spcAft>
                <a:spcPts val="0"/>
              </a:spcAft>
              <a:buNone/>
            </a:pPr>
            <a:r>
              <a:rPr lang="en-US" sz="2800" b="1">
                <a:solidFill>
                  <a:srgbClr val="1B3663"/>
                </a:solidFill>
                <a:latin typeface="Arial"/>
                <a:ea typeface="Arial"/>
                <a:cs typeface="Arial"/>
                <a:sym typeface="Arial"/>
              </a:rPr>
              <a:t>by CIP Code Program Areas for 2023</a:t>
            </a:r>
            <a:endParaRPr/>
          </a:p>
        </p:txBody>
      </p:sp>
      <p:graphicFrame>
        <p:nvGraphicFramePr>
          <p:cNvPr id="482" name="Google Shape;482;p50"/>
          <p:cNvGraphicFramePr/>
          <p:nvPr/>
        </p:nvGraphicFramePr>
        <p:xfrm>
          <a:off x="719392" y="2848707"/>
          <a:ext cx="5404338" cy="3026791"/>
        </p:xfrm>
        <a:graphic>
          <a:graphicData uri="http://schemas.openxmlformats.org/drawingml/2006/chart">
            <c:chart xmlns:c="http://schemas.openxmlformats.org/drawingml/2006/chart" xmlns:r="http://schemas.openxmlformats.org/officeDocument/2006/relationships" r:id="rId3"/>
          </a:graphicData>
        </a:graphic>
      </p:graphicFrame>
      <p:sp>
        <p:nvSpPr>
          <p:cNvPr id="483" name="Google Shape;483;p50"/>
          <p:cNvSpPr txBox="1"/>
          <p:nvPr/>
        </p:nvSpPr>
        <p:spPr>
          <a:xfrm>
            <a:off x="2113924" y="2247917"/>
            <a:ext cx="25315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Total Outgoing OOSLP</a:t>
            </a:r>
            <a:endParaRPr/>
          </a:p>
        </p:txBody>
      </p:sp>
      <p:sp>
        <p:nvSpPr>
          <p:cNvPr id="484" name="Google Shape;484;p50"/>
          <p:cNvSpPr txBox="1"/>
          <p:nvPr/>
        </p:nvSpPr>
        <p:spPr>
          <a:xfrm>
            <a:off x="7546550" y="2078311"/>
            <a:ext cx="267252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SREB Outgoing OOSLP</a:t>
            </a:r>
            <a:endParaRPr/>
          </a:p>
        </p:txBody>
      </p:sp>
      <p:pic>
        <p:nvPicPr>
          <p:cNvPr id="485" name="Google Shape;485;p50"/>
          <p:cNvPicPr preferRelativeResize="0"/>
          <p:nvPr/>
        </p:nvPicPr>
        <p:blipFill>
          <a:blip r:embed="rId4">
            <a:alphaModFix/>
          </a:blip>
          <a:stretch>
            <a:fillRect/>
          </a:stretch>
        </p:blipFill>
        <p:spPr>
          <a:xfrm>
            <a:off x="6480851" y="2617243"/>
            <a:ext cx="5336499" cy="3201900"/>
          </a:xfrm>
          <a:prstGeom prst="rect">
            <a:avLst/>
          </a:prstGeom>
          <a:noFill/>
          <a:ln>
            <a:noFill/>
          </a:ln>
        </p:spPr>
      </p:pic>
      <p:pic>
        <p:nvPicPr>
          <p:cNvPr id="486" name="Google Shape;486;p50"/>
          <p:cNvPicPr preferRelativeResize="0"/>
          <p:nvPr/>
        </p:nvPicPr>
        <p:blipFill>
          <a:blip r:embed="rId5">
            <a:alphaModFix/>
          </a:blip>
          <a:stretch>
            <a:fillRect/>
          </a:stretch>
        </p:blipFill>
        <p:spPr>
          <a:xfrm>
            <a:off x="732637" y="2711875"/>
            <a:ext cx="5294101" cy="31072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5"/>
          <p:cNvSpPr txBox="1">
            <a:spLocks noGrp="1"/>
          </p:cNvSpPr>
          <p:nvPr>
            <p:ph type="title"/>
          </p:nvPr>
        </p:nvSpPr>
        <p:spPr>
          <a:xfrm>
            <a:off x="538922" y="443904"/>
            <a:ext cx="5293842" cy="4717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2800"/>
              <a:buFont typeface="Arial"/>
              <a:buNone/>
            </a:pPr>
            <a:r>
              <a:rPr lang="en-US" sz="2800" b="1" i="0" u="none" strike="noStrike" cap="none">
                <a:solidFill>
                  <a:srgbClr val="002060"/>
                </a:solidFill>
                <a:latin typeface="Arial"/>
                <a:ea typeface="Arial"/>
                <a:cs typeface="Arial"/>
                <a:sym typeface="Arial"/>
              </a:rPr>
              <a:t>SARA Landscape</a:t>
            </a:r>
            <a:endParaRPr sz="2800" b="1" i="0" u="none" strike="noStrike" cap="none">
              <a:solidFill>
                <a:srgbClr val="002060"/>
              </a:solidFill>
              <a:latin typeface="Arial"/>
              <a:ea typeface="Arial"/>
              <a:cs typeface="Arial"/>
              <a:sym typeface="Arial"/>
            </a:endParaRPr>
          </a:p>
        </p:txBody>
      </p:sp>
      <p:sp>
        <p:nvSpPr>
          <p:cNvPr id="130" name="Google Shape;130;p5"/>
          <p:cNvSpPr txBox="1">
            <a:spLocks noGrp="1"/>
          </p:cNvSpPr>
          <p:nvPr>
            <p:ph type="body" idx="3"/>
          </p:nvPr>
        </p:nvSpPr>
        <p:spPr>
          <a:xfrm>
            <a:off x="538922" y="1519583"/>
            <a:ext cx="11019804" cy="483704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1B3663"/>
              </a:buClr>
              <a:buSzPts val="1800"/>
              <a:buNone/>
            </a:pPr>
            <a:r>
              <a:rPr lang="en-US" sz="1800" b="1">
                <a:solidFill>
                  <a:srgbClr val="1B3663"/>
                </a:solidFill>
                <a:latin typeface="Arial"/>
                <a:ea typeface="Arial"/>
                <a:cs typeface="Arial"/>
                <a:sym typeface="Arial"/>
              </a:rPr>
              <a:t>52 MEMBER STATES AND TERRITORIES</a:t>
            </a:r>
            <a:endParaRPr/>
          </a:p>
          <a:p>
            <a:pPr marL="0" lvl="0" indent="0" algn="l" rtl="0">
              <a:lnSpc>
                <a:spcPct val="100000"/>
              </a:lnSpc>
              <a:spcBef>
                <a:spcPts val="0"/>
              </a:spcBef>
              <a:spcAft>
                <a:spcPts val="0"/>
              </a:spcAft>
              <a:buClr>
                <a:srgbClr val="606060"/>
              </a:buClr>
              <a:buSzPts val="1800"/>
              <a:buNone/>
            </a:pPr>
            <a:endParaRPr sz="1800" b="1">
              <a:solidFill>
                <a:srgbClr val="1B3663"/>
              </a:solidFill>
              <a:latin typeface="Arial"/>
              <a:ea typeface="Arial"/>
              <a:cs typeface="Arial"/>
              <a:sym typeface="Arial"/>
            </a:endParaRPr>
          </a:p>
          <a:p>
            <a:pPr marL="0" lvl="0" indent="0" algn="l" rtl="0">
              <a:lnSpc>
                <a:spcPct val="100000"/>
              </a:lnSpc>
              <a:spcBef>
                <a:spcPts val="0"/>
              </a:spcBef>
              <a:spcAft>
                <a:spcPts val="0"/>
              </a:spcAft>
              <a:buClr>
                <a:srgbClr val="1B3663"/>
              </a:buClr>
              <a:buSzPts val="1800"/>
              <a:buNone/>
            </a:pPr>
            <a:r>
              <a:rPr lang="en-US" sz="1800" b="1">
                <a:solidFill>
                  <a:srgbClr val="1B3663"/>
                </a:solidFill>
                <a:latin typeface="Arial"/>
                <a:ea typeface="Arial"/>
                <a:cs typeface="Arial"/>
                <a:sym typeface="Arial"/>
              </a:rPr>
              <a:t>As of May 2023: </a:t>
            </a:r>
            <a:endParaRPr/>
          </a:p>
          <a:p>
            <a:pPr marL="457200" lvl="1" indent="0" algn="l" rtl="0">
              <a:lnSpc>
                <a:spcPct val="100000"/>
              </a:lnSpc>
              <a:spcBef>
                <a:spcPts val="0"/>
              </a:spcBef>
              <a:spcAft>
                <a:spcPts val="0"/>
              </a:spcAft>
              <a:buClr>
                <a:srgbClr val="1B3663"/>
              </a:buClr>
              <a:buSzPts val="2000"/>
              <a:buNone/>
            </a:pPr>
            <a:r>
              <a:rPr lang="en-US" sz="2000" b="1">
                <a:solidFill>
                  <a:srgbClr val="1B3663"/>
                </a:solidFill>
                <a:latin typeface="Arial"/>
                <a:ea typeface="Arial"/>
                <a:cs typeface="Arial"/>
                <a:sym typeface="Arial"/>
              </a:rPr>
              <a:t>2,428 Participating Institutions</a:t>
            </a:r>
            <a:endParaRPr/>
          </a:p>
          <a:p>
            <a:pPr marL="457200" lvl="1" indent="0" algn="l" rtl="0">
              <a:lnSpc>
                <a:spcPct val="100000"/>
              </a:lnSpc>
              <a:spcBef>
                <a:spcPts val="0"/>
              </a:spcBef>
              <a:spcAft>
                <a:spcPts val="0"/>
              </a:spcAft>
              <a:buClr>
                <a:srgbClr val="1B3663"/>
              </a:buClr>
              <a:buSzPts val="2000"/>
              <a:buNone/>
            </a:pPr>
            <a:r>
              <a:rPr lang="en-US" sz="2000" b="1">
                <a:solidFill>
                  <a:srgbClr val="1B3663"/>
                </a:solidFill>
                <a:latin typeface="Arial"/>
                <a:ea typeface="Arial"/>
                <a:cs typeface="Arial"/>
                <a:sym typeface="Arial"/>
              </a:rPr>
              <a:t>2,403 Reporting Institutions</a:t>
            </a:r>
            <a:endParaRPr/>
          </a:p>
          <a:p>
            <a:pPr marL="0" lvl="0" indent="0" algn="l" rtl="0">
              <a:lnSpc>
                <a:spcPct val="100000"/>
              </a:lnSpc>
              <a:spcBef>
                <a:spcPts val="0"/>
              </a:spcBef>
              <a:spcAft>
                <a:spcPts val="0"/>
              </a:spcAft>
              <a:buClr>
                <a:srgbClr val="606060"/>
              </a:buClr>
              <a:buSzPts val="1200"/>
              <a:buNone/>
            </a:pPr>
            <a:endParaRPr sz="1200" b="1">
              <a:solidFill>
                <a:schemeClr val="dk1"/>
              </a:solidFill>
              <a:latin typeface="Arial"/>
              <a:ea typeface="Arial"/>
              <a:cs typeface="Arial"/>
              <a:sym typeface="Arial"/>
            </a:endParaRPr>
          </a:p>
          <a:p>
            <a:pPr marL="0" lvl="0" indent="0" algn="l" rtl="0">
              <a:lnSpc>
                <a:spcPct val="100000"/>
              </a:lnSpc>
              <a:spcBef>
                <a:spcPts val="0"/>
              </a:spcBef>
              <a:spcAft>
                <a:spcPts val="0"/>
              </a:spcAft>
              <a:buClr>
                <a:srgbClr val="606060"/>
              </a:buClr>
              <a:buSzPts val="1200"/>
              <a:buNone/>
            </a:pPr>
            <a:endParaRPr sz="1200" b="1">
              <a:solidFill>
                <a:schemeClr val="dk1"/>
              </a:solidFill>
              <a:latin typeface="Arial"/>
              <a:ea typeface="Arial"/>
              <a:cs typeface="Arial"/>
              <a:sym typeface="Arial"/>
            </a:endParaRPr>
          </a:p>
          <a:p>
            <a:pPr marL="0" lvl="0" indent="0" algn="l" rtl="0">
              <a:lnSpc>
                <a:spcPct val="100000"/>
              </a:lnSpc>
              <a:spcBef>
                <a:spcPts val="0"/>
              </a:spcBef>
              <a:spcAft>
                <a:spcPts val="0"/>
              </a:spcAft>
              <a:buClr>
                <a:srgbClr val="606060"/>
              </a:buClr>
              <a:buSzPts val="1200"/>
              <a:buNone/>
            </a:pPr>
            <a:endParaRPr sz="1200" b="1">
              <a:solidFill>
                <a:schemeClr val="dk1"/>
              </a:solidFill>
              <a:latin typeface="Arial"/>
              <a:ea typeface="Arial"/>
              <a:cs typeface="Arial"/>
              <a:sym typeface="Arial"/>
            </a:endParaRPr>
          </a:p>
          <a:p>
            <a:pPr marL="0" lvl="0" indent="0" algn="l" rtl="0">
              <a:lnSpc>
                <a:spcPct val="100000"/>
              </a:lnSpc>
              <a:spcBef>
                <a:spcPts val="0"/>
              </a:spcBef>
              <a:spcAft>
                <a:spcPts val="0"/>
              </a:spcAft>
              <a:buClr>
                <a:srgbClr val="606060"/>
              </a:buClr>
              <a:buSzPts val="1200"/>
              <a:buNone/>
            </a:pPr>
            <a:endParaRPr sz="1200" b="1">
              <a:solidFill>
                <a:schemeClr val="dk1"/>
              </a:solidFill>
              <a:latin typeface="Arial"/>
              <a:ea typeface="Arial"/>
              <a:cs typeface="Arial"/>
              <a:sym typeface="Arial"/>
            </a:endParaRPr>
          </a:p>
          <a:p>
            <a:pPr marL="0" lvl="0" indent="0" algn="l" rtl="0">
              <a:lnSpc>
                <a:spcPct val="100000"/>
              </a:lnSpc>
              <a:spcBef>
                <a:spcPts val="0"/>
              </a:spcBef>
              <a:spcAft>
                <a:spcPts val="0"/>
              </a:spcAft>
              <a:buClr>
                <a:srgbClr val="606060"/>
              </a:buClr>
              <a:buSzPts val="1200"/>
              <a:buNone/>
            </a:pPr>
            <a:endParaRPr sz="1200" b="1">
              <a:solidFill>
                <a:schemeClr val="dk1"/>
              </a:solidFill>
              <a:latin typeface="Arial"/>
              <a:ea typeface="Arial"/>
              <a:cs typeface="Arial"/>
              <a:sym typeface="Arial"/>
            </a:endParaRPr>
          </a:p>
        </p:txBody>
      </p:sp>
      <p:pic>
        <p:nvPicPr>
          <p:cNvPr id="131" name="Google Shape;131;p5" descr="A map of the united states highlighting each regional compact."/>
          <p:cNvPicPr preferRelativeResize="0"/>
          <p:nvPr/>
        </p:nvPicPr>
        <p:blipFill rotWithShape="1">
          <a:blip r:embed="rId3">
            <a:alphaModFix/>
          </a:blip>
          <a:srcRect/>
          <a:stretch/>
        </p:blipFill>
        <p:spPr>
          <a:xfrm>
            <a:off x="5300526" y="1519583"/>
            <a:ext cx="6352552" cy="4493754"/>
          </a:xfrm>
          <a:prstGeom prst="rect">
            <a:avLst/>
          </a:prstGeom>
          <a:noFill/>
          <a:ln w="9525" cap="flat" cmpd="sng">
            <a:solidFill>
              <a:srgbClr val="1B3663"/>
            </a:solidFill>
            <a:prstDash val="solid"/>
            <a:round/>
            <a:headEnd type="none" w="sm" len="sm"/>
            <a:tailEnd type="none" w="sm" len="sm"/>
          </a:ln>
        </p:spPr>
      </p:pic>
      <p:pic>
        <p:nvPicPr>
          <p:cNvPr id="132" name="Google Shape;132;p5" descr="A graph of numbers and a number&#10;&#10;Description automatically generated with medium confidence"/>
          <p:cNvPicPr preferRelativeResize="0"/>
          <p:nvPr/>
        </p:nvPicPr>
        <p:blipFill rotWithShape="1">
          <a:blip r:embed="rId4">
            <a:alphaModFix/>
          </a:blip>
          <a:srcRect/>
          <a:stretch/>
        </p:blipFill>
        <p:spPr>
          <a:xfrm>
            <a:off x="633274" y="3111829"/>
            <a:ext cx="4520701" cy="290150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51"/>
          <p:cNvSpPr txBox="1"/>
          <p:nvPr/>
        </p:nvSpPr>
        <p:spPr>
          <a:xfrm>
            <a:off x="5636301" y="2968052"/>
            <a:ext cx="914400" cy="914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 name="Google Shape;493;p51"/>
          <p:cNvSpPr txBox="1"/>
          <p:nvPr/>
        </p:nvSpPr>
        <p:spPr>
          <a:xfrm>
            <a:off x="432304" y="603446"/>
            <a:ext cx="1105142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1B3663"/>
                </a:solidFill>
                <a:latin typeface="Arial"/>
                <a:ea typeface="Arial"/>
                <a:cs typeface="Arial"/>
                <a:sym typeface="Arial"/>
              </a:rPr>
              <a:t>Alabama Out-of-State Outgoing Learning Placements Reported </a:t>
            </a:r>
            <a:endParaRPr/>
          </a:p>
          <a:p>
            <a:pPr marL="0" marR="0" lvl="0" indent="0" algn="ctr" rtl="0">
              <a:spcBef>
                <a:spcPts val="0"/>
              </a:spcBef>
              <a:spcAft>
                <a:spcPts val="0"/>
              </a:spcAft>
              <a:buNone/>
            </a:pPr>
            <a:r>
              <a:rPr lang="en-US" sz="2800" b="1">
                <a:solidFill>
                  <a:srgbClr val="1B3663"/>
                </a:solidFill>
                <a:latin typeface="Arial"/>
                <a:ea typeface="Arial"/>
                <a:cs typeface="Arial"/>
                <a:sym typeface="Arial"/>
              </a:rPr>
              <a:t>by CIP Code Program Areas for 2023</a:t>
            </a:r>
            <a:endParaRPr/>
          </a:p>
        </p:txBody>
      </p:sp>
      <p:pic>
        <p:nvPicPr>
          <p:cNvPr id="494" name="Google Shape;494;p51"/>
          <p:cNvPicPr preferRelativeResize="0"/>
          <p:nvPr/>
        </p:nvPicPr>
        <p:blipFill>
          <a:blip r:embed="rId3">
            <a:alphaModFix/>
          </a:blip>
          <a:stretch>
            <a:fillRect/>
          </a:stretch>
        </p:blipFill>
        <p:spPr>
          <a:xfrm>
            <a:off x="2356300" y="1847524"/>
            <a:ext cx="7203425" cy="455092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52"/>
          <p:cNvSpPr txBox="1">
            <a:spLocks noGrp="1"/>
          </p:cNvSpPr>
          <p:nvPr>
            <p:ph type="title"/>
          </p:nvPr>
        </p:nvSpPr>
        <p:spPr>
          <a:xfrm>
            <a:off x="3947622" y="2606241"/>
            <a:ext cx="7118963"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B3663"/>
              </a:buClr>
              <a:buSzPts val="3600"/>
              <a:buFont typeface="Arial"/>
              <a:buNone/>
            </a:pPr>
            <a:r>
              <a:rPr lang="en-US" sz="3600">
                <a:solidFill>
                  <a:srgbClr val="1B3663"/>
                </a:solidFill>
                <a:latin typeface="Arial"/>
                <a:ea typeface="Arial"/>
                <a:cs typeface="Arial"/>
                <a:sym typeface="Arial"/>
              </a:rPr>
              <a:t>NC-SARA’s Data Dashboards</a:t>
            </a:r>
            <a:endParaRPr>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53"/>
          <p:cNvSpPr txBox="1"/>
          <p:nvPr/>
        </p:nvSpPr>
        <p:spPr>
          <a:xfrm>
            <a:off x="3062522" y="463732"/>
            <a:ext cx="612860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1B3663"/>
                </a:solidFill>
                <a:latin typeface="Arial"/>
                <a:ea typeface="Arial"/>
                <a:cs typeface="Arial"/>
                <a:sym typeface="Arial"/>
              </a:rPr>
              <a:t>How You Might Use the SARA Data</a:t>
            </a:r>
            <a:endParaRPr/>
          </a:p>
        </p:txBody>
      </p:sp>
      <p:sp>
        <p:nvSpPr>
          <p:cNvPr id="506" name="Google Shape;506;p53"/>
          <p:cNvSpPr txBox="1"/>
          <p:nvPr/>
        </p:nvSpPr>
        <p:spPr>
          <a:xfrm>
            <a:off x="5662710" y="1596308"/>
            <a:ext cx="5728379" cy="4401205"/>
          </a:xfrm>
          <a:prstGeom prst="rect">
            <a:avLst/>
          </a:prstGeom>
          <a:solidFill>
            <a:srgbClr val="E8E8E8"/>
          </a:solidFill>
          <a:ln w="9525" cap="flat" cmpd="sng">
            <a:solidFill>
              <a:srgbClr val="951F52"/>
            </a:solidFill>
            <a:prstDash val="solid"/>
            <a:round/>
            <a:headEnd type="none" w="sm" len="sm"/>
            <a:tailEnd type="none" w="sm" len="sm"/>
          </a:ln>
        </p:spPr>
        <p:txBody>
          <a:bodyPr spcFirstLastPara="1" wrap="square" lIns="91425" tIns="45700" rIns="91425" bIns="45700" anchor="t" anchorCtr="0">
            <a:spAutoFit/>
          </a:bodyPr>
          <a:lstStyle/>
          <a:p>
            <a:pPr marL="342900" marR="0" lvl="0" indent="-342900" algn="l" rtl="0">
              <a:spcBef>
                <a:spcPts val="0"/>
              </a:spcBef>
              <a:spcAft>
                <a:spcPts val="0"/>
              </a:spcAft>
              <a:buClr>
                <a:srgbClr val="215297"/>
              </a:buClr>
              <a:buSzPts val="2000"/>
              <a:buFont typeface="Arial"/>
              <a:buChar char="•"/>
            </a:pPr>
            <a:r>
              <a:rPr lang="en-US" sz="2000">
                <a:solidFill>
                  <a:srgbClr val="215297"/>
                </a:solidFill>
                <a:latin typeface="Roboto"/>
                <a:ea typeface="Roboto"/>
                <a:cs typeface="Roboto"/>
                <a:sym typeface="Roboto"/>
              </a:rPr>
              <a:t>Nine years of reported EDEE and six years of OOSLP data are available</a:t>
            </a:r>
            <a:endParaRPr/>
          </a:p>
          <a:p>
            <a:pPr marL="0" marR="0" lvl="0" indent="0" algn="l" rtl="0">
              <a:spcBef>
                <a:spcPts val="0"/>
              </a:spcBef>
              <a:spcAft>
                <a:spcPts val="0"/>
              </a:spcAft>
              <a:buNone/>
            </a:pPr>
            <a:endParaRPr sz="2000">
              <a:solidFill>
                <a:srgbClr val="215297"/>
              </a:solidFill>
              <a:latin typeface="Roboto"/>
              <a:ea typeface="Roboto"/>
              <a:cs typeface="Roboto"/>
              <a:sym typeface="Roboto"/>
            </a:endParaRPr>
          </a:p>
          <a:p>
            <a:pPr marL="342900" marR="0" lvl="0" indent="-342900" algn="l" rtl="0">
              <a:spcBef>
                <a:spcPts val="0"/>
              </a:spcBef>
              <a:spcAft>
                <a:spcPts val="0"/>
              </a:spcAft>
              <a:buClr>
                <a:srgbClr val="215297"/>
              </a:buClr>
              <a:buSzPts val="2000"/>
              <a:buFont typeface="Arial"/>
              <a:buChar char="•"/>
            </a:pPr>
            <a:r>
              <a:rPr lang="en-US" sz="2000">
                <a:solidFill>
                  <a:srgbClr val="215297"/>
                </a:solidFill>
                <a:latin typeface="Roboto"/>
                <a:ea typeface="Roboto"/>
                <a:cs typeface="Roboto"/>
                <a:sym typeface="Roboto"/>
              </a:rPr>
              <a:t>The data describe the distance education landscape in your state or region</a:t>
            </a:r>
            <a:endParaRPr sz="2000">
              <a:solidFill>
                <a:srgbClr val="215297"/>
              </a:solidFill>
              <a:latin typeface="Roboto"/>
              <a:ea typeface="Roboto"/>
              <a:cs typeface="Roboto"/>
              <a:sym typeface="Roboto"/>
            </a:endParaRPr>
          </a:p>
          <a:p>
            <a:pPr marL="0" marR="0" lvl="0" indent="0" algn="l" rtl="0">
              <a:spcBef>
                <a:spcPts val="0"/>
              </a:spcBef>
              <a:spcAft>
                <a:spcPts val="0"/>
              </a:spcAft>
              <a:buNone/>
            </a:pPr>
            <a:endParaRPr sz="2000">
              <a:solidFill>
                <a:srgbClr val="215297"/>
              </a:solidFill>
              <a:latin typeface="Roboto"/>
              <a:ea typeface="Roboto"/>
              <a:cs typeface="Roboto"/>
              <a:sym typeface="Roboto"/>
            </a:endParaRPr>
          </a:p>
          <a:p>
            <a:pPr marL="342900" marR="0" lvl="0" indent="-342900" algn="l" rtl="0">
              <a:spcBef>
                <a:spcPts val="0"/>
              </a:spcBef>
              <a:spcAft>
                <a:spcPts val="0"/>
              </a:spcAft>
              <a:buClr>
                <a:srgbClr val="215297"/>
              </a:buClr>
              <a:buSzPts val="2000"/>
              <a:buFont typeface="Arial"/>
              <a:buChar char="•"/>
            </a:pPr>
            <a:r>
              <a:rPr lang="en-US" sz="2000">
                <a:solidFill>
                  <a:srgbClr val="215297"/>
                </a:solidFill>
                <a:latin typeface="Roboto"/>
                <a:ea typeface="Roboto"/>
                <a:cs typeface="Roboto"/>
                <a:sym typeface="Roboto"/>
              </a:rPr>
              <a:t>They hold historical trends and may provide insights that could inform key </a:t>
            </a:r>
            <a:endParaRPr/>
          </a:p>
          <a:p>
            <a:pPr marL="0" marR="0" lvl="0" indent="0" algn="l" rtl="0">
              <a:spcBef>
                <a:spcPts val="0"/>
              </a:spcBef>
              <a:spcAft>
                <a:spcPts val="0"/>
              </a:spcAft>
              <a:buNone/>
            </a:pPr>
            <a:r>
              <a:rPr lang="en-US" sz="2000">
                <a:solidFill>
                  <a:srgbClr val="215297"/>
                </a:solidFill>
                <a:latin typeface="Roboto"/>
                <a:ea typeface="Roboto"/>
                <a:cs typeface="Roboto"/>
                <a:sym typeface="Roboto"/>
              </a:rPr>
              <a:t>     decisions about distance education offerings</a:t>
            </a:r>
            <a:endParaRPr/>
          </a:p>
          <a:p>
            <a:pPr marL="0" marR="0" lvl="0" indent="0" algn="l" rtl="0">
              <a:spcBef>
                <a:spcPts val="0"/>
              </a:spcBef>
              <a:spcAft>
                <a:spcPts val="0"/>
              </a:spcAft>
              <a:buNone/>
            </a:pPr>
            <a:endParaRPr sz="2000">
              <a:solidFill>
                <a:srgbClr val="215297"/>
              </a:solidFill>
              <a:latin typeface="Roboto"/>
              <a:ea typeface="Roboto"/>
              <a:cs typeface="Roboto"/>
              <a:sym typeface="Roboto"/>
            </a:endParaRPr>
          </a:p>
          <a:p>
            <a:pPr marL="342900" marR="0" lvl="0" indent="-342900" algn="l" rtl="0">
              <a:spcBef>
                <a:spcPts val="0"/>
              </a:spcBef>
              <a:spcAft>
                <a:spcPts val="0"/>
              </a:spcAft>
              <a:buClr>
                <a:srgbClr val="215297"/>
              </a:buClr>
              <a:buSzPts val="2000"/>
              <a:buFont typeface="Arial"/>
              <a:buChar char="•"/>
            </a:pPr>
            <a:r>
              <a:rPr lang="en-US" sz="2000">
                <a:solidFill>
                  <a:srgbClr val="215297"/>
                </a:solidFill>
                <a:latin typeface="Roboto"/>
                <a:ea typeface="Roboto"/>
                <a:cs typeface="Roboto"/>
                <a:sym typeface="Roboto"/>
              </a:rPr>
              <a:t>Consider how these data may be used as your institution plans for new distance education programs to meet student needs and institutional goals</a:t>
            </a:r>
            <a:endParaRPr/>
          </a:p>
        </p:txBody>
      </p:sp>
      <p:pic>
        <p:nvPicPr>
          <p:cNvPr id="507" name="Google Shape;507;p53"/>
          <p:cNvPicPr preferRelativeResize="0"/>
          <p:nvPr/>
        </p:nvPicPr>
        <p:blipFill rotWithShape="1">
          <a:blip r:embed="rId3">
            <a:alphaModFix/>
          </a:blip>
          <a:srcRect/>
          <a:stretch/>
        </p:blipFill>
        <p:spPr>
          <a:xfrm>
            <a:off x="800911" y="2157650"/>
            <a:ext cx="4378693" cy="327851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4"/>
          <p:cNvSpPr txBox="1"/>
          <p:nvPr/>
        </p:nvSpPr>
        <p:spPr>
          <a:xfrm>
            <a:off x="2534629" y="595143"/>
            <a:ext cx="730411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1B3663"/>
                </a:solidFill>
                <a:latin typeface="Arial"/>
                <a:ea typeface="Arial"/>
                <a:cs typeface="Arial"/>
                <a:sym typeface="Arial"/>
              </a:rPr>
              <a:t>NC-SARA’s Resources for Data Reporting</a:t>
            </a:r>
            <a:endParaRPr/>
          </a:p>
        </p:txBody>
      </p:sp>
      <p:pic>
        <p:nvPicPr>
          <p:cNvPr id="514" name="Google Shape;514;p54" descr="Graphics of 2 NC-SARA webpages: Institution Directions for Data Reporting, and SARA Learning Station"/>
          <p:cNvPicPr preferRelativeResize="0"/>
          <p:nvPr/>
        </p:nvPicPr>
        <p:blipFill rotWithShape="1">
          <a:blip r:embed="rId3">
            <a:alphaModFix/>
          </a:blip>
          <a:srcRect/>
          <a:stretch/>
        </p:blipFill>
        <p:spPr>
          <a:xfrm>
            <a:off x="770365" y="1814287"/>
            <a:ext cx="8221222" cy="3229426"/>
          </a:xfrm>
          <a:prstGeom prst="rect">
            <a:avLst/>
          </a:prstGeom>
          <a:noFill/>
          <a:ln>
            <a:noFill/>
          </a:ln>
        </p:spPr>
      </p:pic>
      <p:pic>
        <p:nvPicPr>
          <p:cNvPr id="515" name="Google Shape;515;p54"/>
          <p:cNvPicPr preferRelativeResize="0"/>
          <p:nvPr/>
        </p:nvPicPr>
        <p:blipFill rotWithShape="1">
          <a:blip r:embed="rId4">
            <a:alphaModFix/>
          </a:blip>
          <a:srcRect/>
          <a:stretch/>
        </p:blipFill>
        <p:spPr>
          <a:xfrm>
            <a:off x="4511443" y="4381865"/>
            <a:ext cx="7523968" cy="188099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55"/>
          <p:cNvSpPr txBox="1">
            <a:spLocks noGrp="1"/>
          </p:cNvSpPr>
          <p:nvPr>
            <p:ph type="title"/>
          </p:nvPr>
        </p:nvSpPr>
        <p:spPr>
          <a:xfrm>
            <a:off x="3947622" y="2606241"/>
            <a:ext cx="7482377"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B3663"/>
              </a:buClr>
              <a:buSzPts val="3600"/>
              <a:buFont typeface="Arial"/>
              <a:buNone/>
            </a:pPr>
            <a:r>
              <a:rPr lang="en-US">
                <a:solidFill>
                  <a:srgbClr val="1B3663"/>
                </a:solidFill>
                <a:latin typeface="Arial"/>
                <a:ea typeface="Arial"/>
                <a:cs typeface="Arial"/>
                <a:sym typeface="Arial"/>
              </a:rPr>
              <a:t>Changes for 2025 Reporting</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56" descr="University of Nevada, Las Vegas"/>
          <p:cNvPicPr preferRelativeResize="0"/>
          <p:nvPr/>
        </p:nvPicPr>
        <p:blipFill rotWithShape="1">
          <a:blip r:embed="rId3">
            <a:alphaModFix/>
          </a:blip>
          <a:srcRect/>
          <a:stretch/>
        </p:blipFill>
        <p:spPr>
          <a:xfrm>
            <a:off x="6565597" y="1789645"/>
            <a:ext cx="1581337" cy="1581337"/>
          </a:xfrm>
          <a:prstGeom prst="rect">
            <a:avLst/>
          </a:prstGeom>
          <a:noFill/>
          <a:ln>
            <a:noFill/>
          </a:ln>
        </p:spPr>
      </p:pic>
      <p:pic>
        <p:nvPicPr>
          <p:cNvPr id="527" name="Google Shape;527;p56" descr="Northwest Technical College | Minnesota MyHigherEd"/>
          <p:cNvPicPr preferRelativeResize="0"/>
          <p:nvPr/>
        </p:nvPicPr>
        <p:blipFill rotWithShape="1">
          <a:blip r:embed="rId4">
            <a:alphaModFix/>
          </a:blip>
          <a:srcRect/>
          <a:stretch/>
        </p:blipFill>
        <p:spPr>
          <a:xfrm>
            <a:off x="9956882" y="3298656"/>
            <a:ext cx="1943100" cy="1828800"/>
          </a:xfrm>
          <a:prstGeom prst="rect">
            <a:avLst/>
          </a:prstGeom>
          <a:noFill/>
          <a:ln>
            <a:noFill/>
          </a:ln>
        </p:spPr>
      </p:pic>
      <p:pic>
        <p:nvPicPr>
          <p:cNvPr id="528" name="Google Shape;528;p56" descr="University of Illinois Urbana-Champaign – REMADE Institute"/>
          <p:cNvPicPr preferRelativeResize="0"/>
          <p:nvPr/>
        </p:nvPicPr>
        <p:blipFill rotWithShape="1">
          <a:blip r:embed="rId5">
            <a:alphaModFix/>
          </a:blip>
          <a:srcRect/>
          <a:stretch/>
        </p:blipFill>
        <p:spPr>
          <a:xfrm>
            <a:off x="444953" y="2341444"/>
            <a:ext cx="2108887" cy="1984835"/>
          </a:xfrm>
          <a:prstGeom prst="rect">
            <a:avLst/>
          </a:prstGeom>
          <a:noFill/>
          <a:ln>
            <a:noFill/>
          </a:ln>
        </p:spPr>
      </p:pic>
      <p:pic>
        <p:nvPicPr>
          <p:cNvPr id="529" name="Google Shape;529;p56" descr="Purdue University Global and APL nextED Announce Multiyear ..."/>
          <p:cNvPicPr preferRelativeResize="0"/>
          <p:nvPr/>
        </p:nvPicPr>
        <p:blipFill rotWithShape="1">
          <a:blip r:embed="rId6">
            <a:alphaModFix/>
          </a:blip>
          <a:srcRect/>
          <a:stretch/>
        </p:blipFill>
        <p:spPr>
          <a:xfrm>
            <a:off x="4114712" y="754997"/>
            <a:ext cx="1704975" cy="1600200"/>
          </a:xfrm>
          <a:prstGeom prst="rect">
            <a:avLst/>
          </a:prstGeom>
          <a:noFill/>
          <a:ln>
            <a:noFill/>
          </a:ln>
        </p:spPr>
      </p:pic>
      <p:sp>
        <p:nvSpPr>
          <p:cNvPr id="530" name="Google Shape;530;p56"/>
          <p:cNvSpPr txBox="1"/>
          <p:nvPr/>
        </p:nvSpPr>
        <p:spPr>
          <a:xfrm>
            <a:off x="2908300" y="239896"/>
            <a:ext cx="75565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1B3663"/>
                </a:solidFill>
                <a:latin typeface="Arial"/>
                <a:ea typeface="Arial"/>
                <a:cs typeface="Arial"/>
                <a:sym typeface="Arial"/>
              </a:rPr>
              <a:t>Huge Thanks to Our Pilot Institutions</a:t>
            </a:r>
            <a:endParaRPr sz="2800">
              <a:solidFill>
                <a:schemeClr val="dk1"/>
              </a:solidFill>
              <a:latin typeface="Arial"/>
              <a:ea typeface="Arial"/>
              <a:cs typeface="Arial"/>
              <a:sym typeface="Arial"/>
            </a:endParaRPr>
          </a:p>
        </p:txBody>
      </p:sp>
      <p:pic>
        <p:nvPicPr>
          <p:cNvPr id="531" name="Google Shape;531;p56" descr="Home"/>
          <p:cNvPicPr preferRelativeResize="0"/>
          <p:nvPr/>
        </p:nvPicPr>
        <p:blipFill rotWithShape="1">
          <a:blip r:embed="rId7">
            <a:alphaModFix/>
          </a:blip>
          <a:srcRect/>
          <a:stretch/>
        </p:blipFill>
        <p:spPr>
          <a:xfrm>
            <a:off x="2245178" y="1243687"/>
            <a:ext cx="1685925" cy="657225"/>
          </a:xfrm>
          <a:prstGeom prst="rect">
            <a:avLst/>
          </a:prstGeom>
          <a:noFill/>
          <a:ln>
            <a:noFill/>
          </a:ln>
        </p:spPr>
      </p:pic>
      <p:pic>
        <p:nvPicPr>
          <p:cNvPr id="532" name="Google Shape;532;p56" descr="uat logo"/>
          <p:cNvPicPr preferRelativeResize="0"/>
          <p:nvPr/>
        </p:nvPicPr>
        <p:blipFill rotWithShape="1">
          <a:blip r:embed="rId8">
            <a:alphaModFix/>
          </a:blip>
          <a:srcRect/>
          <a:stretch/>
        </p:blipFill>
        <p:spPr>
          <a:xfrm>
            <a:off x="432714" y="823745"/>
            <a:ext cx="1475287" cy="1873380"/>
          </a:xfrm>
          <a:prstGeom prst="rect">
            <a:avLst/>
          </a:prstGeom>
          <a:noFill/>
          <a:ln>
            <a:noFill/>
          </a:ln>
        </p:spPr>
      </p:pic>
      <p:pic>
        <p:nvPicPr>
          <p:cNvPr id="533" name="Google Shape;533;p56" descr="A blue text on a black background&#10;&#10;Description automatically generated"/>
          <p:cNvPicPr preferRelativeResize="0"/>
          <p:nvPr/>
        </p:nvPicPr>
        <p:blipFill rotWithShape="1">
          <a:blip r:embed="rId9">
            <a:alphaModFix/>
          </a:blip>
          <a:srcRect/>
          <a:stretch/>
        </p:blipFill>
        <p:spPr>
          <a:xfrm>
            <a:off x="1815928" y="2227425"/>
            <a:ext cx="2388547" cy="459152"/>
          </a:xfrm>
          <a:prstGeom prst="rect">
            <a:avLst/>
          </a:prstGeom>
          <a:noFill/>
          <a:ln>
            <a:noFill/>
          </a:ln>
        </p:spPr>
      </p:pic>
      <p:sp>
        <p:nvSpPr>
          <p:cNvPr id="534" name="Google Shape;534;p56" descr="YouTube Video Thumbnail"/>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35" name="Google Shape;535;p56"/>
          <p:cNvPicPr preferRelativeResize="0"/>
          <p:nvPr/>
        </p:nvPicPr>
        <p:blipFill rotWithShape="1">
          <a:blip r:embed="rId10">
            <a:alphaModFix/>
          </a:blip>
          <a:srcRect/>
          <a:stretch/>
        </p:blipFill>
        <p:spPr>
          <a:xfrm>
            <a:off x="6003296" y="1254269"/>
            <a:ext cx="1683975" cy="543939"/>
          </a:xfrm>
          <a:prstGeom prst="rect">
            <a:avLst/>
          </a:prstGeom>
          <a:noFill/>
          <a:ln>
            <a:noFill/>
          </a:ln>
        </p:spPr>
      </p:pic>
      <p:pic>
        <p:nvPicPr>
          <p:cNvPr id="536" name="Google Shape;536;p56" descr="Logo and Marks: Design: IU Brand: Indiana University"/>
          <p:cNvPicPr preferRelativeResize="0"/>
          <p:nvPr/>
        </p:nvPicPr>
        <p:blipFill rotWithShape="1">
          <a:blip r:embed="rId11">
            <a:alphaModFix/>
          </a:blip>
          <a:srcRect/>
          <a:stretch/>
        </p:blipFill>
        <p:spPr>
          <a:xfrm>
            <a:off x="2457386" y="2686577"/>
            <a:ext cx="1446335" cy="1364326"/>
          </a:xfrm>
          <a:prstGeom prst="rect">
            <a:avLst/>
          </a:prstGeom>
          <a:noFill/>
          <a:ln>
            <a:noFill/>
          </a:ln>
        </p:spPr>
      </p:pic>
      <p:pic>
        <p:nvPicPr>
          <p:cNvPr id="537" name="Google Shape;537;p56"/>
          <p:cNvPicPr preferRelativeResize="0"/>
          <p:nvPr/>
        </p:nvPicPr>
        <p:blipFill rotWithShape="1">
          <a:blip r:embed="rId12">
            <a:alphaModFix/>
          </a:blip>
          <a:srcRect/>
          <a:stretch/>
        </p:blipFill>
        <p:spPr>
          <a:xfrm>
            <a:off x="4489563" y="2265071"/>
            <a:ext cx="1981200" cy="514350"/>
          </a:xfrm>
          <a:prstGeom prst="rect">
            <a:avLst/>
          </a:prstGeom>
          <a:noFill/>
          <a:ln>
            <a:noFill/>
          </a:ln>
        </p:spPr>
      </p:pic>
      <p:pic>
        <p:nvPicPr>
          <p:cNvPr id="538" name="Google Shape;538;p56" descr="Logos – Brand &amp; Visual Identity"/>
          <p:cNvPicPr preferRelativeResize="0"/>
          <p:nvPr/>
        </p:nvPicPr>
        <p:blipFill rotWithShape="1">
          <a:blip r:embed="rId13">
            <a:alphaModFix/>
          </a:blip>
          <a:srcRect/>
          <a:stretch/>
        </p:blipFill>
        <p:spPr>
          <a:xfrm>
            <a:off x="8339508" y="2054653"/>
            <a:ext cx="1446335" cy="1361256"/>
          </a:xfrm>
          <a:prstGeom prst="rect">
            <a:avLst/>
          </a:prstGeom>
          <a:noFill/>
          <a:ln>
            <a:noFill/>
          </a:ln>
        </p:spPr>
      </p:pic>
      <p:pic>
        <p:nvPicPr>
          <p:cNvPr id="539" name="Google Shape;539;p56" descr="Anoka Ramsey Partnership | Southwest Minnesota State University"/>
          <p:cNvPicPr preferRelativeResize="0"/>
          <p:nvPr/>
        </p:nvPicPr>
        <p:blipFill rotWithShape="1">
          <a:blip r:embed="rId14">
            <a:alphaModFix/>
          </a:blip>
          <a:srcRect/>
          <a:stretch/>
        </p:blipFill>
        <p:spPr>
          <a:xfrm>
            <a:off x="10103278" y="423767"/>
            <a:ext cx="1847646" cy="1738961"/>
          </a:xfrm>
          <a:prstGeom prst="rect">
            <a:avLst/>
          </a:prstGeom>
          <a:noFill/>
          <a:ln>
            <a:noFill/>
          </a:ln>
        </p:spPr>
      </p:pic>
      <p:pic>
        <p:nvPicPr>
          <p:cNvPr id="540" name="Google Shape;540;p56"/>
          <p:cNvPicPr preferRelativeResize="0"/>
          <p:nvPr/>
        </p:nvPicPr>
        <p:blipFill rotWithShape="1">
          <a:blip r:embed="rId15">
            <a:alphaModFix/>
          </a:blip>
          <a:srcRect/>
          <a:stretch/>
        </p:blipFill>
        <p:spPr>
          <a:xfrm>
            <a:off x="9985990" y="2268286"/>
            <a:ext cx="1885950" cy="714375"/>
          </a:xfrm>
          <a:prstGeom prst="rect">
            <a:avLst/>
          </a:prstGeom>
          <a:noFill/>
          <a:ln>
            <a:noFill/>
          </a:ln>
        </p:spPr>
      </p:pic>
      <p:pic>
        <p:nvPicPr>
          <p:cNvPr id="541" name="Google Shape;541;p56" descr="Home"/>
          <p:cNvPicPr preferRelativeResize="0"/>
          <p:nvPr/>
        </p:nvPicPr>
        <p:blipFill rotWithShape="1">
          <a:blip r:embed="rId16">
            <a:alphaModFix/>
          </a:blip>
          <a:srcRect/>
          <a:stretch/>
        </p:blipFill>
        <p:spPr>
          <a:xfrm>
            <a:off x="4142266" y="2982661"/>
            <a:ext cx="3169786" cy="978329"/>
          </a:xfrm>
          <a:prstGeom prst="rect">
            <a:avLst/>
          </a:prstGeom>
          <a:noFill/>
          <a:ln>
            <a:noFill/>
          </a:ln>
        </p:spPr>
      </p:pic>
      <p:pic>
        <p:nvPicPr>
          <p:cNvPr id="542" name="Google Shape;542;p56"/>
          <p:cNvPicPr preferRelativeResize="0"/>
          <p:nvPr/>
        </p:nvPicPr>
        <p:blipFill rotWithShape="1">
          <a:blip r:embed="rId17">
            <a:alphaModFix/>
          </a:blip>
          <a:srcRect/>
          <a:stretch/>
        </p:blipFill>
        <p:spPr>
          <a:xfrm>
            <a:off x="650521" y="3987571"/>
            <a:ext cx="2171700" cy="514350"/>
          </a:xfrm>
          <a:prstGeom prst="rect">
            <a:avLst/>
          </a:prstGeom>
          <a:noFill/>
          <a:ln>
            <a:noFill/>
          </a:ln>
        </p:spPr>
      </p:pic>
      <p:pic>
        <p:nvPicPr>
          <p:cNvPr id="543" name="Google Shape;543;p56" descr="University of Missouri"/>
          <p:cNvPicPr preferRelativeResize="0"/>
          <p:nvPr/>
        </p:nvPicPr>
        <p:blipFill rotWithShape="1">
          <a:blip r:embed="rId18">
            <a:alphaModFix/>
          </a:blip>
          <a:srcRect/>
          <a:stretch/>
        </p:blipFill>
        <p:spPr>
          <a:xfrm>
            <a:off x="3248232" y="4244746"/>
            <a:ext cx="3019425" cy="904875"/>
          </a:xfrm>
          <a:prstGeom prst="rect">
            <a:avLst/>
          </a:prstGeom>
          <a:noFill/>
          <a:ln>
            <a:noFill/>
          </a:ln>
        </p:spPr>
      </p:pic>
      <p:pic>
        <p:nvPicPr>
          <p:cNvPr id="544" name="Google Shape;544;p56"/>
          <p:cNvPicPr preferRelativeResize="0"/>
          <p:nvPr/>
        </p:nvPicPr>
        <p:blipFill rotWithShape="1">
          <a:blip r:embed="rId19">
            <a:alphaModFix/>
          </a:blip>
          <a:srcRect/>
          <a:stretch/>
        </p:blipFill>
        <p:spPr>
          <a:xfrm>
            <a:off x="567892" y="4724041"/>
            <a:ext cx="2343150" cy="781050"/>
          </a:xfrm>
          <a:prstGeom prst="rect">
            <a:avLst/>
          </a:prstGeom>
          <a:noFill/>
          <a:ln>
            <a:noFill/>
          </a:ln>
        </p:spPr>
      </p:pic>
      <p:sp>
        <p:nvSpPr>
          <p:cNvPr id="545" name="Google Shape;545;p56" descr="Southern New Hampshire University"/>
          <p:cNvSpPr/>
          <p:nvPr/>
        </p:nvSpPr>
        <p:spPr>
          <a:xfrm>
            <a:off x="6096000" y="34290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46" name="Google Shape;546;p56" descr="Southern New Hampshire University - Online &amp; On Campus ..."/>
          <p:cNvPicPr preferRelativeResize="0"/>
          <p:nvPr/>
        </p:nvPicPr>
        <p:blipFill rotWithShape="1">
          <a:blip r:embed="rId20">
            <a:alphaModFix/>
          </a:blip>
          <a:srcRect/>
          <a:stretch/>
        </p:blipFill>
        <p:spPr>
          <a:xfrm>
            <a:off x="819064" y="5699245"/>
            <a:ext cx="1723569" cy="904875"/>
          </a:xfrm>
          <a:prstGeom prst="rect">
            <a:avLst/>
          </a:prstGeom>
          <a:noFill/>
          <a:ln>
            <a:noFill/>
          </a:ln>
        </p:spPr>
      </p:pic>
      <p:pic>
        <p:nvPicPr>
          <p:cNvPr id="547" name="Google Shape;547;p56"/>
          <p:cNvPicPr preferRelativeResize="0"/>
          <p:nvPr/>
        </p:nvPicPr>
        <p:blipFill rotWithShape="1">
          <a:blip r:embed="rId21">
            <a:alphaModFix/>
          </a:blip>
          <a:srcRect/>
          <a:stretch/>
        </p:blipFill>
        <p:spPr>
          <a:xfrm>
            <a:off x="9853020" y="5596033"/>
            <a:ext cx="2051651" cy="714375"/>
          </a:xfrm>
          <a:prstGeom prst="rect">
            <a:avLst/>
          </a:prstGeom>
          <a:noFill/>
          <a:ln>
            <a:noFill/>
          </a:ln>
        </p:spPr>
      </p:pic>
      <p:pic>
        <p:nvPicPr>
          <p:cNvPr id="548" name="Google Shape;548;p56" descr="Welcome - Otterbein University"/>
          <p:cNvPicPr preferRelativeResize="0"/>
          <p:nvPr/>
        </p:nvPicPr>
        <p:blipFill rotWithShape="1">
          <a:blip r:embed="rId22">
            <a:alphaModFix/>
          </a:blip>
          <a:srcRect/>
          <a:stretch/>
        </p:blipFill>
        <p:spPr>
          <a:xfrm>
            <a:off x="7999609" y="1054980"/>
            <a:ext cx="1723570" cy="861785"/>
          </a:xfrm>
          <a:prstGeom prst="rect">
            <a:avLst/>
          </a:prstGeom>
          <a:noFill/>
          <a:ln>
            <a:noFill/>
          </a:ln>
        </p:spPr>
      </p:pic>
      <p:pic>
        <p:nvPicPr>
          <p:cNvPr id="549" name="Google Shape;549;p56" descr="University Mark and Shield | Penn State Brand Book"/>
          <p:cNvPicPr preferRelativeResize="0"/>
          <p:nvPr/>
        </p:nvPicPr>
        <p:blipFill rotWithShape="1">
          <a:blip r:embed="rId23">
            <a:alphaModFix/>
          </a:blip>
          <a:srcRect/>
          <a:stretch/>
        </p:blipFill>
        <p:spPr>
          <a:xfrm>
            <a:off x="8156758" y="3871384"/>
            <a:ext cx="1873782" cy="1243182"/>
          </a:xfrm>
          <a:prstGeom prst="rect">
            <a:avLst/>
          </a:prstGeom>
          <a:noFill/>
          <a:ln>
            <a:noFill/>
          </a:ln>
        </p:spPr>
      </p:pic>
      <p:pic>
        <p:nvPicPr>
          <p:cNvPr id="550" name="Google Shape;550;p56" descr="University Marketing Logos &amp; Brand Guide | Eastern University"/>
          <p:cNvPicPr preferRelativeResize="0"/>
          <p:nvPr/>
        </p:nvPicPr>
        <p:blipFill rotWithShape="1">
          <a:blip r:embed="rId24">
            <a:alphaModFix/>
          </a:blip>
          <a:srcRect/>
          <a:stretch/>
        </p:blipFill>
        <p:spPr>
          <a:xfrm>
            <a:off x="6450741" y="3871384"/>
            <a:ext cx="1529657" cy="1529657"/>
          </a:xfrm>
          <a:prstGeom prst="rect">
            <a:avLst/>
          </a:prstGeom>
          <a:noFill/>
          <a:ln>
            <a:noFill/>
          </a:ln>
        </p:spPr>
      </p:pic>
      <p:pic>
        <p:nvPicPr>
          <p:cNvPr id="551" name="Google Shape;551;p56" descr="Licensing &amp; Branding | Marketing Department | Liberty University"/>
          <p:cNvPicPr preferRelativeResize="0"/>
          <p:nvPr/>
        </p:nvPicPr>
        <p:blipFill rotWithShape="1">
          <a:blip r:embed="rId25">
            <a:alphaModFix/>
          </a:blip>
          <a:srcRect/>
          <a:stretch/>
        </p:blipFill>
        <p:spPr>
          <a:xfrm>
            <a:off x="4967199" y="5427414"/>
            <a:ext cx="2143735" cy="1170161"/>
          </a:xfrm>
          <a:prstGeom prst="rect">
            <a:avLst/>
          </a:prstGeom>
          <a:noFill/>
          <a:ln>
            <a:noFill/>
          </a:ln>
        </p:spPr>
      </p:pic>
      <p:sp>
        <p:nvSpPr>
          <p:cNvPr id="552" name="Google Shape;552;p56" descr="University of Fairfax"/>
          <p:cNvSpPr/>
          <p:nvPr/>
        </p:nvSpPr>
        <p:spPr>
          <a:xfrm>
            <a:off x="6248400" y="35814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53" name="Google Shape;553;p56" descr="University of Fairfax"/>
          <p:cNvPicPr preferRelativeResize="0"/>
          <p:nvPr/>
        </p:nvPicPr>
        <p:blipFill rotWithShape="1">
          <a:blip r:embed="rId26">
            <a:alphaModFix/>
          </a:blip>
          <a:srcRect/>
          <a:stretch/>
        </p:blipFill>
        <p:spPr>
          <a:xfrm>
            <a:off x="7584637" y="5397080"/>
            <a:ext cx="1794679" cy="1200495"/>
          </a:xfrm>
          <a:prstGeom prst="rect">
            <a:avLst/>
          </a:prstGeom>
          <a:noFill/>
          <a:ln>
            <a:noFill/>
          </a:ln>
        </p:spPr>
      </p:pic>
      <p:sp>
        <p:nvSpPr>
          <p:cNvPr id="554" name="Google Shape;554;p56" descr="Contact - Ascent College"/>
          <p:cNvSpPr/>
          <p:nvPr/>
        </p:nvSpPr>
        <p:spPr>
          <a:xfrm>
            <a:off x="6400800" y="37338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55" name="Google Shape;555;p56" descr="Ascent College"/>
          <p:cNvPicPr preferRelativeResize="0"/>
          <p:nvPr/>
        </p:nvPicPr>
        <p:blipFill rotWithShape="1">
          <a:blip r:embed="rId27">
            <a:alphaModFix/>
          </a:blip>
          <a:srcRect/>
          <a:stretch/>
        </p:blipFill>
        <p:spPr>
          <a:xfrm>
            <a:off x="3138892" y="5151478"/>
            <a:ext cx="1529657" cy="152965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7"/>
          <p:cNvSpPr txBox="1"/>
          <p:nvPr/>
        </p:nvSpPr>
        <p:spPr>
          <a:xfrm>
            <a:off x="2064919" y="557039"/>
            <a:ext cx="8954789" cy="7516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1B3663"/>
              </a:buClr>
              <a:buSzPts val="3200"/>
              <a:buFont typeface="Arial"/>
              <a:buNone/>
            </a:pPr>
            <a:r>
              <a:rPr lang="en-US" sz="2800" b="1">
                <a:solidFill>
                  <a:srgbClr val="1B3663"/>
                </a:solidFill>
                <a:latin typeface="Arial"/>
                <a:ea typeface="Arial"/>
                <a:cs typeface="Arial"/>
                <a:sym typeface="Arial"/>
              </a:rPr>
              <a:t>Changes for 2025 Data Collection</a:t>
            </a:r>
            <a:endParaRPr sz="2800">
              <a:solidFill>
                <a:schemeClr val="dk1"/>
              </a:solidFill>
              <a:latin typeface="Arial"/>
              <a:ea typeface="Arial"/>
              <a:cs typeface="Arial"/>
              <a:sym typeface="Arial"/>
            </a:endParaRPr>
          </a:p>
        </p:txBody>
      </p:sp>
      <p:sp>
        <p:nvSpPr>
          <p:cNvPr id="562" name="Google Shape;562;p57"/>
          <p:cNvSpPr txBox="1"/>
          <p:nvPr/>
        </p:nvSpPr>
        <p:spPr>
          <a:xfrm>
            <a:off x="552387" y="1388466"/>
            <a:ext cx="5989927" cy="4912495"/>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2000"/>
              <a:buFont typeface="Arial"/>
              <a:buNone/>
            </a:pPr>
            <a:endParaRPr sz="2000" b="1"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1B3663"/>
              </a:buClr>
              <a:buSzPts val="2000"/>
              <a:buFont typeface="Arial"/>
              <a:buNone/>
            </a:pPr>
            <a:r>
              <a:rPr lang="en-US" sz="2000" b="1">
                <a:solidFill>
                  <a:srgbClr val="1B3663"/>
                </a:solidFill>
                <a:latin typeface="Arial"/>
                <a:ea typeface="Arial"/>
                <a:cs typeface="Arial"/>
                <a:sym typeface="Arial"/>
              </a:rPr>
              <a:t>Contact Verification</a:t>
            </a:r>
            <a:endParaRPr sz="2000">
              <a:solidFill>
                <a:schemeClr val="dk1"/>
              </a:solidFill>
              <a:latin typeface="Arial"/>
              <a:ea typeface="Arial"/>
              <a:cs typeface="Arial"/>
              <a:sym typeface="Arial"/>
            </a:endParaRPr>
          </a:p>
          <a:p>
            <a:pPr marL="685800" marR="0" lvl="1" indent="-228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Only users assigned as an institutional contact in Salesforce will be able to upload data.</a:t>
            </a:r>
            <a:endParaRPr sz="2000" b="0" i="0" u="none" strike="noStrike" cap="none">
              <a:solidFill>
                <a:schemeClr val="dk1"/>
              </a:solidFill>
              <a:latin typeface="Arial"/>
              <a:ea typeface="Arial"/>
              <a:cs typeface="Arial"/>
              <a:sym typeface="Arial"/>
            </a:endParaRPr>
          </a:p>
          <a:p>
            <a:pPr marL="685800" marR="0" lvl="1" indent="-228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Users not in Salesforce will need to be verified by a current Salesforce contact for their institution (then entered by NC-SARA staff).</a:t>
            </a:r>
            <a:endParaRPr sz="2000" b="0" i="0" u="none" strike="noStrike" cap="none">
              <a:solidFill>
                <a:schemeClr val="dk1"/>
              </a:solidFill>
              <a:latin typeface="Arial"/>
              <a:ea typeface="Arial"/>
              <a:cs typeface="Arial"/>
              <a:sym typeface="Arial"/>
            </a:endParaRPr>
          </a:p>
          <a:p>
            <a:pPr marL="685800" marR="0" lvl="1" indent="-228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Data reporting portal will be one public link, rather than individual institution links.</a:t>
            </a:r>
            <a:endParaRPr/>
          </a:p>
          <a:p>
            <a:pPr marL="685800" marR="0" lvl="1" indent="-228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Contacts for multiple institutions will be able to select the institution to submit for.</a:t>
            </a:r>
            <a:endParaRPr sz="2000" b="0" i="0" u="none" strike="noStrike" cap="none">
              <a:solidFill>
                <a:schemeClr val="dk1"/>
              </a:solidFill>
              <a:latin typeface="Arial"/>
              <a:ea typeface="Arial"/>
              <a:cs typeface="Arial"/>
              <a:sym typeface="Arial"/>
            </a:endParaRPr>
          </a:p>
          <a:p>
            <a:pPr marL="228600" marR="0" lvl="0" indent="-101600" algn="l" rtl="0">
              <a:lnSpc>
                <a:spcPct val="115000"/>
              </a:lnSpc>
              <a:spcBef>
                <a:spcPts val="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685800" marR="0" lvl="1" indent="-101600" algn="l" rtl="0">
              <a:lnSpc>
                <a:spcPct val="115000"/>
              </a:lnSpc>
              <a:spcBef>
                <a:spcPts val="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p:txBody>
      </p:sp>
      <p:pic>
        <p:nvPicPr>
          <p:cNvPr id="563" name="Google Shape;563;p57"/>
          <p:cNvPicPr preferRelativeResize="0"/>
          <p:nvPr/>
        </p:nvPicPr>
        <p:blipFill rotWithShape="1">
          <a:blip r:embed="rId3">
            <a:alphaModFix/>
          </a:blip>
          <a:srcRect/>
          <a:stretch/>
        </p:blipFill>
        <p:spPr>
          <a:xfrm>
            <a:off x="7074029" y="1810952"/>
            <a:ext cx="4469969" cy="323609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58"/>
          <p:cNvSpPr txBox="1"/>
          <p:nvPr/>
        </p:nvSpPr>
        <p:spPr>
          <a:xfrm>
            <a:off x="1473953" y="557039"/>
            <a:ext cx="8954789" cy="7516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1B3663"/>
              </a:buClr>
              <a:buSzPts val="3200"/>
              <a:buFont typeface="Arial"/>
              <a:buNone/>
            </a:pPr>
            <a:r>
              <a:rPr lang="en-US" sz="2800" b="1">
                <a:solidFill>
                  <a:srgbClr val="1B3663"/>
                </a:solidFill>
                <a:latin typeface="Arial"/>
                <a:ea typeface="Arial"/>
                <a:cs typeface="Arial"/>
                <a:sym typeface="Arial"/>
              </a:rPr>
              <a:t>Changes for 2025 Data Collection</a:t>
            </a:r>
            <a:endParaRPr sz="2800">
              <a:solidFill>
                <a:schemeClr val="dk1"/>
              </a:solidFill>
              <a:latin typeface="Arial"/>
              <a:ea typeface="Arial"/>
              <a:cs typeface="Arial"/>
              <a:sym typeface="Arial"/>
            </a:endParaRPr>
          </a:p>
        </p:txBody>
      </p:sp>
      <p:sp>
        <p:nvSpPr>
          <p:cNvPr id="570" name="Google Shape;570;p58"/>
          <p:cNvSpPr txBox="1"/>
          <p:nvPr/>
        </p:nvSpPr>
        <p:spPr>
          <a:xfrm>
            <a:off x="5494501" y="1388466"/>
            <a:ext cx="5989927" cy="4912495"/>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2000"/>
              <a:buFont typeface="Arial"/>
              <a:buNone/>
            </a:pPr>
            <a:endParaRPr sz="2000" b="1"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1B3663"/>
              </a:buClr>
              <a:buSzPts val="2000"/>
              <a:buFont typeface="Arial"/>
              <a:buNone/>
            </a:pPr>
            <a:r>
              <a:rPr lang="en-US" sz="2000" b="1">
                <a:solidFill>
                  <a:srgbClr val="1B3663"/>
                </a:solidFill>
                <a:latin typeface="Arial"/>
                <a:ea typeface="Arial"/>
                <a:cs typeface="Arial"/>
                <a:sym typeface="Arial"/>
              </a:rPr>
              <a:t>File Upload vs. Manual Entry</a:t>
            </a:r>
            <a:endParaRPr sz="2000">
              <a:solidFill>
                <a:schemeClr val="dk1"/>
              </a:solidFill>
              <a:latin typeface="Arial"/>
              <a:ea typeface="Arial"/>
              <a:cs typeface="Arial"/>
              <a:sym typeface="Arial"/>
            </a:endParaRPr>
          </a:p>
          <a:p>
            <a:pPr marL="685800" marR="0" lvl="1" indent="-228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Users will be provided with two templates to compile their EDEE and OOSLP data.</a:t>
            </a:r>
            <a:endParaRPr sz="2000" b="0" i="0" u="none" strike="noStrike" cap="none">
              <a:solidFill>
                <a:schemeClr val="dk1"/>
              </a:solidFill>
              <a:latin typeface="Arial"/>
              <a:ea typeface="Arial"/>
              <a:cs typeface="Arial"/>
              <a:sym typeface="Arial"/>
            </a:endParaRPr>
          </a:p>
          <a:p>
            <a:pPr marL="685800" marR="0" lvl="1" indent="-228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Data will be upload in a .csv file, rather than manually entered in the web form.</a:t>
            </a:r>
            <a:endParaRPr sz="2000" b="0" i="0" u="none" strike="noStrike" cap="none">
              <a:solidFill>
                <a:schemeClr val="dk1"/>
              </a:solidFill>
              <a:latin typeface="Arial"/>
              <a:ea typeface="Arial"/>
              <a:cs typeface="Arial"/>
              <a:sym typeface="Arial"/>
            </a:endParaRPr>
          </a:p>
          <a:p>
            <a:pPr marL="685800" marR="0" lvl="1" indent="-228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Institutions will be given the chance to confirm data and resubmit a file in case of errors.</a:t>
            </a:r>
            <a:endParaRPr/>
          </a:p>
          <a:p>
            <a:pPr marL="685800" marR="0" lvl="1" indent="-228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Confirmation emails will include counts and submitter name.</a:t>
            </a:r>
            <a:endParaRPr/>
          </a:p>
          <a:p>
            <a:pPr marL="685800" marR="0" lvl="1" indent="-228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Users will easily see when they have a submission outstanding.</a:t>
            </a:r>
            <a:endParaRPr sz="2000" b="0" i="0" u="none" strike="noStrike" cap="none">
              <a:solidFill>
                <a:schemeClr val="dk1"/>
              </a:solidFill>
              <a:latin typeface="Arial"/>
              <a:ea typeface="Arial"/>
              <a:cs typeface="Arial"/>
              <a:sym typeface="Arial"/>
            </a:endParaRPr>
          </a:p>
          <a:p>
            <a:pPr marL="228600" marR="0" lvl="0" indent="-101600" algn="l" rtl="0">
              <a:lnSpc>
                <a:spcPct val="115000"/>
              </a:lnSpc>
              <a:spcBef>
                <a:spcPts val="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685800" marR="0" lvl="1" indent="-101600" algn="l" rtl="0">
              <a:lnSpc>
                <a:spcPct val="115000"/>
              </a:lnSpc>
              <a:spcBef>
                <a:spcPts val="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p:txBody>
      </p:sp>
      <p:pic>
        <p:nvPicPr>
          <p:cNvPr id="571" name="Google Shape;571;p58"/>
          <p:cNvPicPr preferRelativeResize="0"/>
          <p:nvPr/>
        </p:nvPicPr>
        <p:blipFill rotWithShape="1">
          <a:blip r:embed="rId3">
            <a:alphaModFix/>
          </a:blip>
          <a:srcRect/>
          <a:stretch/>
        </p:blipFill>
        <p:spPr>
          <a:xfrm>
            <a:off x="707572" y="1874182"/>
            <a:ext cx="4515530" cy="381496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59" descr="A close-up of a document&#10;&#10;Description automatically generated"/>
          <p:cNvPicPr preferRelativeResize="0"/>
          <p:nvPr/>
        </p:nvPicPr>
        <p:blipFill rotWithShape="1">
          <a:blip r:embed="rId3">
            <a:alphaModFix/>
          </a:blip>
          <a:srcRect/>
          <a:stretch/>
        </p:blipFill>
        <p:spPr>
          <a:xfrm>
            <a:off x="381000" y="0"/>
            <a:ext cx="11811000" cy="6859464"/>
          </a:xfrm>
          <a:prstGeom prst="rect">
            <a:avLst/>
          </a:prstGeom>
          <a:noFill/>
          <a:ln>
            <a:noFill/>
          </a:ln>
        </p:spPr>
      </p:pic>
      <p:sp>
        <p:nvSpPr>
          <p:cNvPr id="578" name="Google Shape;578;p59"/>
          <p:cNvSpPr txBox="1"/>
          <p:nvPr/>
        </p:nvSpPr>
        <p:spPr>
          <a:xfrm>
            <a:off x="2640927" y="1816100"/>
            <a:ext cx="765946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951F52"/>
                </a:solidFill>
                <a:latin typeface="Calibri"/>
                <a:ea typeface="Calibri"/>
                <a:cs typeface="Calibri"/>
                <a:sym typeface="Calibri"/>
              </a:rPr>
              <a:t>All Resources will be updated for 2025 by the end of January</a:t>
            </a:r>
            <a:r>
              <a:rPr lang="en-US" sz="2000">
                <a:solidFill>
                  <a:srgbClr val="951F52"/>
                </a:solidFill>
                <a:latin typeface="Calibri"/>
                <a:ea typeface="Calibri"/>
                <a:cs typeface="Calibri"/>
                <a:sym typeface="Calibri"/>
              </a:rPr>
              <a:t>.</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60"/>
          <p:cNvSpPr txBox="1"/>
          <p:nvPr/>
        </p:nvSpPr>
        <p:spPr>
          <a:xfrm>
            <a:off x="2265980" y="595143"/>
            <a:ext cx="7841377"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1B3663"/>
              </a:buClr>
              <a:buSzPts val="2800"/>
              <a:buFont typeface="Arial"/>
              <a:buNone/>
            </a:pPr>
            <a:r>
              <a:rPr lang="en-US" sz="2800" b="1">
                <a:solidFill>
                  <a:srgbClr val="1B3663"/>
                </a:solidFill>
                <a:latin typeface="Arial"/>
                <a:ea typeface="Arial"/>
                <a:cs typeface="Arial"/>
                <a:sym typeface="Arial"/>
              </a:rPr>
              <a:t>Important Annual Data Reporting Dates</a:t>
            </a:r>
            <a:endParaRPr sz="2800">
              <a:solidFill>
                <a:schemeClr val="dk1"/>
              </a:solidFill>
              <a:latin typeface="Calibri"/>
              <a:ea typeface="Calibri"/>
              <a:cs typeface="Calibri"/>
              <a:sym typeface="Calibri"/>
            </a:endParaRPr>
          </a:p>
        </p:txBody>
      </p:sp>
      <p:sp>
        <p:nvSpPr>
          <p:cNvPr id="585" name="Google Shape;585;p60"/>
          <p:cNvSpPr txBox="1"/>
          <p:nvPr/>
        </p:nvSpPr>
        <p:spPr>
          <a:xfrm>
            <a:off x="810714" y="1885473"/>
            <a:ext cx="9389200" cy="2985392"/>
          </a:xfrm>
          <a:prstGeom prst="rect">
            <a:avLst/>
          </a:prstGeom>
          <a:solidFill>
            <a:srgbClr val="E8E8E8"/>
          </a:solidFill>
          <a:ln w="9525" cap="flat" cmpd="sng">
            <a:solidFill>
              <a:srgbClr val="951F5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libri"/>
              <a:buNone/>
            </a:pPr>
            <a:endParaRPr sz="2400">
              <a:solidFill>
                <a:srgbClr val="215297"/>
              </a:solidFill>
              <a:latin typeface="Arial"/>
              <a:ea typeface="Arial"/>
              <a:cs typeface="Arial"/>
              <a:sym typeface="Arial"/>
            </a:endParaRPr>
          </a:p>
          <a:p>
            <a:pPr marL="342900" marR="0" lvl="0" indent="-342900" algn="l" rtl="0">
              <a:spcBef>
                <a:spcPts val="0"/>
              </a:spcBef>
              <a:spcAft>
                <a:spcPts val="0"/>
              </a:spcAft>
              <a:buClr>
                <a:srgbClr val="215297"/>
              </a:buClr>
              <a:buSzPts val="2400"/>
              <a:buFont typeface="Arial"/>
              <a:buChar char="•"/>
            </a:pPr>
            <a:r>
              <a:rPr lang="en-US" sz="2000" b="1">
                <a:solidFill>
                  <a:srgbClr val="1B3663"/>
                </a:solidFill>
                <a:latin typeface="Arial"/>
                <a:ea typeface="Arial"/>
                <a:cs typeface="Arial"/>
                <a:sym typeface="Arial"/>
              </a:rPr>
              <a:t>2023 Data Release: </a:t>
            </a:r>
            <a:r>
              <a:rPr lang="en-US" sz="2000">
                <a:solidFill>
                  <a:srgbClr val="1B3663"/>
                </a:solidFill>
                <a:latin typeface="Arial"/>
                <a:ea typeface="Arial"/>
                <a:cs typeface="Arial"/>
                <a:sym typeface="Arial"/>
              </a:rPr>
              <a:t>October 3, 2024</a:t>
            </a:r>
            <a:endParaRPr sz="2000">
              <a:solidFill>
                <a:srgbClr val="1B3663"/>
              </a:solidFill>
              <a:latin typeface="Arial"/>
              <a:ea typeface="Arial"/>
              <a:cs typeface="Arial"/>
              <a:sym typeface="Arial"/>
            </a:endParaRPr>
          </a:p>
          <a:p>
            <a:pPr marL="0" marR="0" lvl="0" indent="0" algn="l" rtl="0">
              <a:spcBef>
                <a:spcPts val="0"/>
              </a:spcBef>
              <a:spcAft>
                <a:spcPts val="0"/>
              </a:spcAft>
              <a:buClr>
                <a:schemeClr val="dk1"/>
              </a:buClr>
              <a:buSzPts val="2000"/>
              <a:buFont typeface="Calibri"/>
              <a:buNone/>
            </a:pPr>
            <a:endParaRPr sz="2000">
              <a:solidFill>
                <a:srgbClr val="1B3663"/>
              </a:solidFill>
              <a:latin typeface="Arial"/>
              <a:ea typeface="Arial"/>
              <a:cs typeface="Arial"/>
              <a:sym typeface="Arial"/>
            </a:endParaRPr>
          </a:p>
          <a:p>
            <a:pPr marL="342900" marR="0" lvl="0" indent="-342900" algn="l" rtl="0">
              <a:spcBef>
                <a:spcPts val="0"/>
              </a:spcBef>
              <a:spcAft>
                <a:spcPts val="0"/>
              </a:spcAft>
              <a:buClr>
                <a:srgbClr val="215297"/>
              </a:buClr>
              <a:buSzPts val="2400"/>
              <a:buFont typeface="Arial"/>
              <a:buChar char="•"/>
            </a:pPr>
            <a:r>
              <a:rPr lang="en-US" sz="2000" b="1">
                <a:solidFill>
                  <a:srgbClr val="1B3663"/>
                </a:solidFill>
                <a:latin typeface="Arial"/>
                <a:ea typeface="Arial"/>
                <a:cs typeface="Arial"/>
                <a:sym typeface="Arial"/>
              </a:rPr>
              <a:t>2024 Annual Data Handbook Available</a:t>
            </a:r>
            <a:r>
              <a:rPr lang="en-US" sz="2000">
                <a:solidFill>
                  <a:srgbClr val="1B3663"/>
                </a:solidFill>
                <a:latin typeface="Arial"/>
                <a:ea typeface="Arial"/>
                <a:cs typeface="Arial"/>
                <a:sym typeface="Arial"/>
              </a:rPr>
              <a:t>: January 2025</a:t>
            </a:r>
            <a:endParaRPr sz="2000">
              <a:solidFill>
                <a:srgbClr val="1B3663"/>
              </a:solidFill>
              <a:latin typeface="Arial"/>
              <a:ea typeface="Arial"/>
              <a:cs typeface="Arial"/>
              <a:sym typeface="Arial"/>
            </a:endParaRPr>
          </a:p>
          <a:p>
            <a:pPr marL="0" marR="0" lvl="0" indent="0" algn="l" rtl="0">
              <a:spcBef>
                <a:spcPts val="0"/>
              </a:spcBef>
              <a:spcAft>
                <a:spcPts val="0"/>
              </a:spcAft>
              <a:buClr>
                <a:schemeClr val="dk1"/>
              </a:buClr>
              <a:buSzPts val="2000"/>
              <a:buFont typeface="Calibri"/>
              <a:buNone/>
            </a:pPr>
            <a:endParaRPr sz="2000">
              <a:solidFill>
                <a:srgbClr val="1B3663"/>
              </a:solidFill>
              <a:latin typeface="Arial"/>
              <a:ea typeface="Arial"/>
              <a:cs typeface="Arial"/>
              <a:sym typeface="Arial"/>
            </a:endParaRPr>
          </a:p>
          <a:p>
            <a:pPr marL="342900" marR="0" lvl="0" indent="-342900" algn="l" rtl="0">
              <a:spcBef>
                <a:spcPts val="0"/>
              </a:spcBef>
              <a:spcAft>
                <a:spcPts val="0"/>
              </a:spcAft>
              <a:buClr>
                <a:srgbClr val="215297"/>
              </a:buClr>
              <a:buSzPts val="2400"/>
              <a:buFont typeface="Arial"/>
              <a:buChar char="•"/>
            </a:pPr>
            <a:r>
              <a:rPr lang="en-US" sz="2000" b="1">
                <a:solidFill>
                  <a:srgbClr val="1B3663"/>
                </a:solidFill>
                <a:latin typeface="Arial"/>
                <a:ea typeface="Arial"/>
                <a:cs typeface="Arial"/>
                <a:sym typeface="Arial"/>
              </a:rPr>
              <a:t>2024 Annual Data Collection Webinar</a:t>
            </a:r>
            <a:r>
              <a:rPr lang="en-US" sz="2000">
                <a:solidFill>
                  <a:srgbClr val="1B3663"/>
                </a:solidFill>
                <a:latin typeface="Arial"/>
                <a:ea typeface="Arial"/>
                <a:cs typeface="Arial"/>
                <a:sym typeface="Arial"/>
              </a:rPr>
              <a:t>: March 2025</a:t>
            </a:r>
            <a:endParaRPr sz="2000">
              <a:solidFill>
                <a:srgbClr val="1B3663"/>
              </a:solidFill>
              <a:latin typeface="Arial"/>
              <a:ea typeface="Arial"/>
              <a:cs typeface="Arial"/>
              <a:sym typeface="Arial"/>
            </a:endParaRPr>
          </a:p>
          <a:p>
            <a:pPr marL="0" marR="0" lvl="0" indent="0" algn="l" rtl="0">
              <a:spcBef>
                <a:spcPts val="0"/>
              </a:spcBef>
              <a:spcAft>
                <a:spcPts val="0"/>
              </a:spcAft>
              <a:buClr>
                <a:schemeClr val="dk1"/>
              </a:buClr>
              <a:buSzPts val="2000"/>
              <a:buFont typeface="Calibri"/>
              <a:buNone/>
            </a:pPr>
            <a:endParaRPr sz="2000">
              <a:solidFill>
                <a:srgbClr val="1B3663"/>
              </a:solidFill>
              <a:latin typeface="Arial"/>
              <a:ea typeface="Arial"/>
              <a:cs typeface="Arial"/>
              <a:sym typeface="Arial"/>
            </a:endParaRPr>
          </a:p>
          <a:p>
            <a:pPr marL="342900" marR="0" lvl="0" indent="-342900" algn="l" rtl="0">
              <a:spcBef>
                <a:spcPts val="0"/>
              </a:spcBef>
              <a:spcAft>
                <a:spcPts val="0"/>
              </a:spcAft>
              <a:buClr>
                <a:srgbClr val="215297"/>
              </a:buClr>
              <a:buSzPts val="2400"/>
              <a:buFont typeface="Arial"/>
              <a:buChar char="•"/>
            </a:pPr>
            <a:r>
              <a:rPr lang="en-US" sz="2000" b="1">
                <a:solidFill>
                  <a:srgbClr val="1B3663"/>
                </a:solidFill>
                <a:latin typeface="Arial"/>
                <a:ea typeface="Arial"/>
                <a:cs typeface="Arial"/>
                <a:sym typeface="Arial"/>
              </a:rPr>
              <a:t>2024 Annual Data Collection Window: </a:t>
            </a:r>
            <a:r>
              <a:rPr lang="en-US" sz="2000">
                <a:solidFill>
                  <a:srgbClr val="1B3663"/>
                </a:solidFill>
                <a:latin typeface="Arial"/>
                <a:ea typeface="Arial"/>
                <a:cs typeface="Arial"/>
                <a:sym typeface="Arial"/>
              </a:rPr>
              <a:t>May 15 – June 15, 2025</a:t>
            </a:r>
            <a:endParaRPr sz="2000">
              <a:solidFill>
                <a:srgbClr val="1B3663"/>
              </a:solidFill>
              <a:latin typeface="Arial"/>
              <a:ea typeface="Arial"/>
              <a:cs typeface="Arial"/>
              <a:sym typeface="Arial"/>
            </a:endParaRPr>
          </a:p>
          <a:p>
            <a:pPr marL="342900" marR="0" lvl="0" indent="-190500" algn="l" rtl="0">
              <a:spcBef>
                <a:spcPts val="0"/>
              </a:spcBef>
              <a:spcAft>
                <a:spcPts val="0"/>
              </a:spcAft>
              <a:buClr>
                <a:schemeClr val="dk1"/>
              </a:buClr>
              <a:buSzPts val="2400"/>
              <a:buFont typeface="Arial"/>
              <a:buNone/>
            </a:pPr>
            <a:endParaRPr sz="2400">
              <a:solidFill>
                <a:srgbClr val="215297"/>
              </a:solidFill>
              <a:latin typeface="Arial"/>
              <a:ea typeface="Arial"/>
              <a:cs typeface="Arial"/>
              <a:sym typeface="Arial"/>
            </a:endParaRPr>
          </a:p>
        </p:txBody>
      </p:sp>
      <p:pic>
        <p:nvPicPr>
          <p:cNvPr id="586" name="Google Shape;586;p60"/>
          <p:cNvPicPr preferRelativeResize="0"/>
          <p:nvPr/>
        </p:nvPicPr>
        <p:blipFill rotWithShape="1">
          <a:blip r:embed="rId3">
            <a:alphaModFix/>
          </a:blip>
          <a:srcRect/>
          <a:stretch/>
        </p:blipFill>
        <p:spPr>
          <a:xfrm rot="5400000">
            <a:off x="9096942" y="3130344"/>
            <a:ext cx="3906464" cy="141672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txBox="1"/>
          <p:nvPr/>
        </p:nvSpPr>
        <p:spPr>
          <a:xfrm>
            <a:off x="1473953" y="557039"/>
            <a:ext cx="8954789" cy="7516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1B3663"/>
              </a:buClr>
              <a:buSzPts val="3200"/>
              <a:buFont typeface="Arial"/>
              <a:buNone/>
            </a:pPr>
            <a:r>
              <a:rPr lang="en-US" sz="3200" b="1" i="0" u="none" strike="noStrike" cap="none">
                <a:solidFill>
                  <a:srgbClr val="1B3663"/>
                </a:solidFill>
                <a:latin typeface="Arial"/>
                <a:ea typeface="Arial"/>
                <a:cs typeface="Arial"/>
                <a:sym typeface="Arial"/>
              </a:rPr>
              <a:t>What is the SARA Data?</a:t>
            </a:r>
            <a:endParaRPr sz="1800" b="0" i="0" u="none" strike="noStrike" cap="none">
              <a:solidFill>
                <a:schemeClr val="dk1"/>
              </a:solidFill>
              <a:latin typeface="Arial"/>
              <a:ea typeface="Arial"/>
              <a:cs typeface="Arial"/>
              <a:sym typeface="Arial"/>
            </a:endParaRPr>
          </a:p>
        </p:txBody>
      </p:sp>
      <p:sp>
        <p:nvSpPr>
          <p:cNvPr id="139" name="Google Shape;139;p6"/>
          <p:cNvSpPr txBox="1"/>
          <p:nvPr/>
        </p:nvSpPr>
        <p:spPr>
          <a:xfrm>
            <a:off x="1157907" y="1054691"/>
            <a:ext cx="9586879" cy="4501925"/>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2000"/>
              <a:buFont typeface="Arial"/>
              <a:buNone/>
            </a:pPr>
            <a:endParaRPr sz="2000" b="1"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1B3663"/>
              </a:buClr>
              <a:buSzPts val="2000"/>
              <a:buFont typeface="Arial"/>
              <a:buNone/>
            </a:pPr>
            <a:r>
              <a:rPr lang="en-US" sz="2800" b="1" i="0" u="none" strike="noStrike" cap="none">
                <a:solidFill>
                  <a:srgbClr val="1B3663"/>
                </a:solidFill>
                <a:latin typeface="Arial"/>
                <a:ea typeface="Arial"/>
                <a:cs typeface="Arial"/>
                <a:sym typeface="Arial"/>
              </a:rPr>
              <a:t>Exclusively Distance Education Enrollment (EDEE):</a:t>
            </a:r>
            <a:endParaRPr sz="2800" b="0" i="0" u="none" strike="noStrike" cap="none">
              <a:solidFill>
                <a:schemeClr val="dk1"/>
              </a:solidFill>
              <a:latin typeface="Arial"/>
              <a:ea typeface="Arial"/>
              <a:cs typeface="Arial"/>
              <a:sym typeface="Arial"/>
            </a:endParaRPr>
          </a:p>
          <a:p>
            <a:pPr marL="685800" marR="0" lvl="1" indent="-228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Students enrolled exclusively in distance education courses</a:t>
            </a:r>
            <a:endParaRPr sz="1800" b="0" i="0" u="none" strike="noStrike" cap="none">
              <a:solidFill>
                <a:schemeClr val="dk1"/>
              </a:solidFill>
              <a:latin typeface="Arial"/>
              <a:ea typeface="Arial"/>
              <a:cs typeface="Arial"/>
              <a:sym typeface="Arial"/>
            </a:endParaRPr>
          </a:p>
          <a:p>
            <a:pPr marL="685800" marR="0" lvl="1" indent="-228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Same enrollment reported to IPEDS (Fall EF report) – but disaggregated by state</a:t>
            </a:r>
            <a:endParaRPr sz="1800" b="0" i="0" u="none" strike="noStrike" cap="none">
              <a:solidFill>
                <a:schemeClr val="dk1"/>
              </a:solidFill>
              <a:latin typeface="Arial"/>
              <a:ea typeface="Arial"/>
              <a:cs typeface="Arial"/>
              <a:sym typeface="Arial"/>
            </a:endParaRPr>
          </a:p>
          <a:p>
            <a:pPr marL="685800" marR="0" lvl="1" indent="-228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Includes in-state and out-of-state</a:t>
            </a:r>
            <a:endParaRPr sz="1800" b="0" i="0" u="none" strike="noStrike" cap="none">
              <a:solidFill>
                <a:schemeClr val="dk1"/>
              </a:solidFill>
              <a:latin typeface="Arial"/>
              <a:ea typeface="Arial"/>
              <a:cs typeface="Arial"/>
              <a:sym typeface="Arial"/>
            </a:endParaRPr>
          </a:p>
          <a:p>
            <a:pPr marL="228600" marR="0" lvl="0" indent="-101600" algn="l" rtl="0">
              <a:lnSpc>
                <a:spcPct val="115000"/>
              </a:lnSpc>
              <a:spcBef>
                <a:spcPts val="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1B3663"/>
              </a:buClr>
              <a:buSzPts val="2000"/>
              <a:buFont typeface="Arial"/>
              <a:buNone/>
            </a:pPr>
            <a:r>
              <a:rPr lang="en-US" sz="2800" b="1" i="0" u="none" strike="noStrike" cap="none">
                <a:solidFill>
                  <a:srgbClr val="1B3663"/>
                </a:solidFill>
                <a:latin typeface="Arial"/>
                <a:ea typeface="Arial"/>
                <a:cs typeface="Arial"/>
                <a:sym typeface="Arial"/>
              </a:rPr>
              <a:t>Out-of-State Learning Placements (OOSLP):</a:t>
            </a:r>
            <a:endParaRPr sz="2800" b="0" i="0" u="none" strike="noStrike" cap="none">
              <a:solidFill>
                <a:schemeClr val="dk1"/>
              </a:solidFill>
              <a:latin typeface="Arial"/>
              <a:ea typeface="Arial"/>
              <a:cs typeface="Arial"/>
              <a:sym typeface="Arial"/>
            </a:endParaRPr>
          </a:p>
          <a:p>
            <a:pPr marL="685800" marR="0" lvl="1" indent="-228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Learning placements are on-ground, out-of-state experiential learning activities</a:t>
            </a:r>
            <a:endParaRPr/>
          </a:p>
          <a:p>
            <a:pPr marL="685800" marR="0" lvl="1" indent="-228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On-ground and online students who participate in an OOSLP are included</a:t>
            </a:r>
            <a:endParaRPr sz="1800" b="0" i="0" u="none" strike="noStrike" cap="none">
              <a:solidFill>
                <a:schemeClr val="dk1"/>
              </a:solidFill>
              <a:latin typeface="Arial"/>
              <a:ea typeface="Arial"/>
              <a:cs typeface="Arial"/>
              <a:sym typeface="Arial"/>
            </a:endParaRPr>
          </a:p>
          <a:p>
            <a:pPr marL="685800" marR="0" lvl="1" indent="-228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OOSLP Does NOT include In-State</a:t>
            </a:r>
            <a:endParaRPr sz="1800" b="0" i="0" u="none" strike="noStrike" cap="none">
              <a:solidFill>
                <a:schemeClr val="dk1"/>
              </a:solidFill>
              <a:latin typeface="Arial"/>
              <a:ea typeface="Arial"/>
              <a:cs typeface="Arial"/>
              <a:sym typeface="Arial"/>
            </a:endParaRPr>
          </a:p>
          <a:p>
            <a:pPr marL="685800" marR="0" lvl="1" indent="-101600" algn="l" rtl="0">
              <a:lnSpc>
                <a:spcPct val="115000"/>
              </a:lnSpc>
              <a:spcBef>
                <a:spcPts val="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61"/>
          <p:cNvSpPr txBox="1"/>
          <p:nvPr/>
        </p:nvSpPr>
        <p:spPr>
          <a:xfrm>
            <a:off x="2391746" y="417336"/>
            <a:ext cx="7408506"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1B3663"/>
              </a:buClr>
              <a:buSzPts val="2800"/>
              <a:buFont typeface="Arial"/>
              <a:buNone/>
            </a:pPr>
            <a:r>
              <a:rPr lang="en-US" sz="2800" b="1">
                <a:solidFill>
                  <a:srgbClr val="1B3663"/>
                </a:solidFill>
                <a:latin typeface="Arial"/>
                <a:ea typeface="Arial"/>
                <a:cs typeface="Arial"/>
                <a:sym typeface="Arial"/>
              </a:rPr>
              <a:t>Questions and Discussion</a:t>
            </a:r>
            <a:endParaRPr sz="2800">
              <a:solidFill>
                <a:schemeClr val="dk1"/>
              </a:solidFill>
              <a:latin typeface="Calibri"/>
              <a:ea typeface="Calibri"/>
              <a:cs typeface="Calibri"/>
              <a:sym typeface="Calibri"/>
            </a:endParaRPr>
          </a:p>
        </p:txBody>
      </p:sp>
      <p:sp>
        <p:nvSpPr>
          <p:cNvPr id="593" name="Google Shape;593;p61"/>
          <p:cNvSpPr txBox="1"/>
          <p:nvPr/>
        </p:nvSpPr>
        <p:spPr>
          <a:xfrm>
            <a:off x="685801" y="1720735"/>
            <a:ext cx="941416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libri"/>
              <a:buNone/>
            </a:pPr>
            <a:endParaRPr sz="2400" b="1">
              <a:solidFill>
                <a:schemeClr val="dk1"/>
              </a:solidFill>
              <a:latin typeface="Arial"/>
              <a:ea typeface="Arial"/>
              <a:cs typeface="Arial"/>
              <a:sym typeface="Arial"/>
            </a:endParaRPr>
          </a:p>
          <a:p>
            <a:pPr marL="0" marR="0" lvl="0" indent="0" algn="l" rtl="0">
              <a:spcBef>
                <a:spcPts val="0"/>
              </a:spcBef>
              <a:spcAft>
                <a:spcPts val="0"/>
              </a:spcAft>
              <a:buClr>
                <a:schemeClr val="dk1"/>
              </a:buClr>
              <a:buSzPts val="2400"/>
              <a:buFont typeface="Calibri"/>
              <a:buNone/>
            </a:pPr>
            <a:endParaRPr sz="2400">
              <a:solidFill>
                <a:schemeClr val="dk1"/>
              </a:solidFill>
              <a:latin typeface="Arial"/>
              <a:ea typeface="Arial"/>
              <a:cs typeface="Arial"/>
              <a:sym typeface="Arial"/>
            </a:endParaRPr>
          </a:p>
        </p:txBody>
      </p:sp>
      <p:pic>
        <p:nvPicPr>
          <p:cNvPr id="594" name="Google Shape;594;p61" descr="A hand holding a red question mark&#10;&#10;Description automatically generated"/>
          <p:cNvPicPr preferRelativeResize="0"/>
          <p:nvPr/>
        </p:nvPicPr>
        <p:blipFill rotWithShape="1">
          <a:blip r:embed="rId3">
            <a:alphaModFix/>
          </a:blip>
          <a:srcRect/>
          <a:stretch/>
        </p:blipFill>
        <p:spPr>
          <a:xfrm>
            <a:off x="2598304" y="1351022"/>
            <a:ext cx="6995391" cy="494674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62"/>
          <p:cNvSpPr txBox="1">
            <a:spLocks noGrp="1"/>
          </p:cNvSpPr>
          <p:nvPr>
            <p:ph type="title"/>
          </p:nvPr>
        </p:nvSpPr>
        <p:spPr>
          <a:xfrm>
            <a:off x="3359943" y="4053089"/>
            <a:ext cx="5472114" cy="2411719"/>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Clr>
                <a:srgbClr val="606060"/>
              </a:buClr>
              <a:buSzPts val="1600"/>
              <a:buFont typeface="Arial"/>
              <a:buNone/>
            </a:pPr>
            <a:br>
              <a:rPr lang="en-US">
                <a:latin typeface="Arial"/>
                <a:ea typeface="Arial"/>
                <a:cs typeface="Arial"/>
                <a:sym typeface="Arial"/>
              </a:rPr>
            </a:br>
            <a:r>
              <a:rPr lang="en-US" b="0">
                <a:solidFill>
                  <a:srgbClr val="1B3663"/>
                </a:solidFill>
                <a:latin typeface="Arial"/>
                <a:ea typeface="Arial"/>
                <a:cs typeface="Arial"/>
                <a:sym typeface="Arial"/>
              </a:rPr>
              <a:t>For questions please email: </a:t>
            </a:r>
            <a:br>
              <a:rPr lang="en-US" b="0">
                <a:solidFill>
                  <a:srgbClr val="1B3663"/>
                </a:solidFill>
                <a:latin typeface="Arial"/>
                <a:ea typeface="Arial"/>
                <a:cs typeface="Arial"/>
                <a:sym typeface="Arial"/>
              </a:rPr>
            </a:br>
            <a:r>
              <a:rPr lang="en-US" b="0" u="sng">
                <a:solidFill>
                  <a:srgbClr val="1B3663"/>
                </a:solidFill>
                <a:latin typeface="Arial"/>
                <a:ea typeface="Arial"/>
                <a:cs typeface="Arial"/>
                <a:sym typeface="Arial"/>
              </a:rPr>
              <a:t>data</a:t>
            </a:r>
            <a:r>
              <a:rPr lang="en-US" b="0" u="sng">
                <a:solidFill>
                  <a:srgbClr val="1B3663"/>
                </a:solidFill>
                <a:latin typeface="Arial"/>
                <a:ea typeface="Arial"/>
                <a:cs typeface="Arial"/>
                <a:sym typeface="Arial"/>
                <a:hlinkClick r:id="rId3">
                  <a:extLst>
                    <a:ext uri="{A12FA001-AC4F-418D-AE19-62706E023703}">
                      <ahyp:hlinkClr xmlns:ahyp="http://schemas.microsoft.com/office/drawing/2018/hyperlinkcolor" val="tx"/>
                    </a:ext>
                  </a:extLst>
                </a:hlinkClick>
              </a:rPr>
              <a:t>@nc-sara.org</a:t>
            </a:r>
            <a:br>
              <a:rPr lang="en-US" b="0">
                <a:solidFill>
                  <a:srgbClr val="1B3663"/>
                </a:solidFill>
                <a:latin typeface="Arial"/>
                <a:ea typeface="Arial"/>
                <a:cs typeface="Arial"/>
                <a:sym typeface="Arial"/>
              </a:rPr>
            </a:br>
            <a:r>
              <a:rPr lang="en-US" b="0">
                <a:solidFill>
                  <a:srgbClr val="1B3663"/>
                </a:solidFill>
                <a:latin typeface="Arial"/>
                <a:ea typeface="Arial"/>
                <a:cs typeface="Arial"/>
                <a:sym typeface="Arial"/>
              </a:rPr>
              <a:t> </a:t>
            </a:r>
            <a:br>
              <a:rPr lang="en-US" b="0">
                <a:solidFill>
                  <a:srgbClr val="1B3663"/>
                </a:solidFill>
                <a:latin typeface="Arial"/>
                <a:ea typeface="Arial"/>
                <a:cs typeface="Arial"/>
                <a:sym typeface="Arial"/>
              </a:rPr>
            </a:br>
            <a:r>
              <a:rPr lang="en-US" b="0">
                <a:solidFill>
                  <a:srgbClr val="1B3663"/>
                </a:solidFill>
                <a:latin typeface="Arial"/>
                <a:ea typeface="Arial"/>
                <a:cs typeface="Arial"/>
                <a:sym typeface="Arial"/>
              </a:rPr>
              <a:t>NC-SARA Website:  </a:t>
            </a:r>
            <a:r>
              <a:rPr lang="en-US" b="0" u="sng">
                <a:solidFill>
                  <a:srgbClr val="1B3663"/>
                </a:solidFill>
                <a:latin typeface="Arial"/>
                <a:ea typeface="Arial"/>
                <a:cs typeface="Arial"/>
                <a:sym typeface="Arial"/>
                <a:hlinkClick r:id="rId4">
                  <a:extLst>
                    <a:ext uri="{A12FA001-AC4F-418D-AE19-62706E023703}">
                      <ahyp:hlinkClr xmlns:ahyp="http://schemas.microsoft.com/office/drawing/2018/hyperlinkcolor" val="tx"/>
                    </a:ext>
                  </a:extLst>
                </a:hlinkClick>
              </a:rPr>
              <a:t>www.nc-sara.org</a:t>
            </a:r>
            <a:br>
              <a:rPr lang="en-US" b="0">
                <a:solidFill>
                  <a:srgbClr val="1B3663"/>
                </a:solidFill>
                <a:latin typeface="Arial"/>
                <a:ea typeface="Arial"/>
                <a:cs typeface="Arial"/>
                <a:sym typeface="Arial"/>
              </a:rPr>
            </a:br>
            <a:br>
              <a:rPr lang="en-US" b="0">
                <a:solidFill>
                  <a:srgbClr val="1B3663"/>
                </a:solidFill>
                <a:latin typeface="Arial"/>
                <a:ea typeface="Arial"/>
                <a:cs typeface="Arial"/>
                <a:sym typeface="Arial"/>
              </a:rPr>
            </a:br>
            <a:br>
              <a:rPr lang="en-US">
                <a:solidFill>
                  <a:srgbClr val="1B3663"/>
                </a:solidFill>
                <a:latin typeface="Arial"/>
                <a:ea typeface="Arial"/>
                <a:cs typeface="Arial"/>
                <a:sym typeface="Arial"/>
              </a:rPr>
            </a:br>
            <a:endParaRPr>
              <a:solidFill>
                <a:srgbClr val="1B3663"/>
              </a:solidFill>
              <a:latin typeface="Arial"/>
              <a:ea typeface="Arial"/>
              <a:cs typeface="Arial"/>
              <a:sym typeface="Arial"/>
            </a:endParaRPr>
          </a:p>
        </p:txBody>
      </p:sp>
      <p:sp>
        <p:nvSpPr>
          <p:cNvPr id="601" name="Google Shape;601;p62"/>
          <p:cNvSpPr txBox="1"/>
          <p:nvPr/>
        </p:nvSpPr>
        <p:spPr>
          <a:xfrm>
            <a:off x="1" y="858982"/>
            <a:ext cx="1219200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1B3663"/>
              </a:buClr>
              <a:buSzPts val="3600"/>
              <a:buFont typeface="Arial"/>
              <a:buNone/>
            </a:pPr>
            <a:r>
              <a:rPr lang="en-US" sz="3600" b="1">
                <a:solidFill>
                  <a:srgbClr val="1B3663"/>
                </a:solidFill>
                <a:latin typeface="Arial"/>
                <a:ea typeface="Arial"/>
                <a:cs typeface="Arial"/>
                <a:sym typeface="Arial"/>
              </a:rPr>
              <a:t>Thank You! </a:t>
            </a:r>
            <a:endParaRPr sz="36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7" descr="Screenshot of how to find NC-SARA's Research &amp; Data Website"/>
          <p:cNvPicPr preferRelativeResize="0"/>
          <p:nvPr/>
        </p:nvPicPr>
        <p:blipFill rotWithShape="1">
          <a:blip r:embed="rId3">
            <a:alphaModFix/>
          </a:blip>
          <a:srcRect/>
          <a:stretch/>
        </p:blipFill>
        <p:spPr>
          <a:xfrm>
            <a:off x="2380662" y="2157601"/>
            <a:ext cx="7316221" cy="3648584"/>
          </a:xfrm>
          <a:prstGeom prst="rect">
            <a:avLst/>
          </a:prstGeom>
          <a:noFill/>
          <a:ln>
            <a:noFill/>
          </a:ln>
        </p:spPr>
      </p:pic>
      <p:sp>
        <p:nvSpPr>
          <p:cNvPr id="146" name="Google Shape;146;p7"/>
          <p:cNvSpPr txBox="1"/>
          <p:nvPr/>
        </p:nvSpPr>
        <p:spPr>
          <a:xfrm>
            <a:off x="1488316" y="461346"/>
            <a:ext cx="9100914" cy="7516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1B3663"/>
              </a:buClr>
              <a:buSzPts val="3200"/>
              <a:buFont typeface="Arial"/>
              <a:buNone/>
            </a:pPr>
            <a:r>
              <a:rPr lang="en-US" sz="3200" b="1" i="0" u="none" strike="noStrike" cap="none">
                <a:solidFill>
                  <a:srgbClr val="1B3663"/>
                </a:solidFill>
                <a:latin typeface="Calibri"/>
                <a:ea typeface="Calibri"/>
                <a:cs typeface="Calibri"/>
                <a:sym typeface="Calibri"/>
              </a:rPr>
              <a:t>Where to Access the SARA Data?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8"/>
          <p:cNvSpPr txBox="1"/>
          <p:nvPr/>
        </p:nvSpPr>
        <p:spPr>
          <a:xfrm>
            <a:off x="3254348" y="595143"/>
            <a:ext cx="586468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1B3663"/>
              </a:buClr>
              <a:buSzPts val="3200"/>
              <a:buFont typeface="Arial"/>
              <a:buNone/>
            </a:pPr>
            <a:r>
              <a:rPr lang="en-US" sz="3200" b="1" i="0" u="none" strike="noStrike" cap="none">
                <a:solidFill>
                  <a:srgbClr val="1B3663"/>
                </a:solidFill>
                <a:latin typeface="Arial"/>
                <a:ea typeface="Arial"/>
                <a:cs typeface="Arial"/>
                <a:sym typeface="Arial"/>
              </a:rPr>
              <a:t>NC-SARA’s Data Dashboards</a:t>
            </a:r>
            <a:endParaRPr sz="1800" b="0" i="0" u="none" strike="noStrike" cap="none">
              <a:solidFill>
                <a:schemeClr val="dk1"/>
              </a:solidFill>
              <a:latin typeface="Calibri"/>
              <a:ea typeface="Calibri"/>
              <a:cs typeface="Calibri"/>
              <a:sym typeface="Calibri"/>
            </a:endParaRPr>
          </a:p>
        </p:txBody>
      </p:sp>
      <p:pic>
        <p:nvPicPr>
          <p:cNvPr id="153" name="Google Shape;153;p8"/>
          <p:cNvPicPr preferRelativeResize="0"/>
          <p:nvPr/>
        </p:nvPicPr>
        <p:blipFill rotWithShape="1">
          <a:blip r:embed="rId3">
            <a:alphaModFix/>
          </a:blip>
          <a:srcRect/>
          <a:stretch/>
        </p:blipFill>
        <p:spPr>
          <a:xfrm>
            <a:off x="2189989" y="1179918"/>
            <a:ext cx="7988725" cy="523159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9"/>
          <p:cNvSpPr txBox="1">
            <a:spLocks noGrp="1"/>
          </p:cNvSpPr>
          <p:nvPr>
            <p:ph type="title"/>
          </p:nvPr>
        </p:nvSpPr>
        <p:spPr>
          <a:xfrm>
            <a:off x="3947622" y="2606241"/>
            <a:ext cx="7482377"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Clr>
                <a:schemeClr val="dk1"/>
              </a:buClr>
              <a:buSzPts val="2400"/>
              <a:buFont typeface="Arial"/>
              <a:buNone/>
            </a:pPr>
            <a:r>
              <a:rPr lang="en-US" sz="3200">
                <a:solidFill>
                  <a:srgbClr val="1B3663"/>
                </a:solidFill>
                <a:latin typeface="Arial"/>
                <a:ea typeface="Arial"/>
                <a:cs typeface="Arial"/>
                <a:sym typeface="Arial"/>
              </a:rPr>
              <a:t>Methodology</a:t>
            </a:r>
            <a:endParaRPr sz="3200">
              <a:solidFill>
                <a:srgbClr val="1B3663"/>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Suavedigital">
      <a:dk1>
        <a:srgbClr val="242527"/>
      </a:dk1>
      <a:lt1>
        <a:srgbClr val="FFFFFF"/>
      </a:lt1>
      <a:dk2>
        <a:srgbClr val="262626"/>
      </a:dk2>
      <a:lt2>
        <a:srgbClr val="FFFFFF"/>
      </a:lt2>
      <a:accent1>
        <a:srgbClr val="FDB151"/>
      </a:accent1>
      <a:accent2>
        <a:srgbClr val="535353"/>
      </a:accent2>
      <a:accent3>
        <a:srgbClr val="A7A7A7"/>
      </a:accent3>
      <a:accent4>
        <a:srgbClr val="D2DDD9"/>
      </a:accent4>
      <a:accent5>
        <a:srgbClr val="3F3F3F"/>
      </a:accent5>
      <a:accent6>
        <a:srgbClr val="2C2C2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2089</Words>
  <Application>Microsoft Office PowerPoint</Application>
  <PresentationFormat>Widescreen</PresentationFormat>
  <Paragraphs>326</Paragraphs>
  <Slides>61</Slides>
  <Notes>61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Roboto</vt:lpstr>
      <vt:lpstr>Open Sans</vt:lpstr>
      <vt:lpstr>Calibri</vt:lpstr>
      <vt:lpstr>Office Theme</vt:lpstr>
      <vt:lpstr>PowerPoint Presentation</vt:lpstr>
      <vt:lpstr>PowerPoint Presentation</vt:lpstr>
      <vt:lpstr>Why We Collect SARA Data</vt:lpstr>
      <vt:lpstr>PowerPoint Presentation</vt:lpstr>
      <vt:lpstr>SARA Landscape</vt:lpstr>
      <vt:lpstr>PowerPoint Presentation</vt:lpstr>
      <vt:lpstr>PowerPoint Presentation</vt:lpstr>
      <vt:lpstr>PowerPoint Presentation</vt:lpstr>
      <vt:lpstr>Methodology</vt:lpstr>
      <vt:lpstr>PowerPoint Presentation</vt:lpstr>
      <vt:lpstr>PowerPoint Presentation</vt:lpstr>
      <vt:lpstr>Participating SARA Institutions</vt:lpstr>
      <vt:lpstr>PowerPoint Presentation</vt:lpstr>
      <vt:lpstr>PowerPoint Presentation</vt:lpstr>
      <vt:lpstr>PowerPoint Presentation</vt:lpstr>
      <vt:lpstr>PowerPoint Presentation</vt:lpstr>
      <vt:lpstr>PowerPoint Presentation</vt:lpstr>
      <vt:lpstr>PowerPoint Presentation</vt:lpstr>
      <vt:lpstr>2023 Exclusively Distance Education Enrollment (EDEE)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2023 Out-of-State Learning Placements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NC-SARA’s Data Dashboards</vt:lpstr>
      <vt:lpstr>PowerPoint Presentation</vt:lpstr>
      <vt:lpstr>PowerPoint Presentation</vt:lpstr>
      <vt:lpstr>Changes for 2025 Reporting</vt:lpstr>
      <vt:lpstr>PowerPoint Presentation</vt:lpstr>
      <vt:lpstr>PowerPoint Presentation</vt:lpstr>
      <vt:lpstr>PowerPoint Presentation</vt:lpstr>
      <vt:lpstr>PowerPoint Presentation</vt:lpstr>
      <vt:lpstr>PowerPoint Presentation</vt:lpstr>
      <vt:lpstr>PowerPoint Presentation</vt:lpstr>
      <vt:lpstr> For questions please email:  data@nc-sara.org   NC-SARA Website:  www.nc-sara.org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Ron Leonard</cp:lastModifiedBy>
  <cp:revision>1</cp:revision>
  <dcterms:created xsi:type="dcterms:W3CDTF">2018-05-29T10:31:18Z</dcterms:created>
  <dcterms:modified xsi:type="dcterms:W3CDTF">2024-11-15T16:17:39Z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F7D8A2D0-3223-4175-9C28-AC723E3DCCAC</vt:lpwstr>
  </property>
  <property fmtid="{D5CDD505-2E9C-101B-9397-08002B2CF9AE}" pid="3" name="ArticulatePath">
    <vt:lpwstr>NC-SARA Overview_2020</vt:lpwstr>
  </property>
</Properties>
</file>