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076137590" r:id="rId5"/>
    <p:sldId id="2076137604" r:id="rId6"/>
    <p:sldId id="2076137606" r:id="rId7"/>
    <p:sldId id="2076137607" r:id="rId8"/>
    <p:sldId id="2076137605" r:id="rId9"/>
    <p:sldId id="2076137603" r:id="rId10"/>
    <p:sldId id="2076137602" r:id="rId11"/>
    <p:sldId id="2076137585" r:id="rId12"/>
    <p:sldId id="2076137586" r:id="rId13"/>
    <p:sldId id="2076137587" r:id="rId14"/>
    <p:sldId id="440" r:id="rId15"/>
    <p:sldId id="495" r:id="rId16"/>
    <p:sldId id="473" r:id="rId17"/>
    <p:sldId id="471" r:id="rId18"/>
    <p:sldId id="2076137596" r:id="rId19"/>
    <p:sldId id="2076137599" r:id="rId20"/>
    <p:sldId id="2076137600" r:id="rId21"/>
    <p:sldId id="2076137597" r:id="rId22"/>
    <p:sldId id="2076137601" r:id="rId23"/>
    <p:sldId id="2076137186" r:id="rId24"/>
    <p:sldId id="2076137598" r:id="rId25"/>
    <p:sldId id="433" r:id="rId26"/>
    <p:sldId id="434" r:id="rId27"/>
    <p:sldId id="447" r:id="rId28"/>
    <p:sldId id="20761375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4" userDrawn="1">
          <p15:clr>
            <a:srgbClr val="A4A3A4"/>
          </p15:clr>
        </p15:guide>
        <p15:guide id="2" pos="672" userDrawn="1">
          <p15:clr>
            <a:srgbClr val="A4A3A4"/>
          </p15:clr>
        </p15:guide>
        <p15:guide id="3" pos="7176" userDrawn="1">
          <p15:clr>
            <a:srgbClr val="A4A3A4"/>
          </p15:clr>
        </p15:guide>
        <p15:guide id="4" orient="horz" pos="408" userDrawn="1">
          <p15:clr>
            <a:srgbClr val="A4A3A4"/>
          </p15:clr>
        </p15:guide>
        <p15:guide id="5" pos="1752" userDrawn="1">
          <p15:clr>
            <a:srgbClr val="A4A3A4"/>
          </p15:clr>
        </p15:guide>
        <p15:guide id="6" orient="horz" pos="100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040"/>
    <a:srgbClr val="7C6A55"/>
    <a:srgbClr val="003087"/>
    <a:srgbClr val="E31B23"/>
    <a:srgbClr val="6CB33F"/>
    <a:srgbClr val="008BB0"/>
    <a:srgbClr val="5C8727"/>
    <a:srgbClr val="2758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0" autoAdjust="0"/>
    <p:restoredTop sz="86167" autoAdjust="0"/>
  </p:normalViewPr>
  <p:slideViewPr>
    <p:cSldViewPr snapToGrid="0" snapToObjects="1">
      <p:cViewPr varScale="1">
        <p:scale>
          <a:sx n="96" d="100"/>
          <a:sy n="96" d="100"/>
        </p:scale>
        <p:origin x="1056" y="78"/>
      </p:cViewPr>
      <p:guideLst>
        <p:guide orient="horz" pos="3864"/>
        <p:guide pos="672"/>
        <p:guide pos="7176"/>
        <p:guide orient="horz" pos="408"/>
        <p:guide pos="1752"/>
        <p:guide orient="horz" pos="10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34" d="100"/>
          <a:sy n="34" d="100"/>
        </p:scale>
        <p:origin x="-27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 Jaden" userId="b9826afa-9529-4f1a-b308-bfd2a14d2c0c" providerId="ADAL" clId="{D0D63BAB-3B41-42C4-B7CB-7CF5C0B72C61}"/>
    <pc:docChg chg="modSld">
      <pc:chgData name="Elisa Jaden" userId="b9826afa-9529-4f1a-b308-bfd2a14d2c0c" providerId="ADAL" clId="{D0D63BAB-3B41-42C4-B7CB-7CF5C0B72C61}" dt="2024-11-11T15:53:11.720" v="4" actId="207"/>
      <pc:docMkLst>
        <pc:docMk/>
      </pc:docMkLst>
      <pc:sldChg chg="modSp mod">
        <pc:chgData name="Elisa Jaden" userId="b9826afa-9529-4f1a-b308-bfd2a14d2c0c" providerId="ADAL" clId="{D0D63BAB-3B41-42C4-B7CB-7CF5C0B72C61}" dt="2024-11-11T15:52:55.658" v="0" actId="1076"/>
        <pc:sldMkLst>
          <pc:docMk/>
          <pc:sldMk cId="1049372740" sldId="2076137590"/>
        </pc:sldMkLst>
        <pc:spChg chg="mod">
          <ac:chgData name="Elisa Jaden" userId="b9826afa-9529-4f1a-b308-bfd2a14d2c0c" providerId="ADAL" clId="{D0D63BAB-3B41-42C4-B7CB-7CF5C0B72C61}" dt="2024-11-11T15:52:55.658" v="0" actId="1076"/>
          <ac:spMkLst>
            <pc:docMk/>
            <pc:sldMk cId="1049372740" sldId="2076137590"/>
            <ac:spMk id="4" creationId="{926833FD-46F1-B06F-E8CF-66C6200FA107}"/>
          </ac:spMkLst>
        </pc:spChg>
      </pc:sldChg>
      <pc:sldChg chg="modSp mod">
        <pc:chgData name="Elisa Jaden" userId="b9826afa-9529-4f1a-b308-bfd2a14d2c0c" providerId="ADAL" clId="{D0D63BAB-3B41-42C4-B7CB-7CF5C0B72C61}" dt="2024-11-11T15:53:11.720" v="4" actId="207"/>
        <pc:sldMkLst>
          <pc:docMk/>
          <pc:sldMk cId="3179385032" sldId="2076137604"/>
        </pc:sldMkLst>
        <pc:spChg chg="mod">
          <ac:chgData name="Elisa Jaden" userId="b9826afa-9529-4f1a-b308-bfd2a14d2c0c" providerId="ADAL" clId="{D0D63BAB-3B41-42C4-B7CB-7CF5C0B72C61}" dt="2024-11-11T15:53:11.720" v="4" actId="207"/>
          <ac:spMkLst>
            <pc:docMk/>
            <pc:sldMk cId="3179385032" sldId="2076137604"/>
            <ac:spMk id="6" creationId="{AD9ACD49-C6D1-285E-E661-2E80851A8B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7C6A55"/>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4067BA-CE56-4242-BB69-788734370B71}" type="datetime1">
              <a:rPr lang="en-US" smtClean="0">
                <a:solidFill>
                  <a:srgbClr val="7C6A55"/>
                </a:solidFill>
              </a:rPr>
              <a:t>11/11/2024</a:t>
            </a:fld>
            <a:endParaRPr lang="en-US" dirty="0">
              <a:solidFill>
                <a:srgbClr val="7C6A55"/>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solidFill>
                  <a:srgbClr val="7C6A55"/>
                </a:solidFill>
              </a:rPr>
              <a:t>Presentation Title/ Presenter First Name Last Name</a:t>
            </a:r>
            <a:endParaRPr lang="en-US" dirty="0">
              <a:solidFill>
                <a:srgbClr val="7C6A55"/>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5B5615-0249-D440-8B1B-134AA5501235}" type="slidenum">
              <a:rPr lang="en-US" smtClean="0">
                <a:solidFill>
                  <a:srgbClr val="7C6A55"/>
                </a:solidFill>
              </a:rPr>
              <a:t>‹#›</a:t>
            </a:fld>
            <a:endParaRPr lang="en-US">
              <a:solidFill>
                <a:srgbClr val="7C6A55"/>
              </a:solidFill>
            </a:endParaRPr>
          </a:p>
        </p:txBody>
      </p:sp>
    </p:spTree>
    <p:extLst>
      <p:ext uri="{BB962C8B-B14F-4D97-AF65-F5344CB8AC3E}">
        <p14:creationId xmlns:p14="http://schemas.microsoft.com/office/powerpoint/2010/main" val="20841096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accent4"/>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accent4"/>
                </a:solidFill>
              </a:defRPr>
            </a:lvl1pPr>
          </a:lstStyle>
          <a:p>
            <a:fld id="{CEFF9428-BE35-6341-A460-A38F8BC9D434}" type="datetime1">
              <a:rPr lang="en-US" smtClean="0"/>
              <a:t>11/11/2024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accent4"/>
                </a:solidFill>
              </a:defRPr>
            </a:lvl1pPr>
          </a:lstStyle>
          <a:p>
            <a:r>
              <a:rPr lang="en-US"/>
              <a:t>Presentation Title/ Presenter First Name Last Name</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accent4"/>
                </a:solidFill>
              </a:defRPr>
            </a:lvl1pPr>
          </a:lstStyle>
          <a:p>
            <a:fld id="{CF2903E7-652A-FC41-B5FF-0807B98EA45D}" type="slidenum">
              <a:rPr lang="en-US" smtClean="0"/>
              <a:pPr/>
              <a:t>‹#›</a:t>
            </a:fld>
            <a:endParaRPr lang="en-US" dirty="0"/>
          </a:p>
        </p:txBody>
      </p:sp>
    </p:spTree>
    <p:extLst>
      <p:ext uri="{BB962C8B-B14F-4D97-AF65-F5344CB8AC3E}">
        <p14:creationId xmlns:p14="http://schemas.microsoft.com/office/powerpoint/2010/main" val="309246664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accent4"/>
        </a:solidFill>
        <a:latin typeface="Arial"/>
        <a:ea typeface="+mn-ea"/>
        <a:cs typeface="Arial"/>
      </a:defRPr>
    </a:lvl1pPr>
    <a:lvl2pPr marL="457200" algn="l" defTabSz="457200" rtl="0" eaLnBrk="1" latinLnBrk="0" hangingPunct="1">
      <a:defRPr sz="1200" kern="1200">
        <a:solidFill>
          <a:schemeClr val="accent4"/>
        </a:solidFill>
        <a:latin typeface="Arial"/>
        <a:ea typeface="+mn-ea"/>
        <a:cs typeface="Arial"/>
      </a:defRPr>
    </a:lvl2pPr>
    <a:lvl3pPr marL="914400" algn="l" defTabSz="457200" rtl="0" eaLnBrk="1" latinLnBrk="0" hangingPunct="1">
      <a:defRPr sz="1200" kern="1200">
        <a:solidFill>
          <a:schemeClr val="accent4"/>
        </a:solidFill>
        <a:latin typeface="Arial"/>
        <a:ea typeface="+mn-ea"/>
        <a:cs typeface="Arial"/>
      </a:defRPr>
    </a:lvl3pPr>
    <a:lvl4pPr marL="1371600" algn="l" defTabSz="457200" rtl="0" eaLnBrk="1" latinLnBrk="0" hangingPunct="1">
      <a:defRPr sz="1200" kern="1200">
        <a:solidFill>
          <a:schemeClr val="accent4"/>
        </a:solidFill>
        <a:latin typeface="Arial"/>
        <a:ea typeface="+mn-ea"/>
        <a:cs typeface="Arial"/>
      </a:defRPr>
    </a:lvl4pPr>
    <a:lvl5pPr marL="1828800" algn="l" defTabSz="457200" rtl="0" eaLnBrk="1" latinLnBrk="0" hangingPunct="1">
      <a:defRPr sz="1200" kern="1200">
        <a:solidFill>
          <a:schemeClr val="accent4"/>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an Initial Definition </a:t>
            </a:r>
          </a:p>
        </p:txBody>
      </p:sp>
      <p:sp>
        <p:nvSpPr>
          <p:cNvPr id="4" name="Footer Placeholder 3"/>
          <p:cNvSpPr>
            <a:spLocks noGrp="1"/>
          </p:cNvSpPr>
          <p:nvPr>
            <p:ph type="ftr" sz="quarter" idx="4"/>
          </p:nvPr>
        </p:nvSpPr>
        <p:spPr/>
        <p:txBody>
          <a:bodyPr/>
          <a:lstStyle/>
          <a:p>
            <a:r>
              <a:rPr lang="en-US"/>
              <a:t>Presentation Title/ Presenter First Name Last Name</a:t>
            </a:r>
          </a:p>
        </p:txBody>
      </p:sp>
      <p:sp>
        <p:nvSpPr>
          <p:cNvPr id="5" name="Slide Number Placeholder 4"/>
          <p:cNvSpPr>
            <a:spLocks noGrp="1"/>
          </p:cNvSpPr>
          <p:nvPr>
            <p:ph type="sldNum" sz="quarter" idx="5"/>
          </p:nvPr>
        </p:nvSpPr>
        <p:spPr/>
        <p:txBody>
          <a:bodyPr/>
          <a:lstStyle/>
          <a:p>
            <a:fld id="{CF2903E7-652A-FC41-B5FF-0807B98EA45D}" type="slidenum">
              <a:rPr lang="en-US" smtClean="0"/>
              <a:pPr/>
              <a:t>9</a:t>
            </a:fld>
            <a:endParaRPr lang="en-US"/>
          </a:p>
        </p:txBody>
      </p:sp>
    </p:spTree>
    <p:extLst>
      <p:ext uri="{BB962C8B-B14F-4D97-AF65-F5344CB8AC3E}">
        <p14:creationId xmlns:p14="http://schemas.microsoft.com/office/powerpoint/2010/main" val="270883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Presentation Title/ Presenter First Name Last Name</a:t>
            </a:r>
          </a:p>
        </p:txBody>
      </p:sp>
      <p:sp>
        <p:nvSpPr>
          <p:cNvPr id="5" name="Slide Number Placeholder 4"/>
          <p:cNvSpPr>
            <a:spLocks noGrp="1"/>
          </p:cNvSpPr>
          <p:nvPr>
            <p:ph type="sldNum" sz="quarter" idx="5"/>
          </p:nvPr>
        </p:nvSpPr>
        <p:spPr/>
        <p:txBody>
          <a:bodyPr/>
          <a:lstStyle/>
          <a:p>
            <a:fld id="{CF2903E7-652A-FC41-B5FF-0807B98EA45D}" type="slidenum">
              <a:rPr lang="en-US" smtClean="0"/>
              <a:pPr/>
              <a:t>10</a:t>
            </a:fld>
            <a:endParaRPr lang="en-US"/>
          </a:p>
        </p:txBody>
      </p:sp>
    </p:spTree>
    <p:extLst>
      <p:ext uri="{BB962C8B-B14F-4D97-AF65-F5344CB8AC3E}">
        <p14:creationId xmlns:p14="http://schemas.microsoft.com/office/powerpoint/2010/main" val="266608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definition. Explain why we need a SREB definition.</a:t>
            </a:r>
          </a:p>
        </p:txBody>
      </p:sp>
      <p:sp>
        <p:nvSpPr>
          <p:cNvPr id="4" name="Slide Number Placeholder 3"/>
          <p:cNvSpPr>
            <a:spLocks noGrp="1"/>
          </p:cNvSpPr>
          <p:nvPr>
            <p:ph type="sldNum" sz="quarter" idx="5"/>
          </p:nvPr>
        </p:nvSpPr>
        <p:spPr/>
        <p:txBody>
          <a:bodyPr/>
          <a:lstStyle/>
          <a:p>
            <a:fld id="{0B2B60F9-8CE1-4672-873C-C9FCC6A4D7B3}" type="slidenum">
              <a:rPr lang="en-US" smtClean="0"/>
              <a:t>12</a:t>
            </a:fld>
            <a:endParaRPr lang="en-US"/>
          </a:p>
        </p:txBody>
      </p:sp>
    </p:spTree>
    <p:extLst>
      <p:ext uri="{BB962C8B-B14F-4D97-AF65-F5344CB8AC3E}">
        <p14:creationId xmlns:p14="http://schemas.microsoft.com/office/powerpoint/2010/main" val="210213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0B2B60F9-8CE1-4672-873C-C9FCC6A4D7B3}" type="slidenum">
              <a:rPr lang="en-US">
                <a:solidFill>
                  <a:srgbClr val="7C6A55"/>
                </a:solidFill>
                <a:latin typeface="Arial"/>
              </a:rPr>
              <a:pPr defTabSz="465887">
                <a:defRPr/>
              </a:pPr>
              <a:t>13</a:t>
            </a:fld>
            <a:endParaRPr lang="en-US">
              <a:solidFill>
                <a:srgbClr val="7C6A55"/>
              </a:solidFill>
              <a:latin typeface="Arial"/>
            </a:endParaRPr>
          </a:p>
        </p:txBody>
      </p:sp>
    </p:spTree>
    <p:extLst>
      <p:ext uri="{BB962C8B-B14F-4D97-AF65-F5344CB8AC3E}">
        <p14:creationId xmlns:p14="http://schemas.microsoft.com/office/powerpoint/2010/main" val="136227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comments from committee</a:t>
            </a:r>
          </a:p>
          <a:p>
            <a:endParaRPr lang="en-US" dirty="0"/>
          </a:p>
          <a:p>
            <a:endParaRPr lang="en-US" dirty="0"/>
          </a:p>
          <a:p>
            <a:r>
              <a:rPr lang="en-US" dirty="0"/>
              <a:t>When we hear the word literacy we immediately think of early childhood, early elementary focus on reading, writing, listening and speaking.  Many states in our region have developed and implemented strong policy emphasizing the need to be able to read by third grade.  But does literacy stop there?  </a:t>
            </a:r>
          </a:p>
          <a:p>
            <a:endParaRPr lang="en-US" dirty="0"/>
          </a:p>
          <a:p>
            <a:r>
              <a:rPr lang="en-US" dirty="0"/>
              <a:t>SREB believes that literacy is a lifelong, critical skill that evolves throughout pk-12 grade, postsecondary and into families and workforce.  We all understand that within our biggest priorities – those we have talked about this weekend - teacher workforce, Artificial intelligence, Pathways, and overall student success – literacy is the foundational skill.  </a:t>
            </a:r>
          </a:p>
          <a:p>
            <a:endParaRPr lang="en-US" dirty="0"/>
          </a:p>
          <a:p>
            <a:r>
              <a:rPr lang="en-US" dirty="0"/>
              <a:t>So let’s see how literate we are. </a:t>
            </a:r>
          </a:p>
          <a:p>
            <a:endParaRPr lang="en-US" dirty="0"/>
          </a:p>
          <a:p>
            <a:r>
              <a:rPr lang="en-US" dirty="0"/>
              <a:t>In the next few examples I want you to identify what content or occupation this is and what level would you use this – secondary, postsecondary or work force.   </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C6A55"/>
                </a:solidFill>
                <a:effectLst/>
                <a:uLnTx/>
                <a:uFillTx/>
                <a:latin typeface="Arial"/>
                <a:ea typeface="+mn-ea"/>
                <a:cs typeface="+mn-cs"/>
              </a:rPr>
              <a:t>Presentation Title/ Presenter First Name Last Name</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2903E7-652A-FC41-B5FF-0807B98EA45D}" type="slidenum">
              <a:rPr kumimoji="0" lang="en-US" sz="1200" b="0" i="0" u="none" strike="noStrike" kern="1200" cap="none" spc="0" normalizeH="0" baseline="0" noProof="0" smtClean="0">
                <a:ln>
                  <a:noFill/>
                </a:ln>
                <a:solidFill>
                  <a:srgbClr val="7C6A55"/>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7C6A55"/>
              </a:solidFill>
              <a:effectLst/>
              <a:uLnTx/>
              <a:uFillTx/>
              <a:latin typeface="Arial"/>
              <a:ea typeface="+mn-ea"/>
              <a:cs typeface="+mn-cs"/>
            </a:endParaRPr>
          </a:p>
        </p:txBody>
      </p:sp>
    </p:spTree>
    <p:extLst>
      <p:ext uri="{BB962C8B-B14F-4D97-AF65-F5344CB8AC3E}">
        <p14:creationId xmlns:p14="http://schemas.microsoft.com/office/powerpoint/2010/main" val="471506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Ope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47037" y="4691680"/>
            <a:ext cx="8341533"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i="1" dirty="0"/>
              <a:t>Presented by</a:t>
            </a:r>
            <a:r>
              <a:rPr lang="en-US" dirty="0"/>
              <a:t>:</a:t>
            </a:r>
          </a:p>
          <a:p>
            <a:r>
              <a:rPr lang="en-US" dirty="0"/>
              <a:t>Presenter Name</a:t>
            </a:r>
          </a:p>
          <a:p>
            <a:r>
              <a:rPr lang="en-US" dirty="0"/>
              <a:t>Date</a:t>
            </a:r>
          </a:p>
        </p:txBody>
      </p:sp>
      <p:sp>
        <p:nvSpPr>
          <p:cNvPr id="2" name="Title 1"/>
          <p:cNvSpPr>
            <a:spLocks noGrp="1"/>
          </p:cNvSpPr>
          <p:nvPr>
            <p:ph type="ctrTitle" hasCustomPrompt="1"/>
          </p:nvPr>
        </p:nvSpPr>
        <p:spPr>
          <a:xfrm>
            <a:off x="2657311" y="1132907"/>
            <a:ext cx="8341533" cy="1470025"/>
          </a:xfrm>
        </p:spPr>
        <p:txBody>
          <a:bodyPr>
            <a:noAutofit/>
          </a:bodyPr>
          <a:lstStyle>
            <a:lvl1pPr algn="l">
              <a:defRPr sz="5400" b="1" i="0" baseline="0">
                <a:solidFill>
                  <a:schemeClr val="tx2"/>
                </a:solidFill>
              </a:defRPr>
            </a:lvl1pPr>
          </a:lstStyle>
          <a:p>
            <a:r>
              <a:rPr lang="en-US" dirty="0"/>
              <a:t>Title of Presentation</a:t>
            </a:r>
          </a:p>
        </p:txBody>
      </p:sp>
      <p:sp>
        <p:nvSpPr>
          <p:cNvPr id="4" name="Rectangle 3">
            <a:extLst>
              <a:ext uri="{FF2B5EF4-FFF2-40B4-BE49-F238E27FC236}">
                <a16:creationId xmlns:a16="http://schemas.microsoft.com/office/drawing/2014/main" id="{5E03F2A4-A407-4AE8-AEFE-F504DBBAAB7E}"/>
              </a:ext>
            </a:extLst>
          </p:cNvPr>
          <p:cNvSpPr/>
          <p:nvPr userDrawn="1"/>
        </p:nvSpPr>
        <p:spPr>
          <a:xfrm>
            <a:off x="0" y="0"/>
            <a:ext cx="2290527" cy="68580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7AA4585E-E9AD-4FFC-86C5-E52D35FF8CE4}"/>
              </a:ext>
            </a:extLst>
          </p:cNvPr>
          <p:cNvPicPr>
            <a:picLocks noChangeAspect="1"/>
          </p:cNvPicPr>
          <p:nvPr userDrawn="1"/>
        </p:nvPicPr>
        <p:blipFill>
          <a:blip r:embed="rId3"/>
          <a:stretch>
            <a:fillRect/>
          </a:stretch>
        </p:blipFill>
        <p:spPr>
          <a:xfrm>
            <a:off x="356510" y="1583253"/>
            <a:ext cx="1599036" cy="547665"/>
          </a:xfrm>
          <a:prstGeom prst="rect">
            <a:avLst/>
          </a:prstGeom>
        </p:spPr>
      </p:pic>
    </p:spTree>
    <p:extLst>
      <p:ext uri="{BB962C8B-B14F-4D97-AF65-F5344CB8AC3E}">
        <p14:creationId xmlns:p14="http://schemas.microsoft.com/office/powerpoint/2010/main" val="372794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hoto Only">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0" name="Title 1"/>
          <p:cNvSpPr>
            <a:spLocks noGrp="1"/>
          </p:cNvSpPr>
          <p:nvPr>
            <p:ph type="title" hasCustomPrompt="1"/>
          </p:nvPr>
        </p:nvSpPr>
        <p:spPr>
          <a:xfrm>
            <a:off x="1061157" y="5486400"/>
            <a:ext cx="10397067" cy="592500"/>
          </a:xfrm>
        </p:spPr>
        <p:txBody>
          <a:bodyPr anchor="b"/>
          <a:lstStyle>
            <a:lvl1pPr algn="l">
              <a:defRPr sz="2000" b="1"/>
            </a:lvl1pPr>
          </a:lstStyle>
          <a:p>
            <a:r>
              <a:rPr lang="en-US" dirty="0"/>
              <a:t>Slide Title/Headline</a:t>
            </a:r>
          </a:p>
        </p:txBody>
      </p:sp>
      <p:sp>
        <p:nvSpPr>
          <p:cNvPr id="3" name="Picture Placeholder 2"/>
          <p:cNvSpPr>
            <a:spLocks noGrp="1"/>
          </p:cNvSpPr>
          <p:nvPr>
            <p:ph type="pic" idx="1" hasCustomPrompt="1"/>
          </p:nvPr>
        </p:nvSpPr>
        <p:spPr>
          <a:xfrm>
            <a:off x="1061157" y="381000"/>
            <a:ext cx="10397067" cy="49530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4198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3" name="Picture Placeholder 2"/>
          <p:cNvSpPr>
            <a:spLocks noGrp="1"/>
          </p:cNvSpPr>
          <p:nvPr>
            <p:ph type="pic" idx="15" hasCustomPrompt="1"/>
          </p:nvPr>
        </p:nvSpPr>
        <p:spPr>
          <a:xfrm>
            <a:off x="6398299" y="3420666"/>
            <a:ext cx="5034380"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1061155" y="3421863"/>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6384031" y="424615"/>
            <a:ext cx="504854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1061155" y="424615"/>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33248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Photos - With Anima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3" name="Picture Placeholder 2"/>
          <p:cNvSpPr>
            <a:spLocks noGrp="1"/>
          </p:cNvSpPr>
          <p:nvPr>
            <p:ph type="pic" idx="15" hasCustomPrompt="1"/>
          </p:nvPr>
        </p:nvSpPr>
        <p:spPr>
          <a:xfrm>
            <a:off x="6398419" y="3424425"/>
            <a:ext cx="5011579"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1061155" y="3424369"/>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6398419" y="411441"/>
            <a:ext cx="503415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1061155" y="411441"/>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8932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1" grpId="0"/>
      <p:bldP spid="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Text With Photo">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3" name="Content Placeholder 2"/>
          <p:cNvSpPr>
            <a:spLocks noGrp="1"/>
          </p:cNvSpPr>
          <p:nvPr>
            <p:ph idx="1" hasCustomPrompt="1"/>
          </p:nvPr>
        </p:nvSpPr>
        <p:spPr>
          <a:xfrm>
            <a:off x="5384800" y="273051"/>
            <a:ext cx="6070353" cy="5853113"/>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lang="en-US" dirty="0"/>
              <a:t>Click icon to insert photo</a:t>
            </a:r>
          </a:p>
        </p:txBody>
      </p:sp>
      <p:sp>
        <p:nvSpPr>
          <p:cNvPr id="4" name="Text Placeholder 3"/>
          <p:cNvSpPr>
            <a:spLocks noGrp="1"/>
          </p:cNvSpPr>
          <p:nvPr>
            <p:ph type="body" sz="half" idx="2" hasCustomPrompt="1"/>
          </p:nvPr>
        </p:nvSpPr>
        <p:spPr>
          <a:xfrm>
            <a:off x="1038577" y="1435101"/>
            <a:ext cx="4143023"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 here</a:t>
            </a:r>
          </a:p>
        </p:txBody>
      </p:sp>
      <p:sp>
        <p:nvSpPr>
          <p:cNvPr id="2" name="Title 1"/>
          <p:cNvSpPr>
            <a:spLocks noGrp="1"/>
          </p:cNvSpPr>
          <p:nvPr>
            <p:ph type="title" hasCustomPrompt="1"/>
          </p:nvPr>
        </p:nvSpPr>
        <p:spPr>
          <a:xfrm>
            <a:off x="1038578" y="273050"/>
            <a:ext cx="4120444" cy="1162050"/>
          </a:xfrm>
        </p:spPr>
        <p:txBody>
          <a:bodyPr anchor="b"/>
          <a:lstStyle>
            <a:lvl1pPr algn="l">
              <a:defRPr sz="2000" b="1"/>
            </a:lvl1pPr>
          </a:lstStyle>
          <a:p>
            <a:r>
              <a:rPr lang="en-US" dirty="0"/>
              <a:t>Slide Title/Headline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879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2" name="Title 1"/>
          <p:cNvSpPr>
            <a:spLocks noGrp="1"/>
          </p:cNvSpPr>
          <p:nvPr>
            <p:ph type="title" hasCustomPrompt="1"/>
          </p:nvPr>
        </p:nvSpPr>
        <p:spPr>
          <a:xfrm>
            <a:off x="1061156" y="308504"/>
            <a:ext cx="10371419" cy="1143000"/>
          </a:xfrm>
        </p:spPr>
        <p:txBody>
          <a:bodyPr/>
          <a:lstStyle/>
          <a:p>
            <a:r>
              <a:rPr lang="en-US" dirty="0"/>
              <a:t>Slide Title</a:t>
            </a:r>
          </a:p>
        </p:txBody>
      </p:sp>
      <p:sp>
        <p:nvSpPr>
          <p:cNvPr id="5" name="Slide Number Placeholder 4"/>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55594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4" name="Slide Number Placeholder 3"/>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577889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letely 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25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82822" y="1524000"/>
            <a:ext cx="8364111"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 More Information:</a:t>
            </a:r>
          </a:p>
          <a:p>
            <a:r>
              <a:rPr lang="en-US" dirty="0"/>
              <a:t>Presenter Name</a:t>
            </a:r>
          </a:p>
          <a:p>
            <a:r>
              <a:rPr lang="en-US" dirty="0"/>
              <a:t>Email Address/Phone Number</a:t>
            </a:r>
          </a:p>
        </p:txBody>
      </p:sp>
      <p:sp>
        <p:nvSpPr>
          <p:cNvPr id="8" name="Rectangle 7">
            <a:extLst>
              <a:ext uri="{FF2B5EF4-FFF2-40B4-BE49-F238E27FC236}">
                <a16:creationId xmlns:a16="http://schemas.microsoft.com/office/drawing/2014/main" id="{4FB5BFC6-4032-4804-97D7-7E4F1766E91C}"/>
              </a:ext>
            </a:extLst>
          </p:cNvPr>
          <p:cNvSpPr/>
          <p:nvPr userDrawn="1"/>
        </p:nvSpPr>
        <p:spPr>
          <a:xfrm>
            <a:off x="0" y="0"/>
            <a:ext cx="2290527" cy="68580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8CC59053-8A58-4682-884B-F22FE090A756}"/>
              </a:ext>
            </a:extLst>
          </p:cNvPr>
          <p:cNvPicPr>
            <a:picLocks noChangeAspect="1"/>
          </p:cNvPicPr>
          <p:nvPr userDrawn="1"/>
        </p:nvPicPr>
        <p:blipFill>
          <a:blip r:embed="rId3"/>
          <a:stretch>
            <a:fillRect/>
          </a:stretch>
        </p:blipFill>
        <p:spPr>
          <a:xfrm>
            <a:off x="356510" y="1583253"/>
            <a:ext cx="1599036" cy="547665"/>
          </a:xfrm>
          <a:prstGeom prst="rect">
            <a:avLst/>
          </a:prstGeom>
        </p:spPr>
      </p:pic>
      <p:sp>
        <p:nvSpPr>
          <p:cNvPr id="2" name="TextBox 1">
            <a:extLst>
              <a:ext uri="{FF2B5EF4-FFF2-40B4-BE49-F238E27FC236}">
                <a16:creationId xmlns:a16="http://schemas.microsoft.com/office/drawing/2014/main" id="{D3AED8B2-FBAA-4A16-9FE2-4F989E411428}"/>
              </a:ext>
            </a:extLst>
          </p:cNvPr>
          <p:cNvSpPr txBox="1"/>
          <p:nvPr userDrawn="1"/>
        </p:nvSpPr>
        <p:spPr>
          <a:xfrm>
            <a:off x="260260" y="5134006"/>
            <a:ext cx="1453039" cy="1477328"/>
          </a:xfrm>
          <a:prstGeom prst="rect">
            <a:avLst/>
          </a:prstGeom>
          <a:noFill/>
        </p:spPr>
        <p:txBody>
          <a:bodyPr wrap="square" rtlCol="0">
            <a:spAutoFit/>
          </a:bodyPr>
          <a:lstStyle/>
          <a:p>
            <a:r>
              <a:rPr lang="en-US" sz="1500" dirty="0">
                <a:solidFill>
                  <a:schemeClr val="bg1"/>
                </a:solidFill>
                <a:latin typeface="Georgia" panose="02040502050405020303" pitchFamily="18" charset="0"/>
              </a:rPr>
              <a:t>Southern</a:t>
            </a:r>
            <a:br>
              <a:rPr lang="en-US" sz="1500" dirty="0">
                <a:solidFill>
                  <a:schemeClr val="bg1"/>
                </a:solidFill>
                <a:latin typeface="Georgia" panose="02040502050405020303" pitchFamily="18" charset="0"/>
              </a:rPr>
            </a:br>
            <a:r>
              <a:rPr lang="en-US" sz="1500" dirty="0">
                <a:solidFill>
                  <a:schemeClr val="bg1"/>
                </a:solidFill>
                <a:latin typeface="Georgia" panose="02040502050405020303" pitchFamily="18" charset="0"/>
              </a:rPr>
              <a:t>Regional</a:t>
            </a:r>
          </a:p>
          <a:p>
            <a:r>
              <a:rPr lang="en-US" sz="1500" dirty="0">
                <a:solidFill>
                  <a:schemeClr val="bg1"/>
                </a:solidFill>
                <a:latin typeface="Georgia" panose="02040502050405020303" pitchFamily="18" charset="0"/>
              </a:rPr>
              <a:t>Education</a:t>
            </a:r>
          </a:p>
          <a:p>
            <a:r>
              <a:rPr lang="en-US" sz="1500" dirty="0">
                <a:solidFill>
                  <a:schemeClr val="bg1"/>
                </a:solidFill>
                <a:latin typeface="Georgia" panose="02040502050405020303" pitchFamily="18" charset="0"/>
              </a:rPr>
              <a:t>Board</a:t>
            </a:r>
          </a:p>
          <a:p>
            <a:endParaRPr lang="en-US" sz="1500" dirty="0">
              <a:solidFill>
                <a:schemeClr val="bg1"/>
              </a:solidFill>
              <a:latin typeface="Georgia" panose="02040502050405020303" pitchFamily="18" charset="0"/>
            </a:endParaRPr>
          </a:p>
          <a:p>
            <a:r>
              <a:rPr lang="en-US" sz="1500" dirty="0">
                <a:solidFill>
                  <a:schemeClr val="bg1"/>
                </a:solidFill>
                <a:latin typeface="Georgia" panose="02040502050405020303" pitchFamily="18" charset="0"/>
              </a:rPr>
              <a:t>SREB.org</a:t>
            </a:r>
          </a:p>
        </p:txBody>
      </p:sp>
    </p:spTree>
    <p:extLst>
      <p:ext uri="{BB962C8B-B14F-4D97-AF65-F5344CB8AC3E}">
        <p14:creationId xmlns:p14="http://schemas.microsoft.com/office/powerpoint/2010/main" val="117219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998711" y="6401870"/>
            <a:ext cx="4198120" cy="411480"/>
          </a:xfrm>
          <a:noFill/>
          <a:ln>
            <a:noFill/>
          </a:ln>
        </p:spPr>
        <p:txBody>
          <a:bodyPr/>
          <a:lstStyle>
            <a:lvl1pPr algn="r">
              <a:defRPr>
                <a:solidFill>
                  <a:schemeClr val="accent3"/>
                </a:solidFill>
              </a:defRPr>
            </a:lvl1pPr>
          </a:lstStyle>
          <a:p>
            <a:r>
              <a:rPr lang="en-US" dirty="0"/>
              <a:t>SREB Annual Meeting | June 23, 2024</a:t>
            </a:r>
          </a:p>
        </p:txBody>
      </p:sp>
      <p:sp>
        <p:nvSpPr>
          <p:cNvPr id="3" name="Content Placeholder 2"/>
          <p:cNvSpPr>
            <a:spLocks noGrp="1"/>
          </p:cNvSpPr>
          <p:nvPr>
            <p:ph idx="1" hasCustomPrompt="1"/>
          </p:nvPr>
        </p:nvSpPr>
        <p:spPr>
          <a:xfrm>
            <a:off x="1061156" y="1600201"/>
            <a:ext cx="10325299" cy="4525963"/>
          </a:xfr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a brief introduction here including details about your presentation</a:t>
            </a:r>
          </a:p>
        </p:txBody>
      </p:sp>
      <p:sp>
        <p:nvSpPr>
          <p:cNvPr id="2" name="Title 1"/>
          <p:cNvSpPr>
            <a:spLocks noGrp="1"/>
          </p:cNvSpPr>
          <p:nvPr>
            <p:ph type="title" hasCustomPrompt="1"/>
          </p:nvPr>
        </p:nvSpPr>
        <p:spPr>
          <a:xfrm>
            <a:off x="1061157" y="274638"/>
            <a:ext cx="10325299" cy="1143000"/>
          </a:xfrm>
        </p:spPr>
        <p:txBody>
          <a:bodyPr/>
          <a:lstStyle>
            <a:lvl1pPr algn="l">
              <a:defRPr>
                <a:solidFill>
                  <a:schemeClr val="tx2"/>
                </a:solidFill>
              </a:defRPr>
            </a:lvl1pPr>
          </a:lstStyle>
          <a:p>
            <a:r>
              <a:rPr lang="en-US" dirty="0"/>
              <a:t>Introduction Slide</a:t>
            </a:r>
          </a:p>
        </p:txBody>
      </p:sp>
      <p:sp>
        <p:nvSpPr>
          <p:cNvPr id="6" name="Slide Number Placeholder 5"/>
          <p:cNvSpPr>
            <a:spLocks noGrp="1"/>
          </p:cNvSpPr>
          <p:nvPr>
            <p:ph type="sldNum" sz="quarter" idx="12"/>
          </p:nvPr>
        </p:nvSpPr>
        <p:spPr>
          <a:xfrm>
            <a:off x="11217615" y="6386190"/>
            <a:ext cx="757748" cy="411480"/>
          </a:xfrm>
          <a:noFill/>
          <a:ln>
            <a:noFill/>
          </a:ln>
        </p:spPr>
        <p:txBody>
          <a:bodyPr/>
          <a:lstStyle>
            <a:lvl1pPr>
              <a:defRPr>
                <a:solidFill>
                  <a:schemeClr val="accent3"/>
                </a:solidFill>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50064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Bullet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1" name="Content Placeholder 3"/>
          <p:cNvSpPr>
            <a:spLocks noGrp="1"/>
          </p:cNvSpPr>
          <p:nvPr>
            <p:ph sz="half" idx="2" hasCustomPrompt="1"/>
          </p:nvPr>
        </p:nvSpPr>
        <p:spPr>
          <a:xfrm>
            <a:off x="1061156" y="1662071"/>
            <a:ext cx="10371523" cy="4464093"/>
          </a:xfrm>
        </p:spPr>
        <p:txBody>
          <a:bodyPr/>
          <a:lstStyle>
            <a:lvl1pPr>
              <a:buClr>
                <a:schemeClr val="bg2"/>
              </a:buClr>
              <a:defRPr sz="2400">
                <a:solidFill>
                  <a:schemeClr val="tx1"/>
                </a:solidFill>
              </a:defRPr>
            </a:lvl1pPr>
            <a:lvl2pPr>
              <a:buClr>
                <a:schemeClr val="accent5"/>
              </a:buClr>
              <a:defRPr sz="2000">
                <a:solidFill>
                  <a:schemeClr val="tx1"/>
                </a:solidFill>
              </a:defRPr>
            </a:lvl2pPr>
            <a:lvl3pPr>
              <a:buClr>
                <a:schemeClr val="accent5"/>
              </a:buClr>
              <a:defRPr sz="1800">
                <a:solidFill>
                  <a:schemeClr val="tx1"/>
                </a:solidFill>
              </a:defRPr>
            </a:lvl3pPr>
            <a:lvl4pPr>
              <a:buClr>
                <a:schemeClr val="accent5"/>
              </a:buClr>
              <a:defRPr sz="1600">
                <a:solidFill>
                  <a:schemeClr val="tx1"/>
                </a:solidFill>
              </a:defRPr>
            </a:lvl4pPr>
            <a:lvl5pPr>
              <a:buClr>
                <a:schemeClr val="accent5"/>
              </a:buClr>
              <a:defRPr sz="1600">
                <a:solidFill>
                  <a:schemeClr val="tx1"/>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061157" y="274638"/>
            <a:ext cx="10348841"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98294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Number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11" name="Content Placeholder 3"/>
          <p:cNvSpPr>
            <a:spLocks noGrp="1"/>
          </p:cNvSpPr>
          <p:nvPr>
            <p:ph sz="half" idx="2" hasCustomPrompt="1"/>
          </p:nvPr>
        </p:nvSpPr>
        <p:spPr>
          <a:xfrm>
            <a:off x="1061156" y="1662071"/>
            <a:ext cx="10394101" cy="4464093"/>
          </a:xfrm>
        </p:spPr>
        <p:txBody>
          <a:bodyPr/>
          <a:lstStyle>
            <a:lvl1pPr marL="514350" indent="-514350">
              <a:buClr>
                <a:schemeClr val="accent5"/>
              </a:buClr>
              <a:buFont typeface="+mj-lt"/>
              <a:buAutoNum type="romanUcPeriod"/>
              <a:defRPr sz="2400">
                <a:solidFill>
                  <a:srgbClr val="5D5040"/>
                </a:solidFill>
              </a:defRPr>
            </a:lvl1pPr>
            <a:lvl2pPr marL="971550" indent="-514350">
              <a:buClr>
                <a:schemeClr val="accent5"/>
              </a:buClr>
              <a:buFont typeface="+mj-lt"/>
              <a:buAutoNum type="romanUcPeriod"/>
              <a:defRPr sz="2000">
                <a:solidFill>
                  <a:srgbClr val="5D5040"/>
                </a:solidFill>
              </a:defRPr>
            </a:lvl2pPr>
            <a:lvl3pPr marL="1314450" indent="-400050">
              <a:buClr>
                <a:schemeClr val="accent5"/>
              </a:buClr>
              <a:buFont typeface="+mj-lt"/>
              <a:buAutoNum type="romanUcPeriod"/>
              <a:defRPr sz="1800">
                <a:solidFill>
                  <a:srgbClr val="5D5040"/>
                </a:solidFill>
              </a:defRPr>
            </a:lvl3pPr>
            <a:lvl4pPr marL="1771650" indent="-400050">
              <a:buClr>
                <a:schemeClr val="accent5"/>
              </a:buClr>
              <a:buFont typeface="+mj-lt"/>
              <a:buAutoNum type="romanUcPeriod"/>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061156" y="274638"/>
            <a:ext cx="10371419"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11256073"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06800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3" name="Content Placeholder 2"/>
          <p:cNvSpPr>
            <a:spLocks noGrp="1"/>
          </p:cNvSpPr>
          <p:nvPr>
            <p:ph sz="half" idx="1" hasCustomPrompt="1"/>
          </p:nvPr>
        </p:nvSpPr>
        <p:spPr>
          <a:xfrm>
            <a:off x="1061155" y="1600201"/>
            <a:ext cx="10371421" cy="4525963"/>
          </a:xfrm>
        </p:spPr>
        <p:txBody>
          <a:bodyPr/>
          <a:lstStyle>
            <a:lvl1pPr marL="0" indent="0">
              <a:buFontTx/>
              <a:buNone/>
              <a:defRPr sz="280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5" y="274638"/>
            <a:ext cx="10371420" cy="1143000"/>
          </a:xfrm>
        </p:spPr>
        <p:txBody>
          <a:bodyPr/>
          <a:lstStyle>
            <a:lvl1pPr algn="l">
              <a:defRPr/>
            </a:lvl1p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7123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One Column Centere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3" name="Content Placeholder 2"/>
          <p:cNvSpPr>
            <a:spLocks noGrp="1"/>
          </p:cNvSpPr>
          <p:nvPr>
            <p:ph sz="half" idx="1" hasCustomPrompt="1"/>
          </p:nvPr>
        </p:nvSpPr>
        <p:spPr>
          <a:xfrm>
            <a:off x="1061157" y="1600201"/>
            <a:ext cx="10394100" cy="4525963"/>
          </a:xfrm>
        </p:spPr>
        <p:txBody>
          <a:bodyPr/>
          <a:lstStyle>
            <a:lvl1pPr marL="0" indent="0" algn="ctr">
              <a:buFontTx/>
              <a:buNone/>
              <a:defRPr sz="2800" baseline="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6" y="274638"/>
            <a:ext cx="10371419" cy="1143000"/>
          </a:xfrm>
        </p:spPr>
        <p:txBody>
          <a:bodyPr/>
          <a:lstStyle>
            <a:lvl1pPr algn="ctr">
              <a:defRPr/>
            </a:lvl1p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00888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 Two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4" name="Content Placeholder 3"/>
          <p:cNvSpPr>
            <a:spLocks noGrp="1"/>
          </p:cNvSpPr>
          <p:nvPr>
            <p:ph sz="half" idx="2" hasCustomPrompt="1"/>
          </p:nvPr>
        </p:nvSpPr>
        <p:spPr>
          <a:xfrm>
            <a:off x="6420995" y="1600201"/>
            <a:ext cx="5034261" cy="4525963"/>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3" name="Content Placeholder 2"/>
          <p:cNvSpPr>
            <a:spLocks noGrp="1"/>
          </p:cNvSpPr>
          <p:nvPr>
            <p:ph sz="half" idx="1" hasCustomPrompt="1"/>
          </p:nvPr>
        </p:nvSpPr>
        <p:spPr>
          <a:xfrm>
            <a:off x="1061156" y="1600201"/>
            <a:ext cx="5021779" cy="4525963"/>
          </a:xfrm>
        </p:spPr>
        <p:txBody>
          <a:bodyPr/>
          <a:lstStyle>
            <a:lvl1pPr marL="0" indent="0">
              <a:buFontTx/>
              <a:buNone/>
              <a:defRPr sz="2800" baseline="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1061156" y="274638"/>
            <a:ext cx="10371419" cy="1143000"/>
          </a:xfrm>
        </p:spPr>
        <p:txBody>
          <a:bodyPr/>
          <a:lstStyle/>
          <a:p>
            <a:r>
              <a:rPr lang="en-US" dirty="0"/>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9239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ext - Two Column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6" name="Content Placeholder 5"/>
          <p:cNvSpPr>
            <a:spLocks noGrp="1"/>
          </p:cNvSpPr>
          <p:nvPr>
            <p:ph sz="quarter" idx="4" hasCustomPrompt="1"/>
          </p:nvPr>
        </p:nvSpPr>
        <p:spPr>
          <a:xfrm>
            <a:off x="6396491" y="2174875"/>
            <a:ext cx="50586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6491" y="1535113"/>
            <a:ext cx="50587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1061156" y="2174875"/>
            <a:ext cx="5042683"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1061156" y="1535113"/>
            <a:ext cx="5042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1061156" y="274638"/>
            <a:ext cx="10371419"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6572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ext - Two Column Bullets With Animati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en-US" dirty="0"/>
              <a:t>SREB Annual Meeting | June 23, 2024</a:t>
            </a:r>
          </a:p>
        </p:txBody>
      </p:sp>
      <p:sp>
        <p:nvSpPr>
          <p:cNvPr id="6" name="Content Placeholder 5"/>
          <p:cNvSpPr>
            <a:spLocks noGrp="1"/>
          </p:cNvSpPr>
          <p:nvPr>
            <p:ph sz="quarter" idx="4" hasCustomPrompt="1"/>
          </p:nvPr>
        </p:nvSpPr>
        <p:spPr>
          <a:xfrm>
            <a:off x="6398418" y="2174875"/>
            <a:ext cx="50342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98418" y="1535113"/>
            <a:ext cx="50115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1061156" y="2174875"/>
            <a:ext cx="5020107"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1061156" y="1535113"/>
            <a:ext cx="50201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1061157" y="274638"/>
            <a:ext cx="10348841"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787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00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tmplLst>
          <p:tmpl lvl="1">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200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4" grpId="0" build="p" bldLvl="5">
        <p:tmplLst>
          <p:tmpl lvl="1">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3" grpId="0" build="p">
        <p:tmplLst>
          <p:tmpl lvl="1">
            <p:tnLst>
              <p:par>
                <p:cTn presetID="1" presetClass="entr" presetSubtype="0" fill="hold" nodeType="clickEffect">
                  <p:stCondLst>
                    <p:cond delay="200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1156" y="274638"/>
            <a:ext cx="10371419"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1061156" y="1600201"/>
            <a:ext cx="10371419" cy="4525963"/>
          </a:xfrm>
          <a:prstGeom prst="rect">
            <a:avLst/>
          </a:prstGeom>
        </p:spPr>
        <p:txBody>
          <a:bodyPr vert="horz" lIns="91440" tIns="45720" rIns="91440" bIns="45720" rtlCol="0">
            <a:normAutofit/>
          </a:bodyPr>
          <a:lstStyle/>
          <a:p>
            <a:pPr lvl="0"/>
            <a:r>
              <a:rPr lang="en-US" dirty="0"/>
              <a:t>Bullet Text</a:t>
            </a:r>
          </a:p>
          <a:p>
            <a:pPr lvl="0"/>
            <a:r>
              <a:rPr lang="en-US" dirty="0"/>
              <a:t>Bullet Text</a:t>
            </a:r>
          </a:p>
          <a:p>
            <a:pPr lvl="0"/>
            <a:r>
              <a:rPr lang="en-US" dirty="0"/>
              <a:t>Bullet Text</a:t>
            </a:r>
          </a:p>
          <a:p>
            <a:pPr lvl="0"/>
            <a:r>
              <a:rPr lang="en-US" dirty="0"/>
              <a:t>Bullet Text</a:t>
            </a:r>
          </a:p>
        </p:txBody>
      </p:sp>
      <p:sp>
        <p:nvSpPr>
          <p:cNvPr id="5" name="Footer Placeholder 4"/>
          <p:cNvSpPr>
            <a:spLocks noGrp="1"/>
          </p:cNvSpPr>
          <p:nvPr>
            <p:ph type="ftr" sz="quarter" idx="3"/>
          </p:nvPr>
        </p:nvSpPr>
        <p:spPr>
          <a:xfrm>
            <a:off x="6267071" y="6386190"/>
            <a:ext cx="5034261" cy="411480"/>
          </a:xfrm>
          <a:prstGeom prst="rect">
            <a:avLst/>
          </a:prstGeom>
          <a:noFill/>
          <a:ln>
            <a:noFill/>
          </a:ln>
        </p:spPr>
        <p:txBody>
          <a:bodyPr vert="horz" lIns="91440" tIns="45720" rIns="91440" bIns="45720" rtlCol="0" anchor="ctr"/>
          <a:lstStyle>
            <a:lvl1pPr algn="r">
              <a:defRPr sz="1100">
                <a:solidFill>
                  <a:schemeClr val="accent3"/>
                </a:solidFill>
                <a:latin typeface="Georgia"/>
              </a:defRPr>
            </a:lvl1pPr>
          </a:lstStyle>
          <a:p>
            <a:r>
              <a:rPr lang="en-US" dirty="0"/>
              <a:t>SREB Annual Meeting | June 23, 2024</a:t>
            </a:r>
          </a:p>
        </p:txBody>
      </p:sp>
      <p:sp>
        <p:nvSpPr>
          <p:cNvPr id="6" name="Slide Number Placeholder 5"/>
          <p:cNvSpPr>
            <a:spLocks noGrp="1"/>
          </p:cNvSpPr>
          <p:nvPr>
            <p:ph type="sldNum" sz="quarter" idx="4"/>
          </p:nvPr>
        </p:nvSpPr>
        <p:spPr>
          <a:xfrm>
            <a:off x="11301228" y="6386190"/>
            <a:ext cx="695040" cy="411480"/>
          </a:xfrm>
          <a:prstGeom prst="rect">
            <a:avLst/>
          </a:prstGeom>
          <a:noFill/>
          <a:ln>
            <a:noFill/>
          </a:ln>
        </p:spPr>
        <p:txBody>
          <a:bodyPr vert="horz" lIns="91440" tIns="45720" rIns="91440" bIns="45720" rtlCol="0" anchor="ctr"/>
          <a:lstStyle>
            <a:lvl1pPr algn="r">
              <a:defRPr sz="1200">
                <a:solidFill>
                  <a:schemeClr val="accent3"/>
                </a:solidFill>
                <a:latin typeface="Georgia"/>
              </a:defRPr>
            </a:lvl1pPr>
          </a:lstStyle>
          <a:p>
            <a:fld id="{C6BF0614-88EF-E141-A4D8-626B55E019E0}" type="slidenum">
              <a:rPr lang="en-US" smtClean="0"/>
              <a:pPr/>
              <a:t>‹#›</a:t>
            </a:fld>
            <a:endParaRPr lang="en-US" dirty="0"/>
          </a:p>
        </p:txBody>
      </p:sp>
      <p:sp>
        <p:nvSpPr>
          <p:cNvPr id="4" name="Rectangle 3">
            <a:extLst>
              <a:ext uri="{FF2B5EF4-FFF2-40B4-BE49-F238E27FC236}">
                <a16:creationId xmlns:a16="http://schemas.microsoft.com/office/drawing/2014/main" id="{5D3EC2B0-AE69-DF6D-D419-486E69834855}"/>
              </a:ext>
            </a:extLst>
          </p:cNvPr>
          <p:cNvSpPr/>
          <p:nvPr userDrawn="1"/>
        </p:nvSpPr>
        <p:spPr>
          <a:xfrm>
            <a:off x="0" y="0"/>
            <a:ext cx="305206"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8C5F49E-9424-B1B7-E865-2EA14D70CA99}"/>
              </a:ext>
            </a:extLst>
          </p:cNvPr>
          <p:cNvGrpSpPr/>
          <p:nvPr userDrawn="1"/>
        </p:nvGrpSpPr>
        <p:grpSpPr>
          <a:xfrm>
            <a:off x="493091" y="6220092"/>
            <a:ext cx="1414914" cy="502748"/>
            <a:chOff x="458801" y="6242952"/>
            <a:chExt cx="1414914" cy="502748"/>
          </a:xfrm>
        </p:grpSpPr>
        <p:sp>
          <p:nvSpPr>
            <p:cNvPr id="8" name="Rectangle 7">
              <a:extLst>
                <a:ext uri="{FF2B5EF4-FFF2-40B4-BE49-F238E27FC236}">
                  <a16:creationId xmlns:a16="http://schemas.microsoft.com/office/drawing/2014/main" id="{9F9F3D90-2DDD-4FFA-8BF4-E53737FF036A}"/>
                </a:ext>
              </a:extLst>
            </p:cNvPr>
            <p:cNvSpPr/>
            <p:nvPr userDrawn="1"/>
          </p:nvSpPr>
          <p:spPr>
            <a:xfrm>
              <a:off x="458801" y="6242952"/>
              <a:ext cx="1414914" cy="502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 blue and black logo&#10;&#10;Description automatically generated">
              <a:extLst>
                <a:ext uri="{FF2B5EF4-FFF2-40B4-BE49-F238E27FC236}">
                  <a16:creationId xmlns:a16="http://schemas.microsoft.com/office/drawing/2014/main" id="{0357EFDA-FA7B-29FA-716E-840921A49772}"/>
                </a:ext>
              </a:extLst>
            </p:cNvPr>
            <p:cNvPicPr>
              <a:picLocks noChangeAspect="1"/>
            </p:cNvPicPr>
            <p:nvPr userDrawn="1"/>
          </p:nvPicPr>
          <p:blipFill>
            <a:blip r:embed="rId20"/>
            <a:stretch>
              <a:fillRect/>
            </a:stretch>
          </p:blipFill>
          <p:spPr>
            <a:xfrm>
              <a:off x="534924" y="6358906"/>
              <a:ext cx="961023" cy="328423"/>
            </a:xfrm>
            <a:prstGeom prst="rect">
              <a:avLst/>
            </a:prstGeom>
          </p:spPr>
        </p:pic>
      </p:grpSp>
    </p:spTree>
    <p:extLst>
      <p:ext uri="{BB962C8B-B14F-4D97-AF65-F5344CB8AC3E}">
        <p14:creationId xmlns:p14="http://schemas.microsoft.com/office/powerpoint/2010/main" val="248600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7" r:id="rId4"/>
    <p:sldLayoutId id="2147483652" r:id="rId5"/>
    <p:sldLayoutId id="2147483661" r:id="rId6"/>
    <p:sldLayoutId id="2147483660" r:id="rId7"/>
    <p:sldLayoutId id="2147483653" r:id="rId8"/>
    <p:sldLayoutId id="2147483666" r:id="rId9"/>
    <p:sldLayoutId id="2147483664" r:id="rId10"/>
    <p:sldLayoutId id="2147483662" r:id="rId11"/>
    <p:sldLayoutId id="2147483665" r:id="rId12"/>
    <p:sldLayoutId id="2147483656" r:id="rId13"/>
    <p:sldLayoutId id="2147483654" r:id="rId14"/>
    <p:sldLayoutId id="2147483655" r:id="rId15"/>
    <p:sldLayoutId id="2147483668" r:id="rId16"/>
    <p:sldLayoutId id="2147483663" r:id="rId17"/>
  </p:sldLayoutIdLst>
  <p:hf hdr="0" dt="0"/>
  <p:txStyles>
    <p:titleStyle>
      <a:lvl1pPr algn="ctr" defTabSz="457200" rtl="0" eaLnBrk="1" latinLnBrk="0" hangingPunct="1">
        <a:spcBef>
          <a:spcPct val="0"/>
        </a:spcBef>
        <a:buNone/>
        <a:defRPr sz="4400" kern="1200">
          <a:solidFill>
            <a:schemeClr val="tx2"/>
          </a:solidFill>
          <a:latin typeface="Arial"/>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3200" kern="1200" baseline="0">
          <a:solidFill>
            <a:schemeClr val="tx1"/>
          </a:solidFill>
          <a:latin typeface="Arial"/>
          <a:ea typeface="+mn-ea"/>
          <a:cs typeface="+mn-cs"/>
        </a:defRPr>
      </a:lvl1pPr>
      <a:lvl2pPr marL="742950" indent="-285750" algn="l" defTabSz="457200" rtl="0" eaLnBrk="1" latinLnBrk="0" hangingPunct="1">
        <a:spcBef>
          <a:spcPct val="20000"/>
        </a:spcBef>
        <a:buClr>
          <a:srgbClr val="7C6A55"/>
        </a:buClr>
        <a:buFont typeface="Arial"/>
        <a:buChar char="–"/>
        <a:defRPr sz="2800" kern="1200">
          <a:solidFill>
            <a:srgbClr val="7C6A55"/>
          </a:solidFill>
          <a:latin typeface="Arial"/>
          <a:ea typeface="+mn-ea"/>
          <a:cs typeface="+mn-cs"/>
        </a:defRPr>
      </a:lvl2pPr>
      <a:lvl3pPr marL="1143000" indent="-228600" algn="l" defTabSz="457200" rtl="0" eaLnBrk="1" latinLnBrk="0" hangingPunct="1">
        <a:spcBef>
          <a:spcPct val="20000"/>
        </a:spcBef>
        <a:buClr>
          <a:srgbClr val="7C6A55"/>
        </a:buClr>
        <a:buFont typeface="Arial"/>
        <a:buChar char="•"/>
        <a:defRPr sz="2400" kern="1200">
          <a:solidFill>
            <a:srgbClr val="7C6A55"/>
          </a:solidFill>
          <a:latin typeface="Arial"/>
          <a:ea typeface="+mn-ea"/>
          <a:cs typeface="+mn-cs"/>
        </a:defRPr>
      </a:lvl3pPr>
      <a:lvl4pPr marL="16002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4pPr>
      <a:lvl5pPr marL="20574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Stephen.Pruitt@sreb.org"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17E286-7FE0-4A83-9EA5-BC3898781681}"/>
              </a:ext>
            </a:extLst>
          </p:cNvPr>
          <p:cNvSpPr>
            <a:spLocks noGrp="1"/>
          </p:cNvSpPr>
          <p:nvPr>
            <p:ph type="subTitle" idx="1"/>
          </p:nvPr>
        </p:nvSpPr>
        <p:spPr>
          <a:xfrm>
            <a:off x="2684121" y="5526156"/>
            <a:ext cx="8957982" cy="918123"/>
          </a:xfrm>
        </p:spPr>
        <p:txBody>
          <a:bodyPr>
            <a:normAutofit lnSpcReduction="10000"/>
          </a:bodyPr>
          <a:lstStyle/>
          <a:p>
            <a:pPr algn="r"/>
            <a:r>
              <a:rPr lang="en-US" sz="1600" dirty="0">
                <a:solidFill>
                  <a:schemeClr val="tx1"/>
                </a:solidFill>
              </a:rPr>
              <a:t>Elisa Jaden, Ed.S.</a:t>
            </a:r>
          </a:p>
          <a:p>
            <a:pPr algn="r"/>
            <a:r>
              <a:rPr lang="en-US" sz="1600" dirty="0">
                <a:solidFill>
                  <a:schemeClr val="tx1"/>
                </a:solidFill>
              </a:rPr>
              <a:t>Regional SARA Director</a:t>
            </a:r>
          </a:p>
          <a:p>
            <a:pPr algn="r"/>
            <a:r>
              <a:rPr lang="en-US" sz="1600" dirty="0">
                <a:solidFill>
                  <a:schemeClr val="tx1"/>
                </a:solidFill>
              </a:rPr>
              <a:t>Postsecondary Access and Student Success</a:t>
            </a:r>
          </a:p>
        </p:txBody>
      </p:sp>
      <p:sp>
        <p:nvSpPr>
          <p:cNvPr id="4" name="Title 3">
            <a:extLst>
              <a:ext uri="{FF2B5EF4-FFF2-40B4-BE49-F238E27FC236}">
                <a16:creationId xmlns:a16="http://schemas.microsoft.com/office/drawing/2014/main" id="{926833FD-46F1-B06F-E8CF-66C6200FA107}"/>
              </a:ext>
            </a:extLst>
          </p:cNvPr>
          <p:cNvSpPr>
            <a:spLocks noGrp="1"/>
          </p:cNvSpPr>
          <p:nvPr>
            <p:ph type="ctrTitle"/>
          </p:nvPr>
        </p:nvSpPr>
        <p:spPr>
          <a:xfrm>
            <a:off x="2305878" y="1739194"/>
            <a:ext cx="9886122" cy="1470025"/>
          </a:xfrm>
        </p:spPr>
        <p:txBody>
          <a:bodyPr/>
          <a:lstStyle/>
          <a:p>
            <a:pPr algn="ctr"/>
            <a:r>
              <a:rPr lang="en-US" sz="8000" b="0" dirty="0">
                <a:latin typeface="Arial Narrow" panose="020B0606020202030204" pitchFamily="34" charset="0"/>
                <a:cs typeface="Calibri Light" panose="020F0302020204030204" pitchFamily="34" charset="0"/>
              </a:rPr>
              <a:t>Alabama SARA Meeting</a:t>
            </a:r>
            <a:br>
              <a:rPr lang="en-US" sz="8000" b="0" dirty="0">
                <a:latin typeface="Arial Narrow" panose="020B0606020202030204" pitchFamily="34" charset="0"/>
                <a:cs typeface="Calibri Light" panose="020F0302020204030204" pitchFamily="34" charset="0"/>
              </a:rPr>
            </a:br>
            <a:r>
              <a:rPr lang="en-US" sz="4000" b="0" dirty="0">
                <a:latin typeface="Arial Narrow" panose="020B0606020202030204" pitchFamily="34" charset="0"/>
                <a:cs typeface="Calibri Light" panose="020F0302020204030204" pitchFamily="34" charset="0"/>
              </a:rPr>
              <a:t>Columbia Southern University</a:t>
            </a:r>
            <a:br>
              <a:rPr lang="en-US" sz="4000" b="0" dirty="0">
                <a:latin typeface="Arial Narrow" panose="020B0606020202030204" pitchFamily="34" charset="0"/>
                <a:cs typeface="Calibri Light" panose="020F0302020204030204" pitchFamily="34" charset="0"/>
              </a:rPr>
            </a:br>
            <a:r>
              <a:rPr lang="en-US" sz="4000" b="0" dirty="0">
                <a:latin typeface="Arial Narrow" panose="020B0606020202030204" pitchFamily="34" charset="0"/>
                <a:cs typeface="Calibri Light" panose="020F0302020204030204" pitchFamily="34" charset="0"/>
              </a:rPr>
              <a:t>November 22, 2024</a:t>
            </a:r>
          </a:p>
        </p:txBody>
      </p:sp>
    </p:spTree>
    <p:extLst>
      <p:ext uri="{BB962C8B-B14F-4D97-AF65-F5344CB8AC3E}">
        <p14:creationId xmlns:p14="http://schemas.microsoft.com/office/powerpoint/2010/main" val="104937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6F1B27-4FFE-16D5-80BA-83DAEDBCC802}"/>
              </a:ext>
            </a:extLst>
          </p:cNvPr>
          <p:cNvGrpSpPr/>
          <p:nvPr/>
        </p:nvGrpSpPr>
        <p:grpSpPr>
          <a:xfrm>
            <a:off x="1060450" y="1765573"/>
            <a:ext cx="10326687" cy="4195217"/>
            <a:chOff x="1060450" y="1765573"/>
            <a:chExt cx="10326687" cy="4195217"/>
          </a:xfrm>
        </p:grpSpPr>
        <p:sp>
          <p:nvSpPr>
            <p:cNvPr id="8" name="Freeform: Shape 7">
              <a:extLst>
                <a:ext uri="{FF2B5EF4-FFF2-40B4-BE49-F238E27FC236}">
                  <a16:creationId xmlns:a16="http://schemas.microsoft.com/office/drawing/2014/main" id="{846931DD-99C2-8C00-44D1-ECD0BE34BC73}"/>
                </a:ext>
              </a:extLst>
            </p:cNvPr>
            <p:cNvSpPr/>
            <p:nvPr/>
          </p:nvSpPr>
          <p:spPr>
            <a:xfrm>
              <a:off x="1060450" y="1765573"/>
              <a:ext cx="3227089" cy="1936254"/>
            </a:xfrm>
            <a:custGeom>
              <a:avLst/>
              <a:gdLst>
                <a:gd name="connsiteX0" fmla="*/ 0 w 3227089"/>
                <a:gd name="connsiteY0" fmla="*/ 0 h 1936254"/>
                <a:gd name="connsiteX1" fmla="*/ 3227089 w 3227089"/>
                <a:gd name="connsiteY1" fmla="*/ 0 h 1936254"/>
                <a:gd name="connsiteX2" fmla="*/ 3227089 w 3227089"/>
                <a:gd name="connsiteY2" fmla="*/ 1936254 h 1936254"/>
                <a:gd name="connsiteX3" fmla="*/ 0 w 3227089"/>
                <a:gd name="connsiteY3" fmla="*/ 1936254 h 1936254"/>
                <a:gd name="connsiteX4" fmla="*/ 0 w 3227089"/>
                <a:gd name="connsiteY4" fmla="*/ 0 h 19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9" h="1936254">
                  <a:moveTo>
                    <a:pt x="0" y="0"/>
                  </a:moveTo>
                  <a:lnTo>
                    <a:pt x="3227089" y="0"/>
                  </a:lnTo>
                  <a:lnTo>
                    <a:pt x="3227089" y="1936254"/>
                  </a:lnTo>
                  <a:lnTo>
                    <a:pt x="0" y="1936254"/>
                  </a:lnTo>
                  <a:lnTo>
                    <a:pt x="0" y="0"/>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K-12 AI Policies</a:t>
              </a:r>
            </a:p>
          </p:txBody>
        </p:sp>
        <p:sp>
          <p:nvSpPr>
            <p:cNvPr id="9" name="Freeform: Shape 8">
              <a:extLst>
                <a:ext uri="{FF2B5EF4-FFF2-40B4-BE49-F238E27FC236}">
                  <a16:creationId xmlns:a16="http://schemas.microsoft.com/office/drawing/2014/main" id="{82F104E9-FF3C-C380-F2FF-05DD370C7A0E}"/>
                </a:ext>
              </a:extLst>
            </p:cNvPr>
            <p:cNvSpPr/>
            <p:nvPr/>
          </p:nvSpPr>
          <p:spPr>
            <a:xfrm>
              <a:off x="4610249" y="1765573"/>
              <a:ext cx="3227089" cy="1936254"/>
            </a:xfrm>
            <a:custGeom>
              <a:avLst/>
              <a:gdLst>
                <a:gd name="connsiteX0" fmla="*/ 0 w 3227089"/>
                <a:gd name="connsiteY0" fmla="*/ 0 h 1936254"/>
                <a:gd name="connsiteX1" fmla="*/ 3227089 w 3227089"/>
                <a:gd name="connsiteY1" fmla="*/ 0 h 1936254"/>
                <a:gd name="connsiteX2" fmla="*/ 3227089 w 3227089"/>
                <a:gd name="connsiteY2" fmla="*/ 1936254 h 1936254"/>
                <a:gd name="connsiteX3" fmla="*/ 0 w 3227089"/>
                <a:gd name="connsiteY3" fmla="*/ 1936254 h 1936254"/>
                <a:gd name="connsiteX4" fmla="*/ 0 w 3227089"/>
                <a:gd name="connsiteY4" fmla="*/ 0 h 19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9" h="1936254">
                  <a:moveTo>
                    <a:pt x="0" y="0"/>
                  </a:moveTo>
                  <a:lnTo>
                    <a:pt x="3227089" y="0"/>
                  </a:lnTo>
                  <a:lnTo>
                    <a:pt x="3227089" y="1936254"/>
                  </a:lnTo>
                  <a:lnTo>
                    <a:pt x="0" y="1936254"/>
                  </a:lnTo>
                  <a:lnTo>
                    <a:pt x="0" y="0"/>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PSE AI Policies</a:t>
              </a:r>
            </a:p>
          </p:txBody>
        </p:sp>
        <p:sp>
          <p:nvSpPr>
            <p:cNvPr id="10" name="Freeform: Shape 9">
              <a:extLst>
                <a:ext uri="{FF2B5EF4-FFF2-40B4-BE49-F238E27FC236}">
                  <a16:creationId xmlns:a16="http://schemas.microsoft.com/office/drawing/2014/main" id="{0C4882A6-D288-3636-85A9-384580046B0E}"/>
                </a:ext>
              </a:extLst>
            </p:cNvPr>
            <p:cNvSpPr/>
            <p:nvPr/>
          </p:nvSpPr>
          <p:spPr>
            <a:xfrm>
              <a:off x="8160048" y="1765573"/>
              <a:ext cx="3227089" cy="1936254"/>
            </a:xfrm>
            <a:custGeom>
              <a:avLst/>
              <a:gdLst>
                <a:gd name="connsiteX0" fmla="*/ 0 w 3227089"/>
                <a:gd name="connsiteY0" fmla="*/ 0 h 1936254"/>
                <a:gd name="connsiteX1" fmla="*/ 3227089 w 3227089"/>
                <a:gd name="connsiteY1" fmla="*/ 0 h 1936254"/>
                <a:gd name="connsiteX2" fmla="*/ 3227089 w 3227089"/>
                <a:gd name="connsiteY2" fmla="*/ 1936254 h 1936254"/>
                <a:gd name="connsiteX3" fmla="*/ 0 w 3227089"/>
                <a:gd name="connsiteY3" fmla="*/ 1936254 h 1936254"/>
                <a:gd name="connsiteX4" fmla="*/ 0 w 3227089"/>
                <a:gd name="connsiteY4" fmla="*/ 0 h 19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9" h="1936254">
                  <a:moveTo>
                    <a:pt x="0" y="0"/>
                  </a:moveTo>
                  <a:lnTo>
                    <a:pt x="3227089" y="0"/>
                  </a:lnTo>
                  <a:lnTo>
                    <a:pt x="3227089" y="1936254"/>
                  </a:lnTo>
                  <a:lnTo>
                    <a:pt x="0" y="1936254"/>
                  </a:lnTo>
                  <a:lnTo>
                    <a:pt x="0" y="0"/>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K-12 AI Instruction</a:t>
              </a:r>
            </a:p>
          </p:txBody>
        </p:sp>
        <p:sp>
          <p:nvSpPr>
            <p:cNvPr id="11" name="Freeform: Shape 10">
              <a:extLst>
                <a:ext uri="{FF2B5EF4-FFF2-40B4-BE49-F238E27FC236}">
                  <a16:creationId xmlns:a16="http://schemas.microsoft.com/office/drawing/2014/main" id="{F1B7E8EE-7582-3574-7666-485626829B1B}"/>
                </a:ext>
              </a:extLst>
            </p:cNvPr>
            <p:cNvSpPr/>
            <p:nvPr/>
          </p:nvSpPr>
          <p:spPr>
            <a:xfrm>
              <a:off x="2835349" y="4024536"/>
              <a:ext cx="3227089" cy="1936254"/>
            </a:xfrm>
            <a:custGeom>
              <a:avLst/>
              <a:gdLst>
                <a:gd name="connsiteX0" fmla="*/ 0 w 3227089"/>
                <a:gd name="connsiteY0" fmla="*/ 0 h 1936254"/>
                <a:gd name="connsiteX1" fmla="*/ 3227089 w 3227089"/>
                <a:gd name="connsiteY1" fmla="*/ 0 h 1936254"/>
                <a:gd name="connsiteX2" fmla="*/ 3227089 w 3227089"/>
                <a:gd name="connsiteY2" fmla="*/ 1936254 h 1936254"/>
                <a:gd name="connsiteX3" fmla="*/ 0 w 3227089"/>
                <a:gd name="connsiteY3" fmla="*/ 1936254 h 1936254"/>
                <a:gd name="connsiteX4" fmla="*/ 0 w 3227089"/>
                <a:gd name="connsiteY4" fmla="*/ 0 h 19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9" h="1936254">
                  <a:moveTo>
                    <a:pt x="0" y="0"/>
                  </a:moveTo>
                  <a:lnTo>
                    <a:pt x="3227089" y="0"/>
                  </a:lnTo>
                  <a:lnTo>
                    <a:pt x="3227089" y="1936254"/>
                  </a:lnTo>
                  <a:lnTo>
                    <a:pt x="0" y="1936254"/>
                  </a:lnTo>
                  <a:lnTo>
                    <a:pt x="0" y="0"/>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PSE AI Instruction</a:t>
              </a:r>
            </a:p>
          </p:txBody>
        </p:sp>
        <p:sp>
          <p:nvSpPr>
            <p:cNvPr id="12" name="Freeform: Shape 11">
              <a:extLst>
                <a:ext uri="{FF2B5EF4-FFF2-40B4-BE49-F238E27FC236}">
                  <a16:creationId xmlns:a16="http://schemas.microsoft.com/office/drawing/2014/main" id="{E4B8183F-335D-621D-EC4A-6F8D2CDB002A}"/>
                </a:ext>
              </a:extLst>
            </p:cNvPr>
            <p:cNvSpPr/>
            <p:nvPr/>
          </p:nvSpPr>
          <p:spPr>
            <a:xfrm>
              <a:off x="6385148" y="4024536"/>
              <a:ext cx="3227089" cy="1936254"/>
            </a:xfrm>
            <a:custGeom>
              <a:avLst/>
              <a:gdLst>
                <a:gd name="connsiteX0" fmla="*/ 0 w 3227089"/>
                <a:gd name="connsiteY0" fmla="*/ 0 h 1936254"/>
                <a:gd name="connsiteX1" fmla="*/ 3227089 w 3227089"/>
                <a:gd name="connsiteY1" fmla="*/ 0 h 1936254"/>
                <a:gd name="connsiteX2" fmla="*/ 3227089 w 3227089"/>
                <a:gd name="connsiteY2" fmla="*/ 1936254 h 1936254"/>
                <a:gd name="connsiteX3" fmla="*/ 0 w 3227089"/>
                <a:gd name="connsiteY3" fmla="*/ 1936254 h 1936254"/>
                <a:gd name="connsiteX4" fmla="*/ 0 w 3227089"/>
                <a:gd name="connsiteY4" fmla="*/ 0 h 193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089" h="1936254">
                  <a:moveTo>
                    <a:pt x="0" y="0"/>
                  </a:moveTo>
                  <a:lnTo>
                    <a:pt x="3227089" y="0"/>
                  </a:lnTo>
                  <a:lnTo>
                    <a:pt x="3227089" y="1936254"/>
                  </a:lnTo>
                  <a:lnTo>
                    <a:pt x="0" y="1936254"/>
                  </a:lnTo>
                  <a:lnTo>
                    <a:pt x="0" y="0"/>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AI Skill Development </a:t>
              </a:r>
            </a:p>
          </p:txBody>
        </p:sp>
      </p:grpSp>
      <p:sp>
        <p:nvSpPr>
          <p:cNvPr id="4" name="Title 3">
            <a:extLst>
              <a:ext uri="{FF2B5EF4-FFF2-40B4-BE49-F238E27FC236}">
                <a16:creationId xmlns:a16="http://schemas.microsoft.com/office/drawing/2014/main" id="{6588F2C5-5E07-D8AE-6636-4E0FB64C8D73}"/>
              </a:ext>
            </a:extLst>
          </p:cNvPr>
          <p:cNvSpPr>
            <a:spLocks noGrp="1"/>
          </p:cNvSpPr>
          <p:nvPr>
            <p:ph type="title"/>
          </p:nvPr>
        </p:nvSpPr>
        <p:spPr/>
        <p:txBody>
          <a:bodyPr/>
          <a:lstStyle/>
          <a:p>
            <a:r>
              <a:rPr lang="en-US" dirty="0"/>
              <a:t>AI Commission Subcommittees</a:t>
            </a:r>
          </a:p>
        </p:txBody>
      </p:sp>
    </p:spTree>
    <p:extLst>
      <p:ext uri="{BB962C8B-B14F-4D97-AF65-F5344CB8AC3E}">
        <p14:creationId xmlns:p14="http://schemas.microsoft.com/office/powerpoint/2010/main" val="424818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6833FD-46F1-B06F-E8CF-66C6200FA107}"/>
              </a:ext>
            </a:extLst>
          </p:cNvPr>
          <p:cNvSpPr>
            <a:spLocks noGrp="1"/>
          </p:cNvSpPr>
          <p:nvPr>
            <p:ph type="ctrTitle"/>
          </p:nvPr>
        </p:nvSpPr>
        <p:spPr>
          <a:xfrm>
            <a:off x="2462163" y="1440480"/>
            <a:ext cx="9729837" cy="1690346"/>
          </a:xfrm>
        </p:spPr>
        <p:txBody>
          <a:bodyPr/>
          <a:lstStyle/>
          <a:p>
            <a:pPr>
              <a:lnSpc>
                <a:spcPts val="5800"/>
              </a:lnSpc>
            </a:pPr>
            <a:r>
              <a:rPr lang="en-US" b="0" dirty="0"/>
              <a:t>Career Pathways and Credentials</a:t>
            </a:r>
          </a:p>
        </p:txBody>
      </p:sp>
      <p:sp>
        <p:nvSpPr>
          <p:cNvPr id="5" name="TextBox 4">
            <a:extLst>
              <a:ext uri="{FF2B5EF4-FFF2-40B4-BE49-F238E27FC236}">
                <a16:creationId xmlns:a16="http://schemas.microsoft.com/office/drawing/2014/main" id="{1AEB6EF1-0A22-FEC6-BEE1-3B2D2F3E7D2C}"/>
              </a:ext>
            </a:extLst>
          </p:cNvPr>
          <p:cNvSpPr txBox="1"/>
          <p:nvPr/>
        </p:nvSpPr>
        <p:spPr>
          <a:xfrm>
            <a:off x="2462162" y="3458817"/>
            <a:ext cx="9729837" cy="1938992"/>
          </a:xfrm>
          <a:prstGeom prst="rect">
            <a:avLst/>
          </a:prstGeom>
          <a:noFill/>
        </p:spPr>
        <p:txBody>
          <a:bodyPr wrap="square">
            <a:spAutoFit/>
          </a:bodyPr>
          <a:lstStyle/>
          <a:p>
            <a:r>
              <a:rPr lang="en-US" sz="3000" dirty="0">
                <a:solidFill>
                  <a:schemeClr val="tx1">
                    <a:lumMod val="65000"/>
                    <a:lumOff val="35000"/>
                  </a:schemeClr>
                </a:solidFill>
                <a:latin typeface="+mj-lt"/>
                <a:cs typeface="Arial"/>
              </a:rPr>
              <a:t>Career pathways provide students of all ages opportunities to gain knowledge and skills needed to achieve personal goals and earn industry-valued credentials.</a:t>
            </a:r>
            <a:endParaRPr lang="en-US" sz="3000" dirty="0">
              <a:latin typeface="+mj-lt"/>
            </a:endParaRPr>
          </a:p>
        </p:txBody>
      </p:sp>
    </p:spTree>
    <p:extLst>
      <p:ext uri="{BB962C8B-B14F-4D97-AF65-F5344CB8AC3E}">
        <p14:creationId xmlns:p14="http://schemas.microsoft.com/office/powerpoint/2010/main" val="390285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14D2D9-CC4E-0EC4-87A7-F4155083D4BE}"/>
              </a:ext>
            </a:extLst>
          </p:cNvPr>
          <p:cNvSpPr>
            <a:spLocks noGrp="1"/>
          </p:cNvSpPr>
          <p:nvPr>
            <p:ph idx="1"/>
          </p:nvPr>
        </p:nvSpPr>
        <p:spPr/>
        <p:txBody>
          <a:bodyPr>
            <a:normAutofit/>
          </a:bodyPr>
          <a:lstStyle/>
          <a:p>
            <a:pPr>
              <a:spcBef>
                <a:spcPts val="1200"/>
              </a:spcBef>
            </a:pPr>
            <a:r>
              <a:rPr lang="en-US" sz="3200" b="1" dirty="0">
                <a:solidFill>
                  <a:schemeClr val="tx1">
                    <a:lumMod val="65000"/>
                    <a:lumOff val="35000"/>
                  </a:schemeClr>
                </a:solidFill>
                <a:cs typeface="Arial"/>
              </a:rPr>
              <a:t>SREB Career Pathways </a:t>
            </a:r>
            <a:r>
              <a:rPr lang="en-US" sz="3200" dirty="0">
                <a:solidFill>
                  <a:schemeClr val="tx1">
                    <a:lumMod val="65000"/>
                    <a:lumOff val="35000"/>
                  </a:schemeClr>
                </a:solidFill>
                <a:cs typeface="Arial"/>
              </a:rPr>
              <a:t>connect elementary, secondary, and postsecondary education and training with rigorous and high-quality learning experiences. </a:t>
            </a:r>
          </a:p>
          <a:p>
            <a:pPr>
              <a:spcBef>
                <a:spcPts val="1200"/>
              </a:spcBef>
            </a:pPr>
            <a:endParaRPr lang="en-US" sz="3200" dirty="0">
              <a:solidFill>
                <a:schemeClr val="tx1">
                  <a:lumMod val="65000"/>
                  <a:lumOff val="35000"/>
                </a:schemeClr>
              </a:solidFill>
              <a:cs typeface="Arial"/>
            </a:endParaRPr>
          </a:p>
          <a:p>
            <a:pPr>
              <a:spcBef>
                <a:spcPts val="1200"/>
              </a:spcBef>
            </a:pPr>
            <a:r>
              <a:rPr lang="en-US" sz="3200" dirty="0">
                <a:solidFill>
                  <a:schemeClr val="tx1">
                    <a:lumMod val="65000"/>
                    <a:lumOff val="35000"/>
                  </a:schemeClr>
                </a:solidFill>
                <a:cs typeface="Arial"/>
              </a:rPr>
              <a:t>Based on research and past experiences, SREB has identified six essential elements of career pathways that support workforce needs and thriving economies.</a:t>
            </a:r>
          </a:p>
          <a:p>
            <a:endParaRPr lang="en-US" dirty="0"/>
          </a:p>
        </p:txBody>
      </p:sp>
      <p:sp>
        <p:nvSpPr>
          <p:cNvPr id="3" name="Title 2">
            <a:extLst>
              <a:ext uri="{FF2B5EF4-FFF2-40B4-BE49-F238E27FC236}">
                <a16:creationId xmlns:a16="http://schemas.microsoft.com/office/drawing/2014/main" id="{BEBB6198-CDE3-898E-B701-6DC181CC2BC2}"/>
              </a:ext>
            </a:extLst>
          </p:cNvPr>
          <p:cNvSpPr>
            <a:spLocks noGrp="1"/>
          </p:cNvSpPr>
          <p:nvPr>
            <p:ph type="title"/>
          </p:nvPr>
        </p:nvSpPr>
        <p:spPr/>
        <p:txBody>
          <a:bodyPr>
            <a:normAutofit/>
          </a:bodyPr>
          <a:lstStyle/>
          <a:p>
            <a:pPr algn="l"/>
            <a:r>
              <a:rPr lang="en-US" dirty="0"/>
              <a:t>Defining SREB Career Pathways</a:t>
            </a:r>
          </a:p>
        </p:txBody>
      </p:sp>
    </p:spTree>
    <p:extLst>
      <p:ext uri="{BB962C8B-B14F-4D97-AF65-F5344CB8AC3E}">
        <p14:creationId xmlns:p14="http://schemas.microsoft.com/office/powerpoint/2010/main" val="140955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725090-3E32-25C1-6189-05BEA612EE33}"/>
              </a:ext>
            </a:extLst>
          </p:cNvPr>
          <p:cNvSpPr>
            <a:spLocks noGrp="1"/>
          </p:cNvSpPr>
          <p:nvPr>
            <p:ph type="title"/>
          </p:nvPr>
        </p:nvSpPr>
        <p:spPr>
          <a:xfrm>
            <a:off x="1030177" y="274638"/>
            <a:ext cx="10325299" cy="1143000"/>
          </a:xfrm>
        </p:spPr>
        <p:txBody>
          <a:bodyPr>
            <a:normAutofit/>
          </a:bodyPr>
          <a:lstStyle/>
          <a:p>
            <a:r>
              <a:rPr lang="en-US" dirty="0"/>
              <a:t>Key Elements of Career Pathways</a:t>
            </a:r>
          </a:p>
        </p:txBody>
      </p:sp>
      <p:grpSp>
        <p:nvGrpSpPr>
          <p:cNvPr id="34" name="Group 33">
            <a:extLst>
              <a:ext uri="{FF2B5EF4-FFF2-40B4-BE49-F238E27FC236}">
                <a16:creationId xmlns:a16="http://schemas.microsoft.com/office/drawing/2014/main" id="{A22B7FB0-4883-B48A-248D-065A5A313A1A}"/>
              </a:ext>
            </a:extLst>
          </p:cNvPr>
          <p:cNvGrpSpPr/>
          <p:nvPr/>
        </p:nvGrpSpPr>
        <p:grpSpPr>
          <a:xfrm>
            <a:off x="6903349" y="2069775"/>
            <a:ext cx="4452127" cy="769441"/>
            <a:chOff x="6913301" y="4272412"/>
            <a:chExt cx="4452127" cy="769441"/>
          </a:xfrm>
        </p:grpSpPr>
        <p:grpSp>
          <p:nvGrpSpPr>
            <p:cNvPr id="35" name="Group 34">
              <a:extLst>
                <a:ext uri="{FF2B5EF4-FFF2-40B4-BE49-F238E27FC236}">
                  <a16:creationId xmlns:a16="http://schemas.microsoft.com/office/drawing/2014/main" id="{9F915B2F-32FB-B4DF-C60E-1EE118237F82}"/>
                </a:ext>
              </a:extLst>
            </p:cNvPr>
            <p:cNvGrpSpPr/>
            <p:nvPr/>
          </p:nvGrpSpPr>
          <p:grpSpPr>
            <a:xfrm>
              <a:off x="6913301" y="4289484"/>
              <a:ext cx="735297" cy="735297"/>
              <a:chOff x="6778709" y="4766035"/>
              <a:chExt cx="1056677" cy="1056677"/>
            </a:xfrm>
          </p:grpSpPr>
          <p:sp>
            <p:nvSpPr>
              <p:cNvPr id="36" name="Oval 35">
                <a:extLst>
                  <a:ext uri="{FF2B5EF4-FFF2-40B4-BE49-F238E27FC236}">
                    <a16:creationId xmlns:a16="http://schemas.microsoft.com/office/drawing/2014/main" id="{0571946C-EB7E-B801-6528-9A800791C829}"/>
                  </a:ext>
                </a:extLst>
              </p:cNvPr>
              <p:cNvSpPr/>
              <p:nvPr/>
            </p:nvSpPr>
            <p:spPr>
              <a:xfrm>
                <a:off x="6778709" y="4766035"/>
                <a:ext cx="1056677" cy="10566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pic>
            <p:nvPicPr>
              <p:cNvPr id="37" name="Graphic 36" descr="Remote learning math with solid fill">
                <a:extLst>
                  <a:ext uri="{FF2B5EF4-FFF2-40B4-BE49-F238E27FC236}">
                    <a16:creationId xmlns:a16="http://schemas.microsoft.com/office/drawing/2014/main" id="{985D5EAB-691B-9647-057D-5E1B865C12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51500" y="4938826"/>
                <a:ext cx="711093" cy="711093"/>
              </a:xfrm>
              <a:prstGeom prst="rect">
                <a:avLst/>
              </a:prstGeom>
            </p:spPr>
          </p:pic>
        </p:grpSp>
        <p:sp>
          <p:nvSpPr>
            <p:cNvPr id="47" name="TextBox 46">
              <a:extLst>
                <a:ext uri="{FF2B5EF4-FFF2-40B4-BE49-F238E27FC236}">
                  <a16:creationId xmlns:a16="http://schemas.microsoft.com/office/drawing/2014/main" id="{1DFECF6B-7FEF-F25F-F71F-0A5092A6CC2F}"/>
                </a:ext>
              </a:extLst>
            </p:cNvPr>
            <p:cNvSpPr txBox="1"/>
            <p:nvPr/>
          </p:nvSpPr>
          <p:spPr>
            <a:xfrm>
              <a:off x="7776698" y="4272412"/>
              <a:ext cx="3588730" cy="769441"/>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schemeClr val="accent6">
                      <a:lumMod val="75000"/>
                    </a:schemeClr>
                  </a:solidFill>
                  <a:effectLst/>
                  <a:uLnTx/>
                  <a:uFillTx/>
                  <a:latin typeface="Arial"/>
                  <a:ea typeface="Lato Light"/>
                  <a:cs typeface="Arial"/>
                </a:rPr>
                <a:t>Data Analysis, Research and Evaluation</a:t>
              </a:r>
            </a:p>
          </p:txBody>
        </p:sp>
      </p:grpSp>
      <p:sp>
        <p:nvSpPr>
          <p:cNvPr id="57" name="Circular Arrow 1">
            <a:extLst>
              <a:ext uri="{FF2B5EF4-FFF2-40B4-BE49-F238E27FC236}">
                <a16:creationId xmlns:a16="http://schemas.microsoft.com/office/drawing/2014/main" id="{94C93F81-00E5-E710-F407-4A39401E6FA7}"/>
              </a:ext>
            </a:extLst>
          </p:cNvPr>
          <p:cNvSpPr>
            <a:spLocks noChangeAspect="1"/>
          </p:cNvSpPr>
          <p:nvPr/>
        </p:nvSpPr>
        <p:spPr>
          <a:xfrm rot="16815795">
            <a:off x="1585994" y="1593041"/>
            <a:ext cx="4372180" cy="4394881"/>
          </a:xfrm>
          <a:prstGeom prst="circularArrow">
            <a:avLst>
              <a:gd name="adj1" fmla="val 3111"/>
              <a:gd name="adj2" fmla="val 584565"/>
              <a:gd name="adj3" fmla="val 20457681"/>
              <a:gd name="adj4" fmla="val 70825"/>
              <a:gd name="adj5" fmla="val 4270"/>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24242"/>
              </a:solidFill>
              <a:effectLst/>
              <a:uLnTx/>
              <a:uFillTx/>
              <a:latin typeface="Lato Light" panose="020F0502020204030203" pitchFamily="34" charset="0"/>
              <a:ea typeface="+mn-ea"/>
              <a:cs typeface="+mn-cs"/>
            </a:endParaRPr>
          </a:p>
        </p:txBody>
      </p:sp>
      <p:sp>
        <p:nvSpPr>
          <p:cNvPr id="75" name="Oval 74">
            <a:extLst>
              <a:ext uri="{FF2B5EF4-FFF2-40B4-BE49-F238E27FC236}">
                <a16:creationId xmlns:a16="http://schemas.microsoft.com/office/drawing/2014/main" id="{6F2E9AFF-4176-4137-45D7-01182A1D4E33}"/>
              </a:ext>
            </a:extLst>
          </p:cNvPr>
          <p:cNvSpPr/>
          <p:nvPr/>
        </p:nvSpPr>
        <p:spPr>
          <a:xfrm>
            <a:off x="4898098" y="4070728"/>
            <a:ext cx="1162699" cy="11076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grpSp>
        <p:nvGrpSpPr>
          <p:cNvPr id="59" name="Group 58">
            <a:extLst>
              <a:ext uri="{FF2B5EF4-FFF2-40B4-BE49-F238E27FC236}">
                <a16:creationId xmlns:a16="http://schemas.microsoft.com/office/drawing/2014/main" id="{D4E68100-1B6C-1C1B-34D9-98EEECE456EB}"/>
              </a:ext>
            </a:extLst>
          </p:cNvPr>
          <p:cNvGrpSpPr/>
          <p:nvPr/>
        </p:nvGrpSpPr>
        <p:grpSpPr>
          <a:xfrm>
            <a:off x="4900644" y="2331668"/>
            <a:ext cx="1162699" cy="1107619"/>
            <a:chOff x="6778710" y="4545106"/>
            <a:chExt cx="1056677" cy="1056677"/>
          </a:xfrm>
        </p:grpSpPr>
        <p:sp>
          <p:nvSpPr>
            <p:cNvPr id="73" name="Oval 72">
              <a:extLst>
                <a:ext uri="{FF2B5EF4-FFF2-40B4-BE49-F238E27FC236}">
                  <a16:creationId xmlns:a16="http://schemas.microsoft.com/office/drawing/2014/main" id="{49A49741-36BE-FB06-FFBF-97F7A6EF241E}"/>
                </a:ext>
              </a:extLst>
            </p:cNvPr>
            <p:cNvSpPr/>
            <p:nvPr/>
          </p:nvSpPr>
          <p:spPr>
            <a:xfrm>
              <a:off x="6778710" y="4545106"/>
              <a:ext cx="1056677" cy="10566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pic>
          <p:nvPicPr>
            <p:cNvPr id="74" name="Graphic 73" descr="Remote learning math with solid fill">
              <a:extLst>
                <a:ext uri="{FF2B5EF4-FFF2-40B4-BE49-F238E27FC236}">
                  <a16:creationId xmlns:a16="http://schemas.microsoft.com/office/drawing/2014/main" id="{F019155E-029C-FBD8-D721-32A825AA5A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51501" y="4717897"/>
              <a:ext cx="711094" cy="711094"/>
            </a:xfrm>
            <a:prstGeom prst="rect">
              <a:avLst/>
            </a:prstGeom>
          </p:spPr>
        </p:pic>
      </p:grpSp>
      <p:grpSp>
        <p:nvGrpSpPr>
          <p:cNvPr id="60" name="Group 59">
            <a:extLst>
              <a:ext uri="{FF2B5EF4-FFF2-40B4-BE49-F238E27FC236}">
                <a16:creationId xmlns:a16="http://schemas.microsoft.com/office/drawing/2014/main" id="{D9FA7039-4CDB-5B24-E471-1438A77D3769}"/>
              </a:ext>
            </a:extLst>
          </p:cNvPr>
          <p:cNvGrpSpPr/>
          <p:nvPr/>
        </p:nvGrpSpPr>
        <p:grpSpPr>
          <a:xfrm>
            <a:off x="1775274" y="2285644"/>
            <a:ext cx="2615894" cy="3854624"/>
            <a:chOff x="4775316" y="33156"/>
            <a:chExt cx="2377361" cy="3677341"/>
          </a:xfrm>
        </p:grpSpPr>
        <p:sp>
          <p:nvSpPr>
            <p:cNvPr id="71" name="Oval 70">
              <a:extLst>
                <a:ext uri="{FF2B5EF4-FFF2-40B4-BE49-F238E27FC236}">
                  <a16:creationId xmlns:a16="http://schemas.microsoft.com/office/drawing/2014/main" id="{1E0BE0C5-C0AA-8494-A711-6318BF0548A3}"/>
                </a:ext>
              </a:extLst>
            </p:cNvPr>
            <p:cNvSpPr/>
            <p:nvPr/>
          </p:nvSpPr>
          <p:spPr>
            <a:xfrm>
              <a:off x="6096000" y="2653820"/>
              <a:ext cx="1056677" cy="10566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pic>
          <p:nvPicPr>
            <p:cNvPr id="72" name="Picture 15" descr="Upstairs with solid fill">
              <a:extLst>
                <a:ext uri="{FF2B5EF4-FFF2-40B4-BE49-F238E27FC236}">
                  <a16:creationId xmlns:a16="http://schemas.microsoft.com/office/drawing/2014/main" id="{50BF80E2-9845-FF9A-AD53-2D518E259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75316" y="33156"/>
              <a:ext cx="687783" cy="721985"/>
            </a:xfrm>
            <a:prstGeom prst="rect">
              <a:avLst/>
            </a:prstGeom>
          </p:spPr>
        </p:pic>
      </p:grpSp>
      <p:grpSp>
        <p:nvGrpSpPr>
          <p:cNvPr id="61" name="Group 60">
            <a:extLst>
              <a:ext uri="{FF2B5EF4-FFF2-40B4-BE49-F238E27FC236}">
                <a16:creationId xmlns:a16="http://schemas.microsoft.com/office/drawing/2014/main" id="{2CFDF062-EDB0-D648-4FAE-8B02DE34210A}"/>
              </a:ext>
            </a:extLst>
          </p:cNvPr>
          <p:cNvGrpSpPr/>
          <p:nvPr/>
        </p:nvGrpSpPr>
        <p:grpSpPr>
          <a:xfrm>
            <a:off x="1030179" y="1386074"/>
            <a:ext cx="1671403" cy="1965049"/>
            <a:chOff x="8429746" y="3727111"/>
            <a:chExt cx="1518994" cy="1874672"/>
          </a:xfrm>
        </p:grpSpPr>
        <p:sp>
          <p:nvSpPr>
            <p:cNvPr id="69" name="Oval 68">
              <a:extLst>
                <a:ext uri="{FF2B5EF4-FFF2-40B4-BE49-F238E27FC236}">
                  <a16:creationId xmlns:a16="http://schemas.microsoft.com/office/drawing/2014/main" id="{3325991A-F7F9-EBEE-684F-9A04F240913F}"/>
                </a:ext>
              </a:extLst>
            </p:cNvPr>
            <p:cNvSpPr/>
            <p:nvPr/>
          </p:nvSpPr>
          <p:spPr>
            <a:xfrm>
              <a:off x="8892063" y="4545106"/>
              <a:ext cx="1056677" cy="10566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pic>
          <p:nvPicPr>
            <p:cNvPr id="70" name="Picture 22" descr="Idea with solid fill">
              <a:extLst>
                <a:ext uri="{FF2B5EF4-FFF2-40B4-BE49-F238E27FC236}">
                  <a16:creationId xmlns:a16="http://schemas.microsoft.com/office/drawing/2014/main" id="{F6745465-D1D8-88F0-AC84-C15705D5B4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9746" y="3727111"/>
              <a:ext cx="647558" cy="679760"/>
            </a:xfrm>
            <a:prstGeom prst="rect">
              <a:avLst/>
            </a:prstGeom>
          </p:spPr>
        </p:pic>
      </p:grpSp>
      <p:sp>
        <p:nvSpPr>
          <p:cNvPr id="67" name="Oval 66">
            <a:extLst>
              <a:ext uri="{FF2B5EF4-FFF2-40B4-BE49-F238E27FC236}">
                <a16:creationId xmlns:a16="http://schemas.microsoft.com/office/drawing/2014/main" id="{01E8424B-0AB5-0D4D-3E83-B47FA28296D0}"/>
              </a:ext>
            </a:extLst>
          </p:cNvPr>
          <p:cNvSpPr/>
          <p:nvPr/>
        </p:nvSpPr>
        <p:spPr>
          <a:xfrm>
            <a:off x="3213994" y="1341987"/>
            <a:ext cx="1162699" cy="1107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63" name="Oval 62">
            <a:extLst>
              <a:ext uri="{FF2B5EF4-FFF2-40B4-BE49-F238E27FC236}">
                <a16:creationId xmlns:a16="http://schemas.microsoft.com/office/drawing/2014/main" id="{60E60DEA-6F70-1EF1-61B2-638C71712EFB}"/>
              </a:ext>
            </a:extLst>
          </p:cNvPr>
          <p:cNvSpPr/>
          <p:nvPr/>
        </p:nvSpPr>
        <p:spPr>
          <a:xfrm>
            <a:off x="2846853" y="2826612"/>
            <a:ext cx="1876039" cy="18760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pic>
        <p:nvPicPr>
          <p:cNvPr id="64" name="Graphic 63" descr="Route (Two Pins With A Path) with solid fill">
            <a:extLst>
              <a:ext uri="{FF2B5EF4-FFF2-40B4-BE49-F238E27FC236}">
                <a16:creationId xmlns:a16="http://schemas.microsoft.com/office/drawing/2014/main" id="{251C6091-7E80-A635-1771-FEE5EA350C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37910" y="3028557"/>
            <a:ext cx="1428609" cy="1428609"/>
          </a:xfrm>
          <a:prstGeom prst="rect">
            <a:avLst/>
          </a:prstGeom>
        </p:spPr>
      </p:pic>
      <p:sp>
        <p:nvSpPr>
          <p:cNvPr id="65" name="Oval 64">
            <a:extLst>
              <a:ext uri="{FF2B5EF4-FFF2-40B4-BE49-F238E27FC236}">
                <a16:creationId xmlns:a16="http://schemas.microsoft.com/office/drawing/2014/main" id="{24732E73-DD09-7C61-6A73-33EB46127A2A}"/>
              </a:ext>
            </a:extLst>
          </p:cNvPr>
          <p:cNvSpPr/>
          <p:nvPr/>
        </p:nvSpPr>
        <p:spPr>
          <a:xfrm>
            <a:off x="1537644" y="4080886"/>
            <a:ext cx="1162699" cy="11076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pic>
        <p:nvPicPr>
          <p:cNvPr id="66" name="Picture 65" descr="A white line drawing of a building with a clock and a flag on top&#10;&#10;Description automatically generated">
            <a:extLst>
              <a:ext uri="{FF2B5EF4-FFF2-40B4-BE49-F238E27FC236}">
                <a16:creationId xmlns:a16="http://schemas.microsoft.com/office/drawing/2014/main" id="{4AF890D6-A506-8C4E-142B-A61EA1C93A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645265" y="4102834"/>
            <a:ext cx="957729" cy="957729"/>
          </a:xfrm>
          <a:prstGeom prst="rect">
            <a:avLst/>
          </a:prstGeom>
        </p:spPr>
      </p:pic>
      <p:grpSp>
        <p:nvGrpSpPr>
          <p:cNvPr id="16" name="Group 15">
            <a:extLst>
              <a:ext uri="{FF2B5EF4-FFF2-40B4-BE49-F238E27FC236}">
                <a16:creationId xmlns:a16="http://schemas.microsoft.com/office/drawing/2014/main" id="{A3CD521F-C04D-8BBD-CDED-E0C90ED1C558}"/>
              </a:ext>
            </a:extLst>
          </p:cNvPr>
          <p:cNvGrpSpPr/>
          <p:nvPr/>
        </p:nvGrpSpPr>
        <p:grpSpPr>
          <a:xfrm>
            <a:off x="6903349" y="4490861"/>
            <a:ext cx="4239465" cy="769441"/>
            <a:chOff x="6903349" y="4599339"/>
            <a:chExt cx="4239465" cy="769441"/>
          </a:xfrm>
        </p:grpSpPr>
        <p:sp>
          <p:nvSpPr>
            <p:cNvPr id="45" name="TextBox 44">
              <a:extLst>
                <a:ext uri="{FF2B5EF4-FFF2-40B4-BE49-F238E27FC236}">
                  <a16:creationId xmlns:a16="http://schemas.microsoft.com/office/drawing/2014/main" id="{2CD07919-81C5-06C5-689B-9E95D8855679}"/>
                </a:ext>
              </a:extLst>
            </p:cNvPr>
            <p:cNvSpPr txBox="1"/>
            <p:nvPr/>
          </p:nvSpPr>
          <p:spPr>
            <a:xfrm>
              <a:off x="7785997" y="4599339"/>
              <a:ext cx="3356817"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schemeClr val="bg2">
                      <a:lumMod val="75000"/>
                    </a:schemeClr>
                  </a:solidFill>
                  <a:effectLst/>
                  <a:uLnTx/>
                  <a:uFillTx/>
                  <a:latin typeface="Arial" panose="020B0604020202020204" pitchFamily="34" charset="0"/>
                  <a:ea typeface="Lato Light" panose="020F0502020204030203" pitchFamily="34" charset="0"/>
                  <a:cs typeface="Arial" panose="020B0604020202020204" pitchFamily="34" charset="0"/>
                </a:rPr>
                <a:t>Systems of Guidance and Support</a:t>
              </a:r>
            </a:p>
          </p:txBody>
        </p:sp>
        <p:sp>
          <p:nvSpPr>
            <p:cNvPr id="51" name="Oval 50">
              <a:extLst>
                <a:ext uri="{FF2B5EF4-FFF2-40B4-BE49-F238E27FC236}">
                  <a16:creationId xmlns:a16="http://schemas.microsoft.com/office/drawing/2014/main" id="{ACEC5A2E-6F0B-0DB3-8F5B-7D1A404CB2A0}"/>
                </a:ext>
              </a:extLst>
            </p:cNvPr>
            <p:cNvSpPr/>
            <p:nvPr/>
          </p:nvSpPr>
          <p:spPr>
            <a:xfrm>
              <a:off x="6903349" y="4616411"/>
              <a:ext cx="735297" cy="7352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pic>
          <p:nvPicPr>
            <p:cNvPr id="77" name="Picture 76" descr="A white line drawing of a building with a clock and a flag on top&#10;&#10;Description automatically generated">
              <a:extLst>
                <a:ext uri="{FF2B5EF4-FFF2-40B4-BE49-F238E27FC236}">
                  <a16:creationId xmlns:a16="http://schemas.microsoft.com/office/drawing/2014/main" id="{6FDD4F46-26F2-18EF-E29B-CF45825E2C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6991125" y="4690749"/>
              <a:ext cx="586621" cy="586621"/>
            </a:xfrm>
            <a:prstGeom prst="rect">
              <a:avLst/>
            </a:prstGeom>
          </p:spPr>
        </p:pic>
      </p:grpSp>
      <p:pic>
        <p:nvPicPr>
          <p:cNvPr id="7" name="Picture 6" descr="A white line drawing of a gear and squares&#10;&#10;Description automatically generated">
            <a:extLst>
              <a:ext uri="{FF2B5EF4-FFF2-40B4-BE49-F238E27FC236}">
                <a16:creationId xmlns:a16="http://schemas.microsoft.com/office/drawing/2014/main" id="{CE4851FB-3A40-7186-94D6-6DC8E64D0D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3356457" y="1342373"/>
            <a:ext cx="932853" cy="932853"/>
          </a:xfrm>
          <a:prstGeom prst="rect">
            <a:avLst/>
          </a:prstGeom>
        </p:spPr>
      </p:pic>
      <p:grpSp>
        <p:nvGrpSpPr>
          <p:cNvPr id="13" name="Group 12">
            <a:extLst>
              <a:ext uri="{FF2B5EF4-FFF2-40B4-BE49-F238E27FC236}">
                <a16:creationId xmlns:a16="http://schemas.microsoft.com/office/drawing/2014/main" id="{CECB8E7A-2E35-0ACC-8328-0BA58DFEC698}"/>
              </a:ext>
            </a:extLst>
          </p:cNvPr>
          <p:cNvGrpSpPr/>
          <p:nvPr/>
        </p:nvGrpSpPr>
        <p:grpSpPr>
          <a:xfrm>
            <a:off x="6882079" y="1285509"/>
            <a:ext cx="4276259" cy="735297"/>
            <a:chOff x="6885562" y="1429225"/>
            <a:chExt cx="4276259" cy="735297"/>
          </a:xfrm>
        </p:grpSpPr>
        <p:sp>
          <p:nvSpPr>
            <p:cNvPr id="25" name="TextBox 24">
              <a:extLst>
                <a:ext uri="{FF2B5EF4-FFF2-40B4-BE49-F238E27FC236}">
                  <a16:creationId xmlns:a16="http://schemas.microsoft.com/office/drawing/2014/main" id="{16761C9B-B791-6066-E660-32AB9813FB81}"/>
                </a:ext>
              </a:extLst>
            </p:cNvPr>
            <p:cNvSpPr txBox="1"/>
            <p:nvPr/>
          </p:nvSpPr>
          <p:spPr>
            <a:xfrm>
              <a:off x="7805004" y="1581430"/>
              <a:ext cx="3356817"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schemeClr val="bg2">
                      <a:lumMod val="75000"/>
                    </a:schemeClr>
                  </a:solidFill>
                  <a:effectLst/>
                  <a:uLnTx/>
                  <a:uFillTx/>
                  <a:latin typeface="Arial" panose="020B0604020202020204" pitchFamily="34" charset="0"/>
                  <a:ea typeface="Lato Light" panose="020F0502020204030203" pitchFamily="34" charset="0"/>
                  <a:cs typeface="Arial" panose="020B0604020202020204" pitchFamily="34" charset="0"/>
                </a:rPr>
                <a:t>Alignment</a:t>
              </a:r>
            </a:p>
          </p:txBody>
        </p:sp>
        <p:sp>
          <p:nvSpPr>
            <p:cNvPr id="21" name="Oval 20">
              <a:extLst>
                <a:ext uri="{FF2B5EF4-FFF2-40B4-BE49-F238E27FC236}">
                  <a16:creationId xmlns:a16="http://schemas.microsoft.com/office/drawing/2014/main" id="{374F4DE2-BABE-ED1B-D92A-233A70F79C80}"/>
                </a:ext>
              </a:extLst>
            </p:cNvPr>
            <p:cNvSpPr/>
            <p:nvPr/>
          </p:nvSpPr>
          <p:spPr>
            <a:xfrm>
              <a:off x="6885562" y="1429225"/>
              <a:ext cx="735297" cy="7352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pic>
          <p:nvPicPr>
            <p:cNvPr id="8" name="Picture 7" descr="A white line drawing of a gear and squares&#10;&#10;Description automatically generated">
              <a:extLst>
                <a:ext uri="{FF2B5EF4-FFF2-40B4-BE49-F238E27FC236}">
                  <a16:creationId xmlns:a16="http://schemas.microsoft.com/office/drawing/2014/main" id="{C7997F2B-E2C9-A0BD-5B2B-0DB07B8296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6965350" y="1429225"/>
              <a:ext cx="604715" cy="604715"/>
            </a:xfrm>
            <a:prstGeom prst="rect">
              <a:avLst/>
            </a:prstGeom>
          </p:spPr>
        </p:pic>
      </p:grpSp>
      <p:pic>
        <p:nvPicPr>
          <p:cNvPr id="3" name="Picture 39" descr="Upstairs with solid fill">
            <a:extLst>
              <a:ext uri="{FF2B5EF4-FFF2-40B4-BE49-F238E27FC236}">
                <a16:creationId xmlns:a16="http://schemas.microsoft.com/office/drawing/2014/main" id="{EBABD761-5535-D471-EE2E-13F3093DA01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65125" y="2352919"/>
            <a:ext cx="811086" cy="811086"/>
          </a:xfrm>
          <a:prstGeom prst="rect">
            <a:avLst/>
          </a:prstGeom>
        </p:spPr>
      </p:pic>
      <p:pic>
        <p:nvPicPr>
          <p:cNvPr id="4" name="Graphic 3" descr="Diploma roll with solid fill">
            <a:extLst>
              <a:ext uri="{FF2B5EF4-FFF2-40B4-BE49-F238E27FC236}">
                <a16:creationId xmlns:a16="http://schemas.microsoft.com/office/drawing/2014/main" id="{96159DB8-554D-327C-35D1-A1623105EC52}"/>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3356457" y="5194164"/>
            <a:ext cx="888813" cy="888813"/>
          </a:xfrm>
          <a:prstGeom prst="rect">
            <a:avLst/>
          </a:prstGeom>
        </p:spPr>
      </p:pic>
      <p:grpSp>
        <p:nvGrpSpPr>
          <p:cNvPr id="17" name="Group 16">
            <a:extLst>
              <a:ext uri="{FF2B5EF4-FFF2-40B4-BE49-F238E27FC236}">
                <a16:creationId xmlns:a16="http://schemas.microsoft.com/office/drawing/2014/main" id="{4A96545D-D8A0-3655-B3FB-84C54535DB89}"/>
              </a:ext>
            </a:extLst>
          </p:cNvPr>
          <p:cNvGrpSpPr/>
          <p:nvPr/>
        </p:nvGrpSpPr>
        <p:grpSpPr>
          <a:xfrm>
            <a:off x="6903349" y="5209688"/>
            <a:ext cx="4452127" cy="1107996"/>
            <a:chOff x="6903349" y="5309271"/>
            <a:chExt cx="4452127" cy="1107996"/>
          </a:xfrm>
        </p:grpSpPr>
        <p:sp>
          <p:nvSpPr>
            <p:cNvPr id="32" name="Oval 31">
              <a:extLst>
                <a:ext uri="{FF2B5EF4-FFF2-40B4-BE49-F238E27FC236}">
                  <a16:creationId xmlns:a16="http://schemas.microsoft.com/office/drawing/2014/main" id="{62984D09-77A3-CF85-AB4E-179919608E69}"/>
                </a:ext>
              </a:extLst>
            </p:cNvPr>
            <p:cNvSpPr/>
            <p:nvPr/>
          </p:nvSpPr>
          <p:spPr>
            <a:xfrm>
              <a:off x="6903349" y="5498910"/>
              <a:ext cx="728718" cy="7287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6" name="TextBox 45">
              <a:extLst>
                <a:ext uri="{FF2B5EF4-FFF2-40B4-BE49-F238E27FC236}">
                  <a16:creationId xmlns:a16="http://schemas.microsoft.com/office/drawing/2014/main" id="{A1D52095-ABB1-5789-86D4-7510A0FFE432}"/>
                </a:ext>
              </a:extLst>
            </p:cNvPr>
            <p:cNvSpPr txBox="1"/>
            <p:nvPr/>
          </p:nvSpPr>
          <p:spPr>
            <a:xfrm>
              <a:off x="7768209" y="5309271"/>
              <a:ext cx="3587267" cy="11079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Lato Light" panose="020F0502020204030203" pitchFamily="34" charset="0"/>
                  <a:cs typeface="Arial" panose="020B0604020202020204" pitchFamily="34" charset="0"/>
                </a:rPr>
                <a:t>Employment, Continuing Education, and Career Advancement</a:t>
              </a:r>
            </a:p>
          </p:txBody>
        </p:sp>
        <p:pic>
          <p:nvPicPr>
            <p:cNvPr id="10" name="Picture 39" descr="Upstairs with solid fill">
              <a:extLst>
                <a:ext uri="{FF2B5EF4-FFF2-40B4-BE49-F238E27FC236}">
                  <a16:creationId xmlns:a16="http://schemas.microsoft.com/office/drawing/2014/main" id="{5E48DC09-AC3B-B95F-B6D8-8431E6A8C5D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002010" y="5612070"/>
              <a:ext cx="502399" cy="502399"/>
            </a:xfrm>
            <a:prstGeom prst="rect">
              <a:avLst/>
            </a:prstGeom>
          </p:spPr>
        </p:pic>
      </p:grpSp>
      <p:grpSp>
        <p:nvGrpSpPr>
          <p:cNvPr id="19" name="Group 18">
            <a:extLst>
              <a:ext uri="{FF2B5EF4-FFF2-40B4-BE49-F238E27FC236}">
                <a16:creationId xmlns:a16="http://schemas.microsoft.com/office/drawing/2014/main" id="{2B48E8F2-6FF8-2284-55B3-10273BDC7197}"/>
              </a:ext>
            </a:extLst>
          </p:cNvPr>
          <p:cNvGrpSpPr/>
          <p:nvPr/>
        </p:nvGrpSpPr>
        <p:grpSpPr>
          <a:xfrm>
            <a:off x="6885562" y="3706595"/>
            <a:ext cx="4221678" cy="735297"/>
            <a:chOff x="6885562" y="3865649"/>
            <a:chExt cx="4221678" cy="735297"/>
          </a:xfrm>
        </p:grpSpPr>
        <p:sp>
          <p:nvSpPr>
            <p:cNvPr id="39" name="Oval 38">
              <a:extLst>
                <a:ext uri="{FF2B5EF4-FFF2-40B4-BE49-F238E27FC236}">
                  <a16:creationId xmlns:a16="http://schemas.microsoft.com/office/drawing/2014/main" id="{056B1964-6488-0602-2F40-A75E2D79CC0A}"/>
                </a:ext>
              </a:extLst>
            </p:cNvPr>
            <p:cNvSpPr/>
            <p:nvPr/>
          </p:nvSpPr>
          <p:spPr>
            <a:xfrm>
              <a:off x="6885562" y="3865649"/>
              <a:ext cx="735297" cy="7352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8" name="TextBox 47">
              <a:extLst>
                <a:ext uri="{FF2B5EF4-FFF2-40B4-BE49-F238E27FC236}">
                  <a16:creationId xmlns:a16="http://schemas.microsoft.com/office/drawing/2014/main" id="{05511F3A-A840-DEE2-1F1B-8BC07689A7AD}"/>
                </a:ext>
              </a:extLst>
            </p:cNvPr>
            <p:cNvSpPr txBox="1"/>
            <p:nvPr/>
          </p:nvSpPr>
          <p:spPr>
            <a:xfrm>
              <a:off x="7750423" y="4017854"/>
              <a:ext cx="3356817"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Lato Light" panose="020F0502020204030203" pitchFamily="34" charset="0"/>
                  <a:cs typeface="Arial" panose="020B0604020202020204" pitchFamily="34" charset="0"/>
                </a:rPr>
                <a:t>Stackable Credentials</a:t>
              </a:r>
            </a:p>
          </p:txBody>
        </p:sp>
        <p:pic>
          <p:nvPicPr>
            <p:cNvPr id="11" name="Graphic 10" descr="Diploma roll with solid fill">
              <a:extLst>
                <a:ext uri="{FF2B5EF4-FFF2-40B4-BE49-F238E27FC236}">
                  <a16:creationId xmlns:a16="http://schemas.microsoft.com/office/drawing/2014/main" id="{CAB4633B-B3AB-1F8F-6823-672A90C8294B}"/>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974963" y="3952451"/>
              <a:ext cx="561693" cy="561693"/>
            </a:xfrm>
            <a:prstGeom prst="rect">
              <a:avLst/>
            </a:prstGeom>
          </p:spPr>
        </p:pic>
      </p:grpSp>
      <p:pic>
        <p:nvPicPr>
          <p:cNvPr id="2" name="Picture 1" descr="A white icon of a person with a graduation cap and briefcase&#10;&#10;Description automatically generated">
            <a:extLst>
              <a:ext uri="{FF2B5EF4-FFF2-40B4-BE49-F238E27FC236}">
                <a16:creationId xmlns:a16="http://schemas.microsoft.com/office/drawing/2014/main" id="{AAA6F5EF-BEB7-F8C4-852A-670A58CEEAC5}"/>
              </a:ext>
            </a:extLst>
          </p:cNvPr>
          <p:cNvPicPr>
            <a:picLocks noChangeAspect="1"/>
          </p:cNvPicPr>
          <p:nvPr/>
        </p:nvPicPr>
        <p:blipFill>
          <a:blip r:embed="rId15"/>
          <a:stretch>
            <a:fillRect/>
          </a:stretch>
        </p:blipFill>
        <p:spPr>
          <a:xfrm>
            <a:off x="5067300" y="4185575"/>
            <a:ext cx="847074" cy="847074"/>
          </a:xfrm>
          <a:prstGeom prst="rect">
            <a:avLst/>
          </a:prstGeom>
        </p:spPr>
      </p:pic>
      <p:grpSp>
        <p:nvGrpSpPr>
          <p:cNvPr id="18" name="Group 17">
            <a:extLst>
              <a:ext uri="{FF2B5EF4-FFF2-40B4-BE49-F238E27FC236}">
                <a16:creationId xmlns:a16="http://schemas.microsoft.com/office/drawing/2014/main" id="{D92F071C-4F2C-A38B-5C76-C34AFA8558F6}"/>
              </a:ext>
            </a:extLst>
          </p:cNvPr>
          <p:cNvGrpSpPr/>
          <p:nvPr/>
        </p:nvGrpSpPr>
        <p:grpSpPr>
          <a:xfrm>
            <a:off x="6903349" y="2888185"/>
            <a:ext cx="4239974" cy="769441"/>
            <a:chOff x="6903349" y="2926147"/>
            <a:chExt cx="4239974" cy="769441"/>
          </a:xfrm>
        </p:grpSpPr>
        <p:sp>
          <p:nvSpPr>
            <p:cNvPr id="29" name="Oval 28">
              <a:extLst>
                <a:ext uri="{FF2B5EF4-FFF2-40B4-BE49-F238E27FC236}">
                  <a16:creationId xmlns:a16="http://schemas.microsoft.com/office/drawing/2014/main" id="{818F616E-2293-2541-7E65-08BBC5727A27}"/>
                </a:ext>
              </a:extLst>
            </p:cNvPr>
            <p:cNvSpPr/>
            <p:nvPr/>
          </p:nvSpPr>
          <p:spPr>
            <a:xfrm>
              <a:off x="6903349" y="2946508"/>
              <a:ext cx="728718" cy="728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Lato Light" panose="020F0502020204030203" pitchFamily="34" charset="0"/>
                <a:ea typeface="+mn-ea"/>
                <a:cs typeface="+mn-cs"/>
              </a:endParaRPr>
            </a:p>
          </p:txBody>
        </p:sp>
        <p:sp>
          <p:nvSpPr>
            <p:cNvPr id="44" name="TextBox 43">
              <a:extLst>
                <a:ext uri="{FF2B5EF4-FFF2-40B4-BE49-F238E27FC236}">
                  <a16:creationId xmlns:a16="http://schemas.microsoft.com/office/drawing/2014/main" id="{18F4D546-98BF-AE98-A47A-3D6C0656A1B1}"/>
                </a:ext>
              </a:extLst>
            </p:cNvPr>
            <p:cNvSpPr txBox="1"/>
            <p:nvPr/>
          </p:nvSpPr>
          <p:spPr>
            <a:xfrm>
              <a:off x="7786506" y="2926147"/>
              <a:ext cx="3356817"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2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Lato Light" panose="020F0502020204030203" pitchFamily="34" charset="0"/>
                  <a:cs typeface="Arial" panose="020B0604020202020204" pitchFamily="34" charset="0"/>
                </a:rPr>
                <a:t>College and Career Readiness</a:t>
              </a:r>
            </a:p>
          </p:txBody>
        </p:sp>
        <p:pic>
          <p:nvPicPr>
            <p:cNvPr id="9" name="Picture 8" descr="A white icon of a person with a graduation cap and briefcase&#10;&#10;Description automatically generated">
              <a:extLst>
                <a:ext uri="{FF2B5EF4-FFF2-40B4-BE49-F238E27FC236}">
                  <a16:creationId xmlns:a16="http://schemas.microsoft.com/office/drawing/2014/main" id="{1691AC8C-A0AC-448B-367D-A66B5EFE7118}"/>
                </a:ext>
              </a:extLst>
            </p:cNvPr>
            <p:cNvPicPr>
              <a:picLocks noChangeAspect="1"/>
            </p:cNvPicPr>
            <p:nvPr/>
          </p:nvPicPr>
          <p:blipFill>
            <a:blip r:embed="rId15"/>
            <a:stretch>
              <a:fillRect/>
            </a:stretch>
          </p:blipFill>
          <p:spPr>
            <a:xfrm>
              <a:off x="7000202" y="3042236"/>
              <a:ext cx="537262" cy="537262"/>
            </a:xfrm>
            <a:prstGeom prst="rect">
              <a:avLst/>
            </a:prstGeom>
          </p:spPr>
        </p:pic>
      </p:grpSp>
    </p:spTree>
    <p:extLst>
      <p:ext uri="{BB962C8B-B14F-4D97-AF65-F5344CB8AC3E}">
        <p14:creationId xmlns:p14="http://schemas.microsoft.com/office/powerpoint/2010/main" val="306096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Arrow: Down 89">
            <a:extLst>
              <a:ext uri="{FF2B5EF4-FFF2-40B4-BE49-F238E27FC236}">
                <a16:creationId xmlns:a16="http://schemas.microsoft.com/office/drawing/2014/main" id="{661F0A06-4C9A-D6D1-255C-AC34250FAF4D}"/>
              </a:ext>
            </a:extLst>
          </p:cNvPr>
          <p:cNvSpPr/>
          <p:nvPr/>
        </p:nvSpPr>
        <p:spPr>
          <a:xfrm rot="16200000">
            <a:off x="4845798" y="572161"/>
            <a:ext cx="575037" cy="9071574"/>
          </a:xfrm>
          <a:prstGeom prst="downArrow">
            <a:avLst/>
          </a:prstGeom>
          <a:solidFill>
            <a:schemeClr val="accent4">
              <a:lumMod val="20000"/>
              <a:lumOff val="80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ptos" panose="02110004020202020204"/>
              <a:sym typeface="Arial"/>
            </a:endParaRPr>
          </a:p>
        </p:txBody>
      </p:sp>
      <p:sp>
        <p:nvSpPr>
          <p:cNvPr id="93" name="Arrow: Down 92">
            <a:extLst>
              <a:ext uri="{FF2B5EF4-FFF2-40B4-BE49-F238E27FC236}">
                <a16:creationId xmlns:a16="http://schemas.microsoft.com/office/drawing/2014/main" id="{168FA86B-589D-CC16-3133-D4043FE6CA16}"/>
              </a:ext>
            </a:extLst>
          </p:cNvPr>
          <p:cNvSpPr/>
          <p:nvPr/>
        </p:nvSpPr>
        <p:spPr>
          <a:xfrm rot="16200000">
            <a:off x="5760197" y="-2794646"/>
            <a:ext cx="575037" cy="9180214"/>
          </a:xfrm>
          <a:prstGeom prst="downArrow">
            <a:avLst/>
          </a:prstGeom>
          <a:solidFill>
            <a:srgbClr val="424242">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ptos" panose="02110004020202020204"/>
              <a:sym typeface="Arial"/>
            </a:endParaRPr>
          </a:p>
        </p:txBody>
      </p:sp>
      <p:sp>
        <p:nvSpPr>
          <p:cNvPr id="94" name="Arrow: Down 93">
            <a:extLst>
              <a:ext uri="{FF2B5EF4-FFF2-40B4-BE49-F238E27FC236}">
                <a16:creationId xmlns:a16="http://schemas.microsoft.com/office/drawing/2014/main" id="{30D034EA-2F44-2B03-ED9B-12A94CD13AFF}"/>
              </a:ext>
            </a:extLst>
          </p:cNvPr>
          <p:cNvSpPr/>
          <p:nvPr/>
        </p:nvSpPr>
        <p:spPr>
          <a:xfrm rot="16200000">
            <a:off x="5709403" y="-2855082"/>
            <a:ext cx="1105317" cy="11648634"/>
          </a:xfrm>
          <a:prstGeom prst="downArrow">
            <a:avLst/>
          </a:prstGeom>
          <a:solidFill>
            <a:srgbClr val="424242">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ptos" panose="02110004020202020204"/>
              <a:sym typeface="Arial"/>
            </a:endParaRPr>
          </a:p>
        </p:txBody>
      </p:sp>
      <p:sp>
        <p:nvSpPr>
          <p:cNvPr id="95" name="Freeform: Shape 94">
            <a:extLst>
              <a:ext uri="{FF2B5EF4-FFF2-40B4-BE49-F238E27FC236}">
                <a16:creationId xmlns:a16="http://schemas.microsoft.com/office/drawing/2014/main" id="{094B4C4A-B21F-C2C3-43EC-FCA890230273}"/>
              </a:ext>
            </a:extLst>
          </p:cNvPr>
          <p:cNvSpPr/>
          <p:nvPr/>
        </p:nvSpPr>
        <p:spPr>
          <a:xfrm>
            <a:off x="761573" y="2306298"/>
            <a:ext cx="1399032" cy="1417320"/>
          </a:xfrm>
          <a:custGeom>
            <a:avLst/>
            <a:gdLst>
              <a:gd name="connsiteX0" fmla="*/ 0 w 1299858"/>
              <a:gd name="connsiteY0" fmla="*/ 96271 h 962707"/>
              <a:gd name="connsiteX1" fmla="*/ 96271 w 1299858"/>
              <a:gd name="connsiteY1" fmla="*/ 0 h 962707"/>
              <a:gd name="connsiteX2" fmla="*/ 1203587 w 1299858"/>
              <a:gd name="connsiteY2" fmla="*/ 0 h 962707"/>
              <a:gd name="connsiteX3" fmla="*/ 1299858 w 1299858"/>
              <a:gd name="connsiteY3" fmla="*/ 96271 h 962707"/>
              <a:gd name="connsiteX4" fmla="*/ 1299858 w 1299858"/>
              <a:gd name="connsiteY4" fmla="*/ 866436 h 962707"/>
              <a:gd name="connsiteX5" fmla="*/ 1203587 w 1299858"/>
              <a:gd name="connsiteY5" fmla="*/ 962707 h 962707"/>
              <a:gd name="connsiteX6" fmla="*/ 96271 w 1299858"/>
              <a:gd name="connsiteY6" fmla="*/ 962707 h 962707"/>
              <a:gd name="connsiteX7" fmla="*/ 0 w 1299858"/>
              <a:gd name="connsiteY7" fmla="*/ 866436 h 962707"/>
              <a:gd name="connsiteX8" fmla="*/ 0 w 1299858"/>
              <a:gd name="connsiteY8" fmla="*/ 96271 h 9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858" h="962707">
                <a:moveTo>
                  <a:pt x="0" y="96271"/>
                </a:moveTo>
                <a:cubicBezTo>
                  <a:pt x="0" y="43102"/>
                  <a:pt x="43102" y="0"/>
                  <a:pt x="96271" y="0"/>
                </a:cubicBezTo>
                <a:lnTo>
                  <a:pt x="1203587" y="0"/>
                </a:lnTo>
                <a:cubicBezTo>
                  <a:pt x="1256756" y="0"/>
                  <a:pt x="1299858" y="43102"/>
                  <a:pt x="1299858" y="96271"/>
                </a:cubicBezTo>
                <a:lnTo>
                  <a:pt x="1299858" y="866436"/>
                </a:lnTo>
                <a:cubicBezTo>
                  <a:pt x="1299858" y="919605"/>
                  <a:pt x="1256756" y="962707"/>
                  <a:pt x="1203587" y="962707"/>
                </a:cubicBezTo>
                <a:lnTo>
                  <a:pt x="96271" y="962707"/>
                </a:lnTo>
                <a:cubicBezTo>
                  <a:pt x="43102" y="962707"/>
                  <a:pt x="0" y="919605"/>
                  <a:pt x="0" y="866436"/>
                </a:cubicBezTo>
                <a:lnTo>
                  <a:pt x="0" y="96271"/>
                </a:lnTo>
                <a:close/>
              </a:path>
            </a:pathLst>
          </a:custGeom>
          <a:solidFill>
            <a:srgbClr val="D7EDA7"/>
          </a:solidFill>
          <a:ln w="19050" cap="flat" cmpd="sng" algn="ctr">
            <a:solidFill>
              <a:srgbClr val="ACA095"/>
            </a:solidFill>
            <a:prstDash val="solid"/>
            <a:miter lim="800000"/>
          </a:ln>
          <a:effectLst/>
        </p:spPr>
        <p:txBody>
          <a:bodyPr spcFirstLastPara="0" vert="horz" wrap="square" lIns="81537" tIns="81537" rIns="81537" bIns="8153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550" b="1" i="0" u="none" strike="noStrike" kern="0" cap="none" spc="0" normalizeH="0" baseline="0" noProof="0">
                <a:ln>
                  <a:noFill/>
                </a:ln>
                <a:solidFill>
                  <a:srgbClr val="424242"/>
                </a:solidFill>
                <a:effectLst/>
                <a:uLnTx/>
                <a:uFillTx/>
                <a:latin typeface="Aptos" panose="02110004020202020204"/>
                <a:cs typeface="Arial"/>
              </a:rPr>
              <a:t>Elementary School</a:t>
            </a:r>
            <a:endParaRPr kumimoji="0" lang="en-US" sz="1550" b="0" i="0" u="none" strike="noStrike" kern="0" cap="none" spc="0" normalizeH="0" baseline="0" noProof="0">
              <a:ln>
                <a:noFill/>
              </a:ln>
              <a:solidFill>
                <a:srgbClr val="424242"/>
              </a:solidFill>
              <a:effectLst/>
              <a:uLnTx/>
              <a:uFillTx/>
              <a:cs typeface="Arial"/>
            </a:endParaRPr>
          </a:p>
        </p:txBody>
      </p:sp>
      <p:sp>
        <p:nvSpPr>
          <p:cNvPr id="96" name="Freeform: Shape 95">
            <a:extLst>
              <a:ext uri="{FF2B5EF4-FFF2-40B4-BE49-F238E27FC236}">
                <a16:creationId xmlns:a16="http://schemas.microsoft.com/office/drawing/2014/main" id="{32CDCCC1-7428-78CE-9469-1214BC4B3A1A}"/>
              </a:ext>
            </a:extLst>
          </p:cNvPr>
          <p:cNvSpPr/>
          <p:nvPr/>
        </p:nvSpPr>
        <p:spPr>
          <a:xfrm>
            <a:off x="3815299" y="2306298"/>
            <a:ext cx="1399032" cy="1417320"/>
          </a:xfrm>
          <a:custGeom>
            <a:avLst/>
            <a:gdLst>
              <a:gd name="connsiteX0" fmla="*/ 0 w 1299858"/>
              <a:gd name="connsiteY0" fmla="*/ 96271 h 962707"/>
              <a:gd name="connsiteX1" fmla="*/ 96271 w 1299858"/>
              <a:gd name="connsiteY1" fmla="*/ 0 h 962707"/>
              <a:gd name="connsiteX2" fmla="*/ 1203587 w 1299858"/>
              <a:gd name="connsiteY2" fmla="*/ 0 h 962707"/>
              <a:gd name="connsiteX3" fmla="*/ 1299858 w 1299858"/>
              <a:gd name="connsiteY3" fmla="*/ 96271 h 962707"/>
              <a:gd name="connsiteX4" fmla="*/ 1299858 w 1299858"/>
              <a:gd name="connsiteY4" fmla="*/ 866436 h 962707"/>
              <a:gd name="connsiteX5" fmla="*/ 1203587 w 1299858"/>
              <a:gd name="connsiteY5" fmla="*/ 962707 h 962707"/>
              <a:gd name="connsiteX6" fmla="*/ 96271 w 1299858"/>
              <a:gd name="connsiteY6" fmla="*/ 962707 h 962707"/>
              <a:gd name="connsiteX7" fmla="*/ 0 w 1299858"/>
              <a:gd name="connsiteY7" fmla="*/ 866436 h 962707"/>
              <a:gd name="connsiteX8" fmla="*/ 0 w 1299858"/>
              <a:gd name="connsiteY8" fmla="*/ 96271 h 9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858" h="962707">
                <a:moveTo>
                  <a:pt x="0" y="96271"/>
                </a:moveTo>
                <a:cubicBezTo>
                  <a:pt x="0" y="43102"/>
                  <a:pt x="43102" y="0"/>
                  <a:pt x="96271" y="0"/>
                </a:cubicBezTo>
                <a:lnTo>
                  <a:pt x="1203587" y="0"/>
                </a:lnTo>
                <a:cubicBezTo>
                  <a:pt x="1256756" y="0"/>
                  <a:pt x="1299858" y="43102"/>
                  <a:pt x="1299858" y="96271"/>
                </a:cubicBezTo>
                <a:lnTo>
                  <a:pt x="1299858" y="866436"/>
                </a:lnTo>
                <a:cubicBezTo>
                  <a:pt x="1299858" y="919605"/>
                  <a:pt x="1256756" y="962707"/>
                  <a:pt x="1203587" y="962707"/>
                </a:cubicBezTo>
                <a:lnTo>
                  <a:pt x="96271" y="962707"/>
                </a:lnTo>
                <a:cubicBezTo>
                  <a:pt x="43102" y="962707"/>
                  <a:pt x="0" y="919605"/>
                  <a:pt x="0" y="866436"/>
                </a:cubicBezTo>
                <a:lnTo>
                  <a:pt x="0" y="96271"/>
                </a:lnTo>
                <a:close/>
              </a:path>
            </a:pathLst>
          </a:custGeom>
          <a:solidFill>
            <a:srgbClr val="97D700"/>
          </a:solidFill>
          <a:ln w="19050" cap="flat" cmpd="sng" algn="ctr">
            <a:solidFill>
              <a:srgbClr val="ACA095"/>
            </a:solidFill>
            <a:prstDash val="solid"/>
            <a:miter lim="800000"/>
          </a:ln>
          <a:effectLst/>
        </p:spPr>
        <p:txBody>
          <a:bodyPr spcFirstLastPara="0" vert="horz" wrap="square" lIns="81537" tIns="81537" rIns="81537" bIns="8153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550" b="1" i="0" u="none" strike="noStrike" kern="0" cap="none" spc="0" normalizeH="0" baseline="0" noProof="0">
                <a:ln>
                  <a:noFill/>
                </a:ln>
                <a:solidFill>
                  <a:srgbClr val="424242"/>
                </a:solidFill>
                <a:effectLst/>
                <a:uLnTx/>
                <a:uFillTx/>
                <a:latin typeface="Aptos" panose="02110004020202020204"/>
                <a:cs typeface="Arial"/>
              </a:rPr>
              <a:t>High School Diploma and Related </a:t>
            </a:r>
            <a:r>
              <a:rPr kumimoji="0" lang="en-US" sz="1500" b="1" i="0" u="none" strike="noStrike" kern="0" cap="none" spc="0" normalizeH="0" baseline="0" noProof="0">
                <a:ln>
                  <a:noFill/>
                </a:ln>
                <a:solidFill>
                  <a:srgbClr val="424242"/>
                </a:solidFill>
                <a:effectLst/>
                <a:uLnTx/>
                <a:uFillTx/>
                <a:latin typeface="Aptos" panose="02110004020202020204"/>
                <a:cs typeface="Arial"/>
              </a:rPr>
              <a:t>Certifications</a:t>
            </a:r>
          </a:p>
        </p:txBody>
      </p:sp>
      <p:sp>
        <p:nvSpPr>
          <p:cNvPr id="97" name="Freeform: Shape 96">
            <a:extLst>
              <a:ext uri="{FF2B5EF4-FFF2-40B4-BE49-F238E27FC236}">
                <a16:creationId xmlns:a16="http://schemas.microsoft.com/office/drawing/2014/main" id="{48B08C8C-9157-3458-4686-4D3390875833}"/>
              </a:ext>
            </a:extLst>
          </p:cNvPr>
          <p:cNvSpPr/>
          <p:nvPr/>
        </p:nvSpPr>
        <p:spPr>
          <a:xfrm>
            <a:off x="5342162" y="2306298"/>
            <a:ext cx="1399032" cy="1417320"/>
          </a:xfrm>
          <a:custGeom>
            <a:avLst/>
            <a:gdLst>
              <a:gd name="connsiteX0" fmla="*/ 0 w 1299858"/>
              <a:gd name="connsiteY0" fmla="*/ 96271 h 962707"/>
              <a:gd name="connsiteX1" fmla="*/ 96271 w 1299858"/>
              <a:gd name="connsiteY1" fmla="*/ 0 h 962707"/>
              <a:gd name="connsiteX2" fmla="*/ 1203587 w 1299858"/>
              <a:gd name="connsiteY2" fmla="*/ 0 h 962707"/>
              <a:gd name="connsiteX3" fmla="*/ 1299858 w 1299858"/>
              <a:gd name="connsiteY3" fmla="*/ 96271 h 962707"/>
              <a:gd name="connsiteX4" fmla="*/ 1299858 w 1299858"/>
              <a:gd name="connsiteY4" fmla="*/ 866436 h 962707"/>
              <a:gd name="connsiteX5" fmla="*/ 1203587 w 1299858"/>
              <a:gd name="connsiteY5" fmla="*/ 962707 h 962707"/>
              <a:gd name="connsiteX6" fmla="*/ 96271 w 1299858"/>
              <a:gd name="connsiteY6" fmla="*/ 962707 h 962707"/>
              <a:gd name="connsiteX7" fmla="*/ 0 w 1299858"/>
              <a:gd name="connsiteY7" fmla="*/ 866436 h 962707"/>
              <a:gd name="connsiteX8" fmla="*/ 0 w 1299858"/>
              <a:gd name="connsiteY8" fmla="*/ 96271 h 9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858" h="962707">
                <a:moveTo>
                  <a:pt x="0" y="96271"/>
                </a:moveTo>
                <a:cubicBezTo>
                  <a:pt x="0" y="43102"/>
                  <a:pt x="43102" y="0"/>
                  <a:pt x="96271" y="0"/>
                </a:cubicBezTo>
                <a:lnTo>
                  <a:pt x="1203587" y="0"/>
                </a:lnTo>
                <a:cubicBezTo>
                  <a:pt x="1256756" y="0"/>
                  <a:pt x="1299858" y="43102"/>
                  <a:pt x="1299858" y="96271"/>
                </a:cubicBezTo>
                <a:lnTo>
                  <a:pt x="1299858" y="866436"/>
                </a:lnTo>
                <a:cubicBezTo>
                  <a:pt x="1299858" y="919605"/>
                  <a:pt x="1256756" y="962707"/>
                  <a:pt x="1203587" y="962707"/>
                </a:cubicBezTo>
                <a:lnTo>
                  <a:pt x="96271" y="962707"/>
                </a:lnTo>
                <a:cubicBezTo>
                  <a:pt x="43102" y="962707"/>
                  <a:pt x="0" y="919605"/>
                  <a:pt x="0" y="866436"/>
                </a:cubicBezTo>
                <a:lnTo>
                  <a:pt x="0" y="96271"/>
                </a:lnTo>
                <a:close/>
              </a:path>
            </a:pathLst>
          </a:custGeom>
          <a:solidFill>
            <a:srgbClr val="C0F6FF"/>
          </a:solidFill>
          <a:ln w="19050" cap="flat" cmpd="sng" algn="ctr">
            <a:solidFill>
              <a:srgbClr val="ACA095"/>
            </a:solidFill>
            <a:prstDash val="solid"/>
            <a:miter lim="800000"/>
          </a:ln>
          <a:effectLst/>
        </p:spPr>
        <p:txBody>
          <a:bodyPr spcFirstLastPara="0" vert="horz" wrap="square" lIns="81537" tIns="81537" rIns="81537" bIns="8153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550" b="1" i="0" u="none" strike="noStrike" kern="0" cap="none" spc="0" normalizeH="0" baseline="0" noProof="0">
                <a:ln>
                  <a:noFill/>
                </a:ln>
                <a:solidFill>
                  <a:srgbClr val="424242"/>
                </a:solidFill>
                <a:effectLst/>
                <a:uLnTx/>
                <a:uFillTx/>
                <a:latin typeface="Aptos" panose="02110004020202020204"/>
                <a:cs typeface="Arial"/>
              </a:rPr>
              <a:t>Certificate Program</a:t>
            </a:r>
          </a:p>
        </p:txBody>
      </p:sp>
      <p:sp>
        <p:nvSpPr>
          <p:cNvPr id="98" name="Freeform: Shape 97">
            <a:extLst>
              <a:ext uri="{FF2B5EF4-FFF2-40B4-BE49-F238E27FC236}">
                <a16:creationId xmlns:a16="http://schemas.microsoft.com/office/drawing/2014/main" id="{D3CCBD05-C5AB-555E-8BFF-112F2FC8906F}"/>
              </a:ext>
            </a:extLst>
          </p:cNvPr>
          <p:cNvSpPr/>
          <p:nvPr/>
        </p:nvSpPr>
        <p:spPr>
          <a:xfrm>
            <a:off x="6869025" y="2306298"/>
            <a:ext cx="1399032" cy="1417320"/>
          </a:xfrm>
          <a:custGeom>
            <a:avLst/>
            <a:gdLst>
              <a:gd name="connsiteX0" fmla="*/ 0 w 1299858"/>
              <a:gd name="connsiteY0" fmla="*/ 96271 h 962707"/>
              <a:gd name="connsiteX1" fmla="*/ 96271 w 1299858"/>
              <a:gd name="connsiteY1" fmla="*/ 0 h 962707"/>
              <a:gd name="connsiteX2" fmla="*/ 1203587 w 1299858"/>
              <a:gd name="connsiteY2" fmla="*/ 0 h 962707"/>
              <a:gd name="connsiteX3" fmla="*/ 1299858 w 1299858"/>
              <a:gd name="connsiteY3" fmla="*/ 96271 h 962707"/>
              <a:gd name="connsiteX4" fmla="*/ 1299858 w 1299858"/>
              <a:gd name="connsiteY4" fmla="*/ 866436 h 962707"/>
              <a:gd name="connsiteX5" fmla="*/ 1203587 w 1299858"/>
              <a:gd name="connsiteY5" fmla="*/ 962707 h 962707"/>
              <a:gd name="connsiteX6" fmla="*/ 96271 w 1299858"/>
              <a:gd name="connsiteY6" fmla="*/ 962707 h 962707"/>
              <a:gd name="connsiteX7" fmla="*/ 0 w 1299858"/>
              <a:gd name="connsiteY7" fmla="*/ 866436 h 962707"/>
              <a:gd name="connsiteX8" fmla="*/ 0 w 1299858"/>
              <a:gd name="connsiteY8" fmla="*/ 96271 h 9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858" h="962707">
                <a:moveTo>
                  <a:pt x="0" y="96271"/>
                </a:moveTo>
                <a:cubicBezTo>
                  <a:pt x="0" y="43102"/>
                  <a:pt x="43102" y="0"/>
                  <a:pt x="96271" y="0"/>
                </a:cubicBezTo>
                <a:lnTo>
                  <a:pt x="1203587" y="0"/>
                </a:lnTo>
                <a:cubicBezTo>
                  <a:pt x="1256756" y="0"/>
                  <a:pt x="1299858" y="43102"/>
                  <a:pt x="1299858" y="96271"/>
                </a:cubicBezTo>
                <a:lnTo>
                  <a:pt x="1299858" y="866436"/>
                </a:lnTo>
                <a:cubicBezTo>
                  <a:pt x="1299858" y="919605"/>
                  <a:pt x="1256756" y="962707"/>
                  <a:pt x="1203587" y="962707"/>
                </a:cubicBezTo>
                <a:lnTo>
                  <a:pt x="96271" y="962707"/>
                </a:lnTo>
                <a:cubicBezTo>
                  <a:pt x="43102" y="962707"/>
                  <a:pt x="0" y="919605"/>
                  <a:pt x="0" y="866436"/>
                </a:cubicBezTo>
                <a:lnTo>
                  <a:pt x="0" y="96271"/>
                </a:lnTo>
                <a:close/>
              </a:path>
            </a:pathLst>
          </a:custGeom>
          <a:solidFill>
            <a:srgbClr val="82EFFF"/>
          </a:solidFill>
          <a:ln w="19050" cap="flat" cmpd="sng" algn="ctr">
            <a:solidFill>
              <a:srgbClr val="ACA095"/>
            </a:solidFill>
            <a:prstDash val="solid"/>
            <a:miter lim="800000"/>
          </a:ln>
          <a:effectLst/>
        </p:spPr>
        <p:txBody>
          <a:bodyPr spcFirstLastPara="0" vert="horz" wrap="square" lIns="81537" tIns="81537" rIns="81537" bIns="8153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550" b="1" i="0" u="none" strike="noStrike" kern="0" cap="none" spc="0" normalizeH="0" baseline="0" noProof="0">
                <a:ln>
                  <a:noFill/>
                </a:ln>
                <a:solidFill>
                  <a:srgbClr val="424242"/>
                </a:solidFill>
                <a:effectLst/>
                <a:uLnTx/>
                <a:uFillTx/>
                <a:latin typeface="Aptos" panose="02110004020202020204"/>
                <a:cs typeface="Arial"/>
              </a:rPr>
              <a:t>Associate Degree</a:t>
            </a:r>
          </a:p>
        </p:txBody>
      </p:sp>
      <p:sp>
        <p:nvSpPr>
          <p:cNvPr id="99" name="Freeform: Shape 98">
            <a:extLst>
              <a:ext uri="{FF2B5EF4-FFF2-40B4-BE49-F238E27FC236}">
                <a16:creationId xmlns:a16="http://schemas.microsoft.com/office/drawing/2014/main" id="{9B6AF1DF-72A6-267D-8435-A73E7D0B7F42}"/>
              </a:ext>
            </a:extLst>
          </p:cNvPr>
          <p:cNvSpPr/>
          <p:nvPr/>
        </p:nvSpPr>
        <p:spPr>
          <a:xfrm>
            <a:off x="8395888" y="2306298"/>
            <a:ext cx="1399032" cy="1417320"/>
          </a:xfrm>
          <a:custGeom>
            <a:avLst/>
            <a:gdLst>
              <a:gd name="connsiteX0" fmla="*/ 0 w 1299858"/>
              <a:gd name="connsiteY0" fmla="*/ 96271 h 962707"/>
              <a:gd name="connsiteX1" fmla="*/ 96271 w 1299858"/>
              <a:gd name="connsiteY1" fmla="*/ 0 h 962707"/>
              <a:gd name="connsiteX2" fmla="*/ 1203587 w 1299858"/>
              <a:gd name="connsiteY2" fmla="*/ 0 h 962707"/>
              <a:gd name="connsiteX3" fmla="*/ 1299858 w 1299858"/>
              <a:gd name="connsiteY3" fmla="*/ 96271 h 962707"/>
              <a:gd name="connsiteX4" fmla="*/ 1299858 w 1299858"/>
              <a:gd name="connsiteY4" fmla="*/ 866436 h 962707"/>
              <a:gd name="connsiteX5" fmla="*/ 1203587 w 1299858"/>
              <a:gd name="connsiteY5" fmla="*/ 962707 h 962707"/>
              <a:gd name="connsiteX6" fmla="*/ 96271 w 1299858"/>
              <a:gd name="connsiteY6" fmla="*/ 962707 h 962707"/>
              <a:gd name="connsiteX7" fmla="*/ 0 w 1299858"/>
              <a:gd name="connsiteY7" fmla="*/ 866436 h 962707"/>
              <a:gd name="connsiteX8" fmla="*/ 0 w 1299858"/>
              <a:gd name="connsiteY8" fmla="*/ 96271 h 9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858" h="962707">
                <a:moveTo>
                  <a:pt x="0" y="96271"/>
                </a:moveTo>
                <a:cubicBezTo>
                  <a:pt x="0" y="43102"/>
                  <a:pt x="43102" y="0"/>
                  <a:pt x="96271" y="0"/>
                </a:cubicBezTo>
                <a:lnTo>
                  <a:pt x="1203587" y="0"/>
                </a:lnTo>
                <a:cubicBezTo>
                  <a:pt x="1256756" y="0"/>
                  <a:pt x="1299858" y="43102"/>
                  <a:pt x="1299858" y="96271"/>
                </a:cubicBezTo>
                <a:lnTo>
                  <a:pt x="1299858" y="866436"/>
                </a:lnTo>
                <a:cubicBezTo>
                  <a:pt x="1299858" y="919605"/>
                  <a:pt x="1256756" y="962707"/>
                  <a:pt x="1203587" y="962707"/>
                </a:cubicBezTo>
                <a:lnTo>
                  <a:pt x="96271" y="962707"/>
                </a:lnTo>
                <a:cubicBezTo>
                  <a:pt x="43102" y="962707"/>
                  <a:pt x="0" y="919605"/>
                  <a:pt x="0" y="866436"/>
                </a:cubicBezTo>
                <a:lnTo>
                  <a:pt x="0" y="96271"/>
                </a:lnTo>
                <a:close/>
              </a:path>
            </a:pathLst>
          </a:custGeom>
          <a:solidFill>
            <a:srgbClr val="44E6FF"/>
          </a:solidFill>
          <a:ln w="19050" cap="flat" cmpd="sng" algn="ctr">
            <a:solidFill>
              <a:srgbClr val="ACA095"/>
            </a:solidFill>
            <a:prstDash val="solid"/>
            <a:miter lim="800000"/>
          </a:ln>
          <a:effectLst/>
        </p:spPr>
        <p:txBody>
          <a:bodyPr spcFirstLastPara="0" vert="horz" wrap="square" lIns="81537" tIns="81537" rIns="81537" bIns="8153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550" b="1" i="0" u="none" strike="noStrike" kern="0" cap="none" spc="0" normalizeH="0" baseline="0" noProof="0">
                <a:ln>
                  <a:noFill/>
                </a:ln>
                <a:solidFill>
                  <a:srgbClr val="424242"/>
                </a:solidFill>
                <a:effectLst/>
                <a:uLnTx/>
                <a:uFillTx/>
                <a:latin typeface="Aptos" panose="02110004020202020204"/>
                <a:cs typeface="Arial"/>
              </a:rPr>
              <a:t>Bachelor’s Degree</a:t>
            </a:r>
          </a:p>
        </p:txBody>
      </p:sp>
      <p:sp>
        <p:nvSpPr>
          <p:cNvPr id="100" name="Freeform: Shape 99">
            <a:extLst>
              <a:ext uri="{FF2B5EF4-FFF2-40B4-BE49-F238E27FC236}">
                <a16:creationId xmlns:a16="http://schemas.microsoft.com/office/drawing/2014/main" id="{B7DD22F8-F95F-91F2-8C85-63261E76BC23}"/>
              </a:ext>
            </a:extLst>
          </p:cNvPr>
          <p:cNvSpPr/>
          <p:nvPr/>
        </p:nvSpPr>
        <p:spPr>
          <a:xfrm>
            <a:off x="9922751" y="2306298"/>
            <a:ext cx="1399032" cy="1417320"/>
          </a:xfrm>
          <a:custGeom>
            <a:avLst/>
            <a:gdLst>
              <a:gd name="connsiteX0" fmla="*/ 0 w 1299858"/>
              <a:gd name="connsiteY0" fmla="*/ 96271 h 962707"/>
              <a:gd name="connsiteX1" fmla="*/ 96271 w 1299858"/>
              <a:gd name="connsiteY1" fmla="*/ 0 h 962707"/>
              <a:gd name="connsiteX2" fmla="*/ 1203587 w 1299858"/>
              <a:gd name="connsiteY2" fmla="*/ 0 h 962707"/>
              <a:gd name="connsiteX3" fmla="*/ 1299858 w 1299858"/>
              <a:gd name="connsiteY3" fmla="*/ 96271 h 962707"/>
              <a:gd name="connsiteX4" fmla="*/ 1299858 w 1299858"/>
              <a:gd name="connsiteY4" fmla="*/ 866436 h 962707"/>
              <a:gd name="connsiteX5" fmla="*/ 1203587 w 1299858"/>
              <a:gd name="connsiteY5" fmla="*/ 962707 h 962707"/>
              <a:gd name="connsiteX6" fmla="*/ 96271 w 1299858"/>
              <a:gd name="connsiteY6" fmla="*/ 962707 h 962707"/>
              <a:gd name="connsiteX7" fmla="*/ 0 w 1299858"/>
              <a:gd name="connsiteY7" fmla="*/ 866436 h 962707"/>
              <a:gd name="connsiteX8" fmla="*/ 0 w 1299858"/>
              <a:gd name="connsiteY8" fmla="*/ 96271 h 9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858" h="962707">
                <a:moveTo>
                  <a:pt x="0" y="96271"/>
                </a:moveTo>
                <a:cubicBezTo>
                  <a:pt x="0" y="43102"/>
                  <a:pt x="43102" y="0"/>
                  <a:pt x="96271" y="0"/>
                </a:cubicBezTo>
                <a:lnTo>
                  <a:pt x="1203587" y="0"/>
                </a:lnTo>
                <a:cubicBezTo>
                  <a:pt x="1256756" y="0"/>
                  <a:pt x="1299858" y="43102"/>
                  <a:pt x="1299858" y="96271"/>
                </a:cubicBezTo>
                <a:lnTo>
                  <a:pt x="1299858" y="866436"/>
                </a:lnTo>
                <a:cubicBezTo>
                  <a:pt x="1299858" y="919605"/>
                  <a:pt x="1256756" y="962707"/>
                  <a:pt x="1203587" y="962707"/>
                </a:cubicBezTo>
                <a:lnTo>
                  <a:pt x="96271" y="962707"/>
                </a:lnTo>
                <a:cubicBezTo>
                  <a:pt x="43102" y="962707"/>
                  <a:pt x="0" y="919605"/>
                  <a:pt x="0" y="866436"/>
                </a:cubicBezTo>
                <a:lnTo>
                  <a:pt x="0" y="96271"/>
                </a:lnTo>
                <a:close/>
              </a:path>
            </a:pathLst>
          </a:custGeom>
          <a:solidFill>
            <a:srgbClr val="00AEC7"/>
          </a:solidFill>
          <a:ln w="19050" cap="flat" cmpd="sng" algn="ctr">
            <a:solidFill>
              <a:srgbClr val="ACA095"/>
            </a:solidFill>
            <a:prstDash val="solid"/>
            <a:miter lim="800000"/>
          </a:ln>
          <a:effectLst/>
        </p:spPr>
        <p:txBody>
          <a:bodyPr spcFirstLastPara="0" vert="horz" wrap="square" lIns="81537" tIns="81537" rIns="81537" bIns="8153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550" b="1" i="0" u="none" strike="noStrike" kern="0" cap="none" spc="0" normalizeH="0" baseline="0" noProof="0">
                <a:ln>
                  <a:noFill/>
                </a:ln>
                <a:solidFill>
                  <a:srgbClr val="424242"/>
                </a:solidFill>
                <a:effectLst/>
                <a:uLnTx/>
                <a:uFillTx/>
                <a:latin typeface="Aptos" panose="02110004020202020204"/>
                <a:cs typeface="Arial"/>
              </a:rPr>
              <a:t>Additional Credentials</a:t>
            </a:r>
          </a:p>
        </p:txBody>
      </p:sp>
      <p:grpSp>
        <p:nvGrpSpPr>
          <p:cNvPr id="101" name="Group 100">
            <a:extLst>
              <a:ext uri="{FF2B5EF4-FFF2-40B4-BE49-F238E27FC236}">
                <a16:creationId xmlns:a16="http://schemas.microsoft.com/office/drawing/2014/main" id="{A73AE7DF-0F1A-CFC0-47A3-DF02FE9CF9B8}"/>
              </a:ext>
            </a:extLst>
          </p:cNvPr>
          <p:cNvGrpSpPr/>
          <p:nvPr/>
        </p:nvGrpSpPr>
        <p:grpSpPr>
          <a:xfrm>
            <a:off x="3815301" y="5704618"/>
            <a:ext cx="7506482" cy="658368"/>
            <a:chOff x="3815301" y="4691688"/>
            <a:chExt cx="7506482" cy="658368"/>
          </a:xfrm>
        </p:grpSpPr>
        <p:sp>
          <p:nvSpPr>
            <p:cNvPr id="102" name="Arrow: Down 101">
              <a:extLst>
                <a:ext uri="{FF2B5EF4-FFF2-40B4-BE49-F238E27FC236}">
                  <a16:creationId xmlns:a16="http://schemas.microsoft.com/office/drawing/2014/main" id="{55264CE9-EF02-CF1F-0FE2-D83D76C1081E}"/>
                </a:ext>
              </a:extLst>
            </p:cNvPr>
            <p:cNvSpPr/>
            <p:nvPr/>
          </p:nvSpPr>
          <p:spPr>
            <a:xfrm rot="16200000">
              <a:off x="7281023" y="1267630"/>
              <a:ext cx="575037" cy="7506482"/>
            </a:xfrm>
            <a:prstGeom prst="downArrow">
              <a:avLst/>
            </a:prstGeom>
            <a:solidFill>
              <a:srgbClr val="307FE2">
                <a:lumMod val="20000"/>
                <a:lumOff val="80000"/>
              </a:srgbClr>
            </a:solidFill>
            <a:ln w="19050" cap="flat" cmpd="sng" algn="ctr">
              <a:solidFill>
                <a:srgbClr val="307FE2">
                  <a:lumMod val="20000"/>
                  <a:lumOff val="80000"/>
                </a:srgbClr>
              </a:solidFill>
              <a:prstDash val="solid"/>
              <a:miter lim="800000"/>
            </a:ln>
            <a:effectLst/>
          </p:spPr>
          <p:txBody>
            <a:bodyPr rtlCol="0" anchor="ctr"/>
            <a:lstStyle/>
            <a:p>
              <a:pPr algn="ctr" defTabSz="914400">
                <a:buClr>
                  <a:srgbClr val="000000"/>
                </a:buClr>
                <a:buFont typeface="Arial"/>
                <a:buNone/>
                <a:defRPr/>
              </a:pPr>
              <a:endParaRPr lang="en-US" sz="1600" kern="0">
                <a:solidFill>
                  <a:srgbClr val="FFFFFF"/>
                </a:solidFill>
                <a:latin typeface="Aptos" panose="02110004020202020204"/>
                <a:sym typeface="Arial"/>
              </a:endParaRPr>
            </a:p>
          </p:txBody>
        </p:sp>
        <p:sp>
          <p:nvSpPr>
            <p:cNvPr id="103" name="Rectangle: Rounded Corners 102">
              <a:extLst>
                <a:ext uri="{FF2B5EF4-FFF2-40B4-BE49-F238E27FC236}">
                  <a16:creationId xmlns:a16="http://schemas.microsoft.com/office/drawing/2014/main" id="{AA43C169-7E68-18F6-FC9E-49B4A60CB52D}"/>
                </a:ext>
              </a:extLst>
            </p:cNvPr>
            <p:cNvSpPr/>
            <p:nvPr/>
          </p:nvSpPr>
          <p:spPr>
            <a:xfrm>
              <a:off x="6096000" y="4693784"/>
              <a:ext cx="4541822" cy="654177"/>
            </a:xfrm>
            <a:prstGeom prst="roundRect">
              <a:avLst/>
            </a:prstGeom>
            <a:solidFill>
              <a:srgbClr val="307FE2"/>
            </a:solidFill>
            <a:ln w="19050" cap="flat" cmpd="sng" algn="ctr">
              <a:solidFill>
                <a:srgbClr val="307FE2">
                  <a:shade val="50000"/>
                </a:srgbClr>
              </a:solidFill>
              <a:prstDash val="solid"/>
              <a:miter lim="800000"/>
            </a:ln>
            <a:effectLst/>
          </p:spPr>
          <p:txBody>
            <a:bodyPr rtlCol="0" anchor="ctr"/>
            <a:lstStyle/>
            <a:p>
              <a:pPr algn="ctr" defTabSz="914400">
                <a:buClr>
                  <a:srgbClr val="000000"/>
                </a:buClr>
                <a:buFont typeface="Arial"/>
                <a:buNone/>
                <a:defRPr/>
              </a:pPr>
              <a:r>
                <a:rPr lang="en-US" sz="1600" b="1" kern="0">
                  <a:solidFill>
                    <a:srgbClr val="FFFFFF"/>
                  </a:solidFill>
                  <a:latin typeface="Aptos" panose="02110004020202020204"/>
                  <a:sym typeface="Arial"/>
                </a:rPr>
                <a:t>Career Advancement</a:t>
              </a:r>
            </a:p>
          </p:txBody>
        </p:sp>
        <p:sp>
          <p:nvSpPr>
            <p:cNvPr id="104" name="Rectangle: Rounded Corners 103">
              <a:extLst>
                <a:ext uri="{FF2B5EF4-FFF2-40B4-BE49-F238E27FC236}">
                  <a16:creationId xmlns:a16="http://schemas.microsoft.com/office/drawing/2014/main" id="{798C5DF6-6721-2EE6-6C2F-CAB473D8A64F}"/>
                </a:ext>
              </a:extLst>
            </p:cNvPr>
            <p:cNvSpPr/>
            <p:nvPr/>
          </p:nvSpPr>
          <p:spPr>
            <a:xfrm>
              <a:off x="4508626" y="4691688"/>
              <a:ext cx="1448554" cy="658368"/>
            </a:xfrm>
            <a:prstGeom prst="roundRect">
              <a:avLst/>
            </a:prstGeom>
            <a:solidFill>
              <a:srgbClr val="307FE2"/>
            </a:solidFill>
            <a:ln w="19050" cap="flat" cmpd="sng" algn="ctr">
              <a:solidFill>
                <a:srgbClr val="307FE2">
                  <a:shade val="50000"/>
                </a:srgbClr>
              </a:solidFill>
              <a:prstDash val="solid"/>
              <a:miter lim="800000"/>
            </a:ln>
            <a:effectLst/>
          </p:spPr>
          <p:txBody>
            <a:bodyPr rtlCol="0" anchor="ctr"/>
            <a:lstStyle/>
            <a:p>
              <a:pPr algn="ctr" defTabSz="914400">
                <a:buClr>
                  <a:srgbClr val="000000"/>
                </a:buClr>
                <a:buFont typeface="Arial"/>
                <a:buNone/>
                <a:defRPr/>
              </a:pPr>
              <a:r>
                <a:rPr lang="en-US" sz="1600" b="1" kern="0">
                  <a:solidFill>
                    <a:srgbClr val="FFFFFF"/>
                  </a:solidFill>
                  <a:latin typeface="Aptos" panose="02110004020202020204"/>
                  <a:sym typeface="Arial"/>
                </a:rPr>
                <a:t>Employment</a:t>
              </a:r>
            </a:p>
          </p:txBody>
        </p:sp>
      </p:grpSp>
      <p:sp>
        <p:nvSpPr>
          <p:cNvPr id="105" name="Rectangle: Rounded Corners 104">
            <a:extLst>
              <a:ext uri="{FF2B5EF4-FFF2-40B4-BE49-F238E27FC236}">
                <a16:creationId xmlns:a16="http://schemas.microsoft.com/office/drawing/2014/main" id="{C5D4563B-521C-1DFC-90D3-532D9A6BAE4B}"/>
              </a:ext>
            </a:extLst>
          </p:cNvPr>
          <p:cNvSpPr/>
          <p:nvPr/>
        </p:nvSpPr>
        <p:spPr>
          <a:xfrm rot="5400000">
            <a:off x="6524830" y="2790916"/>
            <a:ext cx="548640" cy="4581052"/>
          </a:xfrm>
          <a:prstGeom prst="roundRect">
            <a:avLst/>
          </a:prstGeom>
          <a:solidFill>
            <a:srgbClr val="D57800"/>
          </a:solidFill>
          <a:ln w="19050" cap="flat" cmpd="sng" algn="ctr">
            <a:solidFill>
              <a:srgbClr val="FFA300">
                <a:lumMod val="75000"/>
              </a:srgbClr>
            </a:solidFill>
            <a:prstDash val="solid"/>
            <a:miter lim="800000"/>
          </a:ln>
          <a:effectLst/>
        </p:spPr>
        <p:txBody>
          <a:bodyPr vert="vert270" lIns="91440" tIns="45720" rIns="91440" bIns="45720" rtlCol="0"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r>
              <a:rPr kumimoji="0" lang="en-US" sz="1750" b="1" i="0" u="none" strike="noStrike" kern="0" cap="none" spc="0" normalizeH="0" baseline="0" noProof="0">
                <a:ln>
                  <a:noFill/>
                </a:ln>
                <a:solidFill>
                  <a:srgbClr val="424242"/>
                </a:solidFill>
                <a:effectLst/>
                <a:uLnTx/>
                <a:uFillTx/>
                <a:latin typeface="Aptos" panose="02110004020202020204"/>
                <a:sym typeface="Arial"/>
              </a:rPr>
              <a:t>Appropriate WBL Experiences</a:t>
            </a:r>
            <a:endParaRPr kumimoji="0" lang="en-US" sz="1750" b="1" i="0" u="none" strike="noStrike" kern="0" cap="none" spc="0" normalizeH="0" baseline="0" noProof="0">
              <a:ln>
                <a:noFill/>
              </a:ln>
              <a:solidFill>
                <a:srgbClr val="424242"/>
              </a:solidFill>
              <a:effectLst/>
              <a:uLnTx/>
              <a:uFillTx/>
              <a:latin typeface="Aptos" panose="02110004020202020204"/>
            </a:endParaRPr>
          </a:p>
        </p:txBody>
      </p:sp>
      <p:sp>
        <p:nvSpPr>
          <p:cNvPr id="106" name="Rectangle: Rounded Corners 105">
            <a:extLst>
              <a:ext uri="{FF2B5EF4-FFF2-40B4-BE49-F238E27FC236}">
                <a16:creationId xmlns:a16="http://schemas.microsoft.com/office/drawing/2014/main" id="{F7360485-2E95-5775-DF07-AE0B900A5E86}"/>
              </a:ext>
            </a:extLst>
          </p:cNvPr>
          <p:cNvSpPr/>
          <p:nvPr/>
        </p:nvSpPr>
        <p:spPr>
          <a:xfrm rot="5400000">
            <a:off x="5754159" y="-87046"/>
            <a:ext cx="575038" cy="3745754"/>
          </a:xfrm>
          <a:prstGeom prst="roundRect">
            <a:avLst/>
          </a:prstGeom>
          <a:solidFill>
            <a:srgbClr val="424242">
              <a:lumMod val="60000"/>
              <a:lumOff val="40000"/>
            </a:srgbClr>
          </a:solidFill>
          <a:ln w="19050" cap="flat" cmpd="sng" algn="ctr">
            <a:solidFill>
              <a:srgbClr val="ACA095"/>
            </a:solidFill>
            <a:prstDash val="solid"/>
            <a:miter lim="800000"/>
          </a:ln>
          <a:effectLst/>
        </p:spPr>
        <p:txBody>
          <a:bodyPr vert="vert270" lIns="91440" tIns="45720" rIns="91440" bIns="4572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Aptos" panose="02110004020202020204"/>
                <a:sym typeface="Arial"/>
              </a:rPr>
              <a:t>Programs of Study</a:t>
            </a:r>
          </a:p>
        </p:txBody>
      </p:sp>
      <p:sp>
        <p:nvSpPr>
          <p:cNvPr id="107" name="Freeform: Shape 106">
            <a:extLst>
              <a:ext uri="{FF2B5EF4-FFF2-40B4-BE49-F238E27FC236}">
                <a16:creationId xmlns:a16="http://schemas.microsoft.com/office/drawing/2014/main" id="{1FF4F91A-3927-E361-8DA3-0EABC45D2B88}"/>
              </a:ext>
            </a:extLst>
          </p:cNvPr>
          <p:cNvSpPr/>
          <p:nvPr/>
        </p:nvSpPr>
        <p:spPr>
          <a:xfrm>
            <a:off x="2288436" y="2304203"/>
            <a:ext cx="1399032" cy="1417320"/>
          </a:xfrm>
          <a:custGeom>
            <a:avLst/>
            <a:gdLst>
              <a:gd name="connsiteX0" fmla="*/ 0 w 1299858"/>
              <a:gd name="connsiteY0" fmla="*/ 96271 h 962707"/>
              <a:gd name="connsiteX1" fmla="*/ 96271 w 1299858"/>
              <a:gd name="connsiteY1" fmla="*/ 0 h 962707"/>
              <a:gd name="connsiteX2" fmla="*/ 1203587 w 1299858"/>
              <a:gd name="connsiteY2" fmla="*/ 0 h 962707"/>
              <a:gd name="connsiteX3" fmla="*/ 1299858 w 1299858"/>
              <a:gd name="connsiteY3" fmla="*/ 96271 h 962707"/>
              <a:gd name="connsiteX4" fmla="*/ 1299858 w 1299858"/>
              <a:gd name="connsiteY4" fmla="*/ 866436 h 962707"/>
              <a:gd name="connsiteX5" fmla="*/ 1203587 w 1299858"/>
              <a:gd name="connsiteY5" fmla="*/ 962707 h 962707"/>
              <a:gd name="connsiteX6" fmla="*/ 96271 w 1299858"/>
              <a:gd name="connsiteY6" fmla="*/ 962707 h 962707"/>
              <a:gd name="connsiteX7" fmla="*/ 0 w 1299858"/>
              <a:gd name="connsiteY7" fmla="*/ 866436 h 962707"/>
              <a:gd name="connsiteX8" fmla="*/ 0 w 1299858"/>
              <a:gd name="connsiteY8" fmla="*/ 96271 h 9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858" h="962707">
                <a:moveTo>
                  <a:pt x="0" y="96271"/>
                </a:moveTo>
                <a:cubicBezTo>
                  <a:pt x="0" y="43102"/>
                  <a:pt x="43102" y="0"/>
                  <a:pt x="96271" y="0"/>
                </a:cubicBezTo>
                <a:lnTo>
                  <a:pt x="1203587" y="0"/>
                </a:lnTo>
                <a:cubicBezTo>
                  <a:pt x="1256756" y="0"/>
                  <a:pt x="1299858" y="43102"/>
                  <a:pt x="1299858" y="96271"/>
                </a:cubicBezTo>
                <a:lnTo>
                  <a:pt x="1299858" y="866436"/>
                </a:lnTo>
                <a:cubicBezTo>
                  <a:pt x="1299858" y="919605"/>
                  <a:pt x="1256756" y="962707"/>
                  <a:pt x="1203587" y="962707"/>
                </a:cubicBezTo>
                <a:lnTo>
                  <a:pt x="96271" y="962707"/>
                </a:lnTo>
                <a:cubicBezTo>
                  <a:pt x="43102" y="962707"/>
                  <a:pt x="0" y="919605"/>
                  <a:pt x="0" y="866436"/>
                </a:cubicBezTo>
                <a:lnTo>
                  <a:pt x="0" y="96271"/>
                </a:lnTo>
                <a:close/>
              </a:path>
            </a:pathLst>
          </a:custGeom>
          <a:solidFill>
            <a:srgbClr val="D7EDA7"/>
          </a:solidFill>
          <a:ln w="19050" cap="flat" cmpd="sng" algn="ctr">
            <a:solidFill>
              <a:srgbClr val="ACA095"/>
            </a:solidFill>
            <a:prstDash val="solid"/>
            <a:miter lim="800000"/>
          </a:ln>
          <a:effectLst/>
        </p:spPr>
        <p:txBody>
          <a:bodyPr spcFirstLastPara="0" vert="horz" wrap="square" lIns="81537" tIns="81537" rIns="81537" bIns="81537"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550" b="1" i="0" u="none" strike="noStrike" kern="0" cap="none" spc="0" normalizeH="0" baseline="0" noProof="0">
                <a:ln>
                  <a:noFill/>
                </a:ln>
                <a:solidFill>
                  <a:srgbClr val="424242"/>
                </a:solidFill>
                <a:effectLst/>
                <a:uLnTx/>
                <a:uFillTx/>
                <a:latin typeface="Aptos" panose="02110004020202020204"/>
                <a:cs typeface="Arial"/>
              </a:rPr>
              <a:t>Middle School</a:t>
            </a:r>
            <a:endParaRPr kumimoji="0" lang="en-US" sz="1550" b="0" i="0" u="none" strike="noStrike" kern="0" cap="none" spc="0" normalizeH="0" baseline="0" noProof="0">
              <a:ln>
                <a:noFill/>
              </a:ln>
              <a:solidFill>
                <a:srgbClr val="424242"/>
              </a:solidFill>
              <a:effectLst/>
              <a:uLnTx/>
              <a:uFillTx/>
              <a:cs typeface="Arial"/>
            </a:endParaRPr>
          </a:p>
        </p:txBody>
      </p:sp>
      <p:sp>
        <p:nvSpPr>
          <p:cNvPr id="108" name="Rectangle: Rounded Corners 107">
            <a:extLst>
              <a:ext uri="{FF2B5EF4-FFF2-40B4-BE49-F238E27FC236}">
                <a16:creationId xmlns:a16="http://schemas.microsoft.com/office/drawing/2014/main" id="{C799E9C1-D0D7-B93F-EADC-DE86F6666557}"/>
              </a:ext>
            </a:extLst>
          </p:cNvPr>
          <p:cNvSpPr/>
          <p:nvPr/>
        </p:nvSpPr>
        <p:spPr>
          <a:xfrm rot="5400000">
            <a:off x="1192960" y="4393547"/>
            <a:ext cx="548640" cy="1371600"/>
          </a:xfrm>
          <a:prstGeom prst="roundRect">
            <a:avLst/>
          </a:prstGeom>
          <a:solidFill>
            <a:srgbClr val="D57800"/>
          </a:solidFill>
          <a:ln w="19050" cap="flat" cmpd="sng" algn="ctr">
            <a:solidFill>
              <a:srgbClr val="FFA300">
                <a:lumMod val="75000"/>
              </a:srgbClr>
            </a:solidFill>
            <a:prstDash val="solid"/>
            <a:miter lim="800000"/>
          </a:ln>
          <a:effectLst/>
        </p:spPr>
        <p:txBody>
          <a:bodyPr vert="vert270" lIns="91440" tIns="45720" rIns="91440" bIns="45720" rtlCol="0"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r>
              <a:rPr kumimoji="0" lang="en-US" sz="1750" b="1" i="0" u="none" strike="noStrike" kern="0" cap="none" spc="0" normalizeH="0" baseline="0" noProof="0">
                <a:ln>
                  <a:noFill/>
                </a:ln>
                <a:solidFill>
                  <a:srgbClr val="424242"/>
                </a:solidFill>
                <a:effectLst/>
                <a:uLnTx/>
                <a:uFillTx/>
                <a:latin typeface="Aptos" panose="02110004020202020204"/>
                <a:sym typeface="Arial"/>
              </a:rPr>
              <a:t>Career Awareness</a:t>
            </a:r>
            <a:endParaRPr kumimoji="0" lang="en-US" sz="1750" b="1" i="0" u="none" strike="noStrike" kern="0" cap="none" spc="0" normalizeH="0" baseline="0" noProof="0">
              <a:ln>
                <a:noFill/>
              </a:ln>
              <a:solidFill>
                <a:srgbClr val="424242"/>
              </a:solidFill>
              <a:effectLst/>
              <a:uLnTx/>
              <a:uFillTx/>
              <a:latin typeface="Aptos" panose="02110004020202020204"/>
            </a:endParaRPr>
          </a:p>
        </p:txBody>
      </p:sp>
      <p:sp>
        <p:nvSpPr>
          <p:cNvPr id="109" name="Rectangle: Rounded Corners 108">
            <a:extLst>
              <a:ext uri="{FF2B5EF4-FFF2-40B4-BE49-F238E27FC236}">
                <a16:creationId xmlns:a16="http://schemas.microsoft.com/office/drawing/2014/main" id="{21122E75-A795-B82F-FCB8-D2320567C43A}"/>
              </a:ext>
            </a:extLst>
          </p:cNvPr>
          <p:cNvSpPr/>
          <p:nvPr/>
        </p:nvSpPr>
        <p:spPr>
          <a:xfrm rot="5400000">
            <a:off x="2713632" y="4393547"/>
            <a:ext cx="548640" cy="1371600"/>
          </a:xfrm>
          <a:prstGeom prst="roundRect">
            <a:avLst/>
          </a:prstGeom>
          <a:solidFill>
            <a:srgbClr val="D57800"/>
          </a:solidFill>
          <a:ln w="19050" cap="flat" cmpd="sng" algn="ctr">
            <a:solidFill>
              <a:srgbClr val="FFA300">
                <a:lumMod val="75000"/>
              </a:srgbClr>
            </a:solidFill>
            <a:prstDash val="solid"/>
            <a:miter lim="800000"/>
          </a:ln>
          <a:effectLst/>
        </p:spPr>
        <p:txBody>
          <a:bodyPr vert="vert270" lIns="91440" tIns="45720" rIns="91440" bIns="45720" rtlCol="0"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r>
              <a:rPr kumimoji="0" lang="en-US" sz="1750" b="1" i="0" u="none" strike="noStrike" kern="0" cap="none" spc="0" normalizeH="0" baseline="0" noProof="0" dirty="0">
                <a:ln>
                  <a:noFill/>
                </a:ln>
                <a:solidFill>
                  <a:srgbClr val="424242"/>
                </a:solidFill>
                <a:effectLst/>
                <a:uLnTx/>
                <a:uFillTx/>
                <a:latin typeface="Aptos" panose="02110004020202020204"/>
                <a:sym typeface="Arial"/>
              </a:rPr>
              <a:t>Career Exploration</a:t>
            </a:r>
            <a:endParaRPr kumimoji="0" lang="en-US" sz="1750" b="1" i="0" u="none" strike="noStrike" kern="0" cap="none" spc="0" normalizeH="0" baseline="0" noProof="0" dirty="0">
              <a:ln>
                <a:noFill/>
              </a:ln>
              <a:solidFill>
                <a:srgbClr val="424242"/>
              </a:solidFill>
              <a:effectLst/>
              <a:uLnTx/>
              <a:uFillTx/>
              <a:latin typeface="Aptos" panose="02110004020202020204"/>
            </a:endParaRPr>
          </a:p>
        </p:txBody>
      </p:sp>
      <p:sp>
        <p:nvSpPr>
          <p:cNvPr id="110" name="Arrow: Down 109">
            <a:extLst>
              <a:ext uri="{FF2B5EF4-FFF2-40B4-BE49-F238E27FC236}">
                <a16:creationId xmlns:a16="http://schemas.microsoft.com/office/drawing/2014/main" id="{EF014172-9105-E762-0BBE-68DC81B557B5}"/>
              </a:ext>
            </a:extLst>
          </p:cNvPr>
          <p:cNvSpPr/>
          <p:nvPr/>
        </p:nvSpPr>
        <p:spPr>
          <a:xfrm rot="16200000">
            <a:off x="5760196" y="-343055"/>
            <a:ext cx="575037" cy="9180214"/>
          </a:xfrm>
          <a:prstGeom prst="downArrow">
            <a:avLst/>
          </a:prstGeom>
          <a:solidFill>
            <a:srgbClr val="003087">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ptos" panose="02110004020202020204"/>
              <a:sym typeface="Arial"/>
            </a:endParaRPr>
          </a:p>
        </p:txBody>
      </p:sp>
      <p:sp>
        <p:nvSpPr>
          <p:cNvPr id="111" name="Rectangle: Rounded Corners 110">
            <a:extLst>
              <a:ext uri="{FF2B5EF4-FFF2-40B4-BE49-F238E27FC236}">
                <a16:creationId xmlns:a16="http://schemas.microsoft.com/office/drawing/2014/main" id="{7DCEBE5A-B481-8DB5-0429-6336A99012B8}"/>
              </a:ext>
            </a:extLst>
          </p:cNvPr>
          <p:cNvSpPr/>
          <p:nvPr/>
        </p:nvSpPr>
        <p:spPr>
          <a:xfrm rot="5400000">
            <a:off x="5754158" y="2364545"/>
            <a:ext cx="575038" cy="3745754"/>
          </a:xfrm>
          <a:prstGeom prst="roundRect">
            <a:avLst/>
          </a:prstGeom>
          <a:solidFill>
            <a:srgbClr val="003087"/>
          </a:solidFill>
          <a:ln w="19050" cap="flat" cmpd="sng" algn="ctr">
            <a:solidFill>
              <a:srgbClr val="003087"/>
            </a:solidFill>
            <a:prstDash val="solid"/>
            <a:miter lim="800000"/>
          </a:ln>
          <a:effectLst/>
        </p:spPr>
        <p:txBody>
          <a:bodyPr vert="vert270" lIns="91440" tIns="45720" rIns="91440" bIns="4572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ptos" panose="02110004020202020204"/>
                <a:sym typeface="Arial"/>
              </a:rPr>
              <a:t>Progression of Skills and Knowledge</a:t>
            </a:r>
          </a:p>
        </p:txBody>
      </p:sp>
      <p:sp>
        <p:nvSpPr>
          <p:cNvPr id="112" name="Title 2">
            <a:extLst>
              <a:ext uri="{FF2B5EF4-FFF2-40B4-BE49-F238E27FC236}">
                <a16:creationId xmlns:a16="http://schemas.microsoft.com/office/drawing/2014/main" id="{915A7DE4-248E-A7E4-5ECD-859DCD34E401}"/>
              </a:ext>
            </a:extLst>
          </p:cNvPr>
          <p:cNvSpPr txBox="1">
            <a:spLocks/>
          </p:cNvSpPr>
          <p:nvPr/>
        </p:nvSpPr>
        <p:spPr>
          <a:xfrm>
            <a:off x="1061157" y="274638"/>
            <a:ext cx="10325299" cy="1143000"/>
          </a:xfrm>
          <a:prstGeom prst="rect">
            <a:avLst/>
          </a:prstGeom>
        </p:spPr>
        <p:txBody>
          <a:bodyPr/>
          <a:lstStyle>
            <a:lvl1pPr algn="ctr" defTabSz="457200" rtl="0" eaLnBrk="1" latinLnBrk="0" hangingPunct="1">
              <a:spcBef>
                <a:spcPct val="0"/>
              </a:spcBef>
              <a:buNone/>
              <a:defRPr sz="4400" kern="1200">
                <a:solidFill>
                  <a:schemeClr val="tx2"/>
                </a:solidFill>
                <a:latin typeface="Arial"/>
                <a:ea typeface="+mj-ea"/>
                <a:cs typeface="+mj-cs"/>
              </a:defRPr>
            </a:lvl1pPr>
          </a:lstStyle>
          <a:p>
            <a:pPr algn="l"/>
            <a:r>
              <a:rPr lang="en-US" dirty="0"/>
              <a:t>SREB Career Pathways</a:t>
            </a:r>
          </a:p>
        </p:txBody>
      </p:sp>
    </p:spTree>
    <p:extLst>
      <p:ext uri="{BB962C8B-B14F-4D97-AF65-F5344CB8AC3E}">
        <p14:creationId xmlns:p14="http://schemas.microsoft.com/office/powerpoint/2010/main" val="104949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8868-99B1-892C-AE95-9539B84804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CD72C7-F084-8C47-715D-663C98A9C364}"/>
              </a:ext>
            </a:extLst>
          </p:cNvPr>
          <p:cNvSpPr>
            <a:spLocks noGrp="1"/>
          </p:cNvSpPr>
          <p:nvPr>
            <p:ph type="ctrTitle"/>
          </p:nvPr>
        </p:nvSpPr>
        <p:spPr>
          <a:xfrm>
            <a:off x="2462163" y="1331151"/>
            <a:ext cx="9729837" cy="1143694"/>
          </a:xfrm>
        </p:spPr>
        <p:txBody>
          <a:bodyPr/>
          <a:lstStyle/>
          <a:p>
            <a:pPr>
              <a:lnSpc>
                <a:spcPts val="5800"/>
              </a:lnSpc>
            </a:pPr>
            <a:r>
              <a:rPr lang="en-US" b="0" dirty="0"/>
              <a:t>Educator Workforce</a:t>
            </a:r>
          </a:p>
        </p:txBody>
      </p:sp>
      <p:sp>
        <p:nvSpPr>
          <p:cNvPr id="5" name="TextBox 4">
            <a:extLst>
              <a:ext uri="{FF2B5EF4-FFF2-40B4-BE49-F238E27FC236}">
                <a16:creationId xmlns:a16="http://schemas.microsoft.com/office/drawing/2014/main" id="{18A959AE-2F18-F08F-F168-F33996DDAA24}"/>
              </a:ext>
            </a:extLst>
          </p:cNvPr>
          <p:cNvSpPr txBox="1"/>
          <p:nvPr/>
        </p:nvSpPr>
        <p:spPr>
          <a:xfrm>
            <a:off x="2462163" y="2967335"/>
            <a:ext cx="9729836" cy="1477328"/>
          </a:xfrm>
          <a:prstGeom prst="rect">
            <a:avLst/>
          </a:prstGeom>
          <a:noFill/>
        </p:spPr>
        <p:txBody>
          <a:bodyPr wrap="square">
            <a:spAutoFit/>
          </a:bodyPr>
          <a:lstStyle/>
          <a:p>
            <a:r>
              <a:rPr lang="en-US" sz="3000" dirty="0">
                <a:solidFill>
                  <a:schemeClr val="tx1">
                    <a:lumMod val="65000"/>
                    <a:lumOff val="35000"/>
                  </a:schemeClr>
                </a:solidFill>
                <a:latin typeface="+mj-lt"/>
                <a:cs typeface="Arial"/>
              </a:rPr>
              <a:t>To sustain our economy, we must have great teachers and school leaders to fully prepare the next generation of leaders, entrepreneurs and workers. </a:t>
            </a:r>
          </a:p>
        </p:txBody>
      </p:sp>
    </p:spTree>
    <p:extLst>
      <p:ext uri="{BB962C8B-B14F-4D97-AF65-F5344CB8AC3E}">
        <p14:creationId xmlns:p14="http://schemas.microsoft.com/office/powerpoint/2010/main" val="402090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51D606-D3B1-703A-FCE7-D83A5C5E4BF7}"/>
              </a:ext>
            </a:extLst>
          </p:cNvPr>
          <p:cNvSpPr>
            <a:spLocks noGrp="1"/>
          </p:cNvSpPr>
          <p:nvPr>
            <p:ph idx="1"/>
          </p:nvPr>
        </p:nvSpPr>
        <p:spPr/>
        <p:txBody>
          <a:bodyPr/>
          <a:lstStyle/>
          <a:p>
            <a:endParaRPr lang="en-US" sz="3000" dirty="0">
              <a:solidFill>
                <a:schemeClr val="tx1">
                  <a:lumMod val="65000"/>
                  <a:lumOff val="35000"/>
                </a:schemeClr>
              </a:solidFill>
              <a:cs typeface="Arial"/>
            </a:endParaRPr>
          </a:p>
          <a:p>
            <a:r>
              <a:rPr lang="en-US" sz="3000" dirty="0">
                <a:solidFill>
                  <a:schemeClr val="tx1">
                    <a:lumMod val="65000"/>
                    <a:lumOff val="35000"/>
                  </a:schemeClr>
                </a:solidFill>
                <a:cs typeface="Arial"/>
              </a:rPr>
              <a:t>SREB is laying the groundwork to become a national leader in solving the complex issue of building and maintaining a first-rate educator workforce. </a:t>
            </a:r>
          </a:p>
          <a:p>
            <a:endParaRPr lang="en-US" dirty="0"/>
          </a:p>
        </p:txBody>
      </p:sp>
      <p:sp>
        <p:nvSpPr>
          <p:cNvPr id="4" name="Title 3">
            <a:extLst>
              <a:ext uri="{FF2B5EF4-FFF2-40B4-BE49-F238E27FC236}">
                <a16:creationId xmlns:a16="http://schemas.microsoft.com/office/drawing/2014/main" id="{5081615B-BB86-58F1-7606-BD791AA7DEA0}"/>
              </a:ext>
            </a:extLst>
          </p:cNvPr>
          <p:cNvSpPr>
            <a:spLocks noGrp="1"/>
          </p:cNvSpPr>
          <p:nvPr>
            <p:ph type="title"/>
          </p:nvPr>
        </p:nvSpPr>
        <p:spPr/>
        <p:txBody>
          <a:bodyPr/>
          <a:lstStyle/>
          <a:p>
            <a:r>
              <a:rPr lang="en-US" dirty="0"/>
              <a:t>Educator Workforce </a:t>
            </a:r>
            <a:r>
              <a:rPr lang="en-US" sz="2000" dirty="0"/>
              <a:t>cont’d</a:t>
            </a:r>
            <a:endParaRPr lang="en-US" dirty="0"/>
          </a:p>
        </p:txBody>
      </p:sp>
    </p:spTree>
    <p:extLst>
      <p:ext uri="{BB962C8B-B14F-4D97-AF65-F5344CB8AC3E}">
        <p14:creationId xmlns:p14="http://schemas.microsoft.com/office/powerpoint/2010/main" val="218490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ADA7F7-F30C-05B6-913F-BAE28352FD3C}"/>
              </a:ext>
            </a:extLst>
          </p:cNvPr>
          <p:cNvSpPr>
            <a:spLocks noGrp="1"/>
          </p:cNvSpPr>
          <p:nvPr>
            <p:ph type="title"/>
          </p:nvPr>
        </p:nvSpPr>
        <p:spPr/>
        <p:txBody>
          <a:bodyPr/>
          <a:lstStyle/>
          <a:p>
            <a:r>
              <a:rPr lang="en-US" dirty="0"/>
              <a:t>SREB’s Educator Workforce Blueprint</a:t>
            </a:r>
          </a:p>
        </p:txBody>
      </p:sp>
      <p:grpSp>
        <p:nvGrpSpPr>
          <p:cNvPr id="6" name="Group 5">
            <a:extLst>
              <a:ext uri="{FF2B5EF4-FFF2-40B4-BE49-F238E27FC236}">
                <a16:creationId xmlns:a16="http://schemas.microsoft.com/office/drawing/2014/main" id="{D5C38D3F-252C-5716-F9B3-104243350709}"/>
              </a:ext>
            </a:extLst>
          </p:cNvPr>
          <p:cNvGrpSpPr/>
          <p:nvPr/>
        </p:nvGrpSpPr>
        <p:grpSpPr>
          <a:xfrm>
            <a:off x="628987" y="3563646"/>
            <a:ext cx="5321808" cy="2884463"/>
            <a:chOff x="628987" y="3563646"/>
            <a:chExt cx="5321808" cy="2884463"/>
          </a:xfrm>
        </p:grpSpPr>
        <p:grpSp>
          <p:nvGrpSpPr>
            <p:cNvPr id="7" name="Group 6">
              <a:extLst>
                <a:ext uri="{FF2B5EF4-FFF2-40B4-BE49-F238E27FC236}">
                  <a16:creationId xmlns:a16="http://schemas.microsoft.com/office/drawing/2014/main" id="{13BFE48E-B737-0B66-71F2-94BE2BD8C0C4}"/>
                </a:ext>
              </a:extLst>
            </p:cNvPr>
            <p:cNvGrpSpPr/>
            <p:nvPr/>
          </p:nvGrpSpPr>
          <p:grpSpPr>
            <a:xfrm>
              <a:off x="628987" y="3563646"/>
              <a:ext cx="5321808" cy="2615537"/>
              <a:chOff x="628987" y="3563646"/>
              <a:chExt cx="5321808" cy="2254660"/>
            </a:xfrm>
          </p:grpSpPr>
          <p:sp>
            <p:nvSpPr>
              <p:cNvPr id="9" name="Rectangle 8">
                <a:extLst>
                  <a:ext uri="{FF2B5EF4-FFF2-40B4-BE49-F238E27FC236}">
                    <a16:creationId xmlns:a16="http://schemas.microsoft.com/office/drawing/2014/main" id="{E4C6DACA-2B69-6C24-2733-8C92B2BEC0AC}"/>
                  </a:ext>
                </a:extLst>
              </p:cNvPr>
              <p:cNvSpPr/>
              <p:nvPr/>
            </p:nvSpPr>
            <p:spPr>
              <a:xfrm>
                <a:off x="628987" y="3563646"/>
                <a:ext cx="5321808" cy="2254660"/>
              </a:xfrm>
              <a:prstGeom prst="rect">
                <a:avLst/>
              </a:prstGeom>
              <a:solidFill>
                <a:schemeClr val="bg1"/>
              </a:solidFill>
              <a:ln>
                <a:solidFill>
                  <a:srgbClr val="5279C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43821DC-2A72-B088-CF0A-0BA9047128A4}"/>
                  </a:ext>
                </a:extLst>
              </p:cNvPr>
              <p:cNvSpPr/>
              <p:nvPr/>
            </p:nvSpPr>
            <p:spPr>
              <a:xfrm>
                <a:off x="673148" y="3629738"/>
                <a:ext cx="5192222" cy="4754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rgbClr val="307FE2"/>
                    </a:solidFill>
                    <a:latin typeface="Arial Narrow" panose="020B0606020202030204" pitchFamily="34" charset="0"/>
                  </a:rPr>
                  <a:t>              Licensure &amp; Advancement </a:t>
                </a:r>
              </a:p>
            </p:txBody>
          </p:sp>
          <p:sp>
            <p:nvSpPr>
              <p:cNvPr id="11" name="Rectangle 10">
                <a:extLst>
                  <a:ext uri="{FF2B5EF4-FFF2-40B4-BE49-F238E27FC236}">
                    <a16:creationId xmlns:a16="http://schemas.microsoft.com/office/drawing/2014/main" id="{F2702EF3-6BA7-E63B-0F83-7191DF7A5535}"/>
                  </a:ext>
                </a:extLst>
              </p:cNvPr>
              <p:cNvSpPr/>
              <p:nvPr/>
            </p:nvSpPr>
            <p:spPr>
              <a:xfrm>
                <a:off x="1813809" y="4177500"/>
                <a:ext cx="4051561" cy="13166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82880" indent="-182880">
                  <a:buFont typeface="Arial" panose="020B0604020202020204" pitchFamily="34" charset="0"/>
                  <a:buChar char="•"/>
                </a:pPr>
                <a:r>
                  <a:rPr lang="en-US" sz="2000" dirty="0">
                    <a:solidFill>
                      <a:schemeClr val="accent5"/>
                    </a:solidFill>
                    <a:latin typeface="Arial Narrow" panose="020B0606020202030204" pitchFamily="34" charset="0"/>
                  </a:rPr>
                  <a:t>Licensure systems that </a:t>
                </a:r>
                <a:r>
                  <a:rPr lang="en-US" sz="2000" b="1" dirty="0">
                    <a:solidFill>
                      <a:schemeClr val="accent5"/>
                    </a:solidFill>
                    <a:latin typeface="Arial Narrow" panose="020B0606020202030204" pitchFamily="34" charset="0"/>
                  </a:rPr>
                  <a:t>scaffold strategic roles</a:t>
                </a:r>
                <a:r>
                  <a:rPr lang="en-US" sz="2000" dirty="0">
                    <a:solidFill>
                      <a:schemeClr val="accent5"/>
                    </a:solidFill>
                    <a:latin typeface="Arial Narrow" panose="020B0606020202030204" pitchFamily="34" charset="0"/>
                  </a:rPr>
                  <a:t> based on teachers’</a:t>
                </a:r>
              </a:p>
            </p:txBody>
          </p:sp>
        </p:grpSp>
        <p:sp>
          <p:nvSpPr>
            <p:cNvPr id="8" name="Rectangle 7">
              <a:extLst>
                <a:ext uri="{FF2B5EF4-FFF2-40B4-BE49-F238E27FC236}">
                  <a16:creationId xmlns:a16="http://schemas.microsoft.com/office/drawing/2014/main" id="{BA6837A9-8B73-7CB0-34C7-0951F23F247F}"/>
                </a:ext>
              </a:extLst>
            </p:cNvPr>
            <p:cNvSpPr/>
            <p:nvPr/>
          </p:nvSpPr>
          <p:spPr>
            <a:xfrm>
              <a:off x="654230" y="4920757"/>
              <a:ext cx="5296565" cy="1527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accent5"/>
                  </a:solidFill>
                  <a:latin typeface="Arial Narrow" panose="020B0606020202030204" pitchFamily="34" charset="0"/>
                </a:rPr>
                <a:t>   skills, competencies and impact — and </a:t>
              </a:r>
              <a:r>
                <a:rPr lang="en-US" sz="2000" b="1" dirty="0">
                  <a:solidFill>
                    <a:schemeClr val="accent5"/>
                  </a:solidFill>
                  <a:latin typeface="Arial Narrow" panose="020B0606020202030204" pitchFamily="34" charset="0"/>
                </a:rPr>
                <a:t>align</a:t>
              </a:r>
              <a:r>
                <a:rPr lang="en-US" sz="2000" dirty="0">
                  <a:solidFill>
                    <a:schemeClr val="accent5"/>
                  </a:solidFill>
                  <a:latin typeface="Arial Narrow" panose="020B0606020202030204" pitchFamily="34" charset="0"/>
                </a:rPr>
                <a:t> with              </a:t>
              </a:r>
            </a:p>
            <a:p>
              <a:r>
                <a:rPr lang="en-US" sz="2000" dirty="0">
                  <a:solidFill>
                    <a:schemeClr val="accent5"/>
                  </a:solidFill>
                  <a:latin typeface="Arial Narrow" panose="020B0606020202030204" pitchFamily="34" charset="0"/>
                </a:rPr>
                <a:t>   pay and ongoing support </a:t>
              </a:r>
            </a:p>
            <a:p>
              <a:pPr marL="182880" indent="-182880">
                <a:buFont typeface="Arial" panose="020B0604020202020204" pitchFamily="34" charset="0"/>
                <a:buChar char="•"/>
              </a:pPr>
              <a:r>
                <a:rPr lang="en-US" sz="2000" dirty="0">
                  <a:solidFill>
                    <a:schemeClr val="accent5"/>
                  </a:solidFill>
                  <a:latin typeface="Arial Narrow" panose="020B0606020202030204" pitchFamily="34" charset="0"/>
                </a:rPr>
                <a:t>Certification for levels </a:t>
              </a:r>
              <a:r>
                <a:rPr lang="en-US" sz="2000" b="1" dirty="0">
                  <a:solidFill>
                    <a:schemeClr val="accent5"/>
                  </a:solidFill>
                  <a:latin typeface="Arial Narrow" panose="020B0606020202030204" pitchFamily="34" charset="0"/>
                </a:rPr>
                <a:t>from pre-service </a:t>
              </a:r>
              <a:r>
                <a:rPr lang="en-US" sz="2000" dirty="0">
                  <a:solidFill>
                    <a:schemeClr val="accent5"/>
                  </a:solidFill>
                  <a:latin typeface="Arial Narrow" panose="020B0606020202030204" pitchFamily="34" charset="0"/>
                </a:rPr>
                <a:t>to advanced </a:t>
              </a:r>
              <a:r>
                <a:rPr lang="en-US" sz="2000" b="1" dirty="0">
                  <a:solidFill>
                    <a:schemeClr val="accent5"/>
                  </a:solidFill>
                  <a:latin typeface="Arial Narrow" panose="020B0606020202030204" pitchFamily="34" charset="0"/>
                </a:rPr>
                <a:t>teacher-leadership roles</a:t>
              </a:r>
            </a:p>
          </p:txBody>
        </p:sp>
      </p:grpSp>
      <p:grpSp>
        <p:nvGrpSpPr>
          <p:cNvPr id="12" name="Group 11">
            <a:extLst>
              <a:ext uri="{FF2B5EF4-FFF2-40B4-BE49-F238E27FC236}">
                <a16:creationId xmlns:a16="http://schemas.microsoft.com/office/drawing/2014/main" id="{0EC00687-4C2B-F6DD-9DF7-77EB940048E5}"/>
              </a:ext>
            </a:extLst>
          </p:cNvPr>
          <p:cNvGrpSpPr/>
          <p:nvPr/>
        </p:nvGrpSpPr>
        <p:grpSpPr>
          <a:xfrm>
            <a:off x="609273" y="1253039"/>
            <a:ext cx="5341910" cy="2254660"/>
            <a:chOff x="609273" y="1253039"/>
            <a:chExt cx="5341910" cy="2254660"/>
          </a:xfrm>
        </p:grpSpPr>
        <p:sp>
          <p:nvSpPr>
            <p:cNvPr id="13" name="Rectangle 12">
              <a:extLst>
                <a:ext uri="{FF2B5EF4-FFF2-40B4-BE49-F238E27FC236}">
                  <a16:creationId xmlns:a16="http://schemas.microsoft.com/office/drawing/2014/main" id="{ECBD4CEF-5768-56AF-2E34-81210F17A330}"/>
                </a:ext>
              </a:extLst>
            </p:cNvPr>
            <p:cNvSpPr/>
            <p:nvPr/>
          </p:nvSpPr>
          <p:spPr>
            <a:xfrm>
              <a:off x="629375" y="1253039"/>
              <a:ext cx="5321808" cy="2254660"/>
            </a:xfrm>
            <a:prstGeom prst="rect">
              <a:avLst/>
            </a:prstGeom>
            <a:solidFill>
              <a:schemeClr val="bg1"/>
            </a:solidFill>
            <a:ln>
              <a:solidFill>
                <a:srgbClr val="2758BC"/>
              </a:solidFill>
            </a:ln>
            <a:effectLst/>
          </p:spPr>
          <p:style>
            <a:lnRef idx="1">
              <a:schemeClr val="accent1"/>
            </a:lnRef>
            <a:fillRef idx="3">
              <a:schemeClr val="accent1"/>
            </a:fillRef>
            <a:effectRef idx="2">
              <a:schemeClr val="accent1"/>
            </a:effectRef>
            <a:fontRef idx="minor">
              <a:schemeClr val="lt1"/>
            </a:fontRef>
          </p:style>
          <p:txBody>
            <a:bodyPr lIns="1371600" rtlCol="0" anchor="t"/>
            <a:lstStyle/>
            <a:p>
              <a:endParaRPr lang="en-US" dirty="0"/>
            </a:p>
          </p:txBody>
        </p:sp>
        <p:sp>
          <p:nvSpPr>
            <p:cNvPr id="14" name="Rectangle 13">
              <a:extLst>
                <a:ext uri="{FF2B5EF4-FFF2-40B4-BE49-F238E27FC236}">
                  <a16:creationId xmlns:a16="http://schemas.microsoft.com/office/drawing/2014/main" id="{03EC1176-701B-8537-B792-C6E9ED420A9A}"/>
                </a:ext>
              </a:extLst>
            </p:cNvPr>
            <p:cNvSpPr/>
            <p:nvPr/>
          </p:nvSpPr>
          <p:spPr>
            <a:xfrm>
              <a:off x="1813810" y="1349129"/>
              <a:ext cx="3722602" cy="4754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rgbClr val="307FE2"/>
                  </a:solidFill>
                  <a:latin typeface="Arial Narrow" panose="020B0606020202030204" pitchFamily="34" charset="0"/>
                </a:rPr>
                <a:t>Pathways &amp; Preparation</a:t>
              </a:r>
            </a:p>
          </p:txBody>
        </p:sp>
        <p:sp>
          <p:nvSpPr>
            <p:cNvPr id="15" name="Rectangle 14">
              <a:extLst>
                <a:ext uri="{FF2B5EF4-FFF2-40B4-BE49-F238E27FC236}">
                  <a16:creationId xmlns:a16="http://schemas.microsoft.com/office/drawing/2014/main" id="{82B7A084-7439-D07B-232C-000EBCB7355F}"/>
                </a:ext>
              </a:extLst>
            </p:cNvPr>
            <p:cNvSpPr/>
            <p:nvPr/>
          </p:nvSpPr>
          <p:spPr>
            <a:xfrm>
              <a:off x="609273" y="2475074"/>
              <a:ext cx="5296565" cy="9954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82880" indent="-182880">
                <a:buFont typeface="Arial" panose="020B0604020202020204" pitchFamily="34" charset="0"/>
                <a:buChar char="•"/>
              </a:pPr>
              <a:r>
                <a:rPr lang="en-US" sz="2000" dirty="0">
                  <a:solidFill>
                    <a:schemeClr val="accent5"/>
                  </a:solidFill>
                  <a:latin typeface="Arial Narrow" panose="020B0606020202030204" pitchFamily="34" charset="0"/>
                </a:rPr>
                <a:t>Preparation programs attuned to teachers’ </a:t>
              </a:r>
              <a:r>
                <a:rPr lang="en-US" sz="2000" b="1" dirty="0">
                  <a:solidFill>
                    <a:schemeClr val="accent5"/>
                  </a:solidFill>
                  <a:latin typeface="Arial Narrow" panose="020B0606020202030204" pitchFamily="34" charset="0"/>
                </a:rPr>
                <a:t>real-life needs</a:t>
              </a:r>
              <a:r>
                <a:rPr lang="en-US" sz="2000" dirty="0">
                  <a:solidFill>
                    <a:schemeClr val="accent5"/>
                  </a:solidFill>
                  <a:latin typeface="Arial Narrow" panose="020B0606020202030204" pitchFamily="34" charset="0"/>
                </a:rPr>
                <a:t>, such as classroom management and the science of reading</a:t>
              </a:r>
            </a:p>
          </p:txBody>
        </p:sp>
        <p:sp>
          <p:nvSpPr>
            <p:cNvPr id="16" name="Rectangle 15">
              <a:extLst>
                <a:ext uri="{FF2B5EF4-FFF2-40B4-BE49-F238E27FC236}">
                  <a16:creationId xmlns:a16="http://schemas.microsoft.com/office/drawing/2014/main" id="{E6EFAE25-73B4-4E79-351A-CC55D0C24B8C}"/>
                </a:ext>
              </a:extLst>
            </p:cNvPr>
            <p:cNvSpPr/>
            <p:nvPr/>
          </p:nvSpPr>
          <p:spPr>
            <a:xfrm>
              <a:off x="1758846" y="1843353"/>
              <a:ext cx="3952143" cy="6773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82880" indent="-182880">
                <a:buFont typeface="Arial" panose="020B0604020202020204" pitchFamily="34" charset="0"/>
                <a:buChar char="•"/>
              </a:pPr>
              <a:r>
                <a:rPr lang="en-US" sz="2000" dirty="0">
                  <a:solidFill>
                    <a:schemeClr val="accent5"/>
                  </a:solidFill>
                  <a:latin typeface="Arial Narrow" panose="020B0606020202030204" pitchFamily="34" charset="0"/>
                </a:rPr>
                <a:t>A variety of </a:t>
              </a:r>
              <a:r>
                <a:rPr lang="en-US" sz="2000" b="1" dirty="0">
                  <a:solidFill>
                    <a:schemeClr val="accent5"/>
                  </a:solidFill>
                  <a:latin typeface="Arial Narrow" panose="020B0606020202030204" pitchFamily="34" charset="0"/>
                </a:rPr>
                <a:t>entry points </a:t>
              </a:r>
              <a:r>
                <a:rPr lang="en-US" sz="2000" dirty="0">
                  <a:solidFill>
                    <a:schemeClr val="accent5"/>
                  </a:solidFill>
                  <a:latin typeface="Arial Narrow" panose="020B0606020202030204" pitchFamily="34" charset="0"/>
                </a:rPr>
                <a:t>into teaching that share common </a:t>
              </a:r>
              <a:r>
                <a:rPr lang="en-US" sz="2000" b="1" dirty="0">
                  <a:solidFill>
                    <a:schemeClr val="accent5"/>
                  </a:solidFill>
                  <a:latin typeface="Arial Narrow" panose="020B0606020202030204" pitchFamily="34" charset="0"/>
                </a:rPr>
                <a:t>high standards</a:t>
              </a:r>
            </a:p>
          </p:txBody>
        </p:sp>
      </p:grpSp>
      <p:grpSp>
        <p:nvGrpSpPr>
          <p:cNvPr id="17" name="Group 16">
            <a:extLst>
              <a:ext uri="{FF2B5EF4-FFF2-40B4-BE49-F238E27FC236}">
                <a16:creationId xmlns:a16="http://schemas.microsoft.com/office/drawing/2014/main" id="{CD4FE07F-50CC-2383-E0D7-C9426961D2D4}"/>
              </a:ext>
            </a:extLst>
          </p:cNvPr>
          <p:cNvGrpSpPr/>
          <p:nvPr/>
        </p:nvGrpSpPr>
        <p:grpSpPr>
          <a:xfrm>
            <a:off x="6017536" y="1253039"/>
            <a:ext cx="5740711" cy="2254660"/>
            <a:chOff x="5988010" y="1253039"/>
            <a:chExt cx="5347746" cy="2254660"/>
          </a:xfrm>
        </p:grpSpPr>
        <p:sp>
          <p:nvSpPr>
            <p:cNvPr id="18" name="Rectangle 17">
              <a:extLst>
                <a:ext uri="{FF2B5EF4-FFF2-40B4-BE49-F238E27FC236}">
                  <a16:creationId xmlns:a16="http://schemas.microsoft.com/office/drawing/2014/main" id="{5E12D51D-7443-1B67-BAF0-22AD2E3A10F9}"/>
                </a:ext>
              </a:extLst>
            </p:cNvPr>
            <p:cNvSpPr/>
            <p:nvPr/>
          </p:nvSpPr>
          <p:spPr>
            <a:xfrm>
              <a:off x="6000978" y="1253039"/>
              <a:ext cx="5321808" cy="2254660"/>
            </a:xfrm>
            <a:prstGeom prst="rect">
              <a:avLst/>
            </a:prstGeom>
            <a:solidFill>
              <a:schemeClr val="bg1"/>
            </a:solidFill>
            <a:ln>
              <a:solidFill>
                <a:srgbClr val="234FA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C78077-EAEC-F7E0-6F2C-9BFCB2B97DB3}"/>
                </a:ext>
              </a:extLst>
            </p:cNvPr>
            <p:cNvSpPr/>
            <p:nvPr/>
          </p:nvSpPr>
          <p:spPr>
            <a:xfrm>
              <a:off x="6130919" y="1397273"/>
              <a:ext cx="3809317" cy="4754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rgbClr val="307FE2"/>
                  </a:solidFill>
                  <a:latin typeface="Arial Narrow" panose="020B0606020202030204" pitchFamily="34" charset="0"/>
                </a:rPr>
                <a:t>Professional Supports</a:t>
              </a:r>
            </a:p>
          </p:txBody>
        </p:sp>
        <p:sp>
          <p:nvSpPr>
            <p:cNvPr id="20" name="Rectangle 19">
              <a:extLst>
                <a:ext uri="{FF2B5EF4-FFF2-40B4-BE49-F238E27FC236}">
                  <a16:creationId xmlns:a16="http://schemas.microsoft.com/office/drawing/2014/main" id="{9935526F-2CC6-4BBB-6B1E-C2E220DA7A74}"/>
                </a:ext>
              </a:extLst>
            </p:cNvPr>
            <p:cNvSpPr/>
            <p:nvPr/>
          </p:nvSpPr>
          <p:spPr>
            <a:xfrm>
              <a:off x="5988010" y="1805974"/>
              <a:ext cx="4301707" cy="9040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82880" indent="-182880">
                <a:buFont typeface="Arial" panose="020B0604020202020204" pitchFamily="34" charset="0"/>
                <a:buChar char="•"/>
              </a:pPr>
              <a:r>
                <a:rPr lang="en-US" sz="2000" dirty="0">
                  <a:solidFill>
                    <a:schemeClr val="accent5"/>
                  </a:solidFill>
                  <a:latin typeface="Arial Narrow" panose="020B0606020202030204" pitchFamily="34" charset="0"/>
                </a:rPr>
                <a:t>Quality</a:t>
              </a:r>
              <a:r>
                <a:rPr lang="en-US" sz="2000" b="1" dirty="0">
                  <a:solidFill>
                    <a:schemeClr val="accent5"/>
                  </a:solidFill>
                  <a:latin typeface="Arial Narrow" panose="020B0606020202030204" pitchFamily="34" charset="0"/>
                </a:rPr>
                <a:t> mentorship and induction </a:t>
              </a:r>
              <a:r>
                <a:rPr lang="en-US" sz="2000" dirty="0">
                  <a:solidFill>
                    <a:schemeClr val="accent5"/>
                  </a:solidFill>
                  <a:latin typeface="Arial Narrow" panose="020B0606020202030204" pitchFamily="34" charset="0"/>
                </a:rPr>
                <a:t>for novice teachers and leaders</a:t>
              </a:r>
            </a:p>
            <a:p>
              <a:pPr marL="182880" indent="-182880">
                <a:buFont typeface="Arial" panose="020B0604020202020204" pitchFamily="34" charset="0"/>
                <a:buChar char="•"/>
              </a:pPr>
              <a:r>
                <a:rPr lang="en-US" sz="2000" dirty="0">
                  <a:solidFill>
                    <a:schemeClr val="accent5"/>
                  </a:solidFill>
                  <a:latin typeface="Arial Narrow" panose="020B0606020202030204" pitchFamily="34" charset="0"/>
                </a:rPr>
                <a:t>A variety of </a:t>
              </a:r>
              <a:r>
                <a:rPr lang="en-US" sz="2000" b="1" dirty="0">
                  <a:solidFill>
                    <a:schemeClr val="accent5"/>
                  </a:solidFill>
                  <a:latin typeface="Arial Narrow" panose="020B0606020202030204" pitchFamily="34" charset="0"/>
                </a:rPr>
                <a:t>quality professional learning </a:t>
              </a:r>
            </a:p>
          </p:txBody>
        </p:sp>
        <p:sp>
          <p:nvSpPr>
            <p:cNvPr id="21" name="Rectangle 20">
              <a:extLst>
                <a:ext uri="{FF2B5EF4-FFF2-40B4-BE49-F238E27FC236}">
                  <a16:creationId xmlns:a16="http://schemas.microsoft.com/office/drawing/2014/main" id="{7E653F04-FF58-7B4C-E60C-127C106B00EA}"/>
                </a:ext>
              </a:extLst>
            </p:cNvPr>
            <p:cNvSpPr/>
            <p:nvPr/>
          </p:nvSpPr>
          <p:spPr>
            <a:xfrm>
              <a:off x="6013948" y="2776315"/>
              <a:ext cx="5321808" cy="6773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82880" indent="-182880">
                <a:buFont typeface="Arial" panose="020B0604020202020204" pitchFamily="34" charset="0"/>
                <a:buChar char="•"/>
              </a:pPr>
              <a:r>
                <a:rPr lang="en-US" sz="2000" dirty="0">
                  <a:solidFill>
                    <a:schemeClr val="accent5"/>
                  </a:solidFill>
                  <a:latin typeface="Arial Narrow" panose="020B0606020202030204" pitchFamily="34" charset="0"/>
                </a:rPr>
                <a:t>The </a:t>
              </a:r>
              <a:r>
                <a:rPr lang="en-US" sz="2000" b="1" dirty="0">
                  <a:solidFill>
                    <a:schemeClr val="accent5"/>
                  </a:solidFill>
                  <a:latin typeface="Arial Narrow" panose="020B0606020202030204" pitchFamily="34" charset="0"/>
                </a:rPr>
                <a:t>flexibility, time, resources and support staff</a:t>
              </a:r>
              <a:r>
                <a:rPr lang="en-US" sz="2000" dirty="0">
                  <a:solidFill>
                    <a:schemeClr val="accent5"/>
                  </a:solidFill>
                  <a:latin typeface="Arial Narrow" panose="020B0606020202030204" pitchFamily="34" charset="0"/>
                </a:rPr>
                <a:t> needed for teachers and their students to succeed</a:t>
              </a:r>
              <a:endParaRPr lang="en-US" sz="2000" b="1" dirty="0">
                <a:solidFill>
                  <a:schemeClr val="accent5"/>
                </a:solidFill>
                <a:latin typeface="Arial Narrow" panose="020B0606020202030204" pitchFamily="34" charset="0"/>
              </a:endParaRPr>
            </a:p>
          </p:txBody>
        </p:sp>
      </p:grpSp>
      <p:grpSp>
        <p:nvGrpSpPr>
          <p:cNvPr id="22" name="Group 21">
            <a:extLst>
              <a:ext uri="{FF2B5EF4-FFF2-40B4-BE49-F238E27FC236}">
                <a16:creationId xmlns:a16="http://schemas.microsoft.com/office/drawing/2014/main" id="{20AEFEBE-878F-05A8-B51A-E84FB0757C6E}"/>
              </a:ext>
            </a:extLst>
          </p:cNvPr>
          <p:cNvGrpSpPr/>
          <p:nvPr/>
        </p:nvGrpSpPr>
        <p:grpSpPr>
          <a:xfrm>
            <a:off x="6017535" y="3565627"/>
            <a:ext cx="5729902" cy="2624965"/>
            <a:chOff x="5995765" y="3565628"/>
            <a:chExt cx="5321808" cy="2254660"/>
          </a:xfrm>
        </p:grpSpPr>
        <p:sp>
          <p:nvSpPr>
            <p:cNvPr id="23" name="Rectangle 22">
              <a:extLst>
                <a:ext uri="{FF2B5EF4-FFF2-40B4-BE49-F238E27FC236}">
                  <a16:creationId xmlns:a16="http://schemas.microsoft.com/office/drawing/2014/main" id="{A3A85870-6282-2A69-4A6E-9C14429F5725}"/>
                </a:ext>
              </a:extLst>
            </p:cNvPr>
            <p:cNvSpPr/>
            <p:nvPr/>
          </p:nvSpPr>
          <p:spPr>
            <a:xfrm>
              <a:off x="5995765" y="3565628"/>
              <a:ext cx="5321808" cy="2254660"/>
            </a:xfrm>
            <a:prstGeom prst="rect">
              <a:avLst/>
            </a:prstGeom>
            <a:solidFill>
              <a:schemeClr val="bg1"/>
            </a:solidFill>
            <a:ln>
              <a:solidFill>
                <a:srgbClr val="3D69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0E20CE-D1AE-48F2-A8CE-A245900FA05C}"/>
                </a:ext>
              </a:extLst>
            </p:cNvPr>
            <p:cNvSpPr/>
            <p:nvPr/>
          </p:nvSpPr>
          <p:spPr>
            <a:xfrm>
              <a:off x="6138250" y="3638277"/>
              <a:ext cx="3722602" cy="4754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rgbClr val="307FE2"/>
                  </a:solidFill>
                  <a:latin typeface="Arial Narrow" panose="020B0606020202030204" pitchFamily="34" charset="0"/>
                </a:rPr>
                <a:t>Compensation</a:t>
              </a:r>
            </a:p>
          </p:txBody>
        </p:sp>
        <p:sp>
          <p:nvSpPr>
            <p:cNvPr id="25" name="Rectangle 24">
              <a:extLst>
                <a:ext uri="{FF2B5EF4-FFF2-40B4-BE49-F238E27FC236}">
                  <a16:creationId xmlns:a16="http://schemas.microsoft.com/office/drawing/2014/main" id="{F8AF13F1-1ABA-FD03-5210-7D79D214AA40}"/>
                </a:ext>
              </a:extLst>
            </p:cNvPr>
            <p:cNvSpPr/>
            <p:nvPr/>
          </p:nvSpPr>
          <p:spPr>
            <a:xfrm>
              <a:off x="6024373" y="4177500"/>
              <a:ext cx="5134198" cy="6773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82880" indent="-182880">
                <a:buFont typeface="Arial" panose="020B0604020202020204" pitchFamily="34" charset="0"/>
                <a:buChar char="•"/>
              </a:pPr>
              <a:r>
                <a:rPr lang="en-US" sz="2000" dirty="0">
                  <a:solidFill>
                    <a:schemeClr val="accent5"/>
                  </a:solidFill>
                  <a:latin typeface="Arial Narrow" panose="020B0606020202030204" pitchFamily="34" charset="0"/>
                </a:rPr>
                <a:t>Salary structures that are</a:t>
              </a:r>
              <a:r>
                <a:rPr lang="en-US" sz="2000" b="1" dirty="0">
                  <a:solidFill>
                    <a:schemeClr val="accent5"/>
                  </a:solidFill>
                  <a:latin typeface="Arial Narrow" panose="020B0606020202030204" pitchFamily="34" charset="0"/>
                </a:rPr>
                <a:t> strategic </a:t>
              </a:r>
              <a:r>
                <a:rPr lang="en-US" sz="2000" dirty="0">
                  <a:solidFill>
                    <a:schemeClr val="accent5"/>
                  </a:solidFill>
                  <a:latin typeface="Arial Narrow" panose="020B0606020202030204" pitchFamily="34" charset="0"/>
                </a:rPr>
                <a:t>and               </a:t>
              </a:r>
              <a:r>
                <a:rPr lang="en-US" sz="2000" b="1" dirty="0">
                  <a:solidFill>
                    <a:schemeClr val="accent5"/>
                  </a:solidFill>
                  <a:latin typeface="Arial Narrow" panose="020B0606020202030204" pitchFamily="34" charset="0"/>
                </a:rPr>
                <a:t>reward </a:t>
              </a:r>
              <a:r>
                <a:rPr lang="en-US" sz="2000" dirty="0">
                  <a:solidFill>
                    <a:schemeClr val="accent5"/>
                  </a:solidFill>
                  <a:latin typeface="Arial Narrow" panose="020B0606020202030204" pitchFamily="34" charset="0"/>
                </a:rPr>
                <a:t>teachers’ skills, knowledge, impact                and leadership</a:t>
              </a:r>
            </a:p>
            <a:p>
              <a:pPr marL="182880" indent="-182880">
                <a:buFont typeface="Arial" panose="020B0604020202020204" pitchFamily="34" charset="0"/>
                <a:buChar char="•"/>
              </a:pPr>
              <a:r>
                <a:rPr lang="en-US" sz="2000" b="1" dirty="0">
                  <a:solidFill>
                    <a:schemeClr val="accent5"/>
                  </a:solidFill>
                  <a:latin typeface="Arial Narrow" panose="020B0606020202030204" pitchFamily="34" charset="0"/>
                </a:rPr>
                <a:t>Health and retirement benefits </a:t>
              </a:r>
              <a:r>
                <a:rPr lang="en-US" sz="2000" dirty="0">
                  <a:solidFill>
                    <a:schemeClr val="accent5"/>
                  </a:solidFill>
                  <a:latin typeface="Arial Narrow" panose="020B0606020202030204" pitchFamily="34" charset="0"/>
                </a:rPr>
                <a:t>that are high-quality and affordable</a:t>
              </a:r>
            </a:p>
            <a:p>
              <a:pPr marL="182880" indent="-182880">
                <a:buFont typeface="Arial" panose="020B0604020202020204" pitchFamily="34" charset="0"/>
                <a:buChar char="•"/>
              </a:pPr>
              <a:r>
                <a:rPr lang="en-US" sz="2000" dirty="0">
                  <a:solidFill>
                    <a:schemeClr val="accent5"/>
                  </a:solidFill>
                  <a:latin typeface="Arial Narrow" panose="020B0606020202030204" pitchFamily="34" charset="0"/>
                </a:rPr>
                <a:t>Other recognitions and incentives</a:t>
              </a:r>
            </a:p>
          </p:txBody>
        </p:sp>
        <p:sp>
          <p:nvSpPr>
            <p:cNvPr id="26" name="Rectangle 25">
              <a:extLst>
                <a:ext uri="{FF2B5EF4-FFF2-40B4-BE49-F238E27FC236}">
                  <a16:creationId xmlns:a16="http://schemas.microsoft.com/office/drawing/2014/main" id="{96485E24-F6CA-47EB-D62D-0A80A56C9139}"/>
                </a:ext>
              </a:extLst>
            </p:cNvPr>
            <p:cNvSpPr/>
            <p:nvPr/>
          </p:nvSpPr>
          <p:spPr>
            <a:xfrm>
              <a:off x="6000979" y="4859973"/>
              <a:ext cx="4048132" cy="6773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182880" indent="-182880">
                <a:buFont typeface="Arial" panose="020B0604020202020204" pitchFamily="34" charset="0"/>
                <a:buChar char="•"/>
              </a:pPr>
              <a:endParaRPr lang="en-US" sz="2000" dirty="0">
                <a:solidFill>
                  <a:schemeClr val="accent5"/>
                </a:solidFill>
                <a:latin typeface="Arial Narrow" panose="020B0606020202030204" pitchFamily="34" charset="0"/>
              </a:endParaRPr>
            </a:p>
          </p:txBody>
        </p:sp>
      </p:grpSp>
      <p:pic>
        <p:nvPicPr>
          <p:cNvPr id="27" name="Picture 2" descr="Preparation">
            <a:extLst>
              <a:ext uri="{FF2B5EF4-FFF2-40B4-BE49-F238E27FC236}">
                <a16:creationId xmlns:a16="http://schemas.microsoft.com/office/drawing/2014/main" id="{E946C6BF-70E3-F404-2FE4-2C28992E7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75" y="1259540"/>
            <a:ext cx="1171465" cy="11714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Licensure &amp; Certification">
            <a:extLst>
              <a:ext uri="{FF2B5EF4-FFF2-40B4-BE49-F238E27FC236}">
                <a16:creationId xmlns:a16="http://schemas.microsoft.com/office/drawing/2014/main" id="{78551CEF-A8CC-1D28-CB4D-D45E26C6A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7" y="3575073"/>
            <a:ext cx="1154661" cy="115466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Growth &amp; Support">
            <a:extLst>
              <a:ext uri="{FF2B5EF4-FFF2-40B4-BE49-F238E27FC236}">
                <a16:creationId xmlns:a16="http://schemas.microsoft.com/office/drawing/2014/main" id="{3B9DE728-99F9-C288-04E1-D4EEF2D03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891" y="1259540"/>
            <a:ext cx="1198433" cy="11984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ompensation">
            <a:extLst>
              <a:ext uri="{FF2B5EF4-FFF2-40B4-BE49-F238E27FC236}">
                <a16:creationId xmlns:a16="http://schemas.microsoft.com/office/drawing/2014/main" id="{9EAC5748-B124-588E-9F99-21DD8A0090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2852" y="3565792"/>
            <a:ext cx="1198433" cy="119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41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916DA-051A-58D1-4A61-3281FB2C9A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76DFD0-C8C8-7760-6E6A-B6DC7613DB40}"/>
              </a:ext>
            </a:extLst>
          </p:cNvPr>
          <p:cNvSpPr>
            <a:spLocks noGrp="1"/>
          </p:cNvSpPr>
          <p:nvPr>
            <p:ph type="ctrTitle"/>
          </p:nvPr>
        </p:nvSpPr>
        <p:spPr>
          <a:xfrm>
            <a:off x="2462163" y="1348410"/>
            <a:ext cx="9729837" cy="1074120"/>
          </a:xfrm>
        </p:spPr>
        <p:txBody>
          <a:bodyPr/>
          <a:lstStyle/>
          <a:p>
            <a:pPr>
              <a:lnSpc>
                <a:spcPts val="5800"/>
              </a:lnSpc>
            </a:pPr>
            <a:r>
              <a:rPr lang="en-US" b="0" dirty="0"/>
              <a:t>Longitudinal Literacy</a:t>
            </a:r>
          </a:p>
        </p:txBody>
      </p:sp>
      <p:sp>
        <p:nvSpPr>
          <p:cNvPr id="5" name="TextBox 4">
            <a:extLst>
              <a:ext uri="{FF2B5EF4-FFF2-40B4-BE49-F238E27FC236}">
                <a16:creationId xmlns:a16="http://schemas.microsoft.com/office/drawing/2014/main" id="{3F61A2DB-826F-CFC1-8A5F-581B91F58127}"/>
              </a:ext>
            </a:extLst>
          </p:cNvPr>
          <p:cNvSpPr txBox="1"/>
          <p:nvPr/>
        </p:nvSpPr>
        <p:spPr>
          <a:xfrm>
            <a:off x="2462162" y="2629404"/>
            <a:ext cx="9729837" cy="3097323"/>
          </a:xfrm>
          <a:prstGeom prst="rect">
            <a:avLst/>
          </a:prstGeom>
          <a:noFill/>
        </p:spPr>
        <p:txBody>
          <a:bodyPr wrap="square">
            <a:spAutoFit/>
          </a:bodyPr>
          <a:lstStyle/>
          <a:p>
            <a:pPr>
              <a:lnSpc>
                <a:spcPts val="2613"/>
              </a:lnSpc>
            </a:pPr>
            <a:r>
              <a:rPr lang="en-US" sz="3000" dirty="0">
                <a:solidFill>
                  <a:schemeClr val="tx1">
                    <a:lumMod val="65000"/>
                    <a:lumOff val="35000"/>
                  </a:schemeClr>
                </a:solidFill>
                <a:latin typeface="+mj-lt"/>
                <a:cs typeface="Arial"/>
              </a:rPr>
              <a:t>Longitudinal literacy understands literacy as a continuous journey, with each stage playing a crucial role in shaping personal and professional success. Addressing literacy needs at every life stage—from preschool to adulthood—aims to equip individuals with the skills needed to succeed in education, contribute to their communities, and ultimately support national economic growth.</a:t>
            </a:r>
          </a:p>
          <a:p>
            <a:pPr>
              <a:lnSpc>
                <a:spcPts val="2613"/>
              </a:lnSpc>
            </a:pPr>
            <a:endParaRPr lang="en-US" sz="3000" dirty="0">
              <a:latin typeface="+mj-lt"/>
            </a:endParaRPr>
          </a:p>
        </p:txBody>
      </p:sp>
    </p:spTree>
    <p:extLst>
      <p:ext uri="{BB962C8B-B14F-4D97-AF65-F5344CB8AC3E}">
        <p14:creationId xmlns:p14="http://schemas.microsoft.com/office/powerpoint/2010/main" val="2211167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07F1FE-DB1B-B2AC-61B6-D763ED08450E}"/>
              </a:ext>
            </a:extLst>
          </p:cNvPr>
          <p:cNvSpPr>
            <a:spLocks noGrp="1"/>
          </p:cNvSpPr>
          <p:nvPr>
            <p:ph idx="1"/>
          </p:nvPr>
        </p:nvSpPr>
        <p:spPr>
          <a:xfrm>
            <a:off x="1061156" y="1948070"/>
            <a:ext cx="10325299" cy="4178094"/>
          </a:xfrm>
        </p:spPr>
        <p:txBody>
          <a:bodyPr>
            <a:normAutofit/>
          </a:bodyPr>
          <a:lstStyle/>
          <a:p>
            <a:pPr>
              <a:lnSpc>
                <a:spcPts val="2613"/>
              </a:lnSpc>
              <a:spcBef>
                <a:spcPts val="0"/>
              </a:spcBef>
            </a:pPr>
            <a:r>
              <a:rPr lang="en-US" sz="3000" dirty="0">
                <a:solidFill>
                  <a:schemeClr val="tx1">
                    <a:lumMod val="65000"/>
                    <a:lumOff val="35000"/>
                  </a:schemeClr>
                </a:solidFill>
                <a:latin typeface="+mj-lt"/>
                <a:cs typeface="Arial"/>
              </a:rPr>
              <a:t>Longitudinal Literacy is a lifelong approach to learning that views literacy as a </a:t>
            </a:r>
            <a:r>
              <a:rPr lang="en-US" sz="3000" b="1" dirty="0">
                <a:solidFill>
                  <a:schemeClr val="tx1">
                    <a:lumMod val="65000"/>
                    <a:lumOff val="35000"/>
                  </a:schemeClr>
                </a:solidFill>
                <a:latin typeface="+mj-lt"/>
                <a:cs typeface="Arial"/>
              </a:rPr>
              <a:t>progression through three interconnected skills: comprehending, processing, and applying information</a:t>
            </a:r>
            <a:r>
              <a:rPr lang="en-US" sz="3000" dirty="0">
                <a:solidFill>
                  <a:schemeClr val="tx1">
                    <a:lumMod val="65000"/>
                    <a:lumOff val="35000"/>
                  </a:schemeClr>
                </a:solidFill>
                <a:latin typeface="+mj-lt"/>
                <a:cs typeface="Arial"/>
              </a:rPr>
              <a:t>. </a:t>
            </a:r>
          </a:p>
          <a:p>
            <a:pPr>
              <a:lnSpc>
                <a:spcPts val="2613"/>
              </a:lnSpc>
              <a:spcBef>
                <a:spcPts val="0"/>
              </a:spcBef>
            </a:pPr>
            <a:endParaRPr lang="en-US" sz="3000" dirty="0">
              <a:solidFill>
                <a:schemeClr val="tx1">
                  <a:lumMod val="65000"/>
                  <a:lumOff val="35000"/>
                </a:schemeClr>
              </a:solidFill>
              <a:latin typeface="+mj-lt"/>
              <a:cs typeface="Arial"/>
            </a:endParaRPr>
          </a:p>
          <a:p>
            <a:pPr>
              <a:lnSpc>
                <a:spcPts val="2613"/>
              </a:lnSpc>
              <a:spcBef>
                <a:spcPts val="0"/>
              </a:spcBef>
            </a:pPr>
            <a:r>
              <a:rPr lang="en-US" sz="3000" dirty="0">
                <a:solidFill>
                  <a:schemeClr val="tx1">
                    <a:lumMod val="65000"/>
                    <a:lumOff val="35000"/>
                  </a:schemeClr>
                </a:solidFill>
                <a:latin typeface="+mj-lt"/>
                <a:cs typeface="Arial"/>
              </a:rPr>
              <a:t>This journey spans from early childhood to adulthood, recognizing that literacy development extends far beyond early education. </a:t>
            </a:r>
            <a:endParaRPr lang="en-US" sz="3000" dirty="0">
              <a:latin typeface="+mj-lt"/>
            </a:endParaRPr>
          </a:p>
        </p:txBody>
      </p:sp>
      <p:sp>
        <p:nvSpPr>
          <p:cNvPr id="4" name="Title 3">
            <a:extLst>
              <a:ext uri="{FF2B5EF4-FFF2-40B4-BE49-F238E27FC236}">
                <a16:creationId xmlns:a16="http://schemas.microsoft.com/office/drawing/2014/main" id="{9421AD3F-F43B-5923-83EC-AD1DB69D0905}"/>
              </a:ext>
            </a:extLst>
          </p:cNvPr>
          <p:cNvSpPr>
            <a:spLocks noGrp="1"/>
          </p:cNvSpPr>
          <p:nvPr>
            <p:ph type="title"/>
          </p:nvPr>
        </p:nvSpPr>
        <p:spPr/>
        <p:txBody>
          <a:bodyPr/>
          <a:lstStyle/>
          <a:p>
            <a:r>
              <a:rPr lang="en-US" dirty="0"/>
              <a:t>Defining Longitudinal Literacy</a:t>
            </a:r>
          </a:p>
        </p:txBody>
      </p:sp>
    </p:spTree>
    <p:extLst>
      <p:ext uri="{BB962C8B-B14F-4D97-AF65-F5344CB8AC3E}">
        <p14:creationId xmlns:p14="http://schemas.microsoft.com/office/powerpoint/2010/main" val="374966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united states&#10;&#10;Description automatically generated">
            <a:extLst>
              <a:ext uri="{FF2B5EF4-FFF2-40B4-BE49-F238E27FC236}">
                <a16:creationId xmlns:a16="http://schemas.microsoft.com/office/drawing/2014/main" id="{3E12258E-810D-38E8-C107-4B0059142B39}"/>
              </a:ext>
            </a:extLst>
          </p:cNvPr>
          <p:cNvPicPr>
            <a:picLocks noChangeAspect="1"/>
          </p:cNvPicPr>
          <p:nvPr/>
        </p:nvPicPr>
        <p:blipFill>
          <a:blip r:embed="rId2"/>
          <a:stretch>
            <a:fillRect/>
          </a:stretch>
        </p:blipFill>
        <p:spPr>
          <a:xfrm>
            <a:off x="6420995" y="2292605"/>
            <a:ext cx="5034261" cy="3141154"/>
          </a:xfrm>
          <a:prstGeom prst="rect">
            <a:avLst/>
          </a:prstGeom>
          <a:noFill/>
        </p:spPr>
      </p:pic>
      <p:sp>
        <p:nvSpPr>
          <p:cNvPr id="6" name="Content Placeholder 2">
            <a:extLst>
              <a:ext uri="{FF2B5EF4-FFF2-40B4-BE49-F238E27FC236}">
                <a16:creationId xmlns:a16="http://schemas.microsoft.com/office/drawing/2014/main" id="{AD9ACD49-C6D1-285E-E661-2E80851A8B70}"/>
              </a:ext>
            </a:extLst>
          </p:cNvPr>
          <p:cNvSpPr>
            <a:spLocks noGrp="1"/>
          </p:cNvSpPr>
          <p:nvPr>
            <p:ph sz="half" idx="1"/>
          </p:nvPr>
        </p:nvSpPr>
        <p:spPr>
          <a:xfrm>
            <a:off x="1061156" y="1600201"/>
            <a:ext cx="5021779" cy="4525963"/>
          </a:xfrm>
        </p:spPr>
        <p:txBody>
          <a:bodyPr>
            <a:normAutofit/>
          </a:bodyPr>
          <a:lstStyle/>
          <a:p>
            <a:pPr marR="0" lvl="1">
              <a:lnSpc>
                <a:spcPct val="90000"/>
              </a:lnSpc>
              <a:spcBef>
                <a:spcPts val="0"/>
              </a:spcBef>
              <a:spcAft>
                <a:spcPts val="600"/>
              </a:spcAft>
              <a:buClr>
                <a:schemeClr val="accent1">
                  <a:lumMod val="75000"/>
                </a:schemeClr>
              </a:buClr>
            </a:pPr>
            <a:endParaRPr lang="en-US" sz="2200" dirty="0">
              <a:solidFill>
                <a:schemeClr val="tx1"/>
              </a:solidFill>
              <a:effectLst/>
            </a:endParaRPr>
          </a:p>
          <a:p>
            <a:pPr marL="1200150" marR="0" lvl="2" indent="-285750">
              <a:lnSpc>
                <a:spcPct val="90000"/>
              </a:lnSpc>
              <a:spcBef>
                <a:spcPts val="0"/>
              </a:spcBef>
              <a:spcAft>
                <a:spcPts val="600"/>
              </a:spcAft>
              <a:buClr>
                <a:srgbClr val="0070C0"/>
              </a:buClr>
              <a:buFont typeface="Wingdings" panose="05000000000000000000" pitchFamily="2" charset="2"/>
              <a:buChar char="Ø"/>
            </a:pPr>
            <a:r>
              <a:rPr lang="en-US" sz="2200" dirty="0">
                <a:solidFill>
                  <a:schemeClr val="tx1"/>
                </a:solidFill>
                <a:effectLst/>
              </a:rPr>
              <a:t>Largest Compact</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solidFill>
                  <a:schemeClr val="tx1"/>
                </a:solidFill>
              </a:rPr>
              <a:t>The most states</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solidFill>
                  <a:schemeClr val="tx1"/>
                </a:solidFill>
                <a:effectLst/>
              </a:rPr>
              <a:t>The most institutions</a:t>
            </a:r>
          </a:p>
          <a:p>
            <a:pPr marL="1200150" marR="0" lvl="2" indent="-285750">
              <a:lnSpc>
                <a:spcPct val="90000"/>
              </a:lnSpc>
              <a:spcBef>
                <a:spcPts val="0"/>
              </a:spcBef>
              <a:spcAft>
                <a:spcPts val="600"/>
              </a:spcAft>
              <a:buClr>
                <a:srgbClr val="0070C0"/>
              </a:buClr>
              <a:buFont typeface="Wingdings" panose="05000000000000000000" pitchFamily="2" charset="2"/>
              <a:buChar char="Ø"/>
            </a:pPr>
            <a:r>
              <a:rPr lang="en-US" sz="2200" dirty="0">
                <a:solidFill>
                  <a:schemeClr val="tx1"/>
                </a:solidFill>
                <a:effectLst/>
              </a:rPr>
              <a:t>16 original member states</a:t>
            </a:r>
          </a:p>
          <a:p>
            <a:pPr marL="1200150" marR="0" lvl="2" indent="-285750">
              <a:lnSpc>
                <a:spcPct val="90000"/>
              </a:lnSpc>
              <a:spcBef>
                <a:spcPts val="0"/>
              </a:spcBef>
              <a:spcAft>
                <a:spcPts val="600"/>
              </a:spcAft>
              <a:buClr>
                <a:srgbClr val="0070C0"/>
              </a:buClr>
              <a:buFont typeface="Wingdings" panose="05000000000000000000" pitchFamily="2" charset="2"/>
              <a:buChar char="Ø"/>
            </a:pPr>
            <a:r>
              <a:rPr lang="en-US" sz="2200" dirty="0">
                <a:solidFill>
                  <a:schemeClr val="tx1"/>
                </a:solidFill>
                <a:effectLst/>
              </a:rPr>
              <a:t>4 affiliates (solely for SARA)</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solidFill>
                  <a:srgbClr val="5D5040"/>
                </a:solidFill>
              </a:rPr>
              <a:t>Pennsylvania</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solidFill>
                  <a:schemeClr val="tx1"/>
                </a:solidFill>
                <a:effectLst/>
              </a:rPr>
              <a:t>Distric</a:t>
            </a:r>
            <a:r>
              <a:rPr lang="en-US" sz="2200" dirty="0">
                <a:solidFill>
                  <a:schemeClr val="tx1"/>
                </a:solidFill>
              </a:rPr>
              <a:t>t of Columbia</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solidFill>
                  <a:schemeClr val="tx1"/>
                </a:solidFill>
              </a:rPr>
              <a:t>Virgin Islands</a:t>
            </a:r>
          </a:p>
          <a:p>
            <a:pPr marL="1657350" lvl="3" indent="-285750">
              <a:lnSpc>
                <a:spcPct val="90000"/>
              </a:lnSpc>
              <a:spcBef>
                <a:spcPts val="0"/>
              </a:spcBef>
              <a:spcAft>
                <a:spcPts val="600"/>
              </a:spcAft>
              <a:buClr>
                <a:srgbClr val="0070C0"/>
              </a:buClr>
              <a:buFont typeface="Wingdings" panose="05000000000000000000" pitchFamily="2" charset="2"/>
              <a:buChar char="Ø"/>
            </a:pPr>
            <a:r>
              <a:rPr lang="en-US" sz="2200" dirty="0">
                <a:solidFill>
                  <a:schemeClr val="tx1"/>
                </a:solidFill>
                <a:effectLst/>
              </a:rPr>
              <a:t>Puerto Rico</a:t>
            </a:r>
            <a:endParaRPr lang="en-US" sz="2200" dirty="0">
              <a:solidFill>
                <a:schemeClr val="tx1"/>
              </a:solidFill>
            </a:endParaRPr>
          </a:p>
          <a:p>
            <a:pPr lvl="3">
              <a:lnSpc>
                <a:spcPct val="90000"/>
              </a:lnSpc>
              <a:spcBef>
                <a:spcPts val="0"/>
              </a:spcBef>
              <a:spcAft>
                <a:spcPts val="600"/>
              </a:spcAft>
              <a:buClr>
                <a:srgbClr val="0070C0"/>
              </a:buClr>
            </a:pPr>
            <a:endParaRPr lang="en-US" sz="2200" dirty="0">
              <a:solidFill>
                <a:schemeClr val="tx1"/>
              </a:solidFill>
              <a:effectLst/>
            </a:endParaRPr>
          </a:p>
        </p:txBody>
      </p:sp>
      <p:sp>
        <p:nvSpPr>
          <p:cNvPr id="11" name="Title 4">
            <a:extLst>
              <a:ext uri="{FF2B5EF4-FFF2-40B4-BE49-F238E27FC236}">
                <a16:creationId xmlns:a16="http://schemas.microsoft.com/office/drawing/2014/main" id="{8A93C164-43B3-3771-2BCD-2F706739EF5D}"/>
              </a:ext>
            </a:extLst>
          </p:cNvPr>
          <p:cNvSpPr>
            <a:spLocks noGrp="1"/>
          </p:cNvSpPr>
          <p:nvPr>
            <p:ph type="title"/>
          </p:nvPr>
        </p:nvSpPr>
        <p:spPr>
          <a:xfrm>
            <a:off x="1061156" y="274638"/>
            <a:ext cx="10371419" cy="1143000"/>
          </a:xfrm>
        </p:spPr>
        <p:txBody>
          <a:bodyPr/>
          <a:lstStyle/>
          <a:p>
            <a:pPr algn="l"/>
            <a:r>
              <a:rPr lang="en-US" dirty="0"/>
              <a:t>SREB Operates as:</a:t>
            </a:r>
          </a:p>
        </p:txBody>
      </p:sp>
    </p:spTree>
    <p:extLst>
      <p:ext uri="{BB962C8B-B14F-4D97-AF65-F5344CB8AC3E}">
        <p14:creationId xmlns:p14="http://schemas.microsoft.com/office/powerpoint/2010/main" val="317938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725090-3E32-25C1-6189-05BEA612EE33}"/>
              </a:ext>
            </a:extLst>
          </p:cNvPr>
          <p:cNvSpPr>
            <a:spLocks noGrp="1"/>
          </p:cNvSpPr>
          <p:nvPr>
            <p:ph type="title"/>
          </p:nvPr>
        </p:nvSpPr>
        <p:spPr/>
        <p:txBody>
          <a:bodyPr anchor="ctr">
            <a:normAutofit/>
          </a:bodyPr>
          <a:lstStyle/>
          <a:p>
            <a:pPr>
              <a:lnSpc>
                <a:spcPct val="90000"/>
              </a:lnSpc>
            </a:pPr>
            <a:r>
              <a:rPr lang="en-US" sz="3700" dirty="0"/>
              <a:t>Longitudinal Literacy Continuum </a:t>
            </a:r>
          </a:p>
        </p:txBody>
      </p:sp>
      <p:pic>
        <p:nvPicPr>
          <p:cNvPr id="4" name="Picture 3">
            <a:extLst>
              <a:ext uri="{FF2B5EF4-FFF2-40B4-BE49-F238E27FC236}">
                <a16:creationId xmlns:a16="http://schemas.microsoft.com/office/drawing/2014/main" id="{7970EA50-D717-26B1-750C-5D34BF38BC98}"/>
              </a:ext>
            </a:extLst>
          </p:cNvPr>
          <p:cNvPicPr>
            <a:picLocks noChangeAspect="1"/>
          </p:cNvPicPr>
          <p:nvPr/>
        </p:nvPicPr>
        <p:blipFill>
          <a:blip r:embed="rId3"/>
          <a:srcRect t="29506" b="5505"/>
          <a:stretch/>
        </p:blipFill>
        <p:spPr>
          <a:xfrm>
            <a:off x="3326374" y="1417638"/>
            <a:ext cx="5794864" cy="5212723"/>
          </a:xfrm>
          <a:prstGeom prst="rect">
            <a:avLst/>
          </a:prstGeom>
        </p:spPr>
      </p:pic>
    </p:spTree>
    <p:extLst>
      <p:ext uri="{BB962C8B-B14F-4D97-AF65-F5344CB8AC3E}">
        <p14:creationId xmlns:p14="http://schemas.microsoft.com/office/powerpoint/2010/main" val="183853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47196-1003-266A-0428-D6D913C1B7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E9F11D-27AD-A230-A919-C361513A823B}"/>
              </a:ext>
            </a:extLst>
          </p:cNvPr>
          <p:cNvSpPr>
            <a:spLocks noGrp="1"/>
          </p:cNvSpPr>
          <p:nvPr>
            <p:ph type="ctrTitle"/>
          </p:nvPr>
        </p:nvSpPr>
        <p:spPr>
          <a:xfrm>
            <a:off x="2462163" y="1440479"/>
            <a:ext cx="9729837" cy="1640651"/>
          </a:xfrm>
        </p:spPr>
        <p:txBody>
          <a:bodyPr/>
          <a:lstStyle/>
          <a:p>
            <a:pPr>
              <a:lnSpc>
                <a:spcPts val="5800"/>
              </a:lnSpc>
            </a:pPr>
            <a:r>
              <a:rPr lang="en-US" b="0" dirty="0"/>
              <a:t>Student Success in Postsecondary – A Framework</a:t>
            </a:r>
          </a:p>
        </p:txBody>
      </p:sp>
    </p:spTree>
    <p:extLst>
      <p:ext uri="{BB962C8B-B14F-4D97-AF65-F5344CB8AC3E}">
        <p14:creationId xmlns:p14="http://schemas.microsoft.com/office/powerpoint/2010/main" val="3665816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513B0-27D9-FA42-FA6A-2598D8974205}"/>
              </a:ext>
            </a:extLst>
          </p:cNvPr>
          <p:cNvSpPr>
            <a:spLocks noGrp="1"/>
          </p:cNvSpPr>
          <p:nvPr>
            <p:ph idx="1"/>
          </p:nvPr>
        </p:nvSpPr>
        <p:spPr/>
        <p:txBody>
          <a:bodyPr/>
          <a:lstStyle/>
          <a:p>
            <a:pPr marL="457200" lvl="0" indent="-381000" algn="l" rtl="0">
              <a:lnSpc>
                <a:spcPct val="115000"/>
              </a:lnSpc>
              <a:spcBef>
                <a:spcPts val="500"/>
              </a:spcBef>
              <a:spcAft>
                <a:spcPts val="0"/>
              </a:spcAft>
              <a:buSzPts val="2400"/>
              <a:buAutoNum type="arabicPeriod"/>
            </a:pPr>
            <a:r>
              <a:rPr lang="en-US" dirty="0">
                <a:solidFill>
                  <a:schemeClr val="tx1">
                    <a:lumMod val="65000"/>
                    <a:lumOff val="35000"/>
                  </a:schemeClr>
                </a:solidFill>
                <a:cs typeface="Arial"/>
              </a:rPr>
              <a:t>Increase Access for All Students</a:t>
            </a:r>
          </a:p>
          <a:p>
            <a:pPr marL="457200" lvl="0" indent="-381000" algn="l" rtl="0">
              <a:lnSpc>
                <a:spcPct val="115000"/>
              </a:lnSpc>
              <a:spcBef>
                <a:spcPts val="0"/>
              </a:spcBef>
              <a:spcAft>
                <a:spcPts val="0"/>
              </a:spcAft>
              <a:buSzPts val="2400"/>
              <a:buAutoNum type="arabicPeriod"/>
            </a:pPr>
            <a:r>
              <a:rPr lang="en-US" dirty="0">
                <a:solidFill>
                  <a:schemeClr val="tx1">
                    <a:lumMod val="65000"/>
                    <a:lumOff val="35000"/>
                  </a:schemeClr>
                </a:solidFill>
                <a:cs typeface="Arial"/>
              </a:rPr>
              <a:t>Support Completion and Persistence</a:t>
            </a:r>
          </a:p>
          <a:p>
            <a:pPr marL="457200" lvl="0" indent="-381000" algn="l" rtl="0">
              <a:lnSpc>
                <a:spcPct val="115000"/>
              </a:lnSpc>
              <a:spcBef>
                <a:spcPts val="0"/>
              </a:spcBef>
              <a:spcAft>
                <a:spcPts val="0"/>
              </a:spcAft>
              <a:buSzPts val="2400"/>
              <a:buAutoNum type="arabicPeriod"/>
            </a:pPr>
            <a:r>
              <a:rPr lang="en-US" dirty="0">
                <a:solidFill>
                  <a:schemeClr val="tx1">
                    <a:lumMod val="65000"/>
                    <a:lumOff val="35000"/>
                  </a:schemeClr>
                </a:solidFill>
                <a:cs typeface="Arial"/>
              </a:rPr>
              <a:t>Align Education with Workforce Needs</a:t>
            </a:r>
          </a:p>
          <a:p>
            <a:pPr marL="457200" lvl="0" indent="-381000" algn="l" rtl="0">
              <a:lnSpc>
                <a:spcPct val="115000"/>
              </a:lnSpc>
              <a:spcBef>
                <a:spcPts val="0"/>
              </a:spcBef>
              <a:spcAft>
                <a:spcPts val="0"/>
              </a:spcAft>
              <a:buSzPts val="2400"/>
              <a:buAutoNum type="arabicPeriod"/>
            </a:pPr>
            <a:r>
              <a:rPr lang="en-US" dirty="0">
                <a:solidFill>
                  <a:schemeClr val="tx1">
                    <a:lumMod val="65000"/>
                    <a:lumOff val="35000"/>
                  </a:schemeClr>
                </a:solidFill>
                <a:cs typeface="Arial"/>
              </a:rPr>
              <a:t>Facilitate Seamless Transitions</a:t>
            </a:r>
          </a:p>
          <a:p>
            <a:pPr marL="457200" lvl="0" indent="-381000" algn="l" rtl="0">
              <a:lnSpc>
                <a:spcPct val="115000"/>
              </a:lnSpc>
              <a:spcBef>
                <a:spcPts val="0"/>
              </a:spcBef>
              <a:spcAft>
                <a:spcPts val="0"/>
              </a:spcAft>
              <a:buSzPts val="2400"/>
              <a:buAutoNum type="arabicPeriod"/>
            </a:pPr>
            <a:r>
              <a:rPr lang="en-US" dirty="0">
                <a:solidFill>
                  <a:schemeClr val="tx1">
                    <a:lumMod val="65000"/>
                    <a:lumOff val="35000"/>
                  </a:schemeClr>
                </a:solidFill>
                <a:cs typeface="Arial"/>
              </a:rPr>
              <a:t>Data-Driven Strategies</a:t>
            </a:r>
          </a:p>
          <a:p>
            <a:pPr marL="457200" lvl="0" indent="-381000" algn="l" rtl="0">
              <a:lnSpc>
                <a:spcPct val="115000"/>
              </a:lnSpc>
              <a:spcBef>
                <a:spcPts val="0"/>
              </a:spcBef>
              <a:spcAft>
                <a:spcPts val="0"/>
              </a:spcAft>
              <a:buSzPts val="2400"/>
              <a:buAutoNum type="arabicPeriod"/>
            </a:pPr>
            <a:r>
              <a:rPr lang="en-US" dirty="0">
                <a:solidFill>
                  <a:schemeClr val="tx1">
                    <a:lumMod val="65000"/>
                    <a:lumOff val="35000"/>
                  </a:schemeClr>
                </a:solidFill>
                <a:cs typeface="Arial"/>
              </a:rPr>
              <a:t>Strengthen Economic Outcomes</a:t>
            </a:r>
          </a:p>
          <a:p>
            <a:pPr marL="457200" lvl="0" indent="-381000" algn="l" rtl="0">
              <a:lnSpc>
                <a:spcPct val="115000"/>
              </a:lnSpc>
              <a:spcBef>
                <a:spcPts val="0"/>
              </a:spcBef>
              <a:spcAft>
                <a:spcPts val="0"/>
              </a:spcAft>
              <a:buSzPts val="2400"/>
              <a:buAutoNum type="arabicPeriod"/>
            </a:pPr>
            <a:r>
              <a:rPr lang="en-US" dirty="0">
                <a:solidFill>
                  <a:schemeClr val="tx1">
                    <a:lumMod val="65000"/>
                    <a:lumOff val="35000"/>
                  </a:schemeClr>
                </a:solidFill>
                <a:cs typeface="Arial"/>
              </a:rPr>
              <a:t>Holistic Student Support</a:t>
            </a:r>
          </a:p>
          <a:p>
            <a:endParaRPr lang="en-US" dirty="0"/>
          </a:p>
        </p:txBody>
      </p:sp>
      <p:sp>
        <p:nvSpPr>
          <p:cNvPr id="4" name="Title 3">
            <a:extLst>
              <a:ext uri="{FF2B5EF4-FFF2-40B4-BE49-F238E27FC236}">
                <a16:creationId xmlns:a16="http://schemas.microsoft.com/office/drawing/2014/main" id="{75AAE960-250E-C4C5-C27F-F0968977FBDE}"/>
              </a:ext>
            </a:extLst>
          </p:cNvPr>
          <p:cNvSpPr>
            <a:spLocks noGrp="1"/>
          </p:cNvSpPr>
          <p:nvPr>
            <p:ph type="title"/>
          </p:nvPr>
        </p:nvSpPr>
        <p:spPr/>
        <p:txBody>
          <a:bodyPr/>
          <a:lstStyle/>
          <a:p>
            <a:r>
              <a:rPr lang="en-US" dirty="0"/>
              <a:t>Why a Framework for Student Success?</a:t>
            </a:r>
          </a:p>
        </p:txBody>
      </p:sp>
    </p:spTree>
    <p:extLst>
      <p:ext uri="{BB962C8B-B14F-4D97-AF65-F5344CB8AC3E}">
        <p14:creationId xmlns:p14="http://schemas.microsoft.com/office/powerpoint/2010/main" val="1217690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FD723B-6701-F795-5F8E-8CF895869E26}"/>
              </a:ext>
            </a:extLst>
          </p:cNvPr>
          <p:cNvSpPr>
            <a:spLocks noGrp="1"/>
          </p:cNvSpPr>
          <p:nvPr>
            <p:ph idx="1"/>
          </p:nvPr>
        </p:nvSpPr>
        <p:spPr/>
        <p:txBody>
          <a:bodyPr/>
          <a:lstStyle/>
          <a:p>
            <a:pPr algn="l"/>
            <a:endParaRPr lang="en-US" sz="2000" b="0" i="0" u="none" strike="noStrike" baseline="0" dirty="0">
              <a:solidFill>
                <a:srgbClr val="000000"/>
              </a:solidFill>
              <a:latin typeface="HelveticaNeueLT Pro 47 LtCn"/>
            </a:endParaRPr>
          </a:p>
          <a:p>
            <a:r>
              <a:rPr lang="en-US" sz="2700" dirty="0">
                <a:solidFill>
                  <a:schemeClr val="tx1">
                    <a:lumMod val="65000"/>
                    <a:lumOff val="35000"/>
                  </a:schemeClr>
                </a:solidFill>
                <a:cs typeface="Arial"/>
              </a:rPr>
              <a:t>The Southern Regional Education Board defines Student Success as access to and completion of postsecondary credentials that lead to lifelong learning, fulfilling careers, and stronger economies. SREB has identified four pillars as the foundation of the framework for Student Success — access, persistence, retention and attainment.</a:t>
            </a:r>
          </a:p>
        </p:txBody>
      </p:sp>
      <p:sp>
        <p:nvSpPr>
          <p:cNvPr id="4" name="Title 3">
            <a:extLst>
              <a:ext uri="{FF2B5EF4-FFF2-40B4-BE49-F238E27FC236}">
                <a16:creationId xmlns:a16="http://schemas.microsoft.com/office/drawing/2014/main" id="{82EF73F4-3A2C-142B-9F47-8C133147C0D3}"/>
              </a:ext>
            </a:extLst>
          </p:cNvPr>
          <p:cNvSpPr>
            <a:spLocks noGrp="1"/>
          </p:cNvSpPr>
          <p:nvPr>
            <p:ph type="title"/>
          </p:nvPr>
        </p:nvSpPr>
        <p:spPr/>
        <p:txBody>
          <a:bodyPr/>
          <a:lstStyle/>
          <a:p>
            <a:r>
              <a:rPr lang="en-US" dirty="0"/>
              <a:t>Student Success Defined</a:t>
            </a:r>
          </a:p>
        </p:txBody>
      </p:sp>
    </p:spTree>
    <p:extLst>
      <p:ext uri="{BB962C8B-B14F-4D97-AF65-F5344CB8AC3E}">
        <p14:creationId xmlns:p14="http://schemas.microsoft.com/office/powerpoint/2010/main" val="4214347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5A6447E-3597-4F7E-4373-D8D540285B62}"/>
              </a:ext>
            </a:extLst>
          </p:cNvPr>
          <p:cNvGraphicFramePr>
            <a:graphicFrameLocks noGrp="1"/>
          </p:cNvGraphicFramePr>
          <p:nvPr>
            <p:ph idx="1"/>
          </p:nvPr>
        </p:nvGraphicFramePr>
        <p:xfrm>
          <a:off x="563418" y="1304636"/>
          <a:ext cx="11249891" cy="4632960"/>
        </p:xfrm>
        <a:graphic>
          <a:graphicData uri="http://schemas.openxmlformats.org/drawingml/2006/table">
            <a:tbl>
              <a:tblPr firstRow="1" bandRow="1">
                <a:tableStyleId>{F5AB1C69-6EDB-4FF4-983F-18BD219EF322}</a:tableStyleId>
              </a:tblPr>
              <a:tblGrid>
                <a:gridCol w="1625600">
                  <a:extLst>
                    <a:ext uri="{9D8B030D-6E8A-4147-A177-3AD203B41FA5}">
                      <a16:colId xmlns:a16="http://schemas.microsoft.com/office/drawing/2014/main" val="2545322641"/>
                    </a:ext>
                  </a:extLst>
                </a:gridCol>
                <a:gridCol w="9624291">
                  <a:extLst>
                    <a:ext uri="{9D8B030D-6E8A-4147-A177-3AD203B41FA5}">
                      <a16:colId xmlns:a16="http://schemas.microsoft.com/office/drawing/2014/main" val="2764259967"/>
                    </a:ext>
                  </a:extLst>
                </a:gridCol>
              </a:tblGrid>
              <a:tr h="370840">
                <a:tc>
                  <a:txBody>
                    <a:bodyPr/>
                    <a:lstStyle/>
                    <a:p>
                      <a:r>
                        <a:rPr lang="en-US" sz="2000" dirty="0"/>
                        <a:t>Access</a:t>
                      </a:r>
                    </a:p>
                  </a:txBody>
                  <a:tcPr/>
                </a:tc>
                <a:tc>
                  <a:txBody>
                    <a:bodyPr/>
                    <a:lstStyle/>
                    <a:p>
                      <a:r>
                        <a:rPr lang="en-US" sz="2000" b="0" i="0" u="none" strike="noStrike" baseline="0" dirty="0">
                          <a:solidFill>
                            <a:schemeClr val="bg1"/>
                          </a:solidFill>
                          <a:latin typeface="HelveticaNeueLT Pro 57 Cn"/>
                        </a:rPr>
                        <a:t>Postsecondary access refers to the capacity of all institutional stakeholders to prepare students to pursue and succeed in education beyond high school, encompassing awareness of various options, entry requirements and processes, and affordability.</a:t>
                      </a:r>
                      <a:endParaRPr lang="en-US" sz="2000" dirty="0">
                        <a:solidFill>
                          <a:schemeClr val="bg1"/>
                        </a:solidFill>
                      </a:endParaRPr>
                    </a:p>
                  </a:txBody>
                  <a:tcPr/>
                </a:tc>
                <a:extLst>
                  <a:ext uri="{0D108BD9-81ED-4DB2-BD59-A6C34878D82A}">
                    <a16:rowId xmlns:a16="http://schemas.microsoft.com/office/drawing/2014/main" val="2523506318"/>
                  </a:ext>
                </a:extLst>
              </a:tr>
              <a:tr h="370840">
                <a:tc>
                  <a:txBody>
                    <a:bodyPr/>
                    <a:lstStyle/>
                    <a:p>
                      <a:r>
                        <a:rPr lang="en-US" sz="2000" b="1" dirty="0"/>
                        <a:t>Persistence</a:t>
                      </a:r>
                    </a:p>
                  </a:txBody>
                  <a:tcPr/>
                </a:tc>
                <a:tc>
                  <a:txBody>
                    <a:bodyPr/>
                    <a:lstStyle/>
                    <a:p>
                      <a:r>
                        <a:rPr lang="en-US" sz="2000" dirty="0">
                          <a:solidFill>
                            <a:schemeClr val="tx1"/>
                          </a:solidFill>
                        </a:rPr>
                        <a:t>Postsecondary persistence emphasizes individual agency and goal-</a:t>
                      </a:r>
                    </a:p>
                    <a:p>
                      <a:r>
                        <a:rPr lang="en-US" sz="2000" dirty="0">
                          <a:solidFill>
                            <a:schemeClr val="tx1"/>
                          </a:solidFill>
                        </a:rPr>
                        <a:t>oriented progress towards personal goals in an aligned and transparent system by actively engaging with resources and supports.</a:t>
                      </a:r>
                    </a:p>
                  </a:txBody>
                  <a:tcPr/>
                </a:tc>
                <a:extLst>
                  <a:ext uri="{0D108BD9-81ED-4DB2-BD59-A6C34878D82A}">
                    <a16:rowId xmlns:a16="http://schemas.microsoft.com/office/drawing/2014/main" val="2859067241"/>
                  </a:ext>
                </a:extLst>
              </a:tr>
              <a:tr h="370840">
                <a:tc>
                  <a:txBody>
                    <a:bodyPr/>
                    <a:lstStyle/>
                    <a:p>
                      <a:r>
                        <a:rPr lang="en-US" sz="2000" b="1" dirty="0">
                          <a:solidFill>
                            <a:schemeClr val="bg1"/>
                          </a:solidFill>
                        </a:rPr>
                        <a:t>Retention</a:t>
                      </a:r>
                    </a:p>
                  </a:txBody>
                  <a:tcPr>
                    <a:solidFill>
                      <a:schemeClr val="accent3"/>
                    </a:solidFill>
                  </a:tcPr>
                </a:tc>
                <a:tc>
                  <a:txBody>
                    <a:bodyPr/>
                    <a:lstStyle/>
                    <a:p>
                      <a:r>
                        <a:rPr lang="en-US" sz="2000" b="0" i="0" u="none" strike="noStrike" kern="1200" baseline="0" dirty="0">
                          <a:solidFill>
                            <a:schemeClr val="bg1"/>
                          </a:solidFill>
                          <a:latin typeface="+mn-lt"/>
                          <a:ea typeface="+mn-ea"/>
                          <a:cs typeface="+mn-cs"/>
                        </a:rPr>
                        <a:t>Postsecondary retention is providing students with tools and services that enable them to complete their intended courses of study, including streamlined processes, robust support services, comprehensive learning environments, clear academic and career pathways, and proactive monitoring and support of each student’s progress.</a:t>
                      </a:r>
                      <a:endParaRPr lang="en-US" sz="2000" dirty="0">
                        <a:solidFill>
                          <a:schemeClr val="bg1"/>
                        </a:solidFill>
                      </a:endParaRPr>
                    </a:p>
                  </a:txBody>
                  <a:tcPr>
                    <a:solidFill>
                      <a:schemeClr val="accent3"/>
                    </a:solidFill>
                  </a:tcPr>
                </a:tc>
                <a:extLst>
                  <a:ext uri="{0D108BD9-81ED-4DB2-BD59-A6C34878D82A}">
                    <a16:rowId xmlns:a16="http://schemas.microsoft.com/office/drawing/2014/main" val="958860586"/>
                  </a:ext>
                </a:extLst>
              </a:tr>
              <a:tr h="370840">
                <a:tc>
                  <a:txBody>
                    <a:bodyPr/>
                    <a:lstStyle/>
                    <a:p>
                      <a:r>
                        <a:rPr lang="en-US" sz="2000" b="1" dirty="0"/>
                        <a:t>Attainment</a:t>
                      </a:r>
                    </a:p>
                  </a:txBody>
                  <a:tcPr/>
                </a:tc>
                <a:tc>
                  <a:txBody>
                    <a:bodyPr/>
                    <a:lstStyle/>
                    <a:p>
                      <a:r>
                        <a:rPr lang="en-US" sz="2000" b="0" i="0" u="none" strike="noStrike" kern="1200" baseline="0" dirty="0">
                          <a:solidFill>
                            <a:schemeClr val="dk1"/>
                          </a:solidFill>
                          <a:latin typeface="+mn-lt"/>
                          <a:ea typeface="+mn-ea"/>
                          <a:cs typeface="+mn-cs"/>
                        </a:rPr>
                        <a:t>Attainment refers to the completion of postsecondary education and training, including certificates, degrees, and work-based experiences, to prepare individuals for fulfilling careers and foster a diverse, skilled workforce.</a:t>
                      </a:r>
                      <a:endParaRPr lang="en-US" sz="2000" dirty="0">
                        <a:solidFill>
                          <a:schemeClr val="bg1"/>
                        </a:solidFill>
                      </a:endParaRPr>
                    </a:p>
                  </a:txBody>
                  <a:tcPr/>
                </a:tc>
                <a:extLst>
                  <a:ext uri="{0D108BD9-81ED-4DB2-BD59-A6C34878D82A}">
                    <a16:rowId xmlns:a16="http://schemas.microsoft.com/office/drawing/2014/main" val="1089115932"/>
                  </a:ext>
                </a:extLst>
              </a:tr>
            </a:tbl>
          </a:graphicData>
        </a:graphic>
      </p:graphicFrame>
      <p:sp>
        <p:nvSpPr>
          <p:cNvPr id="4" name="Title 3">
            <a:extLst>
              <a:ext uri="{FF2B5EF4-FFF2-40B4-BE49-F238E27FC236}">
                <a16:creationId xmlns:a16="http://schemas.microsoft.com/office/drawing/2014/main" id="{B157691E-DC58-D72B-85A5-741095D446F9}"/>
              </a:ext>
            </a:extLst>
          </p:cNvPr>
          <p:cNvSpPr>
            <a:spLocks noGrp="1"/>
          </p:cNvSpPr>
          <p:nvPr>
            <p:ph type="title"/>
          </p:nvPr>
        </p:nvSpPr>
        <p:spPr/>
        <p:txBody>
          <a:bodyPr/>
          <a:lstStyle/>
          <a:p>
            <a:r>
              <a:rPr lang="en-US" dirty="0"/>
              <a:t>The 4 Pillars Defined</a:t>
            </a:r>
          </a:p>
        </p:txBody>
      </p:sp>
    </p:spTree>
    <p:extLst>
      <p:ext uri="{BB962C8B-B14F-4D97-AF65-F5344CB8AC3E}">
        <p14:creationId xmlns:p14="http://schemas.microsoft.com/office/powerpoint/2010/main" val="157079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C10A8AA-4EC9-4A07-9EA4-B8CD0CF50D12}"/>
              </a:ext>
            </a:extLst>
          </p:cNvPr>
          <p:cNvSpPr>
            <a:spLocks noGrp="1"/>
          </p:cNvSpPr>
          <p:nvPr>
            <p:ph type="subTitle" idx="1"/>
          </p:nvPr>
        </p:nvSpPr>
        <p:spPr>
          <a:xfrm>
            <a:off x="2694675" y="671430"/>
            <a:ext cx="9497325" cy="5451074"/>
          </a:xfrm>
        </p:spPr>
        <p:txBody>
          <a:bodyPr>
            <a:normAutofit fontScale="92500" lnSpcReduction="10000"/>
          </a:bodyPr>
          <a:lstStyle/>
          <a:p>
            <a:r>
              <a:rPr lang="en-US" sz="3600" dirty="0">
                <a:latin typeface="+mn-lt"/>
              </a:rPr>
              <a:t>For more information on:</a:t>
            </a:r>
          </a:p>
          <a:p>
            <a:endParaRPr lang="en-US" sz="3600" dirty="0">
              <a:latin typeface="+mn-lt"/>
            </a:endParaRPr>
          </a:p>
          <a:p>
            <a:pPr algn="ctr"/>
            <a:r>
              <a:rPr lang="en-US" sz="3600" dirty="0">
                <a:solidFill>
                  <a:srgbClr val="5D5040"/>
                </a:solidFill>
                <a:latin typeface="+mn-lt"/>
              </a:rPr>
              <a:t>SREB’s 5 Priorities</a:t>
            </a:r>
          </a:p>
          <a:p>
            <a:pPr algn="ctr"/>
            <a:r>
              <a:rPr lang="en-US" sz="2400" dirty="0">
                <a:solidFill>
                  <a:srgbClr val="5D5040"/>
                </a:solidFill>
                <a:latin typeface="+mn-lt"/>
              </a:rPr>
              <a:t>Stephen Pruitt</a:t>
            </a:r>
          </a:p>
          <a:p>
            <a:pPr algn="ctr"/>
            <a:r>
              <a:rPr lang="en-US" sz="2400" dirty="0">
                <a:solidFill>
                  <a:srgbClr val="5D5040"/>
                </a:solidFill>
                <a:latin typeface="+mn-lt"/>
              </a:rPr>
              <a:t>President</a:t>
            </a:r>
          </a:p>
          <a:p>
            <a:pPr algn="ctr"/>
            <a:r>
              <a:rPr lang="en-US" sz="2400" dirty="0">
                <a:solidFill>
                  <a:srgbClr val="0070C0"/>
                </a:solidFill>
                <a:latin typeface="+mn-lt"/>
                <a:hlinkClick r:id="rId2">
                  <a:extLst>
                    <a:ext uri="{A12FA001-AC4F-418D-AE19-62706E023703}">
                      <ahyp:hlinkClr xmlns:ahyp="http://schemas.microsoft.com/office/drawing/2018/hyperlinkcolor" val="tx"/>
                    </a:ext>
                  </a:extLst>
                </a:hlinkClick>
              </a:rPr>
              <a:t>Stephen.Pruitt@sreb.org</a:t>
            </a:r>
            <a:r>
              <a:rPr lang="en-US" sz="2400" dirty="0">
                <a:latin typeface="+mn-lt"/>
              </a:rPr>
              <a:t> </a:t>
            </a:r>
          </a:p>
          <a:p>
            <a:pPr algn="ctr"/>
            <a:endParaRPr lang="en-US" sz="2400" dirty="0">
              <a:latin typeface="+mn-lt"/>
            </a:endParaRPr>
          </a:p>
          <a:p>
            <a:pPr algn="ctr"/>
            <a:endParaRPr lang="en-US" sz="2400" dirty="0">
              <a:latin typeface="+mn-lt"/>
            </a:endParaRPr>
          </a:p>
          <a:p>
            <a:pPr algn="ctr"/>
            <a:r>
              <a:rPr lang="en-US" sz="3600" dirty="0">
                <a:solidFill>
                  <a:srgbClr val="5D5040"/>
                </a:solidFill>
                <a:latin typeface="+mn-lt"/>
              </a:rPr>
              <a:t>SREB SARA</a:t>
            </a:r>
          </a:p>
          <a:p>
            <a:pPr algn="ctr"/>
            <a:r>
              <a:rPr lang="en-US" sz="2400" dirty="0">
                <a:solidFill>
                  <a:srgbClr val="5D5040"/>
                </a:solidFill>
                <a:latin typeface="+mn-lt"/>
              </a:rPr>
              <a:t>Elisa Jaden</a:t>
            </a:r>
          </a:p>
          <a:p>
            <a:pPr algn="ctr"/>
            <a:r>
              <a:rPr lang="en-US" sz="2400" dirty="0">
                <a:solidFill>
                  <a:srgbClr val="5D5040"/>
                </a:solidFill>
                <a:latin typeface="+mn-lt"/>
              </a:rPr>
              <a:t>Regional SARA Director</a:t>
            </a:r>
          </a:p>
          <a:p>
            <a:pPr algn="ctr"/>
            <a:r>
              <a:rPr lang="en-US" sz="2400" dirty="0">
                <a:solidFill>
                  <a:srgbClr val="0070C0"/>
                </a:solidFill>
                <a:latin typeface="+mn-lt"/>
                <a:hlinkClick r:id="rId2">
                  <a:extLst>
                    <a:ext uri="{A12FA001-AC4F-418D-AE19-62706E023703}">
                      <ahyp:hlinkClr xmlns:ahyp="http://schemas.microsoft.com/office/drawing/2018/hyperlinkcolor" val="tx"/>
                    </a:ext>
                  </a:extLst>
                </a:hlinkClick>
              </a:rPr>
              <a:t>Elisa. Jaden@sreb.org</a:t>
            </a:r>
            <a:endParaRPr lang="en-US" sz="2400" dirty="0">
              <a:solidFill>
                <a:srgbClr val="0070C0"/>
              </a:solidFill>
              <a:latin typeface="+mn-lt"/>
            </a:endParaRPr>
          </a:p>
          <a:p>
            <a:endParaRPr lang="en-US" dirty="0">
              <a:latin typeface="+mn-lt"/>
            </a:endParaRPr>
          </a:p>
          <a:p>
            <a:endParaRPr lang="en-US" dirty="0"/>
          </a:p>
          <a:p>
            <a:endParaRPr lang="en-US" dirty="0"/>
          </a:p>
        </p:txBody>
      </p:sp>
    </p:spTree>
    <p:extLst>
      <p:ext uri="{BB962C8B-B14F-4D97-AF65-F5344CB8AC3E}">
        <p14:creationId xmlns:p14="http://schemas.microsoft.com/office/powerpoint/2010/main" val="52292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B31560-82A7-4912-1AC6-7ADC7D35E730}"/>
              </a:ext>
            </a:extLst>
          </p:cNvPr>
          <p:cNvPicPr>
            <a:picLocks noChangeAspect="1"/>
          </p:cNvPicPr>
          <p:nvPr/>
        </p:nvPicPr>
        <p:blipFill>
          <a:blip r:embed="rId2"/>
          <a:stretch>
            <a:fillRect/>
          </a:stretch>
        </p:blipFill>
        <p:spPr>
          <a:xfrm>
            <a:off x="6420995" y="2292605"/>
            <a:ext cx="5034261" cy="3141154"/>
          </a:xfrm>
          <a:prstGeom prst="rect">
            <a:avLst/>
          </a:prstGeom>
          <a:noFill/>
        </p:spPr>
      </p:pic>
      <p:sp>
        <p:nvSpPr>
          <p:cNvPr id="7" name="TextBox 6">
            <a:extLst>
              <a:ext uri="{FF2B5EF4-FFF2-40B4-BE49-F238E27FC236}">
                <a16:creationId xmlns:a16="http://schemas.microsoft.com/office/drawing/2014/main" id="{E45652A4-7DB9-8F53-12DC-A39F3DB0A97E}"/>
              </a:ext>
            </a:extLst>
          </p:cNvPr>
          <p:cNvSpPr txBox="1"/>
          <p:nvPr/>
        </p:nvSpPr>
        <p:spPr>
          <a:xfrm>
            <a:off x="1061156" y="1600201"/>
            <a:ext cx="5021779" cy="4525963"/>
          </a:xfrm>
          <a:prstGeom prst="rect">
            <a:avLst/>
          </a:prstGeom>
        </p:spPr>
        <p:txBody>
          <a:bodyPr vert="horz" lIns="91440" tIns="45720" rIns="91440" bIns="45720" rtlCol="0">
            <a:normAutofit/>
          </a:bodyPr>
          <a:lstStyle/>
          <a:p>
            <a:pPr marR="0">
              <a:lnSpc>
                <a:spcPct val="90000"/>
              </a:lnSpc>
              <a:spcBef>
                <a:spcPct val="20000"/>
              </a:spcBef>
              <a:spcAft>
                <a:spcPts val="1200"/>
              </a:spcAft>
              <a:buClr>
                <a:schemeClr val="accent2"/>
              </a:buClr>
            </a:pPr>
            <a:r>
              <a:rPr lang="en-US" sz="2000" kern="1200" baseline="0" dirty="0">
                <a:effectLst/>
                <a:latin typeface="Arial"/>
                <a:ea typeface="+mn-ea"/>
                <a:cs typeface="+mn-cs"/>
              </a:rPr>
              <a:t>SARA is a voluntary program for both states and institutions that participate. </a:t>
            </a:r>
          </a:p>
          <a:p>
            <a:pPr marR="0">
              <a:lnSpc>
                <a:spcPct val="90000"/>
              </a:lnSpc>
              <a:spcBef>
                <a:spcPct val="20000"/>
              </a:spcBef>
              <a:buClr>
                <a:schemeClr val="accent2"/>
              </a:buClr>
            </a:pPr>
            <a:r>
              <a:rPr lang="en-US" sz="2000" kern="1200" baseline="0" dirty="0">
                <a:effectLst/>
                <a:latin typeface="Arial"/>
                <a:ea typeface="+mn-ea"/>
                <a:cs typeface="+mn-cs"/>
              </a:rPr>
              <a:t>SARA membership versus SARA Participation. </a:t>
            </a:r>
          </a:p>
          <a:p>
            <a:pPr marR="0">
              <a:lnSpc>
                <a:spcPct val="90000"/>
              </a:lnSpc>
              <a:spcBef>
                <a:spcPct val="20000"/>
              </a:spcBef>
              <a:buClr>
                <a:schemeClr val="accent2"/>
              </a:buClr>
            </a:pPr>
            <a:r>
              <a:rPr lang="en-US" sz="2000" kern="1200" baseline="0" dirty="0">
                <a:effectLst/>
                <a:latin typeface="Arial"/>
                <a:ea typeface="+mn-ea"/>
                <a:cs typeface="+mn-cs"/>
              </a:rPr>
              <a:t>States gain SARA membership through their regional compact membership, while institutions can participate in SARA through membership in their state agencies that facilitate SARA, as long as the state is a member of one of the four regional education compacts. </a:t>
            </a:r>
          </a:p>
          <a:p>
            <a:pPr marR="0">
              <a:lnSpc>
                <a:spcPct val="90000"/>
              </a:lnSpc>
              <a:spcBef>
                <a:spcPct val="20000"/>
              </a:spcBef>
              <a:buClr>
                <a:schemeClr val="accent2"/>
              </a:buClr>
            </a:pPr>
            <a:r>
              <a:rPr lang="en-US" sz="2000" kern="1200" baseline="0" dirty="0">
                <a:effectLst/>
                <a:latin typeface="Arial"/>
                <a:ea typeface="+mn-ea"/>
                <a:cs typeface="+mn-cs"/>
              </a:rPr>
              <a:t>States renew SARA membership every two years and institutions renew SARA participation annually.</a:t>
            </a:r>
          </a:p>
        </p:txBody>
      </p:sp>
      <p:sp>
        <p:nvSpPr>
          <p:cNvPr id="5" name="Title 4">
            <a:extLst>
              <a:ext uri="{FF2B5EF4-FFF2-40B4-BE49-F238E27FC236}">
                <a16:creationId xmlns:a16="http://schemas.microsoft.com/office/drawing/2014/main" id="{0657ECAD-377B-4DCC-5AA2-70670B7A232D}"/>
              </a:ext>
            </a:extLst>
          </p:cNvPr>
          <p:cNvSpPr>
            <a:spLocks noGrp="1"/>
          </p:cNvSpPr>
          <p:nvPr>
            <p:ph type="title"/>
          </p:nvPr>
        </p:nvSpPr>
        <p:spPr>
          <a:xfrm>
            <a:off x="1061156" y="274638"/>
            <a:ext cx="10371419" cy="1143000"/>
          </a:xfrm>
        </p:spPr>
        <p:txBody>
          <a:bodyPr vert="horz" lIns="91440" tIns="45720" rIns="91440" bIns="45720" rtlCol="0" anchor="ctr">
            <a:normAutofit/>
          </a:bodyPr>
          <a:lstStyle/>
          <a:p>
            <a:pPr algn="l"/>
            <a:r>
              <a:rPr lang="en-US" kern="1200" dirty="0">
                <a:latin typeface="Arial"/>
                <a:ea typeface="+mj-ea"/>
                <a:cs typeface="+mj-cs"/>
              </a:rPr>
              <a:t>SREB SARA Operates as:</a:t>
            </a:r>
          </a:p>
        </p:txBody>
      </p:sp>
    </p:spTree>
    <p:extLst>
      <p:ext uri="{BB962C8B-B14F-4D97-AF65-F5344CB8AC3E}">
        <p14:creationId xmlns:p14="http://schemas.microsoft.com/office/powerpoint/2010/main" val="7506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55D04-CC85-4E6E-31BB-128BD58BF3C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B82B122-D5EF-50ED-AC0D-7D20D20E52E4}"/>
              </a:ext>
            </a:extLst>
          </p:cNvPr>
          <p:cNvPicPr>
            <a:picLocks noChangeAspect="1"/>
          </p:cNvPicPr>
          <p:nvPr/>
        </p:nvPicPr>
        <p:blipFill>
          <a:blip r:embed="rId2"/>
          <a:stretch>
            <a:fillRect/>
          </a:stretch>
        </p:blipFill>
        <p:spPr>
          <a:xfrm>
            <a:off x="6420995" y="2292605"/>
            <a:ext cx="5034261" cy="3141154"/>
          </a:xfrm>
          <a:prstGeom prst="rect">
            <a:avLst/>
          </a:prstGeom>
          <a:noFill/>
        </p:spPr>
      </p:pic>
      <p:sp>
        <p:nvSpPr>
          <p:cNvPr id="5" name="Title 4">
            <a:extLst>
              <a:ext uri="{FF2B5EF4-FFF2-40B4-BE49-F238E27FC236}">
                <a16:creationId xmlns:a16="http://schemas.microsoft.com/office/drawing/2014/main" id="{97F63B93-359E-629B-9949-9D39C4F5E264}"/>
              </a:ext>
            </a:extLst>
          </p:cNvPr>
          <p:cNvSpPr>
            <a:spLocks noGrp="1"/>
          </p:cNvSpPr>
          <p:nvPr>
            <p:ph type="title"/>
          </p:nvPr>
        </p:nvSpPr>
        <p:spPr>
          <a:xfrm>
            <a:off x="1061156" y="274638"/>
            <a:ext cx="10371419" cy="1143000"/>
          </a:xfrm>
        </p:spPr>
        <p:txBody>
          <a:bodyPr vert="horz" lIns="91440" tIns="45720" rIns="91440" bIns="45720" rtlCol="0" anchor="ctr">
            <a:normAutofit/>
          </a:bodyPr>
          <a:lstStyle/>
          <a:p>
            <a:pPr algn="l"/>
            <a:r>
              <a:rPr lang="en-US" kern="1200" dirty="0">
                <a:latin typeface="Arial"/>
                <a:ea typeface="+mj-ea"/>
                <a:cs typeface="+mj-cs"/>
              </a:rPr>
              <a:t>S-SARA RSC Operates as:</a:t>
            </a:r>
          </a:p>
        </p:txBody>
      </p:sp>
      <p:sp>
        <p:nvSpPr>
          <p:cNvPr id="2" name="Content Placeholder 2">
            <a:extLst>
              <a:ext uri="{FF2B5EF4-FFF2-40B4-BE49-F238E27FC236}">
                <a16:creationId xmlns:a16="http://schemas.microsoft.com/office/drawing/2014/main" id="{1D61644A-F81D-434B-3C18-36E95F087AA1}"/>
              </a:ext>
            </a:extLst>
          </p:cNvPr>
          <p:cNvSpPr txBox="1">
            <a:spLocks/>
          </p:cNvSpPr>
          <p:nvPr/>
        </p:nvSpPr>
        <p:spPr>
          <a:xfrm>
            <a:off x="1061156" y="1467030"/>
            <a:ext cx="5001253" cy="4525963"/>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accent2"/>
              </a:buClr>
              <a:buFontTx/>
              <a:buNone/>
              <a:defRPr sz="2800" kern="1200" baseline="0">
                <a:solidFill>
                  <a:schemeClr val="tx1"/>
                </a:solidFill>
                <a:latin typeface="Arial"/>
                <a:ea typeface="+mn-ea"/>
                <a:cs typeface="+mn-cs"/>
              </a:defRPr>
            </a:lvl1pPr>
            <a:lvl2pPr marL="457200" indent="0" algn="l" defTabSz="457200" rtl="0" eaLnBrk="1" latinLnBrk="0" hangingPunct="1">
              <a:spcBef>
                <a:spcPct val="20000"/>
              </a:spcBef>
              <a:buClr>
                <a:srgbClr val="7C6A55"/>
              </a:buClr>
              <a:buFontTx/>
              <a:buNone/>
              <a:defRPr sz="2400" kern="1200">
                <a:solidFill>
                  <a:srgbClr val="7C6A55"/>
                </a:solidFill>
                <a:latin typeface="Arial"/>
                <a:ea typeface="+mn-ea"/>
                <a:cs typeface="+mn-cs"/>
              </a:defRPr>
            </a:lvl2pPr>
            <a:lvl3pPr marL="914400" indent="0" algn="l" defTabSz="457200" rtl="0" eaLnBrk="1" latinLnBrk="0" hangingPunct="1">
              <a:spcBef>
                <a:spcPct val="20000"/>
              </a:spcBef>
              <a:buClr>
                <a:srgbClr val="7C6A55"/>
              </a:buClr>
              <a:buFontTx/>
              <a:buNone/>
              <a:defRPr sz="2000" kern="1200">
                <a:solidFill>
                  <a:srgbClr val="7C6A55"/>
                </a:solidFill>
                <a:latin typeface="Arial"/>
                <a:ea typeface="+mn-ea"/>
                <a:cs typeface="+mn-cs"/>
              </a:defRPr>
            </a:lvl3pPr>
            <a:lvl4pPr marL="1371600" indent="0" algn="l" defTabSz="457200" rtl="0" eaLnBrk="1" latinLnBrk="0" hangingPunct="1">
              <a:spcBef>
                <a:spcPct val="20000"/>
              </a:spcBef>
              <a:buClr>
                <a:srgbClr val="7C6A55"/>
              </a:buClr>
              <a:buFontTx/>
              <a:buNone/>
              <a:defRPr sz="1800" kern="1200">
                <a:solidFill>
                  <a:srgbClr val="7C6A55"/>
                </a:solidFill>
                <a:latin typeface="Arial"/>
                <a:ea typeface="+mn-ea"/>
                <a:cs typeface="+mn-cs"/>
              </a:defRPr>
            </a:lvl4pPr>
            <a:lvl5pPr marL="1828800" indent="0" algn="l" defTabSz="457200" rtl="0" eaLnBrk="1" latinLnBrk="0" hangingPunct="1">
              <a:spcBef>
                <a:spcPct val="20000"/>
              </a:spcBef>
              <a:buClr>
                <a:srgbClr val="7C6A55"/>
              </a:buClr>
              <a:buFontTx/>
              <a:buNone/>
              <a:defRPr sz="18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0"/>
              </a:spcBef>
            </a:pPr>
            <a:r>
              <a:rPr lang="en-US" sz="2000" dirty="0">
                <a:latin typeface="+mj-lt"/>
              </a:rPr>
              <a:t>The SREB SARA Regional Steering Committee (S-SARA RSC) consists of the SPEs from SREB’s 16 member states and its 4 affiliates, as well as 5 at-large members that represent various higher education sectors and SARA stakeholders:</a:t>
            </a:r>
          </a:p>
          <a:p>
            <a:pPr>
              <a:spcBef>
                <a:spcPts val="0"/>
              </a:spcBef>
            </a:pPr>
            <a:endParaRPr lang="en-US" sz="1500" dirty="0"/>
          </a:p>
          <a:p>
            <a:pPr marL="342900" indent="-342900">
              <a:spcBef>
                <a:spcPts val="0"/>
              </a:spcBef>
              <a:buClr>
                <a:srgbClr val="3366CC"/>
              </a:buClr>
              <a:buFont typeface="Wingdings" panose="05000000000000000000" pitchFamily="2" charset="2"/>
              <a:buChar char="Ø"/>
            </a:pPr>
            <a:r>
              <a:rPr lang="en-US" sz="1800" dirty="0"/>
              <a:t>Large Online 4-year</a:t>
            </a:r>
          </a:p>
          <a:p>
            <a:pPr marL="342900" indent="-342900">
              <a:spcBef>
                <a:spcPts val="0"/>
              </a:spcBef>
              <a:buClr>
                <a:srgbClr val="3366CC"/>
              </a:buClr>
              <a:buFont typeface="Wingdings" panose="05000000000000000000" pitchFamily="2" charset="2"/>
              <a:buChar char="Ø"/>
            </a:pPr>
            <a:r>
              <a:rPr lang="en-US" sz="1800" dirty="0"/>
              <a:t>Two-year</a:t>
            </a:r>
          </a:p>
          <a:p>
            <a:pPr marL="342900" indent="-342900">
              <a:spcBef>
                <a:spcPts val="0"/>
              </a:spcBef>
              <a:buClr>
                <a:srgbClr val="3366CC"/>
              </a:buClr>
              <a:buFont typeface="Wingdings" panose="05000000000000000000" pitchFamily="2" charset="2"/>
              <a:buChar char="Ø"/>
            </a:pPr>
            <a:r>
              <a:rPr lang="en-US" sz="1800" dirty="0"/>
              <a:t>Private and Vocational</a:t>
            </a:r>
          </a:p>
          <a:p>
            <a:pPr marL="342900" indent="-342900">
              <a:spcBef>
                <a:spcPts val="0"/>
              </a:spcBef>
              <a:buClr>
                <a:srgbClr val="3366CC"/>
              </a:buClr>
              <a:buFont typeface="Wingdings" panose="05000000000000000000" pitchFamily="2" charset="2"/>
              <a:buChar char="Ø"/>
            </a:pPr>
            <a:r>
              <a:rPr lang="en-US" sz="1800" dirty="0"/>
              <a:t>Higher Education Policy Consultant</a:t>
            </a:r>
          </a:p>
          <a:p>
            <a:pPr>
              <a:spcBef>
                <a:spcPts val="0"/>
              </a:spcBef>
              <a:buClr>
                <a:srgbClr val="3366CC"/>
              </a:buClr>
            </a:pPr>
            <a:endParaRPr lang="en-US" sz="1500" dirty="0"/>
          </a:p>
          <a:p>
            <a:pPr>
              <a:spcBef>
                <a:spcPts val="0"/>
              </a:spcBef>
              <a:buClr>
                <a:srgbClr val="3366CC"/>
              </a:buClr>
            </a:pPr>
            <a:r>
              <a:rPr lang="en-US" sz="2000" dirty="0"/>
              <a:t>SREB’s RSC includes both the states and institutions’ voices in conversations and votes regarding SARA matters.</a:t>
            </a:r>
          </a:p>
          <a:p>
            <a:pPr>
              <a:buClr>
                <a:srgbClr val="3366CC"/>
              </a:buClr>
            </a:pPr>
            <a:endParaRPr lang="en-US" sz="1600" dirty="0"/>
          </a:p>
        </p:txBody>
      </p:sp>
    </p:spTree>
    <p:extLst>
      <p:ext uri="{BB962C8B-B14F-4D97-AF65-F5344CB8AC3E}">
        <p14:creationId xmlns:p14="http://schemas.microsoft.com/office/powerpoint/2010/main" val="368589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67BC-75F4-33E6-7C25-F2DE9D4955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D05586-0D3E-8F15-1DE6-6BD3A56E4BE2}"/>
              </a:ext>
            </a:extLst>
          </p:cNvPr>
          <p:cNvSpPr>
            <a:spLocks noGrp="1"/>
          </p:cNvSpPr>
          <p:nvPr>
            <p:ph type="ctrTitle"/>
          </p:nvPr>
        </p:nvSpPr>
        <p:spPr>
          <a:xfrm>
            <a:off x="2295939" y="1132907"/>
            <a:ext cx="9896061" cy="1470025"/>
          </a:xfrm>
        </p:spPr>
        <p:txBody>
          <a:bodyPr/>
          <a:lstStyle/>
          <a:p>
            <a:pPr algn="ctr"/>
            <a:r>
              <a:rPr lang="en-US" sz="8000" b="0" dirty="0">
                <a:latin typeface="Arial Narrow" panose="020B0606020202030204" pitchFamily="34" charset="0"/>
                <a:cs typeface="Calibri Light" panose="020F0302020204030204" pitchFamily="34" charset="0"/>
              </a:rPr>
              <a:t>SREB’s 5 Priorities</a:t>
            </a:r>
          </a:p>
        </p:txBody>
      </p:sp>
    </p:spTree>
    <p:extLst>
      <p:ext uri="{BB962C8B-B14F-4D97-AF65-F5344CB8AC3E}">
        <p14:creationId xmlns:p14="http://schemas.microsoft.com/office/powerpoint/2010/main" val="17350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75291B-D577-59FB-4B68-420A70F002FB}"/>
              </a:ext>
            </a:extLst>
          </p:cNvPr>
          <p:cNvSpPr>
            <a:spLocks noGrp="1"/>
          </p:cNvSpPr>
          <p:nvPr>
            <p:ph sz="half" idx="2"/>
          </p:nvPr>
        </p:nvSpPr>
        <p:spPr/>
        <p:txBody>
          <a:bodyPr>
            <a:noAutofit/>
          </a:bodyPr>
          <a:lstStyle/>
          <a:p>
            <a:pPr marL="457200" indent="-381000">
              <a:lnSpc>
                <a:spcPct val="115000"/>
              </a:lnSpc>
              <a:buClr>
                <a:schemeClr val="accent2"/>
              </a:buClr>
              <a:buSzPts val="2400"/>
              <a:buFontTx/>
              <a:buAutoNum type="arabicPeriod"/>
            </a:pPr>
            <a:r>
              <a:rPr lang="en-US" sz="3200" dirty="0">
                <a:solidFill>
                  <a:schemeClr val="tx1">
                    <a:lumMod val="65000"/>
                    <a:lumOff val="35000"/>
                  </a:schemeClr>
                </a:solidFill>
                <a:cs typeface="Arial"/>
              </a:rPr>
              <a:t>AI in Education</a:t>
            </a:r>
          </a:p>
          <a:p>
            <a:pPr marL="457200" indent="-381000">
              <a:lnSpc>
                <a:spcPct val="115000"/>
              </a:lnSpc>
              <a:buClr>
                <a:schemeClr val="accent2"/>
              </a:buClr>
              <a:buSzPts val="2400"/>
              <a:buFontTx/>
              <a:buAutoNum type="arabicPeriod"/>
            </a:pPr>
            <a:r>
              <a:rPr lang="en-US" sz="3200" dirty="0">
                <a:solidFill>
                  <a:schemeClr val="tx1">
                    <a:lumMod val="65000"/>
                    <a:lumOff val="35000"/>
                  </a:schemeClr>
                </a:solidFill>
                <a:cs typeface="Arial"/>
              </a:rPr>
              <a:t>Career Pathways and Credentials</a:t>
            </a:r>
          </a:p>
          <a:p>
            <a:pPr marL="457200" indent="-381000">
              <a:lnSpc>
                <a:spcPct val="115000"/>
              </a:lnSpc>
              <a:buClr>
                <a:schemeClr val="accent2"/>
              </a:buClr>
              <a:buSzPts val="2400"/>
              <a:buFontTx/>
              <a:buAutoNum type="arabicPeriod"/>
            </a:pPr>
            <a:r>
              <a:rPr lang="en-US" sz="3200" dirty="0">
                <a:solidFill>
                  <a:schemeClr val="tx1">
                    <a:lumMod val="65000"/>
                    <a:lumOff val="35000"/>
                  </a:schemeClr>
                </a:solidFill>
                <a:cs typeface="Arial"/>
              </a:rPr>
              <a:t>Educator Workforce</a:t>
            </a:r>
          </a:p>
          <a:p>
            <a:pPr marL="457200" indent="-381000">
              <a:lnSpc>
                <a:spcPct val="115000"/>
              </a:lnSpc>
              <a:buClr>
                <a:schemeClr val="accent2"/>
              </a:buClr>
              <a:buSzPts val="2400"/>
              <a:buFontTx/>
              <a:buAutoNum type="arabicPeriod"/>
            </a:pPr>
            <a:r>
              <a:rPr lang="en-US" sz="3200" dirty="0">
                <a:solidFill>
                  <a:schemeClr val="tx1">
                    <a:lumMod val="65000"/>
                    <a:lumOff val="35000"/>
                  </a:schemeClr>
                </a:solidFill>
                <a:cs typeface="Arial"/>
              </a:rPr>
              <a:t>Longitudinal Literacy</a:t>
            </a:r>
          </a:p>
          <a:p>
            <a:pPr marL="457200" indent="-381000">
              <a:lnSpc>
                <a:spcPct val="115000"/>
              </a:lnSpc>
              <a:buClr>
                <a:schemeClr val="accent2"/>
              </a:buClr>
              <a:buSzPts val="2400"/>
              <a:buFontTx/>
              <a:buAutoNum type="arabicPeriod"/>
            </a:pPr>
            <a:r>
              <a:rPr lang="en-US" sz="3200" dirty="0">
                <a:solidFill>
                  <a:schemeClr val="tx1">
                    <a:lumMod val="65000"/>
                    <a:lumOff val="35000"/>
                  </a:schemeClr>
                </a:solidFill>
                <a:cs typeface="Arial"/>
              </a:rPr>
              <a:t>Student Success in Postsecondary</a:t>
            </a:r>
          </a:p>
        </p:txBody>
      </p:sp>
      <p:sp>
        <p:nvSpPr>
          <p:cNvPr id="4" name="Title 3">
            <a:extLst>
              <a:ext uri="{FF2B5EF4-FFF2-40B4-BE49-F238E27FC236}">
                <a16:creationId xmlns:a16="http://schemas.microsoft.com/office/drawing/2014/main" id="{3F396F0B-8402-F70C-71BC-69036BA28BD8}"/>
              </a:ext>
            </a:extLst>
          </p:cNvPr>
          <p:cNvSpPr>
            <a:spLocks noGrp="1"/>
          </p:cNvSpPr>
          <p:nvPr>
            <p:ph type="title"/>
          </p:nvPr>
        </p:nvSpPr>
        <p:spPr/>
        <p:txBody>
          <a:bodyPr/>
          <a:lstStyle/>
          <a:p>
            <a:r>
              <a:rPr lang="en-US" dirty="0"/>
              <a:t>SREB’s Priority Work</a:t>
            </a:r>
          </a:p>
        </p:txBody>
      </p:sp>
    </p:spTree>
    <p:extLst>
      <p:ext uri="{BB962C8B-B14F-4D97-AF65-F5344CB8AC3E}">
        <p14:creationId xmlns:p14="http://schemas.microsoft.com/office/powerpoint/2010/main" val="59187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DB331-18D5-E1E7-C040-4D9E534B25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E2ACD5-9D58-694C-1284-14AAE617FBF8}"/>
              </a:ext>
            </a:extLst>
          </p:cNvPr>
          <p:cNvSpPr>
            <a:spLocks noGrp="1"/>
          </p:cNvSpPr>
          <p:nvPr>
            <p:ph type="ctrTitle"/>
          </p:nvPr>
        </p:nvSpPr>
        <p:spPr>
          <a:xfrm>
            <a:off x="2462163" y="1461052"/>
            <a:ext cx="9729836" cy="914396"/>
          </a:xfrm>
        </p:spPr>
        <p:txBody>
          <a:bodyPr/>
          <a:lstStyle/>
          <a:p>
            <a:pPr>
              <a:lnSpc>
                <a:spcPts val="5800"/>
              </a:lnSpc>
            </a:pPr>
            <a:r>
              <a:rPr lang="en-US" b="0" dirty="0"/>
              <a:t>AI in Education</a:t>
            </a:r>
          </a:p>
        </p:txBody>
      </p:sp>
      <p:sp>
        <p:nvSpPr>
          <p:cNvPr id="5" name="TextBox 4">
            <a:extLst>
              <a:ext uri="{FF2B5EF4-FFF2-40B4-BE49-F238E27FC236}">
                <a16:creationId xmlns:a16="http://schemas.microsoft.com/office/drawing/2014/main" id="{5189CDA1-A1DD-48B1-3F13-0B1733DCBC44}"/>
              </a:ext>
            </a:extLst>
          </p:cNvPr>
          <p:cNvSpPr txBox="1"/>
          <p:nvPr/>
        </p:nvSpPr>
        <p:spPr>
          <a:xfrm>
            <a:off x="2462162" y="2859949"/>
            <a:ext cx="9729837" cy="2097049"/>
          </a:xfrm>
          <a:prstGeom prst="rect">
            <a:avLst/>
          </a:prstGeom>
          <a:noFill/>
        </p:spPr>
        <p:txBody>
          <a:bodyPr wrap="square">
            <a:spAutoFit/>
          </a:bodyPr>
          <a:lstStyle/>
          <a:p>
            <a:pPr>
              <a:lnSpc>
                <a:spcPts val="2613"/>
              </a:lnSpc>
            </a:pPr>
            <a:r>
              <a:rPr lang="en-US" sz="3000" b="0" dirty="0">
                <a:solidFill>
                  <a:schemeClr val="tx1">
                    <a:lumMod val="65000"/>
                    <a:lumOff val="35000"/>
                  </a:schemeClr>
                </a:solidFill>
                <a:latin typeface="+mj-lt"/>
                <a:cs typeface="Arial"/>
              </a:rPr>
              <a:t>The SREB Commission on Artificial Intelligence in</a:t>
            </a:r>
            <a:r>
              <a:rPr lang="en-US" sz="3000" b="0" dirty="0">
                <a:latin typeface="+mj-lt"/>
              </a:rPr>
              <a:t> </a:t>
            </a:r>
            <a:r>
              <a:rPr lang="en-US" sz="3000" b="0" dirty="0">
                <a:solidFill>
                  <a:schemeClr val="tx1">
                    <a:lumMod val="65000"/>
                    <a:lumOff val="35000"/>
                  </a:schemeClr>
                </a:solidFill>
                <a:latin typeface="+mj-lt"/>
                <a:cs typeface="Arial"/>
              </a:rPr>
              <a:t>Education will evaluate research, industry data, and advice from experts to determine how education can successfully adopt and integrate AI across the region and lead the nation.</a:t>
            </a:r>
            <a:br>
              <a:rPr lang="en-US" sz="3000" b="0" dirty="0">
                <a:solidFill>
                  <a:schemeClr val="tx1">
                    <a:lumMod val="65000"/>
                    <a:lumOff val="35000"/>
                  </a:schemeClr>
                </a:solidFill>
                <a:latin typeface="+mj-lt"/>
                <a:cs typeface="Arial"/>
              </a:rPr>
            </a:br>
            <a:endParaRPr lang="en-US" sz="3000" dirty="0">
              <a:latin typeface="+mj-lt"/>
            </a:endParaRPr>
          </a:p>
        </p:txBody>
      </p:sp>
    </p:spTree>
    <p:extLst>
      <p:ext uri="{BB962C8B-B14F-4D97-AF65-F5344CB8AC3E}">
        <p14:creationId xmlns:p14="http://schemas.microsoft.com/office/powerpoint/2010/main" val="413309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066800" y="1600201"/>
            <a:ext cx="10166696" cy="4005264"/>
          </a:xfrm>
          <a:prstGeom prst="rect">
            <a:avLst/>
          </a:prstGeom>
        </p:spPr>
        <p:txBody>
          <a:bodyPr wrap="square" lIns="0" tIns="0" rIns="0" bIns="0" rtlCol="0" anchor="t">
            <a:spAutoFit/>
          </a:bodyPr>
          <a:lstStyle/>
          <a:p>
            <a:pPr>
              <a:lnSpc>
                <a:spcPts val="2613"/>
              </a:lnSpc>
            </a:pPr>
            <a:endParaRPr lang="en-US" sz="3000" dirty="0">
              <a:solidFill>
                <a:schemeClr val="tx1">
                  <a:lumMod val="65000"/>
                  <a:lumOff val="35000"/>
                </a:schemeClr>
              </a:solidFill>
              <a:latin typeface="Arial"/>
              <a:cs typeface="Arial"/>
            </a:endParaRPr>
          </a:p>
          <a:p>
            <a:pPr>
              <a:lnSpc>
                <a:spcPts val="2613"/>
              </a:lnSpc>
            </a:pPr>
            <a:endParaRPr lang="en-US" sz="3000" dirty="0">
              <a:solidFill>
                <a:schemeClr val="tx1">
                  <a:lumMod val="65000"/>
                  <a:lumOff val="35000"/>
                </a:schemeClr>
              </a:solidFill>
              <a:latin typeface="Arial"/>
              <a:cs typeface="Arial"/>
            </a:endParaRPr>
          </a:p>
          <a:p>
            <a:pPr>
              <a:lnSpc>
                <a:spcPts val="2613"/>
              </a:lnSpc>
            </a:pPr>
            <a:r>
              <a:rPr lang="en-US" sz="3000" dirty="0">
                <a:solidFill>
                  <a:schemeClr val="tx1">
                    <a:lumMod val="65000"/>
                    <a:lumOff val="35000"/>
                  </a:schemeClr>
                </a:solidFill>
                <a:latin typeface="Arial"/>
                <a:cs typeface="Arial"/>
              </a:rPr>
              <a:t>Based on this critical evaluation, the Commission will then develop recommendations for:</a:t>
            </a:r>
          </a:p>
          <a:p>
            <a:pPr>
              <a:lnSpc>
                <a:spcPts val="2613"/>
              </a:lnSpc>
            </a:pPr>
            <a:endParaRPr lang="en-US" sz="3000" dirty="0">
              <a:solidFill>
                <a:schemeClr val="tx1">
                  <a:lumMod val="65000"/>
                  <a:lumOff val="35000"/>
                </a:schemeClr>
              </a:solidFill>
              <a:latin typeface="Arial"/>
              <a:cs typeface="Arial"/>
            </a:endParaRPr>
          </a:p>
          <a:p>
            <a:pPr lvl="1" indent="-342900">
              <a:lnSpc>
                <a:spcPts val="2613"/>
              </a:lnSpc>
              <a:buClr>
                <a:schemeClr val="accent2"/>
              </a:buClr>
              <a:buFont typeface="Arial" panose="020B0604020202020204" pitchFamily="34" charset="0"/>
              <a:buChar char="•"/>
            </a:pPr>
            <a:r>
              <a:rPr lang="en-US" sz="3000" dirty="0">
                <a:solidFill>
                  <a:schemeClr val="tx1">
                    <a:lumMod val="65000"/>
                    <a:lumOff val="35000"/>
                  </a:schemeClr>
                </a:solidFill>
                <a:latin typeface="Arial"/>
                <a:cs typeface="Arial"/>
              </a:rPr>
              <a:t>Policies regarding the use of AI in K-12 and postsecondary education,</a:t>
            </a:r>
          </a:p>
          <a:p>
            <a:pPr lvl="1" indent="-342900">
              <a:lnSpc>
                <a:spcPts val="2613"/>
              </a:lnSpc>
              <a:buClr>
                <a:schemeClr val="accent2"/>
              </a:buClr>
              <a:buFont typeface="Arial" panose="020B0604020202020204" pitchFamily="34" charset="0"/>
              <a:buChar char="•"/>
            </a:pPr>
            <a:r>
              <a:rPr lang="en-US" sz="3000" dirty="0">
                <a:solidFill>
                  <a:schemeClr val="tx1">
                    <a:lumMod val="65000"/>
                    <a:lumOff val="35000"/>
                  </a:schemeClr>
                </a:solidFill>
                <a:latin typeface="Arial"/>
                <a:cs typeface="Arial"/>
              </a:rPr>
              <a:t>The use of AI in instruction to promote AI literacy among students, educators, and the workforce, and</a:t>
            </a:r>
          </a:p>
          <a:p>
            <a:pPr lvl="1" indent="-342900">
              <a:lnSpc>
                <a:spcPts val="2613"/>
              </a:lnSpc>
              <a:buClr>
                <a:schemeClr val="accent2"/>
              </a:buClr>
              <a:buFont typeface="Arial" panose="020B0604020202020204" pitchFamily="34" charset="0"/>
              <a:buChar char="•"/>
            </a:pPr>
            <a:r>
              <a:rPr lang="en-US" sz="3000" dirty="0">
                <a:solidFill>
                  <a:schemeClr val="tx1">
                    <a:lumMod val="65000"/>
                    <a:lumOff val="35000"/>
                  </a:schemeClr>
                </a:solidFill>
                <a:latin typeface="Arial"/>
                <a:cs typeface="Arial"/>
              </a:rPr>
              <a:t>The development of skills and seamless pathways in the education-to-workforce system to meet industry and state needs.</a:t>
            </a:r>
          </a:p>
        </p:txBody>
      </p:sp>
      <p:sp>
        <p:nvSpPr>
          <p:cNvPr id="2" name="Title 4">
            <a:extLst>
              <a:ext uri="{FF2B5EF4-FFF2-40B4-BE49-F238E27FC236}">
                <a16:creationId xmlns:a16="http://schemas.microsoft.com/office/drawing/2014/main" id="{27E8E2B0-2CE6-E9C3-24B4-A43C8EA70F08}"/>
              </a:ext>
            </a:extLst>
          </p:cNvPr>
          <p:cNvSpPr txBox="1">
            <a:spLocks/>
          </p:cNvSpPr>
          <p:nvPr/>
        </p:nvSpPr>
        <p:spPr>
          <a:xfrm>
            <a:off x="960784" y="457200"/>
            <a:ext cx="10733313" cy="1143000"/>
          </a:xfrm>
          <a:prstGeom prst="rect">
            <a:avLst/>
          </a:prstGeom>
        </p:spPr>
        <p:txBody>
          <a:bodyPr/>
          <a:lstStyle>
            <a:lvl1pPr algn="ctr" defTabSz="457200" rtl="0" eaLnBrk="1" latinLnBrk="0" hangingPunct="1">
              <a:spcBef>
                <a:spcPct val="0"/>
              </a:spcBef>
              <a:buNone/>
              <a:defRPr sz="4400" kern="1200">
                <a:solidFill>
                  <a:schemeClr val="tx2"/>
                </a:solidFill>
                <a:latin typeface="Arial"/>
                <a:ea typeface="+mj-ea"/>
                <a:cs typeface="+mj-cs"/>
              </a:defRPr>
            </a:lvl1pPr>
          </a:lstStyle>
          <a:p>
            <a:pPr algn="l"/>
            <a:r>
              <a:rPr lang="en-US" dirty="0"/>
              <a:t>Our Charge</a:t>
            </a:r>
          </a:p>
        </p:txBody>
      </p:sp>
    </p:spTree>
    <p:extLst>
      <p:ext uri="{BB962C8B-B14F-4D97-AF65-F5344CB8AC3E}">
        <p14:creationId xmlns:p14="http://schemas.microsoft.com/office/powerpoint/2010/main" val="81224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7DEF5E-3614-8EAF-19F1-676056227D70}"/>
              </a:ext>
            </a:extLst>
          </p:cNvPr>
          <p:cNvSpPr>
            <a:spLocks noGrp="1"/>
          </p:cNvSpPr>
          <p:nvPr>
            <p:ph type="title"/>
          </p:nvPr>
        </p:nvSpPr>
        <p:spPr>
          <a:xfrm>
            <a:off x="964607" y="252264"/>
            <a:ext cx="10733313" cy="1143000"/>
          </a:xfrm>
        </p:spPr>
        <p:txBody>
          <a:bodyPr/>
          <a:lstStyle/>
          <a:p>
            <a:r>
              <a:rPr lang="en-US" dirty="0"/>
              <a:t>Commission Focus:</a:t>
            </a:r>
          </a:p>
        </p:txBody>
      </p:sp>
      <p:sp>
        <p:nvSpPr>
          <p:cNvPr id="4" name="TextBox 3">
            <a:extLst>
              <a:ext uri="{FF2B5EF4-FFF2-40B4-BE49-F238E27FC236}">
                <a16:creationId xmlns:a16="http://schemas.microsoft.com/office/drawing/2014/main" id="{6CD63413-85ED-62DC-6666-C49FE690A545}"/>
              </a:ext>
            </a:extLst>
          </p:cNvPr>
          <p:cNvSpPr txBox="1"/>
          <p:nvPr/>
        </p:nvSpPr>
        <p:spPr>
          <a:xfrm>
            <a:off x="1066800" y="1600201"/>
            <a:ext cx="10472058" cy="3785652"/>
          </a:xfrm>
          <a:prstGeom prst="rect">
            <a:avLst/>
          </a:prstGeom>
          <a:noFill/>
        </p:spPr>
        <p:txBody>
          <a:bodyPr wrap="square" rtlCol="0">
            <a:spAutoFit/>
          </a:bodyPr>
          <a:lstStyle/>
          <a:p>
            <a:pPr marL="457200" indent="-457200">
              <a:buClr>
                <a:srgbClr val="92D050"/>
              </a:buClr>
              <a:buFont typeface="Arial" panose="020B0604020202020204" pitchFamily="34" charset="0"/>
              <a:buChar char="•"/>
            </a:pPr>
            <a:r>
              <a:rPr lang="en-US" sz="3000" dirty="0">
                <a:solidFill>
                  <a:schemeClr val="tx1">
                    <a:lumMod val="65000"/>
                    <a:lumOff val="35000"/>
                  </a:schemeClr>
                </a:solidFill>
                <a:latin typeface="Arial"/>
                <a:cs typeface="Arial"/>
              </a:rPr>
              <a:t>AI in Education integrates artificial intelligence technologies to enhance learning, teaching, and leading. </a:t>
            </a:r>
          </a:p>
          <a:p>
            <a:pPr marL="457200" indent="-457200">
              <a:buClr>
                <a:srgbClr val="92D050"/>
              </a:buClr>
              <a:buFont typeface="Arial" panose="020B0604020202020204" pitchFamily="34" charset="0"/>
              <a:buChar char="•"/>
            </a:pPr>
            <a:r>
              <a:rPr lang="en-US" sz="3000" dirty="0">
                <a:solidFill>
                  <a:schemeClr val="tx1">
                    <a:lumMod val="65000"/>
                    <a:lumOff val="35000"/>
                  </a:schemeClr>
                </a:solidFill>
                <a:latin typeface="Arial"/>
                <a:cs typeface="Arial"/>
              </a:rPr>
              <a:t>AI equips students with the skills to use it in a digitally driven future, solving complex problems and personalizing learning. </a:t>
            </a:r>
          </a:p>
          <a:p>
            <a:pPr marL="457200" indent="-457200">
              <a:buClr>
                <a:srgbClr val="92D050"/>
              </a:buClr>
              <a:buFont typeface="Arial" panose="020B0604020202020204" pitchFamily="34" charset="0"/>
              <a:buChar char="•"/>
            </a:pPr>
            <a:r>
              <a:rPr lang="en-US" sz="3000" dirty="0">
                <a:solidFill>
                  <a:schemeClr val="tx1">
                    <a:lumMod val="65000"/>
                    <a:lumOff val="35000"/>
                  </a:schemeClr>
                </a:solidFill>
                <a:latin typeface="Arial"/>
                <a:cs typeface="Arial"/>
              </a:rPr>
              <a:t>AI in education advances efficiency, effectiveness, and accessibility, mitigating disparities in an ethical manner without losing the human element of learning.</a:t>
            </a:r>
          </a:p>
        </p:txBody>
      </p:sp>
    </p:spTree>
    <p:extLst>
      <p:ext uri="{BB962C8B-B14F-4D97-AF65-F5344CB8AC3E}">
        <p14:creationId xmlns:p14="http://schemas.microsoft.com/office/powerpoint/2010/main" val="89590733"/>
      </p:ext>
    </p:extLst>
  </p:cSld>
  <p:clrMapOvr>
    <a:masterClrMapping/>
  </p:clrMapOvr>
</p:sld>
</file>

<file path=ppt/theme/theme1.xml><?xml version="1.0" encoding="utf-8"?>
<a:theme xmlns:a="http://schemas.openxmlformats.org/drawingml/2006/main" name="SREB Debut ">
  <a:themeElements>
    <a:clrScheme name="SREB 2024">
      <a:dk1>
        <a:srgbClr val="424242"/>
      </a:dk1>
      <a:lt1>
        <a:srgbClr val="FFFFFF"/>
      </a:lt1>
      <a:dk2>
        <a:srgbClr val="003087"/>
      </a:dk2>
      <a:lt2>
        <a:srgbClr val="FFA300"/>
      </a:lt2>
      <a:accent1>
        <a:srgbClr val="307FE2"/>
      </a:accent1>
      <a:accent2>
        <a:srgbClr val="84BD00"/>
      </a:accent2>
      <a:accent3>
        <a:srgbClr val="003087"/>
      </a:accent3>
      <a:accent4>
        <a:srgbClr val="00AEC7"/>
      </a:accent4>
      <a:accent5>
        <a:srgbClr val="424242"/>
      </a:accent5>
      <a:accent6>
        <a:srgbClr val="C4D600"/>
      </a:accent6>
      <a:hlink>
        <a:srgbClr val="C4D600"/>
      </a:hlink>
      <a:folHlink>
        <a:srgbClr val="307F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3d4e11-7ddd-4c3b-a6cb-63061c268a06" xsi:nil="true"/>
    <lcf76f155ced4ddcb4097134ff3c332f xmlns="73539147-6f3c-4611-bfc4-6ce449d1a4a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D45E63648C6841BA08E4140F0F15AA" ma:contentTypeVersion="22" ma:contentTypeDescription="Create a new document." ma:contentTypeScope="" ma:versionID="95ca6006794f24212277134db5a9e616">
  <xsd:schema xmlns:xsd="http://www.w3.org/2001/XMLSchema" xmlns:xs="http://www.w3.org/2001/XMLSchema" xmlns:p="http://schemas.microsoft.com/office/2006/metadata/properties" xmlns:ns2="73539147-6f3c-4611-bfc4-6ce449d1a4a7" xmlns:ns3="d03d4e11-7ddd-4c3b-a6cb-63061c268a06" targetNamespace="http://schemas.microsoft.com/office/2006/metadata/properties" ma:root="true" ma:fieldsID="a6c1a5dfdb9a16d70ac6cccc169587e7" ns2:_="" ns3:_="">
    <xsd:import namespace="73539147-6f3c-4611-bfc4-6ce449d1a4a7"/>
    <xsd:import namespace="d03d4e11-7ddd-4c3b-a6cb-63061c268a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39147-6f3c-4611-bfc4-6ce449d1a4a7" elementFormDefault="qualified">
    <xsd:import namespace="http://schemas.microsoft.com/office/2006/documentManagement/types"/>
    <xsd:import namespace="http://schemas.microsoft.com/office/infopath/2007/PartnerControls"/>
    <xsd:element name="MediaServiceMetadata" ma:index="2" nillable="true" ma:displayName="MediaServiceMetadata" ma:hidden="true" ma:internalName="MediaServiceMetadata" ma:readOnly="true">
      <xsd:simpleType>
        <xsd:restriction base="dms:Note"/>
      </xsd:simpleType>
    </xsd:element>
    <xsd:element name="MediaServiceFastMetadata" ma:index="3" nillable="true" ma:displayName="MediaServiceFastMetadata" ma:hidden="true" ma:internalName="MediaServiceFastMetadata" ma:readOnly="true">
      <xsd:simpleType>
        <xsd:restriction base="dms:Note"/>
      </xsd:simpleType>
    </xsd:element>
    <xsd:element name="MediaServiceDateTaken" ma:index="4" nillable="true" ma:displayName="MediaServiceDateTaken" ma:hidden="true" ma:internalName="MediaServiceDateTaken" ma:readOnly="true">
      <xsd:simpleType>
        <xsd:restriction base="dms:Text"/>
      </xsd:simpleType>
    </xsd:element>
    <xsd:element name="MediaServiceAutoTags" ma:index="5" nillable="true" ma:displayName="Tags" ma:internalName="MediaServiceAutoTags" ma:readOnly="true">
      <xsd:simpleType>
        <xsd:restriction base="dms:Text"/>
      </xsd:simpleType>
    </xsd:element>
    <xsd:element name="MediaServiceOCR" ma:index="6" nillable="true" ma:displayName="Extracted Text" ma:internalName="MediaServiceOCR" ma:readOnly="true">
      <xsd:simpleType>
        <xsd:restriction base="dms:Note">
          <xsd:maxLength value="255"/>
        </xsd:restriction>
      </xsd:simpleType>
    </xsd:element>
    <xsd:element name="MediaServiceGenerationTime" ma:index="7" nillable="true" ma:displayName="MediaServiceGenerationTime" ma:hidden="true" ma:internalName="MediaServiceGenerationTime" ma:readOnly="true">
      <xsd:simpleType>
        <xsd:restriction base="dms:Text"/>
      </xsd:simpleType>
    </xsd:element>
    <xsd:element name="MediaServiceEventHashCode" ma:index="8" nillable="true" ma:displayName="MediaServiceEventHashCode" ma:hidden="true" ma:internalName="MediaServiceEventHashCode" ma:readOnly="true">
      <xsd:simpleType>
        <xsd:restriction base="dms:Text"/>
      </xsd:simpleType>
    </xsd:element>
    <xsd:element name="MediaServiceLocation" ma:index="9" nillable="true" ma:displayName="Location" ma:internalName="MediaServiceLocatio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57d8738-f617-483e-b1e9-cf95238b6ec2"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3d4e11-7ddd-4c3b-a6cb-63061c268a0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55d4896-ae91-49e5-8a5e-b1328b34962c}" ma:internalName="TaxCatchAll" ma:showField="CatchAllData" ma:web="d03d4e11-7ddd-4c3b-a6cb-63061c268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55957E-D0B9-4D56-B391-CD72C1A17138}">
  <ds:schemaRefs>
    <ds:schemaRef ds:uri="http://purl.org/dc/elements/1.1/"/>
    <ds:schemaRef ds:uri="http://schemas.microsoft.com/office/infopath/2007/PartnerControls"/>
    <ds:schemaRef ds:uri="http://purl.org/dc/terms/"/>
    <ds:schemaRef ds:uri="http://www.w3.org/XML/1998/namespace"/>
    <ds:schemaRef ds:uri="http://schemas.microsoft.com/office/2006/metadata/properties"/>
    <ds:schemaRef ds:uri="73539147-6f3c-4611-bfc4-6ce449d1a4a7"/>
    <ds:schemaRef ds:uri="http://schemas.openxmlformats.org/package/2006/metadata/core-properties"/>
    <ds:schemaRef ds:uri="http://schemas.microsoft.com/office/2006/documentManagement/types"/>
    <ds:schemaRef ds:uri="http://purl.org/dc/dcmitype/"/>
    <ds:schemaRef ds:uri="d03d4e11-7ddd-4c3b-a6cb-63061c268a06"/>
  </ds:schemaRefs>
</ds:datastoreItem>
</file>

<file path=customXml/itemProps2.xml><?xml version="1.0" encoding="utf-8"?>
<ds:datastoreItem xmlns:ds="http://schemas.openxmlformats.org/officeDocument/2006/customXml" ds:itemID="{921C426B-B7A9-40AC-ADB9-D0738F5C5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539147-6f3c-4611-bfc4-6ce449d1a4a7"/>
    <ds:schemaRef ds:uri="d03d4e11-7ddd-4c3b-a6cb-63061c268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3E0149-08F0-4864-AE68-4C574859430E}">
  <ds:schemaRefs>
    <ds:schemaRef ds:uri="http://schemas.microsoft.com/sharepoint/v3/contenttype/forms"/>
  </ds:schemaRefs>
</ds:datastoreItem>
</file>

<file path=docMetadata/LabelInfo.xml><?xml version="1.0" encoding="utf-8"?>
<clbl:labelList xmlns:clbl="http://schemas.microsoft.com/office/2020/mipLabelMetadata">
  <clbl:label id="{00260771-a9fd-4aa8-a138-a40ac53a5467}" enabled="1" method="Privileged" siteId="{eb20950b-168c-497a-9845-2b099844f3ef}" removed="0"/>
</clbl:labelList>
</file>

<file path=docProps/app.xml><?xml version="1.0" encoding="utf-8"?>
<Properties xmlns="http://schemas.openxmlformats.org/officeDocument/2006/extended-properties" xmlns:vt="http://schemas.openxmlformats.org/officeDocument/2006/docPropsVTypes">
  <Template/>
  <TotalTime>2306</TotalTime>
  <Words>1359</Words>
  <Application>Microsoft Office PowerPoint</Application>
  <PresentationFormat>Widescreen</PresentationFormat>
  <Paragraphs>168</Paragraphs>
  <Slides>25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Arial</vt:lpstr>
      <vt:lpstr>Arial Narrow</vt:lpstr>
      <vt:lpstr>Georgia</vt:lpstr>
      <vt:lpstr>HelveticaNeueLT Pro 47 LtCn</vt:lpstr>
      <vt:lpstr>HelveticaNeueLT Pro 57 Cn</vt:lpstr>
      <vt:lpstr>Lato Light</vt:lpstr>
      <vt:lpstr>Wingdings</vt:lpstr>
      <vt:lpstr>SREB Debut </vt:lpstr>
      <vt:lpstr>Alabama SARA Meeting Columbia Southern University November 22, 2024</vt:lpstr>
      <vt:lpstr>SREB Operates as:</vt:lpstr>
      <vt:lpstr>SREB SARA Operates as:</vt:lpstr>
      <vt:lpstr>S-SARA RSC Operates as:</vt:lpstr>
      <vt:lpstr>SREB’s 5 Priorities</vt:lpstr>
      <vt:lpstr>SREB’s Priority Work</vt:lpstr>
      <vt:lpstr>AI in Education</vt:lpstr>
      <vt:lpstr>PowerPoint Presentation</vt:lpstr>
      <vt:lpstr>Commission Focus:</vt:lpstr>
      <vt:lpstr>AI Commission Subcommittees</vt:lpstr>
      <vt:lpstr>Career Pathways and Credentials</vt:lpstr>
      <vt:lpstr>Defining SREB Career Pathways</vt:lpstr>
      <vt:lpstr>Key Elements of Career Pathways</vt:lpstr>
      <vt:lpstr>PowerPoint Presentation</vt:lpstr>
      <vt:lpstr>Educator Workforce</vt:lpstr>
      <vt:lpstr>Educator Workforce cont’d</vt:lpstr>
      <vt:lpstr>SREB’s Educator Workforce Blueprint</vt:lpstr>
      <vt:lpstr>Longitudinal Literacy</vt:lpstr>
      <vt:lpstr>Defining Longitudinal Literacy</vt:lpstr>
      <vt:lpstr>Longitudinal Literacy Continuum </vt:lpstr>
      <vt:lpstr>Student Success in Postsecondary – A Framework</vt:lpstr>
      <vt:lpstr>Why a Framework for Student Success?</vt:lpstr>
      <vt:lpstr>Student Success Defined</vt:lpstr>
      <vt:lpstr>The 4 Pillars Defined</vt:lpstr>
      <vt:lpstr>PowerPoint Presentation</vt:lpstr>
    </vt:vector>
  </TitlesOfParts>
  <Company>Peak Seven Marketing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Smith</dc:creator>
  <cp:keywords/>
  <cp:lastModifiedBy>Elisa Jaden</cp:lastModifiedBy>
  <cp:revision>87</cp:revision>
  <dcterms:created xsi:type="dcterms:W3CDTF">2013-08-26T17:23:32Z</dcterms:created>
  <dcterms:modified xsi:type="dcterms:W3CDTF">2024-11-11T15:53:13Z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260771-a9fd-4aa8-a138-a40ac53a5467_Enabled">
    <vt:lpwstr>True</vt:lpwstr>
  </property>
  <property fmtid="{D5CDD505-2E9C-101B-9397-08002B2CF9AE}" pid="3" name="MSIP_Label_00260771-a9fd-4aa8-a138-a40ac53a5467_SiteId">
    <vt:lpwstr>eb20950b-168c-497a-9845-2b099844f3ef</vt:lpwstr>
  </property>
  <property fmtid="{D5CDD505-2E9C-101B-9397-08002B2CF9AE}" pid="4" name="MSIP_Label_00260771-a9fd-4aa8-a138-a40ac53a5467_Owner">
    <vt:lpwstr>lety.jones@SREB.ORG</vt:lpwstr>
  </property>
  <property fmtid="{D5CDD505-2E9C-101B-9397-08002B2CF9AE}" pid="5" name="MSIP_Label_00260771-a9fd-4aa8-a138-a40ac53a5467_SetDate">
    <vt:lpwstr>2018-09-06T16:19:09.9352721Z</vt:lpwstr>
  </property>
  <property fmtid="{D5CDD505-2E9C-101B-9397-08002B2CF9AE}" pid="6" name="MSIP_Label_00260771-a9fd-4aa8-a138-a40ac53a5467_Name">
    <vt:lpwstr>General</vt:lpwstr>
  </property>
  <property fmtid="{D5CDD505-2E9C-101B-9397-08002B2CF9AE}" pid="7" name="MSIP_Label_00260771-a9fd-4aa8-a138-a40ac53a5467_Application">
    <vt:lpwstr>Microsoft Azure Information Protection</vt:lpwstr>
  </property>
  <property fmtid="{D5CDD505-2E9C-101B-9397-08002B2CF9AE}" pid="8" name="MSIP_Label_00260771-a9fd-4aa8-a138-a40ac53a5467_Extended_MSFT_Method">
    <vt:lpwstr>Automatic</vt:lpwstr>
  </property>
  <property fmtid="{D5CDD505-2E9C-101B-9397-08002B2CF9AE}" pid="9" name="Sensitivity">
    <vt:lpwstr>General</vt:lpwstr>
  </property>
  <property fmtid="{D5CDD505-2E9C-101B-9397-08002B2CF9AE}" pid="10" name="ContentTypeId">
    <vt:lpwstr>0x01010020D45E63648C6841BA08E4140F0F15AA</vt:lpwstr>
  </property>
  <property fmtid="{D5CDD505-2E9C-101B-9397-08002B2CF9AE}" pid="11" name="MediaServiceImageTags">
    <vt:lpwstr/>
  </property>
</Properties>
</file>